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08" autoAdjust="0"/>
  </p:normalViewPr>
  <p:slideViewPr>
    <p:cSldViewPr>
      <p:cViewPr varScale="1">
        <p:scale>
          <a:sx n="118" d="100"/>
          <a:sy n="118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11559" y="2564904"/>
            <a:ext cx="803001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Direct 3D reconstruction of scintillating tracks </a:t>
            </a:r>
          </a:p>
          <a:p>
            <a:pPr algn="ctr"/>
            <a:r>
              <a:rPr lang="en-GB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with Hadamard masks</a:t>
            </a:r>
            <a:endParaRPr lang="en-GB" sz="3600" b="1" i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492369" y="5733256"/>
            <a:ext cx="260398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Mihail Antoniu </a:t>
            </a:r>
            <a:r>
              <a:rPr lang="en-GB" i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Iliescu,</a:t>
            </a:r>
          </a:p>
          <a:p>
            <a:r>
              <a:rPr lang="en-GB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DUNE-IT</a:t>
            </a:r>
            <a:r>
              <a:rPr lang="en-GB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, November</a:t>
            </a:r>
            <a:r>
              <a:rPr lang="en-GB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2021</a:t>
            </a:r>
            <a:endParaRPr lang="en-GB" i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52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3" name="Text Box 107"/>
          <p:cNvSpPr txBox="1">
            <a:spLocks noChangeArrowheads="1"/>
          </p:cNvSpPr>
          <p:nvPr/>
        </p:nvSpPr>
        <p:spPr bwMode="auto">
          <a:xfrm>
            <a:off x="2483768" y="188640"/>
            <a:ext cx="36724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6666FF"/>
                </a:solidFill>
              </a:rPr>
              <a:t>2D reconstruction</a:t>
            </a:r>
            <a:endParaRPr lang="en-US" dirty="0"/>
          </a:p>
        </p:txBody>
      </p:sp>
      <p:sp>
        <p:nvSpPr>
          <p:cNvPr id="242" name="Text Box 19"/>
          <p:cNvSpPr txBox="1">
            <a:spLocks noChangeArrowheads="1"/>
          </p:cNvSpPr>
          <p:nvPr/>
        </p:nvSpPr>
        <p:spPr bwMode="auto">
          <a:xfrm>
            <a:off x="179512" y="853862"/>
            <a:ext cx="8928992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/>
              <a:t>Based on an improved </a:t>
            </a:r>
            <a:r>
              <a:rPr lang="en-US" sz="2400" dirty="0" err="1" smtClean="0"/>
              <a:t>Fenimore</a:t>
            </a:r>
            <a:r>
              <a:rPr lang="en-US" sz="2400" dirty="0" smtClean="0"/>
              <a:t> et. al method, using autocorrelation </a:t>
            </a:r>
          </a:p>
          <a:p>
            <a:endParaRPr lang="en-US" sz="1000" dirty="0" smtClean="0"/>
          </a:p>
          <a:p>
            <a:r>
              <a:rPr lang="en-US" sz="2400" dirty="0" smtClean="0"/>
              <a:t>	Ô</a:t>
            </a:r>
            <a:r>
              <a:rPr lang="it-IT" sz="2400" dirty="0" smtClean="0"/>
              <a:t> </a:t>
            </a:r>
            <a:r>
              <a:rPr lang="en-US" sz="2400" dirty="0" smtClean="0"/>
              <a:t>= A*G + N*G</a:t>
            </a:r>
          </a:p>
          <a:p>
            <a:endParaRPr lang="en-US" sz="1000" dirty="0"/>
          </a:p>
          <a:p>
            <a:r>
              <a:rPr lang="en-US" sz="2400" dirty="0" smtClean="0"/>
              <a:t>Implies relative index (mask-detector) -&gt; image index (angle).</a:t>
            </a:r>
          </a:p>
          <a:p>
            <a:endParaRPr lang="en-US" sz="1000" dirty="0" smtClean="0"/>
          </a:p>
          <a:p>
            <a:r>
              <a:rPr lang="en-US" sz="2400" dirty="0" smtClean="0"/>
              <a:t>Valid for infinite distances, in astronomy and for very flat geometries (FLATCAM).</a:t>
            </a:r>
          </a:p>
          <a:p>
            <a:endParaRPr lang="en-US" sz="1000" dirty="0"/>
          </a:p>
          <a:p>
            <a:r>
              <a:rPr lang="en-US" sz="2400" dirty="0" smtClean="0"/>
              <a:t>In the near field </a:t>
            </a:r>
            <a:r>
              <a:rPr lang="en-US" sz="2400" dirty="0"/>
              <a:t>creates </a:t>
            </a:r>
            <a:r>
              <a:rPr lang="en-US" sz="2400" dirty="0" smtClean="0"/>
              <a:t>artifacts impossible </a:t>
            </a:r>
            <a:r>
              <a:rPr lang="en-US" sz="2400" dirty="0"/>
              <a:t>to eliminate </a:t>
            </a:r>
            <a:r>
              <a:rPr lang="en-US" sz="2400" dirty="0" smtClean="0"/>
              <a:t>completely.</a:t>
            </a:r>
          </a:p>
          <a:p>
            <a:endParaRPr lang="en-US" sz="1000" dirty="0"/>
          </a:p>
          <a:p>
            <a:r>
              <a:rPr lang="en-US" sz="2400" dirty="0"/>
              <a:t>Reconstructs only short tracks, near to the </a:t>
            </a:r>
            <a:r>
              <a:rPr lang="en-US" sz="2400" dirty="0" smtClean="0"/>
              <a:t>detector.</a:t>
            </a:r>
          </a:p>
          <a:p>
            <a:endParaRPr lang="en-US" sz="1000" dirty="0"/>
          </a:p>
          <a:p>
            <a:r>
              <a:rPr lang="en-US" sz="2400" dirty="0" smtClean="0"/>
              <a:t>Geometry </a:t>
            </a:r>
            <a:r>
              <a:rPr lang="en-US" sz="2400" dirty="0"/>
              <a:t>optimization implies a "focusing distance</a:t>
            </a:r>
            <a:r>
              <a:rPr lang="en-US" sz="2400" dirty="0" smtClean="0"/>
              <a:t>",</a:t>
            </a:r>
          </a:p>
          <a:p>
            <a:r>
              <a:rPr lang="en-US" sz="2400" dirty="0" smtClean="0"/>
              <a:t>the opposite </a:t>
            </a:r>
            <a:r>
              <a:rPr lang="en-US" sz="2400" dirty="0"/>
              <a:t>of the mask idea, which should </a:t>
            </a:r>
            <a:r>
              <a:rPr lang="en-US" sz="2400" dirty="0" smtClean="0"/>
              <a:t>behave</a:t>
            </a:r>
          </a:p>
          <a:p>
            <a:r>
              <a:rPr lang="en-US" sz="2400" dirty="0" smtClean="0"/>
              <a:t>as </a:t>
            </a:r>
            <a:r>
              <a:rPr lang="en-US" sz="2400" dirty="0"/>
              <a:t>a generalized pinhole.</a:t>
            </a:r>
          </a:p>
        </p:txBody>
      </p:sp>
      <p:pic>
        <p:nvPicPr>
          <p:cNvPr id="1026" name="Picture 2" descr="E:\mihai\prog\DUNE_coded_tracker\coded_sim_DUNE_linux_shared\castor\oblique_scatter_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241" y="3970195"/>
            <a:ext cx="2160240" cy="215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347557" y="6125710"/>
            <a:ext cx="27179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20 cm track 400000 </a:t>
            </a:r>
            <a:r>
              <a:rPr lang="en-US" b="1" dirty="0" err="1" smtClean="0"/>
              <a:t>ph</a:t>
            </a:r>
            <a:r>
              <a:rPr lang="en-US" b="1" dirty="0" smtClean="0"/>
              <a:t>/cm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4017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3" name="Text Box 107"/>
          <p:cNvSpPr txBox="1">
            <a:spLocks noChangeArrowheads="1"/>
          </p:cNvSpPr>
          <p:nvPr/>
        </p:nvSpPr>
        <p:spPr bwMode="auto">
          <a:xfrm>
            <a:off x="2771800" y="241484"/>
            <a:ext cx="36724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6666FF"/>
                </a:solidFill>
              </a:rPr>
              <a:t>3</a:t>
            </a:r>
            <a:r>
              <a:rPr lang="en-US" sz="2800" b="1" i="1" dirty="0" smtClean="0">
                <a:solidFill>
                  <a:srgbClr val="6666FF"/>
                </a:solidFill>
              </a:rPr>
              <a:t>D reconstruction</a:t>
            </a:r>
            <a:endParaRPr lang="en-US" dirty="0"/>
          </a:p>
        </p:txBody>
      </p:sp>
      <p:sp>
        <p:nvSpPr>
          <p:cNvPr id="242" name="Text Box 19"/>
          <p:cNvSpPr txBox="1">
            <a:spLocks noChangeArrowheads="1"/>
          </p:cNvSpPr>
          <p:nvPr/>
        </p:nvSpPr>
        <p:spPr bwMode="auto">
          <a:xfrm>
            <a:off x="179512" y="1052736"/>
            <a:ext cx="8856984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i="1" dirty="0"/>
              <a:t>Going "</a:t>
            </a:r>
            <a:r>
              <a:rPr lang="en-US" sz="2400" i="1" dirty="0" smtClean="0"/>
              <a:t>pre-</a:t>
            </a:r>
            <a:r>
              <a:rPr lang="en-US" sz="2400" i="1" dirty="0" err="1" smtClean="0"/>
              <a:t>Fenimore</a:t>
            </a:r>
            <a:r>
              <a:rPr lang="en-US" sz="2400" i="1" dirty="0"/>
              <a:t>", to the original Hadamard idea: </a:t>
            </a:r>
            <a:endParaRPr lang="en-US" sz="2400" i="1" dirty="0" smtClean="0"/>
          </a:p>
          <a:p>
            <a:endParaRPr lang="en-US" sz="1000" i="1" dirty="0"/>
          </a:p>
          <a:p>
            <a:r>
              <a:rPr lang="en-US" sz="2400" i="1" dirty="0"/>
              <a:t>The mechanic television was imagined as a system where light is sent back from the </a:t>
            </a:r>
            <a:r>
              <a:rPr lang="en-US" sz="2400" i="1" dirty="0" smtClean="0"/>
              <a:t>detector (position) </a:t>
            </a:r>
            <a:r>
              <a:rPr lang="en-US" sz="2400" i="1" dirty="0"/>
              <a:t>-&gt; redo the same, in volume</a:t>
            </a:r>
            <a:r>
              <a:rPr lang="en-US" sz="2400" i="1" dirty="0" smtClean="0"/>
              <a:t>.</a:t>
            </a:r>
          </a:p>
          <a:p>
            <a:endParaRPr lang="en-US" sz="1000" i="1" dirty="0"/>
          </a:p>
          <a:p>
            <a:r>
              <a:rPr lang="en-US" sz="2400" i="1" dirty="0"/>
              <a:t>No autocorrelation used</a:t>
            </a:r>
            <a:r>
              <a:rPr lang="en-US" sz="2400" i="1" dirty="0" smtClean="0"/>
              <a:t>.</a:t>
            </a:r>
          </a:p>
          <a:p>
            <a:endParaRPr lang="en-US" sz="1000" i="1" dirty="0" smtClean="0"/>
          </a:p>
          <a:p>
            <a:r>
              <a:rPr lang="en-US" sz="2400" i="1" dirty="0"/>
              <a:t>No weighted voxel contribution (tried, but the result wasn't better</a:t>
            </a:r>
            <a:r>
              <a:rPr lang="en-US" sz="2400" i="1" dirty="0" smtClean="0"/>
              <a:t>).</a:t>
            </a:r>
          </a:p>
          <a:p>
            <a:endParaRPr lang="en-US" sz="1000" i="1" dirty="0" smtClean="0"/>
          </a:p>
          <a:p>
            <a:r>
              <a:rPr lang="en-US" sz="2400" i="1" dirty="0" smtClean="0"/>
              <a:t>No "near focusing" (pixel size = mask hole size).</a:t>
            </a:r>
            <a:endParaRPr lang="en-US" sz="2400" i="1" dirty="0"/>
          </a:p>
          <a:p>
            <a:endParaRPr lang="en-US" sz="1000" i="1" dirty="0" smtClean="0"/>
          </a:p>
          <a:p>
            <a:r>
              <a:rPr lang="en-US" sz="2400" i="1" dirty="0" smtClean="0"/>
              <a:t>High </a:t>
            </a:r>
            <a:r>
              <a:rPr lang="en-US" sz="2400" i="1" dirty="0"/>
              <a:t>light </a:t>
            </a:r>
            <a:r>
              <a:rPr lang="en-US" sz="2400" i="1" dirty="0" smtClean="0"/>
              <a:t>sensitivity.</a:t>
            </a:r>
            <a:endParaRPr lang="en-US" sz="2400" i="1" dirty="0"/>
          </a:p>
          <a:p>
            <a:endParaRPr lang="en-US" sz="1000" i="1" dirty="0" smtClean="0"/>
          </a:p>
          <a:p>
            <a:r>
              <a:rPr lang="en-US" sz="2400" i="1" dirty="0" smtClean="0"/>
              <a:t>3D </a:t>
            </a:r>
            <a:r>
              <a:rPr lang="en-US" sz="2400" i="1" dirty="0"/>
              <a:t>obtained with a single mask, depth </a:t>
            </a:r>
            <a:r>
              <a:rPr lang="en-US" sz="2400" i="1" dirty="0" smtClean="0"/>
              <a:t>included (more  will be used). </a:t>
            </a:r>
          </a:p>
          <a:p>
            <a:endParaRPr lang="en-US" sz="1000" i="1" dirty="0" smtClean="0"/>
          </a:p>
          <a:p>
            <a:r>
              <a:rPr lang="en-US" sz="2400" i="1" dirty="0" smtClean="0"/>
              <a:t>Allows </a:t>
            </a:r>
            <a:r>
              <a:rPr lang="en-US" sz="2400" i="1" dirty="0"/>
              <a:t>a direct product of different views (6 on a cube), no cushion effect implying complicate correlation</a:t>
            </a:r>
            <a:r>
              <a:rPr lang="en-US" sz="2400" i="1" dirty="0" smtClean="0"/>
              <a:t>.</a:t>
            </a:r>
          </a:p>
          <a:p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84243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3" name="Text Box 107"/>
          <p:cNvSpPr txBox="1">
            <a:spLocks noChangeArrowheads="1"/>
          </p:cNvSpPr>
          <p:nvPr/>
        </p:nvSpPr>
        <p:spPr bwMode="auto">
          <a:xfrm>
            <a:off x="2733988" y="116632"/>
            <a:ext cx="36724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6666FF"/>
                </a:solidFill>
              </a:rPr>
              <a:t>3</a:t>
            </a:r>
            <a:r>
              <a:rPr lang="en-US" sz="2800" b="1" i="1" dirty="0" smtClean="0">
                <a:solidFill>
                  <a:srgbClr val="6666FF"/>
                </a:solidFill>
              </a:rPr>
              <a:t>D reconstruction</a:t>
            </a:r>
            <a:endParaRPr lang="en-US" dirty="0"/>
          </a:p>
        </p:txBody>
      </p:sp>
      <p:sp>
        <p:nvSpPr>
          <p:cNvPr id="242" name="Text Box 19"/>
          <p:cNvSpPr txBox="1">
            <a:spLocks noChangeArrowheads="1"/>
          </p:cNvSpPr>
          <p:nvPr/>
        </p:nvSpPr>
        <p:spPr bwMode="auto">
          <a:xfrm>
            <a:off x="179512" y="692696"/>
            <a:ext cx="8964488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i="1" dirty="0"/>
              <a:t>Huge detector </a:t>
            </a:r>
            <a:r>
              <a:rPr lang="en-US" sz="2400" i="1" dirty="0" smtClean="0"/>
              <a:t>size, but results indicate that can be reduced.</a:t>
            </a:r>
          </a:p>
          <a:p>
            <a:endParaRPr lang="en-US" sz="1600" i="1" dirty="0" smtClean="0"/>
          </a:p>
          <a:p>
            <a:r>
              <a:rPr lang="en-US" sz="2400" i="1" dirty="0" smtClean="0"/>
              <a:t>Mask</a:t>
            </a:r>
            <a:r>
              <a:rPr lang="en-US" sz="2400" i="1" dirty="0"/>
              <a:t>(URA)</a:t>
            </a:r>
            <a:r>
              <a:rPr lang="en-US" sz="2400" i="1" dirty="0" smtClean="0"/>
              <a:t> </a:t>
            </a:r>
            <a:r>
              <a:rPr lang="en-US" sz="2400" i="1" dirty="0"/>
              <a:t>&amp; detector </a:t>
            </a:r>
            <a:r>
              <a:rPr lang="en-US" sz="2400" i="1" dirty="0" smtClean="0"/>
              <a:t>137x139 </a:t>
            </a:r>
            <a:r>
              <a:rPr lang="en-US" sz="2400" i="1" dirty="0"/>
              <a:t>("</a:t>
            </a:r>
            <a:r>
              <a:rPr lang="en-US" sz="2400" i="1" dirty="0" err="1"/>
              <a:t>Nipkov</a:t>
            </a:r>
            <a:r>
              <a:rPr lang="en-US" sz="2400" i="1" dirty="0"/>
              <a:t> TV</a:t>
            </a:r>
            <a:r>
              <a:rPr lang="en-US" sz="2400" i="1" dirty="0" smtClean="0"/>
              <a:t>"). Volume: 1 m</a:t>
            </a:r>
            <a:r>
              <a:rPr lang="en-US" sz="2400" i="1" baseline="30000" dirty="0" smtClean="0"/>
              <a:t>3</a:t>
            </a:r>
          </a:p>
          <a:p>
            <a:endParaRPr lang="en-US" sz="1600" i="1" dirty="0"/>
          </a:p>
          <a:p>
            <a:r>
              <a:rPr lang="en-US" sz="2400" i="1" dirty="0" smtClean="0"/>
              <a:t>Pixel </a:t>
            </a:r>
            <a:r>
              <a:rPr lang="en-US" sz="2400" i="1" dirty="0"/>
              <a:t>size 4 mm, voxel size 10 mm, distance mask-detector 200 </a:t>
            </a:r>
            <a:r>
              <a:rPr lang="en-US" sz="2400" i="1" dirty="0" smtClean="0"/>
              <a:t>mm</a:t>
            </a:r>
          </a:p>
          <a:p>
            <a:endParaRPr lang="en-US" sz="1600" i="1" dirty="0" smtClean="0"/>
          </a:p>
          <a:p>
            <a:r>
              <a:rPr lang="en-US" sz="2400" i="1" dirty="0" smtClean="0"/>
              <a:t>Timing, absorption, scattering not </a:t>
            </a:r>
            <a:r>
              <a:rPr lang="en-US" sz="2400" i="1" dirty="0"/>
              <a:t>yet included</a:t>
            </a:r>
            <a:r>
              <a:rPr lang="en-US" sz="2400" i="1" dirty="0" smtClean="0"/>
              <a:t>.</a:t>
            </a:r>
            <a:endParaRPr lang="en-US" sz="2400" i="1" dirty="0"/>
          </a:p>
          <a:p>
            <a:endParaRPr lang="en-US" sz="1600" i="1" dirty="0" smtClean="0"/>
          </a:p>
          <a:p>
            <a:r>
              <a:rPr lang="en-US" sz="2400" i="1" dirty="0" smtClean="0"/>
              <a:t>A </a:t>
            </a:r>
            <a:r>
              <a:rPr lang="en-US" sz="2400" b="1" i="1" dirty="0">
                <a:solidFill>
                  <a:srgbClr val="FF0000"/>
                </a:solidFill>
              </a:rPr>
              <a:t>31 cm</a:t>
            </a:r>
            <a:r>
              <a:rPr lang="en-US" sz="2400" i="1" dirty="0"/>
              <a:t> track reconstructed at </a:t>
            </a:r>
            <a:r>
              <a:rPr lang="en-US" sz="2400" b="1" i="1" dirty="0">
                <a:solidFill>
                  <a:srgbClr val="FF0000"/>
                </a:solidFill>
              </a:rPr>
              <a:t>50 </a:t>
            </a:r>
            <a:r>
              <a:rPr lang="en-US" sz="2400" b="1" i="1" dirty="0" smtClean="0">
                <a:solidFill>
                  <a:srgbClr val="FF0000"/>
                </a:solidFill>
              </a:rPr>
              <a:t>cm, 2000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ph</a:t>
            </a:r>
            <a:r>
              <a:rPr lang="en-US" sz="2400" b="1" i="1" dirty="0" smtClean="0">
                <a:solidFill>
                  <a:srgbClr val="FF0000"/>
                </a:solidFill>
              </a:rPr>
              <a:t>/mm </a:t>
            </a:r>
            <a:r>
              <a:rPr lang="en-US" sz="2400" i="1" dirty="0" smtClean="0"/>
              <a:t>with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</a:rPr>
              <a:t>a single view </a:t>
            </a:r>
          </a:p>
          <a:p>
            <a:endParaRPr lang="en-US" sz="1600" i="1" dirty="0" smtClean="0"/>
          </a:p>
          <a:p>
            <a:endParaRPr lang="en-US" sz="2400" i="1" dirty="0" smtClean="0"/>
          </a:p>
          <a:p>
            <a:endParaRPr lang="en-US" sz="2400" i="1" dirty="0"/>
          </a:p>
          <a:p>
            <a:endParaRPr lang="en-US" sz="2400" i="1" dirty="0" smtClean="0"/>
          </a:p>
          <a:p>
            <a:endParaRPr lang="en-US" sz="2400" i="1" dirty="0"/>
          </a:p>
          <a:p>
            <a:endParaRPr lang="en-US" sz="2400" i="1" dirty="0" smtClean="0"/>
          </a:p>
          <a:p>
            <a:r>
              <a:rPr lang="en-US" sz="2400" i="1" dirty="0"/>
              <a:t>plane 49	 plane </a:t>
            </a:r>
            <a:r>
              <a:rPr lang="en-US" sz="2400" i="1" dirty="0" smtClean="0"/>
              <a:t>50	</a:t>
            </a:r>
            <a:r>
              <a:rPr lang="en-US" sz="2400" i="1" dirty="0"/>
              <a:t> plane </a:t>
            </a:r>
            <a:r>
              <a:rPr lang="en-US" sz="2400" i="1" dirty="0" smtClean="0"/>
              <a:t>51	</a:t>
            </a:r>
            <a:r>
              <a:rPr lang="en-US" sz="2400" i="1" dirty="0"/>
              <a:t> plane </a:t>
            </a:r>
            <a:r>
              <a:rPr lang="en-US" sz="2400" i="1" dirty="0" smtClean="0"/>
              <a:t>52	</a:t>
            </a:r>
            <a:r>
              <a:rPr lang="en-US" sz="2400" i="1" dirty="0"/>
              <a:t> plane </a:t>
            </a:r>
            <a:r>
              <a:rPr lang="en-US" sz="2400" i="1" dirty="0" smtClean="0"/>
              <a:t>53</a:t>
            </a:r>
          </a:p>
          <a:p>
            <a:r>
              <a:rPr lang="en-US" sz="2400" i="1" dirty="0" smtClean="0"/>
              <a:t>(plane index in cm).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2037" y="3645024"/>
            <a:ext cx="9098386" cy="1847687"/>
            <a:chOff x="21668" y="3593166"/>
            <a:chExt cx="9098386" cy="1847687"/>
          </a:xfrm>
        </p:grpSpPr>
        <p:pic>
          <p:nvPicPr>
            <p:cNvPr id="2051" name="Picture 3" descr="E:\mihai\prog\DUNE_coded_tracker\coded_sim_DUNE_linux_shared\castor\mask3D_real_light\3d_noweight_32cm_long_50cm_far_2000ph_mm_plane50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2148" y="3593383"/>
              <a:ext cx="1850571" cy="18367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E:\mihai\prog\DUNE_coded_tracker\coded_sim_DUNE_linux_shared\castor\mask3D_real_light\3d_noweight_32cm_long_50cm_far_2000ph_mm_plane5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0400" y="3593264"/>
              <a:ext cx="1833768" cy="18475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5" descr="E:\mihai\prog\DUNE_coded_tracker\coded_sim_DUNE_linux_shared\castor\mask3D_real_light\3d_noweight_32cm_long_50cm_far_2000ph_mm_plane52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9567" y="3602750"/>
              <a:ext cx="1815584" cy="18293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E:\mihai\prog\DUNE_coded_tracker\coded_sim_DUNE_linux_shared\castor\mask3D_real_light\3d_noweight_32cm_long_50cm_far_2000ph_mm_plane53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5151" y="3604281"/>
              <a:ext cx="1804903" cy="18278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0" name="Picture 2" descr="E:\mihai\prog\DUNE_coded_tracker\coded_sim_DUNE_linux_shared\castor\mask3D_real_light\3d_noweight_32cm_long_50cm_far_2000ph_mm_plane49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68" y="3593166"/>
              <a:ext cx="1816937" cy="18260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229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3" name="Text Box 107"/>
          <p:cNvSpPr txBox="1">
            <a:spLocks noChangeArrowheads="1"/>
          </p:cNvSpPr>
          <p:nvPr/>
        </p:nvSpPr>
        <p:spPr bwMode="auto">
          <a:xfrm>
            <a:off x="2483768" y="188640"/>
            <a:ext cx="36724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6666FF"/>
                </a:solidFill>
              </a:rPr>
              <a:t>3</a:t>
            </a:r>
            <a:r>
              <a:rPr lang="en-US" sz="2800" b="1" i="1" dirty="0" smtClean="0">
                <a:solidFill>
                  <a:srgbClr val="6666FF"/>
                </a:solidFill>
              </a:rPr>
              <a:t>D reconstruction</a:t>
            </a:r>
            <a:endParaRPr lang="en-US" dirty="0"/>
          </a:p>
        </p:txBody>
      </p:sp>
      <p:sp>
        <p:nvSpPr>
          <p:cNvPr id="242" name="Text Box 19"/>
          <p:cNvSpPr txBox="1">
            <a:spLocks noChangeArrowheads="1"/>
          </p:cNvSpPr>
          <p:nvPr/>
        </p:nvSpPr>
        <p:spPr bwMode="auto">
          <a:xfrm>
            <a:off x="195609" y="1124744"/>
            <a:ext cx="8856984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i="1" dirty="0" smtClean="0"/>
              <a:t>Reducing photon yield to </a:t>
            </a:r>
            <a:r>
              <a:rPr lang="en-US" sz="2400" i="1" dirty="0"/>
              <a:t>1300 </a:t>
            </a:r>
            <a:r>
              <a:rPr lang="en-US" sz="2400" i="1" dirty="0" err="1"/>
              <a:t>ph</a:t>
            </a:r>
            <a:r>
              <a:rPr lang="en-US" sz="2400" i="1" dirty="0"/>
              <a:t>/mm </a:t>
            </a:r>
            <a:endParaRPr lang="en-US" sz="2400" i="1" dirty="0" smtClean="0"/>
          </a:p>
          <a:p>
            <a:r>
              <a:rPr lang="en-US" sz="2400" i="1" dirty="0" smtClean="0"/>
              <a:t>(~</a:t>
            </a:r>
            <a:r>
              <a:rPr lang="en-US" sz="2400" i="1" dirty="0"/>
              <a:t>QE=30%, no absorption</a:t>
            </a:r>
            <a:r>
              <a:rPr lang="en-US" sz="2400" i="1" dirty="0" smtClean="0"/>
              <a:t>)</a:t>
            </a:r>
          </a:p>
          <a:p>
            <a:endParaRPr lang="en-US" sz="2400" i="1" dirty="0"/>
          </a:p>
          <a:p>
            <a:r>
              <a:rPr lang="en-US" sz="2400" i="1" dirty="0" smtClean="0"/>
              <a:t>Still very good reconstruction.</a:t>
            </a:r>
          </a:p>
          <a:p>
            <a:endParaRPr lang="en-US" sz="2400" i="1" dirty="0" smtClean="0"/>
          </a:p>
          <a:p>
            <a:r>
              <a:rPr lang="en-US" sz="2400" i="1" dirty="0" smtClean="0"/>
              <a:t>Run time (1 core) 20 s.</a:t>
            </a:r>
            <a:endParaRPr lang="en-US" sz="2400" i="1" dirty="0"/>
          </a:p>
          <a:p>
            <a:endParaRPr lang="en-US" sz="2400" i="1" dirty="0" smtClean="0"/>
          </a:p>
          <a:p>
            <a:r>
              <a:rPr lang="en-US" sz="2400" i="1" dirty="0" smtClean="0"/>
              <a:t>The code is just a proof of principle.</a:t>
            </a:r>
          </a:p>
          <a:p>
            <a:endParaRPr lang="en-US" sz="2400" i="1" dirty="0" smtClean="0"/>
          </a:p>
          <a:p>
            <a:r>
              <a:rPr lang="en-US" sz="2400" i="1" dirty="0" smtClean="0"/>
              <a:t>Part of it is multicore (image, illumination), tracking still single core. </a:t>
            </a:r>
          </a:p>
          <a:p>
            <a:endParaRPr lang="en-US" sz="2400" i="1" dirty="0" smtClean="0"/>
          </a:p>
          <a:p>
            <a:r>
              <a:rPr lang="en-US" sz="2400" i="1" dirty="0" smtClean="0"/>
              <a:t>There </a:t>
            </a:r>
            <a:r>
              <a:rPr lang="en-US" sz="2400" i="1" dirty="0"/>
              <a:t>is a lot of room for further </a:t>
            </a:r>
            <a:r>
              <a:rPr lang="en-US" sz="2400" i="1" dirty="0" smtClean="0"/>
              <a:t>optimization.</a:t>
            </a:r>
          </a:p>
          <a:p>
            <a:endParaRPr lang="en-US" sz="2400" i="1" dirty="0" smtClean="0"/>
          </a:p>
          <a:p>
            <a:r>
              <a:rPr lang="en-US" sz="2400" i="1" dirty="0" smtClean="0"/>
              <a:t>With </a:t>
            </a:r>
            <a:r>
              <a:rPr lang="en-US" sz="2400" i="1" dirty="0"/>
              <a:t>6 views </a:t>
            </a:r>
            <a:r>
              <a:rPr lang="en-US" sz="2400" i="1" dirty="0" smtClean="0"/>
              <a:t>and timing the </a:t>
            </a:r>
            <a:r>
              <a:rPr lang="en-US" sz="2400" i="1" dirty="0"/>
              <a:t>resolution will be higher and the </a:t>
            </a:r>
            <a:r>
              <a:rPr lang="en-US" sz="2400" i="1" dirty="0" smtClean="0"/>
              <a:t>detector size smaller.</a:t>
            </a:r>
          </a:p>
        </p:txBody>
      </p:sp>
      <p:pic>
        <p:nvPicPr>
          <p:cNvPr id="3074" name="Picture 2" descr="E:\mihai\prog\DUNE_coded_tracker\coded_sim_DUNE_linux_shared\castor\mask3D_real_light\3d_noweight_32cm_long_50cm_far_1300ph_mm_plane5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3" y="1406471"/>
            <a:ext cx="2880321" cy="2887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632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3" name="Text Box 107"/>
          <p:cNvSpPr txBox="1">
            <a:spLocks noChangeArrowheads="1"/>
          </p:cNvSpPr>
          <p:nvPr/>
        </p:nvSpPr>
        <p:spPr bwMode="auto">
          <a:xfrm>
            <a:off x="2843808" y="690552"/>
            <a:ext cx="36724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6666FF"/>
                </a:solidFill>
              </a:rPr>
              <a:t>3</a:t>
            </a:r>
            <a:r>
              <a:rPr lang="en-US" sz="2800" b="1" i="1" dirty="0" smtClean="0">
                <a:solidFill>
                  <a:srgbClr val="6666FF"/>
                </a:solidFill>
              </a:rPr>
              <a:t>D reconstruction</a:t>
            </a:r>
            <a:endParaRPr lang="en-US" dirty="0"/>
          </a:p>
        </p:txBody>
      </p:sp>
      <p:sp>
        <p:nvSpPr>
          <p:cNvPr id="242" name="Text Box 19"/>
          <p:cNvSpPr txBox="1">
            <a:spLocks noChangeArrowheads="1"/>
          </p:cNvSpPr>
          <p:nvPr/>
        </p:nvSpPr>
        <p:spPr bwMode="auto">
          <a:xfrm>
            <a:off x="111975" y="2420888"/>
            <a:ext cx="8945089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i="1" dirty="0" smtClean="0"/>
              <a:t>Proposal for the name of the </a:t>
            </a:r>
            <a:r>
              <a:rPr lang="en-US" sz="2400" i="1" dirty="0"/>
              <a:t>new detector (short and easy to </a:t>
            </a:r>
            <a:r>
              <a:rPr lang="en-US" sz="2400" i="1" dirty="0" smtClean="0"/>
              <a:t>adopt):</a:t>
            </a:r>
          </a:p>
          <a:p>
            <a:endParaRPr lang="en-US" sz="2400" i="1" dirty="0"/>
          </a:p>
          <a:p>
            <a:r>
              <a:rPr lang="en-US" sz="2400" i="1" dirty="0"/>
              <a:t>Tracker with Hadamard Optical Reconstruction (THOR) </a:t>
            </a:r>
            <a:endParaRPr lang="en-US" sz="2400" i="1" dirty="0" smtClean="0"/>
          </a:p>
          <a:p>
            <a:endParaRPr lang="en-US" sz="2400" i="1" dirty="0"/>
          </a:p>
          <a:p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359782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314</Words>
  <Application>Microsoft Office PowerPoint</Application>
  <PresentationFormat>On-screen Show (4:3)</PresentationFormat>
  <Paragraphs>74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mihai</dc:creator>
  <cp:lastModifiedBy>m</cp:lastModifiedBy>
  <cp:revision>20</cp:revision>
  <dcterms:created xsi:type="dcterms:W3CDTF">2020-12-23T07:33:22Z</dcterms:created>
  <dcterms:modified xsi:type="dcterms:W3CDTF">2021-11-11T15:39:26Z</dcterms:modified>
</cp:coreProperties>
</file>