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8" r:id="rId22"/>
    <p:sldId id="279" r:id="rId23"/>
  </p:sldIdLst>
  <p:sldSz cx="9144000" cy="54229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7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-104" y="-112"/>
      </p:cViewPr>
      <p:guideLst>
        <p:guide orient="horz" pos="17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538163" y="685800"/>
            <a:ext cx="5781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30967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85800"/>
            <a:ext cx="5781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85800"/>
            <a:ext cx="5781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85800"/>
            <a:ext cx="5781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85800"/>
            <a:ext cx="5781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85800"/>
            <a:ext cx="5781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85800"/>
            <a:ext cx="5781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85800"/>
            <a:ext cx="5781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85800"/>
            <a:ext cx="5781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85800"/>
            <a:ext cx="5781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85800"/>
            <a:ext cx="5781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85800"/>
            <a:ext cx="5781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85800"/>
            <a:ext cx="5781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85800"/>
            <a:ext cx="5781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85800"/>
            <a:ext cx="5781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85800"/>
            <a:ext cx="5781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85800"/>
            <a:ext cx="5781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85800"/>
            <a:ext cx="5781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85800"/>
            <a:ext cx="5781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85800"/>
            <a:ext cx="5781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85800"/>
            <a:ext cx="5781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85800"/>
            <a:ext cx="5781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85800"/>
            <a:ext cx="5781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684614"/>
            <a:ext cx="7772400" cy="116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072977"/>
            <a:ext cx="6400800" cy="138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5026225"/>
            <a:ext cx="160655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2391833" y="5026225"/>
            <a:ext cx="4730751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7874000" y="5026225"/>
            <a:ext cx="81280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  <p:pic>
        <p:nvPicPr>
          <p:cNvPr id="21" name="Google Shape;21;p2" descr="EIC-logo_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88300" y="110236"/>
            <a:ext cx="1033780" cy="1012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217167"/>
            <a:ext cx="8229600" cy="90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2782568" y="-1060025"/>
            <a:ext cx="35788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5026225"/>
            <a:ext cx="160655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2391833" y="5026225"/>
            <a:ext cx="4730751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7874000" y="5026225"/>
            <a:ext cx="81280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verticale e testo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5344580" y="1501988"/>
            <a:ext cx="4627039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1153581" y="-479212"/>
            <a:ext cx="4627039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5026225"/>
            <a:ext cx="160655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2391833" y="5026225"/>
            <a:ext cx="4730751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7874000" y="5026225"/>
            <a:ext cx="81280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57200" y="217167"/>
            <a:ext cx="8229600" cy="90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457200" y="1265344"/>
            <a:ext cx="8229600" cy="357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5026225"/>
            <a:ext cx="160655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2391833" y="5026225"/>
            <a:ext cx="4730751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7874000" y="5026225"/>
            <a:ext cx="81280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2313" y="3484716"/>
            <a:ext cx="7772400" cy="107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2313" y="2298457"/>
            <a:ext cx="7772400" cy="1186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5026225"/>
            <a:ext cx="160655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2391833" y="5026225"/>
            <a:ext cx="4730751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7874000" y="5026225"/>
            <a:ext cx="81280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2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57200" y="217167"/>
            <a:ext cx="8229600" cy="90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57200" y="1265344"/>
            <a:ext cx="4038600" cy="357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4648200" y="1265344"/>
            <a:ext cx="4038600" cy="357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457200" y="5026225"/>
            <a:ext cx="160655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2391833" y="5026225"/>
            <a:ext cx="4730751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7874000" y="5026225"/>
            <a:ext cx="81280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217167"/>
            <a:ext cx="8229600" cy="90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57200" y="1213876"/>
            <a:ext cx="4040188" cy="505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57200" y="1719762"/>
            <a:ext cx="4040188" cy="312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4645026" y="1213876"/>
            <a:ext cx="4041775" cy="505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4645026" y="1719762"/>
            <a:ext cx="4041775" cy="312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5026225"/>
            <a:ext cx="160655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2391833" y="5026225"/>
            <a:ext cx="4730751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7874000" y="5026225"/>
            <a:ext cx="81280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217167"/>
            <a:ext cx="8229600" cy="90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5026225"/>
            <a:ext cx="160655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2391833" y="5026225"/>
            <a:ext cx="4730751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7874000" y="5026225"/>
            <a:ext cx="81280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5026225"/>
            <a:ext cx="160655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2391833" y="5026225"/>
            <a:ext cx="4730751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7874000" y="5026225"/>
            <a:ext cx="81280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57201" y="215912"/>
            <a:ext cx="3008313" cy="9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575050" y="215912"/>
            <a:ext cx="5111750" cy="462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457201" y="1134792"/>
            <a:ext cx="3008313" cy="370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5026225"/>
            <a:ext cx="160655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2391833" y="5026225"/>
            <a:ext cx="4730751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7874000" y="5026225"/>
            <a:ext cx="81280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792288" y="3796030"/>
            <a:ext cx="5486400" cy="44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1792288" y="484546"/>
            <a:ext cx="5486400" cy="325374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792288" y="4244173"/>
            <a:ext cx="5486400" cy="63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457200" y="5026225"/>
            <a:ext cx="160655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2391833" y="5026225"/>
            <a:ext cx="4730751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7874000" y="5026225"/>
            <a:ext cx="81280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17167"/>
            <a:ext cx="8229600" cy="90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65344"/>
            <a:ext cx="8229600" cy="357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5026225"/>
            <a:ext cx="160655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391833" y="5026225"/>
            <a:ext cx="4730751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7874000" y="5026225"/>
            <a:ext cx="81280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8552/contributions/43219/" TargetMode="External"/><Relationship Id="rId4" Type="http://schemas.openxmlformats.org/officeDocument/2006/relationships/hyperlink" Target="https://lists.bnl.gov/mailman/listinfo/eic-rd-silicon-l" TargetMode="External"/><Relationship Id="rId5" Type="http://schemas.openxmlformats.org/officeDocument/2006/relationships/hyperlink" Target="https://indico.bnl.gov/category/354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arxiv.org/abs/2103.05419" TargetMode="External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383117" y="1954737"/>
            <a:ext cx="8390467" cy="1395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ATHENA Vertex</a:t>
            </a:r>
            <a:endParaRPr sz="4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R&amp;D status and design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1366435" y="3686691"/>
            <a:ext cx="6400800" cy="105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it-IT" sz="2400">
                <a:latin typeface="Arial"/>
                <a:ea typeface="Arial"/>
                <a:cs typeface="Arial"/>
                <a:sym typeface="Arial"/>
              </a:rPr>
              <a:t>Giacomo Contin (INFN Trieste)</a:t>
            </a: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it-IT" sz="2400">
                <a:latin typeface="Arial"/>
                <a:ea typeface="Arial"/>
                <a:cs typeface="Arial"/>
                <a:sym typeface="Arial"/>
              </a:rPr>
              <a:t>Domenico Elia (INFN Bari)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979085" y="269487"/>
            <a:ext cx="6400800" cy="105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r>
              <a:rPr lang="it-IT"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Giornata Nazionale EIC_NET 2021</a:t>
            </a:r>
            <a:endParaRPr/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Torino, December 20-21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2" descr="Athena_tracking_performance_11-24-21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53" y="1111304"/>
            <a:ext cx="7619999" cy="356675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2"/>
          <p:cNvSpPr txBox="1"/>
          <p:nvPr/>
        </p:nvSpPr>
        <p:spPr>
          <a:xfrm>
            <a:off x="457199" y="144998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ATHENA vertex &amp; tracking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Basic performance from full simulation</a:t>
            </a:r>
            <a:r>
              <a:rPr lang="it-IT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06" name="Google Shape;206;p22"/>
          <p:cNvSpPr txBox="1">
            <a:spLocks noGrp="1"/>
          </p:cNvSpPr>
          <p:nvPr>
            <p:ph type="dt" idx="10"/>
          </p:nvPr>
        </p:nvSpPr>
        <p:spPr>
          <a:xfrm>
            <a:off x="457200" y="5026225"/>
            <a:ext cx="160655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G. Contin &amp; D. Elia</a:t>
            </a:r>
            <a:endParaRPr/>
          </a:p>
        </p:txBody>
      </p:sp>
      <p:sp>
        <p:nvSpPr>
          <p:cNvPr id="207" name="Google Shape;207;p22"/>
          <p:cNvSpPr txBox="1">
            <a:spLocks noGrp="1"/>
          </p:cNvSpPr>
          <p:nvPr>
            <p:ph type="ftr" idx="11"/>
          </p:nvPr>
        </p:nvSpPr>
        <p:spPr>
          <a:xfrm>
            <a:off x="2391833" y="5026225"/>
            <a:ext cx="4730751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Giornata Nazionale EIC_NET / Torino 20-21.12.2021</a:t>
            </a:r>
            <a:endParaRPr/>
          </a:p>
        </p:txBody>
      </p:sp>
      <p:sp>
        <p:nvSpPr>
          <p:cNvPr id="208" name="Google Shape;208;p22"/>
          <p:cNvSpPr txBox="1">
            <a:spLocks noGrp="1"/>
          </p:cNvSpPr>
          <p:nvPr>
            <p:ph type="sldNum" idx="12"/>
          </p:nvPr>
        </p:nvSpPr>
        <p:spPr>
          <a:xfrm>
            <a:off x="7874000" y="5026225"/>
            <a:ext cx="81280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  <p:sp>
        <p:nvSpPr>
          <p:cNvPr id="2" name="CasellaDiTesto 1"/>
          <p:cNvSpPr txBox="1"/>
          <p:nvPr/>
        </p:nvSpPr>
        <p:spPr>
          <a:xfrm>
            <a:off x="5947834" y="4699228"/>
            <a:ext cx="285886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See</a:t>
            </a:r>
            <a:r>
              <a:rPr lang="it-IT" dirty="0" smtClean="0"/>
              <a:t> talk by Annalisa M. </a:t>
            </a:r>
            <a:r>
              <a:rPr lang="it-IT" dirty="0" err="1" smtClean="0"/>
              <a:t>tomorrow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 txBox="1"/>
          <p:nvPr/>
        </p:nvSpPr>
        <p:spPr>
          <a:xfrm>
            <a:off x="457199" y="144998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Status and plans for Si-tracker R&amp;D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The EIC Silicon Consortium</a:t>
            </a:r>
            <a:endParaRPr sz="2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3"/>
          <p:cNvSpPr txBox="1"/>
          <p:nvPr/>
        </p:nvSpPr>
        <p:spPr>
          <a:xfrm>
            <a:off x="541863" y="1217718"/>
            <a:ext cx="8485719" cy="371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000" rIns="0" bIns="0" anchor="t" anchorCtr="0">
            <a:spAutoFit/>
          </a:bodyPr>
          <a:lstStyle/>
          <a:p>
            <a:pPr marL="9525" marR="393859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it-IT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</a:t>
            </a: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EIC </a:t>
            </a:r>
            <a:r>
              <a:rPr lang="it-IT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vertex</a:t>
            </a: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tracking</a:t>
            </a: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detector </a:t>
            </a:r>
            <a:r>
              <a:rPr lang="it-IT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carried</a:t>
            </a: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out by the </a:t>
            </a:r>
            <a:r>
              <a:rPr lang="it-IT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EIC </a:t>
            </a:r>
            <a:r>
              <a:rPr lang="it-IT" sz="16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Silicon</a:t>
            </a:r>
            <a:r>
              <a:rPr lang="it-IT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Consortium</a:t>
            </a:r>
            <a:r>
              <a:rPr lang="it-IT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it-IT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</a:t>
            </a: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</a:t>
            </a:r>
            <a:r>
              <a:rPr lang="it-IT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</a:t>
            </a: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baseline for the </a:t>
            </a:r>
            <a:r>
              <a:rPr lang="it-IT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specific</a:t>
            </a: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EIC detector </a:t>
            </a:r>
            <a:r>
              <a:rPr lang="it-IT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implementation</a:t>
            </a: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1859B"/>
              </a:buClr>
              <a:buSzPts val="1200"/>
              <a:buFont typeface="Arial"/>
              <a:buChar char="•"/>
            </a:pPr>
            <a:r>
              <a:rPr lang="it-IT" sz="1200" b="0" i="0" u="none" strike="noStrike" cap="none" dirty="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EOI: </a:t>
            </a:r>
            <a:r>
              <a:rPr lang="it-IT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https://indico.bnl.gov/event/8552/contributions/43219/</a:t>
            </a:r>
            <a:endParaRPr sz="1200" b="0" i="0" u="none" strike="noStrike" cap="none" dirty="0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1859B"/>
              </a:buClr>
              <a:buSzPts val="1200"/>
              <a:buFont typeface="Arial"/>
              <a:buChar char="•"/>
            </a:pPr>
            <a:r>
              <a:rPr lang="it-IT" sz="1200" b="0" i="0" u="none" strike="noStrike" cap="none" dirty="0" err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Coordinated</a:t>
            </a:r>
            <a:r>
              <a:rPr lang="it-IT" sz="1200" b="0" i="0" u="none" strike="noStrike" cap="none" dirty="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 by a team from LBNL, Uni Birmingham, RAL, BNL, INFN </a:t>
            </a:r>
            <a:endParaRPr sz="1200" b="0" i="0" u="none" strike="noStrike" cap="none" dirty="0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1859B"/>
              </a:buClr>
              <a:buSzPts val="1200"/>
              <a:buFont typeface="Arial"/>
              <a:buChar char="•"/>
            </a:pPr>
            <a:r>
              <a:rPr lang="it-IT" sz="1200" b="0" i="0" u="none" strike="noStrike" cap="none" dirty="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To join, </a:t>
            </a:r>
            <a:r>
              <a:rPr lang="it-IT" sz="1200" b="0" i="0" u="none" strike="noStrike" cap="none" dirty="0" err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subscribe</a:t>
            </a:r>
            <a:r>
              <a:rPr lang="it-IT" sz="1200" b="0" i="0" u="none" strike="noStrike" cap="none" dirty="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 the mailing list: </a:t>
            </a:r>
            <a:r>
              <a:rPr lang="it-IT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https://lists.bnl.gov/mailman/listinfo/eic-rd-silicon-l</a:t>
            </a:r>
            <a:endParaRPr sz="1200" b="0" i="0" u="none" strike="noStrike" cap="none" dirty="0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1859B"/>
              </a:buClr>
              <a:buSzPts val="1200"/>
              <a:buFont typeface="Arial"/>
              <a:buChar char="•"/>
            </a:pPr>
            <a:r>
              <a:rPr lang="it-IT" sz="1200" b="0" i="0" u="none" strike="noStrike" cap="none" dirty="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Indico page: </a:t>
            </a:r>
            <a:r>
              <a:rPr lang="it-IT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https://indico.bnl.gov/category/354/</a:t>
            </a:r>
            <a:endParaRPr sz="1200" b="0" i="0" u="none" strike="noStrike" cap="none" dirty="0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11"/>
              </a:spcBef>
              <a:spcAft>
                <a:spcPts val="0"/>
              </a:spcAft>
              <a:buClr>
                <a:srgbClr val="000066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525" marR="313373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EIC SC </a:t>
            </a:r>
            <a:r>
              <a:rPr lang="it-IT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identified</a:t>
            </a: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it-IT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sensor</a:t>
            </a: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detector </a:t>
            </a:r>
            <a:r>
              <a:rPr lang="it-IT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</a:t>
            </a: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under </a:t>
            </a:r>
            <a:r>
              <a:rPr lang="it-IT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</a:t>
            </a: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the </a:t>
            </a:r>
            <a:r>
              <a:rPr lang="it-IT" sz="16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ALICE ITS3 </a:t>
            </a:r>
            <a:r>
              <a:rPr lang="it-IT" sz="1600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r>
              <a:rPr lang="it-IT" sz="16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lang="it-IT" sz="16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it-IT" sz="1600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optimal</a:t>
            </a:r>
            <a:r>
              <a:rPr lang="it-IT" sz="16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solution</a:t>
            </a:r>
            <a:r>
              <a:rPr lang="it-IT" sz="16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for EIC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0019" marR="313373" lvl="0" indent="-51594" algn="l" rtl="0">
              <a:lnSpc>
                <a:spcPct val="99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525" marR="313373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EIC SC </a:t>
            </a:r>
            <a:r>
              <a:rPr lang="it-IT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open to </a:t>
            </a:r>
            <a:r>
              <a:rPr lang="it-IT" sz="16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institutes</a:t>
            </a:r>
            <a:r>
              <a:rPr lang="it-IT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from </a:t>
            </a:r>
            <a:r>
              <a:rPr lang="it-IT" sz="16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lang="it-IT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the proto-</a:t>
            </a:r>
            <a:r>
              <a:rPr lang="it-IT" sz="16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collaborations</a:t>
            </a:r>
            <a:r>
              <a:rPr lang="it-IT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interested</a:t>
            </a: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it-IT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</a:t>
            </a: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it-IT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Similar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the CERN RD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groups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such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RD50, RD53)</a:t>
            </a:r>
            <a:endParaRPr dirty="0"/>
          </a:p>
          <a:p>
            <a:pPr marL="514350" marR="381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it-IT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Ensuring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successful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delivery of the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 the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lowest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the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381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it-I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organized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it-IT" sz="12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Work </a:t>
            </a:r>
            <a:r>
              <a:rPr lang="it-IT" sz="1200" b="0" i="0" u="none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Packages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collaborations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 ITS3 on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sensor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design,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characterization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interconnections</a:t>
            </a:r>
            <a:endParaRPr dirty="0"/>
          </a:p>
          <a:p>
            <a:pPr marL="514350" marR="381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Arial"/>
              <a:buChar char="•"/>
            </a:pPr>
            <a:r>
              <a:rPr lang="it-IT" sz="1200" b="0" i="0" u="none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Silicon</a:t>
            </a:r>
            <a:r>
              <a:rPr lang="it-IT" sz="12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200" b="0" i="0" u="none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strategy</a:t>
            </a:r>
            <a:r>
              <a:rPr lang="it-IT" sz="12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200" b="0" i="0" u="none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document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costing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milestones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timeline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drafted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shared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 to the EIC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detector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systems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coordinators</a:t>
            </a:r>
            <a:r>
              <a:rPr lang="it-IT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with the ATHENA </a:t>
            </a:r>
            <a:r>
              <a:rPr lang="it-IT" sz="1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proposal</a:t>
            </a:r>
            <a:r>
              <a:rPr lang="it-IT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committee</a:t>
            </a:r>
            <a:endParaRPr dirty="0"/>
          </a:p>
        </p:txBody>
      </p:sp>
      <p:sp>
        <p:nvSpPr>
          <p:cNvPr id="215" name="Google Shape;215;p23"/>
          <p:cNvSpPr txBox="1">
            <a:spLocks noGrp="1"/>
          </p:cNvSpPr>
          <p:nvPr>
            <p:ph type="dt" idx="10"/>
          </p:nvPr>
        </p:nvSpPr>
        <p:spPr>
          <a:xfrm>
            <a:off x="457200" y="5026225"/>
            <a:ext cx="160655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G. Contin &amp; D. Elia</a:t>
            </a:r>
            <a:endParaRPr/>
          </a:p>
        </p:txBody>
      </p:sp>
      <p:sp>
        <p:nvSpPr>
          <p:cNvPr id="216" name="Google Shape;216;p23"/>
          <p:cNvSpPr txBox="1">
            <a:spLocks noGrp="1"/>
          </p:cNvSpPr>
          <p:nvPr>
            <p:ph type="ftr" idx="11"/>
          </p:nvPr>
        </p:nvSpPr>
        <p:spPr>
          <a:xfrm>
            <a:off x="2391833" y="5026225"/>
            <a:ext cx="4730751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Giornata Nazionale EIC_NET / Torino 20-21.12.2021</a:t>
            </a:r>
            <a:endParaRPr/>
          </a:p>
        </p:txBody>
      </p:sp>
      <p:sp>
        <p:nvSpPr>
          <p:cNvPr id="217" name="Google Shape;217;p23"/>
          <p:cNvSpPr txBox="1">
            <a:spLocks noGrp="1"/>
          </p:cNvSpPr>
          <p:nvPr>
            <p:ph type="sldNum" idx="12"/>
          </p:nvPr>
        </p:nvSpPr>
        <p:spPr>
          <a:xfrm>
            <a:off x="7874000" y="5026225"/>
            <a:ext cx="81280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 txBox="1"/>
          <p:nvPr/>
        </p:nvSpPr>
        <p:spPr>
          <a:xfrm>
            <a:off x="457199" y="144998"/>
            <a:ext cx="8229600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Status and plans for Si-tracker R&amp;D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ALICE ITS3 as a solution for EIC</a:t>
            </a:r>
            <a:endParaRPr/>
          </a:p>
        </p:txBody>
      </p:sp>
      <p:sp>
        <p:nvSpPr>
          <p:cNvPr id="223" name="Google Shape;223;p24"/>
          <p:cNvSpPr txBox="1"/>
          <p:nvPr/>
        </p:nvSpPr>
        <p:spPr>
          <a:xfrm>
            <a:off x="290974" y="1999134"/>
            <a:ext cx="4502192" cy="29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475" rIns="0" bIns="0" anchor="t" anchorCtr="0">
            <a:spAutoFit/>
          </a:bodyPr>
          <a:lstStyle/>
          <a:p>
            <a:pPr marL="285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ITS3 sensor</a:t>
            </a:r>
            <a:r>
              <a:rPr lang="it-IT" sz="1600" b="1" i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(from the EIC point of view)</a:t>
            </a:r>
            <a:endParaRPr sz="1600" b="1" i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9200" marR="94298" lvl="0" indent="-140494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Specifications meet or even exceed  the EIC requirements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9200" marR="322898" lvl="0" indent="-140494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Satisfactory granularity (</a:t>
            </a:r>
            <a:r>
              <a:rPr lang="it-IT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now</a:t>
            </a: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targeting 20μm pixel  pitch</a:t>
            </a: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and power consumption (</a:t>
            </a:r>
            <a:r>
              <a:rPr lang="it-IT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&lt;20mW/cm</a:t>
            </a:r>
            <a:r>
              <a:rPr lang="it-IT" sz="1400" baseline="30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9200" marR="92869" lvl="0" indent="-140494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Also, integration time, fake hit rate  and time resolution better than required at the EIC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9200" marR="22860" lvl="0" indent="-140494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Sensor design optimized for </a:t>
            </a:r>
            <a:r>
              <a:rPr lang="it-IT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high yield, stitched sensor to reach wafer-scale size </a:t>
            </a: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(up to 28 x 10 cm</a:t>
            </a:r>
            <a:r>
              <a:rPr lang="it-IT" sz="1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9200" marR="22860" lvl="0" indent="-140494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 schedule well aligned with EIC timeline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4"/>
          <p:cNvSpPr txBox="1"/>
          <p:nvPr/>
        </p:nvSpPr>
        <p:spPr>
          <a:xfrm>
            <a:off x="510114" y="1242433"/>
            <a:ext cx="8305802" cy="51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000" rIns="0" bIns="0" anchor="t" anchorCtr="0">
            <a:spAutoFit/>
          </a:bodyPr>
          <a:lstStyle/>
          <a:p>
            <a:pPr marL="9525" marR="381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ALICE ITS3 project aims at developing </a:t>
            </a:r>
            <a:r>
              <a:rPr lang="it-IT" sz="1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new generation MAPS sensor at  the 65 nm CMOS node with extremely low mass for the LHC Run 4 (HL-LHC)</a:t>
            </a:r>
            <a:endParaRPr/>
          </a:p>
        </p:txBody>
      </p:sp>
      <p:grpSp>
        <p:nvGrpSpPr>
          <p:cNvPr id="225" name="Google Shape;225;p24"/>
          <p:cNvGrpSpPr/>
          <p:nvPr/>
        </p:nvGrpSpPr>
        <p:grpSpPr>
          <a:xfrm>
            <a:off x="4902822" y="2190858"/>
            <a:ext cx="4081363" cy="2358188"/>
            <a:chOff x="4952482" y="2078419"/>
            <a:chExt cx="3978516" cy="2258949"/>
          </a:xfrm>
        </p:grpSpPr>
        <p:grpSp>
          <p:nvGrpSpPr>
            <p:cNvPr id="226" name="Google Shape;226;p24"/>
            <p:cNvGrpSpPr/>
            <p:nvPr/>
          </p:nvGrpSpPr>
          <p:grpSpPr>
            <a:xfrm>
              <a:off x="4952482" y="2078419"/>
              <a:ext cx="3978516" cy="2258949"/>
              <a:chOff x="4567237" y="1929442"/>
              <a:chExt cx="4384040" cy="2489200"/>
            </a:xfrm>
          </p:grpSpPr>
          <p:pic>
            <p:nvPicPr>
              <p:cNvPr id="227" name="Google Shape;227;p2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572000" y="1934204"/>
                <a:ext cx="4374272" cy="247956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8" name="Google Shape;228;p24"/>
              <p:cNvSpPr/>
              <p:nvPr/>
            </p:nvSpPr>
            <p:spPr>
              <a:xfrm>
                <a:off x="4567237" y="1929442"/>
                <a:ext cx="4384040" cy="2489200"/>
              </a:xfrm>
              <a:custGeom>
                <a:avLst/>
                <a:gdLst/>
                <a:ahLst/>
                <a:cxnLst/>
                <a:rect l="l" t="t" r="r" b="b"/>
                <a:pathLst>
                  <a:path w="4384040" h="2489200" extrusionOk="0">
                    <a:moveTo>
                      <a:pt x="0" y="0"/>
                    </a:moveTo>
                    <a:lnTo>
                      <a:pt x="4383798" y="0"/>
                    </a:lnTo>
                    <a:lnTo>
                      <a:pt x="4383798" y="2489088"/>
                    </a:lnTo>
                    <a:lnTo>
                      <a:pt x="0" y="248908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BC6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9" name="Google Shape;229;p24"/>
            <p:cNvSpPr txBox="1"/>
            <p:nvPr/>
          </p:nvSpPr>
          <p:spPr>
            <a:xfrm>
              <a:off x="6006484" y="2094389"/>
              <a:ext cx="1948162" cy="3693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ITS3 Specifications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230;p24"/>
          <p:cNvSpPr txBox="1">
            <a:spLocks noGrp="1"/>
          </p:cNvSpPr>
          <p:nvPr>
            <p:ph type="dt" idx="10"/>
          </p:nvPr>
        </p:nvSpPr>
        <p:spPr>
          <a:xfrm>
            <a:off x="457200" y="5026225"/>
            <a:ext cx="160655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G. Contin &amp; D. Elia</a:t>
            </a:r>
            <a:endParaRPr/>
          </a:p>
        </p:txBody>
      </p:sp>
      <p:sp>
        <p:nvSpPr>
          <p:cNvPr id="231" name="Google Shape;231;p24"/>
          <p:cNvSpPr txBox="1">
            <a:spLocks noGrp="1"/>
          </p:cNvSpPr>
          <p:nvPr>
            <p:ph type="ftr" idx="11"/>
          </p:nvPr>
        </p:nvSpPr>
        <p:spPr>
          <a:xfrm>
            <a:off x="2391833" y="5026225"/>
            <a:ext cx="4730751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Giornata Nazionale EIC_NET / Torino 20-21.12.2021</a:t>
            </a:r>
            <a:endParaRPr/>
          </a:p>
        </p:txBody>
      </p:sp>
      <p:sp>
        <p:nvSpPr>
          <p:cNvPr id="232" name="Google Shape;232;p24"/>
          <p:cNvSpPr txBox="1">
            <a:spLocks noGrp="1"/>
          </p:cNvSpPr>
          <p:nvPr>
            <p:ph type="sldNum" idx="12"/>
          </p:nvPr>
        </p:nvSpPr>
        <p:spPr>
          <a:xfrm>
            <a:off x="7874000" y="5026225"/>
            <a:ext cx="81280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12</a:t>
            </a:fld>
            <a:endParaRPr/>
          </a:p>
        </p:txBody>
      </p:sp>
      <p:sp>
        <p:nvSpPr>
          <p:cNvPr id="233" name="Google Shape;233;p24"/>
          <p:cNvSpPr/>
          <p:nvPr/>
        </p:nvSpPr>
        <p:spPr>
          <a:xfrm>
            <a:off x="4349837" y="2304891"/>
            <a:ext cx="552985" cy="399529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"/>
          <p:cNvSpPr txBox="1"/>
          <p:nvPr/>
        </p:nvSpPr>
        <p:spPr>
          <a:xfrm>
            <a:off x="457199" y="144998"/>
            <a:ext cx="8229600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Status and plans for Si-tracker R&amp;D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Path to 65 nm MAPS and synergies with ITS3</a:t>
            </a:r>
            <a:endParaRPr/>
          </a:p>
        </p:txBody>
      </p:sp>
      <p:sp>
        <p:nvSpPr>
          <p:cNvPr id="239" name="Google Shape;239;p25"/>
          <p:cNvSpPr txBox="1"/>
          <p:nvPr/>
        </p:nvSpPr>
        <p:spPr>
          <a:xfrm>
            <a:off x="457199" y="1208302"/>
            <a:ext cx="8580968" cy="369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50" rIns="0" bIns="0" anchor="t" anchorCtr="0">
            <a:spAutoFit/>
          </a:bodyPr>
          <a:lstStyle/>
          <a:p>
            <a:pPr marL="76200" marR="24257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Despite</a:t>
            </a:r>
            <a:r>
              <a:rPr lang="it-IT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large </a:t>
            </a:r>
            <a:r>
              <a:rPr lang="it-IT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overlap</a:t>
            </a:r>
            <a:r>
              <a:rPr lang="it-IT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the </a:t>
            </a:r>
            <a:r>
              <a:rPr lang="it-IT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EIC and ITS3 detector </a:t>
            </a:r>
            <a:r>
              <a:rPr lang="it-IT" sz="16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have</a:t>
            </a:r>
            <a:r>
              <a:rPr lang="it-IT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some </a:t>
            </a:r>
            <a:r>
              <a:rPr lang="it-IT" sz="16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significant</a:t>
            </a:r>
            <a:r>
              <a:rPr lang="it-IT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it-IT" sz="16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differences</a:t>
            </a:r>
            <a:r>
              <a:rPr lang="it-IT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7432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ITS3 </a:t>
            </a:r>
            <a:r>
              <a:rPr lang="it-IT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it-IT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0.12 m</a:t>
            </a:r>
            <a:r>
              <a:rPr lang="it-IT" sz="16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it-IT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</a:t>
            </a:r>
            <a:r>
              <a:rPr lang="it-IT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layers</a:t>
            </a:r>
            <a:r>
              <a:rPr lang="it-IT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vertex</a:t>
            </a:r>
            <a:r>
              <a:rPr lang="it-IT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detector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1263650" lvl="1" indent="-27432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it-IT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proposed</a:t>
            </a:r>
            <a:r>
              <a:rPr lang="it-IT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EIC </a:t>
            </a:r>
            <a:r>
              <a:rPr lang="it-IT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concepts</a:t>
            </a:r>
            <a:r>
              <a:rPr lang="it-IT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</a:t>
            </a:r>
            <a:r>
              <a:rPr lang="it-IT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vertex</a:t>
            </a:r>
            <a:r>
              <a:rPr lang="it-IT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tracking</a:t>
            </a:r>
            <a:r>
              <a:rPr lang="it-IT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layers</a:t>
            </a:r>
            <a:r>
              <a:rPr lang="it-IT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disks in  </a:t>
            </a:r>
            <a:r>
              <a:rPr lang="it-IT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forward</a:t>
            </a:r>
            <a:r>
              <a:rPr lang="it-IT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backward</a:t>
            </a:r>
            <a:r>
              <a:rPr lang="it-IT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direction</a:t>
            </a:r>
            <a:r>
              <a:rPr lang="it-IT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covering</a:t>
            </a:r>
            <a:r>
              <a:rPr lang="it-IT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 area &gt;10 m</a:t>
            </a:r>
            <a:r>
              <a:rPr lang="it-IT" sz="16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 b="0" i="0" u="none" strike="noStrike" cap="none" baseline="30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9775" marR="1263650" lvl="1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marR="431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EIC </a:t>
            </a:r>
            <a:r>
              <a:rPr lang="it-IT" sz="16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sensor</a:t>
            </a:r>
            <a:r>
              <a:rPr lang="it-IT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development</a:t>
            </a:r>
            <a:r>
              <a:rPr lang="it-IT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needs</a:t>
            </a:r>
            <a:r>
              <a:rPr lang="it-IT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it-IT" sz="16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fork</a:t>
            </a:r>
            <a:r>
              <a:rPr lang="it-IT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-off </a:t>
            </a: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it-IT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</a:t>
            </a: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</a:t>
            </a: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</a:t>
            </a: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it-IT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</a:t>
            </a: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yield</a:t>
            </a: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sensors</a:t>
            </a: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  <a:p>
            <a:pPr marL="640080" marR="43180" lvl="1" indent="-27432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Projected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cost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yield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stitched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wafer-scale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sensors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compatible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</a:t>
            </a:r>
            <a:r>
              <a:rPr lang="it-IT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EIC detector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outside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vertex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layers</a:t>
            </a:r>
            <a:endParaRPr dirty="0"/>
          </a:p>
          <a:p>
            <a:pPr marL="640080" marR="115570" lvl="1" indent="-27432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Tracking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layers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disks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need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more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conventional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structures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(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staves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disks) and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sensor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size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0725" marR="115570" lvl="1" indent="-1238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7804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it-IT" sz="16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path</a:t>
            </a:r>
            <a:r>
              <a:rPr lang="it-IT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to an EIC detector </a:t>
            </a:r>
            <a:r>
              <a:rPr lang="it-IT" sz="16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based</a:t>
            </a:r>
            <a:r>
              <a:rPr lang="it-IT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on 65 nm MAPS </a:t>
            </a:r>
            <a:r>
              <a:rPr lang="it-IT" sz="16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thus</a:t>
            </a:r>
            <a:r>
              <a:rPr lang="it-IT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requires</a:t>
            </a:r>
            <a:r>
              <a:rPr lang="it-IT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it-IT" sz="16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develop</a:t>
            </a:r>
            <a:r>
              <a:rPr lang="it-IT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4" indent="-101600" algn="ctr" rtl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AutoNum type="arabicPeriod"/>
            </a:pPr>
            <a:r>
              <a:rPr lang="it-IT" sz="16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ITS3-like </a:t>
            </a:r>
            <a:r>
              <a:rPr lang="it-IT" sz="1600" b="0" i="0" u="none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vertexing</a:t>
            </a:r>
            <a:r>
              <a:rPr lang="it-IT" sz="16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layers</a:t>
            </a:r>
            <a:endParaRPr sz="16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4" indent="0" algn="ctr" rtl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AutoNum type="arabicPeriod"/>
            </a:pPr>
            <a:r>
              <a:rPr lang="it-IT" sz="1600" b="0" i="0" u="none" strike="noStrike" cap="none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EIC </a:t>
            </a:r>
            <a:r>
              <a:rPr lang="it-IT" sz="1600" b="0" i="0" u="none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variant</a:t>
            </a:r>
            <a:r>
              <a:rPr lang="it-IT" sz="16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for the </a:t>
            </a:r>
            <a:r>
              <a:rPr lang="it-IT" sz="1600" b="0" i="0" u="none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staves</a:t>
            </a:r>
            <a:r>
              <a:rPr lang="it-IT" sz="16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and disks</a:t>
            </a:r>
            <a:endParaRPr dirty="0"/>
          </a:p>
        </p:txBody>
      </p:sp>
      <p:sp>
        <p:nvSpPr>
          <p:cNvPr id="240" name="Google Shape;240;p25"/>
          <p:cNvSpPr txBox="1">
            <a:spLocks noGrp="1"/>
          </p:cNvSpPr>
          <p:nvPr>
            <p:ph type="dt" idx="10"/>
          </p:nvPr>
        </p:nvSpPr>
        <p:spPr>
          <a:xfrm>
            <a:off x="457200" y="5026225"/>
            <a:ext cx="160655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G. Contin &amp; D. Elia</a:t>
            </a:r>
            <a:endParaRPr/>
          </a:p>
        </p:txBody>
      </p:sp>
      <p:sp>
        <p:nvSpPr>
          <p:cNvPr id="241" name="Google Shape;241;p25"/>
          <p:cNvSpPr txBox="1">
            <a:spLocks noGrp="1"/>
          </p:cNvSpPr>
          <p:nvPr>
            <p:ph type="ftr" idx="11"/>
          </p:nvPr>
        </p:nvSpPr>
        <p:spPr>
          <a:xfrm>
            <a:off x="2391833" y="5026225"/>
            <a:ext cx="4730751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Giornata Nazionale EIC_NET / Torino 20-21.12.2021</a:t>
            </a:r>
            <a:endParaRPr/>
          </a:p>
        </p:txBody>
      </p:sp>
      <p:sp>
        <p:nvSpPr>
          <p:cNvPr id="242" name="Google Shape;242;p25"/>
          <p:cNvSpPr txBox="1">
            <a:spLocks noGrp="1"/>
          </p:cNvSpPr>
          <p:nvPr>
            <p:ph type="sldNum" idx="12"/>
          </p:nvPr>
        </p:nvSpPr>
        <p:spPr>
          <a:xfrm>
            <a:off x="7874000" y="5026225"/>
            <a:ext cx="81280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13</a:t>
            </a:fld>
            <a:endParaRPr/>
          </a:p>
        </p:txBody>
      </p:sp>
      <p:sp>
        <p:nvSpPr>
          <p:cNvPr id="243" name="Google Shape;243;p25"/>
          <p:cNvSpPr/>
          <p:nvPr/>
        </p:nvSpPr>
        <p:spPr>
          <a:xfrm>
            <a:off x="910167" y="3905440"/>
            <a:ext cx="7776632" cy="102870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5"/>
          <p:cNvSpPr/>
          <p:nvPr/>
        </p:nvSpPr>
        <p:spPr>
          <a:xfrm>
            <a:off x="357182" y="4166320"/>
            <a:ext cx="552985" cy="399529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"/>
          <p:cNvSpPr txBox="1"/>
          <p:nvPr/>
        </p:nvSpPr>
        <p:spPr>
          <a:xfrm>
            <a:off x="457199" y="144998"/>
            <a:ext cx="8229600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Status and plans for Si-tracker R&amp;D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Overlap with ITS3: EIC inner vertexing layers</a:t>
            </a:r>
            <a:endParaRPr sz="2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6"/>
          <p:cNvSpPr txBox="1"/>
          <p:nvPr/>
        </p:nvSpPr>
        <p:spPr>
          <a:xfrm>
            <a:off x="503137" y="1184346"/>
            <a:ext cx="8185780" cy="369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it-IT" sz="16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Modifications</a:t>
            </a:r>
            <a:r>
              <a:rPr lang="it-IT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from the ITS3 base design to the EIC </a:t>
            </a:r>
            <a:r>
              <a:rPr lang="it-IT" sz="16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vertexing</a:t>
            </a:r>
            <a:r>
              <a:rPr lang="it-IT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layers</a:t>
            </a:r>
            <a:r>
              <a:rPr lang="it-IT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</a:pPr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just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300"/>
              <a:buFont typeface="Arial"/>
              <a:buNone/>
            </a:pPr>
            <a:r>
              <a:rPr lang="it-IT" sz="13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ITS3 </a:t>
            </a:r>
            <a:r>
              <a:rPr lang="it-IT" sz="1300" b="0" i="0" u="none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length</a:t>
            </a:r>
            <a:r>
              <a:rPr lang="it-IT" sz="13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= 30 </a:t>
            </a:r>
            <a:r>
              <a:rPr lang="it-IT" sz="1300" b="0" i="0" u="none" strike="noStrike" cap="none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cm		</a:t>
            </a:r>
            <a:r>
              <a:rPr lang="it-IT" sz="1300" b="0" i="0" u="none" strike="noStrike" cap="none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Wingdings"/>
              </a:rPr>
              <a:t> </a:t>
            </a:r>
            <a:r>
              <a:rPr lang="it-IT" sz="13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</a:t>
            </a:r>
            <a:r>
              <a:rPr lang="it-IT" sz="13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the </a:t>
            </a:r>
            <a:r>
              <a:rPr lang="it-IT" sz="13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length</a:t>
            </a:r>
            <a:r>
              <a:rPr lang="it-IT" sz="13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13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stitched</a:t>
            </a:r>
            <a:r>
              <a:rPr lang="it-IT" sz="13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3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sensors</a:t>
            </a:r>
            <a:r>
              <a:rPr lang="it-IT" sz="13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a 12” wafer</a:t>
            </a:r>
            <a:endParaRPr dirty="0"/>
          </a:p>
          <a:p>
            <a:pPr marL="457200" marR="0" lvl="1" indent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Font typeface="Arial"/>
              <a:buNone/>
            </a:pPr>
            <a:r>
              <a:rPr lang="it-IT" sz="13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EIC </a:t>
            </a:r>
            <a:r>
              <a:rPr lang="it-IT" sz="13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length</a:t>
            </a:r>
            <a:r>
              <a:rPr lang="it-IT" sz="13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it-IT" sz="13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hybrid</a:t>
            </a:r>
            <a:r>
              <a:rPr lang="it-IT" sz="13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 = 42 cm</a:t>
            </a:r>
            <a:endParaRPr dirty="0"/>
          </a:p>
          <a:p>
            <a:pPr marL="457200" marR="0" lvl="1" indent="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just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300"/>
              <a:buFont typeface="Arial"/>
              <a:buNone/>
            </a:pPr>
            <a:r>
              <a:rPr lang="it-IT" sz="13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ITS3 </a:t>
            </a:r>
            <a:r>
              <a:rPr lang="it-IT" sz="1300" b="0" i="0" u="none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radii</a:t>
            </a:r>
            <a:r>
              <a:rPr lang="it-IT" sz="13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= 18 mm, 24 mm, 30 mm  </a:t>
            </a:r>
            <a:r>
              <a:rPr lang="it-IT" sz="1300" b="0" i="0" u="none" strike="noStrike" cap="none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it-IT" sz="1300" b="0" i="0" u="none" strike="noStrike" cap="none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Wingdings"/>
              </a:rPr>
              <a:t> </a:t>
            </a:r>
            <a:r>
              <a:rPr lang="it-IT" sz="13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</a:t>
            </a:r>
            <a:r>
              <a:rPr lang="it-IT" sz="13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the </a:t>
            </a:r>
            <a:r>
              <a:rPr lang="it-IT" sz="13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integer</a:t>
            </a:r>
            <a:r>
              <a:rPr lang="it-IT" sz="13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3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width</a:t>
            </a:r>
            <a:r>
              <a:rPr lang="it-IT" sz="13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13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rows</a:t>
            </a:r>
            <a:r>
              <a:rPr lang="it-IT" sz="13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13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stitched</a:t>
            </a:r>
            <a:r>
              <a:rPr lang="it-IT" sz="13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3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sensors</a:t>
            </a:r>
            <a:endParaRPr dirty="0"/>
          </a:p>
          <a:p>
            <a:pPr marL="457200" marR="0" lvl="1" indent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Font typeface="Arial"/>
              <a:buNone/>
            </a:pPr>
            <a:r>
              <a:rPr lang="it-IT" sz="13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EIC </a:t>
            </a:r>
            <a:r>
              <a:rPr lang="it-IT" sz="13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radii</a:t>
            </a:r>
            <a:r>
              <a:rPr lang="it-IT" sz="13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it-IT" sz="13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33 mm, 44.1 mm, 55.1 mm</a:t>
            </a:r>
            <a:endParaRPr dirty="0"/>
          </a:p>
          <a:p>
            <a:pPr marL="0" marR="0" lvl="0" indent="0" algn="ctr" rtl="0"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</a:pPr>
            <a:endParaRPr sz="135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789" y="2803491"/>
            <a:ext cx="2494607" cy="207446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6"/>
          <p:cNvSpPr txBox="1"/>
          <p:nvPr/>
        </p:nvSpPr>
        <p:spPr>
          <a:xfrm>
            <a:off x="1852082" y="4750305"/>
            <a:ext cx="21339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7160" marR="0" lvl="0" indent="-13716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lang="it-IT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Services exit from one end</a:t>
            </a:r>
            <a:endParaRPr/>
          </a:p>
        </p:txBody>
      </p:sp>
      <p:cxnSp>
        <p:nvCxnSpPr>
          <p:cNvPr id="253" name="Google Shape;253;p26"/>
          <p:cNvCxnSpPr>
            <a:stCxn id="254" idx="0"/>
            <a:endCxn id="254" idx="2"/>
          </p:cNvCxnSpPr>
          <p:nvPr/>
        </p:nvCxnSpPr>
        <p:spPr>
          <a:xfrm>
            <a:off x="7107677" y="3438818"/>
            <a:ext cx="0" cy="7041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55" name="Google Shape;255;p26"/>
          <p:cNvGrpSpPr/>
          <p:nvPr/>
        </p:nvGrpSpPr>
        <p:grpSpPr>
          <a:xfrm>
            <a:off x="4265084" y="2725158"/>
            <a:ext cx="4683440" cy="1695573"/>
            <a:chOff x="6204315" y="3415959"/>
            <a:chExt cx="6244589" cy="2260764"/>
          </a:xfrm>
        </p:grpSpPr>
        <p:sp>
          <p:nvSpPr>
            <p:cNvPr id="254" name="Google Shape;254;p26"/>
            <p:cNvSpPr/>
            <p:nvPr/>
          </p:nvSpPr>
          <p:spPr>
            <a:xfrm>
              <a:off x="8774256" y="4367505"/>
              <a:ext cx="2440368" cy="938656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6" name="Google Shape;256;p26"/>
            <p:cNvGrpSpPr/>
            <p:nvPr/>
          </p:nvGrpSpPr>
          <p:grpSpPr>
            <a:xfrm>
              <a:off x="6204315" y="3415959"/>
              <a:ext cx="6244589" cy="2260764"/>
              <a:chOff x="6204315" y="3415959"/>
              <a:chExt cx="6244589" cy="2260764"/>
            </a:xfrm>
          </p:grpSpPr>
          <p:sp>
            <p:nvSpPr>
              <p:cNvPr id="257" name="Google Shape;257;p26"/>
              <p:cNvSpPr txBox="1"/>
              <p:nvPr/>
            </p:nvSpPr>
            <p:spPr>
              <a:xfrm>
                <a:off x="7268237" y="3415959"/>
                <a:ext cx="5180667" cy="410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400" b="1">
                    <a:solidFill>
                      <a:srgbClr val="0000FF"/>
                    </a:solidFill>
                    <a:latin typeface="Arial"/>
                    <a:ea typeface="Arial"/>
                    <a:cs typeface="Arial"/>
                    <a:sym typeface="Arial"/>
                  </a:rPr>
                  <a:t>EIC strawman design (modification of ITS3)</a:t>
                </a:r>
                <a:endParaRPr/>
              </a:p>
            </p:txBody>
          </p:sp>
          <p:grpSp>
            <p:nvGrpSpPr>
              <p:cNvPr id="258" name="Google Shape;258;p26"/>
              <p:cNvGrpSpPr/>
              <p:nvPr/>
            </p:nvGrpSpPr>
            <p:grpSpPr>
              <a:xfrm>
                <a:off x="6204315" y="3735602"/>
                <a:ext cx="1908802" cy="1941121"/>
                <a:chOff x="7101131" y="3939069"/>
                <a:chExt cx="1908802" cy="1941121"/>
              </a:xfrm>
            </p:grpSpPr>
            <p:sp>
              <p:nvSpPr>
                <p:cNvPr id="259" name="Google Shape;259;p26"/>
                <p:cNvSpPr/>
                <p:nvPr/>
              </p:nvSpPr>
              <p:spPr>
                <a:xfrm>
                  <a:off x="7594810" y="4511544"/>
                  <a:ext cx="914400" cy="914400"/>
                </a:xfrm>
                <a:prstGeom prst="ellipse">
                  <a:avLst/>
                </a:prstGeom>
                <a:noFill/>
                <a:ln w="254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" name="Google Shape;260;p26"/>
                <p:cNvSpPr/>
                <p:nvPr/>
              </p:nvSpPr>
              <p:spPr>
                <a:xfrm>
                  <a:off x="7587762" y="4492869"/>
                  <a:ext cx="914400" cy="9144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61;p26"/>
                <p:cNvSpPr/>
                <p:nvPr/>
              </p:nvSpPr>
              <p:spPr>
                <a:xfrm>
                  <a:off x="7423953" y="4342380"/>
                  <a:ext cx="1256113" cy="1252728"/>
                </a:xfrm>
                <a:prstGeom prst="ellipse">
                  <a:avLst/>
                </a:prstGeom>
                <a:noFill/>
                <a:ln w="254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" name="Google Shape;262;p26"/>
                <p:cNvSpPr/>
                <p:nvPr/>
              </p:nvSpPr>
              <p:spPr>
                <a:xfrm>
                  <a:off x="7101131" y="4057298"/>
                  <a:ext cx="1901755" cy="1822892"/>
                </a:xfrm>
                <a:prstGeom prst="ellipse">
                  <a:avLst/>
                </a:prstGeom>
                <a:noFill/>
                <a:ln w="254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263" name="Google Shape;263;p26"/>
                <p:cNvCxnSpPr>
                  <a:stCxn id="260" idx="0"/>
                </p:cNvCxnSpPr>
                <p:nvPr/>
              </p:nvCxnSpPr>
              <p:spPr>
                <a:xfrm rot="10800000" flipH="1">
                  <a:off x="8044962" y="3939069"/>
                  <a:ext cx="6900" cy="553800"/>
                </a:xfrm>
                <a:prstGeom prst="straightConnector1">
                  <a:avLst/>
                </a:prstGeom>
                <a:noFill/>
                <a:ln w="889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64" name="Google Shape;264;p26"/>
                <p:cNvCxnSpPr/>
                <p:nvPr/>
              </p:nvCxnSpPr>
              <p:spPr>
                <a:xfrm>
                  <a:off x="8584066" y="5152292"/>
                  <a:ext cx="425868" cy="273652"/>
                </a:xfrm>
                <a:prstGeom prst="straightConnector1">
                  <a:avLst/>
                </a:prstGeom>
                <a:noFill/>
                <a:ln w="889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65" name="Google Shape;265;p26"/>
                <p:cNvCxnSpPr/>
                <p:nvPr/>
              </p:nvCxnSpPr>
              <p:spPr>
                <a:xfrm rot="10800000" flipH="1">
                  <a:off x="7135732" y="5300584"/>
                  <a:ext cx="465699" cy="313199"/>
                </a:xfrm>
                <a:prstGeom prst="straightConnector1">
                  <a:avLst/>
                </a:prstGeom>
                <a:noFill/>
                <a:ln w="889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266" name="Google Shape;266;p26"/>
              <p:cNvSpPr/>
              <p:nvPr/>
            </p:nvSpPr>
            <p:spPr>
              <a:xfrm>
                <a:off x="8219202" y="3982915"/>
                <a:ext cx="546729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546729" h="571500" extrusionOk="0">
                    <a:moveTo>
                      <a:pt x="546729" y="571500"/>
                    </a:moveTo>
                    <a:cubicBezTo>
                      <a:pt x="323258" y="465260"/>
                      <a:pt x="99787" y="359020"/>
                      <a:pt x="27983" y="263770"/>
                    </a:cubicBezTo>
                    <a:cubicBezTo>
                      <a:pt x="-43821" y="168520"/>
                      <a:pt x="36042" y="84260"/>
                      <a:pt x="115906" y="0"/>
                    </a:cubicBezTo>
                  </a:path>
                </a:pathLst>
              </a:custGeom>
              <a:noFill/>
              <a:ln w="22225" cap="flat" cmpd="sng">
                <a:solidFill>
                  <a:srgbClr val="395E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26"/>
              <p:cNvSpPr/>
              <p:nvPr/>
            </p:nvSpPr>
            <p:spPr>
              <a:xfrm>
                <a:off x="11227777" y="3982915"/>
                <a:ext cx="589085" cy="650631"/>
              </a:xfrm>
              <a:custGeom>
                <a:avLst/>
                <a:gdLst/>
                <a:ahLst/>
                <a:cxnLst/>
                <a:rect l="l" t="t" r="r" b="b"/>
                <a:pathLst>
                  <a:path w="589085" h="650631" extrusionOk="0">
                    <a:moveTo>
                      <a:pt x="0" y="650631"/>
                    </a:moveTo>
                    <a:cubicBezTo>
                      <a:pt x="144340" y="577361"/>
                      <a:pt x="288680" y="504092"/>
                      <a:pt x="386861" y="395654"/>
                    </a:cubicBezTo>
                    <a:cubicBezTo>
                      <a:pt x="485042" y="287216"/>
                      <a:pt x="568570" y="106973"/>
                      <a:pt x="589085" y="0"/>
                    </a:cubicBezTo>
                  </a:path>
                </a:pathLst>
              </a:custGeom>
              <a:noFill/>
              <a:ln w="22225" cap="flat" cmpd="sng">
                <a:solidFill>
                  <a:srgbClr val="395E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8" name="Google Shape;268;p26"/>
          <p:cNvSpPr txBox="1"/>
          <p:nvPr/>
        </p:nvSpPr>
        <p:spPr>
          <a:xfrm>
            <a:off x="5647620" y="4332141"/>
            <a:ext cx="33009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7160" marR="0" lvl="0" indent="-13716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lang="it-IT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Reach larger radii by using 3 bent sections</a:t>
            </a:r>
            <a:endParaRPr/>
          </a:p>
          <a:p>
            <a:pPr marL="137160" marR="0" lvl="0" indent="-13716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lang="it-IT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Services exit from both sides of inner layers</a:t>
            </a:r>
            <a:endParaRPr/>
          </a:p>
        </p:txBody>
      </p:sp>
      <p:sp>
        <p:nvSpPr>
          <p:cNvPr id="269" name="Google Shape;269;p26"/>
          <p:cNvSpPr txBox="1"/>
          <p:nvPr/>
        </p:nvSpPr>
        <p:spPr>
          <a:xfrm>
            <a:off x="142979" y="3902993"/>
            <a:ext cx="1709103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5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ITS3 base design</a:t>
            </a:r>
            <a:endParaRPr sz="135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6"/>
          <p:cNvSpPr txBox="1">
            <a:spLocks noGrp="1"/>
          </p:cNvSpPr>
          <p:nvPr>
            <p:ph type="dt" idx="10"/>
          </p:nvPr>
        </p:nvSpPr>
        <p:spPr>
          <a:xfrm>
            <a:off x="457200" y="5026225"/>
            <a:ext cx="160655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G. Contin &amp; D. Elia</a:t>
            </a:r>
            <a:endParaRPr/>
          </a:p>
        </p:txBody>
      </p:sp>
      <p:sp>
        <p:nvSpPr>
          <p:cNvPr id="271" name="Google Shape;271;p26"/>
          <p:cNvSpPr txBox="1">
            <a:spLocks noGrp="1"/>
          </p:cNvSpPr>
          <p:nvPr>
            <p:ph type="ftr" idx="11"/>
          </p:nvPr>
        </p:nvSpPr>
        <p:spPr>
          <a:xfrm>
            <a:off x="2391833" y="5026225"/>
            <a:ext cx="4730751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Giornata Nazionale EIC_NET / Torino 20-21.12.2021</a:t>
            </a:r>
            <a:endParaRPr/>
          </a:p>
        </p:txBody>
      </p:sp>
      <p:sp>
        <p:nvSpPr>
          <p:cNvPr id="272" name="Google Shape;272;p26"/>
          <p:cNvSpPr txBox="1">
            <a:spLocks noGrp="1"/>
          </p:cNvSpPr>
          <p:nvPr>
            <p:ph type="sldNum" idx="12"/>
          </p:nvPr>
        </p:nvSpPr>
        <p:spPr>
          <a:xfrm>
            <a:off x="7874000" y="5026225"/>
            <a:ext cx="81280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14</a:t>
            </a:fld>
            <a:endParaRPr/>
          </a:p>
        </p:txBody>
      </p:sp>
      <p:sp>
        <p:nvSpPr>
          <p:cNvPr id="273" name="Google Shape;273;p26"/>
          <p:cNvSpPr/>
          <p:nvPr/>
        </p:nvSpPr>
        <p:spPr>
          <a:xfrm>
            <a:off x="4138083" y="2725158"/>
            <a:ext cx="4910666" cy="2152155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6"/>
          <p:cNvSpPr/>
          <p:nvPr/>
        </p:nvSpPr>
        <p:spPr>
          <a:xfrm>
            <a:off x="3570728" y="4166320"/>
            <a:ext cx="552985" cy="399529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"/>
          <p:cNvSpPr txBox="1"/>
          <p:nvPr/>
        </p:nvSpPr>
        <p:spPr>
          <a:xfrm>
            <a:off x="457199" y="144998"/>
            <a:ext cx="8229600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Status and plans for Si-tracker R&amp;D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EIC tracking layers and disks</a:t>
            </a:r>
            <a:endParaRPr/>
          </a:p>
        </p:txBody>
      </p:sp>
      <p:sp>
        <p:nvSpPr>
          <p:cNvPr id="280" name="Google Shape;280;p27"/>
          <p:cNvSpPr txBox="1">
            <a:spLocks noGrp="1"/>
          </p:cNvSpPr>
          <p:nvPr>
            <p:ph type="dt" idx="10"/>
          </p:nvPr>
        </p:nvSpPr>
        <p:spPr>
          <a:xfrm>
            <a:off x="457200" y="5026225"/>
            <a:ext cx="160655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G. Contin &amp; D. Elia</a:t>
            </a:r>
            <a:endParaRPr/>
          </a:p>
        </p:txBody>
      </p:sp>
      <p:sp>
        <p:nvSpPr>
          <p:cNvPr id="281" name="Google Shape;281;p27"/>
          <p:cNvSpPr txBox="1">
            <a:spLocks noGrp="1"/>
          </p:cNvSpPr>
          <p:nvPr>
            <p:ph type="ftr" idx="11"/>
          </p:nvPr>
        </p:nvSpPr>
        <p:spPr>
          <a:xfrm>
            <a:off x="2391833" y="5026225"/>
            <a:ext cx="4730751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Giornata Nazionale EIC_NET / Torino 20-21.12.2021</a:t>
            </a:r>
            <a:endParaRPr/>
          </a:p>
        </p:txBody>
      </p:sp>
      <p:sp>
        <p:nvSpPr>
          <p:cNvPr id="282" name="Google Shape;282;p27"/>
          <p:cNvSpPr txBox="1">
            <a:spLocks noGrp="1"/>
          </p:cNvSpPr>
          <p:nvPr>
            <p:ph type="sldNum" idx="12"/>
          </p:nvPr>
        </p:nvSpPr>
        <p:spPr>
          <a:xfrm>
            <a:off x="7874000" y="5026225"/>
            <a:ext cx="81280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15</a:t>
            </a:fld>
            <a:endParaRPr/>
          </a:p>
        </p:txBody>
      </p:sp>
      <p:sp>
        <p:nvSpPr>
          <p:cNvPr id="283" name="Google Shape;283;p27"/>
          <p:cNvSpPr txBox="1"/>
          <p:nvPr/>
        </p:nvSpPr>
        <p:spPr>
          <a:xfrm>
            <a:off x="492918" y="2882743"/>
            <a:ext cx="819388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Staves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shorter lengths of stitched sensors to form staves. </a:t>
            </a:r>
            <a:endParaRPr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 and signal will need to be propagated along the stave with flex PCBs over the stave length.</a:t>
            </a:r>
            <a:endParaRPr/>
          </a:p>
        </p:txBody>
      </p:sp>
      <p:sp>
        <p:nvSpPr>
          <p:cNvPr id="284" name="Google Shape;284;p27"/>
          <p:cNvSpPr txBox="1"/>
          <p:nvPr/>
        </p:nvSpPr>
        <p:spPr>
          <a:xfrm>
            <a:off x="492918" y="1177983"/>
            <a:ext cx="8418635" cy="115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Forked-off EIC-specific sensor design based on the ITS3 sensor </a:t>
            </a:r>
            <a:endParaRPr/>
          </a:p>
          <a:p>
            <a:pPr marL="171450" marR="0" lvl="1" indent="-17145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concern: </a:t>
            </a:r>
            <a:r>
              <a:rPr lang="it-IT" sz="16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yield </a:t>
            </a:r>
            <a:r>
              <a:rPr lang="it-IT" sz="16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for long rows of stitched sensors</a:t>
            </a:r>
            <a:r>
              <a:rPr lang="it-I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514350" marR="0" lvl="1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 yield in the first ITS3 sensor Engineering Run</a:t>
            </a:r>
            <a:endParaRPr/>
          </a:p>
          <a:p>
            <a:pPr marL="514350" marR="0" lvl="1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Adjust the EIC sensors to optimize yield for the number of stitched sensors in a row</a:t>
            </a:r>
            <a:endParaRPr/>
          </a:p>
        </p:txBody>
      </p:sp>
      <p:pic>
        <p:nvPicPr>
          <p:cNvPr id="285" name="Google Shape;28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5507" y="2448656"/>
            <a:ext cx="4539116" cy="832802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7"/>
          <p:cNvSpPr txBox="1"/>
          <p:nvPr/>
        </p:nvSpPr>
        <p:spPr>
          <a:xfrm>
            <a:off x="492919" y="3839089"/>
            <a:ext cx="7988931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Discs</a:t>
            </a:r>
            <a:endParaRPr sz="18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Several</a:t>
            </a:r>
            <a:r>
              <a:rPr lang="it-IT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options</a:t>
            </a:r>
            <a:r>
              <a:rPr lang="it-IT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being</a:t>
            </a:r>
            <a:r>
              <a:rPr lang="it-IT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explored</a:t>
            </a:r>
            <a:r>
              <a:rPr lang="it-IT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it-IT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radial</a:t>
            </a:r>
            <a:r>
              <a:rPr lang="it-IT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it-IT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longitudinal</a:t>
            </a:r>
            <a:r>
              <a:rPr lang="it-IT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Conforming</a:t>
            </a:r>
            <a:r>
              <a:rPr lang="it-IT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it-IT" sz="1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disk </a:t>
            </a:r>
            <a:r>
              <a:rPr lang="it-IT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diameters</a:t>
            </a:r>
            <a:r>
              <a:rPr lang="it-IT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with </a:t>
            </a:r>
            <a:r>
              <a:rPr lang="it-IT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sensors</a:t>
            </a:r>
            <a:r>
              <a:rPr lang="it-IT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mounted</a:t>
            </a:r>
            <a:r>
              <a:rPr lang="it-IT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it-IT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half</a:t>
            </a:r>
            <a:r>
              <a:rPr lang="it-IT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-disc </a:t>
            </a:r>
            <a:r>
              <a:rPr lang="it-IT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</a:t>
            </a:r>
            <a:r>
              <a:rPr lang="it-IT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-mass </a:t>
            </a:r>
            <a:r>
              <a:rPr lang="it-IT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plates</a:t>
            </a:r>
            <a:endParaRPr dirty="0"/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Trying</a:t>
            </a:r>
            <a:r>
              <a:rPr lang="it-IT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balance </a:t>
            </a:r>
            <a:r>
              <a:rPr lang="it-IT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coverage</a:t>
            </a:r>
            <a:r>
              <a:rPr lang="it-IT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</a:t>
            </a:r>
            <a:r>
              <a:rPr lang="it-IT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budget and </a:t>
            </a:r>
            <a:r>
              <a:rPr lang="it-IT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fabrication</a:t>
            </a:r>
            <a:r>
              <a:rPr lang="it-IT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it-IT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mechanical</a:t>
            </a:r>
            <a:r>
              <a:rPr lang="it-IT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complexity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5640" y="3936262"/>
            <a:ext cx="1408983" cy="1378682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7"/>
          <p:cNvSpPr txBox="1"/>
          <p:nvPr/>
        </p:nvSpPr>
        <p:spPr>
          <a:xfrm>
            <a:off x="7090890" y="3889160"/>
            <a:ext cx="156622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Double-sided radial option</a:t>
            </a:r>
            <a:endParaRPr sz="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9"/>
          <p:cNvSpPr txBox="1"/>
          <p:nvPr/>
        </p:nvSpPr>
        <p:spPr>
          <a:xfrm>
            <a:off x="457199" y="144998"/>
            <a:ext cx="8229600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Status and plans for Si-tracker R&amp;D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R&amp;D activities within eRD111&amp;104</a:t>
            </a:r>
            <a:endParaRPr/>
          </a:p>
        </p:txBody>
      </p:sp>
      <p:sp>
        <p:nvSpPr>
          <p:cNvPr id="302" name="Google Shape;302;p29"/>
          <p:cNvSpPr txBox="1"/>
          <p:nvPr/>
        </p:nvSpPr>
        <p:spPr>
          <a:xfrm>
            <a:off x="531283" y="1240190"/>
            <a:ext cx="8305800" cy="3687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000" rIns="0" bIns="0" anchor="t" anchorCtr="0">
            <a:spAutoFit/>
          </a:bodyPr>
          <a:lstStyle/>
          <a:p>
            <a:pPr marL="9525" marR="393859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EIC SC </a:t>
            </a:r>
            <a:r>
              <a:rPr lang="it-IT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participates</a:t>
            </a: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</a:t>
            </a:r>
            <a:r>
              <a:rPr lang="it-IT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EIC Detector R&amp;D </a:t>
            </a:r>
            <a:r>
              <a:rPr lang="it-IT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program</a:t>
            </a:r>
            <a:r>
              <a:rPr lang="it-IT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with the </a:t>
            </a:r>
            <a:r>
              <a:rPr lang="it-IT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following</a:t>
            </a:r>
            <a:r>
              <a:rPr lang="it-IT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tasks</a:t>
            </a:r>
            <a:r>
              <a:rPr lang="it-IT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for 2022: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2425" marR="393859" lvl="0" indent="-342900" algn="l" rtl="0">
              <a:spcBef>
                <a:spcPts val="158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eRD104 </a:t>
            </a:r>
            <a:r>
              <a:rPr lang="it-IT" sz="1800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Silicon</a:t>
            </a:r>
            <a:r>
              <a:rPr lang="it-IT" sz="18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Services </a:t>
            </a:r>
            <a:r>
              <a:rPr lang="it-IT" sz="1800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Reduction</a:t>
            </a:r>
            <a:endParaRPr dirty="0"/>
          </a:p>
          <a:p>
            <a:pPr marL="809625" marR="393859" lvl="1" indent="-342900" algn="l" rtl="0">
              <a:spcBef>
                <a:spcPts val="15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>
                <a:solidFill>
                  <a:schemeClr val="dk1"/>
                </a:solidFill>
                <a:sym typeface="Arial"/>
              </a:rPr>
              <a:t>Services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sym typeface="Arial"/>
              </a:rPr>
              <a:t>Reduction</a:t>
            </a:r>
            <a:endParaRPr sz="16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809625" marR="393859" lvl="1" indent="-342900" algn="l" rtl="0">
              <a:spcBef>
                <a:spcPts val="15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 err="1">
                <a:solidFill>
                  <a:schemeClr val="dk1"/>
                </a:solidFill>
                <a:sym typeface="Arial"/>
              </a:rPr>
              <a:t>Powering</a:t>
            </a:r>
            <a:r>
              <a:rPr lang="it-IT" sz="16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sym typeface="Arial"/>
              </a:rPr>
              <a:t>system</a:t>
            </a:r>
            <a:endParaRPr sz="1600" dirty="0"/>
          </a:p>
          <a:p>
            <a:pPr marL="809625" marR="393859" lvl="1" indent="-342900" algn="l" rtl="0">
              <a:spcBef>
                <a:spcPts val="15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 err="1">
                <a:solidFill>
                  <a:schemeClr val="dk1"/>
                </a:solidFill>
                <a:sym typeface="Arial"/>
              </a:rPr>
              <a:t>Readout</a:t>
            </a:r>
            <a:r>
              <a:rPr lang="it-IT" sz="16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sym typeface="Arial"/>
              </a:rPr>
              <a:t>system</a:t>
            </a:r>
            <a:endParaRPr sz="16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352425" marR="393859" lvl="0" indent="-342900" algn="l" rtl="0">
              <a:spcBef>
                <a:spcPts val="158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eRD111 Si-</a:t>
            </a:r>
            <a:r>
              <a:rPr lang="it-IT" sz="1800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Vertex</a:t>
            </a:r>
            <a:r>
              <a:rPr lang="it-IT" sz="18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it-IT" sz="1800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excluding</a:t>
            </a:r>
            <a:r>
              <a:rPr lang="it-IT" sz="18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sensors</a:t>
            </a:r>
            <a:r>
              <a:rPr lang="it-IT" sz="18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9625" marR="393859" lvl="1" indent="-342900" algn="l" rtl="0">
              <a:spcBef>
                <a:spcPts val="15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Forming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modules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stitched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sensors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(INFN)</a:t>
            </a:r>
            <a:endParaRPr sz="16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9625" marR="393859" lvl="1" indent="-342900" algn="l" rtl="0">
              <a:spcBef>
                <a:spcPts val="15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Staves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1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Disks</a:t>
            </a:r>
            <a:endParaRPr dirty="0"/>
          </a:p>
          <a:p>
            <a:pPr marL="809625" marR="393859" lvl="1" indent="-342900" algn="l" rtl="0">
              <a:spcBef>
                <a:spcPts val="15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Additional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infrastructure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including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mechanics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cooling</a:t>
            </a:r>
            <a:endParaRPr dirty="0"/>
          </a:p>
          <a:p>
            <a:pPr marL="809625" marR="393859" lvl="1" indent="-241300" algn="l" rtl="0">
              <a:spcBef>
                <a:spcPts val="15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525" marR="393859" lvl="0" indent="0" algn="l" rtl="0">
              <a:spcBef>
                <a:spcPts val="158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INFN 2022 </a:t>
            </a:r>
            <a:r>
              <a:rPr lang="it-IT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contribution</a:t>
            </a: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-IT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in-</a:t>
            </a:r>
            <a:r>
              <a:rPr lang="it-IT" sz="1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kind</a:t>
            </a:r>
            <a:r>
              <a:rPr lang="it-IT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costed</a:t>
            </a: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it-IT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 dirty="0"/>
          </a:p>
          <a:p>
            <a:pPr marL="809625" marR="393859" lvl="1" indent="-342900" algn="l" rtl="0">
              <a:spcBef>
                <a:spcPts val="15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it-IT" sz="1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80h </a:t>
            </a:r>
            <a:r>
              <a:rPr lang="it-IT" sz="1600" dirty="0" err="1" smtClean="0">
                <a:solidFill>
                  <a:srgbClr val="FF0000"/>
                </a:solidFill>
              </a:rPr>
              <a:t>Technicians</a:t>
            </a:r>
            <a:r>
              <a:rPr lang="it-IT" sz="1600" dirty="0" smtClean="0">
                <a:solidFill>
                  <a:srgbClr val="FF0000"/>
                </a:solidFill>
              </a:rPr>
              <a:t>/</a:t>
            </a:r>
            <a:r>
              <a:rPr lang="it-IT" sz="1600" dirty="0" err="1" smtClean="0">
                <a:solidFill>
                  <a:srgbClr val="FF0000"/>
                </a:solidFill>
              </a:rPr>
              <a:t>Engineers</a:t>
            </a:r>
            <a:r>
              <a:rPr lang="it-IT" sz="16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 sz="1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160h Staff, 80h </a:t>
            </a:r>
            <a:r>
              <a:rPr lang="it-IT" sz="16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Student</a:t>
            </a:r>
            <a:endParaRPr sz="16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9"/>
          <p:cNvSpPr txBox="1">
            <a:spLocks noGrp="1"/>
          </p:cNvSpPr>
          <p:nvPr>
            <p:ph type="dt" idx="10"/>
          </p:nvPr>
        </p:nvSpPr>
        <p:spPr>
          <a:xfrm>
            <a:off x="457200" y="5026225"/>
            <a:ext cx="160655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G. Contin &amp; D. Elia</a:t>
            </a:r>
            <a:endParaRPr/>
          </a:p>
        </p:txBody>
      </p:sp>
      <p:sp>
        <p:nvSpPr>
          <p:cNvPr id="304" name="Google Shape;304;p29"/>
          <p:cNvSpPr txBox="1">
            <a:spLocks noGrp="1"/>
          </p:cNvSpPr>
          <p:nvPr>
            <p:ph type="ftr" idx="11"/>
          </p:nvPr>
        </p:nvSpPr>
        <p:spPr>
          <a:xfrm>
            <a:off x="2391833" y="5026225"/>
            <a:ext cx="4730751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Giornata Nazionale EIC_NET / Torino 20-21.12.2021</a:t>
            </a:r>
            <a:endParaRPr/>
          </a:p>
        </p:txBody>
      </p:sp>
      <p:sp>
        <p:nvSpPr>
          <p:cNvPr id="305" name="Google Shape;305;p29"/>
          <p:cNvSpPr txBox="1">
            <a:spLocks noGrp="1"/>
          </p:cNvSpPr>
          <p:nvPr>
            <p:ph type="sldNum" idx="12"/>
          </p:nvPr>
        </p:nvSpPr>
        <p:spPr>
          <a:xfrm>
            <a:off x="7874000" y="5026225"/>
            <a:ext cx="81280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16</a:t>
            </a:fld>
            <a:endParaRPr/>
          </a:p>
        </p:txBody>
      </p:sp>
      <p:pic>
        <p:nvPicPr>
          <p:cNvPr id="306" name="Google Shape;30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7437" y="1604781"/>
            <a:ext cx="2401356" cy="34214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29"/>
          <p:cNvCxnSpPr/>
          <p:nvPr/>
        </p:nvCxnSpPr>
        <p:spPr>
          <a:xfrm>
            <a:off x="5690247" y="3418114"/>
            <a:ext cx="797916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08" name="Google Shape;308;p29"/>
          <p:cNvSpPr/>
          <p:nvPr/>
        </p:nvSpPr>
        <p:spPr>
          <a:xfrm>
            <a:off x="6585239" y="3356264"/>
            <a:ext cx="2433554" cy="13360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0"/>
          <p:cNvSpPr txBox="1"/>
          <p:nvPr/>
        </p:nvSpPr>
        <p:spPr>
          <a:xfrm>
            <a:off x="457199" y="144998"/>
            <a:ext cx="8229600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Status and plans for Si-tracker R&amp;D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Mitigation strategy and fallback solutions</a:t>
            </a:r>
            <a:endParaRPr sz="2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0"/>
          <p:cNvSpPr txBox="1">
            <a:spLocks noGrp="1"/>
          </p:cNvSpPr>
          <p:nvPr>
            <p:ph type="dt" idx="10"/>
          </p:nvPr>
        </p:nvSpPr>
        <p:spPr>
          <a:xfrm>
            <a:off x="457200" y="5026225"/>
            <a:ext cx="160655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G. Contin &amp; D. Elia</a:t>
            </a:r>
            <a:endParaRPr/>
          </a:p>
        </p:txBody>
      </p:sp>
      <p:sp>
        <p:nvSpPr>
          <p:cNvPr id="316" name="Google Shape;316;p30"/>
          <p:cNvSpPr txBox="1">
            <a:spLocks noGrp="1"/>
          </p:cNvSpPr>
          <p:nvPr>
            <p:ph type="ftr" idx="11"/>
          </p:nvPr>
        </p:nvSpPr>
        <p:spPr>
          <a:xfrm>
            <a:off x="2391833" y="5026225"/>
            <a:ext cx="4730751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Giornata Nazionale EIC_NET / Torino 20-21.12.2021</a:t>
            </a:r>
            <a:endParaRPr/>
          </a:p>
        </p:txBody>
      </p:sp>
      <p:sp>
        <p:nvSpPr>
          <p:cNvPr id="317" name="Google Shape;317;p30"/>
          <p:cNvSpPr txBox="1">
            <a:spLocks noGrp="1"/>
          </p:cNvSpPr>
          <p:nvPr>
            <p:ph type="sldNum" idx="12"/>
          </p:nvPr>
        </p:nvSpPr>
        <p:spPr>
          <a:xfrm>
            <a:off x="7874000" y="5026225"/>
            <a:ext cx="81280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17</a:t>
            </a:fld>
            <a:endParaRPr/>
          </a:p>
        </p:txBody>
      </p:sp>
      <p:sp>
        <p:nvSpPr>
          <p:cNvPr id="8" name="object 3">
            <a:extLst>
              <a:ext uri="{FF2B5EF4-FFF2-40B4-BE49-F238E27FC236}">
                <a16:creationId xmlns="" xmlns:a16="http://schemas.microsoft.com/office/drawing/2014/main" id="{A202A4D3-512C-464B-B4F2-8679E96FFF20}"/>
              </a:ext>
            </a:extLst>
          </p:cNvPr>
          <p:cNvSpPr txBox="1"/>
          <p:nvPr/>
        </p:nvSpPr>
        <p:spPr>
          <a:xfrm>
            <a:off x="538737" y="1245183"/>
            <a:ext cx="8605263" cy="367577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tabLst>
                <a:tab pos="200025" algn="l"/>
              </a:tabLst>
            </a:pP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Fallback</a:t>
            </a:r>
            <a:r>
              <a:rPr lang="en-US" sz="18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8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65 nm </a:t>
            </a:r>
            <a:r>
              <a:rPr lang="en-US" sz="18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800" spc="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 </a:t>
            </a:r>
            <a:r>
              <a:rPr lang="en-US" sz="1800" spc="-55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en-US" sz="1800" spc="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spc="5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tabLst>
                <a:tab pos="200025" algn="l"/>
              </a:tabLst>
            </a:pPr>
            <a:r>
              <a:rPr lang="en-US" sz="1800" spc="-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encounter</a:t>
            </a:r>
            <a:r>
              <a:rPr lang="en-US" sz="1800" spc="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compromising</a:t>
            </a:r>
            <a:r>
              <a:rPr lang="en-US" sz="1800" spc="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800" spc="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project:</a:t>
            </a:r>
          </a:p>
          <a:p>
            <a:pPr marL="355600" indent="-342900">
              <a:buFont typeface="+mj-lt"/>
              <a:buAutoNum type="arabicPeriod"/>
              <a:tabLst>
                <a:tab pos="200025" algn="l"/>
              </a:tabLst>
            </a:pPr>
            <a:endParaRPr lang="en-US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buFont typeface="+mj-lt"/>
              <a:buAutoNum type="arabicPeriod"/>
              <a:tabLst>
                <a:tab pos="200025" algn="l"/>
              </a:tabLst>
            </a:pP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sz="1800" spc="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r>
              <a:rPr lang="en-US" sz="1800" spc="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180</a:t>
            </a:r>
            <a:r>
              <a:rPr lang="en-US" sz="1800" spc="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en-US" sz="1800" spc="1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en-US" sz="1800" spc="1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sz="1800" spc="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ITS3</a:t>
            </a:r>
            <a:r>
              <a:rPr lang="en-US" sz="1800" spc="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</a:p>
          <a:p>
            <a:pPr marL="676275" marR="655955" lvl="1" indent="-285750">
              <a:lnSpc>
                <a:spcPts val="1900"/>
              </a:lnSpc>
              <a:buFont typeface="Arial"/>
              <a:buChar char="•"/>
              <a:tabLst>
                <a:tab pos="675640" algn="l"/>
                <a:tab pos="676275" algn="l"/>
              </a:tabLst>
            </a:pP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No expected impact on physics performance</a:t>
            </a:r>
          </a:p>
          <a:p>
            <a:pPr marL="676275" marR="655955" lvl="1" indent="-285750">
              <a:lnSpc>
                <a:spcPts val="1900"/>
              </a:lnSpc>
              <a:buFont typeface="Arial"/>
              <a:buChar char="•"/>
              <a:tabLst>
                <a:tab pos="675640" algn="l"/>
                <a:tab pos="676275" algn="l"/>
              </a:tabLst>
            </a:pP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Still compatible with EIC timeline</a:t>
            </a:r>
          </a:p>
          <a:p>
            <a:pPr marL="355600" indent="-342900">
              <a:buFont typeface="+mj-lt"/>
              <a:buAutoNum type="arabicPeriod"/>
              <a:tabLst>
                <a:tab pos="200025" algn="l"/>
              </a:tabLs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buFont typeface="+mj-lt"/>
              <a:buAutoNum type="arabicPeriod"/>
              <a:tabLst>
                <a:tab pos="200025" algn="l"/>
              </a:tabLst>
            </a:pP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180 nm ITS2 sensor (ALPIDE)</a:t>
            </a:r>
          </a:p>
          <a:p>
            <a:pPr marL="676275" marR="655955" lvl="1" indent="-285750">
              <a:lnSpc>
                <a:spcPts val="1900"/>
              </a:lnSpc>
              <a:buFont typeface="Arial"/>
              <a:buChar char="•"/>
              <a:tabLst>
                <a:tab pos="675640" algn="l"/>
                <a:tab pos="676275" algn="l"/>
              </a:tabLst>
            </a:pP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Experiment-ready, plug-and-play solution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6275" marR="880110" lvl="1" indent="-285750">
              <a:lnSpc>
                <a:spcPts val="1900"/>
              </a:lnSpc>
              <a:buFont typeface="Arial"/>
              <a:buChar char="•"/>
              <a:tabLst>
                <a:tab pos="675640" algn="l"/>
                <a:tab pos="676275" algn="l"/>
              </a:tabLst>
            </a:pP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r>
              <a:rPr lang="en-US"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the requirements,</a:t>
            </a:r>
            <a:r>
              <a:rPr lang="en-US" sz="1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n-US"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physics </a:t>
            </a:r>
            <a:r>
              <a:rPr lang="en-US" sz="1600" spc="-4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performance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evaluated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6275" marR="118745" lvl="1" indent="-285750">
              <a:lnSpc>
                <a:spcPct val="103800"/>
              </a:lnSpc>
              <a:buFont typeface="Arial"/>
              <a:buChar char="•"/>
              <a:tabLst>
                <a:tab pos="675640" algn="l"/>
                <a:tab pos="676275" algn="l"/>
              </a:tabLst>
            </a:pP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n-US" sz="1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n-US" sz="1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replaced</a:t>
            </a:r>
            <a:r>
              <a:rPr lang="en-US" sz="1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with an </a:t>
            </a: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upgrade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main</a:t>
            </a:r>
            <a:r>
              <a:rPr lang="en-US"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en-US"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path</a:t>
            </a:r>
            <a:r>
              <a:rPr lang="en-US"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spc="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marR="118745" lvl="1">
              <a:lnSpc>
                <a:spcPct val="103800"/>
              </a:lnSpc>
              <a:tabLst>
                <a:tab pos="675640" algn="l"/>
                <a:tab pos="676275" algn="l"/>
              </a:tabLst>
            </a:pPr>
            <a:r>
              <a:rPr lang="en-US"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16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en-US" sz="1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en-US" sz="1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ready</a:t>
            </a:r>
            <a:r>
              <a:rPr lang="en-US" sz="1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allow</a:t>
            </a:r>
            <a:r>
              <a:rPr lang="en-US"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EIC</a:t>
            </a:r>
            <a:r>
              <a:rPr lang="en-US"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meet</a:t>
            </a:r>
            <a:r>
              <a:rPr lang="en-US" sz="1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en-US"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  <a:p>
            <a:pPr marL="676275" marR="118745" lvl="1" indent="-285750">
              <a:lnSpc>
                <a:spcPct val="103800"/>
              </a:lnSpc>
              <a:spcBef>
                <a:spcPts val="245"/>
              </a:spcBef>
              <a:buFont typeface="Arial"/>
              <a:buChar char="•"/>
              <a:tabLst>
                <a:tab pos="675640" algn="l"/>
                <a:tab pos="676275" algn="l"/>
              </a:tabLst>
            </a:pPr>
            <a:endParaRPr lang="en-US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18745">
              <a:lnSpc>
                <a:spcPct val="103800"/>
              </a:lnSpc>
              <a:spcBef>
                <a:spcPts val="245"/>
              </a:spcBef>
              <a:tabLst>
                <a:tab pos="200025" algn="l"/>
              </a:tabLst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ecision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taken in 2022 after the results from the 65 nm stitched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1"/>
          <p:cNvSpPr txBox="1"/>
          <p:nvPr/>
        </p:nvSpPr>
        <p:spPr>
          <a:xfrm>
            <a:off x="457199" y="144998"/>
            <a:ext cx="8229600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Status and plans for Si-tracker R&amp;D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Participating institutes and Costing</a:t>
            </a:r>
            <a:endParaRPr sz="2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31" descr="Schermata 2021-12-15 alle 17.47.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037550"/>
            <a:ext cx="6000746" cy="3950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1" descr="Schermata 2021-12-15 alle 17.45.4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6956" y="0"/>
            <a:ext cx="2177044" cy="54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1"/>
          <p:cNvSpPr txBox="1">
            <a:spLocks noGrp="1"/>
          </p:cNvSpPr>
          <p:nvPr>
            <p:ph type="dt" idx="10"/>
          </p:nvPr>
        </p:nvSpPr>
        <p:spPr>
          <a:xfrm>
            <a:off x="457200" y="5026225"/>
            <a:ext cx="160655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G. Contin &amp; D. Elia</a:t>
            </a:r>
            <a:endParaRPr/>
          </a:p>
        </p:txBody>
      </p:sp>
      <p:sp>
        <p:nvSpPr>
          <p:cNvPr id="326" name="Google Shape;326;p31"/>
          <p:cNvSpPr txBox="1">
            <a:spLocks noGrp="1"/>
          </p:cNvSpPr>
          <p:nvPr>
            <p:ph type="ftr" idx="11"/>
          </p:nvPr>
        </p:nvSpPr>
        <p:spPr>
          <a:xfrm>
            <a:off x="2391833" y="5026225"/>
            <a:ext cx="4730751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Giornata Nazionale EIC_NET / Torino 20-21.12.2021</a:t>
            </a:r>
            <a:endParaRPr/>
          </a:p>
        </p:txBody>
      </p:sp>
      <p:sp>
        <p:nvSpPr>
          <p:cNvPr id="7" name="Google Shape;308;p29"/>
          <p:cNvSpPr/>
          <p:nvPr/>
        </p:nvSpPr>
        <p:spPr>
          <a:xfrm>
            <a:off x="1106073" y="1467612"/>
            <a:ext cx="2365260" cy="246971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08;p29"/>
          <p:cNvSpPr/>
          <p:nvPr/>
        </p:nvSpPr>
        <p:spPr>
          <a:xfrm>
            <a:off x="1586555" y="4763416"/>
            <a:ext cx="3969693" cy="232161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Google Shape;134;p17"/>
          <p:cNvCxnSpPr>
            <a:stCxn id="7" idx="3"/>
          </p:cNvCxnSpPr>
          <p:nvPr/>
        </p:nvCxnSpPr>
        <p:spPr>
          <a:xfrm flipV="1">
            <a:off x="3471333" y="127009"/>
            <a:ext cx="3460750" cy="1464089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2"/>
          <p:cNvSpPr txBox="1"/>
          <p:nvPr/>
        </p:nvSpPr>
        <p:spPr>
          <a:xfrm>
            <a:off x="457199" y="144998"/>
            <a:ext cx="8229600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Status and plans for Si-tracker R&amp;D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Costing overview</a:t>
            </a:r>
            <a:endParaRPr sz="2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32" descr="Schermata 2021-12-15 alle 17.47.2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782" y="2074492"/>
            <a:ext cx="8593667" cy="77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2" descr="Schermata 2021-12-15 alle 17.47.5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782" y="1510658"/>
            <a:ext cx="8593668" cy="50359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2"/>
          <p:cNvSpPr txBox="1"/>
          <p:nvPr/>
        </p:nvSpPr>
        <p:spPr>
          <a:xfrm>
            <a:off x="457199" y="1079307"/>
            <a:ext cx="83798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Construction:</a:t>
            </a:r>
            <a:endParaRPr/>
          </a:p>
        </p:txBody>
      </p:sp>
      <p:sp>
        <p:nvSpPr>
          <p:cNvPr id="335" name="Google Shape;335;p32"/>
          <p:cNvSpPr txBox="1">
            <a:spLocks noGrp="1"/>
          </p:cNvSpPr>
          <p:nvPr>
            <p:ph type="dt" idx="10"/>
          </p:nvPr>
        </p:nvSpPr>
        <p:spPr>
          <a:xfrm>
            <a:off x="457200" y="5026225"/>
            <a:ext cx="160655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G. Contin &amp; D. Elia</a:t>
            </a:r>
            <a:endParaRPr/>
          </a:p>
        </p:txBody>
      </p:sp>
      <p:sp>
        <p:nvSpPr>
          <p:cNvPr id="336" name="Google Shape;336;p32"/>
          <p:cNvSpPr txBox="1">
            <a:spLocks noGrp="1"/>
          </p:cNvSpPr>
          <p:nvPr>
            <p:ph type="ftr" idx="11"/>
          </p:nvPr>
        </p:nvSpPr>
        <p:spPr>
          <a:xfrm>
            <a:off x="2391833" y="5026225"/>
            <a:ext cx="4730751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Giornata Nazionale EIC_NET / Torino 20-21.12.2021</a:t>
            </a:r>
            <a:endParaRPr/>
          </a:p>
        </p:txBody>
      </p:sp>
      <p:sp>
        <p:nvSpPr>
          <p:cNvPr id="337" name="Google Shape;337;p32"/>
          <p:cNvSpPr txBox="1">
            <a:spLocks noGrp="1"/>
          </p:cNvSpPr>
          <p:nvPr>
            <p:ph type="sldNum" idx="12"/>
          </p:nvPr>
        </p:nvSpPr>
        <p:spPr>
          <a:xfrm>
            <a:off x="7874000" y="5026225"/>
            <a:ext cx="81280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19</a:t>
            </a:fld>
            <a:endParaRPr/>
          </a:p>
        </p:txBody>
      </p:sp>
      <p:sp>
        <p:nvSpPr>
          <p:cNvPr id="2" name="CasellaDiTesto 1"/>
          <p:cNvSpPr txBox="1"/>
          <p:nvPr/>
        </p:nvSpPr>
        <p:spPr>
          <a:xfrm>
            <a:off x="423346" y="2919710"/>
            <a:ext cx="835836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err="1" smtClean="0">
                <a:solidFill>
                  <a:srgbClr val="0000FF"/>
                </a:solidFill>
              </a:rPr>
              <a:t>Sensors</a:t>
            </a:r>
            <a:r>
              <a:rPr lang="it-IT" sz="1800" dirty="0" smtClean="0">
                <a:solidFill>
                  <a:srgbClr val="0000FF"/>
                </a:solidFill>
              </a:rPr>
              <a:t>:</a:t>
            </a:r>
          </a:p>
          <a:p>
            <a:pPr marL="285750" lvl="1" indent="-285750">
              <a:buFont typeface="Arial"/>
              <a:buChar char="•"/>
            </a:pPr>
            <a:r>
              <a:rPr lang="it-IT" sz="1600" dirty="0" smtClean="0"/>
              <a:t>conservative estimate </a:t>
            </a:r>
            <a:r>
              <a:rPr lang="it-IT" sz="1600" dirty="0" err="1" smtClean="0"/>
              <a:t>pending</a:t>
            </a:r>
            <a:r>
              <a:rPr lang="it-IT" sz="1600" dirty="0" smtClean="0"/>
              <a:t> </a:t>
            </a:r>
            <a:r>
              <a:rPr lang="it-IT" sz="1600" dirty="0" err="1" smtClean="0"/>
              <a:t>completion</a:t>
            </a:r>
            <a:r>
              <a:rPr lang="it-IT" sz="1600" dirty="0" smtClean="0"/>
              <a:t> of R&amp;D @CERN</a:t>
            </a:r>
          </a:p>
          <a:p>
            <a:pPr lvl="1"/>
            <a:r>
              <a:rPr lang="it-IT" sz="1800" dirty="0" err="1" smtClean="0">
                <a:solidFill>
                  <a:srgbClr val="0000FF"/>
                </a:solidFill>
              </a:rPr>
              <a:t>Mechanics</a:t>
            </a:r>
            <a:r>
              <a:rPr lang="it-IT" sz="1800" dirty="0" smtClean="0">
                <a:solidFill>
                  <a:srgbClr val="0000FF"/>
                </a:solidFill>
              </a:rPr>
              <a:t>, </a:t>
            </a:r>
            <a:r>
              <a:rPr lang="it-IT" sz="1800" dirty="0" err="1" smtClean="0">
                <a:solidFill>
                  <a:srgbClr val="0000FF"/>
                </a:solidFill>
              </a:rPr>
              <a:t>readout</a:t>
            </a:r>
            <a:r>
              <a:rPr lang="it-IT" sz="1800" dirty="0" smtClean="0">
                <a:solidFill>
                  <a:srgbClr val="0000FF"/>
                </a:solidFill>
              </a:rPr>
              <a:t>, </a:t>
            </a:r>
            <a:r>
              <a:rPr lang="it-IT" sz="1800" dirty="0" err="1" smtClean="0">
                <a:solidFill>
                  <a:srgbClr val="0000FF"/>
                </a:solidFill>
              </a:rPr>
              <a:t>cooling</a:t>
            </a:r>
            <a:r>
              <a:rPr lang="it-IT" sz="1800" dirty="0" smtClean="0">
                <a:solidFill>
                  <a:srgbClr val="0000FF"/>
                </a:solidFill>
              </a:rPr>
              <a:t> and </a:t>
            </a:r>
            <a:r>
              <a:rPr lang="it-IT" sz="1800" dirty="0" err="1" smtClean="0">
                <a:solidFill>
                  <a:srgbClr val="0000FF"/>
                </a:solidFill>
              </a:rPr>
              <a:t>services</a:t>
            </a:r>
            <a:r>
              <a:rPr lang="it-IT" sz="1800" dirty="0" smtClean="0">
                <a:solidFill>
                  <a:srgbClr val="0000FF"/>
                </a:solidFill>
              </a:rPr>
              <a:t>:</a:t>
            </a:r>
          </a:p>
          <a:p>
            <a:pPr marL="285750" lvl="1" indent="-285750">
              <a:buFont typeface="Arial"/>
              <a:buChar char="•"/>
            </a:pPr>
            <a:r>
              <a:rPr lang="it-IT" sz="1600" dirty="0" err="1" smtClean="0"/>
              <a:t>actual</a:t>
            </a:r>
            <a:r>
              <a:rPr lang="it-IT" sz="1600" dirty="0" smtClean="0"/>
              <a:t> </a:t>
            </a:r>
            <a:r>
              <a:rPr lang="it-IT" sz="1600" dirty="0" err="1" smtClean="0"/>
              <a:t>costing</a:t>
            </a:r>
            <a:r>
              <a:rPr lang="it-IT" sz="1600" dirty="0" smtClean="0"/>
              <a:t> for </a:t>
            </a:r>
            <a:r>
              <a:rPr lang="it-IT" sz="1600" dirty="0" err="1" smtClean="0"/>
              <a:t>recently</a:t>
            </a:r>
            <a:r>
              <a:rPr lang="it-IT" sz="1600" dirty="0" smtClean="0"/>
              <a:t> </a:t>
            </a:r>
            <a:r>
              <a:rPr lang="it-IT" sz="1600" dirty="0" err="1" smtClean="0"/>
              <a:t>completed</a:t>
            </a:r>
            <a:r>
              <a:rPr lang="it-IT" sz="1600" dirty="0" smtClean="0"/>
              <a:t> ALICE ITS2 with </a:t>
            </a:r>
            <a:r>
              <a:rPr lang="it-IT" sz="1600" dirty="0" err="1" smtClean="0"/>
              <a:t>improvements</a:t>
            </a:r>
            <a:r>
              <a:rPr lang="it-IT" sz="1600" dirty="0" smtClean="0"/>
              <a:t> of </a:t>
            </a:r>
            <a:r>
              <a:rPr lang="it-IT" sz="1600" dirty="0" err="1" smtClean="0"/>
              <a:t>lower</a:t>
            </a:r>
            <a:r>
              <a:rPr lang="it-IT" sz="1600" dirty="0" smtClean="0"/>
              <a:t> mass</a:t>
            </a:r>
          </a:p>
          <a:p>
            <a:pPr lvl="1"/>
            <a:endParaRPr lang="it-IT" sz="1600" dirty="0" smtClean="0"/>
          </a:p>
          <a:p>
            <a:pPr lvl="1"/>
            <a:r>
              <a:rPr lang="it-IT" sz="1800" dirty="0" smtClean="0">
                <a:solidFill>
                  <a:srgbClr val="0000FF"/>
                </a:solidFill>
              </a:rPr>
              <a:t>In-</a:t>
            </a:r>
            <a:r>
              <a:rPr lang="it-IT" sz="1800" dirty="0" err="1" smtClean="0">
                <a:solidFill>
                  <a:srgbClr val="0000FF"/>
                </a:solidFill>
              </a:rPr>
              <a:t>kind</a:t>
            </a:r>
            <a:r>
              <a:rPr lang="it-IT" sz="1800" dirty="0" smtClean="0">
                <a:solidFill>
                  <a:srgbClr val="0000FF"/>
                </a:solidFill>
              </a:rPr>
              <a:t> </a:t>
            </a:r>
            <a:r>
              <a:rPr lang="it-IT" sz="1800" dirty="0" err="1" smtClean="0">
                <a:solidFill>
                  <a:srgbClr val="0000FF"/>
                </a:solidFill>
              </a:rPr>
              <a:t>contribution</a:t>
            </a:r>
            <a:r>
              <a:rPr lang="it-IT" sz="1800" dirty="0" smtClean="0">
                <a:solidFill>
                  <a:srgbClr val="0000FF"/>
                </a:solidFill>
              </a:rPr>
              <a:t> ~30%</a:t>
            </a:r>
          </a:p>
          <a:p>
            <a:pPr marL="285750" lvl="1" indent="-285750">
              <a:buFont typeface="Arial"/>
              <a:buChar char="•"/>
            </a:pPr>
            <a:r>
              <a:rPr lang="it-IT" sz="1600" dirty="0" smtClean="0"/>
              <a:t>UK </a:t>
            </a:r>
            <a:r>
              <a:rPr lang="it-IT" sz="1600" dirty="0" err="1" smtClean="0"/>
              <a:t>planned</a:t>
            </a:r>
            <a:r>
              <a:rPr lang="it-IT" sz="1600" dirty="0" smtClean="0"/>
              <a:t> </a:t>
            </a:r>
            <a:r>
              <a:rPr lang="it-IT" sz="1600" dirty="0" err="1" smtClean="0"/>
              <a:t>contribution</a:t>
            </a:r>
            <a:r>
              <a:rPr lang="it-IT" sz="1600" dirty="0" smtClean="0"/>
              <a:t> of ~7M$ for </a:t>
            </a:r>
            <a:r>
              <a:rPr lang="it-IT" sz="1600" dirty="0" err="1" smtClean="0"/>
              <a:t>material</a:t>
            </a:r>
            <a:r>
              <a:rPr lang="it-IT" sz="1600" dirty="0" smtClean="0"/>
              <a:t> &amp; </a:t>
            </a:r>
            <a:r>
              <a:rPr lang="it-IT" sz="1600" dirty="0" err="1" smtClean="0"/>
              <a:t>labor</a:t>
            </a:r>
            <a:endParaRPr lang="it-IT" sz="1600" dirty="0" smtClean="0"/>
          </a:p>
          <a:p>
            <a:pPr marL="285750" lvl="1" indent="-285750">
              <a:buFont typeface="Arial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INFN </a:t>
            </a:r>
            <a:r>
              <a:rPr lang="it-IT" sz="1600" dirty="0" err="1" smtClean="0">
                <a:solidFill>
                  <a:srgbClr val="FF0000"/>
                </a:solidFill>
              </a:rPr>
              <a:t>planned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contribution</a:t>
            </a:r>
            <a:r>
              <a:rPr lang="it-IT" sz="1600" dirty="0" smtClean="0">
                <a:solidFill>
                  <a:srgbClr val="FF0000"/>
                </a:solidFill>
              </a:rPr>
              <a:t>: ~1M$ for </a:t>
            </a:r>
            <a:r>
              <a:rPr lang="it-IT" sz="1600" dirty="0" err="1" smtClean="0">
                <a:solidFill>
                  <a:srgbClr val="FF0000"/>
                </a:solidFill>
              </a:rPr>
              <a:t>material</a:t>
            </a:r>
            <a:r>
              <a:rPr lang="it-IT" sz="1600" dirty="0" smtClean="0">
                <a:solidFill>
                  <a:srgbClr val="FF0000"/>
                </a:solidFill>
              </a:rPr>
              <a:t> + ~1M$ for </a:t>
            </a:r>
            <a:r>
              <a:rPr lang="it-IT" sz="1600" dirty="0" err="1" smtClean="0">
                <a:solidFill>
                  <a:srgbClr val="FF0000"/>
                </a:solidFill>
              </a:rPr>
              <a:t>labor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11" name="Google Shape;308;p29"/>
          <p:cNvSpPr/>
          <p:nvPr/>
        </p:nvSpPr>
        <p:spPr>
          <a:xfrm>
            <a:off x="7127990" y="2409575"/>
            <a:ext cx="1794839" cy="282201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Freccia destra con strisce 11"/>
          <p:cNvSpPr/>
          <p:nvPr/>
        </p:nvSpPr>
        <p:spPr>
          <a:xfrm>
            <a:off x="629592" y="2397128"/>
            <a:ext cx="563266" cy="294649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Google Shape;308;p29"/>
          <p:cNvSpPr/>
          <p:nvPr/>
        </p:nvSpPr>
        <p:spPr>
          <a:xfrm>
            <a:off x="4059779" y="542697"/>
            <a:ext cx="3766691" cy="39074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 smtClean="0">
                <a:solidFill>
                  <a:srgbClr val="FF0000"/>
                </a:solidFill>
                <a:ea typeface="Calibri"/>
                <a:sym typeface="Calibri"/>
              </a:rPr>
              <a:t>Si-</a:t>
            </a:r>
            <a:r>
              <a:rPr lang="it-IT" sz="1600" dirty="0" err="1" smtClean="0">
                <a:solidFill>
                  <a:srgbClr val="FF0000"/>
                </a:solidFill>
                <a:ea typeface="Calibri"/>
                <a:sym typeface="Calibri"/>
              </a:rPr>
              <a:t>tracker</a:t>
            </a:r>
            <a:r>
              <a:rPr lang="it-IT" sz="1600" dirty="0" smtClean="0">
                <a:solidFill>
                  <a:srgbClr val="FF0000"/>
                </a:solidFill>
                <a:ea typeface="Calibri"/>
                <a:sym typeface="Calibri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ea typeface="Calibri"/>
                <a:sym typeface="Calibri"/>
              </a:rPr>
              <a:t>costing</a:t>
            </a:r>
            <a:r>
              <a:rPr lang="it-IT" sz="1600" dirty="0" smtClean="0">
                <a:solidFill>
                  <a:srgbClr val="FF0000"/>
                </a:solidFill>
                <a:ea typeface="Calibri"/>
                <a:sym typeface="Calibri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ea typeface="Calibri"/>
                <a:sym typeface="Calibri"/>
              </a:rPr>
              <a:t>compiled</a:t>
            </a:r>
            <a:r>
              <a:rPr lang="it-IT" sz="1600" dirty="0" smtClean="0">
                <a:solidFill>
                  <a:srgbClr val="FF0000"/>
                </a:solidFill>
                <a:ea typeface="Calibri"/>
                <a:sym typeface="Calibri"/>
              </a:rPr>
              <a:t> by EIC SC</a:t>
            </a:r>
            <a:endParaRPr sz="1600" dirty="0">
              <a:solidFill>
                <a:srgbClr val="FF0000"/>
              </a:solidFill>
              <a:ea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/>
        </p:nvSpPr>
        <p:spPr>
          <a:xfrm>
            <a:off x="457199" y="1280683"/>
            <a:ext cx="8390627" cy="336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457200" y="826695"/>
            <a:ext cx="8390626" cy="388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ATHENA </a:t>
            </a:r>
            <a:r>
              <a:rPr lang="it-IT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vertex</a:t>
            </a:r>
            <a:r>
              <a:rPr lang="it-IT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lang="it-IT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tracking</a:t>
            </a:r>
            <a:r>
              <a:rPr lang="it-IT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detector</a:t>
            </a:r>
            <a:endParaRPr dirty="0"/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requirements</a:t>
            </a: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it-IT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physics</a:t>
            </a: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@ EIC</a:t>
            </a:r>
            <a:endParaRPr dirty="0"/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 and </a:t>
            </a:r>
            <a:r>
              <a:rPr lang="it-IT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selected</a:t>
            </a: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technologies</a:t>
            </a: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the </a:t>
            </a:r>
            <a:r>
              <a:rPr lang="it-IT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Proposal</a:t>
            </a: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</a:t>
            </a: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performance from full </a:t>
            </a:r>
            <a:r>
              <a:rPr lang="it-IT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simulation</a:t>
            </a:r>
            <a:r>
              <a:rPr lang="it-IT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(more in </a:t>
            </a:r>
            <a:r>
              <a:rPr lang="it-IT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Annalisa’s</a:t>
            </a:r>
            <a:r>
              <a:rPr lang="it-IT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talk </a:t>
            </a:r>
            <a:r>
              <a:rPr lang="it-IT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tomorrow</a:t>
            </a:r>
            <a:r>
              <a:rPr lang="it-IT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1841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Status and </a:t>
            </a:r>
            <a:r>
              <a:rPr lang="it-IT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plans</a:t>
            </a:r>
            <a:r>
              <a:rPr lang="it-IT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for EIC Si-</a:t>
            </a:r>
            <a:r>
              <a:rPr lang="it-IT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tracker</a:t>
            </a:r>
            <a:r>
              <a:rPr lang="it-IT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R&amp;D</a:t>
            </a:r>
            <a:endParaRPr dirty="0"/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EIC </a:t>
            </a:r>
            <a:r>
              <a:rPr lang="it-IT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Silicon</a:t>
            </a: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Consortium</a:t>
            </a:r>
            <a:endParaRPr sz="2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path</a:t>
            </a:r>
            <a:r>
              <a:rPr lang="it-IT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65 nm MAPS and </a:t>
            </a:r>
            <a:r>
              <a:rPr lang="it-IT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synergies</a:t>
            </a:r>
            <a:r>
              <a:rPr lang="it-IT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CERN/ALICE ITS3</a:t>
            </a:r>
            <a:endParaRPr dirty="0"/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R&amp;D </a:t>
            </a:r>
            <a:r>
              <a:rPr lang="it-IT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needs</a:t>
            </a:r>
            <a:r>
              <a:rPr lang="it-IT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activities</a:t>
            </a:r>
            <a:r>
              <a:rPr lang="it-IT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within</a:t>
            </a:r>
            <a:r>
              <a:rPr lang="it-IT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eRD111 &amp; 104 </a:t>
            </a:r>
            <a:r>
              <a:rPr lang="it-IT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projects</a:t>
            </a:r>
            <a:r>
              <a:rPr lang="it-IT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costing</a:t>
            </a:r>
            <a:r>
              <a:rPr lang="it-IT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r>
              <a:rPr lang="it-IT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prospects</a:t>
            </a:r>
            <a:r>
              <a:rPr lang="it-IT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INFN </a:t>
            </a:r>
            <a:r>
              <a:rPr lang="it-IT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contribution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457199" y="144998"/>
            <a:ext cx="822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Outline</a:t>
            </a:r>
            <a:endParaRPr sz="32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457200" y="5026225"/>
            <a:ext cx="160655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G. Contin &amp; D. Elia</a:t>
            </a: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>
            <a:off x="2391833" y="5026225"/>
            <a:ext cx="4730751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Giornata Nazionale EIC_NET / Torino 20-21.12.2021</a:t>
            </a:r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7874000" y="5026225"/>
            <a:ext cx="81280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3"/>
          <p:cNvSpPr txBox="1"/>
          <p:nvPr/>
        </p:nvSpPr>
        <p:spPr>
          <a:xfrm>
            <a:off x="457199" y="144998"/>
            <a:ext cx="8229600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Status and plans for Si-tracker R&amp;D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Costing overview</a:t>
            </a:r>
            <a:endParaRPr sz="2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33" descr="Schermata 2021-12-15 alle 17.47.2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782" y="2074492"/>
            <a:ext cx="8593667" cy="77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3" descr="Schermata 2021-12-15 alle 17.47.5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782" y="1510658"/>
            <a:ext cx="8593668" cy="50359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3"/>
          <p:cNvSpPr txBox="1"/>
          <p:nvPr/>
        </p:nvSpPr>
        <p:spPr>
          <a:xfrm>
            <a:off x="457199" y="1079307"/>
            <a:ext cx="83798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Construction:</a:t>
            </a:r>
            <a:endParaRPr/>
          </a:p>
        </p:txBody>
      </p:sp>
      <p:sp>
        <p:nvSpPr>
          <p:cNvPr id="346" name="Google Shape;346;p33"/>
          <p:cNvSpPr txBox="1">
            <a:spLocks noGrp="1"/>
          </p:cNvSpPr>
          <p:nvPr>
            <p:ph type="dt" idx="10"/>
          </p:nvPr>
        </p:nvSpPr>
        <p:spPr>
          <a:xfrm>
            <a:off x="457200" y="5026225"/>
            <a:ext cx="160655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G. Contin &amp; D. Elia</a:t>
            </a:r>
            <a:endParaRPr/>
          </a:p>
        </p:txBody>
      </p:sp>
      <p:sp>
        <p:nvSpPr>
          <p:cNvPr id="347" name="Google Shape;347;p33"/>
          <p:cNvSpPr txBox="1">
            <a:spLocks noGrp="1"/>
          </p:cNvSpPr>
          <p:nvPr>
            <p:ph type="ftr" idx="11"/>
          </p:nvPr>
        </p:nvSpPr>
        <p:spPr>
          <a:xfrm>
            <a:off x="2391833" y="5026225"/>
            <a:ext cx="4730751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Giornata Nazionale EIC_NET / Torino 20-21.12.2021</a:t>
            </a:r>
            <a:endParaRPr/>
          </a:p>
        </p:txBody>
      </p:sp>
      <p:sp>
        <p:nvSpPr>
          <p:cNvPr id="348" name="Google Shape;348;p33"/>
          <p:cNvSpPr txBox="1">
            <a:spLocks noGrp="1"/>
          </p:cNvSpPr>
          <p:nvPr>
            <p:ph type="sldNum" idx="12"/>
          </p:nvPr>
        </p:nvSpPr>
        <p:spPr>
          <a:xfrm>
            <a:off x="7874000" y="5026225"/>
            <a:ext cx="81280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20</a:t>
            </a:fld>
            <a:endParaRPr/>
          </a:p>
        </p:txBody>
      </p:sp>
      <p:pic>
        <p:nvPicPr>
          <p:cNvPr id="349" name="Google Shape;349;p33" descr="Schermata 2021-12-15 alle 17.48.2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0781" y="3352631"/>
            <a:ext cx="8593668" cy="78268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3"/>
          <p:cNvSpPr txBox="1"/>
          <p:nvPr/>
        </p:nvSpPr>
        <p:spPr>
          <a:xfrm>
            <a:off x="457200" y="2933814"/>
            <a:ext cx="83798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R&amp;D:</a:t>
            </a:r>
            <a:endParaRPr/>
          </a:p>
        </p:txBody>
      </p:sp>
      <p:sp>
        <p:nvSpPr>
          <p:cNvPr id="11" name="Google Shape;308;p29"/>
          <p:cNvSpPr/>
          <p:nvPr/>
        </p:nvSpPr>
        <p:spPr>
          <a:xfrm>
            <a:off x="7127990" y="2409575"/>
            <a:ext cx="1794839" cy="282201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Freccia destra con strisce 11"/>
          <p:cNvSpPr/>
          <p:nvPr/>
        </p:nvSpPr>
        <p:spPr>
          <a:xfrm>
            <a:off x="629592" y="2397128"/>
            <a:ext cx="563266" cy="294649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destra con strisce 12"/>
          <p:cNvSpPr/>
          <p:nvPr/>
        </p:nvSpPr>
        <p:spPr>
          <a:xfrm>
            <a:off x="630022" y="3700046"/>
            <a:ext cx="563266" cy="294649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Google Shape;308;p29"/>
          <p:cNvSpPr/>
          <p:nvPr/>
        </p:nvSpPr>
        <p:spPr>
          <a:xfrm>
            <a:off x="7128690" y="3690784"/>
            <a:ext cx="1794839" cy="282201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308;p29"/>
          <p:cNvSpPr/>
          <p:nvPr/>
        </p:nvSpPr>
        <p:spPr>
          <a:xfrm>
            <a:off x="4059779" y="542697"/>
            <a:ext cx="3766691" cy="39074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 smtClean="0">
                <a:solidFill>
                  <a:srgbClr val="FF0000"/>
                </a:solidFill>
                <a:ea typeface="Calibri"/>
                <a:sym typeface="Calibri"/>
              </a:rPr>
              <a:t>Si-</a:t>
            </a:r>
            <a:r>
              <a:rPr lang="it-IT" sz="1600" dirty="0" err="1" smtClean="0">
                <a:solidFill>
                  <a:srgbClr val="FF0000"/>
                </a:solidFill>
                <a:ea typeface="Calibri"/>
                <a:sym typeface="Calibri"/>
              </a:rPr>
              <a:t>tracker</a:t>
            </a:r>
            <a:r>
              <a:rPr lang="it-IT" sz="1600" dirty="0" smtClean="0">
                <a:solidFill>
                  <a:srgbClr val="FF0000"/>
                </a:solidFill>
                <a:ea typeface="Calibri"/>
                <a:sym typeface="Calibri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ea typeface="Calibri"/>
                <a:sym typeface="Calibri"/>
              </a:rPr>
              <a:t>costing</a:t>
            </a:r>
            <a:r>
              <a:rPr lang="it-IT" sz="1600" dirty="0" smtClean="0">
                <a:solidFill>
                  <a:srgbClr val="FF0000"/>
                </a:solidFill>
                <a:ea typeface="Calibri"/>
                <a:sym typeface="Calibri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ea typeface="Calibri"/>
                <a:sym typeface="Calibri"/>
              </a:rPr>
              <a:t>compiled</a:t>
            </a:r>
            <a:r>
              <a:rPr lang="it-IT" sz="1600" dirty="0" smtClean="0">
                <a:solidFill>
                  <a:srgbClr val="FF0000"/>
                </a:solidFill>
                <a:ea typeface="Calibri"/>
                <a:sym typeface="Calibri"/>
              </a:rPr>
              <a:t> by EIC SC</a:t>
            </a:r>
            <a:endParaRPr sz="1600" dirty="0">
              <a:solidFill>
                <a:srgbClr val="FF0000"/>
              </a:solidFill>
              <a:ea typeface="Calibri"/>
              <a:sym typeface="Calibri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79925" y="4116884"/>
            <a:ext cx="8575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00" b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From </a:t>
            </a:r>
            <a:r>
              <a:rPr lang="it-IT" sz="1000" b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costing</a:t>
            </a:r>
            <a:r>
              <a:rPr lang="it-IT" sz="1000" b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it-IT" sz="1000" b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document</a:t>
            </a:r>
            <a:r>
              <a:rPr lang="it-IT" sz="1000" b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: </a:t>
            </a:r>
            <a:r>
              <a:rPr lang="it-IT" sz="1000" dirty="0" smtClean="0">
                <a:solidFill>
                  <a:schemeClr val="tx1"/>
                </a:solidFill>
                <a:latin typeface="Lucida Grande"/>
                <a:ea typeface="Lucida Grande"/>
                <a:cs typeface="Lucida Grande"/>
              </a:rPr>
              <a:t>“</a:t>
            </a:r>
            <a:r>
              <a:rPr lang="it-IT" sz="10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R</a:t>
            </a:r>
            <a:r>
              <a:rPr lang="it-IT" sz="1000" b="1" dirty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&amp;D </a:t>
            </a:r>
            <a:r>
              <a:rPr lang="it-IT" sz="1000" b="1" dirty="0" err="1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is</a:t>
            </a:r>
            <a:r>
              <a:rPr lang="it-IT" sz="1000" b="1" dirty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it-IT" sz="1000" b="1" dirty="0" err="1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carried</a:t>
            </a:r>
            <a:r>
              <a:rPr lang="it-IT" sz="1000" b="1" dirty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 out in common by </a:t>
            </a:r>
            <a:r>
              <a:rPr lang="it-IT" sz="1000" b="1" dirty="0" err="1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all</a:t>
            </a:r>
            <a:r>
              <a:rPr lang="it-IT" sz="1000" b="1" dirty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 proto-</a:t>
            </a:r>
            <a:r>
              <a:rPr lang="it-IT" sz="1000" b="1" dirty="0" err="1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collaborations</a:t>
            </a:r>
            <a:r>
              <a:rPr lang="it-IT" sz="1000" b="1" dirty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it-IT" sz="1000" b="1" dirty="0" err="1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within</a:t>
            </a:r>
            <a:r>
              <a:rPr lang="it-IT" sz="1000" b="1" dirty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 the EIC </a:t>
            </a:r>
            <a:r>
              <a:rPr lang="it-IT" sz="1000" b="1" dirty="0" err="1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Silicon</a:t>
            </a:r>
            <a:r>
              <a:rPr lang="it-IT" sz="1000" b="1" dirty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it-IT" sz="1000" b="1" dirty="0" err="1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Consortium</a:t>
            </a:r>
            <a:r>
              <a:rPr lang="it-IT" sz="1000" b="1" dirty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. </a:t>
            </a:r>
            <a:r>
              <a:rPr lang="it-IT" sz="1000" dirty="0">
                <a:latin typeface="Lucida Grande"/>
                <a:ea typeface="Lucida Grande"/>
                <a:cs typeface="Lucida Grande"/>
              </a:rPr>
              <a:t>A 50% in-</a:t>
            </a:r>
            <a:r>
              <a:rPr lang="it-IT" sz="1000" dirty="0" err="1">
                <a:latin typeface="Lucida Grande"/>
                <a:ea typeface="Lucida Grande"/>
                <a:cs typeface="Lucida Grande"/>
              </a:rPr>
              <a:t>kind</a:t>
            </a:r>
            <a:r>
              <a:rPr lang="it-IT" sz="1000" dirty="0">
                <a:latin typeface="Lucida Grande"/>
                <a:ea typeface="Lucida Grande"/>
                <a:cs typeface="Lucida Grande"/>
              </a:rPr>
              <a:t> </a:t>
            </a:r>
            <a:r>
              <a:rPr lang="it-IT" sz="1000" dirty="0" err="1">
                <a:latin typeface="Lucida Grande"/>
                <a:ea typeface="Lucida Grande"/>
                <a:cs typeface="Lucida Grande"/>
              </a:rPr>
              <a:t>contribution</a:t>
            </a:r>
            <a:r>
              <a:rPr lang="it-IT" sz="1000" dirty="0">
                <a:latin typeface="Lucida Grande"/>
                <a:ea typeface="Lucida Grande"/>
                <a:cs typeface="Lucida Grande"/>
              </a:rPr>
              <a:t> </a:t>
            </a:r>
            <a:r>
              <a:rPr lang="it-IT" sz="1000" dirty="0" err="1">
                <a:latin typeface="Lucida Grande"/>
                <a:ea typeface="Lucida Grande"/>
                <a:cs typeface="Lucida Grande"/>
              </a:rPr>
              <a:t>is</a:t>
            </a:r>
            <a:r>
              <a:rPr lang="it-IT" sz="1000" dirty="0">
                <a:latin typeface="Lucida Grande"/>
                <a:ea typeface="Lucida Grande"/>
                <a:cs typeface="Lucida Grande"/>
              </a:rPr>
              <a:t> </a:t>
            </a:r>
            <a:r>
              <a:rPr lang="it-IT" sz="1000" dirty="0" err="1">
                <a:latin typeface="Lucida Grande"/>
                <a:ea typeface="Lucida Grande"/>
                <a:cs typeface="Lucida Grande"/>
              </a:rPr>
              <a:t>anticipated</a:t>
            </a:r>
            <a:r>
              <a:rPr lang="it-IT" sz="1000" dirty="0">
                <a:latin typeface="Lucida Grande"/>
                <a:ea typeface="Lucida Grande"/>
                <a:cs typeface="Lucida Grande"/>
              </a:rPr>
              <a:t> to the </a:t>
            </a:r>
            <a:r>
              <a:rPr lang="it-IT" sz="1000" dirty="0" err="1">
                <a:latin typeface="Lucida Grande"/>
                <a:ea typeface="Lucida Grande"/>
                <a:cs typeface="Lucida Grande"/>
              </a:rPr>
              <a:t>labor</a:t>
            </a:r>
            <a:r>
              <a:rPr lang="it-IT" sz="1000" dirty="0">
                <a:latin typeface="Lucida Grande"/>
                <a:ea typeface="Lucida Grande"/>
                <a:cs typeface="Lucida Grande"/>
              </a:rPr>
              <a:t> </a:t>
            </a:r>
            <a:r>
              <a:rPr lang="it-IT" sz="1000" dirty="0" err="1">
                <a:latin typeface="Lucida Grande"/>
                <a:ea typeface="Lucida Grande"/>
                <a:cs typeface="Lucida Grande"/>
              </a:rPr>
              <a:t>costs</a:t>
            </a:r>
            <a:r>
              <a:rPr lang="it-IT" sz="1000" dirty="0">
                <a:latin typeface="Lucida Grande"/>
                <a:ea typeface="Lucida Grande"/>
                <a:cs typeface="Lucida Grande"/>
              </a:rPr>
              <a:t> </a:t>
            </a:r>
            <a:r>
              <a:rPr lang="it-IT" sz="1000" dirty="0" smtClean="0">
                <a:latin typeface="Lucida Grande"/>
                <a:ea typeface="Lucida Grande"/>
                <a:cs typeface="Lucida Grande"/>
              </a:rPr>
              <a:t>for </a:t>
            </a:r>
            <a:r>
              <a:rPr lang="it-IT" sz="1000" dirty="0">
                <a:latin typeface="Lucida Grande"/>
                <a:ea typeface="Lucida Grande"/>
                <a:cs typeface="Lucida Grande"/>
              </a:rPr>
              <a:t>the </a:t>
            </a:r>
            <a:r>
              <a:rPr lang="it-IT" sz="1000" dirty="0" err="1">
                <a:latin typeface="Lucida Grande"/>
                <a:ea typeface="Lucida Grande"/>
                <a:cs typeface="Lucida Grande"/>
              </a:rPr>
              <a:t>sensor</a:t>
            </a:r>
            <a:r>
              <a:rPr lang="it-IT" sz="1000" dirty="0">
                <a:latin typeface="Lucida Grande"/>
                <a:ea typeface="Lucida Grande"/>
                <a:cs typeface="Lucida Grande"/>
              </a:rPr>
              <a:t> </a:t>
            </a:r>
            <a:r>
              <a:rPr lang="it-IT" sz="1000" dirty="0" err="1">
                <a:latin typeface="Lucida Grande"/>
                <a:ea typeface="Lucida Grande"/>
                <a:cs typeface="Lucida Grande"/>
              </a:rPr>
              <a:t>development</a:t>
            </a:r>
            <a:r>
              <a:rPr lang="it-IT" sz="1000" dirty="0">
                <a:latin typeface="Lucida Grande"/>
                <a:ea typeface="Lucida Grande"/>
                <a:cs typeface="Lucida Grande"/>
              </a:rPr>
              <a:t>. The UK </a:t>
            </a:r>
            <a:r>
              <a:rPr lang="it-IT" sz="1000" dirty="0" err="1">
                <a:latin typeface="Lucida Grande"/>
                <a:ea typeface="Lucida Grande"/>
                <a:cs typeface="Lucida Grande"/>
              </a:rPr>
              <a:t>has</a:t>
            </a:r>
            <a:r>
              <a:rPr lang="it-IT" sz="1000" dirty="0">
                <a:latin typeface="Lucida Grande"/>
                <a:ea typeface="Lucida Grande"/>
                <a:cs typeface="Lucida Grande"/>
              </a:rPr>
              <a:t> </a:t>
            </a:r>
            <a:r>
              <a:rPr lang="it-IT" sz="1000" dirty="0" err="1">
                <a:latin typeface="Lucida Grande"/>
                <a:ea typeface="Lucida Grande"/>
                <a:cs typeface="Lucida Grande"/>
              </a:rPr>
              <a:t>confirmed</a:t>
            </a:r>
            <a:r>
              <a:rPr lang="it-IT" sz="1000" dirty="0">
                <a:latin typeface="Lucida Grande"/>
                <a:ea typeface="Lucida Grande"/>
                <a:cs typeface="Lucida Grande"/>
              </a:rPr>
              <a:t> </a:t>
            </a:r>
            <a:r>
              <a:rPr lang="it-IT" sz="1000" dirty="0" err="1">
                <a:latin typeface="Lucida Grande"/>
                <a:ea typeface="Lucida Grande"/>
                <a:cs typeface="Lucida Grande"/>
              </a:rPr>
              <a:t>funding</a:t>
            </a:r>
            <a:r>
              <a:rPr lang="it-IT" sz="1000" dirty="0">
                <a:latin typeface="Lucida Grande"/>
                <a:ea typeface="Lucida Grande"/>
                <a:cs typeface="Lucida Grande"/>
              </a:rPr>
              <a:t> for R&amp;D </a:t>
            </a:r>
            <a:r>
              <a:rPr lang="it-IT" sz="1000" dirty="0" err="1">
                <a:latin typeface="Lucida Grande"/>
                <a:ea typeface="Lucida Grande"/>
                <a:cs typeface="Lucida Grande"/>
              </a:rPr>
              <a:t>through</a:t>
            </a:r>
            <a:r>
              <a:rPr lang="it-IT" sz="1000" dirty="0">
                <a:latin typeface="Lucida Grande"/>
                <a:ea typeface="Lucida Grande"/>
                <a:cs typeface="Lucida Grande"/>
              </a:rPr>
              <a:t> the UKRI-STFC </a:t>
            </a:r>
            <a:r>
              <a:rPr lang="it-IT" sz="1000" dirty="0" err="1">
                <a:latin typeface="Lucida Grande"/>
                <a:ea typeface="Lucida Grande"/>
                <a:cs typeface="Lucida Grande"/>
              </a:rPr>
              <a:t>Infrastructure</a:t>
            </a:r>
            <a:r>
              <a:rPr lang="it-IT" sz="1000" dirty="0">
                <a:latin typeface="Lucida Grande"/>
                <a:ea typeface="Lucida Grande"/>
                <a:cs typeface="Lucida Grande"/>
              </a:rPr>
              <a:t> Fund and </a:t>
            </a:r>
            <a:r>
              <a:rPr lang="it-IT" sz="1000" dirty="0" err="1">
                <a:latin typeface="Lucida Grande"/>
                <a:ea typeface="Lucida Grande"/>
                <a:cs typeface="Lucida Grande"/>
              </a:rPr>
              <a:t>will</a:t>
            </a:r>
            <a:r>
              <a:rPr lang="it-IT" sz="1000" dirty="0">
                <a:latin typeface="Lucida Grande"/>
                <a:ea typeface="Lucida Grande"/>
                <a:cs typeface="Lucida Grande"/>
              </a:rPr>
              <a:t> </a:t>
            </a:r>
            <a:r>
              <a:rPr lang="it-IT" sz="1000" dirty="0" err="1">
                <a:latin typeface="Lucida Grande"/>
                <a:ea typeface="Lucida Grande"/>
                <a:cs typeface="Lucida Grande"/>
              </a:rPr>
              <a:t>contribute</a:t>
            </a:r>
            <a:r>
              <a:rPr lang="it-IT" sz="1000" dirty="0">
                <a:latin typeface="Lucida Grande"/>
                <a:ea typeface="Lucida Grande"/>
                <a:cs typeface="Lucida Grande"/>
              </a:rPr>
              <a:t> a </a:t>
            </a:r>
            <a:r>
              <a:rPr lang="it-IT" sz="1000" dirty="0" err="1">
                <a:latin typeface="Lucida Grande"/>
                <a:ea typeface="Lucida Grande"/>
                <a:cs typeface="Lucida Grande"/>
              </a:rPr>
              <a:t>fraction</a:t>
            </a:r>
            <a:r>
              <a:rPr lang="it-IT" sz="1000" dirty="0">
                <a:latin typeface="Lucida Grande"/>
                <a:ea typeface="Lucida Grande"/>
                <a:cs typeface="Lucida Grande"/>
              </a:rPr>
              <a:t> of the </a:t>
            </a:r>
            <a:r>
              <a:rPr lang="it-IT" sz="1000" dirty="0" smtClean="0">
                <a:latin typeface="Lucida Grande"/>
                <a:ea typeface="Lucida Grande"/>
                <a:cs typeface="Lucida Grande"/>
              </a:rPr>
              <a:t>50</a:t>
            </a:r>
            <a:r>
              <a:rPr lang="it-IT" sz="1000" dirty="0">
                <a:latin typeface="Lucida Grande"/>
                <a:ea typeface="Lucida Grande"/>
                <a:cs typeface="Lucida Grande"/>
              </a:rPr>
              <a:t>% in-</a:t>
            </a:r>
            <a:r>
              <a:rPr lang="it-IT" sz="1000" dirty="0" err="1">
                <a:latin typeface="Lucida Grande"/>
                <a:ea typeface="Lucida Grande"/>
                <a:cs typeface="Lucida Grande"/>
              </a:rPr>
              <a:t>kind</a:t>
            </a:r>
            <a:r>
              <a:rPr lang="it-IT" sz="1000" dirty="0">
                <a:latin typeface="Lucida Grande"/>
                <a:ea typeface="Lucida Grande"/>
                <a:cs typeface="Lucida Grande"/>
              </a:rPr>
              <a:t> </a:t>
            </a:r>
            <a:r>
              <a:rPr lang="it-IT" sz="1000" dirty="0" err="1">
                <a:latin typeface="Lucida Grande"/>
                <a:ea typeface="Lucida Grande"/>
                <a:cs typeface="Lucida Grande"/>
              </a:rPr>
              <a:t>silicon</a:t>
            </a:r>
            <a:r>
              <a:rPr lang="it-IT" sz="1000" dirty="0">
                <a:latin typeface="Lucida Grande"/>
                <a:ea typeface="Lucida Grande"/>
                <a:cs typeface="Lucida Grande"/>
              </a:rPr>
              <a:t> </a:t>
            </a:r>
            <a:r>
              <a:rPr lang="it-IT" sz="1000" dirty="0" err="1">
                <a:latin typeface="Lucida Grande"/>
                <a:ea typeface="Lucida Grande"/>
                <a:cs typeface="Lucida Grande"/>
              </a:rPr>
              <a:t>labor</a:t>
            </a:r>
            <a:r>
              <a:rPr lang="it-IT" sz="1000" dirty="0">
                <a:latin typeface="Lucida Grande"/>
                <a:ea typeface="Lucida Grande"/>
                <a:cs typeface="Lucida Grande"/>
              </a:rPr>
              <a:t> </a:t>
            </a:r>
            <a:r>
              <a:rPr lang="it-IT" sz="1000" dirty="0" err="1">
                <a:latin typeface="Lucida Grande"/>
                <a:ea typeface="Lucida Grande"/>
                <a:cs typeface="Lucida Grande"/>
              </a:rPr>
              <a:t>as</a:t>
            </a:r>
            <a:r>
              <a:rPr lang="it-IT" sz="1000" dirty="0">
                <a:latin typeface="Lucida Grande"/>
                <a:ea typeface="Lucida Grande"/>
                <a:cs typeface="Lucida Grande"/>
              </a:rPr>
              <a:t> </a:t>
            </a:r>
            <a:r>
              <a:rPr lang="it-IT" sz="1000" dirty="0" err="1">
                <a:latin typeface="Lucida Grande"/>
                <a:ea typeface="Lucida Grande"/>
                <a:cs typeface="Lucida Grande"/>
              </a:rPr>
              <a:t>well</a:t>
            </a:r>
            <a:r>
              <a:rPr lang="it-IT" sz="1000" dirty="0">
                <a:latin typeface="Lucida Grande"/>
                <a:ea typeface="Lucida Grande"/>
                <a:cs typeface="Lucida Grande"/>
              </a:rPr>
              <a:t> </a:t>
            </a:r>
            <a:r>
              <a:rPr lang="it-IT" sz="1000" dirty="0" err="1">
                <a:latin typeface="Lucida Grande"/>
                <a:ea typeface="Lucida Grande"/>
                <a:cs typeface="Lucida Grande"/>
              </a:rPr>
              <a:t>as</a:t>
            </a:r>
            <a:r>
              <a:rPr lang="it-IT" sz="1000" dirty="0">
                <a:latin typeface="Lucida Grande"/>
                <a:ea typeface="Lucida Grande"/>
                <a:cs typeface="Lucida Grande"/>
              </a:rPr>
              <a:t> 15% to </a:t>
            </a:r>
            <a:r>
              <a:rPr lang="it-IT" sz="1000" dirty="0" err="1">
                <a:latin typeface="Lucida Grande"/>
                <a:ea typeface="Lucida Grande"/>
                <a:cs typeface="Lucida Grande"/>
              </a:rPr>
              <a:t>silicon</a:t>
            </a:r>
            <a:r>
              <a:rPr lang="it-IT" sz="1000" dirty="0">
                <a:latin typeface="Lucida Grande"/>
                <a:ea typeface="Lucida Grande"/>
                <a:cs typeface="Lucida Grande"/>
              </a:rPr>
              <a:t> </a:t>
            </a:r>
            <a:r>
              <a:rPr lang="it-IT" sz="1000" dirty="0" err="1">
                <a:latin typeface="Lucida Grande"/>
                <a:ea typeface="Lucida Grande"/>
                <a:cs typeface="Lucida Grande"/>
              </a:rPr>
              <a:t>material</a:t>
            </a:r>
            <a:r>
              <a:rPr lang="it-IT" sz="1000" dirty="0">
                <a:latin typeface="Lucida Grande"/>
                <a:ea typeface="Lucida Grande"/>
                <a:cs typeface="Lucida Grande"/>
              </a:rPr>
              <a:t>, and some </a:t>
            </a:r>
            <a:r>
              <a:rPr lang="it-IT" sz="1000" dirty="0" err="1">
                <a:latin typeface="Lucida Grande"/>
                <a:ea typeface="Lucida Grande"/>
                <a:cs typeface="Lucida Grande"/>
              </a:rPr>
              <a:t>effort</a:t>
            </a:r>
            <a:r>
              <a:rPr lang="it-IT" sz="1000" dirty="0">
                <a:latin typeface="Lucida Grande"/>
                <a:ea typeface="Lucida Grande"/>
                <a:cs typeface="Lucida Grande"/>
              </a:rPr>
              <a:t> to </a:t>
            </a:r>
            <a:r>
              <a:rPr lang="it-IT" sz="1000" dirty="0" err="1">
                <a:latin typeface="Lucida Grande"/>
                <a:ea typeface="Lucida Grande"/>
                <a:cs typeface="Lucida Grande"/>
              </a:rPr>
              <a:t>modules</a:t>
            </a:r>
            <a:r>
              <a:rPr lang="it-IT" sz="1000" dirty="0">
                <a:latin typeface="Lucida Grande"/>
                <a:ea typeface="Lucida Grande"/>
                <a:cs typeface="Lucida Grande"/>
              </a:rPr>
              <a:t>, </a:t>
            </a:r>
            <a:r>
              <a:rPr lang="it-IT" sz="1000" dirty="0" err="1">
                <a:latin typeface="Lucida Grande"/>
                <a:ea typeface="Lucida Grande"/>
                <a:cs typeface="Lucida Grande"/>
              </a:rPr>
              <a:t>staves</a:t>
            </a:r>
            <a:r>
              <a:rPr lang="it-IT" sz="1000" dirty="0">
                <a:latin typeface="Lucida Grande"/>
                <a:ea typeface="Lucida Grande"/>
                <a:cs typeface="Lucida Grande"/>
              </a:rPr>
              <a:t> and </a:t>
            </a:r>
            <a:r>
              <a:rPr lang="it-IT" sz="1000" dirty="0" smtClean="0">
                <a:latin typeface="Lucida Grande"/>
                <a:ea typeface="Lucida Grande"/>
                <a:cs typeface="Lucida Grande"/>
              </a:rPr>
              <a:t>disks. </a:t>
            </a:r>
            <a:r>
              <a:rPr lang="it-IT" sz="10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More </a:t>
            </a:r>
            <a:r>
              <a:rPr lang="it-IT" sz="1000" b="1" dirty="0" err="1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contributions</a:t>
            </a:r>
            <a:r>
              <a:rPr lang="it-IT" sz="1000" b="1" dirty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 are to be </a:t>
            </a:r>
            <a:r>
              <a:rPr lang="it-IT" sz="1000" b="1" dirty="0" err="1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confirmed</a:t>
            </a:r>
            <a:r>
              <a:rPr lang="it-IT" sz="1000" b="1" dirty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it-IT" sz="10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by </a:t>
            </a:r>
            <a:r>
              <a:rPr lang="it-IT" sz="1000" b="1" dirty="0" err="1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other</a:t>
            </a:r>
            <a:r>
              <a:rPr lang="it-IT" sz="1000" b="1" dirty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 EIC SC </a:t>
            </a:r>
            <a:r>
              <a:rPr lang="it-IT" sz="1000" b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collaborators</a:t>
            </a:r>
            <a:r>
              <a:rPr lang="it-IT" sz="10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.</a:t>
            </a:r>
            <a:r>
              <a:rPr lang="it-IT" sz="1000" dirty="0" smtClean="0">
                <a:latin typeface="Lucida Grande"/>
                <a:ea typeface="Lucida Grande"/>
                <a:cs typeface="Lucida Grande"/>
              </a:rPr>
              <a:t>”</a:t>
            </a:r>
          </a:p>
          <a:p>
            <a:pPr algn="just"/>
            <a:r>
              <a:rPr lang="it-IT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INFN </a:t>
            </a:r>
            <a:r>
              <a:rPr lang="it-IT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planned</a:t>
            </a:r>
            <a:r>
              <a:rPr lang="it-IT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 in-</a:t>
            </a:r>
            <a:r>
              <a:rPr lang="it-IT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kind</a:t>
            </a:r>
            <a:r>
              <a:rPr lang="it-IT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contribution</a:t>
            </a:r>
            <a:r>
              <a:rPr lang="it-IT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 ~0.2M$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5"/>
          <p:cNvSpPr txBox="1"/>
          <p:nvPr/>
        </p:nvSpPr>
        <p:spPr>
          <a:xfrm>
            <a:off x="457199" y="144998"/>
            <a:ext cx="8229600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Status and plans for Si-tracker R&amp;D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Prospects for INFN contribution</a:t>
            </a:r>
            <a:endParaRPr sz="2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5"/>
          <p:cNvSpPr txBox="1"/>
          <p:nvPr/>
        </p:nvSpPr>
        <p:spPr>
          <a:xfrm>
            <a:off x="538738" y="1245183"/>
            <a:ext cx="8605262" cy="3806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9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INFN </a:t>
            </a:r>
            <a:r>
              <a:rPr lang="it-IT" sz="1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it-IT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very</a:t>
            </a:r>
            <a:r>
              <a:rPr lang="it-IT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active</a:t>
            </a:r>
            <a:r>
              <a:rPr lang="it-IT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within</a:t>
            </a:r>
            <a:r>
              <a:rPr lang="it-IT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it-IT" sz="1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Silicon</a:t>
            </a:r>
            <a:r>
              <a:rPr lang="it-IT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Consortium</a:t>
            </a:r>
            <a:endParaRPr dirty="0"/>
          </a:p>
          <a:p>
            <a:pPr marL="7556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Coordination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Board </a:t>
            </a:r>
            <a:r>
              <a:rPr lang="it-IT" sz="16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members</a:t>
            </a:r>
            <a:r>
              <a:rPr lang="it-IT" sz="1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(BA, TS)</a:t>
            </a:r>
            <a:endParaRPr dirty="0"/>
          </a:p>
          <a:p>
            <a:pPr marL="7556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INFN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Institutes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well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connected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the ALICE ITS3 R&amp;D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activities</a:t>
            </a:r>
            <a:endParaRPr dirty="0"/>
          </a:p>
          <a:p>
            <a:pPr marL="469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Current</a:t>
            </a:r>
            <a:r>
              <a:rPr lang="it-IT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1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planned</a:t>
            </a:r>
            <a:r>
              <a:rPr lang="it-IT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activities</a:t>
            </a:r>
            <a:r>
              <a:rPr lang="it-IT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for INFN in FY2022</a:t>
            </a:r>
            <a:endParaRPr dirty="0"/>
          </a:p>
          <a:p>
            <a:pPr marL="7556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Coordinating</a:t>
            </a:r>
            <a:r>
              <a:rPr lang="it-IT" sz="16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EIC </a:t>
            </a:r>
            <a:r>
              <a:rPr lang="it-IT" sz="1600" b="0" i="0" u="none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contribution</a:t>
            </a:r>
            <a:r>
              <a:rPr lang="it-IT" sz="16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to ITS3 MLR1 </a:t>
            </a:r>
            <a:r>
              <a:rPr lang="it-IT" sz="1600" b="0" i="0" u="none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testing</a:t>
            </a:r>
            <a:r>
              <a:rPr lang="it-IT" sz="16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campaign</a:t>
            </a:r>
            <a:endParaRPr dirty="0"/>
          </a:p>
          <a:p>
            <a:pPr marL="7556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Developing</a:t>
            </a:r>
            <a:r>
              <a:rPr lang="it-IT" sz="16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it-IT" sz="1600" b="0" i="0" u="none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path</a:t>
            </a:r>
            <a:r>
              <a:rPr lang="it-IT" sz="16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it-IT" sz="1600" b="0" i="0" u="none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forming</a:t>
            </a:r>
            <a:r>
              <a:rPr lang="it-IT" sz="16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modules</a:t>
            </a:r>
            <a:r>
              <a:rPr lang="it-IT" sz="16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from </a:t>
            </a:r>
            <a:r>
              <a:rPr lang="it-IT" sz="1600" b="0" i="0" u="none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stitched</a:t>
            </a:r>
            <a:r>
              <a:rPr lang="it-IT" sz="16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sensors</a:t>
            </a:r>
            <a:r>
              <a:rPr lang="it-IT" sz="16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(eRD111 item)</a:t>
            </a:r>
            <a:endParaRPr dirty="0"/>
          </a:p>
          <a:p>
            <a:pPr marL="1212850" marR="0" lvl="2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 err="1">
                <a:solidFill>
                  <a:srgbClr val="000000"/>
                </a:solidFill>
                <a:ea typeface="Calibri"/>
                <a:sym typeface="Calibri"/>
              </a:rPr>
              <a:t>Integrating</a:t>
            </a:r>
            <a:r>
              <a:rPr lang="it-IT" sz="1600" b="0" i="0" u="none" strike="noStrike" cap="none" dirty="0">
                <a:solidFill>
                  <a:srgbClr val="000000"/>
                </a:solidFill>
                <a:ea typeface="Calibri"/>
                <a:sym typeface="Calibri"/>
              </a:rPr>
              <a:t>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ea typeface="Calibri"/>
                <a:sym typeface="Calibri"/>
              </a:rPr>
              <a:t>stitched</a:t>
            </a:r>
            <a:r>
              <a:rPr lang="it-IT" sz="1600" b="0" i="0" u="none" strike="noStrike" cap="none" dirty="0">
                <a:solidFill>
                  <a:srgbClr val="000000"/>
                </a:solidFill>
                <a:ea typeface="Calibri"/>
                <a:sym typeface="Calibri"/>
              </a:rPr>
              <a:t>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ea typeface="Calibri"/>
                <a:sym typeface="Calibri"/>
              </a:rPr>
              <a:t>sensor</a:t>
            </a:r>
            <a:r>
              <a:rPr lang="it-IT" sz="1600" b="0" i="0" u="none" strike="noStrike" cap="none" dirty="0">
                <a:solidFill>
                  <a:srgbClr val="000000"/>
                </a:solidFill>
                <a:ea typeface="Calibri"/>
                <a:sym typeface="Calibri"/>
              </a:rPr>
              <a:t>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ea typeface="Calibri"/>
                <a:sym typeface="Calibri"/>
              </a:rPr>
              <a:t>reticles</a:t>
            </a:r>
            <a:r>
              <a:rPr lang="it-IT" sz="1600" b="0" i="0" u="none" strike="noStrike" cap="none" dirty="0">
                <a:solidFill>
                  <a:srgbClr val="000000"/>
                </a:solidFill>
                <a:ea typeface="Calibri"/>
                <a:sym typeface="Calibri"/>
              </a:rPr>
              <a:t>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ea typeface="Calibri"/>
                <a:sym typeface="Calibri"/>
              </a:rPr>
              <a:t>into</a:t>
            </a:r>
            <a:r>
              <a:rPr lang="it-IT" sz="1600" b="0" i="0" u="none" strike="noStrike" cap="none" dirty="0">
                <a:solidFill>
                  <a:srgbClr val="000000"/>
                </a:solidFill>
                <a:ea typeface="Calibri"/>
                <a:sym typeface="Calibri"/>
              </a:rPr>
              <a:t> building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ea typeface="Calibri"/>
                <a:sym typeface="Calibri"/>
              </a:rPr>
              <a:t>block</a:t>
            </a:r>
            <a:r>
              <a:rPr lang="it-IT" sz="1600" b="0" i="0" u="none" strike="noStrike" cap="none" dirty="0">
                <a:solidFill>
                  <a:srgbClr val="000000"/>
                </a:solidFill>
                <a:ea typeface="Calibri"/>
                <a:sym typeface="Calibri"/>
              </a:rPr>
              <a:t>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ea typeface="Calibri"/>
                <a:sym typeface="Calibri"/>
              </a:rPr>
              <a:t>units</a:t>
            </a:r>
            <a:r>
              <a:rPr lang="it-IT" sz="1600" b="0" i="0" u="none" strike="noStrike" cap="none" dirty="0">
                <a:solidFill>
                  <a:srgbClr val="000000"/>
                </a:solidFill>
                <a:ea typeface="Calibri"/>
                <a:sym typeface="Calibri"/>
              </a:rPr>
              <a:t>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ea typeface="Calibri"/>
                <a:sym typeface="Calibri"/>
              </a:rPr>
              <a:t>that</a:t>
            </a:r>
            <a:r>
              <a:rPr lang="it-IT" sz="1600" b="0" i="0" u="none" strike="noStrike" cap="none" dirty="0">
                <a:solidFill>
                  <a:srgbClr val="000000"/>
                </a:solidFill>
                <a:ea typeface="Calibri"/>
                <a:sym typeface="Calibri"/>
              </a:rPr>
              <a:t>:</a:t>
            </a:r>
            <a:endParaRPr dirty="0"/>
          </a:p>
          <a:p>
            <a:pPr marL="1670050" marR="0" lvl="3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it-IT" sz="1400" b="0" i="0" u="none" strike="noStrike" cap="none" dirty="0">
                <a:solidFill>
                  <a:srgbClr val="000000"/>
                </a:solidFill>
                <a:ea typeface="Calibri"/>
                <a:sym typeface="Calibri"/>
              </a:rPr>
              <a:t>are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ea typeface="Calibri"/>
                <a:sym typeface="Calibri"/>
              </a:rPr>
              <a:t>compatible</a:t>
            </a:r>
            <a:r>
              <a:rPr lang="it-IT" sz="1400" b="0" i="0" u="none" strike="noStrike" cap="none" dirty="0">
                <a:solidFill>
                  <a:srgbClr val="000000"/>
                </a:solidFill>
                <a:ea typeface="Calibri"/>
                <a:sym typeface="Calibri"/>
              </a:rPr>
              <a:t> with detector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ea typeface="Calibri"/>
                <a:sym typeface="Calibri"/>
              </a:rPr>
              <a:t>size</a:t>
            </a:r>
            <a:r>
              <a:rPr lang="it-IT" sz="1400" b="0" i="0" u="none" strike="noStrike" cap="none" dirty="0">
                <a:solidFill>
                  <a:srgbClr val="000000"/>
                </a:solidFill>
                <a:ea typeface="Calibri"/>
                <a:sym typeface="Calibri"/>
              </a:rPr>
              <a:t>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ea typeface="Calibri"/>
                <a:sym typeface="Calibri"/>
              </a:rPr>
              <a:t>requirements</a:t>
            </a:r>
            <a:endParaRPr dirty="0"/>
          </a:p>
          <a:p>
            <a:pPr marL="1670050" marR="0" lvl="3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it-IT" sz="1400" b="0" i="0" u="none" strike="noStrike" cap="none" dirty="0">
                <a:solidFill>
                  <a:srgbClr val="000000"/>
                </a:solidFill>
                <a:ea typeface="Calibri"/>
                <a:sym typeface="Calibri"/>
              </a:rPr>
              <a:t>are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ea typeface="Calibri"/>
                <a:sym typeface="Calibri"/>
              </a:rPr>
              <a:t>electrically</a:t>
            </a:r>
            <a:r>
              <a:rPr lang="it-IT" sz="1400" b="0" i="0" u="none" strike="noStrike" cap="none" dirty="0">
                <a:solidFill>
                  <a:srgbClr val="000000"/>
                </a:solidFill>
                <a:ea typeface="Calibri"/>
                <a:sym typeface="Calibri"/>
              </a:rPr>
              <a:t> and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ea typeface="Calibri"/>
                <a:sym typeface="Calibri"/>
              </a:rPr>
              <a:t>mechanically</a:t>
            </a:r>
            <a:r>
              <a:rPr lang="it-IT" sz="1400" b="0" i="0" u="none" strike="noStrike" cap="none" dirty="0">
                <a:solidFill>
                  <a:srgbClr val="000000"/>
                </a:solidFill>
                <a:ea typeface="Calibri"/>
                <a:sym typeface="Calibri"/>
              </a:rPr>
              <a:t>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ea typeface="Calibri"/>
                <a:sym typeface="Calibri"/>
              </a:rPr>
              <a:t>integrated</a:t>
            </a:r>
            <a:r>
              <a:rPr lang="it-IT" sz="1400" b="0" i="0" u="none" strike="noStrike" cap="none" dirty="0">
                <a:solidFill>
                  <a:srgbClr val="000000"/>
                </a:solidFill>
                <a:ea typeface="Calibri"/>
                <a:sym typeface="Calibri"/>
              </a:rPr>
              <a:t>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ea typeface="Calibri"/>
                <a:sym typeface="Calibri"/>
              </a:rPr>
              <a:t>units</a:t>
            </a:r>
            <a:endParaRPr dirty="0"/>
          </a:p>
          <a:p>
            <a:pPr marL="1670050" marR="0" lvl="3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it-IT" sz="1400" b="0" i="0" u="none" strike="noStrike" cap="none" dirty="0">
                <a:solidFill>
                  <a:srgbClr val="000000"/>
                </a:solidFill>
                <a:ea typeface="Calibri"/>
                <a:sym typeface="Calibri"/>
              </a:rPr>
              <a:t>can be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ea typeface="Calibri"/>
                <a:sym typeface="Calibri"/>
              </a:rPr>
              <a:t>joined</a:t>
            </a:r>
            <a:r>
              <a:rPr lang="it-IT" sz="1400" b="0" i="0" u="none" strike="noStrike" cap="none" dirty="0">
                <a:solidFill>
                  <a:srgbClr val="000000"/>
                </a:solidFill>
                <a:ea typeface="Calibri"/>
                <a:sym typeface="Calibri"/>
              </a:rPr>
              <a:t>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ea typeface="Calibri"/>
                <a:sym typeface="Calibri"/>
              </a:rPr>
              <a:t>together</a:t>
            </a:r>
            <a:r>
              <a:rPr lang="it-IT" sz="1400" b="0" i="0" u="none" strike="noStrike" cap="none" dirty="0">
                <a:solidFill>
                  <a:srgbClr val="000000"/>
                </a:solidFill>
                <a:ea typeface="Calibri"/>
                <a:sym typeface="Calibri"/>
              </a:rPr>
              <a:t> to propagate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ea typeface="Calibri"/>
                <a:sym typeface="Calibri"/>
              </a:rPr>
              <a:t>power</a:t>
            </a:r>
            <a:r>
              <a:rPr lang="it-IT" sz="1400" b="0" i="0" u="none" strike="noStrike" cap="none" dirty="0">
                <a:solidFill>
                  <a:srgbClr val="000000"/>
                </a:solidFill>
                <a:ea typeface="Calibri"/>
                <a:sym typeface="Calibri"/>
              </a:rPr>
              <a:t> and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ea typeface="Calibri"/>
                <a:sym typeface="Calibri"/>
              </a:rPr>
              <a:t>signal</a:t>
            </a:r>
            <a:r>
              <a:rPr lang="it-IT" sz="1400" b="0" i="0" u="none" strike="noStrike" cap="none" dirty="0">
                <a:solidFill>
                  <a:srgbClr val="000000"/>
                </a:solidFill>
                <a:ea typeface="Calibri"/>
                <a:sym typeface="Calibri"/>
              </a:rPr>
              <a:t>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ea typeface="Calibri"/>
                <a:sym typeface="Calibri"/>
              </a:rPr>
              <a:t>lines</a:t>
            </a:r>
            <a:endParaRPr dirty="0"/>
          </a:p>
          <a:p>
            <a:pPr marL="1670050" marR="0" lvl="3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it-IT" sz="1400" b="0" i="0" u="none" strike="noStrike" cap="none" dirty="0">
                <a:solidFill>
                  <a:srgbClr val="000000"/>
                </a:solidFill>
                <a:ea typeface="Calibri"/>
                <a:sym typeface="Calibri"/>
              </a:rPr>
              <a:t>are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ea typeface="Calibri"/>
                <a:sym typeface="Calibri"/>
              </a:rPr>
              <a:t>suitable</a:t>
            </a:r>
            <a:r>
              <a:rPr lang="it-IT" sz="1400" b="0" i="0" u="none" strike="noStrike" cap="none" dirty="0">
                <a:solidFill>
                  <a:srgbClr val="000000"/>
                </a:solidFill>
                <a:ea typeface="Calibri"/>
                <a:sym typeface="Calibri"/>
              </a:rPr>
              <a:t> for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ea typeface="Calibri"/>
                <a:sym typeface="Calibri"/>
              </a:rPr>
              <a:t>forming</a:t>
            </a:r>
            <a:r>
              <a:rPr lang="it-IT" sz="1400" b="0" i="0" u="none" strike="noStrike" cap="none" dirty="0">
                <a:solidFill>
                  <a:srgbClr val="000000"/>
                </a:solidFill>
                <a:ea typeface="Calibri"/>
                <a:sym typeface="Calibri"/>
              </a:rPr>
              <a:t>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ea typeface="Calibri"/>
                <a:sym typeface="Calibri"/>
              </a:rPr>
              <a:t>staves</a:t>
            </a:r>
            <a:r>
              <a:rPr lang="it-IT" sz="1400" b="0" i="0" u="none" strike="noStrike" cap="none" dirty="0">
                <a:solidFill>
                  <a:srgbClr val="000000"/>
                </a:solidFill>
                <a:ea typeface="Calibri"/>
                <a:sym typeface="Calibri"/>
              </a:rPr>
              <a:t> and </a:t>
            </a:r>
            <a:r>
              <a:rPr lang="it-IT" sz="1400" b="0" i="0" u="none" strike="noStrike" cap="none" dirty="0" smtClean="0">
                <a:solidFill>
                  <a:srgbClr val="000000"/>
                </a:solidFill>
                <a:ea typeface="Calibri"/>
                <a:sym typeface="Calibri"/>
              </a:rPr>
              <a:t>disks </a:t>
            </a:r>
            <a:r>
              <a:rPr lang="it-IT" sz="1400" b="0" i="0" u="none" strike="noStrike" cap="none" dirty="0">
                <a:solidFill>
                  <a:srgbClr val="000000"/>
                </a:solidFill>
                <a:ea typeface="Calibri"/>
                <a:sym typeface="Calibri"/>
              </a:rPr>
              <a:t>out of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ea typeface="Calibri"/>
                <a:sym typeface="Calibri"/>
              </a:rPr>
              <a:t>them</a:t>
            </a:r>
            <a:endParaRPr dirty="0"/>
          </a:p>
          <a:p>
            <a:pPr marL="1670050" marR="0" lvl="3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Next</a:t>
            </a:r>
            <a:r>
              <a:rPr lang="it-IT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step</a:t>
            </a:r>
            <a:r>
              <a:rPr lang="it-IT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-IT" sz="1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increase</a:t>
            </a:r>
            <a:r>
              <a:rPr lang="it-IT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FTEs</a:t>
            </a:r>
            <a:r>
              <a:rPr lang="it-IT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it-IT" sz="1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silicon</a:t>
            </a:r>
            <a:r>
              <a:rPr lang="it-IT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it-IT" sz="1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attracting</a:t>
            </a:r>
            <a:r>
              <a:rPr lang="it-IT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colleagues</a:t>
            </a:r>
            <a:r>
              <a:rPr lang="it-IT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1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r>
              <a:rPr lang="it-IT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FF0000"/>
                </a:solidFill>
                <a:sym typeface="Arial"/>
              </a:rPr>
              <a:t>Institutes</a:t>
            </a:r>
            <a:endParaRPr dirty="0">
              <a:solidFill>
                <a:srgbClr val="FF0000"/>
              </a:solidFill>
            </a:endParaRPr>
          </a:p>
          <a:p>
            <a:pPr marL="1670050" marR="0" lvl="3" indent="-2190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endParaRPr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35"/>
          <p:cNvSpPr txBox="1">
            <a:spLocks noGrp="1"/>
          </p:cNvSpPr>
          <p:nvPr>
            <p:ph type="dt" idx="10"/>
          </p:nvPr>
        </p:nvSpPr>
        <p:spPr>
          <a:xfrm>
            <a:off x="457200" y="5026225"/>
            <a:ext cx="160655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G. Contin &amp; D. Elia</a:t>
            </a:r>
            <a:endParaRPr/>
          </a:p>
        </p:txBody>
      </p:sp>
      <p:sp>
        <p:nvSpPr>
          <p:cNvPr id="367" name="Google Shape;367;p35"/>
          <p:cNvSpPr txBox="1">
            <a:spLocks noGrp="1"/>
          </p:cNvSpPr>
          <p:nvPr>
            <p:ph type="ftr" idx="11"/>
          </p:nvPr>
        </p:nvSpPr>
        <p:spPr>
          <a:xfrm>
            <a:off x="2391833" y="5026225"/>
            <a:ext cx="4730751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Giornata Nazionale EIC_NET / Torino 20-21.12.2021</a:t>
            </a:r>
            <a:endParaRPr/>
          </a:p>
        </p:txBody>
      </p:sp>
      <p:sp>
        <p:nvSpPr>
          <p:cNvPr id="368" name="Google Shape;368;p35"/>
          <p:cNvSpPr txBox="1">
            <a:spLocks noGrp="1"/>
          </p:cNvSpPr>
          <p:nvPr>
            <p:ph type="sldNum" idx="12"/>
          </p:nvPr>
        </p:nvSpPr>
        <p:spPr>
          <a:xfrm>
            <a:off x="7874000" y="5026225"/>
            <a:ext cx="81280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21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6"/>
          <p:cNvSpPr txBox="1"/>
          <p:nvPr/>
        </p:nvSpPr>
        <p:spPr>
          <a:xfrm>
            <a:off x="457199" y="144998"/>
            <a:ext cx="822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 sz="32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36"/>
          <p:cNvSpPr txBox="1">
            <a:spLocks noGrp="1"/>
          </p:cNvSpPr>
          <p:nvPr>
            <p:ph type="dt" idx="10"/>
          </p:nvPr>
        </p:nvSpPr>
        <p:spPr>
          <a:xfrm>
            <a:off x="457200" y="5026225"/>
            <a:ext cx="160655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G. Contin &amp; D. Elia</a:t>
            </a:r>
            <a:endParaRPr/>
          </a:p>
        </p:txBody>
      </p:sp>
      <p:sp>
        <p:nvSpPr>
          <p:cNvPr id="375" name="Google Shape;375;p36"/>
          <p:cNvSpPr txBox="1">
            <a:spLocks noGrp="1"/>
          </p:cNvSpPr>
          <p:nvPr>
            <p:ph type="ftr" idx="11"/>
          </p:nvPr>
        </p:nvSpPr>
        <p:spPr>
          <a:xfrm>
            <a:off x="2391833" y="5026225"/>
            <a:ext cx="4730751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Giornata Nazionale EIC_NET / Torino 20-21.12.2021</a:t>
            </a:r>
            <a:endParaRPr/>
          </a:p>
        </p:txBody>
      </p:sp>
      <p:sp>
        <p:nvSpPr>
          <p:cNvPr id="376" name="Google Shape;376;p36"/>
          <p:cNvSpPr txBox="1">
            <a:spLocks noGrp="1"/>
          </p:cNvSpPr>
          <p:nvPr>
            <p:ph type="sldNum" idx="12"/>
          </p:nvPr>
        </p:nvSpPr>
        <p:spPr>
          <a:xfrm>
            <a:off x="7874000" y="5026225"/>
            <a:ext cx="81280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22</a:t>
            </a:fld>
            <a:endParaRPr/>
          </a:p>
        </p:txBody>
      </p:sp>
      <p:sp>
        <p:nvSpPr>
          <p:cNvPr id="6" name="Google Shape;97;p14"/>
          <p:cNvSpPr txBox="1"/>
          <p:nvPr/>
        </p:nvSpPr>
        <p:spPr>
          <a:xfrm>
            <a:off x="457200" y="932535"/>
            <a:ext cx="8390626" cy="412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01811" indent="-285750">
              <a:buFont typeface="Arial"/>
              <a:buChar char="•"/>
            </a:pPr>
            <a:r>
              <a:rPr lang="it-IT" sz="1800" dirty="0" smtClean="0">
                <a:solidFill>
                  <a:srgbClr val="0000FF"/>
                </a:solidFill>
              </a:rPr>
              <a:t>ATHENA </a:t>
            </a:r>
            <a:r>
              <a:rPr lang="it-IT" sz="1800" dirty="0" err="1" smtClean="0">
                <a:solidFill>
                  <a:srgbClr val="0000FF"/>
                </a:solidFill>
              </a:rPr>
              <a:t>tracker</a:t>
            </a:r>
            <a:r>
              <a:rPr lang="it-IT" sz="1800" dirty="0" smtClean="0">
                <a:solidFill>
                  <a:srgbClr val="0000FF"/>
                </a:solidFill>
              </a:rPr>
              <a:t> in the </a:t>
            </a:r>
            <a:r>
              <a:rPr lang="it-IT" sz="1800" dirty="0" err="1" smtClean="0">
                <a:solidFill>
                  <a:srgbClr val="0000FF"/>
                </a:solidFill>
              </a:rPr>
              <a:t>Proposal</a:t>
            </a:r>
            <a:r>
              <a:rPr lang="it-IT" sz="1800" dirty="0" smtClean="0">
                <a:solidFill>
                  <a:srgbClr val="0000FF"/>
                </a:solidFill>
              </a:rPr>
              <a:t>:</a:t>
            </a:r>
            <a:endParaRPr lang="en-US" sz="1800" dirty="0">
              <a:solidFill>
                <a:srgbClr val="0000FF"/>
              </a:solidFill>
            </a:endParaRPr>
          </a:p>
          <a:p>
            <a:pPr marL="879986" lvl="1" indent="-285750">
              <a:buClr>
                <a:schemeClr val="dk1"/>
              </a:buClr>
              <a:buSzPts val="1600"/>
              <a:buFont typeface="Wingdings" charset="2"/>
              <a:buChar char="ü"/>
            </a:pPr>
            <a:r>
              <a:rPr lang="it-IT" sz="1600" dirty="0" err="1" smtClean="0"/>
              <a:t>hybrid</a:t>
            </a:r>
            <a:r>
              <a:rPr lang="it-IT" sz="1600" dirty="0" smtClean="0"/>
              <a:t> </a:t>
            </a:r>
            <a:r>
              <a:rPr lang="it-IT" sz="1600" dirty="0" err="1" smtClean="0"/>
              <a:t>configuration</a:t>
            </a:r>
            <a:r>
              <a:rPr lang="it-IT" sz="1600" dirty="0" smtClean="0"/>
              <a:t> design</a:t>
            </a:r>
          </a:p>
          <a:p>
            <a:pPr marL="879986" lvl="1" indent="-285750">
              <a:buClr>
                <a:schemeClr val="dk1"/>
              </a:buClr>
              <a:buSzPts val="1600"/>
              <a:buFont typeface="Wingdings" charset="2"/>
              <a:buChar char="ü"/>
            </a:pPr>
            <a:r>
              <a:rPr lang="it-IT" sz="1600" dirty="0" smtClean="0"/>
              <a:t>performance match </a:t>
            </a:r>
            <a:r>
              <a:rPr lang="it-IT" sz="1600" dirty="0" err="1" smtClean="0"/>
              <a:t>requirements</a:t>
            </a:r>
            <a:r>
              <a:rPr lang="it-IT" sz="1600" dirty="0" smtClean="0"/>
              <a:t> for </a:t>
            </a:r>
            <a:r>
              <a:rPr lang="it-IT" sz="1600" dirty="0" err="1" smtClean="0"/>
              <a:t>physics</a:t>
            </a:r>
            <a:r>
              <a:rPr lang="it-IT" sz="1600" dirty="0" smtClean="0"/>
              <a:t>  </a:t>
            </a:r>
            <a:endParaRPr sz="1600" dirty="0">
              <a:sym typeface="Arial"/>
            </a:endParaRPr>
          </a:p>
          <a:p>
            <a:pPr marL="16061"/>
            <a:endParaRPr lang="en-US" dirty="0">
              <a:solidFill>
                <a:srgbClr val="0000FF"/>
              </a:solidFill>
            </a:endParaRPr>
          </a:p>
          <a:p>
            <a:pPr marL="301811" indent="-285750"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optimal </a:t>
            </a:r>
            <a:r>
              <a:rPr lang="en-US" sz="1800" dirty="0">
                <a:solidFill>
                  <a:srgbClr val="0000FF"/>
                </a:solidFill>
              </a:rPr>
              <a:t>solution for the EIC sensor and detector concept has been </a:t>
            </a:r>
            <a:r>
              <a:rPr lang="en-US" sz="1800" dirty="0" smtClean="0">
                <a:solidFill>
                  <a:srgbClr val="0000FF"/>
                </a:solidFill>
              </a:rPr>
              <a:t>identified:</a:t>
            </a:r>
            <a:endParaRPr lang="en-US" sz="1800" dirty="0">
              <a:solidFill>
                <a:srgbClr val="0000FF"/>
              </a:solidFill>
            </a:endParaRPr>
          </a:p>
          <a:p>
            <a:pPr marL="879986" lvl="1" indent="-285750">
              <a:buClr>
                <a:schemeClr val="dk1"/>
              </a:buClr>
              <a:buSzPts val="1600"/>
              <a:buFont typeface="Wingdings" charset="2"/>
              <a:buChar char="ü"/>
            </a:pPr>
            <a:r>
              <a:rPr lang="it-IT" sz="1600" dirty="0">
                <a:solidFill>
                  <a:schemeClr val="dk1"/>
                </a:solidFill>
              </a:rPr>
              <a:t>65 nm CMOS </a:t>
            </a:r>
            <a:r>
              <a:rPr lang="it-IT" sz="1600" dirty="0" err="1">
                <a:solidFill>
                  <a:schemeClr val="dk1"/>
                </a:solidFill>
              </a:rPr>
              <a:t>sensor</a:t>
            </a:r>
            <a:r>
              <a:rPr lang="it-IT" sz="1600" dirty="0">
                <a:solidFill>
                  <a:schemeClr val="dk1"/>
                </a:solidFill>
              </a:rPr>
              <a:t> </a:t>
            </a:r>
            <a:r>
              <a:rPr lang="it-IT" sz="1600" dirty="0" err="1">
                <a:solidFill>
                  <a:schemeClr val="dk1"/>
                </a:solidFill>
              </a:rPr>
              <a:t>based</a:t>
            </a:r>
            <a:r>
              <a:rPr lang="it-IT" sz="1600" dirty="0">
                <a:solidFill>
                  <a:schemeClr val="dk1"/>
                </a:solidFill>
              </a:rPr>
              <a:t> on </a:t>
            </a:r>
            <a:r>
              <a:rPr lang="it-IT" sz="1600" dirty="0" err="1">
                <a:solidFill>
                  <a:schemeClr val="dk1"/>
                </a:solidFill>
              </a:rPr>
              <a:t>stiched</a:t>
            </a:r>
            <a:r>
              <a:rPr lang="it-IT" sz="1600" dirty="0">
                <a:solidFill>
                  <a:schemeClr val="dk1"/>
                </a:solidFill>
              </a:rPr>
              <a:t> </a:t>
            </a:r>
            <a:r>
              <a:rPr lang="it-IT" sz="1600" dirty="0" smtClean="0">
                <a:solidFill>
                  <a:schemeClr val="dk1"/>
                </a:solidFill>
              </a:rPr>
              <a:t>design</a:t>
            </a:r>
          </a:p>
          <a:p>
            <a:pPr marL="879986" lvl="1" indent="-285750">
              <a:buClr>
                <a:schemeClr val="dk1"/>
              </a:buClr>
              <a:buSzPts val="1600"/>
              <a:buFont typeface="Wingdings" charset="2"/>
              <a:buChar char="ü"/>
            </a:pPr>
            <a:r>
              <a:rPr lang="it-IT" sz="1600" dirty="0" err="1" smtClean="0">
                <a:solidFill>
                  <a:schemeClr val="dk1"/>
                </a:solidFill>
              </a:rPr>
              <a:t>vertexing</a:t>
            </a:r>
            <a:r>
              <a:rPr lang="it-IT" sz="1600" dirty="0" smtClean="0">
                <a:solidFill>
                  <a:schemeClr val="dk1"/>
                </a:solidFill>
              </a:rPr>
              <a:t> </a:t>
            </a:r>
            <a:r>
              <a:rPr lang="it-IT" sz="1600" dirty="0" err="1">
                <a:solidFill>
                  <a:schemeClr val="dk1"/>
                </a:solidFill>
              </a:rPr>
              <a:t>layers</a:t>
            </a:r>
            <a:r>
              <a:rPr lang="it-IT" sz="1600" dirty="0">
                <a:solidFill>
                  <a:schemeClr val="dk1"/>
                </a:solidFill>
              </a:rPr>
              <a:t> </a:t>
            </a:r>
            <a:r>
              <a:rPr lang="it-IT" sz="1600" dirty="0" err="1">
                <a:solidFill>
                  <a:schemeClr val="dk1"/>
                </a:solidFill>
              </a:rPr>
              <a:t>based</a:t>
            </a:r>
            <a:r>
              <a:rPr lang="it-IT" sz="1600" dirty="0">
                <a:solidFill>
                  <a:schemeClr val="dk1"/>
                </a:solidFill>
              </a:rPr>
              <a:t> on </a:t>
            </a:r>
            <a:r>
              <a:rPr lang="it-IT" sz="1600" dirty="0" err="1">
                <a:solidFill>
                  <a:schemeClr val="dk1"/>
                </a:solidFill>
              </a:rPr>
              <a:t>curved</a:t>
            </a:r>
            <a:r>
              <a:rPr lang="it-IT" sz="1600" dirty="0">
                <a:solidFill>
                  <a:schemeClr val="dk1"/>
                </a:solidFill>
              </a:rPr>
              <a:t> ultra-</a:t>
            </a:r>
            <a:r>
              <a:rPr lang="it-IT" sz="1600" dirty="0" err="1">
                <a:solidFill>
                  <a:schemeClr val="dk1"/>
                </a:solidFill>
              </a:rPr>
              <a:t>thin</a:t>
            </a:r>
            <a:r>
              <a:rPr lang="it-IT" sz="1600" dirty="0">
                <a:solidFill>
                  <a:schemeClr val="dk1"/>
                </a:solidFill>
              </a:rPr>
              <a:t> wafer-</a:t>
            </a:r>
            <a:r>
              <a:rPr lang="it-IT" sz="1600" dirty="0" err="1">
                <a:solidFill>
                  <a:schemeClr val="dk1"/>
                </a:solidFill>
              </a:rPr>
              <a:t>size</a:t>
            </a:r>
            <a:r>
              <a:rPr lang="it-IT" sz="1600" dirty="0">
                <a:solidFill>
                  <a:schemeClr val="dk1"/>
                </a:solidFill>
              </a:rPr>
              <a:t> </a:t>
            </a:r>
            <a:r>
              <a:rPr lang="it-IT" sz="1600" dirty="0" err="1" smtClean="0">
                <a:solidFill>
                  <a:schemeClr val="dk1"/>
                </a:solidFill>
              </a:rPr>
              <a:t>sensors</a:t>
            </a:r>
            <a:endParaRPr lang="it-IT" sz="1600" dirty="0" smtClean="0">
              <a:solidFill>
                <a:schemeClr val="dk1"/>
              </a:solidFill>
            </a:endParaRPr>
          </a:p>
          <a:p>
            <a:pPr marL="879986" lvl="1" indent="-285750">
              <a:buClr>
                <a:schemeClr val="dk1"/>
              </a:buClr>
              <a:buSzPts val="1600"/>
              <a:buFont typeface="Wingdings" charset="2"/>
              <a:buChar char="ü"/>
            </a:pPr>
            <a:r>
              <a:rPr lang="it-IT" sz="1600" dirty="0" smtClean="0">
                <a:solidFill>
                  <a:schemeClr val="dk1"/>
                </a:solidFill>
              </a:rPr>
              <a:t>large </a:t>
            </a:r>
            <a:r>
              <a:rPr lang="it-IT" sz="1600" dirty="0">
                <a:solidFill>
                  <a:schemeClr val="dk1"/>
                </a:solidFill>
              </a:rPr>
              <a:t>area </a:t>
            </a:r>
            <a:r>
              <a:rPr lang="it-IT" sz="1600" dirty="0" err="1">
                <a:solidFill>
                  <a:schemeClr val="dk1"/>
                </a:solidFill>
              </a:rPr>
              <a:t>tracking</a:t>
            </a:r>
            <a:r>
              <a:rPr lang="it-IT" sz="1600" dirty="0">
                <a:solidFill>
                  <a:schemeClr val="dk1"/>
                </a:solidFill>
              </a:rPr>
              <a:t> </a:t>
            </a:r>
            <a:r>
              <a:rPr lang="it-IT" sz="1600" dirty="0" err="1">
                <a:solidFill>
                  <a:schemeClr val="dk1"/>
                </a:solidFill>
              </a:rPr>
              <a:t>layers</a:t>
            </a:r>
            <a:r>
              <a:rPr lang="it-IT" sz="1600" dirty="0">
                <a:solidFill>
                  <a:schemeClr val="dk1"/>
                </a:solidFill>
              </a:rPr>
              <a:t> </a:t>
            </a:r>
            <a:r>
              <a:rPr lang="it-IT" sz="1600" dirty="0" err="1">
                <a:solidFill>
                  <a:schemeClr val="dk1"/>
                </a:solidFill>
              </a:rPr>
              <a:t>based</a:t>
            </a:r>
            <a:r>
              <a:rPr lang="it-IT" sz="1600" dirty="0">
                <a:solidFill>
                  <a:schemeClr val="dk1"/>
                </a:solidFill>
              </a:rPr>
              <a:t> on </a:t>
            </a:r>
            <a:r>
              <a:rPr lang="it-IT" sz="1600" dirty="0" err="1">
                <a:solidFill>
                  <a:schemeClr val="dk1"/>
                </a:solidFill>
              </a:rPr>
              <a:t>staves</a:t>
            </a:r>
            <a:r>
              <a:rPr lang="it-IT" sz="1600" dirty="0">
                <a:solidFill>
                  <a:schemeClr val="dk1"/>
                </a:solidFill>
              </a:rPr>
              <a:t> and </a:t>
            </a:r>
            <a:r>
              <a:rPr lang="it-IT" sz="1600" dirty="0" smtClean="0">
                <a:solidFill>
                  <a:schemeClr val="dk1"/>
                </a:solidFill>
              </a:rPr>
              <a:t>disks</a:t>
            </a:r>
            <a:endParaRPr dirty="0"/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synergy </a:t>
            </a:r>
            <a:r>
              <a:rPr lang="en-US" sz="1800" dirty="0">
                <a:solidFill>
                  <a:srgbClr val="0000FF"/>
                </a:solidFill>
              </a:rPr>
              <a:t>with ongoing R&amp;D for ALICE </a:t>
            </a:r>
            <a:r>
              <a:rPr lang="en-US" sz="1800" dirty="0" smtClean="0">
                <a:solidFill>
                  <a:srgbClr val="0000FF"/>
                </a:solidFill>
              </a:rPr>
              <a:t>ITS3:</a:t>
            </a:r>
            <a:endParaRPr lang="en-US" sz="1800" dirty="0">
              <a:solidFill>
                <a:srgbClr val="0000FF"/>
              </a:solidFill>
            </a:endParaRPr>
          </a:p>
          <a:p>
            <a:pPr marL="879986" lvl="1" indent="-285750">
              <a:buClr>
                <a:schemeClr val="dk1"/>
              </a:buClr>
              <a:buSzPts val="1600"/>
              <a:buFont typeface="Wingdings" charset="2"/>
              <a:buChar char="ü"/>
            </a:pPr>
            <a:r>
              <a:rPr lang="it-IT" sz="1600" dirty="0" err="1">
                <a:solidFill>
                  <a:schemeClr val="dk1"/>
                </a:solidFill>
              </a:rPr>
              <a:t>m</a:t>
            </a:r>
            <a:r>
              <a:rPr lang="it-IT" sz="1600" dirty="0" err="1" smtClean="0">
                <a:solidFill>
                  <a:schemeClr val="dk1"/>
                </a:solidFill>
              </a:rPr>
              <a:t>atching</a:t>
            </a:r>
            <a:r>
              <a:rPr lang="it-IT" sz="1600" dirty="0" smtClean="0">
                <a:solidFill>
                  <a:schemeClr val="dk1"/>
                </a:solidFill>
              </a:rPr>
              <a:t> </a:t>
            </a:r>
            <a:r>
              <a:rPr lang="it-IT" sz="1600" dirty="0" err="1">
                <a:solidFill>
                  <a:schemeClr val="dk1"/>
                </a:solidFill>
              </a:rPr>
              <a:t>project</a:t>
            </a:r>
            <a:r>
              <a:rPr lang="it-IT" sz="1600" dirty="0">
                <a:solidFill>
                  <a:schemeClr val="dk1"/>
                </a:solidFill>
              </a:rPr>
              <a:t> </a:t>
            </a:r>
            <a:r>
              <a:rPr lang="it-IT" sz="1600" dirty="0" err="1">
                <a:solidFill>
                  <a:schemeClr val="dk1"/>
                </a:solidFill>
              </a:rPr>
              <a:t>timelines</a:t>
            </a:r>
            <a:r>
              <a:rPr lang="it-IT" sz="1600" dirty="0">
                <a:solidFill>
                  <a:schemeClr val="dk1"/>
                </a:solidFill>
              </a:rPr>
              <a:t> </a:t>
            </a:r>
            <a:r>
              <a:rPr lang="it-IT" sz="1600" dirty="0" err="1">
                <a:solidFill>
                  <a:schemeClr val="dk1"/>
                </a:solidFill>
              </a:rPr>
              <a:t>until</a:t>
            </a:r>
            <a:r>
              <a:rPr lang="it-IT" sz="1600" dirty="0">
                <a:solidFill>
                  <a:schemeClr val="dk1"/>
                </a:solidFill>
              </a:rPr>
              <a:t> design </a:t>
            </a:r>
            <a:r>
              <a:rPr lang="it-IT" sz="1600" dirty="0" err="1">
                <a:solidFill>
                  <a:schemeClr val="dk1"/>
                </a:solidFill>
              </a:rPr>
              <a:t>fork</a:t>
            </a:r>
            <a:r>
              <a:rPr lang="it-IT" sz="1600" dirty="0">
                <a:solidFill>
                  <a:schemeClr val="dk1"/>
                </a:solidFill>
              </a:rPr>
              <a:t>-off for </a:t>
            </a:r>
            <a:r>
              <a:rPr lang="it-IT" sz="1600" dirty="0" smtClean="0">
                <a:solidFill>
                  <a:schemeClr val="dk1"/>
                </a:solidFill>
              </a:rPr>
              <a:t>EIC</a:t>
            </a:r>
          </a:p>
          <a:p>
            <a:pPr marL="879986" lvl="1" indent="-285750">
              <a:buClr>
                <a:schemeClr val="dk1"/>
              </a:buClr>
              <a:buSzPts val="1600"/>
              <a:buFont typeface="Wingdings" charset="2"/>
              <a:buChar char="ü"/>
            </a:pPr>
            <a:r>
              <a:rPr lang="en-US" sz="1600" dirty="0" smtClean="0">
                <a:solidFill>
                  <a:schemeClr val="dk1"/>
                </a:solidFill>
              </a:rPr>
              <a:t>fallback </a:t>
            </a:r>
            <a:r>
              <a:rPr lang="en-US" sz="1600" dirty="0">
                <a:solidFill>
                  <a:schemeClr val="dk1"/>
                </a:solidFill>
              </a:rPr>
              <a:t>options co-developed with </a:t>
            </a:r>
            <a:r>
              <a:rPr lang="en-US" sz="1600" dirty="0" smtClean="0">
                <a:solidFill>
                  <a:schemeClr val="dk1"/>
                </a:solidFill>
              </a:rPr>
              <a:t>ALICE</a:t>
            </a:r>
          </a:p>
          <a:p>
            <a:pPr marL="879986" lvl="1" indent="-285750">
              <a:buClr>
                <a:schemeClr val="dk1"/>
              </a:buClr>
              <a:buSzPts val="1600"/>
              <a:buFont typeface="Wingdings" charset="2"/>
              <a:buChar char="ü"/>
            </a:pPr>
            <a:r>
              <a:rPr lang="en-US" sz="1600" dirty="0" smtClean="0">
                <a:solidFill>
                  <a:schemeClr val="dk1"/>
                </a:solidFill>
              </a:rPr>
              <a:t>leveraging </a:t>
            </a:r>
            <a:r>
              <a:rPr lang="en-US" sz="1600" dirty="0">
                <a:solidFill>
                  <a:schemeClr val="dk1"/>
                </a:solidFill>
              </a:rPr>
              <a:t>INFN member experience and involvement in the ITS3 R&amp;D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INFN contribution:</a:t>
            </a:r>
            <a:endParaRPr lang="en-US" sz="1800" dirty="0">
              <a:solidFill>
                <a:srgbClr val="0000FF"/>
              </a:solidFill>
            </a:endParaRPr>
          </a:p>
          <a:p>
            <a:pPr marL="879986" lvl="1" indent="-285750">
              <a:buClr>
                <a:schemeClr val="dk1"/>
              </a:buClr>
              <a:buSzPts val="1600"/>
              <a:buFont typeface="Wingdings" charset="2"/>
              <a:buChar char="ü"/>
            </a:pPr>
            <a:r>
              <a:rPr lang="en-US" sz="1600" dirty="0">
                <a:solidFill>
                  <a:schemeClr val="dk1"/>
                </a:solidFill>
              </a:rPr>
              <a:t>in-kind, not </a:t>
            </a:r>
            <a:r>
              <a:rPr lang="en-US" sz="1600" dirty="0" err="1">
                <a:solidFill>
                  <a:schemeClr val="dk1"/>
                </a:solidFill>
              </a:rPr>
              <a:t>costed</a:t>
            </a:r>
            <a:r>
              <a:rPr lang="en-US" sz="1600" dirty="0">
                <a:solidFill>
                  <a:schemeClr val="dk1"/>
                </a:solidFill>
              </a:rPr>
              <a:t> to project for </a:t>
            </a:r>
            <a:r>
              <a:rPr lang="en-US" sz="1600" dirty="0" smtClean="0">
                <a:solidFill>
                  <a:schemeClr val="dk1"/>
                </a:solidFill>
              </a:rPr>
              <a:t>2022</a:t>
            </a:r>
          </a:p>
          <a:p>
            <a:pPr marL="879986" lvl="1" indent="-285750">
              <a:buClr>
                <a:schemeClr val="dk1"/>
              </a:buClr>
              <a:buSzPts val="1600"/>
              <a:buFont typeface="Wingdings" charset="2"/>
              <a:buChar char="ü"/>
            </a:pPr>
            <a:r>
              <a:rPr lang="en-US" sz="1600" dirty="0" smtClean="0">
                <a:solidFill>
                  <a:schemeClr val="dk1"/>
                </a:solidFill>
              </a:rPr>
              <a:t>preliminary </a:t>
            </a:r>
            <a:r>
              <a:rPr lang="en-US" sz="1600" dirty="0">
                <a:solidFill>
                  <a:schemeClr val="dk1"/>
                </a:solidFill>
              </a:rPr>
              <a:t>estimate included in ATHENA budgeting </a:t>
            </a:r>
            <a:r>
              <a:rPr lang="en-US" sz="1600" dirty="0" smtClean="0">
                <a:solidFill>
                  <a:schemeClr val="dk1"/>
                </a:solidFill>
              </a:rPr>
              <a:t>exercise</a:t>
            </a:r>
          </a:p>
          <a:p>
            <a:pPr marL="594236" lvl="1">
              <a:buClr>
                <a:schemeClr val="dk1"/>
              </a:buClr>
              <a:buSzPts val="1600"/>
            </a:pPr>
            <a:r>
              <a:rPr lang="it-IT" sz="1600" dirty="0" smtClean="0">
                <a:solidFill>
                  <a:srgbClr val="FF0000"/>
                </a:solidFill>
                <a:sym typeface="Arial"/>
              </a:rPr>
              <a:t>		</a:t>
            </a:r>
            <a:r>
              <a:rPr lang="it-IT" sz="16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it-IT" sz="1600" dirty="0" err="1" smtClean="0">
                <a:solidFill>
                  <a:srgbClr val="FF0000"/>
                </a:solidFill>
                <a:sym typeface="Arial"/>
              </a:rPr>
              <a:t>increase</a:t>
            </a:r>
            <a:r>
              <a:rPr lang="it-IT" sz="1600" dirty="0" smtClean="0">
                <a:solidFill>
                  <a:srgbClr val="FF0000"/>
                </a:solidFill>
                <a:sym typeface="Arial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sym typeface="Arial"/>
              </a:rPr>
              <a:t>FTEs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smtClean="0">
                <a:solidFill>
                  <a:srgbClr val="FF0000"/>
                </a:solidFill>
              </a:rPr>
              <a:t>and</a:t>
            </a:r>
            <a:r>
              <a:rPr lang="it-IT" sz="1600" dirty="0" smtClean="0">
                <a:solidFill>
                  <a:srgbClr val="FF0000"/>
                </a:solidFill>
                <a:sym typeface="Arial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sym typeface="Arial"/>
              </a:rPr>
              <a:t>enlarge</a:t>
            </a:r>
            <a:r>
              <a:rPr lang="it-IT" sz="1600" dirty="0" smtClean="0">
                <a:solidFill>
                  <a:srgbClr val="FF0000"/>
                </a:solidFill>
                <a:sym typeface="Arial"/>
              </a:rPr>
              <a:t> community </a:t>
            </a:r>
            <a:r>
              <a:rPr lang="it-IT" sz="1600" dirty="0" err="1" smtClean="0">
                <a:solidFill>
                  <a:srgbClr val="FF0000"/>
                </a:solidFill>
                <a:sym typeface="Arial"/>
              </a:rPr>
              <a:t>will</a:t>
            </a:r>
            <a:r>
              <a:rPr lang="it-IT" sz="1600" dirty="0" smtClean="0">
                <a:solidFill>
                  <a:srgbClr val="FF0000"/>
                </a:solidFill>
                <a:sym typeface="Arial"/>
              </a:rPr>
              <a:t> be </a:t>
            </a:r>
            <a:r>
              <a:rPr lang="it-IT" sz="1600" dirty="0" err="1" smtClean="0">
                <a:solidFill>
                  <a:srgbClr val="FF0000"/>
                </a:solidFill>
                <a:sym typeface="Arial"/>
              </a:rPr>
              <a:t>key</a:t>
            </a:r>
            <a:r>
              <a:rPr lang="it-IT" sz="1600" dirty="0" smtClean="0">
                <a:solidFill>
                  <a:srgbClr val="FF0000"/>
                </a:solidFill>
                <a:sym typeface="Arial"/>
              </a:rPr>
              <a:t>!</a:t>
            </a:r>
            <a:endParaRPr sz="18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/>
        </p:nvSpPr>
        <p:spPr>
          <a:xfrm>
            <a:off x="457199" y="144998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ATHENA vertex &amp; tracking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Tracking requirements for physics @ EIC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457199" y="1174562"/>
            <a:ext cx="8379884" cy="383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Physics drivers for tracking:</a:t>
            </a:r>
            <a:endParaRPr/>
          </a:p>
          <a:p>
            <a:pPr marL="285750" marR="0" lvl="0" indent="-2857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inclusive DIS: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it-IT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 kinematics reconstruction through precise electron measurement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it-IT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mainly barrel and backward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it-IT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material budget to minimize Bremsstrahlung</a:t>
            </a:r>
            <a:endParaRPr/>
          </a:p>
          <a:p>
            <a:pPr marL="285750" marR="0" lvl="0" indent="-2857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SIDIS: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it-IT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flavor tagging through identified hadron measurements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it-IT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minimal momentum threshold (particle decay reco)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heavy quarks: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it-IT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resolution, low material budget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it-IT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momentum/vertex determination (invariant mass reco)</a:t>
            </a:r>
            <a:endParaRPr/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precision jet measurement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 PID, far-forward detection/tagging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9910" y="986803"/>
            <a:ext cx="1309906" cy="1032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 descr="Schermata 2021-03-11 alle 17.50.4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8483" y="1370792"/>
            <a:ext cx="1710267" cy="9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descr="Schermata 2021-03-13 alle 10.12.35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05500" y="2597683"/>
            <a:ext cx="3005667" cy="242854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>
            <a:spLocks noGrp="1"/>
          </p:cNvSpPr>
          <p:nvPr>
            <p:ph type="dt" idx="10"/>
          </p:nvPr>
        </p:nvSpPr>
        <p:spPr>
          <a:xfrm>
            <a:off x="457200" y="5026225"/>
            <a:ext cx="160655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G. Contin &amp; D. Elia</a:t>
            </a:r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ftr" idx="11"/>
          </p:nvPr>
        </p:nvSpPr>
        <p:spPr>
          <a:xfrm>
            <a:off x="2391833" y="5026225"/>
            <a:ext cx="4730751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Giornata Nazionale EIC_NET / Torino 20-21.12.2021</a:t>
            </a:r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7874000" y="5026225"/>
            <a:ext cx="81280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/>
        </p:nvSpPr>
        <p:spPr>
          <a:xfrm>
            <a:off x="457199" y="144998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ATHENA vertex &amp; tracking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Tracking requirements for physics @ EIC</a:t>
            </a:r>
            <a:endParaRPr/>
          </a:p>
        </p:txBody>
      </p:sp>
      <p:pic>
        <p:nvPicPr>
          <p:cNvPr id="119" name="Google Shape;119;p16" descr="Tracking requirement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997" y="1979181"/>
            <a:ext cx="7650172" cy="284083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457199" y="1174562"/>
            <a:ext cx="83798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PWG requirements in the YR: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5389853" y="1442551"/>
            <a:ext cx="34654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https://arxiv.org/abs/2103.05419</a:t>
            </a: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dt" idx="10"/>
          </p:nvPr>
        </p:nvSpPr>
        <p:spPr>
          <a:xfrm>
            <a:off x="457200" y="5026225"/>
            <a:ext cx="160655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G. Contin &amp; D. Elia</a:t>
            </a:r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ftr" idx="11"/>
          </p:nvPr>
        </p:nvSpPr>
        <p:spPr>
          <a:xfrm>
            <a:off x="2391833" y="5026225"/>
            <a:ext cx="4730751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Giornata Nazionale EIC_NET / Torino 20-21.12.2021</a:t>
            </a:r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ldNum" idx="12"/>
          </p:nvPr>
        </p:nvSpPr>
        <p:spPr>
          <a:xfrm>
            <a:off x="7874000" y="5026225"/>
            <a:ext cx="81280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  <p:pic>
        <p:nvPicPr>
          <p:cNvPr id="125" name="Google Shape;125;p16" descr="Schermata 2021-03-10 alle 16.57.09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73271" y="76370"/>
            <a:ext cx="1088927" cy="13661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7" descr="figure1.1_inn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8763" y="1269817"/>
            <a:ext cx="4335237" cy="2511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457199" y="144998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ATHENA vertex &amp; tracking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Design and selected technologies</a:t>
            </a:r>
            <a:r>
              <a:rPr lang="it-IT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457199" y="1174562"/>
            <a:ext cx="83798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Tracking system in ATHENA:</a:t>
            </a:r>
            <a:endParaRPr/>
          </a:p>
        </p:txBody>
      </p:sp>
      <p:pic>
        <p:nvPicPr>
          <p:cNvPr id="133" name="Google Shape;133;p17" descr="Schermata 2021-12-12 alle 17.07.1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67" y="1820421"/>
            <a:ext cx="4624932" cy="32058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17"/>
          <p:cNvCxnSpPr/>
          <p:nvPr/>
        </p:nvCxnSpPr>
        <p:spPr>
          <a:xfrm rot="10800000" flipH="1">
            <a:off x="2317750" y="2085018"/>
            <a:ext cx="2667000" cy="1460572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35" name="Google Shape;135;p17"/>
          <p:cNvSpPr/>
          <p:nvPr/>
        </p:nvSpPr>
        <p:spPr>
          <a:xfrm>
            <a:off x="1989667" y="4551056"/>
            <a:ext cx="1227667" cy="485753"/>
          </a:xfrm>
          <a:prstGeom prst="roundRect">
            <a:avLst>
              <a:gd name="adj" fmla="val 16667"/>
            </a:avLst>
          </a:prstGeom>
          <a:solidFill>
            <a:srgbClr val="FFFF00">
              <a:alpha val="20000"/>
            </a:srgbClr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6" name="Google Shape;136;p17"/>
          <p:cNvCxnSpPr/>
          <p:nvPr/>
        </p:nvCxnSpPr>
        <p:spPr>
          <a:xfrm rot="10800000" flipH="1">
            <a:off x="4540250" y="3280993"/>
            <a:ext cx="1439333" cy="500066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37" name="Google Shape;137;p17"/>
          <p:cNvSpPr/>
          <p:nvPr/>
        </p:nvSpPr>
        <p:spPr>
          <a:xfrm>
            <a:off x="3861547" y="3604864"/>
            <a:ext cx="678703" cy="352390"/>
          </a:xfrm>
          <a:prstGeom prst="roundRect">
            <a:avLst>
              <a:gd name="adj" fmla="val 16667"/>
            </a:avLst>
          </a:prstGeom>
          <a:solidFill>
            <a:srgbClr val="FFFF00">
              <a:alpha val="20000"/>
            </a:srgbClr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5601127" y="3878941"/>
            <a:ext cx="282641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Non-symmetric configuration</a:t>
            </a:r>
            <a:endParaRPr sz="1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optimized for low material budget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backward direction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7"/>
          <p:cNvSpPr txBox="1">
            <a:spLocks noGrp="1"/>
          </p:cNvSpPr>
          <p:nvPr>
            <p:ph type="dt" idx="10"/>
          </p:nvPr>
        </p:nvSpPr>
        <p:spPr>
          <a:xfrm>
            <a:off x="457200" y="5026225"/>
            <a:ext cx="160655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G. Contin &amp; D. Elia</a:t>
            </a:r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ftr" idx="11"/>
          </p:nvPr>
        </p:nvSpPr>
        <p:spPr>
          <a:xfrm>
            <a:off x="2391833" y="5026225"/>
            <a:ext cx="4730751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Giornata Nazionale EIC_NET / Torino 20-21.12.2021</a:t>
            </a:r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sldNum" idx="12"/>
          </p:nvPr>
        </p:nvSpPr>
        <p:spPr>
          <a:xfrm>
            <a:off x="7874000" y="5026225"/>
            <a:ext cx="81280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  <p:pic>
        <p:nvPicPr>
          <p:cNvPr id="142" name="Google Shape;14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53467" y="100722"/>
            <a:ext cx="1064454" cy="13961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8" descr="figure1.1_inn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8763" y="1269817"/>
            <a:ext cx="4335237" cy="251124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 txBox="1"/>
          <p:nvPr/>
        </p:nvSpPr>
        <p:spPr>
          <a:xfrm>
            <a:off x="457199" y="144998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ATHENA vertex &amp; tracking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Design and selected technologies</a:t>
            </a:r>
            <a:r>
              <a:rPr lang="it-IT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49" name="Google Shape;149;p18"/>
          <p:cNvSpPr txBox="1"/>
          <p:nvPr/>
        </p:nvSpPr>
        <p:spPr>
          <a:xfrm>
            <a:off x="457199" y="1174562"/>
            <a:ext cx="83798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Tracking system in ATHENA:</a:t>
            </a:r>
            <a:endParaRPr/>
          </a:p>
        </p:txBody>
      </p:sp>
      <p:pic>
        <p:nvPicPr>
          <p:cNvPr id="150" name="Google Shape;150;p18" descr="Schermata 2021-12-12 alle 17.07.1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67" y="1820421"/>
            <a:ext cx="4624932" cy="320580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8"/>
          <p:cNvSpPr/>
          <p:nvPr/>
        </p:nvSpPr>
        <p:spPr>
          <a:xfrm>
            <a:off x="1989667" y="4551056"/>
            <a:ext cx="1227667" cy="485753"/>
          </a:xfrm>
          <a:prstGeom prst="roundRect">
            <a:avLst>
              <a:gd name="adj" fmla="val 16667"/>
            </a:avLst>
          </a:prstGeom>
          <a:solidFill>
            <a:srgbClr val="FFFF00">
              <a:alpha val="20000"/>
            </a:srgbClr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2" name="Google Shape;152;p18"/>
          <p:cNvCxnSpPr>
            <a:stCxn id="153" idx="3"/>
          </p:cNvCxnSpPr>
          <p:nvPr/>
        </p:nvCxnSpPr>
        <p:spPr>
          <a:xfrm rot="10800000" flipH="1">
            <a:off x="4725465" y="2872546"/>
            <a:ext cx="1106100" cy="528600"/>
          </a:xfrm>
          <a:prstGeom prst="straightConnector1">
            <a:avLst/>
          </a:prstGeom>
          <a:noFill/>
          <a:ln w="25400" cap="flat" cmpd="sng">
            <a:solidFill>
              <a:srgbClr val="3366FF"/>
            </a:solidFill>
            <a:prstDash val="solid"/>
            <a:round/>
            <a:headEnd type="none" w="sm" len="sm"/>
            <a:tailEnd type="stealth" w="lg" len="lg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53" name="Google Shape;153;p18"/>
          <p:cNvSpPr/>
          <p:nvPr/>
        </p:nvSpPr>
        <p:spPr>
          <a:xfrm>
            <a:off x="3778249" y="3224951"/>
            <a:ext cx="947216" cy="35239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3861547" y="3604864"/>
            <a:ext cx="678703" cy="352390"/>
          </a:xfrm>
          <a:prstGeom prst="roundRect">
            <a:avLst>
              <a:gd name="adj" fmla="val 16667"/>
            </a:avLst>
          </a:prstGeom>
          <a:solidFill>
            <a:srgbClr val="FFFF00">
              <a:alpha val="20000"/>
            </a:srgbClr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3861547" y="3978422"/>
            <a:ext cx="842752" cy="35239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6" name="Google Shape;156;p18"/>
          <p:cNvCxnSpPr>
            <a:stCxn id="155" idx="3"/>
          </p:cNvCxnSpPr>
          <p:nvPr/>
        </p:nvCxnSpPr>
        <p:spPr>
          <a:xfrm rot="10800000" flipH="1">
            <a:off x="4704299" y="3401017"/>
            <a:ext cx="2058600" cy="753600"/>
          </a:xfrm>
          <a:prstGeom prst="straightConnector1">
            <a:avLst/>
          </a:prstGeom>
          <a:noFill/>
          <a:ln w="25400" cap="flat" cmpd="sng">
            <a:solidFill>
              <a:srgbClr val="3366FF"/>
            </a:solidFill>
            <a:prstDash val="solid"/>
            <a:round/>
            <a:headEnd type="none" w="sm" len="sm"/>
            <a:tailEnd type="stealth" w="lg" len="lg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57" name="Google Shape;157;p18"/>
          <p:cNvSpPr/>
          <p:nvPr/>
        </p:nvSpPr>
        <p:spPr>
          <a:xfrm>
            <a:off x="3861547" y="2520060"/>
            <a:ext cx="842752" cy="35239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Google Shape;158;p18"/>
          <p:cNvCxnSpPr/>
          <p:nvPr/>
        </p:nvCxnSpPr>
        <p:spPr>
          <a:xfrm rot="10800000" flipH="1">
            <a:off x="4697644" y="2085018"/>
            <a:ext cx="2926285" cy="599795"/>
          </a:xfrm>
          <a:prstGeom prst="straightConnector1">
            <a:avLst/>
          </a:prstGeom>
          <a:noFill/>
          <a:ln w="25400" cap="flat" cmpd="sng">
            <a:solidFill>
              <a:srgbClr val="3366FF"/>
            </a:solidFill>
            <a:prstDash val="solid"/>
            <a:round/>
            <a:headEnd type="none" w="sm" len="sm"/>
            <a:tailEnd type="stealth" w="lg" len="lg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59" name="Google Shape;159;p18"/>
          <p:cNvSpPr txBox="1">
            <a:spLocks noGrp="1"/>
          </p:cNvSpPr>
          <p:nvPr>
            <p:ph type="dt" idx="10"/>
          </p:nvPr>
        </p:nvSpPr>
        <p:spPr>
          <a:xfrm>
            <a:off x="457200" y="5026225"/>
            <a:ext cx="160655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G. Contin &amp; D. Elia</a:t>
            </a:r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ftr" idx="11"/>
          </p:nvPr>
        </p:nvSpPr>
        <p:spPr>
          <a:xfrm>
            <a:off x="2391833" y="5026225"/>
            <a:ext cx="4730751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Giornata Nazionale EIC_NET / Torino 20-21.12.2021</a:t>
            </a:r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sldNum" idx="12"/>
          </p:nvPr>
        </p:nvSpPr>
        <p:spPr>
          <a:xfrm>
            <a:off x="7874000" y="5026225"/>
            <a:ext cx="81280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  <p:pic>
        <p:nvPicPr>
          <p:cNvPr id="162" name="Google Shape;16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53467" y="100722"/>
            <a:ext cx="1064454" cy="13961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63" name="Google Shape;163;p18"/>
          <p:cNvSpPr txBox="1"/>
          <p:nvPr/>
        </p:nvSpPr>
        <p:spPr>
          <a:xfrm>
            <a:off x="5296182" y="3878941"/>
            <a:ext cx="3436307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Non-symmetric configuration</a:t>
            </a:r>
            <a:endParaRPr sz="1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optimized for low material budget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backward direction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Hybrid configuration </a:t>
            </a: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(technology mix)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9" descr="figure1.1_inn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8763" y="1269817"/>
            <a:ext cx="4335237" cy="251124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9"/>
          <p:cNvSpPr txBox="1"/>
          <p:nvPr/>
        </p:nvSpPr>
        <p:spPr>
          <a:xfrm>
            <a:off x="457199" y="144998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ATHENA vertex &amp; tracking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Design and selected technologies</a:t>
            </a:r>
            <a:r>
              <a:rPr lang="it-IT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70" name="Google Shape;170;p19"/>
          <p:cNvSpPr txBox="1"/>
          <p:nvPr/>
        </p:nvSpPr>
        <p:spPr>
          <a:xfrm>
            <a:off x="457199" y="1054350"/>
            <a:ext cx="5786968" cy="396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lang="it-IT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 Vertex Tracker: 3 layers</a:t>
            </a:r>
            <a:endParaRPr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layer @ R~33 mm</a:t>
            </a:r>
            <a:endParaRPr/>
          </a:p>
          <a:p>
            <a:pPr marL="742950" marR="0" lvl="1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material 0.05% X</a:t>
            </a:r>
            <a:r>
              <a:rPr lang="it-IT" sz="14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layer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lang="it-IT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 inner barrel Tracker: 2 layers</a:t>
            </a:r>
            <a:endParaRPr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material 0.55% X</a:t>
            </a:r>
            <a:r>
              <a:rPr lang="it-IT" sz="14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layer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lang="it-IT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FW and BW Si Tracker disks: 5 (BW) + 6 (FW)</a:t>
            </a:r>
            <a:endParaRPr sz="1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material 0.24% X</a:t>
            </a:r>
            <a:r>
              <a:rPr lang="it-IT" sz="14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disk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1600"/>
              <a:buFont typeface="Arial"/>
              <a:buChar char="•"/>
            </a:pPr>
            <a:r>
              <a:rPr lang="it-IT" sz="160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MPGD Tracker rings: GEM</a:t>
            </a:r>
            <a:endParaRPr/>
          </a:p>
          <a:p>
            <a:pPr marL="742950" marR="0" lvl="1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complementing last 2 disks in each direction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1600"/>
              <a:buFont typeface="Arial"/>
              <a:buChar char="•"/>
            </a:pPr>
            <a:r>
              <a:rPr lang="it-IT" sz="160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MPGD Outer barrel Tracker: MicroMegas</a:t>
            </a:r>
            <a:endParaRPr sz="1800">
              <a:solidFill>
                <a:srgbClr val="3366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cylindrical 2 x 2 layers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1600"/>
              <a:buFont typeface="Arial"/>
              <a:buChar char="•"/>
            </a:pPr>
            <a:r>
              <a:rPr lang="it-IT" sz="160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MPGD Forward Layer: </a:t>
            </a:r>
            <a:r>
              <a:rPr lang="it-IT" sz="1600">
                <a:solidFill>
                  <a:srgbClr val="3366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lang="it-IT" sz="160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RWell</a:t>
            </a:r>
            <a:endParaRPr sz="1800">
              <a:solidFill>
                <a:srgbClr val="3366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it-IT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placed behind dRICH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9"/>
          <p:cNvSpPr txBox="1">
            <a:spLocks noGrp="1"/>
          </p:cNvSpPr>
          <p:nvPr>
            <p:ph type="dt" idx="10"/>
          </p:nvPr>
        </p:nvSpPr>
        <p:spPr>
          <a:xfrm>
            <a:off x="457200" y="5026225"/>
            <a:ext cx="160655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G. Contin &amp; D. Elia</a:t>
            </a:r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ftr" idx="11"/>
          </p:nvPr>
        </p:nvSpPr>
        <p:spPr>
          <a:xfrm>
            <a:off x="2391833" y="5026225"/>
            <a:ext cx="4730751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Giornata Nazionale EIC_NET / Torino 20-21.12.2021</a:t>
            </a:r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sldNum" idx="12"/>
          </p:nvPr>
        </p:nvSpPr>
        <p:spPr>
          <a:xfrm>
            <a:off x="7874000" y="5026225"/>
            <a:ext cx="81280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  <p:sp>
        <p:nvSpPr>
          <p:cNvPr id="174" name="Google Shape;174;p19"/>
          <p:cNvSpPr txBox="1"/>
          <p:nvPr/>
        </p:nvSpPr>
        <p:spPr>
          <a:xfrm>
            <a:off x="5296182" y="3878941"/>
            <a:ext cx="3436307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Non-symmetric configuration</a:t>
            </a:r>
            <a:endParaRPr sz="1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optimized for low material budget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backward direction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Hybrid configuration </a:t>
            </a: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(technology mix)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0" descr="figure1.1_inn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8763" y="1269817"/>
            <a:ext cx="4335237" cy="251124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 txBox="1"/>
          <p:nvPr/>
        </p:nvSpPr>
        <p:spPr>
          <a:xfrm>
            <a:off x="457199" y="144998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ATHENA vertex &amp; tracking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Design and selected technologies</a:t>
            </a:r>
            <a:r>
              <a:rPr lang="it-IT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81" name="Google Shape;181;p20"/>
          <p:cNvSpPr txBox="1"/>
          <p:nvPr/>
        </p:nvSpPr>
        <p:spPr>
          <a:xfrm>
            <a:off x="457199" y="1054350"/>
            <a:ext cx="5786968" cy="3837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lang="it-IT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 </a:t>
            </a:r>
            <a:r>
              <a:rPr lang="it-IT" sz="16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Vertex</a:t>
            </a:r>
            <a:r>
              <a:rPr lang="it-IT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Tracker</a:t>
            </a:r>
            <a:r>
              <a:rPr lang="it-IT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3 </a:t>
            </a:r>
            <a:r>
              <a:rPr lang="it-IT" sz="16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layers</a:t>
            </a:r>
            <a:endParaRPr sz="16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layer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@ R~33 mm</a:t>
            </a:r>
            <a:endParaRPr dirty="0"/>
          </a:p>
          <a:p>
            <a:pPr marL="742950" marR="0" lvl="1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material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0.05% X</a:t>
            </a:r>
            <a:r>
              <a:rPr lang="it-IT" sz="1400" b="0" i="0" u="none" strike="noStrike" cap="none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layer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lang="it-IT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 </a:t>
            </a:r>
            <a:r>
              <a:rPr lang="it-IT" sz="16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inner</a:t>
            </a:r>
            <a:r>
              <a:rPr lang="it-IT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barrel</a:t>
            </a:r>
            <a:r>
              <a:rPr lang="it-IT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Tracker</a:t>
            </a:r>
            <a:r>
              <a:rPr lang="it-IT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2 </a:t>
            </a:r>
            <a:r>
              <a:rPr lang="it-IT" sz="16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layers</a:t>
            </a:r>
            <a:endParaRPr sz="16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material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0.55% X</a:t>
            </a:r>
            <a:r>
              <a:rPr lang="it-IT" sz="1400" b="0" i="0" u="none" strike="noStrike" cap="none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layer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lang="it-IT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FW and BW Si </a:t>
            </a:r>
            <a:r>
              <a:rPr lang="it-IT" sz="16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Tracker</a:t>
            </a:r>
            <a:r>
              <a:rPr lang="it-IT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disks: 5 (BW) + 6 (FW)</a:t>
            </a:r>
            <a:endParaRPr sz="1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material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0.24% X</a:t>
            </a:r>
            <a:r>
              <a:rPr lang="it-IT" sz="1400" b="0" i="0" u="none" strike="noStrike" cap="none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disk</a:t>
            </a:r>
            <a:endParaRPr dirty="0"/>
          </a:p>
          <a:p>
            <a:pPr marL="742950" marR="0" lvl="1" indent="-1968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1968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Experience from eRD16/eRD18/eRD25 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Wingdings"/>
              </a:rPr>
              <a:t> 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eRD111</a:t>
            </a:r>
            <a:endParaRPr dirty="0"/>
          </a:p>
          <a:p>
            <a:pPr marL="742950" marR="0" lvl="1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65 nm MAPS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(10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μm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pitch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&lt; 20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mW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cm</a:t>
            </a:r>
            <a:r>
              <a:rPr lang="it-IT" sz="1400" b="0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−2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742950" marR="0" lvl="1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developed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ALICE ITS3</a:t>
            </a:r>
            <a:endParaRPr dirty="0"/>
          </a:p>
          <a:p>
            <a:pPr marL="742950" marR="0" lvl="1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role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EIC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Silicon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Consortium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0"/>
          <p:cNvSpPr/>
          <p:nvPr/>
        </p:nvSpPr>
        <p:spPr>
          <a:xfrm rot="5400000">
            <a:off x="1915576" y="3283634"/>
            <a:ext cx="552985" cy="399529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0"/>
          <p:cNvSpPr/>
          <p:nvPr/>
        </p:nvSpPr>
        <p:spPr>
          <a:xfrm>
            <a:off x="436032" y="3781060"/>
            <a:ext cx="5226051" cy="111075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0"/>
          <p:cNvSpPr txBox="1">
            <a:spLocks noGrp="1"/>
          </p:cNvSpPr>
          <p:nvPr>
            <p:ph type="dt" idx="10"/>
          </p:nvPr>
        </p:nvSpPr>
        <p:spPr>
          <a:xfrm>
            <a:off x="457200" y="5026225"/>
            <a:ext cx="160655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G. Contin &amp; D. Elia</a:t>
            </a:r>
            <a:endParaRPr/>
          </a:p>
        </p:txBody>
      </p:sp>
      <p:sp>
        <p:nvSpPr>
          <p:cNvPr id="185" name="Google Shape;185;p20"/>
          <p:cNvSpPr txBox="1">
            <a:spLocks noGrp="1"/>
          </p:cNvSpPr>
          <p:nvPr>
            <p:ph type="ftr" idx="11"/>
          </p:nvPr>
        </p:nvSpPr>
        <p:spPr>
          <a:xfrm>
            <a:off x="2391833" y="5026225"/>
            <a:ext cx="4730751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Giornata Nazionale EIC_NET / Torino 20-21.12.2021</a:t>
            </a:r>
            <a:endParaRPr/>
          </a:p>
        </p:txBody>
      </p:sp>
      <p:sp>
        <p:nvSpPr>
          <p:cNvPr id="186" name="Google Shape;186;p20"/>
          <p:cNvSpPr txBox="1">
            <a:spLocks noGrp="1"/>
          </p:cNvSpPr>
          <p:nvPr>
            <p:ph type="sldNum" idx="12"/>
          </p:nvPr>
        </p:nvSpPr>
        <p:spPr>
          <a:xfrm>
            <a:off x="7874000" y="5026225"/>
            <a:ext cx="81280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  <p:sp>
        <p:nvSpPr>
          <p:cNvPr id="187" name="Google Shape;187;p20"/>
          <p:cNvSpPr/>
          <p:nvPr/>
        </p:nvSpPr>
        <p:spPr>
          <a:xfrm>
            <a:off x="5832991" y="4166320"/>
            <a:ext cx="552985" cy="399529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6484954" y="4183771"/>
            <a:ext cx="12752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 slides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1" descr="ATHENA_eta_coverage_CanyonLandv1.2_colorKey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926261"/>
            <a:ext cx="4585190" cy="302177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1"/>
          <p:cNvSpPr txBox="1"/>
          <p:nvPr/>
        </p:nvSpPr>
        <p:spPr>
          <a:xfrm>
            <a:off x="457199" y="144998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ATHENA vertex &amp; tracking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Design and selected technologies</a:t>
            </a:r>
            <a:r>
              <a:rPr lang="it-IT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95" name="Google Shape;195;p21"/>
          <p:cNvSpPr txBox="1"/>
          <p:nvPr/>
        </p:nvSpPr>
        <p:spPr>
          <a:xfrm>
            <a:off x="457199" y="1174562"/>
            <a:ext cx="83798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Pseudorapidity coverage:</a:t>
            </a:r>
            <a:endParaRPr/>
          </a:p>
        </p:txBody>
      </p:sp>
      <p:sp>
        <p:nvSpPr>
          <p:cNvPr id="196" name="Google Shape;196;p21"/>
          <p:cNvSpPr txBox="1">
            <a:spLocks noGrp="1"/>
          </p:cNvSpPr>
          <p:nvPr>
            <p:ph type="dt" idx="10"/>
          </p:nvPr>
        </p:nvSpPr>
        <p:spPr>
          <a:xfrm>
            <a:off x="457200" y="5026225"/>
            <a:ext cx="160655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G. Contin &amp; D. Elia</a:t>
            </a:r>
            <a:endParaRPr/>
          </a:p>
        </p:txBody>
      </p:sp>
      <p:sp>
        <p:nvSpPr>
          <p:cNvPr id="197" name="Google Shape;197;p21"/>
          <p:cNvSpPr txBox="1">
            <a:spLocks noGrp="1"/>
          </p:cNvSpPr>
          <p:nvPr>
            <p:ph type="ftr" idx="11"/>
          </p:nvPr>
        </p:nvSpPr>
        <p:spPr>
          <a:xfrm>
            <a:off x="2391833" y="5026225"/>
            <a:ext cx="4730751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Giornata Nazionale EIC_NET / Torino 20-21.12.2021</a:t>
            </a:r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sldNum" idx="12"/>
          </p:nvPr>
        </p:nvSpPr>
        <p:spPr>
          <a:xfrm>
            <a:off x="7874000" y="5026225"/>
            <a:ext cx="812800" cy="28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  <p:pic>
        <p:nvPicPr>
          <p:cNvPr id="199" name="Google Shape;199;p21" descr="Schermata 2021-12-19 alle 19.07.3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8485" y="1518869"/>
            <a:ext cx="4781610" cy="3507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2263</Words>
  <Application>Microsoft Macintosh PowerPoint</Application>
  <PresentationFormat>Personalizzato</PresentationFormat>
  <Paragraphs>305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Domenico Elia</cp:lastModifiedBy>
  <cp:revision>64</cp:revision>
  <dcterms:modified xsi:type="dcterms:W3CDTF">2021-12-20T17:28:27Z</dcterms:modified>
</cp:coreProperties>
</file>