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3.xml" ContentType="application/vnd.openxmlformats-officedocument.presentationml.tags+xml"/>
  <Override PartName="/ppt/tags/tag4.xml" ContentType="application/vnd.openxmlformats-officedocument.presentationml.tags+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tags/tag5.xml" ContentType="application/vnd.openxmlformats-officedocument.presentationml.tags+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1"/>
  </p:sldMasterIdLst>
  <p:notesMasterIdLst>
    <p:notesMasterId r:id="rId43"/>
  </p:notesMasterIdLst>
  <p:handoutMasterIdLst>
    <p:handoutMasterId r:id="rId44"/>
  </p:handoutMasterIdLst>
  <p:sldIdLst>
    <p:sldId id="390" r:id="rId2"/>
    <p:sldId id="626" r:id="rId3"/>
    <p:sldId id="707" r:id="rId4"/>
    <p:sldId id="725" r:id="rId5"/>
    <p:sldId id="726" r:id="rId6"/>
    <p:sldId id="729" r:id="rId7"/>
    <p:sldId id="728" r:id="rId8"/>
    <p:sldId id="730" r:id="rId9"/>
    <p:sldId id="731" r:id="rId10"/>
    <p:sldId id="732" r:id="rId11"/>
    <p:sldId id="727" r:id="rId12"/>
    <p:sldId id="733" r:id="rId13"/>
    <p:sldId id="734" r:id="rId14"/>
    <p:sldId id="735" r:id="rId15"/>
    <p:sldId id="736" r:id="rId16"/>
    <p:sldId id="740" r:id="rId17"/>
    <p:sldId id="737" r:id="rId18"/>
    <p:sldId id="688" r:id="rId19"/>
    <p:sldId id="690" r:id="rId20"/>
    <p:sldId id="701" r:id="rId21"/>
    <p:sldId id="706" r:id="rId22"/>
    <p:sldId id="714" r:id="rId23"/>
    <p:sldId id="715" r:id="rId24"/>
    <p:sldId id="716" r:id="rId25"/>
    <p:sldId id="717" r:id="rId26"/>
    <p:sldId id="720" r:id="rId27"/>
    <p:sldId id="721" r:id="rId28"/>
    <p:sldId id="718" r:id="rId29"/>
    <p:sldId id="724" r:id="rId30"/>
    <p:sldId id="738" r:id="rId31"/>
    <p:sldId id="678" r:id="rId32"/>
    <p:sldId id="739" r:id="rId33"/>
    <p:sldId id="541" r:id="rId34"/>
    <p:sldId id="683" r:id="rId35"/>
    <p:sldId id="699" r:id="rId36"/>
    <p:sldId id="627" r:id="rId37"/>
    <p:sldId id="691" r:id="rId38"/>
    <p:sldId id="692" r:id="rId39"/>
    <p:sldId id="693" r:id="rId40"/>
    <p:sldId id="694" r:id="rId41"/>
    <p:sldId id="719"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E6"/>
    <a:srgbClr val="F7FFBC"/>
    <a:srgbClr val="000000"/>
    <a:srgbClr val="FF1100"/>
    <a:srgbClr val="FF0000"/>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D6580FC-EFB9-4454-83B9-E0FD4E5E1F34}" v="370" dt="2022-12-19T15:37:43.961"/>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31" autoAdjust="0"/>
    <p:restoredTop sz="82927"/>
  </p:normalViewPr>
  <p:slideViewPr>
    <p:cSldViewPr snapToGrid="0" snapToObjects="1">
      <p:cViewPr varScale="1">
        <p:scale>
          <a:sx n="92" d="100"/>
          <a:sy n="92" d="100"/>
        </p:scale>
        <p:origin x="144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684E3-A39C-8F4E-8C70-12E22205A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3A47D61B-9FF9-FB4A-A19C-C527902FE7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C6EE1-F687-FD4A-9841-7F021489C8F5}" type="datetimeFigureOut">
              <a:rPr lang="it-IT" smtClean="0"/>
              <a:t>20/12/2022</a:t>
            </a:fld>
            <a:endParaRPr lang="it-IT"/>
          </a:p>
        </p:txBody>
      </p:sp>
      <p:sp>
        <p:nvSpPr>
          <p:cNvPr id="4" name="Footer Placeholder 3">
            <a:extLst>
              <a:ext uri="{FF2B5EF4-FFF2-40B4-BE49-F238E27FC236}">
                <a16:creationId xmlns:a16="http://schemas.microsoft.com/office/drawing/2014/main" id="{67C7EF58-4FDC-1D47-9CA6-B4BCE33322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064E32ED-3ED9-5F42-9D0D-5186980688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1BFA95-3B1A-D24C-9AD5-DC69F6E7E1B9}" type="slidenum">
              <a:rPr lang="it-IT" smtClean="0"/>
              <a:t>‹N›</a:t>
            </a:fld>
            <a:endParaRPr lang="it-IT"/>
          </a:p>
        </p:txBody>
      </p:sp>
    </p:spTree>
    <p:extLst>
      <p:ext uri="{BB962C8B-B14F-4D97-AF65-F5344CB8AC3E}">
        <p14:creationId xmlns:p14="http://schemas.microsoft.com/office/powerpoint/2010/main" val="1485004034"/>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0:12.494"/>
    </inkml:context>
    <inkml:brush xml:id="br0">
      <inkml:brushProperty name="width" value="0.05" units="cm"/>
      <inkml:brushProperty name="height" value="0.05" units="cm"/>
    </inkml:brush>
  </inkml:definitions>
  <inkml:trace contextRef="#ctx0" brushRef="#br0">4969 3 24575,'-171'-3'0,"-197"7"0,345-1 0,-1 1 0,1 1 0,0 1 0,-34 13 0,-90 47 0,36-16 0,-81 28 0,-51 20 0,-249 138 0,122-11 0,-243 126 0,497-296 0,-288 141 0,15 36 0,381-226 0,-394 281 0,26 36 0,321-268 0,-91 117 0,125-142 0,1 0 0,2 2 0,1 1 0,1 0 0,2 1 0,-12 43 0,-2 31 0,-14 121 0,33-161 0,4 1 0,7 138 0,3-177 0,0 0 0,2-1 0,2 1 0,0-2 0,2 1 0,1-2 0,1 1 0,28 41 0,-3-13 0,2-1 0,84 86 0,-106-123 0,1-1 0,1-1 0,1 0 0,1-2 0,0 0 0,0-2 0,1 0 0,1-1 0,0-2 0,40 11 0,195 40 0,-170-38 0,-61-13 0,57 9 0,15-10 0,-51-5 0,81 15 0,206 44 0,-223-43 0,-36-10 0,0-4 0,122-6 0,-64-2 0,-113 3 0,0-1 0,-1-1 0,1-2 0,0 1 0,-1-2 0,0-1 0,0-1 0,0-1 0,-1 0 0,0-2 0,0 0 0,-2-1 0,21-16 0,149-99 0,-84 58 0,-3-4 0,93-85 0,-103 78 0,107-70 0,5-4 0,-103 75 0,100-90 0,-150 122 0,72-49 0,-99 78 0,115-71 0,-28 20 0,250-177 0,-297 203 0,71-61 0,-113 85 0,-1-1 0,0-2 0,-2 0 0,-1 0 0,0-2 0,23-43 0,-20 27 0,14-24 0,-3-3 0,-3 0 0,25-88 0,-10 1 0,-21 81 0,-2-1 0,16-136 0,-7-550 0,-28 750 0,0 0 0,-1 1 0,-1-1 0,1 0 0,-1 1 0,-1-1 0,0 1 0,0-1 0,0 1 0,-1 0 0,-1 0 0,1 0 0,-1 0 0,0 1 0,-9-12 0,-42-52 0,40 49 0,-1 0 0,-1 2 0,-1 0 0,-1 0 0,-36-28 0,-53-30-68,67 45-192,-2 1 1,-2 3 0,0 2-1,-93-41 1,102 56-6567</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6.568"/>
    </inkml:context>
    <inkml:brush xml:id="br0">
      <inkml:brushProperty name="width" value="0.05" units="cm"/>
      <inkml:brushProperty name="height" value="0.05" units="cm"/>
    </inkml:brush>
  </inkml:definitions>
  <inkml:trace contextRef="#ctx0" brushRef="#br0">4193 0 24575,'-2247'0'0,"2211"2"0,1 1 0,-1 1 0,1 2 0,0 2 0,1 1 0,0 2 0,0 1 0,-55 29 0,-3 11 0,-140 103 0,68-27 0,74-56 0,55-43 0,2 2 0,1 1 0,1 2 0,-42 61 0,-86 162 0,42-63 0,19-44 0,8 5 0,-113 261 0,174-333 0,4 1 0,3 1 0,5 1 0,3 1 0,4 0 0,2 154 0,6-127 0,0-22 0,15 137 0,-8-205 0,1 0 0,1 0 0,0-1 0,2 0 0,1 0 0,15 24 0,83 123 0,-102-162 0,47 64 0,3-3 0,3-2 0,3-3 0,2-2 0,3-4 0,95 64 0,-25-33 0,4-6 0,223 95 0,-294-150 0,0-3 0,2-4 0,117 20 0,226 8 0,-308-39 0,83 5 0,366-19 0,-515-2 0,0-1 0,-1-2 0,0-1 0,0-3 0,-1-1 0,-1-2 0,0-1 0,-1-2 0,-1-2 0,62-47 0,-4-9 0,-3-4 0,114-130 0,50-86 0,-100 113 0,-47 64 0,-43 50 0,96-133 0,137-323 0,-266 457 0,-2-1 0,28-99 0,22-153 0,-21 79 0,68-198 0,-113 384 0,-2-1 0,-3 0 0,-2 0 0,-3-1 0,-2 0 0,-3 1 0,-9-63 0,6 99 0,-1 0 0,-1 1 0,-1-1 0,-1 1 0,-1 0 0,-1 1 0,0 0 0,-2 1 0,0 0 0,-1 0 0,-1 2 0,-1 0 0,-1 0 0,0 1 0,-1 1 0,0 1 0,-1 1 0,-1 0 0,-39-20 0,20 20 0,-2 2 0,-72-12 0,63 15 0,-287-37 0,123 40 0,41 4 0,167 1 8,0-1-1,1 0 1,-1 1-1,0-2 1,1 1-1,0 0 1,-1-1-1,1 0 1,0 0-1,0 0 1,0-1-1,0 1 1,0-1-1,0 0 1,-3-4-1,0 0-219,1-1 0,0 0 0,0 0-1,1-1 1,0 0 0,-3-9 0,-5-11-6614</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08.737"/>
    </inkml:context>
    <inkml:brush xml:id="br0">
      <inkml:brushProperty name="width" value="0.05" units="cm"/>
      <inkml:brushProperty name="height" value="0.05" units="cm"/>
    </inkml:brush>
  </inkml:definitions>
  <inkml:trace contextRef="#ctx0" brushRef="#br0">637 0 24575,'-4'2'0,"0"-1"0,0 1 0,1 0 0,-1 0 0,1 1 0,0-1 0,-1 1 0,1-1 0,0 1 0,0 0 0,1 0 0,-1 1 0,1-1 0,-4 7 0,5-9 0,-30 50 0,3 0 0,2 2 0,-21 61 0,-111 339 0,140-400 0,-49 125 0,-11 36 0,73-197 0,-98 386 0,94-347 0,2 0 0,2 0 0,3 1 0,2-1 0,11 79 0,1-64 0,4-1 0,29 83 0,-20-95-22,-19-48-112,-1 0-1,0 1 1,-1-1 0,0 1-1,-1 0 1,0 0 0,-1 0 0,0 0-1,1 21 1,-7-9-6692</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09.768"/>
    </inkml:context>
    <inkml:brush xml:id="br0">
      <inkml:brushProperty name="width" value="0.05" units="cm"/>
      <inkml:brushProperty name="height" value="0.05" units="cm"/>
    </inkml:brush>
  </inkml:definitions>
  <inkml:trace contextRef="#ctx0" brushRef="#br0">1 346 24575,'112'2'0,"126"-5"0,-234 3 0,-1 0 0,1-1 0,0 0 0,0 0 0,0 0 0,0-1 0,-1 1 0,1-1 0,0 0 0,-1 0 0,0 0 0,1 0 0,-1 0 0,0-1 0,0 0 0,0 0 0,-1 1 0,1-2 0,-1 1 0,1 0 0,-1 0 0,0-1 0,0 1 0,-1-1 0,1 0 0,-1 1 0,0-1 0,0 0 0,1-7 0,2-10 0,-2-1 0,0 0 0,-1 0 0,-3-27 0,1 25 0,-2-52-1365,1 47-5461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11.891"/>
    </inkml:context>
    <inkml:brush xml:id="br0">
      <inkml:brushProperty name="width" value="0.05" units="cm"/>
      <inkml:brushProperty name="height" value="0.05" units="cm"/>
    </inkml:brush>
  </inkml:definitions>
  <inkml:trace contextRef="#ctx0" brushRef="#br0">91 1 24575,'0'44'0,"2"51"0,-4 0 0,-5-1 0,-20 100 0,5-78 0,6 1 0,-2 122 0,17 238 0,4-244 0,-2 2275 0,1-2366 0,6 0 0,44 233 0,-28-272 0,3-2 0,5 0 0,5-2 0,60 117 0,-90-201 0,96 170 0,-87-160 0,1-1 0,1-1 0,1-1 0,1 0 0,25 20 0,-36-34 0,1-2 0,1 1 0,-1-2 0,1 1 0,0-1 0,19 5 0,75 15 0,-67-17 0,34 8 0,0-3 0,1-4 0,78 0 0,-125-5-80,-25-4 84,-1 0 0,0 0 0,0 0 1,0 1-1,0-1 0,0 0 0,0 0 0,0 0 0,0 1 1,0-1-1,0 0 0,0 0 0,0 0 0,0 1 0,0-1 1,0 0-1,0 0 0,0 1 0,0-1 0,0 0 0,0 0 1,0 0-1,0 1 0,-1-1 0,1 0 0,0 0 0,0 0 1,0 0-1,0 1 0,0-1 0,-1 0 0,1 0 0,0 0 1,0 0-1,0 0 0,0 1 0,-1-1 0,1 0 0,0 0 1,0 0-1,0 0 0,-1 0 0,1 0 0,0 0 0,0 0 1,0 0-1,-1 0 0,-43 13-1489,21-10-5341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13.449"/>
    </inkml:context>
    <inkml:brush xml:id="br0">
      <inkml:brushProperty name="width" value="0.05" units="cm"/>
      <inkml:brushProperty name="height" value="0.05" units="cm"/>
    </inkml:brush>
  </inkml:definitions>
  <inkml:trace contextRef="#ctx0" brushRef="#br0">507 0 24575,'4'1'0,"-1"-1"0,0 1 0,1 0 0,-1 0 0,0 0 0,0 1 0,0-1 0,0 1 0,0-1 0,0 1 0,0 0 0,0 0 0,0 1 0,-1-1 0,0 0 0,1 1 0,-1 0 0,0-1 0,0 1 0,0 0 0,1 4 0,7 10 0,-1 1 0,10 27 0,-12-26 0,38 112 0,-20-50 0,-21-72 0,-2 1 0,1 0 0,-1-1 0,-1 1 0,0 0 0,0 0 0,-1 0 0,-2 14 0,2-20 0,-1 0 0,1 0 0,-1 0 0,0-1 0,0 1 0,-1 0 0,1-1 0,-1 1 0,0-1 0,0 0 0,0 1 0,0-1 0,-1 0 0,1 0 0,-1 0 0,0-1 0,1 1 0,-1-1 0,-1 1 0,1-1 0,0 0 0,0 0 0,-1 0 0,-4 1 0,-23 6 0,1-2 0,-53 5 0,-10 3 0,85-14 0,-37 8 0,0 1 0,1 2 0,1 3 0,-71 32 0,60-27-61,33-14-1243,-5 3-5522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0:12.494"/>
    </inkml:context>
    <inkml:brush xml:id="br0">
      <inkml:brushProperty name="width" value="0.05" units="cm"/>
      <inkml:brushProperty name="height" value="0.05" units="cm"/>
    </inkml:brush>
  </inkml:definitions>
  <inkml:trace contextRef="#ctx0" brushRef="#br0">4969 3 24575,'-171'-3'0,"-197"7"0,345-1 0,-1 1 0,1 1 0,0 1 0,-34 13 0,-90 47 0,36-16 0,-81 28 0,-51 20 0,-249 138 0,122-11 0,-243 126 0,497-296 0,-288 141 0,15 36 0,381-226 0,-394 281 0,26 36 0,321-268 0,-91 117 0,125-142 0,1 0 0,2 2 0,1 1 0,1 0 0,2 1 0,-12 43 0,-2 31 0,-14 121 0,33-161 0,4 1 0,7 138 0,3-177 0,0 0 0,2-1 0,2 1 0,0-2 0,2 1 0,1-2 0,1 1 0,28 41 0,-3-13 0,2-1 0,84 86 0,-106-123 0,1-1 0,1-1 0,1 0 0,1-2 0,0 0 0,0-2 0,1 0 0,1-1 0,0-2 0,40 11 0,195 40 0,-170-38 0,-61-13 0,57 9 0,15-10 0,-51-5 0,81 15 0,206 44 0,-223-43 0,-36-10 0,0-4 0,122-6 0,-64-2 0,-113 3 0,0-1 0,-1-1 0,1-2 0,0 1 0,-1-2 0,0-1 0,0-1 0,0-1 0,-1 0 0,0-2 0,0 0 0,-2-1 0,21-16 0,149-99 0,-84 58 0,-3-4 0,93-85 0,-103 78 0,107-70 0,5-4 0,-103 75 0,100-90 0,-150 122 0,72-49 0,-99 78 0,115-71 0,-28 20 0,250-177 0,-297 203 0,71-61 0,-113 85 0,-1-1 0,0-2 0,-2 0 0,-1 0 0,0-2 0,23-43 0,-20 27 0,14-24 0,-3-3 0,-3 0 0,25-88 0,-10 1 0,-21 81 0,-2-1 0,16-136 0,-7-550 0,-28 750 0,0 0 0,-1 1 0,-1-1 0,1 0 0,-1 1 0,-1-1 0,0 1 0,0-1 0,0 1 0,-1 0 0,-1 0 0,1 0 0,-1 0 0,0 1 0,-9-12 0,-42-52 0,40 49 0,-1 0 0,-1 2 0,-1 0 0,-1 0 0,-36-28 0,-53-30-68,67 45-192,-2 1 1,-2 3 0,0 2-1,-93-41 1,102 56-6567</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1:56.097"/>
    </inkml:context>
    <inkml:brush xml:id="br0">
      <inkml:brushProperty name="width" value="0.05" units="cm"/>
      <inkml:brushProperty name="height" value="0.05" units="cm"/>
    </inkml:brush>
  </inkml:definitions>
  <inkml:trace contextRef="#ctx0" brushRef="#br0">1 5 24575,'0'-5'0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0.378"/>
    </inkml:context>
    <inkml:brush xml:id="br0">
      <inkml:brushProperty name="width" value="0.05" units="cm"/>
      <inkml:brushProperty name="height" value="0.05" units="cm"/>
    </inkml:brush>
  </inkml:definitions>
  <inkml:trace contextRef="#ctx0" brushRef="#br0">3034 581 24575,'-1'-1'0,"1"0"0,0 0 0,-1 0 0,1 0 0,-1 0 0,1 0 0,-1 0 0,0 1 0,1-1 0,-1 0 0,0 0 0,0 1 0,1-1 0,-1 0 0,0 1 0,0-1 0,0 1 0,0-1 0,0 1 0,0 0 0,0-1 0,0 1 0,0 0 0,0-1 0,-1 1 0,-32-6 0,31 6 0,-51-7 0,1-2 0,1-2 0,-1-3 0,2-2 0,0-2 0,-88-45 0,115 51 0,-1 0 0,-1 2 0,0 1 0,-47-10 0,-111-9 0,70 13 0,-194-13 0,62 8 0,193 13 0,0 3 0,0 2 0,-87 9 0,112-4 0,0 2 0,1 1 0,0 1 0,0 2 0,0 0 0,1 2 0,1 0 0,-38 25 0,15-2 0,-56 53 0,14-10 0,-164 149 0,207-177 0,1 3 0,3 1 0,-37 61 0,64-86 0,1 0 0,2 1 0,1 1 0,1 0 0,2 0 0,-10 54 0,-8 193 0,23-193 0,-25 139 0,14-158 0,4-22 0,2 1 0,2 0 0,-4 83 0,13-44 0,12 81 0,-9-134 0,1 0 0,1-1 0,1 0 0,2 0 0,1-1 0,17 31 0,-3-16 0,2-1 0,1-2 0,3-1 0,1-1 0,2-1 0,48 40 0,-11-20 0,2-4 0,120 68 0,675 328 0,-415-239 0,-375-178 0,-22-9 0,66 35 0,-48-20 0,114 41 0,15 6 0,-39-5 0,373 172 0,-405-206 0,2-6 0,203 35 0,-210-51 0,174 11 0,-253-33 0,-1-2 0,1-2 0,-1-1 0,0-3 0,0-3 0,0-1 0,45-16 0,-76 19 0,0 0 0,0-1 0,-1-1 0,0-1 0,-1 0 0,0 0 0,0-2 0,-1 0 0,-1 0 0,0-1 0,-1 0 0,0-1 0,10-19 0,9-19 0,-2-1 0,30-87 0,-31 72 0,190-581 0,-201 582 0,-3 0 0,-2 0 0,-4-2 0,-2 1 0,-4 0 0,-2-1 0,-17-111 0,3 97 0,-3 1 0,-4 1 0,-3 1 0,-3 1 0,-73-138 0,84 188 0,-1 1 0,-1 1 0,-2 0 0,0 2 0,-45-40 0,-137-96 0,187 150 0,-134-113 0,16 12 0,-245-199 0,364 296 0,1-1 0,0-1 0,1 1 0,-20-35 0,-4-7 0,19 38 0,0 0 0,-1 0 0,-1 2 0,-1 1 0,0 0 0,-32-17 0,18 11 0,2-2 0,-34-31 0,59 49 0,-335-353 0,145 129 0,155 185 0,-3 3 0,-90-68 0,101 88-124,-1 2 0,-1 2 0,0 1 0,-2 2 0,0 2 0,0 1-1,-2 2 1,1 2 0,-1 2 0,-51-3 0,30 6-6702</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3.455"/>
    </inkml:context>
    <inkml:brush xml:id="br0">
      <inkml:brushProperty name="width" value="0.05" units="cm"/>
      <inkml:brushProperty name="height" value="0.05" units="cm"/>
    </inkml:brush>
  </inkml:definitions>
  <inkml:trace contextRef="#ctx0" brushRef="#br0">1595 90 24575,'-2'0'0,"0"1"0,0-1 0,0 1 0,0-1 0,1 1 0,-1 0 0,0-1 0,1 1 0,-1 0 0,0 0 0,1 0 0,-1 0 0,1 1 0,0-1 0,-1 0 0,1 1 0,0-1 0,0 0 0,0 1 0,-1 1 0,-20 39 0,14-26 0,-358 559 0,339-537 0,2 0 0,2 0 0,1 2 0,2 0 0,1 1 0,3 1 0,1 1 0,3 0 0,1 1 0,-10 84 0,20-114 0,-1 27 0,-15 79 0,13-105 0,0 0 0,-1-1 0,-1 1 0,-1-1 0,0 0 0,0-1 0,-1 1 0,-16 18 0,-29 32 0,10-14 0,1 2 0,3 3 0,-41 74 0,-189 399 0,193-365 0,7 4 0,-72 261 0,125-357 0,2 1 0,-6 143 0,21 149 0,3-192 0,-2-133 0,2 0 0,1-1 0,2 0 0,1 0 0,15 38 0,80 178 0,-93-231 0,19 38 0,3-1 0,3-2 0,2-1 0,2-2 0,3-1 0,75 73 0,-56-70 0,2-2 0,3-3 0,2-3 0,144 77 0,353 143 0,-425-212 0,3-6 0,165 37 0,-233-74 0,1-3 0,106 1 0,153-16 0,-126-2 0,-91 5 0,0-5 0,-1-5 0,0-6 0,173-46 0,134-41 0,-336 82 0,-1-3 0,-1-4 0,86-42 0,234-87 0,-289 117 0,-65 21 0,-1-1 0,-1-3 0,-2-2 0,60-42 0,-75 44 0,-1-1 0,-2-2 0,-1-1 0,-1-2 0,-2 0 0,39-58 0,86-187 0,-71 122 0,60-103 0,-123 222 0,-2-1 0,0 0 0,-3-1 0,-1 0 0,11-68 0,4-191 0,-23-332 0,-5 412 0,1 187 0,-1 0 0,-2 1 0,-1 0 0,-11-38 0,-44-102 0,26 79 0,-2-12 0,-39-168 0,68 234 0,-2 1 0,-1 0 0,-1 0 0,-2 1 0,-1 1 0,-2 0 0,0 1 0,-2 1 0,-2 0 0,-33-38 0,30 42 0,-2 1 0,0 0 0,-2 2 0,-1 1 0,0 2 0,-1 0 0,-1 2 0,-1 1 0,-45-17 0,-27-1 0,-175-37 0,224 59 0,-57-18 0,75 19 0,1 1 0,-1 2 0,-1 1 0,-46-2 0,52 6 0,-1-1 0,1-2 0,0-1 0,0-2 0,0-1 0,-40-20 0,21 10 0,-55-14 0,-398-134 0,469 155 0,-301-136 0,88 36 0,208 98 0,2-2 0,0-1 0,1-1 0,0-3 0,2-1 0,1-1 0,-32-30 0,33 24 0,-1 2 0,-1 1 0,-2 2 0,-1 1 0,0 2 0,-2 1 0,-47-17 0,48 22 0,0-2 0,2-1 0,-39-27 0,-92-80 0,156 117 0,-16-13 0,-57-35 0,72 51 0,0 0 0,0 1 0,0 0 0,-1 1 0,1 0 0,-1 1 0,0 1 0,-15-1 0,-21 0 20,0 3 0,0 2 0,0 3 0,0 1 0,-69 18 0,-225 92-1505,305-102-5341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6.568"/>
    </inkml:context>
    <inkml:brush xml:id="br0">
      <inkml:brushProperty name="width" value="0.05" units="cm"/>
      <inkml:brushProperty name="height" value="0.05" units="cm"/>
    </inkml:brush>
  </inkml:definitions>
  <inkml:trace contextRef="#ctx0" brushRef="#br0">4193 0 24575,'-2247'0'0,"2211"2"0,1 1 0,-1 1 0,1 2 0,0 2 0,1 1 0,0 2 0,0 1 0,-55 29 0,-3 11 0,-140 103 0,68-27 0,74-56 0,55-43 0,2 2 0,1 1 0,1 2 0,-42 61 0,-86 162 0,42-63 0,19-44 0,8 5 0,-113 261 0,174-333 0,4 1 0,3 1 0,5 1 0,3 1 0,4 0 0,2 154 0,6-127 0,0-22 0,15 137 0,-8-205 0,1 0 0,1 0 0,0-1 0,2 0 0,1 0 0,15 24 0,83 123 0,-102-162 0,47 64 0,3-3 0,3-2 0,3-3 0,2-2 0,3-4 0,95 64 0,-25-33 0,4-6 0,223 95 0,-294-150 0,0-3 0,2-4 0,117 20 0,226 8 0,-308-39 0,83 5 0,366-19 0,-515-2 0,0-1 0,-1-2 0,0-1 0,0-3 0,-1-1 0,-1-2 0,0-1 0,-1-2 0,-1-2 0,62-47 0,-4-9 0,-3-4 0,114-130 0,50-86 0,-100 113 0,-47 64 0,-43 50 0,96-133 0,137-323 0,-266 457 0,-2-1 0,28-99 0,22-153 0,-21 79 0,68-198 0,-113 384 0,-2-1 0,-3 0 0,-2 0 0,-3-1 0,-2 0 0,-3 1 0,-9-63 0,6 99 0,-1 0 0,-1 1 0,-1-1 0,-1 1 0,-1 0 0,-1 1 0,0 0 0,-2 1 0,0 0 0,-1 0 0,-1 2 0,-1 0 0,-1 0 0,0 1 0,-1 1 0,0 1 0,-1 1 0,-1 0 0,-39-20 0,20 20 0,-2 2 0,-72-12 0,63 15 0,-287-37 0,123 40 0,41 4 0,167 1 8,0-1-1,1 0 1,-1 1-1,0-2 1,1 1-1,0 0 1,-1-1-1,1 0 1,0 0-1,0 0 1,0-1-1,0 1 1,0-1-1,0 0 1,-3-4-1,0 0-219,1-1 0,0 0 0,0 0-1,1-1 1,0 0 0,-3-9 0,-5-11-6614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1:56.097"/>
    </inkml:context>
    <inkml:brush xml:id="br0">
      <inkml:brushProperty name="width" value="0.05" units="cm"/>
      <inkml:brushProperty name="height" value="0.05" units="cm"/>
    </inkml:brush>
  </inkml:definitions>
  <inkml:trace contextRef="#ctx0" brushRef="#br0">1 5 24575,'0'-5'0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08.737"/>
    </inkml:context>
    <inkml:brush xml:id="br0">
      <inkml:brushProperty name="width" value="0.05" units="cm"/>
      <inkml:brushProperty name="height" value="0.05" units="cm"/>
    </inkml:brush>
  </inkml:definitions>
  <inkml:trace contextRef="#ctx0" brushRef="#br0">637 0 24575,'-4'2'0,"0"-1"0,0 1 0,1 0 0,-1 0 0,1 1 0,0-1 0,-1 1 0,1-1 0,0 1 0,0 0 0,1 0 0,-1 1 0,1-1 0,-4 7 0,5-9 0,-30 50 0,3 0 0,2 2 0,-21 61 0,-111 339 0,140-400 0,-49 125 0,-11 36 0,73-197 0,-98 386 0,94-347 0,2 0 0,2 0 0,3 1 0,2-1 0,11 79 0,1-64 0,4-1 0,29 83 0,-20-95-22,-19-48-112,-1 0-1,0 1 1,-1-1 0,0 1-1,-1 0 1,0 0 0,-1 0 0,0 0-1,1 21 1,-7-9-6692</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09.768"/>
    </inkml:context>
    <inkml:brush xml:id="br0">
      <inkml:brushProperty name="width" value="0.05" units="cm"/>
      <inkml:brushProperty name="height" value="0.05" units="cm"/>
    </inkml:brush>
  </inkml:definitions>
  <inkml:trace contextRef="#ctx0" brushRef="#br0">1 346 24575,'112'2'0,"126"-5"0,-234 3 0,-1 0 0,1-1 0,0 0 0,0 0 0,0 0 0,0-1 0,-1 1 0,1-1 0,0 0 0,-1 0 0,0 0 0,1 0 0,-1 0 0,0-1 0,0 0 0,0 0 0,-1 1 0,1-2 0,-1 1 0,1 0 0,-1 0 0,0-1 0,0 1 0,-1-1 0,1 0 0,-1 1 0,0-1 0,0 0 0,1-7 0,2-10 0,-2-1 0,0 0 0,-1 0 0,-3-27 0,1 25 0,-2-52-1365,1 47-5461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11.891"/>
    </inkml:context>
    <inkml:brush xml:id="br0">
      <inkml:brushProperty name="width" value="0.05" units="cm"/>
      <inkml:brushProperty name="height" value="0.05" units="cm"/>
    </inkml:brush>
  </inkml:definitions>
  <inkml:trace contextRef="#ctx0" brushRef="#br0">91 1 24575,'0'44'0,"2"51"0,-4 0 0,-5-1 0,-20 100 0,5-78 0,6 1 0,-2 122 0,17 238 0,4-244 0,-2 2275 0,1-2366 0,6 0 0,44 233 0,-28-272 0,3-2 0,5 0 0,5-2 0,60 117 0,-90-201 0,96 170 0,-87-160 0,1-1 0,1-1 0,1-1 0,1 0 0,25 20 0,-36-34 0,1-2 0,1 1 0,-1-2 0,1 1 0,0-1 0,19 5 0,75 15 0,-67-17 0,34 8 0,0-3 0,1-4 0,78 0 0,-125-5-80,-25-4 84,-1 0 0,0 0 0,0 0 1,0 1-1,0-1 0,0 0 0,0 0 0,0 0 0,0 1 1,0-1-1,0 0 0,0 0 0,0 0 0,0 1 0,0-1 1,0 0-1,0 0 0,0 1 0,0-1 0,0 0 0,0 0 1,0 0-1,0 1 0,-1-1 0,1 0 0,0 0 0,0 0 1,0 0-1,0 1 0,0-1 0,-1 0 0,1 0 0,0 0 1,0 0-1,0 0 0,0 1 0,-1-1 0,1 0 0,0 0 1,0 0-1,0 0 0,-1 0 0,1 0 0,0 0 0,0 0 1,0 0-1,-1 0 0,-43 13-1489,21-10-5341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13.449"/>
    </inkml:context>
    <inkml:brush xml:id="br0">
      <inkml:brushProperty name="width" value="0.05" units="cm"/>
      <inkml:brushProperty name="height" value="0.05" units="cm"/>
    </inkml:brush>
  </inkml:definitions>
  <inkml:trace contextRef="#ctx0" brushRef="#br0">507 0 24575,'4'1'0,"-1"-1"0,0 1 0,1 0 0,-1 0 0,0 0 0,0 1 0,0-1 0,0 1 0,0-1 0,0 1 0,0 0 0,0 0 0,0 1 0,-1-1 0,0 0 0,1 1 0,-1 0 0,0-1 0,0 1 0,0 0 0,1 4 0,7 10 0,-1 1 0,10 27 0,-12-26 0,38 112 0,-20-50 0,-21-72 0,-2 1 0,1 0 0,-1-1 0,-1 1 0,0 0 0,0 0 0,-1 0 0,-2 14 0,2-20 0,-1 0 0,1 0 0,-1 0 0,0-1 0,0 1 0,-1 0 0,1-1 0,-1 1 0,0-1 0,0 0 0,0 1 0,0-1 0,-1 0 0,1 0 0,-1 0 0,0-1 0,1 1 0,-1-1 0,-1 1 0,1-1 0,0 0 0,0 0 0,-1 0 0,-4 1 0,-23 6 0,1-2 0,-53 5 0,-10 3 0,85-14 0,-37 8 0,0 1 0,1 2 0,1 3 0,-71 32 0,60-27-61,33-14-1243,-5 3-5522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0:12.494"/>
    </inkml:context>
    <inkml:brush xml:id="br0">
      <inkml:brushProperty name="width" value="0.05" units="cm"/>
      <inkml:brushProperty name="height" value="0.05" units="cm"/>
    </inkml:brush>
  </inkml:definitions>
  <inkml:trace contextRef="#ctx0" brushRef="#br0">4969 3 24575,'-171'-3'0,"-197"7"0,345-1 0,-1 1 0,1 1 0,0 1 0,-34 13 0,-90 47 0,36-16 0,-81 28 0,-51 20 0,-249 138 0,122-11 0,-243 126 0,497-296 0,-288 141 0,15 36 0,381-226 0,-394 281 0,26 36 0,321-268 0,-91 117 0,125-142 0,1 0 0,2 2 0,1 1 0,1 0 0,2 1 0,-12 43 0,-2 31 0,-14 121 0,33-161 0,4 1 0,7 138 0,3-177 0,0 0 0,2-1 0,2 1 0,0-2 0,2 1 0,1-2 0,1 1 0,28 41 0,-3-13 0,2-1 0,84 86 0,-106-123 0,1-1 0,1-1 0,1 0 0,1-2 0,0 0 0,0-2 0,1 0 0,1-1 0,0-2 0,40 11 0,195 40 0,-170-38 0,-61-13 0,57 9 0,15-10 0,-51-5 0,81 15 0,206 44 0,-223-43 0,-36-10 0,0-4 0,122-6 0,-64-2 0,-113 3 0,0-1 0,-1-1 0,1-2 0,0 1 0,-1-2 0,0-1 0,0-1 0,0-1 0,-1 0 0,0-2 0,0 0 0,-2-1 0,21-16 0,149-99 0,-84 58 0,-3-4 0,93-85 0,-103 78 0,107-70 0,5-4 0,-103 75 0,100-90 0,-150 122 0,72-49 0,-99 78 0,115-71 0,-28 20 0,250-177 0,-297 203 0,71-61 0,-113 85 0,-1-1 0,0-2 0,-2 0 0,-1 0 0,0-2 0,23-43 0,-20 27 0,14-24 0,-3-3 0,-3 0 0,25-88 0,-10 1 0,-21 81 0,-2-1 0,16-136 0,-7-550 0,-28 750 0,0 0 0,-1 1 0,-1-1 0,1 0 0,-1 1 0,-1-1 0,0 1 0,0-1 0,0 1 0,-1 0 0,-1 0 0,1 0 0,-1 0 0,0 1 0,-9-12 0,-42-52 0,40 49 0,-1 0 0,-1 2 0,-1 0 0,-1 0 0,-36-28 0,-53-30-68,67 45-192,-2 1 1,-2 3 0,0 2-1,-93-41 1,102 56-6567</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1:56.097"/>
    </inkml:context>
    <inkml:brush xml:id="br0">
      <inkml:brushProperty name="width" value="0.05" units="cm"/>
      <inkml:brushProperty name="height" value="0.05" units="cm"/>
    </inkml:brush>
  </inkml:definitions>
  <inkml:trace contextRef="#ctx0" brushRef="#br0">1 5 24575,'0'-5'0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0.378"/>
    </inkml:context>
    <inkml:brush xml:id="br0">
      <inkml:brushProperty name="width" value="0.05" units="cm"/>
      <inkml:brushProperty name="height" value="0.05" units="cm"/>
    </inkml:brush>
  </inkml:definitions>
  <inkml:trace contextRef="#ctx0" brushRef="#br0">3034 581 24575,'-1'-1'0,"1"0"0,0 0 0,-1 0 0,1 0 0,-1 0 0,1 0 0,-1 0 0,0 1 0,1-1 0,-1 0 0,0 0 0,0 1 0,1-1 0,-1 0 0,0 1 0,0-1 0,0 1 0,0-1 0,0 1 0,0 0 0,0-1 0,0 1 0,0 0 0,0-1 0,-1 1 0,-32-6 0,31 6 0,-51-7 0,1-2 0,1-2 0,-1-3 0,2-2 0,0-2 0,-88-45 0,115 51 0,-1 0 0,-1 2 0,0 1 0,-47-10 0,-111-9 0,70 13 0,-194-13 0,62 8 0,193 13 0,0 3 0,0 2 0,-87 9 0,112-4 0,0 2 0,1 1 0,0 1 0,0 2 0,0 0 0,1 2 0,1 0 0,-38 25 0,15-2 0,-56 53 0,14-10 0,-164 149 0,207-177 0,1 3 0,3 1 0,-37 61 0,64-86 0,1 0 0,2 1 0,1 1 0,1 0 0,2 0 0,-10 54 0,-8 193 0,23-193 0,-25 139 0,14-158 0,4-22 0,2 1 0,2 0 0,-4 83 0,13-44 0,12 81 0,-9-134 0,1 0 0,1-1 0,1 0 0,2 0 0,1-1 0,17 31 0,-3-16 0,2-1 0,1-2 0,3-1 0,1-1 0,2-1 0,48 40 0,-11-20 0,2-4 0,120 68 0,675 328 0,-415-239 0,-375-178 0,-22-9 0,66 35 0,-48-20 0,114 41 0,15 6 0,-39-5 0,373 172 0,-405-206 0,2-6 0,203 35 0,-210-51 0,174 11 0,-253-33 0,-1-2 0,1-2 0,-1-1 0,0-3 0,0-3 0,0-1 0,45-16 0,-76 19 0,0 0 0,0-1 0,-1-1 0,0-1 0,-1 0 0,0 0 0,0-2 0,-1 0 0,-1 0 0,0-1 0,-1 0 0,0-1 0,10-19 0,9-19 0,-2-1 0,30-87 0,-31 72 0,190-581 0,-201 582 0,-3 0 0,-2 0 0,-4-2 0,-2 1 0,-4 0 0,-2-1 0,-17-111 0,3 97 0,-3 1 0,-4 1 0,-3 1 0,-3 1 0,-73-138 0,84 188 0,-1 1 0,-1 1 0,-2 0 0,0 2 0,-45-40 0,-137-96 0,187 150 0,-134-113 0,16 12 0,-245-199 0,364 296 0,1-1 0,0-1 0,1 1 0,-20-35 0,-4-7 0,19 38 0,0 0 0,-1 0 0,-1 2 0,-1 1 0,0 0 0,-32-17 0,18 11 0,2-2 0,-34-31 0,59 49 0,-335-353 0,145 129 0,155 185 0,-3 3 0,-90-68 0,101 88-124,-1 2 0,-1 2 0,0 1 0,-2 2 0,0 2 0,0 1-1,-2 2 1,1 2 0,-1 2 0,-51-3 0,30 6-6702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3.455"/>
    </inkml:context>
    <inkml:brush xml:id="br0">
      <inkml:brushProperty name="width" value="0.05" units="cm"/>
      <inkml:brushProperty name="height" value="0.05" units="cm"/>
    </inkml:brush>
  </inkml:definitions>
  <inkml:trace contextRef="#ctx0" brushRef="#br0">1595 90 24575,'-2'0'0,"0"1"0,0-1 0,0 1 0,0-1 0,1 1 0,-1 0 0,0-1 0,1 1 0,-1 0 0,0 0 0,1 0 0,-1 0 0,1 1 0,0-1 0,-1 0 0,1 1 0,0-1 0,0 0 0,0 1 0,-1 1 0,-20 39 0,14-26 0,-358 559 0,339-537 0,2 0 0,2 0 0,1 2 0,2 0 0,1 1 0,3 1 0,1 1 0,3 0 0,1 1 0,-10 84 0,20-114 0,-1 27 0,-15 79 0,13-105 0,0 0 0,-1-1 0,-1 1 0,-1-1 0,0 0 0,0-1 0,-1 1 0,-16 18 0,-29 32 0,10-14 0,1 2 0,3 3 0,-41 74 0,-189 399 0,193-365 0,7 4 0,-72 261 0,125-357 0,2 1 0,-6 143 0,21 149 0,3-192 0,-2-133 0,2 0 0,1-1 0,2 0 0,1 0 0,15 38 0,80 178 0,-93-231 0,19 38 0,3-1 0,3-2 0,2-1 0,2-2 0,3-1 0,75 73 0,-56-70 0,2-2 0,3-3 0,2-3 0,144 77 0,353 143 0,-425-212 0,3-6 0,165 37 0,-233-74 0,1-3 0,106 1 0,153-16 0,-126-2 0,-91 5 0,0-5 0,-1-5 0,0-6 0,173-46 0,134-41 0,-336 82 0,-1-3 0,-1-4 0,86-42 0,234-87 0,-289 117 0,-65 21 0,-1-1 0,-1-3 0,-2-2 0,60-42 0,-75 44 0,-1-1 0,-2-2 0,-1-1 0,-1-2 0,-2 0 0,39-58 0,86-187 0,-71 122 0,60-103 0,-123 222 0,-2-1 0,0 0 0,-3-1 0,-1 0 0,11-68 0,4-191 0,-23-332 0,-5 412 0,1 187 0,-1 0 0,-2 1 0,-1 0 0,-11-38 0,-44-102 0,26 79 0,-2-12 0,-39-168 0,68 234 0,-2 1 0,-1 0 0,-1 0 0,-2 1 0,-1 1 0,-2 0 0,0 1 0,-2 1 0,-2 0 0,-33-38 0,30 42 0,-2 1 0,0 0 0,-2 2 0,-1 1 0,0 2 0,-1 0 0,-1 2 0,-1 1 0,-45-17 0,-27-1 0,-175-37 0,224 59 0,-57-18 0,75 19 0,1 1 0,-1 2 0,-1 1 0,-46-2 0,52 6 0,-1-1 0,1-2 0,0-1 0,0-2 0,0-1 0,-40-20 0,21 10 0,-55-14 0,-398-134 0,469 155 0,-301-136 0,88 36 0,208 98 0,2-2 0,0-1 0,1-1 0,0-3 0,2-1 0,1-1 0,-32-30 0,33 24 0,-1 2 0,-1 1 0,-2 2 0,-1 1 0,0 2 0,-2 1 0,-47-17 0,48 22 0,0-2 0,2-1 0,-39-27 0,-92-80 0,156 117 0,-16-13 0,-57-35 0,72 51 0,0 0 0,0 1 0,0 0 0,-1 1 0,1 0 0,-1 1 0,0 1 0,-15-1 0,-21 0 20,0 3 0,0 2 0,0 3 0,0 1 0,-69 18 0,-225 92-1505,305-102-5341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6.568"/>
    </inkml:context>
    <inkml:brush xml:id="br0">
      <inkml:brushProperty name="width" value="0.05" units="cm"/>
      <inkml:brushProperty name="height" value="0.05" units="cm"/>
    </inkml:brush>
  </inkml:definitions>
  <inkml:trace contextRef="#ctx0" brushRef="#br0">4193 0 24575,'-2247'0'0,"2211"2"0,1 1 0,-1 1 0,1 2 0,0 2 0,1 1 0,0 2 0,0 1 0,-55 29 0,-3 11 0,-140 103 0,68-27 0,74-56 0,55-43 0,2 2 0,1 1 0,1 2 0,-42 61 0,-86 162 0,42-63 0,19-44 0,8 5 0,-113 261 0,174-333 0,4 1 0,3 1 0,5 1 0,3 1 0,4 0 0,2 154 0,6-127 0,0-22 0,15 137 0,-8-205 0,1 0 0,1 0 0,0-1 0,2 0 0,1 0 0,15 24 0,83 123 0,-102-162 0,47 64 0,3-3 0,3-2 0,3-3 0,2-2 0,3-4 0,95 64 0,-25-33 0,4-6 0,223 95 0,-294-150 0,0-3 0,2-4 0,117 20 0,226 8 0,-308-39 0,83 5 0,366-19 0,-515-2 0,0-1 0,-1-2 0,0-1 0,0-3 0,-1-1 0,-1-2 0,0-1 0,-1-2 0,-1-2 0,62-47 0,-4-9 0,-3-4 0,114-130 0,50-86 0,-100 113 0,-47 64 0,-43 50 0,96-133 0,137-323 0,-266 457 0,-2-1 0,28-99 0,22-153 0,-21 79 0,68-198 0,-113 384 0,-2-1 0,-3 0 0,-2 0 0,-3-1 0,-2 0 0,-3 1 0,-9-63 0,6 99 0,-1 0 0,-1 1 0,-1-1 0,-1 1 0,-1 0 0,-1 1 0,0 0 0,-2 1 0,0 0 0,-1 0 0,-1 2 0,-1 0 0,-1 0 0,0 1 0,-1 1 0,0 1 0,-1 1 0,-1 0 0,-39-20 0,20 20 0,-2 2 0,-72-12 0,63 15 0,-287-37 0,123 40 0,41 4 0,167 1 8,0-1-1,1 0 1,-1 1-1,0-2 1,1 1-1,0 0 1,-1-1-1,1 0 1,0 0-1,0 0 1,0-1-1,0 1 1,0-1-1,0 0 1,-3-4-1,0 0-219,1-1 0,0 0 0,0 0-1,1-1 1,0 0 0,-3-9 0,-5-11-6614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08.737"/>
    </inkml:context>
    <inkml:brush xml:id="br0">
      <inkml:brushProperty name="width" value="0.05" units="cm"/>
      <inkml:brushProperty name="height" value="0.05" units="cm"/>
    </inkml:brush>
  </inkml:definitions>
  <inkml:trace contextRef="#ctx0" brushRef="#br0">637 0 24575,'-4'2'0,"0"-1"0,0 1 0,1 0 0,-1 0 0,1 1 0,0-1 0,-1 1 0,1-1 0,0 1 0,0 0 0,1 0 0,-1 1 0,1-1 0,-4 7 0,5-9 0,-30 50 0,3 0 0,2 2 0,-21 61 0,-111 339 0,140-400 0,-49 125 0,-11 36 0,73-197 0,-98 386 0,94-347 0,2 0 0,2 0 0,3 1 0,2-1 0,11 79 0,1-64 0,4-1 0,29 83 0,-20-95-22,-19-48-112,-1 0-1,0 1 1,-1-1 0,0 1-1,-1 0 1,0 0 0,-1 0 0,0 0-1,1 21 1,-7-9-6692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0.378"/>
    </inkml:context>
    <inkml:brush xml:id="br0">
      <inkml:brushProperty name="width" value="0.05" units="cm"/>
      <inkml:brushProperty name="height" value="0.05" units="cm"/>
    </inkml:brush>
  </inkml:definitions>
  <inkml:trace contextRef="#ctx0" brushRef="#br0">3034 581 24575,'-1'-1'0,"1"0"0,0 0 0,-1 0 0,1 0 0,-1 0 0,1 0 0,-1 0 0,0 1 0,1-1 0,-1 0 0,0 0 0,0 1 0,1-1 0,-1 0 0,0 1 0,0-1 0,0 1 0,0-1 0,0 1 0,0 0 0,0-1 0,0 1 0,0 0 0,0-1 0,-1 1 0,-32-6 0,31 6 0,-51-7 0,1-2 0,1-2 0,-1-3 0,2-2 0,0-2 0,-88-45 0,115 51 0,-1 0 0,-1 2 0,0 1 0,-47-10 0,-111-9 0,70 13 0,-194-13 0,62 8 0,193 13 0,0 3 0,0 2 0,-87 9 0,112-4 0,0 2 0,1 1 0,0 1 0,0 2 0,0 0 0,1 2 0,1 0 0,-38 25 0,15-2 0,-56 53 0,14-10 0,-164 149 0,207-177 0,1 3 0,3 1 0,-37 61 0,64-86 0,1 0 0,2 1 0,1 1 0,1 0 0,2 0 0,-10 54 0,-8 193 0,23-193 0,-25 139 0,14-158 0,4-22 0,2 1 0,2 0 0,-4 83 0,13-44 0,12 81 0,-9-134 0,1 0 0,1-1 0,1 0 0,2 0 0,1-1 0,17 31 0,-3-16 0,2-1 0,1-2 0,3-1 0,1-1 0,2-1 0,48 40 0,-11-20 0,2-4 0,120 68 0,675 328 0,-415-239 0,-375-178 0,-22-9 0,66 35 0,-48-20 0,114 41 0,15 6 0,-39-5 0,373 172 0,-405-206 0,2-6 0,203 35 0,-210-51 0,174 11 0,-253-33 0,-1-2 0,1-2 0,-1-1 0,0-3 0,0-3 0,0-1 0,45-16 0,-76 19 0,0 0 0,0-1 0,-1-1 0,0-1 0,-1 0 0,0 0 0,0-2 0,-1 0 0,-1 0 0,0-1 0,-1 0 0,0-1 0,10-19 0,9-19 0,-2-1 0,30-87 0,-31 72 0,190-581 0,-201 582 0,-3 0 0,-2 0 0,-4-2 0,-2 1 0,-4 0 0,-2-1 0,-17-111 0,3 97 0,-3 1 0,-4 1 0,-3 1 0,-3 1 0,-73-138 0,84 188 0,-1 1 0,-1 1 0,-2 0 0,0 2 0,-45-40 0,-137-96 0,187 150 0,-134-113 0,16 12 0,-245-199 0,364 296 0,1-1 0,0-1 0,1 1 0,-20-35 0,-4-7 0,19 38 0,0 0 0,-1 0 0,-1 2 0,-1 1 0,0 0 0,-32-17 0,18 11 0,2-2 0,-34-31 0,59 49 0,-335-353 0,145 129 0,155 185 0,-3 3 0,-90-68 0,101 88-124,-1 2 0,-1 2 0,0 1 0,-2 2 0,0 2 0,0 1-1,-2 2 1,1 2 0,-1 2 0,-51-3 0,30 6-6702</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09.768"/>
    </inkml:context>
    <inkml:brush xml:id="br0">
      <inkml:brushProperty name="width" value="0.05" units="cm"/>
      <inkml:brushProperty name="height" value="0.05" units="cm"/>
    </inkml:brush>
  </inkml:definitions>
  <inkml:trace contextRef="#ctx0" brushRef="#br0">1 346 24575,'112'2'0,"126"-5"0,-234 3 0,-1 0 0,1-1 0,0 0 0,0 0 0,0 0 0,0-1 0,-1 1 0,1-1 0,0 0 0,-1 0 0,0 0 0,1 0 0,-1 0 0,0-1 0,0 0 0,0 0 0,-1 1 0,1-2 0,-1 1 0,1 0 0,-1 0 0,0-1 0,0 1 0,-1-1 0,1 0 0,-1 1 0,0-1 0,0 0 0,1-7 0,2-10 0,-2-1 0,0 0 0,-1 0 0,-3-27 0,1 25 0,-2-52-1365,1 47-5461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11.891"/>
    </inkml:context>
    <inkml:brush xml:id="br0">
      <inkml:brushProperty name="width" value="0.05" units="cm"/>
      <inkml:brushProperty name="height" value="0.05" units="cm"/>
    </inkml:brush>
  </inkml:definitions>
  <inkml:trace contextRef="#ctx0" brushRef="#br0">91 1 24575,'0'44'0,"2"51"0,-4 0 0,-5-1 0,-20 100 0,5-78 0,6 1 0,-2 122 0,17 238 0,4-244 0,-2 2275 0,1-2366 0,6 0 0,44 233 0,-28-272 0,3-2 0,5 0 0,5-2 0,60 117 0,-90-201 0,96 170 0,-87-160 0,1-1 0,1-1 0,1-1 0,1 0 0,25 20 0,-36-34 0,1-2 0,1 1 0,-1-2 0,1 1 0,0-1 0,19 5 0,75 15 0,-67-17 0,34 8 0,0-3 0,1-4 0,78 0 0,-125-5-80,-25-4 84,-1 0 0,0 0 0,0 0 1,0 1-1,0-1 0,0 0 0,0 0 0,0 0 0,0 1 1,0-1-1,0 0 0,0 0 0,0 0 0,0 1 0,0-1 1,0 0-1,0 0 0,0 1 0,0-1 0,0 0 0,0 0 1,0 0-1,0 1 0,-1-1 0,1 0 0,0 0 0,0 0 1,0 0-1,0 1 0,0-1 0,-1 0 0,1 0 0,0 0 1,0 0-1,0 0 0,0 1 0,-1-1 0,1 0 0,0 0 1,0 0-1,0 0 0,-1 0 0,1 0 0,0 0 0,0 0 1,0 0-1,-1 0 0,-43 13-1489,21-10-5341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3:13.449"/>
    </inkml:context>
    <inkml:brush xml:id="br0">
      <inkml:brushProperty name="width" value="0.05" units="cm"/>
      <inkml:brushProperty name="height" value="0.05" units="cm"/>
    </inkml:brush>
  </inkml:definitions>
  <inkml:trace contextRef="#ctx0" brushRef="#br0">507 0 24575,'4'1'0,"-1"-1"0,0 1 0,1 0 0,-1 0 0,0 0 0,0 1 0,0-1 0,0 1 0,0-1 0,0 1 0,0 0 0,0 0 0,0 1 0,-1-1 0,0 0 0,1 1 0,-1 0 0,0-1 0,0 1 0,0 0 0,1 4 0,7 10 0,-1 1 0,10 27 0,-12-26 0,38 112 0,-20-50 0,-21-72 0,-2 1 0,1 0 0,-1-1 0,-1 1 0,0 0 0,0 0 0,-1 0 0,-2 14 0,2-20 0,-1 0 0,1 0 0,-1 0 0,0-1 0,0 1 0,-1 0 0,1-1 0,-1 1 0,0-1 0,0 0 0,0 1 0,0-1 0,-1 0 0,1 0 0,-1 0 0,0-1 0,1 1 0,-1-1 0,-1 1 0,1-1 0,0 0 0,0 0 0,-1 0 0,-4 1 0,-23 6 0,1-2 0,-53 5 0,-10 3 0,85-14 0,-37 8 0,0 1 0,1 2 0,1 3 0,-71 32 0,60-27-61,33-14-1243,-5 3-5522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17:24:28.136"/>
    </inkml:context>
    <inkml:brush xml:id="br0">
      <inkml:brushProperty name="width" value="0.5" units="cm"/>
      <inkml:brushProperty name="height" value="1" units="cm"/>
      <inkml:brushProperty name="color" value="#EF0C4D"/>
      <inkml:brushProperty name="tip" value="rectangle"/>
      <inkml:brushProperty name="rasterOp" value="maskPen"/>
      <inkml:brushProperty name="ignorePressure" value="1"/>
    </inkml:brush>
  </inkml:definitions>
  <inkml:trace contextRef="#ctx0" brushRef="#br0">1 1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12-19T18:52:06.678"/>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20T09:48:31.717"/>
    </inkml:context>
    <inkml:brush xml:id="br0">
      <inkml:brushProperty name="width" value="0.35" units="cm"/>
      <inkml:brushProperty name="height" value="0.35" units="cm"/>
      <inkml:brushProperty name="color" value="#E71224"/>
    </inkml:brush>
  </inkml:definitions>
  <inkml:trace contextRef="#ctx0" brushRef="#br0">0 63 24575,'0'-2'0,"0"0"0,1 0 0,-1 0 0,0-1 0,1 1 0,-1 1 0,1-1 0,-1 0 0,1 0 0,0 0 0,0 0 0,0 0 0,0 1 0,0-1 0,1 0 0,-1 1 0,0-1 0,1 1 0,2-3 0,-1 2 0,1-1 0,0 1 0,0 0 0,0 0 0,1 0 0,-1 1 0,0-1 0,9 0 0,8-1 0,1 1 0,-1 1 0,25 3 0,-23-1 0,-10-1 0,-4-1 0,1 1 0,-1 1 0,0 0 0,0 0 0,15 4 0,-21-4 0,-1 0 0,1 0 0,-1 1 0,0-1 0,0 0 0,1 1 0,-1 0 0,0-1 0,0 1 0,0 0 0,-1 0 0,1 0 0,0 0 0,-1 1 0,1-1 0,-1 0 0,0 1 0,0-1 0,0 1 0,0-1 0,0 1 0,0-1 0,-1 1 0,1 2 0,1 68 0,-2-61 0,-1-1 0,2 1 0,-1 0 0,2 0 0,3 18 0,-4-27 0,1 1 0,0 0 0,-1 0 0,1-1 0,0 1 0,1-1 0,-1 0 0,1 0 0,-1 0 0,1 0 0,0 0 0,0 0 0,0-1 0,1 1 0,-1-1 0,0 0 0,1 0 0,0 0 0,-1-1 0,7 3 0,21 4 0,1 0 0,0-3 0,59 4 0,5 0 0,199 19 0,-283-27 0,-1-1 0,0 1 0,0 1 0,-1 0 0,1 0 0,-1 1 0,1 0 0,11 6 0,-18-7 0,0 0 0,-1 1 0,1-1 0,0 1 0,-1 0 0,0 0 0,0 0 0,0 0 0,0 1 0,0-1 0,-1 1 0,1 0 0,-1 0 0,0-1 0,0 2 0,-1-1 0,1 0 0,-1 0 0,0 0 0,1 8 0,0 6 0,0 1 0,-1-1 0,-2 1 0,0 0 0,0-1 0,-2 1 0,0-1 0,-1 0 0,-8 20 0,-3 2 0,-2-1 0,-41 70 0,57-107 0,-1 1 0,1-1 0,-1 0 0,1 1 0,0-1 0,0 1 0,0 0 0,0-1 0,1 1 0,-1 0 0,1 0 0,-1-1 0,1 1 0,0 0 0,0 0 0,0 0 0,1 3 0,0-3 0,1 0 0,0 0 0,0 0 0,-1-1 0,2 1 0,-1-1 0,0 1 0,0-1 0,1 0 0,-1 1 0,1-1 0,0-1 0,0 1 0,5 2 0,7 4 0,1 0 0,0-2 0,0 0 0,1-1 0,29 6 0,90 6 0,-84-13 0,21 6 0,143 37 0,-69-16 0,-101-24 0,0 3 0,63 21 0,-106-30 0,0 0 0,1 0 0,-1 0 0,0 1 0,0 0 0,0-1 0,0 1 0,-1 0 0,1 0 0,0 1 0,-1-1 0,0 0 0,1 1 0,-1 0 0,0-1 0,0 1 0,0 0 0,-1 0 0,1 0 0,-1 0 0,0 0 0,0 1 0,0-1 0,0 0 0,0 0 0,0 1 0,-1-1 0,0 1 0,0-1 0,0 0 0,0 1 0,0-1 0,-1 1 0,-1 4 0,-3 11 0,-2-1 0,0 0 0,-1 0 0,-1-1 0,-11 18 0,3-5 0,4-6 0,-1 0 0,-1-1 0,-1-1 0,-1 0 0,-1-1 0,-37 33 0,26-24 0,28-30 0,1 1 0,0-1 0,0 0 0,0 1 0,-1-1 0,1 0 0,0 1 0,0-1 0,0 1 0,0-1 0,0 0 0,0 1 0,0-1 0,0 1 0,0-1 0,0 0 0,0 1 0,0-1 0,0 1 0,0-1 0,0 0 0,1 1 0,-1-1 0,0 1 0,0-1 0,0 0 0,1 1 0,-1-1 0,0 1 0,22 5 0,237-5 0,-124-5 0,105 1 0,591 5 0,-824-1 0,2-2 0,-1 1 0,1 0 0,-1 1 0,1 0 0,-1 0 0,1 1 0,-1 0 0,0 0 0,0 1 0,14 7 0,-21-9 0,1 0 0,-1 0 0,0 0 0,0 0 0,0 0 0,0 0 0,0 0 0,0 1 0,0-1 0,0 0 0,-1 1 0,1-1 0,0 1 0,-1-1 0,1 1 0,-1-1 0,0 1 0,1-1 0,-1 1 0,0-1 0,0 1 0,0-1 0,0 1 0,0 0 0,0-1 0,0 1 0,-1-1 0,1 1 0,-1-1 0,1 1 0,-1-1 0,1 1 0,-1-1 0,0 0 0,0 1 0,0-1 0,-1 1 0,-2 5 0,-2 0 0,1-1 0,-1 0 0,1 0 0,-12 8 0,-31 19 0,-2-3 0,-1-1 0,-57 22 0,15-6 0,-69 31 0,-115 63 0,260-129 0,1 0 0,-28 24 0,44-33 0,-1-1 0,0 1 0,1 0 0,-1 0 0,1 0 0,-1 0 0,1 0 0,-1 0 0,1 0 0,-1 0 0,1 0 0,0 0 0,0 0 0,-1 0 0,1 0 0,0 0 0,0 0 0,0 0 0,0 1 0,0-1 0,1 0 0,-1 0 0,0 0 0,0 0 0,1 0 0,-1 0 0,0 0 0,1 0 0,-1 0 0,1 0 0,0 0 0,-1-1 0,1 1 0,0 0 0,-1 0 0,2 1 0,2 1 0,0 1 0,-1-1 0,1 0 0,1 0 0,-1 0 0,8 4 0,33 11 0,0-2 0,56 13 0,-52-17 0,91 37 0,-24 5 0,146 45 0,-197-76 0,-39-14 0,0 0 0,52 10 0,-56-15 0,1 1 0,-1 2 0,0 0 0,0 1 0,21 11 0,101 62 0,-70-38 0,-52-31 0,34 19 0,-53-29 0,0 0 0,0 0 0,0 0 0,-1 0 0,1 1 0,-1-1 0,0 1 0,0-1 0,0 1 0,0 0 0,0 0 0,0 0 0,-1 0 0,2 4 0,-2-5 0,-1 0 0,-1 0 0,1 1 0,0-1 0,0 0 0,-1 0 0,1 0 0,-1 0 0,0 0 0,0 0 0,1 0 0,-1 0 0,0 0 0,-1-1 0,1 1 0,0 0 0,0-1 0,-1 1 0,1-1 0,-1 1 0,1-1 0,-1 1 0,0-1 0,0 0 0,-1 1 0,-55 28 0,51-27 0,-155 59 0,-13 5 0,75-30 0,82-32 0,0 1 0,1 0 0,-1 1 0,1 1 0,0 1 0,1 0 0,0 1 0,1 1 0,-24 21 0,36-29 0,-1 1 0,-1 1 0,1 0 0,0 0 0,0 0 0,1 0 0,-4 8 0,6-11 0,0 0 0,1 0 0,0-1 0,-1 1 0,1 0 0,0 0 0,0 0 0,0 0 0,0 0 0,0-1 0,0 1 0,1 0 0,-1 0 0,1 0 0,-1 0 0,1-1 0,0 1 0,-1 0 0,1-1 0,0 1 0,0 0 0,0-1 0,0 1 0,1-1 0,-1 0 0,2 2 0,16 15 0,0-2 0,1 0 0,0-1 0,2-1 0,-1-1 0,2-1 0,0-1 0,0-1 0,1-1 0,36 8 0,26 3 0,139 14 0,-207-32 0,144 12 0,188-8 0,-345-6 0,4-1 0,0 1 0,0 0 0,0 1 0,0 0 0,16 4 0,-22-4 0,-1 0 0,0 0 0,1 0 0,-1 1 0,0-1 0,0 0 0,0 1 0,0 0 0,0-1 0,0 1 0,-1 0 0,1 0 0,-1 0 0,1 0 0,-1 0 0,0 0 0,0 1 0,1-1 0,-2 0 0,1 1 0,0-1 0,0 0 0,-1 1 0,1-1 0,-1 1 0,0 2 0,1 26 0,-2-1 0,-1 1 0,-1-1 0,-2 1 0,-1-1 0,-11 33 0,-1 13 0,8-48 0,7-20 0,-1 1 0,1 1 0,1-1 0,-2 11 0,4-18 0,-1-1 0,1 1 0,0-1 0,0 1 0,0-1 0,0 1 0,1-1 0,-1 1 0,0-1 0,1 1 0,-1-1 0,0 1 0,1-1 0,0 0 0,-1 1 0,1-1 0,0 0 0,0 1 0,0-1 0,0 0 0,0 0 0,0 0 0,0 0 0,0 0 0,0 0 0,1 0 0,-1 0 0,0 0 0,0 0 0,1-1 0,1 1 0,7 2 0,0-1 0,0 0 0,1-1 0,-1 0 0,0 0 0,1-1 0,12-2 0,81-12 0,-83 10 0,-5 0 0,-1 0 0,0 0 0,19-10 0,-11 5 0,-22 8 0,0 1 0,0 0 0,0-1 0,0 1 0,0-1 0,1 1 0,-1 0 0,0 0 0,0 0 0,0 0 0,0-1 0,1 2 0,-1-1 0,0 0 0,0 0 0,0 0 0,0 0 0,1 1 0,-1-1 0,0 1 0,0-1 0,0 1 0,0-1 0,0 1 0,0-1 0,0 1 0,0 0 0,0 0 0,0 0 0,-1-1 0,1 1 0,0 0 0,0 0 0,-1 0 0,1 0 0,-1 0 0,1 0 0,-1 0 0,1 0 0,-1 1 0,0-1 0,1 0 0,-1 0 0,0 0 0,0 0 0,0 0 0,0 1 0,0-1 0,0 2 0,0 10 0,0-1 0,-1 1 0,-4 21 0,5-32 0,-10 40 0,-2 0 0,-1-2 0,-3 1 0,-31 59 0,20-45 0,22-45 0,0 0 0,1 0 0,0 1 0,1-1 0,0 1 0,-2 14 0,5-22 0,0 0 0,0-1 0,0 1 0,1 0 0,-1-1 0,1 1 0,-1 0 0,1-1 0,0 1 0,0-1 0,0 1 0,0-1 0,0 0 0,1 1 0,-1-1 0,1 0 0,-1 0 0,1 0 0,0 0 0,0 0 0,0 0 0,0-1 0,0 1 0,0 0 0,1-1 0,-1 0 0,0 0 0,1 0 0,-1 0 0,1 0 0,3 1 0,13 3 0,1-1 0,0 0 0,-1-1 0,1-2 0,31 0 0,101-13 0,-97-5 0,-50 14 0,1 1 0,0-1 0,-1 1 0,1 1 0,0-1 0,0 1 0,0 0 0,0 0 0,0 1 0,0 0 0,8 1 0,-12-1 0,-1 1 0,1-1 0,-1 1 0,1 0 0,-1 0 0,0 0 0,0 0 0,1 0 0,-1 0 0,0 0 0,0 0 0,0 1 0,0-1 0,0 0 0,-1 1 0,1-1 0,0 0 0,0 1 0,-1-1 0,1 1 0,-1-1 0,0 1 0,1 0 0,-1-1 0,0 1 0,0-1 0,0 1 0,0 1 0,-5 54 0,3-44 0,-12 116 0,-16 97 0,17-172 0,68-145-1365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3.455"/>
    </inkml:context>
    <inkml:brush xml:id="br0">
      <inkml:brushProperty name="width" value="0.05" units="cm"/>
      <inkml:brushProperty name="height" value="0.05" units="cm"/>
    </inkml:brush>
  </inkml:definitions>
  <inkml:trace contextRef="#ctx0" brushRef="#br0">1595 90 24575,'-2'0'0,"0"1"0,0-1 0,0 1 0,0-1 0,1 1 0,-1 0 0,0-1 0,1 1 0,-1 0 0,0 0 0,1 0 0,-1 0 0,1 1 0,0-1 0,-1 0 0,1 1 0,0-1 0,0 0 0,0 1 0,-1 1 0,-20 39 0,14-26 0,-358 559 0,339-537 0,2 0 0,2 0 0,1 2 0,2 0 0,1 1 0,3 1 0,1 1 0,3 0 0,1 1 0,-10 84 0,20-114 0,-1 27 0,-15 79 0,13-105 0,0 0 0,-1-1 0,-1 1 0,-1-1 0,0 0 0,0-1 0,-1 1 0,-16 18 0,-29 32 0,10-14 0,1 2 0,3 3 0,-41 74 0,-189 399 0,193-365 0,7 4 0,-72 261 0,125-357 0,2 1 0,-6 143 0,21 149 0,3-192 0,-2-133 0,2 0 0,1-1 0,2 0 0,1 0 0,15 38 0,80 178 0,-93-231 0,19 38 0,3-1 0,3-2 0,2-1 0,2-2 0,3-1 0,75 73 0,-56-70 0,2-2 0,3-3 0,2-3 0,144 77 0,353 143 0,-425-212 0,3-6 0,165 37 0,-233-74 0,1-3 0,106 1 0,153-16 0,-126-2 0,-91 5 0,0-5 0,-1-5 0,0-6 0,173-46 0,134-41 0,-336 82 0,-1-3 0,-1-4 0,86-42 0,234-87 0,-289 117 0,-65 21 0,-1-1 0,-1-3 0,-2-2 0,60-42 0,-75 44 0,-1-1 0,-2-2 0,-1-1 0,-1-2 0,-2 0 0,39-58 0,86-187 0,-71 122 0,60-103 0,-123 222 0,-2-1 0,0 0 0,-3-1 0,-1 0 0,11-68 0,4-191 0,-23-332 0,-5 412 0,1 187 0,-1 0 0,-2 1 0,-1 0 0,-11-38 0,-44-102 0,26 79 0,-2-12 0,-39-168 0,68 234 0,-2 1 0,-1 0 0,-1 0 0,-2 1 0,-1 1 0,-2 0 0,0 1 0,-2 1 0,-2 0 0,-33-38 0,30 42 0,-2 1 0,0 0 0,-2 2 0,-1 1 0,0 2 0,-1 0 0,-1 2 0,-1 1 0,-45-17 0,-27-1 0,-175-37 0,224 59 0,-57-18 0,75 19 0,1 1 0,-1 2 0,-1 1 0,-46-2 0,52 6 0,-1-1 0,1-2 0,0-1 0,0-2 0,0-1 0,-40-20 0,21 10 0,-55-14 0,-398-134 0,469 155 0,-301-136 0,88 36 0,208 98 0,2-2 0,0-1 0,1-1 0,0-3 0,2-1 0,1-1 0,-32-30 0,33 24 0,-1 2 0,-1 1 0,-2 2 0,-1 1 0,0 2 0,-2 1 0,-47-17 0,48 22 0,0-2 0,2-1 0,-39-27 0,-92-80 0,156 117 0,-16-13 0,-57-35 0,72 51 0,0 0 0,0 1 0,0 0 0,-1 1 0,1 0 0,-1 1 0,0 1 0,-15-1 0,-21 0 20,0 3 0,0 2 0,0 3 0,0 1 0,-69 18 0,-225 92-1505,305-102-5341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6.568"/>
    </inkml:context>
    <inkml:brush xml:id="br0">
      <inkml:brushProperty name="width" value="0.05" units="cm"/>
      <inkml:brushProperty name="height" value="0.05" units="cm"/>
    </inkml:brush>
  </inkml:definitions>
  <inkml:trace contextRef="#ctx0" brushRef="#br0">4193 0 24575,'-2247'0'0,"2211"2"0,1 1 0,-1 1 0,1 2 0,0 2 0,1 1 0,0 2 0,0 1 0,-55 29 0,-3 11 0,-140 103 0,68-27 0,74-56 0,55-43 0,2 2 0,1 1 0,1 2 0,-42 61 0,-86 162 0,42-63 0,19-44 0,8 5 0,-113 261 0,174-333 0,4 1 0,3 1 0,5 1 0,3 1 0,4 0 0,2 154 0,6-127 0,0-22 0,15 137 0,-8-205 0,1 0 0,1 0 0,0-1 0,2 0 0,1 0 0,15 24 0,83 123 0,-102-162 0,47 64 0,3-3 0,3-2 0,3-3 0,2-2 0,3-4 0,95 64 0,-25-33 0,4-6 0,223 95 0,-294-150 0,0-3 0,2-4 0,117 20 0,226 8 0,-308-39 0,83 5 0,366-19 0,-515-2 0,0-1 0,-1-2 0,0-1 0,0-3 0,-1-1 0,-1-2 0,0-1 0,-1-2 0,-1-2 0,62-47 0,-4-9 0,-3-4 0,114-130 0,50-86 0,-100 113 0,-47 64 0,-43 50 0,96-133 0,137-323 0,-266 457 0,-2-1 0,28-99 0,22-153 0,-21 79 0,68-198 0,-113 384 0,-2-1 0,-3 0 0,-2 0 0,-3-1 0,-2 0 0,-3 1 0,-9-63 0,6 99 0,-1 0 0,-1 1 0,-1-1 0,-1 1 0,-1 0 0,-1 1 0,0 0 0,-2 1 0,0 0 0,-1 0 0,-1 2 0,-1 0 0,-1 0 0,0 1 0,-1 1 0,0 1 0,-1 1 0,-1 0 0,-39-20 0,20 20 0,-2 2 0,-72-12 0,63 15 0,-287-37 0,123 40 0,41 4 0,167 1 8,0-1-1,1 0 1,-1 1-1,0-2 1,1 1-1,0 0 1,-1-1-1,1 0 1,0 0-1,0 0 1,0-1-1,0 1 1,0-1-1,0 0 1,-3-4-1,0 0-219,1-1 0,0 0 0,0 0-1,1-1 1,0 0 0,-3-9 0,-5-11-6614</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0:12.494"/>
    </inkml:context>
    <inkml:brush xml:id="br0">
      <inkml:brushProperty name="width" value="0.05" units="cm"/>
      <inkml:brushProperty name="height" value="0.05" units="cm"/>
    </inkml:brush>
  </inkml:definitions>
  <inkml:trace contextRef="#ctx0" brushRef="#br0">4969 3 24575,'-171'-3'0,"-197"7"0,345-1 0,-1 1 0,1 1 0,0 1 0,-34 13 0,-90 47 0,36-16 0,-81 28 0,-51 20 0,-249 138 0,122-11 0,-243 126 0,497-296 0,-288 141 0,15 36 0,381-226 0,-394 281 0,26 36 0,321-268 0,-91 117 0,125-142 0,1 0 0,2 2 0,1 1 0,1 0 0,2 1 0,-12 43 0,-2 31 0,-14 121 0,33-161 0,4 1 0,7 138 0,3-177 0,0 0 0,2-1 0,2 1 0,0-2 0,2 1 0,1-2 0,1 1 0,28 41 0,-3-13 0,2-1 0,84 86 0,-106-123 0,1-1 0,1-1 0,1 0 0,1-2 0,0 0 0,0-2 0,1 0 0,1-1 0,0-2 0,40 11 0,195 40 0,-170-38 0,-61-13 0,57 9 0,15-10 0,-51-5 0,81 15 0,206 44 0,-223-43 0,-36-10 0,0-4 0,122-6 0,-64-2 0,-113 3 0,0-1 0,-1-1 0,1-2 0,0 1 0,-1-2 0,0-1 0,0-1 0,0-1 0,-1 0 0,0-2 0,0 0 0,-2-1 0,21-16 0,149-99 0,-84 58 0,-3-4 0,93-85 0,-103 78 0,107-70 0,5-4 0,-103 75 0,100-90 0,-150 122 0,72-49 0,-99 78 0,115-71 0,-28 20 0,250-177 0,-297 203 0,71-61 0,-113 85 0,-1-1 0,0-2 0,-2 0 0,-1 0 0,0-2 0,23-43 0,-20 27 0,14-24 0,-3-3 0,-3 0 0,25-88 0,-10 1 0,-21 81 0,-2-1 0,16-136 0,-7-550 0,-28 750 0,0 0 0,-1 1 0,-1-1 0,1 0 0,-1 1 0,-1-1 0,0 1 0,0-1 0,0 1 0,-1 0 0,-1 0 0,1 0 0,-1 0 0,0 1 0,-9-12 0,-42-52 0,40 49 0,-1 0 0,-1 2 0,-1 0 0,-1 0 0,-36-28 0,-53-30-68,67 45-192,-2 1 1,-2 3 0,0 2-1,-93-41 1,102 56-6567</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1:56.097"/>
    </inkml:context>
    <inkml:brush xml:id="br0">
      <inkml:brushProperty name="width" value="0.05" units="cm"/>
      <inkml:brushProperty name="height" value="0.05" units="cm"/>
    </inkml:brush>
  </inkml:definitions>
  <inkml:trace contextRef="#ctx0" brushRef="#br0">1 5 24575,'0'-5'0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0.378"/>
    </inkml:context>
    <inkml:brush xml:id="br0">
      <inkml:brushProperty name="width" value="0.05" units="cm"/>
      <inkml:brushProperty name="height" value="0.05" units="cm"/>
    </inkml:brush>
  </inkml:definitions>
  <inkml:trace contextRef="#ctx0" brushRef="#br0">3034 581 24575,'-1'-1'0,"1"0"0,0 0 0,-1 0 0,1 0 0,-1 0 0,1 0 0,-1 0 0,0 1 0,1-1 0,-1 0 0,0 0 0,0 1 0,1-1 0,-1 0 0,0 1 0,0-1 0,0 1 0,0-1 0,0 1 0,0 0 0,0-1 0,0 1 0,0 0 0,0-1 0,-1 1 0,-32-6 0,31 6 0,-51-7 0,1-2 0,1-2 0,-1-3 0,2-2 0,0-2 0,-88-45 0,115 51 0,-1 0 0,-1 2 0,0 1 0,-47-10 0,-111-9 0,70 13 0,-194-13 0,62 8 0,193 13 0,0 3 0,0 2 0,-87 9 0,112-4 0,0 2 0,1 1 0,0 1 0,0 2 0,0 0 0,1 2 0,1 0 0,-38 25 0,15-2 0,-56 53 0,14-10 0,-164 149 0,207-177 0,1 3 0,3 1 0,-37 61 0,64-86 0,1 0 0,2 1 0,1 1 0,1 0 0,2 0 0,-10 54 0,-8 193 0,23-193 0,-25 139 0,14-158 0,4-22 0,2 1 0,2 0 0,-4 83 0,13-44 0,12 81 0,-9-134 0,1 0 0,1-1 0,1 0 0,2 0 0,1-1 0,17 31 0,-3-16 0,2-1 0,1-2 0,3-1 0,1-1 0,2-1 0,48 40 0,-11-20 0,2-4 0,120 68 0,675 328 0,-415-239 0,-375-178 0,-22-9 0,66 35 0,-48-20 0,114 41 0,15 6 0,-39-5 0,373 172 0,-405-206 0,2-6 0,203 35 0,-210-51 0,174 11 0,-253-33 0,-1-2 0,1-2 0,-1-1 0,0-3 0,0-3 0,0-1 0,45-16 0,-76 19 0,0 0 0,0-1 0,-1-1 0,0-1 0,-1 0 0,0 0 0,0-2 0,-1 0 0,-1 0 0,0-1 0,-1 0 0,0-1 0,10-19 0,9-19 0,-2-1 0,30-87 0,-31 72 0,190-581 0,-201 582 0,-3 0 0,-2 0 0,-4-2 0,-2 1 0,-4 0 0,-2-1 0,-17-111 0,3 97 0,-3 1 0,-4 1 0,-3 1 0,-3 1 0,-73-138 0,84 188 0,-1 1 0,-1 1 0,-2 0 0,0 2 0,-45-40 0,-137-96 0,187 150 0,-134-113 0,16 12 0,-245-199 0,364 296 0,1-1 0,0-1 0,1 1 0,-20-35 0,-4-7 0,19 38 0,0 0 0,-1 0 0,-1 2 0,-1 1 0,0 0 0,-32-17 0,18 11 0,2-2 0,-34-31 0,59 49 0,-335-353 0,145 129 0,155 185 0,-3 3 0,-90-68 0,101 88-124,-1 2 0,-1 2 0,0 1 0,-2 2 0,0 2 0,0 1-1,-2 2 1,1 2 0,-1 2 0,-51-3 0,30 6-6702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2-19T15:12:03.455"/>
    </inkml:context>
    <inkml:brush xml:id="br0">
      <inkml:brushProperty name="width" value="0.05" units="cm"/>
      <inkml:brushProperty name="height" value="0.05" units="cm"/>
    </inkml:brush>
  </inkml:definitions>
  <inkml:trace contextRef="#ctx0" brushRef="#br0">1595 90 24575,'-2'0'0,"0"1"0,0-1 0,0 1 0,0-1 0,1 1 0,-1 0 0,0-1 0,1 1 0,-1 0 0,0 0 0,1 0 0,-1 0 0,1 1 0,0-1 0,-1 0 0,1 1 0,0-1 0,0 0 0,0 1 0,-1 1 0,-20 39 0,14-26 0,-358 559 0,339-537 0,2 0 0,2 0 0,1 2 0,2 0 0,1 1 0,3 1 0,1 1 0,3 0 0,1 1 0,-10 84 0,20-114 0,-1 27 0,-15 79 0,13-105 0,0 0 0,-1-1 0,-1 1 0,-1-1 0,0 0 0,0-1 0,-1 1 0,-16 18 0,-29 32 0,10-14 0,1 2 0,3 3 0,-41 74 0,-189 399 0,193-365 0,7 4 0,-72 261 0,125-357 0,2 1 0,-6 143 0,21 149 0,3-192 0,-2-133 0,2 0 0,1-1 0,2 0 0,1 0 0,15 38 0,80 178 0,-93-231 0,19 38 0,3-1 0,3-2 0,2-1 0,2-2 0,3-1 0,75 73 0,-56-70 0,2-2 0,3-3 0,2-3 0,144 77 0,353 143 0,-425-212 0,3-6 0,165 37 0,-233-74 0,1-3 0,106 1 0,153-16 0,-126-2 0,-91 5 0,0-5 0,-1-5 0,0-6 0,173-46 0,134-41 0,-336 82 0,-1-3 0,-1-4 0,86-42 0,234-87 0,-289 117 0,-65 21 0,-1-1 0,-1-3 0,-2-2 0,60-42 0,-75 44 0,-1-1 0,-2-2 0,-1-1 0,-1-2 0,-2 0 0,39-58 0,86-187 0,-71 122 0,60-103 0,-123 222 0,-2-1 0,0 0 0,-3-1 0,-1 0 0,11-68 0,4-191 0,-23-332 0,-5 412 0,1 187 0,-1 0 0,-2 1 0,-1 0 0,-11-38 0,-44-102 0,26 79 0,-2-12 0,-39-168 0,68 234 0,-2 1 0,-1 0 0,-1 0 0,-2 1 0,-1 1 0,-2 0 0,0 1 0,-2 1 0,-2 0 0,-33-38 0,30 42 0,-2 1 0,0 0 0,-2 2 0,-1 1 0,0 2 0,-1 0 0,-1 2 0,-1 1 0,-45-17 0,-27-1 0,-175-37 0,224 59 0,-57-18 0,75 19 0,1 1 0,-1 2 0,-1 1 0,-46-2 0,52 6 0,-1-1 0,1-2 0,0-1 0,0-2 0,0-1 0,-40-20 0,21 10 0,-55-14 0,-398-134 0,469 155 0,-301-136 0,88 36 0,208 98 0,2-2 0,0-1 0,1-1 0,0-3 0,2-1 0,1-1 0,-32-30 0,33 24 0,-1 2 0,-1 1 0,-2 2 0,-1 1 0,0 2 0,-2 1 0,-47-17 0,48 22 0,0-2 0,2-1 0,-39-27 0,-92-80 0,156 117 0,-16-13 0,-57-35 0,72 51 0,0 0 0,0 1 0,0 0 0,-1 1 0,1 0 0,-1 1 0,0 1 0,-15-1 0,-21 0 20,0 3 0,0 2 0,0 3 0,0 1 0,-69 18 0,-225 92-1505,305-102-5341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87445-D217-5F4A-9357-B27BE36141F2}" type="datetimeFigureOut">
              <a:rPr lang="en-US" smtClean="0"/>
              <a:t>12/20/2022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5B7F1-303F-4B4B-823C-C49003EF8ADF}" type="slidenum">
              <a:rPr lang="en-US" smtClean="0"/>
              <a:t>‹N›</a:t>
            </a:fld>
            <a:endParaRPr lang="en-US"/>
          </a:p>
        </p:txBody>
      </p:sp>
    </p:spTree>
    <p:extLst>
      <p:ext uri="{BB962C8B-B14F-4D97-AF65-F5344CB8AC3E}">
        <p14:creationId xmlns:p14="http://schemas.microsoft.com/office/powerpoint/2010/main" val="20960940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57BE790-01DA-BE46-B7B7-A0A5782D6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5E90C05-37A4-F444-8971-1DBBDE547A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387" name="Slide Number Placeholder 3">
            <a:extLst>
              <a:ext uri="{FF2B5EF4-FFF2-40B4-BE49-F238E27FC236}">
                <a16:creationId xmlns:a16="http://schemas.microsoft.com/office/drawing/2014/main" id="{D457FDE6-1EDB-7742-A48C-8A98A05A54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621A60-86D8-2C4E-AC50-D0CCEDBF9316}" type="slidenum">
              <a:rPr lang="en-US" altLang="en-US" smtClean="0"/>
              <a:pPr/>
              <a:t>0</a:t>
            </a:fld>
            <a:endParaRPr lang="en-US" altLang="en-US"/>
          </a:p>
        </p:txBody>
      </p:sp>
    </p:spTree>
    <p:extLst>
      <p:ext uri="{BB962C8B-B14F-4D97-AF65-F5344CB8AC3E}">
        <p14:creationId xmlns:p14="http://schemas.microsoft.com/office/powerpoint/2010/main" val="178149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UR expresses the predictability tradeoff between two measurements for any single state in the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Contextuality requires at least 4 states (and two </a:t>
            </a:r>
            <a:r>
              <a:rPr lang="en-US" dirty="0" err="1"/>
              <a:t>tomographically</a:t>
            </a:r>
            <a:r>
              <a:rPr lang="en-US" dirty="0"/>
              <a:t> complete measurements like X and Z here).</a:t>
            </a:r>
          </a:p>
        </p:txBody>
      </p:sp>
      <p:sp>
        <p:nvSpPr>
          <p:cNvPr id="4" name="Slide Number Placeholder 3"/>
          <p:cNvSpPr>
            <a:spLocks noGrp="1"/>
          </p:cNvSpPr>
          <p:nvPr>
            <p:ph type="sldNum" sz="quarter" idx="5"/>
          </p:nvPr>
        </p:nvSpPr>
        <p:spPr/>
        <p:txBody>
          <a:bodyPr/>
          <a:lstStyle/>
          <a:p>
            <a:fld id="{33C5B7F1-303F-4B4B-823C-C49003EF8ADF}" type="slidenum">
              <a:rPr lang="en-US" smtClean="0"/>
              <a:t>21</a:t>
            </a:fld>
            <a:endParaRPr lang="en-US"/>
          </a:p>
        </p:txBody>
      </p:sp>
    </p:spTree>
    <p:extLst>
      <p:ext uri="{BB962C8B-B14F-4D97-AF65-F5344CB8AC3E}">
        <p14:creationId xmlns:p14="http://schemas.microsoft.com/office/powerpoint/2010/main" val="3012903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Consider</a:t>
            </a:r>
            <a:r>
              <a:rPr lang="it-IT" sz="1200" dirty="0"/>
              <a:t> </a:t>
            </a:r>
            <a:r>
              <a:rPr lang="it-IT" sz="1200" dirty="0" err="1"/>
              <a:t>operational</a:t>
            </a:r>
            <a:r>
              <a:rPr lang="it-IT" sz="1200" dirty="0"/>
              <a:t> </a:t>
            </a:r>
            <a:r>
              <a:rPr lang="it-IT" sz="1200" dirty="0" err="1"/>
              <a:t>theories</a:t>
            </a:r>
            <a:r>
              <a:rPr lang="it-IT" sz="1200" dirty="0"/>
              <a:t> with a </a:t>
            </a:r>
            <a:r>
              <a:rPr lang="it-IT" sz="1200" dirty="0" err="1"/>
              <a:t>pair</a:t>
            </a:r>
            <a:r>
              <a:rPr lang="it-IT" sz="1200" dirty="0"/>
              <a:t> of joint </a:t>
            </a:r>
            <a:r>
              <a:rPr lang="it-IT" sz="1200" dirty="0" err="1"/>
              <a:t>measurements</a:t>
            </a:r>
            <a:r>
              <a:rPr lang="it-IT" sz="1200" dirty="0"/>
              <a:t>, </a:t>
            </a:r>
            <a:r>
              <a:rPr lang="it-IT" sz="1200" dirty="0" err="1"/>
              <a:t>denoted</a:t>
            </a:r>
            <a:r>
              <a:rPr lang="it-IT" sz="1200" dirty="0"/>
              <a:t> X,Z, and a state </a:t>
            </a:r>
            <a:r>
              <a:rPr lang="it-IT" sz="1200" dirty="0" err="1"/>
              <a:t>that</a:t>
            </a:r>
            <a:r>
              <a:rPr lang="it-IT" sz="1200" dirty="0"/>
              <a:t> </a:t>
            </a:r>
            <a:r>
              <a:rPr lang="it-IT" sz="1200" dirty="0" err="1"/>
              <a:t>satisfies</a:t>
            </a:r>
            <a:r>
              <a:rPr lang="it-IT" sz="1200" dirty="0"/>
              <a:t> the </a:t>
            </a:r>
            <a:r>
              <a:rPr lang="it-IT" sz="1200" dirty="0" err="1"/>
              <a:t>condition</a:t>
            </a:r>
            <a:r>
              <a:rPr lang="it-IT" sz="1200" dirty="0"/>
              <a:t> of  A12 </a:t>
            </a:r>
            <a:r>
              <a:rPr lang="it-IT" sz="1200" dirty="0" err="1"/>
              <a:t>orbit</a:t>
            </a:r>
            <a:r>
              <a:rPr lang="it-IT" sz="1200" dirty="0"/>
              <a:t> </a:t>
            </a:r>
            <a:r>
              <a:rPr lang="it-IT" sz="1200" dirty="0" err="1"/>
              <a:t>realizability</a:t>
            </a:r>
            <a:r>
              <a:rPr lang="it-I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22</a:t>
            </a:fld>
            <a:endParaRPr lang="en-US"/>
          </a:p>
        </p:txBody>
      </p:sp>
    </p:spTree>
    <p:extLst>
      <p:ext uri="{BB962C8B-B14F-4D97-AF65-F5344CB8AC3E}">
        <p14:creationId xmlns:p14="http://schemas.microsoft.com/office/powerpoint/2010/main" val="3259057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i.e. there exists other states (at least other 3) that have the same predictabilities, in modulus, for X and Z. Other states manifest those predictabilities, so they also show the same uncertainty relation!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i.e. among these states there are at least 3 with which the state can have operational equivalence. Moreover, among these states there are operational equivalences.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they lie in a rectangle in a plane parallel to the ZX plane. These vertices are the orbit of the original state under the action of the symmetry group of a rectangle under reflections, the </a:t>
            </a:r>
            <a:r>
              <a:rPr lang="en-US" dirty="0" err="1"/>
              <a:t>Coxeter</a:t>
            </a:r>
            <a:r>
              <a:rPr lang="en-US" dirty="0"/>
              <a:t> group  A21. That’s why the name.  </a:t>
            </a:r>
            <a:br>
              <a:rPr lang="en-US" dirty="0"/>
            </a:br>
            <a:r>
              <a:rPr lang="en-US" dirty="0"/>
              <a:t>Basically it’s a rectangle condition.</a:t>
            </a:r>
          </a:p>
        </p:txBody>
      </p:sp>
      <p:sp>
        <p:nvSpPr>
          <p:cNvPr id="4" name="Slide Number Placeholder 3"/>
          <p:cNvSpPr>
            <a:spLocks noGrp="1"/>
          </p:cNvSpPr>
          <p:nvPr>
            <p:ph type="sldNum" sz="quarter" idx="5"/>
          </p:nvPr>
        </p:nvSpPr>
        <p:spPr/>
        <p:txBody>
          <a:bodyPr/>
          <a:lstStyle/>
          <a:p>
            <a:fld id="{33C5B7F1-303F-4B4B-823C-C49003EF8ADF}" type="slidenum">
              <a:rPr lang="en-US" smtClean="0"/>
              <a:t>23</a:t>
            </a:fld>
            <a:endParaRPr lang="en-US"/>
          </a:p>
        </p:txBody>
      </p:sp>
    </p:spTree>
    <p:extLst>
      <p:ext uri="{BB962C8B-B14F-4D97-AF65-F5344CB8AC3E}">
        <p14:creationId xmlns:p14="http://schemas.microsoft.com/office/powerpoint/2010/main" val="402863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imposes a nontrivial constraint on the X and Z predictabilities of a state.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 doing the proof. It’s easily followable in the paper.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Despite our result shows contextuality of a theory whenever you have one state in your theory satisfying the symmetry and </a:t>
            </a:r>
            <a:r>
              <a:rPr lang="en-US" b="1" dirty="0" err="1"/>
              <a:t>s.t.</a:t>
            </a:r>
            <a:r>
              <a:rPr lang="en-US" b="1" dirty="0"/>
              <a:t> the bound is violated,  our result has deeper significance for theories where all states satisfy the symmetry.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3C5B7F1-303F-4B4B-823C-C49003EF8ADF}" type="slidenum">
              <a:rPr lang="en-US" smtClean="0"/>
              <a:t>24</a:t>
            </a:fld>
            <a:endParaRPr lang="en-US"/>
          </a:p>
        </p:txBody>
      </p:sp>
    </p:spTree>
    <p:extLst>
      <p:ext uri="{BB962C8B-B14F-4D97-AF65-F5344CB8AC3E}">
        <p14:creationId xmlns:p14="http://schemas.microsoft.com/office/powerpoint/2010/main" val="2516333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all satisfy apart from simplicial. The set of states satisfying the A12 symmetry forms an octahedron inside the tetrahedron, whose vertices are at the midpoints of the edges, i.e. the stabilizer octahedron.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vertices of the tetrahedron do not satisfy the symmetry, as they don’t manifest operational equivalences.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however, that our result applies to any theory with some state having A12 symmetry. Not only the theories that have all states satisfying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Giovanni for the very nice figures.</a:t>
            </a:r>
          </a:p>
        </p:txBody>
      </p:sp>
      <p:sp>
        <p:nvSpPr>
          <p:cNvPr id="4" name="Slide Number Placeholder 3"/>
          <p:cNvSpPr>
            <a:spLocks noGrp="1"/>
          </p:cNvSpPr>
          <p:nvPr>
            <p:ph type="sldNum" sz="quarter" idx="5"/>
          </p:nvPr>
        </p:nvSpPr>
        <p:spPr/>
        <p:txBody>
          <a:bodyPr/>
          <a:lstStyle/>
          <a:p>
            <a:fld id="{33C5B7F1-303F-4B4B-823C-C49003EF8ADF}" type="slidenum">
              <a:rPr lang="en-US" smtClean="0"/>
              <a:t>25</a:t>
            </a:fld>
            <a:endParaRPr lang="en-US"/>
          </a:p>
        </p:txBody>
      </p:sp>
    </p:spTree>
    <p:extLst>
      <p:ext uri="{BB962C8B-B14F-4D97-AF65-F5344CB8AC3E}">
        <p14:creationId xmlns:p14="http://schemas.microsoft.com/office/powerpoint/2010/main" val="301977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implies the functional form of the uncertainty relation to be below a linear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Our</a:t>
            </a:r>
            <a:r>
              <a:rPr lang="it-IT" dirty="0"/>
              <a:t> </a:t>
            </a:r>
            <a:r>
              <a:rPr lang="it-IT" dirty="0" err="1"/>
              <a:t>bound</a:t>
            </a:r>
            <a:r>
              <a:rPr lang="it-IT" dirty="0"/>
              <a:t> </a:t>
            </a:r>
            <a:r>
              <a:rPr lang="it-IT" dirty="0" err="1"/>
              <a:t>is</a:t>
            </a:r>
            <a:r>
              <a:rPr lang="it-IT" dirty="0"/>
              <a:t> a </a:t>
            </a:r>
            <a:r>
              <a:rPr lang="it-IT" dirty="0" err="1"/>
              <a:t>universal</a:t>
            </a:r>
            <a:r>
              <a:rPr lang="it-IT" dirty="0"/>
              <a:t> </a:t>
            </a:r>
            <a:r>
              <a:rPr lang="it-IT" dirty="0" err="1"/>
              <a:t>constraint</a:t>
            </a:r>
            <a:r>
              <a:rPr lang="it-IT" dirty="0"/>
              <a:t> on the </a:t>
            </a:r>
            <a:r>
              <a:rPr lang="it-IT" dirty="0" err="1"/>
              <a:t>predictability</a:t>
            </a:r>
            <a:r>
              <a:rPr lang="it-IT" dirty="0"/>
              <a:t> </a:t>
            </a:r>
            <a:r>
              <a:rPr lang="it-IT" dirty="0" err="1"/>
              <a:t>tradeoff</a:t>
            </a:r>
            <a:r>
              <a:rPr lang="it-IT" dirty="0"/>
              <a:t> </a:t>
            </a:r>
            <a:r>
              <a:rPr lang="it-IT" dirty="0" err="1"/>
              <a:t>within</a:t>
            </a:r>
            <a:r>
              <a:rPr lang="it-IT" dirty="0"/>
              <a:t> </a:t>
            </a:r>
            <a:r>
              <a:rPr lang="it-IT" dirty="0" err="1"/>
              <a:t>such</a:t>
            </a:r>
            <a:r>
              <a:rPr lang="it-IT" dirty="0"/>
              <a:t> </a:t>
            </a:r>
            <a:r>
              <a:rPr lang="it-IT" dirty="0" err="1"/>
              <a:t>theories</a:t>
            </a:r>
            <a:r>
              <a:rPr lang="it-IT"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lide Number Placeholder 3"/>
          <p:cNvSpPr>
            <a:spLocks noGrp="1"/>
          </p:cNvSpPr>
          <p:nvPr>
            <p:ph type="sldNum" sz="quarter" idx="5"/>
          </p:nvPr>
        </p:nvSpPr>
        <p:spPr/>
        <p:txBody>
          <a:bodyPr/>
          <a:lstStyle/>
          <a:p>
            <a:fld id="{33C5B7F1-303F-4B4B-823C-C49003EF8ADF}" type="slidenum">
              <a:rPr lang="en-US" smtClean="0"/>
              <a:t>26</a:t>
            </a:fld>
            <a:endParaRPr lang="en-US"/>
          </a:p>
        </p:txBody>
      </p:sp>
    </p:spTree>
    <p:extLst>
      <p:ext uri="{BB962C8B-B14F-4D97-AF65-F5344CB8AC3E}">
        <p14:creationId xmlns:p14="http://schemas.microsoft.com/office/powerpoint/2010/main" val="4039687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implies the functional form of the uncertainty relation to be below a linear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that the NC bound intersects the quantum ZX UR only for X=1 and Z=0 or vice versa. This is what happens in the toy theory. Max predictability of X and zero of Z or vice versa. Otherwise the qubit can violate the bound and indeed shows contextuality.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Stabilizer UR as noncontextuality 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Qubit maximum violation of the bound is sqrt{2} and </a:t>
            </a:r>
            <a:r>
              <a:rPr lang="en-US" b="1" dirty="0" err="1"/>
              <a:t>gbit</a:t>
            </a:r>
            <a:r>
              <a:rPr lang="en-US" b="1" dirty="0"/>
              <a:t> is 2. Geometrically easy to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err="1"/>
              <a:t>Notice</a:t>
            </a:r>
            <a:r>
              <a:rPr lang="it-IT" b="1" dirty="0"/>
              <a:t> </a:t>
            </a:r>
            <a:r>
              <a:rPr lang="it-IT" b="1" dirty="0" err="1"/>
              <a:t>that</a:t>
            </a:r>
            <a:r>
              <a:rPr lang="it-IT" b="1" dirty="0"/>
              <a:t> in the case of the </a:t>
            </a:r>
            <a:r>
              <a:rPr lang="it-IT" b="1" dirty="0" err="1"/>
              <a:t>simplicial</a:t>
            </a:r>
            <a:r>
              <a:rPr lang="it-IT" b="1" dirty="0"/>
              <a:t> </a:t>
            </a:r>
            <a:r>
              <a:rPr lang="it-IT" b="1" dirty="0" err="1"/>
              <a:t>theory</a:t>
            </a:r>
            <a:r>
              <a:rPr lang="it-IT" b="1" dirty="0"/>
              <a:t>, </a:t>
            </a:r>
            <a:r>
              <a:rPr lang="it-IT" b="1" dirty="0" err="1"/>
              <a:t>our</a:t>
            </a:r>
            <a:r>
              <a:rPr lang="it-IT" b="1" dirty="0"/>
              <a:t> </a:t>
            </a:r>
            <a:r>
              <a:rPr lang="it-IT" b="1" dirty="0" err="1"/>
              <a:t>bound</a:t>
            </a:r>
            <a:r>
              <a:rPr lang="it-IT" b="1" dirty="0"/>
              <a:t> </a:t>
            </a:r>
            <a:r>
              <a:rPr lang="it-IT" b="1" dirty="0" err="1"/>
              <a:t>is</a:t>
            </a:r>
            <a:r>
              <a:rPr lang="it-IT" b="1" dirty="0"/>
              <a:t> </a:t>
            </a:r>
            <a:r>
              <a:rPr lang="it-IT" b="1" dirty="0" err="1"/>
              <a:t>not</a:t>
            </a:r>
            <a:r>
              <a:rPr lang="it-IT" b="1" dirty="0"/>
              <a:t> a </a:t>
            </a:r>
            <a:r>
              <a:rPr lang="it-IT" b="1" dirty="0" err="1"/>
              <a:t>universal</a:t>
            </a:r>
            <a:r>
              <a:rPr lang="it-IT" b="1" dirty="0"/>
              <a:t> </a:t>
            </a:r>
            <a:r>
              <a:rPr lang="it-IT" b="1" dirty="0" err="1"/>
              <a:t>constraint</a:t>
            </a:r>
            <a:r>
              <a:rPr lang="it-IT" b="1" dirty="0"/>
              <a:t> on the </a:t>
            </a:r>
            <a:r>
              <a:rPr lang="it-IT" b="1" dirty="0" err="1"/>
              <a:t>predictabilities</a:t>
            </a:r>
            <a:r>
              <a:rPr lang="it-IT" b="1" dirty="0"/>
              <a:t> of the </a:t>
            </a:r>
            <a:r>
              <a:rPr lang="it-IT" b="1" dirty="0" err="1"/>
              <a:t>theory</a:t>
            </a:r>
            <a:r>
              <a:rPr lang="it-IT" b="1" dirty="0"/>
              <a:t>. </a:t>
            </a:r>
            <a:r>
              <a:rPr lang="it-IT" b="1" dirty="0" err="1"/>
              <a:t>Only</a:t>
            </a:r>
            <a:r>
              <a:rPr lang="it-IT" b="1" dirty="0"/>
              <a:t> in the subset of </a:t>
            </a:r>
            <a:r>
              <a:rPr lang="it-IT" b="1" dirty="0" err="1"/>
              <a:t>states</a:t>
            </a:r>
            <a:r>
              <a:rPr lang="it-IT" b="1" dirty="0"/>
              <a:t> </a:t>
            </a:r>
            <a:r>
              <a:rPr lang="it-IT" b="1" dirty="0" err="1"/>
              <a:t>that</a:t>
            </a:r>
            <a:r>
              <a:rPr lang="it-IT" b="1" dirty="0"/>
              <a:t> </a:t>
            </a:r>
            <a:r>
              <a:rPr lang="it-IT" b="1" dirty="0" err="1"/>
              <a:t>satisfy</a:t>
            </a:r>
            <a:r>
              <a:rPr lang="it-IT" b="1" dirty="0"/>
              <a:t> the </a:t>
            </a:r>
            <a:r>
              <a:rPr lang="it-IT" b="1" dirty="0" err="1"/>
              <a:t>symmetry</a:t>
            </a:r>
            <a:r>
              <a:rPr lang="it-IT" b="1" dirty="0"/>
              <a:t>, and </a:t>
            </a:r>
            <a:r>
              <a:rPr lang="it-IT" b="1" dirty="0" err="1"/>
              <a:t>that</a:t>
            </a:r>
            <a:r>
              <a:rPr lang="it-IT" b="1" dirty="0"/>
              <a:t> </a:t>
            </a:r>
            <a:r>
              <a:rPr lang="it-IT" b="1" dirty="0" err="1"/>
              <a:t>indeed</a:t>
            </a:r>
            <a:r>
              <a:rPr lang="it-IT" b="1" dirty="0"/>
              <a:t> </a:t>
            </a:r>
            <a:r>
              <a:rPr lang="it-IT" b="1" dirty="0" err="1"/>
              <a:t>satisfy</a:t>
            </a:r>
            <a:r>
              <a:rPr lang="it-IT" b="1" dirty="0"/>
              <a:t> </a:t>
            </a:r>
            <a:r>
              <a:rPr lang="it-IT" b="1" dirty="0" err="1"/>
              <a:t>our</a:t>
            </a:r>
            <a:r>
              <a:rPr lang="it-IT" b="1" dirty="0"/>
              <a:t> </a:t>
            </a:r>
            <a:r>
              <a:rPr lang="it-IT" b="1" dirty="0" err="1"/>
              <a:t>bound</a:t>
            </a:r>
            <a:r>
              <a:rPr lang="it-IT" b="1" dirty="0"/>
              <a:t>, </a:t>
            </a:r>
            <a:r>
              <a:rPr lang="it-IT" b="1" dirty="0" err="1"/>
              <a:t>consistently</a:t>
            </a:r>
            <a:r>
              <a:rPr lang="it-IT" b="1" dirty="0"/>
              <a:t> with the </a:t>
            </a:r>
            <a:r>
              <a:rPr lang="it-IT" b="1" dirty="0" err="1"/>
              <a:t>fact</a:t>
            </a:r>
            <a:r>
              <a:rPr lang="it-IT" b="1" dirty="0"/>
              <a:t> </a:t>
            </a:r>
            <a:r>
              <a:rPr lang="it-IT" b="1" dirty="0" err="1"/>
              <a:t>that</a:t>
            </a:r>
            <a:r>
              <a:rPr lang="it-IT" b="1" dirty="0"/>
              <a:t> the </a:t>
            </a:r>
            <a:r>
              <a:rPr lang="it-IT" b="1" dirty="0" err="1"/>
              <a:t>simplicial</a:t>
            </a:r>
            <a:r>
              <a:rPr lang="it-IT" b="1" dirty="0"/>
              <a:t> </a:t>
            </a:r>
            <a:r>
              <a:rPr lang="it-IT" b="1" dirty="0" err="1"/>
              <a:t>theory</a:t>
            </a:r>
            <a:r>
              <a:rPr lang="it-IT" b="1" dirty="0"/>
              <a:t> </a:t>
            </a:r>
            <a:r>
              <a:rPr lang="it-IT" b="1" dirty="0" err="1"/>
              <a:t>admit</a:t>
            </a:r>
            <a:r>
              <a:rPr lang="it-IT" b="1" dirty="0"/>
              <a:t> of a </a:t>
            </a:r>
            <a:r>
              <a:rPr lang="it-IT" b="1" dirty="0" err="1"/>
              <a:t>noncontextual</a:t>
            </a:r>
            <a:r>
              <a:rPr lang="it-IT" b="1" dirty="0"/>
              <a:t>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The </a:t>
            </a:r>
            <a:r>
              <a:rPr lang="it-IT" b="1" dirty="0" err="1"/>
              <a:t>vertices</a:t>
            </a:r>
            <a:r>
              <a:rPr lang="it-IT" b="1" dirty="0"/>
              <a:t>, </a:t>
            </a:r>
            <a:r>
              <a:rPr lang="it-IT" b="1" dirty="0" err="1"/>
              <a:t>that</a:t>
            </a:r>
            <a:r>
              <a:rPr lang="it-IT" b="1" dirty="0"/>
              <a:t> </a:t>
            </a:r>
            <a:r>
              <a:rPr lang="it-IT" b="1" dirty="0" err="1"/>
              <a:t>allow</a:t>
            </a:r>
            <a:r>
              <a:rPr lang="it-IT" b="1" dirty="0"/>
              <a:t> to beat </a:t>
            </a:r>
            <a:r>
              <a:rPr lang="it-IT" b="1" dirty="0" err="1"/>
              <a:t>our</a:t>
            </a:r>
            <a:r>
              <a:rPr lang="it-IT" b="1" dirty="0"/>
              <a:t> </a:t>
            </a:r>
            <a:r>
              <a:rPr lang="it-IT" b="1" dirty="0" err="1"/>
              <a:t>bound</a:t>
            </a:r>
            <a:r>
              <a:rPr lang="it-IT" b="1" dirty="0"/>
              <a:t> and </a:t>
            </a:r>
            <a:r>
              <a:rPr lang="it-IT" b="1" dirty="0" err="1"/>
              <a:t>provide</a:t>
            </a:r>
            <a:r>
              <a:rPr lang="it-IT" b="1" dirty="0"/>
              <a:t> the UR for the </a:t>
            </a:r>
            <a:r>
              <a:rPr lang="it-IT" b="1" dirty="0" err="1"/>
              <a:t>simplicial</a:t>
            </a:r>
            <a:r>
              <a:rPr lang="it-IT" b="1" dirty="0"/>
              <a:t> </a:t>
            </a:r>
            <a:r>
              <a:rPr lang="it-IT" b="1" dirty="0" err="1"/>
              <a:t>theory</a:t>
            </a:r>
            <a:r>
              <a:rPr lang="it-IT" b="1" dirty="0"/>
              <a:t>, do </a:t>
            </a:r>
            <a:r>
              <a:rPr lang="it-IT" b="1" dirty="0" err="1"/>
              <a:t>not</a:t>
            </a:r>
            <a:r>
              <a:rPr lang="it-IT" b="1" dirty="0"/>
              <a:t> </a:t>
            </a:r>
            <a:r>
              <a:rPr lang="it-IT" b="1" dirty="0" err="1"/>
              <a:t>satisfy</a:t>
            </a:r>
            <a:r>
              <a:rPr lang="it-IT" b="1" dirty="0"/>
              <a:t> the </a:t>
            </a:r>
            <a:r>
              <a:rPr lang="it-IT" b="1" dirty="0" err="1"/>
              <a:t>symmetry</a:t>
            </a:r>
            <a:r>
              <a:rPr lang="it-IT" b="1" dirty="0"/>
              <a:t> and so are </a:t>
            </a:r>
            <a:r>
              <a:rPr lang="it-IT" b="1" dirty="0" err="1"/>
              <a:t>not</a:t>
            </a:r>
            <a:r>
              <a:rPr lang="it-IT" b="1" dirty="0"/>
              <a:t> </a:t>
            </a:r>
            <a:r>
              <a:rPr lang="it-IT" b="1" dirty="0" err="1"/>
              <a:t>subjected</a:t>
            </a:r>
            <a:r>
              <a:rPr lang="it-IT" b="1" dirty="0"/>
              <a:t> to </a:t>
            </a:r>
            <a:r>
              <a:rPr lang="it-IT" b="1" dirty="0" err="1"/>
              <a:t>our</a:t>
            </a:r>
            <a:r>
              <a:rPr lang="it-IT" b="1" dirty="0"/>
              <a:t> </a:t>
            </a:r>
            <a:r>
              <a:rPr lang="it-IT" b="1" dirty="0" err="1"/>
              <a:t>result</a:t>
            </a:r>
            <a:r>
              <a:rPr lang="it-IT" b="1"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3C5B7F1-303F-4B4B-823C-C49003EF8ADF}" type="slidenum">
              <a:rPr lang="en-US" smtClean="0"/>
              <a:t>27</a:t>
            </a:fld>
            <a:endParaRPr lang="en-US"/>
          </a:p>
        </p:txBody>
      </p:sp>
    </p:spTree>
    <p:extLst>
      <p:ext uri="{BB962C8B-B14F-4D97-AF65-F5344CB8AC3E}">
        <p14:creationId xmlns:p14="http://schemas.microsoft.com/office/powerpoint/2010/main" val="796081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p:txBody>
      </p:sp>
      <p:sp>
        <p:nvSpPr>
          <p:cNvPr id="4" name="Slide Number Placeholder 3"/>
          <p:cNvSpPr>
            <a:spLocks noGrp="1"/>
          </p:cNvSpPr>
          <p:nvPr>
            <p:ph type="sldNum" sz="quarter" idx="5"/>
          </p:nvPr>
        </p:nvSpPr>
        <p:spPr/>
        <p:txBody>
          <a:bodyPr/>
          <a:lstStyle/>
          <a:p>
            <a:fld id="{33C5B7F1-303F-4B4B-823C-C49003EF8ADF}" type="slidenum">
              <a:rPr lang="en-US" smtClean="0"/>
              <a:t>28</a:t>
            </a:fld>
            <a:endParaRPr lang="en-US"/>
          </a:p>
        </p:txBody>
      </p:sp>
    </p:spTree>
    <p:extLst>
      <p:ext uri="{BB962C8B-B14F-4D97-AF65-F5344CB8AC3E}">
        <p14:creationId xmlns:p14="http://schemas.microsoft.com/office/powerpoint/2010/main" val="20130278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understand quantum theory. In order to do so we think we need to single out the features that are inherently nonclassical of quantum theory. In this work we show that interference phenomena are not among those features, unlike usually claimed, by providing a classical statistical theory – the toy field theory -- that reproduces those phenomena within a classical worldview (explicitly refuting all the radical interpretational claims that are usually taken to be implied by quantum interference phenomena). With this work we also want to promote a more rigorous way of studying </a:t>
            </a:r>
            <a:r>
              <a:rPr lang="en-US" dirty="0" err="1"/>
              <a:t>nonclassicality</a:t>
            </a:r>
            <a:r>
              <a:rPr lang="en-US" dirty="0"/>
              <a:t>.</a:t>
            </a:r>
          </a:p>
        </p:txBody>
      </p:sp>
      <p:sp>
        <p:nvSpPr>
          <p:cNvPr id="4" name="Slide Number Placeholder 3"/>
          <p:cNvSpPr>
            <a:spLocks noGrp="1"/>
          </p:cNvSpPr>
          <p:nvPr>
            <p:ph type="sldNum" sz="quarter" idx="5"/>
          </p:nvPr>
        </p:nvSpPr>
        <p:spPr/>
        <p:txBody>
          <a:bodyPr/>
          <a:lstStyle/>
          <a:p>
            <a:fld id="{33C5B7F1-303F-4B4B-823C-C49003EF8ADF}" type="slidenum">
              <a:rPr lang="en-US" smtClean="0"/>
              <a:t>29</a:t>
            </a:fld>
            <a:endParaRPr lang="en-US"/>
          </a:p>
        </p:txBody>
      </p:sp>
    </p:spTree>
    <p:extLst>
      <p:ext uri="{BB962C8B-B14F-4D97-AF65-F5344CB8AC3E}">
        <p14:creationId xmlns:p14="http://schemas.microsoft.com/office/powerpoint/2010/main" val="2286727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understand quantum theory. In order to do so we think we need to single out the features that are inherently nonclassical of quantum theory. In this work we show that interference phenomena are not among those features, unlike usually claimed, by providing a classical statistical theory – the toy field theory -- that reproduces those phenomena within a classical worldview (explicitly refuting all the radical interpretational claims that are usually taken to be implied by quantum interference phenomena). With this work we also want to promote a more rigorous way of studying </a:t>
            </a:r>
            <a:r>
              <a:rPr lang="en-US" dirty="0" err="1"/>
              <a:t>nonclassicality</a:t>
            </a:r>
            <a:r>
              <a:rPr lang="en-US" dirty="0"/>
              <a:t>.</a:t>
            </a:r>
          </a:p>
        </p:txBody>
      </p:sp>
      <p:sp>
        <p:nvSpPr>
          <p:cNvPr id="4" name="Slide Number Placeholder 3"/>
          <p:cNvSpPr>
            <a:spLocks noGrp="1"/>
          </p:cNvSpPr>
          <p:nvPr>
            <p:ph type="sldNum" sz="quarter" idx="5"/>
          </p:nvPr>
        </p:nvSpPr>
        <p:spPr/>
        <p:txBody>
          <a:bodyPr/>
          <a:lstStyle/>
          <a:p>
            <a:fld id="{33C5B7F1-303F-4B4B-823C-C49003EF8ADF}" type="slidenum">
              <a:rPr lang="en-US" smtClean="0"/>
              <a:t>30</a:t>
            </a:fld>
            <a:endParaRPr lang="en-US"/>
          </a:p>
        </p:txBody>
      </p:sp>
    </p:spTree>
    <p:extLst>
      <p:ext uri="{BB962C8B-B14F-4D97-AF65-F5344CB8AC3E}">
        <p14:creationId xmlns:p14="http://schemas.microsoft.com/office/powerpoint/2010/main" val="174310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a:t>
            </a:fld>
            <a:endParaRPr lang="en-US"/>
          </a:p>
        </p:txBody>
      </p:sp>
    </p:spTree>
    <p:extLst>
      <p:ext uri="{BB962C8B-B14F-4D97-AF65-F5344CB8AC3E}">
        <p14:creationId xmlns:p14="http://schemas.microsoft.com/office/powerpoint/2010/main" val="625941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understand quantum theory. In order to do so we think we need to single out the features that are inherently nonclassical of quantum theory. In this work we show that interference phenomena are not among those features, unlike usually claimed, by providing a classical statistical theory – the toy field theory -- that reproduces those phenomena within a classical worldview (explicitly refuting all the radical interpretational claims that are usually taken to be implied by quantum interference phenomena). With this work we also want to promote a more rigorous way of studying </a:t>
            </a:r>
            <a:r>
              <a:rPr lang="en-US" dirty="0" err="1"/>
              <a:t>nonclassicality</a:t>
            </a:r>
            <a:r>
              <a:rPr lang="en-US" dirty="0"/>
              <a:t>.</a:t>
            </a:r>
          </a:p>
        </p:txBody>
      </p:sp>
      <p:sp>
        <p:nvSpPr>
          <p:cNvPr id="4" name="Slide Number Placeholder 3"/>
          <p:cNvSpPr>
            <a:spLocks noGrp="1"/>
          </p:cNvSpPr>
          <p:nvPr>
            <p:ph type="sldNum" sz="quarter" idx="5"/>
          </p:nvPr>
        </p:nvSpPr>
        <p:spPr/>
        <p:txBody>
          <a:bodyPr/>
          <a:lstStyle/>
          <a:p>
            <a:fld id="{33C5B7F1-303F-4B4B-823C-C49003EF8ADF}" type="slidenum">
              <a:rPr lang="en-US" smtClean="0"/>
              <a:t>31</a:t>
            </a:fld>
            <a:endParaRPr lang="en-US"/>
          </a:p>
        </p:txBody>
      </p:sp>
    </p:spTree>
    <p:extLst>
      <p:ext uri="{BB962C8B-B14F-4D97-AF65-F5344CB8AC3E}">
        <p14:creationId xmlns:p14="http://schemas.microsoft.com/office/powerpoint/2010/main" val="373462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ones are novel with respect to the table in </a:t>
            </a:r>
            <a:r>
              <a:rPr lang="en-US" dirty="0" err="1"/>
              <a:t>Spekkens</a:t>
            </a:r>
            <a:r>
              <a:rPr lang="en-US" dirty="0"/>
              <a:t>’ paper. </a:t>
            </a:r>
          </a:p>
        </p:txBody>
      </p:sp>
      <p:sp>
        <p:nvSpPr>
          <p:cNvPr id="4" name="Slide Number Placeholder 3"/>
          <p:cNvSpPr>
            <a:spLocks noGrp="1"/>
          </p:cNvSpPr>
          <p:nvPr>
            <p:ph type="sldNum" sz="quarter" idx="5"/>
          </p:nvPr>
        </p:nvSpPr>
        <p:spPr/>
        <p:txBody>
          <a:bodyPr/>
          <a:lstStyle/>
          <a:p>
            <a:fld id="{33C5B7F1-303F-4B4B-823C-C49003EF8ADF}" type="slidenum">
              <a:rPr lang="en-US" smtClean="0"/>
              <a:t>34</a:t>
            </a:fld>
            <a:endParaRPr lang="en-US"/>
          </a:p>
        </p:txBody>
      </p:sp>
    </p:spTree>
    <p:extLst>
      <p:ext uri="{BB962C8B-B14F-4D97-AF65-F5344CB8AC3E}">
        <p14:creationId xmlns:p14="http://schemas.microsoft.com/office/powerpoint/2010/main" val="1525045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aspects of uncertainty relations, if any, witness </a:t>
            </a:r>
            <a:r>
              <a:rPr lang="en-US" dirty="0" err="1"/>
              <a:t>nonclassicality</a:t>
            </a:r>
            <a:r>
              <a:rPr lang="en-US" dirty="0"/>
              <a:t>, here in the form of contextuality?</a:t>
            </a:r>
          </a:p>
        </p:txBody>
      </p:sp>
      <p:sp>
        <p:nvSpPr>
          <p:cNvPr id="4" name="Slide Number Placeholder 3"/>
          <p:cNvSpPr>
            <a:spLocks noGrp="1"/>
          </p:cNvSpPr>
          <p:nvPr>
            <p:ph type="sldNum" sz="quarter" idx="5"/>
          </p:nvPr>
        </p:nvSpPr>
        <p:spPr/>
        <p:txBody>
          <a:bodyPr/>
          <a:lstStyle/>
          <a:p>
            <a:fld id="{33C5B7F1-303F-4B4B-823C-C49003EF8ADF}" type="slidenum">
              <a:rPr lang="en-US" smtClean="0"/>
              <a:t>35</a:t>
            </a:fld>
            <a:endParaRPr lang="en-US"/>
          </a:p>
        </p:txBody>
      </p:sp>
    </p:spTree>
    <p:extLst>
      <p:ext uri="{BB962C8B-B14F-4D97-AF65-F5344CB8AC3E}">
        <p14:creationId xmlns:p14="http://schemas.microsoft.com/office/powerpoint/2010/main" val="4215441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operational theory in a prepare and measure stipulates the preparations the measurements and an algorithm for computing the predicted probabilities of an outcome given preparation and measurement for all possible preparations and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imagine that each preparation and measurement effect as a real-valued vectors, and the probability is given by their inner product.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36</a:t>
            </a:fld>
            <a:endParaRPr lang="en-US"/>
          </a:p>
        </p:txBody>
      </p:sp>
    </p:spTree>
    <p:extLst>
      <p:ext uri="{BB962C8B-B14F-4D97-AF65-F5344CB8AC3E}">
        <p14:creationId xmlns:p14="http://schemas.microsoft.com/office/powerpoint/2010/main" val="123736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theory predicts well because there’s actual system that is subjected to the experimental procedures. It has physical properties defined as ontic states.</a:t>
            </a:r>
          </a:p>
          <a:p>
            <a:endParaRPr lang="en-US" dirty="0"/>
          </a:p>
          <a:p>
            <a:r>
              <a:rPr lang="en-US" dirty="0"/>
              <a:t>Since we consider Lambda finite, we can represent the probability distributions as vectors.</a:t>
            </a:r>
          </a:p>
        </p:txBody>
      </p:sp>
      <p:sp>
        <p:nvSpPr>
          <p:cNvPr id="4" name="Slide Number Placeholder 3"/>
          <p:cNvSpPr>
            <a:spLocks noGrp="1"/>
          </p:cNvSpPr>
          <p:nvPr>
            <p:ph type="sldNum" sz="quarter" idx="5"/>
          </p:nvPr>
        </p:nvSpPr>
        <p:spPr/>
        <p:txBody>
          <a:bodyPr/>
          <a:lstStyle/>
          <a:p>
            <a:fld id="{33C5B7F1-303F-4B4B-823C-C49003EF8ADF}" type="slidenum">
              <a:rPr lang="en-US" smtClean="0"/>
              <a:t>37</a:t>
            </a:fld>
            <a:endParaRPr lang="en-US"/>
          </a:p>
        </p:txBody>
      </p:sp>
    </p:spTree>
    <p:extLst>
      <p:ext uri="{BB962C8B-B14F-4D97-AF65-F5344CB8AC3E}">
        <p14:creationId xmlns:p14="http://schemas.microsoft.com/office/powerpoint/2010/main" val="975291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the </a:t>
            </a:r>
            <a:r>
              <a:rPr lang="en-US" dirty="0" err="1"/>
              <a:t>w_i</a:t>
            </a:r>
            <a:r>
              <a:rPr lang="en-US" dirty="0"/>
              <a:t> are probability distributions.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presented the notion for preparations but it extends also to transformations and measurements and it is known as generalized contextuality.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the examples before, qubit QT, </a:t>
            </a:r>
            <a:r>
              <a:rPr lang="en-US" dirty="0" err="1"/>
              <a:t>gbit</a:t>
            </a:r>
            <a:r>
              <a:rPr lang="en-US" dirty="0"/>
              <a:t> theory and eta-depolarizing qubit theory when eta less than 2/3 do not admit of NC ontological model. Simplicial and stabilizer yes. </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38</a:t>
            </a:fld>
            <a:endParaRPr lang="en-US"/>
          </a:p>
        </p:txBody>
      </p:sp>
    </p:spTree>
    <p:extLst>
      <p:ext uri="{BB962C8B-B14F-4D97-AF65-F5344CB8AC3E}">
        <p14:creationId xmlns:p14="http://schemas.microsoft.com/office/powerpoint/2010/main" val="39083291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Applies to a broad class of physical scenarios. For ex a single system unlike locality.</a:t>
            </a:r>
          </a:p>
          <a:p>
            <a:endParaRPr lang="en-US" dirty="0"/>
          </a:p>
          <a:p>
            <a:r>
              <a:rPr lang="en-US" dirty="0"/>
              <a:t>Simplex embeddability is the notion of classical </a:t>
            </a:r>
            <a:r>
              <a:rPr lang="en-US" dirty="0" err="1"/>
              <a:t>explainability</a:t>
            </a:r>
            <a:r>
              <a:rPr lang="en-US" dirty="0"/>
              <a:t> in GPTs.</a:t>
            </a:r>
          </a:p>
        </p:txBody>
      </p:sp>
      <p:sp>
        <p:nvSpPr>
          <p:cNvPr id="4" name="Slide Number Placeholder 3"/>
          <p:cNvSpPr>
            <a:spLocks noGrp="1"/>
          </p:cNvSpPr>
          <p:nvPr>
            <p:ph type="sldNum" sz="quarter" idx="5"/>
          </p:nvPr>
        </p:nvSpPr>
        <p:spPr/>
        <p:txBody>
          <a:bodyPr/>
          <a:lstStyle/>
          <a:p>
            <a:fld id="{33C5B7F1-303F-4B4B-823C-C49003EF8ADF}" type="slidenum">
              <a:rPr lang="en-US" smtClean="0"/>
              <a:t>39</a:t>
            </a:fld>
            <a:endParaRPr lang="en-US"/>
          </a:p>
        </p:txBody>
      </p:sp>
    </p:spTree>
    <p:extLst>
      <p:ext uri="{BB962C8B-B14F-4D97-AF65-F5344CB8AC3E}">
        <p14:creationId xmlns:p14="http://schemas.microsoft.com/office/powerpoint/2010/main" val="16767535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p:txBody>
      </p:sp>
      <p:sp>
        <p:nvSpPr>
          <p:cNvPr id="4" name="Slide Number Placeholder 3"/>
          <p:cNvSpPr>
            <a:spLocks noGrp="1"/>
          </p:cNvSpPr>
          <p:nvPr>
            <p:ph type="sldNum" sz="quarter" idx="5"/>
          </p:nvPr>
        </p:nvSpPr>
        <p:spPr/>
        <p:txBody>
          <a:bodyPr/>
          <a:lstStyle/>
          <a:p>
            <a:fld id="{33C5B7F1-303F-4B4B-823C-C49003EF8ADF}" type="slidenum">
              <a:rPr lang="en-US" smtClean="0"/>
              <a:t>40</a:t>
            </a:fld>
            <a:endParaRPr lang="en-US"/>
          </a:p>
        </p:txBody>
      </p:sp>
    </p:spTree>
    <p:extLst>
      <p:ext uri="{BB962C8B-B14F-4D97-AF65-F5344CB8AC3E}">
        <p14:creationId xmlns:p14="http://schemas.microsoft.com/office/powerpoint/2010/main" val="742140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LM Mono 10" panose="00000509000000000000" pitchFamily="49" charset="0"/>
              </a:rPr>
              <a:t>If we do not have such a theory we cannot say what is it, we </a:t>
            </a:r>
          </a:p>
          <a:p>
            <a:r>
              <a:rPr lang="en-US" sz="1200" dirty="0">
                <a:latin typeface="LM Mono 10" panose="00000509000000000000" pitchFamily="49" charset="0"/>
              </a:rPr>
              <a:t>can only say what is not.</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LM Mono 10" panose="00000509000000000000" pitchFamily="49" charset="0"/>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2</a:t>
            </a:fld>
            <a:endParaRPr lang="en-US"/>
          </a:p>
        </p:txBody>
      </p:sp>
    </p:spTree>
    <p:extLst>
      <p:ext uri="{BB962C8B-B14F-4D97-AF65-F5344CB8AC3E}">
        <p14:creationId xmlns:p14="http://schemas.microsoft.com/office/powerpoint/2010/main" val="6364008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2"/>
                </a:solidFill>
                <a:effectLst/>
                <a:latin typeface="Arial" panose="020B0604020202020204" pitchFamily="34" charset="0"/>
              </a:rPr>
              <a:t>the process in which parameters of a model must be adjusted very precisely in order to fit with certain observations</a:t>
            </a: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a:t>
            </a:fld>
            <a:endParaRPr lang="en-US"/>
          </a:p>
        </p:txBody>
      </p:sp>
    </p:spTree>
    <p:extLst>
      <p:ext uri="{BB962C8B-B14F-4D97-AF65-F5344CB8AC3E}">
        <p14:creationId xmlns:p14="http://schemas.microsoft.com/office/powerpoint/2010/main" val="256989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4</a:t>
            </a:fld>
            <a:endParaRPr lang="en-US"/>
          </a:p>
        </p:txBody>
      </p:sp>
    </p:spTree>
    <p:extLst>
      <p:ext uri="{BB962C8B-B14F-4D97-AF65-F5344CB8AC3E}">
        <p14:creationId xmlns:p14="http://schemas.microsoft.com/office/powerpoint/2010/main" val="41572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Heisenberg-Robertson UR bounds the variances of two observables with the expectation value of their commutator (also Schrodinger improved this, but still has the same problem below).</a:t>
            </a:r>
          </a:p>
          <a:p>
            <a:r>
              <a:rPr lang="en-US" b="1" dirty="0"/>
              <a:t>About joint predictability of two measurements on a state</a:t>
            </a:r>
            <a:r>
              <a:rPr lang="en-US" dirty="0"/>
              <a:t>. So like us, not like error-disturbance UR, about trade-off between info gain and disturbance.</a:t>
            </a:r>
            <a:br>
              <a:rPr lang="en-US" dirty="0"/>
            </a:br>
            <a:endParaRPr lang="en-US" dirty="0"/>
          </a:p>
          <a:p>
            <a:r>
              <a:rPr lang="en-US" dirty="0"/>
              <a:t>2) However these are unsatisfactory </a:t>
            </a:r>
            <a:r>
              <a:rPr lang="en-US" b="1" dirty="0"/>
              <a:t>in the finite dimensional case</a:t>
            </a:r>
            <a:r>
              <a:rPr lang="en-US" dirty="0"/>
              <a:t>.</a:t>
            </a:r>
          </a:p>
          <a:p>
            <a:r>
              <a:rPr lang="en-US" dirty="0"/>
              <a:t>Both expectation value of variances are calculated on a state psi. So imagine that A and B are Pauli X and Z, and you choose as psi one of their eigenstate, e.g. of X, then this uncertainty relation is trivial. Even if the measurements are incompatible and have a tradeoff relation on their predictabilities for that state.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t>
            </a:r>
            <a:r>
              <a:rPr lang="it-IT" dirty="0" err="1"/>
              <a:t>Pair</a:t>
            </a:r>
            <a:r>
              <a:rPr lang="it-IT" dirty="0"/>
              <a:t> of </a:t>
            </a:r>
            <a:r>
              <a:rPr lang="it-IT" dirty="0" err="1"/>
              <a:t>measurements</a:t>
            </a:r>
            <a:r>
              <a:rPr lang="it-IT" dirty="0"/>
              <a:t> for </a:t>
            </a:r>
            <a:r>
              <a:rPr lang="it-IT" dirty="0" err="1"/>
              <a:t>which</a:t>
            </a:r>
            <a:r>
              <a:rPr lang="it-IT" dirty="0"/>
              <a:t> </a:t>
            </a:r>
            <a:r>
              <a:rPr lang="it-IT" dirty="0" err="1"/>
              <a:t>there</a:t>
            </a:r>
            <a:r>
              <a:rPr lang="it-IT" dirty="0"/>
              <a:t> </a:t>
            </a:r>
            <a:r>
              <a:rPr lang="it-IT" dirty="0" err="1"/>
              <a:t>is</a:t>
            </a:r>
            <a:r>
              <a:rPr lang="it-IT" dirty="0"/>
              <a:t> a </a:t>
            </a:r>
            <a:r>
              <a:rPr lang="it-IT" dirty="0" err="1"/>
              <a:t>nontrivial</a:t>
            </a:r>
            <a:r>
              <a:rPr lang="it-IT" dirty="0"/>
              <a:t> </a:t>
            </a:r>
            <a:r>
              <a:rPr lang="it-IT" dirty="0" err="1"/>
              <a:t>tradeoff</a:t>
            </a:r>
            <a:r>
              <a:rPr lang="it-IT" dirty="0"/>
              <a:t> in </a:t>
            </a:r>
            <a:r>
              <a:rPr lang="it-IT" dirty="0" err="1"/>
              <a:t>their</a:t>
            </a:r>
            <a:r>
              <a:rPr lang="it-IT" dirty="0"/>
              <a:t> </a:t>
            </a:r>
            <a:r>
              <a:rPr lang="it-IT" dirty="0" err="1"/>
              <a:t>predictabilities</a:t>
            </a:r>
            <a:r>
              <a:rPr lang="it-IT"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 express limits on the extent to which the outcomes of distinct measurements on a single state can be made jointly predictable.)</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17</a:t>
            </a:fld>
            <a:endParaRPr lang="en-US"/>
          </a:p>
        </p:txBody>
      </p:sp>
    </p:spTree>
    <p:extLst>
      <p:ext uri="{BB962C8B-B14F-4D97-AF65-F5344CB8AC3E}">
        <p14:creationId xmlns:p14="http://schemas.microsoft.com/office/powerpoint/2010/main" val="23342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dirty="0"/>
              <a:t>A </a:t>
            </a:r>
            <a:r>
              <a:rPr lang="it-IT" dirty="0" err="1"/>
              <a:t>solution</a:t>
            </a:r>
            <a:r>
              <a:rPr lang="it-IT" dirty="0"/>
              <a:t> to the </a:t>
            </a:r>
            <a:r>
              <a:rPr lang="it-IT" dirty="0" err="1"/>
              <a:t>above</a:t>
            </a:r>
            <a:r>
              <a:rPr lang="it-IT" dirty="0"/>
              <a:t> </a:t>
            </a:r>
            <a:r>
              <a:rPr lang="it-IT" dirty="0" err="1"/>
              <a:t>is</a:t>
            </a:r>
            <a:r>
              <a:rPr lang="it-IT" dirty="0"/>
              <a:t> to </a:t>
            </a:r>
            <a:r>
              <a:rPr lang="it-IT" dirty="0" err="1"/>
              <a:t>consider</a:t>
            </a:r>
            <a:r>
              <a:rPr lang="it-IT" dirty="0"/>
              <a:t> </a:t>
            </a:r>
            <a:r>
              <a:rPr lang="it-IT" dirty="0" err="1"/>
              <a:t>sums</a:t>
            </a:r>
            <a:r>
              <a:rPr lang="it-IT" dirty="0"/>
              <a:t> </a:t>
            </a:r>
            <a:r>
              <a:rPr lang="it-IT" dirty="0" err="1"/>
              <a:t>instead</a:t>
            </a:r>
            <a:r>
              <a:rPr lang="it-IT" dirty="0"/>
              <a:t> of </a:t>
            </a:r>
            <a:r>
              <a:rPr lang="it-IT" dirty="0" err="1"/>
              <a:t>products</a:t>
            </a:r>
            <a:r>
              <a:rPr lang="it-IT" dirty="0"/>
              <a:t>. For </a:t>
            </a:r>
            <a:r>
              <a:rPr lang="it-IT" dirty="0" err="1"/>
              <a:t>this</a:t>
            </a:r>
            <a:r>
              <a:rPr lang="it-IT" dirty="0"/>
              <a:t> talk </a:t>
            </a:r>
            <a:r>
              <a:rPr lang="it-IT" dirty="0" err="1"/>
              <a:t>we</a:t>
            </a:r>
            <a:r>
              <a:rPr lang="it-IT" dirty="0"/>
              <a:t> </a:t>
            </a:r>
            <a:r>
              <a:rPr lang="it-IT" dirty="0" err="1"/>
              <a:t>consider</a:t>
            </a:r>
            <a:r>
              <a:rPr lang="it-IT" dirty="0"/>
              <a:t> Pauli X and </a:t>
            </a:r>
            <a:r>
              <a:rPr lang="it-IT" dirty="0" err="1"/>
              <a:t>Z</a:t>
            </a:r>
            <a:r>
              <a:rPr lang="it-IT" dirty="0"/>
              <a:t> </a:t>
            </a:r>
            <a:r>
              <a:rPr lang="it-IT" dirty="0" err="1"/>
              <a:t>measurements</a:t>
            </a:r>
            <a:r>
              <a:rPr lang="it-IT" dirty="0"/>
              <a:t>, </a:t>
            </a:r>
            <a:r>
              <a:rPr lang="it-IT" dirty="0" err="1"/>
              <a:t>that</a:t>
            </a:r>
            <a:r>
              <a:rPr lang="it-IT" dirty="0"/>
              <a:t> are </a:t>
            </a:r>
            <a:r>
              <a:rPr lang="it-IT" dirty="0" err="1"/>
              <a:t>complementary</a:t>
            </a:r>
            <a:r>
              <a:rPr lang="it-IT" dirty="0"/>
              <a:t> and are the discrete </a:t>
            </a:r>
            <a:r>
              <a:rPr lang="it-IT" dirty="0" err="1"/>
              <a:t>analogue</a:t>
            </a:r>
            <a:r>
              <a:rPr lang="it-IT" dirty="0"/>
              <a:t> of position and </a:t>
            </a:r>
            <a:r>
              <a:rPr lang="it-IT" dirty="0" err="1"/>
              <a:t>momentum</a:t>
            </a:r>
            <a:r>
              <a:rPr lang="it-IT" dirty="0"/>
              <a:t>. In general, </a:t>
            </a:r>
            <a:r>
              <a:rPr lang="it-IT" dirty="0" err="1"/>
              <a:t>our</a:t>
            </a:r>
            <a:r>
              <a:rPr lang="it-IT" dirty="0"/>
              <a:t> </a:t>
            </a:r>
            <a:r>
              <a:rPr lang="it-IT" dirty="0" err="1"/>
              <a:t>results</a:t>
            </a:r>
            <a:r>
              <a:rPr lang="it-IT" dirty="0"/>
              <a:t> </a:t>
            </a:r>
            <a:r>
              <a:rPr lang="it-IT" dirty="0" err="1"/>
              <a:t>will</a:t>
            </a:r>
            <a:r>
              <a:rPr lang="it-IT" dirty="0"/>
              <a:t> </a:t>
            </a:r>
            <a:r>
              <a:rPr lang="it-IT" dirty="0" err="1"/>
              <a:t>hold</a:t>
            </a:r>
            <a:r>
              <a:rPr lang="it-IT" dirty="0"/>
              <a:t> for </a:t>
            </a:r>
            <a:r>
              <a:rPr lang="it-IT" dirty="0" err="1"/>
              <a:t>any</a:t>
            </a:r>
            <a:r>
              <a:rPr lang="it-IT" dirty="0"/>
              <a:t> </a:t>
            </a:r>
            <a:r>
              <a:rPr lang="it-IT" dirty="0" err="1"/>
              <a:t>two</a:t>
            </a:r>
            <a:r>
              <a:rPr lang="it-IT" dirty="0"/>
              <a:t> </a:t>
            </a:r>
            <a:r>
              <a:rPr lang="it-IT" dirty="0" err="1"/>
              <a:t>binary-outcome</a:t>
            </a:r>
            <a:r>
              <a:rPr lang="it-IT" dirty="0"/>
              <a:t> </a:t>
            </a:r>
            <a:r>
              <a:rPr lang="it-IT" dirty="0" err="1"/>
              <a:t>measurements</a:t>
            </a:r>
            <a:r>
              <a:rPr lang="it-IT" dirty="0"/>
              <a:t>. </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dirty="0" err="1"/>
              <a:t>This</a:t>
            </a:r>
            <a:r>
              <a:rPr lang="it-IT" dirty="0"/>
              <a:t> </a:t>
            </a:r>
            <a:r>
              <a:rPr lang="it-IT" dirty="0" err="1"/>
              <a:t>tradeoff</a:t>
            </a:r>
            <a:r>
              <a:rPr lang="it-IT" dirty="0"/>
              <a:t> relation </a:t>
            </a:r>
            <a:r>
              <a:rPr lang="it-IT" dirty="0" err="1"/>
              <a:t>holds</a:t>
            </a:r>
            <a:r>
              <a:rPr lang="it-IT" dirty="0"/>
              <a:t> for </a:t>
            </a:r>
            <a:r>
              <a:rPr lang="it-IT" dirty="0" err="1"/>
              <a:t>any</a:t>
            </a:r>
            <a:r>
              <a:rPr lang="it-IT" dirty="0"/>
              <a:t> state in quantum </a:t>
            </a:r>
            <a:r>
              <a:rPr lang="it-IT" dirty="0" err="1"/>
              <a:t>theory</a:t>
            </a:r>
            <a:r>
              <a:rPr lang="it-IT" dirty="0"/>
              <a:t>, and so </a:t>
            </a:r>
            <a:r>
              <a:rPr lang="it-IT" dirty="0" err="1"/>
              <a:t>it</a:t>
            </a:r>
            <a:r>
              <a:rPr lang="it-IT" dirty="0"/>
              <a:t> </a:t>
            </a:r>
            <a:r>
              <a:rPr lang="it-IT" dirty="0" err="1"/>
              <a:t>is</a:t>
            </a:r>
            <a:r>
              <a:rPr lang="it-IT" dirty="0"/>
              <a:t> an </a:t>
            </a:r>
            <a:r>
              <a:rPr lang="it-IT" dirty="0" err="1"/>
              <a:t>uncertainty</a:t>
            </a:r>
            <a:r>
              <a:rPr lang="it-IT" dirty="0"/>
              <a:t> relation. </a:t>
            </a:r>
            <a:r>
              <a:rPr lang="it-IT" dirty="0" err="1"/>
              <a:t>Its</a:t>
            </a:r>
            <a:r>
              <a:rPr lang="it-IT" dirty="0"/>
              <a:t> </a:t>
            </a:r>
            <a:r>
              <a:rPr lang="it-IT" dirty="0" err="1"/>
              <a:t>validity</a:t>
            </a:r>
            <a:r>
              <a:rPr lang="it-IT" dirty="0"/>
              <a:t> </a:t>
            </a:r>
            <a:r>
              <a:rPr lang="it-IT" dirty="0" err="1"/>
              <a:t>comes</a:t>
            </a:r>
            <a:r>
              <a:rPr lang="it-IT" dirty="0"/>
              <a:t> from the </a:t>
            </a:r>
            <a:r>
              <a:rPr lang="it-IT" dirty="0" err="1"/>
              <a:t>fact</a:t>
            </a:r>
            <a:r>
              <a:rPr lang="it-IT" dirty="0"/>
              <a:t> </a:t>
            </a:r>
            <a:r>
              <a:rPr lang="it-IT" dirty="0" err="1"/>
              <a:t>that</a:t>
            </a:r>
            <a:r>
              <a:rPr lang="it-IT" dirty="0"/>
              <a:t> </a:t>
            </a:r>
            <a:r>
              <a:rPr lang="it-IT" dirty="0" err="1"/>
              <a:t>it</a:t>
            </a:r>
            <a:r>
              <a:rPr lang="it-IT" dirty="0"/>
              <a:t> </a:t>
            </a:r>
            <a:r>
              <a:rPr lang="it-IT" dirty="0" err="1"/>
              <a:t>is</a:t>
            </a:r>
            <a:r>
              <a:rPr lang="it-IT" dirty="0"/>
              <a:t> a </a:t>
            </a:r>
            <a:r>
              <a:rPr lang="it-IT" dirty="0" err="1"/>
              <a:t>description</a:t>
            </a:r>
            <a:r>
              <a:rPr lang="it-IT" dirty="0"/>
              <a:t> of the Bloch </a:t>
            </a:r>
            <a:r>
              <a:rPr lang="it-IT" dirty="0" err="1"/>
              <a:t>ball</a:t>
            </a:r>
            <a:r>
              <a:rPr lang="it-IT" dirty="0"/>
              <a:t> of </a:t>
            </a:r>
            <a:r>
              <a:rPr lang="it-IT" dirty="0" err="1"/>
              <a:t>qubit</a:t>
            </a:r>
            <a:r>
              <a:rPr lang="it-IT" dirty="0"/>
              <a:t> quantum </a:t>
            </a:r>
            <a:r>
              <a:rPr lang="it-IT" dirty="0" err="1"/>
              <a:t>states</a:t>
            </a:r>
            <a:r>
              <a:rPr lang="it-IT"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dirty="0" err="1"/>
              <a:t>Other</a:t>
            </a:r>
            <a:r>
              <a:rPr lang="it-IT" dirty="0"/>
              <a:t> </a:t>
            </a:r>
            <a:r>
              <a:rPr lang="it-IT" dirty="0" err="1"/>
              <a:t>versions</a:t>
            </a:r>
            <a:r>
              <a:rPr lang="it-IT" dirty="0"/>
              <a:t> of </a:t>
            </a:r>
            <a:r>
              <a:rPr lang="it-IT" dirty="0" err="1"/>
              <a:t>these</a:t>
            </a:r>
            <a:r>
              <a:rPr lang="it-IT" dirty="0"/>
              <a:t> are the </a:t>
            </a:r>
            <a:r>
              <a:rPr lang="it-IT" dirty="0" err="1"/>
              <a:t>entropic</a:t>
            </a:r>
            <a:r>
              <a:rPr lang="it-IT" dirty="0"/>
              <a:t> UR. </a:t>
            </a:r>
            <a:r>
              <a:rPr lang="it-IT" dirty="0" err="1"/>
              <a:t>Connected</a:t>
            </a:r>
            <a:r>
              <a:rPr lang="it-IT" dirty="0"/>
              <a:t> to </a:t>
            </a:r>
            <a:r>
              <a:rPr lang="it-IT" dirty="0" err="1"/>
              <a:t>ours</a:t>
            </a:r>
            <a:r>
              <a:rPr lang="it-IT" dirty="0"/>
              <a:t>, </a:t>
            </a:r>
            <a:r>
              <a:rPr lang="it-IT" dirty="0" err="1"/>
              <a:t>but</a:t>
            </a:r>
            <a:r>
              <a:rPr lang="it-IT" dirty="0"/>
              <a:t> </a:t>
            </a:r>
            <a:r>
              <a:rPr lang="it-IT" dirty="0" err="1"/>
              <a:t>we</a:t>
            </a:r>
            <a:r>
              <a:rPr lang="it-IT" dirty="0"/>
              <a:t> do </a:t>
            </a:r>
            <a:r>
              <a:rPr lang="it-IT" dirty="0" err="1"/>
              <a:t>not</a:t>
            </a:r>
            <a:r>
              <a:rPr lang="it-IT" dirty="0"/>
              <a:t> deal with </a:t>
            </a:r>
            <a:r>
              <a:rPr lang="it-IT" dirty="0" err="1"/>
              <a:t>them</a:t>
            </a:r>
            <a:r>
              <a:rPr lang="it-IT" dirty="0"/>
              <a:t>. I can </a:t>
            </a:r>
            <a:r>
              <a:rPr lang="it-IT" dirty="0" err="1"/>
              <a:t>spend</a:t>
            </a:r>
            <a:r>
              <a:rPr lang="it-IT" dirty="0"/>
              <a:t> some </a:t>
            </a:r>
            <a:r>
              <a:rPr lang="it-IT" dirty="0" err="1"/>
              <a:t>words</a:t>
            </a:r>
            <a:r>
              <a:rPr lang="it-IT" dirty="0"/>
              <a:t> </a:t>
            </a:r>
            <a:r>
              <a:rPr lang="it-IT" dirty="0" err="1"/>
              <a:t>later</a:t>
            </a:r>
            <a:r>
              <a:rPr lang="it-IT" dirty="0"/>
              <a:t> on </a:t>
            </a:r>
            <a:r>
              <a:rPr lang="it-IT" dirty="0" err="1"/>
              <a:t>them</a:t>
            </a:r>
            <a:r>
              <a:rPr lang="it-IT" dirty="0"/>
              <a: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18</a:t>
            </a:fld>
            <a:endParaRPr lang="en-US"/>
          </a:p>
        </p:txBody>
      </p:sp>
    </p:spTree>
    <p:extLst>
      <p:ext uri="{BB962C8B-B14F-4D97-AF65-F5344CB8AC3E}">
        <p14:creationId xmlns:p14="http://schemas.microsoft.com/office/powerpoint/2010/main" val="1794949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particular we consider simple examples. We start with the state-space representation of the qubit, which is the standard Bloch sphere. In R3 we represent a 4-dimensional space of Hermitian operators. Every qubit operator is represented as a linear combination of elements of a basis of the 4-dimensional space of Hermitian operators.</a:t>
            </a:r>
          </a:p>
          <a:p>
            <a:endParaRPr lang="en-US" dirty="0"/>
          </a:p>
          <a:p>
            <a:endParaRPr lang="en-US" dirty="0"/>
          </a:p>
          <a:p>
            <a:r>
              <a:rPr lang="en-US" dirty="0"/>
              <a:t>The expectation values of X and Z are linearly related to the probability of getting X and Z, and so with the projections of the state space on those axes.</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19</a:t>
            </a:fld>
            <a:endParaRPr lang="en-US"/>
          </a:p>
        </p:txBody>
      </p:sp>
    </p:spTree>
    <p:extLst>
      <p:ext uri="{BB962C8B-B14F-4D97-AF65-F5344CB8AC3E}">
        <p14:creationId xmlns:p14="http://schemas.microsoft.com/office/powerpoint/2010/main" val="3383218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ii is </a:t>
            </a:r>
            <a:r>
              <a:rPr lang="en-US" dirty="0" err="1"/>
              <a:t>gonna</a:t>
            </a:r>
            <a:r>
              <a:rPr lang="en-US" dirty="0"/>
              <a:t> be clear in a bit why it’s red. For now imagine that they’re all blue. Predictability of X and of Z plotted.</a:t>
            </a:r>
          </a:p>
          <a:p>
            <a:endParaRPr lang="en-US" dirty="0"/>
          </a:p>
          <a:p>
            <a:r>
              <a:rPr lang="en-US" dirty="0"/>
              <a:t>The expectation values of X and Z are linearly related to the probability of getting X and Z, and so with the projections of the state space on those axes.</a:t>
            </a:r>
          </a:p>
        </p:txBody>
      </p:sp>
      <p:sp>
        <p:nvSpPr>
          <p:cNvPr id="4" name="Slide Number Placeholder 3"/>
          <p:cNvSpPr>
            <a:spLocks noGrp="1"/>
          </p:cNvSpPr>
          <p:nvPr>
            <p:ph type="sldNum" sz="quarter" idx="5"/>
          </p:nvPr>
        </p:nvSpPr>
        <p:spPr/>
        <p:txBody>
          <a:bodyPr/>
          <a:lstStyle/>
          <a:p>
            <a:fld id="{33C5B7F1-303F-4B4B-823C-C49003EF8ADF}" type="slidenum">
              <a:rPr lang="en-US" smtClean="0"/>
              <a:t>20</a:t>
            </a:fld>
            <a:endParaRPr lang="en-US"/>
          </a:p>
        </p:txBody>
      </p:sp>
    </p:spTree>
    <p:extLst>
      <p:ext uri="{BB962C8B-B14F-4D97-AF65-F5344CB8AC3E}">
        <p14:creationId xmlns:p14="http://schemas.microsoft.com/office/powerpoint/2010/main" val="2800945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33AA13-4C53-2D4F-8363-2F5738588AD7}" type="datetime1">
              <a:rPr lang="it-IT" smtClean="0"/>
              <a:t>20/12/2022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3968470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4F607C-CBBF-8E41-BFC5-1A5088C96682}" type="datetime1">
              <a:rPr lang="it-IT" smtClean="0"/>
              <a:t>20/12/2022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157701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8485D2-97FA-7A43-8A5D-87EB4ACFED3A}" type="datetime1">
              <a:rPr lang="it-IT" smtClean="0"/>
              <a:t>20/12/2022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417640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LM Roman 17" panose="00000500000000000000" pitchFamily="50"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LM Roman 17" panose="00000500000000000000" pitchFamily="50" charset="0"/>
              </a:defRPr>
            </a:lvl1pPr>
            <a:lvl2pPr>
              <a:defRPr>
                <a:latin typeface="LM Roman 17" panose="00000500000000000000" pitchFamily="50" charset="0"/>
              </a:defRPr>
            </a:lvl2pPr>
            <a:lvl3pPr>
              <a:defRPr>
                <a:latin typeface="LM Roman 17" panose="00000500000000000000" pitchFamily="50" charset="0"/>
              </a:defRPr>
            </a:lvl3pPr>
            <a:lvl4pPr>
              <a:defRPr>
                <a:latin typeface="LM Roman 17" panose="00000500000000000000" pitchFamily="50" charset="0"/>
              </a:defRPr>
            </a:lvl4pPr>
            <a:lvl5pPr>
              <a:defRPr>
                <a:latin typeface="LM Roman 17" panose="00000500000000000000" pitchFamily="50"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F87F535-B87F-6C4D-8F89-D65E91D7C0F6}" type="datetime1">
              <a:rPr lang="it-IT" smtClean="0"/>
              <a:t>20/12/2022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451501748"/>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F2784B9-3A78-AA41-A981-9A96C5EEC008}" type="datetime1">
              <a:rPr lang="it-IT" smtClean="0"/>
              <a:t>20/12/2022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2278004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8B8BBB-6C08-4347-8F40-5642B12A84E4}" type="datetime1">
              <a:rPr lang="it-IT" smtClean="0"/>
              <a:t>20/12/2022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3179099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06894E-8C30-0647-B491-3760AE64263C}" type="datetime1">
              <a:rPr lang="it-IT" smtClean="0"/>
              <a:t>20/12/2022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1478380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103A64-1E3C-7E4F-8C27-4C3C7FD258AA}" type="datetime1">
              <a:rPr lang="it-IT" smtClean="0"/>
              <a:t>20/12/2022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31116012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835A0B-51C5-4741-A36E-FA200ADE9C93}" type="datetime1">
              <a:rPr lang="it-IT" smtClean="0"/>
              <a:t>20/12/2022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249419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C3AF8F2-5FE7-4B49-A645-FFD3D05D3534}" type="datetime1">
              <a:rPr lang="it-IT" smtClean="0"/>
              <a:t>20/12/2022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53441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0A2E64-03E9-A942-BDBE-9A853FB3DCB1}" type="datetime1">
              <a:rPr lang="it-IT" smtClean="0"/>
              <a:t>20/12/2022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A83834-C502-0D4C-BFC7-921FB6478843}" type="slidenum">
              <a:rPr lang="en-US" smtClean="0"/>
              <a:t>‹N›</a:t>
            </a:fld>
            <a:endParaRPr lang="en-US"/>
          </a:p>
        </p:txBody>
      </p:sp>
    </p:spTree>
    <p:extLst>
      <p:ext uri="{BB962C8B-B14F-4D97-AF65-F5344CB8AC3E}">
        <p14:creationId xmlns:p14="http://schemas.microsoft.com/office/powerpoint/2010/main" val="3769684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847AC3-C1D9-0546-BFEE-23BD589571B3}" type="datetime1">
              <a:rPr lang="it-IT" smtClean="0"/>
              <a:t>20/12/2022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A83834-C502-0D4C-BFC7-921FB6478843}" type="slidenum">
              <a:rPr lang="en-US" smtClean="0"/>
              <a:t>‹N›</a:t>
            </a:fld>
            <a:endParaRPr lang="en-US"/>
          </a:p>
        </p:txBody>
      </p:sp>
    </p:spTree>
    <p:extLst>
      <p:ext uri="{BB962C8B-B14F-4D97-AF65-F5344CB8AC3E}">
        <p14:creationId xmlns:p14="http://schemas.microsoft.com/office/powerpoint/2010/main" val="1467332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i.org/10.1103/PhysRevLett.129.240401" TargetMode="External"/><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arxiv.org/abs/2211.0985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18.png"/><Relationship Id="rId12" Type="http://schemas.openxmlformats.org/officeDocument/2006/relationships/customXml" Target="../ink/ink4.xml"/><Relationship Id="rId2" Type="http://schemas.openxmlformats.org/officeDocument/2006/relationships/tags" Target="../tags/tag2.xml"/><Relationship Id="rId16" Type="http://schemas.openxmlformats.org/officeDocument/2006/relationships/image" Target="../media/image23.png"/><Relationship Id="rId1" Type="http://schemas.openxmlformats.org/officeDocument/2006/relationships/tags" Target="../tags/tag1.xml"/><Relationship Id="rId6" Type="http://schemas.openxmlformats.org/officeDocument/2006/relationships/customXml" Target="../ink/ink1.xml"/><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customXml" Target="../ink/ink3.xml"/><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customXml" Target="../ink/ink5.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customXml" Target="../ink/ink9.xml"/><Relationship Id="rId18" Type="http://schemas.openxmlformats.org/officeDocument/2006/relationships/image" Target="../media/image26.png"/><Relationship Id="rId3" Type="http://schemas.openxmlformats.org/officeDocument/2006/relationships/slideLayout" Target="../slideLayouts/slideLayout2.xml"/><Relationship Id="rId21" Type="http://schemas.openxmlformats.org/officeDocument/2006/relationships/customXml" Target="../ink/ink13.xml"/><Relationship Id="rId7" Type="http://schemas.openxmlformats.org/officeDocument/2006/relationships/customXml" Target="../ink/ink6.xml"/><Relationship Id="rId12" Type="http://schemas.openxmlformats.org/officeDocument/2006/relationships/image" Target="../media/image20.png"/><Relationship Id="rId17" Type="http://schemas.openxmlformats.org/officeDocument/2006/relationships/customXml" Target="../ink/ink11.xml"/><Relationship Id="rId2" Type="http://schemas.openxmlformats.org/officeDocument/2006/relationships/tags" Target="../tags/tag4.xml"/><Relationship Id="rId16" Type="http://schemas.openxmlformats.org/officeDocument/2006/relationships/image" Target="../media/image22.png"/><Relationship Id="rId20" Type="http://schemas.openxmlformats.org/officeDocument/2006/relationships/image" Target="../media/image27.png"/><Relationship Id="rId1" Type="http://schemas.openxmlformats.org/officeDocument/2006/relationships/tags" Target="../tags/tag3.xml"/><Relationship Id="rId6" Type="http://schemas.openxmlformats.org/officeDocument/2006/relationships/image" Target="../media/image25.png"/><Relationship Id="rId11" Type="http://schemas.openxmlformats.org/officeDocument/2006/relationships/customXml" Target="../ink/ink8.xml"/><Relationship Id="rId24" Type="http://schemas.openxmlformats.org/officeDocument/2006/relationships/image" Target="../media/image29.png"/><Relationship Id="rId5" Type="http://schemas.openxmlformats.org/officeDocument/2006/relationships/image" Target="../media/image24.png"/><Relationship Id="rId15" Type="http://schemas.openxmlformats.org/officeDocument/2006/relationships/customXml" Target="../ink/ink10.xml"/><Relationship Id="rId23" Type="http://schemas.openxmlformats.org/officeDocument/2006/relationships/customXml" Target="../ink/ink14.xml"/><Relationship Id="rId10" Type="http://schemas.openxmlformats.org/officeDocument/2006/relationships/image" Target="../media/image19.png"/><Relationship Id="rId19" Type="http://schemas.openxmlformats.org/officeDocument/2006/relationships/customXml" Target="../ink/ink12.xml"/><Relationship Id="rId4" Type="http://schemas.openxmlformats.org/officeDocument/2006/relationships/image" Target="../media/image16.png"/><Relationship Id="rId9" Type="http://schemas.openxmlformats.org/officeDocument/2006/relationships/customXml" Target="../ink/ink7.xml"/><Relationship Id="rId14" Type="http://schemas.openxmlformats.org/officeDocument/2006/relationships/image" Target="../media/image21.png"/><Relationship Id="rId22"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20.xml"/><Relationship Id="rId18" Type="http://schemas.openxmlformats.org/officeDocument/2006/relationships/image" Target="../media/image28.png"/><Relationship Id="rId3" Type="http://schemas.openxmlformats.org/officeDocument/2006/relationships/customXml" Target="../ink/ink15.xml"/><Relationship Id="rId21" Type="http://schemas.openxmlformats.org/officeDocument/2006/relationships/image" Target="../media/image30.png"/><Relationship Id="rId7" Type="http://schemas.openxmlformats.org/officeDocument/2006/relationships/customXml" Target="../ink/ink17.xml"/><Relationship Id="rId12" Type="http://schemas.openxmlformats.org/officeDocument/2006/relationships/image" Target="../media/image22.png"/><Relationship Id="rId17" Type="http://schemas.openxmlformats.org/officeDocument/2006/relationships/customXml" Target="../ink/ink22.xml"/><Relationship Id="rId2" Type="http://schemas.openxmlformats.org/officeDocument/2006/relationships/image" Target="../media/image16.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customXml" Target="../ink/ink19.xml"/><Relationship Id="rId5" Type="http://schemas.openxmlformats.org/officeDocument/2006/relationships/customXml" Target="../ink/ink16.xml"/><Relationship Id="rId15" Type="http://schemas.openxmlformats.org/officeDocument/2006/relationships/customXml" Target="../ink/ink21.xml"/><Relationship Id="rId10" Type="http://schemas.openxmlformats.org/officeDocument/2006/relationships/image" Target="../media/image21.png"/><Relationship Id="rId19" Type="http://schemas.openxmlformats.org/officeDocument/2006/relationships/customXml" Target="../ink/ink23.xml"/><Relationship Id="rId4" Type="http://schemas.openxmlformats.org/officeDocument/2006/relationships/image" Target="../media/image18.png"/><Relationship Id="rId9" Type="http://schemas.openxmlformats.org/officeDocument/2006/relationships/customXml" Target="../ink/ink18.xml"/><Relationship Id="rId14" Type="http://schemas.openxmlformats.org/officeDocument/2006/relationships/image" Target="../media/image26.png"/><Relationship Id="rId22"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customXml" Target="../ink/ink29.xml"/><Relationship Id="rId18" Type="http://schemas.openxmlformats.org/officeDocument/2006/relationships/image" Target="../media/image28.png"/><Relationship Id="rId3" Type="http://schemas.openxmlformats.org/officeDocument/2006/relationships/customXml" Target="../ink/ink24.xml"/><Relationship Id="rId21" Type="http://schemas.openxmlformats.org/officeDocument/2006/relationships/image" Target="../media/image30.png"/><Relationship Id="rId7" Type="http://schemas.openxmlformats.org/officeDocument/2006/relationships/customXml" Target="../ink/ink26.xml"/><Relationship Id="rId12" Type="http://schemas.openxmlformats.org/officeDocument/2006/relationships/image" Target="../media/image22.png"/><Relationship Id="rId17" Type="http://schemas.openxmlformats.org/officeDocument/2006/relationships/customXml" Target="../ink/ink31.xml"/><Relationship Id="rId2" Type="http://schemas.openxmlformats.org/officeDocument/2006/relationships/image" Target="../media/image16.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customXml" Target="../ink/ink28.xml"/><Relationship Id="rId5" Type="http://schemas.openxmlformats.org/officeDocument/2006/relationships/customXml" Target="../ink/ink25.xml"/><Relationship Id="rId15" Type="http://schemas.openxmlformats.org/officeDocument/2006/relationships/customXml" Target="../ink/ink30.xml"/><Relationship Id="rId23" Type="http://schemas.openxmlformats.org/officeDocument/2006/relationships/image" Target="../media/image32.png"/><Relationship Id="rId10" Type="http://schemas.openxmlformats.org/officeDocument/2006/relationships/image" Target="../media/image21.png"/><Relationship Id="rId19" Type="http://schemas.openxmlformats.org/officeDocument/2006/relationships/customXml" Target="../ink/ink32.xml"/><Relationship Id="rId4" Type="http://schemas.openxmlformats.org/officeDocument/2006/relationships/image" Target="../media/image18.png"/><Relationship Id="rId9" Type="http://schemas.openxmlformats.org/officeDocument/2006/relationships/customXml" Target="../ink/ink27.xml"/><Relationship Id="rId14" Type="http://schemas.openxmlformats.org/officeDocument/2006/relationships/image" Target="../media/image26.png"/><Relationship Id="rId22"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36.tiff"/><Relationship Id="rId7" Type="http://schemas.openxmlformats.org/officeDocument/2006/relationships/image" Target="../media/image4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tiff"/></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7.xml"/><Relationship Id="rId13" Type="http://schemas.openxmlformats.org/officeDocument/2006/relationships/image" Target="../media/image46.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45.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44.png"/><Relationship Id="rId5" Type="http://schemas.openxmlformats.org/officeDocument/2006/relationships/tags" Target="../tags/tag11.xml"/><Relationship Id="rId10" Type="http://schemas.openxmlformats.org/officeDocument/2006/relationships/image" Target="../media/image43.png"/><Relationship Id="rId4" Type="http://schemas.openxmlformats.org/officeDocument/2006/relationships/tags" Target="../tags/tag10.xml"/><Relationship Id="rId9" Type="http://schemas.openxmlformats.org/officeDocument/2006/relationships/image" Target="../media/image42.png"/><Relationship Id="rId1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emf"/><Relationship Id="rId7" Type="http://schemas.openxmlformats.org/officeDocument/2006/relationships/image" Target="../media/image52.emf"/><Relationship Id="rId12" Type="http://schemas.openxmlformats.org/officeDocument/2006/relationships/image" Target="../media/image5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emf"/><Relationship Id="rId10" Type="http://schemas.openxmlformats.org/officeDocument/2006/relationships/image" Target="../media/image55.emf"/><Relationship Id="rId4" Type="http://schemas.openxmlformats.org/officeDocument/2006/relationships/image" Target="../media/image49.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9.e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4.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em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tags" Target="../tags/tag18.xml"/><Relationship Id="rId7" Type="http://schemas.openxmlformats.org/officeDocument/2006/relationships/image" Target="../media/image67.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66.png"/><Relationship Id="rId5" Type="http://schemas.openxmlformats.org/officeDocument/2006/relationships/notesSlide" Target="../notesSlides/notesSlide14.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0.emf"/><Relationship Id="rId4" Type="http://schemas.openxmlformats.org/officeDocument/2006/relationships/image" Target="../media/image59.emf"/></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7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75.pn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3" Type="http://schemas.openxmlformats.org/officeDocument/2006/relationships/image" Target="../media/image77.png"/><Relationship Id="rId3" Type="http://schemas.openxmlformats.org/officeDocument/2006/relationships/notesSlide" Target="../notesSlides/notesSlide20.xml"/><Relationship Id="rId12" Type="http://schemas.openxmlformats.org/officeDocument/2006/relationships/customXml" Target="../ink/ink35.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customXml" Target="../ink/ink33.xml"/><Relationship Id="rId11" Type="http://schemas.openxmlformats.org/officeDocument/2006/relationships/image" Target="../media/image740.png"/><Relationship Id="rId5" Type="http://schemas.openxmlformats.org/officeDocument/2006/relationships/image" Target="../media/image75.png"/><Relationship Id="rId10" Type="http://schemas.openxmlformats.org/officeDocument/2006/relationships/customXml" Target="../ink/ink34.xml"/><Relationship Id="rId4" Type="http://schemas.openxmlformats.org/officeDocument/2006/relationships/image" Target="../media/image76.png"/><Relationship Id="rId9" Type="http://schemas.openxmlformats.org/officeDocument/2006/relationships/image" Target="../media/image7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link.aps.org/doi/10.1103/PhysRevA.75.032110"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image" Target="../media/image79.emf"/><Relationship Id="rId7" Type="http://schemas.openxmlformats.org/officeDocument/2006/relationships/image" Target="../media/image83.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82.emf"/><Relationship Id="rId5" Type="http://schemas.openxmlformats.org/officeDocument/2006/relationships/image" Target="../media/image81.emf"/><Relationship Id="rId4" Type="http://schemas.openxmlformats.org/officeDocument/2006/relationships/image" Target="../media/image80.emf"/></Relationships>
</file>

<file path=ppt/slides/_rels/slide38.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79.emf"/><Relationship Id="rId7" Type="http://schemas.openxmlformats.org/officeDocument/2006/relationships/image" Target="../media/image87.emf"/><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86.emf"/><Relationship Id="rId11" Type="http://schemas.openxmlformats.org/officeDocument/2006/relationships/image" Target="../media/image91.emf"/><Relationship Id="rId5" Type="http://schemas.openxmlformats.org/officeDocument/2006/relationships/image" Target="../media/image85.emf"/><Relationship Id="rId10" Type="http://schemas.openxmlformats.org/officeDocument/2006/relationships/image" Target="../media/image90.emf"/><Relationship Id="rId4" Type="http://schemas.openxmlformats.org/officeDocument/2006/relationships/image" Target="../media/image80.emf"/><Relationship Id="rId9" Type="http://schemas.openxmlformats.org/officeDocument/2006/relationships/image" Target="../media/image89.emf"/></Relationships>
</file>

<file path=ppt/slides/_rels/slide3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e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DE9A-CFA9-A14C-954D-3DD6F8AEAE29}"/>
              </a:ext>
            </a:extLst>
          </p:cNvPr>
          <p:cNvSpPr>
            <a:spLocks noGrp="1"/>
          </p:cNvSpPr>
          <p:nvPr>
            <p:ph type="title"/>
          </p:nvPr>
        </p:nvSpPr>
        <p:spPr>
          <a:xfrm>
            <a:off x="261158" y="467591"/>
            <a:ext cx="8492807" cy="1932690"/>
          </a:xfrm>
        </p:spPr>
        <p:txBody>
          <a:bodyPr>
            <a:normAutofit/>
          </a:bodyPr>
          <a:lstStyle/>
          <a:p>
            <a:pPr algn="ctr">
              <a:defRPr/>
            </a:pPr>
            <a:r>
              <a:rPr lang="en-GB" sz="4000" b="1" i="0" dirty="0">
                <a:effectLst/>
                <a:latin typeface="+mj-lt"/>
              </a:rPr>
              <a:t>Quantum computing to witness </a:t>
            </a:r>
            <a:r>
              <a:rPr lang="en-GB" sz="4000" b="1" i="0" dirty="0" err="1">
                <a:effectLst/>
                <a:latin typeface="+mj-lt"/>
              </a:rPr>
              <a:t>nonclassicality</a:t>
            </a:r>
            <a:endParaRPr lang="en-US" sz="4000" dirty="0">
              <a:latin typeface="+mj-lt"/>
            </a:endParaRPr>
          </a:p>
        </p:txBody>
      </p:sp>
      <p:sp>
        <p:nvSpPr>
          <p:cNvPr id="15362" name="TextBox 3">
            <a:extLst>
              <a:ext uri="{FF2B5EF4-FFF2-40B4-BE49-F238E27FC236}">
                <a16:creationId xmlns:a16="http://schemas.microsoft.com/office/drawing/2014/main" id="{8CC7737A-92A2-864B-A211-C5405DEF146A}"/>
              </a:ext>
            </a:extLst>
          </p:cNvPr>
          <p:cNvSpPr txBox="1">
            <a:spLocks noChangeArrowheads="1"/>
          </p:cNvSpPr>
          <p:nvPr/>
        </p:nvSpPr>
        <p:spPr bwMode="auto">
          <a:xfrm>
            <a:off x="61631" y="2960058"/>
            <a:ext cx="8864159"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dirty="0">
                <a:latin typeface="+mj-lt"/>
              </a:rPr>
              <a:t>Giovanni Scala</a:t>
            </a:r>
          </a:p>
          <a:p>
            <a:pPr algn="ctr">
              <a:spcBef>
                <a:spcPct val="0"/>
              </a:spcBef>
              <a:buFontTx/>
              <a:buNone/>
            </a:pPr>
            <a:endParaRPr lang="en-US" altLang="en-US" sz="1800" dirty="0">
              <a:latin typeface="+mj-lt"/>
            </a:endParaRPr>
          </a:p>
          <a:p>
            <a:pPr algn="ctr">
              <a:buNone/>
            </a:pPr>
            <a:r>
              <a:rPr lang="en-GB" sz="1400" i="0" dirty="0">
                <a:effectLst/>
                <a:latin typeface="+mj-lt"/>
              </a:rPr>
              <a:t>With L. Catani, M. Leifer, D. Schmid, and R. W. Spekkens,</a:t>
            </a:r>
          </a:p>
          <a:p>
            <a:pPr algn="ctr">
              <a:buNone/>
            </a:pPr>
            <a:r>
              <a:rPr lang="en-GB" sz="1400" b="1" i="0" dirty="0">
                <a:effectLst/>
                <a:latin typeface="+mj-lt"/>
              </a:rPr>
              <a:t> “What is Nonclassical about Uncertainty Relations?”</a:t>
            </a:r>
            <a:r>
              <a:rPr lang="en-GB" sz="1400" dirty="0">
                <a:latin typeface="+mj-lt"/>
              </a:rPr>
              <a:t> </a:t>
            </a:r>
            <a:r>
              <a:rPr lang="en-GB" sz="1400" i="0" dirty="0">
                <a:effectLst/>
                <a:latin typeface="+mj-lt"/>
                <a:hlinkClick r:id="rId3">
                  <a:extLst>
                    <a:ext uri="{A12FA001-AC4F-418D-AE19-62706E023703}">
                      <ahyp:hlinkClr xmlns:ahyp="http://schemas.microsoft.com/office/drawing/2018/hyperlinkcolor" val="tx"/>
                    </a:ext>
                  </a:extLst>
                </a:hlinkClick>
              </a:rPr>
              <a:t>Phys. Rev. Lett. 129, 240401</a:t>
            </a:r>
            <a:r>
              <a:rPr lang="en-GB" sz="1400" i="0" dirty="0">
                <a:effectLst/>
                <a:latin typeface="+mj-lt"/>
              </a:rPr>
              <a:t>, Dec 2022</a:t>
            </a:r>
          </a:p>
          <a:p>
            <a:pPr algn="ctr">
              <a:buNone/>
            </a:pPr>
            <a:r>
              <a:rPr lang="en-GB" sz="1400" b="1" dirty="0">
                <a:latin typeface="+mj-lt"/>
              </a:rPr>
              <a:t>“</a:t>
            </a:r>
            <a:r>
              <a:rPr lang="en-GB" sz="1400" b="1" i="0" dirty="0">
                <a:effectLst/>
                <a:latin typeface="+mj-lt"/>
              </a:rPr>
              <a:t>What aspects of the phenomenology of interference witness </a:t>
            </a:r>
            <a:r>
              <a:rPr lang="en-GB" sz="1400" b="1" i="0" dirty="0" err="1">
                <a:effectLst/>
                <a:latin typeface="+mj-lt"/>
              </a:rPr>
              <a:t>nonclassicality</a:t>
            </a:r>
            <a:r>
              <a:rPr lang="en-GB" sz="1400" b="1" i="0" dirty="0">
                <a:effectLst/>
                <a:latin typeface="+mj-lt"/>
              </a:rPr>
              <a:t>?”</a:t>
            </a:r>
            <a:r>
              <a:rPr lang="en-GB" sz="1400" i="0" dirty="0">
                <a:effectLst/>
                <a:latin typeface="+mj-lt"/>
              </a:rPr>
              <a:t> </a:t>
            </a:r>
            <a:r>
              <a:rPr lang="en-GB" sz="1400" i="0" u="none" strike="noStrike" dirty="0">
                <a:effectLst/>
                <a:latin typeface="+mj-lt"/>
                <a:hlinkClick r:id="rId4">
                  <a:extLst>
                    <a:ext uri="{A12FA001-AC4F-418D-AE19-62706E023703}">
                      <ahyp:hlinkClr xmlns:ahyp="http://schemas.microsoft.com/office/drawing/2018/hyperlinkcolor" val="tx"/>
                    </a:ext>
                  </a:extLst>
                </a:hlinkClick>
              </a:rPr>
              <a:t>arXiv:2211.09850 </a:t>
            </a:r>
            <a:r>
              <a:rPr lang="en-GB" sz="1400" i="0" dirty="0">
                <a:effectLst/>
                <a:latin typeface="+mj-lt"/>
              </a:rPr>
              <a:t> </a:t>
            </a:r>
          </a:p>
        </p:txBody>
      </p:sp>
      <p:sp>
        <p:nvSpPr>
          <p:cNvPr id="6" name="TextBox 5">
            <a:extLst>
              <a:ext uri="{FF2B5EF4-FFF2-40B4-BE49-F238E27FC236}">
                <a16:creationId xmlns:a16="http://schemas.microsoft.com/office/drawing/2014/main" id="{47A82BDB-E0D8-A24A-A5EA-8127FA994E81}"/>
              </a:ext>
            </a:extLst>
          </p:cNvPr>
          <p:cNvSpPr txBox="1"/>
          <p:nvPr/>
        </p:nvSpPr>
        <p:spPr>
          <a:xfrm>
            <a:off x="2654794" y="2295366"/>
            <a:ext cx="4007828" cy="461665"/>
          </a:xfrm>
          <a:prstGeom prst="rect">
            <a:avLst/>
          </a:prstGeom>
          <a:noFill/>
        </p:spPr>
        <p:txBody>
          <a:bodyPr wrap="none" rtlCol="0">
            <a:spAutoFit/>
          </a:bodyPr>
          <a:lstStyle/>
          <a:p>
            <a:r>
              <a:rPr lang="en-US" sz="2400" dirty="0"/>
              <a:t>SMFT - Bari – December 2022</a:t>
            </a:r>
          </a:p>
        </p:txBody>
      </p:sp>
      <p:pic>
        <p:nvPicPr>
          <p:cNvPr id="3" name="Picture 6">
            <a:extLst>
              <a:ext uri="{FF2B5EF4-FFF2-40B4-BE49-F238E27FC236}">
                <a16:creationId xmlns:a16="http://schemas.microsoft.com/office/drawing/2014/main" id="{75294020-B5D9-332B-3DD4-F3B8C5E36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016" y="5140528"/>
            <a:ext cx="1829778" cy="840260"/>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pic>
        <p:nvPicPr>
          <p:cNvPr id="5" name="Picture 2" descr="Home - ICTQT">
            <a:extLst>
              <a:ext uri="{FF2B5EF4-FFF2-40B4-BE49-F238E27FC236}">
                <a16:creationId xmlns:a16="http://schemas.microsoft.com/office/drawing/2014/main" id="{45287EE0-2D28-4BEF-304A-BFEA9DD27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078" y="5053488"/>
            <a:ext cx="926272" cy="926272"/>
          </a:xfrm>
          <a:prstGeom prst="rect">
            <a:avLst/>
          </a:prstGeom>
          <a:noFill/>
          <a:effectLst>
            <a:glow rad="127000">
              <a:schemeClr val="tx1"/>
            </a:glow>
          </a:effectLst>
          <a:extLst>
            <a:ext uri="{909E8E84-426E-40DD-AFC4-6F175D3DCCD1}">
              <a14:hiddenFill xmlns:a14="http://schemas.microsoft.com/office/drawing/2010/main">
                <a:solidFill>
                  <a:srgbClr val="FFFFFF"/>
                </a:solidFill>
              </a14:hiddenFill>
            </a:ext>
          </a:extLst>
        </p:spPr>
      </p:pic>
      <p:pic>
        <p:nvPicPr>
          <p:cNvPr id="7" name="Immagine 6">
            <a:extLst>
              <a:ext uri="{FF2B5EF4-FFF2-40B4-BE49-F238E27FC236}">
                <a16:creationId xmlns:a16="http://schemas.microsoft.com/office/drawing/2014/main" id="{64264B68-287D-FC2D-7E49-E259312CD328}"/>
              </a:ext>
            </a:extLst>
          </p:cNvPr>
          <p:cNvPicPr>
            <a:picLocks noChangeAspect="1"/>
          </p:cNvPicPr>
          <p:nvPr/>
        </p:nvPicPr>
        <p:blipFill>
          <a:blip r:embed="rId7"/>
          <a:stretch>
            <a:fillRect/>
          </a:stretch>
        </p:blipFill>
        <p:spPr>
          <a:xfrm>
            <a:off x="5620967" y="5030991"/>
            <a:ext cx="3198705" cy="948769"/>
          </a:xfrm>
          <a:prstGeom prst="rect">
            <a:avLst/>
          </a:prstGeom>
          <a:effectLst>
            <a:glow rad="127000">
              <a:schemeClr val="tx1"/>
            </a:glow>
          </a:effectLst>
        </p:spPr>
      </p:pic>
      <p:sp>
        <p:nvSpPr>
          <p:cNvPr id="8" name="Text Box 8">
            <a:extLst>
              <a:ext uri="{FF2B5EF4-FFF2-40B4-BE49-F238E27FC236}">
                <a16:creationId xmlns:a16="http://schemas.microsoft.com/office/drawing/2014/main" id="{F512C64F-80B2-D5AD-463B-A5B3027CDD02}"/>
              </a:ext>
            </a:extLst>
          </p:cNvPr>
          <p:cNvSpPr txBox="1">
            <a:spLocks noChangeArrowheads="1"/>
          </p:cNvSpPr>
          <p:nvPr/>
        </p:nvSpPr>
        <p:spPr bwMode="auto">
          <a:xfrm>
            <a:off x="290668" y="6130995"/>
            <a:ext cx="8269092" cy="73858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358" tIns="45681" rIns="91358" bIns="45681">
            <a:spAutoFit/>
          </a:bodyPr>
          <a:lstStyle/>
          <a:p>
            <a:pPr>
              <a:defRPr/>
            </a:pPr>
            <a:r>
              <a:rPr lang="en-US" sz="1600" dirty="0">
                <a:effectLst/>
                <a:latin typeface="+mj-lt"/>
                <a:ea typeface="Times New Roman" panose="02020603050405020304" pitchFamily="18" charset="0"/>
                <a:cs typeface="Times New Roman" panose="02020603050405020304" pitchFamily="18" charset="0"/>
              </a:rPr>
              <a:t>This research was made possible by funding from </a:t>
            </a:r>
            <a:r>
              <a:rPr lang="en-US" sz="1600" dirty="0" err="1">
                <a:effectLst/>
                <a:latin typeface="+mj-lt"/>
                <a:ea typeface="Times New Roman" panose="02020603050405020304" pitchFamily="18" charset="0"/>
                <a:cs typeface="Times New Roman" panose="02020603050405020304" pitchFamily="18" charset="0"/>
              </a:rPr>
              <a:t>QuantERA</a:t>
            </a:r>
            <a:r>
              <a:rPr lang="en-US" sz="1600" dirty="0">
                <a:effectLst/>
                <a:latin typeface="+mj-lt"/>
                <a:ea typeface="Times New Roman" panose="02020603050405020304" pitchFamily="18" charset="0"/>
                <a:cs typeface="Times New Roman" panose="02020603050405020304" pitchFamily="18" charset="0"/>
              </a:rPr>
              <a:t>/2/2020, an ERA-Net </a:t>
            </a:r>
            <a:r>
              <a:rPr lang="en-US" sz="1600" dirty="0" err="1">
                <a:effectLst/>
                <a:latin typeface="+mj-lt"/>
                <a:ea typeface="Times New Roman" panose="02020603050405020304" pitchFamily="18" charset="0"/>
                <a:cs typeface="Times New Roman" panose="02020603050405020304" pitchFamily="18" charset="0"/>
              </a:rPr>
              <a:t>cofund</a:t>
            </a:r>
            <a:r>
              <a:rPr lang="en-US" sz="1600" dirty="0">
                <a:effectLst/>
                <a:latin typeface="+mj-lt"/>
                <a:ea typeface="Times New Roman" panose="02020603050405020304" pitchFamily="18" charset="0"/>
                <a:cs typeface="Times New Roman" panose="02020603050405020304" pitchFamily="18" charset="0"/>
              </a:rPr>
              <a:t> in Quantum Technologies, under the project </a:t>
            </a:r>
            <a:r>
              <a:rPr lang="en-US" sz="1600" dirty="0" err="1">
                <a:effectLst/>
                <a:latin typeface="+mj-lt"/>
                <a:ea typeface="Times New Roman" panose="02020603050405020304" pitchFamily="18" charset="0"/>
                <a:cs typeface="Times New Roman" panose="02020603050405020304" pitchFamily="18" charset="0"/>
              </a:rPr>
              <a:t>eDICT</a:t>
            </a:r>
            <a:r>
              <a:rPr lang="en-US" sz="1600" dirty="0">
                <a:effectLst/>
                <a:latin typeface="+mj-lt"/>
                <a:ea typeface="Times New Roman" panose="02020603050405020304" pitchFamily="18" charset="0"/>
                <a:cs typeface="Times New Roman" panose="02020603050405020304" pitchFamily="18" charset="0"/>
              </a:rPr>
              <a:t>.</a:t>
            </a:r>
          </a:p>
          <a:p>
            <a:pPr>
              <a:defRPr/>
            </a:pPr>
            <a:endParaRPr lang="en-US" sz="1000" dirty="0">
              <a:latin typeface="+mj-lt"/>
              <a:cs typeface="Arial Bold"/>
            </a:endParaRPr>
          </a:p>
        </p:txBody>
      </p:sp>
    </p:spTree>
    <p:extLst>
      <p:ext uri="{BB962C8B-B14F-4D97-AF65-F5344CB8AC3E}">
        <p14:creationId xmlns:p14="http://schemas.microsoft.com/office/powerpoint/2010/main" val="103341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descr="Immagine che contiene edificio, vecchio">
            <a:extLst>
              <a:ext uri="{FF2B5EF4-FFF2-40B4-BE49-F238E27FC236}">
                <a16:creationId xmlns:a16="http://schemas.microsoft.com/office/drawing/2014/main" id="{98E5F124-5DB9-3AB4-07E4-9ABF66A812F0}"/>
              </a:ext>
            </a:extLst>
          </p:cNvPr>
          <p:cNvPicPr>
            <a:picLocks noChangeAspect="1"/>
          </p:cNvPicPr>
          <p:nvPr/>
        </p:nvPicPr>
        <p:blipFill rotWithShape="1">
          <a:blip r:embed="rId2"/>
          <a:srcRect r="50000"/>
          <a:stretch/>
        </p:blipFill>
        <p:spPr>
          <a:xfrm>
            <a:off x="1875507" y="0"/>
            <a:ext cx="2696492" cy="6858000"/>
          </a:xfrm>
          <a:prstGeom prst="rect">
            <a:avLst/>
          </a:prstGeom>
        </p:spPr>
      </p:pic>
      <p:pic>
        <p:nvPicPr>
          <p:cNvPr id="6" name="Immagine 5" descr="Immagine che contiene edificio, vecchio">
            <a:extLst>
              <a:ext uri="{FF2B5EF4-FFF2-40B4-BE49-F238E27FC236}">
                <a16:creationId xmlns:a16="http://schemas.microsoft.com/office/drawing/2014/main" id="{734CAE5E-7113-961D-10FA-45D3BD058C2F}"/>
              </a:ext>
            </a:extLst>
          </p:cNvPr>
          <p:cNvPicPr>
            <a:picLocks noChangeAspect="1"/>
          </p:cNvPicPr>
          <p:nvPr/>
        </p:nvPicPr>
        <p:blipFill rotWithShape="1">
          <a:blip r:embed="rId2"/>
          <a:srcRect l="50000"/>
          <a:stretch/>
        </p:blipFill>
        <p:spPr>
          <a:xfrm>
            <a:off x="4572000" y="-1"/>
            <a:ext cx="2696493" cy="6858000"/>
          </a:xfrm>
          <a:prstGeom prst="rect">
            <a:avLst/>
          </a:prstGeom>
        </p:spPr>
      </p:pic>
      <p:pic>
        <p:nvPicPr>
          <p:cNvPr id="7" name="Immagine 6" descr="Immagine che contiene edificio, vecchio">
            <a:extLst>
              <a:ext uri="{FF2B5EF4-FFF2-40B4-BE49-F238E27FC236}">
                <a16:creationId xmlns:a16="http://schemas.microsoft.com/office/drawing/2014/main" id="{89BB386B-D0FE-33CF-1076-DBB41B587B76}"/>
              </a:ext>
            </a:extLst>
          </p:cNvPr>
          <p:cNvPicPr>
            <a:picLocks noChangeAspect="1"/>
          </p:cNvPicPr>
          <p:nvPr/>
        </p:nvPicPr>
        <p:blipFill rotWithShape="1">
          <a:blip r:embed="rId2"/>
          <a:srcRect t="56818"/>
          <a:stretch/>
        </p:blipFill>
        <p:spPr>
          <a:xfrm>
            <a:off x="1875507" y="3896590"/>
            <a:ext cx="5392986" cy="2961409"/>
          </a:xfrm>
          <a:prstGeom prst="rect">
            <a:avLst/>
          </a:prstGeom>
        </p:spPr>
      </p:pic>
    </p:spTree>
    <p:extLst>
      <p:ext uri="{BB962C8B-B14F-4D97-AF65-F5344CB8AC3E}">
        <p14:creationId xmlns:p14="http://schemas.microsoft.com/office/powerpoint/2010/main" val="709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7C9A22A4-DDA1-53F2-0D93-4D2D3E64768B}"/>
              </a:ext>
            </a:extLst>
          </p:cNvPr>
          <p:cNvSpPr txBox="1"/>
          <p:nvPr/>
        </p:nvSpPr>
        <p:spPr>
          <a:xfrm>
            <a:off x="1431470" y="2419051"/>
            <a:ext cx="6281057" cy="584775"/>
          </a:xfrm>
          <a:prstGeom prst="rect">
            <a:avLst/>
          </a:prstGeom>
          <a:noFill/>
        </p:spPr>
        <p:txBody>
          <a:bodyPr wrap="square" rtlCol="0">
            <a:spAutoFit/>
          </a:bodyPr>
          <a:lstStyle/>
          <a:p>
            <a:pPr algn="ctr"/>
            <a:r>
              <a:rPr lang="it-IT" sz="3200" dirty="0" err="1">
                <a:latin typeface="+mj-lt"/>
              </a:rPr>
              <a:t>Noncontextuality</a:t>
            </a:r>
            <a:endParaRPr lang="en-GB" sz="3200" dirty="0">
              <a:latin typeface="+mj-lt"/>
            </a:endParaRPr>
          </a:p>
        </p:txBody>
      </p:sp>
      <p:sp>
        <p:nvSpPr>
          <p:cNvPr id="6" name="CasellaDiTesto 5">
            <a:extLst>
              <a:ext uri="{FF2B5EF4-FFF2-40B4-BE49-F238E27FC236}">
                <a16:creationId xmlns:a16="http://schemas.microsoft.com/office/drawing/2014/main" id="{3C75FB10-0177-9D7D-161D-E61F4D2CF5FF}"/>
              </a:ext>
            </a:extLst>
          </p:cNvPr>
          <p:cNvSpPr txBox="1"/>
          <p:nvPr/>
        </p:nvSpPr>
        <p:spPr>
          <a:xfrm>
            <a:off x="1299853" y="2876250"/>
            <a:ext cx="6281057" cy="584775"/>
          </a:xfrm>
          <a:prstGeom prst="rect">
            <a:avLst/>
          </a:prstGeom>
          <a:noFill/>
        </p:spPr>
        <p:txBody>
          <a:bodyPr wrap="square" rtlCol="0">
            <a:spAutoFit/>
          </a:bodyPr>
          <a:lstStyle/>
          <a:p>
            <a:pPr algn="ctr"/>
            <a:r>
              <a:rPr lang="it-IT" sz="3200" dirty="0" err="1">
                <a:latin typeface="+mj-lt"/>
              </a:rPr>
              <a:t>Preparation</a:t>
            </a:r>
            <a:r>
              <a:rPr lang="it-IT" sz="3200" dirty="0">
                <a:latin typeface="+mj-lt"/>
              </a:rPr>
              <a:t> </a:t>
            </a:r>
            <a:r>
              <a:rPr lang="it-IT" sz="3200" dirty="0" err="1">
                <a:latin typeface="+mj-lt"/>
              </a:rPr>
              <a:t>Noncontextuality</a:t>
            </a:r>
            <a:endParaRPr lang="en-GB" sz="3200" dirty="0">
              <a:latin typeface="+mj-lt"/>
            </a:endParaRPr>
          </a:p>
        </p:txBody>
      </p:sp>
    </p:spTree>
    <p:extLst>
      <p:ext uri="{BB962C8B-B14F-4D97-AF65-F5344CB8AC3E}">
        <p14:creationId xmlns:p14="http://schemas.microsoft.com/office/powerpoint/2010/main" val="132976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E6"/>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5C6A80E-BE48-840C-4BC8-023B9CD89A42}"/>
              </a:ext>
            </a:extLst>
          </p:cNvPr>
          <p:cNvPicPr>
            <a:picLocks noChangeAspect="1"/>
          </p:cNvPicPr>
          <p:nvPr/>
        </p:nvPicPr>
        <p:blipFill>
          <a:blip r:embed="rId4"/>
          <a:stretch>
            <a:fillRect/>
          </a:stretch>
        </p:blipFill>
        <p:spPr>
          <a:xfrm>
            <a:off x="0" y="348922"/>
            <a:ext cx="9144000" cy="6357998"/>
          </a:xfrm>
          <a:prstGeom prst="rect">
            <a:avLst/>
          </a:prstGeom>
        </p:spPr>
      </p:pic>
      <p:sp>
        <p:nvSpPr>
          <p:cNvPr id="15" name="CasellaDiTesto 14">
            <a:extLst>
              <a:ext uri="{FF2B5EF4-FFF2-40B4-BE49-F238E27FC236}">
                <a16:creationId xmlns:a16="http://schemas.microsoft.com/office/drawing/2014/main" id="{530D93AC-490B-0991-3532-182C222392AF}"/>
              </a:ext>
            </a:extLst>
          </p:cNvPr>
          <p:cNvSpPr txBox="1"/>
          <p:nvPr/>
        </p:nvSpPr>
        <p:spPr>
          <a:xfrm>
            <a:off x="309906" y="308020"/>
            <a:ext cx="4524444" cy="369332"/>
          </a:xfrm>
          <a:prstGeom prst="rect">
            <a:avLst/>
          </a:prstGeom>
          <a:noFill/>
        </p:spPr>
        <p:txBody>
          <a:bodyPr wrap="none" rtlCol="0">
            <a:spAutoFit/>
          </a:bodyPr>
          <a:lstStyle/>
          <a:p>
            <a:r>
              <a:rPr lang="it-IT" dirty="0" err="1">
                <a:solidFill>
                  <a:schemeClr val="bg1"/>
                </a:solidFill>
              </a:rPr>
              <a:t>Operational</a:t>
            </a:r>
            <a:r>
              <a:rPr lang="it-IT" dirty="0">
                <a:solidFill>
                  <a:schemeClr val="bg1"/>
                </a:solidFill>
              </a:rPr>
              <a:t> </a:t>
            </a:r>
            <a:r>
              <a:rPr lang="it-IT" dirty="0" err="1">
                <a:solidFill>
                  <a:schemeClr val="bg1"/>
                </a:solidFill>
              </a:rPr>
              <a:t>equivalence</a:t>
            </a:r>
            <a:r>
              <a:rPr lang="it-IT" dirty="0">
                <a:solidFill>
                  <a:schemeClr val="bg1"/>
                </a:solidFill>
              </a:rPr>
              <a:t> classes of </a:t>
            </a:r>
            <a:r>
              <a:rPr lang="it-IT" dirty="0" err="1">
                <a:solidFill>
                  <a:schemeClr val="bg1"/>
                </a:solidFill>
              </a:rPr>
              <a:t>preparations</a:t>
            </a:r>
            <a:endParaRPr lang="en-GB" dirty="0">
              <a:solidFill>
                <a:schemeClr val="bg1"/>
              </a:solidFill>
            </a:endParaRPr>
          </a:p>
        </p:txBody>
      </p:sp>
      <p:pic>
        <p:nvPicPr>
          <p:cNvPr id="23" name="Immagine 22" descr="\documentclass{article}&#10;\usepackage{amsmath,amssymb}&#10;\pagestyle{empty}&#10;&#10;&#10;\begin{document}&#10;\noindent&#10;\begin{center}&#10;$\forall M\,\,: p(x|M,P)=p(x|M,P^\prime)&#10;$&#10;\end{center}&#10;&#10;\end{document}" title="IguanaTex Bitmap Display">
            <a:extLst>
              <a:ext uri="{FF2B5EF4-FFF2-40B4-BE49-F238E27FC236}">
                <a16:creationId xmlns:a16="http://schemas.microsoft.com/office/drawing/2014/main" id="{9AB4DE61-4206-D2E1-803F-3B042FB3F92E}"/>
              </a:ext>
            </a:extLst>
          </p:cNvPr>
          <p:cNvPicPr>
            <a:picLocks noChangeAspect="1"/>
          </p:cNvPicPr>
          <p:nvPr>
            <p:custDataLst>
              <p:tags r:id="rId1"/>
            </p:custDataLst>
          </p:nvPr>
        </p:nvPicPr>
        <p:blipFill>
          <a:blip r:embed="rId5"/>
          <a:stretch>
            <a:fillRect/>
          </a:stretch>
        </p:blipFill>
        <p:spPr>
          <a:xfrm>
            <a:off x="309906" y="1196065"/>
            <a:ext cx="3306666" cy="254476"/>
          </a:xfrm>
          <a:prstGeom prst="rect">
            <a:avLst/>
          </a:prstGeom>
        </p:spPr>
      </p:pic>
      <mc:AlternateContent xmlns:mc="http://schemas.openxmlformats.org/markup-compatibility/2006" xmlns:p14="http://schemas.microsoft.com/office/powerpoint/2010/main">
        <mc:Choice Requires="p14">
          <p:contentPart p14:bwMode="auto" r:id="rId6">
            <p14:nvContentPartPr>
              <p14:cNvPr id="41" name="Input penna 40">
                <a:extLst>
                  <a:ext uri="{FF2B5EF4-FFF2-40B4-BE49-F238E27FC236}">
                    <a16:creationId xmlns:a16="http://schemas.microsoft.com/office/drawing/2014/main" id="{85C1AFCE-494F-5F1F-B285-0150440C366C}"/>
                  </a:ext>
                </a:extLst>
              </p14:cNvPr>
              <p14:cNvContentPartPr/>
              <p14:nvPr/>
            </p14:nvContentPartPr>
            <p14:xfrm>
              <a:off x="414229" y="2887838"/>
              <a:ext cx="1955880" cy="1571760"/>
            </p14:xfrm>
          </p:contentPart>
        </mc:Choice>
        <mc:Fallback xmlns="">
          <p:pic>
            <p:nvPicPr>
              <p:cNvPr id="41" name="Input penna 40">
                <a:extLst>
                  <a:ext uri="{FF2B5EF4-FFF2-40B4-BE49-F238E27FC236}">
                    <a16:creationId xmlns:a16="http://schemas.microsoft.com/office/drawing/2014/main" id="{85C1AFCE-494F-5F1F-B285-0150440C366C}"/>
                  </a:ext>
                </a:extLst>
              </p:cNvPr>
              <p:cNvPicPr/>
              <p:nvPr/>
            </p:nvPicPr>
            <p:blipFill>
              <a:blip r:embed="rId7"/>
              <a:stretch>
                <a:fillRect/>
              </a:stretch>
            </p:blipFill>
            <p:spPr>
              <a:xfrm>
                <a:off x="405229" y="2878838"/>
                <a:ext cx="1973520" cy="1589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3" name="Input penna 42">
                <a:extLst>
                  <a:ext uri="{FF2B5EF4-FFF2-40B4-BE49-F238E27FC236}">
                    <a16:creationId xmlns:a16="http://schemas.microsoft.com/office/drawing/2014/main" id="{A0321855-B78E-05AE-CD5F-1034C772B08C}"/>
                  </a:ext>
                </a:extLst>
              </p14:cNvPr>
              <p14:cNvContentPartPr/>
              <p14:nvPr/>
            </p14:nvContentPartPr>
            <p14:xfrm>
              <a:off x="10972309" y="5339078"/>
              <a:ext cx="360" cy="2160"/>
            </p14:xfrm>
          </p:contentPart>
        </mc:Choice>
        <mc:Fallback xmlns="">
          <p:pic>
            <p:nvPicPr>
              <p:cNvPr id="43" name="Input penna 42">
                <a:extLst>
                  <a:ext uri="{FF2B5EF4-FFF2-40B4-BE49-F238E27FC236}">
                    <a16:creationId xmlns:a16="http://schemas.microsoft.com/office/drawing/2014/main" id="{A0321855-B78E-05AE-CD5F-1034C772B08C}"/>
                  </a:ext>
                </a:extLst>
              </p:cNvPr>
              <p:cNvPicPr/>
              <p:nvPr/>
            </p:nvPicPr>
            <p:blipFill>
              <a:blip r:embed="rId9"/>
              <a:stretch>
                <a:fillRect/>
              </a:stretch>
            </p:blipFill>
            <p:spPr>
              <a:xfrm>
                <a:off x="10963669" y="5330078"/>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4" name="Input penna 43">
                <a:extLst>
                  <a:ext uri="{FF2B5EF4-FFF2-40B4-BE49-F238E27FC236}">
                    <a16:creationId xmlns:a16="http://schemas.microsoft.com/office/drawing/2014/main" id="{89AF6D11-F63F-8E25-2967-D4C251CAF42F}"/>
                  </a:ext>
                </a:extLst>
              </p14:cNvPr>
              <p14:cNvContentPartPr/>
              <p14:nvPr/>
            </p14:nvContentPartPr>
            <p14:xfrm>
              <a:off x="2367949" y="3136958"/>
              <a:ext cx="1979280" cy="1718280"/>
            </p14:xfrm>
          </p:contentPart>
        </mc:Choice>
        <mc:Fallback xmlns="">
          <p:pic>
            <p:nvPicPr>
              <p:cNvPr id="44" name="Input penna 43">
                <a:extLst>
                  <a:ext uri="{FF2B5EF4-FFF2-40B4-BE49-F238E27FC236}">
                    <a16:creationId xmlns:a16="http://schemas.microsoft.com/office/drawing/2014/main" id="{89AF6D11-F63F-8E25-2967-D4C251CAF42F}"/>
                  </a:ext>
                </a:extLst>
              </p:cNvPr>
              <p:cNvPicPr/>
              <p:nvPr/>
            </p:nvPicPr>
            <p:blipFill>
              <a:blip r:embed="rId11"/>
              <a:stretch>
                <a:fillRect/>
              </a:stretch>
            </p:blipFill>
            <p:spPr>
              <a:xfrm>
                <a:off x="2358949" y="3128318"/>
                <a:ext cx="1996920" cy="17359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5" name="Input penna 44">
                <a:extLst>
                  <a:ext uri="{FF2B5EF4-FFF2-40B4-BE49-F238E27FC236}">
                    <a16:creationId xmlns:a16="http://schemas.microsoft.com/office/drawing/2014/main" id="{CECD9839-BC59-5E4B-8E01-FD449A92D8A8}"/>
                  </a:ext>
                </a:extLst>
              </p14:cNvPr>
              <p14:cNvContentPartPr/>
              <p14:nvPr/>
            </p14:nvContentPartPr>
            <p14:xfrm>
              <a:off x="1930189" y="4352678"/>
              <a:ext cx="2227320" cy="2156400"/>
            </p14:xfrm>
          </p:contentPart>
        </mc:Choice>
        <mc:Fallback xmlns="">
          <p:pic>
            <p:nvPicPr>
              <p:cNvPr id="45" name="Input penna 44">
                <a:extLst>
                  <a:ext uri="{FF2B5EF4-FFF2-40B4-BE49-F238E27FC236}">
                    <a16:creationId xmlns:a16="http://schemas.microsoft.com/office/drawing/2014/main" id="{CECD9839-BC59-5E4B-8E01-FD449A92D8A8}"/>
                  </a:ext>
                </a:extLst>
              </p:cNvPr>
              <p:cNvPicPr/>
              <p:nvPr/>
            </p:nvPicPr>
            <p:blipFill>
              <a:blip r:embed="rId13"/>
              <a:stretch>
                <a:fillRect/>
              </a:stretch>
            </p:blipFill>
            <p:spPr>
              <a:xfrm>
                <a:off x="1921549" y="4343678"/>
                <a:ext cx="2244960" cy="21740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46" name="Input penna 45">
                <a:extLst>
                  <a:ext uri="{FF2B5EF4-FFF2-40B4-BE49-F238E27FC236}">
                    <a16:creationId xmlns:a16="http://schemas.microsoft.com/office/drawing/2014/main" id="{6C01B793-CBD8-8C1C-DACB-47B1D85AAB90}"/>
                  </a:ext>
                </a:extLst>
              </p14:cNvPr>
              <p14:cNvContentPartPr/>
              <p14:nvPr/>
            </p14:nvContentPartPr>
            <p14:xfrm>
              <a:off x="485869" y="4281038"/>
              <a:ext cx="1938600" cy="1621440"/>
            </p14:xfrm>
          </p:contentPart>
        </mc:Choice>
        <mc:Fallback xmlns="">
          <p:pic>
            <p:nvPicPr>
              <p:cNvPr id="46" name="Input penna 45">
                <a:extLst>
                  <a:ext uri="{FF2B5EF4-FFF2-40B4-BE49-F238E27FC236}">
                    <a16:creationId xmlns:a16="http://schemas.microsoft.com/office/drawing/2014/main" id="{6C01B793-CBD8-8C1C-DACB-47B1D85AAB90}"/>
                  </a:ext>
                </a:extLst>
              </p:cNvPr>
              <p:cNvPicPr/>
              <p:nvPr/>
            </p:nvPicPr>
            <p:blipFill>
              <a:blip r:embed="rId15"/>
              <a:stretch>
                <a:fillRect/>
              </a:stretch>
            </p:blipFill>
            <p:spPr>
              <a:xfrm>
                <a:off x="476869" y="4272038"/>
                <a:ext cx="1956240" cy="1639080"/>
              </a:xfrm>
              <a:prstGeom prst="rect">
                <a:avLst/>
              </a:prstGeom>
            </p:spPr>
          </p:pic>
        </mc:Fallback>
      </mc:AlternateContent>
      <p:pic>
        <p:nvPicPr>
          <p:cNvPr id="65" name="Immagine 64" descr="\documentclass{article}&#10;\usepackage{amsmath,amssymb}&#10;\pagestyle{empty}&#10;&#10;&#10;\begin{document}&#10;\noindent&#10;$\Longrightarrow P\simeq P^\prime$&#10;&#10;&#10;\end{document}" title="IguanaTex Bitmap Display">
            <a:extLst>
              <a:ext uri="{FF2B5EF4-FFF2-40B4-BE49-F238E27FC236}">
                <a16:creationId xmlns:a16="http://schemas.microsoft.com/office/drawing/2014/main" id="{FC8A1FA4-EC8C-8BE2-D9BF-7EB681E23ADD}"/>
              </a:ext>
            </a:extLst>
          </p:cNvPr>
          <p:cNvPicPr>
            <a:picLocks noChangeAspect="1"/>
          </p:cNvPicPr>
          <p:nvPr>
            <p:custDataLst>
              <p:tags r:id="rId2"/>
            </p:custDataLst>
          </p:nvPr>
        </p:nvPicPr>
        <p:blipFill>
          <a:blip r:embed="rId16"/>
          <a:stretch>
            <a:fillRect/>
          </a:stretch>
        </p:blipFill>
        <p:spPr>
          <a:xfrm>
            <a:off x="1199654" y="1668850"/>
            <a:ext cx="1249524" cy="198095"/>
          </a:xfrm>
          <a:prstGeom prst="rect">
            <a:avLst/>
          </a:prstGeom>
        </p:spPr>
      </p:pic>
    </p:spTree>
    <p:extLst>
      <p:ext uri="{BB962C8B-B14F-4D97-AF65-F5344CB8AC3E}">
        <p14:creationId xmlns:p14="http://schemas.microsoft.com/office/powerpoint/2010/main" val="242545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6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44"/>
                                        </p:tgtEl>
                                        <p:attrNameLst>
                                          <p:attrName>style.visibility</p:attrName>
                                        </p:attrNameLst>
                                      </p:cBhvr>
                                      <p:to>
                                        <p:strVal val="visible"/>
                                      </p:to>
                                    </p:set>
                                    <p:anim calcmode="lin" valueType="num">
                                      <p:cBhvr>
                                        <p:cTn id="22" dur="300" fill="hold"/>
                                        <p:tgtEl>
                                          <p:spTgt spid="44"/>
                                        </p:tgtEl>
                                        <p:attrNameLst>
                                          <p:attrName>drawProgress</p:attrName>
                                        </p:attrNameLst>
                                      </p:cBhvr>
                                      <p:tavLst>
                                        <p:tav tm="0">
                                          <p:val>
                                            <p:fltVal val="0"/>
                                          </p:val>
                                        </p:tav>
                                        <p:tav tm="100000">
                                          <p:val>
                                            <p:fltVal val="1"/>
                                          </p:val>
                                        </p:tav>
                                      </p:tavLst>
                                    </p:anim>
                                  </p:childTnLst>
                                </p:cTn>
                              </p:par>
                              <p:par>
                                <p:cTn id="23" presetID="63"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300" fill="hold"/>
                                        <p:tgtEl>
                                          <p:spTgt spid="45"/>
                                        </p:tgtEl>
                                        <p:attrNameLst>
                                          <p:attrName>drawProgress</p:attrName>
                                        </p:attrNameLst>
                                      </p:cBhvr>
                                      <p:tavLst>
                                        <p:tav tm="0">
                                          <p:val>
                                            <p:fltVal val="0"/>
                                          </p:val>
                                        </p:tav>
                                        <p:tav tm="100000">
                                          <p:val>
                                            <p:fltVal val="1"/>
                                          </p:val>
                                        </p:tav>
                                      </p:tavLst>
                                    </p:anim>
                                  </p:childTnLst>
                                </p:cTn>
                              </p:par>
                              <p:par>
                                <p:cTn id="26" presetID="63" presetClass="entr" presetSubtype="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 calcmode="lin" valueType="num">
                                      <p:cBhvr>
                                        <p:cTn id="28" dur="300" fill="hold"/>
                                        <p:tgtEl>
                                          <p:spTgt spid="4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E6"/>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5C6A80E-BE48-840C-4BC8-023B9CD89A42}"/>
              </a:ext>
            </a:extLst>
          </p:cNvPr>
          <p:cNvPicPr>
            <a:picLocks noChangeAspect="1"/>
          </p:cNvPicPr>
          <p:nvPr/>
        </p:nvPicPr>
        <p:blipFill>
          <a:blip r:embed="rId4"/>
          <a:stretch>
            <a:fillRect/>
          </a:stretch>
        </p:blipFill>
        <p:spPr>
          <a:xfrm>
            <a:off x="0" y="348922"/>
            <a:ext cx="9144000" cy="6357998"/>
          </a:xfrm>
          <a:prstGeom prst="rect">
            <a:avLst/>
          </a:prstGeom>
        </p:spPr>
      </p:pic>
      <p:sp>
        <p:nvSpPr>
          <p:cNvPr id="26" name="CasellaDiTesto 25">
            <a:extLst>
              <a:ext uri="{FF2B5EF4-FFF2-40B4-BE49-F238E27FC236}">
                <a16:creationId xmlns:a16="http://schemas.microsoft.com/office/drawing/2014/main" id="{53263C07-C9B1-1560-83AC-A56AB6C1B4AC}"/>
              </a:ext>
            </a:extLst>
          </p:cNvPr>
          <p:cNvSpPr txBox="1"/>
          <p:nvPr/>
        </p:nvSpPr>
        <p:spPr>
          <a:xfrm>
            <a:off x="209819" y="304472"/>
            <a:ext cx="3051220" cy="369332"/>
          </a:xfrm>
          <a:prstGeom prst="rect">
            <a:avLst/>
          </a:prstGeom>
          <a:noFill/>
        </p:spPr>
        <p:txBody>
          <a:bodyPr wrap="none" rtlCol="0">
            <a:spAutoFit/>
          </a:bodyPr>
          <a:lstStyle/>
          <a:p>
            <a:r>
              <a:rPr lang="it-IT" dirty="0" err="1">
                <a:solidFill>
                  <a:schemeClr val="bg1"/>
                </a:solidFill>
              </a:rPr>
              <a:t>Example</a:t>
            </a:r>
            <a:r>
              <a:rPr lang="it-IT" dirty="0">
                <a:solidFill>
                  <a:schemeClr val="bg1"/>
                </a:solidFill>
              </a:rPr>
              <a:t> from quantum theory</a:t>
            </a:r>
            <a:endParaRPr lang="en-GB" dirty="0">
              <a:solidFill>
                <a:schemeClr val="bg1"/>
              </a:solidFill>
            </a:endParaRPr>
          </a:p>
        </p:txBody>
      </p:sp>
      <p:pic>
        <p:nvPicPr>
          <p:cNvPr id="28" name="Immagine 27" descr="\documentclass{article}&#10;\usepackage{amsmath,amssymb}&#10;\pagestyle{empty}&#10;&#10;&#10;\begin{document}&#10;\noindent&#10;$\frac12 I=\frac 12 |0\rangle\langle 0|+\frac 12 |1\rangle\langle 1|$&#10;&#10;&#10;\end{document}" title="IguanaTex Bitmap Display">
            <a:extLst>
              <a:ext uri="{FF2B5EF4-FFF2-40B4-BE49-F238E27FC236}">
                <a16:creationId xmlns:a16="http://schemas.microsoft.com/office/drawing/2014/main" id="{71E30B1C-EA3F-06EF-46F3-96C94EF795EA}"/>
              </a:ext>
            </a:extLst>
          </p:cNvPr>
          <p:cNvPicPr>
            <a:picLocks noChangeAspect="1"/>
          </p:cNvPicPr>
          <p:nvPr>
            <p:custDataLst>
              <p:tags r:id="rId1"/>
            </p:custDataLst>
          </p:nvPr>
        </p:nvPicPr>
        <p:blipFill>
          <a:blip r:embed="rId5"/>
          <a:stretch>
            <a:fillRect/>
          </a:stretch>
        </p:blipFill>
        <p:spPr>
          <a:xfrm>
            <a:off x="1430365" y="2039658"/>
            <a:ext cx="2384762" cy="304762"/>
          </a:xfrm>
          <a:prstGeom prst="rect">
            <a:avLst/>
          </a:prstGeom>
        </p:spPr>
      </p:pic>
      <p:pic>
        <p:nvPicPr>
          <p:cNvPr id="31" name="Immagine 30" descr="\documentclass{article}&#10;\usepackage{amsmath,amssymb}&#10;\pagestyle{empty}&#10;&#10;&#10;\begin{document}&#10;\noindent&#10;$\frac12 I=\frac 12 |+\rangle\langle +|+\frac 12 |-\rangle\langle -|$&#10;&#10;&#10;\end{document}" title="IguanaTex Bitmap Display">
            <a:extLst>
              <a:ext uri="{FF2B5EF4-FFF2-40B4-BE49-F238E27FC236}">
                <a16:creationId xmlns:a16="http://schemas.microsoft.com/office/drawing/2014/main" id="{9C926699-CCAC-CF65-664C-3E5BABA71A8F}"/>
              </a:ext>
            </a:extLst>
          </p:cNvPr>
          <p:cNvPicPr>
            <a:picLocks noChangeAspect="1"/>
          </p:cNvPicPr>
          <p:nvPr>
            <p:custDataLst>
              <p:tags r:id="rId2"/>
            </p:custDataLst>
          </p:nvPr>
        </p:nvPicPr>
        <p:blipFill>
          <a:blip r:embed="rId6"/>
          <a:stretch>
            <a:fillRect/>
          </a:stretch>
        </p:blipFill>
        <p:spPr>
          <a:xfrm>
            <a:off x="105861" y="1455189"/>
            <a:ext cx="2665144" cy="304762"/>
          </a:xfrm>
          <a:prstGeom prst="rect">
            <a:avLst/>
          </a:prstGeom>
        </p:spPr>
      </p:pic>
      <mc:AlternateContent xmlns:mc="http://schemas.openxmlformats.org/markup-compatibility/2006" xmlns:p14="http://schemas.microsoft.com/office/powerpoint/2010/main">
        <mc:Choice Requires="p14">
          <p:contentPart p14:bwMode="auto" r:id="rId7">
            <p14:nvContentPartPr>
              <p14:cNvPr id="41" name="Input penna 40">
                <a:extLst>
                  <a:ext uri="{FF2B5EF4-FFF2-40B4-BE49-F238E27FC236}">
                    <a16:creationId xmlns:a16="http://schemas.microsoft.com/office/drawing/2014/main" id="{85C1AFCE-494F-5F1F-B285-0150440C366C}"/>
                  </a:ext>
                </a:extLst>
              </p14:cNvPr>
              <p14:cNvContentPartPr/>
              <p14:nvPr/>
            </p14:nvContentPartPr>
            <p14:xfrm>
              <a:off x="414229" y="2887838"/>
              <a:ext cx="1955880" cy="1571760"/>
            </p14:xfrm>
          </p:contentPart>
        </mc:Choice>
        <mc:Fallback xmlns="">
          <p:pic>
            <p:nvPicPr>
              <p:cNvPr id="41" name="Input penna 40">
                <a:extLst>
                  <a:ext uri="{FF2B5EF4-FFF2-40B4-BE49-F238E27FC236}">
                    <a16:creationId xmlns:a16="http://schemas.microsoft.com/office/drawing/2014/main" id="{85C1AFCE-494F-5F1F-B285-0150440C366C}"/>
                  </a:ext>
                </a:extLst>
              </p:cNvPr>
              <p:cNvPicPr/>
              <p:nvPr/>
            </p:nvPicPr>
            <p:blipFill>
              <a:blip r:embed="rId8"/>
              <a:stretch>
                <a:fillRect/>
              </a:stretch>
            </p:blipFill>
            <p:spPr>
              <a:xfrm>
                <a:off x="405229" y="2878838"/>
                <a:ext cx="1973520" cy="1589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3" name="Input penna 42">
                <a:extLst>
                  <a:ext uri="{FF2B5EF4-FFF2-40B4-BE49-F238E27FC236}">
                    <a16:creationId xmlns:a16="http://schemas.microsoft.com/office/drawing/2014/main" id="{A0321855-B78E-05AE-CD5F-1034C772B08C}"/>
                  </a:ext>
                </a:extLst>
              </p14:cNvPr>
              <p14:cNvContentPartPr/>
              <p14:nvPr/>
            </p14:nvContentPartPr>
            <p14:xfrm>
              <a:off x="10972309" y="5339078"/>
              <a:ext cx="360" cy="2160"/>
            </p14:xfrm>
          </p:contentPart>
        </mc:Choice>
        <mc:Fallback xmlns="">
          <p:pic>
            <p:nvPicPr>
              <p:cNvPr id="43" name="Input penna 42">
                <a:extLst>
                  <a:ext uri="{FF2B5EF4-FFF2-40B4-BE49-F238E27FC236}">
                    <a16:creationId xmlns:a16="http://schemas.microsoft.com/office/drawing/2014/main" id="{A0321855-B78E-05AE-CD5F-1034C772B08C}"/>
                  </a:ext>
                </a:extLst>
              </p:cNvPr>
              <p:cNvPicPr/>
              <p:nvPr/>
            </p:nvPicPr>
            <p:blipFill>
              <a:blip r:embed="rId10"/>
              <a:stretch>
                <a:fillRect/>
              </a:stretch>
            </p:blipFill>
            <p:spPr>
              <a:xfrm>
                <a:off x="10963669" y="5330078"/>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4" name="Input penna 43">
                <a:extLst>
                  <a:ext uri="{FF2B5EF4-FFF2-40B4-BE49-F238E27FC236}">
                    <a16:creationId xmlns:a16="http://schemas.microsoft.com/office/drawing/2014/main" id="{89AF6D11-F63F-8E25-2967-D4C251CAF42F}"/>
                  </a:ext>
                </a:extLst>
              </p14:cNvPr>
              <p14:cNvContentPartPr/>
              <p14:nvPr/>
            </p14:nvContentPartPr>
            <p14:xfrm>
              <a:off x="2367949" y="3136958"/>
              <a:ext cx="1979280" cy="1718280"/>
            </p14:xfrm>
          </p:contentPart>
        </mc:Choice>
        <mc:Fallback xmlns="">
          <p:pic>
            <p:nvPicPr>
              <p:cNvPr id="44" name="Input penna 43">
                <a:extLst>
                  <a:ext uri="{FF2B5EF4-FFF2-40B4-BE49-F238E27FC236}">
                    <a16:creationId xmlns:a16="http://schemas.microsoft.com/office/drawing/2014/main" id="{89AF6D11-F63F-8E25-2967-D4C251CAF42F}"/>
                  </a:ext>
                </a:extLst>
              </p:cNvPr>
              <p:cNvPicPr/>
              <p:nvPr/>
            </p:nvPicPr>
            <p:blipFill>
              <a:blip r:embed="rId12"/>
              <a:stretch>
                <a:fillRect/>
              </a:stretch>
            </p:blipFill>
            <p:spPr>
              <a:xfrm>
                <a:off x="2358949" y="3128318"/>
                <a:ext cx="1996920" cy="17359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5" name="Input penna 44">
                <a:extLst>
                  <a:ext uri="{FF2B5EF4-FFF2-40B4-BE49-F238E27FC236}">
                    <a16:creationId xmlns:a16="http://schemas.microsoft.com/office/drawing/2014/main" id="{CECD9839-BC59-5E4B-8E01-FD449A92D8A8}"/>
                  </a:ext>
                </a:extLst>
              </p14:cNvPr>
              <p14:cNvContentPartPr/>
              <p14:nvPr/>
            </p14:nvContentPartPr>
            <p14:xfrm>
              <a:off x="2042848" y="4352678"/>
              <a:ext cx="2227320" cy="2156400"/>
            </p14:xfrm>
          </p:contentPart>
        </mc:Choice>
        <mc:Fallback xmlns="">
          <p:pic>
            <p:nvPicPr>
              <p:cNvPr id="45" name="Input penna 44">
                <a:extLst>
                  <a:ext uri="{FF2B5EF4-FFF2-40B4-BE49-F238E27FC236}">
                    <a16:creationId xmlns:a16="http://schemas.microsoft.com/office/drawing/2014/main" id="{CECD9839-BC59-5E4B-8E01-FD449A92D8A8}"/>
                  </a:ext>
                </a:extLst>
              </p:cNvPr>
              <p:cNvPicPr/>
              <p:nvPr/>
            </p:nvPicPr>
            <p:blipFill>
              <a:blip r:embed="rId14"/>
              <a:stretch>
                <a:fillRect/>
              </a:stretch>
            </p:blipFill>
            <p:spPr>
              <a:xfrm>
                <a:off x="2034208" y="4343678"/>
                <a:ext cx="2244960" cy="2174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6" name="Input penna 45">
                <a:extLst>
                  <a:ext uri="{FF2B5EF4-FFF2-40B4-BE49-F238E27FC236}">
                    <a16:creationId xmlns:a16="http://schemas.microsoft.com/office/drawing/2014/main" id="{6C01B793-CBD8-8C1C-DACB-47B1D85AAB90}"/>
                  </a:ext>
                </a:extLst>
              </p14:cNvPr>
              <p14:cNvContentPartPr/>
              <p14:nvPr/>
            </p14:nvContentPartPr>
            <p14:xfrm>
              <a:off x="485869" y="4281038"/>
              <a:ext cx="1938600" cy="1621440"/>
            </p14:xfrm>
          </p:contentPart>
        </mc:Choice>
        <mc:Fallback xmlns="">
          <p:pic>
            <p:nvPicPr>
              <p:cNvPr id="46" name="Input penna 45">
                <a:extLst>
                  <a:ext uri="{FF2B5EF4-FFF2-40B4-BE49-F238E27FC236}">
                    <a16:creationId xmlns:a16="http://schemas.microsoft.com/office/drawing/2014/main" id="{6C01B793-CBD8-8C1C-DACB-47B1D85AAB90}"/>
                  </a:ext>
                </a:extLst>
              </p:cNvPr>
              <p:cNvPicPr/>
              <p:nvPr/>
            </p:nvPicPr>
            <p:blipFill>
              <a:blip r:embed="rId16"/>
              <a:stretch>
                <a:fillRect/>
              </a:stretch>
            </p:blipFill>
            <p:spPr>
              <a:xfrm>
                <a:off x="476869" y="4272038"/>
                <a:ext cx="1956240" cy="1639080"/>
              </a:xfrm>
              <a:prstGeom prst="rect">
                <a:avLst/>
              </a:prstGeom>
            </p:spPr>
          </p:pic>
        </mc:Fallback>
      </mc:AlternateContent>
      <p:grpSp>
        <p:nvGrpSpPr>
          <p:cNvPr id="49" name="Gruppo 48">
            <a:extLst>
              <a:ext uri="{FF2B5EF4-FFF2-40B4-BE49-F238E27FC236}">
                <a16:creationId xmlns:a16="http://schemas.microsoft.com/office/drawing/2014/main" id="{063A43A2-2C7D-8346-E97B-E19A6527AD89}"/>
              </a:ext>
            </a:extLst>
          </p:cNvPr>
          <p:cNvGrpSpPr/>
          <p:nvPr/>
        </p:nvGrpSpPr>
        <p:grpSpPr>
          <a:xfrm>
            <a:off x="1485589" y="2234078"/>
            <a:ext cx="249840" cy="925920"/>
            <a:chOff x="1485589" y="2234078"/>
            <a:chExt cx="249840" cy="925920"/>
          </a:xfrm>
        </p:grpSpPr>
        <mc:AlternateContent xmlns:mc="http://schemas.openxmlformats.org/markup-compatibility/2006" xmlns:p14="http://schemas.microsoft.com/office/powerpoint/2010/main">
          <mc:Choice Requires="p14">
            <p:contentPart p14:bwMode="auto" r:id="rId17">
              <p14:nvContentPartPr>
                <p14:cNvPr id="47" name="Input penna 46">
                  <a:extLst>
                    <a:ext uri="{FF2B5EF4-FFF2-40B4-BE49-F238E27FC236}">
                      <a16:creationId xmlns:a16="http://schemas.microsoft.com/office/drawing/2014/main" id="{7301730B-C538-48EF-B6CC-4A2C5A211AD1}"/>
                    </a:ext>
                  </a:extLst>
                </p14:cNvPr>
                <p14:cNvContentPartPr/>
                <p14:nvPr/>
              </p14:nvContentPartPr>
              <p14:xfrm>
                <a:off x="1506109" y="2234078"/>
                <a:ext cx="229320" cy="919080"/>
              </p14:xfrm>
            </p:contentPart>
          </mc:Choice>
          <mc:Fallback xmlns="">
            <p:pic>
              <p:nvPicPr>
                <p:cNvPr id="47" name="Input penna 46">
                  <a:extLst>
                    <a:ext uri="{FF2B5EF4-FFF2-40B4-BE49-F238E27FC236}">
                      <a16:creationId xmlns:a16="http://schemas.microsoft.com/office/drawing/2014/main" id="{7301730B-C538-48EF-B6CC-4A2C5A211AD1}"/>
                    </a:ext>
                  </a:extLst>
                </p:cNvPr>
                <p:cNvPicPr/>
                <p:nvPr/>
              </p:nvPicPr>
              <p:blipFill>
                <a:blip r:embed="rId18"/>
                <a:stretch>
                  <a:fillRect/>
                </a:stretch>
              </p:blipFill>
              <p:spPr>
                <a:xfrm>
                  <a:off x="1497469" y="2225078"/>
                  <a:ext cx="246960" cy="9367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48" name="Input penna 47">
                  <a:extLst>
                    <a:ext uri="{FF2B5EF4-FFF2-40B4-BE49-F238E27FC236}">
                      <a16:creationId xmlns:a16="http://schemas.microsoft.com/office/drawing/2014/main" id="{CE6F8EC8-3499-C953-F8BB-604E5491346E}"/>
                    </a:ext>
                  </a:extLst>
                </p14:cNvPr>
                <p14:cNvContentPartPr/>
                <p14:nvPr/>
              </p14:nvContentPartPr>
              <p14:xfrm>
                <a:off x="1485589" y="3034358"/>
                <a:ext cx="159840" cy="125640"/>
              </p14:xfrm>
            </p:contentPart>
          </mc:Choice>
          <mc:Fallback xmlns="">
            <p:pic>
              <p:nvPicPr>
                <p:cNvPr id="48" name="Input penna 47">
                  <a:extLst>
                    <a:ext uri="{FF2B5EF4-FFF2-40B4-BE49-F238E27FC236}">
                      <a16:creationId xmlns:a16="http://schemas.microsoft.com/office/drawing/2014/main" id="{CE6F8EC8-3499-C953-F8BB-604E5491346E}"/>
                    </a:ext>
                  </a:extLst>
                </p:cNvPr>
                <p:cNvPicPr/>
                <p:nvPr/>
              </p:nvPicPr>
              <p:blipFill>
                <a:blip r:embed="rId20"/>
                <a:stretch>
                  <a:fillRect/>
                </a:stretch>
              </p:blipFill>
              <p:spPr>
                <a:xfrm>
                  <a:off x="1476949" y="3025358"/>
                  <a:ext cx="177480" cy="143280"/>
                </a:xfrm>
                <a:prstGeom prst="rect">
                  <a:avLst/>
                </a:prstGeom>
              </p:spPr>
            </p:pic>
          </mc:Fallback>
        </mc:AlternateContent>
      </p:grpSp>
      <p:grpSp>
        <p:nvGrpSpPr>
          <p:cNvPr id="52" name="Gruppo 51">
            <a:extLst>
              <a:ext uri="{FF2B5EF4-FFF2-40B4-BE49-F238E27FC236}">
                <a16:creationId xmlns:a16="http://schemas.microsoft.com/office/drawing/2014/main" id="{348EC07D-F900-C751-CA4D-E31E49F28CDE}"/>
              </a:ext>
            </a:extLst>
          </p:cNvPr>
          <p:cNvGrpSpPr/>
          <p:nvPr/>
        </p:nvGrpSpPr>
        <p:grpSpPr>
          <a:xfrm>
            <a:off x="289309" y="1735118"/>
            <a:ext cx="454680" cy="2218320"/>
            <a:chOff x="289309" y="1735118"/>
            <a:chExt cx="454680" cy="2218320"/>
          </a:xfrm>
        </p:grpSpPr>
        <mc:AlternateContent xmlns:mc="http://schemas.openxmlformats.org/markup-compatibility/2006" xmlns:p14="http://schemas.microsoft.com/office/powerpoint/2010/main">
          <mc:Choice Requires="p14">
            <p:contentPart p14:bwMode="auto" r:id="rId21">
              <p14:nvContentPartPr>
                <p14:cNvPr id="50" name="Input penna 49">
                  <a:extLst>
                    <a:ext uri="{FF2B5EF4-FFF2-40B4-BE49-F238E27FC236}">
                      <a16:creationId xmlns:a16="http://schemas.microsoft.com/office/drawing/2014/main" id="{8201EC08-76E7-91BD-BA37-2C1EC45F5EEE}"/>
                    </a:ext>
                  </a:extLst>
                </p14:cNvPr>
                <p14:cNvContentPartPr/>
                <p14:nvPr/>
              </p14:nvContentPartPr>
              <p14:xfrm>
                <a:off x="289309" y="1735118"/>
                <a:ext cx="417240" cy="2161440"/>
              </p14:xfrm>
            </p:contentPart>
          </mc:Choice>
          <mc:Fallback xmlns="">
            <p:pic>
              <p:nvPicPr>
                <p:cNvPr id="50" name="Input penna 49">
                  <a:extLst>
                    <a:ext uri="{FF2B5EF4-FFF2-40B4-BE49-F238E27FC236}">
                      <a16:creationId xmlns:a16="http://schemas.microsoft.com/office/drawing/2014/main" id="{8201EC08-76E7-91BD-BA37-2C1EC45F5EEE}"/>
                    </a:ext>
                  </a:extLst>
                </p:cNvPr>
                <p:cNvPicPr/>
                <p:nvPr/>
              </p:nvPicPr>
              <p:blipFill>
                <a:blip r:embed="rId22"/>
                <a:stretch>
                  <a:fillRect/>
                </a:stretch>
              </p:blipFill>
              <p:spPr>
                <a:xfrm>
                  <a:off x="280309" y="1726478"/>
                  <a:ext cx="434880" cy="21790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51" name="Input penna 50">
                  <a:extLst>
                    <a:ext uri="{FF2B5EF4-FFF2-40B4-BE49-F238E27FC236}">
                      <a16:creationId xmlns:a16="http://schemas.microsoft.com/office/drawing/2014/main" id="{A5C182C2-4A3B-1381-E1D3-E78C2AD8873E}"/>
                    </a:ext>
                  </a:extLst>
                </p14:cNvPr>
                <p14:cNvContentPartPr/>
                <p14:nvPr/>
              </p14:nvContentPartPr>
              <p14:xfrm>
                <a:off x="492709" y="3698918"/>
                <a:ext cx="251280" cy="254520"/>
              </p14:xfrm>
            </p:contentPart>
          </mc:Choice>
          <mc:Fallback xmlns="">
            <p:pic>
              <p:nvPicPr>
                <p:cNvPr id="51" name="Input penna 50">
                  <a:extLst>
                    <a:ext uri="{FF2B5EF4-FFF2-40B4-BE49-F238E27FC236}">
                      <a16:creationId xmlns:a16="http://schemas.microsoft.com/office/drawing/2014/main" id="{A5C182C2-4A3B-1381-E1D3-E78C2AD8873E}"/>
                    </a:ext>
                  </a:extLst>
                </p:cNvPr>
                <p:cNvPicPr/>
                <p:nvPr/>
              </p:nvPicPr>
              <p:blipFill>
                <a:blip r:embed="rId24"/>
                <a:stretch>
                  <a:fillRect/>
                </a:stretch>
              </p:blipFill>
              <p:spPr>
                <a:xfrm>
                  <a:off x="484069" y="3689918"/>
                  <a:ext cx="268920" cy="272160"/>
                </a:xfrm>
                <a:prstGeom prst="rect">
                  <a:avLst/>
                </a:prstGeom>
              </p:spPr>
            </p:pic>
          </mc:Fallback>
        </mc:AlternateContent>
      </p:grpSp>
    </p:spTree>
    <p:extLst>
      <p:ext uri="{BB962C8B-B14F-4D97-AF65-F5344CB8AC3E}">
        <p14:creationId xmlns:p14="http://schemas.microsoft.com/office/powerpoint/2010/main" val="3893038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E6"/>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5C6A80E-BE48-840C-4BC8-023B9CD89A42}"/>
              </a:ext>
            </a:extLst>
          </p:cNvPr>
          <p:cNvPicPr>
            <a:picLocks noChangeAspect="1"/>
          </p:cNvPicPr>
          <p:nvPr/>
        </p:nvPicPr>
        <p:blipFill>
          <a:blip r:embed="rId2"/>
          <a:stretch>
            <a:fillRect/>
          </a:stretch>
        </p:blipFill>
        <p:spPr>
          <a:xfrm>
            <a:off x="0" y="348509"/>
            <a:ext cx="9144000" cy="6357998"/>
          </a:xfrm>
          <a:prstGeom prst="rect">
            <a:avLst/>
          </a:prstGeom>
        </p:spPr>
      </p:pic>
      <mc:AlternateContent xmlns:mc="http://schemas.openxmlformats.org/markup-compatibility/2006" xmlns:p14="http://schemas.microsoft.com/office/powerpoint/2010/main">
        <mc:Choice Requires="p14">
          <p:contentPart p14:bwMode="auto" r:id="rId3">
            <p14:nvContentPartPr>
              <p14:cNvPr id="41" name="Input penna 40">
                <a:extLst>
                  <a:ext uri="{FF2B5EF4-FFF2-40B4-BE49-F238E27FC236}">
                    <a16:creationId xmlns:a16="http://schemas.microsoft.com/office/drawing/2014/main" id="{85C1AFCE-494F-5F1F-B285-0150440C366C}"/>
                  </a:ext>
                </a:extLst>
              </p14:cNvPr>
              <p14:cNvContentPartPr/>
              <p14:nvPr/>
            </p14:nvContentPartPr>
            <p14:xfrm>
              <a:off x="414229" y="2887838"/>
              <a:ext cx="1955880" cy="1571760"/>
            </p14:xfrm>
          </p:contentPart>
        </mc:Choice>
        <mc:Fallback xmlns="">
          <p:pic>
            <p:nvPicPr>
              <p:cNvPr id="41" name="Input penna 40">
                <a:extLst>
                  <a:ext uri="{FF2B5EF4-FFF2-40B4-BE49-F238E27FC236}">
                    <a16:creationId xmlns:a16="http://schemas.microsoft.com/office/drawing/2014/main" id="{85C1AFCE-494F-5F1F-B285-0150440C366C}"/>
                  </a:ext>
                </a:extLst>
              </p:cNvPr>
              <p:cNvPicPr/>
              <p:nvPr/>
            </p:nvPicPr>
            <p:blipFill>
              <a:blip r:embed="rId4"/>
              <a:stretch>
                <a:fillRect/>
              </a:stretch>
            </p:blipFill>
            <p:spPr>
              <a:xfrm>
                <a:off x="405229" y="2878838"/>
                <a:ext cx="1973520" cy="1589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3" name="Input penna 42">
                <a:extLst>
                  <a:ext uri="{FF2B5EF4-FFF2-40B4-BE49-F238E27FC236}">
                    <a16:creationId xmlns:a16="http://schemas.microsoft.com/office/drawing/2014/main" id="{A0321855-B78E-05AE-CD5F-1034C772B08C}"/>
                  </a:ext>
                </a:extLst>
              </p14:cNvPr>
              <p14:cNvContentPartPr/>
              <p14:nvPr/>
            </p14:nvContentPartPr>
            <p14:xfrm>
              <a:off x="10972309" y="5339078"/>
              <a:ext cx="360" cy="2160"/>
            </p14:xfrm>
          </p:contentPart>
        </mc:Choice>
        <mc:Fallback xmlns="">
          <p:pic>
            <p:nvPicPr>
              <p:cNvPr id="43" name="Input penna 42">
                <a:extLst>
                  <a:ext uri="{FF2B5EF4-FFF2-40B4-BE49-F238E27FC236}">
                    <a16:creationId xmlns:a16="http://schemas.microsoft.com/office/drawing/2014/main" id="{A0321855-B78E-05AE-CD5F-1034C772B08C}"/>
                  </a:ext>
                </a:extLst>
              </p:cNvPr>
              <p:cNvPicPr/>
              <p:nvPr/>
            </p:nvPicPr>
            <p:blipFill>
              <a:blip r:embed="rId6"/>
              <a:stretch>
                <a:fillRect/>
              </a:stretch>
            </p:blipFill>
            <p:spPr>
              <a:xfrm>
                <a:off x="10963669" y="5330078"/>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4" name="Input penna 43">
                <a:extLst>
                  <a:ext uri="{FF2B5EF4-FFF2-40B4-BE49-F238E27FC236}">
                    <a16:creationId xmlns:a16="http://schemas.microsoft.com/office/drawing/2014/main" id="{89AF6D11-F63F-8E25-2967-D4C251CAF42F}"/>
                  </a:ext>
                </a:extLst>
              </p14:cNvPr>
              <p14:cNvContentPartPr/>
              <p14:nvPr/>
            </p14:nvContentPartPr>
            <p14:xfrm>
              <a:off x="2367949" y="3136958"/>
              <a:ext cx="1979280" cy="1718280"/>
            </p14:xfrm>
          </p:contentPart>
        </mc:Choice>
        <mc:Fallback xmlns="">
          <p:pic>
            <p:nvPicPr>
              <p:cNvPr id="44" name="Input penna 43">
                <a:extLst>
                  <a:ext uri="{FF2B5EF4-FFF2-40B4-BE49-F238E27FC236}">
                    <a16:creationId xmlns:a16="http://schemas.microsoft.com/office/drawing/2014/main" id="{89AF6D11-F63F-8E25-2967-D4C251CAF42F}"/>
                  </a:ext>
                </a:extLst>
              </p:cNvPr>
              <p:cNvPicPr/>
              <p:nvPr/>
            </p:nvPicPr>
            <p:blipFill>
              <a:blip r:embed="rId8"/>
              <a:stretch>
                <a:fillRect/>
              </a:stretch>
            </p:blipFill>
            <p:spPr>
              <a:xfrm>
                <a:off x="2358949" y="3128318"/>
                <a:ext cx="1996920" cy="1735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5" name="Input penna 44">
                <a:extLst>
                  <a:ext uri="{FF2B5EF4-FFF2-40B4-BE49-F238E27FC236}">
                    <a16:creationId xmlns:a16="http://schemas.microsoft.com/office/drawing/2014/main" id="{CECD9839-BC59-5E4B-8E01-FD449A92D8A8}"/>
                  </a:ext>
                </a:extLst>
              </p14:cNvPr>
              <p14:cNvContentPartPr/>
              <p14:nvPr/>
            </p14:nvContentPartPr>
            <p14:xfrm>
              <a:off x="1930189" y="4352678"/>
              <a:ext cx="2227320" cy="2156400"/>
            </p14:xfrm>
          </p:contentPart>
        </mc:Choice>
        <mc:Fallback xmlns="">
          <p:pic>
            <p:nvPicPr>
              <p:cNvPr id="45" name="Input penna 44">
                <a:extLst>
                  <a:ext uri="{FF2B5EF4-FFF2-40B4-BE49-F238E27FC236}">
                    <a16:creationId xmlns:a16="http://schemas.microsoft.com/office/drawing/2014/main" id="{CECD9839-BC59-5E4B-8E01-FD449A92D8A8}"/>
                  </a:ext>
                </a:extLst>
              </p:cNvPr>
              <p:cNvPicPr/>
              <p:nvPr/>
            </p:nvPicPr>
            <p:blipFill>
              <a:blip r:embed="rId10"/>
              <a:stretch>
                <a:fillRect/>
              </a:stretch>
            </p:blipFill>
            <p:spPr>
              <a:xfrm>
                <a:off x="1921549" y="4343678"/>
                <a:ext cx="2244960" cy="2174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6" name="Input penna 45">
                <a:extLst>
                  <a:ext uri="{FF2B5EF4-FFF2-40B4-BE49-F238E27FC236}">
                    <a16:creationId xmlns:a16="http://schemas.microsoft.com/office/drawing/2014/main" id="{6C01B793-CBD8-8C1C-DACB-47B1D85AAB90}"/>
                  </a:ext>
                </a:extLst>
              </p14:cNvPr>
              <p14:cNvContentPartPr/>
              <p14:nvPr/>
            </p14:nvContentPartPr>
            <p14:xfrm>
              <a:off x="485869" y="4281038"/>
              <a:ext cx="1938600" cy="1621440"/>
            </p14:xfrm>
          </p:contentPart>
        </mc:Choice>
        <mc:Fallback xmlns="">
          <p:pic>
            <p:nvPicPr>
              <p:cNvPr id="46" name="Input penna 45">
                <a:extLst>
                  <a:ext uri="{FF2B5EF4-FFF2-40B4-BE49-F238E27FC236}">
                    <a16:creationId xmlns:a16="http://schemas.microsoft.com/office/drawing/2014/main" id="{6C01B793-CBD8-8C1C-DACB-47B1D85AAB90}"/>
                  </a:ext>
                </a:extLst>
              </p:cNvPr>
              <p:cNvPicPr/>
              <p:nvPr/>
            </p:nvPicPr>
            <p:blipFill>
              <a:blip r:embed="rId12"/>
              <a:stretch>
                <a:fillRect/>
              </a:stretch>
            </p:blipFill>
            <p:spPr>
              <a:xfrm>
                <a:off x="476869" y="4272038"/>
                <a:ext cx="1956240" cy="1639080"/>
              </a:xfrm>
              <a:prstGeom prst="rect">
                <a:avLst/>
              </a:prstGeom>
            </p:spPr>
          </p:pic>
        </mc:Fallback>
      </mc:AlternateContent>
      <p:grpSp>
        <p:nvGrpSpPr>
          <p:cNvPr id="49" name="Gruppo 48">
            <a:extLst>
              <a:ext uri="{FF2B5EF4-FFF2-40B4-BE49-F238E27FC236}">
                <a16:creationId xmlns:a16="http://schemas.microsoft.com/office/drawing/2014/main" id="{063A43A2-2C7D-8346-E97B-E19A6527AD89}"/>
              </a:ext>
            </a:extLst>
          </p:cNvPr>
          <p:cNvGrpSpPr/>
          <p:nvPr/>
        </p:nvGrpSpPr>
        <p:grpSpPr>
          <a:xfrm>
            <a:off x="1485589" y="2234078"/>
            <a:ext cx="249840" cy="925920"/>
            <a:chOff x="1485589" y="2234078"/>
            <a:chExt cx="249840" cy="925920"/>
          </a:xfrm>
        </p:grpSpPr>
        <mc:AlternateContent xmlns:mc="http://schemas.openxmlformats.org/markup-compatibility/2006" xmlns:p14="http://schemas.microsoft.com/office/powerpoint/2010/main">
          <mc:Choice Requires="p14">
            <p:contentPart p14:bwMode="auto" r:id="rId13">
              <p14:nvContentPartPr>
                <p14:cNvPr id="47" name="Input penna 46">
                  <a:extLst>
                    <a:ext uri="{FF2B5EF4-FFF2-40B4-BE49-F238E27FC236}">
                      <a16:creationId xmlns:a16="http://schemas.microsoft.com/office/drawing/2014/main" id="{7301730B-C538-48EF-B6CC-4A2C5A211AD1}"/>
                    </a:ext>
                  </a:extLst>
                </p14:cNvPr>
                <p14:cNvContentPartPr/>
                <p14:nvPr/>
              </p14:nvContentPartPr>
              <p14:xfrm>
                <a:off x="1506109" y="2234078"/>
                <a:ext cx="229320" cy="919080"/>
              </p14:xfrm>
            </p:contentPart>
          </mc:Choice>
          <mc:Fallback xmlns="">
            <p:pic>
              <p:nvPicPr>
                <p:cNvPr id="47" name="Input penna 46">
                  <a:extLst>
                    <a:ext uri="{FF2B5EF4-FFF2-40B4-BE49-F238E27FC236}">
                      <a16:creationId xmlns:a16="http://schemas.microsoft.com/office/drawing/2014/main" id="{7301730B-C538-48EF-B6CC-4A2C5A211AD1}"/>
                    </a:ext>
                  </a:extLst>
                </p:cNvPr>
                <p:cNvPicPr/>
                <p:nvPr/>
              </p:nvPicPr>
              <p:blipFill>
                <a:blip r:embed="rId14"/>
                <a:stretch>
                  <a:fillRect/>
                </a:stretch>
              </p:blipFill>
              <p:spPr>
                <a:xfrm>
                  <a:off x="1497469" y="2225078"/>
                  <a:ext cx="246960" cy="936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8" name="Input penna 47">
                  <a:extLst>
                    <a:ext uri="{FF2B5EF4-FFF2-40B4-BE49-F238E27FC236}">
                      <a16:creationId xmlns:a16="http://schemas.microsoft.com/office/drawing/2014/main" id="{CE6F8EC8-3499-C953-F8BB-604E5491346E}"/>
                    </a:ext>
                  </a:extLst>
                </p14:cNvPr>
                <p14:cNvContentPartPr/>
                <p14:nvPr/>
              </p14:nvContentPartPr>
              <p14:xfrm>
                <a:off x="1485589" y="3034358"/>
                <a:ext cx="159840" cy="125640"/>
              </p14:xfrm>
            </p:contentPart>
          </mc:Choice>
          <mc:Fallback xmlns="">
            <p:pic>
              <p:nvPicPr>
                <p:cNvPr id="48" name="Input penna 47">
                  <a:extLst>
                    <a:ext uri="{FF2B5EF4-FFF2-40B4-BE49-F238E27FC236}">
                      <a16:creationId xmlns:a16="http://schemas.microsoft.com/office/drawing/2014/main" id="{CE6F8EC8-3499-C953-F8BB-604E5491346E}"/>
                    </a:ext>
                  </a:extLst>
                </p:cNvPr>
                <p:cNvPicPr/>
                <p:nvPr/>
              </p:nvPicPr>
              <p:blipFill>
                <a:blip r:embed="rId16"/>
                <a:stretch>
                  <a:fillRect/>
                </a:stretch>
              </p:blipFill>
              <p:spPr>
                <a:xfrm>
                  <a:off x="1476949" y="3025358"/>
                  <a:ext cx="177480" cy="143280"/>
                </a:xfrm>
                <a:prstGeom prst="rect">
                  <a:avLst/>
                </a:prstGeom>
              </p:spPr>
            </p:pic>
          </mc:Fallback>
        </mc:AlternateContent>
      </p:grpSp>
      <p:grpSp>
        <p:nvGrpSpPr>
          <p:cNvPr id="52" name="Gruppo 51">
            <a:extLst>
              <a:ext uri="{FF2B5EF4-FFF2-40B4-BE49-F238E27FC236}">
                <a16:creationId xmlns:a16="http://schemas.microsoft.com/office/drawing/2014/main" id="{348EC07D-F900-C751-CA4D-E31E49F28CDE}"/>
              </a:ext>
            </a:extLst>
          </p:cNvPr>
          <p:cNvGrpSpPr/>
          <p:nvPr/>
        </p:nvGrpSpPr>
        <p:grpSpPr>
          <a:xfrm>
            <a:off x="289309" y="1735118"/>
            <a:ext cx="454680" cy="2218320"/>
            <a:chOff x="289309" y="1735118"/>
            <a:chExt cx="454680" cy="2218320"/>
          </a:xfrm>
        </p:grpSpPr>
        <mc:AlternateContent xmlns:mc="http://schemas.openxmlformats.org/markup-compatibility/2006" xmlns:p14="http://schemas.microsoft.com/office/powerpoint/2010/main">
          <mc:Choice Requires="p14">
            <p:contentPart p14:bwMode="auto" r:id="rId17">
              <p14:nvContentPartPr>
                <p14:cNvPr id="50" name="Input penna 49">
                  <a:extLst>
                    <a:ext uri="{FF2B5EF4-FFF2-40B4-BE49-F238E27FC236}">
                      <a16:creationId xmlns:a16="http://schemas.microsoft.com/office/drawing/2014/main" id="{8201EC08-76E7-91BD-BA37-2C1EC45F5EEE}"/>
                    </a:ext>
                  </a:extLst>
                </p14:cNvPr>
                <p14:cNvContentPartPr/>
                <p14:nvPr/>
              </p14:nvContentPartPr>
              <p14:xfrm>
                <a:off x="289309" y="1735118"/>
                <a:ext cx="417240" cy="2161440"/>
              </p14:xfrm>
            </p:contentPart>
          </mc:Choice>
          <mc:Fallback xmlns="">
            <p:pic>
              <p:nvPicPr>
                <p:cNvPr id="50" name="Input penna 49">
                  <a:extLst>
                    <a:ext uri="{FF2B5EF4-FFF2-40B4-BE49-F238E27FC236}">
                      <a16:creationId xmlns:a16="http://schemas.microsoft.com/office/drawing/2014/main" id="{8201EC08-76E7-91BD-BA37-2C1EC45F5EEE}"/>
                    </a:ext>
                  </a:extLst>
                </p:cNvPr>
                <p:cNvPicPr/>
                <p:nvPr/>
              </p:nvPicPr>
              <p:blipFill>
                <a:blip r:embed="rId18"/>
                <a:stretch>
                  <a:fillRect/>
                </a:stretch>
              </p:blipFill>
              <p:spPr>
                <a:xfrm>
                  <a:off x="280309" y="1726478"/>
                  <a:ext cx="434880" cy="2179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put penna 50">
                  <a:extLst>
                    <a:ext uri="{FF2B5EF4-FFF2-40B4-BE49-F238E27FC236}">
                      <a16:creationId xmlns:a16="http://schemas.microsoft.com/office/drawing/2014/main" id="{A5C182C2-4A3B-1381-E1D3-E78C2AD8873E}"/>
                    </a:ext>
                  </a:extLst>
                </p14:cNvPr>
                <p14:cNvContentPartPr/>
                <p14:nvPr/>
              </p14:nvContentPartPr>
              <p14:xfrm>
                <a:off x="492709" y="3698918"/>
                <a:ext cx="251280" cy="254520"/>
              </p14:xfrm>
            </p:contentPart>
          </mc:Choice>
          <mc:Fallback xmlns="">
            <p:pic>
              <p:nvPicPr>
                <p:cNvPr id="51" name="Input penna 50">
                  <a:extLst>
                    <a:ext uri="{FF2B5EF4-FFF2-40B4-BE49-F238E27FC236}">
                      <a16:creationId xmlns:a16="http://schemas.microsoft.com/office/drawing/2014/main" id="{A5C182C2-4A3B-1381-E1D3-E78C2AD8873E}"/>
                    </a:ext>
                  </a:extLst>
                </p:cNvPr>
                <p:cNvPicPr/>
                <p:nvPr/>
              </p:nvPicPr>
              <p:blipFill>
                <a:blip r:embed="rId20"/>
                <a:stretch>
                  <a:fillRect/>
                </a:stretch>
              </p:blipFill>
              <p:spPr>
                <a:xfrm>
                  <a:off x="484069" y="3689918"/>
                  <a:ext cx="268920" cy="272160"/>
                </a:xfrm>
                <a:prstGeom prst="rect">
                  <a:avLst/>
                </a:prstGeom>
              </p:spPr>
            </p:pic>
          </mc:Fallback>
        </mc:AlternateContent>
      </p:grpSp>
      <p:sp>
        <p:nvSpPr>
          <p:cNvPr id="54" name="CasellaDiTesto 53">
            <a:extLst>
              <a:ext uri="{FF2B5EF4-FFF2-40B4-BE49-F238E27FC236}">
                <a16:creationId xmlns:a16="http://schemas.microsoft.com/office/drawing/2014/main" id="{3DF8AC29-1BD4-D31F-9931-5E81084BE5E6}"/>
              </a:ext>
            </a:extLst>
          </p:cNvPr>
          <p:cNvSpPr txBox="1"/>
          <p:nvPr/>
        </p:nvSpPr>
        <p:spPr>
          <a:xfrm>
            <a:off x="612294" y="116594"/>
            <a:ext cx="4314001" cy="461665"/>
          </a:xfrm>
          <a:prstGeom prst="rect">
            <a:avLst/>
          </a:prstGeom>
          <a:noFill/>
        </p:spPr>
        <p:txBody>
          <a:bodyPr wrap="none" rtlCol="0">
            <a:spAutoFit/>
          </a:bodyPr>
          <a:lstStyle/>
          <a:p>
            <a:r>
              <a:rPr lang="it-IT" sz="2400" dirty="0" err="1">
                <a:solidFill>
                  <a:schemeClr val="bg1"/>
                </a:solidFill>
              </a:rPr>
              <a:t>Preparation</a:t>
            </a:r>
            <a:r>
              <a:rPr lang="it-IT" sz="2400" dirty="0">
                <a:solidFill>
                  <a:schemeClr val="bg1"/>
                </a:solidFill>
              </a:rPr>
              <a:t> </a:t>
            </a:r>
            <a:r>
              <a:rPr lang="it-IT" sz="2400" dirty="0" err="1">
                <a:solidFill>
                  <a:schemeClr val="bg1"/>
                </a:solidFill>
              </a:rPr>
              <a:t>noncontextual</a:t>
            </a:r>
            <a:r>
              <a:rPr lang="it-IT" sz="2400" dirty="0">
                <a:solidFill>
                  <a:schemeClr val="bg1"/>
                </a:solidFill>
              </a:rPr>
              <a:t> model</a:t>
            </a:r>
            <a:endParaRPr lang="en-GB" sz="2400" dirty="0">
              <a:solidFill>
                <a:schemeClr val="bg1"/>
              </a:solidFill>
            </a:endParaRPr>
          </a:p>
        </p:txBody>
      </p:sp>
      <p:pic>
        <p:nvPicPr>
          <p:cNvPr id="58" name="Immagine 57">
            <a:extLst>
              <a:ext uri="{FF2B5EF4-FFF2-40B4-BE49-F238E27FC236}">
                <a16:creationId xmlns:a16="http://schemas.microsoft.com/office/drawing/2014/main" id="{9A934B3D-EEC3-C0A4-0B13-F3640566267F}"/>
              </a:ext>
            </a:extLst>
          </p:cNvPr>
          <p:cNvPicPr>
            <a:picLocks noChangeAspect="1"/>
          </p:cNvPicPr>
          <p:nvPr/>
        </p:nvPicPr>
        <p:blipFill>
          <a:blip r:embed="rId21"/>
          <a:stretch>
            <a:fillRect/>
          </a:stretch>
        </p:blipFill>
        <p:spPr>
          <a:xfrm>
            <a:off x="95470" y="543713"/>
            <a:ext cx="3400900" cy="1019317"/>
          </a:xfrm>
          <a:prstGeom prst="rect">
            <a:avLst/>
          </a:prstGeom>
        </p:spPr>
      </p:pic>
      <p:pic>
        <p:nvPicPr>
          <p:cNvPr id="59" name="Immagine 58">
            <a:extLst>
              <a:ext uri="{FF2B5EF4-FFF2-40B4-BE49-F238E27FC236}">
                <a16:creationId xmlns:a16="http://schemas.microsoft.com/office/drawing/2014/main" id="{90BD1722-05DE-55DC-6EFF-81A5A14681FD}"/>
              </a:ext>
            </a:extLst>
          </p:cNvPr>
          <p:cNvPicPr>
            <a:picLocks noChangeAspect="1"/>
          </p:cNvPicPr>
          <p:nvPr/>
        </p:nvPicPr>
        <p:blipFill rotWithShape="1">
          <a:blip r:embed="rId21"/>
          <a:srcRect l="28783"/>
          <a:stretch/>
        </p:blipFill>
        <p:spPr>
          <a:xfrm>
            <a:off x="1239318" y="1583944"/>
            <a:ext cx="2422017" cy="1019317"/>
          </a:xfrm>
          <a:prstGeom prst="rect">
            <a:avLst/>
          </a:prstGeom>
        </p:spPr>
      </p:pic>
      <p:pic>
        <p:nvPicPr>
          <p:cNvPr id="61" name="Immagine 60">
            <a:extLst>
              <a:ext uri="{FF2B5EF4-FFF2-40B4-BE49-F238E27FC236}">
                <a16:creationId xmlns:a16="http://schemas.microsoft.com/office/drawing/2014/main" id="{EC84EA53-52E7-FD75-392B-0C562623F221}"/>
              </a:ext>
            </a:extLst>
          </p:cNvPr>
          <p:cNvPicPr>
            <a:picLocks noChangeAspect="1"/>
          </p:cNvPicPr>
          <p:nvPr/>
        </p:nvPicPr>
        <p:blipFill>
          <a:blip r:embed="rId22"/>
          <a:stretch>
            <a:fillRect/>
          </a:stretch>
        </p:blipFill>
        <p:spPr>
          <a:xfrm>
            <a:off x="474200" y="1924317"/>
            <a:ext cx="924054" cy="304843"/>
          </a:xfrm>
          <a:prstGeom prst="rect">
            <a:avLst/>
          </a:prstGeom>
        </p:spPr>
      </p:pic>
    </p:spTree>
    <p:extLst>
      <p:ext uri="{BB962C8B-B14F-4D97-AF65-F5344CB8AC3E}">
        <p14:creationId xmlns:p14="http://schemas.microsoft.com/office/powerpoint/2010/main" val="2623705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E6"/>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5C6A80E-BE48-840C-4BC8-023B9CD89A42}"/>
              </a:ext>
            </a:extLst>
          </p:cNvPr>
          <p:cNvPicPr>
            <a:picLocks noChangeAspect="1"/>
          </p:cNvPicPr>
          <p:nvPr/>
        </p:nvPicPr>
        <p:blipFill>
          <a:blip r:embed="rId2"/>
          <a:stretch>
            <a:fillRect/>
          </a:stretch>
        </p:blipFill>
        <p:spPr>
          <a:xfrm>
            <a:off x="0" y="348509"/>
            <a:ext cx="9144000" cy="6357998"/>
          </a:xfrm>
          <a:prstGeom prst="rect">
            <a:avLst/>
          </a:prstGeom>
        </p:spPr>
      </p:pic>
      <mc:AlternateContent xmlns:mc="http://schemas.openxmlformats.org/markup-compatibility/2006" xmlns:p14="http://schemas.microsoft.com/office/powerpoint/2010/main">
        <mc:Choice Requires="p14">
          <p:contentPart p14:bwMode="auto" r:id="rId3">
            <p14:nvContentPartPr>
              <p14:cNvPr id="41" name="Input penna 40">
                <a:extLst>
                  <a:ext uri="{FF2B5EF4-FFF2-40B4-BE49-F238E27FC236}">
                    <a16:creationId xmlns:a16="http://schemas.microsoft.com/office/drawing/2014/main" id="{85C1AFCE-494F-5F1F-B285-0150440C366C}"/>
                  </a:ext>
                </a:extLst>
              </p14:cNvPr>
              <p14:cNvContentPartPr/>
              <p14:nvPr/>
            </p14:nvContentPartPr>
            <p14:xfrm>
              <a:off x="414229" y="2887838"/>
              <a:ext cx="1955880" cy="1571760"/>
            </p14:xfrm>
          </p:contentPart>
        </mc:Choice>
        <mc:Fallback xmlns="">
          <p:pic>
            <p:nvPicPr>
              <p:cNvPr id="41" name="Input penna 40">
                <a:extLst>
                  <a:ext uri="{FF2B5EF4-FFF2-40B4-BE49-F238E27FC236}">
                    <a16:creationId xmlns:a16="http://schemas.microsoft.com/office/drawing/2014/main" id="{85C1AFCE-494F-5F1F-B285-0150440C366C}"/>
                  </a:ext>
                </a:extLst>
              </p:cNvPr>
              <p:cNvPicPr/>
              <p:nvPr/>
            </p:nvPicPr>
            <p:blipFill>
              <a:blip r:embed="rId4"/>
              <a:stretch>
                <a:fillRect/>
              </a:stretch>
            </p:blipFill>
            <p:spPr>
              <a:xfrm>
                <a:off x="405229" y="2878838"/>
                <a:ext cx="1973520" cy="1589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3" name="Input penna 42">
                <a:extLst>
                  <a:ext uri="{FF2B5EF4-FFF2-40B4-BE49-F238E27FC236}">
                    <a16:creationId xmlns:a16="http://schemas.microsoft.com/office/drawing/2014/main" id="{A0321855-B78E-05AE-CD5F-1034C772B08C}"/>
                  </a:ext>
                </a:extLst>
              </p14:cNvPr>
              <p14:cNvContentPartPr/>
              <p14:nvPr/>
            </p14:nvContentPartPr>
            <p14:xfrm>
              <a:off x="10972309" y="5339078"/>
              <a:ext cx="360" cy="2160"/>
            </p14:xfrm>
          </p:contentPart>
        </mc:Choice>
        <mc:Fallback xmlns="">
          <p:pic>
            <p:nvPicPr>
              <p:cNvPr id="43" name="Input penna 42">
                <a:extLst>
                  <a:ext uri="{FF2B5EF4-FFF2-40B4-BE49-F238E27FC236}">
                    <a16:creationId xmlns:a16="http://schemas.microsoft.com/office/drawing/2014/main" id="{A0321855-B78E-05AE-CD5F-1034C772B08C}"/>
                  </a:ext>
                </a:extLst>
              </p:cNvPr>
              <p:cNvPicPr/>
              <p:nvPr/>
            </p:nvPicPr>
            <p:blipFill>
              <a:blip r:embed="rId6"/>
              <a:stretch>
                <a:fillRect/>
              </a:stretch>
            </p:blipFill>
            <p:spPr>
              <a:xfrm>
                <a:off x="10963669" y="5330078"/>
                <a:ext cx="18000" cy="198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4" name="Input penna 43">
                <a:extLst>
                  <a:ext uri="{FF2B5EF4-FFF2-40B4-BE49-F238E27FC236}">
                    <a16:creationId xmlns:a16="http://schemas.microsoft.com/office/drawing/2014/main" id="{89AF6D11-F63F-8E25-2967-D4C251CAF42F}"/>
                  </a:ext>
                </a:extLst>
              </p14:cNvPr>
              <p14:cNvContentPartPr/>
              <p14:nvPr/>
            </p14:nvContentPartPr>
            <p14:xfrm>
              <a:off x="2367949" y="3136958"/>
              <a:ext cx="1979280" cy="1718280"/>
            </p14:xfrm>
          </p:contentPart>
        </mc:Choice>
        <mc:Fallback xmlns="">
          <p:pic>
            <p:nvPicPr>
              <p:cNvPr id="44" name="Input penna 43">
                <a:extLst>
                  <a:ext uri="{FF2B5EF4-FFF2-40B4-BE49-F238E27FC236}">
                    <a16:creationId xmlns:a16="http://schemas.microsoft.com/office/drawing/2014/main" id="{89AF6D11-F63F-8E25-2967-D4C251CAF42F}"/>
                  </a:ext>
                </a:extLst>
              </p:cNvPr>
              <p:cNvPicPr/>
              <p:nvPr/>
            </p:nvPicPr>
            <p:blipFill>
              <a:blip r:embed="rId8"/>
              <a:stretch>
                <a:fillRect/>
              </a:stretch>
            </p:blipFill>
            <p:spPr>
              <a:xfrm>
                <a:off x="2358949" y="3128318"/>
                <a:ext cx="1996920" cy="17359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5" name="Input penna 44">
                <a:extLst>
                  <a:ext uri="{FF2B5EF4-FFF2-40B4-BE49-F238E27FC236}">
                    <a16:creationId xmlns:a16="http://schemas.microsoft.com/office/drawing/2014/main" id="{CECD9839-BC59-5E4B-8E01-FD449A92D8A8}"/>
                  </a:ext>
                </a:extLst>
              </p14:cNvPr>
              <p14:cNvContentPartPr/>
              <p14:nvPr/>
            </p14:nvContentPartPr>
            <p14:xfrm>
              <a:off x="1930189" y="4352678"/>
              <a:ext cx="2227320" cy="2156400"/>
            </p14:xfrm>
          </p:contentPart>
        </mc:Choice>
        <mc:Fallback xmlns="">
          <p:pic>
            <p:nvPicPr>
              <p:cNvPr id="45" name="Input penna 44">
                <a:extLst>
                  <a:ext uri="{FF2B5EF4-FFF2-40B4-BE49-F238E27FC236}">
                    <a16:creationId xmlns:a16="http://schemas.microsoft.com/office/drawing/2014/main" id="{CECD9839-BC59-5E4B-8E01-FD449A92D8A8}"/>
                  </a:ext>
                </a:extLst>
              </p:cNvPr>
              <p:cNvPicPr/>
              <p:nvPr/>
            </p:nvPicPr>
            <p:blipFill>
              <a:blip r:embed="rId10"/>
              <a:stretch>
                <a:fillRect/>
              </a:stretch>
            </p:blipFill>
            <p:spPr>
              <a:xfrm>
                <a:off x="1921549" y="4343678"/>
                <a:ext cx="2244960" cy="2174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6" name="Input penna 45">
                <a:extLst>
                  <a:ext uri="{FF2B5EF4-FFF2-40B4-BE49-F238E27FC236}">
                    <a16:creationId xmlns:a16="http://schemas.microsoft.com/office/drawing/2014/main" id="{6C01B793-CBD8-8C1C-DACB-47B1D85AAB90}"/>
                  </a:ext>
                </a:extLst>
              </p14:cNvPr>
              <p14:cNvContentPartPr/>
              <p14:nvPr/>
            </p14:nvContentPartPr>
            <p14:xfrm>
              <a:off x="485869" y="4281038"/>
              <a:ext cx="1938600" cy="1621440"/>
            </p14:xfrm>
          </p:contentPart>
        </mc:Choice>
        <mc:Fallback xmlns="">
          <p:pic>
            <p:nvPicPr>
              <p:cNvPr id="46" name="Input penna 45">
                <a:extLst>
                  <a:ext uri="{FF2B5EF4-FFF2-40B4-BE49-F238E27FC236}">
                    <a16:creationId xmlns:a16="http://schemas.microsoft.com/office/drawing/2014/main" id="{6C01B793-CBD8-8C1C-DACB-47B1D85AAB90}"/>
                  </a:ext>
                </a:extLst>
              </p:cNvPr>
              <p:cNvPicPr/>
              <p:nvPr/>
            </p:nvPicPr>
            <p:blipFill>
              <a:blip r:embed="rId12"/>
              <a:stretch>
                <a:fillRect/>
              </a:stretch>
            </p:blipFill>
            <p:spPr>
              <a:xfrm>
                <a:off x="476869" y="4272038"/>
                <a:ext cx="1956240" cy="1639080"/>
              </a:xfrm>
              <a:prstGeom prst="rect">
                <a:avLst/>
              </a:prstGeom>
            </p:spPr>
          </p:pic>
        </mc:Fallback>
      </mc:AlternateContent>
      <p:grpSp>
        <p:nvGrpSpPr>
          <p:cNvPr id="49" name="Gruppo 48">
            <a:extLst>
              <a:ext uri="{FF2B5EF4-FFF2-40B4-BE49-F238E27FC236}">
                <a16:creationId xmlns:a16="http://schemas.microsoft.com/office/drawing/2014/main" id="{063A43A2-2C7D-8346-E97B-E19A6527AD89}"/>
              </a:ext>
            </a:extLst>
          </p:cNvPr>
          <p:cNvGrpSpPr/>
          <p:nvPr/>
        </p:nvGrpSpPr>
        <p:grpSpPr>
          <a:xfrm>
            <a:off x="1485589" y="2234078"/>
            <a:ext cx="249840" cy="925920"/>
            <a:chOff x="1485589" y="2234078"/>
            <a:chExt cx="249840" cy="925920"/>
          </a:xfrm>
        </p:grpSpPr>
        <mc:AlternateContent xmlns:mc="http://schemas.openxmlformats.org/markup-compatibility/2006" xmlns:p14="http://schemas.microsoft.com/office/powerpoint/2010/main">
          <mc:Choice Requires="p14">
            <p:contentPart p14:bwMode="auto" r:id="rId13">
              <p14:nvContentPartPr>
                <p14:cNvPr id="47" name="Input penna 46">
                  <a:extLst>
                    <a:ext uri="{FF2B5EF4-FFF2-40B4-BE49-F238E27FC236}">
                      <a16:creationId xmlns:a16="http://schemas.microsoft.com/office/drawing/2014/main" id="{7301730B-C538-48EF-B6CC-4A2C5A211AD1}"/>
                    </a:ext>
                  </a:extLst>
                </p14:cNvPr>
                <p14:cNvContentPartPr/>
                <p14:nvPr/>
              </p14:nvContentPartPr>
              <p14:xfrm>
                <a:off x="1506109" y="2234078"/>
                <a:ext cx="229320" cy="919080"/>
              </p14:xfrm>
            </p:contentPart>
          </mc:Choice>
          <mc:Fallback xmlns="">
            <p:pic>
              <p:nvPicPr>
                <p:cNvPr id="47" name="Input penna 46">
                  <a:extLst>
                    <a:ext uri="{FF2B5EF4-FFF2-40B4-BE49-F238E27FC236}">
                      <a16:creationId xmlns:a16="http://schemas.microsoft.com/office/drawing/2014/main" id="{7301730B-C538-48EF-B6CC-4A2C5A211AD1}"/>
                    </a:ext>
                  </a:extLst>
                </p:cNvPr>
                <p:cNvPicPr/>
                <p:nvPr/>
              </p:nvPicPr>
              <p:blipFill>
                <a:blip r:embed="rId14"/>
                <a:stretch>
                  <a:fillRect/>
                </a:stretch>
              </p:blipFill>
              <p:spPr>
                <a:xfrm>
                  <a:off x="1497469" y="2225078"/>
                  <a:ext cx="246960" cy="936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8" name="Input penna 47">
                  <a:extLst>
                    <a:ext uri="{FF2B5EF4-FFF2-40B4-BE49-F238E27FC236}">
                      <a16:creationId xmlns:a16="http://schemas.microsoft.com/office/drawing/2014/main" id="{CE6F8EC8-3499-C953-F8BB-604E5491346E}"/>
                    </a:ext>
                  </a:extLst>
                </p14:cNvPr>
                <p14:cNvContentPartPr/>
                <p14:nvPr/>
              </p14:nvContentPartPr>
              <p14:xfrm>
                <a:off x="1485589" y="3034358"/>
                <a:ext cx="159840" cy="125640"/>
              </p14:xfrm>
            </p:contentPart>
          </mc:Choice>
          <mc:Fallback xmlns="">
            <p:pic>
              <p:nvPicPr>
                <p:cNvPr id="48" name="Input penna 47">
                  <a:extLst>
                    <a:ext uri="{FF2B5EF4-FFF2-40B4-BE49-F238E27FC236}">
                      <a16:creationId xmlns:a16="http://schemas.microsoft.com/office/drawing/2014/main" id="{CE6F8EC8-3499-C953-F8BB-604E5491346E}"/>
                    </a:ext>
                  </a:extLst>
                </p:cNvPr>
                <p:cNvPicPr/>
                <p:nvPr/>
              </p:nvPicPr>
              <p:blipFill>
                <a:blip r:embed="rId16"/>
                <a:stretch>
                  <a:fillRect/>
                </a:stretch>
              </p:blipFill>
              <p:spPr>
                <a:xfrm>
                  <a:off x="1476949" y="3025358"/>
                  <a:ext cx="177480" cy="143280"/>
                </a:xfrm>
                <a:prstGeom prst="rect">
                  <a:avLst/>
                </a:prstGeom>
              </p:spPr>
            </p:pic>
          </mc:Fallback>
        </mc:AlternateContent>
      </p:grpSp>
      <p:grpSp>
        <p:nvGrpSpPr>
          <p:cNvPr id="52" name="Gruppo 51">
            <a:extLst>
              <a:ext uri="{FF2B5EF4-FFF2-40B4-BE49-F238E27FC236}">
                <a16:creationId xmlns:a16="http://schemas.microsoft.com/office/drawing/2014/main" id="{348EC07D-F900-C751-CA4D-E31E49F28CDE}"/>
              </a:ext>
            </a:extLst>
          </p:cNvPr>
          <p:cNvGrpSpPr/>
          <p:nvPr/>
        </p:nvGrpSpPr>
        <p:grpSpPr>
          <a:xfrm>
            <a:off x="289309" y="1735118"/>
            <a:ext cx="454680" cy="2218320"/>
            <a:chOff x="289309" y="1735118"/>
            <a:chExt cx="454680" cy="2218320"/>
          </a:xfrm>
        </p:grpSpPr>
        <mc:AlternateContent xmlns:mc="http://schemas.openxmlformats.org/markup-compatibility/2006" xmlns:p14="http://schemas.microsoft.com/office/powerpoint/2010/main">
          <mc:Choice Requires="p14">
            <p:contentPart p14:bwMode="auto" r:id="rId17">
              <p14:nvContentPartPr>
                <p14:cNvPr id="50" name="Input penna 49">
                  <a:extLst>
                    <a:ext uri="{FF2B5EF4-FFF2-40B4-BE49-F238E27FC236}">
                      <a16:creationId xmlns:a16="http://schemas.microsoft.com/office/drawing/2014/main" id="{8201EC08-76E7-91BD-BA37-2C1EC45F5EEE}"/>
                    </a:ext>
                  </a:extLst>
                </p14:cNvPr>
                <p14:cNvContentPartPr/>
                <p14:nvPr/>
              </p14:nvContentPartPr>
              <p14:xfrm>
                <a:off x="289309" y="1735118"/>
                <a:ext cx="417240" cy="2161440"/>
              </p14:xfrm>
            </p:contentPart>
          </mc:Choice>
          <mc:Fallback xmlns="">
            <p:pic>
              <p:nvPicPr>
                <p:cNvPr id="50" name="Input penna 49">
                  <a:extLst>
                    <a:ext uri="{FF2B5EF4-FFF2-40B4-BE49-F238E27FC236}">
                      <a16:creationId xmlns:a16="http://schemas.microsoft.com/office/drawing/2014/main" id="{8201EC08-76E7-91BD-BA37-2C1EC45F5EEE}"/>
                    </a:ext>
                  </a:extLst>
                </p:cNvPr>
                <p:cNvPicPr/>
                <p:nvPr/>
              </p:nvPicPr>
              <p:blipFill>
                <a:blip r:embed="rId18"/>
                <a:stretch>
                  <a:fillRect/>
                </a:stretch>
              </p:blipFill>
              <p:spPr>
                <a:xfrm>
                  <a:off x="280309" y="1726478"/>
                  <a:ext cx="434880" cy="2179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51" name="Input penna 50">
                  <a:extLst>
                    <a:ext uri="{FF2B5EF4-FFF2-40B4-BE49-F238E27FC236}">
                      <a16:creationId xmlns:a16="http://schemas.microsoft.com/office/drawing/2014/main" id="{A5C182C2-4A3B-1381-E1D3-E78C2AD8873E}"/>
                    </a:ext>
                  </a:extLst>
                </p14:cNvPr>
                <p14:cNvContentPartPr/>
                <p14:nvPr/>
              </p14:nvContentPartPr>
              <p14:xfrm>
                <a:off x="492709" y="3698918"/>
                <a:ext cx="251280" cy="254520"/>
              </p14:xfrm>
            </p:contentPart>
          </mc:Choice>
          <mc:Fallback xmlns="">
            <p:pic>
              <p:nvPicPr>
                <p:cNvPr id="51" name="Input penna 50">
                  <a:extLst>
                    <a:ext uri="{FF2B5EF4-FFF2-40B4-BE49-F238E27FC236}">
                      <a16:creationId xmlns:a16="http://schemas.microsoft.com/office/drawing/2014/main" id="{A5C182C2-4A3B-1381-E1D3-E78C2AD8873E}"/>
                    </a:ext>
                  </a:extLst>
                </p:cNvPr>
                <p:cNvPicPr/>
                <p:nvPr/>
              </p:nvPicPr>
              <p:blipFill>
                <a:blip r:embed="rId20"/>
                <a:stretch>
                  <a:fillRect/>
                </a:stretch>
              </p:blipFill>
              <p:spPr>
                <a:xfrm>
                  <a:off x="484069" y="3689918"/>
                  <a:ext cx="268920" cy="272160"/>
                </a:xfrm>
                <a:prstGeom prst="rect">
                  <a:avLst/>
                </a:prstGeom>
              </p:spPr>
            </p:pic>
          </mc:Fallback>
        </mc:AlternateContent>
      </p:grpSp>
      <p:pic>
        <p:nvPicPr>
          <p:cNvPr id="58" name="Immagine 57">
            <a:extLst>
              <a:ext uri="{FF2B5EF4-FFF2-40B4-BE49-F238E27FC236}">
                <a16:creationId xmlns:a16="http://schemas.microsoft.com/office/drawing/2014/main" id="{9A934B3D-EEC3-C0A4-0B13-F3640566267F}"/>
              </a:ext>
            </a:extLst>
          </p:cNvPr>
          <p:cNvPicPr>
            <a:picLocks noChangeAspect="1"/>
          </p:cNvPicPr>
          <p:nvPr/>
        </p:nvPicPr>
        <p:blipFill>
          <a:blip r:embed="rId21"/>
          <a:stretch>
            <a:fillRect/>
          </a:stretch>
        </p:blipFill>
        <p:spPr>
          <a:xfrm>
            <a:off x="105861" y="533322"/>
            <a:ext cx="3400900" cy="1019317"/>
          </a:xfrm>
          <a:prstGeom prst="rect">
            <a:avLst/>
          </a:prstGeom>
        </p:spPr>
      </p:pic>
      <p:pic>
        <p:nvPicPr>
          <p:cNvPr id="59" name="Immagine 58">
            <a:extLst>
              <a:ext uri="{FF2B5EF4-FFF2-40B4-BE49-F238E27FC236}">
                <a16:creationId xmlns:a16="http://schemas.microsoft.com/office/drawing/2014/main" id="{90BD1722-05DE-55DC-6EFF-81A5A14681FD}"/>
              </a:ext>
            </a:extLst>
          </p:cNvPr>
          <p:cNvPicPr>
            <a:picLocks noChangeAspect="1"/>
          </p:cNvPicPr>
          <p:nvPr/>
        </p:nvPicPr>
        <p:blipFill rotWithShape="1">
          <a:blip r:embed="rId21"/>
          <a:srcRect l="28783"/>
          <a:stretch/>
        </p:blipFill>
        <p:spPr>
          <a:xfrm>
            <a:off x="1239318" y="1583944"/>
            <a:ext cx="2422017" cy="1019317"/>
          </a:xfrm>
          <a:prstGeom prst="rect">
            <a:avLst/>
          </a:prstGeom>
        </p:spPr>
      </p:pic>
      <p:pic>
        <p:nvPicPr>
          <p:cNvPr id="61" name="Immagine 60">
            <a:extLst>
              <a:ext uri="{FF2B5EF4-FFF2-40B4-BE49-F238E27FC236}">
                <a16:creationId xmlns:a16="http://schemas.microsoft.com/office/drawing/2014/main" id="{EC84EA53-52E7-FD75-392B-0C562623F221}"/>
              </a:ext>
            </a:extLst>
          </p:cNvPr>
          <p:cNvPicPr>
            <a:picLocks noChangeAspect="1"/>
          </p:cNvPicPr>
          <p:nvPr/>
        </p:nvPicPr>
        <p:blipFill>
          <a:blip r:embed="rId22"/>
          <a:stretch>
            <a:fillRect/>
          </a:stretch>
        </p:blipFill>
        <p:spPr>
          <a:xfrm>
            <a:off x="474200" y="1924317"/>
            <a:ext cx="924054" cy="304843"/>
          </a:xfrm>
          <a:prstGeom prst="rect">
            <a:avLst/>
          </a:prstGeom>
        </p:spPr>
      </p:pic>
      <p:pic>
        <p:nvPicPr>
          <p:cNvPr id="3" name="Immagine 2">
            <a:extLst>
              <a:ext uri="{FF2B5EF4-FFF2-40B4-BE49-F238E27FC236}">
                <a16:creationId xmlns:a16="http://schemas.microsoft.com/office/drawing/2014/main" id="{525F8CF2-DAFE-13CD-72F4-D6BE48C74551}"/>
              </a:ext>
            </a:extLst>
          </p:cNvPr>
          <p:cNvPicPr>
            <a:picLocks noChangeAspect="1"/>
          </p:cNvPicPr>
          <p:nvPr/>
        </p:nvPicPr>
        <p:blipFill>
          <a:blip r:embed="rId23"/>
          <a:stretch>
            <a:fillRect/>
          </a:stretch>
        </p:blipFill>
        <p:spPr>
          <a:xfrm>
            <a:off x="1395183" y="1742693"/>
            <a:ext cx="1476581" cy="857370"/>
          </a:xfrm>
          <a:prstGeom prst="rect">
            <a:avLst/>
          </a:prstGeom>
        </p:spPr>
      </p:pic>
      <p:sp>
        <p:nvSpPr>
          <p:cNvPr id="2" name="CasellaDiTesto 1">
            <a:extLst>
              <a:ext uri="{FF2B5EF4-FFF2-40B4-BE49-F238E27FC236}">
                <a16:creationId xmlns:a16="http://schemas.microsoft.com/office/drawing/2014/main" id="{A7CC93EB-AA78-7A9F-F6EE-66BDBFBD5304}"/>
              </a:ext>
            </a:extLst>
          </p:cNvPr>
          <p:cNvSpPr txBox="1"/>
          <p:nvPr/>
        </p:nvSpPr>
        <p:spPr>
          <a:xfrm>
            <a:off x="612294" y="116594"/>
            <a:ext cx="3858749" cy="461665"/>
          </a:xfrm>
          <a:prstGeom prst="rect">
            <a:avLst/>
          </a:prstGeom>
          <a:noFill/>
        </p:spPr>
        <p:txBody>
          <a:bodyPr wrap="none" rtlCol="0">
            <a:spAutoFit/>
          </a:bodyPr>
          <a:lstStyle/>
          <a:p>
            <a:r>
              <a:rPr lang="it-IT" sz="2400" dirty="0" err="1">
                <a:solidFill>
                  <a:schemeClr val="bg1"/>
                </a:solidFill>
              </a:rPr>
              <a:t>Preparation</a:t>
            </a:r>
            <a:r>
              <a:rPr lang="it-IT" sz="2400" dirty="0">
                <a:solidFill>
                  <a:schemeClr val="bg1"/>
                </a:solidFill>
              </a:rPr>
              <a:t> </a:t>
            </a:r>
            <a:r>
              <a:rPr lang="it-IT" sz="2400" dirty="0" err="1">
                <a:solidFill>
                  <a:schemeClr val="bg1"/>
                </a:solidFill>
              </a:rPr>
              <a:t>contextual</a:t>
            </a:r>
            <a:r>
              <a:rPr lang="it-IT" sz="2400" dirty="0">
                <a:solidFill>
                  <a:schemeClr val="bg1"/>
                </a:solidFill>
              </a:rPr>
              <a:t> model</a:t>
            </a:r>
            <a:endParaRPr lang="en-GB" sz="2400" dirty="0">
              <a:solidFill>
                <a:schemeClr val="bg1"/>
              </a:solidFill>
            </a:endParaRPr>
          </a:p>
        </p:txBody>
      </p:sp>
    </p:spTree>
    <p:extLst>
      <p:ext uri="{BB962C8B-B14F-4D97-AF65-F5344CB8AC3E}">
        <p14:creationId xmlns:p14="http://schemas.microsoft.com/office/powerpoint/2010/main" val="412447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C75FB10-0177-9D7D-161D-E61F4D2CF5FF}"/>
              </a:ext>
            </a:extLst>
          </p:cNvPr>
          <p:cNvSpPr txBox="1"/>
          <p:nvPr/>
        </p:nvSpPr>
        <p:spPr>
          <a:xfrm>
            <a:off x="1227117" y="2107323"/>
            <a:ext cx="6281057" cy="584775"/>
          </a:xfrm>
          <a:prstGeom prst="rect">
            <a:avLst/>
          </a:prstGeom>
          <a:noFill/>
        </p:spPr>
        <p:txBody>
          <a:bodyPr wrap="square" rtlCol="0">
            <a:spAutoFit/>
          </a:bodyPr>
          <a:lstStyle/>
          <a:p>
            <a:pPr algn="ctr"/>
            <a:r>
              <a:rPr lang="it-IT" sz="3200" dirty="0" err="1">
                <a:latin typeface="+mj-lt"/>
              </a:rPr>
              <a:t>Preparation</a:t>
            </a:r>
            <a:r>
              <a:rPr lang="it-IT" sz="3200" dirty="0">
                <a:latin typeface="+mj-lt"/>
              </a:rPr>
              <a:t> </a:t>
            </a:r>
            <a:r>
              <a:rPr lang="it-IT" sz="3200" dirty="0" err="1">
                <a:latin typeface="+mj-lt"/>
              </a:rPr>
              <a:t>Noncontextuality</a:t>
            </a:r>
            <a:endParaRPr lang="en-GB" sz="3200" dirty="0">
              <a:latin typeface="+mj-lt"/>
            </a:endParaRPr>
          </a:p>
        </p:txBody>
      </p:sp>
      <p:pic>
        <p:nvPicPr>
          <p:cNvPr id="4" name="Immagine 3" descr="\documentclass{article}&#10;\usepackage{amsmath,amssymb,color}&#10;\pagestyle{empty}&#10;&#10;&#10;\begin{document}&#10;\noindent&#10;\begin{center}&#10;\textcolor{white}{&#10;$\forall M\,\,: p(x|M,P)=p(x|M,P^\prime)\Longrightarrow&#10;\mu(\lambda|P)=\mu(\lambda|P^\prime)&#10;$&#10;}&#10;\end{center}&#10;&#10;\end{document}" title="IguanaTex Bitmap Display">
            <a:extLst>
              <a:ext uri="{FF2B5EF4-FFF2-40B4-BE49-F238E27FC236}">
                <a16:creationId xmlns:a16="http://schemas.microsoft.com/office/drawing/2014/main" id="{455B942E-6E05-71E7-B581-113A93296A6E}"/>
              </a:ext>
            </a:extLst>
          </p:cNvPr>
          <p:cNvPicPr>
            <a:picLocks noChangeAspect="1"/>
          </p:cNvPicPr>
          <p:nvPr>
            <p:custDataLst>
              <p:tags r:id="rId1"/>
            </p:custDataLst>
          </p:nvPr>
        </p:nvPicPr>
        <p:blipFill>
          <a:blip r:embed="rId3"/>
          <a:stretch>
            <a:fillRect/>
          </a:stretch>
        </p:blipFill>
        <p:spPr>
          <a:xfrm>
            <a:off x="1359389" y="3301762"/>
            <a:ext cx="5791997" cy="254476"/>
          </a:xfrm>
          <a:prstGeom prst="rect">
            <a:avLst/>
          </a:prstGeom>
        </p:spPr>
      </p:pic>
    </p:spTree>
    <p:extLst>
      <p:ext uri="{BB962C8B-B14F-4D97-AF65-F5344CB8AC3E}">
        <p14:creationId xmlns:p14="http://schemas.microsoft.com/office/powerpoint/2010/main" val="2305618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CasellaDiTesto 5">
            <a:extLst>
              <a:ext uri="{FF2B5EF4-FFF2-40B4-BE49-F238E27FC236}">
                <a16:creationId xmlns:a16="http://schemas.microsoft.com/office/drawing/2014/main" id="{3C75FB10-0177-9D7D-161D-E61F4D2CF5FF}"/>
              </a:ext>
            </a:extLst>
          </p:cNvPr>
          <p:cNvSpPr txBox="1"/>
          <p:nvPr/>
        </p:nvSpPr>
        <p:spPr>
          <a:xfrm>
            <a:off x="1299853" y="2876250"/>
            <a:ext cx="6281057" cy="584775"/>
          </a:xfrm>
          <a:prstGeom prst="rect">
            <a:avLst/>
          </a:prstGeom>
          <a:noFill/>
        </p:spPr>
        <p:txBody>
          <a:bodyPr wrap="square" rtlCol="0">
            <a:spAutoFit/>
          </a:bodyPr>
          <a:lstStyle/>
          <a:p>
            <a:pPr algn="ctr"/>
            <a:r>
              <a:rPr lang="it-IT" sz="3200" dirty="0" err="1">
                <a:latin typeface="+mj-lt"/>
              </a:rPr>
              <a:t>Preparation</a:t>
            </a:r>
            <a:r>
              <a:rPr lang="it-IT" sz="3200" dirty="0">
                <a:latin typeface="+mj-lt"/>
              </a:rPr>
              <a:t> </a:t>
            </a:r>
            <a:r>
              <a:rPr lang="it-IT" sz="3200" dirty="0" err="1">
                <a:latin typeface="+mj-lt"/>
              </a:rPr>
              <a:t>Noncontextuality</a:t>
            </a:r>
            <a:endParaRPr lang="en-GB" sz="3200" dirty="0">
              <a:latin typeface="+mj-lt"/>
            </a:endParaRPr>
          </a:p>
        </p:txBody>
      </p:sp>
      <p:pic>
        <p:nvPicPr>
          <p:cNvPr id="9" name="Immagine 8" descr="\documentclass{article}&#10;\usepackage{amsmath,amssymb,color}&#10;\pagestyle{empty}&#10;&#10;&#10;\begin{document}&#10;\noindent&#10;\begin{center}&#10;\textcolor{white}{&#10;$\forall M\,\,: p(x|M,P)=p(x|M,P^\prime)&#10;\Longrightarrow \mu(\lambda|P)=\mu(\lambda|P^\prime)&#10;$}&#10;\end{center}&#10;&#10;\end{document}" title="IguanaTex Bitmap Display">
            <a:extLst>
              <a:ext uri="{FF2B5EF4-FFF2-40B4-BE49-F238E27FC236}">
                <a16:creationId xmlns:a16="http://schemas.microsoft.com/office/drawing/2014/main" id="{356691E6-7A7F-C0A2-FA52-A81777538961}"/>
              </a:ext>
            </a:extLst>
          </p:cNvPr>
          <p:cNvPicPr>
            <a:picLocks noChangeAspect="1"/>
          </p:cNvPicPr>
          <p:nvPr>
            <p:custDataLst>
              <p:tags r:id="rId1"/>
            </p:custDataLst>
          </p:nvPr>
        </p:nvPicPr>
        <p:blipFill>
          <a:blip r:embed="rId3"/>
          <a:stretch>
            <a:fillRect/>
          </a:stretch>
        </p:blipFill>
        <p:spPr>
          <a:xfrm>
            <a:off x="1676001" y="3928872"/>
            <a:ext cx="5791997" cy="254476"/>
          </a:xfrm>
          <a:prstGeom prst="rect">
            <a:avLst/>
          </a:prstGeom>
        </p:spPr>
      </p:pic>
      <p:pic>
        <p:nvPicPr>
          <p:cNvPr id="1026" name="Picture 2" descr="Visualizza immagine di origine">
            <a:extLst>
              <a:ext uri="{FF2B5EF4-FFF2-40B4-BE49-F238E27FC236}">
                <a16:creationId xmlns:a16="http://schemas.microsoft.com/office/drawing/2014/main" id="{9B10FF98-4CB2-055A-6617-C696B808EA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20738"/>
            <a:ext cx="9144000" cy="5214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53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“Product” uncertainty relations in quantum theory</a:t>
            </a:r>
          </a:p>
        </p:txBody>
      </p:sp>
      <p:pic>
        <p:nvPicPr>
          <p:cNvPr id="2" name="Picture 1">
            <a:extLst>
              <a:ext uri="{FF2B5EF4-FFF2-40B4-BE49-F238E27FC236}">
                <a16:creationId xmlns:a16="http://schemas.microsoft.com/office/drawing/2014/main" id="{EC6DDEBE-6B24-E24F-80B5-C71C7ED415F4}"/>
              </a:ext>
            </a:extLst>
          </p:cNvPr>
          <p:cNvPicPr>
            <a:picLocks noChangeAspect="1"/>
          </p:cNvPicPr>
          <p:nvPr/>
        </p:nvPicPr>
        <p:blipFill>
          <a:blip r:embed="rId3"/>
          <a:stretch>
            <a:fillRect/>
          </a:stretch>
        </p:blipFill>
        <p:spPr>
          <a:xfrm>
            <a:off x="466672" y="1822658"/>
            <a:ext cx="1569392" cy="2493309"/>
          </a:xfrm>
          <a:prstGeom prst="rect">
            <a:avLst/>
          </a:prstGeom>
          <a:effectLst>
            <a:glow rad="889000">
              <a:schemeClr val="bg2">
                <a:alpha val="40000"/>
              </a:schemeClr>
            </a:glow>
          </a:effectLst>
        </p:spPr>
      </p:pic>
      <p:pic>
        <p:nvPicPr>
          <p:cNvPr id="3" name="Picture 2">
            <a:extLst>
              <a:ext uri="{FF2B5EF4-FFF2-40B4-BE49-F238E27FC236}">
                <a16:creationId xmlns:a16="http://schemas.microsoft.com/office/drawing/2014/main" id="{7EF02AA2-9440-7C4D-A319-A0678BBE378C}"/>
              </a:ext>
            </a:extLst>
          </p:cNvPr>
          <p:cNvPicPr>
            <a:picLocks noChangeAspect="1"/>
          </p:cNvPicPr>
          <p:nvPr/>
        </p:nvPicPr>
        <p:blipFill>
          <a:blip r:embed="rId4"/>
          <a:stretch>
            <a:fillRect/>
          </a:stretch>
        </p:blipFill>
        <p:spPr>
          <a:xfrm>
            <a:off x="2535990" y="1822658"/>
            <a:ext cx="1642165" cy="1944670"/>
          </a:xfrm>
          <a:prstGeom prst="rect">
            <a:avLst/>
          </a:prstGeom>
          <a:effectLst>
            <a:glow rad="889000">
              <a:schemeClr val="bg2">
                <a:alpha val="40000"/>
              </a:schemeClr>
            </a:glow>
          </a:effectLst>
        </p:spPr>
      </p:pic>
      <p:sp>
        <p:nvSpPr>
          <p:cNvPr id="8" name="Rectangle 7">
            <a:extLst>
              <a:ext uri="{FF2B5EF4-FFF2-40B4-BE49-F238E27FC236}">
                <a16:creationId xmlns:a16="http://schemas.microsoft.com/office/drawing/2014/main" id="{81B76780-D55E-6943-A7C7-1476497A472A}"/>
              </a:ext>
            </a:extLst>
          </p:cNvPr>
          <p:cNvSpPr/>
          <p:nvPr/>
        </p:nvSpPr>
        <p:spPr>
          <a:xfrm>
            <a:off x="459351" y="4315967"/>
            <a:ext cx="1674249" cy="646331"/>
          </a:xfrm>
          <a:prstGeom prst="rect">
            <a:avLst/>
          </a:prstGeom>
        </p:spPr>
        <p:txBody>
          <a:bodyPr wrap="square">
            <a:spAutoFit/>
          </a:bodyPr>
          <a:lstStyle/>
          <a:p>
            <a:r>
              <a:rPr lang="en-US" dirty="0">
                <a:solidFill>
                  <a:schemeClr val="bg1"/>
                </a:solidFill>
              </a:rPr>
              <a:t>W. Heisenberg (1901-1976)</a:t>
            </a:r>
          </a:p>
        </p:txBody>
      </p:sp>
      <p:sp>
        <p:nvSpPr>
          <p:cNvPr id="9" name="Rectangle 8">
            <a:extLst>
              <a:ext uri="{FF2B5EF4-FFF2-40B4-BE49-F238E27FC236}">
                <a16:creationId xmlns:a16="http://schemas.microsoft.com/office/drawing/2014/main" id="{E3AEA652-1D5B-3642-BB86-63DF92DA7AE5}"/>
              </a:ext>
            </a:extLst>
          </p:cNvPr>
          <p:cNvSpPr/>
          <p:nvPr/>
        </p:nvSpPr>
        <p:spPr>
          <a:xfrm>
            <a:off x="2548182" y="3767328"/>
            <a:ext cx="1674249" cy="646331"/>
          </a:xfrm>
          <a:prstGeom prst="rect">
            <a:avLst/>
          </a:prstGeom>
        </p:spPr>
        <p:txBody>
          <a:bodyPr wrap="square">
            <a:spAutoFit/>
          </a:bodyPr>
          <a:lstStyle/>
          <a:p>
            <a:r>
              <a:rPr lang="en-US" dirty="0">
                <a:solidFill>
                  <a:schemeClr val="bg1"/>
                </a:solidFill>
              </a:rPr>
              <a:t>H.P. Robertson  (1903-1961)</a:t>
            </a:r>
          </a:p>
        </p:txBody>
      </p:sp>
      <p:pic>
        <p:nvPicPr>
          <p:cNvPr id="4" name="Picture 3">
            <a:extLst>
              <a:ext uri="{FF2B5EF4-FFF2-40B4-BE49-F238E27FC236}">
                <a16:creationId xmlns:a16="http://schemas.microsoft.com/office/drawing/2014/main" id="{CB0560D0-0DB5-624E-8173-8689F607D0A6}"/>
              </a:ext>
            </a:extLst>
          </p:cNvPr>
          <p:cNvPicPr>
            <a:picLocks noChangeAspect="1"/>
          </p:cNvPicPr>
          <p:nvPr/>
        </p:nvPicPr>
        <p:blipFill>
          <a:blip r:embed="rId5"/>
          <a:stretch>
            <a:fillRect/>
          </a:stretch>
        </p:blipFill>
        <p:spPr>
          <a:xfrm>
            <a:off x="4860760" y="4562188"/>
            <a:ext cx="3215174" cy="678759"/>
          </a:xfrm>
          <a:prstGeom prst="rect">
            <a:avLst/>
          </a:prstGeom>
          <a:effectLst>
            <a:glow rad="812800">
              <a:schemeClr val="bg1"/>
            </a:glow>
          </a:effectLst>
        </p:spPr>
      </p:pic>
      <p:cxnSp>
        <p:nvCxnSpPr>
          <p:cNvPr id="10" name="Straight Arrow Connector 9">
            <a:extLst>
              <a:ext uri="{FF2B5EF4-FFF2-40B4-BE49-F238E27FC236}">
                <a16:creationId xmlns:a16="http://schemas.microsoft.com/office/drawing/2014/main" id="{910E92C5-639B-DA4A-BD2D-D786432A0D67}"/>
              </a:ext>
            </a:extLst>
          </p:cNvPr>
          <p:cNvCxnSpPr>
            <a:cxnSpLocks/>
          </p:cNvCxnSpPr>
          <p:nvPr/>
        </p:nvCxnSpPr>
        <p:spPr>
          <a:xfrm flipH="1" flipV="1">
            <a:off x="5193792" y="5289715"/>
            <a:ext cx="280416" cy="6355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E01261-82C9-6C49-A61A-E11DA5FB6537}"/>
              </a:ext>
            </a:extLst>
          </p:cNvPr>
          <p:cNvCxnSpPr>
            <a:cxnSpLocks/>
          </p:cNvCxnSpPr>
          <p:nvPr/>
        </p:nvCxnSpPr>
        <p:spPr>
          <a:xfrm flipV="1">
            <a:off x="5474208" y="5289715"/>
            <a:ext cx="308648" cy="6355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F050AE-D12C-6E4D-83A2-DF80C063BDD6}"/>
              </a:ext>
            </a:extLst>
          </p:cNvPr>
          <p:cNvCxnSpPr>
            <a:cxnSpLocks/>
          </p:cNvCxnSpPr>
          <p:nvPr/>
        </p:nvCxnSpPr>
        <p:spPr>
          <a:xfrm flipH="1">
            <a:off x="7325144" y="3553511"/>
            <a:ext cx="99784" cy="7378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3F4D5CE-5304-C54D-A4FB-3860AC32EEDB}"/>
              </a:ext>
            </a:extLst>
          </p:cNvPr>
          <p:cNvPicPr>
            <a:picLocks noChangeAspect="1"/>
          </p:cNvPicPr>
          <p:nvPr/>
        </p:nvPicPr>
        <p:blipFill>
          <a:blip r:embed="rId6"/>
          <a:stretch>
            <a:fillRect/>
          </a:stretch>
        </p:blipFill>
        <p:spPr>
          <a:xfrm>
            <a:off x="4860760" y="6066010"/>
            <a:ext cx="1284215" cy="235138"/>
          </a:xfrm>
          <a:prstGeom prst="rect">
            <a:avLst/>
          </a:prstGeom>
        </p:spPr>
      </p:pic>
      <p:pic>
        <p:nvPicPr>
          <p:cNvPr id="23" name="Picture 22">
            <a:extLst>
              <a:ext uri="{FF2B5EF4-FFF2-40B4-BE49-F238E27FC236}">
                <a16:creationId xmlns:a16="http://schemas.microsoft.com/office/drawing/2014/main" id="{FFBACBEF-FC1A-614C-A1E1-7FE0BA857931}"/>
              </a:ext>
            </a:extLst>
          </p:cNvPr>
          <p:cNvPicPr>
            <a:picLocks noChangeAspect="1"/>
          </p:cNvPicPr>
          <p:nvPr/>
        </p:nvPicPr>
        <p:blipFill>
          <a:blip r:embed="rId7"/>
          <a:stretch>
            <a:fillRect/>
          </a:stretch>
        </p:blipFill>
        <p:spPr>
          <a:xfrm>
            <a:off x="6115233" y="2276250"/>
            <a:ext cx="2519606" cy="1037485"/>
          </a:xfrm>
          <a:prstGeom prst="rect">
            <a:avLst/>
          </a:prstGeom>
        </p:spPr>
      </p:pic>
      <p:sp>
        <p:nvSpPr>
          <p:cNvPr id="25" name="Right Bracket 24">
            <a:extLst>
              <a:ext uri="{FF2B5EF4-FFF2-40B4-BE49-F238E27FC236}">
                <a16:creationId xmlns:a16="http://schemas.microsoft.com/office/drawing/2014/main" id="{4592FCF5-36FA-944B-860F-6A3865E3E812}"/>
              </a:ext>
            </a:extLst>
          </p:cNvPr>
          <p:cNvSpPr/>
          <p:nvPr/>
        </p:nvSpPr>
        <p:spPr>
          <a:xfrm rot="16200000">
            <a:off x="7241356" y="3908767"/>
            <a:ext cx="66599" cy="1056448"/>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7" name="Straight Connector 26">
            <a:extLst>
              <a:ext uri="{FF2B5EF4-FFF2-40B4-BE49-F238E27FC236}">
                <a16:creationId xmlns:a16="http://schemas.microsoft.com/office/drawing/2014/main" id="{E2541AB3-967D-5149-A90C-CF61E77CBDC6}"/>
              </a:ext>
            </a:extLst>
          </p:cNvPr>
          <p:cNvCxnSpPr>
            <a:cxnSpLocks/>
          </p:cNvCxnSpPr>
          <p:nvPr/>
        </p:nvCxnSpPr>
        <p:spPr>
          <a:xfrm flipV="1">
            <a:off x="4352544" y="2121408"/>
            <a:ext cx="4417910" cy="417974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9696B10-7745-8A44-A1CD-3EE381A0AA10}"/>
              </a:ext>
            </a:extLst>
          </p:cNvPr>
          <p:cNvPicPr>
            <a:picLocks noChangeAspect="1"/>
          </p:cNvPicPr>
          <p:nvPr/>
        </p:nvPicPr>
        <p:blipFill>
          <a:blip r:embed="rId8"/>
          <a:stretch>
            <a:fillRect/>
          </a:stretch>
        </p:blipFill>
        <p:spPr>
          <a:xfrm>
            <a:off x="1500561" y="5700324"/>
            <a:ext cx="2242383" cy="277728"/>
          </a:xfrm>
          <a:prstGeom prst="rect">
            <a:avLst/>
          </a:prstGeom>
        </p:spPr>
      </p:pic>
      <p:cxnSp>
        <p:nvCxnSpPr>
          <p:cNvPr id="30" name="Straight Connector 29">
            <a:extLst>
              <a:ext uri="{FF2B5EF4-FFF2-40B4-BE49-F238E27FC236}">
                <a16:creationId xmlns:a16="http://schemas.microsoft.com/office/drawing/2014/main" id="{E4562FC7-C839-2E40-97E1-87F2FF683714}"/>
              </a:ext>
            </a:extLst>
          </p:cNvPr>
          <p:cNvCxnSpPr>
            <a:cxnSpLocks/>
          </p:cNvCxnSpPr>
          <p:nvPr/>
        </p:nvCxnSpPr>
        <p:spPr>
          <a:xfrm flipH="1" flipV="1">
            <a:off x="4610412" y="2121408"/>
            <a:ext cx="4024427" cy="432043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8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“Sum” uncertainty relations in quantum theory</a:t>
            </a:r>
          </a:p>
        </p:txBody>
      </p:sp>
      <p:sp>
        <p:nvSpPr>
          <p:cNvPr id="14" name="TextBox 13">
            <a:extLst>
              <a:ext uri="{FF2B5EF4-FFF2-40B4-BE49-F238E27FC236}">
                <a16:creationId xmlns:a16="http://schemas.microsoft.com/office/drawing/2014/main" id="{632D5D21-B17D-5741-8F4B-0F0C5B11AB9D}"/>
              </a:ext>
            </a:extLst>
          </p:cNvPr>
          <p:cNvSpPr txBox="1"/>
          <p:nvPr/>
        </p:nvSpPr>
        <p:spPr>
          <a:xfrm>
            <a:off x="541438" y="2049471"/>
            <a:ext cx="5493004" cy="1015663"/>
          </a:xfrm>
          <a:prstGeom prst="rect">
            <a:avLst/>
          </a:prstGeom>
          <a:noFill/>
        </p:spPr>
        <p:txBody>
          <a:bodyPr wrap="square" rtlCol="0">
            <a:spAutoFit/>
          </a:bodyPr>
          <a:lstStyle/>
          <a:p>
            <a:r>
              <a:rPr lang="it-IT" sz="2000" dirty="0">
                <a:solidFill>
                  <a:schemeClr val="bg1"/>
                </a:solidFill>
              </a:rPr>
              <a:t>In the case of Pauli    and    </a:t>
            </a:r>
            <a:r>
              <a:rPr lang="it-IT" sz="2000" dirty="0" err="1">
                <a:solidFill>
                  <a:schemeClr val="bg1"/>
                </a:solidFill>
              </a:rPr>
              <a:t>measurements</a:t>
            </a:r>
            <a:r>
              <a:rPr lang="it-IT" sz="2000" dirty="0">
                <a:solidFill>
                  <a:schemeClr val="bg1"/>
                </a:solidFill>
              </a:rPr>
              <a:t>,</a:t>
            </a:r>
          </a:p>
          <a:p>
            <a:endParaRPr lang="it-IT" sz="2000" dirty="0">
              <a:solidFill>
                <a:schemeClr val="bg1"/>
              </a:solidFill>
            </a:endParaRPr>
          </a:p>
          <a:p>
            <a:r>
              <a:rPr lang="it-IT" sz="2000" dirty="0">
                <a:solidFill>
                  <a:schemeClr val="bg1"/>
                </a:solidFill>
              </a:rPr>
              <a:t>                                                                                      </a:t>
            </a:r>
          </a:p>
        </p:txBody>
      </p:sp>
      <p:pic>
        <p:nvPicPr>
          <p:cNvPr id="3" name="Immagine 2" descr="\documentclass{article}&#10;\usepackage{amsmath,amssymb,color}&#10;\pagestyle{empty}&#10;&#10;&#10;\begin{document}&#10;\noindent&#10;\textcolor{white}{&#10;$X$&#10;}&#10;&#10;&#10;\end{document}" title="IguanaTex Bitmap Display">
            <a:extLst>
              <a:ext uri="{FF2B5EF4-FFF2-40B4-BE49-F238E27FC236}">
                <a16:creationId xmlns:a16="http://schemas.microsoft.com/office/drawing/2014/main" id="{390D8A27-3F30-CCA6-5704-A8B76EE040ED}"/>
              </a:ext>
            </a:extLst>
          </p:cNvPr>
          <p:cNvPicPr>
            <a:picLocks noChangeAspect="1"/>
          </p:cNvPicPr>
          <p:nvPr>
            <p:custDataLst>
              <p:tags r:id="rId1"/>
            </p:custDataLst>
          </p:nvPr>
        </p:nvPicPr>
        <p:blipFill>
          <a:blip r:embed="rId9"/>
          <a:stretch>
            <a:fillRect/>
          </a:stretch>
        </p:blipFill>
        <p:spPr>
          <a:xfrm>
            <a:off x="2634752" y="2162209"/>
            <a:ext cx="210286" cy="172190"/>
          </a:xfrm>
          <a:prstGeom prst="rect">
            <a:avLst/>
          </a:prstGeom>
        </p:spPr>
      </p:pic>
      <p:pic>
        <p:nvPicPr>
          <p:cNvPr id="8" name="Immagine 7" descr="\documentclass{article}&#10;\usepackage{amsmath,amssymb,color}&#10;\pagestyle{empty}&#10;&#10;&#10;\begin{document}&#10;\noindent&#10;\textcolor{white}{&#10;$Z$&#10;}&#10;&#10;&#10;\end{document}" title="IguanaTex Bitmap Display">
            <a:extLst>
              <a:ext uri="{FF2B5EF4-FFF2-40B4-BE49-F238E27FC236}">
                <a16:creationId xmlns:a16="http://schemas.microsoft.com/office/drawing/2014/main" id="{CB54B3F3-67CA-AE53-4C5A-759572772559}"/>
              </a:ext>
            </a:extLst>
          </p:cNvPr>
          <p:cNvPicPr>
            <a:picLocks noChangeAspect="1"/>
          </p:cNvPicPr>
          <p:nvPr>
            <p:custDataLst>
              <p:tags r:id="rId2"/>
            </p:custDataLst>
          </p:nvPr>
        </p:nvPicPr>
        <p:blipFill>
          <a:blip r:embed="rId10"/>
          <a:stretch>
            <a:fillRect/>
          </a:stretch>
        </p:blipFill>
        <p:spPr>
          <a:xfrm>
            <a:off x="3329504" y="2162209"/>
            <a:ext cx="169143" cy="172190"/>
          </a:xfrm>
          <a:prstGeom prst="rect">
            <a:avLst/>
          </a:prstGeom>
        </p:spPr>
      </p:pic>
      <p:pic>
        <p:nvPicPr>
          <p:cNvPr id="25" name="Immagine 24" descr="\documentclass{article}&#10;\usepackage{amsmath,amssymb,color}&#10;\pagestyle{empty}&#10;&#10;&#10;\begin{document}&#10;\noindent&#10;\textcolor{white}{&#10;$\Delta Z^2=\langle Z^2 \rangle-\langle Z \rangle^2=1-\langle Z \rangle^2$&#10;}&#10;&#10;&#10;\end{document}" title="IguanaTex Bitmap Display">
            <a:extLst>
              <a:ext uri="{FF2B5EF4-FFF2-40B4-BE49-F238E27FC236}">
                <a16:creationId xmlns:a16="http://schemas.microsoft.com/office/drawing/2014/main" id="{4D086A37-A914-FC08-DB0B-2144378286E0}"/>
              </a:ext>
            </a:extLst>
          </p:cNvPr>
          <p:cNvPicPr>
            <a:picLocks noChangeAspect="1"/>
          </p:cNvPicPr>
          <p:nvPr>
            <p:custDataLst>
              <p:tags r:id="rId3"/>
            </p:custDataLst>
          </p:nvPr>
        </p:nvPicPr>
        <p:blipFill>
          <a:blip r:embed="rId11"/>
          <a:stretch>
            <a:fillRect/>
          </a:stretch>
        </p:blipFill>
        <p:spPr>
          <a:xfrm>
            <a:off x="3287940" y="3660030"/>
            <a:ext cx="3404192" cy="272761"/>
          </a:xfrm>
          <a:prstGeom prst="rect">
            <a:avLst/>
          </a:prstGeom>
        </p:spPr>
      </p:pic>
      <p:pic>
        <p:nvPicPr>
          <p:cNvPr id="23" name="Immagine 22" descr="\documentclass{article}&#10;\usepackage{amsmath,amssymb,color}&#10;\pagestyle{empty}&#10;&#10;&#10;\begin{document}&#10;\noindent&#10;\textcolor{white}{&#10;$\Delta X^2=\langle X^2 \rangle-\langle X \rangle^2=1-\langle X \rangle^2$&#10;}&#10;&#10;&#10;\end{document}" title="IguanaTex Bitmap Display">
            <a:extLst>
              <a:ext uri="{FF2B5EF4-FFF2-40B4-BE49-F238E27FC236}">
                <a16:creationId xmlns:a16="http://schemas.microsoft.com/office/drawing/2014/main" id="{C00ECFD1-9102-4AC9-098B-A76E798B286C}"/>
              </a:ext>
            </a:extLst>
          </p:cNvPr>
          <p:cNvPicPr>
            <a:picLocks noChangeAspect="1"/>
          </p:cNvPicPr>
          <p:nvPr>
            <p:custDataLst>
              <p:tags r:id="rId4"/>
            </p:custDataLst>
          </p:nvPr>
        </p:nvPicPr>
        <p:blipFill>
          <a:blip r:embed="rId12"/>
          <a:stretch>
            <a:fillRect/>
          </a:stretch>
        </p:blipFill>
        <p:spPr>
          <a:xfrm>
            <a:off x="3329504" y="4217622"/>
            <a:ext cx="3558094" cy="272762"/>
          </a:xfrm>
          <a:prstGeom prst="rect">
            <a:avLst/>
          </a:prstGeom>
        </p:spPr>
      </p:pic>
      <p:pic>
        <p:nvPicPr>
          <p:cNvPr id="21" name="Immagine 20" descr="\documentclass{article}&#10;\usepackage{amsmath,amssymb,color}&#10;\pagestyle{empty}&#10;&#10;&#10;\begin{document}&#10;\noindent&#10;\textcolor{white}{&#10;$\Delta Z^2 + \Delta X^2\ge 1$&#10;}&#10;&#10;&#10;\end{document}" title="IguanaTex Bitmap Display">
            <a:extLst>
              <a:ext uri="{FF2B5EF4-FFF2-40B4-BE49-F238E27FC236}">
                <a16:creationId xmlns:a16="http://schemas.microsoft.com/office/drawing/2014/main" id="{3864EDE4-F991-826C-94D2-E018F2D34A91}"/>
              </a:ext>
            </a:extLst>
          </p:cNvPr>
          <p:cNvPicPr>
            <a:picLocks noChangeAspect="1"/>
          </p:cNvPicPr>
          <p:nvPr>
            <p:custDataLst>
              <p:tags r:id="rId5"/>
            </p:custDataLst>
          </p:nvPr>
        </p:nvPicPr>
        <p:blipFill>
          <a:blip r:embed="rId13"/>
          <a:stretch>
            <a:fillRect/>
          </a:stretch>
        </p:blipFill>
        <p:spPr>
          <a:xfrm>
            <a:off x="3742556" y="2797717"/>
            <a:ext cx="1811809" cy="243810"/>
          </a:xfrm>
          <a:prstGeom prst="rect">
            <a:avLst/>
          </a:prstGeom>
        </p:spPr>
      </p:pic>
      <p:pic>
        <p:nvPicPr>
          <p:cNvPr id="27" name="Immagine 26" descr="\documentclass{article}&#10;\usepackage{amsmath,amssymb,color}&#10;\pagestyle{empty}&#10;&#10;&#10;\begin{document}&#10;\noindent&#10;\textcolor{white}{&#10;$\langle Z \rangle^2+\langle X \rangle^2 \le 1$&#10;}&#10;&#10;&#10;\end{document}" title="IguanaTex Bitmap Display">
            <a:extLst>
              <a:ext uri="{FF2B5EF4-FFF2-40B4-BE49-F238E27FC236}">
                <a16:creationId xmlns:a16="http://schemas.microsoft.com/office/drawing/2014/main" id="{F12F1557-801E-94AE-2C87-A0615DC8F061}"/>
              </a:ext>
            </a:extLst>
          </p:cNvPr>
          <p:cNvPicPr>
            <a:picLocks noChangeAspect="1"/>
          </p:cNvPicPr>
          <p:nvPr>
            <p:custDataLst>
              <p:tags r:id="rId6"/>
            </p:custDataLst>
          </p:nvPr>
        </p:nvPicPr>
        <p:blipFill>
          <a:blip r:embed="rId14"/>
          <a:stretch>
            <a:fillRect/>
          </a:stretch>
        </p:blipFill>
        <p:spPr>
          <a:xfrm>
            <a:off x="3287937" y="5111225"/>
            <a:ext cx="3404193" cy="525756"/>
          </a:xfrm>
          <a:prstGeom prst="rect">
            <a:avLst/>
          </a:prstGeom>
        </p:spPr>
      </p:pic>
    </p:spTree>
    <p:extLst>
      <p:ext uri="{BB962C8B-B14F-4D97-AF65-F5344CB8AC3E}">
        <p14:creationId xmlns:p14="http://schemas.microsoft.com/office/powerpoint/2010/main" val="225032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222AA3-02E9-B940-91A5-4D19B4C72F96}"/>
              </a:ext>
            </a:extLst>
          </p:cNvPr>
          <p:cNvSpPr txBox="1">
            <a:spLocks/>
          </p:cNvSpPr>
          <p:nvPr/>
        </p:nvSpPr>
        <p:spPr>
          <a:xfrm>
            <a:off x="197377" y="904913"/>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dirty="0">
                <a:solidFill>
                  <a:schemeClr val="bg1"/>
                </a:solidFill>
                <a:latin typeface="+mn-lt"/>
              </a:rPr>
              <a:t>What is missed in the quantum theory?</a:t>
            </a:r>
          </a:p>
        </p:txBody>
      </p:sp>
      <p:sp>
        <p:nvSpPr>
          <p:cNvPr id="2" name="CasellaDiTesto 1">
            <a:extLst>
              <a:ext uri="{FF2B5EF4-FFF2-40B4-BE49-F238E27FC236}">
                <a16:creationId xmlns:a16="http://schemas.microsoft.com/office/drawing/2014/main" id="{8E6FACB0-CAE0-87FA-7827-A256450F846D}"/>
              </a:ext>
            </a:extLst>
          </p:cNvPr>
          <p:cNvSpPr txBox="1"/>
          <p:nvPr/>
        </p:nvSpPr>
        <p:spPr>
          <a:xfrm>
            <a:off x="1643743" y="2027165"/>
            <a:ext cx="6281057" cy="1938992"/>
          </a:xfrm>
          <a:prstGeom prst="rect">
            <a:avLst/>
          </a:prstGeom>
          <a:noFill/>
        </p:spPr>
        <p:txBody>
          <a:bodyPr wrap="square" rtlCol="0">
            <a:spAutoFit/>
          </a:bodyPr>
          <a:lstStyle/>
          <a:p>
            <a:pPr algn="ctr"/>
            <a:r>
              <a:rPr lang="it-IT" sz="6000" dirty="0" err="1">
                <a:solidFill>
                  <a:schemeClr val="bg1"/>
                </a:solidFill>
              </a:rPr>
              <a:t>Classical</a:t>
            </a:r>
            <a:r>
              <a:rPr lang="it-IT" sz="6000" dirty="0">
                <a:solidFill>
                  <a:schemeClr val="bg1"/>
                </a:solidFill>
              </a:rPr>
              <a:t> </a:t>
            </a:r>
            <a:r>
              <a:rPr lang="it-IT" sz="6000" dirty="0" err="1">
                <a:solidFill>
                  <a:schemeClr val="bg1"/>
                </a:solidFill>
              </a:rPr>
              <a:t>explainability</a:t>
            </a:r>
            <a:endParaRPr lang="en-GB" sz="6000" dirty="0">
              <a:solidFill>
                <a:schemeClr val="bg1"/>
              </a:solidFill>
            </a:endParaRPr>
          </a:p>
        </p:txBody>
      </p:sp>
    </p:spTree>
    <p:extLst>
      <p:ext uri="{BB962C8B-B14F-4D97-AF65-F5344CB8AC3E}">
        <p14:creationId xmlns:p14="http://schemas.microsoft.com/office/powerpoint/2010/main" val="146499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E6"/>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Operational theories – examples </a:t>
            </a:r>
          </a:p>
        </p:txBody>
      </p:sp>
      <p:sp>
        <p:nvSpPr>
          <p:cNvPr id="22" name="TextBox 21">
            <a:extLst>
              <a:ext uri="{FF2B5EF4-FFF2-40B4-BE49-F238E27FC236}">
                <a16:creationId xmlns:a16="http://schemas.microsoft.com/office/drawing/2014/main" id="{A1FFF81D-55FB-D94D-B7B7-549715999BC2}"/>
              </a:ext>
            </a:extLst>
          </p:cNvPr>
          <p:cNvSpPr txBox="1"/>
          <p:nvPr/>
        </p:nvSpPr>
        <p:spPr>
          <a:xfrm>
            <a:off x="3632510" y="1975104"/>
            <a:ext cx="1785938" cy="461665"/>
          </a:xfrm>
          <a:prstGeom prst="rect">
            <a:avLst/>
          </a:prstGeom>
          <a:noFill/>
        </p:spPr>
        <p:txBody>
          <a:bodyPr wrap="none" rtlCol="0">
            <a:spAutoFit/>
          </a:bodyPr>
          <a:lstStyle/>
          <a:p>
            <a:r>
              <a:rPr lang="it-IT" sz="2400" i="1" dirty="0" err="1"/>
              <a:t>Qubit</a:t>
            </a:r>
            <a:r>
              <a:rPr lang="it-IT" sz="2400" i="1" dirty="0"/>
              <a:t> </a:t>
            </a:r>
            <a:r>
              <a:rPr lang="it-IT" sz="2400" i="1" dirty="0" err="1"/>
              <a:t>theory</a:t>
            </a:r>
            <a:endParaRPr lang="it-IT" sz="2400" i="1" dirty="0"/>
          </a:p>
        </p:txBody>
      </p:sp>
      <p:pic>
        <p:nvPicPr>
          <p:cNvPr id="24" name="Picture 23">
            <a:extLst>
              <a:ext uri="{FF2B5EF4-FFF2-40B4-BE49-F238E27FC236}">
                <a16:creationId xmlns:a16="http://schemas.microsoft.com/office/drawing/2014/main" id="{D19C90A3-EEE7-BF47-93E6-C96317A8ED6D}"/>
              </a:ext>
            </a:extLst>
          </p:cNvPr>
          <p:cNvPicPr>
            <a:picLocks noChangeAspect="1"/>
          </p:cNvPicPr>
          <p:nvPr/>
        </p:nvPicPr>
        <p:blipFill rotWithShape="1">
          <a:blip r:embed="rId3"/>
          <a:srcRect r="3522" b="6630"/>
          <a:stretch/>
        </p:blipFill>
        <p:spPr>
          <a:xfrm>
            <a:off x="5715509" y="4163261"/>
            <a:ext cx="2367787" cy="359971"/>
          </a:xfrm>
          <a:prstGeom prst="rect">
            <a:avLst/>
          </a:prstGeom>
        </p:spPr>
      </p:pic>
      <p:pic>
        <p:nvPicPr>
          <p:cNvPr id="3" name="Immagine 2">
            <a:extLst>
              <a:ext uri="{FF2B5EF4-FFF2-40B4-BE49-F238E27FC236}">
                <a16:creationId xmlns:a16="http://schemas.microsoft.com/office/drawing/2014/main" id="{391C7885-BB5E-2D0B-D486-F35165A79B11}"/>
              </a:ext>
            </a:extLst>
          </p:cNvPr>
          <p:cNvPicPr>
            <a:picLocks noChangeAspect="1"/>
          </p:cNvPicPr>
          <p:nvPr/>
        </p:nvPicPr>
        <p:blipFill>
          <a:blip r:embed="rId4"/>
          <a:stretch>
            <a:fillRect/>
          </a:stretch>
        </p:blipFill>
        <p:spPr>
          <a:xfrm>
            <a:off x="706067" y="2514289"/>
            <a:ext cx="3200407" cy="3297943"/>
          </a:xfrm>
          <a:prstGeom prst="rect">
            <a:avLst/>
          </a:prstGeom>
        </p:spPr>
      </p:pic>
      <p:sp>
        <p:nvSpPr>
          <p:cNvPr id="4" name="TextBox 8">
            <a:extLst>
              <a:ext uri="{FF2B5EF4-FFF2-40B4-BE49-F238E27FC236}">
                <a16:creationId xmlns:a16="http://schemas.microsoft.com/office/drawing/2014/main" id="{A62ABBE4-F699-785B-C5B7-9FE53B581E37}"/>
              </a:ext>
            </a:extLst>
          </p:cNvPr>
          <p:cNvSpPr txBox="1"/>
          <p:nvPr/>
        </p:nvSpPr>
        <p:spPr>
          <a:xfrm>
            <a:off x="3407685" y="1961111"/>
            <a:ext cx="2203937" cy="461665"/>
          </a:xfrm>
          <a:prstGeom prst="rect">
            <a:avLst/>
          </a:prstGeom>
          <a:noFill/>
        </p:spPr>
        <p:txBody>
          <a:bodyPr wrap="none" rtlCol="0">
            <a:spAutoFit/>
          </a:bodyPr>
          <a:lstStyle/>
          <a:p>
            <a:r>
              <a:rPr lang="it-IT" sz="2400" i="1" dirty="0" err="1"/>
              <a:t>Stabilizer</a:t>
            </a:r>
            <a:r>
              <a:rPr lang="it-IT" sz="2400" i="1" dirty="0"/>
              <a:t> </a:t>
            </a:r>
            <a:r>
              <a:rPr lang="it-IT" sz="2400" i="1" dirty="0" err="1"/>
              <a:t>theory</a:t>
            </a:r>
            <a:endParaRPr lang="it-IT" sz="2400" i="1" dirty="0"/>
          </a:p>
        </p:txBody>
      </p:sp>
      <p:pic>
        <p:nvPicPr>
          <p:cNvPr id="6" name="Picture 11">
            <a:extLst>
              <a:ext uri="{FF2B5EF4-FFF2-40B4-BE49-F238E27FC236}">
                <a16:creationId xmlns:a16="http://schemas.microsoft.com/office/drawing/2014/main" id="{3C9EF371-7D4A-1FA0-FA2D-C23FAB37F6A2}"/>
              </a:ext>
            </a:extLst>
          </p:cNvPr>
          <p:cNvPicPr>
            <a:picLocks noChangeAspect="1"/>
          </p:cNvPicPr>
          <p:nvPr/>
        </p:nvPicPr>
        <p:blipFill>
          <a:blip r:embed="rId5"/>
          <a:stretch>
            <a:fillRect/>
          </a:stretch>
        </p:blipFill>
        <p:spPr>
          <a:xfrm>
            <a:off x="5850774" y="4220171"/>
            <a:ext cx="2194168" cy="313452"/>
          </a:xfrm>
          <a:prstGeom prst="rect">
            <a:avLst/>
          </a:prstGeom>
        </p:spPr>
      </p:pic>
      <p:pic>
        <p:nvPicPr>
          <p:cNvPr id="9" name="Immagine 8" descr="Immagine che contiene esterni, luce, cielo notturno&#10;&#10;Descrizione generata automaticamente">
            <a:extLst>
              <a:ext uri="{FF2B5EF4-FFF2-40B4-BE49-F238E27FC236}">
                <a16:creationId xmlns:a16="http://schemas.microsoft.com/office/drawing/2014/main" id="{1C54D056-7689-C463-783E-3C600A1913C5}"/>
              </a:ext>
            </a:extLst>
          </p:cNvPr>
          <p:cNvPicPr>
            <a:picLocks noChangeAspect="1"/>
          </p:cNvPicPr>
          <p:nvPr/>
        </p:nvPicPr>
        <p:blipFill>
          <a:blip r:embed="rId6"/>
          <a:stretch>
            <a:fillRect/>
          </a:stretch>
        </p:blipFill>
        <p:spPr>
          <a:xfrm>
            <a:off x="709277" y="2517891"/>
            <a:ext cx="3200407" cy="3297943"/>
          </a:xfrm>
          <a:prstGeom prst="rect">
            <a:avLst/>
          </a:prstGeom>
        </p:spPr>
      </p:pic>
      <p:sp>
        <p:nvSpPr>
          <p:cNvPr id="10" name="TextBox 8">
            <a:extLst>
              <a:ext uri="{FF2B5EF4-FFF2-40B4-BE49-F238E27FC236}">
                <a16:creationId xmlns:a16="http://schemas.microsoft.com/office/drawing/2014/main" id="{DD3FC2E1-5499-C62D-5DD0-AE1D515964F8}"/>
              </a:ext>
            </a:extLst>
          </p:cNvPr>
          <p:cNvSpPr txBox="1"/>
          <p:nvPr/>
        </p:nvSpPr>
        <p:spPr>
          <a:xfrm>
            <a:off x="2772007" y="1960696"/>
            <a:ext cx="3513013" cy="461665"/>
          </a:xfrm>
          <a:prstGeom prst="rect">
            <a:avLst/>
          </a:prstGeom>
          <a:noFill/>
        </p:spPr>
        <p:txBody>
          <a:bodyPr wrap="none" rtlCol="0">
            <a:spAutoFit/>
          </a:bodyPr>
          <a:lstStyle/>
          <a:p>
            <a:r>
              <a:rPr lang="it-IT" sz="2400" i="1" dirty="0"/>
              <a:t>    </a:t>
            </a:r>
            <a:r>
              <a:rPr lang="it-IT" sz="2400" i="1" dirty="0" err="1"/>
              <a:t>depolarized</a:t>
            </a:r>
            <a:r>
              <a:rPr lang="it-IT" sz="2400" i="1" dirty="0"/>
              <a:t> </a:t>
            </a:r>
            <a:r>
              <a:rPr lang="it-IT" sz="2400" i="1" dirty="0" err="1"/>
              <a:t>qubit</a:t>
            </a:r>
            <a:r>
              <a:rPr lang="it-IT" sz="2400" i="1" dirty="0"/>
              <a:t> </a:t>
            </a:r>
            <a:r>
              <a:rPr lang="it-IT" sz="2400" i="1" dirty="0" err="1"/>
              <a:t>theory</a:t>
            </a:r>
            <a:endParaRPr lang="it-IT" sz="2400" i="1" dirty="0"/>
          </a:p>
        </p:txBody>
      </p:sp>
      <p:pic>
        <p:nvPicPr>
          <p:cNvPr id="11" name="Picture 3">
            <a:extLst>
              <a:ext uri="{FF2B5EF4-FFF2-40B4-BE49-F238E27FC236}">
                <a16:creationId xmlns:a16="http://schemas.microsoft.com/office/drawing/2014/main" id="{0547B7BB-6B05-A2D3-8110-AB4D6311C8FD}"/>
              </a:ext>
            </a:extLst>
          </p:cNvPr>
          <p:cNvPicPr>
            <a:picLocks noChangeAspect="1"/>
          </p:cNvPicPr>
          <p:nvPr/>
        </p:nvPicPr>
        <p:blipFill>
          <a:blip r:embed="rId7"/>
          <a:stretch>
            <a:fillRect/>
          </a:stretch>
        </p:blipFill>
        <p:spPr>
          <a:xfrm>
            <a:off x="2872716" y="2147050"/>
            <a:ext cx="381625" cy="216833"/>
          </a:xfrm>
          <a:prstGeom prst="rect">
            <a:avLst/>
          </a:prstGeom>
        </p:spPr>
      </p:pic>
      <p:pic>
        <p:nvPicPr>
          <p:cNvPr id="12" name="Picture 11">
            <a:extLst>
              <a:ext uri="{FF2B5EF4-FFF2-40B4-BE49-F238E27FC236}">
                <a16:creationId xmlns:a16="http://schemas.microsoft.com/office/drawing/2014/main" id="{D18B0D59-4367-5165-0972-3EB2EB0FBD30}"/>
              </a:ext>
            </a:extLst>
          </p:cNvPr>
          <p:cNvPicPr>
            <a:picLocks noChangeAspect="1"/>
          </p:cNvPicPr>
          <p:nvPr/>
        </p:nvPicPr>
        <p:blipFill>
          <a:blip r:embed="rId8"/>
          <a:stretch>
            <a:fillRect/>
          </a:stretch>
        </p:blipFill>
        <p:spPr>
          <a:xfrm>
            <a:off x="5383334" y="4191820"/>
            <a:ext cx="3106704" cy="355795"/>
          </a:xfrm>
          <a:prstGeom prst="rect">
            <a:avLst/>
          </a:prstGeom>
        </p:spPr>
      </p:pic>
      <p:pic>
        <p:nvPicPr>
          <p:cNvPr id="17" name="Immagine 16">
            <a:extLst>
              <a:ext uri="{FF2B5EF4-FFF2-40B4-BE49-F238E27FC236}">
                <a16:creationId xmlns:a16="http://schemas.microsoft.com/office/drawing/2014/main" id="{CB443439-636B-DFBA-0796-EB389114D494}"/>
              </a:ext>
            </a:extLst>
          </p:cNvPr>
          <p:cNvPicPr>
            <a:picLocks noChangeAspect="1"/>
          </p:cNvPicPr>
          <p:nvPr/>
        </p:nvPicPr>
        <p:blipFill>
          <a:blip r:embed="rId9"/>
          <a:stretch>
            <a:fillRect/>
          </a:stretch>
        </p:blipFill>
        <p:spPr>
          <a:xfrm>
            <a:off x="701961" y="2517476"/>
            <a:ext cx="3200407" cy="3297943"/>
          </a:xfrm>
          <a:prstGeom prst="rect">
            <a:avLst/>
          </a:prstGeom>
        </p:spPr>
      </p:pic>
      <p:sp>
        <p:nvSpPr>
          <p:cNvPr id="18" name="TextBox 9">
            <a:extLst>
              <a:ext uri="{FF2B5EF4-FFF2-40B4-BE49-F238E27FC236}">
                <a16:creationId xmlns:a16="http://schemas.microsoft.com/office/drawing/2014/main" id="{B2D15048-1EF9-17F7-6214-8D8C31E8B05D}"/>
              </a:ext>
            </a:extLst>
          </p:cNvPr>
          <p:cNvSpPr txBox="1"/>
          <p:nvPr/>
        </p:nvSpPr>
        <p:spPr>
          <a:xfrm>
            <a:off x="3909969" y="1960281"/>
            <a:ext cx="1592167" cy="461665"/>
          </a:xfrm>
          <a:prstGeom prst="rect">
            <a:avLst/>
          </a:prstGeom>
          <a:noFill/>
        </p:spPr>
        <p:txBody>
          <a:bodyPr wrap="none" rtlCol="0">
            <a:spAutoFit/>
          </a:bodyPr>
          <a:lstStyle/>
          <a:p>
            <a:r>
              <a:rPr lang="it-IT" sz="2400" i="1" dirty="0" err="1"/>
              <a:t>Gbit</a:t>
            </a:r>
            <a:r>
              <a:rPr lang="it-IT" sz="2400" i="1" dirty="0"/>
              <a:t> </a:t>
            </a:r>
            <a:r>
              <a:rPr lang="it-IT" sz="2400" i="1" dirty="0" err="1"/>
              <a:t>theory</a:t>
            </a:r>
            <a:endParaRPr lang="it-IT" sz="2400" i="1" dirty="0"/>
          </a:p>
        </p:txBody>
      </p:sp>
      <p:pic>
        <p:nvPicPr>
          <p:cNvPr id="19" name="Picture 5">
            <a:extLst>
              <a:ext uri="{FF2B5EF4-FFF2-40B4-BE49-F238E27FC236}">
                <a16:creationId xmlns:a16="http://schemas.microsoft.com/office/drawing/2014/main" id="{D48D8117-4681-C607-CC64-D092E3C1A471}"/>
              </a:ext>
            </a:extLst>
          </p:cNvPr>
          <p:cNvPicPr>
            <a:picLocks noChangeAspect="1"/>
          </p:cNvPicPr>
          <p:nvPr/>
        </p:nvPicPr>
        <p:blipFill>
          <a:blip r:embed="rId10"/>
          <a:stretch>
            <a:fillRect/>
          </a:stretch>
        </p:blipFill>
        <p:spPr>
          <a:xfrm>
            <a:off x="5569889" y="4226961"/>
            <a:ext cx="2462784" cy="306811"/>
          </a:xfrm>
          <a:prstGeom prst="rect">
            <a:avLst/>
          </a:prstGeom>
        </p:spPr>
      </p:pic>
      <p:pic>
        <p:nvPicPr>
          <p:cNvPr id="23" name="Immagine 22">
            <a:extLst>
              <a:ext uri="{FF2B5EF4-FFF2-40B4-BE49-F238E27FC236}">
                <a16:creationId xmlns:a16="http://schemas.microsoft.com/office/drawing/2014/main" id="{0B54A45B-5AC9-481D-1219-C093A2D6BC53}"/>
              </a:ext>
            </a:extLst>
          </p:cNvPr>
          <p:cNvPicPr>
            <a:picLocks noChangeAspect="1"/>
          </p:cNvPicPr>
          <p:nvPr/>
        </p:nvPicPr>
        <p:blipFill>
          <a:blip r:embed="rId11"/>
          <a:stretch>
            <a:fillRect/>
          </a:stretch>
        </p:blipFill>
        <p:spPr>
          <a:xfrm>
            <a:off x="707183" y="2519061"/>
            <a:ext cx="3200407" cy="3297943"/>
          </a:xfrm>
          <a:prstGeom prst="rect">
            <a:avLst/>
          </a:prstGeom>
        </p:spPr>
      </p:pic>
      <p:sp>
        <p:nvSpPr>
          <p:cNvPr id="25" name="TextBox 10">
            <a:extLst>
              <a:ext uri="{FF2B5EF4-FFF2-40B4-BE49-F238E27FC236}">
                <a16:creationId xmlns:a16="http://schemas.microsoft.com/office/drawing/2014/main" id="{2976EF06-80B5-4E8E-2B9C-CDFF28F24829}"/>
              </a:ext>
            </a:extLst>
          </p:cNvPr>
          <p:cNvSpPr txBox="1"/>
          <p:nvPr/>
        </p:nvSpPr>
        <p:spPr>
          <a:xfrm>
            <a:off x="3254341" y="1966440"/>
            <a:ext cx="2247795" cy="461665"/>
          </a:xfrm>
          <a:prstGeom prst="rect">
            <a:avLst/>
          </a:prstGeom>
          <a:noFill/>
        </p:spPr>
        <p:txBody>
          <a:bodyPr wrap="none" rtlCol="0">
            <a:spAutoFit/>
          </a:bodyPr>
          <a:lstStyle/>
          <a:p>
            <a:r>
              <a:rPr lang="it-IT" sz="2400" i="1" dirty="0" err="1"/>
              <a:t>Simplicial</a:t>
            </a:r>
            <a:r>
              <a:rPr lang="it-IT" sz="2400" i="1" dirty="0"/>
              <a:t> </a:t>
            </a:r>
            <a:r>
              <a:rPr lang="it-IT" sz="2400" i="1" dirty="0" err="1"/>
              <a:t>theory</a:t>
            </a:r>
            <a:endParaRPr lang="it-IT" sz="2400" i="1" dirty="0"/>
          </a:p>
        </p:txBody>
      </p:sp>
      <p:pic>
        <p:nvPicPr>
          <p:cNvPr id="27" name="Picture 11">
            <a:extLst>
              <a:ext uri="{FF2B5EF4-FFF2-40B4-BE49-F238E27FC236}">
                <a16:creationId xmlns:a16="http://schemas.microsoft.com/office/drawing/2014/main" id="{68C44919-8F09-2F97-ED9F-9549DEF60411}"/>
              </a:ext>
            </a:extLst>
          </p:cNvPr>
          <p:cNvPicPr>
            <a:picLocks noChangeAspect="1"/>
          </p:cNvPicPr>
          <p:nvPr/>
        </p:nvPicPr>
        <p:blipFill>
          <a:blip r:embed="rId10"/>
          <a:stretch>
            <a:fillRect/>
          </a:stretch>
        </p:blipFill>
        <p:spPr>
          <a:xfrm>
            <a:off x="5577667" y="4228869"/>
            <a:ext cx="2462784" cy="306811"/>
          </a:xfrm>
          <a:prstGeom prst="rect">
            <a:avLst/>
          </a:prstGeom>
        </p:spPr>
      </p:pic>
      <p:pic>
        <p:nvPicPr>
          <p:cNvPr id="29" name="Immagine 28">
            <a:extLst>
              <a:ext uri="{FF2B5EF4-FFF2-40B4-BE49-F238E27FC236}">
                <a16:creationId xmlns:a16="http://schemas.microsoft.com/office/drawing/2014/main" id="{FF785FCE-2E07-F89E-D554-A4DE209FD610}"/>
              </a:ext>
            </a:extLst>
          </p:cNvPr>
          <p:cNvPicPr>
            <a:picLocks noChangeAspect="1"/>
          </p:cNvPicPr>
          <p:nvPr/>
        </p:nvPicPr>
        <p:blipFill>
          <a:blip r:embed="rId12"/>
          <a:stretch>
            <a:fillRect/>
          </a:stretch>
        </p:blipFill>
        <p:spPr>
          <a:xfrm>
            <a:off x="705935" y="2510687"/>
            <a:ext cx="3200407" cy="3297943"/>
          </a:xfrm>
          <a:prstGeom prst="rect">
            <a:avLst/>
          </a:prstGeom>
        </p:spPr>
      </p:pic>
    </p:spTree>
    <p:extLst>
      <p:ext uri="{BB962C8B-B14F-4D97-AF65-F5344CB8AC3E}">
        <p14:creationId xmlns:p14="http://schemas.microsoft.com/office/powerpoint/2010/main" val="3641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2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2"/>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23"/>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19"/>
                                        </p:tgtEl>
                                        <p:attrNameLst>
                                          <p:attrName>style.visibility</p:attrName>
                                        </p:attrNameLst>
                                      </p:cBhvr>
                                      <p:to>
                                        <p:strVal val="hidden"/>
                                      </p:to>
                                    </p:set>
                                  </p:childTnLst>
                                </p:cTn>
                              </p:par>
                              <p:par>
                                <p:cTn id="65" presetID="1" presetClass="entr" presetSubtype="0" fill="hold" nodeType="with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4" grpId="0"/>
      <p:bldP spid="4" grpId="1"/>
      <p:bldP spid="10" grpId="0"/>
      <p:bldP spid="10" grpId="1"/>
      <p:bldP spid="18" grpId="0"/>
      <p:bldP spid="18" grpId="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961032"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Examples: comparison of uncertainty relations</a:t>
            </a:r>
          </a:p>
        </p:txBody>
      </p:sp>
      <p:pic>
        <p:nvPicPr>
          <p:cNvPr id="3" name="Picture 2">
            <a:extLst>
              <a:ext uri="{FF2B5EF4-FFF2-40B4-BE49-F238E27FC236}">
                <a16:creationId xmlns:a16="http://schemas.microsoft.com/office/drawing/2014/main" id="{B584FC98-38DE-CC4A-AE2B-91F462548021}"/>
              </a:ext>
            </a:extLst>
          </p:cNvPr>
          <p:cNvPicPr>
            <a:picLocks noChangeAspect="1"/>
          </p:cNvPicPr>
          <p:nvPr/>
        </p:nvPicPr>
        <p:blipFill>
          <a:blip r:embed="rId3"/>
          <a:stretch>
            <a:fillRect/>
          </a:stretch>
        </p:blipFill>
        <p:spPr>
          <a:xfrm>
            <a:off x="721682" y="2173593"/>
            <a:ext cx="3581423" cy="3570231"/>
          </a:xfrm>
          <a:prstGeom prst="rect">
            <a:avLst/>
          </a:prstGeom>
          <a:effectLst>
            <a:glow rad="127000">
              <a:schemeClr val="bg1"/>
            </a:glow>
          </a:effectLst>
        </p:spPr>
      </p:pic>
      <p:sp>
        <p:nvSpPr>
          <p:cNvPr id="9" name="Rectangle 8">
            <a:extLst>
              <a:ext uri="{FF2B5EF4-FFF2-40B4-BE49-F238E27FC236}">
                <a16:creationId xmlns:a16="http://schemas.microsoft.com/office/drawing/2014/main" id="{6ECA2449-CD89-1948-874C-237A035572A7}"/>
              </a:ext>
            </a:extLst>
          </p:cNvPr>
          <p:cNvSpPr/>
          <p:nvPr/>
        </p:nvSpPr>
        <p:spPr>
          <a:xfrm>
            <a:off x="721682" y="5358831"/>
            <a:ext cx="510996" cy="38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9">
            <a:extLst>
              <a:ext uri="{FF2B5EF4-FFF2-40B4-BE49-F238E27FC236}">
                <a16:creationId xmlns:a16="http://schemas.microsoft.com/office/drawing/2014/main" id="{E119FD4A-6E43-B54A-8827-509D77A91183}"/>
              </a:ext>
            </a:extLst>
          </p:cNvPr>
          <p:cNvPicPr>
            <a:picLocks noChangeAspect="1"/>
          </p:cNvPicPr>
          <p:nvPr/>
        </p:nvPicPr>
        <p:blipFill>
          <a:blip r:embed="rId4"/>
          <a:stretch>
            <a:fillRect/>
          </a:stretch>
        </p:blipFill>
        <p:spPr>
          <a:xfrm>
            <a:off x="5061302" y="3417037"/>
            <a:ext cx="3773989" cy="1074753"/>
          </a:xfrm>
          <a:prstGeom prst="rect">
            <a:avLst/>
          </a:prstGeom>
          <a:effectLst>
            <a:glow rad="381000">
              <a:schemeClr val="bg1"/>
            </a:glow>
          </a:effectLst>
        </p:spPr>
      </p:pic>
    </p:spTree>
    <p:extLst>
      <p:ext uri="{BB962C8B-B14F-4D97-AF65-F5344CB8AC3E}">
        <p14:creationId xmlns:p14="http://schemas.microsoft.com/office/powerpoint/2010/main" val="3081029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How to link uncertainty relations and contextuality?</a:t>
            </a:r>
            <a:endParaRPr lang="en-US" sz="2800" dirty="0">
              <a:solidFill>
                <a:schemeClr val="bg1"/>
              </a:solidFill>
            </a:endParaRPr>
          </a:p>
        </p:txBody>
      </p:sp>
      <p:sp>
        <p:nvSpPr>
          <p:cNvPr id="4" name="TextBox 3">
            <a:extLst>
              <a:ext uri="{FF2B5EF4-FFF2-40B4-BE49-F238E27FC236}">
                <a16:creationId xmlns:a16="http://schemas.microsoft.com/office/drawing/2014/main" id="{E358839A-7768-B34B-9270-93BBFE355163}"/>
              </a:ext>
            </a:extLst>
          </p:cNvPr>
          <p:cNvSpPr txBox="1"/>
          <p:nvPr/>
        </p:nvSpPr>
        <p:spPr>
          <a:xfrm>
            <a:off x="365759" y="3206496"/>
            <a:ext cx="5815584" cy="400110"/>
          </a:xfrm>
          <a:prstGeom prst="rect">
            <a:avLst/>
          </a:prstGeom>
          <a:noFill/>
        </p:spPr>
        <p:txBody>
          <a:bodyPr wrap="square" rtlCol="0">
            <a:spAutoFit/>
          </a:bodyPr>
          <a:lstStyle/>
          <a:p>
            <a:r>
              <a:rPr lang="it-IT" sz="2000" dirty="0" err="1">
                <a:solidFill>
                  <a:schemeClr val="bg1"/>
                </a:solidFill>
              </a:rPr>
              <a:t>Uncertainty</a:t>
            </a:r>
            <a:r>
              <a:rPr lang="it-IT" sz="2000" dirty="0">
                <a:solidFill>
                  <a:schemeClr val="bg1"/>
                </a:solidFill>
              </a:rPr>
              <a:t> relations                  single state. </a:t>
            </a:r>
          </a:p>
        </p:txBody>
      </p:sp>
      <p:sp>
        <p:nvSpPr>
          <p:cNvPr id="9" name="TextBox 8">
            <a:extLst>
              <a:ext uri="{FF2B5EF4-FFF2-40B4-BE49-F238E27FC236}">
                <a16:creationId xmlns:a16="http://schemas.microsoft.com/office/drawing/2014/main" id="{F18CADED-EAB5-7F45-AC47-38A1EEF1B6C4}"/>
              </a:ext>
            </a:extLst>
          </p:cNvPr>
          <p:cNvSpPr txBox="1"/>
          <p:nvPr/>
        </p:nvSpPr>
        <p:spPr>
          <a:xfrm>
            <a:off x="365759" y="4555160"/>
            <a:ext cx="8327136" cy="400110"/>
          </a:xfrm>
          <a:prstGeom prst="rect">
            <a:avLst/>
          </a:prstGeom>
          <a:noFill/>
        </p:spPr>
        <p:txBody>
          <a:bodyPr wrap="square" rtlCol="0">
            <a:spAutoFit/>
          </a:bodyPr>
          <a:lstStyle/>
          <a:p>
            <a:r>
              <a:rPr lang="it-IT" sz="2000" dirty="0" err="1">
                <a:solidFill>
                  <a:schemeClr val="bg1"/>
                </a:solidFill>
              </a:rPr>
              <a:t>Contextuality</a:t>
            </a:r>
            <a:r>
              <a:rPr lang="it-IT" sz="2000" dirty="0">
                <a:solidFill>
                  <a:schemeClr val="bg1"/>
                </a:solidFill>
              </a:rPr>
              <a:t>                   </a:t>
            </a:r>
            <a:r>
              <a:rPr lang="it-IT" sz="2000" dirty="0" err="1">
                <a:solidFill>
                  <a:schemeClr val="bg1"/>
                </a:solidFill>
              </a:rPr>
              <a:t>requires</a:t>
            </a:r>
            <a:r>
              <a:rPr lang="it-IT" sz="2000" dirty="0">
                <a:solidFill>
                  <a:schemeClr val="bg1"/>
                </a:solidFill>
              </a:rPr>
              <a:t> </a:t>
            </a:r>
            <a:r>
              <a:rPr lang="it-IT" sz="2000" dirty="0" err="1">
                <a:solidFill>
                  <a:schemeClr val="bg1"/>
                </a:solidFill>
              </a:rPr>
              <a:t>operational</a:t>
            </a:r>
            <a:r>
              <a:rPr lang="it-IT" sz="2000" dirty="0">
                <a:solidFill>
                  <a:schemeClr val="bg1"/>
                </a:solidFill>
              </a:rPr>
              <a:t> </a:t>
            </a:r>
            <a:r>
              <a:rPr lang="it-IT" sz="2000" dirty="0" err="1">
                <a:solidFill>
                  <a:schemeClr val="bg1"/>
                </a:solidFill>
              </a:rPr>
              <a:t>equivalences</a:t>
            </a:r>
            <a:r>
              <a:rPr lang="it-IT" sz="2000" dirty="0">
                <a:solidFill>
                  <a:schemeClr val="bg1"/>
                </a:solidFill>
              </a:rPr>
              <a:t> (</a:t>
            </a:r>
            <a:r>
              <a:rPr lang="it-IT" sz="2000" dirty="0" err="1">
                <a:solidFill>
                  <a:schemeClr val="bg1"/>
                </a:solidFill>
              </a:rPr>
              <a:t>at</a:t>
            </a:r>
            <a:r>
              <a:rPr lang="it-IT" sz="2000" dirty="0">
                <a:solidFill>
                  <a:schemeClr val="bg1"/>
                </a:solidFill>
              </a:rPr>
              <a:t> </a:t>
            </a:r>
            <a:r>
              <a:rPr lang="it-IT" sz="2000" dirty="0" err="1">
                <a:solidFill>
                  <a:schemeClr val="bg1"/>
                </a:solidFill>
              </a:rPr>
              <a:t>least</a:t>
            </a:r>
            <a:r>
              <a:rPr lang="it-IT" sz="2000" dirty="0">
                <a:solidFill>
                  <a:schemeClr val="bg1"/>
                </a:solidFill>
              </a:rPr>
              <a:t> 4 </a:t>
            </a:r>
            <a:r>
              <a:rPr lang="it-IT" sz="2000" dirty="0" err="1">
                <a:solidFill>
                  <a:schemeClr val="bg1"/>
                </a:solidFill>
              </a:rPr>
              <a:t>states</a:t>
            </a:r>
            <a:r>
              <a:rPr lang="it-IT" sz="2000" dirty="0">
                <a:solidFill>
                  <a:schemeClr val="bg1"/>
                </a:solidFill>
              </a:rPr>
              <a:t>).</a:t>
            </a:r>
          </a:p>
        </p:txBody>
      </p:sp>
      <p:cxnSp>
        <p:nvCxnSpPr>
          <p:cNvPr id="10" name="Straight Arrow Connector 9">
            <a:extLst>
              <a:ext uri="{FF2B5EF4-FFF2-40B4-BE49-F238E27FC236}">
                <a16:creationId xmlns:a16="http://schemas.microsoft.com/office/drawing/2014/main" id="{2A2FF215-666D-E041-AF95-FFEC5027175B}"/>
              </a:ext>
            </a:extLst>
          </p:cNvPr>
          <p:cNvCxnSpPr/>
          <p:nvPr/>
        </p:nvCxnSpPr>
        <p:spPr>
          <a:xfrm>
            <a:off x="2804183" y="3423207"/>
            <a:ext cx="67056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E0059BB-C04D-864B-A841-BA9FE343AA10}"/>
              </a:ext>
            </a:extLst>
          </p:cNvPr>
          <p:cNvCxnSpPr/>
          <p:nvPr/>
        </p:nvCxnSpPr>
        <p:spPr>
          <a:xfrm>
            <a:off x="2109239" y="4782615"/>
            <a:ext cx="670560" cy="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F4EC95-B47A-AA47-AA6E-67A1F13F912E}"/>
              </a:ext>
            </a:extLst>
          </p:cNvPr>
          <p:cNvSpPr txBox="1"/>
          <p:nvPr/>
        </p:nvSpPr>
        <p:spPr>
          <a:xfrm>
            <a:off x="365760" y="2072640"/>
            <a:ext cx="1134349" cy="400110"/>
          </a:xfrm>
          <a:prstGeom prst="rect">
            <a:avLst/>
          </a:prstGeom>
          <a:noFill/>
        </p:spPr>
        <p:txBody>
          <a:bodyPr wrap="none" rtlCol="0">
            <a:spAutoFit/>
          </a:bodyPr>
          <a:lstStyle/>
          <a:p>
            <a:r>
              <a:rPr lang="it-IT" sz="2000" dirty="0" err="1">
                <a:solidFill>
                  <a:schemeClr val="bg1"/>
                </a:solidFill>
              </a:rPr>
              <a:t>Problem</a:t>
            </a:r>
            <a:r>
              <a:rPr lang="it-IT" sz="2000" dirty="0">
                <a:solidFill>
                  <a:schemeClr val="bg1"/>
                </a:solidFill>
              </a:rPr>
              <a:t>:</a:t>
            </a:r>
          </a:p>
        </p:txBody>
      </p:sp>
    </p:spTree>
    <p:extLst>
      <p:ext uri="{BB962C8B-B14F-4D97-AF65-F5344CB8AC3E}">
        <p14:creationId xmlns:p14="http://schemas.microsoft.com/office/powerpoint/2010/main" val="3732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How to link uncertainty relations and contextuality?</a:t>
            </a:r>
            <a:endParaRPr lang="en-US" sz="2800" dirty="0">
              <a:solidFill>
                <a:schemeClr val="bg1"/>
              </a:solidFill>
            </a:endParaRPr>
          </a:p>
        </p:txBody>
      </p:sp>
      <p:sp>
        <p:nvSpPr>
          <p:cNvPr id="14" name="TextBox 13">
            <a:extLst>
              <a:ext uri="{FF2B5EF4-FFF2-40B4-BE49-F238E27FC236}">
                <a16:creationId xmlns:a16="http://schemas.microsoft.com/office/drawing/2014/main" id="{45F4EC95-B47A-AA47-AA6E-67A1F13F912E}"/>
              </a:ext>
            </a:extLst>
          </p:cNvPr>
          <p:cNvSpPr txBox="1"/>
          <p:nvPr/>
        </p:nvSpPr>
        <p:spPr>
          <a:xfrm>
            <a:off x="365760" y="2072640"/>
            <a:ext cx="1116011" cy="400110"/>
          </a:xfrm>
          <a:prstGeom prst="rect">
            <a:avLst/>
          </a:prstGeom>
          <a:noFill/>
        </p:spPr>
        <p:txBody>
          <a:bodyPr wrap="none" rtlCol="0">
            <a:spAutoFit/>
          </a:bodyPr>
          <a:lstStyle/>
          <a:p>
            <a:r>
              <a:rPr lang="it-IT" sz="2000" dirty="0">
                <a:solidFill>
                  <a:schemeClr val="bg1"/>
                </a:solidFill>
              </a:rPr>
              <a:t>Solution:</a:t>
            </a:r>
          </a:p>
        </p:txBody>
      </p:sp>
      <p:pic>
        <p:nvPicPr>
          <p:cNvPr id="12" name="Immagine 11" descr="\documentclass{article}&#10;\usepackage{amsmath,amssymb,color}&#10;\pagestyle{empty}&#10;&#10;&#10;\begin{document}&#10;\noindent&#10;\begin{center}&#10;\textcolor{white}{&#10;Consider uncertainty relations for a state that satisfies the condition of \\                                         $A_1^2$--orbit--realizability&#10;}&#10;\end{center}&#10;&#10;&#10;\end{document}" title="IguanaTex Bitmap Display">
            <a:extLst>
              <a:ext uri="{FF2B5EF4-FFF2-40B4-BE49-F238E27FC236}">
                <a16:creationId xmlns:a16="http://schemas.microsoft.com/office/drawing/2014/main" id="{2B30B0DC-704F-CB0D-B058-593ECE1FAFCA}"/>
              </a:ext>
            </a:extLst>
          </p:cNvPr>
          <p:cNvPicPr>
            <a:picLocks noChangeAspect="1"/>
          </p:cNvPicPr>
          <p:nvPr>
            <p:custDataLst>
              <p:tags r:id="rId1"/>
            </p:custDataLst>
          </p:nvPr>
        </p:nvPicPr>
        <p:blipFill>
          <a:blip r:embed="rId4"/>
          <a:stretch>
            <a:fillRect/>
          </a:stretch>
        </p:blipFill>
        <p:spPr>
          <a:xfrm>
            <a:off x="718738" y="3429000"/>
            <a:ext cx="7875049" cy="544000"/>
          </a:xfrm>
          <a:prstGeom prst="rect">
            <a:avLst/>
          </a:prstGeom>
        </p:spPr>
      </p:pic>
    </p:spTree>
    <p:extLst>
      <p:ext uri="{BB962C8B-B14F-4D97-AF65-F5344CB8AC3E}">
        <p14:creationId xmlns:p14="http://schemas.microsoft.com/office/powerpoint/2010/main" val="23559225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AC6368-A881-FD4F-9F1B-39C2C1B471DF}"/>
              </a:ext>
            </a:extLst>
          </p:cNvPr>
          <p:cNvSpPr txBox="1"/>
          <p:nvPr/>
        </p:nvSpPr>
        <p:spPr>
          <a:xfrm>
            <a:off x="327024" y="1911889"/>
            <a:ext cx="8400287" cy="1323439"/>
          </a:xfrm>
          <a:prstGeom prst="rect">
            <a:avLst/>
          </a:prstGeom>
          <a:noFill/>
        </p:spPr>
        <p:txBody>
          <a:bodyPr wrap="square" rtlCol="0">
            <a:spAutoFit/>
          </a:bodyPr>
          <a:lstStyle/>
          <a:p>
            <a:pPr marL="457200" indent="-457200">
              <a:buFont typeface="+mj-lt"/>
              <a:buAutoNum type="arabicPeriod"/>
            </a:pPr>
            <a:r>
              <a:rPr lang="it-IT" sz="2000" dirty="0">
                <a:solidFill>
                  <a:schemeClr val="bg1"/>
                </a:solidFill>
              </a:rPr>
              <a:t>The state </a:t>
            </a:r>
            <a:r>
              <a:rPr lang="it-IT" sz="2000" dirty="0" err="1">
                <a:solidFill>
                  <a:schemeClr val="bg1"/>
                </a:solidFill>
              </a:rPr>
              <a:t>has</a:t>
            </a:r>
            <a:r>
              <a:rPr lang="it-IT" sz="2000" dirty="0">
                <a:solidFill>
                  <a:schemeClr val="bg1"/>
                </a:solidFill>
              </a:rPr>
              <a:t> </a:t>
            </a:r>
            <a:r>
              <a:rPr lang="it-IT" sz="2000" dirty="0" err="1">
                <a:solidFill>
                  <a:schemeClr val="bg1"/>
                </a:solidFill>
              </a:rPr>
              <a:t>equal</a:t>
            </a:r>
            <a:r>
              <a:rPr lang="it-IT" sz="2000" dirty="0">
                <a:solidFill>
                  <a:schemeClr val="bg1"/>
                </a:solidFill>
              </a:rPr>
              <a:t> </a:t>
            </a:r>
            <a:r>
              <a:rPr lang="it-IT" sz="2000" dirty="0" err="1">
                <a:solidFill>
                  <a:schemeClr val="bg1"/>
                </a:solidFill>
              </a:rPr>
              <a:t>predictability</a:t>
            </a:r>
            <a:r>
              <a:rPr lang="it-IT" sz="2000" dirty="0">
                <a:solidFill>
                  <a:schemeClr val="bg1"/>
                </a:solidFill>
              </a:rPr>
              <a:t> </a:t>
            </a:r>
            <a:r>
              <a:rPr lang="it-IT" sz="2000" dirty="0" err="1">
                <a:solidFill>
                  <a:schemeClr val="bg1"/>
                </a:solidFill>
              </a:rPr>
              <a:t>counterparts</a:t>
            </a:r>
            <a:r>
              <a:rPr lang="it-IT" sz="2000" dirty="0">
                <a:solidFill>
                  <a:schemeClr val="bg1"/>
                </a:solidFill>
              </a:rPr>
              <a:t>.</a:t>
            </a:r>
          </a:p>
          <a:p>
            <a:pPr marL="457200" indent="-457200">
              <a:buFont typeface="+mj-lt"/>
              <a:buAutoNum type="arabicPeriod"/>
            </a:pPr>
            <a:endParaRPr lang="it-IT" sz="2000" dirty="0">
              <a:solidFill>
                <a:schemeClr val="bg1"/>
              </a:solidFill>
            </a:endParaRPr>
          </a:p>
          <a:p>
            <a:pPr marL="457200" indent="-457200">
              <a:buFont typeface="+mj-lt"/>
              <a:buAutoNum type="arabicPeriod"/>
            </a:pPr>
            <a:endParaRPr lang="it-IT" sz="2000" dirty="0">
              <a:solidFill>
                <a:schemeClr val="bg1"/>
              </a:solidFill>
            </a:endParaRPr>
          </a:p>
          <a:p>
            <a:pPr marL="457200" indent="-457200">
              <a:buFont typeface="+mj-lt"/>
              <a:buAutoNum type="arabicPeriod"/>
            </a:pPr>
            <a:r>
              <a:rPr lang="it-IT" sz="2000" dirty="0">
                <a:solidFill>
                  <a:schemeClr val="bg1"/>
                </a:solidFill>
              </a:rPr>
              <a:t>The state </a:t>
            </a:r>
            <a:r>
              <a:rPr lang="it-IT" sz="2000" dirty="0" err="1">
                <a:solidFill>
                  <a:schemeClr val="bg1"/>
                </a:solidFill>
              </a:rPr>
              <a:t>manifest</a:t>
            </a:r>
            <a:r>
              <a:rPr lang="it-IT" sz="2000" dirty="0">
                <a:solidFill>
                  <a:schemeClr val="bg1"/>
                </a:solidFill>
              </a:rPr>
              <a:t> </a:t>
            </a:r>
            <a:r>
              <a:rPr lang="it-IT" sz="2000" dirty="0" err="1">
                <a:solidFill>
                  <a:schemeClr val="bg1"/>
                </a:solidFill>
              </a:rPr>
              <a:t>operational</a:t>
            </a:r>
            <a:r>
              <a:rPr lang="it-IT" sz="2000" dirty="0">
                <a:solidFill>
                  <a:schemeClr val="bg1"/>
                </a:solidFill>
              </a:rPr>
              <a:t> </a:t>
            </a:r>
            <a:r>
              <a:rPr lang="it-IT" sz="2000" dirty="0" err="1">
                <a:solidFill>
                  <a:schemeClr val="bg1"/>
                </a:solidFill>
              </a:rPr>
              <a:t>equivalences</a:t>
            </a:r>
            <a:r>
              <a:rPr lang="it-IT" sz="2000" dirty="0">
                <a:solidFill>
                  <a:schemeClr val="bg1"/>
                </a:solidFill>
              </a:rPr>
              <a:t> with </a:t>
            </a:r>
            <a:r>
              <a:rPr lang="it-IT" sz="2000" dirty="0" err="1">
                <a:solidFill>
                  <a:schemeClr val="bg1"/>
                </a:solidFill>
              </a:rPr>
              <a:t>such</a:t>
            </a:r>
            <a:r>
              <a:rPr lang="it-IT" sz="2000" dirty="0">
                <a:solidFill>
                  <a:schemeClr val="bg1"/>
                </a:solidFill>
              </a:rPr>
              <a:t> </a:t>
            </a:r>
            <a:r>
              <a:rPr lang="it-IT" sz="2000" dirty="0" err="1">
                <a:solidFill>
                  <a:schemeClr val="bg1"/>
                </a:solidFill>
              </a:rPr>
              <a:t>counterparts</a:t>
            </a:r>
            <a:r>
              <a:rPr lang="it-IT" sz="2000" dirty="0">
                <a:solidFill>
                  <a:schemeClr val="bg1"/>
                </a:solidFill>
              </a:rPr>
              <a:t>.</a:t>
            </a:r>
          </a:p>
        </p:txBody>
      </p:sp>
      <p:sp>
        <p:nvSpPr>
          <p:cNvPr id="6" name="TextBox 5">
            <a:extLst>
              <a:ext uri="{FF2B5EF4-FFF2-40B4-BE49-F238E27FC236}">
                <a16:creationId xmlns:a16="http://schemas.microsoft.com/office/drawing/2014/main" id="{E2F96BFB-2FFC-8243-AD06-76DCA0014E74}"/>
              </a:ext>
            </a:extLst>
          </p:cNvPr>
          <p:cNvSpPr txBox="1"/>
          <p:nvPr/>
        </p:nvSpPr>
        <p:spPr>
          <a:xfrm>
            <a:off x="327024" y="3800522"/>
            <a:ext cx="3183885" cy="2554545"/>
          </a:xfrm>
          <a:prstGeom prst="rect">
            <a:avLst/>
          </a:prstGeom>
          <a:noFill/>
        </p:spPr>
        <p:txBody>
          <a:bodyPr wrap="none" rtlCol="0">
            <a:spAutoFit/>
          </a:bodyPr>
          <a:lstStyle/>
          <a:p>
            <a:r>
              <a:rPr lang="it-IT" sz="2000" dirty="0" err="1">
                <a:solidFill>
                  <a:schemeClr val="bg1"/>
                </a:solidFill>
              </a:rPr>
              <a:t>Example</a:t>
            </a:r>
            <a:r>
              <a:rPr lang="it-IT" sz="2000" dirty="0">
                <a:solidFill>
                  <a:schemeClr val="bg1"/>
                </a:solidFill>
              </a:rPr>
              <a:t> in the </a:t>
            </a:r>
            <a:r>
              <a:rPr lang="it-IT" sz="2000" dirty="0" err="1">
                <a:solidFill>
                  <a:schemeClr val="bg1"/>
                </a:solidFill>
              </a:rPr>
              <a:t>qubit</a:t>
            </a:r>
            <a:r>
              <a:rPr lang="it-IT" sz="2000" dirty="0">
                <a:solidFill>
                  <a:schemeClr val="bg1"/>
                </a:solidFill>
              </a:rPr>
              <a:t> </a:t>
            </a:r>
            <a:r>
              <a:rPr lang="it-IT" sz="2000" dirty="0" err="1">
                <a:solidFill>
                  <a:schemeClr val="bg1"/>
                </a:solidFill>
              </a:rPr>
              <a:t>theory</a:t>
            </a:r>
            <a:r>
              <a:rPr lang="it-IT" sz="2000" dirty="0">
                <a:solidFill>
                  <a:schemeClr val="bg1"/>
                </a:solidFill>
              </a:rPr>
              <a:t>:</a:t>
            </a:r>
          </a:p>
          <a:p>
            <a:endParaRPr lang="it-IT" sz="2000" dirty="0">
              <a:solidFill>
                <a:schemeClr val="bg1"/>
              </a:solidFill>
            </a:endParaRPr>
          </a:p>
          <a:p>
            <a:pPr marL="457200" indent="-457200">
              <a:buFont typeface="+mj-lt"/>
              <a:buAutoNum type="arabicPeriod"/>
            </a:pPr>
            <a:r>
              <a:rPr lang="it-IT" sz="2000" dirty="0">
                <a:solidFill>
                  <a:schemeClr val="bg1"/>
                </a:solidFill>
              </a:rPr>
              <a:t> </a:t>
            </a:r>
          </a:p>
          <a:p>
            <a:pPr marL="457200" indent="-457200">
              <a:buFont typeface="+mj-lt"/>
              <a:buAutoNum type="arabicPeriod"/>
            </a:pPr>
            <a:endParaRPr lang="it-IT" sz="2000" dirty="0">
              <a:solidFill>
                <a:schemeClr val="bg1"/>
              </a:solidFill>
            </a:endParaRPr>
          </a:p>
          <a:p>
            <a:pPr marL="457200" indent="-457200">
              <a:buFont typeface="+mj-lt"/>
              <a:buAutoNum type="arabicPeriod"/>
            </a:pPr>
            <a:endParaRPr lang="it-IT" sz="2000" dirty="0">
              <a:solidFill>
                <a:schemeClr val="bg1"/>
              </a:solidFill>
            </a:endParaRPr>
          </a:p>
          <a:p>
            <a:pPr marL="457200" indent="-457200">
              <a:buFont typeface="+mj-lt"/>
              <a:buAutoNum type="arabicPeriod"/>
            </a:pPr>
            <a:endParaRPr lang="it-IT" sz="2000" dirty="0">
              <a:solidFill>
                <a:schemeClr val="bg1"/>
              </a:solidFill>
            </a:endParaRPr>
          </a:p>
          <a:p>
            <a:pPr marL="457200" indent="-457200">
              <a:buFont typeface="+mj-lt"/>
              <a:buAutoNum type="arabicPeriod"/>
            </a:pPr>
            <a:endParaRPr lang="it-IT" sz="2000" dirty="0">
              <a:solidFill>
                <a:schemeClr val="bg1"/>
              </a:solidFill>
            </a:endParaRPr>
          </a:p>
          <a:p>
            <a:pPr marL="457200" indent="-457200">
              <a:buFont typeface="+mj-lt"/>
              <a:buAutoNum type="arabicPeriod"/>
            </a:pPr>
            <a:r>
              <a:rPr lang="it-IT" sz="2000" dirty="0">
                <a:solidFill>
                  <a:schemeClr val="bg1"/>
                </a:solidFill>
              </a:rPr>
              <a:t> </a:t>
            </a:r>
          </a:p>
        </p:txBody>
      </p:sp>
      <p:pic>
        <p:nvPicPr>
          <p:cNvPr id="10" name="Picture 9">
            <a:extLst>
              <a:ext uri="{FF2B5EF4-FFF2-40B4-BE49-F238E27FC236}">
                <a16:creationId xmlns:a16="http://schemas.microsoft.com/office/drawing/2014/main" id="{F125E9AC-E2AA-E147-AD8C-EF80B21DB7EB}"/>
              </a:ext>
            </a:extLst>
          </p:cNvPr>
          <p:cNvPicPr>
            <a:picLocks noChangeAspect="1"/>
          </p:cNvPicPr>
          <p:nvPr/>
        </p:nvPicPr>
        <p:blipFill>
          <a:blip r:embed="rId4"/>
          <a:stretch>
            <a:fillRect/>
          </a:stretch>
        </p:blipFill>
        <p:spPr>
          <a:xfrm>
            <a:off x="908805" y="4516653"/>
            <a:ext cx="3980187" cy="643333"/>
          </a:xfrm>
          <a:prstGeom prst="rect">
            <a:avLst/>
          </a:prstGeom>
          <a:effectLst>
            <a:glow rad="444500">
              <a:schemeClr val="bg1"/>
            </a:glow>
          </a:effectLst>
        </p:spPr>
      </p:pic>
      <p:pic>
        <p:nvPicPr>
          <p:cNvPr id="11" name="Picture 10">
            <a:extLst>
              <a:ext uri="{FF2B5EF4-FFF2-40B4-BE49-F238E27FC236}">
                <a16:creationId xmlns:a16="http://schemas.microsoft.com/office/drawing/2014/main" id="{308B3543-8597-F646-84FB-20E33814C86A}"/>
              </a:ext>
            </a:extLst>
          </p:cNvPr>
          <p:cNvPicPr>
            <a:picLocks noChangeAspect="1"/>
          </p:cNvPicPr>
          <p:nvPr/>
        </p:nvPicPr>
        <p:blipFill>
          <a:blip r:embed="rId5"/>
          <a:stretch>
            <a:fillRect/>
          </a:stretch>
        </p:blipFill>
        <p:spPr>
          <a:xfrm>
            <a:off x="972903" y="5879090"/>
            <a:ext cx="2726086" cy="536517"/>
          </a:xfrm>
          <a:prstGeom prst="rect">
            <a:avLst/>
          </a:prstGeom>
          <a:effectLst>
            <a:glow rad="508000">
              <a:schemeClr val="bg1"/>
            </a:glow>
          </a:effectLst>
        </p:spPr>
      </p:pic>
      <p:pic>
        <p:nvPicPr>
          <p:cNvPr id="15" name="Picture 14">
            <a:extLst>
              <a:ext uri="{FF2B5EF4-FFF2-40B4-BE49-F238E27FC236}">
                <a16:creationId xmlns:a16="http://schemas.microsoft.com/office/drawing/2014/main" id="{CF0A493B-5DAE-924C-B456-6D8E01E021AB}"/>
              </a:ext>
            </a:extLst>
          </p:cNvPr>
          <p:cNvPicPr>
            <a:picLocks noChangeAspect="1"/>
          </p:cNvPicPr>
          <p:nvPr/>
        </p:nvPicPr>
        <p:blipFill>
          <a:blip r:embed="rId6"/>
          <a:stretch>
            <a:fillRect/>
          </a:stretch>
        </p:blipFill>
        <p:spPr>
          <a:xfrm>
            <a:off x="5770691" y="3781841"/>
            <a:ext cx="2336989" cy="2716237"/>
          </a:xfrm>
          <a:prstGeom prst="rect">
            <a:avLst/>
          </a:prstGeom>
          <a:effectLst>
            <a:glow rad="406400">
              <a:schemeClr val="tx2">
                <a:lumMod val="20000"/>
                <a:lumOff val="80000"/>
                <a:alpha val="40000"/>
              </a:schemeClr>
            </a:glow>
          </a:effectLst>
        </p:spPr>
      </p:pic>
      <p:pic>
        <p:nvPicPr>
          <p:cNvPr id="12" name="Immagine 11" descr="\documentclass{article}&#10;\usepackage{amsmath,amssymb,color}&#10;\pagestyle{empty}&#10;&#10;&#10;\begin{document}&#10;\noindent&#10;\begin{center}&#10;\textcolor{white}{&#10;The $A_1^2$--orbit--realizability condition&#10;}&#10;\end{center}&#10;&#10;&#10;\end{document}" title="IguanaTex Bitmap Display">
            <a:extLst>
              <a:ext uri="{FF2B5EF4-FFF2-40B4-BE49-F238E27FC236}">
                <a16:creationId xmlns:a16="http://schemas.microsoft.com/office/drawing/2014/main" id="{4E6CC7B3-EDBB-281C-C6F0-D959FD1B4340}"/>
              </a:ext>
            </a:extLst>
          </p:cNvPr>
          <p:cNvPicPr>
            <a:picLocks noChangeAspect="1"/>
          </p:cNvPicPr>
          <p:nvPr>
            <p:custDataLst>
              <p:tags r:id="rId1"/>
            </p:custDataLst>
          </p:nvPr>
        </p:nvPicPr>
        <p:blipFill>
          <a:blip r:embed="rId7"/>
          <a:stretch>
            <a:fillRect/>
          </a:stretch>
        </p:blipFill>
        <p:spPr>
          <a:xfrm>
            <a:off x="427792" y="441231"/>
            <a:ext cx="5586389" cy="378666"/>
          </a:xfrm>
          <a:prstGeom prst="rect">
            <a:avLst/>
          </a:prstGeom>
        </p:spPr>
      </p:pic>
    </p:spTree>
    <p:extLst>
      <p:ext uri="{BB962C8B-B14F-4D97-AF65-F5344CB8AC3E}">
        <p14:creationId xmlns:p14="http://schemas.microsoft.com/office/powerpoint/2010/main" val="280754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documentclass{article}&#10;\usepackage{amsmath,amssymb,color}&#10;\pagestyle{empty}&#10;&#10;&#10;\begin{document}&#10;\noindent&#10;\begin{center}&#10;\textcolor{white}{&#10;In any operational theory, if one can find a pair of measurements, $X$, $Z$,\\ and a state that satisfies the condition of $A_1^2$--orbit--realizability, then noncontextuality implies that           \\&#10;$|\langle Z\rangle|+|\langle X\rangle|\le 1$                   &#10;}&#10;&#10;\end{center}&#10;&#10;&#10;\end{document}" title="IguanaTex Bitmap Display">
            <a:extLst>
              <a:ext uri="{FF2B5EF4-FFF2-40B4-BE49-F238E27FC236}">
                <a16:creationId xmlns:a16="http://schemas.microsoft.com/office/drawing/2014/main" id="{F7A81D8C-44EA-F085-9469-B7C234B2CE24}"/>
              </a:ext>
            </a:extLst>
          </p:cNvPr>
          <p:cNvPicPr>
            <a:picLocks noChangeAspect="1"/>
          </p:cNvPicPr>
          <p:nvPr>
            <p:custDataLst>
              <p:tags r:id="rId1"/>
            </p:custDataLst>
          </p:nvPr>
        </p:nvPicPr>
        <p:blipFill>
          <a:blip r:embed="rId4"/>
          <a:stretch>
            <a:fillRect/>
          </a:stretch>
        </p:blipFill>
        <p:spPr>
          <a:xfrm>
            <a:off x="124501" y="2602342"/>
            <a:ext cx="8781560" cy="1267200"/>
          </a:xfrm>
          <a:prstGeom prst="rect">
            <a:avLst/>
          </a:prstGeom>
        </p:spPr>
      </p:pic>
    </p:spTree>
    <p:extLst>
      <p:ext uri="{BB962C8B-B14F-4D97-AF65-F5344CB8AC3E}">
        <p14:creationId xmlns:p14="http://schemas.microsoft.com/office/powerpoint/2010/main" val="1762284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Theories with </a:t>
            </a:r>
            <a:endParaRPr lang="en-US" sz="2800" dirty="0">
              <a:solidFill>
                <a:schemeClr val="bg1"/>
              </a:solidFill>
            </a:endParaRPr>
          </a:p>
        </p:txBody>
      </p:sp>
      <p:sp>
        <p:nvSpPr>
          <p:cNvPr id="2" name="TextBox 1">
            <a:extLst>
              <a:ext uri="{FF2B5EF4-FFF2-40B4-BE49-F238E27FC236}">
                <a16:creationId xmlns:a16="http://schemas.microsoft.com/office/drawing/2014/main" id="{EE8D1759-C065-F444-B0CA-C4D73598B870}"/>
              </a:ext>
            </a:extLst>
          </p:cNvPr>
          <p:cNvSpPr txBox="1"/>
          <p:nvPr/>
        </p:nvSpPr>
        <p:spPr>
          <a:xfrm>
            <a:off x="390144" y="1780032"/>
            <a:ext cx="8388096" cy="646331"/>
          </a:xfrm>
          <a:prstGeom prst="rect">
            <a:avLst/>
          </a:prstGeom>
          <a:noFill/>
        </p:spPr>
        <p:txBody>
          <a:bodyPr wrap="square" rtlCol="0">
            <a:spAutoFit/>
          </a:bodyPr>
          <a:lstStyle/>
          <a:p>
            <a:r>
              <a:rPr lang="it-IT" dirty="0" err="1">
                <a:solidFill>
                  <a:schemeClr val="bg1"/>
                </a:solidFill>
              </a:rPr>
              <a:t>If</a:t>
            </a:r>
            <a:r>
              <a:rPr lang="it-IT" dirty="0">
                <a:solidFill>
                  <a:schemeClr val="bg1"/>
                </a:solidFill>
              </a:rPr>
              <a:t> </a:t>
            </a:r>
            <a:r>
              <a:rPr lang="it-IT" i="1" dirty="0" err="1">
                <a:solidFill>
                  <a:schemeClr val="bg1"/>
                </a:solidFill>
              </a:rPr>
              <a:t>all</a:t>
            </a:r>
            <a:r>
              <a:rPr lang="it-IT" dirty="0">
                <a:solidFill>
                  <a:schemeClr val="bg1"/>
                </a:solidFill>
              </a:rPr>
              <a:t> </a:t>
            </a:r>
            <a:r>
              <a:rPr lang="it-IT" dirty="0" err="1">
                <a:solidFill>
                  <a:schemeClr val="bg1"/>
                </a:solidFill>
              </a:rPr>
              <a:t>states</a:t>
            </a:r>
            <a:r>
              <a:rPr lang="it-IT" dirty="0">
                <a:solidFill>
                  <a:schemeClr val="bg1"/>
                </a:solidFill>
              </a:rPr>
              <a:t> in an </a:t>
            </a:r>
            <a:r>
              <a:rPr lang="it-IT" dirty="0" err="1">
                <a:solidFill>
                  <a:schemeClr val="bg1"/>
                </a:solidFill>
              </a:rPr>
              <a:t>operational</a:t>
            </a:r>
            <a:r>
              <a:rPr lang="it-IT" dirty="0">
                <a:solidFill>
                  <a:schemeClr val="bg1"/>
                </a:solidFill>
              </a:rPr>
              <a:t> </a:t>
            </a:r>
            <a:r>
              <a:rPr lang="it-IT" dirty="0" err="1">
                <a:solidFill>
                  <a:schemeClr val="bg1"/>
                </a:solidFill>
              </a:rPr>
              <a:t>theory</a:t>
            </a:r>
            <a:r>
              <a:rPr lang="it-IT" dirty="0">
                <a:solidFill>
                  <a:schemeClr val="bg1"/>
                </a:solidFill>
              </a:rPr>
              <a:t> </a:t>
            </a:r>
            <a:r>
              <a:rPr lang="it-IT" dirty="0" err="1">
                <a:solidFill>
                  <a:schemeClr val="bg1"/>
                </a:solidFill>
              </a:rPr>
              <a:t>satisfy</a:t>
            </a:r>
            <a:r>
              <a:rPr lang="it-IT" dirty="0">
                <a:solidFill>
                  <a:schemeClr val="bg1"/>
                </a:solidFill>
              </a:rPr>
              <a:t> the </a:t>
            </a:r>
            <a:r>
              <a:rPr lang="it-IT" dirty="0" err="1">
                <a:solidFill>
                  <a:schemeClr val="bg1"/>
                </a:solidFill>
              </a:rPr>
              <a:t>condition</a:t>
            </a:r>
            <a:r>
              <a:rPr lang="it-IT" dirty="0">
                <a:solidFill>
                  <a:schemeClr val="bg1"/>
                </a:solidFill>
              </a:rPr>
              <a:t> of     </a:t>
            </a:r>
          </a:p>
          <a:p>
            <a:r>
              <a:rPr lang="it-IT" dirty="0" err="1">
                <a:solidFill>
                  <a:schemeClr val="bg1"/>
                </a:solidFill>
              </a:rPr>
              <a:t>we</a:t>
            </a:r>
            <a:r>
              <a:rPr lang="it-IT" dirty="0">
                <a:solidFill>
                  <a:schemeClr val="bg1"/>
                </a:solidFill>
              </a:rPr>
              <a:t> </a:t>
            </a:r>
            <a:r>
              <a:rPr lang="it-IT" dirty="0" err="1">
                <a:solidFill>
                  <a:schemeClr val="bg1"/>
                </a:solidFill>
              </a:rPr>
              <a:t>say</a:t>
            </a:r>
            <a:r>
              <a:rPr lang="it-IT" dirty="0">
                <a:solidFill>
                  <a:schemeClr val="bg1"/>
                </a:solidFill>
              </a:rPr>
              <a:t> </a:t>
            </a:r>
            <a:r>
              <a:rPr lang="it-IT" dirty="0" err="1">
                <a:solidFill>
                  <a:schemeClr val="bg1"/>
                </a:solidFill>
              </a:rPr>
              <a:t>that</a:t>
            </a:r>
            <a:r>
              <a:rPr lang="it-IT" dirty="0">
                <a:solidFill>
                  <a:schemeClr val="bg1"/>
                </a:solidFill>
              </a:rPr>
              <a:t> the </a:t>
            </a:r>
            <a:r>
              <a:rPr lang="it-IT" dirty="0" err="1">
                <a:solidFill>
                  <a:schemeClr val="bg1"/>
                </a:solidFill>
              </a:rPr>
              <a:t>theory</a:t>
            </a:r>
            <a:r>
              <a:rPr lang="it-IT" dirty="0">
                <a:solidFill>
                  <a:schemeClr val="bg1"/>
                </a:solidFill>
              </a:rPr>
              <a:t> </a:t>
            </a:r>
            <a:r>
              <a:rPr lang="it-IT" dirty="0" err="1">
                <a:solidFill>
                  <a:schemeClr val="bg1"/>
                </a:solidFill>
              </a:rPr>
              <a:t>has</a:t>
            </a:r>
            <a:r>
              <a:rPr lang="it-IT" dirty="0">
                <a:solidFill>
                  <a:schemeClr val="bg1"/>
                </a:solidFill>
              </a:rPr>
              <a:t>                               .</a:t>
            </a:r>
          </a:p>
        </p:txBody>
      </p:sp>
      <p:pic>
        <p:nvPicPr>
          <p:cNvPr id="6" name="Picture 5">
            <a:extLst>
              <a:ext uri="{FF2B5EF4-FFF2-40B4-BE49-F238E27FC236}">
                <a16:creationId xmlns:a16="http://schemas.microsoft.com/office/drawing/2014/main" id="{C7D80792-AD3C-B543-AD47-EE3C91F0C55D}"/>
              </a:ext>
            </a:extLst>
          </p:cNvPr>
          <p:cNvPicPr>
            <a:picLocks noChangeAspect="1"/>
          </p:cNvPicPr>
          <p:nvPr/>
        </p:nvPicPr>
        <p:blipFill rotWithShape="1">
          <a:blip r:embed="rId6"/>
          <a:srcRect l="2018" r="2185" b="-1096"/>
          <a:stretch/>
        </p:blipFill>
        <p:spPr>
          <a:xfrm>
            <a:off x="256447" y="3542064"/>
            <a:ext cx="8680704" cy="2249136"/>
          </a:xfrm>
          <a:prstGeom prst="rect">
            <a:avLst/>
          </a:prstGeom>
          <a:effectLst>
            <a:glow rad="203200">
              <a:schemeClr val="bg1"/>
            </a:glow>
          </a:effectLst>
        </p:spPr>
      </p:pic>
      <p:sp>
        <p:nvSpPr>
          <p:cNvPr id="17" name="Multiply 16">
            <a:extLst>
              <a:ext uri="{FF2B5EF4-FFF2-40B4-BE49-F238E27FC236}">
                <a16:creationId xmlns:a16="http://schemas.microsoft.com/office/drawing/2014/main" id="{B62A2A79-9E56-794F-834B-94F544A4258A}"/>
              </a:ext>
            </a:extLst>
          </p:cNvPr>
          <p:cNvSpPr/>
          <p:nvPr/>
        </p:nvSpPr>
        <p:spPr>
          <a:xfrm>
            <a:off x="8032379" y="5901949"/>
            <a:ext cx="343525" cy="29910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L-Shape 17">
            <a:extLst>
              <a:ext uri="{FF2B5EF4-FFF2-40B4-BE49-F238E27FC236}">
                <a16:creationId xmlns:a16="http://schemas.microsoft.com/office/drawing/2014/main" id="{FA1D9EE1-63A7-D64B-92F1-628C9322CCAA}"/>
              </a:ext>
            </a:extLst>
          </p:cNvPr>
          <p:cNvSpPr/>
          <p:nvPr/>
        </p:nvSpPr>
        <p:spPr>
          <a:xfrm rot="18711703">
            <a:off x="4398131" y="6028840"/>
            <a:ext cx="317500" cy="79375"/>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L-Shape 18">
            <a:extLst>
              <a:ext uri="{FF2B5EF4-FFF2-40B4-BE49-F238E27FC236}">
                <a16:creationId xmlns:a16="http://schemas.microsoft.com/office/drawing/2014/main" id="{BAE76F5C-3463-6540-98DC-A0E84A3B42E5}"/>
              </a:ext>
            </a:extLst>
          </p:cNvPr>
          <p:cNvSpPr/>
          <p:nvPr/>
        </p:nvSpPr>
        <p:spPr>
          <a:xfrm rot="18711703">
            <a:off x="2587330" y="6039155"/>
            <a:ext cx="315912" cy="79375"/>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L-Shape 19">
            <a:extLst>
              <a:ext uri="{FF2B5EF4-FFF2-40B4-BE49-F238E27FC236}">
                <a16:creationId xmlns:a16="http://schemas.microsoft.com/office/drawing/2014/main" id="{6E17F7C9-9930-0B43-B193-581368FC3CE3}"/>
              </a:ext>
            </a:extLst>
          </p:cNvPr>
          <p:cNvSpPr/>
          <p:nvPr/>
        </p:nvSpPr>
        <p:spPr>
          <a:xfrm rot="18711703">
            <a:off x="774943" y="6028839"/>
            <a:ext cx="317500" cy="79375"/>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L-Shape 20">
            <a:extLst>
              <a:ext uri="{FF2B5EF4-FFF2-40B4-BE49-F238E27FC236}">
                <a16:creationId xmlns:a16="http://schemas.microsoft.com/office/drawing/2014/main" id="{71011508-FDAF-C047-A5D2-147451917378}"/>
              </a:ext>
            </a:extLst>
          </p:cNvPr>
          <p:cNvSpPr/>
          <p:nvPr/>
        </p:nvSpPr>
        <p:spPr>
          <a:xfrm rot="18711703">
            <a:off x="6233027" y="6010552"/>
            <a:ext cx="317500" cy="79375"/>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21">
            <a:extLst>
              <a:ext uri="{FF2B5EF4-FFF2-40B4-BE49-F238E27FC236}">
                <a16:creationId xmlns:a16="http://schemas.microsoft.com/office/drawing/2014/main" id="{86335E47-1662-4D45-B193-59C7DA6D7A60}"/>
              </a:ext>
            </a:extLst>
          </p:cNvPr>
          <p:cNvSpPr txBox="1"/>
          <p:nvPr/>
        </p:nvSpPr>
        <p:spPr>
          <a:xfrm>
            <a:off x="390144" y="2926260"/>
            <a:ext cx="1129476" cy="369332"/>
          </a:xfrm>
          <a:prstGeom prst="rect">
            <a:avLst/>
          </a:prstGeom>
          <a:noFill/>
        </p:spPr>
        <p:txBody>
          <a:bodyPr wrap="none" rtlCol="0">
            <a:spAutoFit/>
          </a:bodyPr>
          <a:lstStyle/>
          <a:p>
            <a:r>
              <a:rPr lang="it-IT" dirty="0" err="1">
                <a:solidFill>
                  <a:schemeClr val="bg1"/>
                </a:solidFill>
              </a:rPr>
              <a:t>Examples</a:t>
            </a:r>
            <a:r>
              <a:rPr lang="it-IT" dirty="0"/>
              <a:t>:</a:t>
            </a:r>
          </a:p>
        </p:txBody>
      </p:sp>
      <p:pic>
        <p:nvPicPr>
          <p:cNvPr id="10" name="Immagine 9" descr="\documentclass{article}&#10;\usepackage{amsmath,amssymb,color}&#10;\pagestyle{empty}&#10;&#10;&#10;\begin{document}&#10;\noindent&#10;\begin{center}&#10;\textcolor{white}{&#10;                                       $A_1^2$--orbit--realizability&#10;}&#10;\end{center}&#10;&#10;&#10;\end{document}" title="IguanaTex Bitmap Display">
            <a:extLst>
              <a:ext uri="{FF2B5EF4-FFF2-40B4-BE49-F238E27FC236}">
                <a16:creationId xmlns:a16="http://schemas.microsoft.com/office/drawing/2014/main" id="{1999F0CA-E78D-2740-9BD9-5E14E0103F0F}"/>
              </a:ext>
            </a:extLst>
          </p:cNvPr>
          <p:cNvPicPr>
            <a:picLocks noChangeAspect="1"/>
          </p:cNvPicPr>
          <p:nvPr>
            <p:custDataLst>
              <p:tags r:id="rId1"/>
            </p:custDataLst>
          </p:nvPr>
        </p:nvPicPr>
        <p:blipFill>
          <a:blip r:embed="rId7"/>
          <a:stretch>
            <a:fillRect/>
          </a:stretch>
        </p:blipFill>
        <p:spPr>
          <a:xfrm>
            <a:off x="6000104" y="1835662"/>
            <a:ext cx="2386191" cy="272795"/>
          </a:xfrm>
          <a:prstGeom prst="rect">
            <a:avLst/>
          </a:prstGeom>
        </p:spPr>
      </p:pic>
      <p:pic>
        <p:nvPicPr>
          <p:cNvPr id="14" name="Immagine 13" descr="\documentclass{article}&#10;\usepackage{amsmath,amssymb,color}&#10;\pagestyle{empty}&#10;&#10;&#10;\begin{document}&#10;\noindent&#10;\begin{center}&#10;\textcolor{white}{&#10;                                       $A_1^2$--symmetry&#10;}&#10;\end{center}&#10;&#10;&#10;\end{document}" title="IguanaTex Bitmap Display">
            <a:extLst>
              <a:ext uri="{FF2B5EF4-FFF2-40B4-BE49-F238E27FC236}">
                <a16:creationId xmlns:a16="http://schemas.microsoft.com/office/drawing/2014/main" id="{A6816844-DA32-A85F-CD16-E2BE232FC816}"/>
              </a:ext>
            </a:extLst>
          </p:cNvPr>
          <p:cNvPicPr>
            <a:picLocks noChangeAspect="1"/>
          </p:cNvPicPr>
          <p:nvPr>
            <p:custDataLst>
              <p:tags r:id="rId2"/>
            </p:custDataLst>
          </p:nvPr>
        </p:nvPicPr>
        <p:blipFill>
          <a:blip r:embed="rId8"/>
          <a:stretch>
            <a:fillRect/>
          </a:stretch>
        </p:blipFill>
        <p:spPr>
          <a:xfrm>
            <a:off x="3031987" y="2109333"/>
            <a:ext cx="1524894" cy="272795"/>
          </a:xfrm>
          <a:prstGeom prst="rect">
            <a:avLst/>
          </a:prstGeom>
        </p:spPr>
      </p:pic>
      <p:pic>
        <p:nvPicPr>
          <p:cNvPr id="15" name="Immagine 14" descr="\documentclass{article}&#10;\usepackage{amsmath,amssymb,color}&#10;\pagestyle{empty}&#10;&#10;&#10;\begin{document}&#10;\noindent&#10;\begin{center}&#10;\textcolor{white}{&#10;                                       $A_1^2$--symmetry&#10;}&#10;\end{center}&#10;&#10;&#10;\end{document}" title="IguanaTex Bitmap Display">
            <a:extLst>
              <a:ext uri="{FF2B5EF4-FFF2-40B4-BE49-F238E27FC236}">
                <a16:creationId xmlns:a16="http://schemas.microsoft.com/office/drawing/2014/main" id="{BFCEC2C8-E210-8FDC-701A-DE9E34E00AA5}"/>
              </a:ext>
            </a:extLst>
          </p:cNvPr>
          <p:cNvPicPr>
            <a:picLocks noChangeAspect="1"/>
          </p:cNvPicPr>
          <p:nvPr>
            <p:custDataLst>
              <p:tags r:id="rId3"/>
            </p:custDataLst>
          </p:nvPr>
        </p:nvPicPr>
        <p:blipFill>
          <a:blip r:embed="rId8"/>
          <a:stretch>
            <a:fillRect/>
          </a:stretch>
        </p:blipFill>
        <p:spPr>
          <a:xfrm>
            <a:off x="2757309" y="979000"/>
            <a:ext cx="2242138" cy="401106"/>
          </a:xfrm>
          <a:prstGeom prst="rect">
            <a:avLst/>
          </a:prstGeom>
        </p:spPr>
      </p:pic>
    </p:spTree>
    <p:extLst>
      <p:ext uri="{BB962C8B-B14F-4D97-AF65-F5344CB8AC3E}">
        <p14:creationId xmlns:p14="http://schemas.microsoft.com/office/powerpoint/2010/main" val="401105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Noncontextuality and uncertainty relations</a:t>
            </a:r>
            <a:endParaRPr lang="en-US" sz="2800" dirty="0">
              <a:solidFill>
                <a:schemeClr val="bg1"/>
              </a:solidFill>
            </a:endParaRPr>
          </a:p>
        </p:txBody>
      </p:sp>
      <p:pic>
        <p:nvPicPr>
          <p:cNvPr id="3" name="Immagine 2" descr="\documentclass{article}&#10;\usepackage{amsmath,amssymb,color}&#10;\pagestyle{empty}&#10;&#10;&#10;\begin{document}&#10;\noindent&#10;\begin{center}&#10;\textcolor{white}{&#10;For theories that have $A_1^2$--symmetry                         our bound  is a constraint on the form of the \emph{ZX-uncertainty relation} within such theories.&#10;}&#10;\end{center}&#10;&#10;&#10;\end{document}" title="IguanaTex Bitmap Display">
            <a:extLst>
              <a:ext uri="{FF2B5EF4-FFF2-40B4-BE49-F238E27FC236}">
                <a16:creationId xmlns:a16="http://schemas.microsoft.com/office/drawing/2014/main" id="{F55038E8-5E7E-C26B-B4C4-21D6665AD5BB}"/>
              </a:ext>
            </a:extLst>
          </p:cNvPr>
          <p:cNvPicPr>
            <a:picLocks noChangeAspect="1"/>
          </p:cNvPicPr>
          <p:nvPr>
            <p:custDataLst>
              <p:tags r:id="rId1"/>
            </p:custDataLst>
          </p:nvPr>
        </p:nvPicPr>
        <p:blipFill>
          <a:blip r:embed="rId4"/>
          <a:stretch>
            <a:fillRect/>
          </a:stretch>
        </p:blipFill>
        <p:spPr>
          <a:xfrm>
            <a:off x="261143" y="3228500"/>
            <a:ext cx="8621714" cy="563809"/>
          </a:xfrm>
          <a:prstGeom prst="rect">
            <a:avLst/>
          </a:prstGeom>
        </p:spPr>
      </p:pic>
    </p:spTree>
    <p:extLst>
      <p:ext uri="{BB962C8B-B14F-4D97-AF65-F5344CB8AC3E}">
        <p14:creationId xmlns:p14="http://schemas.microsoft.com/office/powerpoint/2010/main" val="1174578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A60D290-CAA5-194C-B816-82E8020B5DB1}"/>
              </a:ext>
            </a:extLst>
          </p:cNvPr>
          <p:cNvPicPr>
            <a:picLocks noChangeAspect="1"/>
          </p:cNvPicPr>
          <p:nvPr/>
        </p:nvPicPr>
        <p:blipFill>
          <a:blip r:embed="rId3"/>
          <a:stretch>
            <a:fillRect/>
          </a:stretch>
        </p:blipFill>
        <p:spPr>
          <a:xfrm>
            <a:off x="721682" y="2002905"/>
            <a:ext cx="3581423" cy="3570231"/>
          </a:xfrm>
          <a:prstGeom prst="rect">
            <a:avLst/>
          </a:prstGeom>
          <a:effectLst>
            <a:glow rad="698500">
              <a:schemeClr val="bg1"/>
            </a:glow>
          </a:effectLst>
        </p:spPr>
      </p:pic>
      <p:sp>
        <p:nvSpPr>
          <p:cNvPr id="14" name="Rectangle 13">
            <a:extLst>
              <a:ext uri="{FF2B5EF4-FFF2-40B4-BE49-F238E27FC236}">
                <a16:creationId xmlns:a16="http://schemas.microsoft.com/office/drawing/2014/main" id="{4FE998CB-1054-AD4B-B7F8-4CBC372B24D4}"/>
              </a:ext>
            </a:extLst>
          </p:cNvPr>
          <p:cNvSpPr/>
          <p:nvPr/>
        </p:nvSpPr>
        <p:spPr>
          <a:xfrm>
            <a:off x="721682" y="5177752"/>
            <a:ext cx="510996" cy="38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4">
            <a:extLst>
              <a:ext uri="{FF2B5EF4-FFF2-40B4-BE49-F238E27FC236}">
                <a16:creationId xmlns:a16="http://schemas.microsoft.com/office/drawing/2014/main" id="{E21ECB75-08AD-674B-97F7-DEE5C7164FBD}"/>
              </a:ext>
            </a:extLst>
          </p:cNvPr>
          <p:cNvPicPr>
            <a:picLocks noChangeAspect="1"/>
          </p:cNvPicPr>
          <p:nvPr/>
        </p:nvPicPr>
        <p:blipFill>
          <a:blip r:embed="rId4"/>
          <a:stretch>
            <a:fillRect/>
          </a:stretch>
        </p:blipFill>
        <p:spPr>
          <a:xfrm>
            <a:off x="5061302" y="3246349"/>
            <a:ext cx="3773989" cy="1074753"/>
          </a:xfrm>
          <a:prstGeom prst="rect">
            <a:avLst/>
          </a:prstGeom>
          <a:effectLst>
            <a:glow rad="368300">
              <a:schemeClr val="bg1"/>
            </a:glow>
          </a:effectLst>
        </p:spPr>
      </p:pic>
      <p:cxnSp>
        <p:nvCxnSpPr>
          <p:cNvPr id="4" name="Straight Arrow Connector 3">
            <a:extLst>
              <a:ext uri="{FF2B5EF4-FFF2-40B4-BE49-F238E27FC236}">
                <a16:creationId xmlns:a16="http://schemas.microsoft.com/office/drawing/2014/main" id="{E992D1E8-84AB-2E43-A619-DE3932FF3829}"/>
              </a:ext>
            </a:extLst>
          </p:cNvPr>
          <p:cNvCxnSpPr>
            <a:cxnSpLocks/>
          </p:cNvCxnSpPr>
          <p:nvPr/>
        </p:nvCxnSpPr>
        <p:spPr>
          <a:xfrm flipH="1" flipV="1">
            <a:off x="3706368" y="4803648"/>
            <a:ext cx="438912" cy="1072896"/>
          </a:xfrm>
          <a:prstGeom prst="straightConnector1">
            <a:avLst/>
          </a:prstGeom>
          <a:ln w="19050">
            <a:solidFill>
              <a:srgbClr val="FF0000"/>
            </a:solidFill>
            <a:tailEnd type="triangle"/>
          </a:ln>
          <a:effectLst>
            <a:glow rad="76200">
              <a:schemeClr val="bg1"/>
            </a:glo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D789B81-53AB-DF43-B0AD-CF366ACAD8AF}"/>
              </a:ext>
            </a:extLst>
          </p:cNvPr>
          <p:cNvPicPr>
            <a:picLocks noChangeAspect="1"/>
          </p:cNvPicPr>
          <p:nvPr/>
        </p:nvPicPr>
        <p:blipFill>
          <a:blip r:embed="rId5"/>
          <a:stretch>
            <a:fillRect/>
          </a:stretch>
        </p:blipFill>
        <p:spPr>
          <a:xfrm>
            <a:off x="3511296" y="6010657"/>
            <a:ext cx="2048256" cy="292608"/>
          </a:xfrm>
          <a:prstGeom prst="rect">
            <a:avLst/>
          </a:prstGeom>
          <a:effectLst>
            <a:glow rad="393700">
              <a:schemeClr val="bg1"/>
            </a:glow>
          </a:effectLst>
        </p:spPr>
      </p:pic>
      <p:sp>
        <p:nvSpPr>
          <p:cNvPr id="17" name="Title 1">
            <a:extLst>
              <a:ext uri="{FF2B5EF4-FFF2-40B4-BE49-F238E27FC236}">
                <a16:creationId xmlns:a16="http://schemas.microsoft.com/office/drawing/2014/main" id="{1FEE517A-90BD-5946-B510-DFEB9CECCF8E}"/>
              </a:ext>
            </a:extLst>
          </p:cNvPr>
          <p:cNvSpPr txBox="1">
            <a:spLocks/>
          </p:cNvSpPr>
          <p:nvPr/>
        </p:nvSpPr>
        <p:spPr>
          <a:xfrm>
            <a:off x="280504" y="904461"/>
            <a:ext cx="8961032"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Comparison of uncertainty relations</a:t>
            </a:r>
          </a:p>
        </p:txBody>
      </p:sp>
    </p:spTree>
    <p:extLst>
      <p:ext uri="{BB962C8B-B14F-4D97-AF65-F5344CB8AC3E}">
        <p14:creationId xmlns:p14="http://schemas.microsoft.com/office/powerpoint/2010/main" val="244175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375039" y="588591"/>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Generalization to three measurements</a:t>
            </a:r>
            <a:endParaRPr lang="en-US" sz="2800" dirty="0">
              <a:solidFill>
                <a:schemeClr val="bg1"/>
              </a:solidFill>
            </a:endParaRPr>
          </a:p>
        </p:txBody>
      </p:sp>
      <p:pic>
        <p:nvPicPr>
          <p:cNvPr id="10" name="Picture 9">
            <a:extLst>
              <a:ext uri="{FF2B5EF4-FFF2-40B4-BE49-F238E27FC236}">
                <a16:creationId xmlns:a16="http://schemas.microsoft.com/office/drawing/2014/main" id="{F8D27714-8D94-7549-AB3A-39B214ED6C21}"/>
              </a:ext>
            </a:extLst>
          </p:cNvPr>
          <p:cNvPicPr>
            <a:picLocks noChangeAspect="1"/>
          </p:cNvPicPr>
          <p:nvPr/>
        </p:nvPicPr>
        <p:blipFill>
          <a:blip r:embed="rId3"/>
          <a:stretch>
            <a:fillRect/>
          </a:stretch>
        </p:blipFill>
        <p:spPr>
          <a:xfrm>
            <a:off x="4448781" y="1956308"/>
            <a:ext cx="3499346" cy="3446526"/>
          </a:xfrm>
          <a:prstGeom prst="rect">
            <a:avLst/>
          </a:prstGeom>
          <a:effectLst>
            <a:glow rad="965200">
              <a:schemeClr val="bg1"/>
            </a:glow>
          </a:effectLst>
        </p:spPr>
      </p:pic>
      <p:sp>
        <p:nvSpPr>
          <p:cNvPr id="9" name="Rectangle 8">
            <a:extLst>
              <a:ext uri="{FF2B5EF4-FFF2-40B4-BE49-F238E27FC236}">
                <a16:creationId xmlns:a16="http://schemas.microsoft.com/office/drawing/2014/main" id="{64F32442-BDFE-F14B-A2DA-EF83D0EA7F12}"/>
              </a:ext>
            </a:extLst>
          </p:cNvPr>
          <p:cNvSpPr/>
          <p:nvPr/>
        </p:nvSpPr>
        <p:spPr>
          <a:xfrm>
            <a:off x="4448781" y="5004121"/>
            <a:ext cx="510996" cy="38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Straight Arrow Connector 10">
            <a:extLst>
              <a:ext uri="{FF2B5EF4-FFF2-40B4-BE49-F238E27FC236}">
                <a16:creationId xmlns:a16="http://schemas.microsoft.com/office/drawing/2014/main" id="{5DC352FE-2C46-C947-A93F-A1AC872A088D}"/>
              </a:ext>
            </a:extLst>
          </p:cNvPr>
          <p:cNvCxnSpPr>
            <a:cxnSpLocks/>
          </p:cNvCxnSpPr>
          <p:nvPr/>
        </p:nvCxnSpPr>
        <p:spPr>
          <a:xfrm flipH="1" flipV="1">
            <a:off x="6375932" y="4695698"/>
            <a:ext cx="352487" cy="1050187"/>
          </a:xfrm>
          <a:prstGeom prst="straightConnector1">
            <a:avLst/>
          </a:prstGeom>
          <a:ln w="19050">
            <a:solidFill>
              <a:srgbClr val="FF0000"/>
            </a:solidFill>
            <a:tailEnd type="triangle"/>
          </a:ln>
          <a:effectLst>
            <a:glow rad="127000">
              <a:schemeClr val="bg1"/>
            </a:glo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6DACDC4-168E-294F-9B9A-052F087A16AD}"/>
              </a:ext>
            </a:extLst>
          </p:cNvPr>
          <p:cNvPicPr>
            <a:picLocks noChangeAspect="1"/>
          </p:cNvPicPr>
          <p:nvPr/>
        </p:nvPicPr>
        <p:blipFill>
          <a:blip r:embed="rId4"/>
          <a:stretch>
            <a:fillRect/>
          </a:stretch>
        </p:blipFill>
        <p:spPr>
          <a:xfrm>
            <a:off x="5674352" y="5861982"/>
            <a:ext cx="3039742" cy="296756"/>
          </a:xfrm>
          <a:prstGeom prst="rect">
            <a:avLst/>
          </a:prstGeom>
          <a:effectLst>
            <a:glow rad="279400">
              <a:schemeClr val="bg1"/>
            </a:glow>
          </a:effectLst>
        </p:spPr>
      </p:pic>
      <p:pic>
        <p:nvPicPr>
          <p:cNvPr id="2" name="Picture 3">
            <a:extLst>
              <a:ext uri="{FF2B5EF4-FFF2-40B4-BE49-F238E27FC236}">
                <a16:creationId xmlns:a16="http://schemas.microsoft.com/office/drawing/2014/main" id="{7EA692AC-8FDF-7AF0-2EFB-2C68014AB044}"/>
              </a:ext>
            </a:extLst>
          </p:cNvPr>
          <p:cNvPicPr>
            <a:picLocks noChangeAspect="1"/>
          </p:cNvPicPr>
          <p:nvPr/>
        </p:nvPicPr>
        <p:blipFill>
          <a:blip r:embed="rId5"/>
          <a:stretch>
            <a:fillRect/>
          </a:stretch>
        </p:blipFill>
        <p:spPr>
          <a:xfrm>
            <a:off x="904573" y="2277079"/>
            <a:ext cx="2942844" cy="2961010"/>
          </a:xfrm>
          <a:prstGeom prst="rect">
            <a:avLst/>
          </a:prstGeom>
          <a:effectLst>
            <a:glow rad="965200">
              <a:schemeClr val="bg1"/>
            </a:glow>
          </a:effectLst>
        </p:spPr>
      </p:pic>
    </p:spTree>
    <p:extLst>
      <p:ext uri="{BB962C8B-B14F-4D97-AF65-F5344CB8AC3E}">
        <p14:creationId xmlns:p14="http://schemas.microsoft.com/office/powerpoint/2010/main" val="308978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222AA3-02E9-B940-91A5-4D19B4C72F96}"/>
              </a:ext>
            </a:extLst>
          </p:cNvPr>
          <p:cNvSpPr txBox="1">
            <a:spLocks/>
          </p:cNvSpPr>
          <p:nvPr/>
        </p:nvSpPr>
        <p:spPr>
          <a:xfrm>
            <a:off x="327025" y="2913614"/>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dirty="0">
                <a:solidFill>
                  <a:schemeClr val="bg1"/>
                </a:solidFill>
              </a:rPr>
              <a:t>Without no-go theorems</a:t>
            </a:r>
          </a:p>
        </p:txBody>
      </p:sp>
      <p:sp>
        <p:nvSpPr>
          <p:cNvPr id="2" name="Title 1">
            <a:extLst>
              <a:ext uri="{FF2B5EF4-FFF2-40B4-BE49-F238E27FC236}">
                <a16:creationId xmlns:a16="http://schemas.microsoft.com/office/drawing/2014/main" id="{46334F08-4F92-A36B-B419-1DFD1F2838B0}"/>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dirty="0">
                <a:solidFill>
                  <a:schemeClr val="bg1"/>
                </a:solidFill>
              </a:rPr>
              <a:t>We want a theory</a:t>
            </a:r>
          </a:p>
        </p:txBody>
      </p:sp>
    </p:spTree>
    <p:extLst>
      <p:ext uri="{BB962C8B-B14F-4D97-AF65-F5344CB8AC3E}">
        <p14:creationId xmlns:p14="http://schemas.microsoft.com/office/powerpoint/2010/main" val="22263371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58308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What is non-classical about quantum interference?</a:t>
            </a:r>
          </a:p>
        </p:txBody>
      </p:sp>
      <p:pic>
        <p:nvPicPr>
          <p:cNvPr id="6" name="Immagine 5" descr="\documentclass{article}&#10;\usepackage{amsmath,amssymb,color}&#10;\pagestyle{empty}&#10;&#10;&#10;\begin{document}&#10;\noindent&#10;\begin{center}&#10;\textcolor{white}{&#10;In a follow-up work we show that the precise trade--off between visibility of fringes $\mathcal{V}$ and which-way path distinguishability $\mathcal{P}$  in any preparation noncontextual model is linear, &#10;$\mathcal{P} +\mathcal{V} \le 1$                       , while in quantum theory it is quadratic&#10;$\mathcal{P}^2+\mathcal{V}^2\le 1$&#10;}&#10;\end{center}&#10;&#10;&#10;\end{document}" title="IguanaTex Bitmap Display">
            <a:extLst>
              <a:ext uri="{FF2B5EF4-FFF2-40B4-BE49-F238E27FC236}">
                <a16:creationId xmlns:a16="http://schemas.microsoft.com/office/drawing/2014/main" id="{5A653D05-CA23-6C74-F40D-126257EC2193}"/>
              </a:ext>
            </a:extLst>
          </p:cNvPr>
          <p:cNvPicPr>
            <a:picLocks noChangeAspect="1"/>
          </p:cNvPicPr>
          <p:nvPr>
            <p:custDataLst>
              <p:tags r:id="rId1"/>
            </p:custDataLst>
          </p:nvPr>
        </p:nvPicPr>
        <p:blipFill>
          <a:blip r:embed="rId4"/>
          <a:stretch>
            <a:fillRect/>
          </a:stretch>
        </p:blipFill>
        <p:spPr>
          <a:xfrm>
            <a:off x="280504" y="1801174"/>
            <a:ext cx="8339809" cy="1136762"/>
          </a:xfrm>
          <a:prstGeom prst="rect">
            <a:avLst/>
          </a:prstGeom>
        </p:spPr>
      </p:pic>
      <p:pic>
        <p:nvPicPr>
          <p:cNvPr id="15" name="Immagine 14">
            <a:extLst>
              <a:ext uri="{FF2B5EF4-FFF2-40B4-BE49-F238E27FC236}">
                <a16:creationId xmlns:a16="http://schemas.microsoft.com/office/drawing/2014/main" id="{FD42AC0E-EB4F-007E-B1F3-15696B69AA62}"/>
              </a:ext>
            </a:extLst>
          </p:cNvPr>
          <p:cNvPicPr>
            <a:picLocks noChangeAspect="1"/>
          </p:cNvPicPr>
          <p:nvPr/>
        </p:nvPicPr>
        <p:blipFill>
          <a:blip r:embed="rId5"/>
          <a:stretch>
            <a:fillRect/>
          </a:stretch>
        </p:blipFill>
        <p:spPr>
          <a:xfrm>
            <a:off x="2452176" y="3400520"/>
            <a:ext cx="4683333" cy="3340472"/>
          </a:xfrm>
          <a:prstGeom prst="rect">
            <a:avLst/>
          </a:prstGeom>
        </p:spPr>
      </p:pic>
    </p:spTree>
    <p:extLst>
      <p:ext uri="{BB962C8B-B14F-4D97-AF65-F5344CB8AC3E}">
        <p14:creationId xmlns:p14="http://schemas.microsoft.com/office/powerpoint/2010/main" val="31508279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58308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What is non-classical about quantum interference?</a:t>
            </a:r>
          </a:p>
        </p:txBody>
      </p:sp>
      <p:sp>
        <p:nvSpPr>
          <p:cNvPr id="12" name="TextBox 11">
            <a:extLst>
              <a:ext uri="{FF2B5EF4-FFF2-40B4-BE49-F238E27FC236}">
                <a16:creationId xmlns:a16="http://schemas.microsoft.com/office/drawing/2014/main" id="{3385C360-5F98-ED42-BA16-EB9B0D62D92D}"/>
              </a:ext>
            </a:extLst>
          </p:cNvPr>
          <p:cNvSpPr txBox="1"/>
          <p:nvPr/>
        </p:nvSpPr>
        <p:spPr>
          <a:xfrm>
            <a:off x="280504" y="3054050"/>
            <a:ext cx="8302664" cy="1569660"/>
          </a:xfrm>
          <a:prstGeom prst="rect">
            <a:avLst/>
          </a:prstGeom>
          <a:noFill/>
        </p:spPr>
        <p:txBody>
          <a:bodyPr wrap="square" rtlCol="0">
            <a:spAutoFit/>
          </a:bodyPr>
          <a:lstStyle/>
          <a:p>
            <a:pPr algn="ctr"/>
            <a:r>
              <a:rPr lang="en-US" sz="2400" dirty="0">
                <a:solidFill>
                  <a:schemeClr val="bg1"/>
                </a:solidFill>
              </a:rPr>
              <a:t>It is possible to provide a classical account of the TRAP phenomenology of quantum interference. However, reproducing the precise trade-off between visibility and distinguishability in quantum theory requires contextuality.</a:t>
            </a:r>
          </a:p>
        </p:txBody>
      </p:sp>
    </p:spTree>
    <p:extLst>
      <p:ext uri="{BB962C8B-B14F-4D97-AF65-F5344CB8AC3E}">
        <p14:creationId xmlns:p14="http://schemas.microsoft.com/office/powerpoint/2010/main" val="48586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documentclass{article}&#10;\usepackage{amsmath,amssymb,color}&#10;\pagestyle{empty}&#10;&#10;&#10;\begin{document}&#10;\noindent&#10;\begin{center}&#10;\textcolor{white}{&#10;As very nice tool to witness nonclassicality we are running an experiment on the IBM quantum computer to witness the nonclassicality living on this slice &#10;}&#10;\end{center}&#10;&#10;&#10;\end{document}" title="IguanaTex Bitmap Display">
            <a:extLst>
              <a:ext uri="{FF2B5EF4-FFF2-40B4-BE49-F238E27FC236}">
                <a16:creationId xmlns:a16="http://schemas.microsoft.com/office/drawing/2014/main" id="{7F597CCD-94D6-40D0-5E67-D7CE7FB429BB}"/>
              </a:ext>
            </a:extLst>
          </p:cNvPr>
          <p:cNvPicPr>
            <a:picLocks noChangeAspect="1"/>
          </p:cNvPicPr>
          <p:nvPr>
            <p:custDataLst>
              <p:tags r:id="rId1"/>
            </p:custDataLst>
          </p:nvPr>
        </p:nvPicPr>
        <p:blipFill>
          <a:blip r:embed="rId4"/>
          <a:stretch>
            <a:fillRect/>
          </a:stretch>
        </p:blipFill>
        <p:spPr>
          <a:xfrm>
            <a:off x="280504" y="921691"/>
            <a:ext cx="8548571" cy="536381"/>
          </a:xfrm>
          <a:prstGeom prst="rect">
            <a:avLst/>
          </a:prstGeom>
        </p:spPr>
      </p:pic>
      <p:pic>
        <p:nvPicPr>
          <p:cNvPr id="15" name="Immagine 14">
            <a:extLst>
              <a:ext uri="{FF2B5EF4-FFF2-40B4-BE49-F238E27FC236}">
                <a16:creationId xmlns:a16="http://schemas.microsoft.com/office/drawing/2014/main" id="{FD42AC0E-EB4F-007E-B1F3-15696B69AA62}"/>
              </a:ext>
            </a:extLst>
          </p:cNvPr>
          <p:cNvPicPr>
            <a:picLocks noChangeAspect="1"/>
          </p:cNvPicPr>
          <p:nvPr/>
        </p:nvPicPr>
        <p:blipFill>
          <a:blip r:embed="rId5"/>
          <a:stretch>
            <a:fillRect/>
          </a:stretch>
        </p:blipFill>
        <p:spPr>
          <a:xfrm>
            <a:off x="2566476" y="1987356"/>
            <a:ext cx="4683333" cy="3340472"/>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put penna 4">
                <a:extLst>
                  <a:ext uri="{FF2B5EF4-FFF2-40B4-BE49-F238E27FC236}">
                    <a16:creationId xmlns:a16="http://schemas.microsoft.com/office/drawing/2014/main" id="{EA3D9C13-CC3E-9306-385E-2C0AD35EB8D5}"/>
                  </a:ext>
                </a:extLst>
              </p14:cNvPr>
              <p14:cNvContentPartPr/>
              <p14:nvPr/>
            </p14:nvContentPartPr>
            <p14:xfrm>
              <a:off x="3730107" y="4228838"/>
              <a:ext cx="360" cy="360"/>
            </p14:xfrm>
          </p:contentPart>
        </mc:Choice>
        <mc:Fallback xmlns="">
          <p:pic>
            <p:nvPicPr>
              <p:cNvPr id="5" name="Input penna 4">
                <a:extLst>
                  <a:ext uri="{FF2B5EF4-FFF2-40B4-BE49-F238E27FC236}">
                    <a16:creationId xmlns:a16="http://schemas.microsoft.com/office/drawing/2014/main" id="{EA3D9C13-CC3E-9306-385E-2C0AD35EB8D5}"/>
                  </a:ext>
                </a:extLst>
              </p:cNvPr>
              <p:cNvPicPr/>
              <p:nvPr/>
            </p:nvPicPr>
            <p:blipFill>
              <a:blip r:embed="rId9"/>
              <a:stretch>
                <a:fillRect/>
              </a:stretch>
            </p:blipFill>
            <p:spPr>
              <a:xfrm>
                <a:off x="3640467" y="4049198"/>
                <a:ext cx="180000" cy="360000"/>
              </a:xfrm>
              <a:prstGeom prst="rect">
                <a:avLst/>
              </a:prstGeom>
            </p:spPr>
          </p:pic>
        </mc:Fallback>
      </mc:AlternateContent>
      <p:sp>
        <p:nvSpPr>
          <p:cNvPr id="8" name="Rettangolo 7">
            <a:extLst>
              <a:ext uri="{FF2B5EF4-FFF2-40B4-BE49-F238E27FC236}">
                <a16:creationId xmlns:a16="http://schemas.microsoft.com/office/drawing/2014/main" id="{99DFE32B-63C3-EB6C-AB53-5E41BABF7BF9}"/>
              </a:ext>
            </a:extLst>
          </p:cNvPr>
          <p:cNvSpPr/>
          <p:nvPr/>
        </p:nvSpPr>
        <p:spPr>
          <a:xfrm>
            <a:off x="5228794" y="5327828"/>
            <a:ext cx="3600281" cy="923330"/>
          </a:xfrm>
          <a:prstGeom prst="rect">
            <a:avLst/>
          </a:prstGeom>
          <a:noFill/>
          <a:effectLst>
            <a:glow>
              <a:schemeClr val="accent2">
                <a:satMod val="175000"/>
                <a:alpha val="40000"/>
              </a:schemeClr>
            </a:glow>
            <a:outerShdw blurRad="50800" dist="50800" dir="5400000" algn="ctr" rotWithShape="0">
              <a:srgbClr val="FF0000"/>
            </a:outerShdw>
          </a:effectLst>
        </p:spPr>
        <p:txBody>
          <a:bodyPr wrap="none" lIns="91440" tIns="45720" rIns="91440" bIns="45720">
            <a:prstTxWarp prst="textTriangleInverted">
              <a:avLst/>
            </a:prstTxWarp>
            <a:spAutoFit/>
          </a:bodyPr>
          <a:lstStyle/>
          <a:p>
            <a:pPr algn="ctr"/>
            <a:r>
              <a:rPr lang="it-IT" sz="5400" b="1" cap="none" spc="0" dirty="0">
                <a:ln w="6600">
                  <a:solidFill>
                    <a:schemeClr val="accent2"/>
                  </a:solidFill>
                  <a:prstDash val="solid"/>
                </a:ln>
                <a:solidFill>
                  <a:srgbClr val="FFFFFF"/>
                </a:solidFill>
                <a:effectLst>
                  <a:outerShdw dist="38100" dir="2700000" algn="tl" rotWithShape="0">
                    <a:schemeClr val="accent2"/>
                  </a:outerShdw>
                </a:effectLst>
              </a:rPr>
              <a:t>Thank </a:t>
            </a:r>
            <a:r>
              <a:rPr lang="it-IT" sz="5400" b="1" cap="none" spc="0" dirty="0" err="1">
                <a:ln w="6600">
                  <a:solidFill>
                    <a:schemeClr val="accent2"/>
                  </a:solidFill>
                  <a:prstDash val="solid"/>
                </a:ln>
                <a:solidFill>
                  <a:srgbClr val="FFFFFF"/>
                </a:solidFill>
                <a:effectLst>
                  <a:outerShdw dist="38100" dir="2700000" algn="tl" rotWithShape="0">
                    <a:schemeClr val="accent2"/>
                  </a:outerShdw>
                </a:effectLst>
              </a:rPr>
              <a:t>you</a:t>
            </a:r>
            <a:r>
              <a:rPr lang="it-IT" sz="5400" b="1" cap="none" spc="0"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10" name="Rettangolo 9">
            <a:extLst>
              <a:ext uri="{FF2B5EF4-FFF2-40B4-BE49-F238E27FC236}">
                <a16:creationId xmlns:a16="http://schemas.microsoft.com/office/drawing/2014/main" id="{5232928B-E21F-438E-E50E-2D6740B5377E}"/>
              </a:ext>
            </a:extLst>
          </p:cNvPr>
          <p:cNvSpPr/>
          <p:nvPr/>
        </p:nvSpPr>
        <p:spPr>
          <a:xfrm>
            <a:off x="766335" y="5474644"/>
            <a:ext cx="3600281" cy="923330"/>
          </a:xfrm>
          <a:prstGeom prst="rect">
            <a:avLst/>
          </a:prstGeom>
          <a:noFill/>
          <a:effectLst>
            <a:glow>
              <a:schemeClr val="accent2">
                <a:satMod val="175000"/>
                <a:alpha val="40000"/>
              </a:schemeClr>
            </a:glow>
            <a:outerShdw blurRad="50800" dist="50800" dir="5400000" algn="ctr" rotWithShape="0">
              <a:srgbClr val="FF0000"/>
            </a:outerShdw>
          </a:effectLst>
        </p:spPr>
        <p:txBody>
          <a:bodyPr wrap="none" lIns="91440" tIns="45720" rIns="91440" bIns="45720">
            <a:prstTxWarp prst="textTriangle">
              <a:avLst/>
            </a:prstTxWarp>
            <a:spAutoFit/>
          </a:bodyPr>
          <a:lstStyle/>
          <a:p>
            <a:pPr algn="ctr"/>
            <a:r>
              <a:rPr lang="it-IT" sz="5400" b="1" cap="none" spc="0" dirty="0" err="1">
                <a:ln w="6600">
                  <a:solidFill>
                    <a:schemeClr val="accent2"/>
                  </a:solidFill>
                  <a:prstDash val="solid"/>
                </a:ln>
                <a:solidFill>
                  <a:srgbClr val="FFFFFF"/>
                </a:solidFill>
                <a:effectLst>
                  <a:outerShdw dist="38100" dir="2700000" algn="tl" rotWithShape="0">
                    <a:schemeClr val="accent2"/>
                  </a:outerShdw>
                </a:effectLst>
              </a:rPr>
              <a:t>Merry</a:t>
            </a:r>
            <a:r>
              <a:rPr lang="it-IT" sz="5400" b="1" cap="none" spc="0" dirty="0">
                <a:ln w="6600">
                  <a:solidFill>
                    <a:schemeClr val="accent2"/>
                  </a:solidFill>
                  <a:prstDash val="solid"/>
                </a:ln>
                <a:solidFill>
                  <a:srgbClr val="FFFFFF"/>
                </a:solidFill>
                <a:effectLst>
                  <a:outerShdw dist="38100" dir="2700000" algn="tl" rotWithShape="0">
                    <a:schemeClr val="accent2"/>
                  </a:outerShdw>
                </a:effectLst>
              </a:rPr>
              <a:t> Christmas</a:t>
            </a:r>
          </a:p>
        </p:txBody>
      </p:sp>
      <mc:AlternateContent xmlns:mc="http://schemas.openxmlformats.org/markup-compatibility/2006" xmlns:p14="http://schemas.microsoft.com/office/powerpoint/2010/main">
        <mc:Choice Requires="p14">
          <p:contentPart p14:bwMode="auto" r:id="rId10">
            <p14:nvContentPartPr>
              <p14:cNvPr id="11" name="Input penna 10">
                <a:extLst>
                  <a:ext uri="{FF2B5EF4-FFF2-40B4-BE49-F238E27FC236}">
                    <a16:creationId xmlns:a16="http://schemas.microsoft.com/office/drawing/2014/main" id="{A8FF53E0-826F-8632-562E-692CAA257523}"/>
                  </a:ext>
                </a:extLst>
              </p14:cNvPr>
              <p14:cNvContentPartPr/>
              <p14:nvPr/>
            </p14:nvContentPartPr>
            <p14:xfrm>
              <a:off x="-675573" y="4935518"/>
              <a:ext cx="360" cy="360"/>
            </p14:xfrm>
          </p:contentPart>
        </mc:Choice>
        <mc:Fallback xmlns="">
          <p:pic>
            <p:nvPicPr>
              <p:cNvPr id="11" name="Input penna 10">
                <a:extLst>
                  <a:ext uri="{FF2B5EF4-FFF2-40B4-BE49-F238E27FC236}">
                    <a16:creationId xmlns:a16="http://schemas.microsoft.com/office/drawing/2014/main" id="{A8FF53E0-826F-8632-562E-692CAA257523}"/>
                  </a:ext>
                </a:extLst>
              </p:cNvPr>
              <p:cNvPicPr/>
              <p:nvPr/>
            </p:nvPicPr>
            <p:blipFill>
              <a:blip r:embed="rId11"/>
              <a:stretch>
                <a:fillRect/>
              </a:stretch>
            </p:blipFill>
            <p:spPr>
              <a:xfrm>
                <a:off x="-765573" y="4755518"/>
                <a:ext cx="180000" cy="36000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17" name="Input penna 16">
                <a:extLst>
                  <a:ext uri="{FF2B5EF4-FFF2-40B4-BE49-F238E27FC236}">
                    <a16:creationId xmlns:a16="http://schemas.microsoft.com/office/drawing/2014/main" id="{C085677E-3E09-CF73-31A0-8A83941276D2}"/>
                  </a:ext>
                </a:extLst>
              </p14:cNvPr>
              <p14:cNvContentPartPr/>
              <p14:nvPr/>
            </p14:nvContentPartPr>
            <p14:xfrm>
              <a:off x="3356182" y="2377718"/>
              <a:ext cx="1845360" cy="1819800"/>
            </p14:xfrm>
          </p:contentPart>
        </mc:Choice>
        <mc:Fallback>
          <p:pic>
            <p:nvPicPr>
              <p:cNvPr id="17" name="Input penna 16">
                <a:extLst>
                  <a:ext uri="{FF2B5EF4-FFF2-40B4-BE49-F238E27FC236}">
                    <a16:creationId xmlns:a16="http://schemas.microsoft.com/office/drawing/2014/main" id="{C085677E-3E09-CF73-31A0-8A83941276D2}"/>
                  </a:ext>
                </a:extLst>
              </p:cNvPr>
              <p:cNvPicPr/>
              <p:nvPr/>
            </p:nvPicPr>
            <p:blipFill>
              <a:blip r:embed="rId13"/>
              <a:stretch>
                <a:fillRect/>
              </a:stretch>
            </p:blipFill>
            <p:spPr>
              <a:xfrm>
                <a:off x="3293182" y="2314718"/>
                <a:ext cx="1971000" cy="1945440"/>
              </a:xfrm>
              <a:prstGeom prst="rect">
                <a:avLst/>
              </a:prstGeom>
            </p:spPr>
          </p:pic>
        </mc:Fallback>
      </mc:AlternateContent>
    </p:spTree>
    <p:extLst>
      <p:ext uri="{BB962C8B-B14F-4D97-AF65-F5344CB8AC3E}">
        <p14:creationId xmlns:p14="http://schemas.microsoft.com/office/powerpoint/2010/main" val="167208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44FD-8BD0-6940-8733-134586586A3A}"/>
              </a:ext>
            </a:extLst>
          </p:cNvPr>
          <p:cNvSpPr>
            <a:spLocks noGrp="1"/>
          </p:cNvSpPr>
          <p:nvPr>
            <p:ph type="title"/>
          </p:nvPr>
        </p:nvSpPr>
        <p:spPr>
          <a:xfrm>
            <a:off x="3237738" y="2571878"/>
            <a:ext cx="2821686" cy="1325563"/>
          </a:xfrm>
        </p:spPr>
        <p:txBody>
          <a:bodyPr/>
          <a:lstStyle/>
          <a:p>
            <a:r>
              <a:rPr lang="en-US" dirty="0"/>
              <a:t>Extra slides</a:t>
            </a:r>
          </a:p>
        </p:txBody>
      </p:sp>
    </p:spTree>
    <p:extLst>
      <p:ext uri="{BB962C8B-B14F-4D97-AF65-F5344CB8AC3E}">
        <p14:creationId xmlns:p14="http://schemas.microsoft.com/office/powerpoint/2010/main" val="3605120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E665CFE-7BC1-6C4E-A8D1-8845EEF2F854}"/>
              </a:ext>
            </a:extLst>
          </p:cNvPr>
          <p:cNvSpPr>
            <a:spLocks noChangeArrowheads="1"/>
          </p:cNvSpPr>
          <p:nvPr/>
        </p:nvSpPr>
        <p:spPr bwMode="auto">
          <a:xfrm>
            <a:off x="414529" y="3365563"/>
            <a:ext cx="8175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sz="1400" u="sng" dirty="0">
                <a:solidFill>
                  <a:srgbClr val="0070C0"/>
                </a:solidFill>
                <a:latin typeface="+mn-lt"/>
              </a:rPr>
              <a:t>R. W. </a:t>
            </a:r>
            <a:r>
              <a:rPr lang="en-US" sz="1400" u="sng" dirty="0" err="1">
                <a:solidFill>
                  <a:srgbClr val="0070C0"/>
                </a:solidFill>
                <a:latin typeface="+mn-lt"/>
              </a:rPr>
              <a:t>Spekkens</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a:t>
            </a:r>
            <a:r>
              <a:rPr lang="en-US" altLang="en-US" sz="1400" i="1" dirty="0">
                <a:solidFill>
                  <a:srgbClr val="0070C0"/>
                </a:solidFill>
                <a:latin typeface="+mn-lt"/>
                <a:hlinkClick r:id="rId2">
                  <a:extLst>
                    <a:ext uri="{A12FA001-AC4F-418D-AE19-62706E023703}">
                      <ahyp:hlinkClr xmlns:ahyp="http://schemas.microsoft.com/office/drawing/2018/hyperlinkcolor" val="tx"/>
                    </a:ext>
                  </a:extLst>
                </a:hlinkClick>
              </a:rPr>
              <a:t>Phys Rev A</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a:t>
            </a:r>
            <a:r>
              <a:rPr lang="en-US" altLang="en-US" sz="1400" b="1" dirty="0">
                <a:solidFill>
                  <a:srgbClr val="0070C0"/>
                </a:solidFill>
                <a:latin typeface="+mn-lt"/>
                <a:hlinkClick r:id="rId2">
                  <a:extLst>
                    <a:ext uri="{A12FA001-AC4F-418D-AE19-62706E023703}">
                      <ahyp:hlinkClr xmlns:ahyp="http://schemas.microsoft.com/office/drawing/2018/hyperlinkcolor" val="tx"/>
                    </a:ext>
                  </a:extLst>
                </a:hlinkClick>
              </a:rPr>
              <a:t>75</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(3): 032110 (2007). </a:t>
            </a:r>
            <a:endParaRPr lang="en-US" altLang="it-IT" sz="1400" dirty="0">
              <a:solidFill>
                <a:srgbClr val="0070C0"/>
              </a:solidFill>
              <a:latin typeface="+mn-lt"/>
            </a:endParaRPr>
          </a:p>
        </p:txBody>
      </p:sp>
      <p:sp>
        <p:nvSpPr>
          <p:cNvPr id="5" name="Rectangle 4">
            <a:extLst>
              <a:ext uri="{FF2B5EF4-FFF2-40B4-BE49-F238E27FC236}">
                <a16:creationId xmlns:a16="http://schemas.microsoft.com/office/drawing/2014/main" id="{9CE32308-A520-9643-B3EC-1F38767FB24A}"/>
              </a:ext>
            </a:extLst>
          </p:cNvPr>
          <p:cNvSpPr/>
          <p:nvPr/>
        </p:nvSpPr>
        <p:spPr>
          <a:xfrm>
            <a:off x="414529" y="4237481"/>
            <a:ext cx="8355925" cy="307777"/>
          </a:xfrm>
          <a:prstGeom prst="rect">
            <a:avLst/>
          </a:prstGeom>
        </p:spPr>
        <p:txBody>
          <a:bodyPr wrap="square">
            <a:spAutoFit/>
          </a:bodyPr>
          <a:lstStyle/>
          <a:p>
            <a:r>
              <a:rPr lang="en-US" sz="1400" u="sng" dirty="0">
                <a:solidFill>
                  <a:srgbClr val="0070C0"/>
                </a:solidFill>
              </a:rPr>
              <a:t>R. W. </a:t>
            </a:r>
            <a:r>
              <a:rPr lang="en-US" sz="1400" u="sng" dirty="0" err="1">
                <a:solidFill>
                  <a:srgbClr val="0070C0"/>
                </a:solidFill>
              </a:rPr>
              <a:t>Spekkens</a:t>
            </a:r>
            <a:r>
              <a:rPr lang="en-US" sz="1400" u="sng" dirty="0">
                <a:solidFill>
                  <a:srgbClr val="0070C0"/>
                </a:solidFill>
              </a:rPr>
              <a:t>, in Quantum Theory: Informational Foundations and Foils, pp 83-135, Springer Dordrecht (2016).</a:t>
            </a:r>
          </a:p>
        </p:txBody>
      </p:sp>
      <p:sp>
        <p:nvSpPr>
          <p:cNvPr id="6" name="Rectangle 5">
            <a:extLst>
              <a:ext uri="{FF2B5EF4-FFF2-40B4-BE49-F238E27FC236}">
                <a16:creationId xmlns:a16="http://schemas.microsoft.com/office/drawing/2014/main" id="{E0208540-590D-524C-A991-7667DD7638EC}"/>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F408672-3871-7648-9D26-9D6B55F2A4C6}"/>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solidFill>
                  <a:schemeClr val="bg1"/>
                </a:solidFill>
              </a:rPr>
              <a:t>Some references</a:t>
            </a:r>
          </a:p>
        </p:txBody>
      </p:sp>
      <p:sp>
        <p:nvSpPr>
          <p:cNvPr id="8" name="TextBox 7">
            <a:extLst>
              <a:ext uri="{FF2B5EF4-FFF2-40B4-BE49-F238E27FC236}">
                <a16:creationId xmlns:a16="http://schemas.microsoft.com/office/drawing/2014/main" id="{8624325A-F047-E441-93F3-D940EFDA03B0}"/>
              </a:ext>
            </a:extLst>
          </p:cNvPr>
          <p:cNvSpPr txBox="1"/>
          <p:nvPr/>
        </p:nvSpPr>
        <p:spPr>
          <a:xfrm>
            <a:off x="414529" y="1743456"/>
            <a:ext cx="8034527" cy="4801314"/>
          </a:xfrm>
          <a:prstGeom prst="rect">
            <a:avLst/>
          </a:prstGeom>
          <a:noFill/>
        </p:spPr>
        <p:txBody>
          <a:bodyPr wrap="square" rtlCol="0">
            <a:spAutoFit/>
          </a:bodyPr>
          <a:lstStyle/>
          <a:p>
            <a:r>
              <a:rPr lang="en-US" dirty="0">
                <a:solidFill>
                  <a:schemeClr val="bg1"/>
                </a:solidFill>
              </a:rPr>
              <a:t>This work :</a:t>
            </a: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Epistemically restricted theories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a:solidFill>
                  <a:schemeClr val="bg1"/>
                </a:solidFill>
              </a:rPr>
              <a:t>What’s truly nonclassical about quantum theory :</a:t>
            </a:r>
          </a:p>
          <a:p>
            <a:endParaRPr lang="en-US" dirty="0">
              <a:solidFill>
                <a:schemeClr val="bg1"/>
              </a:solidFill>
            </a:endParaRPr>
          </a:p>
          <a:p>
            <a:endParaRPr lang="en-US" dirty="0">
              <a:solidFill>
                <a:schemeClr val="bg1"/>
              </a:solidFill>
            </a:endParaRPr>
          </a:p>
          <a:p>
            <a:endParaRPr lang="en-US" dirty="0">
              <a:solidFill>
                <a:schemeClr val="bg1"/>
              </a:solidFill>
            </a:endParaRPr>
          </a:p>
        </p:txBody>
      </p:sp>
      <p:sp>
        <p:nvSpPr>
          <p:cNvPr id="9" name="Rectangle 8">
            <a:extLst>
              <a:ext uri="{FF2B5EF4-FFF2-40B4-BE49-F238E27FC236}">
                <a16:creationId xmlns:a16="http://schemas.microsoft.com/office/drawing/2014/main" id="{D847A848-87AD-0D41-AFC5-2582833CDC6C}"/>
              </a:ext>
            </a:extLst>
          </p:cNvPr>
          <p:cNvSpPr/>
          <p:nvPr/>
        </p:nvSpPr>
        <p:spPr>
          <a:xfrm>
            <a:off x="414529" y="2238652"/>
            <a:ext cx="588873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2111.13727 (2021).</a:t>
            </a:r>
          </a:p>
        </p:txBody>
      </p:sp>
      <p:sp>
        <p:nvSpPr>
          <p:cNvPr id="10" name="Rectangle 9">
            <a:extLst>
              <a:ext uri="{FF2B5EF4-FFF2-40B4-BE49-F238E27FC236}">
                <a16:creationId xmlns:a16="http://schemas.microsoft.com/office/drawing/2014/main" id="{E844995C-E47C-2E45-82B7-DFD1D6CE233C}"/>
              </a:ext>
            </a:extLst>
          </p:cNvPr>
          <p:cNvSpPr/>
          <p:nvPr/>
        </p:nvSpPr>
        <p:spPr>
          <a:xfrm>
            <a:off x="414529" y="4656177"/>
            <a:ext cx="5522975" cy="307777"/>
          </a:xfrm>
          <a:prstGeom prst="rect">
            <a:avLst/>
          </a:prstGeom>
        </p:spPr>
        <p:txBody>
          <a:bodyPr wrap="square">
            <a:spAutoFit/>
          </a:bodyPr>
          <a:lstStyle/>
          <a:p>
            <a:r>
              <a:rPr lang="en-US" sz="1400" u="sng" dirty="0">
                <a:solidFill>
                  <a:srgbClr val="0070C0"/>
                </a:solidFill>
              </a:rPr>
              <a:t>L. Catani, D. E. Browne, New J. Phys. </a:t>
            </a:r>
            <a:r>
              <a:rPr lang="en-US" sz="1400" b="1" u="sng" dirty="0">
                <a:solidFill>
                  <a:srgbClr val="0070C0"/>
                </a:solidFill>
              </a:rPr>
              <a:t>19</a:t>
            </a:r>
            <a:r>
              <a:rPr lang="en-US" sz="1400" u="sng" dirty="0">
                <a:solidFill>
                  <a:srgbClr val="0070C0"/>
                </a:solidFill>
              </a:rPr>
              <a:t>, 073035 (2017). </a:t>
            </a:r>
          </a:p>
        </p:txBody>
      </p:sp>
      <p:sp>
        <p:nvSpPr>
          <p:cNvPr id="11" name="Rectangle 10">
            <a:extLst>
              <a:ext uri="{FF2B5EF4-FFF2-40B4-BE49-F238E27FC236}">
                <a16:creationId xmlns:a16="http://schemas.microsoft.com/office/drawing/2014/main" id="{E1B44B2B-DFFA-C24B-9C34-798F303CB5A2}"/>
              </a:ext>
            </a:extLst>
          </p:cNvPr>
          <p:cNvSpPr/>
          <p:nvPr/>
        </p:nvSpPr>
        <p:spPr>
          <a:xfrm>
            <a:off x="414528" y="3801522"/>
            <a:ext cx="5522975" cy="307777"/>
          </a:xfrm>
          <a:prstGeom prst="rect">
            <a:avLst/>
          </a:prstGeom>
        </p:spPr>
        <p:txBody>
          <a:bodyPr wrap="square">
            <a:spAutoFit/>
          </a:bodyPr>
          <a:lstStyle/>
          <a:p>
            <a:r>
              <a:rPr lang="en-US" sz="1400" u="sng" dirty="0">
                <a:solidFill>
                  <a:srgbClr val="0070C0"/>
                </a:solidFill>
              </a:rPr>
              <a:t>S. Bartlett, T. Rudolph, R. W. </a:t>
            </a:r>
            <a:r>
              <a:rPr lang="en-US" sz="1400" u="sng" dirty="0" err="1">
                <a:solidFill>
                  <a:srgbClr val="0070C0"/>
                </a:solidFill>
              </a:rPr>
              <a:t>Spekkens</a:t>
            </a:r>
            <a:r>
              <a:rPr lang="en-US" sz="1400" u="sng" dirty="0">
                <a:solidFill>
                  <a:srgbClr val="0070C0"/>
                </a:solidFill>
              </a:rPr>
              <a:t>, Phys Rev A </a:t>
            </a:r>
            <a:r>
              <a:rPr lang="en-US" sz="1400" b="1" u="sng" dirty="0">
                <a:solidFill>
                  <a:srgbClr val="0070C0"/>
                </a:solidFill>
              </a:rPr>
              <a:t>86</a:t>
            </a:r>
            <a:r>
              <a:rPr lang="en-US" sz="1400" u="sng" dirty="0">
                <a:solidFill>
                  <a:srgbClr val="0070C0"/>
                </a:solidFill>
              </a:rPr>
              <a:t>, 012103 (2012).</a:t>
            </a:r>
          </a:p>
        </p:txBody>
      </p:sp>
      <p:sp>
        <p:nvSpPr>
          <p:cNvPr id="12" name="Rectangle 11">
            <a:extLst>
              <a:ext uri="{FF2B5EF4-FFF2-40B4-BE49-F238E27FC236}">
                <a16:creationId xmlns:a16="http://schemas.microsoft.com/office/drawing/2014/main" id="{62E464BF-A4C8-CE4F-BA8B-F23578D8EC21}"/>
              </a:ext>
            </a:extLst>
          </p:cNvPr>
          <p:cNvSpPr/>
          <p:nvPr/>
        </p:nvSpPr>
        <p:spPr>
          <a:xfrm>
            <a:off x="414528" y="5837213"/>
            <a:ext cx="552297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arXiv:2003.10050 (2020).</a:t>
            </a:r>
          </a:p>
        </p:txBody>
      </p:sp>
      <p:sp>
        <p:nvSpPr>
          <p:cNvPr id="13" name="Rectangle 12">
            <a:extLst>
              <a:ext uri="{FF2B5EF4-FFF2-40B4-BE49-F238E27FC236}">
                <a16:creationId xmlns:a16="http://schemas.microsoft.com/office/drawing/2014/main" id="{187D7414-BB78-4B41-B165-96058D4A4E8F}"/>
              </a:ext>
            </a:extLst>
          </p:cNvPr>
          <p:cNvSpPr/>
          <p:nvPr/>
        </p:nvSpPr>
        <p:spPr>
          <a:xfrm>
            <a:off x="414528" y="6255909"/>
            <a:ext cx="5522975" cy="307777"/>
          </a:xfrm>
          <a:prstGeom prst="rect">
            <a:avLst/>
          </a:prstGeom>
        </p:spPr>
        <p:txBody>
          <a:bodyPr wrap="square">
            <a:spAutoFit/>
          </a:bodyPr>
          <a:lstStyle/>
          <a:p>
            <a:r>
              <a:rPr lang="en-US" sz="1400" u="sng" dirty="0">
                <a:solidFill>
                  <a:srgbClr val="0070C0"/>
                </a:solidFill>
              </a:rPr>
              <a:t>D. Schmid, J. Selby, R. W. </a:t>
            </a:r>
            <a:r>
              <a:rPr lang="en-US" sz="1400" u="sng" dirty="0" err="1">
                <a:solidFill>
                  <a:srgbClr val="0070C0"/>
                </a:solidFill>
              </a:rPr>
              <a:t>Spekkens</a:t>
            </a:r>
            <a:r>
              <a:rPr lang="en-US" sz="1400" u="sng" dirty="0">
                <a:solidFill>
                  <a:srgbClr val="0070C0"/>
                </a:solidFill>
              </a:rPr>
              <a:t>, arXiv:2009.03297 (2020).</a:t>
            </a:r>
          </a:p>
        </p:txBody>
      </p:sp>
    </p:spTree>
    <p:extLst>
      <p:ext uri="{BB962C8B-B14F-4D97-AF65-F5344CB8AC3E}">
        <p14:creationId xmlns:p14="http://schemas.microsoft.com/office/powerpoint/2010/main" val="1691709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1588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Motivation</a:t>
            </a:r>
          </a:p>
        </p:txBody>
      </p:sp>
      <p:sp>
        <p:nvSpPr>
          <p:cNvPr id="2" name="TextBox 1">
            <a:extLst>
              <a:ext uri="{FF2B5EF4-FFF2-40B4-BE49-F238E27FC236}">
                <a16:creationId xmlns:a16="http://schemas.microsoft.com/office/drawing/2014/main" id="{00BFF372-69E6-E440-B929-21DB6CCC7196}"/>
              </a:ext>
            </a:extLst>
          </p:cNvPr>
          <p:cNvSpPr txBox="1"/>
          <p:nvPr/>
        </p:nvSpPr>
        <p:spPr>
          <a:xfrm>
            <a:off x="8502654" y="6488980"/>
            <a:ext cx="527709" cy="307777"/>
          </a:xfrm>
          <a:prstGeom prst="rect">
            <a:avLst/>
          </a:prstGeom>
          <a:noFill/>
        </p:spPr>
        <p:txBody>
          <a:bodyPr wrap="none" rtlCol="0">
            <a:spAutoFit/>
          </a:bodyPr>
          <a:lstStyle/>
          <a:p>
            <a:r>
              <a:rPr lang="it-IT" sz="1400" dirty="0">
                <a:solidFill>
                  <a:schemeClr val="bg1">
                    <a:lumMod val="65000"/>
                  </a:schemeClr>
                </a:solidFill>
              </a:rPr>
              <a:t>3/27</a:t>
            </a:r>
          </a:p>
        </p:txBody>
      </p:sp>
      <p:sp>
        <p:nvSpPr>
          <p:cNvPr id="14" name="Rectangle 13">
            <a:extLst>
              <a:ext uri="{FF2B5EF4-FFF2-40B4-BE49-F238E27FC236}">
                <a16:creationId xmlns:a16="http://schemas.microsoft.com/office/drawing/2014/main" id="{9D25C847-29D2-8642-89A1-849D62B24059}"/>
              </a:ext>
            </a:extLst>
          </p:cNvPr>
          <p:cNvSpPr/>
          <p:nvPr/>
        </p:nvSpPr>
        <p:spPr>
          <a:xfrm>
            <a:off x="481405" y="6306100"/>
            <a:ext cx="7260516" cy="276999"/>
          </a:xfrm>
          <a:prstGeom prst="rect">
            <a:avLst/>
          </a:prstGeom>
        </p:spPr>
        <p:txBody>
          <a:bodyPr wrap="square">
            <a:spAutoFit/>
          </a:bodyPr>
          <a:lstStyle/>
          <a:p>
            <a:r>
              <a:rPr lang="en-US" sz="1200" dirty="0">
                <a:solidFill>
                  <a:schemeClr val="bg1">
                    <a:lumMod val="50000"/>
                  </a:schemeClr>
                </a:solidFill>
              </a:rPr>
              <a:t>R. W. </a:t>
            </a:r>
            <a:r>
              <a:rPr lang="en-US" sz="1200" dirty="0" err="1">
                <a:solidFill>
                  <a:schemeClr val="bg1">
                    <a:lumMod val="50000"/>
                  </a:schemeClr>
                </a:solidFill>
              </a:rPr>
              <a:t>Spekkens</a:t>
            </a:r>
            <a:r>
              <a:rPr lang="en-US" sz="1200" dirty="0">
                <a:solidFill>
                  <a:schemeClr val="bg1">
                    <a:lumMod val="50000"/>
                  </a:schemeClr>
                </a:solidFill>
              </a:rPr>
              <a:t>, in Quantum Theory: Informational Foundations and Foils, pp 83-135, Springer Dordrecht (2016).</a:t>
            </a:r>
          </a:p>
        </p:txBody>
      </p:sp>
      <p:sp>
        <p:nvSpPr>
          <p:cNvPr id="15" name="Title 1">
            <a:extLst>
              <a:ext uri="{FF2B5EF4-FFF2-40B4-BE49-F238E27FC236}">
                <a16:creationId xmlns:a16="http://schemas.microsoft.com/office/drawing/2014/main" id="{8A17BDCE-3FEF-3547-AFA7-7C76DA8F48CB}"/>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Motivation</a:t>
            </a:r>
          </a:p>
        </p:txBody>
      </p:sp>
      <p:sp>
        <p:nvSpPr>
          <p:cNvPr id="10" name="Rectangle 9">
            <a:extLst>
              <a:ext uri="{FF2B5EF4-FFF2-40B4-BE49-F238E27FC236}">
                <a16:creationId xmlns:a16="http://schemas.microsoft.com/office/drawing/2014/main" id="{000DA639-A4BC-6D4E-A4AD-A5E8B52AC883}"/>
              </a:ext>
            </a:extLst>
          </p:cNvPr>
          <p:cNvSpPr/>
          <p:nvPr/>
        </p:nvSpPr>
        <p:spPr>
          <a:xfrm>
            <a:off x="481404" y="6536620"/>
            <a:ext cx="9918371" cy="276999"/>
          </a:xfrm>
          <a:prstGeom prst="rect">
            <a:avLst/>
          </a:prstGeom>
        </p:spPr>
        <p:txBody>
          <a:bodyPr wrap="square">
            <a:spAutoFit/>
          </a:bodyPr>
          <a:lstStyle/>
          <a:p>
            <a:r>
              <a:rPr lang="en-US" sz="1200" dirty="0">
                <a:solidFill>
                  <a:srgbClr val="FF0000"/>
                </a:solidFill>
              </a:rPr>
              <a:t>*</a:t>
            </a:r>
            <a:r>
              <a:rPr lang="en-US" sz="1200" dirty="0">
                <a:solidFill>
                  <a:schemeClr val="bg1">
                    <a:lumMod val="50000"/>
                  </a:schemeClr>
                </a:solidFill>
              </a:rPr>
              <a:t>L. Catani, M. </a:t>
            </a:r>
            <a:r>
              <a:rPr lang="en-US" sz="1200" dirty="0" err="1">
                <a:solidFill>
                  <a:schemeClr val="bg1">
                    <a:lumMod val="50000"/>
                  </a:schemeClr>
                </a:solidFill>
              </a:rPr>
              <a:t>Leifer</a:t>
            </a:r>
            <a:r>
              <a:rPr lang="en-US" sz="1200" dirty="0">
                <a:solidFill>
                  <a:schemeClr val="bg1">
                    <a:lumMod val="50000"/>
                  </a:schemeClr>
                </a:solidFill>
              </a:rPr>
              <a:t>, D. Schmid and R.W. </a:t>
            </a:r>
            <a:r>
              <a:rPr lang="en-US" sz="1200" dirty="0" err="1">
                <a:solidFill>
                  <a:schemeClr val="bg1">
                    <a:lumMod val="50000"/>
                  </a:schemeClr>
                </a:solidFill>
              </a:rPr>
              <a:t>Spekkens</a:t>
            </a:r>
            <a:r>
              <a:rPr lang="en-US" sz="1200" dirty="0">
                <a:solidFill>
                  <a:schemeClr val="bg1">
                    <a:lumMod val="50000"/>
                  </a:schemeClr>
                </a:solidFill>
              </a:rPr>
              <a:t>, arXiv:2111.13727 (2021).</a:t>
            </a:r>
          </a:p>
        </p:txBody>
      </p:sp>
      <p:pic>
        <p:nvPicPr>
          <p:cNvPr id="4" name="Picture 3">
            <a:extLst>
              <a:ext uri="{FF2B5EF4-FFF2-40B4-BE49-F238E27FC236}">
                <a16:creationId xmlns:a16="http://schemas.microsoft.com/office/drawing/2014/main" id="{C2F1D99A-6E99-E146-9B67-3E9ADB484BBE}"/>
              </a:ext>
            </a:extLst>
          </p:cNvPr>
          <p:cNvPicPr>
            <a:picLocks noChangeAspect="1"/>
          </p:cNvPicPr>
          <p:nvPr/>
        </p:nvPicPr>
        <p:blipFill>
          <a:blip r:embed="rId3"/>
          <a:stretch>
            <a:fillRect/>
          </a:stretch>
        </p:blipFill>
        <p:spPr>
          <a:xfrm>
            <a:off x="481404" y="1644659"/>
            <a:ext cx="6468036" cy="4546181"/>
          </a:xfrm>
          <a:prstGeom prst="rect">
            <a:avLst/>
          </a:prstGeom>
        </p:spPr>
      </p:pic>
    </p:spTree>
    <p:extLst>
      <p:ext uri="{BB962C8B-B14F-4D97-AF65-F5344CB8AC3E}">
        <p14:creationId xmlns:p14="http://schemas.microsoft.com/office/powerpoint/2010/main" val="13653596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1588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Motivation</a:t>
            </a:r>
          </a:p>
        </p:txBody>
      </p:sp>
      <p:sp>
        <p:nvSpPr>
          <p:cNvPr id="7" name="TextBox 6">
            <a:extLst>
              <a:ext uri="{FF2B5EF4-FFF2-40B4-BE49-F238E27FC236}">
                <a16:creationId xmlns:a16="http://schemas.microsoft.com/office/drawing/2014/main" id="{A6E6ECE5-9E58-6C4B-80BA-6D37BE7D5CB3}"/>
              </a:ext>
            </a:extLst>
          </p:cNvPr>
          <p:cNvSpPr txBox="1"/>
          <p:nvPr/>
        </p:nvSpPr>
        <p:spPr>
          <a:xfrm>
            <a:off x="8502654" y="6488980"/>
            <a:ext cx="527709" cy="307777"/>
          </a:xfrm>
          <a:prstGeom prst="rect">
            <a:avLst/>
          </a:prstGeom>
          <a:noFill/>
        </p:spPr>
        <p:txBody>
          <a:bodyPr wrap="none" rtlCol="0">
            <a:spAutoFit/>
          </a:bodyPr>
          <a:lstStyle/>
          <a:p>
            <a:r>
              <a:rPr lang="it-IT" sz="1400" dirty="0">
                <a:solidFill>
                  <a:schemeClr val="bg1">
                    <a:lumMod val="65000"/>
                  </a:schemeClr>
                </a:solidFill>
              </a:rPr>
              <a:t>5/27</a:t>
            </a:r>
          </a:p>
        </p:txBody>
      </p:sp>
      <p:sp>
        <p:nvSpPr>
          <p:cNvPr id="10" name="Title 1">
            <a:extLst>
              <a:ext uri="{FF2B5EF4-FFF2-40B4-BE49-F238E27FC236}">
                <a16:creationId xmlns:a16="http://schemas.microsoft.com/office/drawing/2014/main" id="{B1A21E0C-CFD6-7444-BDB6-DC3563462442}"/>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Motivation</a:t>
            </a:r>
          </a:p>
        </p:txBody>
      </p:sp>
      <p:sp>
        <p:nvSpPr>
          <p:cNvPr id="11" name="TextBox 10">
            <a:extLst>
              <a:ext uri="{FF2B5EF4-FFF2-40B4-BE49-F238E27FC236}">
                <a16:creationId xmlns:a16="http://schemas.microsoft.com/office/drawing/2014/main" id="{D1088C60-5554-814A-8832-C61485F897B1}"/>
              </a:ext>
            </a:extLst>
          </p:cNvPr>
          <p:cNvSpPr txBox="1"/>
          <p:nvPr/>
        </p:nvSpPr>
        <p:spPr>
          <a:xfrm>
            <a:off x="280416" y="2082130"/>
            <a:ext cx="8510015" cy="2246769"/>
          </a:xfrm>
          <a:prstGeom prst="rect">
            <a:avLst/>
          </a:prstGeom>
          <a:noFill/>
        </p:spPr>
        <p:txBody>
          <a:bodyPr wrap="square" rtlCol="0">
            <a:spAutoFit/>
          </a:bodyPr>
          <a:lstStyle/>
          <a:p>
            <a:pPr marL="285750" indent="-285750">
              <a:buFont typeface="Arial" panose="020B0604020202020204" pitchFamily="34" charset="0"/>
              <a:buChar char="•"/>
            </a:pPr>
            <a:r>
              <a:rPr lang="it-IT" sz="2000" dirty="0" err="1"/>
              <a:t>There</a:t>
            </a:r>
            <a:r>
              <a:rPr lang="it-IT" sz="2000" dirty="0"/>
              <a:t> </a:t>
            </a:r>
            <a:r>
              <a:rPr lang="it-IT" sz="2000" dirty="0" err="1"/>
              <a:t>exist</a:t>
            </a:r>
            <a:r>
              <a:rPr lang="it-IT" sz="2000" dirty="0"/>
              <a:t> </a:t>
            </a:r>
            <a:r>
              <a:rPr lang="it-IT" sz="2000" dirty="0" err="1"/>
              <a:t>theories</a:t>
            </a:r>
            <a:r>
              <a:rPr lang="it-IT" sz="2000" dirty="0"/>
              <a:t> </a:t>
            </a:r>
            <a:r>
              <a:rPr lang="it-IT" sz="2000" dirty="0" err="1"/>
              <a:t>that</a:t>
            </a:r>
            <a:r>
              <a:rPr lang="it-IT" sz="2000" dirty="0"/>
              <a:t> </a:t>
            </a:r>
            <a:r>
              <a:rPr lang="it-IT" sz="2000" dirty="0" err="1"/>
              <a:t>manifest</a:t>
            </a:r>
            <a:r>
              <a:rPr lang="it-IT" sz="2000" dirty="0"/>
              <a:t> </a:t>
            </a:r>
            <a:r>
              <a:rPr lang="it-IT" sz="2000" dirty="0" err="1"/>
              <a:t>uncertainty</a:t>
            </a:r>
            <a:r>
              <a:rPr lang="it-IT" sz="2000" dirty="0"/>
              <a:t> relations </a:t>
            </a:r>
            <a:r>
              <a:rPr lang="it-IT" sz="2000" dirty="0" err="1"/>
              <a:t>but</a:t>
            </a:r>
            <a:r>
              <a:rPr lang="it-IT" sz="2000" dirty="0"/>
              <a:t> </a:t>
            </a:r>
            <a:r>
              <a:rPr lang="it-IT" sz="2000" dirty="0" err="1"/>
              <a:t>also</a:t>
            </a:r>
            <a:r>
              <a:rPr lang="it-IT" sz="2000" dirty="0"/>
              <a:t> </a:t>
            </a:r>
            <a:r>
              <a:rPr lang="it-IT" sz="2000" dirty="0" err="1"/>
              <a:t>admit</a:t>
            </a:r>
            <a:r>
              <a:rPr lang="it-IT" sz="2000" dirty="0"/>
              <a:t> of a </a:t>
            </a:r>
            <a:r>
              <a:rPr lang="it-IT" sz="2000" dirty="0" err="1"/>
              <a:t>noncontextual</a:t>
            </a:r>
            <a:r>
              <a:rPr lang="it-IT" sz="2000" dirty="0"/>
              <a:t> </a:t>
            </a:r>
            <a:r>
              <a:rPr lang="it-IT" sz="2000" dirty="0" err="1"/>
              <a:t>ontological</a:t>
            </a:r>
            <a:r>
              <a:rPr lang="it-IT" sz="2000" dirty="0"/>
              <a:t> model.</a:t>
            </a:r>
          </a:p>
          <a:p>
            <a:pPr marL="285750" indent="-285750">
              <a:buFont typeface="Arial" panose="020B0604020202020204" pitchFamily="34" charset="0"/>
              <a:buChar char="•"/>
            </a:pPr>
            <a:endParaRPr lang="it-IT" sz="2000" dirty="0"/>
          </a:p>
          <a:p>
            <a:endParaRPr lang="it-IT" sz="2000" dirty="0"/>
          </a:p>
          <a:p>
            <a:endParaRPr lang="it-IT" sz="2000" dirty="0"/>
          </a:p>
          <a:p>
            <a:pPr marL="285750" indent="-285750">
              <a:buFont typeface="Arial" panose="020B0604020202020204" pitchFamily="34" charset="0"/>
              <a:buChar char="•"/>
            </a:pPr>
            <a:r>
              <a:rPr lang="it-IT" sz="2000" dirty="0" err="1"/>
              <a:t>Which</a:t>
            </a:r>
            <a:r>
              <a:rPr lang="it-IT" sz="2000" dirty="0"/>
              <a:t> </a:t>
            </a:r>
            <a:r>
              <a:rPr lang="it-IT" sz="2000" dirty="0" err="1"/>
              <a:t>aspects</a:t>
            </a:r>
            <a:r>
              <a:rPr lang="it-IT" sz="2000" dirty="0"/>
              <a:t> of </a:t>
            </a:r>
            <a:r>
              <a:rPr lang="it-IT" sz="2000" dirty="0" err="1"/>
              <a:t>uncertainty</a:t>
            </a:r>
            <a:r>
              <a:rPr lang="it-IT" sz="2000" dirty="0"/>
              <a:t> relations </a:t>
            </a:r>
            <a:r>
              <a:rPr lang="it-IT" sz="2000" dirty="0" err="1"/>
              <a:t>witness</a:t>
            </a:r>
            <a:r>
              <a:rPr lang="it-IT" sz="2000" dirty="0"/>
              <a:t> </a:t>
            </a:r>
            <a:r>
              <a:rPr lang="it-IT" sz="2000" dirty="0" err="1"/>
              <a:t>contextuality</a:t>
            </a:r>
            <a:r>
              <a:rPr lang="it-IT" sz="2000" dirty="0"/>
              <a:t>?</a:t>
            </a:r>
          </a:p>
          <a:p>
            <a:pPr marL="285750" indent="-285750">
              <a:buFont typeface="Arial" panose="020B0604020202020204" pitchFamily="34" charset="0"/>
              <a:buChar char="•"/>
            </a:pPr>
            <a:endParaRPr lang="it-IT" sz="2000" dirty="0"/>
          </a:p>
        </p:txBody>
      </p:sp>
    </p:spTree>
    <p:extLst>
      <p:ext uri="{BB962C8B-B14F-4D97-AF65-F5344CB8AC3E}">
        <p14:creationId xmlns:p14="http://schemas.microsoft.com/office/powerpoint/2010/main" val="834913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Operational theories</a:t>
            </a:r>
          </a:p>
        </p:txBody>
      </p:sp>
      <p:sp>
        <p:nvSpPr>
          <p:cNvPr id="7" name="TextBox 6">
            <a:extLst>
              <a:ext uri="{FF2B5EF4-FFF2-40B4-BE49-F238E27FC236}">
                <a16:creationId xmlns:a16="http://schemas.microsoft.com/office/drawing/2014/main" id="{A6E6ECE5-9E58-6C4B-80BA-6D37BE7D5CB3}"/>
              </a:ext>
            </a:extLst>
          </p:cNvPr>
          <p:cNvSpPr txBox="1"/>
          <p:nvPr/>
        </p:nvSpPr>
        <p:spPr>
          <a:xfrm>
            <a:off x="8502654" y="6488980"/>
            <a:ext cx="527709" cy="307777"/>
          </a:xfrm>
          <a:prstGeom prst="rect">
            <a:avLst/>
          </a:prstGeom>
          <a:noFill/>
        </p:spPr>
        <p:txBody>
          <a:bodyPr wrap="none" rtlCol="0">
            <a:spAutoFit/>
          </a:bodyPr>
          <a:lstStyle/>
          <a:p>
            <a:r>
              <a:rPr lang="it-IT" sz="1400" dirty="0">
                <a:solidFill>
                  <a:schemeClr val="bg1">
                    <a:lumMod val="65000"/>
                  </a:schemeClr>
                </a:solidFill>
              </a:rPr>
              <a:t>8/27</a:t>
            </a:r>
          </a:p>
        </p:txBody>
      </p:sp>
      <p:sp>
        <p:nvSpPr>
          <p:cNvPr id="2" name="TextBox 1">
            <a:extLst>
              <a:ext uri="{FF2B5EF4-FFF2-40B4-BE49-F238E27FC236}">
                <a16:creationId xmlns:a16="http://schemas.microsoft.com/office/drawing/2014/main" id="{5F74FAA1-FAF7-3F44-82DB-F748535A626A}"/>
              </a:ext>
            </a:extLst>
          </p:cNvPr>
          <p:cNvSpPr txBox="1"/>
          <p:nvPr/>
        </p:nvSpPr>
        <p:spPr>
          <a:xfrm>
            <a:off x="280504" y="1822658"/>
            <a:ext cx="5903667" cy="400110"/>
          </a:xfrm>
          <a:prstGeom prst="rect">
            <a:avLst/>
          </a:prstGeom>
          <a:noFill/>
        </p:spPr>
        <p:txBody>
          <a:bodyPr wrap="none" rtlCol="0">
            <a:spAutoFit/>
          </a:bodyPr>
          <a:lstStyle/>
          <a:p>
            <a:r>
              <a:rPr lang="it-IT" sz="2000" dirty="0" err="1"/>
              <a:t>Operational</a:t>
            </a:r>
            <a:r>
              <a:rPr lang="it-IT" sz="2000" dirty="0"/>
              <a:t> </a:t>
            </a:r>
            <a:r>
              <a:rPr lang="it-IT" sz="2000" dirty="0" err="1"/>
              <a:t>theory</a:t>
            </a:r>
            <a:r>
              <a:rPr lang="it-IT" sz="2000" dirty="0"/>
              <a:t> in a </a:t>
            </a:r>
            <a:r>
              <a:rPr lang="it-IT" sz="2000" dirty="0" err="1"/>
              <a:t>prepare</a:t>
            </a:r>
            <a:r>
              <a:rPr lang="it-IT" sz="2000" dirty="0"/>
              <a:t> and </a:t>
            </a:r>
            <a:r>
              <a:rPr lang="it-IT" sz="2000" dirty="0" err="1"/>
              <a:t>measure</a:t>
            </a:r>
            <a:r>
              <a:rPr lang="it-IT" sz="2000" dirty="0"/>
              <a:t> scenario:</a:t>
            </a:r>
          </a:p>
        </p:txBody>
      </p:sp>
      <p:sp>
        <p:nvSpPr>
          <p:cNvPr id="3" name="TextBox 2">
            <a:extLst>
              <a:ext uri="{FF2B5EF4-FFF2-40B4-BE49-F238E27FC236}">
                <a16:creationId xmlns:a16="http://schemas.microsoft.com/office/drawing/2014/main" id="{ECEE471A-E6C0-C848-ACFF-A9C7207A0164}"/>
              </a:ext>
            </a:extLst>
          </p:cNvPr>
          <p:cNvSpPr txBox="1"/>
          <p:nvPr/>
        </p:nvSpPr>
        <p:spPr>
          <a:xfrm>
            <a:off x="280504" y="2838537"/>
            <a:ext cx="1468864" cy="400110"/>
          </a:xfrm>
          <a:prstGeom prst="rect">
            <a:avLst/>
          </a:prstGeom>
          <a:noFill/>
        </p:spPr>
        <p:txBody>
          <a:bodyPr wrap="none" rtlCol="0">
            <a:spAutoFit/>
          </a:bodyPr>
          <a:lstStyle/>
          <a:p>
            <a:r>
              <a:rPr lang="it-IT" sz="2000" dirty="0" err="1"/>
              <a:t>Preparation</a:t>
            </a:r>
            <a:r>
              <a:rPr lang="it-IT" sz="2000" dirty="0"/>
              <a:t> </a:t>
            </a:r>
          </a:p>
        </p:txBody>
      </p:sp>
      <p:sp>
        <p:nvSpPr>
          <p:cNvPr id="8" name="TextBox 7">
            <a:extLst>
              <a:ext uri="{FF2B5EF4-FFF2-40B4-BE49-F238E27FC236}">
                <a16:creationId xmlns:a16="http://schemas.microsoft.com/office/drawing/2014/main" id="{E57E6F1B-55B4-824C-ACEB-0815CC3F9EB9}"/>
              </a:ext>
            </a:extLst>
          </p:cNvPr>
          <p:cNvSpPr txBox="1"/>
          <p:nvPr/>
        </p:nvSpPr>
        <p:spPr>
          <a:xfrm>
            <a:off x="277313" y="3854416"/>
            <a:ext cx="3152017" cy="400110"/>
          </a:xfrm>
          <a:prstGeom prst="rect">
            <a:avLst/>
          </a:prstGeom>
          <a:noFill/>
        </p:spPr>
        <p:txBody>
          <a:bodyPr wrap="none" rtlCol="0">
            <a:spAutoFit/>
          </a:bodyPr>
          <a:lstStyle/>
          <a:p>
            <a:r>
              <a:rPr lang="it-IT" sz="2000" dirty="0" err="1"/>
              <a:t>Measurement</a:t>
            </a:r>
            <a:r>
              <a:rPr lang="it-IT" sz="2000" dirty="0"/>
              <a:t> and </a:t>
            </a:r>
            <a:r>
              <a:rPr lang="it-IT" sz="2000" dirty="0" err="1"/>
              <a:t>outcome</a:t>
            </a:r>
            <a:r>
              <a:rPr lang="it-IT" sz="2000" dirty="0"/>
              <a:t> </a:t>
            </a:r>
          </a:p>
        </p:txBody>
      </p:sp>
      <p:sp>
        <p:nvSpPr>
          <p:cNvPr id="9" name="TextBox 8">
            <a:extLst>
              <a:ext uri="{FF2B5EF4-FFF2-40B4-BE49-F238E27FC236}">
                <a16:creationId xmlns:a16="http://schemas.microsoft.com/office/drawing/2014/main" id="{D043C9CC-9507-8B47-A51E-0923064576AF}"/>
              </a:ext>
            </a:extLst>
          </p:cNvPr>
          <p:cNvSpPr txBox="1"/>
          <p:nvPr/>
        </p:nvSpPr>
        <p:spPr>
          <a:xfrm>
            <a:off x="277313" y="4952742"/>
            <a:ext cx="2142125" cy="400110"/>
          </a:xfrm>
          <a:prstGeom prst="rect">
            <a:avLst/>
          </a:prstGeom>
          <a:noFill/>
        </p:spPr>
        <p:txBody>
          <a:bodyPr wrap="none" rtlCol="0">
            <a:spAutoFit/>
          </a:bodyPr>
          <a:lstStyle/>
          <a:p>
            <a:r>
              <a:rPr lang="it-IT" sz="2000" dirty="0" err="1"/>
              <a:t>Predicted</a:t>
            </a:r>
            <a:r>
              <a:rPr lang="it-IT" sz="2000" dirty="0"/>
              <a:t> </a:t>
            </a:r>
            <a:r>
              <a:rPr lang="it-IT" sz="2000" dirty="0" err="1"/>
              <a:t>statistics</a:t>
            </a:r>
            <a:endParaRPr lang="it-IT" sz="2000" dirty="0"/>
          </a:p>
        </p:txBody>
      </p:sp>
      <p:pic>
        <p:nvPicPr>
          <p:cNvPr id="4" name="Picture 3">
            <a:extLst>
              <a:ext uri="{FF2B5EF4-FFF2-40B4-BE49-F238E27FC236}">
                <a16:creationId xmlns:a16="http://schemas.microsoft.com/office/drawing/2014/main" id="{8438999C-4358-B34E-832D-8295F46BBD4C}"/>
              </a:ext>
            </a:extLst>
          </p:cNvPr>
          <p:cNvPicPr>
            <a:picLocks noChangeAspect="1"/>
          </p:cNvPicPr>
          <p:nvPr/>
        </p:nvPicPr>
        <p:blipFill>
          <a:blip r:embed="rId3"/>
          <a:stretch>
            <a:fillRect/>
          </a:stretch>
        </p:blipFill>
        <p:spPr>
          <a:xfrm>
            <a:off x="1755784" y="2928742"/>
            <a:ext cx="219319" cy="203074"/>
          </a:xfrm>
          <a:prstGeom prst="rect">
            <a:avLst/>
          </a:prstGeom>
        </p:spPr>
      </p:pic>
      <p:pic>
        <p:nvPicPr>
          <p:cNvPr id="6" name="Picture 5">
            <a:extLst>
              <a:ext uri="{FF2B5EF4-FFF2-40B4-BE49-F238E27FC236}">
                <a16:creationId xmlns:a16="http://schemas.microsoft.com/office/drawing/2014/main" id="{3F46AB42-2430-FD4D-8899-E40B55973E9A}"/>
              </a:ext>
            </a:extLst>
          </p:cNvPr>
          <p:cNvPicPr>
            <a:picLocks noChangeAspect="1"/>
          </p:cNvPicPr>
          <p:nvPr/>
        </p:nvPicPr>
        <p:blipFill>
          <a:blip r:embed="rId4"/>
          <a:stretch>
            <a:fillRect/>
          </a:stretch>
        </p:blipFill>
        <p:spPr>
          <a:xfrm>
            <a:off x="3429330" y="3949278"/>
            <a:ext cx="656266" cy="262506"/>
          </a:xfrm>
          <a:prstGeom prst="rect">
            <a:avLst/>
          </a:prstGeom>
        </p:spPr>
      </p:pic>
      <p:pic>
        <p:nvPicPr>
          <p:cNvPr id="10" name="Picture 9">
            <a:extLst>
              <a:ext uri="{FF2B5EF4-FFF2-40B4-BE49-F238E27FC236}">
                <a16:creationId xmlns:a16="http://schemas.microsoft.com/office/drawing/2014/main" id="{49A293AF-D97D-8249-960A-83A3F2DDEC79}"/>
              </a:ext>
            </a:extLst>
          </p:cNvPr>
          <p:cNvPicPr>
            <a:picLocks noChangeAspect="1"/>
          </p:cNvPicPr>
          <p:nvPr/>
        </p:nvPicPr>
        <p:blipFill>
          <a:blip r:embed="rId5"/>
          <a:stretch>
            <a:fillRect/>
          </a:stretch>
        </p:blipFill>
        <p:spPr>
          <a:xfrm>
            <a:off x="2590790" y="5007054"/>
            <a:ext cx="1283093" cy="304323"/>
          </a:xfrm>
          <a:prstGeom prst="rect">
            <a:avLst/>
          </a:prstGeom>
        </p:spPr>
      </p:pic>
      <p:cxnSp>
        <p:nvCxnSpPr>
          <p:cNvPr id="14" name="Straight Arrow Connector 13">
            <a:extLst>
              <a:ext uri="{FF2B5EF4-FFF2-40B4-BE49-F238E27FC236}">
                <a16:creationId xmlns:a16="http://schemas.microsoft.com/office/drawing/2014/main" id="{5E2DEBF6-D946-6243-9B5A-54521A5A0751}"/>
              </a:ext>
            </a:extLst>
          </p:cNvPr>
          <p:cNvCxnSpPr/>
          <p:nvPr/>
        </p:nvCxnSpPr>
        <p:spPr>
          <a:xfrm>
            <a:off x="4833454" y="3045255"/>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96919A-A5F3-6B48-AD67-44D547047941}"/>
              </a:ext>
            </a:extLst>
          </p:cNvPr>
          <p:cNvCxnSpPr/>
          <p:nvPr/>
        </p:nvCxnSpPr>
        <p:spPr>
          <a:xfrm>
            <a:off x="4833454" y="4080531"/>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2915DA-95A6-2843-B257-5FE7A4F69DFB}"/>
              </a:ext>
            </a:extLst>
          </p:cNvPr>
          <p:cNvCxnSpPr/>
          <p:nvPr/>
        </p:nvCxnSpPr>
        <p:spPr>
          <a:xfrm>
            <a:off x="4833454" y="5152797"/>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8E90AFA-7545-0245-8BD5-F64C215AEB94}"/>
              </a:ext>
            </a:extLst>
          </p:cNvPr>
          <p:cNvPicPr>
            <a:picLocks noChangeAspect="1"/>
          </p:cNvPicPr>
          <p:nvPr/>
        </p:nvPicPr>
        <p:blipFill>
          <a:blip r:embed="rId6"/>
          <a:stretch>
            <a:fillRect/>
          </a:stretch>
        </p:blipFill>
        <p:spPr>
          <a:xfrm>
            <a:off x="6513834" y="5000671"/>
            <a:ext cx="1221990" cy="353019"/>
          </a:xfrm>
          <a:prstGeom prst="rect">
            <a:avLst/>
          </a:prstGeom>
        </p:spPr>
      </p:pic>
      <p:pic>
        <p:nvPicPr>
          <p:cNvPr id="18" name="Picture 17">
            <a:extLst>
              <a:ext uri="{FF2B5EF4-FFF2-40B4-BE49-F238E27FC236}">
                <a16:creationId xmlns:a16="http://schemas.microsoft.com/office/drawing/2014/main" id="{2202E93B-C5E7-2A4B-A496-667F24A15669}"/>
              </a:ext>
            </a:extLst>
          </p:cNvPr>
          <p:cNvPicPr>
            <a:picLocks noChangeAspect="1"/>
          </p:cNvPicPr>
          <p:nvPr/>
        </p:nvPicPr>
        <p:blipFill>
          <a:blip r:embed="rId7"/>
          <a:stretch>
            <a:fillRect/>
          </a:stretch>
        </p:blipFill>
        <p:spPr>
          <a:xfrm>
            <a:off x="6513834" y="2882775"/>
            <a:ext cx="375734" cy="324959"/>
          </a:xfrm>
          <a:prstGeom prst="rect">
            <a:avLst/>
          </a:prstGeom>
        </p:spPr>
      </p:pic>
      <p:pic>
        <p:nvPicPr>
          <p:cNvPr id="19" name="Picture 18">
            <a:extLst>
              <a:ext uri="{FF2B5EF4-FFF2-40B4-BE49-F238E27FC236}">
                <a16:creationId xmlns:a16="http://schemas.microsoft.com/office/drawing/2014/main" id="{EA34DB84-28E5-3D4D-95FD-4438290026C5}"/>
              </a:ext>
            </a:extLst>
          </p:cNvPr>
          <p:cNvPicPr>
            <a:picLocks noChangeAspect="1"/>
          </p:cNvPicPr>
          <p:nvPr/>
        </p:nvPicPr>
        <p:blipFill>
          <a:blip r:embed="rId8"/>
          <a:stretch>
            <a:fillRect/>
          </a:stretch>
        </p:blipFill>
        <p:spPr>
          <a:xfrm>
            <a:off x="6494745" y="3919111"/>
            <a:ext cx="611796" cy="345798"/>
          </a:xfrm>
          <a:prstGeom prst="rect">
            <a:avLst/>
          </a:prstGeom>
        </p:spPr>
      </p:pic>
    </p:spTree>
    <p:extLst>
      <p:ext uri="{BB962C8B-B14F-4D97-AF65-F5344CB8AC3E}">
        <p14:creationId xmlns:p14="http://schemas.microsoft.com/office/powerpoint/2010/main" val="283726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Ontological model of an operational theory</a:t>
            </a:r>
          </a:p>
        </p:txBody>
      </p:sp>
      <p:sp>
        <p:nvSpPr>
          <p:cNvPr id="7" name="TextBox 6">
            <a:extLst>
              <a:ext uri="{FF2B5EF4-FFF2-40B4-BE49-F238E27FC236}">
                <a16:creationId xmlns:a16="http://schemas.microsoft.com/office/drawing/2014/main" id="{A6E6ECE5-9E58-6C4B-80BA-6D37BE7D5CB3}"/>
              </a:ext>
            </a:extLst>
          </p:cNvPr>
          <p:cNvSpPr txBox="1"/>
          <p:nvPr/>
        </p:nvSpPr>
        <p:spPr>
          <a:xfrm>
            <a:off x="8502654" y="6488980"/>
            <a:ext cx="619080" cy="307777"/>
          </a:xfrm>
          <a:prstGeom prst="rect">
            <a:avLst/>
          </a:prstGeom>
          <a:noFill/>
        </p:spPr>
        <p:txBody>
          <a:bodyPr wrap="none" rtlCol="0">
            <a:spAutoFit/>
          </a:bodyPr>
          <a:lstStyle/>
          <a:p>
            <a:r>
              <a:rPr lang="it-IT" sz="1400" dirty="0">
                <a:solidFill>
                  <a:schemeClr val="bg1">
                    <a:lumMod val="65000"/>
                  </a:schemeClr>
                </a:solidFill>
              </a:rPr>
              <a:t>15/27</a:t>
            </a:r>
          </a:p>
        </p:txBody>
      </p:sp>
      <p:sp>
        <p:nvSpPr>
          <p:cNvPr id="6" name="TextBox 5">
            <a:extLst>
              <a:ext uri="{FF2B5EF4-FFF2-40B4-BE49-F238E27FC236}">
                <a16:creationId xmlns:a16="http://schemas.microsoft.com/office/drawing/2014/main" id="{8C2E751D-16C1-3547-B4E4-F7DA9B0413F1}"/>
              </a:ext>
            </a:extLst>
          </p:cNvPr>
          <p:cNvSpPr txBox="1">
            <a:spLocks noChangeArrowheads="1"/>
          </p:cNvSpPr>
          <p:nvPr/>
        </p:nvSpPr>
        <p:spPr bwMode="auto">
          <a:xfrm>
            <a:off x="26988" y="115888"/>
            <a:ext cx="5767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Ontological models and Noncontextuality</a:t>
            </a:r>
          </a:p>
        </p:txBody>
      </p:sp>
      <p:sp>
        <p:nvSpPr>
          <p:cNvPr id="8" name="TextBox 7">
            <a:extLst>
              <a:ext uri="{FF2B5EF4-FFF2-40B4-BE49-F238E27FC236}">
                <a16:creationId xmlns:a16="http://schemas.microsoft.com/office/drawing/2014/main" id="{48D1B9DE-9905-194F-9C8C-4CC7A8F1650F}"/>
              </a:ext>
            </a:extLst>
          </p:cNvPr>
          <p:cNvSpPr txBox="1"/>
          <p:nvPr/>
        </p:nvSpPr>
        <p:spPr>
          <a:xfrm>
            <a:off x="280504" y="3057993"/>
            <a:ext cx="1468864" cy="400110"/>
          </a:xfrm>
          <a:prstGeom prst="rect">
            <a:avLst/>
          </a:prstGeom>
          <a:noFill/>
        </p:spPr>
        <p:txBody>
          <a:bodyPr wrap="none" rtlCol="0">
            <a:spAutoFit/>
          </a:bodyPr>
          <a:lstStyle/>
          <a:p>
            <a:r>
              <a:rPr lang="it-IT" sz="2000" dirty="0" err="1"/>
              <a:t>Preparation</a:t>
            </a:r>
            <a:r>
              <a:rPr lang="it-IT" sz="2000" dirty="0"/>
              <a:t> </a:t>
            </a:r>
          </a:p>
        </p:txBody>
      </p:sp>
      <p:sp>
        <p:nvSpPr>
          <p:cNvPr id="9" name="TextBox 8">
            <a:extLst>
              <a:ext uri="{FF2B5EF4-FFF2-40B4-BE49-F238E27FC236}">
                <a16:creationId xmlns:a16="http://schemas.microsoft.com/office/drawing/2014/main" id="{B8F55BD4-9A03-C049-8983-44405ACDC35B}"/>
              </a:ext>
            </a:extLst>
          </p:cNvPr>
          <p:cNvSpPr txBox="1"/>
          <p:nvPr/>
        </p:nvSpPr>
        <p:spPr>
          <a:xfrm>
            <a:off x="277313" y="4183600"/>
            <a:ext cx="3152017" cy="400110"/>
          </a:xfrm>
          <a:prstGeom prst="rect">
            <a:avLst/>
          </a:prstGeom>
          <a:noFill/>
        </p:spPr>
        <p:txBody>
          <a:bodyPr wrap="none" rtlCol="0">
            <a:spAutoFit/>
          </a:bodyPr>
          <a:lstStyle/>
          <a:p>
            <a:r>
              <a:rPr lang="it-IT" sz="2000" dirty="0" err="1"/>
              <a:t>Measurement</a:t>
            </a:r>
            <a:r>
              <a:rPr lang="it-IT" sz="2000" dirty="0"/>
              <a:t> and </a:t>
            </a:r>
            <a:r>
              <a:rPr lang="it-IT" sz="2000" dirty="0" err="1"/>
              <a:t>outcome</a:t>
            </a:r>
            <a:r>
              <a:rPr lang="it-IT" sz="2000" dirty="0"/>
              <a:t> </a:t>
            </a:r>
          </a:p>
        </p:txBody>
      </p:sp>
      <p:sp>
        <p:nvSpPr>
          <p:cNvPr id="10" name="TextBox 9">
            <a:extLst>
              <a:ext uri="{FF2B5EF4-FFF2-40B4-BE49-F238E27FC236}">
                <a16:creationId xmlns:a16="http://schemas.microsoft.com/office/drawing/2014/main" id="{80CBA751-3E16-7A4B-B09C-77A044B9887D}"/>
              </a:ext>
            </a:extLst>
          </p:cNvPr>
          <p:cNvSpPr txBox="1"/>
          <p:nvPr/>
        </p:nvSpPr>
        <p:spPr>
          <a:xfrm>
            <a:off x="277313" y="5342886"/>
            <a:ext cx="2142125" cy="400110"/>
          </a:xfrm>
          <a:prstGeom prst="rect">
            <a:avLst/>
          </a:prstGeom>
          <a:noFill/>
        </p:spPr>
        <p:txBody>
          <a:bodyPr wrap="none" rtlCol="0">
            <a:spAutoFit/>
          </a:bodyPr>
          <a:lstStyle/>
          <a:p>
            <a:r>
              <a:rPr lang="it-IT" sz="2000" dirty="0" err="1"/>
              <a:t>Predicted</a:t>
            </a:r>
            <a:r>
              <a:rPr lang="it-IT" sz="2000" dirty="0"/>
              <a:t> </a:t>
            </a:r>
            <a:r>
              <a:rPr lang="it-IT" sz="2000" dirty="0" err="1"/>
              <a:t>statistics</a:t>
            </a:r>
            <a:endParaRPr lang="it-IT" sz="2000" dirty="0"/>
          </a:p>
        </p:txBody>
      </p:sp>
      <p:pic>
        <p:nvPicPr>
          <p:cNvPr id="11" name="Picture 10">
            <a:extLst>
              <a:ext uri="{FF2B5EF4-FFF2-40B4-BE49-F238E27FC236}">
                <a16:creationId xmlns:a16="http://schemas.microsoft.com/office/drawing/2014/main" id="{F906234E-DCFF-E649-9BF4-1CCB4D728EBF}"/>
              </a:ext>
            </a:extLst>
          </p:cNvPr>
          <p:cNvPicPr>
            <a:picLocks noChangeAspect="1"/>
          </p:cNvPicPr>
          <p:nvPr/>
        </p:nvPicPr>
        <p:blipFill>
          <a:blip r:embed="rId3"/>
          <a:stretch>
            <a:fillRect/>
          </a:stretch>
        </p:blipFill>
        <p:spPr>
          <a:xfrm>
            <a:off x="1694824" y="3148198"/>
            <a:ext cx="219319" cy="203074"/>
          </a:xfrm>
          <a:prstGeom prst="rect">
            <a:avLst/>
          </a:prstGeom>
        </p:spPr>
      </p:pic>
      <p:pic>
        <p:nvPicPr>
          <p:cNvPr id="14" name="Picture 13">
            <a:extLst>
              <a:ext uri="{FF2B5EF4-FFF2-40B4-BE49-F238E27FC236}">
                <a16:creationId xmlns:a16="http://schemas.microsoft.com/office/drawing/2014/main" id="{9423D527-8589-FB42-AAF0-29CFD5905193}"/>
              </a:ext>
            </a:extLst>
          </p:cNvPr>
          <p:cNvPicPr>
            <a:picLocks noChangeAspect="1"/>
          </p:cNvPicPr>
          <p:nvPr/>
        </p:nvPicPr>
        <p:blipFill>
          <a:blip r:embed="rId4"/>
          <a:stretch>
            <a:fillRect/>
          </a:stretch>
        </p:blipFill>
        <p:spPr>
          <a:xfrm>
            <a:off x="3368370" y="4278462"/>
            <a:ext cx="656266" cy="262506"/>
          </a:xfrm>
          <a:prstGeom prst="rect">
            <a:avLst/>
          </a:prstGeom>
        </p:spPr>
      </p:pic>
      <p:cxnSp>
        <p:nvCxnSpPr>
          <p:cNvPr id="16" name="Straight Arrow Connector 15">
            <a:extLst>
              <a:ext uri="{FF2B5EF4-FFF2-40B4-BE49-F238E27FC236}">
                <a16:creationId xmlns:a16="http://schemas.microsoft.com/office/drawing/2014/main" id="{45B3C7C7-C677-2E4A-9CC5-C8D6C12420BF}"/>
              </a:ext>
            </a:extLst>
          </p:cNvPr>
          <p:cNvCxnSpPr/>
          <p:nvPr/>
        </p:nvCxnSpPr>
        <p:spPr>
          <a:xfrm>
            <a:off x="6579682" y="3264711"/>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467A9B-7234-134E-90D9-2F6192D8E5BD}"/>
              </a:ext>
            </a:extLst>
          </p:cNvPr>
          <p:cNvCxnSpPr/>
          <p:nvPr/>
        </p:nvCxnSpPr>
        <p:spPr>
          <a:xfrm>
            <a:off x="6579682" y="4423797"/>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AA59EDF-1453-0143-AB82-E0AB31A4ADB1}"/>
              </a:ext>
            </a:extLst>
          </p:cNvPr>
          <p:cNvCxnSpPr/>
          <p:nvPr/>
        </p:nvCxnSpPr>
        <p:spPr>
          <a:xfrm>
            <a:off x="6604066" y="5548294"/>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AEE6F8-4805-F946-8EF2-B2A09350A5AE}"/>
              </a:ext>
            </a:extLst>
          </p:cNvPr>
          <p:cNvSpPr txBox="1"/>
          <p:nvPr/>
        </p:nvSpPr>
        <p:spPr>
          <a:xfrm>
            <a:off x="277313" y="1917851"/>
            <a:ext cx="8664698" cy="400110"/>
          </a:xfrm>
          <a:prstGeom prst="rect">
            <a:avLst/>
          </a:prstGeom>
          <a:noFill/>
        </p:spPr>
        <p:txBody>
          <a:bodyPr wrap="square" rtlCol="0">
            <a:spAutoFit/>
          </a:bodyPr>
          <a:lstStyle/>
          <a:p>
            <a:r>
              <a:rPr lang="it-IT" sz="2000" dirty="0" err="1"/>
              <a:t>Each</a:t>
            </a:r>
            <a:r>
              <a:rPr lang="it-IT" sz="2000" dirty="0"/>
              <a:t> </a:t>
            </a:r>
            <a:r>
              <a:rPr lang="it-IT" sz="2000" dirty="0" err="1"/>
              <a:t>system</a:t>
            </a:r>
            <a:r>
              <a:rPr lang="it-IT" sz="2000" dirty="0"/>
              <a:t>                </a:t>
            </a:r>
            <a:r>
              <a:rPr lang="it-IT" sz="2000" dirty="0" err="1"/>
              <a:t>ontic</a:t>
            </a:r>
            <a:r>
              <a:rPr lang="it-IT" sz="2000" dirty="0"/>
              <a:t> state </a:t>
            </a:r>
            <a:r>
              <a:rPr lang="it-IT" sz="2000" dirty="0" err="1"/>
              <a:t>space</a:t>
            </a:r>
            <a:r>
              <a:rPr lang="it-IT" sz="2000" dirty="0"/>
              <a:t>      </a:t>
            </a:r>
            <a:r>
              <a:rPr lang="it-IT" sz="2000" dirty="0" err="1"/>
              <a:t>describing</a:t>
            </a:r>
            <a:r>
              <a:rPr lang="it-IT" sz="2000" dirty="0"/>
              <a:t> </a:t>
            </a:r>
            <a:r>
              <a:rPr lang="it-IT" sz="2000" dirty="0" err="1"/>
              <a:t>possible</a:t>
            </a:r>
            <a:r>
              <a:rPr lang="it-IT" sz="2000" dirty="0"/>
              <a:t> </a:t>
            </a:r>
            <a:r>
              <a:rPr lang="it-IT" sz="2000" dirty="0" err="1"/>
              <a:t>ontic</a:t>
            </a:r>
            <a:r>
              <a:rPr lang="it-IT" sz="2000" dirty="0"/>
              <a:t> </a:t>
            </a:r>
            <a:r>
              <a:rPr lang="it-IT" sz="2000" dirty="0" err="1"/>
              <a:t>states</a:t>
            </a:r>
            <a:r>
              <a:rPr lang="it-IT" sz="2000" dirty="0"/>
              <a:t>              . </a:t>
            </a:r>
          </a:p>
        </p:txBody>
      </p:sp>
      <p:pic>
        <p:nvPicPr>
          <p:cNvPr id="23" name="Picture 3">
            <a:extLst>
              <a:ext uri="{FF2B5EF4-FFF2-40B4-BE49-F238E27FC236}">
                <a16:creationId xmlns:a16="http://schemas.microsoft.com/office/drawing/2014/main" id="{6CE4B1E4-3D44-B144-8373-832B5A335593}"/>
              </a:ext>
            </a:extLst>
          </p:cNvPr>
          <p:cNvPicPr>
            <a:picLocks noChangeAspect="1"/>
          </p:cNvPicPr>
          <p:nvPr/>
        </p:nvPicPr>
        <p:blipFill rotWithShape="1">
          <a:blip r:embed="rId5">
            <a:extLst>
              <a:ext uri="{28A0092B-C50C-407E-A947-70E740481C1C}">
                <a14:useLocalDpi xmlns:a14="http://schemas.microsoft.com/office/drawing/2010/main" val="0"/>
              </a:ext>
            </a:extLst>
          </a:blip>
          <a:srcRect l="63929" t="-4846"/>
          <a:stretch/>
        </p:blipFill>
        <p:spPr bwMode="auto">
          <a:xfrm>
            <a:off x="4634487" y="2001551"/>
            <a:ext cx="237070" cy="22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FCCBF736-61AB-2847-8C6F-2F745FE39542}"/>
              </a:ext>
            </a:extLst>
          </p:cNvPr>
          <p:cNvPicPr>
            <a:picLocks noChangeAspect="1"/>
          </p:cNvPicPr>
          <p:nvPr/>
        </p:nvPicPr>
        <p:blipFill rotWithShape="1">
          <a:blip r:embed="rId5">
            <a:extLst>
              <a:ext uri="{28A0092B-C50C-407E-A947-70E740481C1C}">
                <a14:useLocalDpi xmlns:a14="http://schemas.microsoft.com/office/drawing/2010/main" val="0"/>
              </a:ext>
            </a:extLst>
          </a:blip>
          <a:srcRect l="1" t="2" r="789" b="-5619"/>
          <a:stretch/>
        </p:blipFill>
        <p:spPr bwMode="auto">
          <a:xfrm>
            <a:off x="7902000" y="2011110"/>
            <a:ext cx="652038" cy="22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AE2145F-1C92-9E4F-9A05-42A8440F6303}"/>
              </a:ext>
            </a:extLst>
          </p:cNvPr>
          <p:cNvPicPr>
            <a:picLocks noChangeAspect="1"/>
          </p:cNvPicPr>
          <p:nvPr/>
        </p:nvPicPr>
        <p:blipFill>
          <a:blip r:embed="rId6"/>
          <a:stretch>
            <a:fillRect/>
          </a:stretch>
        </p:blipFill>
        <p:spPr>
          <a:xfrm>
            <a:off x="2905972" y="3119136"/>
            <a:ext cx="840885" cy="290449"/>
          </a:xfrm>
          <a:prstGeom prst="rect">
            <a:avLst/>
          </a:prstGeom>
        </p:spPr>
      </p:pic>
      <p:pic>
        <p:nvPicPr>
          <p:cNvPr id="3" name="Picture 2">
            <a:extLst>
              <a:ext uri="{FF2B5EF4-FFF2-40B4-BE49-F238E27FC236}">
                <a16:creationId xmlns:a16="http://schemas.microsoft.com/office/drawing/2014/main" id="{01ABC397-52DD-454A-ABB9-A9DA22212DBC}"/>
              </a:ext>
            </a:extLst>
          </p:cNvPr>
          <p:cNvPicPr>
            <a:picLocks noChangeAspect="1"/>
          </p:cNvPicPr>
          <p:nvPr/>
        </p:nvPicPr>
        <p:blipFill>
          <a:blip r:embed="rId7"/>
          <a:stretch>
            <a:fillRect/>
          </a:stretch>
        </p:blipFill>
        <p:spPr>
          <a:xfrm>
            <a:off x="8239801" y="3143520"/>
            <a:ext cx="367717" cy="297676"/>
          </a:xfrm>
          <a:prstGeom prst="rect">
            <a:avLst/>
          </a:prstGeom>
        </p:spPr>
      </p:pic>
      <p:pic>
        <p:nvPicPr>
          <p:cNvPr id="4" name="Picture 3">
            <a:extLst>
              <a:ext uri="{FF2B5EF4-FFF2-40B4-BE49-F238E27FC236}">
                <a16:creationId xmlns:a16="http://schemas.microsoft.com/office/drawing/2014/main" id="{4C61A3BC-9CB7-7D48-B674-FA7CE46A10E2}"/>
              </a:ext>
            </a:extLst>
          </p:cNvPr>
          <p:cNvPicPr>
            <a:picLocks noChangeAspect="1"/>
          </p:cNvPicPr>
          <p:nvPr/>
        </p:nvPicPr>
        <p:blipFill>
          <a:blip r:embed="rId8"/>
          <a:stretch>
            <a:fillRect/>
          </a:stretch>
        </p:blipFill>
        <p:spPr>
          <a:xfrm>
            <a:off x="8161819" y="4221852"/>
            <a:ext cx="555255" cy="400110"/>
          </a:xfrm>
          <a:prstGeom prst="rect">
            <a:avLst/>
          </a:prstGeom>
        </p:spPr>
      </p:pic>
      <p:pic>
        <p:nvPicPr>
          <p:cNvPr id="26" name="Picture 25">
            <a:extLst>
              <a:ext uri="{FF2B5EF4-FFF2-40B4-BE49-F238E27FC236}">
                <a16:creationId xmlns:a16="http://schemas.microsoft.com/office/drawing/2014/main" id="{7F60C8E6-C320-3340-AAB9-255A28988397}"/>
              </a:ext>
            </a:extLst>
          </p:cNvPr>
          <p:cNvPicPr>
            <a:picLocks noChangeAspect="1"/>
          </p:cNvPicPr>
          <p:nvPr/>
        </p:nvPicPr>
        <p:blipFill rotWithShape="1">
          <a:blip r:embed="rId9"/>
          <a:srcRect l="70870" t="-575"/>
          <a:stretch/>
        </p:blipFill>
        <p:spPr>
          <a:xfrm>
            <a:off x="7889808" y="5388601"/>
            <a:ext cx="1052203" cy="582688"/>
          </a:xfrm>
          <a:prstGeom prst="rect">
            <a:avLst/>
          </a:prstGeom>
        </p:spPr>
      </p:pic>
      <p:pic>
        <p:nvPicPr>
          <p:cNvPr id="28" name="Picture 27">
            <a:extLst>
              <a:ext uri="{FF2B5EF4-FFF2-40B4-BE49-F238E27FC236}">
                <a16:creationId xmlns:a16="http://schemas.microsoft.com/office/drawing/2014/main" id="{4D0C560D-2C7E-CB46-B9E2-670EF6091942}"/>
              </a:ext>
            </a:extLst>
          </p:cNvPr>
          <p:cNvPicPr>
            <a:picLocks noChangeAspect="1"/>
          </p:cNvPicPr>
          <p:nvPr/>
        </p:nvPicPr>
        <p:blipFill>
          <a:blip r:embed="rId10"/>
          <a:stretch>
            <a:fillRect/>
          </a:stretch>
        </p:blipFill>
        <p:spPr>
          <a:xfrm>
            <a:off x="2487168" y="5376409"/>
            <a:ext cx="3687382" cy="566201"/>
          </a:xfrm>
          <a:prstGeom prst="rect">
            <a:avLst/>
          </a:prstGeom>
        </p:spPr>
      </p:pic>
      <p:cxnSp>
        <p:nvCxnSpPr>
          <p:cNvPr id="30" name="Straight Arrow Connector 29">
            <a:extLst>
              <a:ext uri="{FF2B5EF4-FFF2-40B4-BE49-F238E27FC236}">
                <a16:creationId xmlns:a16="http://schemas.microsoft.com/office/drawing/2014/main" id="{5F123680-1ECC-8B44-BEAE-C4ABF9E65D27}"/>
              </a:ext>
            </a:extLst>
          </p:cNvPr>
          <p:cNvCxnSpPr/>
          <p:nvPr/>
        </p:nvCxnSpPr>
        <p:spPr>
          <a:xfrm>
            <a:off x="2072640" y="3264711"/>
            <a:ext cx="67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9C694D7-DD6E-5846-B1BB-28D6D1DDEBDF}"/>
              </a:ext>
            </a:extLst>
          </p:cNvPr>
          <p:cNvCxnSpPr/>
          <p:nvPr/>
        </p:nvCxnSpPr>
        <p:spPr>
          <a:xfrm>
            <a:off x="4170940" y="4403733"/>
            <a:ext cx="67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573A852-1116-FA4E-A5FA-50F647FF23F1}"/>
              </a:ext>
            </a:extLst>
          </p:cNvPr>
          <p:cNvCxnSpPr/>
          <p:nvPr/>
        </p:nvCxnSpPr>
        <p:spPr>
          <a:xfrm>
            <a:off x="1725168" y="2149143"/>
            <a:ext cx="67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68E61B-7B56-6846-8D13-9CC65C8BEEE0}"/>
              </a:ext>
            </a:extLst>
          </p:cNvPr>
          <p:cNvPicPr>
            <a:picLocks noChangeAspect="1"/>
          </p:cNvPicPr>
          <p:nvPr/>
        </p:nvPicPr>
        <p:blipFill>
          <a:blip r:embed="rId11"/>
          <a:stretch>
            <a:fillRect/>
          </a:stretch>
        </p:blipFill>
        <p:spPr>
          <a:xfrm>
            <a:off x="4987804" y="4253740"/>
            <a:ext cx="1167509" cy="299985"/>
          </a:xfrm>
          <a:prstGeom prst="rect">
            <a:avLst/>
          </a:prstGeom>
        </p:spPr>
      </p:pic>
    </p:spTree>
    <p:extLst>
      <p:ext uri="{BB962C8B-B14F-4D97-AF65-F5344CB8AC3E}">
        <p14:creationId xmlns:p14="http://schemas.microsoft.com/office/powerpoint/2010/main" val="275142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Preparation noncontextuality</a:t>
            </a:r>
          </a:p>
        </p:txBody>
      </p:sp>
      <p:sp>
        <p:nvSpPr>
          <p:cNvPr id="7" name="TextBox 6">
            <a:extLst>
              <a:ext uri="{FF2B5EF4-FFF2-40B4-BE49-F238E27FC236}">
                <a16:creationId xmlns:a16="http://schemas.microsoft.com/office/drawing/2014/main" id="{A6E6ECE5-9E58-6C4B-80BA-6D37BE7D5CB3}"/>
              </a:ext>
            </a:extLst>
          </p:cNvPr>
          <p:cNvSpPr txBox="1"/>
          <p:nvPr/>
        </p:nvSpPr>
        <p:spPr>
          <a:xfrm>
            <a:off x="8502654" y="6488980"/>
            <a:ext cx="619080" cy="307777"/>
          </a:xfrm>
          <a:prstGeom prst="rect">
            <a:avLst/>
          </a:prstGeom>
          <a:noFill/>
        </p:spPr>
        <p:txBody>
          <a:bodyPr wrap="none" rtlCol="0">
            <a:spAutoFit/>
          </a:bodyPr>
          <a:lstStyle/>
          <a:p>
            <a:r>
              <a:rPr lang="it-IT" sz="1400" dirty="0">
                <a:solidFill>
                  <a:schemeClr val="bg1">
                    <a:lumMod val="65000"/>
                  </a:schemeClr>
                </a:solidFill>
              </a:rPr>
              <a:t>16/27</a:t>
            </a:r>
          </a:p>
        </p:txBody>
      </p:sp>
      <p:sp>
        <p:nvSpPr>
          <p:cNvPr id="8" name="TextBox 7">
            <a:extLst>
              <a:ext uri="{FF2B5EF4-FFF2-40B4-BE49-F238E27FC236}">
                <a16:creationId xmlns:a16="http://schemas.microsoft.com/office/drawing/2014/main" id="{688C7596-4A82-1E46-898E-6D13A703130D}"/>
              </a:ext>
            </a:extLst>
          </p:cNvPr>
          <p:cNvSpPr txBox="1">
            <a:spLocks noChangeArrowheads="1"/>
          </p:cNvSpPr>
          <p:nvPr/>
        </p:nvSpPr>
        <p:spPr bwMode="auto">
          <a:xfrm>
            <a:off x="26988" y="115888"/>
            <a:ext cx="5767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Ontological models and Noncontextuality</a:t>
            </a:r>
          </a:p>
        </p:txBody>
      </p:sp>
      <p:sp>
        <p:nvSpPr>
          <p:cNvPr id="2" name="TextBox 1">
            <a:extLst>
              <a:ext uri="{FF2B5EF4-FFF2-40B4-BE49-F238E27FC236}">
                <a16:creationId xmlns:a16="http://schemas.microsoft.com/office/drawing/2014/main" id="{70E94117-4084-E14B-9472-CD92CC1C832E}"/>
              </a:ext>
            </a:extLst>
          </p:cNvPr>
          <p:cNvSpPr txBox="1"/>
          <p:nvPr/>
        </p:nvSpPr>
        <p:spPr>
          <a:xfrm>
            <a:off x="390144" y="1853184"/>
            <a:ext cx="7089185" cy="3477875"/>
          </a:xfrm>
          <a:prstGeom prst="rect">
            <a:avLst/>
          </a:prstGeom>
          <a:noFill/>
        </p:spPr>
        <p:txBody>
          <a:bodyPr wrap="none" rtlCol="0">
            <a:spAutoFit/>
          </a:bodyPr>
          <a:lstStyle/>
          <a:p>
            <a:pPr marL="342900" indent="-342900">
              <a:buFont typeface="Arial" panose="020B0604020202020204" pitchFamily="34" charset="0"/>
              <a:buChar char="•"/>
            </a:pPr>
            <a:r>
              <a:rPr lang="it-IT" sz="2000" dirty="0" err="1"/>
              <a:t>Two</a:t>
            </a:r>
            <a:r>
              <a:rPr lang="it-IT" sz="2000" dirty="0"/>
              <a:t> </a:t>
            </a:r>
            <a:r>
              <a:rPr lang="it-IT" sz="2000" dirty="0" err="1"/>
              <a:t>preparations</a:t>
            </a:r>
            <a:r>
              <a:rPr lang="it-IT" sz="2000" dirty="0"/>
              <a:t>           are </a:t>
            </a:r>
            <a:r>
              <a:rPr lang="it-IT" sz="2000" i="1" dirty="0" err="1"/>
              <a:t>operationally</a:t>
            </a:r>
            <a:r>
              <a:rPr lang="it-IT" sz="2000" i="1" dirty="0"/>
              <a:t> </a:t>
            </a:r>
            <a:r>
              <a:rPr lang="it-IT" sz="2000" i="1" dirty="0" err="1"/>
              <a:t>equivalent</a:t>
            </a:r>
            <a:r>
              <a:rPr lang="it-IT" sz="2000" dirty="0"/>
              <a:t>,               , </a:t>
            </a:r>
            <a:r>
              <a:rPr lang="it-IT" sz="2000" dirty="0" err="1"/>
              <a:t>if</a:t>
            </a: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In a </a:t>
            </a:r>
            <a:r>
              <a:rPr lang="it-IT" sz="2000" dirty="0" err="1"/>
              <a:t>preparation</a:t>
            </a:r>
            <a:r>
              <a:rPr lang="it-IT" sz="2000" dirty="0"/>
              <a:t> </a:t>
            </a:r>
            <a:r>
              <a:rPr lang="it-IT" sz="2000" dirty="0" err="1"/>
              <a:t>noncontextual</a:t>
            </a:r>
            <a:r>
              <a:rPr lang="it-IT" sz="2000" dirty="0"/>
              <a:t> </a:t>
            </a:r>
            <a:r>
              <a:rPr lang="it-IT" sz="2000" dirty="0" err="1"/>
              <a:t>ontological</a:t>
            </a:r>
            <a:r>
              <a:rPr lang="it-IT" sz="2000" dirty="0"/>
              <a:t> model,</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In </a:t>
            </a:r>
            <a:r>
              <a:rPr lang="it-IT" sz="2000" dirty="0" err="1"/>
              <a:t>particular</a:t>
            </a:r>
            <a:r>
              <a:rPr lang="it-IT" sz="2000" dirty="0"/>
              <a:t>, </a:t>
            </a:r>
          </a:p>
        </p:txBody>
      </p:sp>
      <p:pic>
        <p:nvPicPr>
          <p:cNvPr id="3" name="Picture 2">
            <a:extLst>
              <a:ext uri="{FF2B5EF4-FFF2-40B4-BE49-F238E27FC236}">
                <a16:creationId xmlns:a16="http://schemas.microsoft.com/office/drawing/2014/main" id="{22F3FAF3-3FE1-934A-B1DD-4FC229908ADB}"/>
              </a:ext>
            </a:extLst>
          </p:cNvPr>
          <p:cNvPicPr>
            <a:picLocks noChangeAspect="1"/>
          </p:cNvPicPr>
          <p:nvPr/>
        </p:nvPicPr>
        <p:blipFill rotWithShape="1">
          <a:blip r:embed="rId3"/>
          <a:srcRect r="80395" b="-1243"/>
          <a:stretch/>
        </p:blipFill>
        <p:spPr>
          <a:xfrm>
            <a:off x="6273788" y="1959691"/>
            <a:ext cx="884592" cy="264925"/>
          </a:xfrm>
          <a:prstGeom prst="rect">
            <a:avLst/>
          </a:prstGeom>
        </p:spPr>
      </p:pic>
      <p:pic>
        <p:nvPicPr>
          <p:cNvPr id="10" name="Picture 9">
            <a:extLst>
              <a:ext uri="{FF2B5EF4-FFF2-40B4-BE49-F238E27FC236}">
                <a16:creationId xmlns:a16="http://schemas.microsoft.com/office/drawing/2014/main" id="{4A31BE62-6826-F544-969F-D028D8696C13}"/>
              </a:ext>
            </a:extLst>
          </p:cNvPr>
          <p:cNvPicPr>
            <a:picLocks noChangeAspect="1"/>
          </p:cNvPicPr>
          <p:nvPr/>
        </p:nvPicPr>
        <p:blipFill rotWithShape="1">
          <a:blip r:embed="rId3"/>
          <a:srcRect l="27204" b="5243"/>
          <a:stretch/>
        </p:blipFill>
        <p:spPr>
          <a:xfrm>
            <a:off x="841248" y="2338717"/>
            <a:ext cx="3477022" cy="262476"/>
          </a:xfrm>
          <a:prstGeom prst="rect">
            <a:avLst/>
          </a:prstGeom>
        </p:spPr>
      </p:pic>
      <p:pic>
        <p:nvPicPr>
          <p:cNvPr id="4" name="Picture 3">
            <a:extLst>
              <a:ext uri="{FF2B5EF4-FFF2-40B4-BE49-F238E27FC236}">
                <a16:creationId xmlns:a16="http://schemas.microsoft.com/office/drawing/2014/main" id="{565D8C72-45E7-5441-BD6B-032432DC59C2}"/>
              </a:ext>
            </a:extLst>
          </p:cNvPr>
          <p:cNvPicPr>
            <a:picLocks noChangeAspect="1"/>
          </p:cNvPicPr>
          <p:nvPr/>
        </p:nvPicPr>
        <p:blipFill>
          <a:blip r:embed="rId4"/>
          <a:stretch>
            <a:fillRect/>
          </a:stretch>
        </p:blipFill>
        <p:spPr>
          <a:xfrm>
            <a:off x="2669487" y="1938607"/>
            <a:ext cx="537009" cy="264924"/>
          </a:xfrm>
          <a:prstGeom prst="rect">
            <a:avLst/>
          </a:prstGeom>
        </p:spPr>
      </p:pic>
      <p:pic>
        <p:nvPicPr>
          <p:cNvPr id="9" name="Picture 8">
            <a:extLst>
              <a:ext uri="{FF2B5EF4-FFF2-40B4-BE49-F238E27FC236}">
                <a16:creationId xmlns:a16="http://schemas.microsoft.com/office/drawing/2014/main" id="{41D12E77-0B0F-1A40-A721-E5459C4559F9}"/>
              </a:ext>
            </a:extLst>
          </p:cNvPr>
          <p:cNvPicPr>
            <a:picLocks noChangeAspect="1"/>
          </p:cNvPicPr>
          <p:nvPr/>
        </p:nvPicPr>
        <p:blipFill>
          <a:blip r:embed="rId5"/>
          <a:stretch>
            <a:fillRect/>
          </a:stretch>
        </p:blipFill>
        <p:spPr>
          <a:xfrm>
            <a:off x="2557156" y="4229255"/>
            <a:ext cx="3716632" cy="294611"/>
          </a:xfrm>
          <a:prstGeom prst="rect">
            <a:avLst/>
          </a:prstGeom>
        </p:spPr>
      </p:pic>
      <p:pic>
        <p:nvPicPr>
          <p:cNvPr id="14" name="Picture 13">
            <a:extLst>
              <a:ext uri="{FF2B5EF4-FFF2-40B4-BE49-F238E27FC236}">
                <a16:creationId xmlns:a16="http://schemas.microsoft.com/office/drawing/2014/main" id="{D9550FBF-6832-D541-99AE-05130FE574B5}"/>
              </a:ext>
            </a:extLst>
          </p:cNvPr>
          <p:cNvPicPr>
            <a:picLocks noChangeAspect="1"/>
          </p:cNvPicPr>
          <p:nvPr/>
        </p:nvPicPr>
        <p:blipFill>
          <a:blip r:embed="rId6"/>
          <a:stretch>
            <a:fillRect/>
          </a:stretch>
        </p:blipFill>
        <p:spPr>
          <a:xfrm>
            <a:off x="1986211" y="5702480"/>
            <a:ext cx="5048573" cy="541863"/>
          </a:xfrm>
          <a:prstGeom prst="rect">
            <a:avLst/>
          </a:prstGeom>
        </p:spPr>
      </p:pic>
      <p:sp>
        <p:nvSpPr>
          <p:cNvPr id="15" name="Rectangle 18">
            <a:extLst>
              <a:ext uri="{FF2B5EF4-FFF2-40B4-BE49-F238E27FC236}">
                <a16:creationId xmlns:a16="http://schemas.microsoft.com/office/drawing/2014/main" id="{65CBC79F-77C1-5947-BCE8-EDC6E877CD75}"/>
              </a:ext>
            </a:extLst>
          </p:cNvPr>
          <p:cNvSpPr>
            <a:spLocks noChangeArrowheads="1"/>
          </p:cNvSpPr>
          <p:nvPr/>
        </p:nvSpPr>
        <p:spPr bwMode="auto">
          <a:xfrm>
            <a:off x="390144" y="6488980"/>
            <a:ext cx="52562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lumMod val="50000"/>
                  </a:schemeClr>
                </a:solidFill>
                <a:latin typeface="Proxima Nova"/>
              </a:rPr>
              <a:t>R.W. </a:t>
            </a:r>
            <a:r>
              <a:rPr lang="en-US" altLang="en-US" sz="1200" dirty="0" err="1">
                <a:solidFill>
                  <a:schemeClr val="bg1">
                    <a:lumMod val="50000"/>
                  </a:schemeClr>
                </a:solidFill>
                <a:latin typeface="Proxima Nova"/>
              </a:rPr>
              <a:t>Spekkens</a:t>
            </a:r>
            <a:r>
              <a:rPr lang="en-US" altLang="en-US" sz="1200" dirty="0">
                <a:solidFill>
                  <a:schemeClr val="bg1">
                    <a:lumMod val="50000"/>
                  </a:schemeClr>
                </a:solidFill>
                <a:latin typeface="Proxima Nova"/>
              </a:rPr>
              <a:t>, Phys. Rev. A </a:t>
            </a:r>
            <a:r>
              <a:rPr lang="en-US" altLang="en-US" sz="1200" b="1" dirty="0">
                <a:solidFill>
                  <a:schemeClr val="bg1">
                    <a:lumMod val="50000"/>
                  </a:schemeClr>
                </a:solidFill>
                <a:latin typeface="Proxima Nova"/>
              </a:rPr>
              <a:t>71</a:t>
            </a:r>
            <a:r>
              <a:rPr lang="en-US" altLang="en-US" sz="1200" dirty="0">
                <a:solidFill>
                  <a:schemeClr val="bg1">
                    <a:lumMod val="50000"/>
                  </a:schemeClr>
                </a:solidFill>
                <a:latin typeface="Proxima Nova"/>
              </a:rPr>
              <a:t>, 052108 (2005)</a:t>
            </a:r>
          </a:p>
        </p:txBody>
      </p:sp>
    </p:spTree>
    <p:extLst>
      <p:ext uri="{BB962C8B-B14F-4D97-AF65-F5344CB8AC3E}">
        <p14:creationId xmlns:p14="http://schemas.microsoft.com/office/powerpoint/2010/main" val="321966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222AA3-02E9-B940-91A5-4D19B4C72F96}"/>
              </a:ext>
            </a:extLst>
          </p:cNvPr>
          <p:cNvSpPr txBox="1">
            <a:spLocks/>
          </p:cNvSpPr>
          <p:nvPr/>
        </p:nvSpPr>
        <p:spPr>
          <a:xfrm>
            <a:off x="196397" y="2939746"/>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dirty="0">
                <a:solidFill>
                  <a:schemeClr val="bg1"/>
                </a:solidFill>
                <a:latin typeface="+mn-lt"/>
              </a:rPr>
              <a:t>Celestial spheres, </a:t>
            </a:r>
            <a:r>
              <a:rPr lang="en-US" sz="3200" dirty="0" err="1">
                <a:solidFill>
                  <a:schemeClr val="bg1"/>
                </a:solidFill>
                <a:latin typeface="+mn-lt"/>
              </a:rPr>
              <a:t>epicicloids</a:t>
            </a:r>
            <a:r>
              <a:rPr lang="en-US" sz="3200" dirty="0">
                <a:solidFill>
                  <a:schemeClr val="bg1"/>
                </a:solidFill>
                <a:latin typeface="+mn-lt"/>
              </a:rPr>
              <a:t>, </a:t>
            </a:r>
            <a:r>
              <a:rPr lang="en-US" sz="3200" dirty="0" err="1">
                <a:solidFill>
                  <a:schemeClr val="bg1"/>
                </a:solidFill>
                <a:latin typeface="+mn-lt"/>
              </a:rPr>
              <a:t>etere</a:t>
            </a:r>
            <a:r>
              <a:rPr lang="en-US" sz="3200" dirty="0">
                <a:solidFill>
                  <a:schemeClr val="bg1"/>
                </a:solidFill>
                <a:latin typeface="+mn-lt"/>
              </a:rPr>
              <a:t> </a:t>
            </a:r>
          </a:p>
        </p:txBody>
      </p:sp>
      <p:sp>
        <p:nvSpPr>
          <p:cNvPr id="2" name="Title 1">
            <a:extLst>
              <a:ext uri="{FF2B5EF4-FFF2-40B4-BE49-F238E27FC236}">
                <a16:creationId xmlns:a16="http://schemas.microsoft.com/office/drawing/2014/main" id="{920D7BE3-747E-76A7-1D2F-35AB0C21032B}"/>
              </a:ext>
            </a:extLst>
          </p:cNvPr>
          <p:cNvSpPr txBox="1">
            <a:spLocks/>
          </p:cNvSpPr>
          <p:nvPr/>
        </p:nvSpPr>
        <p:spPr>
          <a:xfrm>
            <a:off x="196397" y="1694414"/>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dirty="0">
                <a:solidFill>
                  <a:schemeClr val="bg1"/>
                </a:solidFill>
                <a:latin typeface="+mn-lt"/>
              </a:rPr>
              <a:t>Without fine-tunings</a:t>
            </a:r>
          </a:p>
        </p:txBody>
      </p:sp>
      <p:pic>
        <p:nvPicPr>
          <p:cNvPr id="1026" name="Picture 2">
            <a:extLst>
              <a:ext uri="{FF2B5EF4-FFF2-40B4-BE49-F238E27FC236}">
                <a16:creationId xmlns:a16="http://schemas.microsoft.com/office/drawing/2014/main" id="{69034C67-F965-0043-DD37-9B1402E2F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29" y="4187108"/>
            <a:ext cx="2623271" cy="253580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E2041B1-371F-6416-DDC4-7560FEA49C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4032" y="3999805"/>
            <a:ext cx="2815936" cy="28159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0487DF1-6090-8F9E-23DF-2525ACC84A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3545" y="4333008"/>
            <a:ext cx="3186545" cy="2389909"/>
          </a:xfrm>
          <a:prstGeom prst="rect">
            <a:avLst/>
          </a:prstGeom>
          <a:noFill/>
          <a:effectLst>
            <a:glow rad="127000">
              <a:schemeClr val="bg1"/>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7328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Why is it a good notion of classicality?</a:t>
            </a:r>
            <a:endParaRPr lang="en-US" sz="2800" dirty="0"/>
          </a:p>
        </p:txBody>
      </p:sp>
      <p:sp>
        <p:nvSpPr>
          <p:cNvPr id="7" name="TextBox 6">
            <a:extLst>
              <a:ext uri="{FF2B5EF4-FFF2-40B4-BE49-F238E27FC236}">
                <a16:creationId xmlns:a16="http://schemas.microsoft.com/office/drawing/2014/main" id="{A6E6ECE5-9E58-6C4B-80BA-6D37BE7D5CB3}"/>
              </a:ext>
            </a:extLst>
          </p:cNvPr>
          <p:cNvSpPr txBox="1"/>
          <p:nvPr/>
        </p:nvSpPr>
        <p:spPr>
          <a:xfrm>
            <a:off x="8502654" y="6488980"/>
            <a:ext cx="619080" cy="307777"/>
          </a:xfrm>
          <a:prstGeom prst="rect">
            <a:avLst/>
          </a:prstGeom>
          <a:noFill/>
        </p:spPr>
        <p:txBody>
          <a:bodyPr wrap="none" rtlCol="0">
            <a:spAutoFit/>
          </a:bodyPr>
          <a:lstStyle/>
          <a:p>
            <a:r>
              <a:rPr lang="it-IT" sz="1400" dirty="0">
                <a:solidFill>
                  <a:schemeClr val="bg1">
                    <a:lumMod val="65000"/>
                  </a:schemeClr>
                </a:solidFill>
              </a:rPr>
              <a:t>17/27</a:t>
            </a:r>
          </a:p>
        </p:txBody>
      </p:sp>
      <p:sp>
        <p:nvSpPr>
          <p:cNvPr id="2" name="TextBox 1">
            <a:extLst>
              <a:ext uri="{FF2B5EF4-FFF2-40B4-BE49-F238E27FC236}">
                <a16:creationId xmlns:a16="http://schemas.microsoft.com/office/drawing/2014/main" id="{A3EBC887-624B-2943-A50B-FF2530F897FC}"/>
              </a:ext>
            </a:extLst>
          </p:cNvPr>
          <p:cNvSpPr txBox="1"/>
          <p:nvPr/>
        </p:nvSpPr>
        <p:spPr>
          <a:xfrm>
            <a:off x="386295" y="1969254"/>
            <a:ext cx="8278368" cy="4401205"/>
          </a:xfrm>
          <a:prstGeom prst="rect">
            <a:avLst/>
          </a:prstGeom>
          <a:noFill/>
        </p:spPr>
        <p:txBody>
          <a:bodyPr wrap="square" rtlCol="0">
            <a:spAutoFit/>
          </a:bodyPr>
          <a:lstStyle/>
          <a:p>
            <a:pPr marL="285750" indent="-285750">
              <a:buFont typeface="Arial" panose="020B0604020202020204" pitchFamily="34" charset="0"/>
              <a:buChar char="•"/>
            </a:pPr>
            <a:r>
              <a:rPr lang="it-IT" sz="2000" dirty="0" err="1"/>
              <a:t>Instance</a:t>
            </a:r>
            <a:r>
              <a:rPr lang="it-IT" sz="2000" dirty="0"/>
              <a:t> of </a:t>
            </a:r>
            <a:r>
              <a:rPr lang="it-IT" sz="2000" dirty="0" err="1"/>
              <a:t>Leibnizian</a:t>
            </a:r>
            <a:r>
              <a:rPr lang="it-IT" sz="2000" dirty="0"/>
              <a:t> </a:t>
            </a:r>
            <a:r>
              <a:rPr lang="it-IT" sz="2000" dirty="0" err="1"/>
              <a:t>methodological</a:t>
            </a:r>
            <a:r>
              <a:rPr lang="it-IT" sz="2000" dirty="0"/>
              <a:t> </a:t>
            </a:r>
            <a:r>
              <a:rPr lang="it-IT" sz="2000" dirty="0" err="1"/>
              <a:t>principle</a:t>
            </a:r>
            <a:r>
              <a:rPr lang="it-IT" sz="2000" dirty="0"/>
              <a:t> / no-fine </a:t>
            </a:r>
            <a:r>
              <a:rPr lang="it-IT" sz="2000" dirty="0" err="1"/>
              <a:t>tuning</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err="1"/>
              <a:t>Connected</a:t>
            </a:r>
            <a:r>
              <a:rPr lang="it-IT" sz="2000" dirty="0"/>
              <a:t> to </a:t>
            </a:r>
            <a:r>
              <a:rPr lang="it-IT" sz="2000" dirty="0" err="1"/>
              <a:t>locality</a:t>
            </a:r>
            <a:r>
              <a:rPr lang="it-IT" sz="2000" dirty="0"/>
              <a:t> and </a:t>
            </a:r>
            <a:r>
              <a:rPr lang="it-IT" sz="2000" dirty="0" err="1"/>
              <a:t>Kochen-Specker</a:t>
            </a:r>
            <a:r>
              <a:rPr lang="it-IT" sz="2000" dirty="0"/>
              <a:t> </a:t>
            </a:r>
            <a:r>
              <a:rPr lang="it-IT" sz="2000" dirty="0" err="1"/>
              <a:t>noncontextuality</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err="1"/>
              <a:t>Connected</a:t>
            </a:r>
            <a:r>
              <a:rPr lang="it-IT" sz="2000" dirty="0"/>
              <a:t> to </a:t>
            </a:r>
            <a:r>
              <a:rPr lang="it-IT" sz="2000" dirty="0" err="1"/>
              <a:t>positivity</a:t>
            </a:r>
            <a:r>
              <a:rPr lang="it-IT" sz="2000" dirty="0"/>
              <a:t> of </a:t>
            </a:r>
            <a:r>
              <a:rPr lang="it-IT" sz="2000" dirty="0" err="1"/>
              <a:t>quasiprobability</a:t>
            </a:r>
            <a:r>
              <a:rPr lang="it-IT" sz="2000" dirty="0"/>
              <a:t> </a:t>
            </a:r>
            <a:r>
              <a:rPr lang="it-IT" sz="2000" dirty="0" err="1"/>
              <a:t>representations</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err="1"/>
              <a:t>Connected</a:t>
            </a:r>
            <a:r>
              <a:rPr lang="it-IT" sz="2000" dirty="0"/>
              <a:t> to simplex </a:t>
            </a:r>
            <a:r>
              <a:rPr lang="it-IT" sz="2000" dirty="0" err="1"/>
              <a:t>embeddability</a:t>
            </a:r>
            <a:r>
              <a:rPr lang="it-IT" sz="2000" dirty="0"/>
              <a:t> in </a:t>
            </a:r>
            <a:r>
              <a:rPr lang="it-IT" sz="2000" dirty="0" err="1"/>
              <a:t>GPTs</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err="1"/>
              <a:t>Emerges</a:t>
            </a:r>
            <a:r>
              <a:rPr lang="it-IT" sz="2000" dirty="0"/>
              <a:t> in the </a:t>
            </a:r>
            <a:r>
              <a:rPr lang="it-IT" sz="2000" dirty="0" err="1"/>
              <a:t>presence</a:t>
            </a:r>
            <a:r>
              <a:rPr lang="it-IT" sz="2000" dirty="0"/>
              <a:t> of </a:t>
            </a:r>
            <a:r>
              <a:rPr lang="it-IT" sz="2000" dirty="0" err="1"/>
              <a:t>sufficient</a:t>
            </a:r>
            <a:r>
              <a:rPr lang="it-IT" sz="2000" dirty="0"/>
              <a:t> </a:t>
            </a:r>
            <a:r>
              <a:rPr lang="it-IT" sz="2000" dirty="0" err="1"/>
              <a:t>noise</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err="1"/>
              <a:t>It</a:t>
            </a:r>
            <a:r>
              <a:rPr lang="it-IT" sz="2000" dirty="0"/>
              <a:t> </a:t>
            </a:r>
            <a:r>
              <a:rPr lang="it-IT" sz="2000" dirty="0" err="1"/>
              <a:t>is</a:t>
            </a:r>
            <a:r>
              <a:rPr lang="it-IT" sz="2000" dirty="0"/>
              <a:t> </a:t>
            </a:r>
            <a:r>
              <a:rPr lang="it-IT" sz="2000" dirty="0" err="1"/>
              <a:t>empirically</a:t>
            </a:r>
            <a:r>
              <a:rPr lang="it-IT" sz="2000" dirty="0"/>
              <a:t> </a:t>
            </a:r>
            <a:r>
              <a:rPr lang="it-IT" sz="2000" dirty="0" err="1"/>
              <a:t>testable</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err="1"/>
              <a:t>Its</a:t>
            </a:r>
            <a:r>
              <a:rPr lang="it-IT" sz="2000" dirty="0"/>
              <a:t> </a:t>
            </a:r>
            <a:r>
              <a:rPr lang="it-IT" sz="2000" dirty="0" err="1"/>
              <a:t>violation</a:t>
            </a:r>
            <a:r>
              <a:rPr lang="it-IT" sz="2000" dirty="0"/>
              <a:t> </a:t>
            </a:r>
            <a:r>
              <a:rPr lang="it-IT" sz="2000" dirty="0" err="1"/>
              <a:t>is</a:t>
            </a:r>
            <a:r>
              <a:rPr lang="it-IT" sz="2000" dirty="0"/>
              <a:t> </a:t>
            </a:r>
            <a:r>
              <a:rPr lang="it-IT" sz="2000" dirty="0" err="1"/>
              <a:t>connected</a:t>
            </a:r>
            <a:r>
              <a:rPr lang="it-IT" sz="2000" dirty="0"/>
              <a:t> to quantum </a:t>
            </a:r>
            <a:r>
              <a:rPr lang="it-IT" sz="2000" dirty="0" err="1"/>
              <a:t>computational</a:t>
            </a:r>
            <a:r>
              <a:rPr lang="it-IT" sz="2000" dirty="0"/>
              <a:t> </a:t>
            </a:r>
            <a:r>
              <a:rPr lang="it-IT" sz="2000" dirty="0" err="1"/>
              <a:t>advantages</a:t>
            </a:r>
            <a:r>
              <a:rPr lang="it-IT" sz="2000" dirty="0"/>
              <a:t>.</a:t>
            </a:r>
          </a:p>
          <a:p>
            <a:pPr marL="285750" indent="-285750">
              <a:buFont typeface="Arial" panose="020B0604020202020204" pitchFamily="34" charset="0"/>
              <a:buChar char="•"/>
            </a:pPr>
            <a:endParaRPr lang="it-IT" sz="2000" dirty="0"/>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767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Ontological models and Noncontextuality</a:t>
            </a:r>
          </a:p>
        </p:txBody>
      </p:sp>
      <p:sp>
        <p:nvSpPr>
          <p:cNvPr id="3" name="TextBox 2">
            <a:extLst>
              <a:ext uri="{FF2B5EF4-FFF2-40B4-BE49-F238E27FC236}">
                <a16:creationId xmlns:a16="http://schemas.microsoft.com/office/drawing/2014/main" id="{426E806F-7622-B340-8DF7-F052ED2BA96D}"/>
              </a:ext>
            </a:extLst>
          </p:cNvPr>
          <p:cNvSpPr txBox="1"/>
          <p:nvPr/>
        </p:nvSpPr>
        <p:spPr>
          <a:xfrm>
            <a:off x="386295" y="6458639"/>
            <a:ext cx="6721071" cy="307777"/>
          </a:xfrm>
          <a:prstGeom prst="rect">
            <a:avLst/>
          </a:prstGeom>
          <a:noFill/>
        </p:spPr>
        <p:txBody>
          <a:bodyPr wrap="none" rtlCol="0">
            <a:spAutoFit/>
          </a:bodyPr>
          <a:lstStyle/>
          <a:p>
            <a:r>
              <a:rPr lang="it-IT" sz="1400" dirty="0">
                <a:solidFill>
                  <a:schemeClr val="bg1">
                    <a:lumMod val="50000"/>
                  </a:schemeClr>
                </a:solidFill>
              </a:rPr>
              <a:t>*</a:t>
            </a:r>
            <a:r>
              <a:rPr lang="it-IT" sz="1400" dirty="0" err="1">
                <a:solidFill>
                  <a:schemeClr val="bg1">
                    <a:lumMod val="50000"/>
                  </a:schemeClr>
                </a:solidFill>
              </a:rPr>
              <a:t>watch</a:t>
            </a:r>
            <a:r>
              <a:rPr lang="it-IT" sz="1400" dirty="0">
                <a:solidFill>
                  <a:schemeClr val="bg1">
                    <a:lumMod val="50000"/>
                  </a:schemeClr>
                </a:solidFill>
              </a:rPr>
              <a:t> David </a:t>
            </a:r>
            <a:r>
              <a:rPr lang="it-IT" sz="1400" dirty="0" err="1">
                <a:solidFill>
                  <a:schemeClr val="bg1">
                    <a:lumMod val="50000"/>
                  </a:schemeClr>
                </a:solidFill>
              </a:rPr>
              <a:t>Schmid’s</a:t>
            </a:r>
            <a:r>
              <a:rPr lang="it-IT" sz="1400" dirty="0">
                <a:solidFill>
                  <a:schemeClr val="bg1">
                    <a:lumMod val="50000"/>
                  </a:schemeClr>
                </a:solidFill>
              </a:rPr>
              <a:t> </a:t>
            </a:r>
            <a:r>
              <a:rPr lang="it-IT" sz="1400" dirty="0" err="1">
                <a:solidFill>
                  <a:schemeClr val="bg1">
                    <a:lumMod val="50000"/>
                  </a:schemeClr>
                </a:solidFill>
              </a:rPr>
              <a:t>lectures</a:t>
            </a:r>
            <a:r>
              <a:rPr lang="it-IT" sz="1400" dirty="0">
                <a:solidFill>
                  <a:schemeClr val="bg1">
                    <a:lumMod val="50000"/>
                  </a:schemeClr>
                </a:solidFill>
              </a:rPr>
              <a:t> </a:t>
            </a:r>
            <a:r>
              <a:rPr lang="it-IT" sz="1400" dirty="0" err="1">
                <a:solidFill>
                  <a:schemeClr val="bg1">
                    <a:lumMod val="50000"/>
                  </a:schemeClr>
                </a:solidFill>
              </a:rPr>
              <a:t>at</a:t>
            </a:r>
            <a:r>
              <a:rPr lang="it-IT" sz="1400" dirty="0">
                <a:solidFill>
                  <a:schemeClr val="bg1">
                    <a:lumMod val="50000"/>
                  </a:schemeClr>
                </a:solidFill>
              </a:rPr>
              <a:t> </a:t>
            </a:r>
            <a:r>
              <a:rPr lang="it-IT" sz="1400" dirty="0" err="1">
                <a:solidFill>
                  <a:schemeClr val="bg1">
                    <a:lumMod val="50000"/>
                  </a:schemeClr>
                </a:solidFill>
              </a:rPr>
              <a:t>Solstice</a:t>
            </a:r>
            <a:r>
              <a:rPr lang="it-IT" sz="1400" dirty="0">
                <a:solidFill>
                  <a:schemeClr val="bg1">
                    <a:lumMod val="50000"/>
                  </a:schemeClr>
                </a:solidFill>
              </a:rPr>
              <a:t> of </a:t>
            </a:r>
            <a:r>
              <a:rPr lang="it-IT" sz="1400" dirty="0" err="1">
                <a:solidFill>
                  <a:schemeClr val="bg1">
                    <a:lumMod val="50000"/>
                  </a:schemeClr>
                </a:solidFill>
              </a:rPr>
              <a:t>Foundations</a:t>
            </a:r>
            <a:r>
              <a:rPr lang="it-IT" sz="1400" dirty="0">
                <a:solidFill>
                  <a:schemeClr val="bg1">
                    <a:lumMod val="50000"/>
                  </a:schemeClr>
                </a:solidFill>
              </a:rPr>
              <a:t> or </a:t>
            </a:r>
            <a:r>
              <a:rPr lang="it-IT" sz="1400" dirty="0" err="1">
                <a:solidFill>
                  <a:schemeClr val="bg1">
                    <a:lumMod val="50000"/>
                  </a:schemeClr>
                </a:solidFill>
              </a:rPr>
              <a:t>see</a:t>
            </a:r>
            <a:r>
              <a:rPr lang="it-IT" sz="1400" dirty="0">
                <a:solidFill>
                  <a:schemeClr val="bg1">
                    <a:lumMod val="50000"/>
                  </a:schemeClr>
                </a:solidFill>
              </a:rPr>
              <a:t> </a:t>
            </a:r>
            <a:r>
              <a:rPr lang="it-IT" sz="1400" dirty="0" err="1">
                <a:solidFill>
                  <a:schemeClr val="bg1">
                    <a:lumMod val="50000"/>
                  </a:schemeClr>
                </a:solidFill>
              </a:rPr>
              <a:t>references</a:t>
            </a:r>
            <a:r>
              <a:rPr lang="it-IT" sz="1400" dirty="0">
                <a:solidFill>
                  <a:schemeClr val="bg1">
                    <a:lumMod val="50000"/>
                  </a:schemeClr>
                </a:solidFill>
              </a:rPr>
              <a:t> in </a:t>
            </a:r>
            <a:r>
              <a:rPr lang="it-IT" sz="1400" dirty="0" err="1">
                <a:solidFill>
                  <a:schemeClr val="bg1">
                    <a:lumMod val="50000"/>
                  </a:schemeClr>
                </a:solidFill>
              </a:rPr>
              <a:t>our</a:t>
            </a:r>
            <a:r>
              <a:rPr lang="it-IT" sz="1400" dirty="0">
                <a:solidFill>
                  <a:schemeClr val="bg1">
                    <a:lumMod val="50000"/>
                  </a:schemeClr>
                </a:solidFill>
              </a:rPr>
              <a:t> </a:t>
            </a:r>
            <a:r>
              <a:rPr lang="it-IT" sz="1400" dirty="0" err="1">
                <a:solidFill>
                  <a:schemeClr val="bg1">
                    <a:lumMod val="50000"/>
                  </a:schemeClr>
                </a:solidFill>
              </a:rPr>
              <a:t>article</a:t>
            </a:r>
            <a:r>
              <a:rPr lang="it-IT" sz="1400" dirty="0">
                <a:solidFill>
                  <a:schemeClr val="bg1">
                    <a:lumMod val="50000"/>
                  </a:schemeClr>
                </a:solidFill>
              </a:rPr>
              <a:t>.</a:t>
            </a:r>
          </a:p>
        </p:txBody>
      </p:sp>
    </p:spTree>
    <p:extLst>
      <p:ext uri="{BB962C8B-B14F-4D97-AF65-F5344CB8AC3E}">
        <p14:creationId xmlns:p14="http://schemas.microsoft.com/office/powerpoint/2010/main" val="399090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Generalization to three measurements</a:t>
            </a:r>
            <a:endParaRPr lang="en-US" sz="2800" dirty="0"/>
          </a:p>
        </p:txBody>
      </p:sp>
      <p:sp>
        <p:nvSpPr>
          <p:cNvPr id="7" name="TextBox 6">
            <a:extLst>
              <a:ext uri="{FF2B5EF4-FFF2-40B4-BE49-F238E27FC236}">
                <a16:creationId xmlns:a16="http://schemas.microsoft.com/office/drawing/2014/main" id="{A6E6ECE5-9E58-6C4B-80BA-6D37BE7D5CB3}"/>
              </a:ext>
            </a:extLst>
          </p:cNvPr>
          <p:cNvSpPr txBox="1"/>
          <p:nvPr/>
        </p:nvSpPr>
        <p:spPr>
          <a:xfrm>
            <a:off x="8502654" y="6488980"/>
            <a:ext cx="619080" cy="307777"/>
          </a:xfrm>
          <a:prstGeom prst="rect">
            <a:avLst/>
          </a:prstGeom>
          <a:noFill/>
        </p:spPr>
        <p:txBody>
          <a:bodyPr wrap="none" rtlCol="0">
            <a:spAutoFit/>
          </a:bodyPr>
          <a:lstStyle/>
          <a:p>
            <a:r>
              <a:rPr lang="it-IT" sz="1400" dirty="0">
                <a:solidFill>
                  <a:schemeClr val="bg1">
                    <a:lumMod val="65000"/>
                  </a:schemeClr>
                </a:solidFill>
              </a:rPr>
              <a:t>25/27</a:t>
            </a:r>
          </a:p>
        </p:txBody>
      </p:sp>
      <p:pic>
        <p:nvPicPr>
          <p:cNvPr id="18" name="Picture 17">
            <a:extLst>
              <a:ext uri="{FF2B5EF4-FFF2-40B4-BE49-F238E27FC236}">
                <a16:creationId xmlns:a16="http://schemas.microsoft.com/office/drawing/2014/main" id="{57FA57D0-CF72-E346-892E-01244F132F94}"/>
              </a:ext>
            </a:extLst>
          </p:cNvPr>
          <p:cNvPicPr>
            <a:picLocks noChangeAspect="1"/>
          </p:cNvPicPr>
          <p:nvPr/>
        </p:nvPicPr>
        <p:blipFill>
          <a:blip r:embed="rId3"/>
          <a:stretch>
            <a:fillRect/>
          </a:stretch>
        </p:blipFill>
        <p:spPr>
          <a:xfrm>
            <a:off x="5069060" y="3617764"/>
            <a:ext cx="2673898" cy="2822448"/>
          </a:xfrm>
          <a:prstGeom prst="rect">
            <a:avLst/>
          </a:prstGeom>
        </p:spPr>
      </p:pic>
      <p:sp>
        <p:nvSpPr>
          <p:cNvPr id="20" name="TextBox 19">
            <a:extLst>
              <a:ext uri="{FF2B5EF4-FFF2-40B4-BE49-F238E27FC236}">
                <a16:creationId xmlns:a16="http://schemas.microsoft.com/office/drawing/2014/main" id="{8A9CBF26-3FED-624A-AA46-4C05808C1EF1}"/>
              </a:ext>
            </a:extLst>
          </p:cNvPr>
          <p:cNvSpPr txBox="1"/>
          <p:nvPr/>
        </p:nvSpPr>
        <p:spPr>
          <a:xfrm>
            <a:off x="363600" y="1941085"/>
            <a:ext cx="8463408" cy="1446550"/>
          </a:xfrm>
          <a:prstGeom prst="rect">
            <a:avLst/>
          </a:prstGeom>
          <a:noFill/>
        </p:spPr>
        <p:txBody>
          <a:bodyPr wrap="square" rtlCol="0">
            <a:spAutoFit/>
          </a:bodyPr>
          <a:lstStyle/>
          <a:p>
            <a:r>
              <a:rPr lang="it-IT" sz="2200" dirty="0"/>
              <a:t>In </a:t>
            </a:r>
            <a:r>
              <a:rPr lang="it-IT" sz="2200" dirty="0" err="1"/>
              <a:t>any</a:t>
            </a:r>
            <a:r>
              <a:rPr lang="it-IT" sz="2200" dirty="0"/>
              <a:t> </a:t>
            </a:r>
            <a:r>
              <a:rPr lang="it-IT" sz="2200" dirty="0" err="1"/>
              <a:t>operational</a:t>
            </a:r>
            <a:r>
              <a:rPr lang="it-IT" sz="2200" dirty="0"/>
              <a:t> theory, </a:t>
            </a:r>
            <a:r>
              <a:rPr lang="it-IT" sz="2200" dirty="0" err="1"/>
              <a:t>if</a:t>
            </a:r>
            <a:r>
              <a:rPr lang="it-IT" sz="2200" dirty="0"/>
              <a:t> one can </a:t>
            </a:r>
            <a:r>
              <a:rPr lang="it-IT" sz="2200" dirty="0" err="1"/>
              <a:t>find</a:t>
            </a:r>
            <a:r>
              <a:rPr lang="it-IT" sz="2200" dirty="0"/>
              <a:t> a triple of </a:t>
            </a:r>
            <a:r>
              <a:rPr lang="it-IT" sz="2200" dirty="0" err="1"/>
              <a:t>measurements</a:t>
            </a:r>
            <a:r>
              <a:rPr lang="it-IT" sz="2200" dirty="0"/>
              <a:t>,          and a state </a:t>
            </a:r>
            <a:r>
              <a:rPr lang="it-IT" sz="2200" dirty="0" err="1"/>
              <a:t>that</a:t>
            </a:r>
            <a:r>
              <a:rPr lang="it-IT" sz="2200" dirty="0"/>
              <a:t> </a:t>
            </a:r>
            <a:r>
              <a:rPr lang="it-IT" sz="2200" dirty="0" err="1"/>
              <a:t>satisfies</a:t>
            </a:r>
            <a:r>
              <a:rPr lang="it-IT" sz="2200" dirty="0"/>
              <a:t> the </a:t>
            </a:r>
            <a:r>
              <a:rPr lang="it-IT" sz="2200" dirty="0" err="1"/>
              <a:t>condition</a:t>
            </a:r>
            <a:r>
              <a:rPr lang="it-IT" sz="2200" dirty="0"/>
              <a:t> of                              , </a:t>
            </a:r>
            <a:r>
              <a:rPr lang="it-IT" sz="2200" dirty="0" err="1"/>
              <a:t>then</a:t>
            </a:r>
            <a:r>
              <a:rPr lang="it-IT" sz="2200" dirty="0"/>
              <a:t> </a:t>
            </a:r>
            <a:r>
              <a:rPr lang="it-IT" sz="2200" dirty="0" err="1"/>
              <a:t>noncontextuality</a:t>
            </a:r>
            <a:r>
              <a:rPr lang="it-IT" sz="2200" dirty="0"/>
              <a:t> </a:t>
            </a:r>
            <a:r>
              <a:rPr lang="it-IT" sz="2200" dirty="0" err="1"/>
              <a:t>implies</a:t>
            </a:r>
            <a:r>
              <a:rPr lang="it-IT" sz="2200" dirty="0"/>
              <a:t> </a:t>
            </a:r>
            <a:r>
              <a:rPr lang="it-IT" sz="2200" dirty="0" err="1"/>
              <a:t>that</a:t>
            </a:r>
            <a:r>
              <a:rPr lang="it-IT" sz="2200" dirty="0"/>
              <a:t>                              </a:t>
            </a:r>
          </a:p>
          <a:p>
            <a:r>
              <a:rPr lang="it-IT" sz="2200" dirty="0"/>
              <a:t>                      </a:t>
            </a:r>
          </a:p>
        </p:txBody>
      </p:sp>
      <p:cxnSp>
        <p:nvCxnSpPr>
          <p:cNvPr id="23" name="Straight Connector 22">
            <a:extLst>
              <a:ext uri="{FF2B5EF4-FFF2-40B4-BE49-F238E27FC236}">
                <a16:creationId xmlns:a16="http://schemas.microsoft.com/office/drawing/2014/main" id="{3FD03BF4-E3E7-D64A-B4A8-798218445869}"/>
              </a:ext>
            </a:extLst>
          </p:cNvPr>
          <p:cNvCxnSpPr>
            <a:cxnSpLocks/>
          </p:cNvCxnSpPr>
          <p:nvPr/>
        </p:nvCxnSpPr>
        <p:spPr>
          <a:xfrm>
            <a:off x="3888165" y="3026173"/>
            <a:ext cx="271404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924893B-B09A-054C-930D-CDEFBE506C44}"/>
              </a:ext>
            </a:extLst>
          </p:cNvPr>
          <p:cNvSpPr txBox="1"/>
          <p:nvPr/>
        </p:nvSpPr>
        <p:spPr>
          <a:xfrm>
            <a:off x="1065951" y="4535596"/>
            <a:ext cx="1976503" cy="707886"/>
          </a:xfrm>
          <a:prstGeom prst="rect">
            <a:avLst/>
          </a:prstGeom>
          <a:noFill/>
        </p:spPr>
        <p:txBody>
          <a:bodyPr wrap="none" rtlCol="0">
            <a:spAutoFit/>
          </a:bodyPr>
          <a:lstStyle/>
          <a:p>
            <a:r>
              <a:rPr lang="it-IT" sz="2000" dirty="0" err="1"/>
              <a:t>Example</a:t>
            </a:r>
            <a:r>
              <a:rPr lang="it-IT" sz="2000" dirty="0"/>
              <a:t> of          </a:t>
            </a:r>
          </a:p>
          <a:p>
            <a:r>
              <a:rPr lang="it-IT" sz="2000" dirty="0"/>
              <a:t>in </a:t>
            </a:r>
            <a:r>
              <a:rPr lang="it-IT" sz="2000" dirty="0" err="1"/>
              <a:t>qubit</a:t>
            </a:r>
            <a:r>
              <a:rPr lang="it-IT" sz="2000" dirty="0"/>
              <a:t> </a:t>
            </a:r>
            <a:r>
              <a:rPr lang="it-IT" sz="2000" dirty="0" err="1"/>
              <a:t>theory</a:t>
            </a:r>
            <a:r>
              <a:rPr lang="it-IT" sz="2000" dirty="0"/>
              <a:t>: </a:t>
            </a:r>
          </a:p>
        </p:txBody>
      </p:sp>
      <p:pic>
        <p:nvPicPr>
          <p:cNvPr id="25" name="Picture 24">
            <a:extLst>
              <a:ext uri="{FF2B5EF4-FFF2-40B4-BE49-F238E27FC236}">
                <a16:creationId xmlns:a16="http://schemas.microsoft.com/office/drawing/2014/main" id="{5C0EF206-E447-8240-9233-BDEA07533E1A}"/>
              </a:ext>
            </a:extLst>
          </p:cNvPr>
          <p:cNvPicPr>
            <a:picLocks noChangeAspect="1"/>
          </p:cNvPicPr>
          <p:nvPr/>
        </p:nvPicPr>
        <p:blipFill>
          <a:blip r:embed="rId4"/>
          <a:stretch>
            <a:fillRect/>
          </a:stretch>
        </p:blipFill>
        <p:spPr>
          <a:xfrm>
            <a:off x="5149053" y="2352795"/>
            <a:ext cx="2441572" cy="300501"/>
          </a:xfrm>
          <a:prstGeom prst="rect">
            <a:avLst/>
          </a:prstGeom>
        </p:spPr>
      </p:pic>
      <p:pic>
        <p:nvPicPr>
          <p:cNvPr id="26" name="Picture 25">
            <a:extLst>
              <a:ext uri="{FF2B5EF4-FFF2-40B4-BE49-F238E27FC236}">
                <a16:creationId xmlns:a16="http://schemas.microsoft.com/office/drawing/2014/main" id="{09660916-32BE-EE4C-BB3C-51022261DCA7}"/>
              </a:ext>
            </a:extLst>
          </p:cNvPr>
          <p:cNvPicPr>
            <a:picLocks noChangeAspect="1"/>
          </p:cNvPicPr>
          <p:nvPr/>
        </p:nvPicPr>
        <p:blipFill>
          <a:blip r:embed="rId4"/>
          <a:stretch>
            <a:fillRect/>
          </a:stretch>
        </p:blipFill>
        <p:spPr>
          <a:xfrm>
            <a:off x="2362579" y="4589038"/>
            <a:ext cx="2441572" cy="300501"/>
          </a:xfrm>
          <a:prstGeom prst="rect">
            <a:avLst/>
          </a:prstGeom>
        </p:spPr>
      </p:pic>
      <p:pic>
        <p:nvPicPr>
          <p:cNvPr id="27" name="Picture 26">
            <a:extLst>
              <a:ext uri="{FF2B5EF4-FFF2-40B4-BE49-F238E27FC236}">
                <a16:creationId xmlns:a16="http://schemas.microsoft.com/office/drawing/2014/main" id="{9D1FC384-571A-B84D-9EAA-7111BAE7C2D9}"/>
              </a:ext>
            </a:extLst>
          </p:cNvPr>
          <p:cNvPicPr>
            <a:picLocks noChangeAspect="1"/>
          </p:cNvPicPr>
          <p:nvPr/>
        </p:nvPicPr>
        <p:blipFill>
          <a:blip r:embed="rId5"/>
          <a:stretch>
            <a:fillRect/>
          </a:stretch>
        </p:blipFill>
        <p:spPr>
          <a:xfrm>
            <a:off x="4428493" y="2741304"/>
            <a:ext cx="2714045" cy="258148"/>
          </a:xfrm>
          <a:prstGeom prst="rect">
            <a:avLst/>
          </a:prstGeom>
        </p:spPr>
      </p:pic>
      <p:pic>
        <p:nvPicPr>
          <p:cNvPr id="29" name="Picture 28">
            <a:extLst>
              <a:ext uri="{FF2B5EF4-FFF2-40B4-BE49-F238E27FC236}">
                <a16:creationId xmlns:a16="http://schemas.microsoft.com/office/drawing/2014/main" id="{A56AA5C7-0553-3B4D-9415-527E082F898E}"/>
              </a:ext>
            </a:extLst>
          </p:cNvPr>
          <p:cNvPicPr>
            <a:picLocks noChangeAspect="1"/>
          </p:cNvPicPr>
          <p:nvPr/>
        </p:nvPicPr>
        <p:blipFill>
          <a:blip r:embed="rId6"/>
          <a:stretch>
            <a:fillRect/>
          </a:stretch>
        </p:blipFill>
        <p:spPr>
          <a:xfrm>
            <a:off x="8053555" y="2060448"/>
            <a:ext cx="898197" cy="243579"/>
          </a:xfrm>
          <a:prstGeom prst="rect">
            <a:avLst/>
          </a:prstGeom>
        </p:spPr>
      </p:pic>
    </p:spTree>
    <p:extLst>
      <p:ext uri="{BB962C8B-B14F-4D97-AF65-F5344CB8AC3E}">
        <p14:creationId xmlns:p14="http://schemas.microsoft.com/office/powerpoint/2010/main" val="126412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B222AA3-02E9-B940-91A5-4D19B4C72F96}"/>
              </a:ext>
            </a:extLst>
          </p:cNvPr>
          <p:cNvSpPr txBox="1">
            <a:spLocks/>
          </p:cNvSpPr>
          <p:nvPr/>
        </p:nvSpPr>
        <p:spPr>
          <a:xfrm>
            <a:off x="162357" y="3152142"/>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dirty="0">
                <a:solidFill>
                  <a:schemeClr val="bg1"/>
                </a:solidFill>
              </a:rPr>
              <a:t>discovery of Neptune, Mercury’s precession, contraction of length and time dilation</a:t>
            </a:r>
          </a:p>
        </p:txBody>
      </p:sp>
      <p:sp>
        <p:nvSpPr>
          <p:cNvPr id="2" name="Title 1">
            <a:extLst>
              <a:ext uri="{FF2B5EF4-FFF2-40B4-BE49-F238E27FC236}">
                <a16:creationId xmlns:a16="http://schemas.microsoft.com/office/drawing/2014/main" id="{920D7BE3-747E-76A7-1D2F-35AB0C21032B}"/>
              </a:ext>
            </a:extLst>
          </p:cNvPr>
          <p:cNvSpPr txBox="1">
            <a:spLocks/>
          </p:cNvSpPr>
          <p:nvPr/>
        </p:nvSpPr>
        <p:spPr>
          <a:xfrm>
            <a:off x="-88786" y="1665128"/>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sz="3200" dirty="0">
                <a:solidFill>
                  <a:schemeClr val="bg1"/>
                </a:solidFill>
              </a:rPr>
              <a:t>With naturalness</a:t>
            </a:r>
          </a:p>
        </p:txBody>
      </p:sp>
      <p:pic>
        <p:nvPicPr>
          <p:cNvPr id="2050" name="Picture 2">
            <a:extLst>
              <a:ext uri="{FF2B5EF4-FFF2-40B4-BE49-F238E27FC236}">
                <a16:creationId xmlns:a16="http://schemas.microsoft.com/office/drawing/2014/main" id="{8F83C5F4-56B2-E2D1-F9D1-455DEC317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86" y="3848961"/>
            <a:ext cx="2673417" cy="26734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isualizza immagine di origine">
            <a:extLst>
              <a:ext uri="{FF2B5EF4-FFF2-40B4-BE49-F238E27FC236}">
                <a16:creationId xmlns:a16="http://schemas.microsoft.com/office/drawing/2014/main" id="{467E42F9-342B-CA4C-5ED7-E128C9BF64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4631" y="4129928"/>
            <a:ext cx="3585873" cy="23924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sualizza immagine di origine">
            <a:extLst>
              <a:ext uri="{FF2B5EF4-FFF2-40B4-BE49-F238E27FC236}">
                <a16:creationId xmlns:a16="http://schemas.microsoft.com/office/drawing/2014/main" id="{5020BBC9-713E-636B-1410-9A30463E51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0504" y="4341110"/>
            <a:ext cx="2973496" cy="218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1598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Visualizza immagine di origine">
            <a:extLst>
              <a:ext uri="{FF2B5EF4-FFF2-40B4-BE49-F238E27FC236}">
                <a16:creationId xmlns:a16="http://schemas.microsoft.com/office/drawing/2014/main" id="{4867CA4B-60CC-A9CF-16D4-1DBE6024AF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713" y="874486"/>
            <a:ext cx="3381375" cy="4572000"/>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AE9BAD7-A5B7-8251-4559-96047A5DFF3A}"/>
              </a:ext>
            </a:extLst>
          </p:cNvPr>
          <p:cNvSpPr txBox="1"/>
          <p:nvPr/>
        </p:nvSpPr>
        <p:spPr>
          <a:xfrm>
            <a:off x="816428" y="5656720"/>
            <a:ext cx="2481943" cy="646331"/>
          </a:xfrm>
          <a:prstGeom prst="rect">
            <a:avLst/>
          </a:prstGeom>
          <a:noFill/>
        </p:spPr>
        <p:txBody>
          <a:bodyPr wrap="square" rtlCol="0">
            <a:spAutoFit/>
          </a:bodyPr>
          <a:lstStyle/>
          <a:p>
            <a:pPr algn="ctr"/>
            <a:r>
              <a:rPr lang="it-IT" dirty="0"/>
              <a:t>Pierre Curie</a:t>
            </a:r>
          </a:p>
          <a:p>
            <a:pPr algn="ctr"/>
            <a:r>
              <a:rPr lang="it-IT" dirty="0"/>
              <a:t>(1859 – 1906)</a:t>
            </a:r>
            <a:endParaRPr lang="en-GB" dirty="0"/>
          </a:p>
        </p:txBody>
      </p:sp>
      <p:sp>
        <p:nvSpPr>
          <p:cNvPr id="6" name="CasellaDiTesto 5">
            <a:extLst>
              <a:ext uri="{FF2B5EF4-FFF2-40B4-BE49-F238E27FC236}">
                <a16:creationId xmlns:a16="http://schemas.microsoft.com/office/drawing/2014/main" id="{CBD40B4C-7B67-A5D8-7DD0-784E2148151C}"/>
              </a:ext>
            </a:extLst>
          </p:cNvPr>
          <p:cNvSpPr txBox="1"/>
          <p:nvPr/>
        </p:nvSpPr>
        <p:spPr>
          <a:xfrm>
            <a:off x="4441371" y="1378857"/>
            <a:ext cx="3632365" cy="1200329"/>
          </a:xfrm>
          <a:prstGeom prst="rect">
            <a:avLst/>
          </a:prstGeom>
          <a:noFill/>
        </p:spPr>
        <p:txBody>
          <a:bodyPr wrap="square" rtlCol="0">
            <a:spAutoFit/>
          </a:bodyPr>
          <a:lstStyle/>
          <a:p>
            <a:pPr algn="ctr"/>
            <a:r>
              <a:rPr lang="it-IT" sz="3600" dirty="0" err="1"/>
              <a:t>Curie’s</a:t>
            </a:r>
            <a:r>
              <a:rPr lang="it-IT" sz="3600" dirty="0"/>
              <a:t> </a:t>
            </a:r>
            <a:r>
              <a:rPr lang="it-IT" sz="3600" dirty="0" err="1"/>
              <a:t>principle</a:t>
            </a:r>
            <a:endParaRPr lang="it-IT" sz="3600" dirty="0"/>
          </a:p>
          <a:p>
            <a:pPr algn="ctr"/>
            <a:endParaRPr lang="it-IT" sz="3600" dirty="0"/>
          </a:p>
        </p:txBody>
      </p:sp>
      <p:sp>
        <p:nvSpPr>
          <p:cNvPr id="3" name="CasellaDiTesto 2">
            <a:extLst>
              <a:ext uri="{FF2B5EF4-FFF2-40B4-BE49-F238E27FC236}">
                <a16:creationId xmlns:a16="http://schemas.microsoft.com/office/drawing/2014/main" id="{D9939FD7-F8F6-92A7-A755-40C862DDF921}"/>
              </a:ext>
            </a:extLst>
          </p:cNvPr>
          <p:cNvSpPr txBox="1"/>
          <p:nvPr/>
        </p:nvSpPr>
        <p:spPr>
          <a:xfrm>
            <a:off x="3971553" y="3407171"/>
            <a:ext cx="4572000" cy="646331"/>
          </a:xfrm>
          <a:prstGeom prst="rect">
            <a:avLst/>
          </a:prstGeom>
          <a:noFill/>
        </p:spPr>
        <p:txBody>
          <a:bodyPr wrap="square">
            <a:spAutoFit/>
          </a:bodyPr>
          <a:lstStyle/>
          <a:p>
            <a:pPr algn="ctr"/>
            <a:r>
              <a:rPr lang="it-IT" sz="1800" dirty="0" err="1"/>
              <a:t>Any</a:t>
            </a:r>
            <a:r>
              <a:rPr lang="it-IT" sz="1800" dirty="0"/>
              <a:t> </a:t>
            </a:r>
            <a:r>
              <a:rPr lang="it-IT" sz="1800" dirty="0" err="1"/>
              <a:t>asymmetry</a:t>
            </a:r>
            <a:r>
              <a:rPr lang="it-IT" sz="1800" dirty="0"/>
              <a:t> in a </a:t>
            </a:r>
            <a:r>
              <a:rPr lang="it-IT" sz="1800" dirty="0" err="1"/>
              <a:t>physical</a:t>
            </a:r>
            <a:r>
              <a:rPr lang="it-IT" sz="1800" dirty="0"/>
              <a:t> </a:t>
            </a:r>
            <a:r>
              <a:rPr lang="it-IT" sz="1800" dirty="0" err="1"/>
              <a:t>effect</a:t>
            </a:r>
            <a:r>
              <a:rPr lang="it-IT" sz="1800" dirty="0"/>
              <a:t> must be </a:t>
            </a:r>
            <a:r>
              <a:rPr lang="it-IT" sz="1800" dirty="0" err="1"/>
              <a:t>found</a:t>
            </a:r>
            <a:r>
              <a:rPr lang="it-IT" sz="1800" dirty="0"/>
              <a:t> in </a:t>
            </a:r>
            <a:r>
              <a:rPr lang="it-IT" sz="1800" dirty="0" err="1"/>
              <a:t>its</a:t>
            </a:r>
            <a:r>
              <a:rPr lang="it-IT" sz="1800" dirty="0"/>
              <a:t> </a:t>
            </a:r>
            <a:r>
              <a:rPr lang="it-IT" sz="1800" dirty="0" err="1"/>
              <a:t>causes</a:t>
            </a:r>
            <a:endParaRPr lang="en-GB" sz="1800" dirty="0"/>
          </a:p>
        </p:txBody>
      </p:sp>
    </p:spTree>
    <p:extLst>
      <p:ext uri="{BB962C8B-B14F-4D97-AF65-F5344CB8AC3E}">
        <p14:creationId xmlns:p14="http://schemas.microsoft.com/office/powerpoint/2010/main" val="185877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FBC"/>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0111821-3527-F195-2F06-B7371C5AAD2C}"/>
              </a:ext>
            </a:extLst>
          </p:cNvPr>
          <p:cNvPicPr>
            <a:picLocks noChangeAspect="1"/>
          </p:cNvPicPr>
          <p:nvPr/>
        </p:nvPicPr>
        <p:blipFill>
          <a:blip r:embed="rId2"/>
          <a:stretch>
            <a:fillRect/>
          </a:stretch>
        </p:blipFill>
        <p:spPr>
          <a:xfrm>
            <a:off x="1073122" y="1350876"/>
            <a:ext cx="2467319" cy="5382376"/>
          </a:xfrm>
          <a:prstGeom prst="rect">
            <a:avLst/>
          </a:prstGeom>
        </p:spPr>
      </p:pic>
      <p:pic>
        <p:nvPicPr>
          <p:cNvPr id="7" name="Immagine 6">
            <a:extLst>
              <a:ext uri="{FF2B5EF4-FFF2-40B4-BE49-F238E27FC236}">
                <a16:creationId xmlns:a16="http://schemas.microsoft.com/office/drawing/2014/main" id="{9B76291D-2C59-C908-7C1F-95E599C21496}"/>
              </a:ext>
            </a:extLst>
          </p:cNvPr>
          <p:cNvPicPr>
            <a:picLocks noChangeAspect="1"/>
          </p:cNvPicPr>
          <p:nvPr/>
        </p:nvPicPr>
        <p:blipFill>
          <a:blip r:embed="rId3"/>
          <a:stretch>
            <a:fillRect/>
          </a:stretch>
        </p:blipFill>
        <p:spPr>
          <a:xfrm>
            <a:off x="4913845" y="1523256"/>
            <a:ext cx="2724530" cy="5334744"/>
          </a:xfrm>
          <a:prstGeom prst="rect">
            <a:avLst/>
          </a:prstGeom>
        </p:spPr>
      </p:pic>
      <p:sp>
        <p:nvSpPr>
          <p:cNvPr id="8" name="CasellaDiTesto 7">
            <a:extLst>
              <a:ext uri="{FF2B5EF4-FFF2-40B4-BE49-F238E27FC236}">
                <a16:creationId xmlns:a16="http://schemas.microsoft.com/office/drawing/2014/main" id="{ACA1FA6D-7873-1FB0-CD79-0380F10D6EA4}"/>
              </a:ext>
            </a:extLst>
          </p:cNvPr>
          <p:cNvSpPr txBox="1"/>
          <p:nvPr/>
        </p:nvSpPr>
        <p:spPr>
          <a:xfrm>
            <a:off x="974927" y="303706"/>
            <a:ext cx="7572907" cy="830997"/>
          </a:xfrm>
          <a:prstGeom prst="rect">
            <a:avLst/>
          </a:prstGeom>
          <a:noFill/>
        </p:spPr>
        <p:txBody>
          <a:bodyPr wrap="none" rtlCol="0">
            <a:spAutoFit/>
          </a:bodyPr>
          <a:lstStyle/>
          <a:p>
            <a:r>
              <a:rPr lang="it-IT" sz="4800" dirty="0" err="1">
                <a:solidFill>
                  <a:schemeClr val="accent1">
                    <a:lumMod val="75000"/>
                  </a:schemeClr>
                </a:solidFill>
              </a:rPr>
              <a:t>Violation</a:t>
            </a:r>
            <a:r>
              <a:rPr lang="it-IT" sz="4800" dirty="0">
                <a:solidFill>
                  <a:schemeClr val="accent1">
                    <a:lumMod val="75000"/>
                  </a:schemeClr>
                </a:solidFill>
              </a:rPr>
              <a:t> of </a:t>
            </a:r>
            <a:r>
              <a:rPr lang="it-IT" sz="4800" dirty="0" err="1">
                <a:solidFill>
                  <a:schemeClr val="accent1">
                    <a:lumMod val="75000"/>
                  </a:schemeClr>
                </a:solidFill>
              </a:rPr>
              <a:t>Curie’s</a:t>
            </a:r>
            <a:r>
              <a:rPr lang="it-IT" sz="4800" dirty="0">
                <a:solidFill>
                  <a:schemeClr val="accent1">
                    <a:lumMod val="75000"/>
                  </a:schemeClr>
                </a:solidFill>
              </a:rPr>
              <a:t> </a:t>
            </a:r>
            <a:r>
              <a:rPr lang="it-IT" sz="4800" dirty="0" err="1">
                <a:solidFill>
                  <a:schemeClr val="accent1">
                    <a:lumMod val="75000"/>
                  </a:schemeClr>
                </a:solidFill>
              </a:rPr>
              <a:t>principle</a:t>
            </a:r>
            <a:r>
              <a:rPr lang="it-IT" sz="4800" dirty="0">
                <a:solidFill>
                  <a:schemeClr val="accent1">
                    <a:lumMod val="75000"/>
                  </a:schemeClr>
                </a:solidFill>
              </a:rPr>
              <a:t>?</a:t>
            </a:r>
            <a:endParaRPr lang="en-GB" sz="4800" dirty="0">
              <a:solidFill>
                <a:schemeClr val="accent1">
                  <a:lumMod val="75000"/>
                </a:schemeClr>
              </a:solidFill>
            </a:endParaRPr>
          </a:p>
        </p:txBody>
      </p:sp>
    </p:spTree>
    <p:extLst>
      <p:ext uri="{BB962C8B-B14F-4D97-AF65-F5344CB8AC3E}">
        <p14:creationId xmlns:p14="http://schemas.microsoft.com/office/powerpoint/2010/main" val="23416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FFBC"/>
        </a:solidFill>
        <a:effectLst/>
      </p:bgPr>
    </p:bg>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ACA1FA6D-7873-1FB0-CD79-0380F10D6EA4}"/>
              </a:ext>
            </a:extLst>
          </p:cNvPr>
          <p:cNvSpPr txBox="1"/>
          <p:nvPr/>
        </p:nvSpPr>
        <p:spPr>
          <a:xfrm>
            <a:off x="974927" y="303706"/>
            <a:ext cx="7572907" cy="830997"/>
          </a:xfrm>
          <a:prstGeom prst="rect">
            <a:avLst/>
          </a:prstGeom>
          <a:noFill/>
        </p:spPr>
        <p:txBody>
          <a:bodyPr wrap="none" rtlCol="0">
            <a:spAutoFit/>
          </a:bodyPr>
          <a:lstStyle/>
          <a:p>
            <a:r>
              <a:rPr lang="it-IT" sz="4800" dirty="0" err="1">
                <a:solidFill>
                  <a:schemeClr val="accent1">
                    <a:lumMod val="75000"/>
                  </a:schemeClr>
                </a:solidFill>
              </a:rPr>
              <a:t>Violation</a:t>
            </a:r>
            <a:r>
              <a:rPr lang="it-IT" sz="4800" dirty="0">
                <a:solidFill>
                  <a:schemeClr val="accent1">
                    <a:lumMod val="75000"/>
                  </a:schemeClr>
                </a:solidFill>
              </a:rPr>
              <a:t> of </a:t>
            </a:r>
            <a:r>
              <a:rPr lang="it-IT" sz="4800" dirty="0" err="1">
                <a:solidFill>
                  <a:schemeClr val="accent1">
                    <a:lumMod val="75000"/>
                  </a:schemeClr>
                </a:solidFill>
              </a:rPr>
              <a:t>Curie’s</a:t>
            </a:r>
            <a:r>
              <a:rPr lang="it-IT" sz="4800" dirty="0">
                <a:solidFill>
                  <a:schemeClr val="accent1">
                    <a:lumMod val="75000"/>
                  </a:schemeClr>
                </a:solidFill>
              </a:rPr>
              <a:t> </a:t>
            </a:r>
            <a:r>
              <a:rPr lang="it-IT" sz="4800" dirty="0" err="1">
                <a:solidFill>
                  <a:schemeClr val="accent1">
                    <a:lumMod val="75000"/>
                  </a:schemeClr>
                </a:solidFill>
              </a:rPr>
              <a:t>principle</a:t>
            </a:r>
            <a:r>
              <a:rPr lang="it-IT" sz="4800" dirty="0">
                <a:solidFill>
                  <a:schemeClr val="accent1">
                    <a:lumMod val="75000"/>
                  </a:schemeClr>
                </a:solidFill>
              </a:rPr>
              <a:t>?</a:t>
            </a:r>
            <a:endParaRPr lang="en-GB" sz="4800" dirty="0">
              <a:solidFill>
                <a:schemeClr val="accent1">
                  <a:lumMod val="75000"/>
                </a:schemeClr>
              </a:solidFill>
            </a:endParaRPr>
          </a:p>
        </p:txBody>
      </p:sp>
      <p:pic>
        <p:nvPicPr>
          <p:cNvPr id="4" name="Immagine 3">
            <a:extLst>
              <a:ext uri="{FF2B5EF4-FFF2-40B4-BE49-F238E27FC236}">
                <a16:creationId xmlns:a16="http://schemas.microsoft.com/office/drawing/2014/main" id="{23599DF3-5F87-508C-13CC-9329834EA279}"/>
              </a:ext>
            </a:extLst>
          </p:cNvPr>
          <p:cNvPicPr>
            <a:picLocks noChangeAspect="1"/>
          </p:cNvPicPr>
          <p:nvPr/>
        </p:nvPicPr>
        <p:blipFill>
          <a:blip r:embed="rId2"/>
          <a:stretch>
            <a:fillRect/>
          </a:stretch>
        </p:blipFill>
        <p:spPr>
          <a:xfrm>
            <a:off x="210045" y="1908638"/>
            <a:ext cx="4020111" cy="3705742"/>
          </a:xfrm>
          <a:prstGeom prst="rect">
            <a:avLst/>
          </a:prstGeom>
        </p:spPr>
      </p:pic>
      <p:pic>
        <p:nvPicPr>
          <p:cNvPr id="6" name="Immagine 5">
            <a:extLst>
              <a:ext uri="{FF2B5EF4-FFF2-40B4-BE49-F238E27FC236}">
                <a16:creationId xmlns:a16="http://schemas.microsoft.com/office/drawing/2014/main" id="{692E9D59-839C-A1E2-F0F3-5C5E42B07262}"/>
              </a:ext>
            </a:extLst>
          </p:cNvPr>
          <p:cNvPicPr>
            <a:picLocks noChangeAspect="1"/>
          </p:cNvPicPr>
          <p:nvPr/>
        </p:nvPicPr>
        <p:blipFill>
          <a:blip r:embed="rId3"/>
          <a:stretch>
            <a:fillRect/>
          </a:stretch>
        </p:blipFill>
        <p:spPr>
          <a:xfrm>
            <a:off x="4422933" y="1794322"/>
            <a:ext cx="4124901" cy="3934374"/>
          </a:xfrm>
          <a:prstGeom prst="rect">
            <a:avLst/>
          </a:prstGeom>
        </p:spPr>
      </p:pic>
    </p:spTree>
    <p:extLst>
      <p:ext uri="{BB962C8B-B14F-4D97-AF65-F5344CB8AC3E}">
        <p14:creationId xmlns:p14="http://schemas.microsoft.com/office/powerpoint/2010/main" val="8699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50EEF3-F436-FE5E-DF64-BDDC9381141E}"/>
              </a:ext>
            </a:extLst>
          </p:cNvPr>
          <p:cNvSpPr>
            <a:spLocks noGrp="1"/>
          </p:cNvSpPr>
          <p:nvPr>
            <p:ph type="ctrTitle"/>
          </p:nvPr>
        </p:nvSpPr>
        <p:spPr>
          <a:xfrm>
            <a:off x="394854" y="2026372"/>
            <a:ext cx="7772400" cy="2387600"/>
          </a:xfrm>
        </p:spPr>
        <p:txBody>
          <a:bodyPr>
            <a:normAutofit fontScale="90000"/>
          </a:bodyPr>
          <a:lstStyle/>
          <a:p>
            <a:r>
              <a:rPr lang="en-GB" b="0" i="0" dirty="0">
                <a:solidFill>
                  <a:schemeClr val="bg1"/>
                </a:solidFill>
                <a:effectLst/>
              </a:rPr>
              <a:t>Joint measurement of incompatible observables and the bell inequalities</a:t>
            </a:r>
          </a:p>
        </p:txBody>
      </p:sp>
    </p:spTree>
    <p:extLst>
      <p:ext uri="{BB962C8B-B14F-4D97-AF65-F5344CB8AC3E}">
        <p14:creationId xmlns:p14="http://schemas.microsoft.com/office/powerpoint/2010/main" val="13910275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1627.297"/>
  <p:tag name="OUTPUTTYPE" val="PNG"/>
  <p:tag name="IGUANATEXVERSION" val="160"/>
  <p:tag name="LATEXADDIN" val="\documentclass{article}&#10;\usepackage{amsmath,amssymb}&#10;\pagestyle{empty}&#10;&#10;&#10;\begin{document}&#10;\noindent&#10;\begin{center}&#10;$\forall M\,\,: p(x|M,P)=p(x|M,P^\prime)&#10;$&#10;\end{center}&#10;&#10;\end{document}"/>
  <p:tag name="IGUANATEXSIZE" val="20"/>
  <p:tag name="IGUANATEXCURSOR" val="156"/>
  <p:tag name="TRANSPARENCY" val="Vero"/>
  <p:tag name="LATEXENGINEID" val="0"/>
  <p:tag name="TEMPFOLDER" val="c:\temp\"/>
  <p:tag name="LATEXFORMHEIGHT" val="312"/>
  <p:tag name="LATEXFORMWIDTH" val="384"/>
  <p:tag name="LATEXFORMWRAP" val="Vero"/>
  <p:tag name="BITMAPVECTOR" val="0"/>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134.2332"/>
  <p:tag name="ORIGINALWIDTH" val="1751.031"/>
  <p:tag name="OUTPUTTYPE" val="PNG"/>
  <p:tag name="IGUANATEXVERSION" val="160"/>
  <p:tag name="LATEXADDIN" val="\documentclass{article}&#10;\usepackage{amsmath,amssymb,color}&#10;\pagestyle{empty}&#10;&#10;&#10;\begin{document}&#10;\noindent&#10;\textcolor{white}{&#10;$\Delta X^2=\langle X^2 \rangle-\langle X \rangle^2=1-\langle X \rangle^2$&#10;}&#10;&#10;&#10;\end{document}"/>
  <p:tag name="IGUANATEXSIZE" val="20"/>
  <p:tag name="IGUANATEXCURSOR" val="198"/>
  <p:tag name="TRANSPARENCY" val="Vero"/>
  <p:tag name="LATEXENGINEID" val="0"/>
  <p:tag name="TEMPFOLDER" val="c:\temp\"/>
  <p:tag name="LATEXFORMHEIGHT" val="312"/>
  <p:tag name="LATEXFORMWIDTH" val="384"/>
  <p:tag name="LATEXFORMWRAP" val="Vero"/>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119.985"/>
  <p:tag name="ORIGINALWIDTH" val="891.6385"/>
  <p:tag name="OUTPUTTYPE" val="PNG"/>
  <p:tag name="IGUANATEXVERSION" val="160"/>
  <p:tag name="LATEXADDIN" val="\documentclass{article}&#10;\usepackage{amsmath,amssymb,color}&#10;\pagestyle{empty}&#10;&#10;&#10;\begin{document}&#10;\noindent&#10;\textcolor{white}{&#10;$\Delta Z^2 + \Delta X^2\ge 1$&#10;}&#10;&#10;&#10;\end{document}"/>
  <p:tag name="IGUANATEXSIZE" val="20"/>
  <p:tag name="IGUANATEXCURSOR" val="139"/>
  <p:tag name="TRANSPARENCY" val="Vero"/>
  <p:tag name="LATEXENGINEID" val="0"/>
  <p:tag name="TEMPFOLDER" val="c:\temp\"/>
  <p:tag name="LATEXFORMHEIGHT" val="312"/>
  <p:tag name="LATEXFORMWIDTH" val="384"/>
  <p:tag name="LATEXFORMWRAP" val="Vero"/>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134.2332"/>
  <p:tag name="ORIGINALWIDTH" val="869.1414"/>
  <p:tag name="OUTPUTTYPE" val="PNG"/>
  <p:tag name="IGUANATEXVERSION" val="160"/>
  <p:tag name="LATEXADDIN" val="\documentclass{article}&#10;\usepackage{amsmath,amssymb,color}&#10;\pagestyle{empty}&#10;&#10;&#10;\begin{document}&#10;\noindent&#10;\textcolor{white}{&#10;$\langle Z \rangle^2+\langle X \rangle^2 \le 1$&#10;}&#10;&#10;&#10;\end{document}"/>
  <p:tag name="IGUANATEXSIZE" val="20"/>
  <p:tag name="IGUANATEXCURSOR" val="171"/>
  <p:tag name="TRANSPARENCY" val="Vero"/>
  <p:tag name="LATEXENGINEID" val="0"/>
  <p:tag name="TEMPFOLDER" val="c:\temp\"/>
  <p:tag name="LATEXFORMHEIGHT" val="312"/>
  <p:tag name="LATEXFORMWIDTH" val="384"/>
  <p:tag name="LATEXFORMWRAP" val="Vero"/>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267.7165"/>
  <p:tag name="ORIGINALWIDTH" val="3875.516"/>
  <p:tag name="OUTPUTTYPE" val="PNG"/>
  <p:tag name="IGUANATEXVERSION" val="160"/>
  <p:tag name="LATEXADDIN" val="\documentclass{article}&#10;\usepackage{amsmath,amssymb,color}&#10;\pagestyle{empty}&#10;&#10;&#10;\begin{document}&#10;\noindent&#10;\begin{center}&#10;\textcolor{white}{&#10;Consider uncertainty relations for a state that satisfies the condition of \\                                         $A_1^2$--orbit--realizability&#10;}&#10;\end{center}&#10;&#10;&#10;\end{document}"/>
  <p:tag name="IGUANATEXSIZE" val="20"/>
  <p:tag name="IGUANATEXCURSOR" val="302"/>
  <p:tag name="TRANSPARENCY" val="Vero"/>
  <p:tag name="LATEXENGINEID" val="0"/>
  <p:tag name="TEMPFOLDER" val="c:\temp\"/>
  <p:tag name="LATEXFORMHEIGHT" val="312"/>
  <p:tag name="LATEXFORMWIDTH" val="384"/>
  <p:tag name="LATEXFORMWRAP" val="Vero"/>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133.4833"/>
  <p:tag name="ORIGINALWIDTH" val="1969.254"/>
  <p:tag name="OUTPUTTYPE" val="PNG"/>
  <p:tag name="IGUANATEXVERSION" val="160"/>
  <p:tag name="LATEXADDIN" val="\documentclass{article}&#10;\usepackage{amsmath,amssymb,color}&#10;\pagestyle{empty}&#10;&#10;&#10;\begin{document}&#10;\noindent&#10;\begin{center}&#10;\textcolor{white}{&#10;The $A_1^2$--orbit--realizability condition&#10;}&#10;\end{center}&#10;&#10;&#10;\end{document}"/>
  <p:tag name="IGUANATEXSIZE" val="20"/>
  <p:tag name="IGUANATEXCURSOR" val="183"/>
  <p:tag name="TRANSPARENCY" val="Vero"/>
  <p:tag name="LATEXENGINEID" val="0"/>
  <p:tag name="TEMPFOLDER" val="c:\temp\"/>
  <p:tag name="LATEXFORMHEIGHT" val="312"/>
  <p:tag name="LATEXFORMWIDTH" val="384"/>
  <p:tag name="LATEXFORMWRAP" val="Vero"/>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566.9291"/>
  <p:tag name="ORIGINALWIDTH" val="3928.759"/>
  <p:tag name="OUTPUTTYPE" val="PNG"/>
  <p:tag name="IGUANATEXVERSION" val="160"/>
  <p:tag name="LATEXADDIN" val="\documentclass{article}&#10;\usepackage{amsmath,amssymb,color}&#10;\pagestyle{empty}&#10;&#10;&#10;\begin{document}&#10;\noindent&#10;\begin{center}&#10;\textcolor{white}{&#10;In any operational theory, if one can find a pair of measurements, $X$, $Z$,\\ and a state that satisfies the condition of $A_1^2$--orbit--realizability, then noncontextuality implies that           \\&#10;$|\langle Z\rangle|+|\langle X\rangle|\le 1$                   &#10;}&#10;&#10;\end{center}&#10;&#10;&#10;\end{document}"/>
  <p:tag name="IGUANATEXSIZE" val="22"/>
  <p:tag name="IGUANATEXCURSOR" val="292"/>
  <p:tag name="TRANSPARENCY" val="Vero"/>
  <p:tag name="LATEXENGINEID" val="0"/>
  <p:tag name="TEMPFOLDER" val="c:\temp\"/>
  <p:tag name="LATEXFORMHEIGHT" val="312"/>
  <p:tag name="LATEXFORMWIDTH" val="384"/>
  <p:tag name="LATEXFORMWRAP" val="Vero"/>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33.4833"/>
  <p:tag name="ORIGINALWIDTH" val="1167.604"/>
  <p:tag name="OUTPUTTYPE" val="PNG"/>
  <p:tag name="IGUANATEXVERSION" val="160"/>
  <p:tag name="LATEXADDIN" val="\documentclass{article}&#10;\usepackage{amsmath,amssymb,color}&#10;\pagestyle{empty}&#10;&#10;&#10;\begin{document}&#10;\noindent&#10;\begin{center}&#10;\textcolor{white}{&#10;                                       $A_1^2$--orbit--realizability&#10;}&#10;\end{center}&#10;&#10;&#10;\end{document}"/>
  <p:tag name="IGUANATEXSIZE" val="20"/>
  <p:tag name="IGUANATEXCURSOR" val="140"/>
  <p:tag name="TRANSPARENCY" val="Vero"/>
  <p:tag name="LATEXENGINEID" val="0"/>
  <p:tag name="TEMPFOLDER" val="c:\temp\"/>
  <p:tag name="LATEXFORMHEIGHT" val="312"/>
  <p:tag name="LATEXFORMWIDTH" val="384"/>
  <p:tag name="LATEXFORMWRAP" val="Vero"/>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133.4833"/>
  <p:tag name="ORIGINALWIDTH" val="746.1567"/>
  <p:tag name="OUTPUTTYPE" val="PNG"/>
  <p:tag name="IGUANATEXVERSION" val="160"/>
  <p:tag name="LATEXADDIN" val="\documentclass{article}&#10;\usepackage{amsmath,amssymb,color}&#10;\pagestyle{empty}&#10;&#10;&#10;\begin{document}&#10;\noindent&#10;\begin{center}&#10;\textcolor{white}{&#10;                                       $A_1^2$--symmetry&#10;}&#10;\end{center}&#10;&#10;&#10;\end{document}"/>
  <p:tag name="IGUANATEXSIZE" val="20"/>
  <p:tag name="IGUANATEXCURSOR" val="196"/>
  <p:tag name="TRANSPARENCY" val="Vero"/>
  <p:tag name="LATEXENGINEID" val="0"/>
  <p:tag name="TEMPFOLDER" val="c:\temp\"/>
  <p:tag name="LATEXFORMHEIGHT" val="312"/>
  <p:tag name="LATEXFORMWIDTH" val="384"/>
  <p:tag name="LATEXFORMWRAP" val="Vero"/>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33.4833"/>
  <p:tag name="ORIGINALWIDTH" val="746.1567"/>
  <p:tag name="OUTPUTTYPE" val="PNG"/>
  <p:tag name="IGUANATEXVERSION" val="160"/>
  <p:tag name="LATEXADDIN" val="\documentclass{article}&#10;\usepackage{amsmath,amssymb,color}&#10;\pagestyle{empty}&#10;&#10;&#10;\begin{document}&#10;\noindent&#10;\begin{center}&#10;\textcolor{white}{&#10;                                       $A_1^2$--symmetry&#10;}&#10;\end{center}&#10;&#10;&#10;\end{document}"/>
  <p:tag name="IGUANATEXSIZE" val="20"/>
  <p:tag name="IGUANATEXCURSOR" val="196"/>
  <p:tag name="TRANSPARENCY" val="Vero"/>
  <p:tag name="LATEXENGINEID" val="0"/>
  <p:tag name="TEMPFOLDER" val="c:\temp\"/>
  <p:tag name="LATEXFORMHEIGHT" val="312"/>
  <p:tag name="LATEXFORMWIDTH" val="384"/>
  <p:tag name="LATEXFORMWRAP" val="Vero"/>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277.4653"/>
  <p:tag name="ORIGINALWIDTH" val="4242.969"/>
  <p:tag name="OUTPUTTYPE" val="PNG"/>
  <p:tag name="IGUANATEXVERSION" val="160"/>
  <p:tag name="LATEXADDIN" val="\documentclass{article}&#10;\usepackage{amsmath,amssymb,color}&#10;\pagestyle{empty}&#10;&#10;&#10;\begin{document}&#10;\noindent&#10;\begin{center}&#10;\textcolor{white}{&#10;For theories that have $A_1^2$--symmetry                         our bound  is a constraint on the form of the \emph{ZX-uncertainty relation} within such theories.&#10;}&#10;\end{center}&#10;&#10;&#10;\end{document}"/>
  <p:tag name="IGUANATEXSIZE" val="20"/>
  <p:tag name="IGUANATEXCURSOR" val="303"/>
  <p:tag name="TRANSPARENCY" val="Vero"/>
  <p:tag name="LATEXENGINEID" val="0"/>
  <p:tag name="TEMPFOLDER" val="c:\temp\"/>
  <p:tag name="LATEXFORMHEIGHT" val="312"/>
  <p:tag name="LATEXFORMWIDTH" val="384"/>
  <p:tag name="LATEXFORMWRAP" val="Vero"/>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OUTPUTDPI" val="1200"/>
  <p:tag name="ORIGINALHEIGHT" val="97.48779"/>
  <p:tag name="ORIGINALWIDTH" val="614.9232"/>
  <p:tag name="OUTPUTTYPE" val="PNG"/>
  <p:tag name="IGUANATEXVERSION" val="160"/>
  <p:tag name="LATEXADDIN" val="\documentclass{article}&#10;\usepackage{amsmath,amssymb}&#10;\pagestyle{empty}&#10;&#10;&#10;\begin{document}&#10;\noindent&#10;$\Longrightarrow P\simeq P^\prime$&#10;&#10;&#10;\end{document}"/>
  <p:tag name="IGUANATEXSIZE" val="20"/>
  <p:tag name="IGUANATEXCURSOR" val="101"/>
  <p:tag name="TRANSPARENCY" val="Vero"/>
  <p:tag name="LATEXENGINEID" val="0"/>
  <p:tag name="TEMPFOLDER" val="c:\temp\"/>
  <p:tag name="LATEXFORMHEIGHT" val="312"/>
  <p:tag name="LATEXFORMWIDTH" val="384"/>
  <p:tag name="LATEXFORMWRAP" val="Vero"/>
  <p:tag name="BITMAPVECTOR" val="0"/>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559.4301"/>
  <p:tag name="ORIGINALWIDTH" val="4104.237"/>
  <p:tag name="OUTPUTTYPE" val="PNG"/>
  <p:tag name="IGUANATEXVERSION" val="160"/>
  <p:tag name="LATEXADDIN" val="\documentclass{article}&#10;\usepackage{amsmath,amssymb,color}&#10;\pagestyle{empty}&#10;&#10;&#10;\begin{document}&#10;\noindent&#10;\begin{center}&#10;\textcolor{white}{&#10;In a follow-up work we show that the precise trade--off between visibility of fringes $\mathcal{V}$ and which-way path distinguishability $\mathcal{P}$  in any preparation noncontextual model is linear, &#10;$\mathcal{P} +\mathcal{V} \le 1$                       , while in quantum theory it is quadratic&#10;$\mathcal{P}^2+\mathcal{V}^2\le 1$&#10;}&#10;\end{center}&#10;&#10;&#10;\end{document}"/>
  <p:tag name="IGUANATEXSIZE" val="20"/>
  <p:tag name="IGUANATEXCURSOR" val="475"/>
  <p:tag name="TRANSPARENCY" val="Vero"/>
  <p:tag name="LATEXENGINEID" val="0"/>
  <p:tag name="TEMPFOLDER" val="c:\temp\"/>
  <p:tag name="LATEXFORMHEIGHT" val="312"/>
  <p:tag name="LATEXFORMWIDTH" val="384"/>
  <p:tag name="LATEXFORMWRAP" val="Vero"/>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63.967"/>
  <p:tag name="ORIGINALWIDTH" val="4206.974"/>
  <p:tag name="OUTPUTTYPE" val="PNG"/>
  <p:tag name="IGUANATEXVERSION" val="160"/>
  <p:tag name="LATEXADDIN" val="\documentclass{article}&#10;\usepackage{amsmath,amssymb,color}&#10;\pagestyle{empty}&#10;&#10;&#10;\begin{document}&#10;\noindent&#10;\begin{center}&#10;\textcolor{white}{&#10;As very nice tool to witness nonclassicality we are running an experiment on the IBM quantum computer to witness the nonclassicality living on this slice &#10;}&#10;\end{center}&#10;&#10;&#10;\end{document}"/>
  <p:tag name="IGUANATEXSIZE" val="20"/>
  <p:tag name="IGUANATEXCURSOR" val="293"/>
  <p:tag name="TRANSPARENCY" val="Vero"/>
  <p:tag name="LATEXENGINEID" val="0"/>
  <p:tag name="TEMPFOLDER" val="c:\temp\"/>
  <p:tag name="LATEXFORMHEIGHT" val="312"/>
  <p:tag name="LATEXFORMWIDTH" val="384"/>
  <p:tag name="LATEXFORMWRAP" val="Vero"/>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173.603"/>
  <p:tag name="OUTPUTTYPE" val="PNG"/>
  <p:tag name="IGUANATEXVERSION" val="160"/>
  <p:tag name="LATEXADDIN" val="\documentclass{article}&#10;\usepackage{amsmath,amssymb}&#10;\pagestyle{empty}&#10;&#10;&#10;\begin{document}&#10;\noindent&#10;$\frac12 I=\frac 12 |0\rangle\langle 0|+\frac 12 |1\rangle\langle 1|$&#10;&#10;&#10;\end{document}"/>
  <p:tag name="IGUANATEXSIZE" val="20"/>
  <p:tag name="IGUANATEXCURSOR" val="167"/>
  <p:tag name="TRANSPARENCY" val="Vero"/>
  <p:tag name="LATEXENGINEID" val="0"/>
  <p:tag name="TEMPFOLDER" val="c:\temp\"/>
  <p:tag name="LATEXFORMHEIGHT" val="312"/>
  <p:tag name="LATEXFORMWIDTH" val="384"/>
  <p:tag name="LATEXFORMWRAP" val="Vero"/>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49.9813"/>
  <p:tag name="ORIGINALWIDTH" val="1311.586"/>
  <p:tag name="OUTPUTTYPE" val="PNG"/>
  <p:tag name="IGUANATEXVERSION" val="160"/>
  <p:tag name="LATEXADDIN" val="\documentclass{article}&#10;\usepackage{amsmath,amssymb}&#10;\pagestyle{empty}&#10;&#10;&#10;\begin{document}&#10;\noindent&#10;$\frac12 I=\frac 12 |+\rangle\langle +|+\frac 12 |-\rangle\langle -|$&#10;&#10;&#10;\end{document}"/>
  <p:tag name="IGUANATEXSIZE" val="20"/>
  <p:tag name="IGUANATEXCURSOR" val="167"/>
  <p:tag name="TRANSPARENCY" val="Vero"/>
  <p:tag name="LATEXENGINEID" val="0"/>
  <p:tag name="TEMPFOLDER" val="c:\temp\"/>
  <p:tag name="LATEXFORMHEIGHT" val="312"/>
  <p:tag name="LATEXFORMWIDTH" val="384"/>
  <p:tag name="LATEXFORMWRAP" val="Vero"/>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850.394"/>
  <p:tag name="OUTPUTTYPE" val="PNG"/>
  <p:tag name="IGUANATEXVERSION" val="160"/>
  <p:tag name="LATEXADDIN" val="\documentclass{article}&#10;\usepackage{amsmath,amssymb,color}&#10;\pagestyle{empty}&#10;&#10;&#10;\begin{document}&#10;\noindent&#10;\begin{center}&#10;\textcolor{white}{&#10;$\forall M\,\,: p(x|M,P)=p(x|M,P^\prime)\Longrightarrow&#10;\mu(\lambda|P)=\mu(\lambda|P^\prime)&#10;$&#10;}&#10;\end{center}&#10;&#10;\end{document}"/>
  <p:tag name="IGUANATEXSIZE" val="20"/>
  <p:tag name="IGUANATEXCURSOR" val="232"/>
  <p:tag name="TRANSPARENCY" val="Vero"/>
  <p:tag name="LATEXENGINEID" val="0"/>
  <p:tag name="TEMPFOLDER" val="c:\temp\"/>
  <p:tag name="LATEXFORMHEIGHT" val="312"/>
  <p:tag name="LATEXFORMWIDTH" val="384"/>
  <p:tag name="LATEXFORMWRAP" val="Vero"/>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25.2343"/>
  <p:tag name="ORIGINALWIDTH" val="2850.394"/>
  <p:tag name="OUTPUTTYPE" val="PNG"/>
  <p:tag name="IGUANATEXVERSION" val="160"/>
  <p:tag name="LATEXADDIN" val="\documentclass{article}&#10;\usepackage{amsmath,amssymb,color}&#10;\pagestyle{empty}&#10;&#10;&#10;\begin{document}&#10;\noindent&#10;\begin{center}&#10;\textcolor{white}{&#10;$\forall M\,\,: p(x|M,P)=p(x|M,P^\prime)&#10;\Longrightarrow \mu(\lambda|P)=\mu(\lambda|P^\prime)&#10;$}&#10;\end{center}&#10;&#10;\end{document}"/>
  <p:tag name="IGUANATEXSIZE" val="20"/>
  <p:tag name="IGUANATEXCURSOR" val="233"/>
  <p:tag name="TRANSPARENCY" val="Vero"/>
  <p:tag name="LATEXENGINEID" val="0"/>
  <p:tag name="TEMPFOLDER" val="c:\temp\"/>
  <p:tag name="LATEXFORMHEIGHT" val="312"/>
  <p:tag name="LATEXFORMWIDTH" val="384"/>
  <p:tag name="LATEXFORMWRAP" val="Vero"/>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103.4871"/>
  <p:tag name="OUTPUTTYPE" val="PNG"/>
  <p:tag name="IGUANATEXVERSION" val="160"/>
  <p:tag name="LATEXADDIN" val="\documentclass{article}&#10;\usepackage{amsmath,amssymb,color}&#10;\pagestyle{empty}&#10;&#10;&#10;\begin{document}&#10;\noindent&#10;\textcolor{white}{&#10;$X$&#10;}&#10;&#10;&#10;\end{document}"/>
  <p:tag name="IGUANATEXSIZE" val="20"/>
  <p:tag name="IGUANATEXCURSOR" val="130"/>
  <p:tag name="TRANSPARENCY" val="Vero"/>
  <p:tag name="LATEXENGINEID" val="0"/>
  <p:tag name="TEMPFOLDER" val="c:\temp\"/>
  <p:tag name="LATEXFORMHEIGHT" val="312"/>
  <p:tag name="LATEXFORMWIDTH" val="384"/>
  <p:tag name="LATEXFORMWRAP" val="Vero"/>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84.73937"/>
  <p:tag name="ORIGINALWIDTH" val="83.23961"/>
  <p:tag name="OUTPUTTYPE" val="PNG"/>
  <p:tag name="IGUANATEXVERSION" val="160"/>
  <p:tag name="LATEXADDIN" val="\documentclass{article}&#10;\usepackage{amsmath,amssymb,color}&#10;\pagestyle{empty}&#10;&#10;&#10;\begin{document}&#10;\noindent&#10;\textcolor{white}{&#10;$Z$&#10;}&#10;&#10;&#10;\end{document}"/>
  <p:tag name="IGUANATEXSIZE" val="20"/>
  <p:tag name="IGUANATEXCURSOR" val="127"/>
  <p:tag name="TRANSPARENCY" val="Vero"/>
  <p:tag name="LATEXENGINEID" val="0"/>
  <p:tag name="TEMPFOLDER" val="c:\temp\"/>
  <p:tag name="LATEXFORMHEIGHT" val="312"/>
  <p:tag name="LATEXFORMWIDTH" val="384"/>
  <p:tag name="LATEXFORMWRAP" val="Vero"/>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134.2332"/>
  <p:tag name="ORIGINALWIDTH" val="1675.291"/>
  <p:tag name="OUTPUTTYPE" val="PNG"/>
  <p:tag name="IGUANATEXVERSION" val="160"/>
  <p:tag name="LATEXADDIN" val="\documentclass{article}&#10;\usepackage{amsmath,amssymb,color}&#10;\pagestyle{empty}&#10;&#10;&#10;\begin{document}&#10;\noindent&#10;\textcolor{white}{&#10;$\Delta Z^2=\langle Z^2 \rangle-\langle Z \rangle^2=1-\langle Z \rangle^2$&#10;}&#10;&#10;&#10;\end{document}"/>
  <p:tag name="IGUANATEXSIZE" val="20"/>
  <p:tag name="IGUANATEXCURSOR" val="188"/>
  <p:tag name="TRANSPARENCY" val="Vero"/>
  <p:tag name="LATEXENGINEID" val="0"/>
  <p:tag name="TEMPFOLDER" val="c:\temp\"/>
  <p:tag name="LATEXFORMHEIGHT" val="312"/>
  <p:tag name="LATEXFORMWIDTH" val="384"/>
  <p:tag name="LATEXFORMWRAP" val="Vero"/>
  <p:tag name="BITMAPVECTOR" val="0"/>
</p:tagLst>
</file>

<file path=ppt/theme/theme1.xml><?xml version="1.0" encoding="utf-8"?>
<a:theme xmlns:a="http://schemas.openxmlformats.org/drawingml/2006/main" name="Office Theme">
  <a:themeElements>
    <a:clrScheme name="Personalizzato 1">
      <a:dk1>
        <a:sysClr val="windowText" lastClr="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zato 1">
      <a:majorFont>
        <a:latin typeface="LM Roman 17"/>
        <a:ea typeface=""/>
        <a:cs typeface=""/>
      </a:majorFont>
      <a:minorFont>
        <a:latin typeface="LM Roman 17"/>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98083</TotalTime>
  <Words>2571</Words>
  <Application>Microsoft Office PowerPoint</Application>
  <PresentationFormat>Presentazione su schermo (4:3)</PresentationFormat>
  <Paragraphs>271</Paragraphs>
  <Slides>41</Slides>
  <Notes>27</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41</vt:i4>
      </vt:variant>
    </vt:vector>
  </HeadingPairs>
  <TitlesOfParts>
    <vt:vector size="47" baseType="lpstr">
      <vt:lpstr>Arial</vt:lpstr>
      <vt:lpstr>Calibri</vt:lpstr>
      <vt:lpstr>LM Mono 10</vt:lpstr>
      <vt:lpstr>LM Roman 17</vt:lpstr>
      <vt:lpstr>Proxima Nova</vt:lpstr>
      <vt:lpstr>Office Theme</vt:lpstr>
      <vt:lpstr>Quantum computing to witness nonclassicality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Joint measurement of incompatible observables and the bell inequalities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Extra slides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Giovanni Scala</cp:lastModifiedBy>
  <cp:revision>611</cp:revision>
  <cp:lastPrinted>2019-06-28T19:38:37Z</cp:lastPrinted>
  <dcterms:created xsi:type="dcterms:W3CDTF">2019-05-27T18:12:54Z</dcterms:created>
  <dcterms:modified xsi:type="dcterms:W3CDTF">2022-12-20T14:27:28Z</dcterms:modified>
</cp:coreProperties>
</file>