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a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Corpo livello uno…"/>
          <p:cNvSpPr txBox="1"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Titolo Testo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6" name="Numero diapositiva"/>
          <p:cNvSpPr txBox="1"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Giovanni Mela"/>
          <p:cNvSpPr txBox="1"/>
          <p:nvPr>
            <p:ph type="body" sz="quarter" idx="21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106" name="“Inserisci qui una citazione”."/>
          <p:cNvSpPr txBox="1"/>
          <p:nvPr>
            <p:ph type="body" sz="quarter" idx="22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10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42761833_2880x1921.jpeg"/>
          <p:cNvSpPr/>
          <p:nvPr>
            <p:ph type="pic" idx="21"/>
          </p:nvPr>
        </p:nvSpPr>
        <p:spPr>
          <a:xfrm>
            <a:off x="-1143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magine"/>
          <p:cNvSpPr/>
          <p:nvPr>
            <p:ph type="pic" idx="21"/>
          </p:nvPr>
        </p:nvSpPr>
        <p:spPr>
          <a:xfrm>
            <a:off x="622300" y="101600"/>
            <a:ext cx="11760200" cy="78401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Titolo Testo"/>
          <p:cNvSpPr txBox="1"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5" name="Corpo livello uno…"/>
          <p:cNvSpPr txBox="1"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Testo"/>
          <p:cNvSpPr txBox="1"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magine"/>
          <p:cNvSpPr/>
          <p:nvPr>
            <p:ph type="pic" sz="half" idx="21"/>
          </p:nvPr>
        </p:nvSpPr>
        <p:spPr>
          <a:xfrm>
            <a:off x="6807200" y="596900"/>
            <a:ext cx="5575300" cy="83256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Titolo Testo"/>
          <p:cNvSpPr txBox="1"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/>
            <a:r>
              <a:t>Titolo Testo</a:t>
            </a:r>
          </a:p>
        </p:txBody>
      </p:sp>
      <p:sp>
        <p:nvSpPr>
          <p:cNvPr id="43" name="Corpo livello uno…"/>
          <p:cNvSpPr txBox="1"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a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Li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Li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a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Li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Li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6" name="Corpo livello uno…"/>
          <p:cNvSpPr txBox="1"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a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Li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" name="Li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Immagine"/>
          <p:cNvSpPr/>
          <p:nvPr>
            <p:ph type="pic" sz="half" idx="21"/>
          </p:nvPr>
        </p:nvSpPr>
        <p:spPr>
          <a:xfrm>
            <a:off x="-838200" y="2997200"/>
            <a:ext cx="8286750" cy="5524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9" name="Corpo livello uno…"/>
          <p:cNvSpPr txBox="1"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magine"/>
          <p:cNvSpPr/>
          <p:nvPr>
            <p:ph type="pic" sz="quarter" idx="21"/>
          </p:nvPr>
        </p:nvSpPr>
        <p:spPr>
          <a:xfrm>
            <a:off x="6642100" y="914400"/>
            <a:ext cx="5727700" cy="382045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Immagine"/>
          <p:cNvSpPr/>
          <p:nvPr>
            <p:ph type="pic" sz="quarter" idx="22"/>
          </p:nvPr>
        </p:nvSpPr>
        <p:spPr>
          <a:xfrm>
            <a:off x="6654800" y="4851400"/>
            <a:ext cx="5753100" cy="383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Immagine"/>
          <p:cNvSpPr/>
          <p:nvPr>
            <p:ph type="pic" sz="half" idx="23"/>
          </p:nvPr>
        </p:nvSpPr>
        <p:spPr>
          <a:xfrm>
            <a:off x="622300" y="584200"/>
            <a:ext cx="5575300" cy="83256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Corpo livello uno…"/>
          <p:cNvSpPr txBox="1"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Titolo Testo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6" name="Numero diapositiva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2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Work with:"/>
          <p:cNvSpPr txBox="1"/>
          <p:nvPr>
            <p:ph type="subTitle" sz="quarter" idx="1"/>
          </p:nvPr>
        </p:nvSpPr>
        <p:spPr>
          <a:xfrm>
            <a:off x="508000" y="2895996"/>
            <a:ext cx="11988800" cy="825501"/>
          </a:xfrm>
          <a:prstGeom prst="rect">
            <a:avLst/>
          </a:prstGeom>
        </p:spPr>
        <p:txBody>
          <a:bodyPr/>
          <a:lstStyle/>
          <a:p>
            <a:pPr/>
            <a:r>
              <a:t>Work with:</a:t>
            </a:r>
          </a:p>
        </p:txBody>
      </p:sp>
      <p:sp>
        <p:nvSpPr>
          <p:cNvPr id="132" name="ordering kinetics with long-range interactions"/>
          <p:cNvSpPr txBox="1"/>
          <p:nvPr>
            <p:ph type="ctrTitle"/>
          </p:nvPr>
        </p:nvSpPr>
        <p:spPr>
          <a:xfrm>
            <a:off x="406400" y="470396"/>
            <a:ext cx="11988800" cy="2032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ordering kinetics with long-range interactions</a:t>
            </a:r>
          </a:p>
        </p:txBody>
      </p:sp>
      <p:sp>
        <p:nvSpPr>
          <p:cNvPr id="133" name="Paolo Politi (Institute for Complex Systems, Florence - CNR)"/>
          <p:cNvSpPr txBox="1"/>
          <p:nvPr/>
        </p:nvSpPr>
        <p:spPr>
          <a:xfrm>
            <a:off x="468473" y="3876426"/>
            <a:ext cx="1140745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Paolo Politi (Institute for Complex Systems, Florence - CNR)</a:t>
            </a:r>
          </a:p>
        </p:txBody>
      </p:sp>
      <p:sp>
        <p:nvSpPr>
          <p:cNvPr id="134" name="Eugenio Lippiello (Vanvitelli University, Naples)"/>
          <p:cNvSpPr txBox="1"/>
          <p:nvPr/>
        </p:nvSpPr>
        <p:spPr>
          <a:xfrm>
            <a:off x="1264394" y="4525838"/>
            <a:ext cx="872341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Eugenio Lippiello (Vanvitelli University, Naples)</a:t>
            </a:r>
          </a:p>
        </p:txBody>
      </p:sp>
      <p:grpSp>
        <p:nvGrpSpPr>
          <p:cNvPr id="137" name="Galleria immagini"/>
          <p:cNvGrpSpPr/>
          <p:nvPr/>
        </p:nvGrpSpPr>
        <p:grpSpPr>
          <a:xfrm>
            <a:off x="9753600" y="6641703"/>
            <a:ext cx="2843511" cy="3581202"/>
            <a:chOff x="0" y="0"/>
            <a:chExt cx="2843510" cy="3581201"/>
          </a:xfrm>
        </p:grpSpPr>
        <p:pic>
          <p:nvPicPr>
            <p:cNvPr id="135" name="Schermata 2018-08-23 alle 13.38.35.png" descr="Schermata 2018-08-23 alle 13.38.3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545" t="0" r="3545" b="0"/>
            <a:stretch>
              <a:fillRect/>
            </a:stretch>
          </p:blipFill>
          <p:spPr>
            <a:xfrm>
              <a:off x="0" y="0"/>
              <a:ext cx="2843511" cy="30605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" name="Didascalia"/>
            <p:cNvSpPr/>
            <p:nvPr/>
          </p:nvSpPr>
          <p:spPr>
            <a:xfrm>
              <a:off x="0" y="3136701"/>
              <a:ext cx="2843511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grpSp>
        <p:nvGrpSpPr>
          <p:cNvPr id="140" name="Galleria immagini"/>
          <p:cNvGrpSpPr/>
          <p:nvPr/>
        </p:nvGrpSpPr>
        <p:grpSpPr>
          <a:xfrm>
            <a:off x="457200" y="6648450"/>
            <a:ext cx="2843511" cy="3567708"/>
            <a:chOff x="0" y="0"/>
            <a:chExt cx="2843510" cy="3567707"/>
          </a:xfrm>
        </p:grpSpPr>
        <p:pic>
          <p:nvPicPr>
            <p:cNvPr id="138" name="Schermata 2018-08-23 alle 13.40.09.png" descr="Schermata 2018-08-23 alle 13.40.09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9039" t="0" r="9039" b="0"/>
            <a:stretch>
              <a:fillRect/>
            </a:stretch>
          </p:blipFill>
          <p:spPr>
            <a:xfrm>
              <a:off x="0" y="0"/>
              <a:ext cx="2843511" cy="30470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Didascalia"/>
            <p:cNvSpPr/>
            <p:nvPr/>
          </p:nvSpPr>
          <p:spPr>
            <a:xfrm>
              <a:off x="0" y="3123207"/>
              <a:ext cx="2843511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sp>
        <p:nvSpPr>
          <p:cNvPr id="141" name="Summary:"/>
          <p:cNvSpPr txBox="1"/>
          <p:nvPr/>
        </p:nvSpPr>
        <p:spPr>
          <a:xfrm>
            <a:off x="5198417" y="6783387"/>
            <a:ext cx="19475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37FF"/>
                </a:solidFill>
              </a:defRPr>
            </a:lvl1pPr>
          </a:lstStyle>
          <a:p>
            <a:pPr/>
            <a:r>
              <a:t>Summary:</a:t>
            </a:r>
          </a:p>
        </p:txBody>
      </p:sp>
      <p:sp>
        <p:nvSpPr>
          <p:cNvPr id="142" name="Overview nearest neighbours"/>
          <p:cNvSpPr txBox="1"/>
          <p:nvPr/>
        </p:nvSpPr>
        <p:spPr>
          <a:xfrm>
            <a:off x="3605472" y="7286624"/>
            <a:ext cx="559065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/>
            <a:r>
              <a:t>Overview nearest neighbours</a:t>
            </a:r>
          </a:p>
        </p:txBody>
      </p:sp>
      <p:sp>
        <p:nvSpPr>
          <p:cNvPr id="143" name="New results beyond n.n."/>
          <p:cNvSpPr txBox="1"/>
          <p:nvPr/>
        </p:nvSpPr>
        <p:spPr>
          <a:xfrm>
            <a:off x="3861978" y="7860803"/>
            <a:ext cx="462044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New results beyond n.n.</a:t>
            </a:r>
          </a:p>
        </p:txBody>
      </p:sp>
      <p:sp>
        <p:nvSpPr>
          <p:cNvPr id="144" name="Both WLR and SLR"/>
          <p:cNvSpPr txBox="1"/>
          <p:nvPr/>
        </p:nvSpPr>
        <p:spPr>
          <a:xfrm>
            <a:off x="4475956" y="8534151"/>
            <a:ext cx="36718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Both WLR and SLR</a:t>
            </a:r>
          </a:p>
        </p:txBody>
      </p:sp>
      <p:sp>
        <p:nvSpPr>
          <p:cNvPr id="145" name="Manoj Kumar,  Alessandro Iannone"/>
          <p:cNvSpPr txBox="1"/>
          <p:nvPr/>
        </p:nvSpPr>
        <p:spPr>
          <a:xfrm>
            <a:off x="4047083" y="5284911"/>
            <a:ext cx="470743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Manoj Kumar,  Alessandro Iannone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Class="entr" nodeType="afterEffect" presetID="10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ID="10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0"/>
      <p:bldP build="whole" bldLvl="1" animBg="1" rev="0" advAuto="0" spid="141" grpId="7"/>
      <p:bldP build="whole" bldLvl="1" animBg="1" rev="0" advAuto="0" spid="140" grpId="3"/>
      <p:bldP build="whole" bldLvl="1" animBg="1" rev="0" advAuto="0" spid="131" grpId="1"/>
      <p:bldP build="whole" bldLvl="1" animBg="1" rev="0" advAuto="0" spid="134" grpId="4"/>
      <p:bldP build="whole" bldLvl="1" animBg="1" rev="0" advAuto="0" spid="133" grpId="2"/>
      <p:bldP build="whole" bldLvl="1" animBg="1" rev="0" advAuto="0" spid="145" grpId="6"/>
      <p:bldP build="whole" bldLvl="1" animBg="1" rev="0" advAuto="0" spid="143" grpId="9"/>
      <p:bldP build="whole" bldLvl="1" animBg="1" rev="0" advAuto="0" spid="137" grpId="5"/>
      <p:bldP build="whole" bldLvl="1" animBg="1" rev="0" advAuto="0" spid="142" grpId="8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ontinuum models"/>
          <p:cNvSpPr txBox="1"/>
          <p:nvPr>
            <p:ph type="title"/>
          </p:nvPr>
        </p:nvSpPr>
        <p:spPr>
          <a:xfrm>
            <a:off x="508000" y="640275"/>
            <a:ext cx="11988800" cy="1905001"/>
          </a:xfrm>
          <a:prstGeom prst="rect">
            <a:avLst/>
          </a:prstGeom>
        </p:spPr>
        <p:txBody>
          <a:bodyPr/>
          <a:lstStyle/>
          <a:p>
            <a:pPr/>
            <a:r>
              <a:t>continuum models</a:t>
            </a:r>
          </a:p>
        </p:txBody>
      </p:sp>
      <p:sp>
        <p:nvSpPr>
          <p:cNvPr id="224" name="Equazione"/>
          <p:cNvSpPr txBox="1"/>
          <p:nvPr/>
        </p:nvSpPr>
        <p:spPr>
          <a:xfrm>
            <a:off x="503489" y="3595878"/>
            <a:ext cx="11680322" cy="10378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ϕ</m:t>
                  </m:r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∫</m:t>
                  </m:r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d</m:t>
                  </m:r>
                  <m:limUpp>
                    <m:e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d>
                    <m:dPr>
                      <m:ctrlP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begChr m:val="["/>
                      <m:endChr m:val="]"/>
                    </m:dPr>
                    <m:e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  <m:sSup>
                        <m:e>
                          <m:r>
                            <a:rPr xmlns:a="http://schemas.openxmlformats.org/drawingml/2006/main" sz="335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335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∫</m:t>
                  </m:r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d</m:t>
                  </m:r>
                  <m:limUpp>
                    <m:e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∫</m:t>
                  </m:r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d</m:t>
                  </m:r>
                  <m:limUpp>
                    <m:e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lim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35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sSup>
                    <m:e>
                      <m:d>
                        <m:dPr>
                          <m:ctrlPr>
                            <a:rPr xmlns:a="http://schemas.openxmlformats.org/drawingml/2006/main" sz="335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begChr m:val="["/>
                          <m:endChr m:val="]"/>
                        </m:dPr>
                        <m:e>
                          <m:r>
                            <a:rPr xmlns:a="http://schemas.openxmlformats.org/drawingml/2006/main" sz="335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xmlns:a="http://schemas.openxmlformats.org/drawingml/2006/main" sz="335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limUpp>
                            <m:e>
                              <m:r>
                                <a:rPr xmlns:a="http://schemas.openxmlformats.org/drawingml/2006/main" sz="335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lim>
                              <m:r>
                                <a:rPr xmlns:a="http://schemas.openxmlformats.org/drawingml/2006/main" sz="335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  <m:r>
                            <a:rPr xmlns:a="http://schemas.openxmlformats.org/drawingml/2006/main" sz="335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limUpp>
                            <m:e>
                              <m:r>
                                <a:rPr xmlns:a="http://schemas.openxmlformats.org/drawingml/2006/main" sz="335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lim>
                              <m:r>
                                <a:rPr xmlns:a="http://schemas.openxmlformats.org/drawingml/2006/main" sz="335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  <m:r>
                            <a:rPr xmlns:a="http://schemas.openxmlformats.org/drawingml/2006/main" sz="335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xmlns:a="http://schemas.openxmlformats.org/drawingml/2006/main" sz="335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335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ϕ</m:t>
                          </m:r>
                          <m:r>
                            <a:rPr xmlns:a="http://schemas.openxmlformats.org/drawingml/2006/main" sz="335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limUpp>
                            <m:e>
                              <m:r>
                                <a:rPr xmlns:a="http://schemas.openxmlformats.org/drawingml/2006/main" sz="335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lim>
                              <m:r>
                                <a:rPr xmlns:a="http://schemas.openxmlformats.org/drawingml/2006/main" sz="335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  <m:r>
                            <a:rPr xmlns:a="http://schemas.openxmlformats.org/drawingml/2006/main" sz="335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e>
                    <m:sup>
                      <m:r>
                        <a:rPr xmlns:a="http://schemas.openxmlformats.org/drawingml/2006/main" sz="335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225" name="Equazione"/>
          <p:cNvSpPr txBox="1"/>
          <p:nvPr/>
        </p:nvSpPr>
        <p:spPr>
          <a:xfrm>
            <a:off x="457987" y="5317945"/>
            <a:ext cx="3402026" cy="10735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Γ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r>
                        <m:rPr>
                          <m:scr m:val="script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den>
                  </m:f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η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226" name="Equazione"/>
          <p:cNvSpPr txBox="1"/>
          <p:nvPr/>
        </p:nvSpPr>
        <p:spPr>
          <a:xfrm>
            <a:off x="457987" y="7075675"/>
            <a:ext cx="9476043" cy="112517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Γ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begChr m:val="["/>
                      <m:endChr m:val="]"/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m:rPr>
                              <m:scr m:val="script"/>
                            </m:r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ϕ</m:t>
                          </m:r>
                        </m:den>
                      </m:f>
                    </m:e>
                  </m:d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η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Γ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r>
                        <m:rPr>
                          <m:scr m:val="script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den>
                  </m:f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η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227" name="NCOP"/>
          <p:cNvSpPr txBox="1"/>
          <p:nvPr/>
        </p:nvSpPr>
        <p:spPr>
          <a:xfrm>
            <a:off x="4758791" y="5543548"/>
            <a:ext cx="140441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NCOP</a:t>
            </a:r>
          </a:p>
        </p:txBody>
      </p:sp>
      <p:sp>
        <p:nvSpPr>
          <p:cNvPr id="228" name="COP"/>
          <p:cNvSpPr txBox="1"/>
          <p:nvPr/>
        </p:nvSpPr>
        <p:spPr>
          <a:xfrm>
            <a:off x="10626873" y="7327110"/>
            <a:ext cx="104745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COP</a:t>
            </a:r>
          </a:p>
        </p:txBody>
      </p:sp>
      <p:grpSp>
        <p:nvGrpSpPr>
          <p:cNvPr id="232" name="Raggruppa"/>
          <p:cNvGrpSpPr/>
          <p:nvPr/>
        </p:nvGrpSpPr>
        <p:grpSpPr>
          <a:xfrm>
            <a:off x="4702844" y="2671200"/>
            <a:ext cx="1516312" cy="924513"/>
            <a:chOff x="0" y="0"/>
            <a:chExt cx="1516310" cy="924511"/>
          </a:xfrm>
        </p:grpSpPr>
        <p:sp>
          <p:nvSpPr>
            <p:cNvPr id="233" name="Linea di collegamento"/>
            <p:cNvSpPr/>
            <p:nvPr/>
          </p:nvSpPr>
          <p:spPr>
            <a:xfrm>
              <a:off x="562893" y="398754"/>
              <a:ext cx="404345" cy="175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1" fill="norm" stroke="1" extrusionOk="0">
                  <a:moveTo>
                    <a:pt x="0" y="15796"/>
                  </a:moveTo>
                  <a:cubicBezTo>
                    <a:pt x="7330" y="-5399"/>
                    <a:pt x="14530" y="-5264"/>
                    <a:pt x="21600" y="16201"/>
                  </a:cubicBezTo>
                </a:path>
              </a:pathLst>
            </a:custGeom>
            <a:noFill/>
            <a:ln w="38100" cap="flat">
              <a:solidFill>
                <a:srgbClr val="FF93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34" name="Linea di collegamento"/>
            <p:cNvSpPr/>
            <p:nvPr/>
          </p:nvSpPr>
          <p:spPr>
            <a:xfrm>
              <a:off x="954908" y="0"/>
              <a:ext cx="561403" cy="908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806" fill="norm" stroke="1" extrusionOk="0">
                  <a:moveTo>
                    <a:pt x="21600" y="0"/>
                  </a:moveTo>
                  <a:cubicBezTo>
                    <a:pt x="21305" y="18153"/>
                    <a:pt x="14105" y="21600"/>
                    <a:pt x="0" y="10341"/>
                  </a:cubicBezTo>
                </a:path>
              </a:pathLst>
            </a:custGeom>
            <a:noFill/>
            <a:ln w="38100" cap="flat">
              <a:solidFill>
                <a:srgbClr val="FF93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35" name="Linea di collegamento"/>
            <p:cNvSpPr/>
            <p:nvPr/>
          </p:nvSpPr>
          <p:spPr>
            <a:xfrm>
              <a:off x="0" y="15972"/>
              <a:ext cx="561402" cy="908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806" fill="norm" stroke="1" extrusionOk="0">
                  <a:moveTo>
                    <a:pt x="0" y="0"/>
                  </a:moveTo>
                  <a:cubicBezTo>
                    <a:pt x="295" y="18153"/>
                    <a:pt x="7495" y="21600"/>
                    <a:pt x="21600" y="10341"/>
                  </a:cubicBezTo>
                </a:path>
              </a:pathLst>
            </a:custGeom>
            <a:noFill/>
            <a:ln w="38100" cap="flat">
              <a:solidFill>
                <a:srgbClr val="FF93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3"/>
      <p:bldP build="whole" bldLvl="1" animBg="1" rev="0" advAuto="0" spid="225" grpId="2"/>
      <p:bldP build="whole" bldLvl="1" animBg="1" rev="0" advAuto="0" spid="228" grpId="5"/>
      <p:bldP build="whole" bldLvl="1" animBg="1" rev="0" advAuto="0" spid="226" grpId="4"/>
      <p:bldP build="whole" bldLvl="1" animBg="1" rev="0" advAuto="0" spid="2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next nearest neighbour"/>
          <p:cNvSpPr txBox="1"/>
          <p:nvPr>
            <p:ph type="title"/>
          </p:nvPr>
        </p:nvSpPr>
        <p:spPr>
          <a:xfrm>
            <a:off x="508000" y="190500"/>
            <a:ext cx="11988800" cy="1905000"/>
          </a:xfrm>
          <a:prstGeom prst="rect">
            <a:avLst/>
          </a:prstGeom>
        </p:spPr>
        <p:txBody>
          <a:bodyPr/>
          <a:lstStyle/>
          <a:p>
            <a:pPr/>
            <a:r>
              <a:t>next nearest neighbour </a:t>
            </a:r>
          </a:p>
        </p:txBody>
      </p:sp>
      <p:sp>
        <p:nvSpPr>
          <p:cNvPr id="238" name="Equazione"/>
          <p:cNvSpPr txBox="1"/>
          <p:nvPr/>
        </p:nvSpPr>
        <p:spPr>
          <a:xfrm>
            <a:off x="4964155" y="2028693"/>
            <a:ext cx="3076490" cy="6124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7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7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47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7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7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7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7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sSub>
                    <m:e>
                      <m:r>
                        <a:rPr xmlns:a="http://schemas.openxmlformats.org/drawingml/2006/main" sz="47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e>
                    <m:sub>
                      <m:r>
                        <a:rPr xmlns:a="http://schemas.openxmlformats.org/drawingml/2006/main" sz="47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47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,1</m:t>
                      </m:r>
                    </m:sub>
                  </m:sSub>
                  <m:r>
                    <a:rPr xmlns:a="http://schemas.openxmlformats.org/drawingml/2006/main" sz="47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700">
              <a:solidFill>
                <a:srgbClr val="606060"/>
              </a:solidFill>
            </a:endParaRPr>
          </a:p>
        </p:txBody>
      </p:sp>
      <p:grpSp>
        <p:nvGrpSpPr>
          <p:cNvPr id="241" name="Galleria immagini"/>
          <p:cNvGrpSpPr/>
          <p:nvPr/>
        </p:nvGrpSpPr>
        <p:grpSpPr>
          <a:xfrm>
            <a:off x="2133600" y="3316038"/>
            <a:ext cx="5085755" cy="5598022"/>
            <a:chOff x="0" y="0"/>
            <a:chExt cx="5085754" cy="5598021"/>
          </a:xfrm>
        </p:grpSpPr>
        <p:pic>
          <p:nvPicPr>
            <p:cNvPr id="239" name="Schermata 2018-08-24 alle 16.11.51.png" descr="Schermata 2018-08-24 alle 16.11.5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8" t="0" r="1848" b="0"/>
            <a:stretch>
              <a:fillRect/>
            </a:stretch>
          </p:blipFill>
          <p:spPr>
            <a:xfrm>
              <a:off x="0" y="0"/>
              <a:ext cx="5085755" cy="50773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0" name="Rettangolo"/>
            <p:cNvSpPr/>
            <p:nvPr/>
          </p:nvSpPr>
          <p:spPr>
            <a:xfrm>
              <a:off x="0" y="5153521"/>
              <a:ext cx="5085755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   </a:t>
              </a:r>
            </a:p>
          </p:txBody>
        </p:sp>
      </p:grpSp>
      <p:sp>
        <p:nvSpPr>
          <p:cNvPr id="242" name="Equazione"/>
          <p:cNvSpPr txBox="1"/>
          <p:nvPr/>
        </p:nvSpPr>
        <p:spPr>
          <a:xfrm>
            <a:off x="8636278" y="5579381"/>
            <a:ext cx="2519799" cy="65275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0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0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0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0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0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∼</m:t>
                  </m:r>
                  <m:sSup>
                    <m:e>
                      <m:r>
                        <a:rPr xmlns:a="http://schemas.openxmlformats.org/drawingml/2006/main" sz="50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50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lin"/>
                        </m:fPr>
                        <m:num>
                          <m:r>
                            <a:rPr xmlns:a="http://schemas.openxmlformats.org/drawingml/2006/main" sz="50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50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</m:oMath>
              </m:oMathPara>
            </a14:m>
            <a:endParaRPr sz="500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Dynamical sca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Dynamical scaling</a:t>
            </a:r>
          </a:p>
        </p:txBody>
      </p:sp>
      <p:grpSp>
        <p:nvGrpSpPr>
          <p:cNvPr id="247" name="Galleria immagini"/>
          <p:cNvGrpSpPr/>
          <p:nvPr/>
        </p:nvGrpSpPr>
        <p:grpSpPr>
          <a:xfrm>
            <a:off x="451048" y="2667000"/>
            <a:ext cx="12102704" cy="5505730"/>
            <a:chOff x="0" y="0"/>
            <a:chExt cx="12102703" cy="5505729"/>
          </a:xfrm>
        </p:grpSpPr>
        <p:pic>
          <p:nvPicPr>
            <p:cNvPr id="245" name="Schermata 2018-08-24 alle 16.28.42.png" descr="Schermata 2018-08-24 alle 16.28.4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73" t="0" r="273" b="0"/>
            <a:stretch>
              <a:fillRect/>
            </a:stretch>
          </p:blipFill>
          <p:spPr>
            <a:xfrm>
              <a:off x="0" y="0"/>
              <a:ext cx="12102704" cy="4985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Didascalia"/>
            <p:cNvSpPr/>
            <p:nvPr/>
          </p:nvSpPr>
          <p:spPr>
            <a:xfrm>
              <a:off x="0" y="5061229"/>
              <a:ext cx="12102704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sp>
        <p:nvSpPr>
          <p:cNvPr id="248" name="At late times there is a single relevant length-scale L(t) the typical size of domains and the domain structure is independent (in statistical sense) of time when lengths are measured in units of L(t)."/>
          <p:cNvSpPr txBox="1"/>
          <p:nvPr/>
        </p:nvSpPr>
        <p:spPr>
          <a:xfrm>
            <a:off x="88899" y="7734579"/>
            <a:ext cx="12827001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algn="just" defTabSz="450215">
              <a:lnSpc>
                <a:spcPts val="4800"/>
              </a:lnSpc>
              <a:defRPr sz="3200">
                <a:solidFill>
                  <a:srgbClr val="797842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At late times there is a single relevant length-scale L(t) the typical size of domains and the domain structure is independent (in statistical sense)</a:t>
            </a:r>
            <a:r>
              <a:rPr sz="1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of time when lengths are measured in units of L(t).</a:t>
            </a:r>
            <a:endParaRPr sz="18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R="457200" algn="l" defTabSz="450215">
              <a:lnSpc>
                <a:spcPts val="4800"/>
              </a:lnSpc>
              <a:defRPr sz="3200">
                <a:solidFill>
                  <a:srgbClr val="797842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sz="18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9" name="Rettangolo"/>
          <p:cNvSpPr/>
          <p:nvPr/>
        </p:nvSpPr>
        <p:spPr>
          <a:xfrm>
            <a:off x="1206500" y="6489700"/>
            <a:ext cx="583655" cy="7634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0" name="L(t)"/>
          <p:cNvSpPr txBox="1"/>
          <p:nvPr/>
        </p:nvSpPr>
        <p:spPr>
          <a:xfrm>
            <a:off x="1125264" y="6579319"/>
            <a:ext cx="74612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just" defTabSz="450215">
              <a:lnSpc>
                <a:spcPts val="4800"/>
              </a:lnSpc>
              <a:defRPr sz="3200">
                <a:solidFill>
                  <a:srgbClr val="797842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L(t)</a:t>
            </a:r>
          </a:p>
        </p:txBody>
      </p:sp>
      <p:sp>
        <p:nvSpPr>
          <p:cNvPr id="251" name="Rettangolo"/>
          <p:cNvSpPr/>
          <p:nvPr/>
        </p:nvSpPr>
        <p:spPr>
          <a:xfrm>
            <a:off x="9512300" y="6464300"/>
            <a:ext cx="583655" cy="6618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2" name="L(t)"/>
          <p:cNvSpPr txBox="1"/>
          <p:nvPr/>
        </p:nvSpPr>
        <p:spPr>
          <a:xfrm>
            <a:off x="9431064" y="6579319"/>
            <a:ext cx="74612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just" defTabSz="450215">
              <a:lnSpc>
                <a:spcPts val="4800"/>
              </a:lnSpc>
              <a:defRPr sz="3200">
                <a:solidFill>
                  <a:srgbClr val="797842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L(t)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Meaning of dynamical sca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Meaning of dynamical scaling</a:t>
            </a:r>
          </a:p>
        </p:txBody>
      </p:sp>
      <p:sp>
        <p:nvSpPr>
          <p:cNvPr id="255" name="At late times there is a single relevant length-scale L(t) the typical size of domains and the domain structure is independent (in statistical sense) of time when lengths are measured in units of L(t)."/>
          <p:cNvSpPr txBox="1"/>
          <p:nvPr/>
        </p:nvSpPr>
        <p:spPr>
          <a:xfrm>
            <a:off x="441820" y="3092450"/>
            <a:ext cx="12716683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457200" algn="l" defTabSz="450215">
              <a:lnSpc>
                <a:spcPts val="4800"/>
              </a:lnSpc>
              <a:defRPr sz="3200">
                <a:solidFill>
                  <a:srgbClr val="797842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At late times there is a single relevant length-scale L(t) the typical size of domains and the domain structure is independent (in statistical sense)</a:t>
            </a:r>
            <a:r>
              <a:rPr sz="1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of time when lengths are measured in units of L(t).</a:t>
            </a:r>
            <a:endParaRPr sz="18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R="457200" algn="l" defTabSz="450215">
              <a:lnSpc>
                <a:spcPts val="4800"/>
              </a:lnSpc>
              <a:defRPr sz="3200">
                <a:solidFill>
                  <a:srgbClr val="797842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sz="18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56" name="Equazione"/>
          <p:cNvSpPr txBox="1"/>
          <p:nvPr/>
        </p:nvSpPr>
        <p:spPr>
          <a:xfrm>
            <a:off x="533285" y="4853965"/>
            <a:ext cx="6604230" cy="11251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⟨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Upp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li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⟩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≃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g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e>
                  </m:d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257" name="Equazione"/>
          <p:cNvSpPr txBox="1"/>
          <p:nvPr/>
        </p:nvSpPr>
        <p:spPr>
          <a:xfrm>
            <a:off x="504452" y="5984265"/>
            <a:ext cx="4833096" cy="11251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</m:sup>
                  </m:sSup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g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e>
                  </m:d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258" name="Linea"/>
          <p:cNvSpPr/>
          <p:nvPr/>
        </p:nvSpPr>
        <p:spPr>
          <a:xfrm flipV="1">
            <a:off x="7556500" y="5207385"/>
            <a:ext cx="1" cy="3517130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59" name="Linea"/>
          <p:cNvSpPr/>
          <p:nvPr/>
        </p:nvSpPr>
        <p:spPr>
          <a:xfrm>
            <a:off x="7378700" y="8578850"/>
            <a:ext cx="5454881" cy="0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74" name="Linea di collegamento"/>
          <p:cNvSpPr/>
          <p:nvPr/>
        </p:nvSpPr>
        <p:spPr>
          <a:xfrm>
            <a:off x="7549091" y="6546824"/>
            <a:ext cx="839194" cy="1005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415" y="1084"/>
                  <a:pt x="18615" y="8284"/>
                  <a:pt x="21600" y="21600"/>
                </a:cubicBezTo>
              </a:path>
            </a:pathLst>
          </a:custGeom>
          <a:ln w="38100">
            <a:solidFill>
              <a:srgbClr val="FF2600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75" name="Linea di collegamento"/>
          <p:cNvSpPr/>
          <p:nvPr/>
        </p:nvSpPr>
        <p:spPr>
          <a:xfrm>
            <a:off x="8388959" y="7542259"/>
            <a:ext cx="2389932" cy="989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7840" y="17858"/>
                  <a:pt x="640" y="10658"/>
                  <a:pt x="0" y="0"/>
                </a:cubicBezTo>
              </a:path>
            </a:pathLst>
          </a:custGeom>
          <a:ln w="38100">
            <a:solidFill>
              <a:srgbClr val="FF2600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76" name="Linea di collegamento"/>
          <p:cNvSpPr/>
          <p:nvPr/>
        </p:nvSpPr>
        <p:spPr>
          <a:xfrm>
            <a:off x="7574491" y="6554587"/>
            <a:ext cx="2776589" cy="1262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6317" y="526"/>
                  <a:pt x="13517" y="7726"/>
                  <a:pt x="21600" y="21600"/>
                </a:cubicBezTo>
              </a:path>
            </a:pathLst>
          </a:custGeom>
          <a:ln w="38100">
            <a:solidFill>
              <a:srgbClr val="0433FF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77" name="Linea di collegamento"/>
          <p:cNvSpPr/>
          <p:nvPr/>
        </p:nvSpPr>
        <p:spPr>
          <a:xfrm>
            <a:off x="10321095" y="7793062"/>
            <a:ext cx="2410669" cy="680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0218" y="15544"/>
                  <a:pt x="3018" y="8344"/>
                  <a:pt x="0" y="0"/>
                </a:cubicBezTo>
              </a:path>
            </a:pathLst>
          </a:custGeom>
          <a:ln w="38100">
            <a:solidFill>
              <a:srgbClr val="0433FF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64" name="G(r,t)"/>
          <p:cNvSpPr txBox="1"/>
          <p:nvPr/>
        </p:nvSpPr>
        <p:spPr>
          <a:xfrm>
            <a:off x="7623460" y="5105399"/>
            <a:ext cx="113608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G(r,t)</a:t>
            </a:r>
          </a:p>
        </p:txBody>
      </p:sp>
      <p:sp>
        <p:nvSpPr>
          <p:cNvPr id="265" name="r"/>
          <p:cNvSpPr txBox="1"/>
          <p:nvPr/>
        </p:nvSpPr>
        <p:spPr>
          <a:xfrm>
            <a:off x="12641225" y="8547099"/>
            <a:ext cx="29535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</a:t>
            </a:r>
          </a:p>
        </p:txBody>
      </p:sp>
      <p:sp>
        <p:nvSpPr>
          <p:cNvPr id="266" name="r/L(t)"/>
          <p:cNvSpPr txBox="1"/>
          <p:nvPr/>
        </p:nvSpPr>
        <p:spPr>
          <a:xfrm>
            <a:off x="11987063" y="8547099"/>
            <a:ext cx="10956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r/L(t)</a:t>
            </a:r>
          </a:p>
        </p:txBody>
      </p:sp>
      <p:sp>
        <p:nvSpPr>
          <p:cNvPr id="278" name="Linea di collegamento"/>
          <p:cNvSpPr/>
          <p:nvPr/>
        </p:nvSpPr>
        <p:spPr>
          <a:xfrm>
            <a:off x="7532537" y="6545060"/>
            <a:ext cx="914600" cy="1032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774" y="1053"/>
                  <a:pt x="17974" y="8253"/>
                  <a:pt x="21600" y="21600"/>
                </a:cubicBezTo>
              </a:path>
            </a:pathLst>
          </a:custGeom>
          <a:ln w="38100">
            <a:solidFill>
              <a:srgbClr val="0433FF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79" name="Linea di collegamento"/>
          <p:cNvSpPr/>
          <p:nvPr/>
        </p:nvSpPr>
        <p:spPr>
          <a:xfrm>
            <a:off x="8426647" y="7484640"/>
            <a:ext cx="2313733" cy="1104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7602" y="16796"/>
                  <a:pt x="402" y="9596"/>
                  <a:pt x="0" y="0"/>
                </a:cubicBezTo>
              </a:path>
            </a:pathLst>
          </a:custGeom>
          <a:ln w="38100">
            <a:solidFill>
              <a:srgbClr val="0433FF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69" name="Linea"/>
          <p:cNvSpPr/>
          <p:nvPr/>
        </p:nvSpPr>
        <p:spPr>
          <a:xfrm>
            <a:off x="10315929" y="5539740"/>
            <a:ext cx="860071" cy="1"/>
          </a:xfrm>
          <a:prstGeom prst="lin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70" name="Linea"/>
          <p:cNvSpPr/>
          <p:nvPr/>
        </p:nvSpPr>
        <p:spPr>
          <a:xfrm>
            <a:off x="10315929" y="5998184"/>
            <a:ext cx="860071" cy="1"/>
          </a:xfrm>
          <a:prstGeom prst="line">
            <a:avLst/>
          </a:prstGeom>
          <a:ln w="381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71" name="t1"/>
          <p:cNvSpPr txBox="1"/>
          <p:nvPr/>
        </p:nvSpPr>
        <p:spPr>
          <a:xfrm>
            <a:off x="11307802" y="5110823"/>
            <a:ext cx="428365" cy="775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</a:t>
            </a:r>
            <a:r>
              <a:rPr baseline="-47999" sz="2500"/>
              <a:t>1</a:t>
            </a:r>
          </a:p>
        </p:txBody>
      </p:sp>
      <p:sp>
        <p:nvSpPr>
          <p:cNvPr id="272" name="t2&gt;t1"/>
          <p:cNvSpPr txBox="1"/>
          <p:nvPr/>
        </p:nvSpPr>
        <p:spPr>
          <a:xfrm>
            <a:off x="11211476" y="5610543"/>
            <a:ext cx="1136081" cy="775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</a:t>
            </a:r>
            <a:r>
              <a:rPr baseline="-40000" sz="2500"/>
              <a:t>2</a:t>
            </a:r>
            <a:r>
              <a:rPr sz="2500"/>
              <a:t>&gt;</a:t>
            </a:r>
            <a:r>
              <a:t>t</a:t>
            </a:r>
            <a:r>
              <a:rPr baseline="-47999" sz="2500"/>
              <a:t>1</a:t>
            </a:r>
          </a:p>
        </p:txBody>
      </p:sp>
      <p:sp>
        <p:nvSpPr>
          <p:cNvPr id="273" name="Doppia freccia"/>
          <p:cNvSpPr/>
          <p:nvPr/>
        </p:nvSpPr>
        <p:spPr>
          <a:xfrm rot="20495557">
            <a:off x="2947360" y="5812477"/>
            <a:ext cx="1905001" cy="186046"/>
          </a:xfrm>
          <a:prstGeom prst="leftRightArrow">
            <a:avLst>
              <a:gd name="adj1" fmla="val 32000"/>
              <a:gd name="adj2" fmla="val 300357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xit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xit" nodeType="afterEffect" presetSubtype="0" presetID="1" grpId="1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1"/>
      <p:bldP build="whole" bldLvl="1" animBg="1" rev="0" advAuto="0" spid="257" grpId="20"/>
      <p:bldP build="whole" bldLvl="1" animBg="1" rev="0" advAuto="0" spid="276" grpId="7"/>
      <p:bldP build="whole" bldLvl="1" animBg="1" rev="0" advAuto="0" spid="277" grpId="10"/>
      <p:bldP build="whole" bldLvl="1" animBg="1" rev="0" advAuto="0" spid="275" grpId="9"/>
      <p:bldP build="whole" bldLvl="1" animBg="1" rev="0" advAuto="0" spid="269" grpId="4"/>
      <p:bldP build="whole" bldLvl="1" animBg="1" rev="0" advAuto="0" spid="279" grpId="19"/>
      <p:bldP build="whole" bldLvl="1" animBg="1" rev="0" advAuto="0" spid="274" grpId="2"/>
      <p:bldP build="whole" bldLvl="1" animBg="1" rev="0" advAuto="0" spid="277" grpId="17"/>
      <p:bldP build="whole" bldLvl="1" animBg="1" rev="0" advAuto="0" spid="276" grpId="16"/>
      <p:bldP build="whole" bldLvl="1" animBg="1" rev="0" advAuto="0" spid="278" grpId="18"/>
      <p:bldP build="whole" bldLvl="1" animBg="1" rev="0" advAuto="0" spid="264" grpId="12"/>
      <p:bldP build="whole" bldLvl="1" animBg="1" rev="0" advAuto="0" spid="266" grpId="15"/>
      <p:bldP build="whole" bldLvl="1" animBg="1" rev="0" advAuto="0" spid="271" grpId="6"/>
      <p:bldP build="whole" bldLvl="1" animBg="1" rev="0" advAuto="0" spid="270" grpId="5"/>
      <p:bldP build="whole" bldLvl="1" animBg="1" rev="0" advAuto="0" spid="265" grpId="13"/>
      <p:bldP build="whole" bldLvl="1" animBg="1" rev="0" advAuto="0" spid="265" grpId="14"/>
      <p:bldP build="whole" bldLvl="1" animBg="1" rev="0" advAuto="0" spid="259" grpId="11"/>
      <p:bldP build="whole" bldLvl="1" animBg="1" rev="0" advAuto="0" spid="272" grpId="3"/>
      <p:bldP build="whole" bldLvl="1" animBg="1" rev="0" advAuto="0" spid="258" grpId="8"/>
      <p:bldP build="whole" bldLvl="1" animBg="1" rev="0" advAuto="0" spid="273" grpId="2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Dynamical scaling: numer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Dynamical scaling: numerics</a:t>
            </a:r>
          </a:p>
        </p:txBody>
      </p:sp>
      <p:grpSp>
        <p:nvGrpSpPr>
          <p:cNvPr id="284" name="Galleria immagini"/>
          <p:cNvGrpSpPr/>
          <p:nvPr/>
        </p:nvGrpSpPr>
        <p:grpSpPr>
          <a:xfrm>
            <a:off x="503138" y="3009900"/>
            <a:ext cx="9500395" cy="6578948"/>
            <a:chOff x="0" y="0"/>
            <a:chExt cx="9500393" cy="6578947"/>
          </a:xfrm>
        </p:grpSpPr>
        <p:pic>
          <p:nvPicPr>
            <p:cNvPr id="282" name="Schermata 2018-08-26 alle 11.41.15.png" descr="Schermata 2018-08-26 alle 11.41.1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36" t="0" r="136" b="0"/>
            <a:stretch>
              <a:fillRect/>
            </a:stretch>
          </p:blipFill>
          <p:spPr>
            <a:xfrm>
              <a:off x="0" y="0"/>
              <a:ext cx="9500394" cy="6058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3" name="Didascalia"/>
            <p:cNvSpPr/>
            <p:nvPr/>
          </p:nvSpPr>
          <p:spPr>
            <a:xfrm>
              <a:off x="0" y="6134447"/>
              <a:ext cx="9500394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grpSp>
        <p:nvGrpSpPr>
          <p:cNvPr id="287" name="Galleria immagini"/>
          <p:cNvGrpSpPr/>
          <p:nvPr/>
        </p:nvGrpSpPr>
        <p:grpSpPr>
          <a:xfrm>
            <a:off x="8796238" y="220979"/>
            <a:ext cx="4166395" cy="3177542"/>
            <a:chOff x="0" y="0"/>
            <a:chExt cx="4166393" cy="3177541"/>
          </a:xfrm>
        </p:grpSpPr>
        <p:pic>
          <p:nvPicPr>
            <p:cNvPr id="285" name="Schermata 2018-08-26 alle 11.41.15.png" descr="Schermata 2018-08-26 alle 11.41.1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36" t="0" r="136" b="0"/>
            <a:stretch>
              <a:fillRect/>
            </a:stretch>
          </p:blipFill>
          <p:spPr>
            <a:xfrm>
              <a:off x="0" y="0"/>
              <a:ext cx="4166394" cy="2656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6" name="Didascalia"/>
            <p:cNvSpPr/>
            <p:nvPr/>
          </p:nvSpPr>
          <p:spPr>
            <a:xfrm>
              <a:off x="0" y="2733041"/>
              <a:ext cx="4166394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grpSp>
        <p:nvGrpSpPr>
          <p:cNvPr id="290" name="Galleria immagini"/>
          <p:cNvGrpSpPr/>
          <p:nvPr/>
        </p:nvGrpSpPr>
        <p:grpSpPr>
          <a:xfrm>
            <a:off x="508000" y="3033464"/>
            <a:ext cx="9490671" cy="6531819"/>
            <a:chOff x="0" y="0"/>
            <a:chExt cx="9490670" cy="6531818"/>
          </a:xfrm>
        </p:grpSpPr>
        <p:pic>
          <p:nvPicPr>
            <p:cNvPr id="288" name="Schermata 2018-08-26 alle 13.27.11.png" descr="Schermata 2018-08-26 alle 13.27.1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47" t="0" r="247" b="0"/>
            <a:stretch>
              <a:fillRect/>
            </a:stretch>
          </p:blipFill>
          <p:spPr>
            <a:xfrm>
              <a:off x="0" y="0"/>
              <a:ext cx="9490671" cy="60111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9" name="Didascalia"/>
            <p:cNvSpPr/>
            <p:nvPr/>
          </p:nvSpPr>
          <p:spPr>
            <a:xfrm>
              <a:off x="0" y="6087318"/>
              <a:ext cx="9490671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sp>
        <p:nvSpPr>
          <p:cNvPr id="291" name="Forma"/>
          <p:cNvSpPr/>
          <p:nvPr/>
        </p:nvSpPr>
        <p:spPr>
          <a:xfrm>
            <a:off x="5325615" y="3774440"/>
            <a:ext cx="4489352" cy="3726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42" y="509"/>
                </a:moveTo>
                <a:lnTo>
                  <a:pt x="7864" y="3049"/>
                </a:lnTo>
                <a:lnTo>
                  <a:pt x="15125" y="10117"/>
                </a:lnTo>
                <a:lnTo>
                  <a:pt x="21600" y="14169"/>
                </a:lnTo>
                <a:lnTo>
                  <a:pt x="21030" y="21600"/>
                </a:lnTo>
                <a:lnTo>
                  <a:pt x="13386" y="17504"/>
                </a:lnTo>
                <a:lnTo>
                  <a:pt x="0" y="0"/>
                </a:lnTo>
                <a:lnTo>
                  <a:pt x="742" y="50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92" name="Rettangolo"/>
          <p:cNvSpPr/>
          <p:nvPr/>
        </p:nvSpPr>
        <p:spPr>
          <a:xfrm>
            <a:off x="1549400" y="5535402"/>
            <a:ext cx="4736158" cy="26568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3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5"/>
      <p:bldP build="whole" bldLvl="1" animBg="1" rev="0" advAuto="0" spid="290" grpId="3"/>
      <p:bldP build="whole" bldLvl="1" animBg="1" rev="0" advAuto="0" spid="284" grpId="1"/>
      <p:bldP build="whole" bldLvl="1" animBg="1" rev="0" advAuto="0" spid="291" grpId="4"/>
      <p:bldP build="whole" bldLvl="1" animBg="1" rev="0" advAuto="0" spid="28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Ncop: curvature driven (d&gt;1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Ncop: curvature driven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cap="none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&gt;1)</a:t>
            </a:r>
          </a:p>
        </p:txBody>
      </p:sp>
      <p:sp>
        <p:nvSpPr>
          <p:cNvPr id="295" name="Forma"/>
          <p:cNvSpPr/>
          <p:nvPr/>
        </p:nvSpPr>
        <p:spPr>
          <a:xfrm>
            <a:off x="166632" y="3932116"/>
            <a:ext cx="4298100" cy="4330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1" h="21428" fill="norm" stroke="1" extrusionOk="0">
                <a:moveTo>
                  <a:pt x="2403" y="1001"/>
                </a:moveTo>
                <a:cubicBezTo>
                  <a:pt x="1304" y="1929"/>
                  <a:pt x="521" y="3242"/>
                  <a:pt x="182" y="4727"/>
                </a:cubicBezTo>
                <a:cubicBezTo>
                  <a:pt x="70" y="5220"/>
                  <a:pt x="9" y="5725"/>
                  <a:pt x="0" y="6233"/>
                </a:cubicBezTo>
                <a:cubicBezTo>
                  <a:pt x="60" y="7344"/>
                  <a:pt x="205" y="8449"/>
                  <a:pt x="433" y="9530"/>
                </a:cubicBezTo>
                <a:cubicBezTo>
                  <a:pt x="607" y="10357"/>
                  <a:pt x="827" y="11169"/>
                  <a:pt x="1112" y="11953"/>
                </a:cubicBezTo>
                <a:cubicBezTo>
                  <a:pt x="1816" y="13893"/>
                  <a:pt x="2838" y="15674"/>
                  <a:pt x="3896" y="17384"/>
                </a:cubicBezTo>
                <a:cubicBezTo>
                  <a:pt x="4425" y="18239"/>
                  <a:pt x="4968" y="19077"/>
                  <a:pt x="5673" y="19762"/>
                </a:cubicBezTo>
                <a:cubicBezTo>
                  <a:pt x="6427" y="20495"/>
                  <a:pt x="7342" y="21034"/>
                  <a:pt x="8338" y="21337"/>
                </a:cubicBezTo>
                <a:cubicBezTo>
                  <a:pt x="10032" y="21543"/>
                  <a:pt x="11746" y="21399"/>
                  <a:pt x="13393" y="20913"/>
                </a:cubicBezTo>
                <a:cubicBezTo>
                  <a:pt x="14836" y="20487"/>
                  <a:pt x="16206" y="19803"/>
                  <a:pt x="17450" y="18890"/>
                </a:cubicBezTo>
                <a:cubicBezTo>
                  <a:pt x="18781" y="17971"/>
                  <a:pt x="19857" y="16662"/>
                  <a:pt x="20567" y="15109"/>
                </a:cubicBezTo>
                <a:cubicBezTo>
                  <a:pt x="21286" y="13535"/>
                  <a:pt x="21600" y="11772"/>
                  <a:pt x="21474" y="10020"/>
                </a:cubicBezTo>
                <a:cubicBezTo>
                  <a:pt x="21434" y="8232"/>
                  <a:pt x="21036" y="6468"/>
                  <a:pt x="20304" y="4874"/>
                </a:cubicBezTo>
                <a:cubicBezTo>
                  <a:pt x="19842" y="3869"/>
                  <a:pt x="19226" y="2949"/>
                  <a:pt x="18367" y="2299"/>
                </a:cubicBezTo>
                <a:cubicBezTo>
                  <a:pt x="17635" y="1745"/>
                  <a:pt x="16725" y="1453"/>
                  <a:pt x="16047" y="1987"/>
                </a:cubicBezTo>
                <a:cubicBezTo>
                  <a:pt x="15507" y="2412"/>
                  <a:pt x="15449" y="3203"/>
                  <a:pt x="15226" y="3879"/>
                </a:cubicBezTo>
                <a:cubicBezTo>
                  <a:pt x="14691" y="5508"/>
                  <a:pt x="13473" y="6819"/>
                  <a:pt x="11904" y="6904"/>
                </a:cubicBezTo>
                <a:cubicBezTo>
                  <a:pt x="10328" y="6990"/>
                  <a:pt x="8926" y="5806"/>
                  <a:pt x="8639" y="4111"/>
                </a:cubicBezTo>
                <a:lnTo>
                  <a:pt x="7718" y="1114"/>
                </a:lnTo>
                <a:cubicBezTo>
                  <a:pt x="7417" y="592"/>
                  <a:pt x="6932" y="222"/>
                  <a:pt x="6370" y="75"/>
                </a:cubicBezTo>
                <a:cubicBezTo>
                  <a:pt x="5865" y="-57"/>
                  <a:pt x="5344" y="5"/>
                  <a:pt x="4831" y="104"/>
                </a:cubicBezTo>
                <a:cubicBezTo>
                  <a:pt x="4381" y="190"/>
                  <a:pt x="3936" y="300"/>
                  <a:pt x="3507" y="460"/>
                </a:cubicBezTo>
                <a:cubicBezTo>
                  <a:pt x="3122" y="603"/>
                  <a:pt x="2752" y="784"/>
                  <a:pt x="2403" y="1001"/>
                </a:cubicBezTo>
                <a:close/>
              </a:path>
            </a:pathLst>
          </a:custGeom>
          <a:solidFill>
            <a:schemeClr val="accent1">
              <a:hueOff val="-266614"/>
              <a:satOff val="17837"/>
              <a:lumOff val="17247"/>
            </a:schemeClr>
          </a:soli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96" name="Forma"/>
          <p:cNvSpPr/>
          <p:nvPr/>
        </p:nvSpPr>
        <p:spPr>
          <a:xfrm>
            <a:off x="1135943" y="5412945"/>
            <a:ext cx="2359477" cy="2150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21293" fill="norm" stroke="1" extrusionOk="0">
                <a:moveTo>
                  <a:pt x="2411" y="1006"/>
                </a:moveTo>
                <a:cubicBezTo>
                  <a:pt x="1308" y="1920"/>
                  <a:pt x="522" y="3214"/>
                  <a:pt x="183" y="4677"/>
                </a:cubicBezTo>
                <a:cubicBezTo>
                  <a:pt x="70" y="5162"/>
                  <a:pt x="9" y="5660"/>
                  <a:pt x="0" y="6161"/>
                </a:cubicBezTo>
                <a:cubicBezTo>
                  <a:pt x="20" y="7259"/>
                  <a:pt x="166" y="8350"/>
                  <a:pt x="434" y="9409"/>
                </a:cubicBezTo>
                <a:cubicBezTo>
                  <a:pt x="645" y="10243"/>
                  <a:pt x="932" y="11053"/>
                  <a:pt x="1289" y="11826"/>
                </a:cubicBezTo>
                <a:cubicBezTo>
                  <a:pt x="1939" y="13719"/>
                  <a:pt x="2820" y="15508"/>
                  <a:pt x="3908" y="17146"/>
                </a:cubicBezTo>
                <a:cubicBezTo>
                  <a:pt x="5057" y="18876"/>
                  <a:pt x="6478" y="20454"/>
                  <a:pt x="8364" y="21041"/>
                </a:cubicBezTo>
                <a:cubicBezTo>
                  <a:pt x="10031" y="21560"/>
                  <a:pt x="11785" y="21207"/>
                  <a:pt x="13434" y="20623"/>
                </a:cubicBezTo>
                <a:cubicBezTo>
                  <a:pt x="14853" y="20121"/>
                  <a:pt x="16217" y="19453"/>
                  <a:pt x="17504" y="18630"/>
                </a:cubicBezTo>
                <a:cubicBezTo>
                  <a:pt x="18851" y="17739"/>
                  <a:pt x="19936" y="16446"/>
                  <a:pt x="20629" y="14905"/>
                </a:cubicBezTo>
                <a:cubicBezTo>
                  <a:pt x="21329" y="13351"/>
                  <a:pt x="21600" y="11610"/>
                  <a:pt x="21411" y="9891"/>
                </a:cubicBezTo>
                <a:cubicBezTo>
                  <a:pt x="21524" y="8127"/>
                  <a:pt x="21161" y="6365"/>
                  <a:pt x="20366" y="4822"/>
                </a:cubicBezTo>
                <a:cubicBezTo>
                  <a:pt x="19868" y="3853"/>
                  <a:pt x="19209" y="2993"/>
                  <a:pt x="18423" y="2285"/>
                </a:cubicBezTo>
                <a:cubicBezTo>
                  <a:pt x="17795" y="1634"/>
                  <a:pt x="16849" y="1509"/>
                  <a:pt x="16096" y="1978"/>
                </a:cubicBezTo>
                <a:cubicBezTo>
                  <a:pt x="15564" y="2308"/>
                  <a:pt x="15225" y="2891"/>
                  <a:pt x="14783" y="3348"/>
                </a:cubicBezTo>
                <a:cubicBezTo>
                  <a:pt x="14043" y="4113"/>
                  <a:pt x="13048" y="4503"/>
                  <a:pt x="12027" y="4518"/>
                </a:cubicBezTo>
                <a:cubicBezTo>
                  <a:pt x="10973" y="4533"/>
                  <a:pt x="9931" y="4142"/>
                  <a:pt x="9234" y="3287"/>
                </a:cubicBezTo>
                <a:cubicBezTo>
                  <a:pt x="8667" y="2592"/>
                  <a:pt x="8406" y="1658"/>
                  <a:pt x="7819" y="983"/>
                </a:cubicBezTo>
                <a:cubicBezTo>
                  <a:pt x="7434" y="540"/>
                  <a:pt x="6934" y="237"/>
                  <a:pt x="6389" y="94"/>
                </a:cubicBezTo>
                <a:cubicBezTo>
                  <a:pt x="5881" y="-40"/>
                  <a:pt x="5350" y="-30"/>
                  <a:pt x="4846" y="122"/>
                </a:cubicBezTo>
                <a:cubicBezTo>
                  <a:pt x="4384" y="168"/>
                  <a:pt x="3928" y="277"/>
                  <a:pt x="3490" y="445"/>
                </a:cubicBezTo>
                <a:cubicBezTo>
                  <a:pt x="3113" y="590"/>
                  <a:pt x="2751" y="778"/>
                  <a:pt x="2411" y="1006"/>
                </a:cubicBezTo>
                <a:close/>
              </a:path>
            </a:pathLst>
          </a:custGeom>
          <a:solidFill>
            <a:schemeClr val="accent1">
              <a:hueOff val="-266614"/>
              <a:satOff val="17837"/>
              <a:lumOff val="17247"/>
            </a:schemeClr>
          </a:soli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97" name="Freccia"/>
          <p:cNvSpPr/>
          <p:nvPr/>
        </p:nvSpPr>
        <p:spPr>
          <a:xfrm rot="5702979">
            <a:off x="2681530" y="4820862"/>
            <a:ext cx="1620113" cy="571104"/>
          </a:xfrm>
          <a:prstGeom prst="rightArrow">
            <a:avLst>
              <a:gd name="adj1" fmla="val 32000"/>
              <a:gd name="adj2" fmla="val 142321"/>
            </a:avLst>
          </a:prstGeom>
          <a:solidFill>
            <a:schemeClr val="accent6">
              <a:hueOff val="1087097"/>
              <a:satOff val="9152"/>
              <a:lumOff val="-256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8" name="Freccia"/>
          <p:cNvSpPr/>
          <p:nvPr/>
        </p:nvSpPr>
        <p:spPr>
          <a:xfrm rot="13687046">
            <a:off x="2920517" y="6953995"/>
            <a:ext cx="1093041" cy="416221"/>
          </a:xfrm>
          <a:prstGeom prst="rightArrow">
            <a:avLst>
              <a:gd name="adj1" fmla="val 32000"/>
              <a:gd name="adj2" fmla="val 195281"/>
            </a:avLst>
          </a:prstGeom>
          <a:solidFill>
            <a:schemeClr val="accent6">
              <a:hueOff val="1087097"/>
              <a:satOff val="9152"/>
              <a:lumOff val="-256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9" name="Freccia"/>
          <p:cNvSpPr/>
          <p:nvPr/>
        </p:nvSpPr>
        <p:spPr>
          <a:xfrm rot="19372024">
            <a:off x="1002817" y="7124162"/>
            <a:ext cx="1093041" cy="416220"/>
          </a:xfrm>
          <a:prstGeom prst="rightArrow">
            <a:avLst>
              <a:gd name="adj1" fmla="val 32000"/>
              <a:gd name="adj2" fmla="val 195281"/>
            </a:avLst>
          </a:prstGeom>
          <a:solidFill>
            <a:schemeClr val="accent6">
              <a:hueOff val="1087097"/>
              <a:satOff val="9152"/>
              <a:lumOff val="-256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0" name="Freccia"/>
          <p:cNvSpPr/>
          <p:nvPr/>
        </p:nvSpPr>
        <p:spPr>
          <a:xfrm rot="20744615">
            <a:off x="291617" y="5622289"/>
            <a:ext cx="1093041" cy="416221"/>
          </a:xfrm>
          <a:prstGeom prst="rightArrow">
            <a:avLst>
              <a:gd name="adj1" fmla="val 32000"/>
              <a:gd name="adj2" fmla="val 195281"/>
            </a:avLst>
          </a:prstGeom>
          <a:solidFill>
            <a:schemeClr val="accent6">
              <a:hueOff val="1087097"/>
              <a:satOff val="9152"/>
              <a:lumOff val="-256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1" name="Freccia"/>
          <p:cNvSpPr/>
          <p:nvPr/>
        </p:nvSpPr>
        <p:spPr>
          <a:xfrm rot="4597244">
            <a:off x="571977" y="4436515"/>
            <a:ext cx="1620113" cy="571104"/>
          </a:xfrm>
          <a:prstGeom prst="rightArrow">
            <a:avLst>
              <a:gd name="adj1" fmla="val 32000"/>
              <a:gd name="adj2" fmla="val 142321"/>
            </a:avLst>
          </a:prstGeom>
          <a:solidFill>
            <a:schemeClr val="accent6">
              <a:hueOff val="1087097"/>
              <a:satOff val="9152"/>
              <a:lumOff val="-256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2" name="Freccia"/>
          <p:cNvSpPr/>
          <p:nvPr/>
        </p:nvSpPr>
        <p:spPr>
          <a:xfrm rot="16363160">
            <a:off x="1749870" y="4326991"/>
            <a:ext cx="1474272" cy="517332"/>
          </a:xfrm>
          <a:prstGeom prst="rightArrow">
            <a:avLst>
              <a:gd name="adj1" fmla="val 32000"/>
              <a:gd name="adj2" fmla="val 157114"/>
            </a:avLst>
          </a:prstGeom>
          <a:solidFill>
            <a:schemeClr val="accent6">
              <a:hueOff val="1087097"/>
              <a:satOff val="9152"/>
              <a:lumOff val="-256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3" name="Forma"/>
          <p:cNvSpPr/>
          <p:nvPr/>
        </p:nvSpPr>
        <p:spPr>
          <a:xfrm>
            <a:off x="1795028" y="6161838"/>
            <a:ext cx="1041307" cy="907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4" h="21264" fill="norm" stroke="1" extrusionOk="0">
                <a:moveTo>
                  <a:pt x="2410" y="1684"/>
                </a:moveTo>
                <a:cubicBezTo>
                  <a:pt x="1307" y="2567"/>
                  <a:pt x="522" y="3816"/>
                  <a:pt x="183" y="5227"/>
                </a:cubicBezTo>
                <a:cubicBezTo>
                  <a:pt x="70" y="5696"/>
                  <a:pt x="9" y="6176"/>
                  <a:pt x="0" y="6659"/>
                </a:cubicBezTo>
                <a:cubicBezTo>
                  <a:pt x="20" y="7719"/>
                  <a:pt x="166" y="8772"/>
                  <a:pt x="434" y="9794"/>
                </a:cubicBezTo>
                <a:cubicBezTo>
                  <a:pt x="645" y="10599"/>
                  <a:pt x="931" y="11380"/>
                  <a:pt x="1288" y="12126"/>
                </a:cubicBezTo>
                <a:cubicBezTo>
                  <a:pt x="1938" y="13954"/>
                  <a:pt x="2819" y="15681"/>
                  <a:pt x="3907" y="17261"/>
                </a:cubicBezTo>
                <a:cubicBezTo>
                  <a:pt x="5056" y="18930"/>
                  <a:pt x="6477" y="20453"/>
                  <a:pt x="8362" y="21020"/>
                </a:cubicBezTo>
                <a:cubicBezTo>
                  <a:pt x="10029" y="21521"/>
                  <a:pt x="11783" y="21180"/>
                  <a:pt x="13431" y="20617"/>
                </a:cubicBezTo>
                <a:cubicBezTo>
                  <a:pt x="14849" y="20132"/>
                  <a:pt x="16214" y="19487"/>
                  <a:pt x="17499" y="18693"/>
                </a:cubicBezTo>
                <a:cubicBezTo>
                  <a:pt x="18847" y="17833"/>
                  <a:pt x="19931" y="16586"/>
                  <a:pt x="20624" y="15099"/>
                </a:cubicBezTo>
                <a:cubicBezTo>
                  <a:pt x="21324" y="13598"/>
                  <a:pt x="21595" y="11918"/>
                  <a:pt x="21406" y="10260"/>
                </a:cubicBezTo>
                <a:cubicBezTo>
                  <a:pt x="21600" y="8551"/>
                  <a:pt x="21231" y="6825"/>
                  <a:pt x="20361" y="5367"/>
                </a:cubicBezTo>
                <a:cubicBezTo>
                  <a:pt x="19827" y="4471"/>
                  <a:pt x="19116" y="3705"/>
                  <a:pt x="18277" y="3120"/>
                </a:cubicBezTo>
                <a:cubicBezTo>
                  <a:pt x="17646" y="2908"/>
                  <a:pt x="17045" y="2605"/>
                  <a:pt x="16493" y="2219"/>
                </a:cubicBezTo>
                <a:cubicBezTo>
                  <a:pt x="16144" y="1976"/>
                  <a:pt x="15814" y="1700"/>
                  <a:pt x="15429" y="1526"/>
                </a:cubicBezTo>
                <a:cubicBezTo>
                  <a:pt x="14915" y="1294"/>
                  <a:pt x="14343" y="1263"/>
                  <a:pt x="13810" y="1085"/>
                </a:cubicBezTo>
                <a:cubicBezTo>
                  <a:pt x="13201" y="881"/>
                  <a:pt x="12655" y="494"/>
                  <a:pt x="12063" y="266"/>
                </a:cubicBezTo>
                <a:cubicBezTo>
                  <a:pt x="11167" y="-79"/>
                  <a:pt x="10198" y="-41"/>
                  <a:pt x="9255" y="111"/>
                </a:cubicBezTo>
                <a:cubicBezTo>
                  <a:pt x="8733" y="196"/>
                  <a:pt x="8215" y="312"/>
                  <a:pt x="7692" y="394"/>
                </a:cubicBezTo>
                <a:cubicBezTo>
                  <a:pt x="7249" y="464"/>
                  <a:pt x="6803" y="508"/>
                  <a:pt x="6359" y="568"/>
                </a:cubicBezTo>
                <a:cubicBezTo>
                  <a:pt x="5852" y="635"/>
                  <a:pt x="5347" y="723"/>
                  <a:pt x="4845" y="831"/>
                </a:cubicBezTo>
                <a:cubicBezTo>
                  <a:pt x="4383" y="876"/>
                  <a:pt x="3927" y="981"/>
                  <a:pt x="3489" y="1143"/>
                </a:cubicBezTo>
                <a:cubicBezTo>
                  <a:pt x="3112" y="1283"/>
                  <a:pt x="2750" y="1464"/>
                  <a:pt x="2410" y="1684"/>
                </a:cubicBezTo>
                <a:close/>
              </a:path>
            </a:pathLst>
          </a:custGeom>
          <a:solidFill>
            <a:schemeClr val="accent1">
              <a:hueOff val="-266614"/>
              <a:satOff val="17837"/>
              <a:lumOff val="17247"/>
            </a:schemeClr>
          </a:soli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04" name="Equazione"/>
          <p:cNvSpPr txBox="1"/>
          <p:nvPr/>
        </p:nvSpPr>
        <p:spPr>
          <a:xfrm>
            <a:off x="5827699" y="2808274"/>
            <a:ext cx="2390852" cy="97475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∝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∝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den>
                  </m:f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305" name="Freccia"/>
          <p:cNvSpPr/>
          <p:nvPr/>
        </p:nvSpPr>
        <p:spPr>
          <a:xfrm rot="13687046">
            <a:off x="2818917" y="7055818"/>
            <a:ext cx="1093041" cy="416220"/>
          </a:xfrm>
          <a:prstGeom prst="rightArrow">
            <a:avLst>
              <a:gd name="adj1" fmla="val 32000"/>
              <a:gd name="adj2" fmla="val 195281"/>
            </a:avLst>
          </a:prstGeom>
          <a:solidFill>
            <a:schemeClr val="accent6">
              <a:hueOff val="1087097"/>
              <a:satOff val="9152"/>
              <a:lumOff val="-256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6" name="Equazione"/>
          <p:cNvSpPr txBox="1"/>
          <p:nvPr/>
        </p:nvSpPr>
        <p:spPr>
          <a:xfrm>
            <a:off x="5791673" y="4006850"/>
            <a:ext cx="1281787" cy="98389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∝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num>
                    <m:den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307" name="Equazione"/>
          <p:cNvSpPr txBox="1"/>
          <p:nvPr/>
        </p:nvSpPr>
        <p:spPr>
          <a:xfrm>
            <a:off x="5782670" y="5362751"/>
            <a:ext cx="4168243" cy="4699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∝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∝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lin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308" name="Lifschitz - Cahn - Allen"/>
          <p:cNvSpPr txBox="1"/>
          <p:nvPr/>
        </p:nvSpPr>
        <p:spPr>
          <a:xfrm>
            <a:off x="5768193" y="7302499"/>
            <a:ext cx="42878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Lifschitz - Cahn - Allen</a:t>
            </a:r>
          </a:p>
        </p:txBody>
      </p:sp>
      <p:sp>
        <p:nvSpPr>
          <p:cNvPr id="309" name="Linea"/>
          <p:cNvSpPr/>
          <p:nvPr/>
        </p:nvSpPr>
        <p:spPr>
          <a:xfrm>
            <a:off x="2583587" y="6497564"/>
            <a:ext cx="1139048" cy="1139048"/>
          </a:xfrm>
          <a:prstGeom prst="line">
            <a:avLst/>
          </a:prstGeom>
          <a:ln w="635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10" name="r"/>
          <p:cNvSpPr txBox="1"/>
          <p:nvPr/>
        </p:nvSpPr>
        <p:spPr>
          <a:xfrm>
            <a:off x="2567783" y="6571742"/>
            <a:ext cx="331962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50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50" dur="1000" fill="hold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Class="exit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58" dur="1000" fill="hold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Class="exit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6" dur="1000" fill="hold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5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2" grpId="1"/>
      <p:bldP build="whole" bldLvl="1" animBg="1" rev="0" advAuto="0" spid="301" grpId="8"/>
      <p:bldP build="whole" bldLvl="1" animBg="1" rev="0" advAuto="0" spid="305" grpId="19"/>
      <p:bldP build="whole" bldLvl="1" animBg="1" rev="0" advAuto="0" spid="302" grpId="7"/>
      <p:bldP build="whole" bldLvl="1" animBg="1" rev="0" advAuto="0" spid="299" grpId="6"/>
      <p:bldP build="whole" bldLvl="1" animBg="1" rev="0" advAuto="0" spid="303" grpId="16"/>
      <p:bldP build="whole" bldLvl="1" animBg="1" rev="0" advAuto="0" spid="303" grpId="17"/>
      <p:bldP build="whole" bldLvl="1" animBg="1" rev="0" advAuto="0" spid="309" grpId="20"/>
      <p:bldP build="whole" bldLvl="1" animBg="1" rev="0" advAuto="0" spid="310" grpId="21"/>
      <p:bldP build="whole" bldLvl="1" animBg="1" rev="0" advAuto="0" spid="299" grpId="12"/>
      <p:bldP build="whole" bldLvl="1" animBg="1" rev="0" advAuto="0" spid="304" grpId="22"/>
      <p:bldP build="whole" bldLvl="1" animBg="1" rev="0" advAuto="0" spid="297" grpId="3"/>
      <p:bldP build="whole" bldLvl="1" animBg="1" rev="0" advAuto="0" spid="296" grpId="14"/>
      <p:bldP build="whole" bldLvl="1" animBg="1" rev="0" advAuto="0" spid="296" grpId="15"/>
      <p:bldP build="whole" bldLvl="1" animBg="1" rev="0" advAuto="0" spid="307" grpId="24"/>
      <p:bldP build="whole" bldLvl="1" animBg="1" rev="0" advAuto="0" spid="308" grpId="25"/>
      <p:bldP build="whole" bldLvl="1" animBg="1" rev="0" advAuto="0" spid="297" grpId="9"/>
      <p:bldP build="whole" bldLvl="1" animBg="1" rev="0" advAuto="0" spid="298" grpId="5"/>
      <p:bldP build="whole" bldLvl="1" animBg="1" rev="0" advAuto="0" spid="300" grpId="4"/>
      <p:bldP build="whole" bldLvl="1" animBg="1" rev="0" advAuto="0" spid="298" grpId="11"/>
      <p:bldP build="whole" bldLvl="1" animBg="1" rev="0" advAuto="0" spid="300" grpId="10"/>
      <p:bldP build="whole" bldLvl="1" animBg="1" rev="0" advAuto="0" spid="295" grpId="13"/>
      <p:bldP build="whole" bldLvl="1" animBg="1" rev="0" advAuto="0" spid="301" grpId="2"/>
      <p:bldP build="whole" bldLvl="1" animBg="1" rev="0" advAuto="0" spid="295" grpId="18"/>
      <p:bldP build="whole" bldLvl="1" animBg="1" rev="0" advAuto="0" spid="306" grpId="2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OP: Evaporation-condensation (d&gt;1)"/>
          <p:cNvSpPr txBox="1"/>
          <p:nvPr>
            <p:ph type="title"/>
          </p:nvPr>
        </p:nvSpPr>
        <p:spPr>
          <a:xfrm>
            <a:off x="508000" y="685802"/>
            <a:ext cx="11988800" cy="1905001"/>
          </a:xfrm>
          <a:prstGeom prst="rect">
            <a:avLst/>
          </a:prstGeom>
        </p:spPr>
        <p:txBody>
          <a:bodyPr/>
          <a:lstStyle/>
          <a:p>
            <a:pPr>
              <a:defRPr sz="5500"/>
            </a:pPr>
            <a:r>
              <a:t>COP: Evaporation-condensation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cap="none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&gt;1)</a:t>
            </a:r>
          </a:p>
        </p:txBody>
      </p:sp>
      <p:sp>
        <p:nvSpPr>
          <p:cNvPr id="313" name="Forma"/>
          <p:cNvSpPr/>
          <p:nvPr/>
        </p:nvSpPr>
        <p:spPr>
          <a:xfrm>
            <a:off x="220361" y="6520554"/>
            <a:ext cx="2911886" cy="2613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1" h="21485" fill="norm" stroke="1" extrusionOk="0">
                <a:moveTo>
                  <a:pt x="2403" y="973"/>
                </a:moveTo>
                <a:cubicBezTo>
                  <a:pt x="1304" y="1905"/>
                  <a:pt x="521" y="3224"/>
                  <a:pt x="182" y="4715"/>
                </a:cubicBezTo>
                <a:cubicBezTo>
                  <a:pt x="70" y="5210"/>
                  <a:pt x="9" y="5717"/>
                  <a:pt x="0" y="6227"/>
                </a:cubicBezTo>
                <a:cubicBezTo>
                  <a:pt x="60" y="7343"/>
                  <a:pt x="205" y="8452"/>
                  <a:pt x="433" y="9538"/>
                </a:cubicBezTo>
                <a:cubicBezTo>
                  <a:pt x="607" y="10368"/>
                  <a:pt x="827" y="11184"/>
                  <a:pt x="1112" y="11971"/>
                </a:cubicBezTo>
                <a:cubicBezTo>
                  <a:pt x="1816" y="13918"/>
                  <a:pt x="2838" y="15707"/>
                  <a:pt x="3896" y="17424"/>
                </a:cubicBezTo>
                <a:cubicBezTo>
                  <a:pt x="4425" y="18282"/>
                  <a:pt x="4968" y="19124"/>
                  <a:pt x="5673" y="19812"/>
                </a:cubicBezTo>
                <a:cubicBezTo>
                  <a:pt x="6427" y="20548"/>
                  <a:pt x="7342" y="21089"/>
                  <a:pt x="8338" y="21393"/>
                </a:cubicBezTo>
                <a:cubicBezTo>
                  <a:pt x="10032" y="21600"/>
                  <a:pt x="11746" y="21456"/>
                  <a:pt x="13393" y="20967"/>
                </a:cubicBezTo>
                <a:cubicBezTo>
                  <a:pt x="14836" y="20539"/>
                  <a:pt x="16206" y="19853"/>
                  <a:pt x="17450" y="18936"/>
                </a:cubicBezTo>
                <a:cubicBezTo>
                  <a:pt x="18781" y="18013"/>
                  <a:pt x="19857" y="16699"/>
                  <a:pt x="20567" y="15140"/>
                </a:cubicBezTo>
                <a:cubicBezTo>
                  <a:pt x="21286" y="13559"/>
                  <a:pt x="21600" y="11789"/>
                  <a:pt x="21474" y="10029"/>
                </a:cubicBezTo>
                <a:cubicBezTo>
                  <a:pt x="21533" y="8228"/>
                  <a:pt x="21132" y="6440"/>
                  <a:pt x="20304" y="4863"/>
                </a:cubicBezTo>
                <a:cubicBezTo>
                  <a:pt x="19799" y="3899"/>
                  <a:pt x="19137" y="3033"/>
                  <a:pt x="18367" y="2277"/>
                </a:cubicBezTo>
                <a:cubicBezTo>
                  <a:pt x="17945" y="1864"/>
                  <a:pt x="17482" y="1480"/>
                  <a:pt x="16921" y="1306"/>
                </a:cubicBezTo>
                <a:cubicBezTo>
                  <a:pt x="16506" y="1176"/>
                  <a:pt x="16066" y="1173"/>
                  <a:pt x="15636" y="1233"/>
                </a:cubicBezTo>
                <a:cubicBezTo>
                  <a:pt x="14971" y="1327"/>
                  <a:pt x="14332" y="1570"/>
                  <a:pt x="13662" y="1636"/>
                </a:cubicBezTo>
                <a:cubicBezTo>
                  <a:pt x="12559" y="1744"/>
                  <a:pt x="11463" y="1370"/>
                  <a:pt x="10647" y="608"/>
                </a:cubicBezTo>
                <a:cubicBezTo>
                  <a:pt x="10302" y="470"/>
                  <a:pt x="9950" y="350"/>
                  <a:pt x="9593" y="248"/>
                </a:cubicBezTo>
                <a:cubicBezTo>
                  <a:pt x="9234" y="146"/>
                  <a:pt x="8871" y="64"/>
                  <a:pt x="8503" y="0"/>
                </a:cubicBezTo>
                <a:cubicBezTo>
                  <a:pt x="7793" y="44"/>
                  <a:pt x="7081" y="59"/>
                  <a:pt x="6370" y="44"/>
                </a:cubicBezTo>
                <a:cubicBezTo>
                  <a:pt x="5855" y="32"/>
                  <a:pt x="5343" y="6"/>
                  <a:pt x="4831" y="73"/>
                </a:cubicBezTo>
                <a:cubicBezTo>
                  <a:pt x="4376" y="132"/>
                  <a:pt x="3934" y="261"/>
                  <a:pt x="3507" y="430"/>
                </a:cubicBezTo>
                <a:cubicBezTo>
                  <a:pt x="3125" y="581"/>
                  <a:pt x="2756" y="763"/>
                  <a:pt x="2403" y="973"/>
                </a:cubicBezTo>
                <a:close/>
              </a:path>
            </a:pathLst>
          </a:custGeom>
          <a:solidFill>
            <a:schemeClr val="accent1">
              <a:hueOff val="-266614"/>
              <a:satOff val="17837"/>
              <a:lumOff val="17247"/>
            </a:schemeClr>
          </a:soli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14" name="Forma"/>
          <p:cNvSpPr/>
          <p:nvPr/>
        </p:nvSpPr>
        <p:spPr>
          <a:xfrm>
            <a:off x="954714" y="2767160"/>
            <a:ext cx="1347682" cy="1249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1" h="21218" fill="norm" stroke="1" extrusionOk="0">
                <a:moveTo>
                  <a:pt x="2403" y="1164"/>
                </a:moveTo>
                <a:cubicBezTo>
                  <a:pt x="1304" y="2075"/>
                  <a:pt x="521" y="3365"/>
                  <a:pt x="182" y="4822"/>
                </a:cubicBezTo>
                <a:cubicBezTo>
                  <a:pt x="70" y="5306"/>
                  <a:pt x="9" y="5802"/>
                  <a:pt x="0" y="6301"/>
                </a:cubicBezTo>
                <a:cubicBezTo>
                  <a:pt x="60" y="7392"/>
                  <a:pt x="205" y="8476"/>
                  <a:pt x="433" y="9538"/>
                </a:cubicBezTo>
                <a:cubicBezTo>
                  <a:pt x="607" y="10350"/>
                  <a:pt x="827" y="11147"/>
                  <a:pt x="1112" y="11916"/>
                </a:cubicBezTo>
                <a:cubicBezTo>
                  <a:pt x="1816" y="13820"/>
                  <a:pt x="2838" y="15569"/>
                  <a:pt x="3896" y="17248"/>
                </a:cubicBezTo>
                <a:cubicBezTo>
                  <a:pt x="4425" y="18087"/>
                  <a:pt x="4968" y="18910"/>
                  <a:pt x="5673" y="19582"/>
                </a:cubicBezTo>
                <a:cubicBezTo>
                  <a:pt x="6427" y="20302"/>
                  <a:pt x="7342" y="20831"/>
                  <a:pt x="8338" y="21129"/>
                </a:cubicBezTo>
                <a:cubicBezTo>
                  <a:pt x="10032" y="21331"/>
                  <a:pt x="11746" y="21190"/>
                  <a:pt x="13393" y="20712"/>
                </a:cubicBezTo>
                <a:cubicBezTo>
                  <a:pt x="14836" y="20294"/>
                  <a:pt x="16206" y="19623"/>
                  <a:pt x="17450" y="18726"/>
                </a:cubicBezTo>
                <a:cubicBezTo>
                  <a:pt x="18781" y="17824"/>
                  <a:pt x="19857" y="16539"/>
                  <a:pt x="20567" y="15015"/>
                </a:cubicBezTo>
                <a:cubicBezTo>
                  <a:pt x="21286" y="13469"/>
                  <a:pt x="21600" y="11738"/>
                  <a:pt x="21474" y="10018"/>
                </a:cubicBezTo>
                <a:cubicBezTo>
                  <a:pt x="21264" y="8291"/>
                  <a:pt x="20875" y="6585"/>
                  <a:pt x="20304" y="4967"/>
                </a:cubicBezTo>
                <a:cubicBezTo>
                  <a:pt x="19932" y="3912"/>
                  <a:pt x="19406" y="2856"/>
                  <a:pt x="18367" y="2439"/>
                </a:cubicBezTo>
                <a:cubicBezTo>
                  <a:pt x="17638" y="2146"/>
                  <a:pt x="16820" y="2266"/>
                  <a:pt x="16047" y="2132"/>
                </a:cubicBezTo>
                <a:cubicBezTo>
                  <a:pt x="15545" y="2046"/>
                  <a:pt x="15070" y="1853"/>
                  <a:pt x="14658" y="1564"/>
                </a:cubicBezTo>
                <a:cubicBezTo>
                  <a:pt x="14010" y="1109"/>
                  <a:pt x="13530" y="423"/>
                  <a:pt x="12769" y="165"/>
                </a:cubicBezTo>
                <a:cubicBezTo>
                  <a:pt x="11494" y="-269"/>
                  <a:pt x="10154" y="680"/>
                  <a:pt x="8856" y="357"/>
                </a:cubicBezTo>
                <a:cubicBezTo>
                  <a:pt x="8763" y="334"/>
                  <a:pt x="8671" y="304"/>
                  <a:pt x="8582" y="268"/>
                </a:cubicBezTo>
                <a:cubicBezTo>
                  <a:pt x="8491" y="238"/>
                  <a:pt x="8400" y="208"/>
                  <a:pt x="8308" y="179"/>
                </a:cubicBezTo>
                <a:cubicBezTo>
                  <a:pt x="8126" y="119"/>
                  <a:pt x="7943" y="60"/>
                  <a:pt x="7761" y="0"/>
                </a:cubicBezTo>
                <a:cubicBezTo>
                  <a:pt x="7312" y="147"/>
                  <a:pt x="6844" y="233"/>
                  <a:pt x="6370" y="255"/>
                </a:cubicBezTo>
                <a:cubicBezTo>
                  <a:pt x="5857" y="279"/>
                  <a:pt x="5344" y="227"/>
                  <a:pt x="4831" y="283"/>
                </a:cubicBezTo>
                <a:cubicBezTo>
                  <a:pt x="4374" y="333"/>
                  <a:pt x="3933" y="465"/>
                  <a:pt x="3507" y="633"/>
                </a:cubicBezTo>
                <a:cubicBezTo>
                  <a:pt x="3126" y="783"/>
                  <a:pt x="2757" y="960"/>
                  <a:pt x="2403" y="1164"/>
                </a:cubicBezTo>
                <a:close/>
              </a:path>
            </a:pathLst>
          </a:custGeom>
          <a:solidFill>
            <a:schemeClr val="accent1">
              <a:hueOff val="-266614"/>
              <a:satOff val="17837"/>
              <a:lumOff val="17247"/>
            </a:schemeClr>
          </a:soli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15" name="Linea"/>
          <p:cNvSpPr/>
          <p:nvPr/>
        </p:nvSpPr>
        <p:spPr>
          <a:xfrm>
            <a:off x="1820862" y="7919239"/>
            <a:ext cx="873073" cy="873073"/>
          </a:xfrm>
          <a:prstGeom prst="line">
            <a:avLst/>
          </a:prstGeom>
          <a:ln w="635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16" name="r2"/>
          <p:cNvSpPr txBox="1"/>
          <p:nvPr/>
        </p:nvSpPr>
        <p:spPr>
          <a:xfrm>
            <a:off x="1711202" y="2672842"/>
            <a:ext cx="546523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50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</a:t>
            </a:r>
            <a:r>
              <a:rPr baseline="-5999"/>
              <a:t>2</a:t>
            </a:r>
          </a:p>
        </p:txBody>
      </p:sp>
      <p:sp>
        <p:nvSpPr>
          <p:cNvPr id="317" name="r1"/>
          <p:cNvSpPr txBox="1"/>
          <p:nvPr/>
        </p:nvSpPr>
        <p:spPr>
          <a:xfrm>
            <a:off x="2206502" y="7388981"/>
            <a:ext cx="546523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50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</a:t>
            </a:r>
            <a:r>
              <a:rPr baseline="-5999"/>
              <a:t>1</a:t>
            </a:r>
          </a:p>
        </p:txBody>
      </p:sp>
      <p:sp>
        <p:nvSpPr>
          <p:cNvPr id="318" name="Linea"/>
          <p:cNvSpPr/>
          <p:nvPr/>
        </p:nvSpPr>
        <p:spPr>
          <a:xfrm>
            <a:off x="1611221" y="3417401"/>
            <a:ext cx="501621" cy="501622"/>
          </a:xfrm>
          <a:prstGeom prst="line">
            <a:avLst/>
          </a:prstGeom>
          <a:ln w="635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19" name="Cerchio"/>
          <p:cNvSpPr/>
          <p:nvPr/>
        </p:nvSpPr>
        <p:spPr>
          <a:xfrm>
            <a:off x="774700" y="6291536"/>
            <a:ext cx="145654" cy="142529"/>
          </a:xfrm>
          <a:prstGeom prst="ellipse">
            <a:avLst/>
          </a:prstGeom>
          <a:solidFill>
            <a:schemeClr val="accent1">
              <a:hueOff val="-266614"/>
              <a:satOff val="17837"/>
              <a:lumOff val="1724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0" name="Cerchio"/>
          <p:cNvSpPr/>
          <p:nvPr/>
        </p:nvSpPr>
        <p:spPr>
          <a:xfrm>
            <a:off x="1603479" y="6019800"/>
            <a:ext cx="145654" cy="142528"/>
          </a:xfrm>
          <a:prstGeom prst="ellipse">
            <a:avLst/>
          </a:prstGeom>
          <a:solidFill>
            <a:schemeClr val="accent1">
              <a:hueOff val="-266614"/>
              <a:satOff val="17837"/>
              <a:lumOff val="1724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1" name="Cerchio"/>
          <p:cNvSpPr/>
          <p:nvPr/>
        </p:nvSpPr>
        <p:spPr>
          <a:xfrm>
            <a:off x="2857500" y="6642100"/>
            <a:ext cx="145654" cy="142528"/>
          </a:xfrm>
          <a:prstGeom prst="ellipse">
            <a:avLst/>
          </a:prstGeom>
          <a:solidFill>
            <a:schemeClr val="accent1">
              <a:hueOff val="-266614"/>
              <a:satOff val="17837"/>
              <a:lumOff val="1724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2" name="Cerchio"/>
          <p:cNvSpPr/>
          <p:nvPr/>
        </p:nvSpPr>
        <p:spPr>
          <a:xfrm>
            <a:off x="2406937" y="2891767"/>
            <a:ext cx="145654" cy="142529"/>
          </a:xfrm>
          <a:prstGeom prst="ellipse">
            <a:avLst/>
          </a:prstGeom>
          <a:solidFill>
            <a:schemeClr val="accent1">
              <a:hueOff val="-266614"/>
              <a:satOff val="17837"/>
              <a:lumOff val="1724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3" name="Cerchio"/>
          <p:cNvSpPr/>
          <p:nvPr/>
        </p:nvSpPr>
        <p:spPr>
          <a:xfrm>
            <a:off x="774700" y="2678541"/>
            <a:ext cx="145654" cy="142529"/>
          </a:xfrm>
          <a:prstGeom prst="ellipse">
            <a:avLst/>
          </a:prstGeom>
          <a:solidFill>
            <a:schemeClr val="accent1">
              <a:hueOff val="-266614"/>
              <a:satOff val="17837"/>
              <a:lumOff val="1724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4" name="Cerchio"/>
          <p:cNvSpPr/>
          <p:nvPr/>
        </p:nvSpPr>
        <p:spPr>
          <a:xfrm>
            <a:off x="457200" y="3039728"/>
            <a:ext cx="145654" cy="142529"/>
          </a:xfrm>
          <a:prstGeom prst="ellipse">
            <a:avLst/>
          </a:prstGeom>
          <a:solidFill>
            <a:schemeClr val="accent1">
              <a:hueOff val="-266614"/>
              <a:satOff val="17837"/>
              <a:lumOff val="1724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5" name="Cerchio"/>
          <p:cNvSpPr/>
          <p:nvPr/>
        </p:nvSpPr>
        <p:spPr>
          <a:xfrm>
            <a:off x="1244600" y="5197510"/>
            <a:ext cx="145654" cy="142529"/>
          </a:xfrm>
          <a:prstGeom prst="ellipse">
            <a:avLst/>
          </a:prstGeom>
          <a:solidFill>
            <a:schemeClr val="accent1">
              <a:hueOff val="-266614"/>
              <a:satOff val="17837"/>
              <a:lumOff val="1724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6" name="Cerchio"/>
          <p:cNvSpPr/>
          <p:nvPr/>
        </p:nvSpPr>
        <p:spPr>
          <a:xfrm>
            <a:off x="2019300" y="3987800"/>
            <a:ext cx="145654" cy="142528"/>
          </a:xfrm>
          <a:prstGeom prst="ellipse">
            <a:avLst/>
          </a:prstGeom>
          <a:solidFill>
            <a:schemeClr val="accent1">
              <a:hueOff val="-266614"/>
              <a:satOff val="17837"/>
              <a:lumOff val="1724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7" name="Cerchio"/>
          <p:cNvSpPr/>
          <p:nvPr/>
        </p:nvSpPr>
        <p:spPr>
          <a:xfrm>
            <a:off x="2406937" y="5847867"/>
            <a:ext cx="145654" cy="142528"/>
          </a:xfrm>
          <a:prstGeom prst="ellipse">
            <a:avLst/>
          </a:prstGeom>
          <a:solidFill>
            <a:schemeClr val="accent1">
              <a:hueOff val="-266614"/>
              <a:satOff val="17837"/>
              <a:lumOff val="1724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8" name="Cerchio"/>
          <p:cNvSpPr/>
          <p:nvPr/>
        </p:nvSpPr>
        <p:spPr>
          <a:xfrm>
            <a:off x="704523" y="3596948"/>
            <a:ext cx="145654" cy="142529"/>
          </a:xfrm>
          <a:prstGeom prst="ellipse">
            <a:avLst/>
          </a:prstGeom>
          <a:solidFill>
            <a:schemeClr val="accent1">
              <a:hueOff val="-266614"/>
              <a:satOff val="17837"/>
              <a:lumOff val="1724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9" name="Cerchio"/>
          <p:cNvSpPr/>
          <p:nvPr/>
        </p:nvSpPr>
        <p:spPr>
          <a:xfrm>
            <a:off x="2184571" y="4654550"/>
            <a:ext cx="145654" cy="142528"/>
          </a:xfrm>
          <a:prstGeom prst="ellipse">
            <a:avLst/>
          </a:prstGeom>
          <a:solidFill>
            <a:schemeClr val="accent1">
              <a:hueOff val="-266614"/>
              <a:satOff val="17837"/>
              <a:lumOff val="1724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0" name="Cerchio"/>
          <p:cNvSpPr/>
          <p:nvPr/>
        </p:nvSpPr>
        <p:spPr>
          <a:xfrm>
            <a:off x="266700" y="8661400"/>
            <a:ext cx="145654" cy="142528"/>
          </a:xfrm>
          <a:prstGeom prst="ellipse">
            <a:avLst/>
          </a:prstGeom>
          <a:solidFill>
            <a:schemeClr val="accent1">
              <a:hueOff val="-266614"/>
              <a:satOff val="17837"/>
              <a:lumOff val="1724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1" name="Freccia"/>
          <p:cNvSpPr/>
          <p:nvPr/>
        </p:nvSpPr>
        <p:spPr>
          <a:xfrm rot="5400000">
            <a:off x="461860" y="4750305"/>
            <a:ext cx="2333394" cy="980629"/>
          </a:xfrm>
          <a:prstGeom prst="rightArrow">
            <a:avLst>
              <a:gd name="adj1" fmla="val 32000"/>
              <a:gd name="adj2" fmla="val 82886"/>
            </a:avLst>
          </a:prstGeom>
          <a:solidFill>
            <a:schemeClr val="accent1">
              <a:hueOff val="328198"/>
              <a:lumOff val="-1018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2" name="Equazione"/>
          <p:cNvSpPr txBox="1"/>
          <p:nvPr/>
        </p:nvSpPr>
        <p:spPr>
          <a:xfrm>
            <a:off x="3086760" y="6278836"/>
            <a:ext cx="2295515" cy="107840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8E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8E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8E00"/>
                      </a:solidFill>
                      <a:latin typeface="Cambria Math" panose="02040503050406030204" pitchFamily="18" charset="0"/>
                    </a:rPr>
                    <m:t>∼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8E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8E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8E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8E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008E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008E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8E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den>
                  </m:f>
                </m:oMath>
              </m:oMathPara>
            </a14:m>
            <a:endParaRPr sz="3600">
              <a:solidFill>
                <a:srgbClr val="008F00"/>
              </a:solidFill>
            </a:endParaRPr>
          </a:p>
        </p:txBody>
      </p:sp>
      <p:sp>
        <p:nvSpPr>
          <p:cNvPr id="333" name="Equazione"/>
          <p:cNvSpPr txBox="1"/>
          <p:nvPr/>
        </p:nvSpPr>
        <p:spPr>
          <a:xfrm>
            <a:off x="2425660" y="2845000"/>
            <a:ext cx="2295515" cy="107840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8E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8E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8E00"/>
                      </a:solidFill>
                      <a:latin typeface="Cambria Math" panose="02040503050406030204" pitchFamily="18" charset="0"/>
                    </a:rPr>
                    <m:t>∼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8E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8E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008E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008E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008E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008E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008E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den>
                  </m:f>
                </m:oMath>
              </m:oMathPara>
            </a14:m>
            <a:endParaRPr sz="3600">
              <a:solidFill>
                <a:srgbClr val="008F00"/>
              </a:solidFill>
            </a:endParaRPr>
          </a:p>
        </p:txBody>
      </p:sp>
      <p:sp>
        <p:nvSpPr>
          <p:cNvPr id="334" name="J"/>
          <p:cNvSpPr txBox="1"/>
          <p:nvPr/>
        </p:nvSpPr>
        <p:spPr>
          <a:xfrm>
            <a:off x="453499" y="4023505"/>
            <a:ext cx="647701" cy="1288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400">
                <a:solidFill>
                  <a:schemeClr val="accent1">
                    <a:hueOff val="328198"/>
                    <a:lumOff val="-10185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</a:t>
            </a:r>
          </a:p>
        </p:txBody>
      </p:sp>
      <p:sp>
        <p:nvSpPr>
          <p:cNvPr id="335" name="Equazione"/>
          <p:cNvSpPr txBox="1"/>
          <p:nvPr/>
        </p:nvSpPr>
        <p:spPr>
          <a:xfrm>
            <a:off x="7105051" y="2904304"/>
            <a:ext cx="2223698" cy="974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∝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den>
                  </m:f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336" name="Using scaling"/>
          <p:cNvSpPr txBox="1"/>
          <p:nvPr/>
        </p:nvSpPr>
        <p:spPr>
          <a:xfrm>
            <a:off x="10542723" y="3080529"/>
            <a:ext cx="246035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Using scaling</a:t>
            </a:r>
          </a:p>
        </p:txBody>
      </p:sp>
      <p:sp>
        <p:nvSpPr>
          <p:cNvPr id="337" name="Equazione"/>
          <p:cNvSpPr txBox="1"/>
          <p:nvPr/>
        </p:nvSpPr>
        <p:spPr>
          <a:xfrm>
            <a:off x="6940815" y="4284682"/>
            <a:ext cx="3314170" cy="88226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ρ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∝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num>
                    <m:den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den>
                  </m:f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338" name="Using scaling…"/>
          <p:cNvSpPr txBox="1"/>
          <p:nvPr/>
        </p:nvSpPr>
        <p:spPr>
          <a:xfrm>
            <a:off x="10542723" y="4847597"/>
            <a:ext cx="246035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Using scaling</a:t>
            </a:r>
          </a:p>
          <a:p>
            <a:pPr/>
            <a:r>
              <a:t>again</a:t>
            </a:r>
          </a:p>
        </p:txBody>
      </p:sp>
      <p:sp>
        <p:nvSpPr>
          <p:cNvPr id="339" name="Equazione"/>
          <p:cNvSpPr txBox="1"/>
          <p:nvPr/>
        </p:nvSpPr>
        <p:spPr>
          <a:xfrm>
            <a:off x="6991784" y="5227624"/>
            <a:ext cx="1840631" cy="97475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∝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340" name="Equazione"/>
          <p:cNvSpPr txBox="1"/>
          <p:nvPr/>
        </p:nvSpPr>
        <p:spPr>
          <a:xfrm>
            <a:off x="6879204" y="6493052"/>
            <a:ext cx="2116945" cy="9838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num>
                    <m:den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Σ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341" name="Equazione"/>
          <p:cNvSpPr txBox="1"/>
          <p:nvPr/>
        </p:nvSpPr>
        <p:spPr>
          <a:xfrm>
            <a:off x="6813792" y="7771564"/>
            <a:ext cx="4154284" cy="46998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∝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∝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lin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342" name="Compact domains"/>
          <p:cNvSpPr txBox="1"/>
          <p:nvPr/>
        </p:nvSpPr>
        <p:spPr>
          <a:xfrm>
            <a:off x="9548452" y="6673849"/>
            <a:ext cx="348369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Compact domains</a:t>
            </a:r>
          </a:p>
        </p:txBody>
      </p:sp>
      <p:sp>
        <p:nvSpPr>
          <p:cNvPr id="343" name="Lifshitz-Slyozov"/>
          <p:cNvSpPr txBox="1"/>
          <p:nvPr/>
        </p:nvSpPr>
        <p:spPr>
          <a:xfrm>
            <a:off x="10051082" y="8241548"/>
            <a:ext cx="29356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Lifshitz-Slyozov</a:t>
            </a:r>
          </a:p>
        </p:txBody>
      </p:sp>
      <p:sp>
        <p:nvSpPr>
          <p:cNvPr id="344" name="Gibbs-Thomson…"/>
          <p:cNvSpPr txBox="1"/>
          <p:nvPr/>
        </p:nvSpPr>
        <p:spPr>
          <a:xfrm>
            <a:off x="2869517" y="4209738"/>
            <a:ext cx="310016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8F00"/>
                </a:solidFill>
              </a:defRPr>
            </a:pPr>
            <a:r>
              <a:t>Gibbs-Thomson</a:t>
            </a:r>
          </a:p>
          <a:p>
            <a:pPr>
              <a:defRPr>
                <a:solidFill>
                  <a:srgbClr val="008F00"/>
                </a:solidFill>
              </a:defRPr>
            </a:pPr>
            <a:r>
              <a:t>or </a:t>
            </a:r>
          </a:p>
          <a:p>
            <a:pPr>
              <a:defRPr>
                <a:solidFill>
                  <a:srgbClr val="008F00"/>
                </a:solidFill>
              </a:defRPr>
            </a:pPr>
            <a:r>
              <a:t>Gibbs-Kelvin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xit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" dur="1000" fill="hold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xit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" dur="1000" fill="hold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2"/>
      <p:bldP build="whole" bldLvl="1" animBg="1" rev="0" advAuto="0" spid="318" grpId="3"/>
      <p:bldP build="whole" bldLvl="1" animBg="1" rev="0" advAuto="0" spid="3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d=1,   exact solution (n.N.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5700"/>
            </a:lvl1pPr>
          </a:lstStyle>
          <a:p>
            <a:pPr/>
            <a:r>
              <a:t>d=1,   exact solution (n.N.)</a:t>
            </a:r>
          </a:p>
        </p:txBody>
      </p:sp>
      <p:grpSp>
        <p:nvGrpSpPr>
          <p:cNvPr id="349" name="Galleria immagini"/>
          <p:cNvGrpSpPr/>
          <p:nvPr/>
        </p:nvGrpSpPr>
        <p:grpSpPr>
          <a:xfrm>
            <a:off x="1016000" y="3763090"/>
            <a:ext cx="2794000" cy="3929217"/>
            <a:chOff x="0" y="0"/>
            <a:chExt cx="2794000" cy="3929215"/>
          </a:xfrm>
        </p:grpSpPr>
        <p:pic>
          <p:nvPicPr>
            <p:cNvPr id="347" name="Schermata 2018-08-27 alle 14.24.22.png" descr="Schermata 2018-08-27 alle 14.24.2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130" t="0" r="3130" b="0"/>
            <a:stretch>
              <a:fillRect/>
            </a:stretch>
          </p:blipFill>
          <p:spPr>
            <a:xfrm>
              <a:off x="0" y="0"/>
              <a:ext cx="2794000" cy="34085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8" name="Roy J. Glauber"/>
            <p:cNvSpPr/>
            <p:nvPr/>
          </p:nvSpPr>
          <p:spPr>
            <a:xfrm>
              <a:off x="0" y="3484715"/>
              <a:ext cx="2794000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Roy J. Glauber</a:t>
              </a:r>
            </a:p>
          </p:txBody>
        </p:sp>
      </p:grpSp>
      <p:sp>
        <p:nvSpPr>
          <p:cNvPr id="350" name="Equazione"/>
          <p:cNvSpPr txBox="1"/>
          <p:nvPr/>
        </p:nvSpPr>
        <p:spPr>
          <a:xfrm>
            <a:off x="6089184" y="4957417"/>
            <a:ext cx="4882687" cy="101986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↓</m:t>
                      </m:r>
                    </m:sub>
                  </m:sSub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d>
                    <m:dPr>
                      <m:ctrlP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begChr m:val="["/>
                      <m:endChr m:val="]"/>
                    </m:dPr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m:rPr>
                          <m:sty m:val="p"/>
                        </m:rP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xmlns:a="http://schemas.openxmlformats.org/drawingml/2006/main" sz="2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begChr m:val="{"/>
                          <m:endChr m:val="}"/>
                        </m:dPr>
                        <m:e>
                          <m:f>
                            <m:fPr>
                              <m:ctrlPr>
                                <a:rPr xmlns:a="http://schemas.openxmlformats.org/drawingml/2006/main" sz="26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r>
                                <a:rPr xmlns:a="http://schemas.openxmlformats.org/drawingml/2006/main" sz="26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num>
                            <m:den>
                              <m:r>
                                <a:rPr xmlns:a="http://schemas.openxmlformats.org/drawingml/2006/main" sz="26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xmlns:a="http://schemas.openxmlformats.org/drawingml/2006/main" sz="2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xmlns:a="http://schemas.openxmlformats.org/drawingml/2006/main" sz="2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d>
                    </m:e>
                  </m:d>
                </m:oMath>
              </m:oMathPara>
            </a14:m>
            <a:endParaRPr sz="3200">
              <a:solidFill>
                <a:srgbClr val="606060"/>
              </a:solidFill>
            </a:endParaRPr>
          </a:p>
        </p:txBody>
      </p:sp>
      <p:sp>
        <p:nvSpPr>
          <p:cNvPr id="351" name="but not for d&gt;1, nor for J(r)"/>
          <p:cNvSpPr txBox="1"/>
          <p:nvPr/>
        </p:nvSpPr>
        <p:spPr>
          <a:xfrm>
            <a:off x="3640459" y="8604249"/>
            <a:ext cx="524128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but not for d&gt;1, nor for J(r)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1" grpId="2"/>
      <p:bldP build="whole" bldLvl="1" animBg="1" rev="0" advAuto="0" spid="35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NCOP d=1(N.N.) Physical mechanism at low  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NCOP </a:t>
            </a:r>
            <a:r>
              <a:rPr cap="none"/>
              <a:t>d</a:t>
            </a:r>
            <a:r>
              <a:t>=1(N.N.) Physical mechanism at low  T</a:t>
            </a:r>
          </a:p>
        </p:txBody>
      </p:sp>
      <p:sp>
        <p:nvSpPr>
          <p:cNvPr id="354" name="Linea"/>
          <p:cNvSpPr/>
          <p:nvPr/>
        </p:nvSpPr>
        <p:spPr>
          <a:xfrm>
            <a:off x="330200" y="3867150"/>
            <a:ext cx="2032001" cy="0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55" name="Linea"/>
          <p:cNvSpPr/>
          <p:nvPr/>
        </p:nvSpPr>
        <p:spPr>
          <a:xfrm>
            <a:off x="4140498" y="3867150"/>
            <a:ext cx="1029945" cy="0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56" name="Linea"/>
          <p:cNvSpPr/>
          <p:nvPr/>
        </p:nvSpPr>
        <p:spPr>
          <a:xfrm>
            <a:off x="7429797" y="3867150"/>
            <a:ext cx="1674418" cy="0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57" name="Linea"/>
          <p:cNvSpPr/>
          <p:nvPr/>
        </p:nvSpPr>
        <p:spPr>
          <a:xfrm>
            <a:off x="2362497" y="3867150"/>
            <a:ext cx="1784404" cy="0"/>
          </a:xfrm>
          <a:prstGeom prst="line">
            <a:avLst/>
          </a:prstGeom>
          <a:ln w="1778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58" name="Linea"/>
          <p:cNvSpPr/>
          <p:nvPr/>
        </p:nvSpPr>
        <p:spPr>
          <a:xfrm>
            <a:off x="5156497" y="3867150"/>
            <a:ext cx="2273003" cy="0"/>
          </a:xfrm>
          <a:prstGeom prst="line">
            <a:avLst/>
          </a:prstGeom>
          <a:ln w="1778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59" name="Linea"/>
          <p:cNvSpPr/>
          <p:nvPr/>
        </p:nvSpPr>
        <p:spPr>
          <a:xfrm flipV="1">
            <a:off x="1346200" y="2708276"/>
            <a:ext cx="0" cy="946148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60" name="Linea"/>
          <p:cNvSpPr/>
          <p:nvPr/>
        </p:nvSpPr>
        <p:spPr>
          <a:xfrm flipV="1">
            <a:off x="4655470" y="2708276"/>
            <a:ext cx="1" cy="946148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61" name="Linea"/>
          <p:cNvSpPr/>
          <p:nvPr/>
        </p:nvSpPr>
        <p:spPr>
          <a:xfrm flipV="1">
            <a:off x="8267006" y="2708276"/>
            <a:ext cx="1" cy="946148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62" name="Linea"/>
          <p:cNvSpPr/>
          <p:nvPr/>
        </p:nvSpPr>
        <p:spPr>
          <a:xfrm>
            <a:off x="3254699" y="2708276"/>
            <a:ext cx="1" cy="946148"/>
          </a:xfrm>
          <a:prstGeom prst="line">
            <a:avLst/>
          </a:prstGeom>
          <a:ln w="381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63" name="Linea"/>
          <p:cNvSpPr/>
          <p:nvPr/>
        </p:nvSpPr>
        <p:spPr>
          <a:xfrm>
            <a:off x="6502400" y="2708276"/>
            <a:ext cx="0" cy="946148"/>
          </a:xfrm>
          <a:prstGeom prst="line">
            <a:avLst/>
          </a:prstGeom>
          <a:ln w="381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64" name="Cerchio"/>
          <p:cNvSpPr/>
          <p:nvPr/>
        </p:nvSpPr>
        <p:spPr>
          <a:xfrm>
            <a:off x="7150100" y="3601938"/>
            <a:ext cx="528638" cy="53042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5" name="Cerchio"/>
          <p:cNvSpPr/>
          <p:nvPr/>
        </p:nvSpPr>
        <p:spPr>
          <a:xfrm>
            <a:off x="3949700" y="3601938"/>
            <a:ext cx="528638" cy="530424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6" name="Cerchio"/>
          <p:cNvSpPr/>
          <p:nvPr/>
        </p:nvSpPr>
        <p:spPr>
          <a:xfrm>
            <a:off x="4889500" y="3601938"/>
            <a:ext cx="528638" cy="530424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7" name="Cerchio"/>
          <p:cNvSpPr/>
          <p:nvPr/>
        </p:nvSpPr>
        <p:spPr>
          <a:xfrm>
            <a:off x="2159000" y="3601938"/>
            <a:ext cx="528638" cy="530424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8" name="Equazione"/>
          <p:cNvSpPr txBox="1"/>
          <p:nvPr/>
        </p:nvSpPr>
        <p:spPr>
          <a:xfrm>
            <a:off x="10089546" y="3632158"/>
            <a:ext cx="2334640" cy="46998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∝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lin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369" name="Linea"/>
          <p:cNvSpPr/>
          <p:nvPr/>
        </p:nvSpPr>
        <p:spPr>
          <a:xfrm flipH="1">
            <a:off x="191167" y="2943226"/>
            <a:ext cx="1" cy="5924549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70" name="t"/>
          <p:cNvSpPr txBox="1"/>
          <p:nvPr/>
        </p:nvSpPr>
        <p:spPr>
          <a:xfrm>
            <a:off x="209624" y="8724899"/>
            <a:ext cx="26655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</a:t>
            </a:r>
          </a:p>
        </p:txBody>
      </p:sp>
      <p:sp>
        <p:nvSpPr>
          <p:cNvPr id="371" name="Linea"/>
          <p:cNvSpPr/>
          <p:nvPr/>
        </p:nvSpPr>
        <p:spPr>
          <a:xfrm>
            <a:off x="614656" y="4150766"/>
            <a:ext cx="1956421" cy="4508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21600" fill="norm" stroke="1" extrusionOk="0">
                <a:moveTo>
                  <a:pt x="19628" y="0"/>
                </a:moveTo>
                <a:cubicBezTo>
                  <a:pt x="18169" y="197"/>
                  <a:pt x="17507" y="934"/>
                  <a:pt x="18271" y="1511"/>
                </a:cubicBezTo>
                <a:cubicBezTo>
                  <a:pt x="18936" y="2013"/>
                  <a:pt x="20491" y="2145"/>
                  <a:pt x="21166" y="2644"/>
                </a:cubicBezTo>
                <a:cubicBezTo>
                  <a:pt x="21600" y="2965"/>
                  <a:pt x="21570" y="3368"/>
                  <a:pt x="21063" y="3667"/>
                </a:cubicBezTo>
                <a:cubicBezTo>
                  <a:pt x="20083" y="4245"/>
                  <a:pt x="18173" y="4096"/>
                  <a:pt x="16650" y="4317"/>
                </a:cubicBezTo>
                <a:cubicBezTo>
                  <a:pt x="14204" y="4671"/>
                  <a:pt x="12982" y="5865"/>
                  <a:pt x="14010" y="6897"/>
                </a:cubicBezTo>
                <a:cubicBezTo>
                  <a:pt x="14503" y="7304"/>
                  <a:pt x="14687" y="7768"/>
                  <a:pt x="14538" y="8224"/>
                </a:cubicBezTo>
                <a:cubicBezTo>
                  <a:pt x="14404" y="8629"/>
                  <a:pt x="14011" y="9010"/>
                  <a:pt x="13404" y="9322"/>
                </a:cubicBezTo>
                <a:cubicBezTo>
                  <a:pt x="12739" y="9560"/>
                  <a:pt x="12107" y="9814"/>
                  <a:pt x="11509" y="10084"/>
                </a:cubicBezTo>
                <a:cubicBezTo>
                  <a:pt x="10782" y="10412"/>
                  <a:pt x="10109" y="10761"/>
                  <a:pt x="9494" y="11130"/>
                </a:cubicBezTo>
                <a:cubicBezTo>
                  <a:pt x="8951" y="11438"/>
                  <a:pt x="8567" y="11794"/>
                  <a:pt x="8368" y="12174"/>
                </a:cubicBezTo>
                <a:cubicBezTo>
                  <a:pt x="8173" y="12546"/>
                  <a:pt x="8161" y="12932"/>
                  <a:pt x="8333" y="13306"/>
                </a:cubicBezTo>
                <a:cubicBezTo>
                  <a:pt x="8550" y="13640"/>
                  <a:pt x="8982" y="13940"/>
                  <a:pt x="9576" y="14170"/>
                </a:cubicBezTo>
                <a:cubicBezTo>
                  <a:pt x="10040" y="14350"/>
                  <a:pt x="10591" y="14483"/>
                  <a:pt x="11188" y="14558"/>
                </a:cubicBezTo>
                <a:cubicBezTo>
                  <a:pt x="11785" y="14647"/>
                  <a:pt x="12221" y="14872"/>
                  <a:pt x="12322" y="15144"/>
                </a:cubicBezTo>
                <a:cubicBezTo>
                  <a:pt x="12400" y="15354"/>
                  <a:pt x="12266" y="15568"/>
                  <a:pt x="11955" y="15731"/>
                </a:cubicBezTo>
                <a:cubicBezTo>
                  <a:pt x="11697" y="15976"/>
                  <a:pt x="11381" y="16208"/>
                  <a:pt x="11012" y="16424"/>
                </a:cubicBezTo>
                <a:cubicBezTo>
                  <a:pt x="10671" y="16623"/>
                  <a:pt x="10287" y="16806"/>
                  <a:pt x="9865" y="16973"/>
                </a:cubicBezTo>
                <a:lnTo>
                  <a:pt x="6671" y="17828"/>
                </a:lnTo>
                <a:lnTo>
                  <a:pt x="4419" y="18996"/>
                </a:lnTo>
                <a:lnTo>
                  <a:pt x="1511" y="20278"/>
                </a:lnTo>
                <a:lnTo>
                  <a:pt x="0" y="21600"/>
                </a:ln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72" name="Linea"/>
          <p:cNvSpPr/>
          <p:nvPr/>
        </p:nvSpPr>
        <p:spPr>
          <a:xfrm>
            <a:off x="3545325" y="4162226"/>
            <a:ext cx="646519" cy="1816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6084" y="1552"/>
                </a:lnTo>
                <a:cubicBezTo>
                  <a:pt x="15885" y="1926"/>
                  <a:pt x="15751" y="2305"/>
                  <a:pt x="15683" y="2685"/>
                </a:cubicBezTo>
                <a:cubicBezTo>
                  <a:pt x="15616" y="3062"/>
                  <a:pt x="15614" y="3441"/>
                  <a:pt x="15677" y="3818"/>
                </a:cubicBezTo>
                <a:lnTo>
                  <a:pt x="16778" y="4941"/>
                </a:lnTo>
                <a:lnTo>
                  <a:pt x="16467" y="5985"/>
                </a:lnTo>
                <a:lnTo>
                  <a:pt x="14302" y="7772"/>
                </a:lnTo>
                <a:lnTo>
                  <a:pt x="9908" y="10360"/>
                </a:lnTo>
                <a:cubicBezTo>
                  <a:pt x="8756" y="10571"/>
                  <a:pt x="7630" y="10800"/>
                  <a:pt x="6532" y="11045"/>
                </a:cubicBezTo>
                <a:cubicBezTo>
                  <a:pt x="5295" y="11321"/>
                  <a:pt x="4096" y="11618"/>
                  <a:pt x="2938" y="11935"/>
                </a:cubicBezTo>
                <a:lnTo>
                  <a:pt x="656" y="14498"/>
                </a:lnTo>
                <a:lnTo>
                  <a:pt x="0" y="16972"/>
                </a:lnTo>
                <a:lnTo>
                  <a:pt x="1575" y="19610"/>
                </a:lnTo>
                <a:lnTo>
                  <a:pt x="7931" y="21600"/>
                </a:ln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73" name="Linea"/>
          <p:cNvSpPr/>
          <p:nvPr/>
        </p:nvSpPr>
        <p:spPr>
          <a:xfrm>
            <a:off x="3770826" y="4177407"/>
            <a:ext cx="1443169" cy="1938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531" y="334"/>
                  <a:pt x="21454" y="666"/>
                  <a:pt x="21368" y="997"/>
                </a:cubicBezTo>
                <a:cubicBezTo>
                  <a:pt x="21305" y="1240"/>
                  <a:pt x="21237" y="1481"/>
                  <a:pt x="21165" y="1722"/>
                </a:cubicBezTo>
                <a:lnTo>
                  <a:pt x="19352" y="2882"/>
                </a:lnTo>
                <a:lnTo>
                  <a:pt x="15751" y="3930"/>
                </a:lnTo>
                <a:lnTo>
                  <a:pt x="11799" y="4864"/>
                </a:lnTo>
                <a:lnTo>
                  <a:pt x="9577" y="6097"/>
                </a:lnTo>
                <a:lnTo>
                  <a:pt x="9015" y="8251"/>
                </a:lnTo>
                <a:lnTo>
                  <a:pt x="9947" y="10341"/>
                </a:lnTo>
                <a:lnTo>
                  <a:pt x="10973" y="11906"/>
                </a:lnTo>
                <a:lnTo>
                  <a:pt x="13609" y="14220"/>
                </a:lnTo>
                <a:lnTo>
                  <a:pt x="12911" y="16163"/>
                </a:lnTo>
                <a:lnTo>
                  <a:pt x="10952" y="17928"/>
                </a:lnTo>
                <a:lnTo>
                  <a:pt x="8084" y="19510"/>
                </a:lnTo>
                <a:lnTo>
                  <a:pt x="5019" y="21120"/>
                </a:lnTo>
                <a:lnTo>
                  <a:pt x="2951" y="21600"/>
                </a:lnTo>
                <a:lnTo>
                  <a:pt x="0" y="19778"/>
                </a:ln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74" name="Linea"/>
          <p:cNvSpPr/>
          <p:nvPr/>
        </p:nvSpPr>
        <p:spPr>
          <a:xfrm>
            <a:off x="6634809" y="4248793"/>
            <a:ext cx="1545752" cy="4572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531" fill="norm" stroke="1" extrusionOk="0">
                <a:moveTo>
                  <a:pt x="10580" y="26"/>
                </a:moveTo>
                <a:cubicBezTo>
                  <a:pt x="9155" y="-69"/>
                  <a:pt x="7688" y="98"/>
                  <a:pt x="6726" y="465"/>
                </a:cubicBezTo>
                <a:cubicBezTo>
                  <a:pt x="5788" y="823"/>
                  <a:pt x="5468" y="1319"/>
                  <a:pt x="5881" y="1775"/>
                </a:cubicBezTo>
                <a:cubicBezTo>
                  <a:pt x="6120" y="2112"/>
                  <a:pt x="6546" y="2430"/>
                  <a:pt x="7137" y="2713"/>
                </a:cubicBezTo>
                <a:cubicBezTo>
                  <a:pt x="7554" y="2913"/>
                  <a:pt x="8056" y="3096"/>
                  <a:pt x="8310" y="3326"/>
                </a:cubicBezTo>
                <a:cubicBezTo>
                  <a:pt x="8696" y="3673"/>
                  <a:pt x="8471" y="4064"/>
                  <a:pt x="7729" y="4337"/>
                </a:cubicBezTo>
                <a:cubicBezTo>
                  <a:pt x="6926" y="4442"/>
                  <a:pt x="6175" y="4587"/>
                  <a:pt x="5502" y="4767"/>
                </a:cubicBezTo>
                <a:cubicBezTo>
                  <a:pt x="4852" y="4942"/>
                  <a:pt x="4281" y="5148"/>
                  <a:pt x="3809" y="5379"/>
                </a:cubicBezTo>
                <a:cubicBezTo>
                  <a:pt x="2375" y="5714"/>
                  <a:pt x="1266" y="6185"/>
                  <a:pt x="622" y="6732"/>
                </a:cubicBezTo>
                <a:cubicBezTo>
                  <a:pt x="196" y="7093"/>
                  <a:pt x="-15" y="7480"/>
                  <a:pt x="1" y="7868"/>
                </a:cubicBezTo>
                <a:cubicBezTo>
                  <a:pt x="188" y="8307"/>
                  <a:pt x="704" y="8722"/>
                  <a:pt x="1498" y="9075"/>
                </a:cubicBezTo>
                <a:cubicBezTo>
                  <a:pt x="2265" y="9416"/>
                  <a:pt x="3269" y="9687"/>
                  <a:pt x="4422" y="9866"/>
                </a:cubicBezTo>
                <a:lnTo>
                  <a:pt x="14322" y="11514"/>
                </a:lnTo>
                <a:cubicBezTo>
                  <a:pt x="15561" y="11719"/>
                  <a:pt x="16666" y="12006"/>
                  <a:pt x="17572" y="12358"/>
                </a:cubicBezTo>
                <a:cubicBezTo>
                  <a:pt x="18336" y="12655"/>
                  <a:pt x="18945" y="12993"/>
                  <a:pt x="19374" y="13358"/>
                </a:cubicBezTo>
                <a:lnTo>
                  <a:pt x="21259" y="16272"/>
                </a:lnTo>
                <a:lnTo>
                  <a:pt x="21585" y="18020"/>
                </a:lnTo>
                <a:lnTo>
                  <a:pt x="21305" y="18730"/>
                </a:lnTo>
                <a:lnTo>
                  <a:pt x="20320" y="19143"/>
                </a:lnTo>
                <a:lnTo>
                  <a:pt x="18249" y="19933"/>
                </a:lnTo>
                <a:cubicBezTo>
                  <a:pt x="17915" y="20070"/>
                  <a:pt x="17709" y="20238"/>
                  <a:pt x="17656" y="20416"/>
                </a:cubicBezTo>
                <a:cubicBezTo>
                  <a:pt x="17606" y="20584"/>
                  <a:pt x="17698" y="20754"/>
                  <a:pt x="17658" y="20923"/>
                </a:cubicBezTo>
                <a:cubicBezTo>
                  <a:pt x="17626" y="21060"/>
                  <a:pt x="17508" y="21193"/>
                  <a:pt x="17313" y="21314"/>
                </a:cubicBezTo>
                <a:lnTo>
                  <a:pt x="17242" y="21531"/>
                </a:ln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75" name="Linea"/>
          <p:cNvSpPr/>
          <p:nvPr/>
        </p:nvSpPr>
        <p:spPr>
          <a:xfrm>
            <a:off x="330199" y="8769350"/>
            <a:ext cx="266553" cy="0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76" name="Linea"/>
          <p:cNvSpPr/>
          <p:nvPr/>
        </p:nvSpPr>
        <p:spPr>
          <a:xfrm>
            <a:off x="584497" y="8769350"/>
            <a:ext cx="7259043" cy="0"/>
          </a:xfrm>
          <a:prstGeom prst="line">
            <a:avLst/>
          </a:prstGeom>
          <a:ln w="1778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77" name="Linea"/>
          <p:cNvSpPr/>
          <p:nvPr/>
        </p:nvSpPr>
        <p:spPr>
          <a:xfrm>
            <a:off x="7823497" y="8769350"/>
            <a:ext cx="1674418" cy="0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2"/>
      <p:bldP build="whole" bldLvl="1" animBg="1" rev="0" advAuto="0" spid="367" grpId="1"/>
      <p:bldP build="whole" bldLvl="1" animBg="1" rev="0" advAuto="0" spid="373" grpId="9"/>
      <p:bldP build="whole" bldLvl="1" animBg="1" rev="0" advAuto="0" spid="377" grpId="13"/>
      <p:bldP build="whole" bldLvl="1" animBg="1" rev="0" advAuto="0" spid="368" grpId="14"/>
      <p:bldP build="whole" bldLvl="1" animBg="1" rev="0" advAuto="0" spid="369" grpId="5"/>
      <p:bldP build="whole" bldLvl="1" animBg="1" rev="0" advAuto="0" spid="375" grpId="11"/>
      <p:bldP build="whole" bldLvl="1" animBg="1" rev="0" advAuto="0" spid="366" grpId="3"/>
      <p:bldP build="whole" bldLvl="1" animBg="1" rev="0" advAuto="0" spid="372" grpId="8"/>
      <p:bldP build="whole" bldLvl="1" animBg="1" rev="0" advAuto="0" spid="371" grpId="7"/>
      <p:bldP build="whole" bldLvl="1" animBg="1" rev="0" advAuto="0" spid="376" grpId="12"/>
      <p:bldP build="whole" bldLvl="1" animBg="1" rev="0" advAuto="0" spid="374" grpId="10"/>
      <p:bldP build="whole" bldLvl="1" animBg="1" rev="0" advAuto="0" spid="370" grpId="6"/>
      <p:bldP build="whole" bldLvl="1" animBg="1" rev="0" advAuto="0" spid="364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OP d=1(N.N.)Physical mechanism at low 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COP </a:t>
            </a:r>
            <a:r>
              <a:rPr cap="none"/>
              <a:t>d</a:t>
            </a:r>
            <a:r>
              <a:t>=1(N.N.)Physical mechanism at low T</a:t>
            </a:r>
          </a:p>
        </p:txBody>
      </p:sp>
      <p:sp>
        <p:nvSpPr>
          <p:cNvPr id="380" name="Linea"/>
          <p:cNvSpPr/>
          <p:nvPr/>
        </p:nvSpPr>
        <p:spPr>
          <a:xfrm>
            <a:off x="330200" y="3867150"/>
            <a:ext cx="2032001" cy="0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81" name="Linea"/>
          <p:cNvSpPr/>
          <p:nvPr/>
        </p:nvSpPr>
        <p:spPr>
          <a:xfrm>
            <a:off x="4140498" y="3867150"/>
            <a:ext cx="1029945" cy="0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82" name="Linea"/>
          <p:cNvSpPr/>
          <p:nvPr/>
        </p:nvSpPr>
        <p:spPr>
          <a:xfrm>
            <a:off x="7429797" y="3867150"/>
            <a:ext cx="1674418" cy="0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83" name="Linea"/>
          <p:cNvSpPr/>
          <p:nvPr/>
        </p:nvSpPr>
        <p:spPr>
          <a:xfrm>
            <a:off x="2362497" y="3867150"/>
            <a:ext cx="1784404" cy="0"/>
          </a:xfrm>
          <a:prstGeom prst="line">
            <a:avLst/>
          </a:prstGeom>
          <a:ln w="1778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84" name="Linea"/>
          <p:cNvSpPr/>
          <p:nvPr/>
        </p:nvSpPr>
        <p:spPr>
          <a:xfrm>
            <a:off x="5156497" y="3867150"/>
            <a:ext cx="2273003" cy="0"/>
          </a:xfrm>
          <a:prstGeom prst="line">
            <a:avLst/>
          </a:prstGeom>
          <a:ln w="1778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85" name="Linea"/>
          <p:cNvSpPr/>
          <p:nvPr/>
        </p:nvSpPr>
        <p:spPr>
          <a:xfrm flipV="1">
            <a:off x="1346200" y="2708276"/>
            <a:ext cx="0" cy="946148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86" name="Linea"/>
          <p:cNvSpPr/>
          <p:nvPr/>
        </p:nvSpPr>
        <p:spPr>
          <a:xfrm flipV="1">
            <a:off x="4655470" y="2708276"/>
            <a:ext cx="1" cy="946148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87" name="Linea"/>
          <p:cNvSpPr/>
          <p:nvPr/>
        </p:nvSpPr>
        <p:spPr>
          <a:xfrm flipV="1">
            <a:off x="8267006" y="2708276"/>
            <a:ext cx="1" cy="946148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88" name="Linea"/>
          <p:cNvSpPr/>
          <p:nvPr/>
        </p:nvSpPr>
        <p:spPr>
          <a:xfrm>
            <a:off x="3254699" y="2708276"/>
            <a:ext cx="1" cy="946148"/>
          </a:xfrm>
          <a:prstGeom prst="line">
            <a:avLst/>
          </a:prstGeom>
          <a:ln w="381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89" name="Linea"/>
          <p:cNvSpPr/>
          <p:nvPr/>
        </p:nvSpPr>
        <p:spPr>
          <a:xfrm>
            <a:off x="6502400" y="2708276"/>
            <a:ext cx="0" cy="946148"/>
          </a:xfrm>
          <a:prstGeom prst="line">
            <a:avLst/>
          </a:prstGeom>
          <a:ln w="381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90" name="Linea"/>
          <p:cNvSpPr/>
          <p:nvPr/>
        </p:nvSpPr>
        <p:spPr>
          <a:xfrm flipH="1">
            <a:off x="191167" y="2943226"/>
            <a:ext cx="1" cy="5924549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91" name="Cerchio"/>
          <p:cNvSpPr/>
          <p:nvPr/>
        </p:nvSpPr>
        <p:spPr>
          <a:xfrm>
            <a:off x="7429797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92" name="Cerchio"/>
          <p:cNvSpPr/>
          <p:nvPr/>
        </p:nvSpPr>
        <p:spPr>
          <a:xfrm>
            <a:off x="4864248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93" name="Cerchio"/>
          <p:cNvSpPr/>
          <p:nvPr/>
        </p:nvSpPr>
        <p:spPr>
          <a:xfrm>
            <a:off x="4610248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94" name="Cerchio"/>
          <p:cNvSpPr/>
          <p:nvPr/>
        </p:nvSpPr>
        <p:spPr>
          <a:xfrm>
            <a:off x="4356248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95" name="Cerchio"/>
          <p:cNvSpPr/>
          <p:nvPr/>
        </p:nvSpPr>
        <p:spPr>
          <a:xfrm>
            <a:off x="4102248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96" name="Cerchio"/>
          <p:cNvSpPr/>
          <p:nvPr/>
        </p:nvSpPr>
        <p:spPr>
          <a:xfrm>
            <a:off x="2044700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97" name="Cerchio"/>
          <p:cNvSpPr/>
          <p:nvPr/>
        </p:nvSpPr>
        <p:spPr>
          <a:xfrm>
            <a:off x="1790700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98" name="Cerchio"/>
          <p:cNvSpPr/>
          <p:nvPr/>
        </p:nvSpPr>
        <p:spPr>
          <a:xfrm>
            <a:off x="1536700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99" name="Cerchio"/>
          <p:cNvSpPr/>
          <p:nvPr/>
        </p:nvSpPr>
        <p:spPr>
          <a:xfrm>
            <a:off x="1282700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0" name="Cerchio"/>
          <p:cNvSpPr/>
          <p:nvPr/>
        </p:nvSpPr>
        <p:spPr>
          <a:xfrm>
            <a:off x="1028700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1" name="Cerchio"/>
          <p:cNvSpPr/>
          <p:nvPr/>
        </p:nvSpPr>
        <p:spPr>
          <a:xfrm>
            <a:off x="774700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2" name="Cerchio"/>
          <p:cNvSpPr/>
          <p:nvPr/>
        </p:nvSpPr>
        <p:spPr>
          <a:xfrm>
            <a:off x="520700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3" name="Cerchio"/>
          <p:cNvSpPr/>
          <p:nvPr/>
        </p:nvSpPr>
        <p:spPr>
          <a:xfrm>
            <a:off x="266700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4" name="Cerchio"/>
          <p:cNvSpPr/>
          <p:nvPr/>
        </p:nvSpPr>
        <p:spPr>
          <a:xfrm>
            <a:off x="7683797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5" name="Cerchio"/>
          <p:cNvSpPr/>
          <p:nvPr/>
        </p:nvSpPr>
        <p:spPr>
          <a:xfrm>
            <a:off x="7941543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6" name="Cerchio"/>
          <p:cNvSpPr/>
          <p:nvPr/>
        </p:nvSpPr>
        <p:spPr>
          <a:xfrm>
            <a:off x="8191797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7" name="Cerchio"/>
          <p:cNvSpPr/>
          <p:nvPr/>
        </p:nvSpPr>
        <p:spPr>
          <a:xfrm>
            <a:off x="8438008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8" name="Cerchio"/>
          <p:cNvSpPr/>
          <p:nvPr/>
        </p:nvSpPr>
        <p:spPr>
          <a:xfrm>
            <a:off x="8699797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9" name="Cerchio"/>
          <p:cNvSpPr/>
          <p:nvPr/>
        </p:nvSpPr>
        <p:spPr>
          <a:xfrm>
            <a:off x="8953797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10" name="Cerchio"/>
          <p:cNvSpPr/>
          <p:nvPr/>
        </p:nvSpPr>
        <p:spPr>
          <a:xfrm>
            <a:off x="2311872" y="37334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11" name="Linea"/>
          <p:cNvSpPr/>
          <p:nvPr/>
        </p:nvSpPr>
        <p:spPr>
          <a:xfrm>
            <a:off x="2439018" y="4163696"/>
            <a:ext cx="1674417" cy="1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412" name="Linea"/>
          <p:cNvSpPr/>
          <p:nvPr/>
        </p:nvSpPr>
        <p:spPr>
          <a:xfrm flipH="1">
            <a:off x="2126843" y="4273550"/>
            <a:ext cx="413158" cy="0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413" name="L"/>
          <p:cNvSpPr txBox="1"/>
          <p:nvPr/>
        </p:nvSpPr>
        <p:spPr>
          <a:xfrm>
            <a:off x="3221682" y="4072890"/>
            <a:ext cx="3384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</a:t>
            </a:r>
          </a:p>
        </p:txBody>
      </p:sp>
      <p:sp>
        <p:nvSpPr>
          <p:cNvPr id="414" name="p=1/L"/>
          <p:cNvSpPr txBox="1"/>
          <p:nvPr/>
        </p:nvSpPr>
        <p:spPr>
          <a:xfrm>
            <a:off x="4037647" y="5438961"/>
            <a:ext cx="1235647" cy="615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p=1/L</a:t>
            </a:r>
          </a:p>
        </p:txBody>
      </p:sp>
      <p:sp>
        <p:nvSpPr>
          <p:cNvPr id="415" name="p=1-1/L"/>
          <p:cNvSpPr txBox="1"/>
          <p:nvPr/>
        </p:nvSpPr>
        <p:spPr>
          <a:xfrm>
            <a:off x="1113197" y="5438961"/>
            <a:ext cx="1616497" cy="615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p=1-1/L</a:t>
            </a:r>
          </a:p>
        </p:txBody>
      </p:sp>
      <p:sp>
        <p:nvSpPr>
          <p:cNvPr id="416" name="Linea"/>
          <p:cNvSpPr/>
          <p:nvPr/>
        </p:nvSpPr>
        <p:spPr>
          <a:xfrm>
            <a:off x="3744951" y="4449559"/>
            <a:ext cx="777080" cy="938898"/>
          </a:xfrm>
          <a:prstGeom prst="line">
            <a:avLst/>
          </a:prstGeom>
          <a:ln w="38100">
            <a:solidFill>
              <a:srgbClr val="9437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417" name="Linea"/>
          <p:cNvSpPr/>
          <p:nvPr/>
        </p:nvSpPr>
        <p:spPr>
          <a:xfrm flipH="1">
            <a:off x="1794445" y="4449559"/>
            <a:ext cx="534644" cy="936577"/>
          </a:xfrm>
          <a:prstGeom prst="line">
            <a:avLst/>
          </a:prstGeom>
          <a:ln w="38100">
            <a:solidFill>
              <a:srgbClr val="9437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418" name="Equazione"/>
          <p:cNvSpPr txBox="1"/>
          <p:nvPr/>
        </p:nvSpPr>
        <p:spPr>
          <a:xfrm>
            <a:off x="1540445" y="7463454"/>
            <a:ext cx="2715972" cy="39547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m:rPr>
                      <m:scr m:val="script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∝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419" name="Equazione"/>
          <p:cNvSpPr txBox="1"/>
          <p:nvPr/>
        </p:nvSpPr>
        <p:spPr>
          <a:xfrm>
            <a:off x="4858332" y="7396026"/>
            <a:ext cx="5404422" cy="4699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⇒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m:rPr>
                      <m:scr m:val="script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∝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lin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420" name="t"/>
          <p:cNvSpPr txBox="1"/>
          <p:nvPr/>
        </p:nvSpPr>
        <p:spPr>
          <a:xfrm>
            <a:off x="209624" y="8724899"/>
            <a:ext cx="26655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xit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" dur="1000" fill="hold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xit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" dur="1000" fill="hold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xit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" dur="1000" fill="hold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xit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2" dur="1000" fill="hold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xit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click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Class="entr" nodeType="click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ntr" nodeType="click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6" grpId="25"/>
      <p:bldP build="whole" bldLvl="1" animBg="1" rev="0" advAuto="0" spid="413" grpId="28"/>
      <p:bldP build="whole" bldLvl="1" animBg="1" rev="0" advAuto="0" spid="405" grpId="20"/>
      <p:bldP build="whole" bldLvl="1" animBg="1" rev="0" advAuto="0" spid="403" grpId="18"/>
      <p:bldP build="whole" bldLvl="1" animBg="1" rev="0" advAuto="0" spid="393" grpId="8"/>
      <p:bldP build="whole" bldLvl="1" animBg="1" rev="0" advAuto="0" spid="384" grpId="4"/>
      <p:bldP build="whole" bldLvl="1" animBg="1" rev="0" advAuto="0" spid="411" grpId="27"/>
      <p:bldP build="whole" bldLvl="1" animBg="1" rev="0" advAuto="0" spid="407" grpId="22"/>
      <p:bldP build="whole" bldLvl="1" animBg="1" rev="0" advAuto="0" spid="418" grpId="34"/>
      <p:bldP build="whole" bldLvl="1" animBg="1" rev="0" advAuto="0" spid="410" grpId="26"/>
      <p:bldP build="whole" bldLvl="1" animBg="1" rev="0" advAuto="0" spid="392" grpId="7"/>
      <p:bldP build="whole" bldLvl="1" animBg="1" rev="0" advAuto="0" spid="406" grpId="21"/>
      <p:bldP build="whole" bldLvl="1" animBg="1" rev="0" advAuto="0" spid="380" grpId="1"/>
      <p:bldP build="whole" bldLvl="1" animBg="1" rev="0" advAuto="0" spid="394" grpId="9"/>
      <p:bldP build="whole" bldLvl="1" animBg="1" rev="0" advAuto="0" spid="408" grpId="23"/>
      <p:bldP build="whole" bldLvl="1" animBg="1" rev="0" advAuto="0" spid="383" grpId="2"/>
      <p:bldP build="whole" bldLvl="1" animBg="1" rev="0" advAuto="0" spid="401" grpId="16"/>
      <p:bldP build="whole" bldLvl="1" animBg="1" rev="0" advAuto="0" spid="382" grpId="5"/>
      <p:bldP build="whole" bldLvl="1" animBg="1" rev="0" advAuto="0" spid="381" grpId="3"/>
      <p:bldP build="whole" bldLvl="1" animBg="1" rev="0" advAuto="0" spid="415" grpId="31"/>
      <p:bldP build="whole" bldLvl="1" animBg="1" rev="0" advAuto="0" spid="409" grpId="24"/>
      <p:bldP build="whole" bldLvl="1" animBg="1" rev="0" advAuto="0" spid="402" grpId="17"/>
      <p:bldP build="whole" bldLvl="1" animBg="1" rev="0" advAuto="0" spid="391" grpId="6"/>
      <p:bldP build="whole" bldLvl="1" animBg="1" rev="0" advAuto="0" spid="417" grpId="30"/>
      <p:bldP build="whole" bldLvl="1" animBg="1" rev="0" advAuto="0" spid="400" grpId="15"/>
      <p:bldP build="whole" bldLvl="1" animBg="1" rev="0" advAuto="0" spid="398" grpId="13"/>
      <p:bldP build="whole" bldLvl="1" animBg="1" rev="0" advAuto="0" spid="395" grpId="10"/>
      <p:bldP build="whole" bldLvl="1" animBg="1" rev="0" advAuto="0" spid="414" grpId="33"/>
      <p:bldP build="whole" bldLvl="1" animBg="1" rev="0" advAuto="0" spid="399" grpId="14"/>
      <p:bldP build="whole" bldLvl="1" animBg="1" rev="0" advAuto="0" spid="419" grpId="35"/>
      <p:bldP build="whole" bldLvl="1" animBg="1" rev="0" advAuto="0" spid="396" grpId="11"/>
      <p:bldP build="whole" bldLvl="1" animBg="1" rev="0" advAuto="0" spid="416" grpId="32"/>
      <p:bldP build="whole" bldLvl="1" animBg="1" rev="0" advAuto="0" spid="397" grpId="12"/>
      <p:bldP build="whole" bldLvl="1" animBg="1" rev="0" advAuto="0" spid="404" grpId="19"/>
      <p:bldP build="whole" bldLvl="1" animBg="1" rev="0" advAuto="0" spid="412" grpId="29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quilibri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Equilibrium</a:t>
            </a:r>
          </a:p>
        </p:txBody>
      </p:sp>
      <p:sp>
        <p:nvSpPr>
          <p:cNvPr id="148" name="Linea"/>
          <p:cNvSpPr/>
          <p:nvPr/>
        </p:nvSpPr>
        <p:spPr>
          <a:xfrm flipV="1">
            <a:off x="2971463" y="3089659"/>
            <a:ext cx="1" cy="3799905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49" name="Linea"/>
          <p:cNvSpPr/>
          <p:nvPr/>
        </p:nvSpPr>
        <p:spPr>
          <a:xfrm>
            <a:off x="698500" y="6858000"/>
            <a:ext cx="4545928" cy="0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57" name="Linea di collegamento"/>
          <p:cNvSpPr/>
          <p:nvPr/>
        </p:nvSpPr>
        <p:spPr>
          <a:xfrm>
            <a:off x="1587600" y="4977295"/>
            <a:ext cx="2712046" cy="1866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0" y="16200"/>
                </a:moveTo>
                <a:cubicBezTo>
                  <a:pt x="7477" y="-5391"/>
                  <a:pt x="14677" y="-5400"/>
                  <a:pt x="21600" y="16173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51" name="m"/>
          <p:cNvSpPr txBox="1"/>
          <p:nvPr/>
        </p:nvSpPr>
        <p:spPr>
          <a:xfrm>
            <a:off x="5316500" y="6546849"/>
            <a:ext cx="4668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</a:t>
            </a:r>
          </a:p>
        </p:txBody>
      </p:sp>
      <p:sp>
        <p:nvSpPr>
          <p:cNvPr id="152" name="T"/>
          <p:cNvSpPr txBox="1"/>
          <p:nvPr/>
        </p:nvSpPr>
        <p:spPr>
          <a:xfrm>
            <a:off x="3094074" y="2749549"/>
            <a:ext cx="39045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</a:t>
            </a:r>
          </a:p>
        </p:txBody>
      </p:sp>
      <p:sp>
        <p:nvSpPr>
          <p:cNvPr id="153" name="Equazione"/>
          <p:cNvSpPr txBox="1"/>
          <p:nvPr/>
        </p:nvSpPr>
        <p:spPr>
          <a:xfrm>
            <a:off x="3114575" y="4537073"/>
            <a:ext cx="349450" cy="4167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grpSp>
        <p:nvGrpSpPr>
          <p:cNvPr id="156" name="Galleria immagini"/>
          <p:cNvGrpSpPr/>
          <p:nvPr/>
        </p:nvGrpSpPr>
        <p:grpSpPr>
          <a:xfrm>
            <a:off x="8166100" y="3035300"/>
            <a:ext cx="4330700" cy="5803900"/>
            <a:chOff x="0" y="0"/>
            <a:chExt cx="4330700" cy="5803900"/>
          </a:xfrm>
        </p:grpSpPr>
        <p:pic>
          <p:nvPicPr>
            <p:cNvPr id="154" name="Schermata 2018-08-23 alle 15.07.01.png" descr="Schermata 2018-08-23 alle 15.07.0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7" t="0" r="77" b="0"/>
            <a:stretch>
              <a:fillRect/>
            </a:stretch>
          </p:blipFill>
          <p:spPr>
            <a:xfrm>
              <a:off x="0" y="0"/>
              <a:ext cx="4330700" cy="5283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Didascalia"/>
            <p:cNvSpPr/>
            <p:nvPr/>
          </p:nvSpPr>
          <p:spPr>
            <a:xfrm>
              <a:off x="0" y="5359400"/>
              <a:ext cx="4330700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Beyond nearest neighbours (second part: new results, 1D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Beyond nearest neighbours </a:t>
            </a:r>
            <a:r>
              <a:rPr sz="4800"/>
              <a:t>(second part: new results, </a:t>
            </a:r>
            <a:r>
              <a:rPr sz="48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4800"/>
              <a:t>D)</a:t>
            </a:r>
          </a:p>
        </p:txBody>
      </p:sp>
      <p:sp>
        <p:nvSpPr>
          <p:cNvPr id="423" name="Equazione"/>
          <p:cNvSpPr txBox="1"/>
          <p:nvPr/>
        </p:nvSpPr>
        <p:spPr>
          <a:xfrm>
            <a:off x="517287" y="3563143"/>
            <a:ext cx="5061274" cy="101019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{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limLow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limUpp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li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lim>
                  </m:limLow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Upp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li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sub>
                  </m:sSub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424" name="Equazione"/>
          <p:cNvSpPr txBox="1"/>
          <p:nvPr/>
        </p:nvSpPr>
        <p:spPr>
          <a:xfrm>
            <a:off x="6865366" y="3684625"/>
            <a:ext cx="1255269" cy="39045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425" name="{"/>
          <p:cNvSpPr txBox="1"/>
          <p:nvPr/>
        </p:nvSpPr>
        <p:spPr>
          <a:xfrm>
            <a:off x="7944172" y="2578099"/>
            <a:ext cx="774056" cy="237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600"/>
            </a:lvl1pPr>
          </a:lstStyle>
          <a:p>
            <a:pPr/>
            <a:r>
              <a:t>{</a:t>
            </a:r>
          </a:p>
        </p:txBody>
      </p:sp>
      <p:sp>
        <p:nvSpPr>
          <p:cNvPr id="426" name="Equazione"/>
          <p:cNvSpPr txBox="1"/>
          <p:nvPr/>
        </p:nvSpPr>
        <p:spPr>
          <a:xfrm>
            <a:off x="8730087" y="3067164"/>
            <a:ext cx="1285179" cy="5077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427" name="Equazione"/>
          <p:cNvSpPr txBox="1"/>
          <p:nvPr/>
        </p:nvSpPr>
        <p:spPr>
          <a:xfrm>
            <a:off x="8829440" y="3798874"/>
            <a:ext cx="2986323" cy="97475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sup>
                      </m:sSup>
                    </m:den>
                  </m:f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grpSp>
        <p:nvGrpSpPr>
          <p:cNvPr id="430" name="Galleria immagini"/>
          <p:cNvGrpSpPr/>
          <p:nvPr/>
        </p:nvGrpSpPr>
        <p:grpSpPr>
          <a:xfrm>
            <a:off x="937914" y="5027019"/>
            <a:ext cx="10747972" cy="4667199"/>
            <a:chOff x="0" y="0"/>
            <a:chExt cx="10747970" cy="4667197"/>
          </a:xfrm>
        </p:grpSpPr>
        <p:pic>
          <p:nvPicPr>
            <p:cNvPr id="428" name="Schermata 2018-08-27 alle 17.05.53.png" descr="Schermata 2018-08-27 alle 17.05.5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287" t="0" r="2287" b="0"/>
            <a:stretch>
              <a:fillRect/>
            </a:stretch>
          </p:blipFill>
          <p:spPr>
            <a:xfrm>
              <a:off x="0" y="0"/>
              <a:ext cx="10747971" cy="4146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9" name="Didascalia"/>
            <p:cNvSpPr/>
            <p:nvPr/>
          </p:nvSpPr>
          <p:spPr>
            <a:xfrm>
              <a:off x="0" y="4222697"/>
              <a:ext cx="10747971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sp>
        <p:nvSpPr>
          <p:cNvPr id="431" name="Only (well organised) results we to our knowledge"/>
          <p:cNvSpPr txBox="1"/>
          <p:nvPr/>
        </p:nvSpPr>
        <p:spPr>
          <a:xfrm rot="20594539">
            <a:off x="887828" y="6724312"/>
            <a:ext cx="10848145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F2600"/>
                </a:solidFill>
              </a:defRPr>
            </a:lvl1pPr>
          </a:lstStyle>
          <a:p>
            <a:pPr/>
            <a:r>
              <a:t>Only (well organised) results we to our knowledge</a:t>
            </a:r>
          </a:p>
        </p:txBody>
      </p:sp>
      <p:grpSp>
        <p:nvGrpSpPr>
          <p:cNvPr id="434" name="Galleria immagini"/>
          <p:cNvGrpSpPr/>
          <p:nvPr/>
        </p:nvGrpSpPr>
        <p:grpSpPr>
          <a:xfrm>
            <a:off x="924619" y="4608770"/>
            <a:ext cx="10774562" cy="5083994"/>
            <a:chOff x="0" y="0"/>
            <a:chExt cx="10774560" cy="5083993"/>
          </a:xfrm>
        </p:grpSpPr>
        <p:pic>
          <p:nvPicPr>
            <p:cNvPr id="432" name="Schermata 2018-09-01 alle 11.40.12.png" descr="Schermata 2018-09-01 alle 11.40.1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3937" r="0" b="3937"/>
            <a:stretch>
              <a:fillRect/>
            </a:stretch>
          </p:blipFill>
          <p:spPr>
            <a:xfrm>
              <a:off x="0" y="0"/>
              <a:ext cx="10774561" cy="4563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3" name="Didascalia"/>
            <p:cNvSpPr/>
            <p:nvPr/>
          </p:nvSpPr>
          <p:spPr>
            <a:xfrm>
              <a:off x="0" y="4639493"/>
              <a:ext cx="10774561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0" grpId="1"/>
      <p:bldP build="whole" bldLvl="1" animBg="1" rev="0" advAuto="0" spid="434" grpId="5"/>
      <p:bldP build="whole" bldLvl="1" animBg="1" rev="0" advAuto="0" spid="430" grpId="4"/>
      <p:bldP build="whole" bldLvl="1" animBg="1" rev="0" advAuto="0" spid="431" grpId="2"/>
      <p:bldP build="whole" bldLvl="1" animBg="1" rev="0" advAuto="0" spid="431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ort range beyond n.n. (NCOP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short range beyond n.n. (NCOP) </a:t>
            </a:r>
          </a:p>
        </p:txBody>
      </p:sp>
      <p:sp>
        <p:nvSpPr>
          <p:cNvPr id="437" name="Equazione"/>
          <p:cNvSpPr txBox="1"/>
          <p:nvPr/>
        </p:nvSpPr>
        <p:spPr>
          <a:xfrm>
            <a:off x="5424048" y="1981429"/>
            <a:ext cx="2537704" cy="50777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grpSp>
        <p:nvGrpSpPr>
          <p:cNvPr id="440" name="Galleria immagini"/>
          <p:cNvGrpSpPr/>
          <p:nvPr/>
        </p:nvGrpSpPr>
        <p:grpSpPr>
          <a:xfrm>
            <a:off x="1861194" y="2867242"/>
            <a:ext cx="8895706" cy="6597216"/>
            <a:chOff x="0" y="0"/>
            <a:chExt cx="8895705" cy="6597215"/>
          </a:xfrm>
        </p:grpSpPr>
        <p:pic>
          <p:nvPicPr>
            <p:cNvPr id="438" name="Schermata 2018-08-28 alle 09.21.02.png" descr="Schermata 2018-08-28 alle 09.21.0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517" r="0" b="517"/>
            <a:stretch>
              <a:fillRect/>
            </a:stretch>
          </p:blipFill>
          <p:spPr>
            <a:xfrm>
              <a:off x="0" y="0"/>
              <a:ext cx="8895706" cy="60765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9" name="Didascalia"/>
            <p:cNvSpPr/>
            <p:nvPr/>
          </p:nvSpPr>
          <p:spPr>
            <a:xfrm>
              <a:off x="0" y="6152715"/>
              <a:ext cx="8895706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grpSp>
        <p:nvGrpSpPr>
          <p:cNvPr id="443" name="Galleria immagini"/>
          <p:cNvGrpSpPr/>
          <p:nvPr/>
        </p:nvGrpSpPr>
        <p:grpSpPr>
          <a:xfrm>
            <a:off x="1861194" y="2888686"/>
            <a:ext cx="8895706" cy="6554328"/>
            <a:chOff x="0" y="0"/>
            <a:chExt cx="8895705" cy="6554326"/>
          </a:xfrm>
        </p:grpSpPr>
        <p:pic>
          <p:nvPicPr>
            <p:cNvPr id="441" name="Schermata 2018-08-28 alle 09.32.57.png" descr="Schermata 2018-08-28 alle 09.32.5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951" r="0" b="951"/>
            <a:stretch>
              <a:fillRect/>
            </a:stretch>
          </p:blipFill>
          <p:spPr>
            <a:xfrm>
              <a:off x="0" y="0"/>
              <a:ext cx="8895706" cy="60336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2" name="Didascalia"/>
            <p:cNvSpPr/>
            <p:nvPr/>
          </p:nvSpPr>
          <p:spPr>
            <a:xfrm>
              <a:off x="0" y="6109826"/>
              <a:ext cx="8895706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sp>
        <p:nvSpPr>
          <p:cNvPr id="444" name="NCOP"/>
          <p:cNvSpPr txBox="1"/>
          <p:nvPr/>
        </p:nvSpPr>
        <p:spPr>
          <a:xfrm>
            <a:off x="7608496" y="6997699"/>
            <a:ext cx="2766208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rgbClr val="9437FF"/>
                </a:solidFill>
              </a:defRPr>
            </a:lvl1pPr>
          </a:lstStyle>
          <a:p>
            <a:pPr/>
            <a:r>
              <a:t>NCOP</a:t>
            </a:r>
          </a:p>
        </p:txBody>
      </p:sp>
      <p:sp>
        <p:nvSpPr>
          <p:cNvPr id="445" name="Rettangolo"/>
          <p:cNvSpPr/>
          <p:nvPr/>
        </p:nvSpPr>
        <p:spPr>
          <a:xfrm>
            <a:off x="2895600" y="2971800"/>
            <a:ext cx="1425278" cy="5374333"/>
          </a:xfrm>
          <a:prstGeom prst="rect">
            <a:avLst/>
          </a:prstGeom>
          <a:solidFill>
            <a:schemeClr val="accent2">
              <a:hueOff val="-1122706"/>
              <a:satOff val="6504"/>
              <a:lumOff val="15871"/>
              <a:alpha val="39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46" name="Early"/>
          <p:cNvSpPr txBox="1"/>
          <p:nvPr/>
        </p:nvSpPr>
        <p:spPr>
          <a:xfrm rot="16200000">
            <a:off x="2675328" y="5524500"/>
            <a:ext cx="1865822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0096FF"/>
                </a:solidFill>
              </a:defRPr>
            </a:lvl1pPr>
          </a:lstStyle>
          <a:p>
            <a:pPr/>
            <a:r>
              <a:t>Early</a:t>
            </a:r>
          </a:p>
        </p:txBody>
      </p:sp>
      <p:sp>
        <p:nvSpPr>
          <p:cNvPr id="447" name="Rettangolo"/>
          <p:cNvSpPr/>
          <p:nvPr/>
        </p:nvSpPr>
        <p:spPr>
          <a:xfrm>
            <a:off x="4292600" y="2984500"/>
            <a:ext cx="6266458" cy="5374333"/>
          </a:xfrm>
          <a:prstGeom prst="rect">
            <a:avLst/>
          </a:prstGeom>
          <a:solidFill>
            <a:schemeClr val="accent4">
              <a:alpha val="5566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48" name="Late"/>
          <p:cNvSpPr txBox="1"/>
          <p:nvPr/>
        </p:nvSpPr>
        <p:spPr>
          <a:xfrm>
            <a:off x="6248207" y="3632200"/>
            <a:ext cx="1651386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945200"/>
                </a:solidFill>
              </a:defRPr>
            </a:lvl1pPr>
          </a:lstStyle>
          <a:p>
            <a:pPr/>
            <a:r>
              <a:t>Late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3" grpId="1"/>
      <p:bldP build="whole" bldLvl="1" animBg="1" rev="0" advAuto="0" spid="445" grpId="2"/>
      <p:bldP build="whole" bldLvl="1" animBg="1" rev="0" advAuto="0" spid="448" grpId="5"/>
      <p:bldP build="whole" bldLvl="1" animBg="1" rev="0" advAuto="0" spid="446" grpId="3"/>
      <p:bldP build="whole" bldLvl="1" animBg="1" rev="0" advAuto="0" spid="447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early Mean field regime (L&lt;&lt;R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early Mean field regime (L&lt;&lt;R)</a:t>
            </a:r>
          </a:p>
        </p:txBody>
      </p:sp>
      <p:grpSp>
        <p:nvGrpSpPr>
          <p:cNvPr id="453" name="Galleria immagini"/>
          <p:cNvGrpSpPr/>
          <p:nvPr/>
        </p:nvGrpSpPr>
        <p:grpSpPr>
          <a:xfrm>
            <a:off x="121294" y="2926786"/>
            <a:ext cx="7001373" cy="5313250"/>
            <a:chOff x="0" y="0"/>
            <a:chExt cx="7001371" cy="5313248"/>
          </a:xfrm>
        </p:grpSpPr>
        <p:pic>
          <p:nvPicPr>
            <p:cNvPr id="451" name="Schermata 2018-08-28 alle 09.32.57.png" descr="Schermata 2018-08-28 alle 09.32.5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499" r="0" b="499"/>
            <a:stretch>
              <a:fillRect/>
            </a:stretch>
          </p:blipFill>
          <p:spPr>
            <a:xfrm>
              <a:off x="0" y="0"/>
              <a:ext cx="7001372" cy="47925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2" name="Didascalia"/>
            <p:cNvSpPr/>
            <p:nvPr/>
          </p:nvSpPr>
          <p:spPr>
            <a:xfrm>
              <a:off x="0" y="4868748"/>
              <a:ext cx="7001372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pic>
        <p:nvPicPr>
          <p:cNvPr id="454" name="Ovale Ovale" descr="Ovale Ova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52029">
            <a:off x="823810" y="3951381"/>
            <a:ext cx="1371601" cy="3591076"/>
          </a:xfrm>
          <a:prstGeom prst="rect">
            <a:avLst/>
          </a:prstGeom>
        </p:spPr>
      </p:pic>
      <p:sp>
        <p:nvSpPr>
          <p:cNvPr id="456" name="Equazione"/>
          <p:cNvSpPr txBox="1"/>
          <p:nvPr/>
        </p:nvSpPr>
        <p:spPr>
          <a:xfrm>
            <a:off x="7299087" y="3156743"/>
            <a:ext cx="5628545" cy="7295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{</m:t>
                  </m:r>
                  <m:sSub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limLow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limUpp>
                        <m:e>
                          <m:r>
                            <a:rPr xmlns:a="http://schemas.openxmlformats.org/drawingml/2006/main" sz="2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lim>
                          <m:r>
                            <a:rPr xmlns:a="http://schemas.openxmlformats.org/drawingml/2006/main" sz="2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lim>
                  </m:limLow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Upp>
                        <m:e>
                          <m:r>
                            <a:rPr xmlns:a="http://schemas.openxmlformats.org/drawingml/2006/main" sz="2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lim>
                          <m:r>
                            <a:rPr xmlns:a="http://schemas.openxmlformats.org/drawingml/2006/main" sz="2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sub>
                  </m:sSub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m</m:t>
                  </m:r>
                  <m:limLow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sSub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  <a:endParaRPr sz="2600">
              <a:solidFill>
                <a:srgbClr val="606060"/>
              </a:solidFill>
            </a:endParaRPr>
          </a:p>
        </p:txBody>
      </p:sp>
      <p:sp>
        <p:nvSpPr>
          <p:cNvPr id="457" name="Equazione"/>
          <p:cNvSpPr txBox="1"/>
          <p:nvPr/>
        </p:nvSpPr>
        <p:spPr>
          <a:xfrm>
            <a:off x="7345589" y="4099102"/>
            <a:ext cx="5535541" cy="98389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num>
                    <m:den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cr m:val="script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W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begChr m:val="["/>
                      <m:endChr m:val="]"/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  <m:sSub>
                            <m:e>
                              <m:r>
                                <a:rPr xmlns:a="http://schemas.openxmlformats.org/drawingml/2006/main" sz="36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xmlns:a="http://schemas.openxmlformats.org/drawingml/2006/main" sz="36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</m:e>
                  </m:d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458" name="Equazione"/>
          <p:cNvSpPr txBox="1"/>
          <p:nvPr/>
        </p:nvSpPr>
        <p:spPr>
          <a:xfrm>
            <a:off x="7379443" y="5565039"/>
            <a:ext cx="3325914" cy="57931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tanh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</m:d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459" name="Equazione"/>
          <p:cNvSpPr txBox="1"/>
          <p:nvPr/>
        </p:nvSpPr>
        <p:spPr>
          <a:xfrm>
            <a:off x="7377525" y="6680200"/>
            <a:ext cx="3371758" cy="5393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4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4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4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34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4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∝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4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34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34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</m:sup>
                  </m:sSup>
                </m:oMath>
              </m:oMathPara>
            </a14:m>
            <a:endParaRPr sz="3400">
              <a:solidFill>
                <a:srgbClr val="606060"/>
              </a:solidFill>
            </a:endParaRPr>
          </a:p>
        </p:txBody>
      </p:sp>
      <p:sp>
        <p:nvSpPr>
          <p:cNvPr id="460" name="Equazione"/>
          <p:cNvSpPr txBox="1"/>
          <p:nvPr/>
        </p:nvSpPr>
        <p:spPr>
          <a:xfrm>
            <a:off x="10176233" y="7264614"/>
            <a:ext cx="2764272" cy="46003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900" i="1">
                      <a:solidFill>
                        <a:srgbClr val="0096FF"/>
                      </a:solidFill>
                      <a:latin typeface="Cambria Math" panose="02040503050406030204" pitchFamily="18" charset="0"/>
                    </a:rPr>
                    <m:t>τ</m:t>
                  </m:r>
                  <m:r>
                    <a:rPr xmlns:a="http://schemas.openxmlformats.org/drawingml/2006/main" sz="2900" i="1">
                      <a:solidFill>
                        <a:srgbClr val="0096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cr m:val="script"/>
                    </m:rPr>
                    <a:rPr xmlns:a="http://schemas.openxmlformats.org/drawingml/2006/main" sz="2900" i="1">
                      <a:solidFill>
                        <a:srgbClr val="0096FF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900" i="1">
                      <a:solidFill>
                        <a:srgbClr val="0096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p"/>
                    </m:rPr>
                    <a:rPr xmlns:a="http://schemas.openxmlformats.org/drawingml/2006/main" sz="2900" i="1">
                      <a:solidFill>
                        <a:srgbClr val="0096FF"/>
                      </a:solidFill>
                      <a:latin typeface="Cambria Math" panose="02040503050406030204" pitchFamily="18" charset="0"/>
                    </a:rPr>
                    <m:t>tanh</m:t>
                  </m:r>
                  <m:sSub>
                    <m:e>
                      <m:r>
                        <a:rPr xmlns:a="http://schemas.openxmlformats.org/drawingml/2006/main" sz="2900" i="1">
                          <a:solidFill>
                            <a:srgbClr val="0096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0096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900" i="1">
                          <a:solidFill>
                            <a:srgbClr val="0096FF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sub>
                  </m:sSub>
                  <m:sSup>
                    <m:e>
                      <m:r>
                        <a:rPr xmlns:a="http://schemas.openxmlformats.org/drawingml/2006/main" sz="2900" i="1">
                          <a:solidFill>
                            <a:srgbClr val="0096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2900" i="1">
                          <a:solidFill>
                            <a:srgbClr val="0096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900" i="1">
                          <a:solidFill>
                            <a:srgbClr val="0096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2900">
              <a:solidFill>
                <a:srgbClr val="0096FF"/>
              </a:solidFill>
            </a:endParaRPr>
          </a:p>
        </p:txBody>
      </p:sp>
      <p:sp>
        <p:nvSpPr>
          <p:cNvPr id="461" name="Equazione"/>
          <p:cNvSpPr txBox="1"/>
          <p:nvPr/>
        </p:nvSpPr>
        <p:spPr>
          <a:xfrm>
            <a:off x="7395901" y="7938233"/>
            <a:ext cx="4131197" cy="10556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num>
                    <m:den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9" grpId="6"/>
      <p:bldP build="whole" bldLvl="1" animBg="1" rev="0" advAuto="0" spid="458" grpId="5"/>
      <p:bldP build="whole" bldLvl="1" animBg="1" rev="0" advAuto="0" spid="454" grpId="2"/>
      <p:bldP build="whole" bldLvl="1" animBg="1" rev="0" advAuto="0" spid="457" grpId="4"/>
      <p:bldP build="whole" bldLvl="1" animBg="1" rev="0" advAuto="0" spid="453" grpId="1"/>
      <p:bldP build="whole" bldLvl="1" animBg="1" rev="0" advAuto="0" spid="460" grpId="7"/>
      <p:bldP build="whole" bldLvl="1" animBg="1" rev="0" advAuto="0" spid="456" grpId="3"/>
      <p:bldP build="whole" bldLvl="1" animBg="1" rev="0" advAuto="0" spid="461" grpId="8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Late stages: Analytic strateg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/>
            <a:r>
              <a:t>Late stages: Analytic strategy</a:t>
            </a:r>
          </a:p>
        </p:txBody>
      </p:sp>
      <p:grpSp>
        <p:nvGrpSpPr>
          <p:cNvPr id="471" name="Raggruppa"/>
          <p:cNvGrpSpPr/>
          <p:nvPr/>
        </p:nvGrpSpPr>
        <p:grpSpPr>
          <a:xfrm>
            <a:off x="342899" y="3152776"/>
            <a:ext cx="7530588" cy="1993901"/>
            <a:chOff x="0" y="0"/>
            <a:chExt cx="7530586" cy="1993900"/>
          </a:xfrm>
        </p:grpSpPr>
        <p:sp>
          <p:nvSpPr>
            <p:cNvPr id="464" name="Linea"/>
            <p:cNvSpPr/>
            <p:nvPr/>
          </p:nvSpPr>
          <p:spPr>
            <a:xfrm>
              <a:off x="0" y="1158873"/>
              <a:ext cx="2032001" cy="1"/>
            </a:xfrm>
            <a:prstGeom prst="line">
              <a:avLst/>
            </a:prstGeom>
            <a:noFill/>
            <a:ln w="177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5" name="Linea"/>
            <p:cNvSpPr/>
            <p:nvPr/>
          </p:nvSpPr>
          <p:spPr>
            <a:xfrm>
              <a:off x="4483398" y="1158873"/>
              <a:ext cx="3047189" cy="1"/>
            </a:xfrm>
            <a:prstGeom prst="line">
              <a:avLst/>
            </a:prstGeom>
            <a:noFill/>
            <a:ln w="177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6" name="Linea"/>
            <p:cNvSpPr/>
            <p:nvPr/>
          </p:nvSpPr>
          <p:spPr>
            <a:xfrm>
              <a:off x="2032297" y="1158873"/>
              <a:ext cx="2464057" cy="1"/>
            </a:xfrm>
            <a:prstGeom prst="line">
              <a:avLst/>
            </a:prstGeom>
            <a:noFill/>
            <a:ln w="1778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7" name="Linea"/>
            <p:cNvSpPr/>
            <p:nvPr/>
          </p:nvSpPr>
          <p:spPr>
            <a:xfrm flipV="1">
              <a:off x="1015999" y="0"/>
              <a:ext cx="1" cy="946148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8" name="Linea"/>
            <p:cNvSpPr/>
            <p:nvPr/>
          </p:nvSpPr>
          <p:spPr>
            <a:xfrm flipV="1">
              <a:off x="5928249" y="0"/>
              <a:ext cx="1" cy="946148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69" name="Linea"/>
            <p:cNvSpPr/>
            <p:nvPr/>
          </p:nvSpPr>
          <p:spPr>
            <a:xfrm>
              <a:off x="3294324" y="0"/>
              <a:ext cx="1" cy="946148"/>
            </a:xfrm>
            <a:prstGeom prst="line">
              <a:avLst/>
            </a:prstGeom>
            <a:noFill/>
            <a:ln w="38100" cap="flat">
              <a:solidFill>
                <a:srgbClr val="0433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470" name="L"/>
            <p:cNvSpPr txBox="1"/>
            <p:nvPr/>
          </p:nvSpPr>
          <p:spPr>
            <a:xfrm>
              <a:off x="3125106" y="1371599"/>
              <a:ext cx="338437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433FF"/>
                  </a:solidFill>
                </a:defRPr>
              </a:lvl1pPr>
            </a:lstStyle>
            <a:p>
              <a:pPr/>
              <a:r>
                <a:t>L</a:t>
              </a:r>
            </a:p>
          </p:txBody>
        </p:sp>
      </p:grpSp>
      <p:grpSp>
        <p:nvGrpSpPr>
          <p:cNvPr id="475" name="Raggruppa"/>
          <p:cNvGrpSpPr/>
          <p:nvPr/>
        </p:nvGrpSpPr>
        <p:grpSpPr>
          <a:xfrm>
            <a:off x="2349499" y="5967263"/>
            <a:ext cx="7950757" cy="749301"/>
            <a:chOff x="0" y="0"/>
            <a:chExt cx="7950754" cy="749300"/>
          </a:xfrm>
        </p:grpSpPr>
        <p:sp>
          <p:nvSpPr>
            <p:cNvPr id="472" name="Freccia"/>
            <p:cNvSpPr/>
            <p:nvPr/>
          </p:nvSpPr>
          <p:spPr>
            <a:xfrm>
              <a:off x="0" y="74463"/>
              <a:ext cx="1270000" cy="600374"/>
            </a:xfrm>
            <a:prstGeom prst="rightArrow">
              <a:avLst>
                <a:gd name="adj1" fmla="val 32000"/>
                <a:gd name="adj2" fmla="val 135383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2B2DFF"/>
                  </a:solidFill>
                  <a:effectLst>
                    <a:outerShdw sx="100000" sy="100000" kx="0" ky="0" algn="b" rotWithShape="0" blurRad="254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73" name="Freccia"/>
            <p:cNvSpPr/>
            <p:nvPr/>
          </p:nvSpPr>
          <p:spPr>
            <a:xfrm flipH="1">
              <a:off x="1244600" y="74463"/>
              <a:ext cx="1270000" cy="600374"/>
            </a:xfrm>
            <a:prstGeom prst="rightArrow">
              <a:avLst>
                <a:gd name="adj1" fmla="val 32000"/>
                <a:gd name="adj2" fmla="val 135383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2B2DFF"/>
                  </a:solidFill>
                  <a:effectLst>
                    <a:outerShdw sx="100000" sy="100000" kx="0" ky="0" algn="b" rotWithShape="0" blurRad="254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74" name="Closure time t(L)"/>
            <p:cNvSpPr txBox="1"/>
            <p:nvPr/>
          </p:nvSpPr>
          <p:spPr>
            <a:xfrm>
              <a:off x="3809444" y="-1"/>
              <a:ext cx="4141311" cy="749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>
                  <a:solidFill>
                    <a:schemeClr val="accent5">
                      <a:satOff val="-10854"/>
                      <a:lumOff val="-10463"/>
                    </a:schemeClr>
                  </a:solidFill>
                </a:defRPr>
              </a:lvl1pPr>
            </a:lstStyle>
            <a:p>
              <a:pPr/>
              <a:r>
                <a:t>Closure time t(L)</a:t>
              </a:r>
            </a:p>
          </p:txBody>
        </p:sp>
      </p:grpSp>
      <p:sp>
        <p:nvSpPr>
          <p:cNvPr id="476" name="Invoking scaling get L(t) by reversing t(L)"/>
          <p:cNvSpPr txBox="1"/>
          <p:nvPr/>
        </p:nvSpPr>
        <p:spPr>
          <a:xfrm>
            <a:off x="338498" y="7785102"/>
            <a:ext cx="11972759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>
                <a:solidFill>
                  <a:srgbClr val="9437FF"/>
                </a:solidFill>
              </a:defRPr>
            </a:lvl1pPr>
          </a:lstStyle>
          <a:p>
            <a:pPr/>
            <a:r>
              <a:t>Invoking scaling get L(t) by reversing t(L)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2"/>
      <p:bldP build="whole" bldLvl="1" animBg="1" rev="0" advAuto="0" spid="476" grpId="3"/>
      <p:bldP build="whole" bldLvl="1" animBg="1" rev="0" advAuto="0" spid="47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Analytic calculation (L&gt;R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Analytic calculation (L&gt;R)</a:t>
            </a:r>
          </a:p>
        </p:txBody>
      </p:sp>
      <p:sp>
        <p:nvSpPr>
          <p:cNvPr id="479" name="Linea"/>
          <p:cNvSpPr/>
          <p:nvPr/>
        </p:nvSpPr>
        <p:spPr>
          <a:xfrm>
            <a:off x="330200" y="3867150"/>
            <a:ext cx="2032001" cy="0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480" name="Linea"/>
          <p:cNvSpPr/>
          <p:nvPr/>
        </p:nvSpPr>
        <p:spPr>
          <a:xfrm>
            <a:off x="4813598" y="3867150"/>
            <a:ext cx="3047189" cy="0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481" name="Linea"/>
          <p:cNvSpPr/>
          <p:nvPr/>
        </p:nvSpPr>
        <p:spPr>
          <a:xfrm>
            <a:off x="2362497" y="3867150"/>
            <a:ext cx="2464057" cy="0"/>
          </a:xfrm>
          <a:prstGeom prst="line">
            <a:avLst/>
          </a:prstGeom>
          <a:ln w="1778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482" name="Linea"/>
          <p:cNvSpPr/>
          <p:nvPr/>
        </p:nvSpPr>
        <p:spPr>
          <a:xfrm flipV="1">
            <a:off x="1346200" y="2708276"/>
            <a:ext cx="0" cy="946148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483" name="Linea"/>
          <p:cNvSpPr/>
          <p:nvPr/>
        </p:nvSpPr>
        <p:spPr>
          <a:xfrm flipV="1">
            <a:off x="6258449" y="2708276"/>
            <a:ext cx="1" cy="946148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484" name="Linea"/>
          <p:cNvSpPr/>
          <p:nvPr/>
        </p:nvSpPr>
        <p:spPr>
          <a:xfrm>
            <a:off x="3624524" y="2708276"/>
            <a:ext cx="1" cy="946148"/>
          </a:xfrm>
          <a:prstGeom prst="line">
            <a:avLst/>
          </a:prstGeom>
          <a:ln w="381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485" name="Linea"/>
          <p:cNvSpPr/>
          <p:nvPr/>
        </p:nvSpPr>
        <p:spPr>
          <a:xfrm>
            <a:off x="4767524" y="3394076"/>
            <a:ext cx="1" cy="946148"/>
          </a:xfrm>
          <a:prstGeom prst="line">
            <a:avLst/>
          </a:prstGeom>
          <a:ln w="381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500" name="Linea di collegamento"/>
          <p:cNvSpPr/>
          <p:nvPr/>
        </p:nvSpPr>
        <p:spPr>
          <a:xfrm>
            <a:off x="4746016" y="2723881"/>
            <a:ext cx="3034954" cy="911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269" y="12683"/>
                  <a:pt x="12469" y="19883"/>
                  <a:pt x="21600" y="21600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501" name="Linea di collegamento"/>
          <p:cNvSpPr/>
          <p:nvPr/>
        </p:nvSpPr>
        <p:spPr>
          <a:xfrm>
            <a:off x="314506" y="2727240"/>
            <a:ext cx="4440586" cy="1008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32" fill="norm" stroke="1" extrusionOk="0">
                <a:moveTo>
                  <a:pt x="0" y="20396"/>
                </a:moveTo>
                <a:cubicBezTo>
                  <a:pt x="8327" y="21600"/>
                  <a:pt x="15527" y="14801"/>
                  <a:pt x="21600" y="0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488" name="J(r)"/>
          <p:cNvSpPr txBox="1"/>
          <p:nvPr/>
        </p:nvSpPr>
        <p:spPr>
          <a:xfrm>
            <a:off x="7296311" y="2925037"/>
            <a:ext cx="748978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J(r)</a:t>
            </a:r>
          </a:p>
        </p:txBody>
      </p:sp>
      <p:sp>
        <p:nvSpPr>
          <p:cNvPr id="489" name="L"/>
          <p:cNvSpPr txBox="1"/>
          <p:nvPr/>
        </p:nvSpPr>
        <p:spPr>
          <a:xfrm>
            <a:off x="3455306" y="4079876"/>
            <a:ext cx="33843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L</a:t>
            </a:r>
          </a:p>
        </p:txBody>
      </p:sp>
      <p:sp>
        <p:nvSpPr>
          <p:cNvPr id="490" name="Convection-diffusion eq."/>
          <p:cNvSpPr txBox="1"/>
          <p:nvPr/>
        </p:nvSpPr>
        <p:spPr>
          <a:xfrm>
            <a:off x="185733" y="5027178"/>
            <a:ext cx="470706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Convection-diffusion eq. </a:t>
            </a:r>
          </a:p>
        </p:txBody>
      </p:sp>
      <p:sp>
        <p:nvSpPr>
          <p:cNvPr id="491" name="Equazione"/>
          <p:cNvSpPr txBox="1"/>
          <p:nvPr/>
        </p:nvSpPr>
        <p:spPr>
          <a:xfrm>
            <a:off x="4976531" y="4775744"/>
            <a:ext cx="4397938" cy="11251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num>
                    <m:den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den>
                  </m:f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tanh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</m:e>
                  </m:d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492" name="Linea"/>
          <p:cNvSpPr/>
          <p:nvPr/>
        </p:nvSpPr>
        <p:spPr>
          <a:xfrm flipH="1">
            <a:off x="8674099" y="4223520"/>
            <a:ext cx="608831" cy="608831"/>
          </a:xfrm>
          <a:prstGeom prst="line">
            <a:avLst/>
          </a:prstGeom>
          <a:ln w="25400">
            <a:solidFill>
              <a:srgbClr val="6F6A5A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493" name="drift"/>
          <p:cNvSpPr txBox="1"/>
          <p:nvPr/>
        </p:nvSpPr>
        <p:spPr>
          <a:xfrm>
            <a:off x="9280599" y="3860799"/>
            <a:ext cx="89520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drift</a:t>
            </a:r>
          </a:p>
        </p:txBody>
      </p:sp>
      <p:sp>
        <p:nvSpPr>
          <p:cNvPr id="494" name="Linea"/>
          <p:cNvSpPr/>
          <p:nvPr/>
        </p:nvSpPr>
        <p:spPr>
          <a:xfrm flipH="1" flipV="1">
            <a:off x="8915399" y="5850980"/>
            <a:ext cx="608831" cy="608831"/>
          </a:xfrm>
          <a:prstGeom prst="line">
            <a:avLst/>
          </a:prstGeom>
          <a:ln w="25400">
            <a:solidFill>
              <a:srgbClr val="6F6A5A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495" name="diff. coeff."/>
          <p:cNvSpPr txBox="1"/>
          <p:nvPr/>
        </p:nvSpPr>
        <p:spPr>
          <a:xfrm>
            <a:off x="9535777" y="6121399"/>
            <a:ext cx="185804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diff. coeff.</a:t>
            </a:r>
          </a:p>
        </p:txBody>
      </p:sp>
      <p:sp>
        <p:nvSpPr>
          <p:cNvPr id="496" name="Equazione"/>
          <p:cNvSpPr txBox="1"/>
          <p:nvPr/>
        </p:nvSpPr>
        <p:spPr>
          <a:xfrm>
            <a:off x="441991" y="6197602"/>
            <a:ext cx="4194546" cy="11251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tanh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e>
                  </m:d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497" name="Equazione"/>
          <p:cNvSpPr txBox="1"/>
          <p:nvPr/>
        </p:nvSpPr>
        <p:spPr>
          <a:xfrm>
            <a:off x="370607" y="7696547"/>
            <a:ext cx="3830786" cy="11371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4</m:t>
                  </m:r>
                  <m:sSub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  <m:sup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sup>
                  </m:sSubSup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498" name="Linea"/>
          <p:cNvSpPr/>
          <p:nvPr/>
        </p:nvSpPr>
        <p:spPr>
          <a:xfrm>
            <a:off x="5816754" y="5743416"/>
            <a:ext cx="1842776" cy="2407494"/>
          </a:xfrm>
          <a:prstGeom prst="line">
            <a:avLst/>
          </a:prstGeom>
          <a:ln w="63500">
            <a:solidFill>
              <a:srgbClr val="008F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499" name="get L(t) by reversing t(L)"/>
          <p:cNvSpPr txBox="1"/>
          <p:nvPr/>
        </p:nvSpPr>
        <p:spPr>
          <a:xfrm>
            <a:off x="7767773" y="7818709"/>
            <a:ext cx="463205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pPr/>
            <a:r>
              <a:t>get L(t) by reversing t(L)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5" grpId="10"/>
      <p:bldP build="whole" bldLvl="1" animBg="1" rev="0" advAuto="0" spid="500" grpId="3"/>
      <p:bldP build="whole" bldLvl="1" animBg="1" rev="0" advAuto="0" spid="488" grpId="4"/>
      <p:bldP build="whole" bldLvl="1" animBg="1" rev="0" advAuto="0" spid="492" grpId="7"/>
      <p:bldP build="whole" bldLvl="1" animBg="1" rev="0" advAuto="0" spid="496" grpId="11"/>
      <p:bldP build="whole" bldLvl="1" animBg="1" rev="0" advAuto="0" spid="494" grpId="9"/>
      <p:bldP build="whole" bldLvl="1" animBg="1" rev="0" advAuto="0" spid="499" grpId="14"/>
      <p:bldP build="whole" bldLvl="1" animBg="1" rev="0" advAuto="0" spid="501" grpId="2"/>
      <p:bldP build="whole" bldLvl="1" animBg="1" rev="0" advAuto="0" spid="485" grpId="1"/>
      <p:bldP build="whole" bldLvl="1" animBg="1" rev="0" advAuto="0" spid="497" grpId="12"/>
      <p:bldP build="whole" bldLvl="1" animBg="1" rev="0" advAuto="0" spid="490" grpId="5"/>
      <p:bldP build="whole" bldLvl="1" animBg="1" rev="0" advAuto="0" spid="491" grpId="6"/>
      <p:bldP build="whole" bldLvl="1" animBg="1" rev="0" advAuto="0" spid="498" grpId="13"/>
      <p:bldP build="whole" bldLvl="1" animBg="1" rev="0" advAuto="0" spid="493" grpId="8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dynamical regime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dynamical regimes </a:t>
            </a:r>
          </a:p>
          <a:p>
            <a:pPr/>
            <a:r>
              <a:t>(after Mean field)</a:t>
            </a:r>
          </a:p>
        </p:txBody>
      </p:sp>
      <p:sp>
        <p:nvSpPr>
          <p:cNvPr id="504" name="Ballistic"/>
          <p:cNvSpPr txBox="1"/>
          <p:nvPr/>
        </p:nvSpPr>
        <p:spPr>
          <a:xfrm>
            <a:off x="471103" y="3657599"/>
            <a:ext cx="162319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Ballistic </a:t>
            </a:r>
          </a:p>
        </p:txBody>
      </p:sp>
      <p:sp>
        <p:nvSpPr>
          <p:cNvPr id="505" name="Equazione"/>
          <p:cNvSpPr txBox="1"/>
          <p:nvPr/>
        </p:nvSpPr>
        <p:spPr>
          <a:xfrm>
            <a:off x="3302143" y="3753031"/>
            <a:ext cx="5226882" cy="4314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/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≪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≪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ln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β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506" name="Equazione"/>
          <p:cNvSpPr txBox="1"/>
          <p:nvPr/>
        </p:nvSpPr>
        <p:spPr>
          <a:xfrm>
            <a:off x="10507813" y="3754631"/>
            <a:ext cx="1742774" cy="428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≃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507" name="When"/>
          <p:cNvSpPr txBox="1"/>
          <p:nvPr/>
        </p:nvSpPr>
        <p:spPr>
          <a:xfrm>
            <a:off x="5399050" y="2809874"/>
            <a:ext cx="12669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When</a:t>
            </a:r>
          </a:p>
        </p:txBody>
      </p:sp>
      <p:sp>
        <p:nvSpPr>
          <p:cNvPr id="508" name="Growth-law"/>
          <p:cNvSpPr txBox="1"/>
          <p:nvPr/>
        </p:nvSpPr>
        <p:spPr>
          <a:xfrm>
            <a:off x="10211308" y="2809874"/>
            <a:ext cx="233578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Growth-law</a:t>
            </a:r>
          </a:p>
        </p:txBody>
      </p:sp>
      <p:sp>
        <p:nvSpPr>
          <p:cNvPr id="509" name="Name"/>
          <p:cNvSpPr txBox="1"/>
          <p:nvPr/>
        </p:nvSpPr>
        <p:spPr>
          <a:xfrm>
            <a:off x="663761" y="2809874"/>
            <a:ext cx="123787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Name</a:t>
            </a:r>
          </a:p>
        </p:txBody>
      </p:sp>
      <p:sp>
        <p:nvSpPr>
          <p:cNvPr id="510" name="Logarithmic"/>
          <p:cNvSpPr txBox="1"/>
          <p:nvPr/>
        </p:nvSpPr>
        <p:spPr>
          <a:xfrm>
            <a:off x="134677" y="4549773"/>
            <a:ext cx="229604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Logarithmic</a:t>
            </a:r>
          </a:p>
        </p:txBody>
      </p:sp>
      <p:sp>
        <p:nvSpPr>
          <p:cNvPr id="511" name="Equazione"/>
          <p:cNvSpPr txBox="1"/>
          <p:nvPr/>
        </p:nvSpPr>
        <p:spPr>
          <a:xfrm>
            <a:off x="2829009" y="4700490"/>
            <a:ext cx="6406982" cy="35262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m:rPr>
                      <m:sty m:val="p"/>
                    </m:rP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ln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β</m:t>
                  </m:r>
                  <m:sSub>
                    <m:e>
                      <m:r>
                        <a:rPr xmlns:a="http://schemas.openxmlformats.org/drawingml/2006/main" sz="25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b>
                      <m:r>
                        <a:rPr xmlns:a="http://schemas.openxmlformats.org/drawingml/2006/main" sz="25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≪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≪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m:rPr>
                      <m:sty m:val="p"/>
                    </m:rP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ln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β</m:t>
                  </m:r>
                  <m:sSub>
                    <m:e>
                      <m:r>
                        <a:rPr xmlns:a="http://schemas.openxmlformats.org/drawingml/2006/main" sz="25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b>
                      <m:r>
                        <a:rPr xmlns:a="http://schemas.openxmlformats.org/drawingml/2006/main" sz="25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sSub>
                    <m:e>
                      <m:r>
                        <a:rPr xmlns:a="http://schemas.openxmlformats.org/drawingml/2006/main" sz="25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5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sSup>
                    <m:e>
                      <m:r>
                        <a:rPr xmlns:a="http://schemas.openxmlformats.org/drawingml/2006/main" sz="25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25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5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sSup>
                    <m:e>
                      <m:r>
                        <a:rPr xmlns:a="http://schemas.openxmlformats.org/drawingml/2006/main" sz="25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25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m:rPr>
                      <m:sty m:val="p"/>
                    </m:rP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ln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β</m:t>
                  </m:r>
                  <m:sSub>
                    <m:e>
                      <m:r>
                        <a:rPr xmlns:a="http://schemas.openxmlformats.org/drawingml/2006/main" sz="25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b>
                      <m:r>
                        <a:rPr xmlns:a="http://schemas.openxmlformats.org/drawingml/2006/main" sz="25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5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  <a:endParaRPr sz="2500">
              <a:solidFill>
                <a:srgbClr val="606060"/>
              </a:solidFill>
            </a:endParaRPr>
          </a:p>
        </p:txBody>
      </p:sp>
      <p:sp>
        <p:nvSpPr>
          <p:cNvPr id="512" name="Equazione"/>
          <p:cNvSpPr txBox="1"/>
          <p:nvPr/>
        </p:nvSpPr>
        <p:spPr>
          <a:xfrm>
            <a:off x="10235951" y="4691436"/>
            <a:ext cx="2694240" cy="3389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≃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sty m:val="p"/>
                    </m:rP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ln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100">
              <a:solidFill>
                <a:srgbClr val="606060"/>
              </a:solidFill>
            </a:endParaRPr>
          </a:p>
        </p:txBody>
      </p:sp>
      <p:sp>
        <p:nvSpPr>
          <p:cNvPr id="513" name="Diffusive"/>
          <p:cNvSpPr txBox="1"/>
          <p:nvPr/>
        </p:nvSpPr>
        <p:spPr>
          <a:xfrm>
            <a:off x="343358" y="5408276"/>
            <a:ext cx="170088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Diffusive</a:t>
            </a:r>
          </a:p>
        </p:txBody>
      </p:sp>
      <p:sp>
        <p:nvSpPr>
          <p:cNvPr id="514" name="Equazione"/>
          <p:cNvSpPr txBox="1"/>
          <p:nvPr/>
        </p:nvSpPr>
        <p:spPr>
          <a:xfrm>
            <a:off x="2746916" y="5465540"/>
            <a:ext cx="6337336" cy="5077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≫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ln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β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ln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β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515" name="Equazione"/>
          <p:cNvSpPr txBox="1"/>
          <p:nvPr/>
        </p:nvSpPr>
        <p:spPr>
          <a:xfrm>
            <a:off x="10405272" y="5410041"/>
            <a:ext cx="2355598" cy="56327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</m:rad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grpSp>
        <p:nvGrpSpPr>
          <p:cNvPr id="518" name="Galleria immagini"/>
          <p:cNvGrpSpPr/>
          <p:nvPr/>
        </p:nvGrpSpPr>
        <p:grpSpPr>
          <a:xfrm>
            <a:off x="3987255" y="6002336"/>
            <a:ext cx="4844793" cy="3892952"/>
            <a:chOff x="0" y="0"/>
            <a:chExt cx="4844792" cy="3892951"/>
          </a:xfrm>
        </p:grpSpPr>
        <p:pic>
          <p:nvPicPr>
            <p:cNvPr id="516" name="Schermata 2018-08-28 alle 09.24.36.png" descr="Schermata 2018-08-28 alle 09.24.3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16" t="0" r="516" b="0"/>
            <a:stretch>
              <a:fillRect/>
            </a:stretch>
          </p:blipFill>
          <p:spPr>
            <a:xfrm>
              <a:off x="0" y="0"/>
              <a:ext cx="4844793" cy="33722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7" name="Didascalia"/>
            <p:cNvSpPr/>
            <p:nvPr/>
          </p:nvSpPr>
          <p:spPr>
            <a:xfrm>
              <a:off x="0" y="3448451"/>
              <a:ext cx="4844793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pic>
        <p:nvPicPr>
          <p:cNvPr id="519" name="Ovale Ovale" descr="Ovale Ova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8761093">
            <a:off x="5052513" y="6456304"/>
            <a:ext cx="2409477" cy="1092201"/>
          </a:xfrm>
          <a:prstGeom prst="rect">
            <a:avLst/>
          </a:prstGeom>
        </p:spPr>
      </p:pic>
      <p:pic>
        <p:nvPicPr>
          <p:cNvPr id="521" name="Ovale Ovale" descr="Ovale Oval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560935">
            <a:off x="5901691" y="6051788"/>
            <a:ext cx="2869278" cy="1406160"/>
          </a:xfrm>
          <a:prstGeom prst="rect">
            <a:avLst/>
          </a:prstGeom>
        </p:spPr>
      </p:pic>
      <p:pic>
        <p:nvPicPr>
          <p:cNvPr id="523" name="Ovale Ovale" descr="Ovale Ova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560935">
            <a:off x="6592451" y="7264310"/>
            <a:ext cx="2501016" cy="2236699"/>
          </a:xfrm>
          <a:prstGeom prst="rect">
            <a:avLst/>
          </a:prstGeom>
        </p:spPr>
      </p:pic>
      <p:pic>
        <p:nvPicPr>
          <p:cNvPr id="525" name="Ovale Ovale" descr="Ovale Oval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0004615">
            <a:off x="6946899" y="6462615"/>
            <a:ext cx="2100462" cy="10429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xit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5" dur="1000" fill="hold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xit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9" dur="1000" fill="hold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Class="exit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53" dur="1000" fill="hold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9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3" grpId="14"/>
      <p:bldP build="whole" bldLvl="1" animBg="1" rev="0" advAuto="0" spid="519" grpId="5"/>
      <p:bldP build="whole" bldLvl="1" animBg="1" rev="0" advAuto="0" spid="519" grpId="6"/>
      <p:bldP build="whole" bldLvl="1" animBg="1" rev="0" advAuto="0" spid="515" grpId="16"/>
      <p:bldP build="whole" bldLvl="1" animBg="1" rev="0" advAuto="0" spid="505" grpId="2"/>
      <p:bldP build="whole" bldLvl="1" animBg="1" rev="0" advAuto="0" spid="523" grpId="11"/>
      <p:bldP build="whole" bldLvl="1" animBg="1" rev="0" advAuto="0" spid="510" grpId="7"/>
      <p:bldP build="whole" bldLvl="1" animBg="1" rev="0" advAuto="0" spid="523" grpId="13"/>
      <p:bldP build="whole" bldLvl="1" animBg="1" rev="0" advAuto="0" spid="511" grpId="8"/>
      <p:bldP build="whole" bldLvl="1" animBg="1" rev="0" advAuto="0" spid="506" grpId="3"/>
      <p:bldP build="whole" bldLvl="1" animBg="1" rev="0" advAuto="0" spid="518" grpId="4"/>
      <p:bldP build="whole" bldLvl="1" animBg="1" rev="0" advAuto="0" spid="512" grpId="9"/>
      <p:bldP build="whole" bldLvl="1" animBg="1" rev="0" advAuto="0" spid="504" grpId="1"/>
      <p:bldP build="whole" bldLvl="1" animBg="1" rev="0" advAuto="0" spid="514" grpId="15"/>
      <p:bldP build="whole" bldLvl="1" animBg="1" rev="0" advAuto="0" spid="521" grpId="10"/>
      <p:bldP build="whole" bldLvl="1" animBg="1" rev="0" advAuto="0" spid="525" grpId="17"/>
      <p:bldP build="whole" bldLvl="1" animBg="1" rev="0" advAuto="0" spid="521" grpId="1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Dimension d&gt;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Dimension d&gt;1</a:t>
            </a:r>
          </a:p>
        </p:txBody>
      </p:sp>
      <p:grpSp>
        <p:nvGrpSpPr>
          <p:cNvPr id="531" name="Galleria immagini"/>
          <p:cNvGrpSpPr/>
          <p:nvPr/>
        </p:nvGrpSpPr>
        <p:grpSpPr>
          <a:xfrm>
            <a:off x="1857722" y="2667000"/>
            <a:ext cx="8864601" cy="6838210"/>
            <a:chOff x="0" y="0"/>
            <a:chExt cx="8864600" cy="6838209"/>
          </a:xfrm>
        </p:grpSpPr>
        <p:pic>
          <p:nvPicPr>
            <p:cNvPr id="529" name="Schermata 2018-09-02 alle 11.33.20.png" descr="Schermata 2018-09-02 alle 11.33.2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22" t="0" r="422" b="0"/>
            <a:stretch>
              <a:fillRect/>
            </a:stretch>
          </p:blipFill>
          <p:spPr>
            <a:xfrm>
              <a:off x="0" y="0"/>
              <a:ext cx="8864600" cy="63175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0" name="Didascalia"/>
            <p:cNvSpPr/>
            <p:nvPr/>
          </p:nvSpPr>
          <p:spPr>
            <a:xfrm>
              <a:off x="0" y="6393709"/>
              <a:ext cx="8864600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weak Long-range interactions"/>
          <p:cNvSpPr txBox="1"/>
          <p:nvPr>
            <p:ph type="title"/>
          </p:nvPr>
        </p:nvSpPr>
        <p:spPr>
          <a:xfrm>
            <a:off x="838200" y="127000"/>
            <a:ext cx="11988800" cy="1905000"/>
          </a:xfrm>
          <a:prstGeom prst="rect">
            <a:avLst/>
          </a:prstGeom>
        </p:spPr>
        <p:txBody>
          <a:bodyPr/>
          <a:lstStyle/>
          <a:p>
            <a:pPr/>
            <a:r>
              <a:rPr sz="5700"/>
              <a:t>weak Long-range interactions</a:t>
            </a:r>
            <a:r>
              <a:t>  </a:t>
            </a:r>
          </a:p>
        </p:txBody>
      </p:sp>
      <p:sp>
        <p:nvSpPr>
          <p:cNvPr id="534" name="Equazione"/>
          <p:cNvSpPr txBox="1"/>
          <p:nvPr/>
        </p:nvSpPr>
        <p:spPr>
          <a:xfrm>
            <a:off x="3048424" y="1737054"/>
            <a:ext cx="6700820" cy="5999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sup>
                  </m:sSup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d</m:t>
                  </m:r>
                </m:oMath>
              </m:oMathPara>
            </a14:m>
            <a:endParaRPr sz="4600">
              <a:solidFill>
                <a:srgbClr val="606060"/>
              </a:solidFill>
            </a:endParaRPr>
          </a:p>
        </p:txBody>
      </p:sp>
      <p:sp>
        <p:nvSpPr>
          <p:cNvPr id="535" name="Linea"/>
          <p:cNvSpPr/>
          <p:nvPr/>
        </p:nvSpPr>
        <p:spPr>
          <a:xfrm>
            <a:off x="300564" y="4451350"/>
            <a:ext cx="12403672" cy="0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536" name="t"/>
          <p:cNvSpPr txBox="1"/>
          <p:nvPr/>
        </p:nvSpPr>
        <p:spPr>
          <a:xfrm>
            <a:off x="12463090" y="4432299"/>
            <a:ext cx="26655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</a:t>
            </a:r>
          </a:p>
        </p:txBody>
      </p:sp>
      <p:sp>
        <p:nvSpPr>
          <p:cNvPr id="537" name="Linea"/>
          <p:cNvSpPr/>
          <p:nvPr/>
        </p:nvSpPr>
        <p:spPr>
          <a:xfrm flipV="1">
            <a:off x="5683250" y="4233891"/>
            <a:ext cx="0" cy="434918"/>
          </a:xfrm>
          <a:prstGeom prst="line">
            <a:avLst/>
          </a:pr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538" name="Linea"/>
          <p:cNvSpPr/>
          <p:nvPr/>
        </p:nvSpPr>
        <p:spPr>
          <a:xfrm flipV="1">
            <a:off x="8712200" y="4233891"/>
            <a:ext cx="1" cy="434918"/>
          </a:xfrm>
          <a:prstGeom prst="line">
            <a:avLst/>
          </a:pr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539" name="Linea"/>
          <p:cNvSpPr/>
          <p:nvPr/>
        </p:nvSpPr>
        <p:spPr>
          <a:xfrm flipV="1">
            <a:off x="2743200" y="4233891"/>
            <a:ext cx="0" cy="434918"/>
          </a:xfrm>
          <a:prstGeom prst="line">
            <a:avLst/>
          </a:pr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540" name="Ballistic"/>
          <p:cNvSpPr txBox="1"/>
          <p:nvPr/>
        </p:nvSpPr>
        <p:spPr>
          <a:xfrm>
            <a:off x="3465140" y="3797299"/>
            <a:ext cx="149617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Ballistic</a:t>
            </a:r>
          </a:p>
        </p:txBody>
      </p:sp>
      <p:sp>
        <p:nvSpPr>
          <p:cNvPr id="541" name="Diffusive"/>
          <p:cNvSpPr txBox="1"/>
          <p:nvPr/>
        </p:nvSpPr>
        <p:spPr>
          <a:xfrm>
            <a:off x="9248911" y="3797299"/>
            <a:ext cx="170088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Diffusive</a:t>
            </a:r>
          </a:p>
        </p:txBody>
      </p:sp>
      <p:sp>
        <p:nvSpPr>
          <p:cNvPr id="542" name="Power"/>
          <p:cNvSpPr txBox="1"/>
          <p:nvPr/>
        </p:nvSpPr>
        <p:spPr>
          <a:xfrm>
            <a:off x="6534478" y="3816349"/>
            <a:ext cx="130351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Power</a:t>
            </a:r>
          </a:p>
        </p:txBody>
      </p:sp>
      <p:sp>
        <p:nvSpPr>
          <p:cNvPr id="543" name="Equazione"/>
          <p:cNvSpPr txBox="1"/>
          <p:nvPr/>
        </p:nvSpPr>
        <p:spPr>
          <a:xfrm>
            <a:off x="6205723" y="4641850"/>
            <a:ext cx="1961022" cy="5361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∼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563" name="Linea di collegamento"/>
          <p:cNvSpPr/>
          <p:nvPr/>
        </p:nvSpPr>
        <p:spPr>
          <a:xfrm>
            <a:off x="8703451" y="4913891"/>
            <a:ext cx="3136554" cy="1637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18" fill="norm" stroke="1" extrusionOk="0">
                <a:moveTo>
                  <a:pt x="21600" y="20378"/>
                </a:moveTo>
                <a:cubicBezTo>
                  <a:pt x="7370" y="21600"/>
                  <a:pt x="170" y="14807"/>
                  <a:pt x="0" y="0"/>
                </a:cubicBezTo>
              </a:path>
            </a:pathLst>
          </a:custGeom>
          <a:ln w="38100">
            <a:solidFill>
              <a:srgbClr val="6F6A5A"/>
            </a:solidFill>
            <a:miter lim="400000"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545" name="Equazione"/>
          <p:cNvSpPr txBox="1"/>
          <p:nvPr/>
        </p:nvSpPr>
        <p:spPr>
          <a:xfrm>
            <a:off x="12076048" y="6400800"/>
            <a:ext cx="558293" cy="30652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5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∞</m:t>
                  </m:r>
                </m:oMath>
              </m:oMathPara>
            </a14:m>
            <a:endParaRPr sz="5600">
              <a:solidFill>
                <a:srgbClr val="606060"/>
              </a:solidFill>
            </a:endParaRPr>
          </a:p>
        </p:txBody>
      </p:sp>
      <p:sp>
        <p:nvSpPr>
          <p:cNvPr id="546" name="Equazione"/>
          <p:cNvSpPr txBox="1"/>
          <p:nvPr/>
        </p:nvSpPr>
        <p:spPr>
          <a:xfrm>
            <a:off x="11217247" y="6985000"/>
            <a:ext cx="1441659" cy="40508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grpSp>
        <p:nvGrpSpPr>
          <p:cNvPr id="549" name="Galleria immagini"/>
          <p:cNvGrpSpPr/>
          <p:nvPr/>
        </p:nvGrpSpPr>
        <p:grpSpPr>
          <a:xfrm>
            <a:off x="767047" y="5194300"/>
            <a:ext cx="6892356" cy="4973192"/>
            <a:chOff x="0" y="0"/>
            <a:chExt cx="6892354" cy="4973191"/>
          </a:xfrm>
        </p:grpSpPr>
        <p:pic>
          <p:nvPicPr>
            <p:cNvPr id="547" name="Schermata 2018-08-28 alle 16.56.14.png" descr="Schermata 2018-08-28 alle 16.56.1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4866" r="0" b="4866"/>
            <a:stretch>
              <a:fillRect/>
            </a:stretch>
          </p:blipFill>
          <p:spPr>
            <a:xfrm>
              <a:off x="0" y="0"/>
              <a:ext cx="6892355" cy="4452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8" name="Didascalia"/>
            <p:cNvSpPr/>
            <p:nvPr/>
          </p:nvSpPr>
          <p:spPr>
            <a:xfrm>
              <a:off x="0" y="4528691"/>
              <a:ext cx="6892355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sp>
        <p:nvSpPr>
          <p:cNvPr id="550" name="Equazione"/>
          <p:cNvSpPr txBox="1"/>
          <p:nvPr/>
        </p:nvSpPr>
        <p:spPr>
          <a:xfrm>
            <a:off x="5093770" y="3371986"/>
            <a:ext cx="1585546" cy="48232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*</m:t>
                      </m:r>
                    </m:sup>
                  </m:sSup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≃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lin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551" name="Equazione"/>
          <p:cNvSpPr txBox="1"/>
          <p:nvPr/>
        </p:nvSpPr>
        <p:spPr>
          <a:xfrm>
            <a:off x="8122850" y="3371986"/>
            <a:ext cx="2160109" cy="48232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*</m:t>
                      </m:r>
                    </m:sup>
                  </m:sSup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≃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grpSp>
        <p:nvGrpSpPr>
          <p:cNvPr id="559" name="Raggruppa"/>
          <p:cNvGrpSpPr/>
          <p:nvPr/>
        </p:nvGrpSpPr>
        <p:grpSpPr>
          <a:xfrm>
            <a:off x="9159775" y="6638121"/>
            <a:ext cx="3808069" cy="2562269"/>
            <a:chOff x="0" y="0"/>
            <a:chExt cx="3808067" cy="2562268"/>
          </a:xfrm>
        </p:grpSpPr>
        <p:sp>
          <p:nvSpPr>
            <p:cNvPr id="552" name="Linea"/>
            <p:cNvSpPr/>
            <p:nvPr/>
          </p:nvSpPr>
          <p:spPr>
            <a:xfrm flipV="1">
              <a:off x="466824" y="193812"/>
              <a:ext cx="1" cy="1987454"/>
            </a:xfrm>
            <a:prstGeom prst="line">
              <a:avLst/>
            </a:prstGeom>
            <a:noFill/>
            <a:ln w="38100" cap="flat">
              <a:solidFill>
                <a:srgbClr val="6F6A5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53" name="Linea"/>
            <p:cNvSpPr/>
            <p:nvPr/>
          </p:nvSpPr>
          <p:spPr>
            <a:xfrm>
              <a:off x="441424" y="2159425"/>
              <a:ext cx="3321121" cy="1"/>
            </a:xfrm>
            <a:prstGeom prst="line">
              <a:avLst/>
            </a:prstGeom>
            <a:noFill/>
            <a:ln w="38100" cap="flat">
              <a:solidFill>
                <a:srgbClr val="6F6A5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54" name="Equazione"/>
            <p:cNvSpPr txBox="1"/>
            <p:nvPr/>
          </p:nvSpPr>
          <p:spPr>
            <a:xfrm>
              <a:off x="3577181" y="2361100"/>
              <a:ext cx="230887" cy="201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600" i="1">
                        <a:solidFill>
                          <a:srgbClr val="605F5F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m:oMathPara>
              </a14:m>
              <a:endParaRPr sz="3600">
                <a:solidFill>
                  <a:srgbClr val="606060"/>
                </a:solidFill>
              </a:endParaRPr>
            </a:p>
          </p:txBody>
        </p:sp>
        <p:sp>
          <p:nvSpPr>
            <p:cNvPr id="555" name="Equazione"/>
            <p:cNvSpPr txBox="1"/>
            <p:nvPr/>
          </p:nvSpPr>
          <p:spPr>
            <a:xfrm>
              <a:off x="0" y="0"/>
              <a:ext cx="349450" cy="416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a:rPr xmlns:a="http://schemas.openxmlformats.org/drawingml/2006/main" sz="3600" i="1">
                            <a:solidFill>
                              <a:srgbClr val="605F5F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xmlns:a="http://schemas.openxmlformats.org/drawingml/2006/main" sz="3600" i="1">
                            <a:solidFill>
                              <a:srgbClr val="605F5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m:oMathPara>
              </a14:m>
              <a:endParaRPr sz="3600">
                <a:solidFill>
                  <a:srgbClr val="606060"/>
                </a:solidFill>
              </a:endParaRPr>
            </a:p>
          </p:txBody>
        </p:sp>
        <p:sp>
          <p:nvSpPr>
            <p:cNvPr id="564" name="Linea di collegamento"/>
            <p:cNvSpPr/>
            <p:nvPr/>
          </p:nvSpPr>
          <p:spPr>
            <a:xfrm>
              <a:off x="518938" y="429053"/>
              <a:ext cx="1236317" cy="149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71" y="11790"/>
                    <a:pt x="7971" y="1899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40FF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557" name="Equazione"/>
            <p:cNvSpPr txBox="1"/>
            <p:nvPr/>
          </p:nvSpPr>
          <p:spPr>
            <a:xfrm>
              <a:off x="1671902" y="2252743"/>
              <a:ext cx="129846" cy="3095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600" i="1">
                        <a:solidFill>
                          <a:srgbClr val="605F5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m:oMathPara>
              </a14:m>
              <a:endParaRPr sz="3600">
                <a:solidFill>
                  <a:srgbClr val="606060"/>
                </a:solidFill>
              </a:endParaRPr>
            </a:p>
          </p:txBody>
        </p:sp>
        <p:sp>
          <p:nvSpPr>
            <p:cNvPr id="558" name="Linea"/>
            <p:cNvSpPr/>
            <p:nvPr/>
          </p:nvSpPr>
          <p:spPr>
            <a:xfrm>
              <a:off x="1736824" y="2175678"/>
              <a:ext cx="1838202" cy="1"/>
            </a:xfrm>
            <a:prstGeom prst="line">
              <a:avLst/>
            </a:prstGeom>
            <a:noFill/>
            <a:ln w="38100" cap="flat">
              <a:solidFill>
                <a:srgbClr val="FF40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</p:grpSp>
      <p:sp>
        <p:nvSpPr>
          <p:cNvPr id="560" name="(WLR)"/>
          <p:cNvSpPr txBox="1"/>
          <p:nvPr/>
        </p:nvSpPr>
        <p:spPr>
          <a:xfrm>
            <a:off x="10370530" y="1725879"/>
            <a:ext cx="138655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(WLR)</a:t>
            </a:r>
          </a:p>
        </p:txBody>
      </p:sp>
      <p:sp>
        <p:nvSpPr>
          <p:cNvPr id="561" name="Equazione"/>
          <p:cNvSpPr txBox="1"/>
          <p:nvPr/>
        </p:nvSpPr>
        <p:spPr>
          <a:xfrm>
            <a:off x="11162524" y="3932504"/>
            <a:ext cx="1297104" cy="3899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562" name="Equilibrium"/>
          <p:cNvSpPr txBox="1"/>
          <p:nvPr/>
        </p:nvSpPr>
        <p:spPr>
          <a:xfrm>
            <a:off x="10371540" y="7671605"/>
            <a:ext cx="167242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40FF"/>
                </a:solidFill>
              </a:defRPr>
            </a:lvl1pPr>
          </a:lstStyle>
          <a:p>
            <a:pPr/>
            <a:r>
              <a:t>Equilibrium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9" grpId="1"/>
      <p:bldP build="whole" bldLvl="1" animBg="1" rev="0" advAuto="0" spid="550" grpId="11"/>
      <p:bldP build="whole" bldLvl="1" animBg="1" rev="0" advAuto="0" spid="543" grpId="12"/>
      <p:bldP build="whole" bldLvl="1" animBg="1" rev="0" advAuto="0" spid="541" grpId="5"/>
      <p:bldP build="whole" bldLvl="1" animBg="1" rev="0" advAuto="0" spid="539" grpId="8"/>
      <p:bldP build="whole" bldLvl="1" animBg="1" rev="0" advAuto="0" spid="563" grpId="15"/>
      <p:bldP build="whole" bldLvl="1" animBg="1" rev="0" advAuto="0" spid="537" grpId="7"/>
      <p:bldP build="whole" bldLvl="1" animBg="1" rev="0" advAuto="0" spid="536" grpId="10"/>
      <p:bldP build="whole" bldLvl="1" animBg="1" rev="0" advAuto="0" spid="535" grpId="6"/>
      <p:bldP build="whole" bldLvl="1" animBg="1" rev="0" advAuto="0" spid="561" grpId="14"/>
      <p:bldP build="whole" bldLvl="1" animBg="1" rev="0" advAuto="0" spid="538" grpId="9"/>
      <p:bldP build="whole" bldLvl="1" animBg="1" rev="0" advAuto="0" spid="545" grpId="16"/>
      <p:bldP build="whole" bldLvl="1" animBg="1" rev="0" advAuto="0" spid="542" grpId="4"/>
      <p:bldP build="whole" bldLvl="1" animBg="1" rev="0" advAuto="0" spid="540" grpId="3"/>
      <p:bldP build="whole" bldLvl="1" animBg="1" rev="0" advAuto="0" spid="551" grpId="13"/>
      <p:bldP build="whole" bldLvl="1" animBg="1" rev="0" advAuto="0" spid="562" grpId="2"/>
      <p:bldP build="whole" bldLvl="1" animBg="1" rev="0" advAuto="0" spid="546" grpId="17"/>
      <p:bldP build="whole" bldLvl="1" animBg="1" rev="0" advAuto="0" spid="549" grpId="18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Equazione"/>
          <p:cNvSpPr txBox="1"/>
          <p:nvPr/>
        </p:nvSpPr>
        <p:spPr>
          <a:xfrm>
            <a:off x="3543724" y="1855849"/>
            <a:ext cx="7285020" cy="5999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sup>
                  </m:sSup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d</m:t>
                  </m:r>
                </m:oMath>
              </m:oMathPara>
            </a14:m>
            <a:endParaRPr sz="4600">
              <a:solidFill>
                <a:srgbClr val="606060"/>
              </a:solidFill>
            </a:endParaRPr>
          </a:p>
        </p:txBody>
      </p:sp>
      <p:sp>
        <p:nvSpPr>
          <p:cNvPr id="567" name="strong Long-range interactions"/>
          <p:cNvSpPr txBox="1"/>
          <p:nvPr/>
        </p:nvSpPr>
        <p:spPr>
          <a:xfrm>
            <a:off x="838200" y="1270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lnSpc>
                <a:spcPct val="90000"/>
              </a:lnSpc>
              <a:defRPr cap="all" sz="53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/>
            <a:r>
              <a:t>strong Long-range interactions  </a:t>
            </a:r>
          </a:p>
        </p:txBody>
      </p:sp>
      <p:sp>
        <p:nvSpPr>
          <p:cNvPr id="568" name="Equazione"/>
          <p:cNvSpPr txBox="1"/>
          <p:nvPr/>
        </p:nvSpPr>
        <p:spPr>
          <a:xfrm>
            <a:off x="7875816" y="3891407"/>
            <a:ext cx="1025069" cy="3154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7980FF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3600" i="1">
                      <a:solidFill>
                        <a:srgbClr val="7980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7980FF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600">
              <a:solidFill>
                <a:srgbClr val="7A81FF"/>
              </a:solidFill>
            </a:endParaRPr>
          </a:p>
        </p:txBody>
      </p:sp>
      <p:sp>
        <p:nvSpPr>
          <p:cNvPr id="569" name="Mean Field"/>
          <p:cNvSpPr txBox="1"/>
          <p:nvPr/>
        </p:nvSpPr>
        <p:spPr>
          <a:xfrm>
            <a:off x="5111812" y="3737990"/>
            <a:ext cx="21080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7A81FF"/>
                </a:solidFill>
              </a:defRPr>
            </a:lvl1pPr>
          </a:lstStyle>
          <a:p>
            <a:pPr/>
            <a:r>
              <a:t>Mean Field</a:t>
            </a:r>
          </a:p>
        </p:txBody>
      </p:sp>
      <p:sp>
        <p:nvSpPr>
          <p:cNvPr id="570" name="Spins align with global magnetisation m(t)"/>
          <p:cNvSpPr txBox="1"/>
          <p:nvPr/>
        </p:nvSpPr>
        <p:spPr>
          <a:xfrm>
            <a:off x="542999" y="5307965"/>
            <a:ext cx="786750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pPr/>
            <a:r>
              <a:t>Spins align with global magnetisation m(t) </a:t>
            </a:r>
          </a:p>
        </p:txBody>
      </p:sp>
      <p:sp>
        <p:nvSpPr>
          <p:cNvPr id="571" name="Feedback on magnetisation"/>
          <p:cNvSpPr txBox="1"/>
          <p:nvPr/>
        </p:nvSpPr>
        <p:spPr>
          <a:xfrm>
            <a:off x="558824" y="6356347"/>
            <a:ext cx="511805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31B93"/>
                </a:solidFill>
              </a:defRPr>
            </a:lvl1pPr>
          </a:lstStyle>
          <a:p>
            <a:pPr/>
            <a:r>
              <a:t>Feedback on magnetisation</a:t>
            </a:r>
          </a:p>
        </p:txBody>
      </p:sp>
      <p:sp>
        <p:nvSpPr>
          <p:cNvPr id="572" name="Exponential convergence of m(t) to equilibrium value"/>
          <p:cNvSpPr txBox="1"/>
          <p:nvPr/>
        </p:nvSpPr>
        <p:spPr>
          <a:xfrm>
            <a:off x="531279" y="7404096"/>
            <a:ext cx="994834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2193"/>
                </a:solidFill>
              </a:defRPr>
            </a:lvl1pPr>
          </a:lstStyle>
          <a:p>
            <a:pPr/>
            <a:r>
              <a:t>Exponential convergence of m(t) to equilibrium value</a:t>
            </a:r>
          </a:p>
        </p:txBody>
      </p:sp>
      <p:sp>
        <p:nvSpPr>
          <p:cNvPr id="573" name="No formation of domains"/>
          <p:cNvSpPr txBox="1"/>
          <p:nvPr/>
        </p:nvSpPr>
        <p:spPr>
          <a:xfrm>
            <a:off x="510864" y="8331199"/>
            <a:ext cx="483297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1751"/>
                </a:solidFill>
              </a:defRPr>
            </a:lvl1pPr>
          </a:lstStyle>
          <a:p>
            <a:pPr/>
            <a:r>
              <a:t>No formation of domains</a:t>
            </a:r>
          </a:p>
        </p:txBody>
      </p:sp>
      <p:grpSp>
        <p:nvGrpSpPr>
          <p:cNvPr id="581" name="Raggruppa"/>
          <p:cNvGrpSpPr/>
          <p:nvPr/>
        </p:nvGrpSpPr>
        <p:grpSpPr>
          <a:xfrm>
            <a:off x="10326650" y="5060949"/>
            <a:ext cx="2411376" cy="2247901"/>
            <a:chOff x="0" y="0"/>
            <a:chExt cx="2411375" cy="2247900"/>
          </a:xfrm>
        </p:grpSpPr>
        <p:sp>
          <p:nvSpPr>
            <p:cNvPr id="574" name="Linea"/>
            <p:cNvSpPr/>
            <p:nvPr/>
          </p:nvSpPr>
          <p:spPr>
            <a:xfrm flipV="1">
              <a:off x="538199" y="247648"/>
              <a:ext cx="1" cy="1546227"/>
            </a:xfrm>
            <a:prstGeom prst="line">
              <a:avLst/>
            </a:prstGeom>
            <a:noFill/>
            <a:ln w="38100" cap="flat">
              <a:solidFill>
                <a:srgbClr val="6F6A5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75" name="Linea"/>
            <p:cNvSpPr/>
            <p:nvPr/>
          </p:nvSpPr>
          <p:spPr>
            <a:xfrm>
              <a:off x="411199" y="1695450"/>
              <a:ext cx="1918330" cy="0"/>
            </a:xfrm>
            <a:prstGeom prst="line">
              <a:avLst/>
            </a:prstGeom>
            <a:noFill/>
            <a:ln w="38100" cap="flat">
              <a:solidFill>
                <a:srgbClr val="6F6A5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sp>
          <p:nvSpPr>
            <p:cNvPr id="576" name="m"/>
            <p:cNvSpPr txBox="1"/>
            <p:nvPr/>
          </p:nvSpPr>
          <p:spPr>
            <a:xfrm>
              <a:off x="-1" y="-1"/>
              <a:ext cx="46680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</a:t>
              </a:r>
            </a:p>
          </p:txBody>
        </p:sp>
        <p:sp>
          <p:nvSpPr>
            <p:cNvPr id="577" name="t"/>
            <p:cNvSpPr txBox="1"/>
            <p:nvPr/>
          </p:nvSpPr>
          <p:spPr>
            <a:xfrm>
              <a:off x="2144824" y="1625599"/>
              <a:ext cx="266552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</a:t>
              </a:r>
            </a:p>
          </p:txBody>
        </p:sp>
        <p:sp>
          <p:nvSpPr>
            <p:cNvPr id="578" name="1"/>
            <p:cNvSpPr txBox="1"/>
            <p:nvPr/>
          </p:nvSpPr>
          <p:spPr>
            <a:xfrm>
              <a:off x="1009423" y="1708149"/>
              <a:ext cx="276753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582" name="Linea di collegamento"/>
            <p:cNvSpPr/>
            <p:nvPr/>
          </p:nvSpPr>
          <p:spPr>
            <a:xfrm>
              <a:off x="533419" y="1284311"/>
              <a:ext cx="520964" cy="38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85" fill="norm" stroke="1" extrusionOk="0">
                  <a:moveTo>
                    <a:pt x="0" y="18862"/>
                  </a:moveTo>
                  <a:cubicBezTo>
                    <a:pt x="7588" y="21600"/>
                    <a:pt x="14788" y="15313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FA92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583" name="Linea di collegamento"/>
            <p:cNvSpPr/>
            <p:nvPr/>
          </p:nvSpPr>
          <p:spPr>
            <a:xfrm>
              <a:off x="1046147" y="910281"/>
              <a:ext cx="629254" cy="38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0" y="7334"/>
                    <a:pt x="12060" y="134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FA92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3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3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3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3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1" grpId="5"/>
      <p:bldP build="whole" bldLvl="1" animBg="1" rev="0" advAuto="0" spid="569" grpId="1"/>
      <p:bldP build="whole" bldLvl="1" animBg="1" rev="0" advAuto="0" spid="572" grpId="6"/>
      <p:bldP build="whole" bldLvl="1" animBg="1" rev="0" advAuto="0" spid="568" grpId="2"/>
      <p:bldP build="whole" bldLvl="1" animBg="1" rev="0" advAuto="0" spid="573" grpId="7"/>
      <p:bldP build="whole" bldLvl="1" animBg="1" rev="0" advAuto="0" spid="571" grpId="4"/>
      <p:bldP build="whole" bldLvl="1" animBg="1" rev="0" advAuto="0" spid="570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Equazione"/>
          <p:cNvSpPr txBox="1"/>
          <p:nvPr/>
        </p:nvSpPr>
        <p:spPr>
          <a:xfrm>
            <a:off x="3543724" y="1855849"/>
            <a:ext cx="7285020" cy="5999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sup>
                  </m:sSup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xmlns:a="http://schemas.openxmlformats.org/drawingml/2006/main" sz="4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4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d</m:t>
                  </m:r>
                </m:oMath>
              </m:oMathPara>
            </a14:m>
            <a:endParaRPr sz="4600">
              <a:solidFill>
                <a:srgbClr val="606060"/>
              </a:solidFill>
            </a:endParaRPr>
          </a:p>
        </p:txBody>
      </p:sp>
      <p:sp>
        <p:nvSpPr>
          <p:cNvPr id="586" name="strong Long-range interactions"/>
          <p:cNvSpPr txBox="1"/>
          <p:nvPr/>
        </p:nvSpPr>
        <p:spPr>
          <a:xfrm>
            <a:off x="838200" y="1270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lnSpc>
                <a:spcPct val="90000"/>
              </a:lnSpc>
              <a:defRPr cap="all" sz="5300">
                <a:latin typeface="+mj-lt"/>
                <a:ea typeface="+mj-ea"/>
                <a:cs typeface="+mj-cs"/>
                <a:sym typeface="Gill Sans Light"/>
              </a:defRPr>
            </a:lvl1pPr>
          </a:lstStyle>
          <a:p>
            <a:pPr/>
            <a:r>
              <a:t>strong Long-range interactions  </a:t>
            </a:r>
          </a:p>
        </p:txBody>
      </p:sp>
      <p:sp>
        <p:nvSpPr>
          <p:cNvPr id="587" name="Equazione"/>
          <p:cNvSpPr txBox="1"/>
          <p:nvPr/>
        </p:nvSpPr>
        <p:spPr>
          <a:xfrm>
            <a:off x="5610148" y="2860078"/>
            <a:ext cx="1784503" cy="3561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9437FF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600" i="1">
                      <a:solidFill>
                        <a:srgbClr val="9437FF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3600" i="1">
                      <a:solidFill>
                        <a:srgbClr val="9437FF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3600" i="1">
                      <a:solidFill>
                        <a:srgbClr val="9437FF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3600" i="1">
                      <a:solidFill>
                        <a:srgbClr val="9437FF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600">
              <a:solidFill>
                <a:srgbClr val="9437FF"/>
              </a:solidFill>
            </a:endParaRPr>
          </a:p>
        </p:txBody>
      </p:sp>
      <p:sp>
        <p:nvSpPr>
          <p:cNvPr id="588" name="Two kind of configurations"/>
          <p:cNvSpPr txBox="1"/>
          <p:nvPr/>
        </p:nvSpPr>
        <p:spPr>
          <a:xfrm>
            <a:off x="3981772" y="3797299"/>
            <a:ext cx="50412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Two kind of configurations</a:t>
            </a:r>
          </a:p>
        </p:txBody>
      </p:sp>
      <p:sp>
        <p:nvSpPr>
          <p:cNvPr id="589" name="Mean-field like…"/>
          <p:cNvSpPr txBox="1"/>
          <p:nvPr/>
        </p:nvSpPr>
        <p:spPr>
          <a:xfrm>
            <a:off x="856977" y="5048248"/>
            <a:ext cx="279454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96FF"/>
                </a:solidFill>
              </a:defRPr>
            </a:pPr>
            <a:r>
              <a:t>Mean-field like</a:t>
            </a:r>
          </a:p>
          <a:p>
            <a:pPr>
              <a:defRPr>
                <a:solidFill>
                  <a:srgbClr val="0096FF"/>
                </a:solidFill>
              </a:defRPr>
            </a:pPr>
            <a:r>
              <a:t>(no domains)</a:t>
            </a:r>
          </a:p>
        </p:txBody>
      </p:sp>
      <p:sp>
        <p:nvSpPr>
          <p:cNvPr id="590" name="Coarsening…"/>
          <p:cNvSpPr txBox="1"/>
          <p:nvPr/>
        </p:nvSpPr>
        <p:spPr>
          <a:xfrm>
            <a:off x="9371793" y="5048248"/>
            <a:ext cx="288451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942193"/>
                </a:solidFill>
              </a:defRPr>
            </a:pPr>
            <a:r>
              <a:t>Coarsening</a:t>
            </a:r>
          </a:p>
          <a:p>
            <a:pPr>
              <a:defRPr>
                <a:solidFill>
                  <a:srgbClr val="942193"/>
                </a:solidFill>
              </a:defRPr>
            </a:pPr>
            <a:r>
              <a:t>(with domains)</a:t>
            </a:r>
          </a:p>
        </p:txBody>
      </p:sp>
      <p:sp>
        <p:nvSpPr>
          <p:cNvPr id="591" name="Linea"/>
          <p:cNvSpPr/>
          <p:nvPr/>
        </p:nvSpPr>
        <p:spPr>
          <a:xfrm flipH="1">
            <a:off x="4036525" y="4686299"/>
            <a:ext cx="2281725" cy="854166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592" name="Linea"/>
          <p:cNvSpPr/>
          <p:nvPr/>
        </p:nvSpPr>
        <p:spPr>
          <a:xfrm>
            <a:off x="6710838" y="4686299"/>
            <a:ext cx="2281725" cy="854166"/>
          </a:xfrm>
          <a:prstGeom prst="line">
            <a:avLst/>
          </a:prstGeom>
          <a:ln w="38100">
            <a:solidFill>
              <a:srgbClr val="94219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593" name="Relative abundance regulated by"/>
          <p:cNvSpPr txBox="1"/>
          <p:nvPr/>
        </p:nvSpPr>
        <p:spPr>
          <a:xfrm>
            <a:off x="3284270" y="8390696"/>
            <a:ext cx="6436259" cy="65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Relative abundance regulated by </a:t>
            </a:r>
            <a14:m>
              <m:oMath>
                <m:r>
                  <a:rPr xmlns:a="http://schemas.openxmlformats.org/drawingml/2006/main" sz="3950" i="1">
                    <a:solidFill>
                      <a:srgbClr val="605F5F"/>
                    </a:solidFill>
                    <a:latin typeface="Cambria Math" panose="02040503050406030204" pitchFamily="18" charset="0"/>
                  </a:rPr>
                  <m:t>α</m:t>
                </m:r>
              </m:oMath>
            </a14:m>
          </a:p>
        </p:txBody>
      </p:sp>
      <p:sp>
        <p:nvSpPr>
          <p:cNvPr id="594" name="Linea"/>
          <p:cNvSpPr/>
          <p:nvPr/>
        </p:nvSpPr>
        <p:spPr>
          <a:xfrm>
            <a:off x="4043204" y="6385523"/>
            <a:ext cx="2607886" cy="2011952"/>
          </a:xfrm>
          <a:prstGeom prst="line">
            <a:avLst/>
          </a:prstGeom>
          <a:ln w="38100">
            <a:solidFill>
              <a:srgbClr val="0096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595" name="Linea"/>
          <p:cNvSpPr/>
          <p:nvPr/>
        </p:nvSpPr>
        <p:spPr>
          <a:xfrm flipH="1">
            <a:off x="6773704" y="6385523"/>
            <a:ext cx="2607886" cy="2011952"/>
          </a:xfrm>
          <a:prstGeom prst="line">
            <a:avLst/>
          </a:prstGeom>
          <a:ln w="38100">
            <a:solidFill>
              <a:srgbClr val="94219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Magnets, gas-lattices and binary syst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Magnets, gas-lattices and binary systems</a:t>
            </a:r>
          </a:p>
        </p:txBody>
      </p:sp>
      <p:grpSp>
        <p:nvGrpSpPr>
          <p:cNvPr id="162" name="Galleria immagini"/>
          <p:cNvGrpSpPr/>
          <p:nvPr/>
        </p:nvGrpSpPr>
        <p:grpSpPr>
          <a:xfrm>
            <a:off x="114300" y="2841004"/>
            <a:ext cx="6002388" cy="6333184"/>
            <a:chOff x="0" y="0"/>
            <a:chExt cx="6002387" cy="6333182"/>
          </a:xfrm>
        </p:grpSpPr>
        <p:pic>
          <p:nvPicPr>
            <p:cNvPr id="160" name="Schermata 2018-08-23 alle 15.45.01.png" descr="Schermata 2018-08-23 alle 15.45.0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453" r="0" b="1453"/>
            <a:stretch>
              <a:fillRect/>
            </a:stretch>
          </p:blipFill>
          <p:spPr>
            <a:xfrm>
              <a:off x="0" y="0"/>
              <a:ext cx="6002388" cy="58124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" name="Didascalia"/>
            <p:cNvSpPr/>
            <p:nvPr/>
          </p:nvSpPr>
          <p:spPr>
            <a:xfrm>
              <a:off x="0" y="5888682"/>
              <a:ext cx="6002388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grpSp>
        <p:nvGrpSpPr>
          <p:cNvPr id="165" name="Galleria immagini"/>
          <p:cNvGrpSpPr/>
          <p:nvPr/>
        </p:nvGrpSpPr>
        <p:grpSpPr>
          <a:xfrm>
            <a:off x="7010400" y="2777033"/>
            <a:ext cx="5853659" cy="6461126"/>
            <a:chOff x="0" y="0"/>
            <a:chExt cx="5853658" cy="6461125"/>
          </a:xfrm>
        </p:grpSpPr>
        <p:pic>
          <p:nvPicPr>
            <p:cNvPr id="163" name="Schermata 2018-08-23 alle 15.47.02.png" descr="Schermata 2018-08-23 alle 15.47.0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30" t="0" r="730" b="0"/>
            <a:stretch>
              <a:fillRect/>
            </a:stretch>
          </p:blipFill>
          <p:spPr>
            <a:xfrm>
              <a:off x="0" y="0"/>
              <a:ext cx="5853659" cy="59404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Didascalia"/>
            <p:cNvSpPr/>
            <p:nvPr/>
          </p:nvSpPr>
          <p:spPr>
            <a:xfrm>
              <a:off x="0" y="6016625"/>
              <a:ext cx="5853659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sp>
        <p:nvSpPr>
          <p:cNvPr id="166" name="Cerchio"/>
          <p:cNvSpPr/>
          <p:nvPr/>
        </p:nvSpPr>
        <p:spPr>
          <a:xfrm>
            <a:off x="9567391" y="3098800"/>
            <a:ext cx="739676" cy="732348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7" name="Cerchio"/>
          <p:cNvSpPr/>
          <p:nvPr/>
        </p:nvSpPr>
        <p:spPr>
          <a:xfrm>
            <a:off x="11891491" y="3098800"/>
            <a:ext cx="739676" cy="732348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8" name="Cerchio"/>
          <p:cNvSpPr/>
          <p:nvPr/>
        </p:nvSpPr>
        <p:spPr>
          <a:xfrm>
            <a:off x="11802591" y="4183600"/>
            <a:ext cx="739676" cy="732349"/>
          </a:xfrm>
          <a:prstGeom prst="ellipse">
            <a:avLst/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9" name="Cerchio"/>
          <p:cNvSpPr/>
          <p:nvPr/>
        </p:nvSpPr>
        <p:spPr>
          <a:xfrm>
            <a:off x="10710391" y="4183600"/>
            <a:ext cx="739676" cy="732349"/>
          </a:xfrm>
          <a:prstGeom prst="ellipse">
            <a:avLst/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0" name="Cerchio"/>
          <p:cNvSpPr/>
          <p:nvPr/>
        </p:nvSpPr>
        <p:spPr>
          <a:xfrm>
            <a:off x="7268691" y="4183600"/>
            <a:ext cx="739676" cy="732349"/>
          </a:xfrm>
          <a:prstGeom prst="ellipse">
            <a:avLst/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1" name="Cerchio"/>
          <p:cNvSpPr/>
          <p:nvPr/>
        </p:nvSpPr>
        <p:spPr>
          <a:xfrm>
            <a:off x="8437091" y="5381071"/>
            <a:ext cx="739676" cy="732349"/>
          </a:xfrm>
          <a:prstGeom prst="ellipse">
            <a:avLst/>
          </a:prstGeom>
          <a:blipFill>
            <a:blip r:embed="rId9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2" name="Cerchio"/>
          <p:cNvSpPr/>
          <p:nvPr/>
        </p:nvSpPr>
        <p:spPr>
          <a:xfrm>
            <a:off x="11802591" y="5381071"/>
            <a:ext cx="739676" cy="732349"/>
          </a:xfrm>
          <a:prstGeom prst="ellipse">
            <a:avLst/>
          </a:prstGeom>
          <a:blipFill>
            <a:blip r:embed="rId10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3" name="Cerchio"/>
          <p:cNvSpPr/>
          <p:nvPr/>
        </p:nvSpPr>
        <p:spPr>
          <a:xfrm>
            <a:off x="11891491" y="6519322"/>
            <a:ext cx="739676" cy="732349"/>
          </a:xfrm>
          <a:prstGeom prst="ellipse">
            <a:avLst/>
          </a:prstGeom>
          <a:blipFill>
            <a:blip r:embed="rId11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4" name="Cerchio"/>
          <p:cNvSpPr/>
          <p:nvPr/>
        </p:nvSpPr>
        <p:spPr>
          <a:xfrm>
            <a:off x="7268691" y="6515100"/>
            <a:ext cx="739676" cy="732348"/>
          </a:xfrm>
          <a:prstGeom prst="ellipse">
            <a:avLst/>
          </a:prstGeom>
          <a:blipFill>
            <a:blip r:embed="rId1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5" name="Cerchio"/>
          <p:cNvSpPr/>
          <p:nvPr/>
        </p:nvSpPr>
        <p:spPr>
          <a:xfrm>
            <a:off x="9567391" y="7685597"/>
            <a:ext cx="739676" cy="732349"/>
          </a:xfrm>
          <a:prstGeom prst="ellipse">
            <a:avLst/>
          </a:prstGeom>
          <a:blipFill>
            <a:blip r:embed="rId1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6" name="Cerchio"/>
          <p:cNvSpPr/>
          <p:nvPr/>
        </p:nvSpPr>
        <p:spPr>
          <a:xfrm>
            <a:off x="10710391" y="7685597"/>
            <a:ext cx="739676" cy="732349"/>
          </a:xfrm>
          <a:prstGeom prst="ellipse">
            <a:avLst/>
          </a:prstGeom>
          <a:blipFill>
            <a:blip r:embed="rId14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7"/>
      <p:bldP build="whole" bldLvl="1" animBg="1" rev="0" advAuto="0" spid="168" grpId="5"/>
      <p:bldP build="whole" bldLvl="1" animBg="1" rev="0" advAuto="0" spid="175" grpId="12"/>
      <p:bldP build="whole" bldLvl="1" animBg="1" rev="0" advAuto="0" spid="172" grpId="9"/>
      <p:bldP build="whole" bldLvl="1" animBg="1" rev="0" advAuto="0" spid="173" grpId="10"/>
      <p:bldP build="whole" bldLvl="1" animBg="1" rev="0" advAuto="0" spid="169" grpId="6"/>
      <p:bldP build="whole" bldLvl="1" animBg="1" rev="0" advAuto="0" spid="167" grpId="4"/>
      <p:bldP build="whole" bldLvl="1" animBg="1" rev="0" advAuto="0" spid="162" grpId="1"/>
      <p:bldP build="whole" bldLvl="1" animBg="1" rev="0" advAuto="0" spid="166" grpId="3"/>
      <p:bldP build="whole" bldLvl="1" animBg="1" rev="0" advAuto="0" spid="176" grpId="13"/>
      <p:bldP build="whole" bldLvl="1" animBg="1" rev="0" advAuto="0" spid="165" grpId="2"/>
      <p:bldP build="whole" bldLvl="1" animBg="1" rev="0" advAuto="0" spid="174" grpId="11"/>
      <p:bldP build="whole" bldLvl="1" animBg="1" rev="0" advAuto="0" spid="171" grpId="8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fig_domain_t_eq_1.pdf" descr="fig_domain_t_eq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584200"/>
            <a:ext cx="8392094" cy="6484800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Equazione"/>
          <p:cNvSpPr txBox="1"/>
          <p:nvPr/>
        </p:nvSpPr>
        <p:spPr>
          <a:xfrm>
            <a:off x="1517851" y="7808230"/>
            <a:ext cx="5953293" cy="6600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Low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lim</m:t>
                      </m:r>
                    </m:e>
                    <m:li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lim>
                  </m:limLow>
                  <m:limLow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lim</m:t>
                      </m:r>
                    </m:e>
                    <m:li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lim>
                  </m:limLow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≠</m:t>
                  </m:r>
                  <m:limLow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lim</m:t>
                      </m:r>
                    </m:e>
                    <m:li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lim>
                  </m:limLow>
                  <m:limLow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lim</m:t>
                      </m:r>
                    </m:e>
                    <m:li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lim>
                  </m:limLow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599" name="Meaning of…"/>
          <p:cNvSpPr txBox="1"/>
          <p:nvPr/>
        </p:nvSpPr>
        <p:spPr>
          <a:xfrm>
            <a:off x="9144108" y="2882899"/>
            <a:ext cx="3289084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Meaning of </a:t>
            </a:r>
          </a:p>
          <a:p>
            <a:pPr>
              <a:defRPr b="1"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statistical</a:t>
            </a:r>
          </a:p>
          <a:p>
            <a:pPr>
              <a:defRPr b="1" sz="4500">
                <a:latin typeface="Helvetica"/>
                <a:ea typeface="Helvetica"/>
                <a:cs typeface="Helvetica"/>
                <a:sym typeface="Helvetica"/>
              </a:defRPr>
            </a:pPr>
            <a:r>
              <a:t>averages 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9" grpId="2"/>
      <p:bldP build="whole" bldLvl="1" animBg="1" rev="0" advAuto="0" spid="59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op: short range beyond N.N.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4352"/>
            </a:pPr>
            <a:r>
              <a:t>cop: short range beyond N.N.          </a:t>
            </a:r>
          </a:p>
          <a:p>
            <a:pPr defTabSz="397256">
              <a:defRPr sz="4352"/>
            </a:pPr>
          </a:p>
          <a:p>
            <a:pPr defTabSz="397256">
              <a:defRPr sz="4352"/>
            </a:pPr>
            <a:r>
              <a:t>early Mean field regime (L&lt;&lt;R)</a:t>
            </a:r>
          </a:p>
        </p:txBody>
      </p:sp>
      <p:sp>
        <p:nvSpPr>
          <p:cNvPr id="602" name="Equazione"/>
          <p:cNvSpPr txBox="1"/>
          <p:nvPr/>
        </p:nvSpPr>
        <p:spPr>
          <a:xfrm>
            <a:off x="7210187" y="4071143"/>
            <a:ext cx="5628545" cy="7295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{</m:t>
                  </m:r>
                  <m:sSub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limLow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limUpp>
                        <m:e>
                          <m:r>
                            <a:rPr xmlns:a="http://schemas.openxmlformats.org/drawingml/2006/main" sz="2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lim>
                          <m:r>
                            <a:rPr xmlns:a="http://schemas.openxmlformats.org/drawingml/2006/main" sz="2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lim>
                  </m:limLow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Upp>
                        <m:e>
                          <m:r>
                            <a:rPr xmlns:a="http://schemas.openxmlformats.org/drawingml/2006/main" sz="2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lim>
                          <m:r>
                            <a:rPr xmlns:a="http://schemas.openxmlformats.org/drawingml/2006/main" sz="2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sub>
                  </m:sSub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m</m:t>
                  </m:r>
                  <m:limLow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sSub>
                    <m:e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  <a:endParaRPr sz="2600">
              <a:solidFill>
                <a:srgbClr val="606060"/>
              </a:solidFill>
            </a:endParaRPr>
          </a:p>
        </p:txBody>
      </p:sp>
      <p:grpSp>
        <p:nvGrpSpPr>
          <p:cNvPr id="605" name="Galleria immagini"/>
          <p:cNvGrpSpPr/>
          <p:nvPr/>
        </p:nvGrpSpPr>
        <p:grpSpPr>
          <a:xfrm>
            <a:off x="53230" y="3453285"/>
            <a:ext cx="7020670" cy="5286623"/>
            <a:chOff x="0" y="0"/>
            <a:chExt cx="7020669" cy="5286622"/>
          </a:xfrm>
        </p:grpSpPr>
        <p:pic>
          <p:nvPicPr>
            <p:cNvPr id="603" name="Schermata 2018-08-29 alle 08.57.37.png" descr="Schermata 2018-08-29 alle 08.57.3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04" r="0" b="304"/>
            <a:stretch>
              <a:fillRect/>
            </a:stretch>
          </p:blipFill>
          <p:spPr>
            <a:xfrm>
              <a:off x="0" y="0"/>
              <a:ext cx="7020670" cy="47659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4" name="Didascalia"/>
            <p:cNvSpPr/>
            <p:nvPr/>
          </p:nvSpPr>
          <p:spPr>
            <a:xfrm>
              <a:off x="0" y="4842122"/>
              <a:ext cx="7020670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pic>
        <p:nvPicPr>
          <p:cNvPr id="606" name="Ovale Ovale" descr="Ovale Ova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6883400"/>
            <a:ext cx="1327895" cy="871228"/>
          </a:xfrm>
          <a:prstGeom prst="rect">
            <a:avLst/>
          </a:prstGeom>
        </p:spPr>
      </p:pic>
      <p:sp>
        <p:nvSpPr>
          <p:cNvPr id="608" name="Equazione"/>
          <p:cNvSpPr txBox="1"/>
          <p:nvPr/>
        </p:nvSpPr>
        <p:spPr>
          <a:xfrm>
            <a:off x="8559118" y="5375003"/>
            <a:ext cx="2719164" cy="101019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Low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.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609" name="Equazione"/>
          <p:cNvSpPr txBox="1"/>
          <p:nvPr/>
        </p:nvSpPr>
        <p:spPr>
          <a:xfrm>
            <a:off x="9399224" y="736714"/>
            <a:ext cx="2461351" cy="5077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610" name="Equazione"/>
          <p:cNvSpPr txBox="1"/>
          <p:nvPr/>
        </p:nvSpPr>
        <p:spPr>
          <a:xfrm>
            <a:off x="8486928" y="6959472"/>
            <a:ext cx="2863544" cy="39045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nor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const.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8" grpId="2"/>
      <p:bldP build="whole" bldLvl="1" animBg="1" rev="0" advAuto="0" spid="610" grpId="3"/>
      <p:bldP build="whole" bldLvl="1" animBg="1" rev="0" advAuto="0" spid="602" grpId="1"/>
      <p:bldP build="whole" bldLvl="1" animBg="1" rev="0" advAuto="0" spid="606" grpId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Linea"/>
          <p:cNvSpPr/>
          <p:nvPr/>
        </p:nvSpPr>
        <p:spPr>
          <a:xfrm>
            <a:off x="242817" y="3943350"/>
            <a:ext cx="1157929" cy="0"/>
          </a:xfrm>
          <a:prstGeom prst="line">
            <a:avLst/>
          </a:prstGeom>
          <a:ln w="1778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613" name="late stage regime (l&gt;R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late stage regime (l&gt;R)</a:t>
            </a:r>
          </a:p>
        </p:txBody>
      </p:sp>
      <p:sp>
        <p:nvSpPr>
          <p:cNvPr id="614" name="Linea"/>
          <p:cNvSpPr/>
          <p:nvPr/>
        </p:nvSpPr>
        <p:spPr>
          <a:xfrm>
            <a:off x="1346200" y="3943350"/>
            <a:ext cx="2032001" cy="0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615" name="Linea"/>
          <p:cNvSpPr/>
          <p:nvPr/>
        </p:nvSpPr>
        <p:spPr>
          <a:xfrm>
            <a:off x="5156498" y="3943350"/>
            <a:ext cx="2513707" cy="0"/>
          </a:xfrm>
          <a:prstGeom prst="line">
            <a:avLst/>
          </a:prstGeom>
          <a:ln w="177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616" name="Linea"/>
          <p:cNvSpPr/>
          <p:nvPr/>
        </p:nvSpPr>
        <p:spPr>
          <a:xfrm>
            <a:off x="3378497" y="3943350"/>
            <a:ext cx="1784404" cy="0"/>
          </a:xfrm>
          <a:prstGeom prst="line">
            <a:avLst/>
          </a:prstGeom>
          <a:ln w="1778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617" name="Linea"/>
          <p:cNvSpPr/>
          <p:nvPr/>
        </p:nvSpPr>
        <p:spPr>
          <a:xfrm>
            <a:off x="7658248" y="3943350"/>
            <a:ext cx="2273003" cy="0"/>
          </a:xfrm>
          <a:prstGeom prst="line">
            <a:avLst/>
          </a:prstGeom>
          <a:ln w="1778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618" name="Linea"/>
          <p:cNvSpPr/>
          <p:nvPr/>
        </p:nvSpPr>
        <p:spPr>
          <a:xfrm flipV="1">
            <a:off x="2362200" y="2784476"/>
            <a:ext cx="0" cy="946148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619" name="Linea"/>
          <p:cNvSpPr/>
          <p:nvPr/>
        </p:nvSpPr>
        <p:spPr>
          <a:xfrm flipV="1">
            <a:off x="5671470" y="2784476"/>
            <a:ext cx="1" cy="946148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620" name="Linea"/>
          <p:cNvSpPr/>
          <p:nvPr/>
        </p:nvSpPr>
        <p:spPr>
          <a:xfrm>
            <a:off x="4270699" y="2784476"/>
            <a:ext cx="1" cy="946148"/>
          </a:xfrm>
          <a:prstGeom prst="line">
            <a:avLst/>
          </a:prstGeom>
          <a:ln w="381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621" name="Linea"/>
          <p:cNvSpPr/>
          <p:nvPr/>
        </p:nvSpPr>
        <p:spPr>
          <a:xfrm>
            <a:off x="7518400" y="2784476"/>
            <a:ext cx="1" cy="946148"/>
          </a:xfrm>
          <a:prstGeom prst="line">
            <a:avLst/>
          </a:prstGeom>
          <a:ln w="381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622" name="Cerchio"/>
          <p:cNvSpPr/>
          <p:nvPr/>
        </p:nvSpPr>
        <p:spPr>
          <a:xfrm>
            <a:off x="6388248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23" name="Cerchio"/>
          <p:cNvSpPr/>
          <p:nvPr/>
        </p:nvSpPr>
        <p:spPr>
          <a:xfrm>
            <a:off x="5880248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24" name="Cerchio"/>
          <p:cNvSpPr/>
          <p:nvPr/>
        </p:nvSpPr>
        <p:spPr>
          <a:xfrm>
            <a:off x="5626248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25" name="Cerchio"/>
          <p:cNvSpPr/>
          <p:nvPr/>
        </p:nvSpPr>
        <p:spPr>
          <a:xfrm>
            <a:off x="5372248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26" name="Cerchio"/>
          <p:cNvSpPr/>
          <p:nvPr/>
        </p:nvSpPr>
        <p:spPr>
          <a:xfrm>
            <a:off x="5105474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27" name="Cerchio"/>
          <p:cNvSpPr/>
          <p:nvPr/>
        </p:nvSpPr>
        <p:spPr>
          <a:xfrm>
            <a:off x="3060700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28" name="Cerchio"/>
          <p:cNvSpPr/>
          <p:nvPr/>
        </p:nvSpPr>
        <p:spPr>
          <a:xfrm>
            <a:off x="2806700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29" name="Cerchio"/>
          <p:cNvSpPr/>
          <p:nvPr/>
        </p:nvSpPr>
        <p:spPr>
          <a:xfrm>
            <a:off x="2552700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30" name="Cerchio"/>
          <p:cNvSpPr/>
          <p:nvPr/>
        </p:nvSpPr>
        <p:spPr>
          <a:xfrm>
            <a:off x="2298700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31" name="Cerchio"/>
          <p:cNvSpPr/>
          <p:nvPr/>
        </p:nvSpPr>
        <p:spPr>
          <a:xfrm>
            <a:off x="2044700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32" name="Cerchio"/>
          <p:cNvSpPr/>
          <p:nvPr/>
        </p:nvSpPr>
        <p:spPr>
          <a:xfrm>
            <a:off x="1790700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33" name="Cerchio"/>
          <p:cNvSpPr/>
          <p:nvPr/>
        </p:nvSpPr>
        <p:spPr>
          <a:xfrm>
            <a:off x="1536700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34" name="Cerchio"/>
          <p:cNvSpPr/>
          <p:nvPr/>
        </p:nvSpPr>
        <p:spPr>
          <a:xfrm>
            <a:off x="6134248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35" name="Cerchio"/>
          <p:cNvSpPr/>
          <p:nvPr/>
        </p:nvSpPr>
        <p:spPr>
          <a:xfrm>
            <a:off x="6642248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36" name="Cerchio"/>
          <p:cNvSpPr/>
          <p:nvPr/>
        </p:nvSpPr>
        <p:spPr>
          <a:xfrm>
            <a:off x="6896248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37" name="Cerchio"/>
          <p:cNvSpPr/>
          <p:nvPr/>
        </p:nvSpPr>
        <p:spPr>
          <a:xfrm>
            <a:off x="1288083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38" name="Cerchio"/>
          <p:cNvSpPr/>
          <p:nvPr/>
        </p:nvSpPr>
        <p:spPr>
          <a:xfrm>
            <a:off x="7150248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39" name="Cerchio"/>
          <p:cNvSpPr/>
          <p:nvPr/>
        </p:nvSpPr>
        <p:spPr>
          <a:xfrm>
            <a:off x="7416624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40" name="Cerchio"/>
          <p:cNvSpPr/>
          <p:nvPr/>
        </p:nvSpPr>
        <p:spPr>
          <a:xfrm>
            <a:off x="3316449" y="3809627"/>
            <a:ext cx="261492" cy="26744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41" name="Linea"/>
          <p:cNvSpPr/>
          <p:nvPr/>
        </p:nvSpPr>
        <p:spPr>
          <a:xfrm>
            <a:off x="3455018" y="4239896"/>
            <a:ext cx="1674417" cy="1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642" name="Linea"/>
          <p:cNvSpPr/>
          <p:nvPr/>
        </p:nvSpPr>
        <p:spPr>
          <a:xfrm flipH="1">
            <a:off x="3142843" y="4349750"/>
            <a:ext cx="413158" cy="0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643" name="L"/>
          <p:cNvSpPr txBox="1"/>
          <p:nvPr/>
        </p:nvSpPr>
        <p:spPr>
          <a:xfrm>
            <a:off x="4237682" y="4149090"/>
            <a:ext cx="3384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</a:t>
            </a:r>
          </a:p>
        </p:txBody>
      </p:sp>
      <p:sp>
        <p:nvSpPr>
          <p:cNvPr id="644" name="Linea"/>
          <p:cNvSpPr/>
          <p:nvPr/>
        </p:nvSpPr>
        <p:spPr>
          <a:xfrm>
            <a:off x="4760951" y="4525759"/>
            <a:ext cx="777080" cy="938898"/>
          </a:xfrm>
          <a:prstGeom prst="line">
            <a:avLst/>
          </a:prstGeom>
          <a:ln w="38100">
            <a:solidFill>
              <a:srgbClr val="9437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645" name="Linea"/>
          <p:cNvSpPr/>
          <p:nvPr/>
        </p:nvSpPr>
        <p:spPr>
          <a:xfrm flipH="1">
            <a:off x="2810445" y="4525759"/>
            <a:ext cx="534644" cy="936577"/>
          </a:xfrm>
          <a:prstGeom prst="line">
            <a:avLst/>
          </a:prstGeom>
          <a:ln w="38100">
            <a:solidFill>
              <a:srgbClr val="9437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646" name="Cerchio"/>
          <p:cNvSpPr/>
          <p:nvPr/>
        </p:nvSpPr>
        <p:spPr>
          <a:xfrm>
            <a:off x="3597994" y="3810372"/>
            <a:ext cx="266701" cy="26670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59" name="Linea di collegamento"/>
          <p:cNvSpPr/>
          <p:nvPr/>
        </p:nvSpPr>
        <p:spPr>
          <a:xfrm>
            <a:off x="372123" y="2831004"/>
            <a:ext cx="3356026" cy="864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7" fill="norm" stroke="1" extrusionOk="0">
                <a:moveTo>
                  <a:pt x="0" y="20922"/>
                </a:moveTo>
                <a:cubicBezTo>
                  <a:pt x="8477" y="21600"/>
                  <a:pt x="15677" y="14626"/>
                  <a:pt x="21600" y="0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660" name="Linea di collegamento"/>
          <p:cNvSpPr/>
          <p:nvPr/>
        </p:nvSpPr>
        <p:spPr>
          <a:xfrm>
            <a:off x="3705406" y="2831531"/>
            <a:ext cx="4440586" cy="1008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32" fill="norm" stroke="1" extrusionOk="0">
                <a:moveTo>
                  <a:pt x="21600" y="20396"/>
                </a:moveTo>
                <a:cubicBezTo>
                  <a:pt x="13273" y="21600"/>
                  <a:pt x="6073" y="14801"/>
                  <a:pt x="0" y="0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649" name="Equazione"/>
          <p:cNvSpPr txBox="1"/>
          <p:nvPr/>
        </p:nvSpPr>
        <p:spPr>
          <a:xfrm>
            <a:off x="1398688" y="5689597"/>
            <a:ext cx="2289544" cy="3402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m:rPr>
                      <m:scr m:val="script"/>
                    </m:rP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100">
              <a:solidFill>
                <a:srgbClr val="606060"/>
              </a:solidFill>
            </a:endParaRPr>
          </a:p>
        </p:txBody>
      </p:sp>
      <p:sp>
        <p:nvSpPr>
          <p:cNvPr id="650" name="Equazione"/>
          <p:cNvSpPr txBox="1"/>
          <p:nvPr/>
        </p:nvSpPr>
        <p:spPr>
          <a:xfrm>
            <a:off x="4640878" y="5683935"/>
            <a:ext cx="1724232" cy="35157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m:rPr>
                      <m:scr m:val="script"/>
                    </m:rP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100">
              <a:solidFill>
                <a:srgbClr val="606060"/>
              </a:solidFill>
            </a:endParaRPr>
          </a:p>
        </p:txBody>
      </p:sp>
      <p:sp>
        <p:nvSpPr>
          <p:cNvPr id="651" name="Backdrift -v"/>
          <p:cNvSpPr txBox="1"/>
          <p:nvPr/>
        </p:nvSpPr>
        <p:spPr>
          <a:xfrm>
            <a:off x="2610333" y="2202831"/>
            <a:ext cx="224202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r>
              <a:t>Backdrift -v</a:t>
            </a:r>
          </a:p>
        </p:txBody>
      </p:sp>
      <p:sp>
        <p:nvSpPr>
          <p:cNvPr id="652" name="Freccia"/>
          <p:cNvSpPr/>
          <p:nvPr/>
        </p:nvSpPr>
        <p:spPr>
          <a:xfrm flipH="1">
            <a:off x="2971800" y="3114039"/>
            <a:ext cx="1270000" cy="622301"/>
          </a:xfrm>
          <a:prstGeom prst="rightArrow">
            <a:avLst>
              <a:gd name="adj1" fmla="val 32000"/>
              <a:gd name="adj2" fmla="val 130612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53" name="Linea"/>
          <p:cNvSpPr/>
          <p:nvPr/>
        </p:nvSpPr>
        <p:spPr>
          <a:xfrm>
            <a:off x="3748921" y="4100004"/>
            <a:ext cx="272387" cy="941176"/>
          </a:xfrm>
          <a:prstGeom prst="line">
            <a:avLst/>
          </a:prstGeom>
          <a:ln w="38100">
            <a:solidFill>
              <a:srgbClr val="00905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654" name="x"/>
          <p:cNvSpPr txBox="1"/>
          <p:nvPr/>
        </p:nvSpPr>
        <p:spPr>
          <a:xfrm>
            <a:off x="3882504" y="4883334"/>
            <a:ext cx="3429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655" name="Equazione"/>
          <p:cNvSpPr txBox="1"/>
          <p:nvPr/>
        </p:nvSpPr>
        <p:spPr>
          <a:xfrm>
            <a:off x="484267" y="6636900"/>
            <a:ext cx="3141773" cy="1153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xmlns:a="http://schemas.openxmlformats.org/drawingml/2006/main" sz="36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r>
                                <a:rPr xmlns:a="http://schemas.openxmlformats.org/drawingml/2006/main" sz="36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xmlns:a="http://schemas.openxmlformats.org/drawingml/2006/main" sz="36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num>
                            <m:den>
                              <m:r>
                                <a:rPr xmlns:a="http://schemas.openxmlformats.org/drawingml/2006/main" sz="36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</m:sup>
                      </m:s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xmlns:a="http://schemas.openxmlformats.org/drawingml/2006/main" sz="36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r>
                                <a:rPr xmlns:a="http://schemas.openxmlformats.org/drawingml/2006/main" sz="36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xmlns:a="http://schemas.openxmlformats.org/drawingml/2006/main" sz="36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num>
                            <m:den>
                              <m:r>
                                <a:rPr xmlns:a="http://schemas.openxmlformats.org/drawingml/2006/main" sz="36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</m:sup>
                      </m:s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den>
                  </m:f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656" name="Equazione"/>
          <p:cNvSpPr txBox="1"/>
          <p:nvPr/>
        </p:nvSpPr>
        <p:spPr>
          <a:xfrm>
            <a:off x="4365084" y="7009460"/>
            <a:ext cx="3804393" cy="4082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m:rPr>
                      <m:scr m:val="script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1,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657" name="Equazione"/>
          <p:cNvSpPr txBox="1"/>
          <p:nvPr/>
        </p:nvSpPr>
        <p:spPr>
          <a:xfrm>
            <a:off x="446187" y="8005174"/>
            <a:ext cx="4588043" cy="112517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tanh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e>
                  </m:d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658" name="Equazione"/>
          <p:cNvSpPr txBox="1"/>
          <p:nvPr/>
        </p:nvSpPr>
        <p:spPr>
          <a:xfrm>
            <a:off x="5627787" y="7956971"/>
            <a:ext cx="6973562" cy="12215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num>
                    <m:den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den>
                  </m:f>
                  <m:sSub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lin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bSup>
                  <m:r>
                    <m:rPr>
                      <m:sty m:val="p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tanh</m:t>
                  </m:r>
                  <m:d>
                    <m:d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m:rPr>
                              <m:sty m:val="p"/>
                            </m:r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e>
                  </m:d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x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xit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xit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xit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xit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xit" nodeType="click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click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click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Class="entr" nodeType="after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Class="entr" nodeType="click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ntr" nodeType="after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Class="entr" nodeType="afterEffect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Class="entr" nodeType="afterEffect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Class="entr" nodeType="clickEffect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Class="entr" nodeType="afterEffect" presetSubtype="0" presetID="1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Class="entr" nodeType="clickEffect" presetSubtype="0" presetID="1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Class="entr" nodeType="clickEffect" presetSubtype="0" presetID="1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Class="entr" nodeType="clickEffect" presetSubtype="0" presetID="1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Class="entr" nodeType="clickEffect" presetSubtype="0" presetID="1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6" grpId="26"/>
      <p:bldP build="whole" bldLvl="1" animBg="1" rev="0" advAuto="0" spid="626" grpId="10"/>
      <p:bldP build="whole" bldLvl="1" animBg="1" rev="0" advAuto="0" spid="652" grpId="33"/>
      <p:bldP build="whole" bldLvl="1" animBg="1" rev="0" advAuto="0" spid="659" grpId="31"/>
      <p:bldP build="whole" bldLvl="1" animBg="1" rev="0" advAuto="0" spid="640" grpId="29"/>
      <p:bldP build="whole" bldLvl="1" animBg="1" rev="0" advAuto="0" spid="653" grpId="41"/>
      <p:bldP build="whole" bldLvl="1" animBg="1" rev="0" advAuto="0" spid="634" grpId="14"/>
      <p:bldP build="whole" bldLvl="1" animBg="1" rev="0" advAuto="0" spid="627" grpId="8"/>
      <p:bldP build="whole" bldLvl="1" animBg="1" rev="0" advAuto="0" spid="617" grpId="28"/>
      <p:bldP build="whole" bldLvl="1" animBg="1" rev="0" advAuto="0" spid="618" grpId="20"/>
      <p:bldP build="whole" bldLvl="1" animBg="1" rev="0" advAuto="0" spid="623" grpId="13"/>
      <p:bldP build="whole" bldLvl="1" animBg="1" rev="0" advAuto="0" spid="651" grpId="34"/>
      <p:bldP build="whole" bldLvl="1" animBg="1" rev="0" advAuto="0" spid="656" grpId="44"/>
      <p:bldP build="whole" bldLvl="1" animBg="1" rev="0" advAuto="0" spid="628" grpId="7"/>
      <p:bldP build="whole" bldLvl="1" animBg="1" rev="0" advAuto="0" spid="635" grpId="16"/>
      <p:bldP build="whole" bldLvl="1" animBg="1" rev="0" advAuto="0" spid="637" grpId="1"/>
      <p:bldP build="whole" bldLvl="1" animBg="1" rev="0" advAuto="0" spid="641" grpId="36"/>
      <p:bldP build="whole" bldLvl="1" animBg="1" rev="0" advAuto="0" spid="629" grpId="6"/>
      <p:bldP build="whole" bldLvl="1" animBg="1" rev="0" advAuto="0" spid="636" grpId="17"/>
      <p:bldP build="whole" bldLvl="1" animBg="1" rev="0" advAuto="0" spid="642" grpId="35"/>
      <p:bldP build="whole" bldLvl="1" animBg="1" rev="0" advAuto="0" spid="650" grpId="40"/>
      <p:bldP build="whole" bldLvl="1" animBg="1" rev="0" advAuto="0" spid="619" grpId="22"/>
      <p:bldP build="whole" bldLvl="1" animBg="1" rev="0" advAuto="0" spid="660" grpId="32"/>
      <p:bldP build="whole" bldLvl="1" animBg="1" rev="0" advAuto="0" spid="630" grpId="5"/>
      <p:bldP build="whole" bldLvl="1" animBg="1" rev="0" advAuto="0" spid="658" grpId="46"/>
      <p:bldP build="whole" bldLvl="1" animBg="1" rev="0" advAuto="0" spid="620" grpId="21"/>
      <p:bldP build="whole" bldLvl="1" animBg="1" rev="0" advAuto="0" spid="612" grpId="24"/>
      <p:bldP build="whole" bldLvl="1" animBg="1" rev="0" advAuto="0" spid="631" grpId="4"/>
      <p:bldP build="whole" bldLvl="1" animBg="1" rev="0" advAuto="0" spid="655" grpId="43"/>
      <p:bldP build="whole" bldLvl="1" animBg="1" rev="0" advAuto="0" spid="638" grpId="18"/>
      <p:bldP build="whole" bldLvl="1" animBg="1" rev="0" advAuto="0" spid="632" grpId="3"/>
      <p:bldP build="whole" bldLvl="1" animBg="1" rev="0" advAuto="0" spid="621" grpId="23"/>
      <p:bldP build="whole" bldLvl="1" animBg="1" rev="0" advAuto="0" spid="614" grpId="25"/>
      <p:bldP build="whole" bldLvl="1" animBg="1" rev="0" advAuto="0" spid="622" grpId="15"/>
      <p:bldP build="whole" bldLvl="1" animBg="1" rev="0" advAuto="0" spid="644" grpId="38"/>
      <p:bldP build="whole" bldLvl="1" animBg="1" rev="0" advAuto="0" spid="640" grpId="9"/>
      <p:bldP build="whole" bldLvl="1" animBg="1" rev="0" advAuto="0" spid="624" grpId="12"/>
      <p:bldP build="whole" bldLvl="1" animBg="1" rev="0" advAuto="0" spid="633" grpId="2"/>
      <p:bldP build="whole" bldLvl="1" animBg="1" rev="0" advAuto="0" spid="639" grpId="19"/>
      <p:bldP build="whole" bldLvl="1" animBg="1" rev="0" advAuto="0" spid="646" grpId="30"/>
      <p:bldP build="whole" bldLvl="1" animBg="1" rev="0" advAuto="0" spid="645" grpId="37"/>
      <p:bldP build="whole" bldLvl="1" animBg="1" rev="0" advAuto="0" spid="615" grpId="27"/>
      <p:bldP build="whole" bldLvl="1" animBg="1" rev="0" advAuto="0" spid="625" grpId="11"/>
      <p:bldP build="whole" bldLvl="1" animBg="1" rev="0" advAuto="0" spid="654" grpId="42"/>
      <p:bldP build="whole" bldLvl="1" animBg="1" rev="0" advAuto="0" spid="649" grpId="39"/>
      <p:bldP build="whole" bldLvl="1" animBg="1" rev="0" advAuto="0" spid="657" grpId="4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dynamical regime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dynamical regimes </a:t>
            </a:r>
          </a:p>
          <a:p>
            <a:pPr/>
            <a:r>
              <a:t>(after Mean field)</a:t>
            </a:r>
          </a:p>
        </p:txBody>
      </p:sp>
      <p:sp>
        <p:nvSpPr>
          <p:cNvPr id="663" name="Ballistic"/>
          <p:cNvSpPr txBox="1"/>
          <p:nvPr/>
        </p:nvSpPr>
        <p:spPr>
          <a:xfrm>
            <a:off x="471103" y="3657599"/>
            <a:ext cx="162319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Ballistic </a:t>
            </a:r>
          </a:p>
        </p:txBody>
      </p:sp>
      <p:sp>
        <p:nvSpPr>
          <p:cNvPr id="664" name="Equazione"/>
          <p:cNvSpPr txBox="1"/>
          <p:nvPr/>
        </p:nvSpPr>
        <p:spPr>
          <a:xfrm>
            <a:off x="10507813" y="3754631"/>
            <a:ext cx="1742774" cy="4282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≃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665" name="When"/>
          <p:cNvSpPr txBox="1"/>
          <p:nvPr/>
        </p:nvSpPr>
        <p:spPr>
          <a:xfrm>
            <a:off x="5399050" y="2809874"/>
            <a:ext cx="12669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When</a:t>
            </a:r>
          </a:p>
        </p:txBody>
      </p:sp>
      <p:sp>
        <p:nvSpPr>
          <p:cNvPr id="666" name="Growth-law"/>
          <p:cNvSpPr txBox="1"/>
          <p:nvPr/>
        </p:nvSpPr>
        <p:spPr>
          <a:xfrm>
            <a:off x="10211308" y="2809874"/>
            <a:ext cx="233578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Growth-law</a:t>
            </a:r>
          </a:p>
        </p:txBody>
      </p:sp>
      <p:sp>
        <p:nvSpPr>
          <p:cNvPr id="667" name="Name"/>
          <p:cNvSpPr txBox="1"/>
          <p:nvPr/>
        </p:nvSpPr>
        <p:spPr>
          <a:xfrm>
            <a:off x="663761" y="2809874"/>
            <a:ext cx="123787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Name</a:t>
            </a:r>
          </a:p>
        </p:txBody>
      </p:sp>
      <p:sp>
        <p:nvSpPr>
          <p:cNvPr id="668" name="Logarithmic"/>
          <p:cNvSpPr txBox="1"/>
          <p:nvPr/>
        </p:nvSpPr>
        <p:spPr>
          <a:xfrm>
            <a:off x="134677" y="4549773"/>
            <a:ext cx="229604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Logarithmic</a:t>
            </a:r>
          </a:p>
        </p:txBody>
      </p:sp>
      <p:sp>
        <p:nvSpPr>
          <p:cNvPr id="669" name="Equazione"/>
          <p:cNvSpPr txBox="1"/>
          <p:nvPr/>
        </p:nvSpPr>
        <p:spPr>
          <a:xfrm>
            <a:off x="10407561" y="4691436"/>
            <a:ext cx="1838161" cy="3389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≃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m:rPr>
                      <m:sty m:val="p"/>
                    </m:rP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ln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  <a:endParaRPr sz="3100">
              <a:solidFill>
                <a:srgbClr val="606060"/>
              </a:solidFill>
            </a:endParaRPr>
          </a:p>
        </p:txBody>
      </p:sp>
      <p:sp>
        <p:nvSpPr>
          <p:cNvPr id="670" name="Diffusive"/>
          <p:cNvSpPr txBox="1"/>
          <p:nvPr/>
        </p:nvSpPr>
        <p:spPr>
          <a:xfrm>
            <a:off x="343358" y="5408276"/>
            <a:ext cx="170088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Diffusive</a:t>
            </a:r>
          </a:p>
        </p:txBody>
      </p:sp>
      <p:sp>
        <p:nvSpPr>
          <p:cNvPr id="671" name="Equazione"/>
          <p:cNvSpPr txBox="1"/>
          <p:nvPr/>
        </p:nvSpPr>
        <p:spPr>
          <a:xfrm>
            <a:off x="10377000" y="5435600"/>
            <a:ext cx="2004400" cy="46998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lin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672" name="Never"/>
          <p:cNvSpPr txBox="1"/>
          <p:nvPr/>
        </p:nvSpPr>
        <p:spPr>
          <a:xfrm>
            <a:off x="5395255" y="3657599"/>
            <a:ext cx="127449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Never</a:t>
            </a:r>
          </a:p>
        </p:txBody>
      </p:sp>
      <p:grpSp>
        <p:nvGrpSpPr>
          <p:cNvPr id="675" name="Galleria immagini"/>
          <p:cNvGrpSpPr/>
          <p:nvPr/>
        </p:nvGrpSpPr>
        <p:grpSpPr>
          <a:xfrm>
            <a:off x="2476188" y="3754631"/>
            <a:ext cx="7885908" cy="5803901"/>
            <a:chOff x="0" y="0"/>
            <a:chExt cx="7885906" cy="5803900"/>
          </a:xfrm>
        </p:grpSpPr>
        <p:pic>
          <p:nvPicPr>
            <p:cNvPr id="673" name="Schermata 2018-08-29 alle 08.57.37.png" descr="Schermata 2018-08-29 alle 08.57.3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955" r="0" b="955"/>
            <a:stretch>
              <a:fillRect/>
            </a:stretch>
          </p:blipFill>
          <p:spPr>
            <a:xfrm>
              <a:off x="0" y="0"/>
              <a:ext cx="7885907" cy="5283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4" name="Didascalia"/>
            <p:cNvSpPr/>
            <p:nvPr/>
          </p:nvSpPr>
          <p:spPr>
            <a:xfrm>
              <a:off x="0" y="5359400"/>
              <a:ext cx="7885907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pic>
        <p:nvPicPr>
          <p:cNvPr id="676" name="Ovale Ovale" descr="Ovale Ova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024373">
            <a:off x="5084960" y="6210299"/>
            <a:ext cx="4964809" cy="1346201"/>
          </a:xfrm>
          <a:prstGeom prst="rect">
            <a:avLst/>
          </a:prstGeom>
        </p:spPr>
      </p:pic>
      <p:grpSp>
        <p:nvGrpSpPr>
          <p:cNvPr id="680" name="Galleria immagini"/>
          <p:cNvGrpSpPr/>
          <p:nvPr/>
        </p:nvGrpSpPr>
        <p:grpSpPr>
          <a:xfrm>
            <a:off x="3345358" y="3937000"/>
            <a:ext cx="3169710" cy="3018753"/>
            <a:chOff x="0" y="0"/>
            <a:chExt cx="3169708" cy="3018752"/>
          </a:xfrm>
        </p:grpSpPr>
        <p:pic>
          <p:nvPicPr>
            <p:cNvPr id="678" name="Schermata 2018-08-29 alle 09.12.57.png" descr="Schermata 2018-08-29 alle 09.12.57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1045" r="0" b="1045"/>
            <a:stretch>
              <a:fillRect/>
            </a:stretch>
          </p:blipFill>
          <p:spPr>
            <a:xfrm>
              <a:off x="0" y="0"/>
              <a:ext cx="3169709" cy="2498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9" name="Didascalia"/>
            <p:cNvSpPr/>
            <p:nvPr/>
          </p:nvSpPr>
          <p:spPr>
            <a:xfrm>
              <a:off x="0" y="2574252"/>
              <a:ext cx="3169709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pic>
        <p:nvPicPr>
          <p:cNvPr id="681" name="Ovale Ovale" descr="Ovale Oval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329102">
            <a:off x="6311715" y="5181598"/>
            <a:ext cx="4299199" cy="134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6" grpId="4"/>
      <p:bldP build="whole" bldLvl="1" animBg="1" rev="0" advAuto="0" spid="675" grpId="1"/>
      <p:bldP build="whole" bldLvl="1" animBg="1" rev="0" advAuto="0" spid="680" grpId="3"/>
      <p:bldP build="whole" bldLvl="1" animBg="1" rev="0" advAuto="0" spid="681" grpId="5"/>
      <p:bldP build="whole" bldLvl="1" animBg="1" rev="0" advAuto="0" spid="676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long-range interactions co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long-range interactions cop</a:t>
            </a:r>
          </a:p>
        </p:txBody>
      </p:sp>
      <p:sp>
        <p:nvSpPr>
          <p:cNvPr id="685" name="Equazione"/>
          <p:cNvSpPr txBox="1"/>
          <p:nvPr/>
        </p:nvSpPr>
        <p:spPr>
          <a:xfrm>
            <a:off x="5289145" y="1650916"/>
            <a:ext cx="2426510" cy="46998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686" name="Ballistic"/>
          <p:cNvSpPr txBox="1"/>
          <p:nvPr/>
        </p:nvSpPr>
        <p:spPr>
          <a:xfrm>
            <a:off x="441069" y="3329210"/>
            <a:ext cx="162319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Ballistic </a:t>
            </a:r>
          </a:p>
        </p:txBody>
      </p:sp>
      <p:sp>
        <p:nvSpPr>
          <p:cNvPr id="687" name="Equazione"/>
          <p:cNvSpPr txBox="1"/>
          <p:nvPr/>
        </p:nvSpPr>
        <p:spPr>
          <a:xfrm>
            <a:off x="10477779" y="3426242"/>
            <a:ext cx="1742774" cy="42823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≃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688" name="When"/>
          <p:cNvSpPr txBox="1"/>
          <p:nvPr/>
        </p:nvSpPr>
        <p:spPr>
          <a:xfrm>
            <a:off x="5399050" y="2809874"/>
            <a:ext cx="12669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When</a:t>
            </a:r>
          </a:p>
        </p:txBody>
      </p:sp>
      <p:sp>
        <p:nvSpPr>
          <p:cNvPr id="689" name="Growth-law"/>
          <p:cNvSpPr txBox="1"/>
          <p:nvPr/>
        </p:nvSpPr>
        <p:spPr>
          <a:xfrm>
            <a:off x="10211308" y="2809874"/>
            <a:ext cx="233578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Growth-law</a:t>
            </a:r>
          </a:p>
        </p:txBody>
      </p:sp>
      <p:sp>
        <p:nvSpPr>
          <p:cNvPr id="690" name="Name"/>
          <p:cNvSpPr txBox="1"/>
          <p:nvPr/>
        </p:nvSpPr>
        <p:spPr>
          <a:xfrm>
            <a:off x="663761" y="2809874"/>
            <a:ext cx="123787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Name</a:t>
            </a:r>
          </a:p>
        </p:txBody>
      </p:sp>
      <p:sp>
        <p:nvSpPr>
          <p:cNvPr id="691" name="Logarithmic"/>
          <p:cNvSpPr txBox="1"/>
          <p:nvPr/>
        </p:nvSpPr>
        <p:spPr>
          <a:xfrm>
            <a:off x="104643" y="4221384"/>
            <a:ext cx="229604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Logarithmic</a:t>
            </a:r>
          </a:p>
        </p:txBody>
      </p:sp>
      <p:sp>
        <p:nvSpPr>
          <p:cNvPr id="692" name="Equazione"/>
          <p:cNvSpPr txBox="1"/>
          <p:nvPr/>
        </p:nvSpPr>
        <p:spPr>
          <a:xfrm>
            <a:off x="10205918" y="4363046"/>
            <a:ext cx="2694239" cy="3389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≃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sty m:val="p"/>
                    </m:rP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ln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1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100">
              <a:solidFill>
                <a:srgbClr val="606060"/>
              </a:solidFill>
            </a:endParaRPr>
          </a:p>
        </p:txBody>
      </p:sp>
      <p:sp>
        <p:nvSpPr>
          <p:cNvPr id="693" name="Diffusive"/>
          <p:cNvSpPr txBox="1"/>
          <p:nvPr/>
        </p:nvSpPr>
        <p:spPr>
          <a:xfrm>
            <a:off x="249825" y="6268354"/>
            <a:ext cx="170088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Diffusive</a:t>
            </a:r>
          </a:p>
        </p:txBody>
      </p:sp>
      <p:sp>
        <p:nvSpPr>
          <p:cNvPr id="694" name="Equazione"/>
          <p:cNvSpPr txBox="1"/>
          <p:nvPr/>
        </p:nvSpPr>
        <p:spPr>
          <a:xfrm>
            <a:off x="10334165" y="6344512"/>
            <a:ext cx="2030003" cy="4699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b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lin"/>
                        </m:fPr>
                        <m:nu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695" name="Never"/>
          <p:cNvSpPr txBox="1"/>
          <p:nvPr/>
        </p:nvSpPr>
        <p:spPr>
          <a:xfrm>
            <a:off x="5395255" y="3657599"/>
            <a:ext cx="127449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Never</a:t>
            </a:r>
          </a:p>
        </p:txBody>
      </p:sp>
      <p:sp>
        <p:nvSpPr>
          <p:cNvPr id="696" name="Never"/>
          <p:cNvSpPr txBox="1"/>
          <p:nvPr/>
        </p:nvSpPr>
        <p:spPr>
          <a:xfrm>
            <a:off x="5395255" y="4549773"/>
            <a:ext cx="127449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Never</a:t>
            </a:r>
          </a:p>
        </p:txBody>
      </p:sp>
      <p:sp>
        <p:nvSpPr>
          <p:cNvPr id="697" name="Equazione"/>
          <p:cNvSpPr txBox="1"/>
          <p:nvPr/>
        </p:nvSpPr>
        <p:spPr>
          <a:xfrm>
            <a:off x="591618" y="5542170"/>
            <a:ext cx="1017297" cy="31592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698" name="Equazione"/>
          <p:cNvSpPr txBox="1"/>
          <p:nvPr/>
        </p:nvSpPr>
        <p:spPr>
          <a:xfrm>
            <a:off x="10452290" y="5073207"/>
            <a:ext cx="2201494" cy="105065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2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c</m:t>
                  </m:r>
                  <m:f>
                    <m:fPr>
                      <m:ctrlPr>
                        <a:rPr xmlns:a="http://schemas.openxmlformats.org/drawingml/2006/main" sz="32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32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xmlns:a="http://schemas.openxmlformats.org/drawingml/2006/main" sz="32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xmlns:a="http://schemas.openxmlformats.org/drawingml/2006/main" sz="32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r>
                                <a:rPr xmlns:a="http://schemas.openxmlformats.org/drawingml/2006/main" sz="32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  <m:sSub>
                                <m:e>
                                  <m:r>
                                    <a:rPr xmlns:a="http://schemas.openxmlformats.org/drawingml/2006/main" sz="3200" i="1">
                                      <a:solidFill>
                                        <a:srgbClr val="605F5F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xmlns:a="http://schemas.openxmlformats.org/drawingml/2006/main" sz="3200" i="1">
                                      <a:solidFill>
                                        <a:srgbClr val="605F5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xmlns:a="http://schemas.openxmlformats.org/drawingml/2006/main" sz="32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sSub>
                                <m:e>
                                  <m:r>
                                    <a:rPr xmlns:a="http://schemas.openxmlformats.org/drawingml/2006/main" sz="3200" i="1">
                                      <a:solidFill>
                                        <a:srgbClr val="605F5F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a:rPr xmlns:a="http://schemas.openxmlformats.org/drawingml/2006/main" sz="3200" i="1">
                                      <a:solidFill>
                                        <a:srgbClr val="605F5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xmlns:a="http://schemas.openxmlformats.org/drawingml/2006/main" sz="32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605F5F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</m:sup>
                      </m:sSup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32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xmlns:a="http://schemas.openxmlformats.org/drawingml/2006/main" sz="32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den>
                  </m:f>
                </m:oMath>
              </m:oMathPara>
            </a14:m>
            <a:endParaRPr sz="3200">
              <a:solidFill>
                <a:srgbClr val="606060"/>
              </a:solidFill>
            </a:endParaRPr>
          </a:p>
        </p:txBody>
      </p:sp>
      <p:grpSp>
        <p:nvGrpSpPr>
          <p:cNvPr id="701" name="Galleria immagini"/>
          <p:cNvGrpSpPr/>
          <p:nvPr/>
        </p:nvGrpSpPr>
        <p:grpSpPr>
          <a:xfrm>
            <a:off x="4516566" y="2735485"/>
            <a:ext cx="4330701" cy="6860730"/>
            <a:chOff x="0" y="0"/>
            <a:chExt cx="4330700" cy="6860728"/>
          </a:xfrm>
        </p:grpSpPr>
        <p:pic>
          <p:nvPicPr>
            <p:cNvPr id="699" name="Schermata 2018-08-29 alle 09.41.44.png" descr="Schermata 2018-08-29 alle 09.41.4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" r="0" b="3"/>
            <a:stretch>
              <a:fillRect/>
            </a:stretch>
          </p:blipFill>
          <p:spPr>
            <a:xfrm>
              <a:off x="0" y="0"/>
              <a:ext cx="4330700" cy="6340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0" name="Didascalia"/>
            <p:cNvSpPr/>
            <p:nvPr/>
          </p:nvSpPr>
          <p:spPr>
            <a:xfrm>
              <a:off x="0" y="6416228"/>
              <a:ext cx="4330700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grpSp>
        <p:nvGrpSpPr>
          <p:cNvPr id="704" name="Galleria immagini"/>
          <p:cNvGrpSpPr/>
          <p:nvPr/>
        </p:nvGrpSpPr>
        <p:grpSpPr>
          <a:xfrm>
            <a:off x="2666068" y="3035300"/>
            <a:ext cx="7274471" cy="5803900"/>
            <a:chOff x="0" y="0"/>
            <a:chExt cx="7274470" cy="5803900"/>
          </a:xfrm>
        </p:grpSpPr>
        <p:pic>
          <p:nvPicPr>
            <p:cNvPr id="702" name="Schermata 2018-08-29 alle 09.44.37.png" descr="Schermata 2018-08-29 alle 09.44.3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50" t="0" r="550" b="0"/>
            <a:stretch>
              <a:fillRect/>
            </a:stretch>
          </p:blipFill>
          <p:spPr>
            <a:xfrm>
              <a:off x="0" y="0"/>
              <a:ext cx="7274471" cy="5283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3" name="Didascalia"/>
            <p:cNvSpPr/>
            <p:nvPr/>
          </p:nvSpPr>
          <p:spPr>
            <a:xfrm>
              <a:off x="0" y="5359400"/>
              <a:ext cx="7274471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1" grpId="2"/>
      <p:bldP build="whole" bldLvl="1" animBg="1" rev="0" advAuto="0" spid="704" grpId="3"/>
      <p:bldP build="whole" bldLvl="1" animBg="1" rev="0" advAuto="0" spid="70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conclu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conclusions</a:t>
            </a:r>
          </a:p>
        </p:txBody>
      </p:sp>
      <p:grpSp>
        <p:nvGrpSpPr>
          <p:cNvPr id="709" name="Galleria immagini"/>
          <p:cNvGrpSpPr/>
          <p:nvPr/>
        </p:nvGrpSpPr>
        <p:grpSpPr>
          <a:xfrm>
            <a:off x="3594100" y="6857958"/>
            <a:ext cx="2794000" cy="2881264"/>
            <a:chOff x="0" y="0"/>
            <a:chExt cx="2794000" cy="2881262"/>
          </a:xfrm>
        </p:grpSpPr>
        <p:pic>
          <p:nvPicPr>
            <p:cNvPr id="707" name="Schermata 2018-09-05 alle 10.10.54.png" descr="Schermata 2018-09-05 alle 10.10.5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4083" r="0" b="4083"/>
            <a:stretch>
              <a:fillRect/>
            </a:stretch>
          </p:blipFill>
          <p:spPr>
            <a:xfrm>
              <a:off x="0" y="0"/>
              <a:ext cx="2794000" cy="2360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8" name="Rettangolo"/>
            <p:cNvSpPr/>
            <p:nvPr/>
          </p:nvSpPr>
          <p:spPr>
            <a:xfrm>
              <a:off x="0" y="2436762"/>
              <a:ext cx="2794000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710" name="Integrable long-range interactions modify the process only at a quantitative level (exponents)"/>
          <p:cNvSpPr txBox="1"/>
          <p:nvPr/>
        </p:nvSpPr>
        <p:spPr>
          <a:xfrm>
            <a:off x="443805" y="3140054"/>
            <a:ext cx="1211719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9100" indent="-419100" algn="l">
              <a:spcBef>
                <a:spcPts val="4200"/>
              </a:spcBef>
              <a:buSzPct val="30000"/>
              <a:buBlip>
                <a:blip r:embed="rId3"/>
              </a:buBlip>
              <a:defRPr sz="3400">
                <a:solidFill>
                  <a:srgbClr val="0433FF"/>
                </a:solidFill>
              </a:defRPr>
            </a:lvl1pPr>
          </a:lstStyle>
          <a:p>
            <a:pPr/>
            <a:r>
              <a:t>Integrable long-range interactions modify the process only at a quantitative level (exponents) </a:t>
            </a:r>
          </a:p>
        </p:txBody>
      </p:sp>
      <p:sp>
        <p:nvSpPr>
          <p:cNvPr id="711" name="Non-integrable ones profoundly change the physics already at a qualitative level - two kids of behaviours coexist in the statistical ensemble: mean-field like and coarsening.…"/>
          <p:cNvSpPr txBox="1"/>
          <p:nvPr/>
        </p:nvSpPr>
        <p:spPr>
          <a:xfrm>
            <a:off x="444500" y="4345365"/>
            <a:ext cx="11866675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19100" indent="-419100" algn="l">
              <a:spcBef>
                <a:spcPts val="4200"/>
              </a:spcBef>
              <a:buSzPct val="30000"/>
              <a:buBlip>
                <a:blip r:embed="rId3"/>
              </a:buBlip>
              <a:defRPr sz="3400">
                <a:solidFill>
                  <a:srgbClr val="942193"/>
                </a:solidFill>
              </a:defRPr>
            </a:pPr>
            <a:r>
              <a:t>Non-integrable ones profoundly change the physics already at a qualitative level - two kids of behaviours coexist in the statistical ensemble: mean-field like and coarsening.</a:t>
            </a:r>
          </a:p>
          <a:p>
            <a:pPr marL="419100" indent="-419100" algn="l">
              <a:spcBef>
                <a:spcPts val="4200"/>
              </a:spcBef>
              <a:buSzPct val="30000"/>
              <a:buBlip>
                <a:blip r:embed="rId3"/>
              </a:buBlip>
              <a:defRPr sz="3400">
                <a:solidFill>
                  <a:srgbClr val="941751"/>
                </a:solidFill>
              </a:defRPr>
            </a:pPr>
            <a:r>
              <a:t>In the latter case, quite a bit remains to be understood.</a:t>
            </a:r>
          </a:p>
        </p:txBody>
      </p:sp>
      <p:sp>
        <p:nvSpPr>
          <p:cNvPr id="712" name="Thank you"/>
          <p:cNvSpPr txBox="1"/>
          <p:nvPr/>
        </p:nvSpPr>
        <p:spPr>
          <a:xfrm>
            <a:off x="533400" y="7633475"/>
            <a:ext cx="237171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19100" indent="-419100" algn="l">
              <a:spcBef>
                <a:spcPts val="4200"/>
              </a:spcBef>
              <a:buSzPct val="30000"/>
              <a:buBlip>
                <a:blip r:embed="rId3"/>
              </a:buBlip>
              <a:defRPr sz="3400">
                <a:solidFill>
                  <a:srgbClr val="FF2F92"/>
                </a:solidFill>
              </a:defRPr>
            </a:lvl1pPr>
          </a:lstStyle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1" grpId="2"/>
      <p:bldP build="whole" bldLvl="1" animBg="1" rev="0" advAuto="0" spid="710" grpId="1"/>
      <p:bldP build="whole" bldLvl="1" animBg="1" rev="0" advAuto="0" spid="709" grpId="4"/>
      <p:bldP build="whole" bldLvl="1" animBg="1" rev="0" advAuto="0" spid="71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non-equilibrium Dynamics (quench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non-equilibrium Dynamics (quench)</a:t>
            </a:r>
          </a:p>
        </p:txBody>
      </p:sp>
      <p:sp>
        <p:nvSpPr>
          <p:cNvPr id="179" name="Linea"/>
          <p:cNvSpPr/>
          <p:nvPr/>
        </p:nvSpPr>
        <p:spPr>
          <a:xfrm flipV="1">
            <a:off x="2971463" y="3089659"/>
            <a:ext cx="1" cy="3799905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80" name="Linea"/>
          <p:cNvSpPr/>
          <p:nvPr/>
        </p:nvSpPr>
        <p:spPr>
          <a:xfrm>
            <a:off x="698500" y="6858000"/>
            <a:ext cx="4545928" cy="0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91" name="Linea di collegamento"/>
          <p:cNvSpPr/>
          <p:nvPr/>
        </p:nvSpPr>
        <p:spPr>
          <a:xfrm>
            <a:off x="1587600" y="4977295"/>
            <a:ext cx="2712046" cy="1866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0" y="16200"/>
                </a:moveTo>
                <a:cubicBezTo>
                  <a:pt x="7477" y="-5391"/>
                  <a:pt x="14677" y="-5400"/>
                  <a:pt x="21600" y="16173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82" name="m"/>
          <p:cNvSpPr txBox="1"/>
          <p:nvPr/>
        </p:nvSpPr>
        <p:spPr>
          <a:xfrm>
            <a:off x="5316500" y="6546849"/>
            <a:ext cx="4668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</a:t>
            </a:r>
          </a:p>
        </p:txBody>
      </p:sp>
      <p:sp>
        <p:nvSpPr>
          <p:cNvPr id="183" name="T"/>
          <p:cNvSpPr txBox="1"/>
          <p:nvPr/>
        </p:nvSpPr>
        <p:spPr>
          <a:xfrm>
            <a:off x="3094074" y="2749549"/>
            <a:ext cx="39045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</a:t>
            </a:r>
          </a:p>
        </p:txBody>
      </p:sp>
      <p:sp>
        <p:nvSpPr>
          <p:cNvPr id="184" name="Equazione"/>
          <p:cNvSpPr txBox="1"/>
          <p:nvPr/>
        </p:nvSpPr>
        <p:spPr>
          <a:xfrm>
            <a:off x="3228875" y="4668426"/>
            <a:ext cx="349450" cy="4167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185" name="Forma"/>
          <p:cNvSpPr/>
          <p:nvPr/>
        </p:nvSpPr>
        <p:spPr>
          <a:xfrm flipH="1" rot="10800000">
            <a:off x="2773876" y="4289104"/>
            <a:ext cx="390452" cy="1567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0800" y="828"/>
                  <a:pt x="9649" y="2749"/>
                  <a:pt x="7723" y="4617"/>
                </a:cubicBezTo>
                <a:cubicBezTo>
                  <a:pt x="5798" y="6485"/>
                  <a:pt x="3098" y="8299"/>
                  <a:pt x="0" y="8914"/>
                </a:cubicBezTo>
                <a:cubicBezTo>
                  <a:pt x="1710" y="8835"/>
                  <a:pt x="3289" y="8670"/>
                  <a:pt x="4684" y="8466"/>
                </a:cubicBezTo>
                <a:cubicBezTo>
                  <a:pt x="6079" y="8262"/>
                  <a:pt x="7289" y="8017"/>
                  <a:pt x="8261" y="7777"/>
                </a:cubicBezTo>
                <a:lnTo>
                  <a:pt x="8261" y="12567"/>
                </a:lnTo>
                <a:lnTo>
                  <a:pt x="2136" y="15032"/>
                </a:lnTo>
                <a:cubicBezTo>
                  <a:pt x="2136" y="15289"/>
                  <a:pt x="2136" y="15546"/>
                  <a:pt x="2136" y="15803"/>
                </a:cubicBezTo>
                <a:cubicBezTo>
                  <a:pt x="2136" y="16060"/>
                  <a:pt x="2136" y="16316"/>
                  <a:pt x="2136" y="16573"/>
                </a:cubicBezTo>
                <a:lnTo>
                  <a:pt x="2136" y="21600"/>
                </a:lnTo>
                <a:cubicBezTo>
                  <a:pt x="4566" y="21542"/>
                  <a:pt x="6731" y="21259"/>
                  <a:pt x="8289" y="20835"/>
                </a:cubicBezTo>
                <a:cubicBezTo>
                  <a:pt x="9068" y="20623"/>
                  <a:pt x="9695" y="20376"/>
                  <a:pt x="10128" y="20104"/>
                </a:cubicBezTo>
                <a:cubicBezTo>
                  <a:pt x="10562" y="19833"/>
                  <a:pt x="10800" y="19537"/>
                  <a:pt x="10800" y="19226"/>
                </a:cubicBezTo>
                <a:cubicBezTo>
                  <a:pt x="10800" y="19847"/>
                  <a:pt x="11747" y="20411"/>
                  <a:pt x="13304" y="20835"/>
                </a:cubicBezTo>
                <a:cubicBezTo>
                  <a:pt x="14862" y="21259"/>
                  <a:pt x="17027" y="21542"/>
                  <a:pt x="19457" y="21600"/>
                </a:cubicBezTo>
                <a:cubicBezTo>
                  <a:pt x="19457" y="20762"/>
                  <a:pt x="19457" y="19924"/>
                  <a:pt x="19457" y="19087"/>
                </a:cubicBezTo>
                <a:cubicBezTo>
                  <a:pt x="19457" y="18249"/>
                  <a:pt x="19457" y="17411"/>
                  <a:pt x="19457" y="16573"/>
                </a:cubicBezTo>
                <a:lnTo>
                  <a:pt x="19457" y="15032"/>
                </a:lnTo>
                <a:lnTo>
                  <a:pt x="13339" y="12567"/>
                </a:lnTo>
                <a:lnTo>
                  <a:pt x="13339" y="7777"/>
                </a:lnTo>
                <a:cubicBezTo>
                  <a:pt x="14311" y="8017"/>
                  <a:pt x="15521" y="8262"/>
                  <a:pt x="16916" y="8466"/>
                </a:cubicBezTo>
                <a:cubicBezTo>
                  <a:pt x="18311" y="8670"/>
                  <a:pt x="19891" y="8835"/>
                  <a:pt x="21600" y="8914"/>
                </a:cubicBezTo>
                <a:cubicBezTo>
                  <a:pt x="18502" y="8299"/>
                  <a:pt x="15802" y="6485"/>
                  <a:pt x="13877" y="4617"/>
                </a:cubicBezTo>
                <a:cubicBezTo>
                  <a:pt x="11951" y="2749"/>
                  <a:pt x="10800" y="828"/>
                  <a:pt x="10800" y="0"/>
                </a:cubicBezTo>
                <a:close/>
              </a:path>
            </a:pathLst>
          </a:custGeom>
          <a:solidFill>
            <a:schemeClr val="accent5">
              <a:hueOff val="312740"/>
              <a:satOff val="5894"/>
              <a:lumOff val="1026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6" name="Ovale"/>
          <p:cNvSpPr/>
          <p:nvPr/>
        </p:nvSpPr>
        <p:spPr>
          <a:xfrm>
            <a:off x="2796738" y="6299696"/>
            <a:ext cx="349451" cy="317153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7" name="Ovale"/>
          <p:cNvSpPr/>
          <p:nvPr/>
        </p:nvSpPr>
        <p:spPr>
          <a:xfrm>
            <a:off x="2796738" y="3739688"/>
            <a:ext cx="349451" cy="317154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190" name="Galleria immagini"/>
          <p:cNvGrpSpPr/>
          <p:nvPr/>
        </p:nvGrpSpPr>
        <p:grpSpPr>
          <a:xfrm>
            <a:off x="5486400" y="2667000"/>
            <a:ext cx="7467749" cy="3890644"/>
            <a:chOff x="0" y="0"/>
            <a:chExt cx="7467748" cy="3890643"/>
          </a:xfrm>
        </p:grpSpPr>
        <p:pic>
          <p:nvPicPr>
            <p:cNvPr id="188" name="Schermata 2018-08-23 alle 14.36.28.png" descr="Schermata 2018-08-23 alle 14.36.2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889" t="0" r="889" b="0"/>
            <a:stretch>
              <a:fillRect/>
            </a:stretch>
          </p:blipFill>
          <p:spPr>
            <a:xfrm>
              <a:off x="0" y="0"/>
              <a:ext cx="7467749" cy="3369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9" name="Rettangolo"/>
            <p:cNvSpPr/>
            <p:nvPr/>
          </p:nvSpPr>
          <p:spPr>
            <a:xfrm>
              <a:off x="0" y="3446143"/>
              <a:ext cx="7467749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    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  <p:bldP build="whole" bldLvl="1" animBg="1" rev="0" advAuto="0" spid="19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non-equilibrium Dynamics: coarsening after a Qu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non-equilibrium Dynamics: coarsening after a Quench</a:t>
            </a:r>
          </a:p>
        </p:txBody>
      </p:sp>
      <p:grpSp>
        <p:nvGrpSpPr>
          <p:cNvPr id="196" name="Galleria immagini"/>
          <p:cNvGrpSpPr/>
          <p:nvPr/>
        </p:nvGrpSpPr>
        <p:grpSpPr>
          <a:xfrm>
            <a:off x="2626072" y="3098165"/>
            <a:ext cx="7752656" cy="6135370"/>
            <a:chOff x="0" y="0"/>
            <a:chExt cx="7752655" cy="6135368"/>
          </a:xfrm>
        </p:grpSpPr>
        <p:pic>
          <p:nvPicPr>
            <p:cNvPr id="194" name="Schermata 2018-08-23 alle 15.43.33.png" descr="Schermata 2018-08-23 alle 15.43.3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67" t="0" r="767" b="0"/>
            <a:stretch>
              <a:fillRect/>
            </a:stretch>
          </p:blipFill>
          <p:spPr>
            <a:xfrm>
              <a:off x="0" y="0"/>
              <a:ext cx="7752656" cy="56146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" name="Didascalia"/>
            <p:cNvSpPr/>
            <p:nvPr/>
          </p:nvSpPr>
          <p:spPr>
            <a:xfrm>
              <a:off x="0" y="5690868"/>
              <a:ext cx="7752656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Non-equilibrium dynamics: Qu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Non-equilibrium dynamics: Quench</a:t>
            </a:r>
          </a:p>
        </p:txBody>
      </p:sp>
      <p:grpSp>
        <p:nvGrpSpPr>
          <p:cNvPr id="201" name="Galleria immagini"/>
          <p:cNvGrpSpPr/>
          <p:nvPr/>
        </p:nvGrpSpPr>
        <p:grpSpPr>
          <a:xfrm>
            <a:off x="292100" y="2747019"/>
            <a:ext cx="4866482" cy="6837662"/>
            <a:chOff x="0" y="0"/>
            <a:chExt cx="4866481" cy="6837660"/>
          </a:xfrm>
        </p:grpSpPr>
        <p:pic>
          <p:nvPicPr>
            <p:cNvPr id="199" name="Schermata 2018-08-23 alle 16.01.16.png" descr="Schermata 2018-08-23 alle 16.01.1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543" t="0" r="4543" b="0"/>
            <a:stretch>
              <a:fillRect/>
            </a:stretch>
          </p:blipFill>
          <p:spPr>
            <a:xfrm>
              <a:off x="0" y="0"/>
              <a:ext cx="4866482" cy="63169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0" name="Didascalia"/>
            <p:cNvSpPr/>
            <p:nvPr/>
          </p:nvSpPr>
          <p:spPr>
            <a:xfrm>
              <a:off x="0" y="6393160"/>
              <a:ext cx="4866482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Didascalia</a:t>
              </a:r>
            </a:p>
          </p:txBody>
        </p:sp>
      </p:grpSp>
      <p:pic>
        <p:nvPicPr>
          <p:cNvPr id="202" name="Phase Separation of Lipids.mp4" descr="Phase Separation of Lipids.mp4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753100" y="2746375"/>
            <a:ext cx="7072784" cy="6299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8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2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0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ractical and fundamental intere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Practical and fundamental interests</a:t>
            </a:r>
          </a:p>
        </p:txBody>
      </p:sp>
      <p:sp>
        <p:nvSpPr>
          <p:cNvPr id="205" name="Mesoscopic structure affects properties of phase-ordering or phase-separating materials (e.g. Opto-mechanical properties in glasses).…"/>
          <p:cNvSpPr txBox="1"/>
          <p:nvPr>
            <p:ph type="body" idx="1"/>
          </p:nvPr>
        </p:nvSpPr>
        <p:spPr>
          <a:xfrm>
            <a:off x="508000" y="3041650"/>
            <a:ext cx="11988800" cy="5727700"/>
          </a:xfrm>
          <a:prstGeom prst="rect">
            <a:avLst/>
          </a:prstGeom>
        </p:spPr>
        <p:txBody>
          <a:bodyPr/>
          <a:lstStyle/>
          <a:p>
            <a:pPr marL="0" indent="0" defTabSz="450215">
              <a:spcBef>
                <a:spcPts val="1400"/>
              </a:spcBef>
              <a:buSzTx/>
              <a:buNone/>
              <a:defRPr sz="3200">
                <a:solidFill>
                  <a:srgbClr val="4353FF"/>
                </a:solidFill>
              </a:defRPr>
            </a:pPr>
            <a:r>
              <a:t>Mesoscopic structure affects properties of phase-ordering or phase-separating materials (e.g. Opto-mechanical properties in glasses). </a:t>
            </a:r>
            <a:endParaRPr>
              <a:solidFill>
                <a:srgbClr val="FFFFFF"/>
              </a:solidFill>
            </a:endParaRPr>
          </a:p>
          <a:p>
            <a:pPr marL="0" indent="0" defTabSz="450215">
              <a:spcBef>
                <a:spcPts val="1400"/>
              </a:spcBef>
              <a:buSzTx/>
              <a:buNone/>
              <a:defRPr sz="3200">
                <a:solidFill>
                  <a:srgbClr val="0433FF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0" indent="0" defTabSz="450215">
              <a:spcBef>
                <a:spcPts val="1400"/>
              </a:spcBef>
              <a:buSzTx/>
              <a:buNone/>
              <a:defRPr sz="3200">
                <a:solidFill>
                  <a:srgbClr val="0433FF"/>
                </a:solidFill>
              </a:defRPr>
            </a:pPr>
            <a:r>
              <a:t>Cooling rates effects on the density of topological defects in condensed matter and cosmology. </a:t>
            </a:r>
            <a:endParaRPr>
              <a:solidFill>
                <a:srgbClr val="FFFFFF"/>
              </a:solidFill>
            </a:endParaRPr>
          </a:p>
          <a:p>
            <a:pPr marL="0" indent="0" defTabSz="450215">
              <a:spcBef>
                <a:spcPts val="1400"/>
              </a:spcBef>
              <a:buSzTx/>
              <a:buNone/>
              <a:defRPr sz="3200">
                <a:solidFill>
                  <a:srgbClr val="0329D6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0" indent="0" defTabSz="450215">
              <a:spcBef>
                <a:spcPts val="1400"/>
              </a:spcBef>
              <a:buSzTx/>
              <a:buNone/>
              <a:defRPr sz="3200">
                <a:solidFill>
                  <a:srgbClr val="0329D6"/>
                </a:solidFill>
              </a:defRPr>
            </a:pPr>
            <a:r>
              <a:t>Simple instance of dynamics across a phase transition.</a:t>
            </a:r>
            <a:endParaRPr>
              <a:solidFill>
                <a:srgbClr val="FFFFFF"/>
              </a:solidFill>
            </a:endParaRPr>
          </a:p>
          <a:p>
            <a:pPr marL="0" indent="0" defTabSz="450215">
              <a:spcBef>
                <a:spcPts val="1400"/>
              </a:spcBef>
              <a:buSzTx/>
              <a:buNone/>
              <a:defRPr sz="3200">
                <a:solidFill>
                  <a:srgbClr val="021EAA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0" indent="0" defTabSz="450215">
              <a:spcBef>
                <a:spcPts val="1400"/>
              </a:spcBef>
              <a:buSzTx/>
              <a:buNone/>
              <a:defRPr sz="3200">
                <a:solidFill>
                  <a:srgbClr val="021EAA"/>
                </a:solidFill>
              </a:defRPr>
            </a:pPr>
            <a:r>
              <a:t>Many other.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Goals</a:t>
            </a:r>
          </a:p>
        </p:txBody>
      </p:sp>
      <p:sp>
        <p:nvSpPr>
          <p:cNvPr id="208" name="Understanding dynamical scaling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05193">
              <a:spcBef>
                <a:spcPts val="1200"/>
              </a:spcBef>
              <a:buSzTx/>
              <a:buNone/>
              <a:defRPr sz="2880">
                <a:solidFill>
                  <a:srgbClr val="D783FF"/>
                </a:solidFill>
              </a:defRPr>
            </a:pPr>
            <a:r>
              <a:t>Understanding dynamical scaling.</a:t>
            </a:r>
            <a:endParaRPr>
              <a:solidFill>
                <a:srgbClr val="FFFFFF"/>
              </a:solidFill>
            </a:endParaRPr>
          </a:p>
          <a:p>
            <a:pPr marL="0" indent="0" defTabSz="405193">
              <a:spcBef>
                <a:spcPts val="1200"/>
              </a:spcBef>
              <a:buSzTx/>
              <a:buNone/>
              <a:defRPr sz="2880">
                <a:solidFill>
                  <a:srgbClr val="7B36FF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0" indent="0" defTabSz="405193">
              <a:spcBef>
                <a:spcPts val="1200"/>
              </a:spcBef>
              <a:buSzTx/>
              <a:buNone/>
              <a:defRPr sz="2880">
                <a:solidFill>
                  <a:srgbClr val="7B36FF"/>
                </a:solidFill>
              </a:defRPr>
            </a:pPr>
            <a:r>
              <a:t>Role played by initial condition, cooling rate, range of interactions, short time dynamics.</a:t>
            </a:r>
            <a:endParaRPr>
              <a:solidFill>
                <a:srgbClr val="FFFFFF"/>
              </a:solidFill>
            </a:endParaRPr>
          </a:p>
          <a:p>
            <a:pPr marL="0" indent="0" defTabSz="405193">
              <a:spcBef>
                <a:spcPts val="1200"/>
              </a:spcBef>
              <a:buSzTx/>
              <a:buNone/>
              <a:defRPr sz="2880">
                <a:solidFill>
                  <a:srgbClr val="7B2CD6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0" indent="0" defTabSz="405193">
              <a:spcBef>
                <a:spcPts val="1200"/>
              </a:spcBef>
              <a:buSzTx/>
              <a:buNone/>
              <a:defRPr sz="2880">
                <a:solidFill>
                  <a:srgbClr val="7B2CD6"/>
                </a:solidFill>
              </a:defRPr>
            </a:pPr>
            <a:r>
              <a:t>Full geometric characterization of the growing structure.</a:t>
            </a:r>
            <a:endParaRPr>
              <a:solidFill>
                <a:srgbClr val="FFFFFF"/>
              </a:solidFill>
            </a:endParaRPr>
          </a:p>
          <a:p>
            <a:pPr marL="0" indent="0" defTabSz="405193">
              <a:spcBef>
                <a:spcPts val="1200"/>
              </a:spcBef>
              <a:buSzTx/>
              <a:buNone/>
              <a:defRPr sz="2880">
                <a:solidFill>
                  <a:srgbClr val="441FAA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0" indent="0" defTabSz="405193">
              <a:spcBef>
                <a:spcPts val="1200"/>
              </a:spcBef>
              <a:buSzTx/>
              <a:buNone/>
              <a:defRPr sz="2880">
                <a:solidFill>
                  <a:srgbClr val="441FAA"/>
                </a:solidFill>
              </a:defRPr>
            </a:pPr>
            <a:r>
              <a:t>Build a theory.</a:t>
            </a:r>
            <a:endParaRPr>
              <a:solidFill>
                <a:srgbClr val="FFFFFF"/>
              </a:solidFill>
            </a:endParaRPr>
          </a:p>
          <a:p>
            <a:pPr marL="0" indent="0" defTabSz="405193">
              <a:spcBef>
                <a:spcPts val="1200"/>
              </a:spcBef>
              <a:buSzTx/>
              <a:buNone/>
              <a:defRPr sz="2880">
                <a:solidFill>
                  <a:srgbClr val="000643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0" indent="0" defTabSz="405193">
              <a:spcBef>
                <a:spcPts val="1200"/>
              </a:spcBef>
              <a:buSzTx/>
              <a:buNone/>
              <a:defRPr sz="2880">
                <a:solidFill>
                  <a:srgbClr val="000643"/>
                </a:solidFill>
              </a:defRPr>
            </a:pPr>
            <a:r>
              <a:t>Others.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Discrete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Discrete models</a:t>
            </a:r>
          </a:p>
        </p:txBody>
      </p:sp>
      <p:sp>
        <p:nvSpPr>
          <p:cNvPr id="211" name="Equazione"/>
          <p:cNvSpPr txBox="1"/>
          <p:nvPr/>
        </p:nvSpPr>
        <p:spPr>
          <a:xfrm>
            <a:off x="745887" y="3461543"/>
            <a:ext cx="5394827" cy="101019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cr m:val="script"/>
                    </m:rP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{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limLow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limUpp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li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lim>
                  </m:limLow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limUpp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lim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sub>
                  </m:sSub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  <p:sp>
        <p:nvSpPr>
          <p:cNvPr id="212" name="Forma"/>
          <p:cNvSpPr/>
          <p:nvPr/>
        </p:nvSpPr>
        <p:spPr>
          <a:xfrm flipH="1" rot="16200000">
            <a:off x="101600" y="6297187"/>
            <a:ext cx="222691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915" y="14469"/>
                </a:moveTo>
                <a:lnTo>
                  <a:pt x="13915" y="21600"/>
                </a:lnTo>
                <a:lnTo>
                  <a:pt x="21600" y="10800"/>
                </a:lnTo>
                <a:lnTo>
                  <a:pt x="13915" y="0"/>
                </a:lnTo>
                <a:lnTo>
                  <a:pt x="13915" y="7131"/>
                </a:lnTo>
                <a:lnTo>
                  <a:pt x="0" y="7131"/>
                </a:lnTo>
                <a:lnTo>
                  <a:pt x="0" y="14469"/>
                </a:lnTo>
                <a:lnTo>
                  <a:pt x="13915" y="14469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3" name="Forma"/>
          <p:cNvSpPr/>
          <p:nvPr/>
        </p:nvSpPr>
        <p:spPr>
          <a:xfrm rot="16198288">
            <a:off x="3048159" y="6297187"/>
            <a:ext cx="222691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915" y="14469"/>
                </a:moveTo>
                <a:lnTo>
                  <a:pt x="13915" y="21600"/>
                </a:lnTo>
                <a:lnTo>
                  <a:pt x="21600" y="10800"/>
                </a:lnTo>
                <a:lnTo>
                  <a:pt x="13915" y="0"/>
                </a:lnTo>
                <a:lnTo>
                  <a:pt x="13915" y="7131"/>
                </a:lnTo>
                <a:lnTo>
                  <a:pt x="0" y="7131"/>
                </a:lnTo>
                <a:lnTo>
                  <a:pt x="0" y="14469"/>
                </a:lnTo>
                <a:lnTo>
                  <a:pt x="13915" y="14469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4" name="Forma"/>
          <p:cNvSpPr/>
          <p:nvPr/>
        </p:nvSpPr>
        <p:spPr>
          <a:xfrm rot="16200000">
            <a:off x="1574800" y="6297187"/>
            <a:ext cx="222691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915" y="14469"/>
                </a:moveTo>
                <a:lnTo>
                  <a:pt x="13915" y="21600"/>
                </a:lnTo>
                <a:lnTo>
                  <a:pt x="21600" y="10800"/>
                </a:lnTo>
                <a:lnTo>
                  <a:pt x="13915" y="0"/>
                </a:lnTo>
                <a:lnTo>
                  <a:pt x="13915" y="7131"/>
                </a:lnTo>
                <a:lnTo>
                  <a:pt x="0" y="7131"/>
                </a:lnTo>
                <a:lnTo>
                  <a:pt x="0" y="14469"/>
                </a:lnTo>
                <a:lnTo>
                  <a:pt x="13915" y="14469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5" name="Forma"/>
          <p:cNvSpPr/>
          <p:nvPr/>
        </p:nvSpPr>
        <p:spPr>
          <a:xfrm rot="5400000">
            <a:off x="4521200" y="6297187"/>
            <a:ext cx="222691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915" y="14469"/>
                </a:moveTo>
                <a:lnTo>
                  <a:pt x="13915" y="21600"/>
                </a:lnTo>
                <a:lnTo>
                  <a:pt x="21600" y="10800"/>
                </a:lnTo>
                <a:lnTo>
                  <a:pt x="13915" y="0"/>
                </a:lnTo>
                <a:lnTo>
                  <a:pt x="13915" y="7131"/>
                </a:lnTo>
                <a:lnTo>
                  <a:pt x="0" y="7131"/>
                </a:lnTo>
                <a:lnTo>
                  <a:pt x="0" y="14469"/>
                </a:lnTo>
                <a:lnTo>
                  <a:pt x="13915" y="14469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6" name="Forma"/>
          <p:cNvSpPr/>
          <p:nvPr/>
        </p:nvSpPr>
        <p:spPr>
          <a:xfrm rot="16200000">
            <a:off x="5994399" y="6297187"/>
            <a:ext cx="222691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915" y="14469"/>
                </a:moveTo>
                <a:lnTo>
                  <a:pt x="13915" y="21600"/>
                </a:lnTo>
                <a:lnTo>
                  <a:pt x="21600" y="10800"/>
                </a:lnTo>
                <a:lnTo>
                  <a:pt x="13915" y="0"/>
                </a:lnTo>
                <a:lnTo>
                  <a:pt x="13915" y="7131"/>
                </a:lnTo>
                <a:lnTo>
                  <a:pt x="0" y="7131"/>
                </a:lnTo>
                <a:lnTo>
                  <a:pt x="0" y="14469"/>
                </a:lnTo>
                <a:lnTo>
                  <a:pt x="13915" y="14469"/>
                </a:lnTo>
                <a:close/>
              </a:path>
            </a:pathLst>
          </a:cu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7" name="Forma"/>
          <p:cNvSpPr/>
          <p:nvPr/>
        </p:nvSpPr>
        <p:spPr>
          <a:xfrm rot="5400000">
            <a:off x="3047999" y="6297187"/>
            <a:ext cx="222691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915" y="14469"/>
                </a:moveTo>
                <a:lnTo>
                  <a:pt x="13915" y="21600"/>
                </a:lnTo>
                <a:lnTo>
                  <a:pt x="21600" y="10800"/>
                </a:lnTo>
                <a:lnTo>
                  <a:pt x="13915" y="0"/>
                </a:lnTo>
                <a:lnTo>
                  <a:pt x="13915" y="7131"/>
                </a:lnTo>
                <a:lnTo>
                  <a:pt x="0" y="7131"/>
                </a:lnTo>
                <a:lnTo>
                  <a:pt x="0" y="14469"/>
                </a:lnTo>
                <a:lnTo>
                  <a:pt x="13915" y="14469"/>
                </a:lnTo>
                <a:close/>
              </a:path>
            </a:pathLst>
          </a:custGeom>
          <a:blipFill>
            <a:blip r:embed="rId7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8" name="Forma"/>
          <p:cNvSpPr/>
          <p:nvPr/>
        </p:nvSpPr>
        <p:spPr>
          <a:xfrm rot="16200000">
            <a:off x="3047999" y="6297187"/>
            <a:ext cx="222691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915" y="14469"/>
                </a:moveTo>
                <a:lnTo>
                  <a:pt x="13915" y="21600"/>
                </a:lnTo>
                <a:lnTo>
                  <a:pt x="21600" y="10800"/>
                </a:lnTo>
                <a:lnTo>
                  <a:pt x="13915" y="0"/>
                </a:lnTo>
                <a:lnTo>
                  <a:pt x="13915" y="7131"/>
                </a:lnTo>
                <a:lnTo>
                  <a:pt x="0" y="7131"/>
                </a:lnTo>
                <a:lnTo>
                  <a:pt x="0" y="14469"/>
                </a:lnTo>
                <a:lnTo>
                  <a:pt x="13915" y="14469"/>
                </a:lnTo>
                <a:close/>
              </a:path>
            </a:pathLst>
          </a:custGeom>
          <a:blipFill>
            <a:blip r:embed="rId8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2B2D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9" name="Equazione"/>
          <p:cNvSpPr txBox="1"/>
          <p:nvPr/>
        </p:nvSpPr>
        <p:spPr>
          <a:xfrm>
            <a:off x="7562384" y="3549618"/>
            <a:ext cx="1361730" cy="83361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82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e>
                    <m:sub>
                      <m:r>
                        <a:rPr xmlns:a="http://schemas.openxmlformats.org/drawingml/2006/main" sz="82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xmlns:a="http://schemas.openxmlformats.org/drawingml/2006/main" sz="82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↓</m:t>
                      </m:r>
                    </m:sub>
                  </m:sSub>
                </m:oMath>
              </m:oMathPara>
            </a14:m>
            <a:endParaRPr sz="8200">
              <a:solidFill>
                <a:srgbClr val="606060"/>
              </a:solidFill>
            </a:endParaRPr>
          </a:p>
        </p:txBody>
      </p:sp>
      <p:sp>
        <p:nvSpPr>
          <p:cNvPr id="220" name="NCOP"/>
          <p:cNvSpPr txBox="1"/>
          <p:nvPr/>
        </p:nvSpPr>
        <p:spPr>
          <a:xfrm>
            <a:off x="9940391" y="6621037"/>
            <a:ext cx="140441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NCOP</a:t>
            </a:r>
          </a:p>
        </p:txBody>
      </p:sp>
      <p:sp>
        <p:nvSpPr>
          <p:cNvPr id="221" name="Equazione"/>
          <p:cNvSpPr txBox="1"/>
          <p:nvPr/>
        </p:nvSpPr>
        <p:spPr>
          <a:xfrm>
            <a:off x="10208589" y="3425676"/>
            <a:ext cx="2366622" cy="108308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  <m:r>
                            <a:rPr xmlns:a="http://schemas.openxmlformats.org/drawingml/2006/main" sz="3600" i="1">
                              <a:solidFill>
                                <a:srgbClr val="605F5F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</m:den>
                  </m:f>
                  <m:r>
                    <a:rPr xmlns:a="http://schemas.openxmlformats.org/drawingml/2006/main" sz="3600" i="1">
                      <a:solidFill>
                        <a:srgbClr val="605F5F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m:rPr>
                          <m:sty m:val="p"/>
                        </m:rP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3600" i="1">
                          <a:solidFill>
                            <a:srgbClr val="605F5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p>
                  </m:sSup>
                </m:oMath>
              </m:oMathPara>
            </a14:m>
            <a:endParaRPr sz="360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1"/>
      <p:bldP build="whole" bldLvl="1" animBg="1" rev="0" advAuto="0" spid="213" grpId="2"/>
      <p:bldP build="whole" bldLvl="1" animBg="1" rev="0" advAuto="0" spid="219" grpId="3"/>
      <p:bldP build="whole" bldLvl="1" animBg="1" rev="0" advAuto="0" spid="221" grpId="4"/>
      <p:bldP build="whole" bldLvl="1" animBg="1" rev="0" advAuto="0" spid="213" grpId="5"/>
      <p:bldP build="whole" bldLvl="1" animBg="1" rev="0" advAuto="0" spid="217" grpId="6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2B2D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2B2D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