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6"/>
  </p:notesMasterIdLst>
  <p:sldIdLst>
    <p:sldId id="628" r:id="rId2"/>
    <p:sldId id="575" r:id="rId3"/>
    <p:sldId id="640" r:id="rId4"/>
    <p:sldId id="641" r:id="rId5"/>
    <p:sldId id="665" r:id="rId6"/>
    <p:sldId id="642" r:id="rId7"/>
    <p:sldId id="666" r:id="rId8"/>
    <p:sldId id="667" r:id="rId9"/>
    <p:sldId id="644" r:id="rId10"/>
    <p:sldId id="645" r:id="rId11"/>
    <p:sldId id="668" r:id="rId12"/>
    <p:sldId id="629" r:id="rId13"/>
    <p:sldId id="672" r:id="rId14"/>
    <p:sldId id="630" r:id="rId15"/>
    <p:sldId id="657" r:id="rId16"/>
    <p:sldId id="658" r:id="rId17"/>
    <p:sldId id="659" r:id="rId18"/>
    <p:sldId id="632" r:id="rId19"/>
    <p:sldId id="660" r:id="rId20"/>
    <p:sldId id="646" r:id="rId21"/>
    <p:sldId id="670" r:id="rId22"/>
    <p:sldId id="633" r:id="rId23"/>
    <p:sldId id="656" r:id="rId24"/>
    <p:sldId id="651" r:id="rId25"/>
    <p:sldId id="634" r:id="rId26"/>
    <p:sldId id="635" r:id="rId27"/>
    <p:sldId id="636" r:id="rId28"/>
    <p:sldId id="652" r:id="rId29"/>
    <p:sldId id="637" r:id="rId30"/>
    <p:sldId id="638" r:id="rId31"/>
    <p:sldId id="639" r:id="rId32"/>
    <p:sldId id="655" r:id="rId33"/>
    <p:sldId id="648" r:id="rId34"/>
    <p:sldId id="647" r:id="rId35"/>
  </p:sldIdLst>
  <p:sldSz cx="12192000" cy="6858000"/>
  <p:notesSz cx="6858000" cy="9144000"/>
  <p:custShowLst>
    <p:custShow name="Template_Mid Term Plan" id="0">
      <p:sldLst>
        <p:sld r:id="rId2"/>
        <p:sld r:id="rId3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BD3"/>
    <a:srgbClr val="4FB5FF"/>
    <a:srgbClr val="002A48"/>
    <a:srgbClr val="FFFFFF"/>
    <a:srgbClr val="137192"/>
    <a:srgbClr val="89B8C8"/>
    <a:srgbClr val="002948"/>
    <a:srgbClr val="009242"/>
    <a:srgbClr val="007033"/>
    <a:srgbClr val="AC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2F514-CFC3-904D-9AFE-268469B33930}" v="147" dt="2022-04-08T12:43:14.130"/>
  </p1510:revLst>
</p1510:revInfo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2" autoAdjust="0"/>
    <p:restoredTop sz="95391" autoAdjust="0"/>
  </p:normalViewPr>
  <p:slideViewPr>
    <p:cSldViewPr>
      <p:cViewPr varScale="1">
        <p:scale>
          <a:sx n="105" d="100"/>
          <a:sy n="105" d="100"/>
        </p:scale>
        <p:origin x="100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971876873803299"/>
          <c:y val="0.206641975956598"/>
          <c:w val="0.52028123126196701"/>
          <c:h val="0.79335802404340205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38-E94A-84B6-9256190DB4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38-E94A-84B6-9256190DB4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38-E94A-84B6-9256190DB4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38-E94A-84B6-9256190DB453}"/>
              </c:ext>
            </c:extLst>
          </c:dPt>
          <c:cat>
            <c:strRef>
              <c:f>Foglio1!$A$2:$A$5</c:f>
              <c:strCache>
                <c:ptCount val="2"/>
                <c:pt idx="0">
                  <c:v>4He</c:v>
                </c:pt>
                <c:pt idx="1">
                  <c:v>H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38-E94A-84B6-9256190DB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0.62162</cdr:x>
      <cdr:y>0.62651</cdr:y>
    </cdr:from>
    <cdr:to>
      <cdr:x>0.96483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656185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400" dirty="0">
              <a:solidFill>
                <a:schemeClr val="bg1"/>
              </a:solidFill>
              <a:latin typeface="Comic Sans MS" panose="030F0702030302020204" pitchFamily="66" charset="0"/>
            </a:rPr>
            <a:t>H</a:t>
          </a:r>
        </a:p>
      </cdr:txBody>
    </cdr:sp>
  </cdr:relSizeAnchor>
  <cdr:relSizeAnchor xmlns:cdr="http://schemas.openxmlformats.org/drawingml/2006/chartDrawing">
    <cdr:from>
      <cdr:x>0.6568</cdr:x>
      <cdr:y>0.47937</cdr:y>
    </cdr:from>
    <cdr:to>
      <cdr:x>1</cdr:x>
      <cdr:y>0.85285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2160241" y="11736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  <cdr:relSizeAnchor xmlns:cdr="http://schemas.openxmlformats.org/drawingml/2006/chartDrawing">
    <cdr:from>
      <cdr:x>0.81081</cdr:x>
      <cdr:y>0.44118</cdr:y>
    </cdr:from>
    <cdr:to>
      <cdr:x>1</cdr:x>
      <cdr:y>0.78525</cdr:y>
    </cdr:to>
    <cdr:sp macro="" textlink="">
      <cdr:nvSpPr>
        <cdr:cNvPr id="4" name="CasellaDiTesto 3"/>
        <cdr:cNvSpPr txBox="1"/>
      </cdr:nvSpPr>
      <cdr:spPr>
        <a:xfrm xmlns:a="http://schemas.openxmlformats.org/drawingml/2006/main">
          <a:off x="2160241" y="1080120"/>
          <a:ext cx="504056" cy="842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400" dirty="0">
              <a:solidFill>
                <a:schemeClr val="bg1"/>
              </a:solidFill>
              <a:latin typeface="Comic Sans MS" panose="030F0702030302020204" pitchFamily="66" charset="0"/>
            </a:rPr>
            <a:t>He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12/04/22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72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086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87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410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78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6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577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538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483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86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38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96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686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086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718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082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660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187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830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53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704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49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" err="1"/>
              <a:t>Soon</a:t>
            </a:r>
            <a:r>
              <a:rPr lang="it-IT" sz="300"/>
              <a:t> </a:t>
            </a:r>
            <a:r>
              <a:rPr lang="it-IT" sz="300" err="1"/>
              <a:t>after</a:t>
            </a:r>
            <a:r>
              <a:rPr lang="it-IT" sz="300"/>
              <a:t> the Big Bang in </a:t>
            </a:r>
            <a:r>
              <a:rPr lang="it-IT" sz="300" err="1"/>
              <a:t>our</a:t>
            </a:r>
            <a:r>
              <a:rPr lang="it-IT" sz="300"/>
              <a:t> </a:t>
            </a:r>
            <a:r>
              <a:rPr lang="it-IT" sz="300" err="1"/>
              <a:t>Universe</a:t>
            </a:r>
            <a:r>
              <a:rPr lang="it-IT" sz="300"/>
              <a:t> </a:t>
            </a:r>
            <a:r>
              <a:rPr lang="it-IT" sz="300" err="1"/>
              <a:t>we</a:t>
            </a:r>
            <a:r>
              <a:rPr lang="it-IT" sz="300"/>
              <a:t> </a:t>
            </a:r>
            <a:r>
              <a:rPr lang="it-IT" sz="300" err="1"/>
              <a:t>have</a:t>
            </a:r>
            <a:r>
              <a:rPr lang="it-IT" sz="300"/>
              <a:t> </a:t>
            </a:r>
            <a:r>
              <a:rPr lang="it-IT" sz="300" err="1"/>
              <a:t>mainly</a:t>
            </a:r>
            <a:r>
              <a:rPr lang="it-IT" sz="300"/>
              <a:t> </a:t>
            </a:r>
            <a:r>
              <a:rPr lang="it-IT" sz="300" err="1"/>
              <a:t>neutrons</a:t>
            </a:r>
            <a:r>
              <a:rPr lang="it-IT" sz="300"/>
              <a:t> and </a:t>
            </a:r>
            <a:r>
              <a:rPr lang="it-IT" sz="300" err="1"/>
              <a:t>protons</a:t>
            </a:r>
            <a:r>
              <a:rPr lang="it-IT" sz="300"/>
              <a:t>, </a:t>
            </a:r>
            <a:r>
              <a:rPr lang="it-IT" sz="300" err="1"/>
              <a:t>as</a:t>
            </a:r>
            <a:r>
              <a:rPr lang="it-IT" sz="300"/>
              <a:t> a </a:t>
            </a:r>
            <a:r>
              <a:rPr lang="it-IT" sz="300" err="1"/>
              <a:t>consequence</a:t>
            </a:r>
            <a:r>
              <a:rPr lang="it-IT" sz="300"/>
              <a:t> of the </a:t>
            </a:r>
            <a:r>
              <a:rPr lang="it-IT" sz="300" err="1"/>
              <a:t>expansion</a:t>
            </a:r>
            <a:r>
              <a:rPr lang="it-IT" sz="300"/>
              <a:t> the temperature of the </a:t>
            </a:r>
            <a:r>
              <a:rPr lang="it-IT" sz="300" err="1"/>
              <a:t>Universe</a:t>
            </a:r>
            <a:r>
              <a:rPr lang="it-IT" sz="300"/>
              <a:t> </a:t>
            </a:r>
            <a:r>
              <a:rPr lang="it-IT" sz="300" err="1"/>
              <a:t>decreases</a:t>
            </a:r>
            <a:r>
              <a:rPr lang="it-IT" sz="300"/>
              <a:t> and </a:t>
            </a:r>
            <a:r>
              <a:rPr lang="it-IT" sz="300" err="1"/>
              <a:t>roughly</a:t>
            </a:r>
            <a:r>
              <a:rPr lang="it-IT" sz="300" baseline="0"/>
              <a:t> </a:t>
            </a:r>
            <a:r>
              <a:rPr lang="it-IT" sz="300"/>
              <a:t>3 </a:t>
            </a:r>
            <a:r>
              <a:rPr lang="it-IT" sz="300" err="1"/>
              <a:t>min</a:t>
            </a:r>
            <a:r>
              <a:rPr lang="it-IT" sz="300"/>
              <a:t> </a:t>
            </a:r>
            <a:r>
              <a:rPr lang="it-IT" sz="300" err="1"/>
              <a:t>after</a:t>
            </a:r>
            <a:r>
              <a:rPr lang="it-IT" sz="300"/>
              <a:t> BB the </a:t>
            </a:r>
            <a:r>
              <a:rPr lang="it-IT" sz="300" err="1"/>
              <a:t>nucleosynthesis</a:t>
            </a:r>
            <a:r>
              <a:rPr lang="it-IT" sz="300"/>
              <a:t> can start</a:t>
            </a:r>
            <a:r>
              <a:rPr lang="it-IT" sz="300" baseline="0"/>
              <a:t> and </a:t>
            </a:r>
            <a:r>
              <a:rPr lang="it-IT" sz="300" baseline="0" err="1"/>
              <a:t>proceed</a:t>
            </a:r>
            <a:r>
              <a:rPr lang="it-IT" sz="300" baseline="0"/>
              <a:t> </a:t>
            </a:r>
            <a:r>
              <a:rPr lang="it-IT" sz="300" baseline="0" err="1"/>
              <a:t>through</a:t>
            </a:r>
            <a:r>
              <a:rPr lang="it-IT" sz="300" baseline="0"/>
              <a:t> </a:t>
            </a:r>
            <a:r>
              <a:rPr lang="it-IT" sz="300" baseline="0" err="1"/>
              <a:t>this</a:t>
            </a:r>
            <a:r>
              <a:rPr lang="it-IT" sz="300" baseline="0"/>
              <a:t> network of </a:t>
            </a:r>
            <a:r>
              <a:rPr lang="it-IT" sz="300" baseline="0" err="1"/>
              <a:t>reactions</a:t>
            </a:r>
            <a:r>
              <a:rPr lang="it-IT" sz="300"/>
              <a:t> </a:t>
            </a:r>
            <a:r>
              <a:rPr lang="it-IT" sz="300" err="1"/>
              <a:t>whose</a:t>
            </a:r>
            <a:r>
              <a:rPr lang="it-IT" sz="300"/>
              <a:t> </a:t>
            </a:r>
            <a:r>
              <a:rPr lang="it-IT" sz="300" err="1"/>
              <a:t>bottleneck</a:t>
            </a:r>
            <a:r>
              <a:rPr lang="it-IT" sz="300" baseline="0"/>
              <a:t> </a:t>
            </a:r>
            <a:r>
              <a:rPr lang="it-IT" sz="300" baseline="0" err="1"/>
              <a:t>is</a:t>
            </a:r>
            <a:r>
              <a:rPr lang="it-IT" sz="300" baseline="0"/>
              <a:t> </a:t>
            </a:r>
            <a:r>
              <a:rPr lang="it-IT" sz="300" baseline="0" err="1"/>
              <a:t>deuterium</a:t>
            </a:r>
            <a:r>
              <a:rPr lang="it-IT" sz="300" baseline="0"/>
              <a:t> </a:t>
            </a:r>
            <a:r>
              <a:rPr lang="it-IT" sz="300" baseline="0" err="1"/>
              <a:t>since</a:t>
            </a:r>
            <a:r>
              <a:rPr lang="it-IT" sz="300" baseline="0"/>
              <a:t> </a:t>
            </a:r>
            <a:r>
              <a:rPr lang="it-IT" sz="300" baseline="0" err="1"/>
              <a:t>it</a:t>
            </a:r>
            <a:r>
              <a:rPr lang="it-IT" sz="300" baseline="0"/>
              <a:t> </a:t>
            </a:r>
            <a:r>
              <a:rPr lang="it-IT" sz="300" baseline="0" err="1"/>
              <a:t>has</a:t>
            </a:r>
            <a:r>
              <a:rPr lang="it-IT" sz="300" baseline="0"/>
              <a:t> a </a:t>
            </a:r>
            <a:r>
              <a:rPr lang="it-IT" sz="300" baseline="0" err="1"/>
              <a:t>very</a:t>
            </a:r>
            <a:r>
              <a:rPr lang="it-IT" sz="300" baseline="0"/>
              <a:t> </a:t>
            </a:r>
            <a:r>
              <a:rPr lang="it-IT" sz="300" baseline="0" err="1"/>
              <a:t>low</a:t>
            </a:r>
            <a:r>
              <a:rPr lang="it-IT" sz="300" baseline="0"/>
              <a:t> </a:t>
            </a:r>
            <a:r>
              <a:rPr lang="it-IT" sz="300" baseline="0" err="1"/>
              <a:t>binding</a:t>
            </a:r>
            <a:r>
              <a:rPr lang="it-IT" sz="300" baseline="0"/>
              <a:t> </a:t>
            </a:r>
            <a:r>
              <a:rPr lang="it-IT" sz="300" baseline="0" err="1"/>
              <a:t>energy</a:t>
            </a:r>
            <a:r>
              <a:rPr lang="it-IT" sz="300" baseline="0"/>
              <a:t>; the </a:t>
            </a:r>
            <a:r>
              <a:rPr lang="it-IT" sz="300" baseline="0" err="1"/>
              <a:t>result</a:t>
            </a:r>
            <a:r>
              <a:rPr lang="it-IT" sz="300" baseline="0"/>
              <a:t> of </a:t>
            </a:r>
            <a:r>
              <a:rPr lang="it-IT" sz="300" baseline="0" err="1"/>
              <a:t>primordial</a:t>
            </a:r>
            <a:r>
              <a:rPr lang="it-IT" sz="300" baseline="0"/>
              <a:t> </a:t>
            </a:r>
            <a:r>
              <a:rPr lang="it-IT" sz="300" baseline="0" err="1"/>
              <a:t>nucleosynthesis</a:t>
            </a:r>
            <a:r>
              <a:rPr lang="it-IT" sz="300" baseline="0"/>
              <a:t> </a:t>
            </a:r>
            <a:r>
              <a:rPr lang="it-IT" sz="300" baseline="0" err="1"/>
              <a:t>is</a:t>
            </a:r>
            <a:r>
              <a:rPr lang="it-IT" sz="300" baseline="0"/>
              <a:t> </a:t>
            </a:r>
            <a:r>
              <a:rPr lang="it-IT" sz="300" baseline="0" err="1"/>
              <a:t>mainly</a:t>
            </a:r>
            <a:r>
              <a:rPr lang="it-IT" sz="300" baseline="0"/>
              <a:t> the production of H and 4He plus small </a:t>
            </a:r>
            <a:r>
              <a:rPr lang="it-IT" sz="300" baseline="0" err="1"/>
              <a:t>amounts</a:t>
            </a:r>
            <a:endParaRPr lang="it-IT" sz="30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885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836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204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908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23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14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23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583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25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725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51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12/04/22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12/04/22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12/04/22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12/04/22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LNL Session</a:t>
            </a:r>
            <a:endParaRPr lang="it-IT" sz="10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12/04/22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12/04/22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12/04/22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12/04/22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12/04/22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12/04/22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12/04/22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12/04/22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29.png"/><Relationship Id="rId5" Type="http://schemas.openxmlformats.org/officeDocument/2006/relationships/image" Target="../media/image76.png"/><Relationship Id="rId15" Type="http://schemas.openxmlformats.org/officeDocument/2006/relationships/image" Target="../media/image33.png"/><Relationship Id="rId10" Type="http://schemas.openxmlformats.org/officeDocument/2006/relationships/image" Target="../media/image120.png"/><Relationship Id="rId9" Type="http://schemas.openxmlformats.org/officeDocument/2006/relationships/image" Target="../media/image110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.sv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.sv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2.png"/><Relationship Id="rId1" Type="http://schemas.openxmlformats.org/officeDocument/2006/relationships/tags" Target="../tags/tag26.xml"/><Relationship Id="rId6" Type="http://schemas.openxmlformats.org/officeDocument/2006/relationships/image" Target="../media/image4.sv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5" Type="http://schemas.openxmlformats.org/officeDocument/2006/relationships/image" Target="../media/image6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53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47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FBA24AF-F007-4161-A1C8-82B6AC4C575E}"/>
              </a:ext>
            </a:extLst>
          </p:cNvPr>
          <p:cNvSpPr/>
          <p:nvPr/>
        </p:nvSpPr>
        <p:spPr>
          <a:xfrm>
            <a:off x="7176120" y="4310416"/>
            <a:ext cx="5616370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2000" b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en-US" sz="2000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C3516AD-4BCB-4B82-BFDA-ECE42A696377}"/>
              </a:ext>
            </a:extLst>
          </p:cNvPr>
          <p:cNvSpPr/>
          <p:nvPr/>
        </p:nvSpPr>
        <p:spPr>
          <a:xfrm>
            <a:off x="7176120" y="4653136"/>
            <a:ext cx="4943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and INFN of Padova, Italy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91344" y="2491240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 up to the Iron peak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E64B16-5FF6-4C00-BC20-29803922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058" y="106486"/>
            <a:ext cx="3853590" cy="101374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142083" y="31361"/>
            <a:ext cx="42977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LNL –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Legnaro, April 11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56C7DB-4709-4779-B48F-B7003EDFD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46" y="646458"/>
            <a:ext cx="1069110" cy="12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F417F83-20BB-7D40-9B88-4C04FAB1DAAB}"/>
              </a:ext>
            </a:extLst>
          </p:cNvPr>
          <p:cNvSpPr txBox="1"/>
          <p:nvPr/>
        </p:nvSpPr>
        <p:spPr>
          <a:xfrm>
            <a:off x="119336" y="526631"/>
            <a:ext cx="616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Hydrogen burning in the </a:t>
            </a:r>
            <a:r>
              <a:rPr lang="en-GB" dirty="0"/>
              <a:t>HOT CNO: </a:t>
            </a:r>
            <a:r>
              <a:rPr lang="en-GB" baseline="30000" dirty="0"/>
              <a:t>13</a:t>
            </a:r>
            <a:r>
              <a:rPr lang="en-GB" dirty="0"/>
              <a:t>N(</a:t>
            </a:r>
            <a:r>
              <a:rPr lang="en-GB" dirty="0" err="1"/>
              <a:t>p,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/>
              <a:t>)</a:t>
            </a:r>
            <a:r>
              <a:rPr lang="en-GB" baseline="30000" dirty="0"/>
              <a:t>14</a:t>
            </a:r>
            <a:r>
              <a:rPr lang="en-GB" dirty="0"/>
              <a:t>O </a:t>
            </a:r>
            <a:r>
              <a:rPr lang="en-GB" cap="all" dirty="0"/>
              <a:t> 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7815891-4B60-1D4A-B54A-735000EEC459}"/>
              </a:ext>
            </a:extLst>
          </p:cNvPr>
          <p:cNvGrpSpPr/>
          <p:nvPr/>
        </p:nvGrpSpPr>
        <p:grpSpPr>
          <a:xfrm>
            <a:off x="304800" y="1402568"/>
            <a:ext cx="8174966" cy="4998232"/>
            <a:chOff x="132921" y="406540"/>
            <a:chExt cx="6575767" cy="3314707"/>
          </a:xfrm>
        </p:grpSpPr>
        <p:pic>
          <p:nvPicPr>
            <p:cNvPr id="15" name="Immagine 4">
              <a:extLst>
                <a:ext uri="{FF2B5EF4-FFF2-40B4-BE49-F238E27FC236}">
                  <a16:creationId xmlns:a16="http://schemas.microsoft.com/office/drawing/2014/main" id="{7FA7DDFA-29BA-1043-9D11-1B467E70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" y="775872"/>
              <a:ext cx="3897355" cy="2945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B1ECF91-2947-A84F-894F-F0B286EBDE27}"/>
                </a:ext>
              </a:extLst>
            </p:cNvPr>
            <p:cNvSpPr txBox="1"/>
            <p:nvPr/>
          </p:nvSpPr>
          <p:spPr>
            <a:xfrm>
              <a:off x="610630" y="406540"/>
              <a:ext cx="60980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altLang="it-IT" sz="1800" dirty="0">
                  <a:solidFill>
                    <a:schemeClr val="tx1"/>
                  </a:solidFill>
                </a:rPr>
                <a:t>Hot and </a:t>
              </a:r>
              <a:r>
                <a:rPr lang="it-IT" altLang="it-IT" sz="1800" dirty="0" err="1">
                  <a:solidFill>
                    <a:schemeClr val="tx1"/>
                  </a:solidFill>
                </a:rPr>
                <a:t>Cold</a:t>
              </a:r>
              <a:r>
                <a:rPr lang="it-IT" altLang="it-IT" sz="1800" dirty="0">
                  <a:solidFill>
                    <a:schemeClr val="tx1"/>
                  </a:solidFill>
                </a:rPr>
                <a:t> CNO </a:t>
              </a:r>
              <a:r>
                <a:rPr lang="it-IT" altLang="it-IT" sz="1800" dirty="0" err="1">
                  <a:solidFill>
                    <a:schemeClr val="tx1"/>
                  </a:solidFill>
                </a:rPr>
                <a:t>Cycles</a:t>
              </a:r>
              <a:endParaRPr lang="it-IT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D60801C-69D1-564E-881B-14B761D65C53}"/>
                </a:ext>
              </a:extLst>
            </p:cNvPr>
            <p:cNvSpPr/>
            <p:nvPr/>
          </p:nvSpPr>
          <p:spPr>
            <a:xfrm rot="18978648">
              <a:off x="132921" y="2153371"/>
              <a:ext cx="1026929" cy="40091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B00B00A1-7B29-334B-9939-6813042820D9}"/>
              </a:ext>
            </a:extLst>
          </p:cNvPr>
          <p:cNvSpPr txBox="1">
            <a:spLocks/>
          </p:cNvSpPr>
          <p:nvPr/>
        </p:nvSpPr>
        <p:spPr>
          <a:xfrm>
            <a:off x="5743861" y="1943011"/>
            <a:ext cx="6288657" cy="34727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it-IT" altLang="it-IT" sz="2000" dirty="0"/>
              <a:t>Novae scenario </a:t>
            </a:r>
            <a:r>
              <a:rPr lang="it-IT" altLang="it-IT" sz="2000" dirty="0" err="1"/>
              <a:t>occurs</a:t>
            </a:r>
            <a:r>
              <a:rPr lang="it-IT" altLang="it-IT" sz="2000" dirty="0"/>
              <a:t> in the range </a:t>
            </a:r>
            <a:r>
              <a:rPr lang="it-IT" altLang="it-IT" sz="2000" b="1" dirty="0"/>
              <a:t>0.1 &lt; T</a:t>
            </a:r>
            <a:r>
              <a:rPr lang="it-IT" altLang="it-IT" sz="2000" b="1" baseline="-25000" dirty="0"/>
              <a:t>9</a:t>
            </a:r>
            <a:r>
              <a:rPr lang="it-IT" altLang="it-IT" sz="2000" b="1" dirty="0"/>
              <a:t> &lt; 0.3 </a:t>
            </a:r>
            <a:r>
              <a:rPr lang="it-IT" altLang="it-IT" sz="2000" dirty="0"/>
              <a:t>(T</a:t>
            </a:r>
            <a:r>
              <a:rPr lang="it-IT" altLang="it-IT" sz="2000" baseline="-25000" dirty="0"/>
              <a:t>9</a:t>
            </a:r>
            <a:r>
              <a:rPr lang="it-IT" altLang="it-IT" sz="2000" dirty="0"/>
              <a:t> in GK).</a:t>
            </a:r>
          </a:p>
          <a:p>
            <a:pPr algn="just">
              <a:buFont typeface="Wingdings" pitchFamily="2" charset="2"/>
              <a:buNone/>
            </a:pPr>
            <a:endParaRPr lang="it-IT" altLang="it-IT" sz="2000" b="1" dirty="0"/>
          </a:p>
          <a:p>
            <a:pPr algn="just">
              <a:buFont typeface="Wingdings" pitchFamily="2" charset="2"/>
              <a:buNone/>
            </a:pPr>
            <a:r>
              <a:rPr lang="it-IT" altLang="it-IT" sz="2000" b="1" dirty="0"/>
              <a:t>@Lower </a:t>
            </a:r>
            <a:r>
              <a:rPr lang="it-IT" altLang="it-IT" sz="2000" b="1" dirty="0" err="1"/>
              <a:t>temperatures</a:t>
            </a:r>
            <a:r>
              <a:rPr lang="it-IT" altLang="it-IT" sz="2000" b="1" dirty="0"/>
              <a:t>: </a:t>
            </a:r>
            <a:r>
              <a:rPr lang="it-IT" altLang="it-IT" sz="2000" b="1" dirty="0" err="1"/>
              <a:t>cold</a:t>
            </a:r>
            <a:r>
              <a:rPr lang="it-IT" altLang="it-IT" sz="2000" b="1" dirty="0"/>
              <a:t> CNO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cycle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operates</a:t>
            </a:r>
            <a:r>
              <a:rPr lang="it-IT" altLang="it-IT" sz="2000" dirty="0"/>
              <a:t>. Energy generation rate </a:t>
            </a:r>
            <a:r>
              <a:rPr lang="it-IT" altLang="it-IT" sz="2000" dirty="0" err="1"/>
              <a:t>is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dominated</a:t>
            </a:r>
            <a:r>
              <a:rPr lang="it-IT" altLang="it-IT" sz="2000" dirty="0"/>
              <a:t> by the </a:t>
            </a:r>
            <a:r>
              <a:rPr lang="it-IT" altLang="it-IT" sz="2000" dirty="0" err="1"/>
              <a:t>lowest</a:t>
            </a:r>
            <a:r>
              <a:rPr lang="it-IT" altLang="it-IT" sz="2000" dirty="0"/>
              <a:t> p-</a:t>
            </a:r>
            <a:r>
              <a:rPr lang="it-IT" altLang="it-IT" sz="2000" dirty="0" err="1"/>
              <a:t>capture</a:t>
            </a:r>
            <a:r>
              <a:rPr lang="it-IT" altLang="it-IT" sz="2000" dirty="0"/>
              <a:t> reaction </a:t>
            </a:r>
            <a:r>
              <a:rPr lang="it-IT" altLang="it-IT" sz="2000" b="1" baseline="30000" dirty="0"/>
              <a:t>14</a:t>
            </a:r>
            <a:r>
              <a:rPr lang="it-IT" altLang="it-IT" sz="2000" b="1" dirty="0"/>
              <a:t>N(p,</a:t>
            </a:r>
            <a:r>
              <a:rPr lang="el-GR" altLang="it-IT" sz="2000" b="1" dirty="0"/>
              <a:t>γ</a:t>
            </a:r>
            <a:r>
              <a:rPr lang="it-IT" altLang="it-IT" sz="2000" b="1" dirty="0"/>
              <a:t>)</a:t>
            </a:r>
            <a:r>
              <a:rPr lang="it-IT" altLang="it-IT" sz="2000" b="1" baseline="30000" dirty="0"/>
              <a:t>15</a:t>
            </a:r>
            <a:r>
              <a:rPr lang="it-IT" altLang="it-IT" sz="2000" b="1" dirty="0"/>
              <a:t>°</a:t>
            </a:r>
          </a:p>
          <a:p>
            <a:pPr algn="just">
              <a:buFont typeface="Wingdings" pitchFamily="2" charset="2"/>
              <a:buNone/>
            </a:pPr>
            <a:endParaRPr lang="it-IT" altLang="it-IT" sz="2000" b="1" dirty="0"/>
          </a:p>
          <a:p>
            <a:pPr algn="just">
              <a:buFont typeface="Wingdings" pitchFamily="2" charset="2"/>
              <a:buNone/>
            </a:pPr>
            <a:r>
              <a:rPr lang="it-IT" altLang="it-IT" sz="2000" b="1" dirty="0"/>
              <a:t>@Increasing temperature: </a:t>
            </a:r>
            <a:r>
              <a:rPr lang="it-IT" altLang="it-IT" sz="2000" dirty="0"/>
              <a:t>rate of p-</a:t>
            </a:r>
            <a:r>
              <a:rPr lang="it-IT" altLang="it-IT" sz="2000" dirty="0" err="1"/>
              <a:t>capture</a:t>
            </a:r>
            <a:r>
              <a:rPr lang="it-IT" altLang="it-IT" sz="2000" dirty="0"/>
              <a:t> reactions in CNO </a:t>
            </a:r>
            <a:r>
              <a:rPr lang="it-IT" altLang="it-IT" sz="2000" dirty="0" err="1"/>
              <a:t>cycle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exponentially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increases</a:t>
            </a:r>
            <a:r>
              <a:rPr lang="it-IT" altLang="it-IT" sz="2000" dirty="0"/>
              <a:t> and the reaction rate for the </a:t>
            </a:r>
            <a:r>
              <a:rPr lang="it-IT" altLang="it-IT" sz="2000" b="1" baseline="30000" dirty="0"/>
              <a:t>13</a:t>
            </a:r>
            <a:r>
              <a:rPr lang="it-IT" altLang="it-IT" sz="2000" b="1" dirty="0"/>
              <a:t>N(p,</a:t>
            </a:r>
            <a:r>
              <a:rPr lang="el-GR" altLang="it-IT" sz="2000" b="1" dirty="0"/>
              <a:t>γ</a:t>
            </a:r>
            <a:r>
              <a:rPr lang="it-IT" altLang="it-IT" sz="2000" b="1" dirty="0"/>
              <a:t>)</a:t>
            </a:r>
            <a:r>
              <a:rPr lang="it-IT" altLang="it-IT" sz="2000" b="1" baseline="30000" dirty="0"/>
              <a:t>14</a:t>
            </a:r>
            <a:r>
              <a:rPr lang="it-IT" altLang="it-IT" sz="2000" b="1" dirty="0"/>
              <a:t>O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exceeds</a:t>
            </a:r>
            <a:r>
              <a:rPr lang="it-IT" altLang="it-IT" sz="2000" dirty="0"/>
              <a:t> the rate of </a:t>
            </a:r>
            <a:r>
              <a:rPr lang="it-IT" altLang="it-IT" sz="2000" b="1" baseline="30000" dirty="0"/>
              <a:t>13</a:t>
            </a:r>
            <a:r>
              <a:rPr lang="it-IT" altLang="it-IT" sz="2000" b="1" dirty="0"/>
              <a:t>N </a:t>
            </a:r>
            <a:r>
              <a:rPr lang="el-GR" altLang="it-IT" sz="2000" b="1" dirty="0"/>
              <a:t>β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decay</a:t>
            </a:r>
            <a:r>
              <a:rPr lang="it-IT" altLang="it-IT" sz="20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767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F417F83-20BB-7D40-9B88-4C04FAB1DAAB}"/>
              </a:ext>
            </a:extLst>
          </p:cNvPr>
          <p:cNvSpPr txBox="1"/>
          <p:nvPr/>
        </p:nvSpPr>
        <p:spPr>
          <a:xfrm>
            <a:off x="119336" y="526631"/>
            <a:ext cx="616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Hydrogen burning in the </a:t>
            </a:r>
            <a:r>
              <a:rPr lang="en-GB" dirty="0"/>
              <a:t>HOT CNO: </a:t>
            </a:r>
            <a:r>
              <a:rPr lang="en-GB" baseline="30000" dirty="0"/>
              <a:t>13</a:t>
            </a:r>
            <a:r>
              <a:rPr lang="en-GB" dirty="0"/>
              <a:t>N(</a:t>
            </a:r>
            <a:r>
              <a:rPr lang="en-GB" dirty="0" err="1"/>
              <a:t>p,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/>
              <a:t>)</a:t>
            </a:r>
            <a:r>
              <a:rPr lang="en-GB" baseline="30000" dirty="0"/>
              <a:t>14</a:t>
            </a:r>
            <a:r>
              <a:rPr lang="en-GB" dirty="0"/>
              <a:t>O </a:t>
            </a:r>
            <a:r>
              <a:rPr lang="en-GB" cap="all" dirty="0"/>
              <a:t> 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7815891-4B60-1D4A-B54A-735000EEC459}"/>
              </a:ext>
            </a:extLst>
          </p:cNvPr>
          <p:cNvGrpSpPr/>
          <p:nvPr/>
        </p:nvGrpSpPr>
        <p:grpSpPr>
          <a:xfrm>
            <a:off x="304800" y="1402568"/>
            <a:ext cx="8174966" cy="4998232"/>
            <a:chOff x="132921" y="406540"/>
            <a:chExt cx="6575767" cy="3314707"/>
          </a:xfrm>
        </p:grpSpPr>
        <p:pic>
          <p:nvPicPr>
            <p:cNvPr id="15" name="Immagine 4">
              <a:extLst>
                <a:ext uri="{FF2B5EF4-FFF2-40B4-BE49-F238E27FC236}">
                  <a16:creationId xmlns:a16="http://schemas.microsoft.com/office/drawing/2014/main" id="{7FA7DDFA-29BA-1043-9D11-1B467E70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" y="775872"/>
              <a:ext cx="3897355" cy="2945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B1ECF91-2947-A84F-894F-F0B286EBDE27}"/>
                </a:ext>
              </a:extLst>
            </p:cNvPr>
            <p:cNvSpPr txBox="1"/>
            <p:nvPr/>
          </p:nvSpPr>
          <p:spPr>
            <a:xfrm>
              <a:off x="610630" y="406540"/>
              <a:ext cx="60980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altLang="it-IT" sz="1800" dirty="0">
                  <a:solidFill>
                    <a:schemeClr val="tx1"/>
                  </a:solidFill>
                </a:rPr>
                <a:t>Hot and </a:t>
              </a:r>
              <a:r>
                <a:rPr lang="it-IT" altLang="it-IT" sz="1800" dirty="0" err="1">
                  <a:solidFill>
                    <a:schemeClr val="tx1"/>
                  </a:solidFill>
                </a:rPr>
                <a:t>Cold</a:t>
              </a:r>
              <a:r>
                <a:rPr lang="it-IT" altLang="it-IT" sz="1800" dirty="0">
                  <a:solidFill>
                    <a:schemeClr val="tx1"/>
                  </a:solidFill>
                </a:rPr>
                <a:t> CNO </a:t>
              </a:r>
              <a:r>
                <a:rPr lang="it-IT" altLang="it-IT" sz="1800" dirty="0" err="1">
                  <a:solidFill>
                    <a:schemeClr val="tx1"/>
                  </a:solidFill>
                </a:rPr>
                <a:t>Cycles</a:t>
              </a:r>
              <a:endParaRPr lang="it-IT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D60801C-69D1-564E-881B-14B761D65C53}"/>
                </a:ext>
              </a:extLst>
            </p:cNvPr>
            <p:cNvSpPr/>
            <p:nvPr/>
          </p:nvSpPr>
          <p:spPr>
            <a:xfrm rot="18978648">
              <a:off x="132921" y="2153371"/>
              <a:ext cx="1026929" cy="40091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09BBC3A-E17F-B94D-8000-DA7DA7FF4244}"/>
              </a:ext>
            </a:extLst>
          </p:cNvPr>
          <p:cNvSpPr txBox="1">
            <a:spLocks/>
          </p:cNvSpPr>
          <p:nvPr/>
        </p:nvSpPr>
        <p:spPr>
          <a:xfrm>
            <a:off x="5716125" y="1932337"/>
            <a:ext cx="5832646" cy="224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it-IT" altLang="it-IT" sz="1800" dirty="0"/>
              <a:t>Astrophysical S </a:t>
            </a:r>
            <a:r>
              <a:rPr lang="it-IT" altLang="it-IT" sz="1800" dirty="0" err="1"/>
              <a:t>factors</a:t>
            </a:r>
            <a:r>
              <a:rPr lang="it-IT" altLang="it-IT" sz="1800" dirty="0"/>
              <a:t> </a:t>
            </a:r>
            <a:r>
              <a:rPr lang="it-IT" altLang="it-IT" sz="1800" dirty="0" err="1"/>
              <a:t>extracted</a:t>
            </a:r>
            <a:r>
              <a:rPr lang="it-IT" altLang="it-IT" sz="1800" dirty="0"/>
              <a:t> by </a:t>
            </a:r>
            <a:r>
              <a:rPr lang="it-IT" altLang="it-IT" sz="1800" dirty="0" err="1"/>
              <a:t>means</a:t>
            </a:r>
            <a:r>
              <a:rPr lang="it-IT" altLang="it-IT" sz="1800" dirty="0"/>
              <a:t> of the </a:t>
            </a:r>
            <a:r>
              <a:rPr lang="it-IT" altLang="it-IT" sz="1800" dirty="0" err="1">
                <a:solidFill>
                  <a:srgbClr val="FF0000"/>
                </a:solidFill>
              </a:rPr>
              <a:t>Asymptotic</a:t>
            </a:r>
            <a:r>
              <a:rPr lang="it-IT" altLang="it-IT" sz="1800" dirty="0">
                <a:solidFill>
                  <a:srgbClr val="FF0000"/>
                </a:solidFill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</a:rPr>
              <a:t>Normalization</a:t>
            </a:r>
            <a:r>
              <a:rPr lang="it-IT" altLang="it-IT" sz="1800" dirty="0">
                <a:solidFill>
                  <a:srgbClr val="FF0000"/>
                </a:solidFill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</a:rPr>
              <a:t>Coefficient</a:t>
            </a:r>
            <a:r>
              <a:rPr lang="it-IT" altLang="it-IT" sz="1800" dirty="0">
                <a:solidFill>
                  <a:srgbClr val="FF0000"/>
                </a:solidFill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</a:rPr>
              <a:t>indirect</a:t>
            </a:r>
            <a:r>
              <a:rPr lang="it-IT" altLang="it-IT" sz="1800" dirty="0">
                <a:solidFill>
                  <a:srgbClr val="FF0000"/>
                </a:solidFill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</a:rPr>
              <a:t>method</a:t>
            </a:r>
            <a:r>
              <a:rPr lang="it-IT" altLang="it-IT" sz="1800" dirty="0">
                <a:solidFill>
                  <a:srgbClr val="FF0000"/>
                </a:solidFill>
              </a:rPr>
              <a:t> </a:t>
            </a:r>
            <a:r>
              <a:rPr lang="it-IT" altLang="it-IT" sz="1800" dirty="0" err="1"/>
              <a:t>applied</a:t>
            </a:r>
            <a:r>
              <a:rPr lang="it-IT" altLang="it-IT" sz="1800" dirty="0"/>
              <a:t> to </a:t>
            </a:r>
            <a:r>
              <a:rPr lang="it-IT" altLang="it-IT" sz="1800" dirty="0" err="1"/>
              <a:t>peripheral</a:t>
            </a:r>
            <a:r>
              <a:rPr lang="it-IT" altLang="it-IT" sz="1800" dirty="0"/>
              <a:t> </a:t>
            </a:r>
            <a:r>
              <a:rPr lang="it-IT" altLang="it-IT" sz="1800" dirty="0" err="1"/>
              <a:t>proton</a:t>
            </a:r>
            <a:r>
              <a:rPr lang="it-IT" altLang="it-IT" sz="1800" dirty="0"/>
              <a:t> transfer reactions.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A82397-0A98-894E-8D1C-4B1E35781392}"/>
              </a:ext>
            </a:extLst>
          </p:cNvPr>
          <p:cNvSpPr txBox="1"/>
          <p:nvPr/>
        </p:nvSpPr>
        <p:spPr>
          <a:xfrm>
            <a:off x="5743861" y="3493561"/>
            <a:ext cx="6031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First step: check </a:t>
            </a:r>
            <a:r>
              <a:rPr lang="it-IT" b="1" baseline="30000" dirty="0"/>
              <a:t>13</a:t>
            </a:r>
            <a:r>
              <a:rPr lang="it-IT" b="1" dirty="0"/>
              <a:t>N production via EXOTIC </a:t>
            </a:r>
            <a:r>
              <a:rPr lang="it-IT" b="1" dirty="0" err="1"/>
              <a:t>facility</a:t>
            </a:r>
            <a:endParaRPr lang="it-IT" b="1" dirty="0"/>
          </a:p>
          <a:p>
            <a:endParaRPr lang="it-IT" b="1" dirty="0"/>
          </a:p>
          <a:p>
            <a:r>
              <a:rPr lang="it-IT" b="1" dirty="0" err="1"/>
              <a:t>Then</a:t>
            </a:r>
            <a:r>
              <a:rPr lang="it-IT" b="1" dirty="0"/>
              <a:t>: </a:t>
            </a:r>
            <a:r>
              <a:rPr lang="it-IT" b="1" dirty="0" err="1"/>
              <a:t>aim</a:t>
            </a:r>
            <a:r>
              <a:rPr lang="it-IT" b="1" dirty="0"/>
              <a:t> to ANC </a:t>
            </a:r>
            <a:r>
              <a:rPr lang="it-IT" b="1" dirty="0" err="1"/>
              <a:t>measurement</a:t>
            </a:r>
            <a:r>
              <a:rPr lang="it-IT" b="1" dirty="0"/>
              <a:t> via the reaction </a:t>
            </a:r>
            <a:r>
              <a:rPr lang="it-IT" b="1" baseline="30000" dirty="0"/>
              <a:t>13</a:t>
            </a:r>
            <a:r>
              <a:rPr lang="it-IT" b="1" dirty="0"/>
              <a:t>N(</a:t>
            </a:r>
            <a:r>
              <a:rPr lang="it-IT" b="1" i="1" dirty="0" err="1"/>
              <a:t>d</a:t>
            </a:r>
            <a:r>
              <a:rPr lang="it-IT" b="1" dirty="0" err="1"/>
              <a:t>,</a:t>
            </a:r>
            <a:r>
              <a:rPr lang="it-IT" b="1" i="1" dirty="0" err="1"/>
              <a:t>n</a:t>
            </a:r>
            <a:r>
              <a:rPr lang="it-IT" b="1" dirty="0"/>
              <a:t>)</a:t>
            </a:r>
            <a:r>
              <a:rPr lang="it-IT" b="1" baseline="30000" dirty="0"/>
              <a:t>14</a:t>
            </a:r>
            <a:r>
              <a:rPr lang="it-IT" b="1" dirty="0"/>
              <a:t>O in inverse </a:t>
            </a:r>
            <a:r>
              <a:rPr lang="it-IT" b="1" dirty="0" err="1"/>
              <a:t>kinematics</a:t>
            </a:r>
            <a:r>
              <a:rPr lang="it-IT" b="1" dirty="0"/>
              <a:t> with </a:t>
            </a:r>
            <a:r>
              <a:rPr lang="it-IT" b="1" dirty="0" err="1"/>
              <a:t>errors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larger</a:t>
            </a:r>
            <a:r>
              <a:rPr lang="it-IT" b="1" dirty="0"/>
              <a:t> </a:t>
            </a:r>
            <a:r>
              <a:rPr lang="it-IT" b="1" dirty="0" err="1"/>
              <a:t>than</a:t>
            </a:r>
            <a:r>
              <a:rPr lang="it-IT" b="1" dirty="0"/>
              <a:t> 10% </a:t>
            </a:r>
            <a:r>
              <a:rPr lang="it-IT" b="1" dirty="0" err="1"/>
              <a:t>at</a:t>
            </a:r>
            <a:r>
              <a:rPr lang="it-IT" b="1" dirty="0"/>
              <a:t> a </a:t>
            </a:r>
            <a:r>
              <a:rPr lang="it-IT" b="1" baseline="30000" dirty="0"/>
              <a:t>13</a:t>
            </a:r>
            <a:r>
              <a:rPr lang="it-IT" b="1" dirty="0"/>
              <a:t>N </a:t>
            </a:r>
            <a:r>
              <a:rPr lang="it-IT" b="1" dirty="0" err="1"/>
              <a:t>beam</a:t>
            </a:r>
            <a:r>
              <a:rPr lang="it-IT" b="1" dirty="0"/>
              <a:t> energy of ∼50 MeV 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4CD91CA-0FDC-D448-9CDD-5CB3C4D04579}"/>
              </a:ext>
            </a:extLst>
          </p:cNvPr>
          <p:cNvSpPr txBox="1"/>
          <p:nvPr/>
        </p:nvSpPr>
        <p:spPr>
          <a:xfrm>
            <a:off x="5951983" y="5877558"/>
            <a:ext cx="1412566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B/C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6C9ABDD-48AD-1345-8609-5B5DBA99146E}"/>
              </a:ext>
            </a:extLst>
          </p:cNvPr>
          <p:cNvSpPr txBox="1"/>
          <p:nvPr/>
        </p:nvSpPr>
        <p:spPr>
          <a:xfrm>
            <a:off x="69615" y="6466624"/>
            <a:ext cx="5057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Link to the activity of LNS (see </a:t>
            </a:r>
            <a:r>
              <a:rPr lang="en-GB" dirty="0" err="1"/>
              <a:t>Pidatella</a:t>
            </a:r>
            <a:r>
              <a:rPr lang="en-GB" dirty="0"/>
              <a:t> slide)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59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FB4DF-E43C-9344-B7A0-09E3C745937E}"/>
              </a:ext>
            </a:extLst>
          </p:cNvPr>
          <p:cNvSpPr txBox="1"/>
          <p:nvPr/>
        </p:nvSpPr>
        <p:spPr>
          <a:xfrm>
            <a:off x="263352" y="52728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HOYLE STATE</a:t>
            </a: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66BD39BB-5A54-8A40-B80F-9438D0A49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103" y="611717"/>
            <a:ext cx="7389546" cy="4687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5">
                <a:extLst>
                  <a:ext uri="{FF2B5EF4-FFF2-40B4-BE49-F238E27FC236}">
                    <a16:creationId xmlns:a16="http://schemas.microsoft.com/office/drawing/2014/main" id="{CEB76CB4-F929-9A45-B36C-373A76708FA7}"/>
                  </a:ext>
                </a:extLst>
              </p:cNvPr>
              <p:cNvSpPr txBox="1"/>
              <p:nvPr/>
            </p:nvSpPr>
            <p:spPr>
              <a:xfrm>
                <a:off x="634774" y="2598003"/>
                <a:ext cx="27943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it-IT" sz="2400" dirty="0">
                    <a:solidFill>
                      <a:schemeClr val="tx1"/>
                    </a:solidFill>
                  </a:rPr>
                  <a:t>He + </a:t>
                </a:r>
                <a:r>
                  <a:rPr lang="it-IT" sz="24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it-IT" sz="2400" dirty="0">
                    <a:solidFill>
                      <a:schemeClr val="tx1"/>
                    </a:solidFill>
                  </a:rPr>
                  <a:t>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baseline="30000" dirty="0">
                    <a:solidFill>
                      <a:schemeClr val="tx1"/>
                    </a:solidFill>
                  </a:rPr>
                  <a:t>8</a:t>
                </a:r>
                <a:r>
                  <a:rPr lang="it-IT" sz="2400" dirty="0">
                    <a:solidFill>
                      <a:schemeClr val="tx1"/>
                    </a:solidFill>
                  </a:rPr>
                  <a:t>Be</a:t>
                </a:r>
              </a:p>
              <a:p>
                <a:r>
                  <a:rPr lang="it-IT" sz="2400" baseline="30000" dirty="0">
                    <a:solidFill>
                      <a:schemeClr val="tx1"/>
                    </a:solidFill>
                  </a:rPr>
                  <a:t>8</a:t>
                </a:r>
                <a:r>
                  <a:rPr lang="it-IT" sz="2400" dirty="0">
                    <a:solidFill>
                      <a:schemeClr val="tx1"/>
                    </a:solidFill>
                  </a:rPr>
                  <a:t>Be + </a:t>
                </a:r>
                <a:r>
                  <a:rPr lang="it-IT" sz="24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it-IT" sz="2400" dirty="0">
                    <a:solidFill>
                      <a:schemeClr val="tx1"/>
                    </a:solidFill>
                  </a:rPr>
                  <a:t>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baseline="30000" dirty="0">
                    <a:solidFill>
                      <a:schemeClr val="tx1"/>
                    </a:solidFill>
                  </a:rPr>
                  <a:t>12</a:t>
                </a:r>
                <a:r>
                  <a:rPr lang="it-IT" sz="2400" dirty="0">
                    <a:solidFill>
                      <a:schemeClr val="tx1"/>
                    </a:solidFill>
                  </a:rPr>
                  <a:t>C + </a:t>
                </a:r>
                <a:r>
                  <a:rPr lang="it-IT" sz="2400" dirty="0">
                    <a:solidFill>
                      <a:schemeClr val="tx1"/>
                    </a:solidFill>
                    <a:latin typeface="Symbol" pitchFamily="18" charset="2"/>
                  </a:rPr>
                  <a:t>g</a:t>
                </a:r>
              </a:p>
            </p:txBody>
          </p:sp>
        </mc:Choice>
        <mc:Fallback xmlns="">
          <p:sp>
            <p:nvSpPr>
              <p:cNvPr id="14" name="CasellaDiTesto 5">
                <a:extLst>
                  <a:ext uri="{FF2B5EF4-FFF2-40B4-BE49-F238E27FC236}">
                    <a16:creationId xmlns:a16="http://schemas.microsoft.com/office/drawing/2014/main" id="{CEB76CB4-F929-9A45-B36C-373A76708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74" y="2598003"/>
                <a:ext cx="2794355" cy="830997"/>
              </a:xfrm>
              <a:prstGeom prst="rect">
                <a:avLst/>
              </a:prstGeom>
              <a:blipFill>
                <a:blip r:embed="rId8"/>
                <a:stretch>
                  <a:fillRect l="-901" t="-5970" r="-2252" b="-14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4">
            <a:extLst>
              <a:ext uri="{FF2B5EF4-FFF2-40B4-BE49-F238E27FC236}">
                <a16:creationId xmlns:a16="http://schemas.microsoft.com/office/drawing/2014/main" id="{93C62EC8-D1EB-A242-837C-3F356619C3BB}"/>
              </a:ext>
            </a:extLst>
          </p:cNvPr>
          <p:cNvSpPr txBox="1"/>
          <p:nvPr/>
        </p:nvSpPr>
        <p:spPr>
          <a:xfrm>
            <a:off x="634774" y="1865678"/>
            <a:ext cx="3563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Three-alpha process: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F5D6B-F31F-F341-8BB2-D4A3D0F3DC5A}"/>
              </a:ext>
            </a:extLst>
          </p:cNvPr>
          <p:cNvSpPr txBox="1"/>
          <p:nvPr/>
        </p:nvSpPr>
        <p:spPr>
          <a:xfrm>
            <a:off x="29006" y="5298936"/>
            <a:ext cx="8339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Carbon </a:t>
            </a:r>
            <a:r>
              <a:rPr lang="en-US" sz="2000" b="1" dirty="0">
                <a:sym typeface="Wingdings" panose="05000000000000000000" pitchFamily="2" charset="2"/>
              </a:rPr>
              <a:t> cannot be synthetized in its observed abundances in the early universe  we trace its abundance in the universe to the nucleosynthesis of elements in stars  Helium burning (three-alpha process).</a:t>
            </a:r>
          </a:p>
          <a:p>
            <a:endParaRPr lang="en-US" sz="20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00E876-2A95-A748-A25B-415F97F4E538}"/>
              </a:ext>
            </a:extLst>
          </p:cNvPr>
          <p:cNvSpPr txBox="1"/>
          <p:nvPr/>
        </p:nvSpPr>
        <p:spPr>
          <a:xfrm>
            <a:off x="4062541" y="6488668"/>
            <a:ext cx="5057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Link to the activity of LNS (see </a:t>
            </a:r>
            <a:r>
              <a:rPr lang="en-GB" dirty="0" err="1"/>
              <a:t>Pidatella</a:t>
            </a:r>
            <a:r>
              <a:rPr lang="en-GB" dirty="0"/>
              <a:t> slide)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86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F9A9C0-CC10-874D-811A-AF3A9FAB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12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FE11BDB1-52EF-2C40-A020-B59FA4FD0A01}"/>
                  </a:ext>
                </a:extLst>
              </p:cNvPr>
              <p:cNvSpPr txBox="1"/>
              <p:nvPr/>
            </p:nvSpPr>
            <p:spPr>
              <a:xfrm>
                <a:off x="462327" y="1545577"/>
                <a:ext cx="2503199" cy="63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&lt;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𝑣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  <a:sym typeface="Wingdings" pitchFamily="2" charset="2"/>
                        </a:rPr>
                        <m:t>&gt; ∝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𝑟𝑎𝑑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Wingdings" pitchFamily="2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Wingdings" pitchFamily="2" charset="2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Wingdings" pitchFamily="2" charset="2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Wingdings" pitchFamily="2" charset="2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sym typeface="Wingdings" pitchFamily="2" charset="2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FE11BDB1-52EF-2C40-A020-B59FA4FD0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27" y="1545577"/>
                <a:ext cx="2503199" cy="631583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2">
            <a:extLst>
              <a:ext uri="{FF2B5EF4-FFF2-40B4-BE49-F238E27FC236}">
                <a16:creationId xmlns:a16="http://schemas.microsoft.com/office/drawing/2014/main" id="{17801B64-A66A-4249-A11F-5C25336D81F8}"/>
              </a:ext>
            </a:extLst>
          </p:cNvPr>
          <p:cNvSpPr txBox="1"/>
          <p:nvPr/>
        </p:nvSpPr>
        <p:spPr>
          <a:xfrm>
            <a:off x="430192" y="532736"/>
            <a:ext cx="82581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Reaction rate of the three-alpha process in stars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spectroscopic properties of the Hoyle state in </a:t>
            </a:r>
            <a:r>
              <a:rPr lang="en-US" i="1" baseline="30000" dirty="0">
                <a:sym typeface="Wingdings" panose="05000000000000000000" pitchFamily="2" charset="2"/>
              </a:rPr>
              <a:t>12</a:t>
            </a:r>
            <a:r>
              <a:rPr lang="en-US" i="1" dirty="0">
                <a:sym typeface="Wingdings" panose="05000000000000000000" pitchFamily="2" charset="2"/>
              </a:rPr>
              <a:t>C:</a:t>
            </a:r>
            <a:endParaRPr lang="en-US" i="1" dirty="0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4F4BCAE9-EDE9-6C41-8AFA-6B295B24F598}"/>
              </a:ext>
            </a:extLst>
          </p:cNvPr>
          <p:cNvGrpSpPr/>
          <p:nvPr/>
        </p:nvGrpSpPr>
        <p:grpSpPr>
          <a:xfrm>
            <a:off x="474805" y="2591089"/>
            <a:ext cx="2490721" cy="3114929"/>
            <a:chOff x="867492" y="2965561"/>
            <a:chExt cx="2490721" cy="3114929"/>
          </a:xfrm>
        </p:grpSpPr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284CF292-7DBA-F640-AE26-4A9BE2F98B03}"/>
                </a:ext>
              </a:extLst>
            </p:cNvPr>
            <p:cNvCxnSpPr>
              <a:cxnSpLocks/>
            </p:cNvCxnSpPr>
            <p:nvPr/>
          </p:nvCxnSpPr>
          <p:spPr>
            <a:xfrm>
              <a:off x="867492" y="3337455"/>
              <a:ext cx="18764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E00419F6-6577-F248-A806-7724894F3A4D}"/>
                </a:ext>
              </a:extLst>
            </p:cNvPr>
            <p:cNvCxnSpPr>
              <a:cxnSpLocks/>
            </p:cNvCxnSpPr>
            <p:nvPr/>
          </p:nvCxnSpPr>
          <p:spPr>
            <a:xfrm>
              <a:off x="867492" y="4246588"/>
              <a:ext cx="18764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">
              <a:extLst>
                <a:ext uri="{FF2B5EF4-FFF2-40B4-BE49-F238E27FC236}">
                  <a16:creationId xmlns:a16="http://schemas.microsoft.com/office/drawing/2014/main" id="{FD3BD6BC-1175-4341-9E0F-B0B035DD938B}"/>
                </a:ext>
              </a:extLst>
            </p:cNvPr>
            <p:cNvCxnSpPr>
              <a:cxnSpLocks/>
            </p:cNvCxnSpPr>
            <p:nvPr/>
          </p:nvCxnSpPr>
          <p:spPr>
            <a:xfrm>
              <a:off x="867492" y="5418163"/>
              <a:ext cx="18764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8D9B48A8-FB85-EC48-B386-E3F2F2B3CCA3}"/>
                </a:ext>
              </a:extLst>
            </p:cNvPr>
            <p:cNvSpPr txBox="1"/>
            <p:nvPr/>
          </p:nvSpPr>
          <p:spPr>
            <a:xfrm>
              <a:off x="1188387" y="2965561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Hoyle 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6">
                  <a:extLst>
                    <a:ext uri="{FF2B5EF4-FFF2-40B4-BE49-F238E27FC236}">
                      <a16:creationId xmlns:a16="http://schemas.microsoft.com/office/drawing/2014/main" id="{88804CCB-C158-3A40-8C7C-ED0DC7DC31EF}"/>
                    </a:ext>
                  </a:extLst>
                </p:cNvPr>
                <p:cNvSpPr txBox="1"/>
                <p:nvPr/>
              </p:nvSpPr>
              <p:spPr>
                <a:xfrm>
                  <a:off x="2872503" y="3196393"/>
                  <a:ext cx="4857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7.65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1EC01E-567F-4557-BFB3-2B29582252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2503" y="3196393"/>
                  <a:ext cx="48571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000" r="-125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21">
                  <a:extLst>
                    <a:ext uri="{FF2B5EF4-FFF2-40B4-BE49-F238E27FC236}">
                      <a16:creationId xmlns:a16="http://schemas.microsoft.com/office/drawing/2014/main" id="{BA838098-5B19-BF45-8927-10A4E3A26313}"/>
                    </a:ext>
                  </a:extLst>
                </p:cNvPr>
                <p:cNvSpPr txBox="1"/>
                <p:nvPr/>
              </p:nvSpPr>
              <p:spPr>
                <a:xfrm>
                  <a:off x="2872503" y="4088215"/>
                  <a:ext cx="4857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4.44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24673C3-1806-4444-ABCE-E2B7EE1A9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2503" y="4088215"/>
                  <a:ext cx="48571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0000" r="-12500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2">
                  <a:extLst>
                    <a:ext uri="{FF2B5EF4-FFF2-40B4-BE49-F238E27FC236}">
                      <a16:creationId xmlns:a16="http://schemas.microsoft.com/office/drawing/2014/main" id="{C359AECB-FEEB-B64A-AE94-F01B12FEFC36}"/>
                    </a:ext>
                  </a:extLst>
                </p:cNvPr>
                <p:cNvSpPr txBox="1"/>
                <p:nvPr/>
              </p:nvSpPr>
              <p:spPr>
                <a:xfrm>
                  <a:off x="2877332" y="5280271"/>
                  <a:ext cx="357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5E64C2F-6A61-48C8-85ED-CFD8AB7A3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332" y="5280271"/>
                  <a:ext cx="35747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3559" r="-1694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730D35A4-E136-474E-B084-050ED42B20B2}"/>
                </a:ext>
              </a:extLst>
            </p:cNvPr>
            <p:cNvSpPr txBox="1"/>
            <p:nvPr/>
          </p:nvSpPr>
          <p:spPr>
            <a:xfrm>
              <a:off x="1564427" y="5557270"/>
              <a:ext cx="619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baseline="30000" dirty="0"/>
                <a:t>12</a:t>
              </a:r>
              <a:r>
                <a:rPr lang="en-US" sz="2800" b="1" dirty="0"/>
                <a:t>C</a:t>
              </a:r>
            </a:p>
          </p:txBody>
        </p:sp>
      </p:grpSp>
      <p:grpSp>
        <p:nvGrpSpPr>
          <p:cNvPr id="17" name="Group 33">
            <a:extLst>
              <a:ext uri="{FF2B5EF4-FFF2-40B4-BE49-F238E27FC236}">
                <a16:creationId xmlns:a16="http://schemas.microsoft.com/office/drawing/2014/main" id="{62A100F4-B333-B644-943F-BB3B2B6CADF0}"/>
              </a:ext>
            </a:extLst>
          </p:cNvPr>
          <p:cNvGrpSpPr/>
          <p:nvPr/>
        </p:nvGrpSpPr>
        <p:grpSpPr>
          <a:xfrm>
            <a:off x="1658772" y="2960420"/>
            <a:ext cx="743121" cy="2083271"/>
            <a:chOff x="2082270" y="2933663"/>
            <a:chExt cx="743121" cy="2083271"/>
          </a:xfrm>
        </p:grpSpPr>
        <p:cxnSp>
          <p:nvCxnSpPr>
            <p:cNvPr id="18" name="Straight Arrow Connector 24">
              <a:extLst>
                <a:ext uri="{FF2B5EF4-FFF2-40B4-BE49-F238E27FC236}">
                  <a16:creationId xmlns:a16="http://schemas.microsoft.com/office/drawing/2014/main" id="{550959A9-B5D7-0546-BD36-57111CB51478}"/>
                </a:ext>
              </a:extLst>
            </p:cNvPr>
            <p:cNvCxnSpPr/>
            <p:nvPr/>
          </p:nvCxnSpPr>
          <p:spPr>
            <a:xfrm>
              <a:off x="2214318" y="2933663"/>
              <a:ext cx="0" cy="208327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35">
                  <a:extLst>
                    <a:ext uri="{FF2B5EF4-FFF2-40B4-BE49-F238E27FC236}">
                      <a16:creationId xmlns:a16="http://schemas.microsoft.com/office/drawing/2014/main" id="{740472B7-B9EC-7344-A65D-28739B6A4D73}"/>
                    </a:ext>
                  </a:extLst>
                </p:cNvPr>
                <p:cNvSpPr txBox="1"/>
                <p:nvPr/>
              </p:nvSpPr>
              <p:spPr>
                <a:xfrm>
                  <a:off x="2082270" y="3275062"/>
                  <a:ext cx="743121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Γ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𝜋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E</m:t>
                            </m:r>
                            <m:r>
                              <a:rPr lang="en-US" sz="1800" b="0" i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2C35673-25CD-4311-8E0A-C39423B12E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2270" y="3275062"/>
                  <a:ext cx="743121" cy="37427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38">
            <a:extLst>
              <a:ext uri="{FF2B5EF4-FFF2-40B4-BE49-F238E27FC236}">
                <a16:creationId xmlns:a16="http://schemas.microsoft.com/office/drawing/2014/main" id="{9AD0B680-3820-F643-973A-F82EEAB07A32}"/>
              </a:ext>
            </a:extLst>
          </p:cNvPr>
          <p:cNvGrpSpPr/>
          <p:nvPr/>
        </p:nvGrpSpPr>
        <p:grpSpPr>
          <a:xfrm>
            <a:off x="1181625" y="2960420"/>
            <a:ext cx="743121" cy="2083271"/>
            <a:chOff x="1605123" y="2933663"/>
            <a:chExt cx="743121" cy="2083271"/>
          </a:xfrm>
        </p:grpSpPr>
        <p:cxnSp>
          <p:nvCxnSpPr>
            <p:cNvPr id="21" name="Straight Arrow Connector 28">
              <a:extLst>
                <a:ext uri="{FF2B5EF4-FFF2-40B4-BE49-F238E27FC236}">
                  <a16:creationId xmlns:a16="http://schemas.microsoft.com/office/drawing/2014/main" id="{FBC37335-66E1-2448-9DE4-98B7F3E25DB9}"/>
                </a:ext>
              </a:extLst>
            </p:cNvPr>
            <p:cNvCxnSpPr>
              <a:cxnSpLocks/>
            </p:cNvCxnSpPr>
            <p:nvPr/>
          </p:nvCxnSpPr>
          <p:spPr>
            <a:xfrm>
              <a:off x="1785693" y="2933663"/>
              <a:ext cx="0" cy="91169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9">
              <a:extLst>
                <a:ext uri="{FF2B5EF4-FFF2-40B4-BE49-F238E27FC236}">
                  <a16:creationId xmlns:a16="http://schemas.microsoft.com/office/drawing/2014/main" id="{9C2D9A0C-DF7C-334B-BDE9-67B5F313C0FE}"/>
                </a:ext>
              </a:extLst>
            </p:cNvPr>
            <p:cNvCxnSpPr>
              <a:cxnSpLocks/>
            </p:cNvCxnSpPr>
            <p:nvPr/>
          </p:nvCxnSpPr>
          <p:spPr>
            <a:xfrm>
              <a:off x="1785693" y="3845359"/>
              <a:ext cx="0" cy="11715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36">
                  <a:extLst>
                    <a:ext uri="{FF2B5EF4-FFF2-40B4-BE49-F238E27FC236}">
                      <a16:creationId xmlns:a16="http://schemas.microsoft.com/office/drawing/2014/main" id="{42591744-2741-C14C-8F0C-C8AA46CDA2AC}"/>
                    </a:ext>
                  </a:extLst>
                </p:cNvPr>
                <p:cNvSpPr txBox="1"/>
                <p:nvPr/>
              </p:nvSpPr>
              <p:spPr>
                <a:xfrm>
                  <a:off x="1605123" y="3275062"/>
                  <a:ext cx="743121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Γ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𝜋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E</m:t>
                            </m:r>
                            <m:r>
                              <a:rPr lang="en-US" sz="1800" b="0" i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8DBBA69-780C-4D6A-98E7-EFC4545F2A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123" y="3275062"/>
                  <a:ext cx="743121" cy="37427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39">
            <a:extLst>
              <a:ext uri="{FF2B5EF4-FFF2-40B4-BE49-F238E27FC236}">
                <a16:creationId xmlns:a16="http://schemas.microsoft.com/office/drawing/2014/main" id="{37288722-CD67-8845-B825-9AC96D66176B}"/>
              </a:ext>
            </a:extLst>
          </p:cNvPr>
          <p:cNvGrpSpPr/>
          <p:nvPr/>
        </p:nvGrpSpPr>
        <p:grpSpPr>
          <a:xfrm>
            <a:off x="767363" y="2960420"/>
            <a:ext cx="743121" cy="2083271"/>
            <a:chOff x="1190861" y="2933663"/>
            <a:chExt cx="743121" cy="2083271"/>
          </a:xfrm>
        </p:grpSpPr>
        <p:cxnSp>
          <p:nvCxnSpPr>
            <p:cNvPr id="25" name="Straight Arrow Connector 31">
              <a:extLst>
                <a:ext uri="{FF2B5EF4-FFF2-40B4-BE49-F238E27FC236}">
                  <a16:creationId xmlns:a16="http://schemas.microsoft.com/office/drawing/2014/main" id="{C525BCD2-0DBF-3A4C-ABDC-510EB19E0784}"/>
                </a:ext>
              </a:extLst>
            </p:cNvPr>
            <p:cNvCxnSpPr>
              <a:cxnSpLocks/>
            </p:cNvCxnSpPr>
            <p:nvPr/>
          </p:nvCxnSpPr>
          <p:spPr>
            <a:xfrm>
              <a:off x="1357068" y="2933663"/>
              <a:ext cx="0" cy="9116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32">
              <a:extLst>
                <a:ext uri="{FF2B5EF4-FFF2-40B4-BE49-F238E27FC236}">
                  <a16:creationId xmlns:a16="http://schemas.microsoft.com/office/drawing/2014/main" id="{370A6E80-2D06-0841-AF21-C4CD66AE6E98}"/>
                </a:ext>
              </a:extLst>
            </p:cNvPr>
            <p:cNvCxnSpPr>
              <a:cxnSpLocks/>
            </p:cNvCxnSpPr>
            <p:nvPr/>
          </p:nvCxnSpPr>
          <p:spPr>
            <a:xfrm>
              <a:off x="1357068" y="3845359"/>
              <a:ext cx="0" cy="11715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F004BF5B-EC0D-604B-AA30-7A3D2D87B77A}"/>
                    </a:ext>
                  </a:extLst>
                </p:cNvPr>
                <p:cNvSpPr txBox="1"/>
                <p:nvPr/>
              </p:nvSpPr>
              <p:spPr>
                <a:xfrm>
                  <a:off x="1190861" y="3283955"/>
                  <a:ext cx="743121" cy="4028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Γ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𝛾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E</m:t>
                            </m:r>
                            <m:r>
                              <a:rPr lang="en-US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9C84BE-AAA3-4083-A905-907312A52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0861" y="3283955"/>
                  <a:ext cx="743121" cy="402803"/>
                </a:xfrm>
                <a:prstGeom prst="rect">
                  <a:avLst/>
                </a:prstGeom>
                <a:blipFill>
                  <a:blip r:embed="rId10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40">
                <a:extLst>
                  <a:ext uri="{FF2B5EF4-FFF2-40B4-BE49-F238E27FC236}">
                    <a16:creationId xmlns:a16="http://schemas.microsoft.com/office/drawing/2014/main" id="{4620EF65-DCD6-F942-80AA-931C7B705418}"/>
                  </a:ext>
                </a:extLst>
              </p:cNvPr>
              <p:cNvSpPr txBox="1"/>
              <p:nvPr/>
            </p:nvSpPr>
            <p:spPr>
              <a:xfrm>
                <a:off x="404610" y="2668452"/>
                <a:ext cx="312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40">
                <a:extLst>
                  <a:ext uri="{FF2B5EF4-FFF2-40B4-BE49-F238E27FC236}">
                    <a16:creationId xmlns:a16="http://schemas.microsoft.com/office/drawing/2014/main" id="{4620EF65-DCD6-F942-80AA-931C7B705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10" y="2668452"/>
                <a:ext cx="312521" cy="276999"/>
              </a:xfrm>
              <a:prstGeom prst="rect">
                <a:avLst/>
              </a:prstGeom>
              <a:blipFill>
                <a:blip r:embed="rId11"/>
                <a:stretch>
                  <a:fillRect l="-15385" r="-3846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41">
                <a:extLst>
                  <a:ext uri="{FF2B5EF4-FFF2-40B4-BE49-F238E27FC236}">
                    <a16:creationId xmlns:a16="http://schemas.microsoft.com/office/drawing/2014/main" id="{81613077-791E-0D4C-8D25-011072C61DAD}"/>
                  </a:ext>
                </a:extLst>
              </p:cNvPr>
              <p:cNvSpPr txBox="1"/>
              <p:nvPr/>
            </p:nvSpPr>
            <p:spPr>
              <a:xfrm>
                <a:off x="404610" y="4744725"/>
                <a:ext cx="312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41">
                <a:extLst>
                  <a:ext uri="{FF2B5EF4-FFF2-40B4-BE49-F238E27FC236}">
                    <a16:creationId xmlns:a16="http://schemas.microsoft.com/office/drawing/2014/main" id="{81613077-791E-0D4C-8D25-011072C61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10" y="4744725"/>
                <a:ext cx="312521" cy="276999"/>
              </a:xfrm>
              <a:prstGeom prst="rect">
                <a:avLst/>
              </a:prstGeom>
              <a:blipFill>
                <a:blip r:embed="rId12"/>
                <a:stretch>
                  <a:fillRect l="-15385" r="-384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42">
                <a:extLst>
                  <a:ext uri="{FF2B5EF4-FFF2-40B4-BE49-F238E27FC236}">
                    <a16:creationId xmlns:a16="http://schemas.microsoft.com/office/drawing/2014/main" id="{C2D0BB6C-437E-754C-A5CA-AC5A3A8E3E8C}"/>
                  </a:ext>
                </a:extLst>
              </p:cNvPr>
              <p:cNvSpPr txBox="1"/>
              <p:nvPr/>
            </p:nvSpPr>
            <p:spPr>
              <a:xfrm>
                <a:off x="404610" y="3599717"/>
                <a:ext cx="312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42">
                <a:extLst>
                  <a:ext uri="{FF2B5EF4-FFF2-40B4-BE49-F238E27FC236}">
                    <a16:creationId xmlns:a16="http://schemas.microsoft.com/office/drawing/2014/main" id="{C2D0BB6C-437E-754C-A5CA-AC5A3A8E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10" y="3599717"/>
                <a:ext cx="312521" cy="276999"/>
              </a:xfrm>
              <a:prstGeom prst="rect">
                <a:avLst/>
              </a:prstGeom>
              <a:blipFill>
                <a:blip r:embed="rId13"/>
                <a:stretch>
                  <a:fillRect l="-15385" r="-384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43">
                <a:extLst>
                  <a:ext uri="{FF2B5EF4-FFF2-40B4-BE49-F238E27FC236}">
                    <a16:creationId xmlns:a16="http://schemas.microsoft.com/office/drawing/2014/main" id="{FC8A1F86-864C-644D-81FD-D63A54C6D09D}"/>
                  </a:ext>
                </a:extLst>
              </p:cNvPr>
              <p:cNvSpPr txBox="1"/>
              <p:nvPr/>
            </p:nvSpPr>
            <p:spPr>
              <a:xfrm>
                <a:off x="3440172" y="1478238"/>
                <a:ext cx="2866790" cy="708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Γ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𝐸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𝑟𝑎𝑑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Γ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43">
                <a:extLst>
                  <a:ext uri="{FF2B5EF4-FFF2-40B4-BE49-F238E27FC236}">
                    <a16:creationId xmlns:a16="http://schemas.microsoft.com/office/drawing/2014/main" id="{FC8A1F86-864C-644D-81FD-D63A54C6D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172" y="1478238"/>
                <a:ext cx="2866790" cy="7087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5C1972F0-46D1-374C-8C3E-DF9A82640A7E}"/>
                  </a:ext>
                </a:extLst>
              </p:cNvPr>
              <p:cNvSpPr txBox="1"/>
              <p:nvPr/>
            </p:nvSpPr>
            <p:spPr>
              <a:xfrm>
                <a:off x="3440172" y="2368266"/>
                <a:ext cx="422385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=63.3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20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𝜇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sz="1200" i="1" dirty="0"/>
                  <a:t>M. Freer and H. O. U. </a:t>
                </a:r>
                <a:r>
                  <a:rPr lang="en-US" sz="1200" i="1" dirty="0" err="1"/>
                  <a:t>Fynbo,Prog</a:t>
                </a:r>
                <a:r>
                  <a:rPr lang="en-US" sz="1200" i="1" dirty="0"/>
                  <a:t>. Part. </a:t>
                </a:r>
                <a:r>
                  <a:rPr lang="en-US" sz="1200" i="1" dirty="0" err="1"/>
                  <a:t>Nucl</a:t>
                </a:r>
                <a:r>
                  <a:rPr lang="en-US" sz="1200" i="1" dirty="0"/>
                  <a:t>. Phys.78, 1(2014).</a:t>
                </a:r>
              </a:p>
            </p:txBody>
          </p:sp>
        </mc:Choice>
        <mc:Fallback xmlns=""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5C1972F0-46D1-374C-8C3E-DF9A82640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172" y="2368266"/>
                <a:ext cx="4223858" cy="553998"/>
              </a:xfrm>
              <a:prstGeom prst="rect">
                <a:avLst/>
              </a:prstGeom>
              <a:blipFill>
                <a:blip r:embed="rId15"/>
                <a:stretch>
                  <a:fillRect b="-43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46">
                <a:extLst>
                  <a:ext uri="{FF2B5EF4-FFF2-40B4-BE49-F238E27FC236}">
                    <a16:creationId xmlns:a16="http://schemas.microsoft.com/office/drawing/2014/main" id="{313F62EC-8896-184A-80EB-A41AF7D00EF7}"/>
                  </a:ext>
                </a:extLst>
              </p:cNvPr>
              <p:cNvSpPr txBox="1"/>
              <p:nvPr/>
            </p:nvSpPr>
            <p:spPr>
              <a:xfrm>
                <a:off x="3440172" y="2959099"/>
                <a:ext cx="422385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Γ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=7.6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4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sz="1800" b="0" i="1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r>
                  <a:rPr lang="da-DK" sz="1200" dirty="0"/>
                  <a:t> T. K. Eriksen et al., Phys. Rev. C102, 024320 (2020).</a:t>
                </a:r>
                <a:endParaRPr lang="en-US" sz="1200" i="1" dirty="0"/>
              </a:p>
            </p:txBody>
          </p:sp>
        </mc:Choice>
        <mc:Fallback xmlns="">
          <p:sp>
            <p:nvSpPr>
              <p:cNvPr id="33" name="TextBox 46">
                <a:extLst>
                  <a:ext uri="{FF2B5EF4-FFF2-40B4-BE49-F238E27FC236}">
                    <a16:creationId xmlns:a16="http://schemas.microsoft.com/office/drawing/2014/main" id="{313F62EC-8896-184A-80EB-A41AF7D00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172" y="2959099"/>
                <a:ext cx="4223858" cy="553998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47">
                <a:extLst>
                  <a:ext uri="{FF2B5EF4-FFF2-40B4-BE49-F238E27FC236}">
                    <a16:creationId xmlns:a16="http://schemas.microsoft.com/office/drawing/2014/main" id="{8C57EBC7-A151-D741-BB78-8947944EFFA5}"/>
                  </a:ext>
                </a:extLst>
              </p:cNvPr>
              <p:cNvSpPr txBox="1"/>
              <p:nvPr/>
            </p:nvSpPr>
            <p:spPr>
              <a:xfrm>
                <a:off x="7694340" y="1139893"/>
                <a:ext cx="4632527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Γ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=4.19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11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00" b="0" i="1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r>
                  <a:rPr lang="en-US" sz="1200" dirty="0"/>
                  <a:t>D. E. </a:t>
                </a:r>
                <a:r>
                  <a:rPr lang="en-US" sz="1200" dirty="0" err="1"/>
                  <a:t>Alburger,Phys</a:t>
                </a:r>
                <a:r>
                  <a:rPr lang="en-US" sz="1200" dirty="0"/>
                  <a:t>. Rev.124, 193 (1961).</a:t>
                </a:r>
              </a:p>
              <a:p>
                <a:r>
                  <a:rPr lang="en-US" sz="1200" dirty="0"/>
                  <a:t>P. A. Seeger and R. W. </a:t>
                </a:r>
                <a:r>
                  <a:rPr lang="en-US" sz="1200" dirty="0" err="1"/>
                  <a:t>Kavanagh,Nucl</a:t>
                </a:r>
                <a:r>
                  <a:rPr lang="en-US" sz="1200" dirty="0"/>
                  <a:t>. Phys.46, 577 (1963).</a:t>
                </a:r>
              </a:p>
              <a:p>
                <a:r>
                  <a:rPr lang="en-US" sz="1200" dirty="0"/>
                  <a:t>I. Hall and N. W. </a:t>
                </a:r>
                <a:r>
                  <a:rPr lang="en-US" sz="1200" dirty="0" err="1"/>
                  <a:t>Tanner,Nucl</a:t>
                </a:r>
                <a:r>
                  <a:rPr lang="en-US" sz="1200" dirty="0"/>
                  <a:t>. Phys.53, 673 (1964).</a:t>
                </a:r>
              </a:p>
              <a:p>
                <a:r>
                  <a:rPr lang="en-US" sz="1200" dirty="0"/>
                  <a:t>D. Chamberlin et al., Phys. Rev. C9, 69 (1974).</a:t>
                </a:r>
              </a:p>
              <a:p>
                <a:r>
                  <a:rPr lang="en-US" sz="1200" dirty="0"/>
                  <a:t>C. N. </a:t>
                </a:r>
                <a:r>
                  <a:rPr lang="en-US" sz="1200" dirty="0" err="1"/>
                  <a:t>Davids</a:t>
                </a:r>
                <a:r>
                  <a:rPr lang="en-US" sz="1200" dirty="0"/>
                  <a:t>, et al., Phys. Rev. C11,2063 (1975).</a:t>
                </a:r>
              </a:p>
              <a:p>
                <a:r>
                  <a:rPr lang="en-US" sz="1200" dirty="0"/>
                  <a:t>H.-B. </a:t>
                </a:r>
                <a:r>
                  <a:rPr lang="en-US" sz="1200" dirty="0" err="1"/>
                  <a:t>Mak</a:t>
                </a:r>
                <a:r>
                  <a:rPr lang="en-US" sz="1200" dirty="0"/>
                  <a:t> et al., Phys. Rev. C12, 1158 (1975).</a:t>
                </a:r>
              </a:p>
              <a:p>
                <a:r>
                  <a:rPr lang="en-US" sz="1200" dirty="0"/>
                  <a:t>R. G. Markham et al., </a:t>
                </a:r>
                <a:r>
                  <a:rPr lang="en-US" sz="1200" dirty="0" err="1"/>
                  <a:t>Nucl</a:t>
                </a:r>
                <a:r>
                  <a:rPr lang="en-US" sz="1200" dirty="0"/>
                  <a:t>. Phys. A270, 489 (1976).</a:t>
                </a:r>
              </a:p>
              <a:p>
                <a:r>
                  <a:rPr lang="en-US" sz="1200" dirty="0"/>
                  <a:t>A. W. </a:t>
                </a:r>
                <a:r>
                  <a:rPr lang="en-US" sz="1200" dirty="0" err="1"/>
                  <a:t>Obst</a:t>
                </a:r>
                <a:r>
                  <a:rPr lang="en-US" sz="1200" dirty="0"/>
                  <a:t> and W. J. Braithwaite, Phys. Rev. C13, 2033(1976)</a:t>
                </a:r>
                <a:br>
                  <a:rPr lang="en-US" sz="1200" dirty="0"/>
                </a:br>
                <a:endParaRPr lang="en-US" sz="1200" i="1" dirty="0"/>
              </a:p>
            </p:txBody>
          </p:sp>
        </mc:Choice>
        <mc:Fallback xmlns="">
          <p:sp>
            <p:nvSpPr>
              <p:cNvPr id="34" name="TextBox 47">
                <a:extLst>
                  <a:ext uri="{FF2B5EF4-FFF2-40B4-BE49-F238E27FC236}">
                    <a16:creationId xmlns:a16="http://schemas.microsoft.com/office/drawing/2014/main" id="{8C57EBC7-A151-D741-BB78-8947944E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340" y="1139893"/>
                <a:ext cx="4632527" cy="20313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48">
                <a:extLst>
                  <a:ext uri="{FF2B5EF4-FFF2-40B4-BE49-F238E27FC236}">
                    <a16:creationId xmlns:a16="http://schemas.microsoft.com/office/drawing/2014/main" id="{5A961361-313C-5146-8163-B5D4FC724931}"/>
                  </a:ext>
                </a:extLst>
              </p:cNvPr>
              <p:cNvSpPr txBox="1"/>
              <p:nvPr/>
            </p:nvSpPr>
            <p:spPr>
              <a:xfrm>
                <a:off x="3535939" y="5115964"/>
                <a:ext cx="463252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Γ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=6.2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6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00" b="0" i="1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r>
                  <a:rPr lang="en-US" sz="1200" dirty="0"/>
                  <a:t>T. </a:t>
                </a:r>
                <a:r>
                  <a:rPr lang="en-US" sz="1200" dirty="0" err="1"/>
                  <a:t>Kibédi</a:t>
                </a:r>
                <a:r>
                  <a:rPr lang="en-US" sz="1200" dirty="0"/>
                  <a:t> et al., Phys. Rev. Lett. 125 (2020) 182701.</a:t>
                </a:r>
                <a:br>
                  <a:rPr lang="en-US" sz="1200" dirty="0"/>
                </a:br>
                <a:endParaRPr lang="en-US" sz="1200" i="1" dirty="0"/>
              </a:p>
            </p:txBody>
          </p:sp>
        </mc:Choice>
        <mc:Fallback xmlns="">
          <p:sp>
            <p:nvSpPr>
              <p:cNvPr id="36" name="TextBox 48">
                <a:extLst>
                  <a:ext uri="{FF2B5EF4-FFF2-40B4-BE49-F238E27FC236}">
                    <a16:creationId xmlns:a16="http://schemas.microsoft.com/office/drawing/2014/main" id="{5A961361-313C-5146-8163-B5D4FC724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939" y="5115964"/>
                <a:ext cx="4632527" cy="73866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8">
            <a:extLst>
              <a:ext uri="{FF2B5EF4-FFF2-40B4-BE49-F238E27FC236}">
                <a16:creationId xmlns:a16="http://schemas.microsoft.com/office/drawing/2014/main" id="{1A17773F-9F66-7C44-A8AE-73ED650ED815}"/>
              </a:ext>
            </a:extLst>
          </p:cNvPr>
          <p:cNvGrpSpPr/>
          <p:nvPr/>
        </p:nvGrpSpPr>
        <p:grpSpPr>
          <a:xfrm>
            <a:off x="7784475" y="751410"/>
            <a:ext cx="1867257" cy="384962"/>
            <a:chOff x="4643965" y="1515193"/>
            <a:chExt cx="1867257" cy="384962"/>
          </a:xfrm>
        </p:grpSpPr>
        <p:sp>
          <p:nvSpPr>
            <p:cNvPr id="38" name="Arrow: Right 4">
              <a:extLst>
                <a:ext uri="{FF2B5EF4-FFF2-40B4-BE49-F238E27FC236}">
                  <a16:creationId xmlns:a16="http://schemas.microsoft.com/office/drawing/2014/main" id="{1AD4BBFD-DBFA-3345-8BF9-68FCC3E1D132}"/>
                </a:ext>
              </a:extLst>
            </p:cNvPr>
            <p:cNvSpPr/>
            <p:nvPr/>
          </p:nvSpPr>
          <p:spPr>
            <a:xfrm>
              <a:off x="4643965" y="1554629"/>
              <a:ext cx="237067" cy="34552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114EC99F-10E7-DC4D-A4E6-CB88F90095EB}"/>
                </a:ext>
              </a:extLst>
            </p:cNvPr>
            <p:cNvSpPr txBox="1"/>
            <p:nvPr/>
          </p:nvSpPr>
          <p:spPr>
            <a:xfrm>
              <a:off x="4881032" y="1515193"/>
              <a:ext cx="1630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state-of-the-art</a:t>
              </a:r>
            </a:p>
          </p:txBody>
        </p:sp>
      </p:grpSp>
      <p:grpSp>
        <p:nvGrpSpPr>
          <p:cNvPr id="40" name="Group 49">
            <a:extLst>
              <a:ext uri="{FF2B5EF4-FFF2-40B4-BE49-F238E27FC236}">
                <a16:creationId xmlns:a16="http://schemas.microsoft.com/office/drawing/2014/main" id="{34B5D288-9368-9945-8473-9A3F630B64A5}"/>
              </a:ext>
            </a:extLst>
          </p:cNvPr>
          <p:cNvGrpSpPr/>
          <p:nvPr/>
        </p:nvGrpSpPr>
        <p:grpSpPr>
          <a:xfrm>
            <a:off x="3607904" y="4489662"/>
            <a:ext cx="4500037" cy="646331"/>
            <a:chOff x="4643965" y="1515193"/>
            <a:chExt cx="4407005" cy="646331"/>
          </a:xfrm>
        </p:grpSpPr>
        <p:sp>
          <p:nvSpPr>
            <p:cNvPr id="41" name="Arrow: Right 50">
              <a:extLst>
                <a:ext uri="{FF2B5EF4-FFF2-40B4-BE49-F238E27FC236}">
                  <a16:creationId xmlns:a16="http://schemas.microsoft.com/office/drawing/2014/main" id="{9D6203B2-9972-5C4C-B76F-0F44C4FBF6B6}"/>
                </a:ext>
              </a:extLst>
            </p:cNvPr>
            <p:cNvSpPr/>
            <p:nvPr/>
          </p:nvSpPr>
          <p:spPr>
            <a:xfrm>
              <a:off x="4643965" y="1554629"/>
              <a:ext cx="237067" cy="34552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51">
              <a:extLst>
                <a:ext uri="{FF2B5EF4-FFF2-40B4-BE49-F238E27FC236}">
                  <a16:creationId xmlns:a16="http://schemas.microsoft.com/office/drawing/2014/main" id="{E274745E-5B08-7E41-B853-8E569FB119C1}"/>
                </a:ext>
              </a:extLst>
            </p:cNvPr>
            <p:cNvSpPr txBox="1"/>
            <p:nvPr/>
          </p:nvSpPr>
          <p:spPr>
            <a:xfrm>
              <a:off x="4881033" y="1515193"/>
              <a:ext cx="416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recent improved gamma-ray spectroscopy experiment </a:t>
              </a:r>
            </a:p>
          </p:txBody>
        </p:sp>
      </p:grpSp>
      <p:grpSp>
        <p:nvGrpSpPr>
          <p:cNvPr id="43" name="Group 52">
            <a:extLst>
              <a:ext uri="{FF2B5EF4-FFF2-40B4-BE49-F238E27FC236}">
                <a16:creationId xmlns:a16="http://schemas.microsoft.com/office/drawing/2014/main" id="{18602C0D-83E2-224F-BB4D-83AF0DD5B0E2}"/>
              </a:ext>
            </a:extLst>
          </p:cNvPr>
          <p:cNvGrpSpPr/>
          <p:nvPr/>
        </p:nvGrpSpPr>
        <p:grpSpPr>
          <a:xfrm>
            <a:off x="7663228" y="4494318"/>
            <a:ext cx="4500037" cy="646331"/>
            <a:chOff x="4643965" y="1515193"/>
            <a:chExt cx="4407005" cy="646331"/>
          </a:xfrm>
        </p:grpSpPr>
        <p:sp>
          <p:nvSpPr>
            <p:cNvPr id="44" name="Arrow: Right 53">
              <a:extLst>
                <a:ext uri="{FF2B5EF4-FFF2-40B4-BE49-F238E27FC236}">
                  <a16:creationId xmlns:a16="http://schemas.microsoft.com/office/drawing/2014/main" id="{641EEB3E-308D-3643-99AB-1578C7DFBC6E}"/>
                </a:ext>
              </a:extLst>
            </p:cNvPr>
            <p:cNvSpPr/>
            <p:nvPr/>
          </p:nvSpPr>
          <p:spPr>
            <a:xfrm>
              <a:off x="4643965" y="1554629"/>
              <a:ext cx="237067" cy="34552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54">
              <a:extLst>
                <a:ext uri="{FF2B5EF4-FFF2-40B4-BE49-F238E27FC236}">
                  <a16:creationId xmlns:a16="http://schemas.microsoft.com/office/drawing/2014/main" id="{6E8911D9-84E7-3A47-B3F8-84E235EA2C79}"/>
                </a:ext>
              </a:extLst>
            </p:cNvPr>
            <p:cNvSpPr txBox="1"/>
            <p:nvPr/>
          </p:nvSpPr>
          <p:spPr>
            <a:xfrm>
              <a:off x="4881033" y="1515193"/>
              <a:ext cx="416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Tremendous impact on the three-alpha process in stars </a:t>
              </a:r>
              <a:r>
                <a:rPr lang="en-US" i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about 34%!!!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31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B2D55-77CA-7644-90D6-70D831924D43}"/>
              </a:ext>
            </a:extLst>
          </p:cNvPr>
          <p:cNvSpPr txBox="1"/>
          <p:nvPr/>
        </p:nvSpPr>
        <p:spPr>
          <a:xfrm>
            <a:off x="263352" y="527280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The </a:t>
            </a:r>
            <a:r>
              <a:rPr lang="en-GB" cap="all" dirty="0" err="1"/>
              <a:t>moralis</a:t>
            </a:r>
            <a:r>
              <a:rPr lang="en-GB" cap="all" dirty="0"/>
              <a:t> proposal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8EE0D7-3D34-BE40-B1A7-63E4AD82047E}"/>
              </a:ext>
            </a:extLst>
          </p:cNvPr>
          <p:cNvSpPr/>
          <p:nvPr/>
        </p:nvSpPr>
        <p:spPr>
          <a:xfrm>
            <a:off x="1646870" y="3865439"/>
            <a:ext cx="666750" cy="28715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FAEEC-41FF-6B46-95F8-22FE318B9A49}"/>
              </a:ext>
            </a:extLst>
          </p:cNvPr>
          <p:cNvSpPr/>
          <p:nvPr/>
        </p:nvSpPr>
        <p:spPr>
          <a:xfrm>
            <a:off x="1646870" y="922842"/>
            <a:ext cx="666750" cy="11811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A1AF46-834B-D24B-AFFA-99F68F3AEE7C}"/>
              </a:ext>
            </a:extLst>
          </p:cNvPr>
          <p:cNvSpPr/>
          <p:nvPr/>
        </p:nvSpPr>
        <p:spPr>
          <a:xfrm>
            <a:off x="248699" y="1422792"/>
            <a:ext cx="3417372" cy="34173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52B912-A50D-674A-B189-E341C222F7E4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980245" y="3129738"/>
            <a:ext cx="1172376" cy="5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65C0755-EAF4-9D42-B665-AC5BD7F389E1}"/>
              </a:ext>
            </a:extLst>
          </p:cNvPr>
          <p:cNvSpPr/>
          <p:nvPr/>
        </p:nvSpPr>
        <p:spPr>
          <a:xfrm flipH="1">
            <a:off x="1957385" y="3108005"/>
            <a:ext cx="45720" cy="4572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A31ACD-2FA7-E043-88F0-522E0F7FA387}"/>
              </a:ext>
            </a:extLst>
          </p:cNvPr>
          <p:cNvSpPr txBox="1"/>
          <p:nvPr/>
        </p:nvSpPr>
        <p:spPr>
          <a:xfrm flipH="1">
            <a:off x="499057" y="2987983"/>
            <a:ext cx="171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 target (tilted by 65°)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59ACDD-E385-C847-8188-C2A0BF5B27D3}"/>
              </a:ext>
            </a:extLst>
          </p:cNvPr>
          <p:cNvSpPr/>
          <p:nvPr/>
        </p:nvSpPr>
        <p:spPr>
          <a:xfrm rot="16200000">
            <a:off x="3069050" y="3085204"/>
            <a:ext cx="266700" cy="995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3E712A-5308-E94C-9D8E-79A253B48AC6}"/>
              </a:ext>
            </a:extLst>
          </p:cNvPr>
          <p:cNvSpPr/>
          <p:nvPr/>
        </p:nvSpPr>
        <p:spPr>
          <a:xfrm rot="19112101">
            <a:off x="836308" y="2130656"/>
            <a:ext cx="400692" cy="9955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31585-61A1-A14B-9A5D-FCAE99C73D1B}"/>
              </a:ext>
            </a:extLst>
          </p:cNvPr>
          <p:cNvGrpSpPr/>
          <p:nvPr/>
        </p:nvGrpSpPr>
        <p:grpSpPr>
          <a:xfrm>
            <a:off x="1935279" y="3153725"/>
            <a:ext cx="369332" cy="3196667"/>
            <a:chOff x="2088634" y="2627718"/>
            <a:chExt cx="369332" cy="3196667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622CBF-1CA5-D04A-BF57-489476A86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600" y="2627718"/>
              <a:ext cx="0" cy="2663951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D50153-D6EC-1B44-97B5-B695056B5533}"/>
                </a:ext>
              </a:extLst>
            </p:cNvPr>
            <p:cNvSpPr txBox="1"/>
            <p:nvPr/>
          </p:nvSpPr>
          <p:spPr>
            <a:xfrm rot="5400000">
              <a:off x="884714" y="4251134"/>
              <a:ext cx="2777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accelerated deuteron beam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E06C6AA-EAB5-7B46-BBBF-AC801B43A880}"/>
              </a:ext>
            </a:extLst>
          </p:cNvPr>
          <p:cNvSpPr txBox="1"/>
          <p:nvPr/>
        </p:nvSpPr>
        <p:spPr>
          <a:xfrm>
            <a:off x="2151610" y="302968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anose="05050102010706020507" pitchFamily="18" charset="2"/>
              </a:rPr>
              <a:t>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4C53B8-3FC3-424E-B894-5B49844F7DE9}"/>
              </a:ext>
            </a:extLst>
          </p:cNvPr>
          <p:cNvGrpSpPr/>
          <p:nvPr/>
        </p:nvGrpSpPr>
        <p:grpSpPr>
          <a:xfrm>
            <a:off x="1568288" y="2552899"/>
            <a:ext cx="627534" cy="582084"/>
            <a:chOff x="1721643" y="2026892"/>
            <a:chExt cx="627534" cy="58208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3FABE5F-03C1-754A-978F-DF072A34A4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1643" y="2177191"/>
              <a:ext cx="411958" cy="43178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91642B-2BC9-5F4A-8D6D-25E7A833BCEE}"/>
                </a:ext>
              </a:extLst>
            </p:cNvPr>
            <p:cNvSpPr txBox="1"/>
            <p:nvPr/>
          </p:nvSpPr>
          <p:spPr>
            <a:xfrm>
              <a:off x="1770172" y="202689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rgbClr val="00B050"/>
                  </a:solidFill>
                </a:rPr>
                <a:t>12</a:t>
              </a:r>
              <a:r>
                <a:rPr lang="en-US" b="1" dirty="0">
                  <a:solidFill>
                    <a:srgbClr val="00B050"/>
                  </a:solidFill>
                </a:rPr>
                <a:t>C*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D583C31-8987-9B4F-A5BC-F4500A86E882}"/>
              </a:ext>
            </a:extLst>
          </p:cNvPr>
          <p:cNvSpPr txBox="1"/>
          <p:nvPr/>
        </p:nvSpPr>
        <p:spPr>
          <a:xfrm flipH="1">
            <a:off x="55903" y="884843"/>
            <a:ext cx="2599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00B050"/>
                </a:solidFill>
              </a:rPr>
              <a:t>12</a:t>
            </a:r>
            <a:r>
              <a:rPr lang="en-US" dirty="0">
                <a:solidFill>
                  <a:srgbClr val="00B050"/>
                </a:solidFill>
              </a:rPr>
              <a:t>C detector</a:t>
            </a:r>
          </a:p>
          <a:p>
            <a:r>
              <a:rPr lang="en-US" dirty="0">
                <a:solidFill>
                  <a:srgbClr val="00B050"/>
                </a:solidFill>
              </a:rPr>
              <a:t>(anti-coincidence telescope)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F64672-F00C-0543-8903-600F7BCDAD6C}"/>
              </a:ext>
            </a:extLst>
          </p:cNvPr>
          <p:cNvSpPr txBox="1"/>
          <p:nvPr/>
        </p:nvSpPr>
        <p:spPr>
          <a:xfrm flipH="1">
            <a:off x="2839140" y="3445899"/>
            <a:ext cx="2457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alpha-detector</a:t>
            </a:r>
          </a:p>
          <a:p>
            <a:r>
              <a:rPr lang="en-US" dirty="0"/>
              <a:t>(anti-coincidence telescope)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C2534B-2E63-954F-B6B1-02AFA56862C3}"/>
              </a:ext>
            </a:extLst>
          </p:cNvPr>
          <p:cNvSpPr txBox="1"/>
          <p:nvPr/>
        </p:nvSpPr>
        <p:spPr>
          <a:xfrm>
            <a:off x="6095999" y="843677"/>
            <a:ext cx="4571989" cy="499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Use the </a:t>
            </a:r>
            <a:r>
              <a:rPr lang="en-US" baseline="30000" dirty="0"/>
              <a:t>14</a:t>
            </a:r>
            <a:r>
              <a:rPr lang="en-US" dirty="0"/>
              <a:t>N(</a:t>
            </a:r>
            <a:r>
              <a:rPr lang="en-US" dirty="0" err="1"/>
              <a:t>d,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/>
              <a:t>)</a:t>
            </a:r>
            <a:r>
              <a:rPr lang="en-US" baseline="30000" dirty="0"/>
              <a:t>12</a:t>
            </a:r>
            <a:r>
              <a:rPr lang="en-US" dirty="0"/>
              <a:t>C reaction to populate </a:t>
            </a:r>
            <a:r>
              <a:rPr lang="en-US" baseline="30000" dirty="0"/>
              <a:t>12</a:t>
            </a:r>
            <a:r>
              <a:rPr lang="en-US" dirty="0"/>
              <a:t>C in its Hoyle state and then measure the fraction of its radiative decays by deducing the </a:t>
            </a:r>
            <a:r>
              <a:rPr lang="en-US" baseline="30000" dirty="0"/>
              <a:t>12</a:t>
            </a:r>
            <a:r>
              <a:rPr lang="en-US" dirty="0"/>
              <a:t>C-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coincidence rate.</a:t>
            </a:r>
          </a:p>
          <a:p>
            <a:pPr>
              <a:lnSpc>
                <a:spcPct val="200000"/>
              </a:lnSpc>
            </a:pPr>
            <a:r>
              <a:rPr lang="en-US" b="1" dirty="0"/>
              <a:t>Beam</a:t>
            </a:r>
            <a:r>
              <a:rPr lang="en-US" dirty="0"/>
              <a:t>: d @ 2.7 MeV (CN accelerator)</a:t>
            </a:r>
          </a:p>
          <a:p>
            <a:pPr>
              <a:lnSpc>
                <a:spcPct val="200000"/>
              </a:lnSpc>
            </a:pPr>
            <a:r>
              <a:rPr lang="en-US" b="1" dirty="0"/>
              <a:t>Target</a:t>
            </a:r>
            <a:r>
              <a:rPr lang="en-US" dirty="0"/>
              <a:t>: C</a:t>
            </a:r>
            <a:r>
              <a:rPr lang="en-US" baseline="-25000" dirty="0"/>
              <a:t>3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N</a:t>
            </a:r>
            <a:r>
              <a:rPr lang="en-US" baseline="-25000" dirty="0"/>
              <a:t>6</a:t>
            </a:r>
            <a:r>
              <a:rPr lang="en-US" dirty="0"/>
              <a:t> + C backing</a:t>
            </a:r>
          </a:p>
          <a:p>
            <a:pPr>
              <a:lnSpc>
                <a:spcPct val="200000"/>
              </a:lnSpc>
            </a:pPr>
            <a:r>
              <a:rPr lang="en-US" b="1" dirty="0"/>
              <a:t>Detectors</a:t>
            </a:r>
            <a:r>
              <a:rPr lang="en-US" dirty="0"/>
              <a:t>: Anti-coincidence telescope (90°) + Anti-coincidence telescope (64.8°).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E7FFE5-6097-524A-AA0C-4094734D7F0C}"/>
              </a:ext>
            </a:extLst>
          </p:cNvPr>
          <p:cNvSpPr/>
          <p:nvPr/>
        </p:nvSpPr>
        <p:spPr>
          <a:xfrm rot="16200000">
            <a:off x="3295431" y="3011894"/>
            <a:ext cx="266700" cy="246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C8B07F-4F2F-0B4B-B0DB-A283CFE84A05}"/>
              </a:ext>
            </a:extLst>
          </p:cNvPr>
          <p:cNvSpPr/>
          <p:nvPr/>
        </p:nvSpPr>
        <p:spPr>
          <a:xfrm rot="19112101">
            <a:off x="694390" y="1911116"/>
            <a:ext cx="400692" cy="2229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FC1C9168-768F-774A-8725-845FCCE414D0}"/>
              </a:ext>
            </a:extLst>
          </p:cNvPr>
          <p:cNvSpPr txBox="1"/>
          <p:nvPr/>
        </p:nvSpPr>
        <p:spPr>
          <a:xfrm>
            <a:off x="3603973" y="5710271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A</a:t>
            </a:r>
          </a:p>
        </p:txBody>
      </p:sp>
      <p:sp>
        <p:nvSpPr>
          <p:cNvPr id="50" name="Isosceles Triangle 13">
            <a:extLst>
              <a:ext uri="{FF2B5EF4-FFF2-40B4-BE49-F238E27FC236}">
                <a16:creationId xmlns:a16="http://schemas.microsoft.com/office/drawing/2014/main" id="{D23D9CE1-2B20-184D-9BDC-EAA0D6DEDDA0}"/>
              </a:ext>
            </a:extLst>
          </p:cNvPr>
          <p:cNvSpPr/>
          <p:nvPr/>
        </p:nvSpPr>
        <p:spPr>
          <a:xfrm rot="8231421">
            <a:off x="1162819" y="2179175"/>
            <a:ext cx="275902" cy="57170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84">
            <a:extLst>
              <a:ext uri="{FF2B5EF4-FFF2-40B4-BE49-F238E27FC236}">
                <a16:creationId xmlns:a16="http://schemas.microsoft.com/office/drawing/2014/main" id="{F4D8BA5C-C70F-8D48-AA28-3207B2429DC2}"/>
              </a:ext>
            </a:extLst>
          </p:cNvPr>
          <p:cNvSpPr txBox="1"/>
          <p:nvPr/>
        </p:nvSpPr>
        <p:spPr>
          <a:xfrm>
            <a:off x="1236218" y="2109886"/>
            <a:ext cx="196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00B050"/>
                </a:solidFill>
              </a:rPr>
              <a:t>12</a:t>
            </a:r>
            <a:r>
              <a:rPr lang="en-US" b="1" dirty="0">
                <a:solidFill>
                  <a:srgbClr val="00B050"/>
                </a:solidFill>
              </a:rPr>
              <a:t>C kinematic cone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57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F7F6D882-C3F0-8A43-AA3A-7F2CDB9E4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52" y="1304913"/>
            <a:ext cx="5469313" cy="480955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SUGAR (</a:t>
            </a:r>
            <a:r>
              <a:rPr lang="en-GB" b="1" dirty="0" err="1"/>
              <a:t>SUpersonic</a:t>
            </a:r>
            <a:r>
              <a:rPr lang="en-GB" b="1" dirty="0"/>
              <a:t> GAs jet </a:t>
            </a:r>
            <a:r>
              <a:rPr lang="en-GB" b="1" dirty="0" err="1"/>
              <a:t>taRget</a:t>
            </a:r>
            <a:r>
              <a:rPr lang="en-GB" dirty="0"/>
              <a:t>) is a device developed at IFUNAM, Mexico City, commissioned in 2015.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Such system has the capability to produce a gas jet  target at supersonic velocities.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The gas is continuously </a:t>
            </a:r>
            <a:r>
              <a:rPr lang="en-US" dirty="0"/>
              <a:t>going in and going out</a:t>
            </a:r>
            <a:r>
              <a:rPr lang="en-GB" dirty="0"/>
              <a:t> of a reaction chamber, thank to a </a:t>
            </a:r>
            <a:r>
              <a:rPr lang="en-GB" dirty="0">
                <a:solidFill>
                  <a:srgbClr val="FF0000"/>
                </a:solidFill>
              </a:rPr>
              <a:t>robust pumping system</a:t>
            </a:r>
            <a:r>
              <a:rPr lang="en-GB" dirty="0"/>
              <a:t>.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A </a:t>
            </a:r>
            <a:r>
              <a:rPr lang="en-GB" dirty="0">
                <a:solidFill>
                  <a:srgbClr val="FF0000"/>
                </a:solidFill>
              </a:rPr>
              <a:t>differential vacuum system</a:t>
            </a:r>
            <a:r>
              <a:rPr lang="en-GB" dirty="0"/>
              <a:t> allow the enough conditions to maintain the reaction chamber (</a:t>
            </a:r>
            <a:r>
              <a:rPr lang="en-GB" dirty="0">
                <a:solidFill>
                  <a:srgbClr val="FF0000"/>
                </a:solidFill>
              </a:rPr>
              <a:t>jet chamber</a:t>
            </a:r>
            <a:r>
              <a:rPr lang="en-GB" dirty="0"/>
              <a:t>) in </a:t>
            </a:r>
            <a:r>
              <a:rPr lang="en-GB" dirty="0">
                <a:solidFill>
                  <a:srgbClr val="FF0000"/>
                </a:solidFill>
              </a:rPr>
              <a:t>windowless</a:t>
            </a:r>
            <a:r>
              <a:rPr lang="en-GB" dirty="0"/>
              <a:t> mode.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24C96CB7-4067-B84E-8B29-DB56D0AF7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85" y="753566"/>
            <a:ext cx="5313733" cy="588546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SUGAR: The Supersonic Gas Jet Target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672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5">
            <a:extLst>
              <a:ext uri="{FF2B5EF4-FFF2-40B4-BE49-F238E27FC236}">
                <a16:creationId xmlns:a16="http://schemas.microsoft.com/office/drawing/2014/main" id="{24C96CB7-4067-B84E-8B29-DB56D0AF7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85" y="753566"/>
            <a:ext cx="5313733" cy="588546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SUGAR: The Supersonic Gas Jet Target 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4FC387E6-8A23-0C44-B414-817BE1CA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5" y="1062487"/>
            <a:ext cx="6185011" cy="5420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1600" dirty="0"/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A extremely thin pure target (if gas is a molecular element, example N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).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Thickness around </a:t>
            </a:r>
            <a:r>
              <a:rPr lang="en-GB" sz="1600" dirty="0">
                <a:solidFill>
                  <a:srgbClr val="C00000"/>
                </a:solidFill>
              </a:rPr>
              <a:t>10</a:t>
            </a:r>
            <a:r>
              <a:rPr lang="en-GB" sz="1600" baseline="30000" dirty="0">
                <a:solidFill>
                  <a:srgbClr val="C00000"/>
                </a:solidFill>
              </a:rPr>
              <a:t>18</a:t>
            </a:r>
            <a:r>
              <a:rPr lang="en-GB" sz="1600" dirty="0">
                <a:solidFill>
                  <a:srgbClr val="C00000"/>
                </a:solidFill>
              </a:rPr>
              <a:t> atoms/cm</a:t>
            </a:r>
            <a:r>
              <a:rPr lang="en-GB" sz="1600" baseline="30000" dirty="0">
                <a:solidFill>
                  <a:srgbClr val="C00000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. </a:t>
            </a:r>
          </a:p>
          <a:p>
            <a:pPr lvl="2"/>
            <a:r>
              <a:rPr lang="en-GB" sz="1400" dirty="0">
                <a:solidFill>
                  <a:schemeClr val="tx1"/>
                </a:solidFill>
              </a:rPr>
              <a:t>The jet target is well defined, enclosed in a small area. </a:t>
            </a:r>
          </a:p>
          <a:p>
            <a:pPr lvl="2"/>
            <a:r>
              <a:rPr lang="en-GB" sz="1400" dirty="0">
                <a:solidFill>
                  <a:schemeClr val="tx1"/>
                </a:solidFill>
              </a:rPr>
              <a:t>Better than “gas target” and/or “cryogenic target”.</a:t>
            </a:r>
          </a:p>
          <a:p>
            <a:pPr marL="914400" lvl="2" indent="0"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The DVS allow a </a:t>
            </a:r>
            <a:r>
              <a:rPr lang="en-GB" sz="1600" dirty="0">
                <a:solidFill>
                  <a:srgbClr val="C00000"/>
                </a:solidFill>
              </a:rPr>
              <a:t>windowless system</a:t>
            </a:r>
            <a:r>
              <a:rPr lang="en-GB" sz="1600" dirty="0">
                <a:solidFill>
                  <a:schemeClr val="tx1"/>
                </a:solidFill>
              </a:rPr>
              <a:t>, i.e.: </a:t>
            </a:r>
          </a:p>
          <a:p>
            <a:pPr lvl="2"/>
            <a:r>
              <a:rPr lang="en-GB" sz="1400" dirty="0">
                <a:solidFill>
                  <a:schemeClr val="tx1"/>
                </a:solidFill>
              </a:rPr>
              <a:t>No other nuclei interacts with the beam, just the gas injected in the chamber. </a:t>
            </a:r>
          </a:p>
          <a:p>
            <a:pPr lvl="2"/>
            <a:r>
              <a:rPr lang="en-GB" sz="1400" dirty="0">
                <a:solidFill>
                  <a:schemeClr val="tx1"/>
                </a:solidFill>
              </a:rPr>
              <a:t>Better than “gas target” and/or “cryogenic target”.</a:t>
            </a:r>
          </a:p>
          <a:p>
            <a:pPr marL="914400" lvl="2" indent="0"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The thin target allows to perform experiments </a:t>
            </a:r>
            <a:r>
              <a:rPr lang="en-GB" sz="1600" dirty="0">
                <a:solidFill>
                  <a:srgbClr val="C00000"/>
                </a:solidFill>
              </a:rPr>
              <a:t>at very low energies</a:t>
            </a:r>
            <a:r>
              <a:rPr lang="en-GB" sz="1600" dirty="0">
                <a:solidFill>
                  <a:schemeClr val="tx1"/>
                </a:solidFill>
              </a:rPr>
              <a:t>, ensuring forward scattering (ideal for nuclear astrophysics experiments but also for low energy accelerators).</a:t>
            </a:r>
          </a:p>
          <a:p>
            <a:pPr marL="457200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While the gas lasts, jet target will be there, </a:t>
            </a:r>
            <a:r>
              <a:rPr lang="en-GB" sz="1600" dirty="0">
                <a:solidFill>
                  <a:srgbClr val="C00000"/>
                </a:solidFill>
              </a:rPr>
              <a:t>it doesn’t break.</a:t>
            </a:r>
          </a:p>
          <a:p>
            <a:pPr lvl="1"/>
            <a:endParaRPr lang="en-GB" sz="1600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Most of the components are </a:t>
            </a:r>
            <a:r>
              <a:rPr lang="en-GB" sz="1600" dirty="0">
                <a:solidFill>
                  <a:srgbClr val="C00000"/>
                </a:solidFill>
              </a:rPr>
              <a:t>standard ones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n-GB" sz="1600" dirty="0">
                <a:solidFill>
                  <a:srgbClr val="C00000"/>
                </a:solidFill>
              </a:rPr>
              <a:t>commercial</a:t>
            </a:r>
            <a:r>
              <a:rPr lang="en-GB" sz="1600" dirty="0">
                <a:solidFill>
                  <a:schemeClr val="tx1"/>
                </a:solidFill>
              </a:rPr>
              <a:t>, in case of all pumps) assembled one each other. This feature allow easy changes (in case) and try with new sizes and/or new pieces.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37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3" descr="Diagrama&#10;&#10;Descripción generada automáticamente">
            <a:extLst>
              <a:ext uri="{FF2B5EF4-FFF2-40B4-BE49-F238E27FC236}">
                <a16:creationId xmlns:a16="http://schemas.microsoft.com/office/drawing/2014/main" id="{CD408C28-74F6-B540-B632-179114042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71" y="2267663"/>
            <a:ext cx="10225289" cy="459033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SUGAR at LNL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62831-83B7-2440-A5E4-DE3B53E0697A}"/>
              </a:ext>
            </a:extLst>
          </p:cNvPr>
          <p:cNvSpPr txBox="1"/>
          <p:nvPr/>
        </p:nvSpPr>
        <p:spPr>
          <a:xfrm>
            <a:off x="263352" y="1080293"/>
            <a:ext cx="11593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the framework of the March’19 meeting at </a:t>
            </a:r>
            <a:r>
              <a:rPr lang="en-GB" sz="2400" dirty="0" err="1"/>
              <a:t>Legnaro</a:t>
            </a:r>
            <a:r>
              <a:rPr lang="en-GB" sz="2400" dirty="0"/>
              <a:t>, called “AGATA@LNL”, we presented a Letter of Intent searching the use of SUGAR as part of the scientific program of AGATA. Coupling NEDA and a silicon array. This would be a unique opportunity to measure </a:t>
            </a:r>
            <a:r>
              <a:rPr lang="en-GB" sz="2400" dirty="0">
                <a:solidFill>
                  <a:srgbClr val="C00000"/>
                </a:solidFill>
              </a:rPr>
              <a:t>charge particles, gamma and neutrons simultaneously</a:t>
            </a:r>
            <a:r>
              <a:rPr lang="en-GB" sz="2400" dirty="0"/>
              <a:t>, using a </a:t>
            </a:r>
            <a:r>
              <a:rPr lang="en-GB" sz="2400" dirty="0">
                <a:solidFill>
                  <a:srgbClr val="C00000"/>
                </a:solidFill>
              </a:rPr>
              <a:t>thin pure target</a:t>
            </a:r>
            <a:r>
              <a:rPr lang="en-GB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5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CAF3-0FF7-CE46-98C8-3C603A776FAB}"/>
              </a:ext>
            </a:extLst>
          </p:cNvPr>
          <p:cNvSpPr txBox="1"/>
          <p:nvPr/>
        </p:nvSpPr>
        <p:spPr>
          <a:xfrm>
            <a:off x="263352" y="527280"/>
            <a:ext cx="616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Two possible application for the study of </a:t>
            </a:r>
            <a:r>
              <a:rPr lang="en-GB" cap="all" baseline="30000"/>
              <a:t>12</a:t>
            </a:r>
            <a:r>
              <a:rPr lang="en-GB" cap="all"/>
              <a:t>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42F6A-1571-BA43-B502-089F76290AE5}"/>
              </a:ext>
            </a:extLst>
          </p:cNvPr>
          <p:cNvSpPr/>
          <p:nvPr/>
        </p:nvSpPr>
        <p:spPr>
          <a:xfrm>
            <a:off x="286073" y="1104124"/>
            <a:ext cx="2852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C*)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at AGATA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85809F24-D5A2-664E-87B7-4568362DD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07" y="670251"/>
            <a:ext cx="4178300" cy="3708400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5767D359-35C2-2C45-98F9-5DB4E5F9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5440" y="1548135"/>
            <a:ext cx="5581679" cy="34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D3CE8-0AC9-E74E-81AC-78FB696EA58A}"/>
              </a:ext>
            </a:extLst>
          </p:cNvPr>
          <p:cNvSpPr txBox="1"/>
          <p:nvPr/>
        </p:nvSpPr>
        <p:spPr>
          <a:xfrm>
            <a:off x="55005" y="5019506"/>
            <a:ext cx="9818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/>
              <a:t>12</a:t>
            </a:r>
            <a:r>
              <a:rPr lang="en-GB"/>
              <a:t>C beam on </a:t>
            </a:r>
            <a:r>
              <a:rPr lang="en-GB">
                <a:latin typeface="Symbol" pitchFamily="2" charset="2"/>
              </a:rPr>
              <a:t>a </a:t>
            </a:r>
            <a:r>
              <a:rPr lang="en-GB"/>
              <a:t>jet target with SUGAR</a:t>
            </a:r>
          </a:p>
          <a:p>
            <a:r>
              <a:rPr lang="en-GB"/>
              <a:t>Detection System: silicon telescopes (~1500 um thick) + positive sensitive plastic “</a:t>
            </a:r>
            <a:r>
              <a:rPr lang="en-GB" err="1"/>
              <a:t>phoswiches</a:t>
            </a:r>
            <a:r>
              <a:rPr lang="en-GB"/>
              <a:t>”</a:t>
            </a:r>
          </a:p>
          <a:p>
            <a:endParaRPr lang="en-GB"/>
          </a:p>
          <a:p>
            <a:r>
              <a:rPr lang="en-GB"/>
              <a:t> AGATA Gamma rays in coincidence would confirm the existence of the predicted rotational bands, find the missing states and confirm the spin and parity assignments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A364A4BB-0AAA-7C40-A840-3D8CAF39D346}"/>
              </a:ext>
            </a:extLst>
          </p:cNvPr>
          <p:cNvSpPr txBox="1"/>
          <p:nvPr/>
        </p:nvSpPr>
        <p:spPr>
          <a:xfrm rot="19962665">
            <a:off x="10226689" y="5420266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486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068D510-7CFF-F349-9015-DC3BC0FB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21" y="908637"/>
            <a:ext cx="10447051" cy="586936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CAF3-0FF7-CE46-98C8-3C603A776FAB}"/>
              </a:ext>
            </a:extLst>
          </p:cNvPr>
          <p:cNvSpPr txBox="1"/>
          <p:nvPr/>
        </p:nvSpPr>
        <p:spPr>
          <a:xfrm>
            <a:off x="263352" y="527280"/>
            <a:ext cx="520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baseline="30000"/>
              <a:t>12</a:t>
            </a:r>
            <a:r>
              <a:rPr lang="en-GB" cap="all"/>
              <a:t>C production in explosive scenarios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DDB1C-5F1F-7A41-87A9-F95031BA9ED1}"/>
              </a:ext>
            </a:extLst>
          </p:cNvPr>
          <p:cNvSpPr/>
          <p:nvPr/>
        </p:nvSpPr>
        <p:spPr>
          <a:xfrm>
            <a:off x="-312712" y="908431"/>
            <a:ext cx="2916323" cy="94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29683-7FA7-4743-9181-5A25B0E16BD1}"/>
              </a:ext>
            </a:extLst>
          </p:cNvPr>
          <p:cNvSpPr txBox="1"/>
          <p:nvPr/>
        </p:nvSpPr>
        <p:spPr>
          <a:xfrm rot="19861811">
            <a:off x="10737939" y="5068192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972823-04B4-2F4E-B922-F3616D94398A}"/>
              </a:ext>
            </a:extLst>
          </p:cNvPr>
          <p:cNvSpPr txBox="1"/>
          <p:nvPr/>
        </p:nvSpPr>
        <p:spPr>
          <a:xfrm>
            <a:off x="69615" y="6466624"/>
            <a:ext cx="37625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See next talk by T. </a:t>
            </a:r>
            <a:r>
              <a:rPr lang="en-GB" dirty="0" err="1"/>
              <a:t>Kurtukian</a:t>
            </a:r>
            <a:r>
              <a:rPr lang="en-GB"/>
              <a:t> Nieto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52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BCE1B4A-68B4-AA4F-92E5-0E9939078F6D}"/>
              </a:ext>
            </a:extLst>
          </p:cNvPr>
          <p:cNvSpPr/>
          <p:nvPr/>
        </p:nvSpPr>
        <p:spPr>
          <a:xfrm>
            <a:off x="497165" y="4006261"/>
            <a:ext cx="5256584" cy="25819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390BF01A-8214-434A-B8A5-53572DE50D5C}"/>
              </a:ext>
            </a:extLst>
          </p:cNvPr>
          <p:cNvSpPr/>
          <p:nvPr/>
        </p:nvSpPr>
        <p:spPr>
          <a:xfrm>
            <a:off x="5953139" y="4015359"/>
            <a:ext cx="5256584" cy="25819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7874588-B0A2-F048-A60F-3A36CC8F2439}"/>
              </a:ext>
            </a:extLst>
          </p:cNvPr>
          <p:cNvSpPr/>
          <p:nvPr/>
        </p:nvSpPr>
        <p:spPr>
          <a:xfrm>
            <a:off x="5951983" y="1165765"/>
            <a:ext cx="5256584" cy="25819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2C1F073-5EAF-C142-84E5-C9EB10D328A0}"/>
              </a:ext>
            </a:extLst>
          </p:cNvPr>
          <p:cNvSpPr/>
          <p:nvPr/>
        </p:nvSpPr>
        <p:spPr>
          <a:xfrm>
            <a:off x="479376" y="1154812"/>
            <a:ext cx="5256584" cy="25819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C4B5E6-A38D-4047-B376-267623FD918C}"/>
              </a:ext>
            </a:extLst>
          </p:cNvPr>
          <p:cNvSpPr txBox="1"/>
          <p:nvPr/>
        </p:nvSpPr>
        <p:spPr>
          <a:xfrm>
            <a:off x="6313400" y="1204211"/>
            <a:ext cx="3318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12</a:t>
            </a:r>
            <a:r>
              <a:rPr lang="en-GB" dirty="0"/>
              <a:t>C production and Hoyle state</a:t>
            </a:r>
          </a:p>
          <a:p>
            <a:endParaRPr lang="en-GB" dirty="0"/>
          </a:p>
          <a:p>
            <a:r>
              <a:rPr lang="en-US" baseline="30000" dirty="0"/>
              <a:t>14</a:t>
            </a:r>
            <a:r>
              <a:rPr lang="en-US" dirty="0"/>
              <a:t>N(</a:t>
            </a:r>
            <a:r>
              <a:rPr lang="en-US" dirty="0" err="1"/>
              <a:t>d,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/>
              <a:t>)</a:t>
            </a:r>
            <a:r>
              <a:rPr lang="en-US" baseline="30000" dirty="0"/>
              <a:t>12</a:t>
            </a:r>
            <a:r>
              <a:rPr lang="en-US" dirty="0"/>
              <a:t>C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C*)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Be(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,n)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He(nn,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87F6C-4A94-324A-9ADE-7F86BD51621D}"/>
              </a:ext>
            </a:extLst>
          </p:cNvPr>
          <p:cNvSpPr txBox="1"/>
          <p:nvPr/>
        </p:nvSpPr>
        <p:spPr>
          <a:xfrm>
            <a:off x="839416" y="4160475"/>
            <a:ext cx="41607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Stellar Burning</a:t>
            </a:r>
          </a:p>
          <a:p>
            <a:endParaRPr lang="en-GB" dirty="0"/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N(p,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 Solar Composition Problem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N(p,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HOT CNO in Nova explosions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Ne(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a,a’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 for the 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burning</a:t>
            </a:r>
          </a:p>
          <a:p>
            <a:r>
              <a:rPr lang="en-GB" baseline="30000" dirty="0"/>
              <a:t>16</a:t>
            </a:r>
            <a:r>
              <a:rPr lang="en-GB" dirty="0"/>
              <a:t>O+</a:t>
            </a:r>
            <a:r>
              <a:rPr lang="en-GB" baseline="30000" dirty="0"/>
              <a:t>16</a:t>
            </a:r>
            <a:r>
              <a:rPr lang="en-GB" dirty="0"/>
              <a:t>O 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0AF05-C02F-D345-8D31-D51D8FFA27B5}"/>
              </a:ext>
            </a:extLst>
          </p:cNvPr>
          <p:cNvSpPr txBox="1"/>
          <p:nvPr/>
        </p:nvSpPr>
        <p:spPr>
          <a:xfrm>
            <a:off x="839416" y="1281726"/>
            <a:ext cx="2811988" cy="2030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Big Bang Nucleosynthesis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p(</a:t>
            </a:r>
            <a:r>
              <a:rPr lang="en-GB" dirty="0" err="1">
                <a:solidFill>
                  <a:sysClr val="windowText" lastClr="000000"/>
                </a:solidFill>
              </a:rPr>
              <a:t>d,</a:t>
            </a:r>
            <a:r>
              <a:rPr lang="en-GB" dirty="0" err="1">
                <a:solidFill>
                  <a:sysClr val="windowText" lastClr="000000"/>
                </a:solidFill>
                <a:latin typeface="Symbol" pitchFamily="2" charset="2"/>
              </a:rPr>
              <a:t>g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r>
              <a:rPr lang="en-GB" baseline="30000" dirty="0">
                <a:solidFill>
                  <a:sysClr val="windowText" lastClr="000000"/>
                </a:solidFill>
              </a:rPr>
              <a:t>3</a:t>
            </a:r>
            <a:r>
              <a:rPr lang="en-GB" dirty="0">
                <a:solidFill>
                  <a:sysClr val="windowText" lastClr="000000"/>
                </a:solidFill>
              </a:rPr>
              <a:t>He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d(</a:t>
            </a:r>
            <a:r>
              <a:rPr lang="en-GB" dirty="0" err="1">
                <a:solidFill>
                  <a:sysClr val="windowText" lastClr="000000"/>
                </a:solidFill>
              </a:rPr>
              <a:t>d,p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r>
              <a:rPr lang="en-GB" baseline="30000" dirty="0">
                <a:solidFill>
                  <a:sysClr val="windowText" lastClr="000000"/>
                </a:solidFill>
              </a:rPr>
              <a:t>3</a:t>
            </a:r>
            <a:r>
              <a:rPr lang="en-GB" dirty="0">
                <a:solidFill>
                  <a:sysClr val="windowText" lastClr="000000"/>
                </a:solidFill>
              </a:rPr>
              <a:t>H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d(</a:t>
            </a:r>
            <a:r>
              <a:rPr lang="en-GB" dirty="0" err="1">
                <a:solidFill>
                  <a:sysClr val="windowText" lastClr="000000"/>
                </a:solidFill>
              </a:rPr>
              <a:t>d,n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r>
              <a:rPr lang="en-GB" baseline="30000" dirty="0">
                <a:solidFill>
                  <a:sysClr val="windowText" lastClr="000000"/>
                </a:solidFill>
              </a:rPr>
              <a:t>3</a:t>
            </a:r>
            <a:r>
              <a:rPr lang="en-GB" dirty="0">
                <a:solidFill>
                  <a:sysClr val="windowText" lastClr="000000"/>
                </a:solidFill>
              </a:rPr>
              <a:t>He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aseline="30000" dirty="0">
                <a:solidFill>
                  <a:sysClr val="windowText" lastClr="000000"/>
                </a:solidFill>
              </a:rPr>
              <a:t>7</a:t>
            </a:r>
            <a:r>
              <a:rPr lang="en-GB" dirty="0">
                <a:solidFill>
                  <a:sysClr val="windowText" lastClr="000000"/>
                </a:solidFill>
              </a:rPr>
              <a:t>Be(</a:t>
            </a:r>
            <a:r>
              <a:rPr lang="en-GB" dirty="0" err="1">
                <a:solidFill>
                  <a:sysClr val="windowText" lastClr="000000"/>
                </a:solidFill>
              </a:rPr>
              <a:t>d,</a:t>
            </a:r>
            <a:r>
              <a:rPr lang="en-GB" dirty="0" err="1">
                <a:solidFill>
                  <a:sysClr val="windowText" lastClr="000000"/>
                </a:solidFill>
                <a:latin typeface="Symbol" pitchFamily="2" charset="2"/>
              </a:rPr>
              <a:t>a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r>
              <a:rPr lang="en-GB" baseline="30000" dirty="0">
                <a:solidFill>
                  <a:sysClr val="windowText" lastClr="000000"/>
                </a:solidFill>
              </a:rPr>
              <a:t>5</a:t>
            </a:r>
            <a:r>
              <a:rPr lang="en-GB" dirty="0">
                <a:solidFill>
                  <a:sysClr val="windowText" lastClr="000000"/>
                </a:solidFill>
              </a:rPr>
              <a:t>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AAD91-9CED-214F-B07F-CDA79E66ABAF}"/>
              </a:ext>
            </a:extLst>
          </p:cNvPr>
          <p:cNvSpPr txBox="1"/>
          <p:nvPr/>
        </p:nvSpPr>
        <p:spPr>
          <a:xfrm>
            <a:off x="6313400" y="4100841"/>
            <a:ext cx="4452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Radioactive nuclei </a:t>
            </a:r>
          </a:p>
          <a:p>
            <a:r>
              <a:rPr lang="en-GB" dirty="0"/>
              <a:t>observed in the Galaxy: the </a:t>
            </a:r>
            <a:r>
              <a:rPr lang="en-GB" baseline="30000" dirty="0"/>
              <a:t>26</a:t>
            </a:r>
            <a:r>
              <a:rPr lang="en-GB" dirty="0"/>
              <a:t>Al case</a:t>
            </a:r>
          </a:p>
          <a:p>
            <a:endParaRPr lang="en-GB" dirty="0"/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(n,p)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and 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(n,p)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</a:p>
          <a:p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(p,</a:t>
            </a:r>
            <a:r>
              <a:rPr lang="es-MX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  <a:p>
            <a:endParaRPr lang="en-GB" dirty="0"/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F801F571-E69E-594C-840B-138C27CA90DB}"/>
              </a:ext>
            </a:extLst>
          </p:cNvPr>
          <p:cNvSpPr/>
          <p:nvPr/>
        </p:nvSpPr>
        <p:spPr>
          <a:xfrm>
            <a:off x="2031850" y="1864597"/>
            <a:ext cx="247726" cy="8640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BCEAEB8-D6C9-7340-BBA5-534B0E70D4FD}"/>
              </a:ext>
            </a:extLst>
          </p:cNvPr>
          <p:cNvSpPr txBox="1"/>
          <p:nvPr/>
        </p:nvSpPr>
        <p:spPr>
          <a:xfrm>
            <a:off x="2360061" y="2101176"/>
            <a:ext cx="2655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Deuterium abundance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D9C567-F7CC-624F-80BC-F0457322A85D}"/>
              </a:ext>
            </a:extLst>
          </p:cNvPr>
          <p:cNvSpPr txBox="1"/>
          <p:nvPr/>
        </p:nvSpPr>
        <p:spPr>
          <a:xfrm>
            <a:off x="2429195" y="2927946"/>
            <a:ext cx="2655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Lithium-7 problem</a:t>
            </a:r>
          </a:p>
        </p:txBody>
      </p:sp>
      <p:sp>
        <p:nvSpPr>
          <p:cNvPr id="23" name="TextBox 45">
            <a:extLst>
              <a:ext uri="{FF2B5EF4-FFF2-40B4-BE49-F238E27FC236}">
                <a16:creationId xmlns:a16="http://schemas.microsoft.com/office/drawing/2014/main" id="{26507E24-7F75-D645-9CE1-B4C1D6619553}"/>
              </a:ext>
            </a:extLst>
          </p:cNvPr>
          <p:cNvSpPr txBox="1"/>
          <p:nvPr/>
        </p:nvSpPr>
        <p:spPr>
          <a:xfrm>
            <a:off x="263352" y="52728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31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2B7F11-4707-0F41-97CF-BCBB2C75B938}"/>
              </a:ext>
            </a:extLst>
          </p:cNvPr>
          <p:cNvSpPr txBox="1"/>
          <p:nvPr/>
        </p:nvSpPr>
        <p:spPr>
          <a:xfrm>
            <a:off x="119336" y="661486"/>
            <a:ext cx="1010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ADVANCED BURNING STAGES: </a:t>
            </a:r>
            <a:r>
              <a:rPr lang="en-GB" baseline="30000" dirty="0"/>
              <a:t>12</a:t>
            </a:r>
            <a:r>
              <a:rPr lang="en-GB" dirty="0"/>
              <a:t>C+</a:t>
            </a:r>
            <a:r>
              <a:rPr lang="en-GB" baseline="30000" dirty="0"/>
              <a:t>12</a:t>
            </a:r>
            <a:r>
              <a:rPr lang="en-GB" dirty="0"/>
              <a:t>C VIA THE </a:t>
            </a:r>
            <a:r>
              <a:rPr lang="en-GB" baseline="30000" dirty="0"/>
              <a:t>20</a:t>
            </a:r>
            <a:r>
              <a:rPr lang="en-GB" dirty="0"/>
              <a:t>Ne(</a:t>
            </a:r>
            <a:r>
              <a:rPr lang="en-GB" dirty="0" err="1">
                <a:latin typeface="Symbol" pitchFamily="2" charset="2"/>
              </a:rPr>
              <a:t>a,a</a:t>
            </a:r>
            <a:r>
              <a:rPr lang="en-GB" dirty="0"/>
              <a:t>’)</a:t>
            </a:r>
            <a:r>
              <a:rPr lang="en-GB" baseline="30000" dirty="0"/>
              <a:t>20</a:t>
            </a:r>
            <a:r>
              <a:rPr lang="en-GB" dirty="0"/>
              <a:t>Ne RESONANCE SCATTERING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51C400-6205-CA43-B895-E792308035F6}"/>
              </a:ext>
            </a:extLst>
          </p:cNvPr>
          <p:cNvSpPr txBox="1"/>
          <p:nvPr/>
        </p:nvSpPr>
        <p:spPr>
          <a:xfrm>
            <a:off x="-204540" y="6271352"/>
            <a:ext cx="9836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baseline="30000" dirty="0"/>
              <a:t>24</a:t>
            </a:r>
            <a:r>
              <a:rPr lang="en" sz="1800" b="1" dirty="0"/>
              <a:t>Mg states at 14-17 MeV excitation energies investigated with </a:t>
            </a:r>
            <a:r>
              <a:rPr lang="en" sz="1800" b="1" baseline="30000" dirty="0"/>
              <a:t>20</a:t>
            </a:r>
            <a:r>
              <a:rPr lang="en" sz="1800" b="1" dirty="0"/>
              <a:t>Ne+</a:t>
            </a:r>
            <a:r>
              <a:rPr lang="en" sz="1800" b="1" dirty="0">
                <a:latin typeface="Symbol" pitchFamily="2" charset="2"/>
              </a:rPr>
              <a:t>a</a:t>
            </a:r>
            <a:r>
              <a:rPr lang="en" sz="1800" b="1" dirty="0"/>
              <a:t> resonant</a:t>
            </a:r>
            <a:endParaRPr lang="en-US" sz="1800" b="1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BECE4AA1-23A5-6743-A2C4-FBACE1322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64804"/>
            <a:ext cx="3389682" cy="4077737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989F325-6D3C-094A-B1EB-08EE624462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780" y="3473120"/>
            <a:ext cx="3778220" cy="2836889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1C849646-D74B-2445-B549-D20898DFA05F}"/>
              </a:ext>
            </a:extLst>
          </p:cNvPr>
          <p:cNvSpPr txBox="1"/>
          <p:nvPr/>
        </p:nvSpPr>
        <p:spPr>
          <a:xfrm>
            <a:off x="85225" y="1311814"/>
            <a:ext cx="6205402" cy="3956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ACTAR </a:t>
            </a:r>
            <a:r>
              <a:rPr lang="it-IT" dirty="0" err="1"/>
              <a:t>demonstrator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separate </a:t>
            </a:r>
            <a:r>
              <a:rPr lang="it-IT" dirty="0" err="1"/>
              <a:t>elastic</a:t>
            </a:r>
            <a:r>
              <a:rPr lang="it-IT" dirty="0"/>
              <a:t> or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events</a:t>
            </a:r>
            <a:r>
              <a:rPr lang="it-IT" dirty="0"/>
              <a:t> </a:t>
            </a:r>
            <a:r>
              <a:rPr lang="it-IT" dirty="0" err="1"/>
              <a:t>thanks</a:t>
            </a:r>
            <a:r>
              <a:rPr lang="it-IT" dirty="0"/>
              <a:t> to </a:t>
            </a:r>
            <a:r>
              <a:rPr lang="it-IT" dirty="0" err="1"/>
              <a:t>vertex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endParaRPr lang="it-IT" dirty="0"/>
          </a:p>
          <a:p>
            <a:r>
              <a:rPr lang="it-IT" dirty="0"/>
              <a:t>A </a:t>
            </a:r>
            <a:r>
              <a:rPr lang="it-IT" dirty="0" err="1"/>
              <a:t>pad</a:t>
            </a:r>
            <a:r>
              <a:rPr lang="it-IT" dirty="0"/>
              <a:t> of Si detectors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angles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sensitivity</a:t>
            </a:r>
            <a:r>
              <a:rPr lang="it-IT" dirty="0"/>
              <a:t> in the </a:t>
            </a:r>
            <a:r>
              <a:rPr lang="it-IT" dirty="0" err="1"/>
              <a:t>tracking</a:t>
            </a:r>
            <a:r>
              <a:rPr lang="it-IT" dirty="0"/>
              <a:t> by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trigger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E</a:t>
            </a:r>
            <a:r>
              <a:rPr lang="it-IT" baseline="-25000" dirty="0"/>
              <a:t>20Ne</a:t>
            </a:r>
            <a:r>
              <a:rPr lang="it-IT" dirty="0"/>
              <a:t> = 60 </a:t>
            </a:r>
            <a:r>
              <a:rPr lang="it-IT" dirty="0" err="1"/>
              <a:t>MeV</a:t>
            </a:r>
            <a:endParaRPr lang="it-IT" dirty="0"/>
          </a:p>
          <a:p>
            <a:endParaRPr lang="it-IT" dirty="0"/>
          </a:p>
          <a:p>
            <a:r>
              <a:rPr lang="it-IT" dirty="0"/>
              <a:t>He gas pressure ~ 700 bar (CO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quencher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Maximum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: 3 * 10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pps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Two</a:t>
            </a:r>
            <a:r>
              <a:rPr lang="it-IT" dirty="0"/>
              <a:t> weeks of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perfom</a:t>
            </a:r>
            <a:r>
              <a:rPr lang="it-IT" dirty="0"/>
              <a:t> the </a:t>
            </a:r>
            <a:r>
              <a:rPr lang="it-IT" dirty="0" err="1"/>
              <a:t>experiment</a:t>
            </a:r>
            <a:endParaRPr lang="it-IT" dirty="0"/>
          </a:p>
          <a:p>
            <a:r>
              <a:rPr lang="it-IT" dirty="0"/>
              <a:t>	10 </a:t>
            </a:r>
            <a:r>
              <a:rPr lang="it-IT" dirty="0" err="1"/>
              <a:t>days</a:t>
            </a:r>
            <a:r>
              <a:rPr lang="it-IT" dirty="0"/>
              <a:t> for </a:t>
            </a:r>
            <a:r>
              <a:rPr lang="it-IT" dirty="0" err="1"/>
              <a:t>statistics</a:t>
            </a:r>
            <a:endParaRPr lang="it-IT" dirty="0"/>
          </a:p>
          <a:p>
            <a:r>
              <a:rPr lang="it-IT" dirty="0"/>
              <a:t>	  4 </a:t>
            </a:r>
            <a:r>
              <a:rPr lang="it-IT" dirty="0" err="1"/>
              <a:t>days</a:t>
            </a:r>
            <a:r>
              <a:rPr lang="it-IT" dirty="0"/>
              <a:t> to calibrate the setup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564B6322-F36A-FC4F-A9B1-7BD4314C40D7}"/>
              </a:ext>
            </a:extLst>
          </p:cNvPr>
          <p:cNvSpPr txBox="1"/>
          <p:nvPr/>
        </p:nvSpPr>
        <p:spPr>
          <a:xfrm rot="19861811">
            <a:off x="10339350" y="1573682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71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75E26A-3CF2-7F42-AB26-958DDB2A0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266" y="2434874"/>
            <a:ext cx="4985382" cy="330211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2B7F11-4707-0F41-97CF-BCBB2C75B938}"/>
              </a:ext>
            </a:extLst>
          </p:cNvPr>
          <p:cNvSpPr txBox="1"/>
          <p:nvPr/>
        </p:nvSpPr>
        <p:spPr>
          <a:xfrm>
            <a:off x="119336" y="661486"/>
            <a:ext cx="762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ADVANCED BURNING STAGES: </a:t>
            </a:r>
            <a:r>
              <a:rPr lang="en-GB" baseline="30000" dirty="0"/>
              <a:t>16</a:t>
            </a:r>
            <a:r>
              <a:rPr lang="en-GB" dirty="0"/>
              <a:t>O+</a:t>
            </a:r>
            <a:r>
              <a:rPr lang="en-GB" baseline="30000" dirty="0"/>
              <a:t>16</a:t>
            </a:r>
            <a:r>
              <a:rPr lang="en-GB" dirty="0"/>
              <a:t>O WITH SUGAR JET TARGET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B82EA0-4F69-C142-8F39-B844DFBB1297}"/>
              </a:ext>
            </a:extLst>
          </p:cNvPr>
          <p:cNvSpPr txBox="1"/>
          <p:nvPr/>
        </p:nvSpPr>
        <p:spPr>
          <a:xfrm>
            <a:off x="263352" y="1104124"/>
            <a:ext cx="11449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</a:rPr>
              <a:t>The </a:t>
            </a:r>
            <a:r>
              <a:rPr lang="it-IT" baseline="30000" dirty="0"/>
              <a:t>16</a:t>
            </a:r>
            <a:r>
              <a:rPr lang="it-IT" dirty="0"/>
              <a:t>O</a:t>
            </a:r>
            <a:r>
              <a:rPr lang="it-IT" baseline="30000" dirty="0"/>
              <a:t>+16</a:t>
            </a:r>
            <a:r>
              <a:rPr lang="it-IT" dirty="0"/>
              <a:t>O</a:t>
            </a:r>
            <a:r>
              <a:rPr lang="it-IT" baseline="30000" dirty="0"/>
              <a:t> </a:t>
            </a:r>
            <a:r>
              <a:rPr lang="it-IT" dirty="0">
                <a:effectLst/>
              </a:rPr>
              <a:t>fusion </a:t>
            </a:r>
            <a:r>
              <a:rPr lang="it-IT" sz="1800" dirty="0" err="1">
                <a:effectLst/>
              </a:rPr>
              <a:t>reaction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is</a:t>
            </a:r>
            <a:r>
              <a:rPr lang="it-IT" sz="1800" dirty="0">
                <a:effectLst/>
              </a:rPr>
              <a:t> a </a:t>
            </a:r>
            <a:r>
              <a:rPr lang="it-IT" sz="1800" dirty="0" err="1">
                <a:effectLst/>
              </a:rPr>
              <a:t>key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reaction</a:t>
            </a:r>
            <a:r>
              <a:rPr lang="it-IT" sz="1800" dirty="0">
                <a:effectLst/>
              </a:rPr>
              <a:t> for the </a:t>
            </a:r>
            <a:r>
              <a:rPr lang="it-IT" sz="1800" dirty="0" err="1">
                <a:effectLst/>
              </a:rPr>
              <a:t>later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oxygen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burning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phase</a:t>
            </a:r>
            <a:r>
              <a:rPr lang="it-IT" sz="1800" dirty="0">
                <a:effectLst/>
              </a:rPr>
              <a:t> of massive </a:t>
            </a:r>
            <a:r>
              <a:rPr lang="it-IT" sz="1800" dirty="0" err="1">
                <a:effectLst/>
              </a:rPr>
              <a:t>stars</a:t>
            </a:r>
            <a:r>
              <a:rPr lang="it-IT" sz="1800" dirty="0">
                <a:effectLst/>
              </a:rPr>
              <a:t> (M &gt; 8 </a:t>
            </a:r>
            <a:r>
              <a:rPr lang="it-IT" sz="1800" dirty="0" err="1">
                <a:effectLst/>
              </a:rPr>
              <a:t>Ms</a:t>
            </a:r>
            <a:r>
              <a:rPr lang="it-IT" sz="1800" dirty="0">
                <a:effectLst/>
              </a:rPr>
              <a:t>), </a:t>
            </a:r>
            <a:r>
              <a:rPr lang="it-IT" sz="1800" dirty="0" err="1">
                <a:effectLst/>
              </a:rPr>
              <a:t>influencing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also</a:t>
            </a:r>
            <a:r>
              <a:rPr lang="it-IT" sz="1800" dirty="0">
                <a:effectLst/>
              </a:rPr>
              <a:t> the carbon </a:t>
            </a:r>
            <a:r>
              <a:rPr lang="it-IT" sz="1800" dirty="0" err="1">
                <a:effectLst/>
              </a:rPr>
              <a:t>burning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phase</a:t>
            </a:r>
            <a:r>
              <a:rPr lang="it-IT" sz="1800" dirty="0">
                <a:effectLst/>
              </a:rPr>
              <a:t>.</a:t>
            </a:r>
            <a:br>
              <a:rPr lang="it-IT" sz="1800" dirty="0">
                <a:effectLst/>
              </a:rPr>
            </a:br>
            <a:r>
              <a:rPr lang="it-IT" sz="1800" dirty="0">
                <a:effectLst/>
              </a:rPr>
              <a:t>The </a:t>
            </a:r>
            <a:r>
              <a:rPr lang="it-IT" sz="1800" dirty="0" err="1">
                <a:effectLst/>
              </a:rPr>
              <a:t>nucleosynthesis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during</a:t>
            </a:r>
            <a:r>
              <a:rPr lang="it-IT" sz="1800" dirty="0">
                <a:effectLst/>
              </a:rPr>
              <a:t> carbon and </a:t>
            </a:r>
            <a:r>
              <a:rPr lang="it-IT" sz="1800" dirty="0" err="1">
                <a:effectLst/>
              </a:rPr>
              <a:t>oxygen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burning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depends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not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only</a:t>
            </a:r>
            <a:r>
              <a:rPr lang="it-IT" sz="1800" dirty="0">
                <a:effectLst/>
              </a:rPr>
              <a:t> on the </a:t>
            </a:r>
            <a:r>
              <a:rPr lang="it-IT" sz="1100" dirty="0">
                <a:effectLst/>
              </a:rPr>
              <a:t>16</a:t>
            </a:r>
            <a:r>
              <a:rPr lang="it-IT" sz="1800" dirty="0">
                <a:effectLst/>
              </a:rPr>
              <a:t>O+</a:t>
            </a:r>
            <a:r>
              <a:rPr lang="it-IT" sz="1100" dirty="0">
                <a:effectLst/>
              </a:rPr>
              <a:t>16</a:t>
            </a:r>
            <a:r>
              <a:rPr lang="it-IT" sz="1800" dirty="0">
                <a:effectLst/>
              </a:rPr>
              <a:t>O </a:t>
            </a:r>
            <a:r>
              <a:rPr lang="it-IT" sz="1800" dirty="0" err="1">
                <a:effectLst/>
              </a:rPr>
              <a:t>reaction</a:t>
            </a:r>
            <a:r>
              <a:rPr lang="it-IT" sz="1800" dirty="0">
                <a:effectLst/>
              </a:rPr>
              <a:t> rate </a:t>
            </a:r>
            <a:r>
              <a:rPr lang="it-IT" sz="1800" dirty="0" err="1">
                <a:effectLst/>
              </a:rPr>
              <a:t>but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also</a:t>
            </a:r>
            <a:r>
              <a:rPr lang="it-IT" sz="1800" dirty="0">
                <a:effectLst/>
              </a:rPr>
              <a:t> on the branching </a:t>
            </a:r>
            <a:r>
              <a:rPr lang="it-IT" sz="1800" dirty="0" err="1">
                <a:effectLst/>
              </a:rPr>
              <a:t>between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proton</a:t>
            </a:r>
            <a:r>
              <a:rPr lang="it-IT" sz="1800" dirty="0">
                <a:effectLst/>
              </a:rPr>
              <a:t>, </a:t>
            </a:r>
            <a:r>
              <a:rPr lang="it-IT" sz="1800" dirty="0" err="1">
                <a:effectLst/>
              </a:rPr>
              <a:t>neutron</a:t>
            </a:r>
            <a:r>
              <a:rPr lang="it-IT" sz="1800" dirty="0">
                <a:effectLst/>
              </a:rPr>
              <a:t>, or </a:t>
            </a:r>
            <a:r>
              <a:rPr lang="it-IT" sz="1800" dirty="0" err="1">
                <a:effectLst/>
              </a:rPr>
              <a:t>alpha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decay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channels</a:t>
            </a:r>
            <a:r>
              <a:rPr lang="it-IT" sz="1800" dirty="0">
                <a:effectLst/>
              </a:rPr>
              <a:t> of the </a:t>
            </a:r>
            <a:r>
              <a:rPr lang="it-IT" sz="1800" dirty="0" err="1">
                <a:effectLst/>
              </a:rPr>
              <a:t>fused</a:t>
            </a:r>
            <a:r>
              <a:rPr lang="it-IT" sz="1800" dirty="0">
                <a:effectLst/>
              </a:rPr>
              <a:t> compound </a:t>
            </a:r>
            <a:r>
              <a:rPr lang="it-IT" sz="1800" dirty="0" err="1">
                <a:effectLst/>
              </a:rPr>
              <a:t>nucleus</a:t>
            </a:r>
            <a:r>
              <a:rPr lang="it-IT" sz="1800" dirty="0">
                <a:effectLst/>
              </a:rPr>
              <a:t> </a:t>
            </a:r>
            <a:endParaRPr lang="it-IT" dirty="0">
              <a:effectLst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3AB047A-68A2-1D45-8E22-6EFAA99FAC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67" y="2434874"/>
            <a:ext cx="5165198" cy="365257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20CF35-74B7-F841-AA61-325D0AC8584D}"/>
              </a:ext>
            </a:extLst>
          </p:cNvPr>
          <p:cNvSpPr txBox="1"/>
          <p:nvPr/>
        </p:nvSpPr>
        <p:spPr>
          <a:xfrm>
            <a:off x="0" y="6024732"/>
            <a:ext cx="9749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The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combination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of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most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sophisticated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devices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worldwide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at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LNL (AGATA, GRIT, NEDA, SUGAR)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simultaneously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for a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period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,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makes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the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experimental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study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of the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proposed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reaction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baseline="30000" dirty="0"/>
              <a:t>16</a:t>
            </a:r>
            <a:r>
              <a:rPr lang="it-IT" sz="1600" b="1" dirty="0"/>
              <a:t>O</a:t>
            </a:r>
            <a:r>
              <a:rPr lang="it-IT" sz="1600" b="1" baseline="30000" dirty="0"/>
              <a:t>+16</a:t>
            </a:r>
            <a:r>
              <a:rPr lang="it-IT" sz="1600" b="1" dirty="0"/>
              <a:t>O</a:t>
            </a:r>
            <a:r>
              <a:rPr lang="it-IT" sz="1600" b="1" baseline="30000" dirty="0"/>
              <a:t> 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,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worth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to be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explored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regarding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the </a:t>
            </a:r>
            <a:r>
              <a:rPr lang="it-IT" sz="1600" b="1" dirty="0" err="1">
                <a:solidFill>
                  <a:srgbClr val="440000"/>
                </a:solidFill>
                <a:effectLst/>
                <a:latin typeface="TimesNewRomanPS"/>
              </a:rPr>
              <a:t>beam</a:t>
            </a:r>
            <a:r>
              <a:rPr lang="it-IT" sz="1600" b="1" dirty="0">
                <a:solidFill>
                  <a:srgbClr val="440000"/>
                </a:solidFill>
                <a:effectLst/>
                <a:latin typeface="TimesNewRomanPS"/>
              </a:rPr>
              <a:t> production in the TANDEM </a:t>
            </a:r>
            <a:endParaRPr lang="it-IT" sz="1600" dirty="0">
              <a:effectLst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EB75E0AD-E2FB-B243-8464-FC60352DEE7E}"/>
              </a:ext>
            </a:extLst>
          </p:cNvPr>
          <p:cNvSpPr txBox="1"/>
          <p:nvPr/>
        </p:nvSpPr>
        <p:spPr>
          <a:xfrm rot="19861811">
            <a:off x="9341108" y="5923132"/>
            <a:ext cx="1152880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33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Study of the </a:t>
            </a:r>
            <a:r>
              <a:rPr lang="en-GB" cap="all" baseline="30000" dirty="0"/>
              <a:t>26</a:t>
            </a:r>
            <a:r>
              <a:rPr lang="en-GB" cap="all" dirty="0"/>
              <a:t>Al destruction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E2039928-D1EB-FA45-B06E-4C1ACB0848CA}"/>
              </a:ext>
            </a:extLst>
          </p:cNvPr>
          <p:cNvSpPr/>
          <p:nvPr/>
        </p:nvSpPr>
        <p:spPr>
          <a:xfrm>
            <a:off x="242280" y="4957920"/>
            <a:ext cx="7668720" cy="17456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671765-7084-7347-BC55-91A2EBDC85B4}"/>
              </a:ext>
            </a:extLst>
          </p:cNvPr>
          <p:cNvSpPr/>
          <p:nvPr/>
        </p:nvSpPr>
        <p:spPr>
          <a:xfrm>
            <a:off x="4095000" y="2116800"/>
            <a:ext cx="7892640" cy="9104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56666DB-F056-AF46-BCB2-FCD0C1235E1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41320" y="3084723"/>
            <a:ext cx="3215680" cy="2558617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9738F8C4-E962-394D-8D0A-4F9AFBB3C42F}"/>
              </a:ext>
            </a:extLst>
          </p:cNvPr>
          <p:cNvSpPr/>
          <p:nvPr/>
        </p:nvSpPr>
        <p:spPr>
          <a:xfrm>
            <a:off x="204120" y="3632400"/>
            <a:ext cx="7707240" cy="12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In CAIs (the oldest solid of the Solar System):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the inferred 6.5 x 10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-5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&lt; (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Al/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27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Al)</a:t>
            </a:r>
            <a:r>
              <a:rPr lang="en-US" sz="1800" b="0" strike="noStrike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&lt;2 x 10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-6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 was injected into the 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Al-poor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protosolar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nebula, possibly by a wind from a neighboring  massive star.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Crucial role in planets formation?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73CCE012-804C-0E45-AF62-1990EAA629C1}"/>
              </a:ext>
            </a:extLst>
          </p:cNvPr>
          <p:cNvSpPr/>
          <p:nvPr/>
        </p:nvSpPr>
        <p:spPr>
          <a:xfrm>
            <a:off x="9559848" y="3506760"/>
            <a:ext cx="536400" cy="619920"/>
          </a:xfrm>
          <a:prstGeom prst="ellipse">
            <a:avLst/>
          </a:prstGeom>
          <a:noFill/>
          <a:ln w="3816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2C9B5AD6-098A-6446-8B81-BFA5DF2AD1D4}"/>
              </a:ext>
            </a:extLst>
          </p:cNvPr>
          <p:cNvSpPr/>
          <p:nvPr/>
        </p:nvSpPr>
        <p:spPr>
          <a:xfrm rot="10800000" flipV="1">
            <a:off x="6168008" y="4134960"/>
            <a:ext cx="3600400" cy="730080"/>
          </a:xfrm>
          <a:prstGeom prst="curvedConnector3">
            <a:avLst>
              <a:gd name="adj1" fmla="val -2071"/>
            </a:avLst>
          </a:prstGeom>
          <a:noFill/>
          <a:ln w="3816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Immagine 8">
            <a:extLst>
              <a:ext uri="{FF2B5EF4-FFF2-40B4-BE49-F238E27FC236}">
                <a16:creationId xmlns:a16="http://schemas.microsoft.com/office/drawing/2014/main" id="{BC00AF91-0C08-8B40-9F4D-559CA5967C4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04120" y="1190880"/>
            <a:ext cx="3890520" cy="2315880"/>
          </a:xfrm>
          <a:prstGeom prst="rect">
            <a:avLst/>
          </a:prstGeom>
          <a:ln>
            <a:noFill/>
          </a:ln>
        </p:spPr>
      </p:pic>
      <p:sp>
        <p:nvSpPr>
          <p:cNvPr id="22" name="CustomShape 7">
            <a:extLst>
              <a:ext uri="{FF2B5EF4-FFF2-40B4-BE49-F238E27FC236}">
                <a16:creationId xmlns:a16="http://schemas.microsoft.com/office/drawing/2014/main" id="{C9C676AD-D0FB-CC40-985E-062B5BB0BB2C}"/>
              </a:ext>
            </a:extLst>
          </p:cNvPr>
          <p:cNvSpPr/>
          <p:nvPr/>
        </p:nvSpPr>
        <p:spPr>
          <a:xfrm>
            <a:off x="4095000" y="1190880"/>
            <a:ext cx="7994520" cy="182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Observation of 1808.65 keV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γ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-rays from the decay of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to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Mg in the interstellar medium demonstrated that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nucleosynthesis does occur in the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present Galaxy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. The present-day equilibrium mass of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was found to be 2.8±0.8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M</a:t>
            </a:r>
            <a:r>
              <a:rPr lang="en-US" sz="1600" b="0" strike="noStrike" spc="-1" baseline="-25000" dirty="0" err="1">
                <a:solidFill>
                  <a:srgbClr val="000000"/>
                </a:solidFill>
                <a:latin typeface="Arial"/>
              </a:rPr>
              <a:t>sun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The irregular distribution of </a:t>
            </a:r>
            <a:r>
              <a:rPr lang="en-US" sz="1600" b="0" strike="noStrike" spc="-1" baseline="30000" dirty="0">
                <a:solidFill>
                  <a:srgbClr val="FFFFFF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Al emission seen along the plane of the Galaxy provided the main argument for the idea that </a:t>
            </a: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</a:rPr>
              <a:t>massive stars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 dominate the production of </a:t>
            </a:r>
            <a:r>
              <a:rPr lang="en-US" sz="1600" b="0" strike="noStrike" spc="-1" baseline="30000" dirty="0">
                <a:solidFill>
                  <a:srgbClr val="FFFFFF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Al. (Diehl et al 2006) 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id="{09CC91AD-7961-004B-AC86-316EB7D8BDD6}"/>
              </a:ext>
            </a:extLst>
          </p:cNvPr>
          <p:cNvSpPr/>
          <p:nvPr/>
        </p:nvSpPr>
        <p:spPr>
          <a:xfrm>
            <a:off x="204120" y="4949640"/>
            <a:ext cx="77072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FFFFFF"/>
                </a:solidFill>
                <a:latin typeface="Calibri"/>
              </a:rPr>
              <a:t>Presolar</a:t>
            </a:r>
            <a:r>
              <a:rPr lang="en-US" sz="1800" b="1" strike="noStrike" spc="-1" dirty="0">
                <a:solidFill>
                  <a:srgbClr val="FFFFFF"/>
                </a:solidFill>
                <a:latin typeface="Calibri"/>
              </a:rPr>
              <a:t> grains: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Corundum, hibonite and carbonaceous chondrites formed before the birth of the solar system show excesses in 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Mg. The highest ratios are found in grains originated in supernova ejecta, but the largest number of grains with 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Al/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27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Al &gt;3 x 10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-3 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(at least 100 times larger than the solar value) are of the type that come from </a:t>
            </a:r>
            <a:r>
              <a:rPr lang="en-US" sz="1800" b="1" u="sng" strike="noStrike" spc="-1" dirty="0">
                <a:solidFill>
                  <a:srgbClr val="FFFFFF"/>
                </a:solidFill>
                <a:uFillTx/>
                <a:latin typeface="Calibri"/>
              </a:rPr>
              <a:t>low mass stars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. 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43662F2-34F4-9149-AFDA-2DF23DAC7933}"/>
              </a:ext>
            </a:extLst>
          </p:cNvPr>
          <p:cNvSpPr/>
          <p:nvPr/>
        </p:nvSpPr>
        <p:spPr>
          <a:xfrm>
            <a:off x="5278632" y="3170188"/>
            <a:ext cx="2185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Keane and Kramer (2008).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Diehl et al. (2006).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Baker et al. (2005).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25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Study of the </a:t>
            </a:r>
            <a:r>
              <a:rPr lang="en-GB" cap="all" baseline="30000" dirty="0"/>
              <a:t>26</a:t>
            </a:r>
            <a:r>
              <a:rPr lang="en-GB" cap="all" dirty="0"/>
              <a:t>Al destruction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E2039928-D1EB-FA45-B06E-4C1ACB0848CA}"/>
              </a:ext>
            </a:extLst>
          </p:cNvPr>
          <p:cNvSpPr/>
          <p:nvPr/>
        </p:nvSpPr>
        <p:spPr>
          <a:xfrm>
            <a:off x="242280" y="4957920"/>
            <a:ext cx="7668720" cy="17456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671765-7084-7347-BC55-91A2EBDC85B4}"/>
              </a:ext>
            </a:extLst>
          </p:cNvPr>
          <p:cNvSpPr/>
          <p:nvPr/>
        </p:nvSpPr>
        <p:spPr>
          <a:xfrm>
            <a:off x="4095000" y="2116800"/>
            <a:ext cx="7892640" cy="9104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56666DB-F056-AF46-BCB2-FCD0C1235E1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41320" y="3084723"/>
            <a:ext cx="3215680" cy="2558617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9738F8C4-E962-394D-8D0A-4F9AFBB3C42F}"/>
              </a:ext>
            </a:extLst>
          </p:cNvPr>
          <p:cNvSpPr/>
          <p:nvPr/>
        </p:nvSpPr>
        <p:spPr>
          <a:xfrm>
            <a:off x="204120" y="3632400"/>
            <a:ext cx="7707240" cy="12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In CAIs (the oldest solid of the Solar System):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the inferred 6.5 x 10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-5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&lt; (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Al/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27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Al)</a:t>
            </a:r>
            <a:r>
              <a:rPr lang="en-US" sz="1800" b="0" strike="noStrike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&lt;2 x 10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-6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 was injected into the 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Al-poor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protosolar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nebula, possibly by a wind from a neighboring  massive star.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Crucial role in planets formation?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73CCE012-804C-0E45-AF62-1990EAA629C1}"/>
              </a:ext>
            </a:extLst>
          </p:cNvPr>
          <p:cNvSpPr/>
          <p:nvPr/>
        </p:nvSpPr>
        <p:spPr>
          <a:xfrm>
            <a:off x="9559848" y="3506760"/>
            <a:ext cx="536400" cy="619920"/>
          </a:xfrm>
          <a:prstGeom prst="ellipse">
            <a:avLst/>
          </a:prstGeom>
          <a:noFill/>
          <a:ln w="3816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2C9B5AD6-098A-6446-8B81-BFA5DF2AD1D4}"/>
              </a:ext>
            </a:extLst>
          </p:cNvPr>
          <p:cNvSpPr/>
          <p:nvPr/>
        </p:nvSpPr>
        <p:spPr>
          <a:xfrm rot="10800000" flipV="1">
            <a:off x="6168008" y="4134960"/>
            <a:ext cx="3600400" cy="730080"/>
          </a:xfrm>
          <a:prstGeom prst="curvedConnector3">
            <a:avLst>
              <a:gd name="adj1" fmla="val -2071"/>
            </a:avLst>
          </a:prstGeom>
          <a:noFill/>
          <a:ln w="3816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Immagine 8">
            <a:extLst>
              <a:ext uri="{FF2B5EF4-FFF2-40B4-BE49-F238E27FC236}">
                <a16:creationId xmlns:a16="http://schemas.microsoft.com/office/drawing/2014/main" id="{BC00AF91-0C08-8B40-9F4D-559CA5967C4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04120" y="1190880"/>
            <a:ext cx="3890520" cy="2315880"/>
          </a:xfrm>
          <a:prstGeom prst="rect">
            <a:avLst/>
          </a:prstGeom>
          <a:ln>
            <a:noFill/>
          </a:ln>
        </p:spPr>
      </p:pic>
      <p:sp>
        <p:nvSpPr>
          <p:cNvPr id="22" name="CustomShape 7">
            <a:extLst>
              <a:ext uri="{FF2B5EF4-FFF2-40B4-BE49-F238E27FC236}">
                <a16:creationId xmlns:a16="http://schemas.microsoft.com/office/drawing/2014/main" id="{C9C676AD-D0FB-CC40-985E-062B5BB0BB2C}"/>
              </a:ext>
            </a:extLst>
          </p:cNvPr>
          <p:cNvSpPr/>
          <p:nvPr/>
        </p:nvSpPr>
        <p:spPr>
          <a:xfrm>
            <a:off x="4095000" y="1190880"/>
            <a:ext cx="7994520" cy="182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Observation of 1808.65 keV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γ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-rays from the decay of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to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Mg in the interstellar medium demonstrated that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nucleosynthesis does occur in the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present Galaxy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. The present-day equilibrium mass of </a:t>
            </a:r>
            <a:r>
              <a:rPr lang="en-US" sz="1600" b="0" strike="noStrike" spc="-1" baseline="30000" dirty="0">
                <a:solidFill>
                  <a:srgbClr val="000000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Al was found to be 2.8±0.8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</a:rPr>
              <a:t>M</a:t>
            </a:r>
            <a:r>
              <a:rPr lang="en-US" sz="1600" b="0" strike="noStrike" spc="-1" baseline="-25000" dirty="0" err="1">
                <a:solidFill>
                  <a:srgbClr val="000000"/>
                </a:solidFill>
                <a:latin typeface="Arial"/>
              </a:rPr>
              <a:t>sun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The irregular distribution of </a:t>
            </a:r>
            <a:r>
              <a:rPr lang="en-US" sz="1600" b="0" strike="noStrike" spc="-1" baseline="30000" dirty="0">
                <a:solidFill>
                  <a:srgbClr val="FFFFFF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Al emission seen along the plane of the Galaxy provided the main argument for the idea that </a:t>
            </a: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</a:rPr>
              <a:t>massive stars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 dominate the production of </a:t>
            </a:r>
            <a:r>
              <a:rPr lang="en-US" sz="1600" b="0" strike="noStrike" spc="-1" baseline="30000" dirty="0">
                <a:solidFill>
                  <a:srgbClr val="FFFFFF"/>
                </a:solidFill>
                <a:latin typeface="Arial"/>
              </a:rPr>
              <a:t>26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Al. (Diehl et al 2006) 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id="{09CC91AD-7961-004B-AC86-316EB7D8BDD6}"/>
              </a:ext>
            </a:extLst>
          </p:cNvPr>
          <p:cNvSpPr/>
          <p:nvPr/>
        </p:nvSpPr>
        <p:spPr>
          <a:xfrm>
            <a:off x="204120" y="4949640"/>
            <a:ext cx="77072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 err="1">
                <a:solidFill>
                  <a:srgbClr val="FFFFFF"/>
                </a:solidFill>
                <a:latin typeface="Calibri"/>
              </a:rPr>
              <a:t>Presolar</a:t>
            </a:r>
            <a:r>
              <a:rPr lang="en-US" sz="1800" b="1" strike="noStrike" spc="-1" dirty="0">
                <a:solidFill>
                  <a:srgbClr val="FFFFFF"/>
                </a:solidFill>
                <a:latin typeface="Calibri"/>
              </a:rPr>
              <a:t> grains: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Corundum, hibonite and carbonaceous chondrites formed before the birth of the solar system show excesses in 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Mg. The highest ratios are found in grains originated in supernova ejecta, but the largest number of grains with 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26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Al/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27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Al &gt;3 x 10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-3 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(at least 100 times larger than the solar value) are of the type that come from </a:t>
            </a:r>
            <a:r>
              <a:rPr lang="en-US" sz="1800" b="1" u="sng" strike="noStrike" spc="-1" dirty="0">
                <a:solidFill>
                  <a:srgbClr val="FFFFFF"/>
                </a:solidFill>
                <a:uFillTx/>
                <a:latin typeface="Calibri"/>
              </a:rPr>
              <a:t>low mass stars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. 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229B8A50-1F83-2549-AC8E-DE11F4EEF5E4}"/>
              </a:ext>
            </a:extLst>
          </p:cNvPr>
          <p:cNvSpPr/>
          <p:nvPr/>
        </p:nvSpPr>
        <p:spPr>
          <a:xfrm>
            <a:off x="4095000" y="2116725"/>
            <a:ext cx="7892640" cy="9104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Neutron stars counting: NS birth rate has been estimated to be 10.8</a:t>
            </a:r>
            <a:r>
              <a:rPr lang="en-US" sz="1600" baseline="30000" dirty="0">
                <a:solidFill>
                  <a:schemeClr val="bg1"/>
                </a:solidFill>
              </a:rPr>
              <a:t>+7.0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baseline="-25000" dirty="0">
                <a:solidFill>
                  <a:schemeClr val="bg1"/>
                </a:solidFill>
              </a:rPr>
              <a:t>-5.0 </a:t>
            </a:r>
            <a:r>
              <a:rPr lang="en-US" sz="1600" dirty="0">
                <a:solidFill>
                  <a:schemeClr val="bg1"/>
                </a:solidFill>
              </a:rPr>
              <a:t>NSs/century, while the CCSN rate is estimated to be 1.9+/-1.1 </a:t>
            </a:r>
            <a:r>
              <a:rPr lang="en-US" sz="1600" dirty="0" err="1">
                <a:solidFill>
                  <a:schemeClr val="bg1"/>
                </a:solidFill>
              </a:rPr>
              <a:t>SNe</a:t>
            </a:r>
            <a:r>
              <a:rPr lang="en-US" sz="1600" dirty="0">
                <a:solidFill>
                  <a:schemeClr val="bg1"/>
                </a:solidFill>
              </a:rPr>
              <a:t>/century from measurements of gamma-ray from </a:t>
            </a:r>
            <a:r>
              <a:rPr lang="en-US" sz="1600" baseline="30000" dirty="0">
                <a:solidFill>
                  <a:schemeClr val="bg1"/>
                </a:solidFill>
              </a:rPr>
              <a:t>26</a:t>
            </a:r>
            <a:r>
              <a:rPr lang="en-US" sz="1600" dirty="0">
                <a:solidFill>
                  <a:schemeClr val="bg1"/>
                </a:solidFill>
              </a:rPr>
              <a:t>Al. Additional sources necessary? 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43662F2-34F4-9149-AFDA-2DF23DAC7933}"/>
              </a:ext>
            </a:extLst>
          </p:cNvPr>
          <p:cNvSpPr/>
          <p:nvPr/>
        </p:nvSpPr>
        <p:spPr>
          <a:xfrm>
            <a:off x="5278632" y="3170188"/>
            <a:ext cx="2185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Keane and Kramer (2008).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Diehl et al. (2006).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Baker et al. (2005).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24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F01372-295C-C744-854A-2DAB6D86D5C5}"/>
              </a:ext>
            </a:extLst>
          </p:cNvPr>
          <p:cNvSpPr txBox="1"/>
          <p:nvPr/>
        </p:nvSpPr>
        <p:spPr>
          <a:xfrm>
            <a:off x="263352" y="527280"/>
            <a:ext cx="951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Study of the 26Al destruction: two different experimental proposals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EA308-53D7-BD4F-A0DA-0C4DBA698141}"/>
              </a:ext>
            </a:extLst>
          </p:cNvPr>
          <p:cNvSpPr txBox="1"/>
          <p:nvPr/>
        </p:nvSpPr>
        <p:spPr>
          <a:xfrm>
            <a:off x="309500" y="5291285"/>
            <a:ext cx="8234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Close connection with the activities of LNS laboratory where reactions on </a:t>
            </a:r>
            <a:r>
              <a:rPr lang="en-GB" sz="2800" baseline="30000" dirty="0"/>
              <a:t>26</a:t>
            </a:r>
            <a:r>
              <a:rPr lang="en-GB" sz="2800" dirty="0"/>
              <a:t>Al</a:t>
            </a:r>
            <a:r>
              <a:rPr lang="en-GB" sz="2800" baseline="30000" dirty="0"/>
              <a:t>gs </a:t>
            </a:r>
            <a:r>
              <a:rPr lang="en-GB" sz="2800" dirty="0"/>
              <a:t> will be studied</a:t>
            </a:r>
            <a:endParaRPr lang="en-GB" sz="2800" baseline="30000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0534080C-25C9-2F40-A95A-3F6FD3FC193F}"/>
              </a:ext>
            </a:extLst>
          </p:cNvPr>
          <p:cNvGrpSpPr/>
          <p:nvPr/>
        </p:nvGrpSpPr>
        <p:grpSpPr>
          <a:xfrm>
            <a:off x="931888" y="2243301"/>
            <a:ext cx="3979800" cy="2286000"/>
            <a:chOff x="224640" y="1836360"/>
            <a:chExt cx="3979800" cy="2286000"/>
          </a:xfrm>
        </p:grpSpPr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73351390-F646-6540-B4A0-308E07F01D0A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1">
              <a:extLst>
                <a:ext uri="{FF2B5EF4-FFF2-40B4-BE49-F238E27FC236}">
                  <a16:creationId xmlns:a16="http://schemas.microsoft.com/office/drawing/2014/main" id="{3EE07572-183B-3E49-BE5D-7F4AB53BD9C7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CE7E3D6A-B8D3-3F4E-9C52-9BD358FEF61C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E78917C1-2CF0-0C4D-AC12-F6B1563BF3AE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82270A6E-4FE4-B04C-8EA9-9A6AC7B19119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B1218D7C-9ABF-9D4F-952F-A88A35D76D23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100FCF7C-4B7D-3A40-BAAC-93D05388759C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C571E16F-51CE-BF48-A901-E002A1176A64}"/>
                </a:ext>
              </a:extLst>
            </p:cNvPr>
            <p:cNvSpPr/>
            <p:nvPr/>
          </p:nvSpPr>
          <p:spPr>
            <a:xfrm>
              <a:off x="3026880" y="1906200"/>
              <a:ext cx="41832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7116AF88-9365-8C40-951B-4BB938576827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He/p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50D072F6-5C23-C043-88ED-270E935CF8F1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26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DA81BC7D-7BC0-8D40-8A56-1A95588A350A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39C6339A-B3BE-144E-AF39-929A4CB6D24B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23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Na/</a:t>
              </a: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26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76CAEDE6-CB84-FB43-A9DA-2A4BC545D09E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048C4730-717B-C843-A841-918E921F08CD}"/>
                </a:ext>
              </a:extLst>
            </p:cNvPr>
            <p:cNvSpPr/>
            <p:nvPr/>
          </p:nvSpPr>
          <p:spPr>
            <a:xfrm>
              <a:off x="2189520" y="2496960"/>
              <a:ext cx="78516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BA0DC4B2-BD13-C54E-BCD0-7BC15C32939C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954B63E9-EC99-0742-9C5A-AC28EA5E1129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D45074D-A1BE-9946-8722-7C8A2157E5E4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65549C6-E9BC-E54A-A4B1-946B5FE35F65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8">
              <a:extLst>
                <a:ext uri="{FF2B5EF4-FFF2-40B4-BE49-F238E27FC236}">
                  <a16:creationId xmlns:a16="http://schemas.microsoft.com/office/drawing/2014/main" id="{3F7246C8-57D3-9343-96C6-6D2C1DFB0FB7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29">
              <a:extLst>
                <a:ext uri="{FF2B5EF4-FFF2-40B4-BE49-F238E27FC236}">
                  <a16:creationId xmlns:a16="http://schemas.microsoft.com/office/drawing/2014/main" id="{6A5F127D-6B26-B94F-BA19-ABDB668F4897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0">
              <a:extLst>
                <a:ext uri="{FF2B5EF4-FFF2-40B4-BE49-F238E27FC236}">
                  <a16:creationId xmlns:a16="http://schemas.microsoft.com/office/drawing/2014/main" id="{CB7F8928-82FB-7F48-ACE4-138EAF317194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1">
              <a:extLst>
                <a:ext uri="{FF2B5EF4-FFF2-40B4-BE49-F238E27FC236}">
                  <a16:creationId xmlns:a16="http://schemas.microsoft.com/office/drawing/2014/main" id="{8362B6DD-2CAA-0840-829B-20C7151B8553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2">
              <a:extLst>
                <a:ext uri="{FF2B5EF4-FFF2-40B4-BE49-F238E27FC236}">
                  <a16:creationId xmlns:a16="http://schemas.microsoft.com/office/drawing/2014/main" id="{E4D2BBD8-6CC1-1949-952E-CB9E225EFCDE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0C9686B-9AD2-B84E-A75C-F6C7CEC4BC9B}"/>
              </a:ext>
            </a:extLst>
          </p:cNvPr>
          <p:cNvGrpSpPr/>
          <p:nvPr/>
        </p:nvGrpSpPr>
        <p:grpSpPr>
          <a:xfrm>
            <a:off x="7202870" y="2006931"/>
            <a:ext cx="4262051" cy="2816302"/>
            <a:chOff x="7149077" y="1757132"/>
            <a:chExt cx="5330217" cy="3564506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03C33A6E-4178-F948-A705-C335770F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8160" y="1757132"/>
              <a:ext cx="5191134" cy="3343735"/>
            </a:xfrm>
            <a:prstGeom prst="rect">
              <a:avLst/>
            </a:prstGeom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556DEF29-39E3-D543-998D-D06C1FB87E87}"/>
                </a:ext>
              </a:extLst>
            </p:cNvPr>
            <p:cNvSpPr txBox="1"/>
            <p:nvPr/>
          </p:nvSpPr>
          <p:spPr>
            <a:xfrm>
              <a:off x="7405812" y="2014151"/>
              <a:ext cx="794112" cy="467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aseline="30000" dirty="0"/>
                <a:t>3</a:t>
              </a:r>
              <a:r>
                <a:rPr lang="it-IT" dirty="0"/>
                <a:t>He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44C78894-AB69-0647-A51B-DA1258F2C6D8}"/>
                </a:ext>
              </a:extLst>
            </p:cNvPr>
            <p:cNvSpPr txBox="1"/>
            <p:nvPr/>
          </p:nvSpPr>
          <p:spPr>
            <a:xfrm>
              <a:off x="7149077" y="4269871"/>
              <a:ext cx="932243" cy="10517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baseline="30000" dirty="0"/>
            </a:p>
            <a:p>
              <a:r>
                <a:rPr lang="it-IT" baseline="30000" dirty="0"/>
                <a:t>26</a:t>
              </a:r>
              <a:r>
                <a:rPr lang="it-IT" dirty="0"/>
                <a:t>Al</a:t>
              </a:r>
              <a:r>
                <a:rPr lang="it-IT" baseline="30000" dirty="0"/>
                <a:t>m</a:t>
              </a:r>
            </a:p>
            <a:p>
              <a:endParaRPr lang="it-IT" dirty="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423E26AC-49E4-814D-BD2C-BDE931A61BF6}"/>
                </a:ext>
              </a:extLst>
            </p:cNvPr>
            <p:cNvSpPr txBox="1"/>
            <p:nvPr/>
          </p:nvSpPr>
          <p:spPr>
            <a:xfrm>
              <a:off x="9179393" y="3207262"/>
              <a:ext cx="3476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p</a:t>
              </a:r>
              <a:endParaRPr lang="it-IT" dirty="0"/>
            </a:p>
            <a:p>
              <a:endParaRPr lang="it-IT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6D3B15AB-C381-DF43-BA34-84FAC40DA6DA}"/>
                </a:ext>
              </a:extLst>
            </p:cNvPr>
            <p:cNvSpPr txBox="1"/>
            <p:nvPr/>
          </p:nvSpPr>
          <p:spPr>
            <a:xfrm>
              <a:off x="11591098" y="1953055"/>
              <a:ext cx="3476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d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6CCF752-DFA5-C642-A1D8-4813D737A552}"/>
                </a:ext>
              </a:extLst>
            </p:cNvPr>
            <p:cNvSpPr txBox="1"/>
            <p:nvPr/>
          </p:nvSpPr>
          <p:spPr>
            <a:xfrm>
              <a:off x="11764931" y="4113500"/>
              <a:ext cx="67550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baseline="30000" dirty="0"/>
            </a:p>
            <a:p>
              <a:r>
                <a:rPr lang="it-IT" baseline="30000" dirty="0"/>
                <a:t>27</a:t>
              </a:r>
              <a:r>
                <a:rPr lang="it-IT" dirty="0"/>
                <a:t>Si</a:t>
              </a:r>
              <a:endParaRPr lang="it-IT" baseline="30000" dirty="0"/>
            </a:p>
            <a:p>
              <a:endParaRPr lang="it-IT" dirty="0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F8B672-7901-0A40-B859-E34D04052D3F}"/>
              </a:ext>
            </a:extLst>
          </p:cNvPr>
          <p:cNvSpPr txBox="1"/>
          <p:nvPr/>
        </p:nvSpPr>
        <p:spPr>
          <a:xfrm>
            <a:off x="688886" y="1586765"/>
            <a:ext cx="403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26</a:t>
            </a:r>
            <a:r>
              <a:rPr lang="en-GB" dirty="0"/>
              <a:t>Al + n via the Trojan Horse Method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BFAA838-2D50-C148-994F-F168382ED7EA}"/>
              </a:ext>
            </a:extLst>
          </p:cNvPr>
          <p:cNvSpPr txBox="1"/>
          <p:nvPr/>
        </p:nvSpPr>
        <p:spPr>
          <a:xfrm>
            <a:off x="7029572" y="1313285"/>
            <a:ext cx="488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Study of the </a:t>
            </a:r>
            <a:r>
              <a:rPr lang="en-GB" baseline="30000" dirty="0"/>
              <a:t>26</a:t>
            </a:r>
            <a:r>
              <a:rPr lang="en-GB" dirty="0"/>
              <a:t>Al</a:t>
            </a:r>
            <a:r>
              <a:rPr lang="en-GB" baseline="30000" dirty="0"/>
              <a:t>m</a:t>
            </a:r>
            <a:r>
              <a:rPr lang="en-GB" dirty="0"/>
              <a:t>(p,</a:t>
            </a:r>
            <a:r>
              <a:rPr lang="el-GR" dirty="0"/>
              <a:t>γ)</a:t>
            </a:r>
            <a:r>
              <a:rPr lang="el-GR" baseline="30000" dirty="0"/>
              <a:t>27</a:t>
            </a:r>
            <a:r>
              <a:rPr lang="en-GB" dirty="0"/>
              <a:t>Si reaction using the  ANC indirect method </a:t>
            </a:r>
          </a:p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33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68C331D1-BC86-AB47-9B00-B6199730FE90}"/>
              </a:ext>
            </a:extLst>
          </p:cNvPr>
          <p:cNvSpPr/>
          <p:nvPr/>
        </p:nvSpPr>
        <p:spPr>
          <a:xfrm>
            <a:off x="7961040" y="5673960"/>
            <a:ext cx="3560040" cy="969120"/>
          </a:xfrm>
          <a:prstGeom prst="rect">
            <a:avLst/>
          </a:prstGeom>
          <a:solidFill>
            <a:srgbClr val="0070C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5923EBB7-A60B-5F45-BE5A-47A3A6841DDE}"/>
              </a:ext>
            </a:extLst>
          </p:cNvPr>
          <p:cNvSpPr/>
          <p:nvPr/>
        </p:nvSpPr>
        <p:spPr>
          <a:xfrm>
            <a:off x="44280" y="1162080"/>
            <a:ext cx="12093120" cy="577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en-US" sz="1600" b="1" u="sng" strike="noStrike" spc="-1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When narrow resonances dominate </a:t>
            </a:r>
            <a:r>
              <a:rPr lang="en-US" sz="1600" b="0" strike="noStrike" spc="-1">
                <a:solidFill>
                  <a:srgbClr val="FFFFFF"/>
                </a:solidFill>
                <a:latin typeface="Arial"/>
                <a:ea typeface="ヒラギノ角ゴ Pro W3"/>
              </a:rPr>
              <a:t>the S-factor the reaction rate can be calculated by means of the resonance </a:t>
            </a:r>
            <a:r>
              <a:rPr lang="en-US" sz="1600" b="1" u="sng" strike="noStrike" spc="-1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strengths and resonance energies only</a:t>
            </a:r>
            <a:r>
              <a:rPr lang="en-US" sz="1600" b="0" strike="noStrike" spc="-1">
                <a:solidFill>
                  <a:srgbClr val="FFFFFF"/>
                </a:solidFill>
                <a:latin typeface="Arial"/>
                <a:ea typeface="ヒラギノ角ゴ Pro W3"/>
              </a:rPr>
              <a:t>. Both can be deduced from the THM cross section. Let’s focus on resonance strengths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94866324-8D90-7D45-8BE6-6BC428472241}"/>
              </a:ext>
            </a:extLst>
          </p:cNvPr>
          <p:cNvSpPr/>
          <p:nvPr/>
        </p:nvSpPr>
        <p:spPr>
          <a:xfrm>
            <a:off x="1894680" y="5004360"/>
            <a:ext cx="2296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In the THM approach: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53D79DC1-D54A-CC4D-AF6F-CAE867E78A99}"/>
              </a:ext>
            </a:extLst>
          </p:cNvPr>
          <p:cNvSpPr/>
          <p:nvPr/>
        </p:nvSpPr>
        <p:spPr>
          <a:xfrm>
            <a:off x="9356040" y="2070360"/>
            <a:ext cx="2574720" cy="21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Where: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Ĵ=2J+1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</a:t>
            </a:r>
            <a:r>
              <a:rPr lang="en-US" sz="1600" b="1" strike="noStrike" spc="-1">
                <a:solidFill>
                  <a:srgbClr val="002060"/>
                </a:solidFill>
                <a:latin typeface="Symbol"/>
                <a:ea typeface="ヒラギノ角ゴ Pro W3"/>
              </a:rPr>
              <a:t></a:t>
            </a:r>
            <a:r>
              <a:rPr lang="en-US" sz="1600" b="1" strike="noStrike" spc="-1" baseline="-25000">
                <a:solidFill>
                  <a:srgbClr val="002060"/>
                </a:solidFill>
                <a:latin typeface="Arial"/>
                <a:ea typeface="ヒラギノ角ゴ Pro W3"/>
              </a:rPr>
              <a:t>(AB)</a:t>
            </a: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is the partial width for the A+B channel 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</a:t>
            </a:r>
            <a:r>
              <a:rPr lang="en-US" sz="1600" b="1" strike="noStrike" spc="-1">
                <a:solidFill>
                  <a:srgbClr val="002060"/>
                </a:solidFill>
                <a:latin typeface="Symbol"/>
                <a:ea typeface="ヒラギノ角ゴ Pro W3"/>
              </a:rPr>
              <a:t></a:t>
            </a:r>
            <a:r>
              <a:rPr lang="en-US" sz="1600" b="1" strike="noStrike" spc="-1" baseline="-25000">
                <a:solidFill>
                  <a:srgbClr val="002060"/>
                </a:solidFill>
                <a:latin typeface="Arial"/>
                <a:ea typeface="ヒラギノ角ゴ Pro W3"/>
              </a:rPr>
              <a:t>i</a:t>
            </a: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is the total with of the i-th resonance 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E</a:t>
            </a:r>
            <a:r>
              <a:rPr lang="en-US" sz="1600" b="1" strike="noStrike" spc="-1" baseline="-25000">
                <a:solidFill>
                  <a:srgbClr val="002060"/>
                </a:solidFill>
                <a:latin typeface="Arial"/>
                <a:ea typeface="ヒラギノ角ゴ Pro W3"/>
              </a:rPr>
              <a:t>Ri</a:t>
            </a: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 is the resonance energy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379BF5D8-9D58-2B4B-966A-0CC9844F40E6}"/>
              </a:ext>
            </a:extLst>
          </p:cNvPr>
          <p:cNvSpPr/>
          <p:nvPr/>
        </p:nvSpPr>
        <p:spPr>
          <a:xfrm>
            <a:off x="4227480" y="2924640"/>
            <a:ext cx="4631400" cy="17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What is its physical meaning?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002060"/>
                </a:solidFill>
                <a:latin typeface="Arial"/>
                <a:ea typeface="ヒラギノ角ゴ Pro W3"/>
              </a:rPr>
              <a:t>Area of the Breit-Wigner describing the resonance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u="sng" strike="noStrike" spc="-1">
                <a:solidFill>
                  <a:srgbClr val="000000"/>
                </a:solidFill>
                <a:uFillTx/>
                <a:latin typeface="Arial"/>
                <a:ea typeface="ヒラギノ角ゴ Pro W3"/>
              </a:rPr>
              <a:t>Advantage: 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no need to know the resonance shape (moderate resolution necessary)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463B3936-5E93-7541-8041-A1B14F38E650}"/>
              </a:ext>
            </a:extLst>
          </p:cNvPr>
          <p:cNvSpPr/>
          <p:nvPr/>
        </p:nvSpPr>
        <p:spPr>
          <a:xfrm>
            <a:off x="7968960" y="4710960"/>
            <a:ext cx="3745440" cy="18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Where: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</a:t>
            </a:r>
            <a:r>
              <a:rPr lang="en-US" sz="1600" b="1" strike="noStrike" spc="-1">
                <a:solidFill>
                  <a:srgbClr val="000000"/>
                </a:solidFill>
                <a:latin typeface="Symbol"/>
                <a:ea typeface="ヒラギノ角ゴ Pro W3"/>
              </a:rPr>
              <a:t>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I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= Ĵ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i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/ Ĵ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p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Ĵ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27Al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statistical factor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N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i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= THM resonance strength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>
                <a:solidFill>
                  <a:srgbClr val="FFFFFF"/>
                </a:solidFill>
                <a:latin typeface="Arial"/>
                <a:ea typeface="ヒラギノ角ゴ Pro W3"/>
              </a:rPr>
              <a:t>However:</a:t>
            </a:r>
            <a:endParaRPr lang="en-US" sz="16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FFFFFF"/>
                </a:solidFill>
                <a:latin typeface="Arial"/>
                <a:ea typeface="ヒラギノ角ゴ Pro W3"/>
              </a:rPr>
              <a:t>QF condition must be enforced</a:t>
            </a:r>
            <a:endParaRPr lang="en-US" sz="16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lang="en-US" sz="1600" b="1" u="sng" strike="noStrike" spc="-1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Normalization necessary!!!!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0" name="CustomShape 8">
            <a:extLst>
              <a:ext uri="{FF2B5EF4-FFF2-40B4-BE49-F238E27FC236}">
                <a16:creationId xmlns:a16="http://schemas.microsoft.com/office/drawing/2014/main" id="{6B3E2D8F-B546-4D45-B961-B5379B9989F4}"/>
              </a:ext>
            </a:extLst>
          </p:cNvPr>
          <p:cNvSpPr/>
          <p:nvPr/>
        </p:nvSpPr>
        <p:spPr>
          <a:xfrm>
            <a:off x="162000" y="5443560"/>
            <a:ext cx="5214600" cy="10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u="sng" strike="noStrike" spc="-1">
                <a:solidFill>
                  <a:srgbClr val="000000"/>
                </a:solidFill>
                <a:uFillTx/>
                <a:latin typeface="Arial"/>
                <a:ea typeface="ヒラギノ角ゴ Pro W3"/>
              </a:rPr>
              <a:t>Advantages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: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possibility to measure down to zero energy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No need of expensive neutron beam facilities</a:t>
            </a:r>
            <a:endParaRPr lang="en-US" sz="1600" b="0" strike="noStrike" spc="-1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No spectroscopic factors in the </a:t>
            </a:r>
            <a:r>
              <a:rPr lang="en-US" sz="1600" b="1" strike="noStrike" spc="-1">
                <a:solidFill>
                  <a:srgbClr val="000000"/>
                </a:solidFill>
                <a:latin typeface="Symbol"/>
                <a:ea typeface="ヒラギノ角ゴ Pro W3"/>
              </a:rPr>
              <a:t></a:t>
            </a:r>
            <a:r>
              <a:rPr lang="en-US" sz="1600" b="1" strike="noStrike" spc="-1" baseline="-25000">
                <a:solidFill>
                  <a:srgbClr val="000000"/>
                </a:solidFill>
                <a:latin typeface="Arial"/>
                <a:ea typeface="ヒラギノ角ゴ Pro W3"/>
              </a:rPr>
              <a:t>(p27Al)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 /𝞂 ratio</a:t>
            </a:r>
            <a:endParaRPr lang="en-US" sz="1600" b="0" strike="noStrike" spc="-1">
              <a:latin typeface="Arial"/>
            </a:endParaRPr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43163D3-95E0-594F-B80A-BC18A73495EA}"/>
              </a:ext>
            </a:extLst>
          </p:cNvPr>
          <p:cNvGrpSpPr/>
          <p:nvPr/>
        </p:nvGrpSpPr>
        <p:grpSpPr>
          <a:xfrm>
            <a:off x="224640" y="1836360"/>
            <a:ext cx="3979800" cy="2286000"/>
            <a:chOff x="224640" y="1836360"/>
            <a:chExt cx="3979800" cy="2286000"/>
          </a:xfrm>
        </p:grpSpPr>
        <p:sp>
          <p:nvSpPr>
            <p:cNvPr id="22" name="CustomShape 10">
              <a:extLst>
                <a:ext uri="{FF2B5EF4-FFF2-40B4-BE49-F238E27FC236}">
                  <a16:creationId xmlns:a16="http://schemas.microsoft.com/office/drawing/2014/main" id="{D64EE1FC-5172-A444-9A85-64C5AAD63AC2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1">
              <a:extLst>
                <a:ext uri="{FF2B5EF4-FFF2-40B4-BE49-F238E27FC236}">
                  <a16:creationId xmlns:a16="http://schemas.microsoft.com/office/drawing/2014/main" id="{71BBE4FD-B48F-BA47-BEE2-3BDCD20F8681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E214F4B9-B0D7-974B-AA4B-DC5CF08E57CB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DA186000-2149-6947-85B2-C98A72A3F92C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8DAAEFBB-7788-A24F-BDAF-224112BA73AE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84ABB08D-588E-C149-B8F9-A74B23AF874E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F57A16E4-6614-4C4C-9E6E-613EC3C8FEC3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17">
              <a:extLst>
                <a:ext uri="{FF2B5EF4-FFF2-40B4-BE49-F238E27FC236}">
                  <a16:creationId xmlns:a16="http://schemas.microsoft.com/office/drawing/2014/main" id="{14FCAAFA-2E11-4043-A689-ABF429731AD0}"/>
                </a:ext>
              </a:extLst>
            </p:cNvPr>
            <p:cNvSpPr/>
            <p:nvPr/>
          </p:nvSpPr>
          <p:spPr>
            <a:xfrm>
              <a:off x="3026880" y="1906200"/>
              <a:ext cx="41832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0" name="CustomShape 18">
              <a:extLst>
                <a:ext uri="{FF2B5EF4-FFF2-40B4-BE49-F238E27FC236}">
                  <a16:creationId xmlns:a16="http://schemas.microsoft.com/office/drawing/2014/main" id="{94090FD4-CF72-EE40-BDDF-940113512FAD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He/p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1" name="CustomShape 19">
              <a:extLst>
                <a:ext uri="{FF2B5EF4-FFF2-40B4-BE49-F238E27FC236}">
                  <a16:creationId xmlns:a16="http://schemas.microsoft.com/office/drawing/2014/main" id="{222D41CD-572F-0848-80CB-02C42CC58467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26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2" name="CustomShape 20">
              <a:extLst>
                <a:ext uri="{FF2B5EF4-FFF2-40B4-BE49-F238E27FC236}">
                  <a16:creationId xmlns:a16="http://schemas.microsoft.com/office/drawing/2014/main" id="{C289115E-208D-7448-8EF3-773AD9ED29E5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3" name="CustomShape 21">
              <a:extLst>
                <a:ext uri="{FF2B5EF4-FFF2-40B4-BE49-F238E27FC236}">
                  <a16:creationId xmlns:a16="http://schemas.microsoft.com/office/drawing/2014/main" id="{75EEB7A1-B3A5-7B49-A113-C562D69AA11C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23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Na/</a:t>
              </a: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26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5" name="CustomShape 22">
              <a:extLst>
                <a:ext uri="{FF2B5EF4-FFF2-40B4-BE49-F238E27FC236}">
                  <a16:creationId xmlns:a16="http://schemas.microsoft.com/office/drawing/2014/main" id="{EA3F798D-93B2-B84D-9E0E-9A28FBD87DDB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23">
              <a:extLst>
                <a:ext uri="{FF2B5EF4-FFF2-40B4-BE49-F238E27FC236}">
                  <a16:creationId xmlns:a16="http://schemas.microsoft.com/office/drawing/2014/main" id="{91FE7D86-1CCB-D745-A5A0-67383647C81C}"/>
                </a:ext>
              </a:extLst>
            </p:cNvPr>
            <p:cNvSpPr/>
            <p:nvPr/>
          </p:nvSpPr>
          <p:spPr>
            <a:xfrm>
              <a:off x="2189520" y="2496960"/>
              <a:ext cx="78516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7" name="CustomShape 24">
              <a:extLst>
                <a:ext uri="{FF2B5EF4-FFF2-40B4-BE49-F238E27FC236}">
                  <a16:creationId xmlns:a16="http://schemas.microsoft.com/office/drawing/2014/main" id="{54C8FE26-C74D-E047-8695-7B0F7AD2AF54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Line 25">
              <a:extLst>
                <a:ext uri="{FF2B5EF4-FFF2-40B4-BE49-F238E27FC236}">
                  <a16:creationId xmlns:a16="http://schemas.microsoft.com/office/drawing/2014/main" id="{04AABFE2-9F44-AF48-8B43-C9C156FB5750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26">
              <a:extLst>
                <a:ext uri="{FF2B5EF4-FFF2-40B4-BE49-F238E27FC236}">
                  <a16:creationId xmlns:a16="http://schemas.microsoft.com/office/drawing/2014/main" id="{78FB887F-8142-0E46-A3C2-73580C74D80E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27">
              <a:extLst>
                <a:ext uri="{FF2B5EF4-FFF2-40B4-BE49-F238E27FC236}">
                  <a16:creationId xmlns:a16="http://schemas.microsoft.com/office/drawing/2014/main" id="{9790446B-5FA0-CE4E-910C-946DC5E9BA2E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28">
              <a:extLst>
                <a:ext uri="{FF2B5EF4-FFF2-40B4-BE49-F238E27FC236}">
                  <a16:creationId xmlns:a16="http://schemas.microsoft.com/office/drawing/2014/main" id="{ACCBF293-9F8E-6942-93DD-AB4C2CDAB163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29">
              <a:extLst>
                <a:ext uri="{FF2B5EF4-FFF2-40B4-BE49-F238E27FC236}">
                  <a16:creationId xmlns:a16="http://schemas.microsoft.com/office/drawing/2014/main" id="{40ECD436-B7C0-454F-B7DC-70898CE7DCE6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0">
              <a:extLst>
                <a:ext uri="{FF2B5EF4-FFF2-40B4-BE49-F238E27FC236}">
                  <a16:creationId xmlns:a16="http://schemas.microsoft.com/office/drawing/2014/main" id="{22CFD777-F146-E249-8902-2E4B3F1E04B0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1">
              <a:extLst>
                <a:ext uri="{FF2B5EF4-FFF2-40B4-BE49-F238E27FC236}">
                  <a16:creationId xmlns:a16="http://schemas.microsoft.com/office/drawing/2014/main" id="{B2864CE9-F102-E042-9E10-44BE9BB9E0C8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2">
              <a:extLst>
                <a:ext uri="{FF2B5EF4-FFF2-40B4-BE49-F238E27FC236}">
                  <a16:creationId xmlns:a16="http://schemas.microsoft.com/office/drawing/2014/main" id="{48812859-0562-D145-8C5E-21A917E9DC0C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6" name="Immagine 35">
            <a:extLst>
              <a:ext uri="{FF2B5EF4-FFF2-40B4-BE49-F238E27FC236}">
                <a16:creationId xmlns:a16="http://schemas.microsoft.com/office/drawing/2014/main" id="{C7CDA2E8-63FB-EE49-97AD-282CCA26700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162680" y="1977840"/>
            <a:ext cx="4863600" cy="850680"/>
          </a:xfrm>
          <a:prstGeom prst="rect">
            <a:avLst/>
          </a:prstGeom>
          <a:ln>
            <a:noFill/>
          </a:ln>
        </p:spPr>
      </p:pic>
      <p:pic>
        <p:nvPicPr>
          <p:cNvPr id="47" name="Immagine 36">
            <a:extLst>
              <a:ext uri="{FF2B5EF4-FFF2-40B4-BE49-F238E27FC236}">
                <a16:creationId xmlns:a16="http://schemas.microsoft.com/office/drawing/2014/main" id="{C414854A-64C3-EB48-9835-3BB51C12F66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371840" y="4847040"/>
            <a:ext cx="3225600" cy="1053720"/>
          </a:xfrm>
          <a:prstGeom prst="rect">
            <a:avLst/>
          </a:prstGeom>
          <a:ln>
            <a:noFill/>
          </a:ln>
        </p:spPr>
      </p:pic>
      <p:sp>
        <p:nvSpPr>
          <p:cNvPr id="48" name="CustomShape 33">
            <a:extLst>
              <a:ext uri="{FF2B5EF4-FFF2-40B4-BE49-F238E27FC236}">
                <a16:creationId xmlns:a16="http://schemas.microsoft.com/office/drawing/2014/main" id="{11A67858-B29E-3A47-8A7A-D42787CCE7DB}"/>
              </a:ext>
            </a:extLst>
          </p:cNvPr>
          <p:cNvSpPr/>
          <p:nvPr/>
        </p:nvSpPr>
        <p:spPr>
          <a:xfrm>
            <a:off x="501480" y="4101840"/>
            <a:ext cx="3088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Trojan Horse Method: THM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0D9874B-F304-D64D-8C57-45A73034480D}"/>
              </a:ext>
            </a:extLst>
          </p:cNvPr>
          <p:cNvSpPr txBox="1"/>
          <p:nvPr/>
        </p:nvSpPr>
        <p:spPr>
          <a:xfrm>
            <a:off x="5384520" y="601690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narrow resonances: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Cognata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 (2010)</a:t>
            </a:r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BED8C806-7BD0-294B-A444-2AB36E242C58}"/>
              </a:ext>
            </a:extLst>
          </p:cNvPr>
          <p:cNvSpPr txBox="1"/>
          <p:nvPr/>
        </p:nvSpPr>
        <p:spPr>
          <a:xfrm>
            <a:off x="263352" y="527280"/>
            <a:ext cx="381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THM: theoretical approach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92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11" name="Immagine 2">
            <a:extLst>
              <a:ext uri="{FF2B5EF4-FFF2-40B4-BE49-F238E27FC236}">
                <a16:creationId xmlns:a16="http://schemas.microsoft.com/office/drawing/2014/main" id="{CB33C142-E227-D147-B606-28E753C3BFD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42000" y="1325160"/>
            <a:ext cx="5157000" cy="5401440"/>
          </a:xfrm>
          <a:prstGeom prst="rect">
            <a:avLst/>
          </a:prstGeom>
          <a:ln>
            <a:noFill/>
          </a:ln>
        </p:spPr>
      </p:pic>
      <p:pic>
        <p:nvPicPr>
          <p:cNvPr id="13" name="Immagine 3">
            <a:extLst>
              <a:ext uri="{FF2B5EF4-FFF2-40B4-BE49-F238E27FC236}">
                <a16:creationId xmlns:a16="http://schemas.microsoft.com/office/drawing/2014/main" id="{140B8B4A-7295-684D-880A-EE5C58C8635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23920" y="941760"/>
            <a:ext cx="5157000" cy="255240"/>
          </a:xfrm>
          <a:prstGeom prst="rect">
            <a:avLst/>
          </a:prstGeom>
          <a:ln>
            <a:noFill/>
          </a:ln>
        </p:spPr>
      </p:pic>
      <p:sp>
        <p:nvSpPr>
          <p:cNvPr id="14" name="CustomShape 2">
            <a:extLst>
              <a:ext uri="{FF2B5EF4-FFF2-40B4-BE49-F238E27FC236}">
                <a16:creationId xmlns:a16="http://schemas.microsoft.com/office/drawing/2014/main" id="{A8AE9A8B-CB60-5841-AC93-A722EB0F4033}"/>
              </a:ext>
            </a:extLst>
          </p:cNvPr>
          <p:cNvSpPr/>
          <p:nvPr/>
        </p:nvSpPr>
        <p:spPr>
          <a:xfrm>
            <a:off x="5701680" y="1178640"/>
            <a:ext cx="6095520" cy="54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Temperatures of interest </a:t>
            </a:r>
            <a:r>
              <a:rPr lang="en-US" sz="16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No experimental data available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1.1 GK (convective shell C/Ne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2.3 GK (explosive Ne/C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0.05 – 0.5 GK (AGB stars)</a:t>
            </a: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Large discrepancy between available data sets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437CCCE9-ED3F-9540-9497-394431E50351}"/>
              </a:ext>
            </a:extLst>
          </p:cNvPr>
          <p:cNvGrpSpPr/>
          <p:nvPr/>
        </p:nvGrpSpPr>
        <p:grpSpPr>
          <a:xfrm>
            <a:off x="5663880" y="2098080"/>
            <a:ext cx="6514560" cy="1404000"/>
            <a:chOff x="5663880" y="2098080"/>
            <a:chExt cx="6514560" cy="1404000"/>
          </a:xfrm>
        </p:grpSpPr>
        <p:pic>
          <p:nvPicPr>
            <p:cNvPr id="16" name="Immagine 7">
              <a:extLst>
                <a:ext uri="{FF2B5EF4-FFF2-40B4-BE49-F238E27FC236}">
                  <a16:creationId xmlns:a16="http://schemas.microsoft.com/office/drawing/2014/main" id="{73EC3933-FA0C-5545-AB8F-E552A7444A35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5663880" y="2098080"/>
              <a:ext cx="6514560" cy="791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magine 8">
              <a:extLst>
                <a:ext uri="{FF2B5EF4-FFF2-40B4-BE49-F238E27FC236}">
                  <a16:creationId xmlns:a16="http://schemas.microsoft.com/office/drawing/2014/main" id="{6E603BA4-E62B-EA4C-84AA-57E95DEEEECD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5663880" y="2890080"/>
              <a:ext cx="6514560" cy="61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0C40FCCC-8D0C-C441-81C4-0BC5BD39BD69}"/>
              </a:ext>
            </a:extLst>
          </p:cNvPr>
          <p:cNvGrpSpPr/>
          <p:nvPr/>
        </p:nvGrpSpPr>
        <p:grpSpPr>
          <a:xfrm>
            <a:off x="5663880" y="3987360"/>
            <a:ext cx="6449040" cy="1619640"/>
            <a:chOff x="5663880" y="3987360"/>
            <a:chExt cx="6449040" cy="1619640"/>
          </a:xfrm>
        </p:grpSpPr>
        <p:pic>
          <p:nvPicPr>
            <p:cNvPr id="21" name="Immagine 10">
              <a:extLst>
                <a:ext uri="{FF2B5EF4-FFF2-40B4-BE49-F238E27FC236}">
                  <a16:creationId xmlns:a16="http://schemas.microsoft.com/office/drawing/2014/main" id="{F63DE309-3D52-7F4F-8039-710D643ED20B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5663880" y="4797360"/>
              <a:ext cx="6449040" cy="413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magine 11">
              <a:extLst>
                <a:ext uri="{FF2B5EF4-FFF2-40B4-BE49-F238E27FC236}">
                  <a16:creationId xmlns:a16="http://schemas.microsoft.com/office/drawing/2014/main" id="{CFF00FE4-F44D-0B41-AF80-72AE2DE46923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5663880" y="3987360"/>
              <a:ext cx="6449040" cy="80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magine 12">
              <a:extLst>
                <a:ext uri="{FF2B5EF4-FFF2-40B4-BE49-F238E27FC236}">
                  <a16:creationId xmlns:a16="http://schemas.microsoft.com/office/drawing/2014/main" id="{455FA869-B91C-EC4F-9D63-B81F7827D1BC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830"/>
            <a:stretch/>
          </p:blipFill>
          <p:spPr>
            <a:xfrm>
              <a:off x="5663880" y="5207400"/>
              <a:ext cx="6449040" cy="399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4" name="Segnaposto contenuto 3">
            <a:extLst>
              <a:ext uri="{FF2B5EF4-FFF2-40B4-BE49-F238E27FC236}">
                <a16:creationId xmlns:a16="http://schemas.microsoft.com/office/drawing/2014/main" id="{3D6D35C6-386E-D24D-AC89-F44DD145C1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26" t="6628" b="6628"/>
          <a:stretch/>
        </p:blipFill>
        <p:spPr>
          <a:xfrm>
            <a:off x="394440" y="1152137"/>
            <a:ext cx="5039206" cy="56704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45">
            <a:extLst>
              <a:ext uri="{FF2B5EF4-FFF2-40B4-BE49-F238E27FC236}">
                <a16:creationId xmlns:a16="http://schemas.microsoft.com/office/drawing/2014/main" id="{DDA5AF0A-FCD1-8B4A-AD5E-07983ABB2F86}"/>
              </a:ext>
            </a:extLst>
          </p:cNvPr>
          <p:cNvSpPr txBox="1"/>
          <p:nvPr/>
        </p:nvSpPr>
        <p:spPr>
          <a:xfrm>
            <a:off x="263352" y="527280"/>
            <a:ext cx="397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State of the ART: </a:t>
            </a:r>
            <a:r>
              <a:rPr lang="en-GB" cap="all" baseline="30000" dirty="0"/>
              <a:t>26</a:t>
            </a:r>
            <a:r>
              <a:rPr lang="en-GB" cap="all" dirty="0"/>
              <a:t>A</a:t>
            </a:r>
            <a:r>
              <a:rPr lang="en-GB" dirty="0"/>
              <a:t>l</a:t>
            </a:r>
            <a:r>
              <a:rPr lang="en-GB" cap="all" dirty="0"/>
              <a:t>(</a:t>
            </a:r>
            <a:r>
              <a:rPr lang="en-GB" dirty="0" err="1"/>
              <a:t>n,p</a:t>
            </a:r>
            <a:r>
              <a:rPr lang="en-GB" cap="all" dirty="0"/>
              <a:t>)</a:t>
            </a:r>
            <a:r>
              <a:rPr lang="en-GB" cap="all" baseline="30000" dirty="0"/>
              <a:t>26</a:t>
            </a:r>
            <a:r>
              <a:rPr lang="en-GB" cap="all" dirty="0"/>
              <a:t>M</a:t>
            </a:r>
            <a:r>
              <a:rPr lang="en-GB" dirty="0"/>
              <a:t>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9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A4B8F52-58D5-464E-9698-989F61A236B2}"/>
              </a:ext>
            </a:extLst>
          </p:cNvPr>
          <p:cNvSpPr txBox="1"/>
          <p:nvPr/>
        </p:nvSpPr>
        <p:spPr>
          <a:xfrm>
            <a:off x="263352" y="527280"/>
            <a:ext cx="39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State of the ART: </a:t>
            </a:r>
            <a:r>
              <a:rPr lang="en-GB" cap="all" baseline="30000" dirty="0"/>
              <a:t>26</a:t>
            </a:r>
            <a:r>
              <a:rPr lang="en-GB" cap="all" dirty="0"/>
              <a:t>A</a:t>
            </a:r>
            <a:r>
              <a:rPr lang="en-GB" dirty="0"/>
              <a:t>l</a:t>
            </a:r>
            <a:r>
              <a:rPr lang="en-GB" cap="all" dirty="0"/>
              <a:t>(</a:t>
            </a:r>
            <a:r>
              <a:rPr lang="en-GB" dirty="0" err="1"/>
              <a:t>n,</a:t>
            </a:r>
            <a:r>
              <a:rPr lang="en-GB" dirty="0" err="1">
                <a:latin typeface="Symbol" pitchFamily="2" charset="2"/>
              </a:rPr>
              <a:t>a</a:t>
            </a:r>
            <a:r>
              <a:rPr lang="en-GB" cap="all" dirty="0"/>
              <a:t>)</a:t>
            </a:r>
            <a:r>
              <a:rPr lang="en-GB" cap="all" baseline="30000" dirty="0"/>
              <a:t>23</a:t>
            </a:r>
            <a:r>
              <a:rPr lang="en-GB" cap="all" dirty="0"/>
              <a:t>N</a:t>
            </a:r>
            <a:r>
              <a:rPr lang="en-GB" dirty="0"/>
              <a:t>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DA7BA21-3F99-804A-BFCC-874B9741B8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4"/>
          <a:stretch/>
        </p:blipFill>
        <p:spPr>
          <a:xfrm>
            <a:off x="32270" y="1644891"/>
            <a:ext cx="5429542" cy="5228872"/>
          </a:xfrm>
          <a:prstGeom prst="rect">
            <a:avLst/>
          </a:prstGeom>
        </p:spPr>
      </p:pic>
      <p:sp>
        <p:nvSpPr>
          <p:cNvPr id="14" name="CustomShape 2">
            <a:extLst>
              <a:ext uri="{FF2B5EF4-FFF2-40B4-BE49-F238E27FC236}">
                <a16:creationId xmlns:a16="http://schemas.microsoft.com/office/drawing/2014/main" id="{B9FC692A-1793-4E48-9578-53877B88BABC}"/>
              </a:ext>
            </a:extLst>
          </p:cNvPr>
          <p:cNvSpPr/>
          <p:nvPr/>
        </p:nvSpPr>
        <p:spPr>
          <a:xfrm>
            <a:off x="5701680" y="1178640"/>
            <a:ext cx="6095520" cy="54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Temperatures of interest </a:t>
            </a:r>
            <a:r>
              <a:rPr lang="en-US" sz="16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No experimental data available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1.1 GK (convective shell C/Ne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2.3 GK (explosive Ne/C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0.05 – 0.5 GK (AGB stars)</a:t>
            </a: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Large discrepancy between available data sets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DAA50E77-94B0-B741-8D37-E33635560FDD}"/>
              </a:ext>
            </a:extLst>
          </p:cNvPr>
          <p:cNvGrpSpPr/>
          <p:nvPr/>
        </p:nvGrpSpPr>
        <p:grpSpPr>
          <a:xfrm>
            <a:off x="5663880" y="2098080"/>
            <a:ext cx="6514560" cy="1404000"/>
            <a:chOff x="5663880" y="2098080"/>
            <a:chExt cx="6514560" cy="1404000"/>
          </a:xfrm>
        </p:grpSpPr>
        <p:pic>
          <p:nvPicPr>
            <p:cNvPr id="16" name="Immagine 7">
              <a:extLst>
                <a:ext uri="{FF2B5EF4-FFF2-40B4-BE49-F238E27FC236}">
                  <a16:creationId xmlns:a16="http://schemas.microsoft.com/office/drawing/2014/main" id="{62E6262A-FFAE-324F-B312-66A715FADD5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5663880" y="2098080"/>
              <a:ext cx="6514560" cy="791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magine 8">
              <a:extLst>
                <a:ext uri="{FF2B5EF4-FFF2-40B4-BE49-F238E27FC236}">
                  <a16:creationId xmlns:a16="http://schemas.microsoft.com/office/drawing/2014/main" id="{5D9E8AE8-DBD1-F446-B9B3-A6E1CE0C32DD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5663880" y="2890080"/>
              <a:ext cx="6514560" cy="61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8A1C4457-50E0-EB49-9783-FDEE87718937}"/>
              </a:ext>
            </a:extLst>
          </p:cNvPr>
          <p:cNvGrpSpPr/>
          <p:nvPr/>
        </p:nvGrpSpPr>
        <p:grpSpPr>
          <a:xfrm>
            <a:off x="5663880" y="3987360"/>
            <a:ext cx="6449040" cy="1619640"/>
            <a:chOff x="5663880" y="3987360"/>
            <a:chExt cx="6449040" cy="1619640"/>
          </a:xfrm>
        </p:grpSpPr>
        <p:pic>
          <p:nvPicPr>
            <p:cNvPr id="21" name="Immagine 10">
              <a:extLst>
                <a:ext uri="{FF2B5EF4-FFF2-40B4-BE49-F238E27FC236}">
                  <a16:creationId xmlns:a16="http://schemas.microsoft.com/office/drawing/2014/main" id="{949793ED-68B3-7E4E-A751-54D04A05B3EF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5663880" y="4797360"/>
              <a:ext cx="6449040" cy="413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magine 11">
              <a:extLst>
                <a:ext uri="{FF2B5EF4-FFF2-40B4-BE49-F238E27FC236}">
                  <a16:creationId xmlns:a16="http://schemas.microsoft.com/office/drawing/2014/main" id="{F545652C-118B-2348-8B48-10AA4355DE68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5663880" y="3987360"/>
              <a:ext cx="6449040" cy="80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magine 12">
              <a:extLst>
                <a:ext uri="{FF2B5EF4-FFF2-40B4-BE49-F238E27FC236}">
                  <a16:creationId xmlns:a16="http://schemas.microsoft.com/office/drawing/2014/main" id="{4D678154-C723-3247-8248-FDED5218A7E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830"/>
            <a:stretch/>
          </p:blipFill>
          <p:spPr>
            <a:xfrm>
              <a:off x="5663880" y="5207400"/>
              <a:ext cx="6449040" cy="399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BF31FC-2BF7-0C40-9CE9-B671A602E0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93" y="896602"/>
            <a:ext cx="3793250" cy="914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862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A4B8F52-58D5-464E-9698-989F61A236B2}"/>
              </a:ext>
            </a:extLst>
          </p:cNvPr>
          <p:cNvSpPr txBox="1"/>
          <p:nvPr/>
        </p:nvSpPr>
        <p:spPr>
          <a:xfrm>
            <a:off x="263352" y="52728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Recent results from </a:t>
            </a:r>
            <a:r>
              <a:rPr lang="en-GB" dirty="0" err="1"/>
              <a:t>n</a:t>
            </a:r>
            <a:r>
              <a:rPr lang="en-GB" cap="all" dirty="0" err="1"/>
              <a:t>_TOF</a:t>
            </a:r>
            <a:endParaRPr lang="en-GB" cap="all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DA7BA21-3F99-804A-BFCC-874B9741B8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4"/>
          <a:stretch/>
        </p:blipFill>
        <p:spPr>
          <a:xfrm>
            <a:off x="32270" y="1644891"/>
            <a:ext cx="5429542" cy="5228872"/>
          </a:xfrm>
          <a:prstGeom prst="rect">
            <a:avLst/>
          </a:prstGeom>
        </p:spPr>
      </p:pic>
      <p:sp>
        <p:nvSpPr>
          <p:cNvPr id="14" name="CustomShape 2">
            <a:extLst>
              <a:ext uri="{FF2B5EF4-FFF2-40B4-BE49-F238E27FC236}">
                <a16:creationId xmlns:a16="http://schemas.microsoft.com/office/drawing/2014/main" id="{B9FC692A-1793-4E48-9578-53877B88BABC}"/>
              </a:ext>
            </a:extLst>
          </p:cNvPr>
          <p:cNvSpPr/>
          <p:nvPr/>
        </p:nvSpPr>
        <p:spPr>
          <a:xfrm>
            <a:off x="5701680" y="1178640"/>
            <a:ext cx="6095520" cy="54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Temperatures of interest </a:t>
            </a:r>
            <a:r>
              <a:rPr lang="en-US" sz="16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No experimental data available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1.1 GK (convective shell C/Ne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2.3 GK (explosive Ne/C burning)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0.05 – 0.5 GK (AGB stars)</a:t>
            </a:r>
            <a:endParaRPr lang="en-US" sz="1600" b="0" strike="noStrike" spc="-1" dirty="0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Large discrepancy between available data sets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DAA50E77-94B0-B741-8D37-E33635560FDD}"/>
              </a:ext>
            </a:extLst>
          </p:cNvPr>
          <p:cNvGrpSpPr/>
          <p:nvPr/>
        </p:nvGrpSpPr>
        <p:grpSpPr>
          <a:xfrm>
            <a:off x="5663880" y="2098080"/>
            <a:ext cx="6514560" cy="1404000"/>
            <a:chOff x="5663880" y="2098080"/>
            <a:chExt cx="6514560" cy="1404000"/>
          </a:xfrm>
        </p:grpSpPr>
        <p:pic>
          <p:nvPicPr>
            <p:cNvPr id="16" name="Immagine 7">
              <a:extLst>
                <a:ext uri="{FF2B5EF4-FFF2-40B4-BE49-F238E27FC236}">
                  <a16:creationId xmlns:a16="http://schemas.microsoft.com/office/drawing/2014/main" id="{62E6262A-FFAE-324F-B312-66A715FADD5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5663880" y="2098080"/>
              <a:ext cx="6514560" cy="791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magine 8">
              <a:extLst>
                <a:ext uri="{FF2B5EF4-FFF2-40B4-BE49-F238E27FC236}">
                  <a16:creationId xmlns:a16="http://schemas.microsoft.com/office/drawing/2014/main" id="{5D9E8AE8-DBD1-F446-B9B3-A6E1CE0C32DD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5663880" y="2890080"/>
              <a:ext cx="6514560" cy="61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8A1C4457-50E0-EB49-9783-FDEE87718937}"/>
              </a:ext>
            </a:extLst>
          </p:cNvPr>
          <p:cNvGrpSpPr/>
          <p:nvPr/>
        </p:nvGrpSpPr>
        <p:grpSpPr>
          <a:xfrm>
            <a:off x="5663880" y="3987360"/>
            <a:ext cx="6449040" cy="1619640"/>
            <a:chOff x="5663880" y="3987360"/>
            <a:chExt cx="6449040" cy="1619640"/>
          </a:xfrm>
        </p:grpSpPr>
        <p:pic>
          <p:nvPicPr>
            <p:cNvPr id="21" name="Immagine 10">
              <a:extLst>
                <a:ext uri="{FF2B5EF4-FFF2-40B4-BE49-F238E27FC236}">
                  <a16:creationId xmlns:a16="http://schemas.microsoft.com/office/drawing/2014/main" id="{949793ED-68B3-7E4E-A751-54D04A05B3EF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5663880" y="4797360"/>
              <a:ext cx="6449040" cy="413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magine 11">
              <a:extLst>
                <a:ext uri="{FF2B5EF4-FFF2-40B4-BE49-F238E27FC236}">
                  <a16:creationId xmlns:a16="http://schemas.microsoft.com/office/drawing/2014/main" id="{F545652C-118B-2348-8B48-10AA4355DE68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5663880" y="3987360"/>
              <a:ext cx="6449040" cy="80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magine 12">
              <a:extLst>
                <a:ext uri="{FF2B5EF4-FFF2-40B4-BE49-F238E27FC236}">
                  <a16:creationId xmlns:a16="http://schemas.microsoft.com/office/drawing/2014/main" id="{4D678154-C723-3247-8248-FDED5218A7E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830"/>
            <a:stretch/>
          </p:blipFill>
          <p:spPr>
            <a:xfrm>
              <a:off x="5663880" y="5207400"/>
              <a:ext cx="6449040" cy="399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BF31FC-2BF7-0C40-9CE9-B671A602E0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93" y="896602"/>
            <a:ext cx="3793250" cy="9143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128BC2-9977-B948-9836-150775CF5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926" y="1444731"/>
            <a:ext cx="6168820" cy="44176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AFEC68-E4DD-0A47-AA36-F1FFC929BC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99" y="1102372"/>
            <a:ext cx="5679666" cy="457698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DAA373B-53E5-1447-B76A-CD1CA47F07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1259489"/>
            <a:ext cx="3803424" cy="350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016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4F39180-720A-ED42-B3C9-C83E901AA169}"/>
              </a:ext>
            </a:extLst>
          </p:cNvPr>
          <p:cNvSpPr/>
          <p:nvPr/>
        </p:nvSpPr>
        <p:spPr>
          <a:xfrm>
            <a:off x="0" y="1113235"/>
            <a:ext cx="12192000" cy="5796314"/>
          </a:xfrm>
          <a:prstGeom prst="rect">
            <a:avLst/>
          </a:prstGeom>
          <a:solidFill>
            <a:srgbClr val="BD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magine 12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5C667286-6A0F-9F42-9B11-1569DAB207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881" y="1113235"/>
            <a:ext cx="8889358" cy="549348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9814C49-0415-544E-BCEE-5F81D98569A1}"/>
              </a:ext>
            </a:extLst>
          </p:cNvPr>
          <p:cNvSpPr/>
          <p:nvPr/>
        </p:nvSpPr>
        <p:spPr>
          <a:xfrm>
            <a:off x="361102" y="1219050"/>
            <a:ext cx="5417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Introducing NEFASTA (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Silicon Telescope Array)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37B662D-4727-BD4C-8AB0-449EAFA6FF64}"/>
              </a:ext>
            </a:extLst>
          </p:cNvPr>
          <p:cNvSpPr/>
          <p:nvPr/>
        </p:nvSpPr>
        <p:spPr>
          <a:xfrm>
            <a:off x="361102" y="1732486"/>
            <a:ext cx="54174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telescopes arranged into two groups: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/>
              <a:t>group </a:t>
            </a:r>
            <a:r>
              <a:rPr lang="en-US" b="1" dirty="0"/>
              <a:t>A</a:t>
            </a:r>
            <a:r>
              <a:rPr lang="en-US" dirty="0"/>
              <a:t> 60 mm away from the target, made up of two couples of telescopes, set in the vertical (</a:t>
            </a:r>
            <a:r>
              <a:rPr lang="en-US" b="1" dirty="0"/>
              <a:t>A1</a:t>
            </a:r>
            <a:r>
              <a:rPr lang="en-US" dirty="0"/>
              <a:t>) and in the horizontal (</a:t>
            </a:r>
            <a:r>
              <a:rPr lang="en-US" b="1" dirty="0"/>
              <a:t>A2</a:t>
            </a:r>
            <a:r>
              <a:rPr lang="en-US" dirty="0"/>
              <a:t>) planes. Each telescope will be composed of one DSSSD 1000 </a:t>
            </a:r>
            <a:r>
              <a:rPr lang="en-US" dirty="0">
                <a:sym typeface="Symbol" pitchFamily="2" charset="2"/>
              </a:rPr>
              <a:t></a:t>
            </a:r>
            <a:r>
              <a:rPr lang="en-US" dirty="0"/>
              <a:t>m thick (16x16 strips, 51.2x51.2 mm</a:t>
            </a:r>
            <a:r>
              <a:rPr lang="en-US" baseline="30000" dirty="0"/>
              <a:t>2</a:t>
            </a:r>
            <a:r>
              <a:rPr lang="en-US" dirty="0"/>
              <a:t>) and one pad detector 1500 </a:t>
            </a:r>
            <a:r>
              <a:rPr lang="en-US" dirty="0">
                <a:sym typeface="Symbol" pitchFamily="2" charset="2"/>
              </a:rPr>
              <a:t></a:t>
            </a:r>
            <a:r>
              <a:rPr lang="en-US" dirty="0"/>
              <a:t>m thick</a:t>
            </a:r>
            <a:r>
              <a:rPr lang="it-IT" dirty="0"/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8D4F0B8-36E5-8444-81D1-5BC1310F7216}"/>
              </a:ext>
            </a:extLst>
          </p:cNvPr>
          <p:cNvSpPr/>
          <p:nvPr/>
        </p:nvSpPr>
        <p:spPr>
          <a:xfrm>
            <a:off x="7388491" y="4241979"/>
            <a:ext cx="4442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The second group of detectors (named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placed at about 700 mm from the target position. Two couples of telescopes, set in the vertical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in the horizontal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planes, each composed of a 20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SSSSD and a 1000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DSSSD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C6F3ADEE-3C86-314D-B8C6-1C046CAAB315}"/>
              </a:ext>
            </a:extLst>
          </p:cNvPr>
          <p:cNvSpPr/>
          <p:nvPr/>
        </p:nvSpPr>
        <p:spPr>
          <a:xfrm rot="18902542">
            <a:off x="1798572" y="41125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ccia su 19">
            <a:extLst>
              <a:ext uri="{FF2B5EF4-FFF2-40B4-BE49-F238E27FC236}">
                <a16:creationId xmlns:a16="http://schemas.microsoft.com/office/drawing/2014/main" id="{EC6F8B0B-6662-AE4E-BDC7-7B5C8D0E884F}"/>
              </a:ext>
            </a:extLst>
          </p:cNvPr>
          <p:cNvSpPr/>
          <p:nvPr/>
        </p:nvSpPr>
        <p:spPr>
          <a:xfrm rot="19059133">
            <a:off x="10166557" y="311651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B93C818-8B23-1044-AC39-DB3C6EA3C0A0}"/>
              </a:ext>
            </a:extLst>
          </p:cNvPr>
          <p:cNvSpPr/>
          <p:nvPr/>
        </p:nvSpPr>
        <p:spPr>
          <a:xfrm>
            <a:off x="131031" y="4326434"/>
            <a:ext cx="1738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 group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cover the angular ranges 9.4°-55.6°, while those in A2 will cover 32.9°-79.1°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C320347-942D-D845-9C25-3CBC59370E40}"/>
              </a:ext>
            </a:extLst>
          </p:cNvPr>
          <p:cNvSpPr/>
          <p:nvPr/>
        </p:nvSpPr>
        <p:spPr>
          <a:xfrm>
            <a:off x="9733448" y="1200279"/>
            <a:ext cx="2368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 detectors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cover the 2°-6.1° angular range, while B2 telescopes will cover the 2.9°-7.1° interval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4662CF9-CD58-AC4C-A343-F8D42CC19D19}"/>
              </a:ext>
            </a:extLst>
          </p:cNvPr>
          <p:cNvSpPr txBox="1"/>
          <p:nvPr/>
        </p:nvSpPr>
        <p:spPr>
          <a:xfrm>
            <a:off x="3781814" y="6540217"/>
            <a:ext cx="39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drawings by Dr. M. Costa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CB5DB5F-F47C-F545-B4EC-300469AB246A}"/>
              </a:ext>
            </a:extLst>
          </p:cNvPr>
          <p:cNvCxnSpPr>
            <a:cxnSpLocks/>
          </p:cNvCxnSpPr>
          <p:nvPr/>
        </p:nvCxnSpPr>
        <p:spPr>
          <a:xfrm flipV="1">
            <a:off x="2558022" y="5744764"/>
            <a:ext cx="511802" cy="251541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5C0DCCF-DCAF-B849-84E0-5E3449137269}"/>
              </a:ext>
            </a:extLst>
          </p:cNvPr>
          <p:cNvCxnSpPr>
            <a:cxnSpLocks/>
          </p:cNvCxnSpPr>
          <p:nvPr/>
        </p:nvCxnSpPr>
        <p:spPr>
          <a:xfrm flipV="1">
            <a:off x="4973257" y="3240911"/>
            <a:ext cx="2585011" cy="1387607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FA07EBA-4ABB-3D46-B1BA-297F48725BF3}"/>
              </a:ext>
            </a:extLst>
          </p:cNvPr>
          <p:cNvSpPr txBox="1"/>
          <p:nvPr/>
        </p:nvSpPr>
        <p:spPr>
          <a:xfrm rot="19934992">
            <a:off x="5007574" y="359386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BE3CF6AC-95F6-2141-A09E-C3A81B150448}"/>
              </a:ext>
            </a:extLst>
          </p:cNvPr>
          <p:cNvSpPr txBox="1"/>
          <p:nvPr/>
        </p:nvSpPr>
        <p:spPr>
          <a:xfrm>
            <a:off x="263352" y="527280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Experimental setup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4504BA5F-4A69-7944-90D7-5EC9151E0D39}"/>
              </a:ext>
            </a:extLst>
          </p:cNvPr>
          <p:cNvSpPr txBox="1"/>
          <p:nvPr/>
        </p:nvSpPr>
        <p:spPr>
          <a:xfrm rot="19861811">
            <a:off x="10266507" y="6041147"/>
            <a:ext cx="1156086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652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29C6CAAE-B725-1240-BE76-F1522D9BD0F1}"/>
              </a:ext>
            </a:extLst>
          </p:cNvPr>
          <p:cNvSpPr txBox="1"/>
          <p:nvPr/>
        </p:nvSpPr>
        <p:spPr>
          <a:xfrm>
            <a:off x="263352" y="527280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Big Bang Nucleosynthesis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C795E7-94F4-3C40-B4CC-D6FA3B25D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935" y="827379"/>
            <a:ext cx="3782359" cy="3778157"/>
          </a:xfrm>
          <a:prstGeom prst="rect">
            <a:avLst/>
          </a:prstGeom>
        </p:spPr>
      </p:pic>
      <p:graphicFrame>
        <p:nvGraphicFramePr>
          <p:cNvPr id="16" name="Grafico 7">
            <a:extLst>
              <a:ext uri="{FF2B5EF4-FFF2-40B4-BE49-F238E27FC236}">
                <a16:creationId xmlns:a16="http://schemas.microsoft.com/office/drawing/2014/main" id="{0570C3EA-5C00-DD46-A77A-5328B2861F13}"/>
              </a:ext>
            </a:extLst>
          </p:cNvPr>
          <p:cNvGraphicFramePr/>
          <p:nvPr/>
        </p:nvGraphicFramePr>
        <p:xfrm>
          <a:off x="5663952" y="711740"/>
          <a:ext cx="222860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755CC8A-9132-5F4E-9D34-F63848676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06" y="937968"/>
            <a:ext cx="5832647" cy="421323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79794E4-183B-A049-9B79-5E253FEF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5" y="5846869"/>
            <a:ext cx="10217459" cy="9346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it-IT" sz="2000" dirty="0"/>
              <a:t>BBN </a:t>
            </a:r>
            <a:r>
              <a:rPr lang="it-IT" sz="2000" dirty="0" err="1"/>
              <a:t>occurs</a:t>
            </a:r>
            <a:r>
              <a:rPr lang="it-IT" sz="2000" dirty="0"/>
              <a:t> 3 minutes </a:t>
            </a:r>
            <a:r>
              <a:rPr lang="it-IT" sz="2000" dirty="0" err="1"/>
              <a:t>after</a:t>
            </a:r>
            <a:r>
              <a:rPr lang="it-IT" sz="2000" dirty="0"/>
              <a:t> Big Bang</a:t>
            </a:r>
          </a:p>
          <a:p>
            <a:pPr>
              <a:buFont typeface="Wingdings" pitchFamily="2" charset="2"/>
              <a:buChar char="q"/>
            </a:pPr>
            <a:r>
              <a:rPr lang="it-IT" sz="2000" dirty="0" err="1"/>
              <a:t>After</a:t>
            </a:r>
            <a:r>
              <a:rPr lang="it-IT" sz="2000" dirty="0"/>
              <a:t> BBN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C00000"/>
                </a:solidFill>
              </a:rPr>
              <a:t>H and </a:t>
            </a:r>
            <a:r>
              <a:rPr lang="it-IT" sz="2000" baseline="30000" dirty="0">
                <a:solidFill>
                  <a:srgbClr val="C00000"/>
                </a:solidFill>
              </a:rPr>
              <a:t>4</a:t>
            </a:r>
            <a:r>
              <a:rPr lang="it-IT" sz="2000" dirty="0">
                <a:solidFill>
                  <a:srgbClr val="C00000"/>
                </a:solidFill>
              </a:rPr>
              <a:t>He </a:t>
            </a:r>
            <a:r>
              <a:rPr lang="it-IT" sz="2000" dirty="0"/>
              <a:t>plus small </a:t>
            </a:r>
            <a:r>
              <a:rPr lang="en-US" sz="2000" dirty="0"/>
              <a:t>amounts </a:t>
            </a:r>
            <a:r>
              <a:rPr lang="it-IT" sz="2000" dirty="0"/>
              <a:t>of </a:t>
            </a:r>
            <a:r>
              <a:rPr lang="it-IT" sz="2000" dirty="0">
                <a:solidFill>
                  <a:srgbClr val="C00000"/>
                </a:solidFill>
              </a:rPr>
              <a:t>D</a:t>
            </a:r>
            <a:r>
              <a:rPr lang="it-IT" sz="2000" dirty="0"/>
              <a:t>, </a:t>
            </a:r>
            <a:r>
              <a:rPr lang="it-IT" sz="2000" baseline="30000" dirty="0">
                <a:solidFill>
                  <a:srgbClr val="C00000"/>
                </a:solidFill>
              </a:rPr>
              <a:t>3</a:t>
            </a:r>
            <a:r>
              <a:rPr lang="it-IT" sz="2000" dirty="0">
                <a:solidFill>
                  <a:srgbClr val="C00000"/>
                </a:solidFill>
              </a:rPr>
              <a:t>He</a:t>
            </a:r>
            <a:r>
              <a:rPr lang="it-IT" sz="2000" dirty="0"/>
              <a:t>, </a:t>
            </a:r>
            <a:r>
              <a:rPr lang="it-IT" sz="2000" baseline="30000" dirty="0">
                <a:solidFill>
                  <a:srgbClr val="C00000"/>
                </a:solidFill>
              </a:rPr>
              <a:t>6</a:t>
            </a:r>
            <a:r>
              <a:rPr lang="it-IT" sz="2000" dirty="0">
                <a:solidFill>
                  <a:srgbClr val="C00000"/>
                </a:solidFill>
              </a:rPr>
              <a:t>Li</a:t>
            </a:r>
            <a:r>
              <a:rPr lang="it-IT" sz="2000" dirty="0"/>
              <a:t> and </a:t>
            </a:r>
            <a:r>
              <a:rPr lang="it-IT" sz="2000" baseline="30000" dirty="0">
                <a:solidFill>
                  <a:srgbClr val="C00000"/>
                </a:solidFill>
              </a:rPr>
              <a:t>7</a:t>
            </a:r>
            <a:r>
              <a:rPr lang="it-IT" sz="2000" dirty="0">
                <a:solidFill>
                  <a:srgbClr val="C00000"/>
                </a:solidFill>
              </a:rPr>
              <a:t>Li</a:t>
            </a:r>
          </a:p>
          <a:p>
            <a:pPr>
              <a:buFont typeface="Wingdings" pitchFamily="2" charset="2"/>
              <a:buChar char="q"/>
            </a:pPr>
            <a:endParaRPr lang="it-IT" sz="2400" dirty="0"/>
          </a:p>
          <a:p>
            <a:pPr>
              <a:buFont typeface="Wingdings" pitchFamily="2" charset="2"/>
              <a:buChar char="q"/>
            </a:pPr>
            <a:endParaRPr lang="it-IT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02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47ACA6-0D1B-F344-B8B7-1B9E8276815D}"/>
              </a:ext>
            </a:extLst>
          </p:cNvPr>
          <p:cNvSpPr txBox="1"/>
          <p:nvPr/>
        </p:nvSpPr>
        <p:spPr>
          <a:xfrm>
            <a:off x="889682" y="5756437"/>
            <a:ext cx="594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C. </a:t>
            </a:r>
            <a:r>
              <a:rPr lang="it-IT" dirty="0" err="1"/>
              <a:t>Iliadis</a:t>
            </a:r>
            <a:r>
              <a:rPr lang="it-IT" dirty="0"/>
              <a:t> </a:t>
            </a:r>
            <a:r>
              <a:rPr lang="it-IT" i="1" dirty="0"/>
              <a:t>et al.</a:t>
            </a:r>
            <a:r>
              <a:rPr lang="it-IT" dirty="0"/>
              <a:t>. The </a:t>
            </a:r>
            <a:r>
              <a:rPr lang="it-IT" dirty="0" err="1"/>
              <a:t>Astrophysical</a:t>
            </a:r>
            <a:r>
              <a:rPr lang="it-IT" dirty="0"/>
              <a:t> Journal </a:t>
            </a:r>
            <a:r>
              <a:rPr lang="it-IT" dirty="0" err="1"/>
              <a:t>Supplement</a:t>
            </a:r>
            <a:r>
              <a:rPr lang="it-IT" dirty="0"/>
              <a:t> Series, 142:105–137, 2002 </a:t>
            </a:r>
            <a:r>
              <a:rPr lang="it-IT" dirty="0" err="1"/>
              <a:t>September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983863-185F-EB43-9649-4F3C0C9BD89F}"/>
              </a:ext>
            </a:extLst>
          </p:cNvPr>
          <p:cNvSpPr txBox="1"/>
          <p:nvPr/>
        </p:nvSpPr>
        <p:spPr>
          <a:xfrm>
            <a:off x="510011" y="1792654"/>
            <a:ext cx="5947064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</a:rPr>
              <a:t>In AGB stars, CN and CCSN the destruction of </a:t>
            </a:r>
            <a:r>
              <a:rPr lang="en-GB" sz="2000" baseline="30000" dirty="0">
                <a:effectLst/>
              </a:rPr>
              <a:t>26</a:t>
            </a:r>
            <a:r>
              <a:rPr lang="en-GB" sz="2000" dirty="0">
                <a:effectLst/>
              </a:rPr>
              <a:t>Al is governed by radiative proton capture reactions on </a:t>
            </a:r>
            <a:r>
              <a:rPr lang="en-GB" sz="2000" baseline="30000" dirty="0">
                <a:effectLst/>
              </a:rPr>
              <a:t>26</a:t>
            </a:r>
            <a:r>
              <a:rPr lang="en-GB" sz="2000" dirty="0">
                <a:effectLst/>
              </a:rPr>
              <a:t>Al</a:t>
            </a:r>
            <a:r>
              <a:rPr lang="en-GB" sz="2000" baseline="30000" dirty="0">
                <a:effectLst/>
              </a:rPr>
              <a:t>g </a:t>
            </a:r>
            <a:r>
              <a:rPr lang="en-GB" sz="2000" dirty="0">
                <a:effectLst/>
              </a:rPr>
              <a:t>and </a:t>
            </a:r>
            <a:r>
              <a:rPr lang="en-GB" sz="2000" baseline="30000" dirty="0">
                <a:effectLst/>
              </a:rPr>
              <a:t>26</a:t>
            </a:r>
            <a:r>
              <a:rPr lang="en-GB" sz="2000" dirty="0">
                <a:effectLst/>
              </a:rPr>
              <a:t>Al</a:t>
            </a:r>
            <a:r>
              <a:rPr lang="en-GB" sz="2000" baseline="30000" dirty="0">
                <a:effectLst/>
              </a:rPr>
              <a:t>m</a:t>
            </a:r>
          </a:p>
          <a:p>
            <a:endParaRPr lang="en-GB" sz="2000" baseline="30000" dirty="0">
              <a:effectLst/>
            </a:endParaRPr>
          </a:p>
          <a:p>
            <a:r>
              <a:rPr lang="en-GB" sz="2000" dirty="0"/>
              <a:t>Sensitivity studies have highlighted that uncertainties in this reaction have an high impact to understand the </a:t>
            </a:r>
            <a:r>
              <a:rPr lang="en-GB" sz="2000" baseline="30000" dirty="0"/>
              <a:t>26</a:t>
            </a:r>
            <a:r>
              <a:rPr lang="en-GB" sz="2000" dirty="0"/>
              <a:t>Al production in massive stars and the isotopic abundances of </a:t>
            </a:r>
            <a:r>
              <a:rPr lang="en-GB" sz="2000" baseline="30000" dirty="0"/>
              <a:t>26</a:t>
            </a:r>
            <a:r>
              <a:rPr lang="en-GB" sz="2000" dirty="0"/>
              <a:t>Mg synthesized in novae environments</a:t>
            </a:r>
            <a:endParaRPr lang="en-GB" sz="2000" dirty="0">
              <a:effectLst/>
            </a:endParaRPr>
          </a:p>
          <a:p>
            <a:endParaRPr lang="en-GB" sz="2000" baseline="30000" dirty="0"/>
          </a:p>
          <a:p>
            <a:endParaRPr lang="en-GB" sz="2000" dirty="0">
              <a:effectLst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01D56FA-361C-164C-8E78-836D098E1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824" y="742999"/>
            <a:ext cx="4164824" cy="5791089"/>
          </a:xfrm>
          <a:prstGeom prst="rect">
            <a:avLst/>
          </a:prstGeom>
        </p:spPr>
      </p:pic>
      <p:sp>
        <p:nvSpPr>
          <p:cNvPr id="20" name="TextBox 45">
            <a:extLst>
              <a:ext uri="{FF2B5EF4-FFF2-40B4-BE49-F238E27FC236}">
                <a16:creationId xmlns:a16="http://schemas.microsoft.com/office/drawing/2014/main" id="{65FF7F3A-E787-B54A-9A5A-059B7CB62A48}"/>
              </a:ext>
            </a:extLst>
          </p:cNvPr>
          <p:cNvSpPr txBox="1"/>
          <p:nvPr/>
        </p:nvSpPr>
        <p:spPr>
          <a:xfrm>
            <a:off x="1573866" y="1318225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Astrophysical Motivation</a:t>
            </a:r>
          </a:p>
        </p:txBody>
      </p:sp>
      <p:sp>
        <p:nvSpPr>
          <p:cNvPr id="16" name="TextBox 45">
            <a:extLst>
              <a:ext uri="{FF2B5EF4-FFF2-40B4-BE49-F238E27FC236}">
                <a16:creationId xmlns:a16="http://schemas.microsoft.com/office/drawing/2014/main" id="{F051ADF6-B78A-3D4E-A1C1-57BBF2419578}"/>
              </a:ext>
            </a:extLst>
          </p:cNvPr>
          <p:cNvSpPr txBox="1"/>
          <p:nvPr/>
        </p:nvSpPr>
        <p:spPr>
          <a:xfrm>
            <a:off x="263352" y="527280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baseline="30000" dirty="0"/>
              <a:t>26</a:t>
            </a:r>
            <a:r>
              <a:rPr lang="en-GB" cap="all" dirty="0"/>
              <a:t>A</a:t>
            </a:r>
            <a:r>
              <a:rPr lang="en-GB" dirty="0"/>
              <a:t>l</a:t>
            </a:r>
            <a:r>
              <a:rPr lang="en-GB" baseline="30000" dirty="0"/>
              <a:t>m</a:t>
            </a:r>
            <a:r>
              <a:rPr lang="en-GB" cap="all" dirty="0"/>
              <a:t> (</a:t>
            </a:r>
            <a:r>
              <a:rPr lang="en-GB" dirty="0"/>
              <a:t>p,</a:t>
            </a:r>
            <a:r>
              <a:rPr lang="el-GR" dirty="0"/>
              <a:t>γ</a:t>
            </a:r>
            <a:r>
              <a:rPr lang="el-GR" cap="all" dirty="0"/>
              <a:t>)</a:t>
            </a:r>
            <a:r>
              <a:rPr lang="el-GR" cap="all" baseline="30000" dirty="0"/>
              <a:t>27</a:t>
            </a:r>
            <a:r>
              <a:rPr lang="en-GB" cap="all" dirty="0"/>
              <a:t>S</a:t>
            </a:r>
            <a:r>
              <a:rPr lang="en-GB" dirty="0"/>
              <a:t>i</a:t>
            </a:r>
            <a:r>
              <a:rPr lang="en-GB" cap="all" dirty="0"/>
              <a:t> at SPES via ANC method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354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88E87FB-C453-4046-A246-C5C0B6FCC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68" y="1028309"/>
            <a:ext cx="4249976" cy="35794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C591B2C-BD2D-2342-8026-1AC93D29FF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224" y="1054981"/>
            <a:ext cx="4453577" cy="24675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E954B87-3C0B-C64B-A17D-C512EAC33E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200" y="4075480"/>
            <a:ext cx="5420004" cy="220461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2DF188-5C2B-174E-927F-51B7DBCEE79A}"/>
              </a:ext>
            </a:extLst>
          </p:cNvPr>
          <p:cNvSpPr txBox="1"/>
          <p:nvPr/>
        </p:nvSpPr>
        <p:spPr>
          <a:xfrm>
            <a:off x="7315785" y="569233"/>
            <a:ext cx="3635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cs typeface="Times New Roman" panose="02020603050405020304" pitchFamily="18" charset="0"/>
              </a:rPr>
              <a:t>S. </a:t>
            </a:r>
            <a:r>
              <a:rPr lang="it-IT" sz="1600" dirty="0" err="1">
                <a:cs typeface="Times New Roman" panose="02020603050405020304" pitchFamily="18" charset="0"/>
              </a:rPr>
              <a:t>Hallam</a:t>
            </a:r>
            <a:r>
              <a:rPr lang="it-IT" sz="1600" dirty="0"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231F20"/>
                </a:solidFill>
                <a:effectLst/>
                <a:cs typeface="Times New Roman" panose="02020603050405020304" pitchFamily="18" charset="0"/>
              </a:rPr>
              <a:t>et al. PRL 126, 042701 (2021)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FA19A7A-1B39-754A-859B-044BC702C37F}"/>
              </a:ext>
            </a:extLst>
          </p:cNvPr>
          <p:cNvSpPr txBox="1"/>
          <p:nvPr/>
        </p:nvSpPr>
        <p:spPr>
          <a:xfrm>
            <a:off x="620767" y="616258"/>
            <a:ext cx="3875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S. </a:t>
            </a:r>
            <a:r>
              <a:rPr lang="it-IT" sz="1600" dirty="0" err="1"/>
              <a:t>Almaraz-Calderon</a:t>
            </a:r>
            <a:r>
              <a:rPr lang="it-IT" sz="1600" dirty="0"/>
              <a:t> PRL 119, 072701 (2017)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DCF040-E14E-C04D-9CD1-A85D24F2F646}"/>
              </a:ext>
            </a:extLst>
          </p:cNvPr>
          <p:cNvSpPr txBox="1"/>
          <p:nvPr/>
        </p:nvSpPr>
        <p:spPr>
          <a:xfrm>
            <a:off x="6907545" y="3390098"/>
            <a:ext cx="5420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31F20"/>
                </a:solidFill>
                <a:effectLst/>
                <a:latin typeface="Times" pitchFamily="2" charset="0"/>
              </a:rPr>
              <a:t>Reaction rate obtained from the </a:t>
            </a:r>
            <a:r>
              <a:rPr lang="en-GB" dirty="0">
                <a:solidFill>
                  <a:srgbClr val="231F20"/>
                </a:solidFill>
                <a:latin typeface="Times" pitchFamily="2" charset="0"/>
              </a:rPr>
              <a:t>u</a:t>
            </a:r>
            <a:r>
              <a:rPr lang="en-GB" dirty="0">
                <a:solidFill>
                  <a:srgbClr val="231F20"/>
                </a:solidFill>
                <a:effectLst/>
                <a:latin typeface="Times" pitchFamily="2" charset="0"/>
              </a:rPr>
              <a:t>pper-limit contributions of individual resonances</a:t>
            </a:r>
          </a:p>
          <a:p>
            <a:endParaRPr lang="en-GB" dirty="0">
              <a:solidFill>
                <a:srgbClr val="231F20"/>
              </a:solidFill>
              <a:effectLst/>
              <a:latin typeface="Times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96D553-E20F-6047-9BAE-4EED8EFE3AB4}"/>
              </a:ext>
            </a:extLst>
          </p:cNvPr>
          <p:cNvSpPr txBox="1"/>
          <p:nvPr/>
        </p:nvSpPr>
        <p:spPr>
          <a:xfrm>
            <a:off x="100506" y="4756256"/>
            <a:ext cx="6709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G. </a:t>
            </a:r>
            <a:r>
              <a:rPr lang="it-IT" sz="1600" dirty="0" err="1"/>
              <a:t>Lotay</a:t>
            </a:r>
            <a:r>
              <a:rPr lang="it-IT" sz="1600" dirty="0"/>
              <a:t> et al. </a:t>
            </a:r>
            <a:r>
              <a:rPr lang="it-IT" sz="1600" dirty="0">
                <a:solidFill>
                  <a:srgbClr val="231F20"/>
                </a:solidFill>
                <a:effectLst/>
              </a:rPr>
              <a:t>PRL 128, 042701 (2022)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9CC030-C6BD-0B4B-B70E-4CCCB3E84E7D}"/>
              </a:ext>
            </a:extLst>
          </p:cNvPr>
          <p:cNvSpPr txBox="1"/>
          <p:nvPr/>
        </p:nvSpPr>
        <p:spPr>
          <a:xfrm>
            <a:off x="0" y="5132540"/>
            <a:ext cx="65120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231F20"/>
                </a:solidFill>
                <a:effectLst/>
              </a:rPr>
              <a:t>First direct measurement of the strength of the 447-keV resonance</a:t>
            </a:r>
          </a:p>
          <a:p>
            <a:endParaRPr lang="en-US">
              <a:solidFill>
                <a:srgbClr val="231F20"/>
              </a:solidFill>
            </a:endParaRPr>
          </a:p>
          <a:p>
            <a:r>
              <a:rPr lang="en-US"/>
              <a:t>Further constraints on the rate of the </a:t>
            </a:r>
            <a:r>
              <a:rPr lang="en-US" baseline="30000"/>
              <a:t>26</a:t>
            </a:r>
            <a:r>
              <a:rPr lang="en-US"/>
              <a:t>Al</a:t>
            </a:r>
            <a:r>
              <a:rPr lang="en-US" baseline="30000"/>
              <a:t>m</a:t>
            </a:r>
            <a:r>
              <a:rPr lang="en-US"/>
              <a:t>(p; γ) reaction at temperatures relevant for classical novae would now require in particular for the E</a:t>
            </a:r>
            <a:r>
              <a:rPr lang="en-US" baseline="-25000"/>
              <a:t>r</a:t>
            </a:r>
            <a:r>
              <a:rPr lang="en-US"/>
              <a:t> = 218 keV resonance strength</a:t>
            </a:r>
          </a:p>
          <a:p>
            <a:endParaRPr lang="en-US">
              <a:solidFill>
                <a:srgbClr val="231F2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159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8671AF-0D81-5748-941B-F83052B65FF9}"/>
              </a:ext>
            </a:extLst>
          </p:cNvPr>
          <p:cNvSpPr txBox="1"/>
          <p:nvPr/>
        </p:nvSpPr>
        <p:spPr>
          <a:xfrm>
            <a:off x="263352" y="1174579"/>
            <a:ext cx="845329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to gain information on the direct capture contribution to the </a:t>
            </a:r>
            <a:r>
              <a:rPr lang="en-GB" baseline="30000" dirty="0"/>
              <a:t>26</a:t>
            </a:r>
            <a:r>
              <a:rPr lang="en-GB" dirty="0"/>
              <a:t>Al</a:t>
            </a:r>
            <a:r>
              <a:rPr lang="en-GB" i="1" baseline="30000" dirty="0"/>
              <a:t>m</a:t>
            </a:r>
            <a:r>
              <a:rPr lang="en-GB" dirty="0"/>
              <a:t>(</a:t>
            </a:r>
            <a:r>
              <a:rPr lang="en-GB" dirty="0" err="1"/>
              <a:t>p,γ</a:t>
            </a:r>
            <a:r>
              <a:rPr lang="en-GB" dirty="0"/>
              <a:t>)</a:t>
            </a:r>
            <a:r>
              <a:rPr lang="en-GB" baseline="30000" dirty="0"/>
              <a:t>27</a:t>
            </a:r>
            <a:r>
              <a:rPr lang="en-GB" dirty="0"/>
              <a:t>Si reaction cross section </a:t>
            </a:r>
            <a:endParaRPr lang="en-GB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 get information on the </a:t>
            </a:r>
            <a:r>
              <a:rPr lang="en-GB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27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Si resonate states above the threshold 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endParaRPr lang="en-GB" dirty="0"/>
          </a:p>
          <a:p>
            <a:r>
              <a:rPr lang="en-GB" dirty="0"/>
              <a:t>the ANC values is related to the corresponding </a:t>
            </a:r>
            <a:r>
              <a:rPr lang="en-GB" dirty="0" err="1"/>
              <a:t>Γ</a:t>
            </a:r>
            <a:r>
              <a:rPr lang="en-GB" dirty="0"/>
              <a:t> of the considered</a:t>
            </a:r>
          </a:p>
          <a:p>
            <a:r>
              <a:rPr lang="en-GB" dirty="0"/>
              <a:t>resonant level</a:t>
            </a:r>
          </a:p>
          <a:p>
            <a:pPr algn="just"/>
            <a:endParaRPr lang="en-GB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GB" sz="5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GB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GB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400" dirty="0"/>
              <a:t>A. M. </a:t>
            </a:r>
            <a:r>
              <a:rPr lang="en-GB" sz="1400" dirty="0" err="1"/>
              <a:t>Mukhamedzhanov</a:t>
            </a:r>
            <a:r>
              <a:rPr lang="en-GB" sz="1400" dirty="0"/>
              <a:t> and R. E. Tribble, PRC, vol. 59, pp. 3418–3424, Jun 1999.</a:t>
            </a:r>
          </a:p>
          <a:p>
            <a:pPr algn="just"/>
            <a:endParaRPr lang="en-GB" sz="7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Transfer reaction to be measured </a:t>
            </a:r>
            <a:r>
              <a:rPr lang="en-GB" sz="2000" baseline="30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en-GB" sz="2000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26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</a:t>
            </a:r>
            <a:r>
              <a:rPr lang="en-GB" sz="2000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,d)</a:t>
            </a:r>
            <a:r>
              <a:rPr lang="en-GB" sz="2000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27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endParaRPr lang="en-GB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GB" b="1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26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Al</a:t>
            </a:r>
            <a:r>
              <a:rPr lang="en-GB" b="1" baseline="30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beam from SPES 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(should be one of the first SPES beam delivered) </a:t>
            </a:r>
          </a:p>
          <a:p>
            <a:pPr algn="just"/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@3-5 </a:t>
            </a:r>
            <a:r>
              <a:rPr lang="en-GB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AMeV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(feasible with ALPI post-acceleration)</a:t>
            </a:r>
          </a:p>
          <a:p>
            <a:pPr algn="just"/>
            <a:endParaRPr lang="en-GB" sz="14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Experimental setup </a:t>
            </a:r>
          </a:p>
          <a:p>
            <a:pPr algn="just"/>
            <a:r>
              <a:rPr lang="en-GB" u="sng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Gas Target</a:t>
            </a:r>
          </a:p>
          <a:p>
            <a:pPr algn="just"/>
            <a:r>
              <a:rPr lang="en-GB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Array of silicon detectors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placed at forward (and backwards), 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order to perform angular distribution measurements in particular at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small </a:t>
            </a:r>
            <a:r>
              <a:rPr lang="en-GB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c.m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angles.</a:t>
            </a:r>
            <a:endParaRPr lang="en-GB" sz="2000" i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CA2FE73-63BD-444A-A17E-171C1B3B2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1" y="2983266"/>
            <a:ext cx="4142279" cy="7461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44E57B42-269B-7142-BADD-96071253A3D2}"/>
              </a:ext>
            </a:extLst>
          </p:cNvPr>
          <p:cNvGrpSpPr/>
          <p:nvPr/>
        </p:nvGrpSpPr>
        <p:grpSpPr>
          <a:xfrm>
            <a:off x="7672522" y="1575115"/>
            <a:ext cx="4262051" cy="2816302"/>
            <a:chOff x="7149077" y="1757132"/>
            <a:chExt cx="5330217" cy="356450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B42D357-6F16-1B44-B69E-39CBD1EA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8160" y="1757132"/>
              <a:ext cx="5191134" cy="3343735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1BC76B0-A126-AA47-A2AA-CC1DAA4E8AC8}"/>
                </a:ext>
              </a:extLst>
            </p:cNvPr>
            <p:cNvSpPr txBox="1"/>
            <p:nvPr/>
          </p:nvSpPr>
          <p:spPr>
            <a:xfrm>
              <a:off x="7405812" y="2014151"/>
              <a:ext cx="794112" cy="467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aseline="30000" dirty="0"/>
                <a:t>3</a:t>
              </a:r>
              <a:r>
                <a:rPr lang="it-IT" dirty="0"/>
                <a:t>He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9CE7563-7116-F341-AD25-984347387389}"/>
                </a:ext>
              </a:extLst>
            </p:cNvPr>
            <p:cNvSpPr txBox="1"/>
            <p:nvPr/>
          </p:nvSpPr>
          <p:spPr>
            <a:xfrm>
              <a:off x="7149077" y="4269871"/>
              <a:ext cx="932243" cy="10517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baseline="30000" dirty="0"/>
            </a:p>
            <a:p>
              <a:r>
                <a:rPr lang="it-IT" baseline="30000" dirty="0"/>
                <a:t>26</a:t>
              </a:r>
              <a:r>
                <a:rPr lang="it-IT" dirty="0"/>
                <a:t>Al</a:t>
              </a:r>
              <a:r>
                <a:rPr lang="it-IT" baseline="30000" dirty="0"/>
                <a:t>m</a:t>
              </a:r>
            </a:p>
            <a:p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D507E2F-B47E-DC4A-BD4E-783A39DD39C4}"/>
                </a:ext>
              </a:extLst>
            </p:cNvPr>
            <p:cNvSpPr txBox="1"/>
            <p:nvPr/>
          </p:nvSpPr>
          <p:spPr>
            <a:xfrm>
              <a:off x="9179393" y="3207262"/>
              <a:ext cx="3476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p</a:t>
              </a:r>
              <a:endParaRPr lang="it-IT" dirty="0"/>
            </a:p>
            <a:p>
              <a:endParaRPr lang="it-IT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4498E54-0559-3343-97BE-769EA7AF039A}"/>
                </a:ext>
              </a:extLst>
            </p:cNvPr>
            <p:cNvSpPr txBox="1"/>
            <p:nvPr/>
          </p:nvSpPr>
          <p:spPr>
            <a:xfrm>
              <a:off x="11591098" y="1953055"/>
              <a:ext cx="3476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d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F8C7012-72F7-A64C-841C-D991437A554E}"/>
                </a:ext>
              </a:extLst>
            </p:cNvPr>
            <p:cNvSpPr txBox="1"/>
            <p:nvPr/>
          </p:nvSpPr>
          <p:spPr>
            <a:xfrm>
              <a:off x="11764931" y="4113500"/>
              <a:ext cx="67550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baseline="30000" dirty="0"/>
            </a:p>
            <a:p>
              <a:r>
                <a:rPr lang="it-IT" baseline="30000" dirty="0"/>
                <a:t>27</a:t>
              </a:r>
              <a:r>
                <a:rPr lang="it-IT" dirty="0"/>
                <a:t>Si</a:t>
              </a:r>
              <a:endParaRPr lang="it-IT" baseline="30000" dirty="0"/>
            </a:p>
            <a:p>
              <a:endParaRPr lang="it-IT" dirty="0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11DF45D-F026-1F4C-B0AD-5DD12F5ED2B1}"/>
              </a:ext>
            </a:extLst>
          </p:cNvPr>
          <p:cNvSpPr txBox="1"/>
          <p:nvPr/>
        </p:nvSpPr>
        <p:spPr>
          <a:xfrm>
            <a:off x="263352" y="6426128"/>
            <a:ext cx="4262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Possible further ANC study </a:t>
            </a:r>
            <a:r>
              <a:rPr lang="en-US" sz="1600" i="1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Al(n,</a:t>
            </a:r>
            <a:r>
              <a:rPr lang="it-IT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en-US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27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</a:t>
            </a:r>
            <a:endParaRPr lang="en-GB" i="1" dirty="0"/>
          </a:p>
        </p:txBody>
      </p:sp>
      <p:sp>
        <p:nvSpPr>
          <p:cNvPr id="22" name="TextBox 45">
            <a:extLst>
              <a:ext uri="{FF2B5EF4-FFF2-40B4-BE49-F238E27FC236}">
                <a16:creationId xmlns:a16="http://schemas.microsoft.com/office/drawing/2014/main" id="{4CC7FD24-9417-4449-9278-63C633D6AB4A}"/>
              </a:ext>
            </a:extLst>
          </p:cNvPr>
          <p:cNvSpPr txBox="1"/>
          <p:nvPr/>
        </p:nvSpPr>
        <p:spPr>
          <a:xfrm>
            <a:off x="263352" y="527280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baseline="30000" dirty="0"/>
              <a:t>26</a:t>
            </a:r>
            <a:r>
              <a:rPr lang="en-GB" cap="all" dirty="0"/>
              <a:t>A</a:t>
            </a:r>
            <a:r>
              <a:rPr lang="en-GB" dirty="0"/>
              <a:t>l</a:t>
            </a:r>
            <a:r>
              <a:rPr lang="en-GB" baseline="30000" dirty="0"/>
              <a:t>m</a:t>
            </a:r>
            <a:r>
              <a:rPr lang="en-GB" cap="all" dirty="0"/>
              <a:t> (</a:t>
            </a:r>
            <a:r>
              <a:rPr lang="en-GB" dirty="0"/>
              <a:t>p,</a:t>
            </a:r>
            <a:r>
              <a:rPr lang="el-GR" dirty="0"/>
              <a:t>γ</a:t>
            </a:r>
            <a:r>
              <a:rPr lang="el-GR" cap="all" dirty="0"/>
              <a:t>)</a:t>
            </a:r>
            <a:r>
              <a:rPr lang="el-GR" cap="all" baseline="30000" dirty="0"/>
              <a:t>27</a:t>
            </a:r>
            <a:r>
              <a:rPr lang="en-GB" cap="all" dirty="0"/>
              <a:t>S</a:t>
            </a:r>
            <a:r>
              <a:rPr lang="en-GB" dirty="0"/>
              <a:t>i</a:t>
            </a:r>
            <a:r>
              <a:rPr lang="en-GB" cap="all" dirty="0"/>
              <a:t> at SPES via ANC method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08D5A17-2508-9642-B40C-7A1437599FE0}"/>
              </a:ext>
            </a:extLst>
          </p:cNvPr>
          <p:cNvSpPr txBox="1"/>
          <p:nvPr/>
        </p:nvSpPr>
        <p:spPr>
          <a:xfrm rot="19861811">
            <a:off x="10046661" y="5343217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251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35FD34-A394-FD4C-848A-AD36AFC6B632}"/>
              </a:ext>
            </a:extLst>
          </p:cNvPr>
          <p:cNvSpPr txBox="1"/>
          <p:nvPr/>
        </p:nvSpPr>
        <p:spPr>
          <a:xfrm>
            <a:off x="551384" y="692696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/>
              <a:t>Dynamical production of </a:t>
            </a:r>
            <a:r>
              <a:rPr lang="en-GB" dirty="0"/>
              <a:t>e</a:t>
            </a:r>
            <a:r>
              <a:rPr lang="en-GB" baseline="30000" dirty="0"/>
              <a:t>+ </a:t>
            </a:r>
            <a:r>
              <a:rPr lang="en-GB" dirty="0"/>
              <a:t>e</a:t>
            </a:r>
            <a:r>
              <a:rPr lang="en-GB" baseline="30000" dirty="0"/>
              <a:t>-</a:t>
            </a:r>
            <a:r>
              <a:rPr lang="en-GB" cap="all" dirty="0"/>
              <a:t> in sub-barrier reactions of light ions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05814B-5339-6F40-8374-9D418CB4A567}"/>
              </a:ext>
            </a:extLst>
          </p:cNvPr>
          <p:cNvSpPr txBox="1"/>
          <p:nvPr/>
        </p:nvSpPr>
        <p:spPr>
          <a:xfrm>
            <a:off x="335360" y="1227650"/>
            <a:ext cx="101531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The </a:t>
            </a:r>
            <a:r>
              <a:rPr lang="it-IT" sz="1800" dirty="0" err="1">
                <a:effectLst/>
              </a:rPr>
              <a:t>two</a:t>
            </a:r>
            <a:r>
              <a:rPr lang="it-IT" sz="1800" dirty="0">
                <a:effectLst/>
              </a:rPr>
              <a:t> nuclei </a:t>
            </a:r>
            <a:r>
              <a:rPr lang="it-IT" sz="1800" dirty="0" err="1">
                <a:effectLst/>
              </a:rPr>
              <a:t>approach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each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other</a:t>
            </a:r>
            <a:r>
              <a:rPr lang="it-IT" sz="1800" dirty="0">
                <a:effectLst/>
              </a:rPr>
              <a:t> under Coulomb plus the </a:t>
            </a:r>
            <a:r>
              <a:rPr lang="it-IT" sz="1800" dirty="0" err="1">
                <a:effectLst/>
              </a:rPr>
              <a:t>nuclear</a:t>
            </a:r>
            <a:r>
              <a:rPr lang="it-IT" sz="1800" dirty="0">
                <a:effectLst/>
              </a:rPr>
              <a:t> (</a:t>
            </a:r>
            <a:r>
              <a:rPr lang="it-IT" sz="1800" dirty="0" err="1">
                <a:effectLst/>
              </a:rPr>
              <a:t>Bass</a:t>
            </a:r>
            <a:r>
              <a:rPr lang="it-IT" sz="1800" dirty="0">
                <a:effectLst/>
              </a:rPr>
              <a:t>) </a:t>
            </a:r>
            <a:r>
              <a:rPr lang="it-IT" sz="1800" dirty="0" err="1">
                <a:effectLst/>
              </a:rPr>
              <a:t>potential</a:t>
            </a:r>
            <a:r>
              <a:rPr lang="it-IT" sz="1800" dirty="0">
                <a:effectLst/>
              </a:rPr>
              <a:t>. </a:t>
            </a:r>
            <a:endParaRPr lang="it-IT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</a:rPr>
              <a:t>Classically</a:t>
            </a:r>
            <a:r>
              <a:rPr lang="it-IT" sz="1800" dirty="0">
                <a:effectLst/>
              </a:rPr>
              <a:t> → stop and </a:t>
            </a:r>
            <a:r>
              <a:rPr lang="it-IT" sz="1800" dirty="0" err="1">
                <a:effectLst/>
              </a:rPr>
              <a:t>bounce</a:t>
            </a:r>
            <a:r>
              <a:rPr lang="it-IT" sz="1800" dirty="0">
                <a:effectLst/>
              </a:rPr>
              <a:t> back.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Quantum </a:t>
            </a:r>
            <a:r>
              <a:rPr lang="it-IT" sz="1800" dirty="0" err="1">
                <a:effectLst/>
              </a:rPr>
              <a:t>mechanically</a:t>
            </a:r>
            <a:r>
              <a:rPr lang="it-IT" sz="1800" dirty="0">
                <a:effectLst/>
              </a:rPr>
              <a:t> → finite </a:t>
            </a:r>
            <a:r>
              <a:rPr lang="it-IT" sz="1800" dirty="0" err="1">
                <a:effectLst/>
              </a:rPr>
              <a:t>probability</a:t>
            </a:r>
            <a:r>
              <a:rPr lang="it-IT" sz="1800" dirty="0">
                <a:effectLst/>
              </a:rPr>
              <a:t> of </a:t>
            </a:r>
            <a:r>
              <a:rPr lang="it-IT" sz="1800" dirty="0" err="1">
                <a:effectLst/>
              </a:rPr>
              <a:t>tunneling</a:t>
            </a:r>
            <a:r>
              <a:rPr lang="it-IT" sz="1800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</a:rPr>
              <a:t>Probability</a:t>
            </a:r>
            <a:r>
              <a:rPr lang="it-IT" sz="1800" dirty="0">
                <a:effectLst/>
              </a:rPr>
              <a:t> and cross </a:t>
            </a:r>
            <a:r>
              <a:rPr lang="it-IT" sz="1800" dirty="0" err="1">
                <a:effectLst/>
              </a:rPr>
              <a:t>section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found</a:t>
            </a:r>
            <a:r>
              <a:rPr lang="it-IT" sz="1800" dirty="0">
                <a:effectLst/>
              </a:rPr>
              <a:t> by </a:t>
            </a:r>
            <a:r>
              <a:rPr lang="it-IT" sz="1800" dirty="0" err="1">
                <a:effectLst/>
              </a:rPr>
              <a:t>integrating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imaginary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action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between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turning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points</a:t>
            </a:r>
            <a:r>
              <a:rPr lang="it-IT" sz="1800" dirty="0">
                <a:effectLst/>
              </a:rPr>
              <a:t>.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</a:rPr>
              <a:t>Vacuum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polarization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decreases</a:t>
            </a:r>
            <a:r>
              <a:rPr lang="it-IT" sz="1800" dirty="0">
                <a:effectLst/>
              </a:rPr>
              <a:t> fusion cross </a:t>
            </a:r>
            <a:r>
              <a:rPr lang="it-IT" sz="1800" dirty="0" err="1">
                <a:effectLst/>
              </a:rPr>
              <a:t>section</a:t>
            </a:r>
            <a:r>
              <a:rPr lang="it-IT" sz="1800" dirty="0">
                <a:effectLst/>
              </a:rPr>
              <a:t> by </a:t>
            </a:r>
            <a:r>
              <a:rPr lang="it-IT" sz="1800" dirty="0" err="1">
                <a:effectLst/>
              </a:rPr>
              <a:t>as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much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as</a:t>
            </a:r>
            <a:r>
              <a:rPr lang="it-IT" sz="1800" dirty="0">
                <a:effectLst/>
              </a:rPr>
              <a:t> 15% for </a:t>
            </a:r>
            <a:r>
              <a:rPr lang="it-IT" sz="1800" dirty="0" err="1">
                <a:effectLst/>
              </a:rPr>
              <a:t>energies</a:t>
            </a:r>
            <a:r>
              <a:rPr lang="it-IT" sz="1800" dirty="0">
                <a:effectLst/>
              </a:rPr>
              <a:t> ~ </a:t>
            </a:r>
            <a:r>
              <a:rPr lang="it-IT" sz="1800" dirty="0" err="1">
                <a:effectLst/>
              </a:rPr>
              <a:t>MeV</a:t>
            </a:r>
            <a:r>
              <a:rPr lang="it-IT" sz="1800" dirty="0">
                <a:effectLst/>
              </a:rPr>
              <a:t>. </a:t>
            </a:r>
            <a:endParaRPr lang="it-IT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EB69D5-492A-384D-9709-C67BF03F63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3024336"/>
            <a:ext cx="3593283" cy="328498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076EC3E-C733-D146-8976-4A88F41EBAED}"/>
              </a:ext>
            </a:extLst>
          </p:cNvPr>
          <p:cNvSpPr txBox="1"/>
          <p:nvPr/>
        </p:nvSpPr>
        <p:spPr>
          <a:xfrm>
            <a:off x="4211581" y="3418713"/>
            <a:ext cx="7196067" cy="1294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Solve </a:t>
            </a:r>
            <a:r>
              <a:rPr lang="it-IT" sz="1800" dirty="0" err="1">
                <a:effectLst/>
              </a:rPr>
              <a:t>Dirac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equation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along</a:t>
            </a:r>
            <a:r>
              <a:rPr lang="it-IT" sz="1800" dirty="0">
                <a:effectLst/>
              </a:rPr>
              <a:t> Coulomb </a:t>
            </a:r>
            <a:r>
              <a:rPr lang="it-IT" sz="1800" dirty="0" err="1">
                <a:effectLst/>
              </a:rPr>
              <a:t>trajectory</a:t>
            </a:r>
            <a:r>
              <a:rPr lang="it-IT" sz="1800" dirty="0">
                <a:effectLst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Production </a:t>
            </a:r>
            <a:r>
              <a:rPr lang="it-IT" sz="1800" dirty="0" err="1">
                <a:effectLst/>
              </a:rPr>
              <a:t>occurs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when</a:t>
            </a:r>
            <a:r>
              <a:rPr lang="it-IT" sz="1800" dirty="0">
                <a:effectLst/>
              </a:rPr>
              <a:t> a </a:t>
            </a:r>
            <a:r>
              <a:rPr lang="it-IT" sz="1800" dirty="0" err="1">
                <a:effectLst/>
              </a:rPr>
              <a:t>virtual</a:t>
            </a:r>
            <a:r>
              <a:rPr lang="it-IT" sz="1800" dirty="0">
                <a:effectLst/>
              </a:rPr>
              <a:t> electron “</a:t>
            </a:r>
            <a:r>
              <a:rPr lang="it-IT" sz="1800" dirty="0" err="1">
                <a:effectLst/>
              </a:rPr>
              <a:t>tunnels</a:t>
            </a:r>
            <a:r>
              <a:rPr lang="it-IT" sz="1800" dirty="0">
                <a:effectLst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</a:rPr>
              <a:t>experimental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coincidence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correlation</a:t>
            </a:r>
            <a:r>
              <a:rPr lang="it-IT" sz="1800" dirty="0">
                <a:effectLst/>
              </a:rPr>
              <a:t> </a:t>
            </a:r>
            <a:endParaRPr lang="it-IT" dirty="0">
              <a:effectLst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CD577F22-2ED8-F647-B3E1-6B8B5FEB5D61}"/>
              </a:ext>
            </a:extLst>
          </p:cNvPr>
          <p:cNvSpPr txBox="1"/>
          <p:nvPr/>
        </p:nvSpPr>
        <p:spPr>
          <a:xfrm rot="19861811">
            <a:off x="9812478" y="5313140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C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C5C0CA-32F5-DE41-B3A4-A78B1F2BC87E}"/>
              </a:ext>
            </a:extLst>
          </p:cNvPr>
          <p:cNvSpPr txBox="1"/>
          <p:nvPr/>
        </p:nvSpPr>
        <p:spPr>
          <a:xfrm>
            <a:off x="5303912" y="6466624"/>
            <a:ext cx="405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</a:t>
            </a:r>
            <a:r>
              <a:rPr lang="it-IT" dirty="0"/>
              <a:t>Manuel </a:t>
            </a:r>
            <a:r>
              <a:rPr lang="it-IT" dirty="0" err="1"/>
              <a:t>Caamaño</a:t>
            </a:r>
            <a:r>
              <a:rPr lang="it-IT" dirty="0"/>
              <a:t> </a:t>
            </a:r>
            <a:r>
              <a:rPr lang="en-GB" dirty="0"/>
              <a:t>talk tomorrow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76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4C5E44-B4E6-AA4B-8A30-E6AFC7E8A1F5}"/>
              </a:ext>
            </a:extLst>
          </p:cNvPr>
          <p:cNvSpPr txBox="1"/>
          <p:nvPr/>
        </p:nvSpPr>
        <p:spPr>
          <a:xfrm>
            <a:off x="551384" y="6926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6BF3FF-F7B0-8D47-91E2-C78FDFA89BBF}"/>
              </a:ext>
            </a:extLst>
          </p:cNvPr>
          <p:cNvSpPr txBox="1"/>
          <p:nvPr/>
        </p:nvSpPr>
        <p:spPr>
          <a:xfrm>
            <a:off x="119336" y="1404158"/>
            <a:ext cx="113977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Nucleosynthesis during BBN and in different stellar burning exploits several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National Laboratories of </a:t>
            </a:r>
            <a:r>
              <a:rPr lang="en-GB" dirty="0" err="1"/>
              <a:t>Legnaro</a:t>
            </a:r>
            <a:r>
              <a:rPr lang="en-GB" dirty="0"/>
              <a:t> has several facilities (in terms of accelerators and detection systems) to perform those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Nuclear Astrophysics community is mature in Italy and Europe and in this session we are showing combined experiments to investigate specific scenarios (BBN, </a:t>
            </a:r>
            <a:r>
              <a:rPr lang="en-GB" baseline="30000" dirty="0"/>
              <a:t>12</a:t>
            </a:r>
            <a:r>
              <a:rPr lang="en-GB" dirty="0"/>
              <a:t>C formation, </a:t>
            </a:r>
            <a:r>
              <a:rPr lang="en-GB" baseline="30000" dirty="0"/>
              <a:t>26</a:t>
            </a:r>
            <a:r>
              <a:rPr lang="en-GB" dirty="0"/>
              <a:t>Al production) in different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experimental facilities or different technological upgrades are already planned to face those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all phases of the mid term plan there are interesting cases to be studied and where the community can work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 effort of the laboratory is required to improve the existing facilities in order to fulfil the proposed goals (beam intensities,  stabilities, beam energy calibration procedures, etc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prosed experimental selections will for sure grown the interest of the community in working in the LNL and will attract new proposals in Nuclear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Close connections and synergic activities with the proposed experiments at the LNS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47612D-AA73-F042-881B-8388F17BDBA1}"/>
              </a:ext>
            </a:extLst>
          </p:cNvPr>
          <p:cNvSpPr txBox="1"/>
          <p:nvPr/>
        </p:nvSpPr>
        <p:spPr>
          <a:xfrm>
            <a:off x="3074422" y="6052362"/>
            <a:ext cx="691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 attention!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63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0E46C810-CAA2-7D40-AD9E-66BE874BA807}"/>
              </a:ext>
            </a:extLst>
          </p:cNvPr>
          <p:cNvSpPr txBox="1"/>
          <p:nvPr/>
        </p:nvSpPr>
        <p:spPr>
          <a:xfrm>
            <a:off x="263352" y="527280"/>
            <a:ext cx="594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Big Bang Nucleosynthesis: the d abundance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B92E8A-5EA8-EB4A-9DED-7A84AD90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64" y="1206094"/>
            <a:ext cx="6840760" cy="2642308"/>
          </a:xfrm>
        </p:spPr>
        <p:txBody>
          <a:bodyPr>
            <a:norm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uncertainty</a:t>
            </a:r>
            <a:r>
              <a:rPr lang="it-IT" sz="2000" dirty="0"/>
              <a:t> on [D/H]</a:t>
            </a:r>
            <a:r>
              <a:rPr lang="it-IT" sz="2000" baseline="-25000" dirty="0"/>
              <a:t>BBN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related</a:t>
            </a:r>
            <a:r>
              <a:rPr lang="it-IT" sz="2000" dirty="0"/>
              <a:t> to the </a:t>
            </a:r>
            <a:r>
              <a:rPr lang="it-IT" sz="2000" dirty="0" err="1"/>
              <a:t>knowledge</a:t>
            </a:r>
            <a:r>
              <a:rPr lang="it-IT" sz="2000" dirty="0"/>
              <a:t> of the </a:t>
            </a:r>
            <a:r>
              <a:rPr lang="it-IT" sz="2000" dirty="0" err="1"/>
              <a:t>reactions</a:t>
            </a:r>
            <a:r>
              <a:rPr lang="it-IT" sz="2000" dirty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 in the </a:t>
            </a:r>
            <a:r>
              <a:rPr lang="it-IT" sz="2000" dirty="0" err="1"/>
              <a:t>deuterium</a:t>
            </a:r>
            <a:r>
              <a:rPr lang="it-IT" sz="2000" dirty="0"/>
              <a:t> production and </a:t>
            </a:r>
            <a:r>
              <a:rPr lang="it-IT" sz="2000" dirty="0" err="1"/>
              <a:t>distruction</a:t>
            </a:r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uncertainty</a:t>
            </a:r>
            <a:r>
              <a:rPr lang="it-IT" sz="2000" dirty="0"/>
              <a:t> on [D/H]</a:t>
            </a:r>
            <a:r>
              <a:rPr lang="it-IT" sz="2000" baseline="-25000" dirty="0"/>
              <a:t>BBN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dominated</a:t>
            </a:r>
            <a:r>
              <a:rPr lang="it-IT" sz="2000" dirty="0"/>
              <a:t> by the </a:t>
            </a:r>
            <a:r>
              <a:rPr lang="it-IT" sz="2000" dirty="0" err="1"/>
              <a:t>uncertainty</a:t>
            </a:r>
            <a:r>
              <a:rPr lang="it-IT" sz="2000" dirty="0"/>
              <a:t> on the d(</a:t>
            </a:r>
            <a:r>
              <a:rPr lang="it-IT" sz="2000" dirty="0" err="1"/>
              <a:t>d,n</a:t>
            </a:r>
            <a:r>
              <a:rPr lang="it-IT" sz="2000" dirty="0"/>
              <a:t>)</a:t>
            </a:r>
            <a:r>
              <a:rPr lang="it-IT" sz="2000" baseline="30000" dirty="0"/>
              <a:t>3</a:t>
            </a:r>
            <a:r>
              <a:rPr lang="it-IT" sz="2000" dirty="0"/>
              <a:t>He and d(</a:t>
            </a:r>
            <a:r>
              <a:rPr lang="it-IT" sz="2000" dirty="0" err="1"/>
              <a:t>d,p</a:t>
            </a:r>
            <a:r>
              <a:rPr lang="it-IT" sz="2000" dirty="0"/>
              <a:t>)</a:t>
            </a:r>
            <a:r>
              <a:rPr lang="it-IT" sz="2000" baseline="30000" dirty="0"/>
              <a:t>3</a:t>
            </a:r>
            <a:r>
              <a:rPr lang="it-IT" sz="2000" dirty="0"/>
              <a:t>H  </a:t>
            </a:r>
            <a:r>
              <a:rPr lang="it-IT" sz="2000" dirty="0" err="1"/>
              <a:t>S-factors</a:t>
            </a:r>
            <a:r>
              <a:rPr lang="it-IT" sz="2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F831A-01D1-9E40-A10C-D9B35F4C20A0}"/>
              </a:ext>
            </a:extLst>
          </p:cNvPr>
          <p:cNvSpPr txBox="1"/>
          <p:nvPr/>
        </p:nvSpPr>
        <p:spPr>
          <a:xfrm>
            <a:off x="7803120" y="2700144"/>
            <a:ext cx="4014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Yeh, Olive and Fields, JCAP03 046 (2021)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BCF7A3-9A9F-7646-BABD-BFCB4CA8C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056" y="769296"/>
            <a:ext cx="5484608" cy="1930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19F227-9E7C-2843-B3B6-B1FAD34E1889}"/>
              </a:ext>
            </a:extLst>
          </p:cNvPr>
          <p:cNvSpPr/>
          <p:nvPr/>
        </p:nvSpPr>
        <p:spPr>
          <a:xfrm>
            <a:off x="9293463" y="1430307"/>
            <a:ext cx="2347200" cy="681853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E2C8FC50-917D-4344-89A4-DB1B150B7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386" y="3131318"/>
            <a:ext cx="6812250" cy="32354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6B7E88-17D4-5145-BB37-E0662E92D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3593984"/>
            <a:ext cx="5170050" cy="2347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9F2C0E-3668-1246-A87C-94CF36C25EFC}"/>
              </a:ext>
            </a:extLst>
          </p:cNvPr>
          <p:cNvSpPr txBox="1"/>
          <p:nvPr/>
        </p:nvSpPr>
        <p:spPr>
          <a:xfrm>
            <a:off x="839416" y="3245400"/>
            <a:ext cx="1368152" cy="36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d(</a:t>
            </a:r>
            <a:r>
              <a:rPr lang="it-IT" err="1"/>
              <a:t>p,</a:t>
            </a:r>
            <a:r>
              <a:rPr lang="it-IT" err="1">
                <a:latin typeface="Symbol" panose="05050102010706020507" pitchFamily="18" charset="2"/>
              </a:rPr>
              <a:t>g</a:t>
            </a:r>
            <a:r>
              <a:rPr lang="it-IT"/>
              <a:t>)</a:t>
            </a:r>
            <a:r>
              <a:rPr lang="it-IT" baseline="30000"/>
              <a:t>3</a:t>
            </a:r>
            <a:r>
              <a:rPr lang="it-IT"/>
              <a:t>He</a:t>
            </a:r>
            <a:endParaRPr lang="en-GB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5404B839-9777-C747-825A-D0ECC381AEE7}"/>
              </a:ext>
            </a:extLst>
          </p:cNvPr>
          <p:cNvSpPr txBox="1"/>
          <p:nvPr/>
        </p:nvSpPr>
        <p:spPr>
          <a:xfrm>
            <a:off x="623392" y="6299838"/>
            <a:ext cx="1412566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B/C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C45FCC-C14A-B842-A86F-81C19C95BB8C}"/>
              </a:ext>
            </a:extLst>
          </p:cNvPr>
          <p:cNvSpPr txBox="1"/>
          <p:nvPr/>
        </p:nvSpPr>
        <p:spPr>
          <a:xfrm>
            <a:off x="4041525" y="6387972"/>
            <a:ext cx="50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Link to the activity of LNS (see </a:t>
            </a:r>
            <a:r>
              <a:rPr lang="en-GB" dirty="0" err="1"/>
              <a:t>Rapisarda</a:t>
            </a:r>
            <a:r>
              <a:rPr lang="en-GB" dirty="0"/>
              <a:t> slide)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7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0E46C810-CAA2-7D40-AD9E-66BE874BA807}"/>
              </a:ext>
            </a:extLst>
          </p:cNvPr>
          <p:cNvSpPr txBox="1"/>
          <p:nvPr/>
        </p:nvSpPr>
        <p:spPr>
          <a:xfrm>
            <a:off x="263352" y="527280"/>
            <a:ext cx="594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Big Bang Nucleosynthesis: the d abundance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B92E8A-5EA8-EB4A-9DED-7A84AD90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002716"/>
            <a:ext cx="6840760" cy="2642308"/>
          </a:xfrm>
        </p:spPr>
        <p:txBody>
          <a:bodyPr>
            <a:normAutofit/>
          </a:bodyPr>
          <a:lstStyle/>
          <a:p>
            <a:r>
              <a:rPr lang="it-IT" sz="2000"/>
              <a:t>The uncertainty on [D/H]</a:t>
            </a:r>
            <a:r>
              <a:rPr lang="it-IT" sz="2000" baseline="-25000"/>
              <a:t>BBN</a:t>
            </a:r>
            <a:r>
              <a:rPr lang="it-IT" sz="2000"/>
              <a:t> is related to the knowledge of the reactions involved in the deuterium production and </a:t>
            </a:r>
            <a:r>
              <a:rPr lang="it-IT" sz="2000" err="1"/>
              <a:t>distruction</a:t>
            </a:r>
            <a:endParaRPr lang="it-IT" sz="2000"/>
          </a:p>
          <a:p>
            <a:r>
              <a:rPr lang="it-IT" sz="2000"/>
              <a:t>The </a:t>
            </a:r>
            <a:r>
              <a:rPr lang="it-IT" sz="2000" err="1"/>
              <a:t>uncertainty</a:t>
            </a:r>
            <a:r>
              <a:rPr lang="it-IT" sz="2000"/>
              <a:t> on [D/H]</a:t>
            </a:r>
            <a:r>
              <a:rPr lang="it-IT" sz="2000" baseline="-25000"/>
              <a:t>BBN</a:t>
            </a:r>
            <a:r>
              <a:rPr lang="it-IT" sz="2000"/>
              <a:t> </a:t>
            </a:r>
            <a:r>
              <a:rPr lang="it-IT" sz="2000" err="1"/>
              <a:t>is</a:t>
            </a:r>
            <a:r>
              <a:rPr lang="it-IT" sz="2000"/>
              <a:t> </a:t>
            </a:r>
            <a:r>
              <a:rPr lang="it-IT" sz="2000" err="1"/>
              <a:t>dominated</a:t>
            </a:r>
            <a:r>
              <a:rPr lang="it-IT" sz="2000"/>
              <a:t> by the </a:t>
            </a:r>
            <a:r>
              <a:rPr lang="it-IT" sz="2000" err="1"/>
              <a:t>uncertainty</a:t>
            </a:r>
            <a:r>
              <a:rPr lang="it-IT" sz="2000"/>
              <a:t> on the d(</a:t>
            </a:r>
            <a:r>
              <a:rPr lang="it-IT" sz="2000" err="1"/>
              <a:t>d,n</a:t>
            </a:r>
            <a:r>
              <a:rPr lang="it-IT" sz="2000"/>
              <a:t>)</a:t>
            </a:r>
            <a:r>
              <a:rPr lang="it-IT" sz="2000" baseline="30000"/>
              <a:t>3</a:t>
            </a:r>
            <a:r>
              <a:rPr lang="it-IT" sz="2000"/>
              <a:t>He and d(</a:t>
            </a:r>
            <a:r>
              <a:rPr lang="it-IT" sz="2000" err="1"/>
              <a:t>d,p</a:t>
            </a:r>
            <a:r>
              <a:rPr lang="it-IT" sz="2000"/>
              <a:t>)</a:t>
            </a:r>
            <a:r>
              <a:rPr lang="it-IT" sz="2000" baseline="30000"/>
              <a:t>3</a:t>
            </a:r>
            <a:r>
              <a:rPr lang="it-IT" sz="2000"/>
              <a:t>H  </a:t>
            </a:r>
            <a:r>
              <a:rPr lang="it-IT" sz="2000" err="1"/>
              <a:t>S-factors</a:t>
            </a:r>
            <a:r>
              <a:rPr lang="it-IT" sz="200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F831A-01D1-9E40-A10C-D9B35F4C20A0}"/>
              </a:ext>
            </a:extLst>
          </p:cNvPr>
          <p:cNvSpPr txBox="1"/>
          <p:nvPr/>
        </p:nvSpPr>
        <p:spPr>
          <a:xfrm>
            <a:off x="7809034" y="2651746"/>
            <a:ext cx="4014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Yeh, Olive and Fields, JCAP03 046 (2021)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BCF7A3-9A9F-7646-BABD-BFCB4CA8C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056" y="769296"/>
            <a:ext cx="5484608" cy="1930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19F227-9E7C-2843-B3B6-B1FAD34E1889}"/>
              </a:ext>
            </a:extLst>
          </p:cNvPr>
          <p:cNvSpPr/>
          <p:nvPr/>
        </p:nvSpPr>
        <p:spPr>
          <a:xfrm>
            <a:off x="9293463" y="1430307"/>
            <a:ext cx="2347200" cy="681853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822E5-672E-C241-9D20-A923ED193E41}"/>
              </a:ext>
            </a:extLst>
          </p:cNvPr>
          <p:cNvSpPr txBox="1"/>
          <p:nvPr/>
        </p:nvSpPr>
        <p:spPr>
          <a:xfrm>
            <a:off x="119336" y="3304220"/>
            <a:ext cx="11953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reactions are of interest not only for astrophysics, but also for nuclear fusion</a:t>
            </a:r>
          </a:p>
          <a:p>
            <a:r>
              <a:rPr lang="en-GB" dirty="0"/>
              <a:t>energy production, because they could be very suitable processes used to fuel magnetic- and inertial-confinement</a:t>
            </a:r>
          </a:p>
          <a:p>
            <a:r>
              <a:rPr lang="en-GB" dirty="0"/>
              <a:t>fusion reactors. In particular, the accurate knowledge of the </a:t>
            </a:r>
            <a:r>
              <a:rPr lang="en-GB" dirty="0" err="1"/>
              <a:t>d+d</a:t>
            </a:r>
            <a:r>
              <a:rPr lang="en-GB" dirty="0"/>
              <a:t> reaction rates would clarify whether the neutron-</a:t>
            </a:r>
          </a:p>
          <a:p>
            <a:r>
              <a:rPr lang="en-GB" dirty="0"/>
              <a:t>producing channel branching ratio is reduced in </a:t>
            </a:r>
            <a:r>
              <a:rPr lang="en-GB" dirty="0" err="1"/>
              <a:t>favor</a:t>
            </a:r>
            <a:r>
              <a:rPr lang="en-GB" dirty="0"/>
              <a:t> of the proton channel (H. Paetz gen. </a:t>
            </a:r>
            <a:r>
              <a:rPr lang="en-GB" dirty="0" err="1"/>
              <a:t>Schieck</a:t>
            </a:r>
            <a:r>
              <a:rPr lang="en-GB" dirty="0"/>
              <a:t>, EPJA 2010)</a:t>
            </a:r>
          </a:p>
          <a:p>
            <a:endParaRPr lang="en-GB" dirty="0"/>
          </a:p>
          <a:p>
            <a:r>
              <a:rPr lang="en-GB" dirty="0"/>
              <a:t>Microscopic ab-initio calculations (</a:t>
            </a:r>
            <a:r>
              <a:rPr lang="en-GB" dirty="0" err="1"/>
              <a:t>Marcucci</a:t>
            </a:r>
            <a:r>
              <a:rPr lang="en-GB" dirty="0"/>
              <a:t> et al. Front. Phys. 2020) are ongoing on those systems and experimental data on cross section and angular distribution are crucial to compare to </a:t>
            </a:r>
            <a:r>
              <a:rPr lang="en-GB" dirty="0" err="1"/>
              <a:t>theroretical</a:t>
            </a:r>
            <a:r>
              <a:rPr lang="en-GB" dirty="0"/>
              <a:t> predictions. </a:t>
            </a:r>
          </a:p>
          <a:p>
            <a:r>
              <a:rPr lang="en-GB" dirty="0"/>
              <a:t>Those calculations are also moving to higher mass number, exploring A = 6 in this years and A = 7 in the future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158DCD-0477-BC47-A3FB-9561C93478CD}"/>
              </a:ext>
            </a:extLst>
          </p:cNvPr>
          <p:cNvSpPr txBox="1"/>
          <p:nvPr/>
        </p:nvSpPr>
        <p:spPr>
          <a:xfrm>
            <a:off x="5484519" y="5967190"/>
            <a:ext cx="464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Link to the nuclear structure working 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22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ADBBFD8B-8B98-6340-B3B3-EA1ADD0F5301}"/>
              </a:ext>
            </a:extLst>
          </p:cNvPr>
          <p:cNvSpPr txBox="1"/>
          <p:nvPr/>
        </p:nvSpPr>
        <p:spPr>
          <a:xfrm>
            <a:off x="263352" y="527280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Big Bang Nucleosynthesis: the </a:t>
            </a:r>
            <a:r>
              <a:rPr lang="en-GB" cap="all" baseline="30000"/>
              <a:t>7</a:t>
            </a:r>
            <a:r>
              <a:rPr lang="en-GB" cap="all"/>
              <a:t>Li problem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110A299-1A7D-0A45-B667-9D80DA9A1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2" y="884096"/>
            <a:ext cx="12192000" cy="30827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36CC4FF-52A2-AD4E-8DA5-F98888FFC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" y="3646884"/>
            <a:ext cx="3866713" cy="274096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F5DB66-F1E3-624B-BA97-5DD6F6563B6B}"/>
              </a:ext>
            </a:extLst>
          </p:cNvPr>
          <p:cNvSpPr txBox="1"/>
          <p:nvPr/>
        </p:nvSpPr>
        <p:spPr>
          <a:xfrm>
            <a:off x="623392" y="6176831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Lamia</a:t>
            </a:r>
            <a:r>
              <a:rPr lang="en-GB" sz="1400" dirty="0"/>
              <a:t> et al. ApJ2017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9E7AC39-55BF-EF44-BBE1-8AB830F3D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810" y="4346103"/>
            <a:ext cx="4835308" cy="829185"/>
          </a:xfrm>
          <a:prstGeom prst="rect">
            <a:avLst/>
          </a:prstGeom>
          <a:ln w="31750">
            <a:solidFill>
              <a:schemeClr val="accent1">
                <a:shade val="50000"/>
              </a:schemeClr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8CA1144-467E-9F49-9435-BB8D1EE285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94" y="3906197"/>
            <a:ext cx="2640940" cy="205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49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ADBBFD8B-8B98-6340-B3B3-EA1ADD0F5301}"/>
              </a:ext>
            </a:extLst>
          </p:cNvPr>
          <p:cNvSpPr txBox="1"/>
          <p:nvPr/>
        </p:nvSpPr>
        <p:spPr>
          <a:xfrm>
            <a:off x="263352" y="527280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/>
              <a:t>Big Bang Nucleosynthesis: the </a:t>
            </a:r>
            <a:r>
              <a:rPr lang="en-GB" cap="all" baseline="30000"/>
              <a:t>7</a:t>
            </a:r>
            <a:r>
              <a:rPr lang="en-GB" cap="all"/>
              <a:t>Li problem</a:t>
            </a:r>
          </a:p>
        </p:txBody>
      </p:sp>
      <p:pic>
        <p:nvPicPr>
          <p:cNvPr id="13" name="Immagine 3">
            <a:extLst>
              <a:ext uri="{FF2B5EF4-FFF2-40B4-BE49-F238E27FC236}">
                <a16:creationId xmlns:a16="http://schemas.microsoft.com/office/drawing/2014/main" id="{56EA8EF1-1FCE-0A47-ABBE-416761434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51" y="1668615"/>
            <a:ext cx="4621757" cy="5085717"/>
          </a:xfrm>
          <a:prstGeom prst="rect">
            <a:avLst/>
          </a:prstGeom>
        </p:spPr>
      </p:pic>
      <p:sp>
        <p:nvSpPr>
          <p:cNvPr id="14" name="Freccia destra 4">
            <a:extLst>
              <a:ext uri="{FF2B5EF4-FFF2-40B4-BE49-F238E27FC236}">
                <a16:creationId xmlns:a16="http://schemas.microsoft.com/office/drawing/2014/main" id="{BC0F8730-6FCA-644D-936C-F84E949EB1F0}"/>
              </a:ext>
            </a:extLst>
          </p:cNvPr>
          <p:cNvSpPr/>
          <p:nvPr/>
        </p:nvSpPr>
        <p:spPr>
          <a:xfrm>
            <a:off x="1085156" y="4385437"/>
            <a:ext cx="1742303" cy="191530"/>
          </a:xfrm>
          <a:prstGeom prst="rightArrow">
            <a:avLst/>
          </a:prstGeom>
          <a:ln cap="sq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78F9ECC3-0249-2748-BA96-1C0B10223BB0}"/>
              </a:ext>
            </a:extLst>
          </p:cNvPr>
          <p:cNvSpPr txBox="1"/>
          <p:nvPr/>
        </p:nvSpPr>
        <p:spPr>
          <a:xfrm>
            <a:off x="1199456" y="4097582"/>
            <a:ext cx="207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THM </a:t>
            </a:r>
            <a:r>
              <a:rPr lang="it-IT" b="1" dirty="0" err="1"/>
              <a:t>energies</a:t>
            </a:r>
            <a:endParaRPr lang="it-IT" b="1" dirty="0"/>
          </a:p>
        </p:txBody>
      </p:sp>
      <p:grpSp>
        <p:nvGrpSpPr>
          <p:cNvPr id="16" name="Gruppo 30">
            <a:extLst>
              <a:ext uri="{FF2B5EF4-FFF2-40B4-BE49-F238E27FC236}">
                <a16:creationId xmlns:a16="http://schemas.microsoft.com/office/drawing/2014/main" id="{84AFB40B-E856-5640-A30B-634C7F226DF6}"/>
              </a:ext>
            </a:extLst>
          </p:cNvPr>
          <p:cNvGrpSpPr/>
          <p:nvPr/>
        </p:nvGrpSpPr>
        <p:grpSpPr>
          <a:xfrm>
            <a:off x="7212897" y="1020997"/>
            <a:ext cx="4448452" cy="2771096"/>
            <a:chOff x="7290126" y="1005054"/>
            <a:chExt cx="4448452" cy="2771096"/>
          </a:xfrm>
        </p:grpSpPr>
        <p:sp>
          <p:nvSpPr>
            <p:cNvPr id="17" name="CasellaDiTesto 17">
              <a:extLst>
                <a:ext uri="{FF2B5EF4-FFF2-40B4-BE49-F238E27FC236}">
                  <a16:creationId xmlns:a16="http://schemas.microsoft.com/office/drawing/2014/main" id="{F23BBC31-E641-2A49-8B54-BB3B5F3A2F32}"/>
                </a:ext>
              </a:extLst>
            </p:cNvPr>
            <p:cNvSpPr txBox="1"/>
            <p:nvPr/>
          </p:nvSpPr>
          <p:spPr>
            <a:xfrm>
              <a:off x="10656652" y="2182511"/>
              <a:ext cx="54538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/>
                <a:t>α</a:t>
              </a:r>
            </a:p>
          </p:txBody>
        </p:sp>
        <p:grpSp>
          <p:nvGrpSpPr>
            <p:cNvPr id="20" name="Gruppo 18">
              <a:extLst>
                <a:ext uri="{FF2B5EF4-FFF2-40B4-BE49-F238E27FC236}">
                  <a16:creationId xmlns:a16="http://schemas.microsoft.com/office/drawing/2014/main" id="{AD0B4535-572B-9741-9738-E56966ED5A8B}"/>
                </a:ext>
              </a:extLst>
            </p:cNvPr>
            <p:cNvGrpSpPr/>
            <p:nvPr/>
          </p:nvGrpSpPr>
          <p:grpSpPr>
            <a:xfrm>
              <a:off x="7290126" y="1005054"/>
              <a:ext cx="3907487" cy="2771096"/>
              <a:chOff x="741113" y="1336662"/>
              <a:chExt cx="5705796" cy="2569907"/>
            </a:xfrm>
          </p:grpSpPr>
          <p:cxnSp>
            <p:nvCxnSpPr>
              <p:cNvPr id="22" name="Connettore 2 19">
                <a:extLst>
                  <a:ext uri="{FF2B5EF4-FFF2-40B4-BE49-F238E27FC236}">
                    <a16:creationId xmlns:a16="http://schemas.microsoft.com/office/drawing/2014/main" id="{C7182FC7-1EA6-FB43-B305-3BD91E51F1B9}"/>
                  </a:ext>
                </a:extLst>
              </p:cNvPr>
              <p:cNvCxnSpPr/>
              <p:nvPr/>
            </p:nvCxnSpPr>
            <p:spPr>
              <a:xfrm>
                <a:off x="1599207" y="1387611"/>
                <a:ext cx="2041934" cy="766571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0">
                <a:extLst>
                  <a:ext uri="{FF2B5EF4-FFF2-40B4-BE49-F238E27FC236}">
                    <a16:creationId xmlns:a16="http://schemas.microsoft.com/office/drawing/2014/main" id="{E1AC7716-2C86-F642-A1E6-B4A9671FBE28}"/>
                  </a:ext>
                </a:extLst>
              </p:cNvPr>
              <p:cNvCxnSpPr/>
              <p:nvPr/>
            </p:nvCxnSpPr>
            <p:spPr>
              <a:xfrm flipV="1">
                <a:off x="3663776" y="1336662"/>
                <a:ext cx="1904939" cy="780257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1">
                <a:extLst>
                  <a:ext uri="{FF2B5EF4-FFF2-40B4-BE49-F238E27FC236}">
                    <a16:creationId xmlns:a16="http://schemas.microsoft.com/office/drawing/2014/main" id="{53BC2492-BD76-7645-AEDB-1DFEC5F8FA9B}"/>
                  </a:ext>
                </a:extLst>
              </p:cNvPr>
              <p:cNvCxnSpPr/>
              <p:nvPr/>
            </p:nvCxnSpPr>
            <p:spPr>
              <a:xfrm flipV="1">
                <a:off x="1412784" y="3161659"/>
                <a:ext cx="2704547" cy="202591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2">
                <a:extLst>
                  <a:ext uri="{FF2B5EF4-FFF2-40B4-BE49-F238E27FC236}">
                    <a16:creationId xmlns:a16="http://schemas.microsoft.com/office/drawing/2014/main" id="{EF3D793A-B6B6-3E4B-94AA-DA72F36337D0}"/>
                  </a:ext>
                </a:extLst>
              </p:cNvPr>
              <p:cNvCxnSpPr/>
              <p:nvPr/>
            </p:nvCxnSpPr>
            <p:spPr>
              <a:xfrm flipV="1">
                <a:off x="4117331" y="2821930"/>
                <a:ext cx="1579853" cy="325936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3">
                <a:extLst>
                  <a:ext uri="{FF2B5EF4-FFF2-40B4-BE49-F238E27FC236}">
                    <a16:creationId xmlns:a16="http://schemas.microsoft.com/office/drawing/2014/main" id="{65279D62-D365-8442-9299-42306E1AD19E}"/>
                  </a:ext>
                </a:extLst>
              </p:cNvPr>
              <p:cNvCxnSpPr/>
              <p:nvPr/>
            </p:nvCxnSpPr>
            <p:spPr>
              <a:xfrm>
                <a:off x="4117331" y="3179437"/>
                <a:ext cx="1579853" cy="492812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sellaDiTesto 24">
                <a:extLst>
                  <a:ext uri="{FF2B5EF4-FFF2-40B4-BE49-F238E27FC236}">
                    <a16:creationId xmlns:a16="http://schemas.microsoft.com/office/drawing/2014/main" id="{2C0CEA79-0E54-8549-A90F-535D484B9D95}"/>
                  </a:ext>
                </a:extLst>
              </p:cNvPr>
              <p:cNvSpPr txBox="1"/>
              <p:nvPr/>
            </p:nvSpPr>
            <p:spPr>
              <a:xfrm>
                <a:off x="741114" y="1394942"/>
                <a:ext cx="1587452" cy="54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b="1" baseline="30000"/>
                  <a:t>6</a:t>
                </a:r>
                <a:r>
                  <a:rPr lang="it-IT" sz="3200" b="1"/>
                  <a:t>Li</a:t>
                </a:r>
              </a:p>
            </p:txBody>
          </p:sp>
          <p:sp>
            <p:nvSpPr>
              <p:cNvPr id="28" name="CasellaDiTesto 25">
                <a:extLst>
                  <a:ext uri="{FF2B5EF4-FFF2-40B4-BE49-F238E27FC236}">
                    <a16:creationId xmlns:a16="http://schemas.microsoft.com/office/drawing/2014/main" id="{73B463B6-980D-534D-B640-60EB484D000A}"/>
                  </a:ext>
                </a:extLst>
              </p:cNvPr>
              <p:cNvSpPr txBox="1"/>
              <p:nvPr/>
            </p:nvSpPr>
            <p:spPr>
              <a:xfrm>
                <a:off x="5376850" y="1442532"/>
                <a:ext cx="1070059" cy="54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b="1"/>
                  <a:t>α</a:t>
                </a:r>
              </a:p>
            </p:txBody>
          </p:sp>
          <p:sp>
            <p:nvSpPr>
              <p:cNvPr id="29" name="CasellaDiTesto 26">
                <a:extLst>
                  <a:ext uri="{FF2B5EF4-FFF2-40B4-BE49-F238E27FC236}">
                    <a16:creationId xmlns:a16="http://schemas.microsoft.com/office/drawing/2014/main" id="{9BE4345D-E86C-DF44-9D7D-601A2EA8D0E0}"/>
                  </a:ext>
                </a:extLst>
              </p:cNvPr>
              <p:cNvSpPr txBox="1"/>
              <p:nvPr/>
            </p:nvSpPr>
            <p:spPr>
              <a:xfrm>
                <a:off x="3147480" y="2261318"/>
                <a:ext cx="1070059" cy="542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b="1"/>
                  <a:t>d</a:t>
                </a:r>
              </a:p>
            </p:txBody>
          </p:sp>
          <p:sp>
            <p:nvSpPr>
              <p:cNvPr id="30" name="CasellaDiTesto 27">
                <a:extLst>
                  <a:ext uri="{FF2B5EF4-FFF2-40B4-BE49-F238E27FC236}">
                    <a16:creationId xmlns:a16="http://schemas.microsoft.com/office/drawing/2014/main" id="{CFA45894-60C8-3B4B-8705-773216FDF024}"/>
                  </a:ext>
                </a:extLst>
              </p:cNvPr>
              <p:cNvSpPr txBox="1"/>
              <p:nvPr/>
            </p:nvSpPr>
            <p:spPr>
              <a:xfrm>
                <a:off x="741113" y="3364250"/>
                <a:ext cx="1307723" cy="542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b="1" baseline="30000"/>
                  <a:t>7</a:t>
                </a:r>
                <a:r>
                  <a:rPr lang="it-IT" sz="3200" b="1"/>
                  <a:t>Be</a:t>
                </a:r>
              </a:p>
            </p:txBody>
          </p:sp>
          <p:cxnSp>
            <p:nvCxnSpPr>
              <p:cNvPr id="31" name="Connettore 2 28">
                <a:extLst>
                  <a:ext uri="{FF2B5EF4-FFF2-40B4-BE49-F238E27FC236}">
                    <a16:creationId xmlns:a16="http://schemas.microsoft.com/office/drawing/2014/main" id="{E97ED36A-52AB-3E45-BDF9-504B44B23957}"/>
                  </a:ext>
                </a:extLst>
              </p:cNvPr>
              <p:cNvCxnSpPr/>
              <p:nvPr/>
            </p:nvCxnSpPr>
            <p:spPr>
              <a:xfrm>
                <a:off x="3641141" y="2173799"/>
                <a:ext cx="476190" cy="976647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asellaDiTesto 29">
              <a:extLst>
                <a:ext uri="{FF2B5EF4-FFF2-40B4-BE49-F238E27FC236}">
                  <a16:creationId xmlns:a16="http://schemas.microsoft.com/office/drawing/2014/main" id="{5176C42B-00A1-BC4F-B9D1-2E687F119763}"/>
                </a:ext>
              </a:extLst>
            </p:cNvPr>
            <p:cNvSpPr txBox="1"/>
            <p:nvPr/>
          </p:nvSpPr>
          <p:spPr>
            <a:xfrm>
              <a:off x="10656652" y="3118933"/>
              <a:ext cx="1081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baseline="30000"/>
                <a:t>5</a:t>
              </a:r>
              <a:r>
                <a:rPr lang="it-IT" sz="3200" b="1"/>
                <a:t>Li</a:t>
              </a:r>
            </a:p>
          </p:txBody>
        </p:sp>
      </p:grpSp>
      <p:sp>
        <p:nvSpPr>
          <p:cNvPr id="32" name="CasellaDiTesto 32">
            <a:extLst>
              <a:ext uri="{FF2B5EF4-FFF2-40B4-BE49-F238E27FC236}">
                <a16:creationId xmlns:a16="http://schemas.microsoft.com/office/drawing/2014/main" id="{981E4F93-B2A6-9F4F-AD3B-D060C4AFDF6C}"/>
              </a:ext>
            </a:extLst>
          </p:cNvPr>
          <p:cNvSpPr txBox="1"/>
          <p:nvPr/>
        </p:nvSpPr>
        <p:spPr>
          <a:xfrm rot="20515508">
            <a:off x="3934159" y="2413465"/>
            <a:ext cx="3181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Direct data </a:t>
            </a:r>
            <a:r>
              <a:rPr lang="it-IT" b="1" dirty="0" err="1">
                <a:solidFill>
                  <a:srgbClr val="FF0000"/>
                </a:solidFill>
              </a:rPr>
              <a:t>partially</a:t>
            </a:r>
            <a:r>
              <a:rPr lang="it-IT" b="1" dirty="0">
                <a:solidFill>
                  <a:srgbClr val="FF0000"/>
                </a:solidFill>
              </a:rPr>
              <a:t> cover BBN </a:t>
            </a:r>
            <a:r>
              <a:rPr lang="it-IT" b="1" dirty="0" err="1">
                <a:solidFill>
                  <a:srgbClr val="FF0000"/>
                </a:solidFill>
              </a:rPr>
              <a:t>energies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  <a:r>
              <a:rPr lang="it-IT" b="1" dirty="0" err="1">
                <a:solidFill>
                  <a:srgbClr val="FF0000"/>
                </a:solidFill>
              </a:rPr>
              <a:t>influence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subthreshold</a:t>
            </a:r>
            <a:r>
              <a:rPr lang="it-IT" b="1" dirty="0">
                <a:solidFill>
                  <a:srgbClr val="FF0000"/>
                </a:solidFill>
              </a:rPr>
              <a:t> state!</a:t>
            </a:r>
          </a:p>
        </p:txBody>
      </p:sp>
      <p:sp>
        <p:nvSpPr>
          <p:cNvPr id="33" name="CasellaDiTesto 33">
            <a:extLst>
              <a:ext uri="{FF2B5EF4-FFF2-40B4-BE49-F238E27FC236}">
                <a16:creationId xmlns:a16="http://schemas.microsoft.com/office/drawing/2014/main" id="{0CD646A6-C8C0-4143-B2D6-B9AF0077EDD1}"/>
              </a:ext>
            </a:extLst>
          </p:cNvPr>
          <p:cNvSpPr txBox="1"/>
          <p:nvPr/>
        </p:nvSpPr>
        <p:spPr>
          <a:xfrm>
            <a:off x="5451505" y="3826663"/>
            <a:ext cx="5204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1) </a:t>
            </a:r>
            <a:r>
              <a:rPr lang="it-IT" baseline="30000" dirty="0"/>
              <a:t>7</a:t>
            </a:r>
            <a:r>
              <a:rPr lang="it-IT" dirty="0"/>
              <a:t>Be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specifics</a:t>
            </a:r>
            <a:r>
              <a:rPr lang="it-IT" dirty="0"/>
              <a:t>: </a:t>
            </a:r>
          </a:p>
          <a:p>
            <a:r>
              <a:rPr lang="it-IT" dirty="0"/>
              <a:t>10-15 </a:t>
            </a:r>
            <a:r>
              <a:rPr lang="it-IT" dirty="0" err="1"/>
              <a:t>MeV</a:t>
            </a:r>
            <a:r>
              <a:rPr lang="it-IT" dirty="0"/>
              <a:t>, 5*10^5 </a:t>
            </a:r>
            <a:r>
              <a:rPr lang="it-IT" dirty="0" err="1"/>
              <a:t>pps</a:t>
            </a:r>
            <a:r>
              <a:rPr lang="it-IT" dirty="0"/>
              <a:t>, 99% </a:t>
            </a:r>
            <a:r>
              <a:rPr lang="it-IT" dirty="0" err="1"/>
              <a:t>purity</a:t>
            </a:r>
            <a:endParaRPr lang="it-IT" dirty="0"/>
          </a:p>
          <a:p>
            <a:endParaRPr lang="it-IT" dirty="0"/>
          </a:p>
          <a:p>
            <a:r>
              <a:rPr lang="it-IT" dirty="0"/>
              <a:t>2) </a:t>
            </a:r>
            <a:r>
              <a:rPr lang="it-IT" baseline="30000" dirty="0"/>
              <a:t>6</a:t>
            </a:r>
            <a:r>
              <a:rPr lang="it-IT" dirty="0"/>
              <a:t>LiF target: </a:t>
            </a:r>
          </a:p>
          <a:p>
            <a:r>
              <a:rPr lang="it-IT" dirty="0"/>
              <a:t>200-400 </a:t>
            </a:r>
            <a:r>
              <a:rPr lang="it-IT" dirty="0" err="1"/>
              <a:t>ug</a:t>
            </a:r>
            <a:r>
              <a:rPr lang="it-IT" dirty="0"/>
              <a:t>/cm^2</a:t>
            </a:r>
          </a:p>
          <a:p>
            <a:endParaRPr lang="it-IT" dirty="0"/>
          </a:p>
          <a:p>
            <a:r>
              <a:rPr lang="it-IT" dirty="0"/>
              <a:t>3)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 of the </a:t>
            </a:r>
            <a:r>
              <a:rPr lang="it-IT" baseline="30000" dirty="0"/>
              <a:t>7</a:t>
            </a:r>
            <a:r>
              <a:rPr lang="it-IT" dirty="0"/>
              <a:t>Be(</a:t>
            </a:r>
            <a:r>
              <a:rPr lang="it-IT" dirty="0" err="1"/>
              <a:t>d,p</a:t>
            </a:r>
            <a:r>
              <a:rPr lang="it-IT" dirty="0"/>
              <a:t>)</a:t>
            </a:r>
            <a:r>
              <a:rPr lang="it-IT" baseline="30000" dirty="0"/>
              <a:t>8</a:t>
            </a:r>
            <a:r>
              <a:rPr lang="it-IT" dirty="0"/>
              <a:t>Be </a:t>
            </a:r>
            <a:r>
              <a:rPr lang="it-IT" dirty="0" err="1"/>
              <a:t>reaction</a:t>
            </a:r>
            <a:r>
              <a:rPr lang="it-IT" dirty="0"/>
              <a:t> from the </a:t>
            </a:r>
            <a:r>
              <a:rPr lang="it-IT" dirty="0" err="1"/>
              <a:t>same</a:t>
            </a:r>
            <a:r>
              <a:rPr lang="it-IT" dirty="0"/>
              <a:t> data set</a:t>
            </a:r>
          </a:p>
        </p:txBody>
      </p:sp>
      <p:sp>
        <p:nvSpPr>
          <p:cNvPr id="35" name="CasellaDiTesto 1">
            <a:extLst>
              <a:ext uri="{FF2B5EF4-FFF2-40B4-BE49-F238E27FC236}">
                <a16:creationId xmlns:a16="http://schemas.microsoft.com/office/drawing/2014/main" id="{FAA4B136-11EC-0745-8684-BE57622B0B01}"/>
              </a:ext>
            </a:extLst>
          </p:cNvPr>
          <p:cNvSpPr txBox="1"/>
          <p:nvPr/>
        </p:nvSpPr>
        <p:spPr>
          <a:xfrm rot="21389752">
            <a:off x="2162944" y="2070777"/>
            <a:ext cx="174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Rijal</a:t>
            </a:r>
            <a:r>
              <a:rPr lang="it-IT" b="1" dirty="0"/>
              <a:t> et al. PRL 2019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BB88126-90FC-4B4F-B791-30011E449988}"/>
              </a:ext>
            </a:extLst>
          </p:cNvPr>
          <p:cNvSpPr txBox="1"/>
          <p:nvPr/>
        </p:nvSpPr>
        <p:spPr>
          <a:xfrm>
            <a:off x="290189" y="1061396"/>
            <a:ext cx="6127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aseline="30000" dirty="0">
                <a:solidFill>
                  <a:sysClr val="windowText" lastClr="000000"/>
                </a:solidFill>
              </a:rPr>
              <a:t>7</a:t>
            </a:r>
            <a:r>
              <a:rPr lang="en-GB" dirty="0">
                <a:solidFill>
                  <a:sysClr val="windowText" lastClr="000000"/>
                </a:solidFill>
              </a:rPr>
              <a:t>Be(</a:t>
            </a:r>
            <a:r>
              <a:rPr lang="en-GB" dirty="0" err="1">
                <a:solidFill>
                  <a:sysClr val="windowText" lastClr="000000"/>
                </a:solidFill>
              </a:rPr>
              <a:t>d,</a:t>
            </a:r>
            <a:r>
              <a:rPr lang="en-GB" dirty="0" err="1">
                <a:solidFill>
                  <a:sysClr val="windowText" lastClr="000000"/>
                </a:solidFill>
                <a:latin typeface="Symbol" pitchFamily="2" charset="2"/>
              </a:rPr>
              <a:t>a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r>
              <a:rPr lang="en-GB" baseline="30000" dirty="0">
                <a:solidFill>
                  <a:sysClr val="windowText" lastClr="000000"/>
                </a:solidFill>
              </a:rPr>
              <a:t>5</a:t>
            </a:r>
            <a:r>
              <a:rPr lang="en-GB" dirty="0">
                <a:solidFill>
                  <a:sysClr val="windowText" lastClr="000000"/>
                </a:solidFill>
              </a:rPr>
              <a:t>Li reaction study via the Trojan Horse Method</a:t>
            </a: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2573D724-F4A0-6545-B8B5-5616CF462B50}"/>
              </a:ext>
            </a:extLst>
          </p:cNvPr>
          <p:cNvSpPr txBox="1"/>
          <p:nvPr/>
        </p:nvSpPr>
        <p:spPr>
          <a:xfrm>
            <a:off x="7329313" y="6241999"/>
            <a:ext cx="1412566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B/C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4A63AD1-7F59-DF48-B0EE-7A743CFFA9BD}"/>
              </a:ext>
            </a:extLst>
          </p:cNvPr>
          <p:cNvSpPr txBox="1"/>
          <p:nvPr/>
        </p:nvSpPr>
        <p:spPr>
          <a:xfrm>
            <a:off x="61793" y="6320816"/>
            <a:ext cx="65053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Link to the activity of LNS (see </a:t>
            </a:r>
            <a:r>
              <a:rPr lang="en-GB" dirty="0" err="1"/>
              <a:t>Rapisarda</a:t>
            </a:r>
            <a:r>
              <a:rPr lang="en-GB" dirty="0"/>
              <a:t> and </a:t>
            </a:r>
            <a:r>
              <a:rPr lang="en-GB" dirty="0" err="1"/>
              <a:t>Pidatella</a:t>
            </a:r>
            <a:r>
              <a:rPr lang="en-GB" dirty="0"/>
              <a:t> slide)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09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C8CF-BF62-AA48-B44E-8ED4A000F3A5}"/>
              </a:ext>
            </a:extLst>
          </p:cNvPr>
          <p:cNvSpPr txBox="1"/>
          <p:nvPr/>
        </p:nvSpPr>
        <p:spPr>
          <a:xfrm>
            <a:off x="263352" y="506397"/>
            <a:ext cx="531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/>
              <a:t>Hydrogen Burning in the CNO</a:t>
            </a:r>
            <a:r>
              <a:rPr lang="en-GB" dirty="0"/>
              <a:t>: </a:t>
            </a:r>
            <a:r>
              <a:rPr lang="en-GB" baseline="30000" dirty="0"/>
              <a:t>14</a:t>
            </a:r>
            <a:r>
              <a:rPr lang="en-GB" dirty="0"/>
              <a:t>N(</a:t>
            </a:r>
            <a:r>
              <a:rPr lang="en-GB" dirty="0" err="1"/>
              <a:t>p,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/>
              <a:t>)</a:t>
            </a:r>
            <a:r>
              <a:rPr lang="en-GB" baseline="30000" dirty="0"/>
              <a:t>15</a:t>
            </a:r>
            <a:r>
              <a:rPr lang="en-GB" dirty="0"/>
              <a:t>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D586FB2-3A0D-3948-A340-DFDFD80567A6}"/>
              </a:ext>
            </a:extLst>
          </p:cNvPr>
          <p:cNvSpPr txBox="1"/>
          <p:nvPr/>
        </p:nvSpPr>
        <p:spPr>
          <a:xfrm>
            <a:off x="263352" y="969242"/>
            <a:ext cx="116522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</a:rPr>
              <a:t>Solar </a:t>
            </a:r>
            <a:r>
              <a:rPr lang="it-IT" sz="1800" dirty="0" err="1">
                <a:effectLst/>
              </a:rPr>
              <a:t>neutrinos</a:t>
            </a:r>
            <a:r>
              <a:rPr lang="it-IT" sz="1800" dirty="0">
                <a:effectLst/>
              </a:rPr>
              <a:t> play a </a:t>
            </a:r>
            <a:r>
              <a:rPr lang="it-IT" sz="1800" dirty="0" err="1">
                <a:effectLst/>
              </a:rPr>
              <a:t>significant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role</a:t>
            </a:r>
            <a:r>
              <a:rPr lang="it-IT" sz="1800" dirty="0">
                <a:effectLst/>
              </a:rPr>
              <a:t> in </a:t>
            </a:r>
            <a:r>
              <a:rPr lang="it-IT" sz="1800" dirty="0" err="1">
                <a:effectLst/>
              </a:rPr>
              <a:t>constraining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physical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conditions</a:t>
            </a:r>
            <a:r>
              <a:rPr lang="it-IT" sz="1800" dirty="0">
                <a:effectLst/>
              </a:rPr>
              <a:t> in the </a:t>
            </a:r>
            <a:r>
              <a:rPr lang="it-IT" sz="1800" dirty="0" err="1">
                <a:effectLst/>
              </a:rPr>
              <a:t>interior</a:t>
            </a:r>
            <a:r>
              <a:rPr lang="it-IT" sz="1800" dirty="0">
                <a:effectLst/>
              </a:rPr>
              <a:t> of the </a:t>
            </a:r>
            <a:r>
              <a:rPr lang="it-IT" sz="1800" dirty="0" err="1">
                <a:effectLst/>
              </a:rPr>
              <a:t>Sun</a:t>
            </a:r>
            <a:r>
              <a:rPr lang="it-IT" sz="1800" dirty="0">
                <a:effectLst/>
              </a:rPr>
              <a:t> and are a </a:t>
            </a:r>
            <a:r>
              <a:rPr lang="it-IT" sz="1800" dirty="0" err="1">
                <a:effectLst/>
              </a:rPr>
              <a:t>unique</a:t>
            </a:r>
            <a:r>
              <a:rPr lang="it-IT" sz="1800" dirty="0">
                <a:effectLst/>
              </a:rPr>
              <a:t> </a:t>
            </a:r>
            <a:r>
              <a:rPr lang="it-IT" sz="1800" dirty="0" err="1">
                <a:effectLst/>
              </a:rPr>
              <a:t>tool</a:t>
            </a:r>
            <a:r>
              <a:rPr lang="it-IT" sz="1800" dirty="0">
                <a:effectLst/>
              </a:rPr>
              <a:t> to investigate </a:t>
            </a:r>
            <a:r>
              <a:rPr lang="it-IT" sz="1800" dirty="0" err="1">
                <a:effectLst/>
              </a:rPr>
              <a:t>its</a:t>
            </a:r>
            <a:r>
              <a:rPr lang="it-IT" sz="1800" dirty="0">
                <a:effectLst/>
              </a:rPr>
              <a:t> core </a:t>
            </a:r>
            <a:r>
              <a:rPr lang="it-IT" sz="1800" dirty="0" err="1">
                <a:effectLst/>
              </a:rPr>
              <a:t>composition</a:t>
            </a:r>
            <a:r>
              <a:rPr lang="it-IT" sz="1800" dirty="0">
                <a:effectLst/>
              </a:rPr>
              <a:t>. </a:t>
            </a:r>
          </a:p>
          <a:p>
            <a:endParaRPr lang="it-IT" dirty="0"/>
          </a:p>
          <a:p>
            <a:r>
              <a:rPr lang="it-IT" dirty="0" err="1">
                <a:effectLst/>
              </a:rPr>
              <a:t>Expected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elemental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abundances</a:t>
            </a:r>
            <a:r>
              <a:rPr lang="it-IT" dirty="0">
                <a:effectLst/>
              </a:rPr>
              <a:t> in the </a:t>
            </a:r>
            <a:r>
              <a:rPr lang="it-IT" dirty="0" err="1">
                <a:effectLst/>
              </a:rPr>
              <a:t>Sun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based</a:t>
            </a:r>
            <a:r>
              <a:rPr lang="it-IT" dirty="0">
                <a:effectLst/>
              </a:rPr>
              <a:t> on 3D </a:t>
            </a:r>
            <a:r>
              <a:rPr lang="it-IT" dirty="0" err="1">
                <a:effectLst/>
              </a:rPr>
              <a:t>models</a:t>
            </a:r>
            <a:r>
              <a:rPr lang="it-IT" dirty="0">
                <a:effectLst/>
              </a:rPr>
              <a:t> for Solar </a:t>
            </a:r>
            <a:r>
              <a:rPr lang="it-IT" dirty="0" err="1"/>
              <a:t>a</a:t>
            </a:r>
            <a:r>
              <a:rPr lang="it-IT" dirty="0" err="1">
                <a:effectLst/>
              </a:rPr>
              <a:t>tmosphere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lead</a:t>
            </a:r>
            <a:r>
              <a:rPr lang="it-IT" dirty="0">
                <a:effectLst/>
              </a:rPr>
              <a:t> </a:t>
            </a:r>
            <a:r>
              <a:rPr lang="it-IT" dirty="0"/>
              <a:t>to a </a:t>
            </a:r>
            <a:r>
              <a:rPr lang="it-IT" dirty="0" err="1"/>
              <a:t>predicated</a:t>
            </a:r>
            <a:r>
              <a:rPr lang="it-IT" dirty="0"/>
              <a:t> sound </a:t>
            </a:r>
            <a:r>
              <a:rPr lang="it-IT" dirty="0" err="1"/>
              <a:t>speed</a:t>
            </a:r>
            <a:r>
              <a:rPr lang="it-IT" dirty="0"/>
              <a:t> </a:t>
            </a:r>
            <a:r>
              <a:rPr lang="it-IT" dirty="0" err="1"/>
              <a:t>profile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odds</a:t>
            </a:r>
            <a:r>
              <a:rPr lang="it-IT" dirty="0"/>
              <a:t> with </a:t>
            </a:r>
            <a:r>
              <a:rPr lang="it-IT" dirty="0" err="1"/>
              <a:t>helioseismology</a:t>
            </a:r>
            <a:endParaRPr lang="it-IT" dirty="0"/>
          </a:p>
          <a:p>
            <a:endParaRPr lang="it-IT" dirty="0">
              <a:effectLst/>
            </a:endParaRPr>
          </a:p>
          <a:p>
            <a:r>
              <a:rPr lang="it-IT" dirty="0"/>
              <a:t>CNO neutrino </a:t>
            </a:r>
            <a:r>
              <a:rPr lang="it-IT" dirty="0" err="1"/>
              <a:t>fluxes</a:t>
            </a:r>
            <a:r>
              <a:rPr lang="it-IT" dirty="0"/>
              <a:t> are </a:t>
            </a:r>
            <a:r>
              <a:rPr lang="it-IT" dirty="0" err="1"/>
              <a:t>controlled</a:t>
            </a:r>
            <a:r>
              <a:rPr lang="it-IT" dirty="0"/>
              <a:t> by the rate of the </a:t>
            </a:r>
            <a:r>
              <a:rPr lang="en-GB" baseline="30000" dirty="0"/>
              <a:t>14</a:t>
            </a:r>
            <a:r>
              <a:rPr lang="en-GB" dirty="0"/>
              <a:t>N(</a:t>
            </a:r>
            <a:r>
              <a:rPr lang="en-GB" dirty="0" err="1"/>
              <a:t>p,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/>
              <a:t>)</a:t>
            </a:r>
            <a:r>
              <a:rPr lang="en-GB" baseline="30000" dirty="0"/>
              <a:t>15</a:t>
            </a:r>
            <a:r>
              <a:rPr lang="en-GB" dirty="0"/>
              <a:t>O reaction and Solar models require an S-factor with 5% precision</a:t>
            </a:r>
          </a:p>
          <a:p>
            <a:endParaRPr lang="it-IT" dirty="0">
              <a:effectLst/>
            </a:endParaRP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6598AD-75FE-5347-A0EF-B31D53CEB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51" y="3429000"/>
            <a:ext cx="4526217" cy="324036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B6D330B-BEA1-F648-96A1-830640A70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596" y="3249224"/>
            <a:ext cx="3433412" cy="3357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76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the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Caciolli</a:t>
            </a:r>
            <a:endParaRPr lang="it-IT" sz="105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65E617A-576C-42BD-B7C7-6AD93328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C8CF-BF62-AA48-B44E-8ED4A000F3A5}"/>
              </a:ext>
            </a:extLst>
          </p:cNvPr>
          <p:cNvSpPr txBox="1"/>
          <p:nvPr/>
        </p:nvSpPr>
        <p:spPr>
          <a:xfrm>
            <a:off x="263352" y="506397"/>
            <a:ext cx="452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Hydrogen Burning in the CNO: </a:t>
            </a:r>
            <a:r>
              <a:rPr lang="en-GB" baseline="30000" dirty="0"/>
              <a:t>14</a:t>
            </a:r>
            <a:r>
              <a:rPr lang="en-GB" dirty="0"/>
              <a:t>N(</a:t>
            </a:r>
            <a:r>
              <a:rPr lang="en-GB" dirty="0" err="1"/>
              <a:t>p,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dirty="0"/>
              <a:t>)</a:t>
            </a:r>
            <a:r>
              <a:rPr lang="en-GB" baseline="30000" dirty="0"/>
              <a:t>15</a:t>
            </a:r>
            <a:r>
              <a:rPr lang="en-GB" dirty="0"/>
              <a:t>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ACC7F9-DE95-A049-85F7-59E624761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186850"/>
            <a:ext cx="3767897" cy="3995270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047426-1A9A-3245-9969-8A8CE4186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515" y="1346047"/>
            <a:ext cx="3317982" cy="4027169"/>
          </a:xfrm>
          <a:prstGeom prst="rect">
            <a:avLst/>
          </a:prstGeom>
        </p:spPr>
      </p:pic>
      <p:pic>
        <p:nvPicPr>
          <p:cNvPr id="22" name="Immagine 21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DC21B5D4-255A-C04F-8B15-0E493FD22C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15" y="1245911"/>
            <a:ext cx="3955133" cy="3936209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4B451436-86AB-474B-B5E3-908B1D7C2443}"/>
              </a:ext>
            </a:extLst>
          </p:cNvPr>
          <p:cNvSpPr txBox="1"/>
          <p:nvPr/>
        </p:nvSpPr>
        <p:spPr>
          <a:xfrm>
            <a:off x="1055440" y="5967569"/>
            <a:ext cx="116089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PHASE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070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82627</TotalTime>
  <Words>4202</Words>
  <Application>Microsoft Macintosh PowerPoint</Application>
  <PresentationFormat>Widescreen</PresentationFormat>
  <Paragraphs>583</Paragraphs>
  <Slides>34</Slides>
  <Notes>33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  <vt:variant>
        <vt:lpstr>Presentazioni personalizzate</vt:lpstr>
      </vt:variant>
      <vt:variant>
        <vt:i4>1</vt:i4>
      </vt:variant>
    </vt:vector>
  </HeadingPairs>
  <TitlesOfParts>
    <vt:vector size="48" baseType="lpstr">
      <vt:lpstr>Arial</vt:lpstr>
      <vt:lpstr>Calibri</vt:lpstr>
      <vt:lpstr>Cambria Math</vt:lpstr>
      <vt:lpstr>Comic Sans MS</vt:lpstr>
      <vt:lpstr>Georgia</vt:lpstr>
      <vt:lpstr>Symbol</vt:lpstr>
      <vt:lpstr>Times</vt:lpstr>
      <vt:lpstr>Times New Roman</vt:lpstr>
      <vt:lpstr>TimesNewRomanPS</vt:lpstr>
      <vt:lpstr>Trebuchet MS</vt:lpstr>
      <vt:lpstr>Wingdings</vt:lpstr>
      <vt:lpstr>Wingdings 2</vt:lpstr>
      <vt:lpstr>Tramonto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Template_Mid 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Caciolli Antonio</cp:lastModifiedBy>
  <cp:revision>1447</cp:revision>
  <dcterms:created xsi:type="dcterms:W3CDTF">2017-10-19T14:12:55Z</dcterms:created>
  <dcterms:modified xsi:type="dcterms:W3CDTF">2022-04-12T10:03:40Z</dcterms:modified>
</cp:coreProperties>
</file>