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 id="2147483684" r:id="rId2"/>
    <p:sldMasterId id="2147483685" r:id="rId3"/>
  </p:sldMasterIdLst>
  <p:notesMasterIdLst>
    <p:notesMasterId r:id="rId44"/>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Lst>
  <p:sldSz cx="9144000" cy="5143500" type="screen16x9"/>
  <p:notesSz cx="6858000" cy="9144000"/>
  <p:embeddedFontLst>
    <p:embeddedFont>
      <p:font typeface="Calibri" panose="020F0502020204030204" pitchFamily="34" charset="0"/>
      <p:regular r:id="rId45"/>
      <p:bold r:id="rId46"/>
      <p:italic r:id="rId47"/>
      <p:boldItalic r:id="rId48"/>
    </p:embeddedFont>
    <p:embeddedFont>
      <p:font typeface="Merriweather" pitchFamily="2" charset="77"/>
      <p:regular r:id="rId49"/>
      <p:bold r:id="rId50"/>
      <p:italic r:id="rId51"/>
      <p:boldItalic r:id="rId52"/>
    </p:embeddedFont>
    <p:embeddedFont>
      <p:font typeface="Merriweather Light" pitchFamily="2" charset="77"/>
      <p:regular r:id="rId53"/>
      <p:bold r:id="rId54"/>
      <p:italic r:id="rId55"/>
      <p:boldItalic r:id="rId56"/>
    </p:embeddedFont>
    <p:embeddedFont>
      <p:font typeface="Pacifico" pitchFamily="2" charset="77"/>
      <p:regular r:id="rId57"/>
    </p:embeddedFont>
    <p:embeddedFont>
      <p:font typeface="Roboto" panose="02000000000000000000" pitchFamily="2" charset="0"/>
      <p:regular r:id="rId58"/>
      <p:bold r:id="rId59"/>
      <p:italic r:id="rId60"/>
      <p:boldItalic r:id="rId61"/>
    </p:embeddedFont>
    <p:embeddedFont>
      <p:font typeface="Roboto Light" panose="020F0302020204030204" pitchFamily="34" charset="0"/>
      <p:regular r:id="rId62"/>
      <p:bold r:id="rId63"/>
      <p:italic r:id="rId64"/>
      <p:boldItalic r:id="rId65"/>
    </p:embeddedFont>
    <p:embeddedFont>
      <p:font typeface="Verdana" panose="020B0604030504040204" pitchFamily="34" charset="0"/>
      <p:regular r:id="rId66"/>
      <p:bold r:id="rId67"/>
      <p:italic r:id="rId68"/>
      <p:boldItalic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52"/>
  </p:normalViewPr>
  <p:slideViewPr>
    <p:cSldViewPr snapToGrid="0">
      <p:cViewPr varScale="1">
        <p:scale>
          <a:sx n="102" d="100"/>
          <a:sy n="102" d="100"/>
        </p:scale>
        <p:origin x="176" y="48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font" Target="fonts/font3.fntdata"/><Relationship Id="rId63" Type="http://schemas.openxmlformats.org/officeDocument/2006/relationships/font" Target="fonts/font19.fntdata"/><Relationship Id="rId68" Type="http://schemas.openxmlformats.org/officeDocument/2006/relationships/font" Target="fonts/font24.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font" Target="fonts/font22.fntdata"/><Relationship Id="rId5" Type="http://schemas.openxmlformats.org/officeDocument/2006/relationships/slide" Target="slides/slide2.xml"/><Relationship Id="rId61" Type="http://schemas.openxmlformats.org/officeDocument/2006/relationships/font" Target="fonts/font17.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openxmlformats.org/officeDocument/2006/relationships/font" Target="fonts/font25.fntdata"/><Relationship Id="rId8" Type="http://schemas.openxmlformats.org/officeDocument/2006/relationships/slide" Target="slides/slide5.xml"/><Relationship Id="rId51" Type="http://schemas.openxmlformats.org/officeDocument/2006/relationships/font" Target="fonts/font7.fntdata"/><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font" Target="fonts/font23.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10.fntdata"/><Relationship Id="rId62" Type="http://schemas.openxmlformats.org/officeDocument/2006/relationships/font" Target="fonts/font18.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73"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font" Target="fonts/font6.fntdata"/><Relationship Id="rId55" Type="http://schemas.openxmlformats.org/officeDocument/2006/relationships/font" Target="fonts/font11.fntdata"/><Relationship Id="rId7" Type="http://schemas.openxmlformats.org/officeDocument/2006/relationships/slide" Target="slides/slide4.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40ea7e1c0d_0_1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140ea7e1c0d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40ea7e1c0d_0_5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140ea7e1c0d_0_5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BOth CMS and LHCb recently observed Csib resonances. CMS observed a narrow state decaying to …. with significance . The width is so narrow that un UL is places &lt;1.9 MeV. This state is consistent. </a:t>
            </a:r>
            <a:endParaRPr/>
          </a:p>
          <a:p>
            <a:pPr marL="0" lvl="0" indent="0" algn="l" rtl="0">
              <a:spcBef>
                <a:spcPts val="0"/>
              </a:spcBef>
              <a:spcAft>
                <a:spcPts val="0"/>
              </a:spcAft>
              <a:buNone/>
            </a:pPr>
            <a:endParaRPr/>
          </a:p>
          <a:p>
            <a:pPr marL="0" lvl="0" indent="0" algn="l" rtl="0">
              <a:spcBef>
                <a:spcPts val="0"/>
              </a:spcBef>
              <a:spcAft>
                <a:spcPts val="0"/>
              </a:spcAft>
              <a:buNone/>
            </a:pPr>
            <a:r>
              <a:rPr lang="it"/>
              <a:t>LHCb measured two neutral states, which widths are consistent with mass reso and belong to the 1D doublet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167e284ef1e_0_2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167e284ef1e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167e284ef1e_0_2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167e284ef1e_0_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140ea7e1c0d_0_5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140ea7e1c0d_0_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LHCB has also conducted a search for baryons in the bc sector. But no obviuos peak is observed, therefore UL are places on the Ratio R of production multiplied by BR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140ea7e1c0d_0_7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140ea7e1c0d_0_7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140ea7e1c0d_0_13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140ea7e1c0d_0_1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The first states with exotic properties have been observed in 2003, the first one is the chi_c1(3872), seen by Belle in B decays. As soon after LHC started taking data its JP have been measured to be 1++, the second candidate is the D*0_s senne in the Ds pi0 decay observed by Babar. These 2 states have exotic properties but their exotic nature is still under debate.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167e284ef1e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167e284ef1e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DA RIFARE: SLIDE TROPPO PIENA, se metto risulatati di chi_c1 solo un cenno come introduzione per dire che la natura di questo stato è ancora dibattuta: </a:t>
            </a:r>
            <a:endParaRPr/>
          </a:p>
          <a:p>
            <a:pPr marL="0" lvl="0" indent="0" algn="l" rtl="0">
              <a:spcBef>
                <a:spcPts val="0"/>
              </a:spcBef>
              <a:spcAft>
                <a:spcPts val="0"/>
              </a:spcAft>
              <a:buNone/>
            </a:pPr>
            <a:endParaRPr/>
          </a:p>
          <a:p>
            <a:pPr marL="0" lvl="0" indent="0" algn="l" rtl="0">
              <a:spcBef>
                <a:spcPts val="0"/>
              </a:spcBef>
              <a:spcAft>
                <a:spcPts val="0"/>
              </a:spcAft>
              <a:buNone/>
            </a:pPr>
            <a:r>
              <a:rPr lang="it"/>
              <a:t>Studio dei processi di decadimento / produzione → servono per chiarire la natura, quindi evidenziare questo!</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167e284ef1e_0_1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167e284ef1e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However, recently LHCB analyse the full statistics data and performed a 2d fit. An omega contr even if its small on its own it contributes 20% through the interference with the rho. This result has iomportant consequences on the isospin violating term vs isospinn conserving.  which is larger than expected for a charmonium state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140ea7e1c0d_0_13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140ea7e1c0d_0_13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it">
                <a:solidFill>
                  <a:schemeClr val="dk1"/>
                </a:solidFill>
              </a:rPr>
              <a:t>On the contrary, many states which are manifestly exotics have been observed by LHCb, and among them we annoverate the pentaquarks which have been observed by LHCb in the Lambda_b as states of Jpsip performing an amplitude analysis with Run1 data. Two states have been seen, a narrower one at mass 4450 and a broader at mass 4380</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it">
                <a:solidFill>
                  <a:schemeClr val="dk1"/>
                </a:solidFill>
              </a:rPr>
              <a:t>The meas has been extended with full data set with a 1D fit, a new state have been observed at mass 4312 and it was possible to resolve the old peak at mass 4450. </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it"/>
              <a:t>Other states fall in the tetraquark category and are tetraquark with s, 4 charm state and the doubly charm tetraquark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140ea7e1c0d_0_13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140ea7e1c0d_0_13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After the pentaquark discovery in 2015, we reach evidences for two pentaquark states.  </a:t>
            </a:r>
            <a:endParaRPr/>
          </a:p>
          <a:p>
            <a:pPr marL="0" lvl="0" indent="0" algn="l" rtl="0">
              <a:spcBef>
                <a:spcPts val="0"/>
              </a:spcBef>
              <a:spcAft>
                <a:spcPts val="0"/>
              </a:spcAft>
              <a:buNone/>
            </a:pPr>
            <a:r>
              <a:rPr lang="it"/>
              <a:t>I want to mention 2 analysis where we got an evidence for such states. The first is the evidence for a pentaquark with strangeness in the Csi decays decaying to JpsiLambda and the second one is the evidence of a pentaquark in Bs meson decay which decays in Jpsip and Jpsipbar.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40ea7e1c0d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140ea7e1c0d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it" sz="1400">
                <a:solidFill>
                  <a:schemeClr val="dk1"/>
                </a:solidFill>
                <a:latin typeface="Roboto"/>
                <a:ea typeface="Roboto"/>
                <a:cs typeface="Roboto"/>
                <a:sym typeface="Roboto"/>
              </a:rPr>
              <a:t>To test the validity of the Heavy quark effective theory (HQET) assumptions / Lattice QCD calculations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140ea7e1c0d_0_10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140ea7e1c0d_0_10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140ea7e1c0d_0_10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140ea7e1c0d_0_10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LHCb has recently observed a new tetraquark, doubly charmed state, with exotic quark content. Its a very narrow state with mass at the DD th. Consistent with an isoscalar</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166dae12277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3" name="Google Shape;523;g166dae12277_0_1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166dae12277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4" name="Google Shape;534;g166dae12277_0_1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166dae12277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6" name="Google Shape;556;g166dae12277_0_1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166dae12277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1" name="Google Shape;591;g166dae12277_0_1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166dae12277_0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8" name="Google Shape;608;g166dae12277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166dae12277_0_1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166dae12277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140ea7e1c0d_0_10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140ea7e1c0d_0_10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We analyses the full dataset corresponding to 9 inv fb and obtained 4 th 600 hundred candidated in the 2.5 sigma window around the peak with 93% of purity as can be seen from the inv mass fit on the right. </a:t>
            </a:r>
            <a:endParaRPr/>
          </a:p>
          <a:p>
            <a:pPr marL="0" lvl="0" indent="0" algn="l" rtl="0">
              <a:spcBef>
                <a:spcPts val="0"/>
              </a:spcBef>
              <a:spcAft>
                <a:spcPts val="0"/>
              </a:spcAft>
              <a:buNone/>
            </a:pPr>
            <a:endParaRPr/>
          </a:p>
          <a:p>
            <a:pPr marL="0" lvl="0" indent="0" algn="l" rtl="0">
              <a:spcBef>
                <a:spcPts val="0"/>
              </a:spcBef>
              <a:spcAft>
                <a:spcPts val="0"/>
              </a:spcAft>
              <a:buNone/>
            </a:pPr>
            <a:r>
              <a:rPr lang="it"/>
              <a:t>Looking at the phsp distribution,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166dae12277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166dae12277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This model cannot describe data as seen from the GoF → in particlular as can be seen from the m(JpsiL) inv mass.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40ea7e1c0d_0_1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140ea7e1c0d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it" sz="1200">
                <a:solidFill>
                  <a:schemeClr val="dk1"/>
                </a:solidFill>
                <a:latin typeface="Roboto"/>
                <a:ea typeface="Roboto"/>
                <a:cs typeface="Roboto"/>
                <a:sym typeface="Roboto"/>
              </a:rPr>
              <a:t>We are still investigating the binding mechanism of quarks and gluons inside hadrons because long-distance effects are the least understood aspects of QCD. </a:t>
            </a:r>
            <a:endParaRPr sz="12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2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it" sz="1200">
                <a:solidFill>
                  <a:schemeClr val="dk1"/>
                </a:solidFill>
                <a:latin typeface="Roboto"/>
                <a:ea typeface="Roboto"/>
                <a:cs typeface="Roboto"/>
                <a:sym typeface="Roboto"/>
              </a:rPr>
              <a:t>HQET comes into play which is a theory that predicts masses of heavy hadrons → but we need measurement of properties. </a:t>
            </a:r>
            <a:endParaRPr sz="12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2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it" sz="1200">
                <a:solidFill>
                  <a:schemeClr val="dk1"/>
                </a:solidFill>
                <a:latin typeface="Roboto"/>
                <a:ea typeface="Roboto"/>
                <a:cs typeface="Roboto"/>
                <a:sym typeface="Roboto"/>
              </a:rPr>
              <a:t>On the other hand, in recent years the field of exotic spectroscopy is attracting interest. Infact it can help understand the binding. In order to discriminate among theorectical models further observations and studies in production and decays of exotic states are needed. </a:t>
            </a:r>
            <a:endParaRPr sz="12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2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200">
              <a:solidFill>
                <a:schemeClr val="dk1"/>
              </a:solidFill>
              <a:latin typeface="Roboto"/>
              <a:ea typeface="Roboto"/>
              <a:cs typeface="Roboto"/>
              <a:sym typeface="Roboto"/>
            </a:endParaRPr>
          </a:p>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140ea7e1c0d_0_1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140ea7e1c0d_0_1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This fit results in a new state with mass equal to 4338 and a very narrow width of 7 MeV, and a fit fraction of 12%. </a:t>
            </a:r>
            <a:endParaRPr/>
          </a:p>
          <a:p>
            <a:pPr marL="0" lvl="0" indent="0" algn="l" rtl="0">
              <a:spcBef>
                <a:spcPts val="0"/>
              </a:spcBef>
              <a:spcAft>
                <a:spcPts val="0"/>
              </a:spcAft>
              <a:buNone/>
            </a:pPr>
            <a:r>
              <a:rPr lang="it"/>
              <a:t>We assessed the spin of this state to be ½ and negative parity is preferred. Indeed positive parity can be discarded at 90% of CL. </a:t>
            </a:r>
            <a:endParaRPr/>
          </a:p>
          <a:p>
            <a:pPr marL="0" lvl="0" indent="0" algn="l" rtl="0">
              <a:spcBef>
                <a:spcPts val="0"/>
              </a:spcBef>
              <a:spcAft>
                <a:spcPts val="0"/>
              </a:spcAft>
              <a:buNone/>
            </a:pPr>
            <a:r>
              <a:rPr lang="it"/>
              <a:t>From the WIlk’s theorem we extracted a significance above 10 sigma.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140ea7e1c0d_1_3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 name="Google Shape;686;g140ea7e1c0d_1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140ea7e1c0d_1_4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 name="Google Shape;704;g140ea7e1c0d_1_4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With run3 we are boosting to a new level.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162a92c5d87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5" name="Google Shape;725;g162a92c5d87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140ea7e1c0d_0_14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5" name="Google Shape;735;g140ea7e1c0d_0_14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40ea7e1c0d_0_6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40ea7e1c0d_0_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16b8006796c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16b8006796c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We BW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g167e284ef1e_0_1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8" name="Google Shape;778;g167e284ef1e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140ea7e1c0d_0_10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2" name="Google Shape;792;g140ea7e1c0d_0_1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LHCb is a factory of exotic state! This is a result of a</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140ea7e1c0d_0_8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140ea7e1c0d_0_8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LHCb has measured diff xsection. Prompt ratio is suppressed as multiplicity increases and this favors the compact model scenario since it is dominated by the comover breakup. Indeed the breaskup xsection increases with the radius of the state.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140ea7e1c0d_0_2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140ea7e1c0d_0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LHCb experiment at CERN is a forward spectrometer which is dedicated to the b physics. </a:t>
            </a:r>
            <a:endParaRPr/>
          </a:p>
          <a:p>
            <a:pPr marL="0" lvl="0" indent="0" algn="l" rtl="0">
              <a:spcBef>
                <a:spcPts val="0"/>
              </a:spcBef>
              <a:spcAft>
                <a:spcPts val="0"/>
              </a:spcAft>
              <a:buNone/>
            </a:pPr>
            <a:r>
              <a:rPr lang="it"/>
              <a:t>Thanks to the high IP reso is capable to distinguish btw PV and SV. </a:t>
            </a:r>
            <a:endParaRPr/>
          </a:p>
          <a:p>
            <a:pPr marL="0" lvl="0" indent="0" algn="l" rtl="0">
              <a:spcBef>
                <a:spcPts val="0"/>
              </a:spcBef>
              <a:spcAft>
                <a:spcPts val="0"/>
              </a:spcAft>
              <a:buNone/>
            </a:pPr>
            <a:r>
              <a:rPr lang="it"/>
              <a:t>With the full tracking system reaches a p reso &lt;1%</a:t>
            </a:r>
            <a:endParaRPr/>
          </a:p>
          <a:p>
            <a:pPr marL="0" lvl="0" indent="0" algn="l" rtl="0">
              <a:spcBef>
                <a:spcPts val="0"/>
              </a:spcBef>
              <a:spcAft>
                <a:spcPts val="0"/>
              </a:spcAft>
              <a:buNone/>
            </a:pPr>
            <a:r>
              <a:rPr lang="it"/>
              <a:t>It is also capable to distinguish btw charged hadrons thanks to 2 Ch detectors</a:t>
            </a:r>
            <a:endParaRPr/>
          </a:p>
          <a:p>
            <a:pPr marL="0" lvl="0" indent="0" algn="l" rtl="0">
              <a:spcBef>
                <a:spcPts val="0"/>
              </a:spcBef>
              <a:spcAft>
                <a:spcPts val="0"/>
              </a:spcAft>
              <a:buNone/>
            </a:pPr>
            <a:r>
              <a:rPr lang="it"/>
              <a:t>The muons chambers are part of the hardware trigger and have a very high eff</a:t>
            </a:r>
            <a:endParaRPr/>
          </a:p>
          <a:p>
            <a:pPr marL="0" lvl="0" indent="0" algn="l" rtl="0">
              <a:spcBef>
                <a:spcPts val="0"/>
              </a:spcBef>
              <a:spcAft>
                <a:spcPts val="0"/>
              </a:spcAft>
              <a:buNone/>
            </a:pPr>
            <a:endParaRPr/>
          </a:p>
          <a:p>
            <a:pPr marL="0" lvl="0" indent="0" algn="l" rtl="0">
              <a:spcBef>
                <a:spcPts val="0"/>
              </a:spcBef>
              <a:spcAft>
                <a:spcPts val="0"/>
              </a:spcAft>
              <a:buNone/>
            </a:pPr>
            <a:r>
              <a:rPr lang="it"/>
              <a:t>LHCb is undergoing a major update installed this year, where it will reach a readout frequency at the pp collision freq. with an expected lumi 5times the actual one and an integrated lumi of 5fb-1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140ea7e1c0d_0_9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1" name="Google Shape;821;g140ea7e1c0d_0_9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Production in pPb can shed light on the interplay between low and high multiplicity systems. LHCb analyses pPb collisions, and measure a suppression of psi and an increase of chi_c1. At high density quark coalescence mechanism can become dominant. But still the large uncertainties do not allow to draw conclusions. The nature of chic1 is not clear?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140ea7e1c0d_0_3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140ea7e1c0d_0_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162a92c5d87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162a92c5d87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140ea7e1c0d_0_5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140ea7e1c0d_0_5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140ea7e1c0d_0_8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140ea7e1c0d_0_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162a92c5d87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162a92c5d8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54"/>
        <p:cNvGrpSpPr/>
        <p:nvPr/>
      </p:nvGrpSpPr>
      <p:grpSpPr>
        <a:xfrm>
          <a:off x="0" y="0"/>
          <a:ext cx="0" cy="0"/>
          <a:chOff x="0" y="0"/>
          <a:chExt cx="0" cy="0"/>
        </a:xfrm>
      </p:grpSpPr>
      <p:sp>
        <p:nvSpPr>
          <p:cNvPr id="55" name="Google Shape;55;p14"/>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56" name="Google Shape;56;p14"/>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57" name="Google Shape;57;p14"/>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lt2"/>
              </a:buClr>
              <a:buSzPts val="1600"/>
              <a:buNone/>
              <a:defRPr sz="1600">
                <a:solidFill>
                  <a:schemeClr val="lt2"/>
                </a:solidFill>
              </a:defRPr>
            </a:lvl1pPr>
            <a:lvl2pPr lvl="1" rtl="0">
              <a:lnSpc>
                <a:spcPct val="100000"/>
              </a:lnSpc>
              <a:spcBef>
                <a:spcPts val="0"/>
              </a:spcBef>
              <a:spcAft>
                <a:spcPts val="0"/>
              </a:spcAft>
              <a:buClr>
                <a:schemeClr val="lt2"/>
              </a:buClr>
              <a:buSzPts val="1600"/>
              <a:buNone/>
              <a:defRPr sz="1600">
                <a:solidFill>
                  <a:schemeClr val="lt2"/>
                </a:solidFill>
              </a:defRPr>
            </a:lvl2pPr>
            <a:lvl3pPr lvl="2" rtl="0">
              <a:lnSpc>
                <a:spcPct val="100000"/>
              </a:lnSpc>
              <a:spcBef>
                <a:spcPts val="0"/>
              </a:spcBef>
              <a:spcAft>
                <a:spcPts val="0"/>
              </a:spcAft>
              <a:buClr>
                <a:schemeClr val="lt2"/>
              </a:buClr>
              <a:buSzPts val="1600"/>
              <a:buNone/>
              <a:defRPr sz="1600">
                <a:solidFill>
                  <a:schemeClr val="lt2"/>
                </a:solidFill>
              </a:defRPr>
            </a:lvl3pPr>
            <a:lvl4pPr lvl="3" rtl="0">
              <a:lnSpc>
                <a:spcPct val="100000"/>
              </a:lnSpc>
              <a:spcBef>
                <a:spcPts val="0"/>
              </a:spcBef>
              <a:spcAft>
                <a:spcPts val="0"/>
              </a:spcAft>
              <a:buClr>
                <a:schemeClr val="lt2"/>
              </a:buClr>
              <a:buSzPts val="1600"/>
              <a:buNone/>
              <a:defRPr sz="1600">
                <a:solidFill>
                  <a:schemeClr val="lt2"/>
                </a:solidFill>
              </a:defRPr>
            </a:lvl4pPr>
            <a:lvl5pPr lvl="4" rtl="0">
              <a:lnSpc>
                <a:spcPct val="100000"/>
              </a:lnSpc>
              <a:spcBef>
                <a:spcPts val="0"/>
              </a:spcBef>
              <a:spcAft>
                <a:spcPts val="0"/>
              </a:spcAft>
              <a:buClr>
                <a:schemeClr val="lt2"/>
              </a:buClr>
              <a:buSzPts val="1600"/>
              <a:buNone/>
              <a:defRPr sz="1600">
                <a:solidFill>
                  <a:schemeClr val="lt2"/>
                </a:solidFill>
              </a:defRPr>
            </a:lvl5pPr>
            <a:lvl6pPr lvl="5" rtl="0">
              <a:lnSpc>
                <a:spcPct val="100000"/>
              </a:lnSpc>
              <a:spcBef>
                <a:spcPts val="0"/>
              </a:spcBef>
              <a:spcAft>
                <a:spcPts val="0"/>
              </a:spcAft>
              <a:buClr>
                <a:schemeClr val="lt2"/>
              </a:buClr>
              <a:buSzPts val="1600"/>
              <a:buNone/>
              <a:defRPr sz="1600">
                <a:solidFill>
                  <a:schemeClr val="lt2"/>
                </a:solidFill>
              </a:defRPr>
            </a:lvl6pPr>
            <a:lvl7pPr lvl="6" rtl="0">
              <a:lnSpc>
                <a:spcPct val="100000"/>
              </a:lnSpc>
              <a:spcBef>
                <a:spcPts val="0"/>
              </a:spcBef>
              <a:spcAft>
                <a:spcPts val="0"/>
              </a:spcAft>
              <a:buClr>
                <a:schemeClr val="lt2"/>
              </a:buClr>
              <a:buSzPts val="1600"/>
              <a:buNone/>
              <a:defRPr sz="1600">
                <a:solidFill>
                  <a:schemeClr val="lt2"/>
                </a:solidFill>
              </a:defRPr>
            </a:lvl7pPr>
            <a:lvl8pPr lvl="7" rtl="0">
              <a:lnSpc>
                <a:spcPct val="100000"/>
              </a:lnSpc>
              <a:spcBef>
                <a:spcPts val="0"/>
              </a:spcBef>
              <a:spcAft>
                <a:spcPts val="0"/>
              </a:spcAft>
              <a:buClr>
                <a:schemeClr val="lt2"/>
              </a:buClr>
              <a:buSzPts val="1600"/>
              <a:buNone/>
              <a:defRPr sz="1600">
                <a:solidFill>
                  <a:schemeClr val="lt2"/>
                </a:solidFill>
              </a:defRPr>
            </a:lvl8pPr>
            <a:lvl9pPr lvl="8" rtl="0">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58" name="Google Shape;58;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59"/>
        <p:cNvGrpSpPr/>
        <p:nvPr/>
      </p:nvGrpSpPr>
      <p:grpSpPr>
        <a:xfrm>
          <a:off x="0" y="0"/>
          <a:ext cx="0" cy="0"/>
          <a:chOff x="0" y="0"/>
          <a:chExt cx="0" cy="0"/>
        </a:xfrm>
      </p:grpSpPr>
      <p:sp>
        <p:nvSpPr>
          <p:cNvPr id="60" name="Google Shape;60;p15"/>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61" name="Google Shape;61;p15"/>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62" name="Google Shape;62;p15"/>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63" name="Google Shape;63;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4"/>
        <p:cNvGrpSpPr/>
        <p:nvPr/>
      </p:nvGrpSpPr>
      <p:grpSpPr>
        <a:xfrm>
          <a:off x="0" y="0"/>
          <a:ext cx="0" cy="0"/>
          <a:chOff x="0" y="0"/>
          <a:chExt cx="0" cy="0"/>
        </a:xfrm>
      </p:grpSpPr>
      <p:sp>
        <p:nvSpPr>
          <p:cNvPr id="65" name="Google Shape;65;p16"/>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6"/>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67" name="Google Shape;67;p16"/>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68" name="Google Shape;68;p16"/>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69" name="Google Shape;69;p16"/>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70" name="Google Shape;70;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1"/>
        <p:cNvGrpSpPr/>
        <p:nvPr/>
      </p:nvGrpSpPr>
      <p:grpSpPr>
        <a:xfrm>
          <a:off x="0" y="0"/>
          <a:ext cx="0" cy="0"/>
          <a:chOff x="0" y="0"/>
          <a:chExt cx="0" cy="0"/>
        </a:xfrm>
      </p:grpSpPr>
      <p:sp>
        <p:nvSpPr>
          <p:cNvPr id="72" name="Google Shape;72;p17"/>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7"/>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74" name="Google Shape;74;p17"/>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75" name="Google Shape;75;p17"/>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76" name="Google Shape;76;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7"/>
        <p:cNvGrpSpPr/>
        <p:nvPr/>
      </p:nvGrpSpPr>
      <p:grpSpPr>
        <a:xfrm>
          <a:off x="0" y="0"/>
          <a:ext cx="0" cy="0"/>
          <a:chOff x="0" y="0"/>
          <a:chExt cx="0" cy="0"/>
        </a:xfrm>
      </p:grpSpPr>
      <p:sp>
        <p:nvSpPr>
          <p:cNvPr id="78" name="Google Shape;78;p18"/>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8"/>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80" name="Google Shape;80;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1"/>
        <p:cNvGrpSpPr/>
        <p:nvPr/>
      </p:nvGrpSpPr>
      <p:grpSpPr>
        <a:xfrm>
          <a:off x="0" y="0"/>
          <a:ext cx="0" cy="0"/>
          <a:chOff x="0" y="0"/>
          <a:chExt cx="0" cy="0"/>
        </a:xfrm>
      </p:grpSpPr>
      <p:sp>
        <p:nvSpPr>
          <p:cNvPr id="82" name="Google Shape;82;p19"/>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9"/>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84" name="Google Shape;84;p19"/>
          <p:cNvSpPr txBox="1">
            <a:spLocks noGrp="1"/>
          </p:cNvSpPr>
          <p:nvPr>
            <p:ph type="body" idx="1"/>
          </p:nvPr>
        </p:nvSpPr>
        <p:spPr>
          <a:xfrm>
            <a:off x="311700" y="2390650"/>
            <a:ext cx="3127500" cy="22980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Clr>
                <a:schemeClr val="accent2"/>
              </a:buClr>
              <a:buSzPts val="1300"/>
              <a:buChar char="●"/>
              <a:defRPr>
                <a:solidFill>
                  <a:schemeClr val="accent2"/>
                </a:solidFill>
              </a:defRPr>
            </a:lvl1pPr>
            <a:lvl2pPr marL="914400" lvl="1" indent="-298450" rtl="0">
              <a:spcBef>
                <a:spcPts val="0"/>
              </a:spcBef>
              <a:spcAft>
                <a:spcPts val="0"/>
              </a:spcAft>
              <a:buClr>
                <a:schemeClr val="accent2"/>
              </a:buClr>
              <a:buSzPts val="1100"/>
              <a:buChar char="○"/>
              <a:defRPr>
                <a:solidFill>
                  <a:schemeClr val="accent2"/>
                </a:solidFill>
              </a:defRPr>
            </a:lvl2pPr>
            <a:lvl3pPr marL="1371600" lvl="2" indent="-298450" rtl="0">
              <a:spcBef>
                <a:spcPts val="0"/>
              </a:spcBef>
              <a:spcAft>
                <a:spcPts val="0"/>
              </a:spcAft>
              <a:buClr>
                <a:schemeClr val="accent2"/>
              </a:buClr>
              <a:buSzPts val="1100"/>
              <a:buChar char="■"/>
              <a:defRPr>
                <a:solidFill>
                  <a:schemeClr val="accent2"/>
                </a:solidFill>
              </a:defRPr>
            </a:lvl3pPr>
            <a:lvl4pPr marL="1828800" lvl="3" indent="-298450" rtl="0">
              <a:spcBef>
                <a:spcPts val="0"/>
              </a:spcBef>
              <a:spcAft>
                <a:spcPts val="0"/>
              </a:spcAft>
              <a:buClr>
                <a:schemeClr val="accent2"/>
              </a:buClr>
              <a:buSzPts val="1100"/>
              <a:buChar char="●"/>
              <a:defRPr>
                <a:solidFill>
                  <a:schemeClr val="accent2"/>
                </a:solidFill>
              </a:defRPr>
            </a:lvl4pPr>
            <a:lvl5pPr marL="2286000" lvl="4" indent="-298450" rtl="0">
              <a:spcBef>
                <a:spcPts val="0"/>
              </a:spcBef>
              <a:spcAft>
                <a:spcPts val="0"/>
              </a:spcAft>
              <a:buClr>
                <a:schemeClr val="accent2"/>
              </a:buClr>
              <a:buSzPts val="1100"/>
              <a:buChar char="○"/>
              <a:defRPr>
                <a:solidFill>
                  <a:schemeClr val="accent2"/>
                </a:solidFill>
              </a:defRPr>
            </a:lvl5pPr>
            <a:lvl6pPr marL="2743200" lvl="5" indent="-298450" rtl="0">
              <a:spcBef>
                <a:spcPts val="0"/>
              </a:spcBef>
              <a:spcAft>
                <a:spcPts val="0"/>
              </a:spcAft>
              <a:buClr>
                <a:schemeClr val="accent2"/>
              </a:buClr>
              <a:buSzPts val="1100"/>
              <a:buChar char="■"/>
              <a:defRPr>
                <a:solidFill>
                  <a:schemeClr val="accent2"/>
                </a:solidFill>
              </a:defRPr>
            </a:lvl6pPr>
            <a:lvl7pPr marL="3200400" lvl="6" indent="-298450" rtl="0">
              <a:spcBef>
                <a:spcPts val="0"/>
              </a:spcBef>
              <a:spcAft>
                <a:spcPts val="0"/>
              </a:spcAft>
              <a:buClr>
                <a:schemeClr val="accent2"/>
              </a:buClr>
              <a:buSzPts val="1100"/>
              <a:buChar char="●"/>
              <a:defRPr>
                <a:solidFill>
                  <a:schemeClr val="accent2"/>
                </a:solidFill>
              </a:defRPr>
            </a:lvl7pPr>
            <a:lvl8pPr marL="3657600" lvl="7" indent="-298450" rtl="0">
              <a:spcBef>
                <a:spcPts val="0"/>
              </a:spcBef>
              <a:spcAft>
                <a:spcPts val="0"/>
              </a:spcAft>
              <a:buClr>
                <a:schemeClr val="accent2"/>
              </a:buClr>
              <a:buSzPts val="1100"/>
              <a:buChar char="○"/>
              <a:defRPr>
                <a:solidFill>
                  <a:schemeClr val="accent2"/>
                </a:solidFill>
              </a:defRPr>
            </a:lvl8pPr>
            <a:lvl9pPr marL="4114800" lvl="8" indent="-298450" rtl="0">
              <a:spcBef>
                <a:spcPts val="0"/>
              </a:spcBef>
              <a:spcAft>
                <a:spcPts val="0"/>
              </a:spcAft>
              <a:buClr>
                <a:schemeClr val="accent2"/>
              </a:buClr>
              <a:buSzPts val="1100"/>
              <a:buChar char="■"/>
              <a:defRPr>
                <a:solidFill>
                  <a:schemeClr val="accent2"/>
                </a:solidFill>
              </a:defRPr>
            </a:lvl9pPr>
          </a:lstStyle>
          <a:p>
            <a:endParaRPr/>
          </a:p>
        </p:txBody>
      </p:sp>
      <p:sp>
        <p:nvSpPr>
          <p:cNvPr id="85" name="Google Shape;85;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86"/>
        <p:cNvGrpSpPr/>
        <p:nvPr/>
      </p:nvGrpSpPr>
      <p:grpSpPr>
        <a:xfrm>
          <a:off x="0" y="0"/>
          <a:ext cx="0" cy="0"/>
          <a:chOff x="0" y="0"/>
          <a:chExt cx="0" cy="0"/>
        </a:xfrm>
      </p:grpSpPr>
      <p:sp>
        <p:nvSpPr>
          <p:cNvPr id="87" name="Google Shape;87;p20"/>
          <p:cNvSpPr txBox="1">
            <a:spLocks noGrp="1"/>
          </p:cNvSpPr>
          <p:nvPr>
            <p:ph type="title"/>
          </p:nvPr>
        </p:nvSpPr>
        <p:spPr>
          <a:xfrm>
            <a:off x="311675" y="798600"/>
            <a:ext cx="6247800" cy="3546300"/>
          </a:xfrm>
          <a:prstGeom prst="rect">
            <a:avLst/>
          </a:prstGeom>
        </p:spPr>
        <p:txBody>
          <a:bodyPr spcFirstLastPara="1" wrap="square" lIns="91425" tIns="91425" rIns="91425" bIns="91425" anchor="ctr" anchorCtr="0">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88" name="Google Shape;88;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9"/>
        <p:cNvGrpSpPr/>
        <p:nvPr/>
      </p:nvGrpSpPr>
      <p:grpSpPr>
        <a:xfrm>
          <a:off x="0" y="0"/>
          <a:ext cx="0" cy="0"/>
          <a:chOff x="0" y="0"/>
          <a:chExt cx="0" cy="0"/>
        </a:xfrm>
      </p:grpSpPr>
      <p:sp>
        <p:nvSpPr>
          <p:cNvPr id="90" name="Google Shape;90;p21"/>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1"/>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92" name="Google Shape;92;p21"/>
          <p:cNvSpPr txBox="1">
            <a:spLocks noGrp="1"/>
          </p:cNvSpPr>
          <p:nvPr>
            <p:ph type="subTitle" idx="1"/>
          </p:nvPr>
        </p:nvSpPr>
        <p:spPr>
          <a:xfrm>
            <a:off x="304800" y="2626725"/>
            <a:ext cx="3704400" cy="926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accent2"/>
              </a:buClr>
              <a:buSzPts val="1600"/>
              <a:buNone/>
              <a:defRPr sz="1600">
                <a:solidFill>
                  <a:schemeClr val="accent2"/>
                </a:solidFill>
              </a:defRPr>
            </a:lvl1pPr>
            <a:lvl2pPr lvl="1" rtl="0">
              <a:lnSpc>
                <a:spcPct val="100000"/>
              </a:lnSpc>
              <a:spcBef>
                <a:spcPts val="0"/>
              </a:spcBef>
              <a:spcAft>
                <a:spcPts val="0"/>
              </a:spcAft>
              <a:buClr>
                <a:schemeClr val="accent2"/>
              </a:buClr>
              <a:buSzPts val="1600"/>
              <a:buNone/>
              <a:defRPr sz="1600">
                <a:solidFill>
                  <a:schemeClr val="accent2"/>
                </a:solidFill>
              </a:defRPr>
            </a:lvl2pPr>
            <a:lvl3pPr lvl="2" rtl="0">
              <a:lnSpc>
                <a:spcPct val="100000"/>
              </a:lnSpc>
              <a:spcBef>
                <a:spcPts val="0"/>
              </a:spcBef>
              <a:spcAft>
                <a:spcPts val="0"/>
              </a:spcAft>
              <a:buClr>
                <a:schemeClr val="accent2"/>
              </a:buClr>
              <a:buSzPts val="1600"/>
              <a:buNone/>
              <a:defRPr sz="1600">
                <a:solidFill>
                  <a:schemeClr val="accent2"/>
                </a:solidFill>
              </a:defRPr>
            </a:lvl3pPr>
            <a:lvl4pPr lvl="3" rtl="0">
              <a:lnSpc>
                <a:spcPct val="100000"/>
              </a:lnSpc>
              <a:spcBef>
                <a:spcPts val="0"/>
              </a:spcBef>
              <a:spcAft>
                <a:spcPts val="0"/>
              </a:spcAft>
              <a:buClr>
                <a:schemeClr val="accent2"/>
              </a:buClr>
              <a:buSzPts val="1600"/>
              <a:buNone/>
              <a:defRPr sz="1600">
                <a:solidFill>
                  <a:schemeClr val="accent2"/>
                </a:solidFill>
              </a:defRPr>
            </a:lvl4pPr>
            <a:lvl5pPr lvl="4" rtl="0">
              <a:lnSpc>
                <a:spcPct val="100000"/>
              </a:lnSpc>
              <a:spcBef>
                <a:spcPts val="0"/>
              </a:spcBef>
              <a:spcAft>
                <a:spcPts val="0"/>
              </a:spcAft>
              <a:buClr>
                <a:schemeClr val="accent2"/>
              </a:buClr>
              <a:buSzPts val="1600"/>
              <a:buNone/>
              <a:defRPr sz="1600">
                <a:solidFill>
                  <a:schemeClr val="accent2"/>
                </a:solidFill>
              </a:defRPr>
            </a:lvl5pPr>
            <a:lvl6pPr lvl="5" rtl="0">
              <a:lnSpc>
                <a:spcPct val="100000"/>
              </a:lnSpc>
              <a:spcBef>
                <a:spcPts val="0"/>
              </a:spcBef>
              <a:spcAft>
                <a:spcPts val="0"/>
              </a:spcAft>
              <a:buClr>
                <a:schemeClr val="accent2"/>
              </a:buClr>
              <a:buSzPts val="1600"/>
              <a:buNone/>
              <a:defRPr sz="1600">
                <a:solidFill>
                  <a:schemeClr val="accent2"/>
                </a:solidFill>
              </a:defRPr>
            </a:lvl6pPr>
            <a:lvl7pPr lvl="6" rtl="0">
              <a:lnSpc>
                <a:spcPct val="100000"/>
              </a:lnSpc>
              <a:spcBef>
                <a:spcPts val="0"/>
              </a:spcBef>
              <a:spcAft>
                <a:spcPts val="0"/>
              </a:spcAft>
              <a:buClr>
                <a:schemeClr val="accent2"/>
              </a:buClr>
              <a:buSzPts val="1600"/>
              <a:buNone/>
              <a:defRPr sz="1600">
                <a:solidFill>
                  <a:schemeClr val="accent2"/>
                </a:solidFill>
              </a:defRPr>
            </a:lvl7pPr>
            <a:lvl8pPr lvl="7" rtl="0">
              <a:lnSpc>
                <a:spcPct val="100000"/>
              </a:lnSpc>
              <a:spcBef>
                <a:spcPts val="0"/>
              </a:spcBef>
              <a:spcAft>
                <a:spcPts val="0"/>
              </a:spcAft>
              <a:buClr>
                <a:schemeClr val="accent2"/>
              </a:buClr>
              <a:buSzPts val="1600"/>
              <a:buNone/>
              <a:defRPr sz="1600">
                <a:solidFill>
                  <a:schemeClr val="accent2"/>
                </a:solidFill>
              </a:defRPr>
            </a:lvl8pPr>
            <a:lvl9pPr lvl="8" rtl="0">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93" name="Google Shape;93;p21"/>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94" name="Google Shape;94;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5"/>
        <p:cNvGrpSpPr/>
        <p:nvPr/>
      </p:nvGrpSpPr>
      <p:grpSpPr>
        <a:xfrm>
          <a:off x="0" y="0"/>
          <a:ext cx="0" cy="0"/>
          <a:chOff x="0" y="0"/>
          <a:chExt cx="0" cy="0"/>
        </a:xfrm>
      </p:grpSpPr>
      <p:sp>
        <p:nvSpPr>
          <p:cNvPr id="96" name="Google Shape;96;p22"/>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2"/>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98" name="Google Shape;98;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99"/>
        <p:cNvGrpSpPr/>
        <p:nvPr/>
      </p:nvGrpSpPr>
      <p:grpSpPr>
        <a:xfrm>
          <a:off x="0" y="0"/>
          <a:ext cx="0" cy="0"/>
          <a:chOff x="0" y="0"/>
          <a:chExt cx="0" cy="0"/>
        </a:xfrm>
      </p:grpSpPr>
      <p:sp>
        <p:nvSpPr>
          <p:cNvPr id="100" name="Google Shape;100;p23"/>
          <p:cNvSpPr txBox="1">
            <a:spLocks noGrp="1"/>
          </p:cNvSpPr>
          <p:nvPr>
            <p:ph type="title" hasCustomPrompt="1"/>
          </p:nvPr>
        </p:nvSpPr>
        <p:spPr>
          <a:xfrm>
            <a:off x="311750" y="831175"/>
            <a:ext cx="5334900" cy="12447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lt1"/>
              </a:buClr>
              <a:buSzPts val="10000"/>
              <a:buNone/>
              <a:defRPr sz="10000">
                <a:solidFill>
                  <a:schemeClr val="lt1"/>
                </a:solidFill>
              </a:defRPr>
            </a:lvl1pPr>
            <a:lvl2pPr lvl="1" rtl="0">
              <a:spcBef>
                <a:spcPts val="0"/>
              </a:spcBef>
              <a:spcAft>
                <a:spcPts val="0"/>
              </a:spcAft>
              <a:buClr>
                <a:schemeClr val="lt1"/>
              </a:buClr>
              <a:buSzPts val="10000"/>
              <a:buNone/>
              <a:defRPr sz="10000">
                <a:solidFill>
                  <a:schemeClr val="lt1"/>
                </a:solidFill>
              </a:defRPr>
            </a:lvl2pPr>
            <a:lvl3pPr lvl="2" rtl="0">
              <a:spcBef>
                <a:spcPts val="0"/>
              </a:spcBef>
              <a:spcAft>
                <a:spcPts val="0"/>
              </a:spcAft>
              <a:buClr>
                <a:schemeClr val="lt1"/>
              </a:buClr>
              <a:buSzPts val="10000"/>
              <a:buNone/>
              <a:defRPr sz="10000">
                <a:solidFill>
                  <a:schemeClr val="lt1"/>
                </a:solidFill>
              </a:defRPr>
            </a:lvl3pPr>
            <a:lvl4pPr lvl="3" rtl="0">
              <a:spcBef>
                <a:spcPts val="0"/>
              </a:spcBef>
              <a:spcAft>
                <a:spcPts val="0"/>
              </a:spcAft>
              <a:buClr>
                <a:schemeClr val="lt1"/>
              </a:buClr>
              <a:buSzPts val="10000"/>
              <a:buNone/>
              <a:defRPr sz="10000">
                <a:solidFill>
                  <a:schemeClr val="lt1"/>
                </a:solidFill>
              </a:defRPr>
            </a:lvl4pPr>
            <a:lvl5pPr lvl="4" rtl="0">
              <a:spcBef>
                <a:spcPts val="0"/>
              </a:spcBef>
              <a:spcAft>
                <a:spcPts val="0"/>
              </a:spcAft>
              <a:buClr>
                <a:schemeClr val="lt1"/>
              </a:buClr>
              <a:buSzPts val="10000"/>
              <a:buNone/>
              <a:defRPr sz="10000">
                <a:solidFill>
                  <a:schemeClr val="lt1"/>
                </a:solidFill>
              </a:defRPr>
            </a:lvl5pPr>
            <a:lvl6pPr lvl="5" rtl="0">
              <a:spcBef>
                <a:spcPts val="0"/>
              </a:spcBef>
              <a:spcAft>
                <a:spcPts val="0"/>
              </a:spcAft>
              <a:buClr>
                <a:schemeClr val="lt1"/>
              </a:buClr>
              <a:buSzPts val="10000"/>
              <a:buNone/>
              <a:defRPr sz="10000">
                <a:solidFill>
                  <a:schemeClr val="lt1"/>
                </a:solidFill>
              </a:defRPr>
            </a:lvl6pPr>
            <a:lvl7pPr lvl="6" rtl="0">
              <a:spcBef>
                <a:spcPts val="0"/>
              </a:spcBef>
              <a:spcAft>
                <a:spcPts val="0"/>
              </a:spcAft>
              <a:buClr>
                <a:schemeClr val="lt1"/>
              </a:buClr>
              <a:buSzPts val="10000"/>
              <a:buNone/>
              <a:defRPr sz="10000">
                <a:solidFill>
                  <a:schemeClr val="lt1"/>
                </a:solidFill>
              </a:defRPr>
            </a:lvl7pPr>
            <a:lvl8pPr lvl="7" rtl="0">
              <a:spcBef>
                <a:spcPts val="0"/>
              </a:spcBef>
              <a:spcAft>
                <a:spcPts val="0"/>
              </a:spcAft>
              <a:buClr>
                <a:schemeClr val="lt1"/>
              </a:buClr>
              <a:buSzPts val="10000"/>
              <a:buNone/>
              <a:defRPr sz="10000">
                <a:solidFill>
                  <a:schemeClr val="lt1"/>
                </a:solidFill>
              </a:defRPr>
            </a:lvl8pPr>
            <a:lvl9pPr lvl="8" rtl="0">
              <a:spcBef>
                <a:spcPts val="0"/>
              </a:spcBef>
              <a:spcAft>
                <a:spcPts val="0"/>
              </a:spcAft>
              <a:buClr>
                <a:schemeClr val="lt1"/>
              </a:buClr>
              <a:buSzPts val="10000"/>
              <a:buNone/>
              <a:defRPr sz="10000">
                <a:solidFill>
                  <a:schemeClr val="lt1"/>
                </a:solidFill>
              </a:defRPr>
            </a:lvl9pPr>
          </a:lstStyle>
          <a:p>
            <a:r>
              <a:t>xx%</a:t>
            </a:r>
          </a:p>
        </p:txBody>
      </p:sp>
      <p:sp>
        <p:nvSpPr>
          <p:cNvPr id="101" name="Google Shape;101;p23"/>
          <p:cNvSpPr txBox="1">
            <a:spLocks noGrp="1"/>
          </p:cNvSpPr>
          <p:nvPr>
            <p:ph type="body" idx="1"/>
          </p:nvPr>
        </p:nvSpPr>
        <p:spPr>
          <a:xfrm>
            <a:off x="311700" y="2121425"/>
            <a:ext cx="5334900" cy="9426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Clr>
                <a:schemeClr val="accent2"/>
              </a:buClr>
              <a:buSzPts val="1300"/>
              <a:buChar char="●"/>
              <a:defRPr>
                <a:solidFill>
                  <a:schemeClr val="accent2"/>
                </a:solidFill>
              </a:defRPr>
            </a:lvl1pPr>
            <a:lvl2pPr marL="914400" lvl="1" indent="-298450" rtl="0">
              <a:spcBef>
                <a:spcPts val="0"/>
              </a:spcBef>
              <a:spcAft>
                <a:spcPts val="0"/>
              </a:spcAft>
              <a:buClr>
                <a:schemeClr val="accent2"/>
              </a:buClr>
              <a:buSzPts val="1100"/>
              <a:buChar char="○"/>
              <a:defRPr>
                <a:solidFill>
                  <a:schemeClr val="accent2"/>
                </a:solidFill>
              </a:defRPr>
            </a:lvl2pPr>
            <a:lvl3pPr marL="1371600" lvl="2" indent="-298450" rtl="0">
              <a:spcBef>
                <a:spcPts val="0"/>
              </a:spcBef>
              <a:spcAft>
                <a:spcPts val="0"/>
              </a:spcAft>
              <a:buClr>
                <a:schemeClr val="accent2"/>
              </a:buClr>
              <a:buSzPts val="1100"/>
              <a:buChar char="■"/>
              <a:defRPr>
                <a:solidFill>
                  <a:schemeClr val="accent2"/>
                </a:solidFill>
              </a:defRPr>
            </a:lvl3pPr>
            <a:lvl4pPr marL="1828800" lvl="3" indent="-298450" rtl="0">
              <a:spcBef>
                <a:spcPts val="0"/>
              </a:spcBef>
              <a:spcAft>
                <a:spcPts val="0"/>
              </a:spcAft>
              <a:buClr>
                <a:schemeClr val="accent2"/>
              </a:buClr>
              <a:buSzPts val="1100"/>
              <a:buChar char="●"/>
              <a:defRPr>
                <a:solidFill>
                  <a:schemeClr val="accent2"/>
                </a:solidFill>
              </a:defRPr>
            </a:lvl4pPr>
            <a:lvl5pPr marL="2286000" lvl="4" indent="-298450" rtl="0">
              <a:spcBef>
                <a:spcPts val="0"/>
              </a:spcBef>
              <a:spcAft>
                <a:spcPts val="0"/>
              </a:spcAft>
              <a:buClr>
                <a:schemeClr val="accent2"/>
              </a:buClr>
              <a:buSzPts val="1100"/>
              <a:buChar char="○"/>
              <a:defRPr>
                <a:solidFill>
                  <a:schemeClr val="accent2"/>
                </a:solidFill>
              </a:defRPr>
            </a:lvl5pPr>
            <a:lvl6pPr marL="2743200" lvl="5" indent="-298450" rtl="0">
              <a:spcBef>
                <a:spcPts val="0"/>
              </a:spcBef>
              <a:spcAft>
                <a:spcPts val="0"/>
              </a:spcAft>
              <a:buClr>
                <a:schemeClr val="accent2"/>
              </a:buClr>
              <a:buSzPts val="1100"/>
              <a:buChar char="■"/>
              <a:defRPr>
                <a:solidFill>
                  <a:schemeClr val="accent2"/>
                </a:solidFill>
              </a:defRPr>
            </a:lvl6pPr>
            <a:lvl7pPr marL="3200400" lvl="6" indent="-298450" rtl="0">
              <a:spcBef>
                <a:spcPts val="0"/>
              </a:spcBef>
              <a:spcAft>
                <a:spcPts val="0"/>
              </a:spcAft>
              <a:buClr>
                <a:schemeClr val="accent2"/>
              </a:buClr>
              <a:buSzPts val="1100"/>
              <a:buChar char="●"/>
              <a:defRPr>
                <a:solidFill>
                  <a:schemeClr val="accent2"/>
                </a:solidFill>
              </a:defRPr>
            </a:lvl7pPr>
            <a:lvl8pPr marL="3657600" lvl="7" indent="-298450" rtl="0">
              <a:spcBef>
                <a:spcPts val="0"/>
              </a:spcBef>
              <a:spcAft>
                <a:spcPts val="0"/>
              </a:spcAft>
              <a:buClr>
                <a:schemeClr val="accent2"/>
              </a:buClr>
              <a:buSzPts val="1100"/>
              <a:buChar char="○"/>
              <a:defRPr>
                <a:solidFill>
                  <a:schemeClr val="accent2"/>
                </a:solidFill>
              </a:defRPr>
            </a:lvl8pPr>
            <a:lvl9pPr marL="4114800" lvl="8" indent="-298450" rtl="0">
              <a:spcBef>
                <a:spcPts val="0"/>
              </a:spcBef>
              <a:spcAft>
                <a:spcPts val="0"/>
              </a:spcAft>
              <a:buClr>
                <a:schemeClr val="accent2"/>
              </a:buClr>
              <a:buSzPts val="1100"/>
              <a:buChar char="■"/>
              <a:defRPr>
                <a:solidFill>
                  <a:schemeClr val="accent2"/>
                </a:solidFill>
              </a:defRPr>
            </a:lvl9pPr>
          </a:lstStyle>
          <a:p>
            <a:endParaRPr/>
          </a:p>
        </p:txBody>
      </p:sp>
      <p:sp>
        <p:nvSpPr>
          <p:cNvPr id="102" name="Google Shape;10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3"/>
        <p:cNvGrpSpPr/>
        <p:nvPr/>
      </p:nvGrpSpPr>
      <p:grpSpPr>
        <a:xfrm>
          <a:off x="0" y="0"/>
          <a:ext cx="0" cy="0"/>
          <a:chOff x="0" y="0"/>
          <a:chExt cx="0" cy="0"/>
        </a:xfrm>
      </p:grpSpPr>
      <p:sp>
        <p:nvSpPr>
          <p:cNvPr id="104" name="Google Shape;104;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lain style">
  <p:cSld name="TITLE_ONLY_1">
    <p:spTree>
      <p:nvGrpSpPr>
        <p:cNvPr id="1" name="Shape 105"/>
        <p:cNvGrpSpPr/>
        <p:nvPr/>
      </p:nvGrpSpPr>
      <p:grpSpPr>
        <a:xfrm>
          <a:off x="0" y="0"/>
          <a:ext cx="0" cy="0"/>
          <a:chOff x="0" y="0"/>
          <a:chExt cx="0" cy="0"/>
        </a:xfrm>
      </p:grpSpPr>
      <p:sp>
        <p:nvSpPr>
          <p:cNvPr id="106" name="Google Shape;106;p25"/>
          <p:cNvSpPr txBox="1">
            <a:spLocks noGrp="1"/>
          </p:cNvSpPr>
          <p:nvPr>
            <p:ph type="title"/>
          </p:nvPr>
        </p:nvSpPr>
        <p:spPr>
          <a:xfrm>
            <a:off x="311725" y="196125"/>
            <a:ext cx="8520600" cy="623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dk1"/>
              </a:buClr>
              <a:buSzPts val="2600"/>
              <a:buNone/>
              <a:defRPr sz="2600">
                <a:solidFill>
                  <a:schemeClr val="dk1"/>
                </a:solidFill>
              </a:defRPr>
            </a:lvl1pPr>
            <a:lvl2pPr lvl="1" rtl="0">
              <a:spcBef>
                <a:spcPts val="0"/>
              </a:spcBef>
              <a:spcAft>
                <a:spcPts val="0"/>
              </a:spcAft>
              <a:buClr>
                <a:schemeClr val="lt1"/>
              </a:buClr>
              <a:buSzPts val="2600"/>
              <a:buNone/>
              <a:defRPr sz="2600">
                <a:solidFill>
                  <a:schemeClr val="lt1"/>
                </a:solidFill>
              </a:defRPr>
            </a:lvl2pPr>
            <a:lvl3pPr lvl="2" rtl="0">
              <a:spcBef>
                <a:spcPts val="0"/>
              </a:spcBef>
              <a:spcAft>
                <a:spcPts val="0"/>
              </a:spcAft>
              <a:buClr>
                <a:schemeClr val="lt1"/>
              </a:buClr>
              <a:buSzPts val="2600"/>
              <a:buNone/>
              <a:defRPr sz="2600">
                <a:solidFill>
                  <a:schemeClr val="lt1"/>
                </a:solidFill>
              </a:defRPr>
            </a:lvl3pPr>
            <a:lvl4pPr lvl="3" rtl="0">
              <a:spcBef>
                <a:spcPts val="0"/>
              </a:spcBef>
              <a:spcAft>
                <a:spcPts val="0"/>
              </a:spcAft>
              <a:buClr>
                <a:schemeClr val="lt1"/>
              </a:buClr>
              <a:buSzPts val="2600"/>
              <a:buNone/>
              <a:defRPr sz="2600">
                <a:solidFill>
                  <a:schemeClr val="lt1"/>
                </a:solidFill>
              </a:defRPr>
            </a:lvl4pPr>
            <a:lvl5pPr lvl="4" rtl="0">
              <a:spcBef>
                <a:spcPts val="0"/>
              </a:spcBef>
              <a:spcAft>
                <a:spcPts val="0"/>
              </a:spcAft>
              <a:buClr>
                <a:schemeClr val="lt1"/>
              </a:buClr>
              <a:buSzPts val="2600"/>
              <a:buNone/>
              <a:defRPr sz="2600">
                <a:solidFill>
                  <a:schemeClr val="lt1"/>
                </a:solidFill>
              </a:defRPr>
            </a:lvl5pPr>
            <a:lvl6pPr lvl="5" rtl="0">
              <a:spcBef>
                <a:spcPts val="0"/>
              </a:spcBef>
              <a:spcAft>
                <a:spcPts val="0"/>
              </a:spcAft>
              <a:buClr>
                <a:schemeClr val="lt1"/>
              </a:buClr>
              <a:buSzPts val="2600"/>
              <a:buNone/>
              <a:defRPr sz="2600">
                <a:solidFill>
                  <a:schemeClr val="lt1"/>
                </a:solidFill>
              </a:defRPr>
            </a:lvl6pPr>
            <a:lvl7pPr lvl="6" rtl="0">
              <a:spcBef>
                <a:spcPts val="0"/>
              </a:spcBef>
              <a:spcAft>
                <a:spcPts val="0"/>
              </a:spcAft>
              <a:buClr>
                <a:schemeClr val="lt1"/>
              </a:buClr>
              <a:buSzPts val="2600"/>
              <a:buNone/>
              <a:defRPr sz="2600">
                <a:solidFill>
                  <a:schemeClr val="lt1"/>
                </a:solidFill>
              </a:defRPr>
            </a:lvl7pPr>
            <a:lvl8pPr lvl="7" rtl="0">
              <a:spcBef>
                <a:spcPts val="0"/>
              </a:spcBef>
              <a:spcAft>
                <a:spcPts val="0"/>
              </a:spcAft>
              <a:buClr>
                <a:schemeClr val="lt1"/>
              </a:buClr>
              <a:buSzPts val="2600"/>
              <a:buNone/>
              <a:defRPr sz="2600">
                <a:solidFill>
                  <a:schemeClr val="lt1"/>
                </a:solidFill>
              </a:defRPr>
            </a:lvl8pPr>
            <a:lvl9pPr lvl="8" rtl="0">
              <a:spcBef>
                <a:spcPts val="0"/>
              </a:spcBef>
              <a:spcAft>
                <a:spcPts val="0"/>
              </a:spcAft>
              <a:buClr>
                <a:schemeClr val="lt1"/>
              </a:buClr>
              <a:buSzPts val="2600"/>
              <a:buNone/>
              <a:defRPr sz="2600">
                <a:solidFill>
                  <a:schemeClr val="lt1"/>
                </a:solidFill>
              </a:defRPr>
            </a:lvl9pPr>
          </a:lstStyle>
          <a:p>
            <a:endParaRPr/>
          </a:p>
        </p:txBody>
      </p:sp>
      <p:sp>
        <p:nvSpPr>
          <p:cNvPr id="107" name="Google Shape;107;p25"/>
          <p:cNvSpPr/>
          <p:nvPr/>
        </p:nvSpPr>
        <p:spPr>
          <a:xfrm>
            <a:off x="25" y="4913775"/>
            <a:ext cx="9144000" cy="229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5"/>
          <p:cNvSpPr txBox="1">
            <a:spLocks noGrp="1"/>
          </p:cNvSpPr>
          <p:nvPr>
            <p:ph type="sldNum" idx="12"/>
          </p:nvPr>
        </p:nvSpPr>
        <p:spPr>
          <a:xfrm>
            <a:off x="8548658" y="4815617"/>
            <a:ext cx="548700" cy="393600"/>
          </a:xfrm>
          <a:prstGeom prst="rect">
            <a:avLst/>
          </a:prstGeom>
        </p:spPr>
        <p:txBody>
          <a:bodyPr spcFirstLastPara="1" wrap="square" lIns="91425" tIns="91425" rIns="91425" bIns="91425" anchor="ctr" anchorCtr="0">
            <a:norm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it"/>
              <a:t>‹N›</a:t>
            </a:fld>
            <a:endParaRPr/>
          </a:p>
        </p:txBody>
      </p:sp>
      <p:cxnSp>
        <p:nvCxnSpPr>
          <p:cNvPr id="109" name="Google Shape;109;p25"/>
          <p:cNvCxnSpPr/>
          <p:nvPr/>
        </p:nvCxnSpPr>
        <p:spPr>
          <a:xfrm>
            <a:off x="416250" y="931200"/>
            <a:ext cx="8311500" cy="0"/>
          </a:xfrm>
          <a:prstGeom prst="straightConnector1">
            <a:avLst/>
          </a:prstGeom>
          <a:noFill/>
          <a:ln w="19050" cap="flat" cmpd="sng">
            <a:solidFill>
              <a:schemeClr val="dk1"/>
            </a:solidFill>
            <a:prstDash val="solid"/>
            <a:round/>
            <a:headEnd type="none" w="med" len="med"/>
            <a:tailEnd type="none" w="med" len="med"/>
          </a:ln>
        </p:spPr>
      </p:cxnSp>
      <p:sp>
        <p:nvSpPr>
          <p:cNvPr id="110" name="Google Shape;110;p25"/>
          <p:cNvSpPr txBox="1"/>
          <p:nvPr/>
        </p:nvSpPr>
        <p:spPr>
          <a:xfrm>
            <a:off x="91025" y="4882425"/>
            <a:ext cx="4161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000">
                <a:solidFill>
                  <a:srgbClr val="FFFFFF"/>
                </a:solidFill>
                <a:latin typeface="Roboto"/>
                <a:ea typeface="Roboto"/>
                <a:cs typeface="Roboto"/>
                <a:sym typeface="Roboto"/>
              </a:rPr>
              <a:t>Elisabetta Spadaro Norella     -     Università degli Studi di Milano</a:t>
            </a:r>
            <a:endParaRPr sz="1000">
              <a:solidFill>
                <a:srgbClr val="FFFFFF"/>
              </a:solidFill>
              <a:latin typeface="Roboto"/>
              <a:ea typeface="Roboto"/>
              <a:cs typeface="Roboto"/>
              <a:sym typeface="Roboto"/>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115"/>
        <p:cNvGrpSpPr/>
        <p:nvPr/>
      </p:nvGrpSpPr>
      <p:grpSpPr>
        <a:xfrm>
          <a:off x="0" y="0"/>
          <a:ext cx="0" cy="0"/>
          <a:chOff x="0" y="0"/>
          <a:chExt cx="0" cy="0"/>
        </a:xfrm>
      </p:grpSpPr>
      <p:sp>
        <p:nvSpPr>
          <p:cNvPr id="116" name="Google Shape;116;p27"/>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17" name="Google Shape;117;p27"/>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18" name="Google Shape;118;p27"/>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lt2"/>
              </a:buClr>
              <a:buSzPts val="1600"/>
              <a:buNone/>
              <a:defRPr sz="1600">
                <a:solidFill>
                  <a:schemeClr val="lt2"/>
                </a:solidFill>
              </a:defRPr>
            </a:lvl1pPr>
            <a:lvl2pPr lvl="1" rtl="0">
              <a:lnSpc>
                <a:spcPct val="100000"/>
              </a:lnSpc>
              <a:spcBef>
                <a:spcPts val="0"/>
              </a:spcBef>
              <a:spcAft>
                <a:spcPts val="0"/>
              </a:spcAft>
              <a:buClr>
                <a:schemeClr val="lt2"/>
              </a:buClr>
              <a:buSzPts val="1600"/>
              <a:buNone/>
              <a:defRPr sz="1600">
                <a:solidFill>
                  <a:schemeClr val="lt2"/>
                </a:solidFill>
              </a:defRPr>
            </a:lvl2pPr>
            <a:lvl3pPr lvl="2" rtl="0">
              <a:lnSpc>
                <a:spcPct val="100000"/>
              </a:lnSpc>
              <a:spcBef>
                <a:spcPts val="0"/>
              </a:spcBef>
              <a:spcAft>
                <a:spcPts val="0"/>
              </a:spcAft>
              <a:buClr>
                <a:schemeClr val="lt2"/>
              </a:buClr>
              <a:buSzPts val="1600"/>
              <a:buNone/>
              <a:defRPr sz="1600">
                <a:solidFill>
                  <a:schemeClr val="lt2"/>
                </a:solidFill>
              </a:defRPr>
            </a:lvl3pPr>
            <a:lvl4pPr lvl="3" rtl="0">
              <a:lnSpc>
                <a:spcPct val="100000"/>
              </a:lnSpc>
              <a:spcBef>
                <a:spcPts val="0"/>
              </a:spcBef>
              <a:spcAft>
                <a:spcPts val="0"/>
              </a:spcAft>
              <a:buClr>
                <a:schemeClr val="lt2"/>
              </a:buClr>
              <a:buSzPts val="1600"/>
              <a:buNone/>
              <a:defRPr sz="1600">
                <a:solidFill>
                  <a:schemeClr val="lt2"/>
                </a:solidFill>
              </a:defRPr>
            </a:lvl4pPr>
            <a:lvl5pPr lvl="4" rtl="0">
              <a:lnSpc>
                <a:spcPct val="100000"/>
              </a:lnSpc>
              <a:spcBef>
                <a:spcPts val="0"/>
              </a:spcBef>
              <a:spcAft>
                <a:spcPts val="0"/>
              </a:spcAft>
              <a:buClr>
                <a:schemeClr val="lt2"/>
              </a:buClr>
              <a:buSzPts val="1600"/>
              <a:buNone/>
              <a:defRPr sz="1600">
                <a:solidFill>
                  <a:schemeClr val="lt2"/>
                </a:solidFill>
              </a:defRPr>
            </a:lvl5pPr>
            <a:lvl6pPr lvl="5" rtl="0">
              <a:lnSpc>
                <a:spcPct val="100000"/>
              </a:lnSpc>
              <a:spcBef>
                <a:spcPts val="0"/>
              </a:spcBef>
              <a:spcAft>
                <a:spcPts val="0"/>
              </a:spcAft>
              <a:buClr>
                <a:schemeClr val="lt2"/>
              </a:buClr>
              <a:buSzPts val="1600"/>
              <a:buNone/>
              <a:defRPr sz="1600">
                <a:solidFill>
                  <a:schemeClr val="lt2"/>
                </a:solidFill>
              </a:defRPr>
            </a:lvl6pPr>
            <a:lvl7pPr lvl="6" rtl="0">
              <a:lnSpc>
                <a:spcPct val="100000"/>
              </a:lnSpc>
              <a:spcBef>
                <a:spcPts val="0"/>
              </a:spcBef>
              <a:spcAft>
                <a:spcPts val="0"/>
              </a:spcAft>
              <a:buClr>
                <a:schemeClr val="lt2"/>
              </a:buClr>
              <a:buSzPts val="1600"/>
              <a:buNone/>
              <a:defRPr sz="1600">
                <a:solidFill>
                  <a:schemeClr val="lt2"/>
                </a:solidFill>
              </a:defRPr>
            </a:lvl7pPr>
            <a:lvl8pPr lvl="7" rtl="0">
              <a:lnSpc>
                <a:spcPct val="100000"/>
              </a:lnSpc>
              <a:spcBef>
                <a:spcPts val="0"/>
              </a:spcBef>
              <a:spcAft>
                <a:spcPts val="0"/>
              </a:spcAft>
              <a:buClr>
                <a:schemeClr val="lt2"/>
              </a:buClr>
              <a:buSzPts val="1600"/>
              <a:buNone/>
              <a:defRPr sz="1600">
                <a:solidFill>
                  <a:schemeClr val="lt2"/>
                </a:solidFill>
              </a:defRPr>
            </a:lvl8pPr>
            <a:lvl9pPr lvl="8" rtl="0">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119" name="Google Shape;119;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120"/>
        <p:cNvGrpSpPr/>
        <p:nvPr/>
      </p:nvGrpSpPr>
      <p:grpSpPr>
        <a:xfrm>
          <a:off x="0" y="0"/>
          <a:ext cx="0" cy="0"/>
          <a:chOff x="0" y="0"/>
          <a:chExt cx="0" cy="0"/>
        </a:xfrm>
      </p:grpSpPr>
      <p:sp>
        <p:nvSpPr>
          <p:cNvPr id="121" name="Google Shape;121;p28"/>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22" name="Google Shape;122;p28"/>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123" name="Google Shape;123;p28"/>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24" name="Google Shape;124;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5"/>
        <p:cNvGrpSpPr/>
        <p:nvPr/>
      </p:nvGrpSpPr>
      <p:grpSpPr>
        <a:xfrm>
          <a:off x="0" y="0"/>
          <a:ext cx="0" cy="0"/>
          <a:chOff x="0" y="0"/>
          <a:chExt cx="0" cy="0"/>
        </a:xfrm>
      </p:grpSpPr>
      <p:sp>
        <p:nvSpPr>
          <p:cNvPr id="126" name="Google Shape;126;p29"/>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9"/>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128" name="Google Shape;128;p29"/>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129" name="Google Shape;129;p29"/>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30" name="Google Shape;130;p29"/>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131" name="Google Shape;131;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32"/>
        <p:cNvGrpSpPr/>
        <p:nvPr/>
      </p:nvGrpSpPr>
      <p:grpSpPr>
        <a:xfrm>
          <a:off x="0" y="0"/>
          <a:ext cx="0" cy="0"/>
          <a:chOff x="0" y="0"/>
          <a:chExt cx="0" cy="0"/>
        </a:xfrm>
      </p:grpSpPr>
      <p:sp>
        <p:nvSpPr>
          <p:cNvPr id="133" name="Google Shape;133;p30"/>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0"/>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35" name="Google Shape;135;p30"/>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136" name="Google Shape;136;p30"/>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137" name="Google Shape;137;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8"/>
        <p:cNvGrpSpPr/>
        <p:nvPr/>
      </p:nvGrpSpPr>
      <p:grpSpPr>
        <a:xfrm>
          <a:off x="0" y="0"/>
          <a:ext cx="0" cy="0"/>
          <a:chOff x="0" y="0"/>
          <a:chExt cx="0" cy="0"/>
        </a:xfrm>
      </p:grpSpPr>
      <p:sp>
        <p:nvSpPr>
          <p:cNvPr id="139" name="Google Shape;139;p31"/>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1"/>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41" name="Google Shape;141;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42"/>
        <p:cNvGrpSpPr/>
        <p:nvPr/>
      </p:nvGrpSpPr>
      <p:grpSpPr>
        <a:xfrm>
          <a:off x="0" y="0"/>
          <a:ext cx="0" cy="0"/>
          <a:chOff x="0" y="0"/>
          <a:chExt cx="0" cy="0"/>
        </a:xfrm>
      </p:grpSpPr>
      <p:sp>
        <p:nvSpPr>
          <p:cNvPr id="143" name="Google Shape;143;p32"/>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2"/>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45" name="Google Shape;145;p32"/>
          <p:cNvSpPr txBox="1">
            <a:spLocks noGrp="1"/>
          </p:cNvSpPr>
          <p:nvPr>
            <p:ph type="body" idx="1"/>
          </p:nvPr>
        </p:nvSpPr>
        <p:spPr>
          <a:xfrm>
            <a:off x="311700" y="2390650"/>
            <a:ext cx="3127500" cy="22980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Clr>
                <a:schemeClr val="accent2"/>
              </a:buClr>
              <a:buSzPts val="1300"/>
              <a:buChar char="●"/>
              <a:defRPr>
                <a:solidFill>
                  <a:schemeClr val="accent2"/>
                </a:solidFill>
              </a:defRPr>
            </a:lvl1pPr>
            <a:lvl2pPr marL="914400" lvl="1" indent="-298450" rtl="0">
              <a:spcBef>
                <a:spcPts val="0"/>
              </a:spcBef>
              <a:spcAft>
                <a:spcPts val="0"/>
              </a:spcAft>
              <a:buClr>
                <a:schemeClr val="accent2"/>
              </a:buClr>
              <a:buSzPts val="1100"/>
              <a:buChar char="○"/>
              <a:defRPr>
                <a:solidFill>
                  <a:schemeClr val="accent2"/>
                </a:solidFill>
              </a:defRPr>
            </a:lvl2pPr>
            <a:lvl3pPr marL="1371600" lvl="2" indent="-298450" rtl="0">
              <a:spcBef>
                <a:spcPts val="0"/>
              </a:spcBef>
              <a:spcAft>
                <a:spcPts val="0"/>
              </a:spcAft>
              <a:buClr>
                <a:schemeClr val="accent2"/>
              </a:buClr>
              <a:buSzPts val="1100"/>
              <a:buChar char="■"/>
              <a:defRPr>
                <a:solidFill>
                  <a:schemeClr val="accent2"/>
                </a:solidFill>
              </a:defRPr>
            </a:lvl3pPr>
            <a:lvl4pPr marL="1828800" lvl="3" indent="-298450" rtl="0">
              <a:spcBef>
                <a:spcPts val="0"/>
              </a:spcBef>
              <a:spcAft>
                <a:spcPts val="0"/>
              </a:spcAft>
              <a:buClr>
                <a:schemeClr val="accent2"/>
              </a:buClr>
              <a:buSzPts val="1100"/>
              <a:buChar char="●"/>
              <a:defRPr>
                <a:solidFill>
                  <a:schemeClr val="accent2"/>
                </a:solidFill>
              </a:defRPr>
            </a:lvl4pPr>
            <a:lvl5pPr marL="2286000" lvl="4" indent="-298450" rtl="0">
              <a:spcBef>
                <a:spcPts val="0"/>
              </a:spcBef>
              <a:spcAft>
                <a:spcPts val="0"/>
              </a:spcAft>
              <a:buClr>
                <a:schemeClr val="accent2"/>
              </a:buClr>
              <a:buSzPts val="1100"/>
              <a:buChar char="○"/>
              <a:defRPr>
                <a:solidFill>
                  <a:schemeClr val="accent2"/>
                </a:solidFill>
              </a:defRPr>
            </a:lvl5pPr>
            <a:lvl6pPr marL="2743200" lvl="5" indent="-298450" rtl="0">
              <a:spcBef>
                <a:spcPts val="0"/>
              </a:spcBef>
              <a:spcAft>
                <a:spcPts val="0"/>
              </a:spcAft>
              <a:buClr>
                <a:schemeClr val="accent2"/>
              </a:buClr>
              <a:buSzPts val="1100"/>
              <a:buChar char="■"/>
              <a:defRPr>
                <a:solidFill>
                  <a:schemeClr val="accent2"/>
                </a:solidFill>
              </a:defRPr>
            </a:lvl6pPr>
            <a:lvl7pPr marL="3200400" lvl="6" indent="-298450" rtl="0">
              <a:spcBef>
                <a:spcPts val="0"/>
              </a:spcBef>
              <a:spcAft>
                <a:spcPts val="0"/>
              </a:spcAft>
              <a:buClr>
                <a:schemeClr val="accent2"/>
              </a:buClr>
              <a:buSzPts val="1100"/>
              <a:buChar char="●"/>
              <a:defRPr>
                <a:solidFill>
                  <a:schemeClr val="accent2"/>
                </a:solidFill>
              </a:defRPr>
            </a:lvl7pPr>
            <a:lvl8pPr marL="3657600" lvl="7" indent="-298450" rtl="0">
              <a:spcBef>
                <a:spcPts val="0"/>
              </a:spcBef>
              <a:spcAft>
                <a:spcPts val="0"/>
              </a:spcAft>
              <a:buClr>
                <a:schemeClr val="accent2"/>
              </a:buClr>
              <a:buSzPts val="1100"/>
              <a:buChar char="○"/>
              <a:defRPr>
                <a:solidFill>
                  <a:schemeClr val="accent2"/>
                </a:solidFill>
              </a:defRPr>
            </a:lvl8pPr>
            <a:lvl9pPr marL="4114800" lvl="8" indent="-298450" rtl="0">
              <a:spcBef>
                <a:spcPts val="0"/>
              </a:spcBef>
              <a:spcAft>
                <a:spcPts val="0"/>
              </a:spcAft>
              <a:buClr>
                <a:schemeClr val="accent2"/>
              </a:buClr>
              <a:buSzPts val="1100"/>
              <a:buChar char="■"/>
              <a:defRPr>
                <a:solidFill>
                  <a:schemeClr val="accent2"/>
                </a:solidFill>
              </a:defRPr>
            </a:lvl9pPr>
          </a:lstStyle>
          <a:p>
            <a:endParaRPr/>
          </a:p>
        </p:txBody>
      </p:sp>
      <p:sp>
        <p:nvSpPr>
          <p:cNvPr id="146" name="Google Shape;146;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147"/>
        <p:cNvGrpSpPr/>
        <p:nvPr/>
      </p:nvGrpSpPr>
      <p:grpSpPr>
        <a:xfrm>
          <a:off x="0" y="0"/>
          <a:ext cx="0" cy="0"/>
          <a:chOff x="0" y="0"/>
          <a:chExt cx="0" cy="0"/>
        </a:xfrm>
      </p:grpSpPr>
      <p:sp>
        <p:nvSpPr>
          <p:cNvPr id="148" name="Google Shape;148;p33"/>
          <p:cNvSpPr txBox="1">
            <a:spLocks noGrp="1"/>
          </p:cNvSpPr>
          <p:nvPr>
            <p:ph type="title"/>
          </p:nvPr>
        </p:nvSpPr>
        <p:spPr>
          <a:xfrm>
            <a:off x="311675" y="798600"/>
            <a:ext cx="6247800" cy="3546300"/>
          </a:xfrm>
          <a:prstGeom prst="rect">
            <a:avLst/>
          </a:prstGeom>
        </p:spPr>
        <p:txBody>
          <a:bodyPr spcFirstLastPara="1" wrap="square" lIns="91425" tIns="91425" rIns="91425" bIns="91425" anchor="ctr" anchorCtr="0">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49" name="Google Shape;149;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50"/>
        <p:cNvGrpSpPr/>
        <p:nvPr/>
      </p:nvGrpSpPr>
      <p:grpSpPr>
        <a:xfrm>
          <a:off x="0" y="0"/>
          <a:ext cx="0" cy="0"/>
          <a:chOff x="0" y="0"/>
          <a:chExt cx="0" cy="0"/>
        </a:xfrm>
      </p:grpSpPr>
      <p:sp>
        <p:nvSpPr>
          <p:cNvPr id="151" name="Google Shape;151;p34"/>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4"/>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53" name="Google Shape;153;p34"/>
          <p:cNvSpPr txBox="1">
            <a:spLocks noGrp="1"/>
          </p:cNvSpPr>
          <p:nvPr>
            <p:ph type="subTitle" idx="1"/>
          </p:nvPr>
        </p:nvSpPr>
        <p:spPr>
          <a:xfrm>
            <a:off x="304800" y="2626725"/>
            <a:ext cx="3704400" cy="926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accent2"/>
              </a:buClr>
              <a:buSzPts val="1600"/>
              <a:buNone/>
              <a:defRPr sz="1600">
                <a:solidFill>
                  <a:schemeClr val="accent2"/>
                </a:solidFill>
              </a:defRPr>
            </a:lvl1pPr>
            <a:lvl2pPr lvl="1" rtl="0">
              <a:lnSpc>
                <a:spcPct val="100000"/>
              </a:lnSpc>
              <a:spcBef>
                <a:spcPts val="0"/>
              </a:spcBef>
              <a:spcAft>
                <a:spcPts val="0"/>
              </a:spcAft>
              <a:buClr>
                <a:schemeClr val="accent2"/>
              </a:buClr>
              <a:buSzPts val="1600"/>
              <a:buNone/>
              <a:defRPr sz="1600">
                <a:solidFill>
                  <a:schemeClr val="accent2"/>
                </a:solidFill>
              </a:defRPr>
            </a:lvl2pPr>
            <a:lvl3pPr lvl="2" rtl="0">
              <a:lnSpc>
                <a:spcPct val="100000"/>
              </a:lnSpc>
              <a:spcBef>
                <a:spcPts val="0"/>
              </a:spcBef>
              <a:spcAft>
                <a:spcPts val="0"/>
              </a:spcAft>
              <a:buClr>
                <a:schemeClr val="accent2"/>
              </a:buClr>
              <a:buSzPts val="1600"/>
              <a:buNone/>
              <a:defRPr sz="1600">
                <a:solidFill>
                  <a:schemeClr val="accent2"/>
                </a:solidFill>
              </a:defRPr>
            </a:lvl3pPr>
            <a:lvl4pPr lvl="3" rtl="0">
              <a:lnSpc>
                <a:spcPct val="100000"/>
              </a:lnSpc>
              <a:spcBef>
                <a:spcPts val="0"/>
              </a:spcBef>
              <a:spcAft>
                <a:spcPts val="0"/>
              </a:spcAft>
              <a:buClr>
                <a:schemeClr val="accent2"/>
              </a:buClr>
              <a:buSzPts val="1600"/>
              <a:buNone/>
              <a:defRPr sz="1600">
                <a:solidFill>
                  <a:schemeClr val="accent2"/>
                </a:solidFill>
              </a:defRPr>
            </a:lvl4pPr>
            <a:lvl5pPr lvl="4" rtl="0">
              <a:lnSpc>
                <a:spcPct val="100000"/>
              </a:lnSpc>
              <a:spcBef>
                <a:spcPts val="0"/>
              </a:spcBef>
              <a:spcAft>
                <a:spcPts val="0"/>
              </a:spcAft>
              <a:buClr>
                <a:schemeClr val="accent2"/>
              </a:buClr>
              <a:buSzPts val="1600"/>
              <a:buNone/>
              <a:defRPr sz="1600">
                <a:solidFill>
                  <a:schemeClr val="accent2"/>
                </a:solidFill>
              </a:defRPr>
            </a:lvl5pPr>
            <a:lvl6pPr lvl="5" rtl="0">
              <a:lnSpc>
                <a:spcPct val="100000"/>
              </a:lnSpc>
              <a:spcBef>
                <a:spcPts val="0"/>
              </a:spcBef>
              <a:spcAft>
                <a:spcPts val="0"/>
              </a:spcAft>
              <a:buClr>
                <a:schemeClr val="accent2"/>
              </a:buClr>
              <a:buSzPts val="1600"/>
              <a:buNone/>
              <a:defRPr sz="1600">
                <a:solidFill>
                  <a:schemeClr val="accent2"/>
                </a:solidFill>
              </a:defRPr>
            </a:lvl6pPr>
            <a:lvl7pPr lvl="6" rtl="0">
              <a:lnSpc>
                <a:spcPct val="100000"/>
              </a:lnSpc>
              <a:spcBef>
                <a:spcPts val="0"/>
              </a:spcBef>
              <a:spcAft>
                <a:spcPts val="0"/>
              </a:spcAft>
              <a:buClr>
                <a:schemeClr val="accent2"/>
              </a:buClr>
              <a:buSzPts val="1600"/>
              <a:buNone/>
              <a:defRPr sz="1600">
                <a:solidFill>
                  <a:schemeClr val="accent2"/>
                </a:solidFill>
              </a:defRPr>
            </a:lvl7pPr>
            <a:lvl8pPr lvl="7" rtl="0">
              <a:lnSpc>
                <a:spcPct val="100000"/>
              </a:lnSpc>
              <a:spcBef>
                <a:spcPts val="0"/>
              </a:spcBef>
              <a:spcAft>
                <a:spcPts val="0"/>
              </a:spcAft>
              <a:buClr>
                <a:schemeClr val="accent2"/>
              </a:buClr>
              <a:buSzPts val="1600"/>
              <a:buNone/>
              <a:defRPr sz="1600">
                <a:solidFill>
                  <a:schemeClr val="accent2"/>
                </a:solidFill>
              </a:defRPr>
            </a:lvl8pPr>
            <a:lvl9pPr lvl="8" rtl="0">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154" name="Google Shape;154;p34"/>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155" name="Google Shape;155;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56"/>
        <p:cNvGrpSpPr/>
        <p:nvPr/>
      </p:nvGrpSpPr>
      <p:grpSpPr>
        <a:xfrm>
          <a:off x="0" y="0"/>
          <a:ext cx="0" cy="0"/>
          <a:chOff x="0" y="0"/>
          <a:chExt cx="0" cy="0"/>
        </a:xfrm>
      </p:grpSpPr>
      <p:sp>
        <p:nvSpPr>
          <p:cNvPr id="157" name="Google Shape;157;p35"/>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5"/>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159" name="Google Shape;159;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160"/>
        <p:cNvGrpSpPr/>
        <p:nvPr/>
      </p:nvGrpSpPr>
      <p:grpSpPr>
        <a:xfrm>
          <a:off x="0" y="0"/>
          <a:ext cx="0" cy="0"/>
          <a:chOff x="0" y="0"/>
          <a:chExt cx="0" cy="0"/>
        </a:xfrm>
      </p:grpSpPr>
      <p:sp>
        <p:nvSpPr>
          <p:cNvPr id="161" name="Google Shape;161;p36"/>
          <p:cNvSpPr txBox="1">
            <a:spLocks noGrp="1"/>
          </p:cNvSpPr>
          <p:nvPr>
            <p:ph type="title" hasCustomPrompt="1"/>
          </p:nvPr>
        </p:nvSpPr>
        <p:spPr>
          <a:xfrm>
            <a:off x="311750" y="831175"/>
            <a:ext cx="5334900" cy="12447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lt1"/>
              </a:buClr>
              <a:buSzPts val="10000"/>
              <a:buNone/>
              <a:defRPr sz="10000">
                <a:solidFill>
                  <a:schemeClr val="lt1"/>
                </a:solidFill>
              </a:defRPr>
            </a:lvl1pPr>
            <a:lvl2pPr lvl="1" rtl="0">
              <a:spcBef>
                <a:spcPts val="0"/>
              </a:spcBef>
              <a:spcAft>
                <a:spcPts val="0"/>
              </a:spcAft>
              <a:buClr>
                <a:schemeClr val="lt1"/>
              </a:buClr>
              <a:buSzPts val="10000"/>
              <a:buNone/>
              <a:defRPr sz="10000">
                <a:solidFill>
                  <a:schemeClr val="lt1"/>
                </a:solidFill>
              </a:defRPr>
            </a:lvl2pPr>
            <a:lvl3pPr lvl="2" rtl="0">
              <a:spcBef>
                <a:spcPts val="0"/>
              </a:spcBef>
              <a:spcAft>
                <a:spcPts val="0"/>
              </a:spcAft>
              <a:buClr>
                <a:schemeClr val="lt1"/>
              </a:buClr>
              <a:buSzPts val="10000"/>
              <a:buNone/>
              <a:defRPr sz="10000">
                <a:solidFill>
                  <a:schemeClr val="lt1"/>
                </a:solidFill>
              </a:defRPr>
            </a:lvl3pPr>
            <a:lvl4pPr lvl="3" rtl="0">
              <a:spcBef>
                <a:spcPts val="0"/>
              </a:spcBef>
              <a:spcAft>
                <a:spcPts val="0"/>
              </a:spcAft>
              <a:buClr>
                <a:schemeClr val="lt1"/>
              </a:buClr>
              <a:buSzPts val="10000"/>
              <a:buNone/>
              <a:defRPr sz="10000">
                <a:solidFill>
                  <a:schemeClr val="lt1"/>
                </a:solidFill>
              </a:defRPr>
            </a:lvl4pPr>
            <a:lvl5pPr lvl="4" rtl="0">
              <a:spcBef>
                <a:spcPts val="0"/>
              </a:spcBef>
              <a:spcAft>
                <a:spcPts val="0"/>
              </a:spcAft>
              <a:buClr>
                <a:schemeClr val="lt1"/>
              </a:buClr>
              <a:buSzPts val="10000"/>
              <a:buNone/>
              <a:defRPr sz="10000">
                <a:solidFill>
                  <a:schemeClr val="lt1"/>
                </a:solidFill>
              </a:defRPr>
            </a:lvl5pPr>
            <a:lvl6pPr lvl="5" rtl="0">
              <a:spcBef>
                <a:spcPts val="0"/>
              </a:spcBef>
              <a:spcAft>
                <a:spcPts val="0"/>
              </a:spcAft>
              <a:buClr>
                <a:schemeClr val="lt1"/>
              </a:buClr>
              <a:buSzPts val="10000"/>
              <a:buNone/>
              <a:defRPr sz="10000">
                <a:solidFill>
                  <a:schemeClr val="lt1"/>
                </a:solidFill>
              </a:defRPr>
            </a:lvl6pPr>
            <a:lvl7pPr lvl="6" rtl="0">
              <a:spcBef>
                <a:spcPts val="0"/>
              </a:spcBef>
              <a:spcAft>
                <a:spcPts val="0"/>
              </a:spcAft>
              <a:buClr>
                <a:schemeClr val="lt1"/>
              </a:buClr>
              <a:buSzPts val="10000"/>
              <a:buNone/>
              <a:defRPr sz="10000">
                <a:solidFill>
                  <a:schemeClr val="lt1"/>
                </a:solidFill>
              </a:defRPr>
            </a:lvl7pPr>
            <a:lvl8pPr lvl="7" rtl="0">
              <a:spcBef>
                <a:spcPts val="0"/>
              </a:spcBef>
              <a:spcAft>
                <a:spcPts val="0"/>
              </a:spcAft>
              <a:buClr>
                <a:schemeClr val="lt1"/>
              </a:buClr>
              <a:buSzPts val="10000"/>
              <a:buNone/>
              <a:defRPr sz="10000">
                <a:solidFill>
                  <a:schemeClr val="lt1"/>
                </a:solidFill>
              </a:defRPr>
            </a:lvl8pPr>
            <a:lvl9pPr lvl="8" rtl="0">
              <a:spcBef>
                <a:spcPts val="0"/>
              </a:spcBef>
              <a:spcAft>
                <a:spcPts val="0"/>
              </a:spcAft>
              <a:buClr>
                <a:schemeClr val="lt1"/>
              </a:buClr>
              <a:buSzPts val="10000"/>
              <a:buNone/>
              <a:defRPr sz="10000">
                <a:solidFill>
                  <a:schemeClr val="lt1"/>
                </a:solidFill>
              </a:defRPr>
            </a:lvl9pPr>
          </a:lstStyle>
          <a:p>
            <a:r>
              <a:t>xx%</a:t>
            </a:r>
          </a:p>
        </p:txBody>
      </p:sp>
      <p:sp>
        <p:nvSpPr>
          <p:cNvPr id="162" name="Google Shape;162;p36"/>
          <p:cNvSpPr txBox="1">
            <a:spLocks noGrp="1"/>
          </p:cNvSpPr>
          <p:nvPr>
            <p:ph type="body" idx="1"/>
          </p:nvPr>
        </p:nvSpPr>
        <p:spPr>
          <a:xfrm>
            <a:off x="311700" y="2121425"/>
            <a:ext cx="5334900" cy="9426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Clr>
                <a:schemeClr val="accent2"/>
              </a:buClr>
              <a:buSzPts val="1300"/>
              <a:buChar char="●"/>
              <a:defRPr>
                <a:solidFill>
                  <a:schemeClr val="accent2"/>
                </a:solidFill>
              </a:defRPr>
            </a:lvl1pPr>
            <a:lvl2pPr marL="914400" lvl="1" indent="-298450" rtl="0">
              <a:spcBef>
                <a:spcPts val="0"/>
              </a:spcBef>
              <a:spcAft>
                <a:spcPts val="0"/>
              </a:spcAft>
              <a:buClr>
                <a:schemeClr val="accent2"/>
              </a:buClr>
              <a:buSzPts val="1100"/>
              <a:buChar char="○"/>
              <a:defRPr>
                <a:solidFill>
                  <a:schemeClr val="accent2"/>
                </a:solidFill>
              </a:defRPr>
            </a:lvl2pPr>
            <a:lvl3pPr marL="1371600" lvl="2" indent="-298450" rtl="0">
              <a:spcBef>
                <a:spcPts val="0"/>
              </a:spcBef>
              <a:spcAft>
                <a:spcPts val="0"/>
              </a:spcAft>
              <a:buClr>
                <a:schemeClr val="accent2"/>
              </a:buClr>
              <a:buSzPts val="1100"/>
              <a:buChar char="■"/>
              <a:defRPr>
                <a:solidFill>
                  <a:schemeClr val="accent2"/>
                </a:solidFill>
              </a:defRPr>
            </a:lvl3pPr>
            <a:lvl4pPr marL="1828800" lvl="3" indent="-298450" rtl="0">
              <a:spcBef>
                <a:spcPts val="0"/>
              </a:spcBef>
              <a:spcAft>
                <a:spcPts val="0"/>
              </a:spcAft>
              <a:buClr>
                <a:schemeClr val="accent2"/>
              </a:buClr>
              <a:buSzPts val="1100"/>
              <a:buChar char="●"/>
              <a:defRPr>
                <a:solidFill>
                  <a:schemeClr val="accent2"/>
                </a:solidFill>
              </a:defRPr>
            </a:lvl4pPr>
            <a:lvl5pPr marL="2286000" lvl="4" indent="-298450" rtl="0">
              <a:spcBef>
                <a:spcPts val="0"/>
              </a:spcBef>
              <a:spcAft>
                <a:spcPts val="0"/>
              </a:spcAft>
              <a:buClr>
                <a:schemeClr val="accent2"/>
              </a:buClr>
              <a:buSzPts val="1100"/>
              <a:buChar char="○"/>
              <a:defRPr>
                <a:solidFill>
                  <a:schemeClr val="accent2"/>
                </a:solidFill>
              </a:defRPr>
            </a:lvl5pPr>
            <a:lvl6pPr marL="2743200" lvl="5" indent="-298450" rtl="0">
              <a:spcBef>
                <a:spcPts val="0"/>
              </a:spcBef>
              <a:spcAft>
                <a:spcPts val="0"/>
              </a:spcAft>
              <a:buClr>
                <a:schemeClr val="accent2"/>
              </a:buClr>
              <a:buSzPts val="1100"/>
              <a:buChar char="■"/>
              <a:defRPr>
                <a:solidFill>
                  <a:schemeClr val="accent2"/>
                </a:solidFill>
              </a:defRPr>
            </a:lvl6pPr>
            <a:lvl7pPr marL="3200400" lvl="6" indent="-298450" rtl="0">
              <a:spcBef>
                <a:spcPts val="0"/>
              </a:spcBef>
              <a:spcAft>
                <a:spcPts val="0"/>
              </a:spcAft>
              <a:buClr>
                <a:schemeClr val="accent2"/>
              </a:buClr>
              <a:buSzPts val="1100"/>
              <a:buChar char="●"/>
              <a:defRPr>
                <a:solidFill>
                  <a:schemeClr val="accent2"/>
                </a:solidFill>
              </a:defRPr>
            </a:lvl7pPr>
            <a:lvl8pPr marL="3657600" lvl="7" indent="-298450" rtl="0">
              <a:spcBef>
                <a:spcPts val="0"/>
              </a:spcBef>
              <a:spcAft>
                <a:spcPts val="0"/>
              </a:spcAft>
              <a:buClr>
                <a:schemeClr val="accent2"/>
              </a:buClr>
              <a:buSzPts val="1100"/>
              <a:buChar char="○"/>
              <a:defRPr>
                <a:solidFill>
                  <a:schemeClr val="accent2"/>
                </a:solidFill>
              </a:defRPr>
            </a:lvl8pPr>
            <a:lvl9pPr marL="4114800" lvl="8" indent="-298450" rtl="0">
              <a:spcBef>
                <a:spcPts val="0"/>
              </a:spcBef>
              <a:spcAft>
                <a:spcPts val="0"/>
              </a:spcAft>
              <a:buClr>
                <a:schemeClr val="accent2"/>
              </a:buClr>
              <a:buSzPts val="1100"/>
              <a:buChar char="■"/>
              <a:defRPr>
                <a:solidFill>
                  <a:schemeClr val="accent2"/>
                </a:solidFill>
              </a:defRPr>
            </a:lvl9pPr>
          </a:lstStyle>
          <a:p>
            <a:endParaRPr/>
          </a:p>
        </p:txBody>
      </p:sp>
      <p:sp>
        <p:nvSpPr>
          <p:cNvPr id="163" name="Google Shape;163;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4"/>
        <p:cNvGrpSpPr/>
        <p:nvPr/>
      </p:nvGrpSpPr>
      <p:grpSpPr>
        <a:xfrm>
          <a:off x="0" y="0"/>
          <a:ext cx="0" cy="0"/>
          <a:chOff x="0" y="0"/>
          <a:chExt cx="0" cy="0"/>
        </a:xfrm>
      </p:grpSpPr>
      <p:sp>
        <p:nvSpPr>
          <p:cNvPr id="165" name="Google Shape;165;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Plain style">
  <p:cSld name="TITLE_ONLY_1">
    <p:spTree>
      <p:nvGrpSpPr>
        <p:cNvPr id="1" name="Shape 166"/>
        <p:cNvGrpSpPr/>
        <p:nvPr/>
      </p:nvGrpSpPr>
      <p:grpSpPr>
        <a:xfrm>
          <a:off x="0" y="0"/>
          <a:ext cx="0" cy="0"/>
          <a:chOff x="0" y="0"/>
          <a:chExt cx="0" cy="0"/>
        </a:xfrm>
      </p:grpSpPr>
      <p:sp>
        <p:nvSpPr>
          <p:cNvPr id="167" name="Google Shape;167;p38"/>
          <p:cNvSpPr txBox="1">
            <a:spLocks noGrp="1"/>
          </p:cNvSpPr>
          <p:nvPr>
            <p:ph type="title"/>
          </p:nvPr>
        </p:nvSpPr>
        <p:spPr>
          <a:xfrm>
            <a:off x="311725" y="196125"/>
            <a:ext cx="8520600" cy="623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dk1"/>
              </a:buClr>
              <a:buSzPts val="2600"/>
              <a:buNone/>
              <a:defRPr sz="2600">
                <a:solidFill>
                  <a:schemeClr val="dk1"/>
                </a:solidFill>
              </a:defRPr>
            </a:lvl1pPr>
            <a:lvl2pPr lvl="1" rtl="0">
              <a:spcBef>
                <a:spcPts val="0"/>
              </a:spcBef>
              <a:spcAft>
                <a:spcPts val="0"/>
              </a:spcAft>
              <a:buClr>
                <a:schemeClr val="lt1"/>
              </a:buClr>
              <a:buSzPts val="2600"/>
              <a:buNone/>
              <a:defRPr sz="2600">
                <a:solidFill>
                  <a:schemeClr val="lt1"/>
                </a:solidFill>
              </a:defRPr>
            </a:lvl2pPr>
            <a:lvl3pPr lvl="2" rtl="0">
              <a:spcBef>
                <a:spcPts val="0"/>
              </a:spcBef>
              <a:spcAft>
                <a:spcPts val="0"/>
              </a:spcAft>
              <a:buClr>
                <a:schemeClr val="lt1"/>
              </a:buClr>
              <a:buSzPts val="2600"/>
              <a:buNone/>
              <a:defRPr sz="2600">
                <a:solidFill>
                  <a:schemeClr val="lt1"/>
                </a:solidFill>
              </a:defRPr>
            </a:lvl3pPr>
            <a:lvl4pPr lvl="3" rtl="0">
              <a:spcBef>
                <a:spcPts val="0"/>
              </a:spcBef>
              <a:spcAft>
                <a:spcPts val="0"/>
              </a:spcAft>
              <a:buClr>
                <a:schemeClr val="lt1"/>
              </a:buClr>
              <a:buSzPts val="2600"/>
              <a:buNone/>
              <a:defRPr sz="2600">
                <a:solidFill>
                  <a:schemeClr val="lt1"/>
                </a:solidFill>
              </a:defRPr>
            </a:lvl4pPr>
            <a:lvl5pPr lvl="4" rtl="0">
              <a:spcBef>
                <a:spcPts val="0"/>
              </a:spcBef>
              <a:spcAft>
                <a:spcPts val="0"/>
              </a:spcAft>
              <a:buClr>
                <a:schemeClr val="lt1"/>
              </a:buClr>
              <a:buSzPts val="2600"/>
              <a:buNone/>
              <a:defRPr sz="2600">
                <a:solidFill>
                  <a:schemeClr val="lt1"/>
                </a:solidFill>
              </a:defRPr>
            </a:lvl5pPr>
            <a:lvl6pPr lvl="5" rtl="0">
              <a:spcBef>
                <a:spcPts val="0"/>
              </a:spcBef>
              <a:spcAft>
                <a:spcPts val="0"/>
              </a:spcAft>
              <a:buClr>
                <a:schemeClr val="lt1"/>
              </a:buClr>
              <a:buSzPts val="2600"/>
              <a:buNone/>
              <a:defRPr sz="2600">
                <a:solidFill>
                  <a:schemeClr val="lt1"/>
                </a:solidFill>
              </a:defRPr>
            </a:lvl6pPr>
            <a:lvl7pPr lvl="6" rtl="0">
              <a:spcBef>
                <a:spcPts val="0"/>
              </a:spcBef>
              <a:spcAft>
                <a:spcPts val="0"/>
              </a:spcAft>
              <a:buClr>
                <a:schemeClr val="lt1"/>
              </a:buClr>
              <a:buSzPts val="2600"/>
              <a:buNone/>
              <a:defRPr sz="2600">
                <a:solidFill>
                  <a:schemeClr val="lt1"/>
                </a:solidFill>
              </a:defRPr>
            </a:lvl7pPr>
            <a:lvl8pPr lvl="7" rtl="0">
              <a:spcBef>
                <a:spcPts val="0"/>
              </a:spcBef>
              <a:spcAft>
                <a:spcPts val="0"/>
              </a:spcAft>
              <a:buClr>
                <a:schemeClr val="lt1"/>
              </a:buClr>
              <a:buSzPts val="2600"/>
              <a:buNone/>
              <a:defRPr sz="2600">
                <a:solidFill>
                  <a:schemeClr val="lt1"/>
                </a:solidFill>
              </a:defRPr>
            </a:lvl8pPr>
            <a:lvl9pPr lvl="8" rtl="0">
              <a:spcBef>
                <a:spcPts val="0"/>
              </a:spcBef>
              <a:spcAft>
                <a:spcPts val="0"/>
              </a:spcAft>
              <a:buClr>
                <a:schemeClr val="lt1"/>
              </a:buClr>
              <a:buSzPts val="2600"/>
              <a:buNone/>
              <a:defRPr sz="2600">
                <a:solidFill>
                  <a:schemeClr val="lt1"/>
                </a:solidFill>
              </a:defRPr>
            </a:lvl9pPr>
          </a:lstStyle>
          <a:p>
            <a:endParaRPr/>
          </a:p>
        </p:txBody>
      </p:sp>
      <p:sp>
        <p:nvSpPr>
          <p:cNvPr id="168" name="Google Shape;168;p38"/>
          <p:cNvSpPr/>
          <p:nvPr/>
        </p:nvSpPr>
        <p:spPr>
          <a:xfrm>
            <a:off x="25" y="4913775"/>
            <a:ext cx="9144000" cy="229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8"/>
          <p:cNvSpPr txBox="1">
            <a:spLocks noGrp="1"/>
          </p:cNvSpPr>
          <p:nvPr>
            <p:ph type="sldNum" idx="12"/>
          </p:nvPr>
        </p:nvSpPr>
        <p:spPr>
          <a:xfrm>
            <a:off x="8548658" y="4815617"/>
            <a:ext cx="548700" cy="393600"/>
          </a:xfrm>
          <a:prstGeom prst="rect">
            <a:avLst/>
          </a:prstGeom>
        </p:spPr>
        <p:txBody>
          <a:bodyPr spcFirstLastPara="1" wrap="square" lIns="91425" tIns="91425" rIns="91425" bIns="91425" anchor="ctr" anchorCtr="0">
            <a:norm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it"/>
              <a:t>‹N›</a:t>
            </a:fld>
            <a:endParaRPr/>
          </a:p>
        </p:txBody>
      </p:sp>
      <p:cxnSp>
        <p:nvCxnSpPr>
          <p:cNvPr id="170" name="Google Shape;170;p38"/>
          <p:cNvCxnSpPr/>
          <p:nvPr/>
        </p:nvCxnSpPr>
        <p:spPr>
          <a:xfrm>
            <a:off x="416250" y="931200"/>
            <a:ext cx="8311500" cy="0"/>
          </a:xfrm>
          <a:prstGeom prst="straightConnector1">
            <a:avLst/>
          </a:prstGeom>
          <a:noFill/>
          <a:ln w="19050" cap="flat" cmpd="sng">
            <a:solidFill>
              <a:schemeClr val="dk1"/>
            </a:solidFill>
            <a:prstDash val="solid"/>
            <a:round/>
            <a:headEnd type="none" w="med" len="med"/>
            <a:tailEnd type="none" w="med" len="med"/>
          </a:ln>
        </p:spPr>
      </p:cxnSp>
      <p:sp>
        <p:nvSpPr>
          <p:cNvPr id="171" name="Google Shape;171;p38"/>
          <p:cNvSpPr txBox="1"/>
          <p:nvPr/>
        </p:nvSpPr>
        <p:spPr>
          <a:xfrm>
            <a:off x="91025" y="4882425"/>
            <a:ext cx="4632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000">
                <a:solidFill>
                  <a:srgbClr val="FFFFFF"/>
                </a:solidFill>
                <a:latin typeface="Roboto"/>
                <a:ea typeface="Roboto"/>
                <a:cs typeface="Roboto"/>
                <a:sym typeface="Roboto"/>
              </a:rPr>
              <a:t>Elisabetta Spadaro Norella   -    Università degli studi di Milano     </a:t>
            </a:r>
            <a:endParaRPr sz="1000">
              <a:solidFill>
                <a:srgbClr val="FFFFFF"/>
              </a:solidFill>
              <a:latin typeface="Roboto"/>
              <a:ea typeface="Roboto"/>
              <a:cs typeface="Roboto"/>
              <a:sym typeface="Roboto"/>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it"/>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rtl="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latin typeface="Roboto"/>
                <a:ea typeface="Roboto"/>
                <a:cs typeface="Roboto"/>
                <a:sym typeface="Roboto"/>
              </a:defRPr>
            </a:lvl1pPr>
            <a:lvl2pPr lvl="1" algn="r" rtl="0">
              <a:buNone/>
              <a:defRPr sz="1000">
                <a:solidFill>
                  <a:schemeClr val="dk2"/>
                </a:solidFill>
                <a:latin typeface="Roboto"/>
                <a:ea typeface="Roboto"/>
                <a:cs typeface="Roboto"/>
                <a:sym typeface="Roboto"/>
              </a:defRPr>
            </a:lvl2pPr>
            <a:lvl3pPr lvl="2" algn="r" rtl="0">
              <a:buNone/>
              <a:defRPr sz="1000">
                <a:solidFill>
                  <a:schemeClr val="dk2"/>
                </a:solidFill>
                <a:latin typeface="Roboto"/>
                <a:ea typeface="Roboto"/>
                <a:cs typeface="Roboto"/>
                <a:sym typeface="Roboto"/>
              </a:defRPr>
            </a:lvl3pPr>
            <a:lvl4pPr lvl="3" algn="r" rtl="0">
              <a:buNone/>
              <a:defRPr sz="1000">
                <a:solidFill>
                  <a:schemeClr val="dk2"/>
                </a:solidFill>
                <a:latin typeface="Roboto"/>
                <a:ea typeface="Roboto"/>
                <a:cs typeface="Roboto"/>
                <a:sym typeface="Roboto"/>
              </a:defRPr>
            </a:lvl4pPr>
            <a:lvl5pPr lvl="4" algn="r" rtl="0">
              <a:buNone/>
              <a:defRPr sz="1000">
                <a:solidFill>
                  <a:schemeClr val="dk2"/>
                </a:solidFill>
                <a:latin typeface="Roboto"/>
                <a:ea typeface="Roboto"/>
                <a:cs typeface="Roboto"/>
                <a:sym typeface="Roboto"/>
              </a:defRPr>
            </a:lvl5pPr>
            <a:lvl6pPr lvl="5" algn="r" rtl="0">
              <a:buNone/>
              <a:defRPr sz="1000">
                <a:solidFill>
                  <a:schemeClr val="dk2"/>
                </a:solidFill>
                <a:latin typeface="Roboto"/>
                <a:ea typeface="Roboto"/>
                <a:cs typeface="Roboto"/>
                <a:sym typeface="Roboto"/>
              </a:defRPr>
            </a:lvl6pPr>
            <a:lvl7pPr lvl="6" algn="r" rtl="0">
              <a:buNone/>
              <a:defRPr sz="1000">
                <a:solidFill>
                  <a:schemeClr val="dk2"/>
                </a:solidFill>
                <a:latin typeface="Roboto"/>
                <a:ea typeface="Roboto"/>
                <a:cs typeface="Roboto"/>
                <a:sym typeface="Roboto"/>
              </a:defRPr>
            </a:lvl7pPr>
            <a:lvl8pPr lvl="7" algn="r" rtl="0">
              <a:buNone/>
              <a:defRPr sz="1000">
                <a:solidFill>
                  <a:schemeClr val="dk2"/>
                </a:solidFill>
                <a:latin typeface="Roboto"/>
                <a:ea typeface="Roboto"/>
                <a:cs typeface="Roboto"/>
                <a:sym typeface="Roboto"/>
              </a:defRPr>
            </a:lvl8pPr>
            <a:lvl9pPr lvl="8" algn="r" rtl="0">
              <a:buNone/>
              <a:defRPr sz="1000">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it"/>
              <a:t>‹N›</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111"/>
        <p:cNvGrpSpPr/>
        <p:nvPr/>
      </p:nvGrpSpPr>
      <p:grpSpPr>
        <a:xfrm>
          <a:off x="0" y="0"/>
          <a:ext cx="0" cy="0"/>
          <a:chOff x="0" y="0"/>
          <a:chExt cx="0" cy="0"/>
        </a:xfrm>
      </p:grpSpPr>
      <p:sp>
        <p:nvSpPr>
          <p:cNvPr id="112" name="Google Shape;112;p2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113" name="Google Shape;113;p2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rtl="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114" name="Google Shape;114;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latin typeface="Roboto"/>
                <a:ea typeface="Roboto"/>
                <a:cs typeface="Roboto"/>
                <a:sym typeface="Roboto"/>
              </a:defRPr>
            </a:lvl1pPr>
            <a:lvl2pPr lvl="1" algn="r" rtl="0">
              <a:buNone/>
              <a:defRPr sz="1000">
                <a:solidFill>
                  <a:schemeClr val="dk2"/>
                </a:solidFill>
                <a:latin typeface="Roboto"/>
                <a:ea typeface="Roboto"/>
                <a:cs typeface="Roboto"/>
                <a:sym typeface="Roboto"/>
              </a:defRPr>
            </a:lvl2pPr>
            <a:lvl3pPr lvl="2" algn="r" rtl="0">
              <a:buNone/>
              <a:defRPr sz="1000">
                <a:solidFill>
                  <a:schemeClr val="dk2"/>
                </a:solidFill>
                <a:latin typeface="Roboto"/>
                <a:ea typeface="Roboto"/>
                <a:cs typeface="Roboto"/>
                <a:sym typeface="Roboto"/>
              </a:defRPr>
            </a:lvl3pPr>
            <a:lvl4pPr lvl="3" algn="r" rtl="0">
              <a:buNone/>
              <a:defRPr sz="1000">
                <a:solidFill>
                  <a:schemeClr val="dk2"/>
                </a:solidFill>
                <a:latin typeface="Roboto"/>
                <a:ea typeface="Roboto"/>
                <a:cs typeface="Roboto"/>
                <a:sym typeface="Roboto"/>
              </a:defRPr>
            </a:lvl4pPr>
            <a:lvl5pPr lvl="4" algn="r" rtl="0">
              <a:buNone/>
              <a:defRPr sz="1000">
                <a:solidFill>
                  <a:schemeClr val="dk2"/>
                </a:solidFill>
                <a:latin typeface="Roboto"/>
                <a:ea typeface="Roboto"/>
                <a:cs typeface="Roboto"/>
                <a:sym typeface="Roboto"/>
              </a:defRPr>
            </a:lvl5pPr>
            <a:lvl6pPr lvl="5" algn="r" rtl="0">
              <a:buNone/>
              <a:defRPr sz="1000">
                <a:solidFill>
                  <a:schemeClr val="dk2"/>
                </a:solidFill>
                <a:latin typeface="Roboto"/>
                <a:ea typeface="Roboto"/>
                <a:cs typeface="Roboto"/>
                <a:sym typeface="Roboto"/>
              </a:defRPr>
            </a:lvl6pPr>
            <a:lvl7pPr lvl="6" algn="r" rtl="0">
              <a:buNone/>
              <a:defRPr sz="1000">
                <a:solidFill>
                  <a:schemeClr val="dk2"/>
                </a:solidFill>
                <a:latin typeface="Roboto"/>
                <a:ea typeface="Roboto"/>
                <a:cs typeface="Roboto"/>
                <a:sym typeface="Roboto"/>
              </a:defRPr>
            </a:lvl7pPr>
            <a:lvl8pPr lvl="7" algn="r" rtl="0">
              <a:buNone/>
              <a:defRPr sz="1000">
                <a:solidFill>
                  <a:schemeClr val="dk2"/>
                </a:solidFill>
                <a:latin typeface="Roboto"/>
                <a:ea typeface="Roboto"/>
                <a:cs typeface="Roboto"/>
                <a:sym typeface="Roboto"/>
              </a:defRPr>
            </a:lvl8pPr>
            <a:lvl9pPr lvl="8" algn="r" rtl="0">
              <a:buNone/>
              <a:defRPr sz="1000">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it"/>
              <a:t>‹N›</a:t>
            </a:fld>
            <a:endParaRPr/>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3.xml"/><Relationship Id="rId5" Type="http://schemas.openxmlformats.org/officeDocument/2006/relationships/hyperlink" Target="http://dx.doi.org/10.1007/JHEP05(2022)038" TargetMode="Externa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dx.doi.org/10.1007/JHEP12(2021)107"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3.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3.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3.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3.xml"/><Relationship Id="rId6" Type="http://schemas.openxmlformats.org/officeDocument/2006/relationships/image" Target="../media/image25.png"/><Relationship Id="rId5" Type="http://schemas.openxmlformats.org/officeDocument/2006/relationships/hyperlink" Target="https://journals.aps.org/prl/abstract/10.1103/PhysRevLett.122.191804" TargetMode="Externa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hyperlink" Target="https://arxiv.org/abs/2206.15233" TargetMode="External"/><Relationship Id="rId2" Type="http://schemas.openxmlformats.org/officeDocument/2006/relationships/notesSlide" Target="../notesSlides/notesSlide2.xml"/><Relationship Id="rId1" Type="http://schemas.openxmlformats.org/officeDocument/2006/relationships/slideLayout" Target="../slideLayouts/slideLayout23.xml"/><Relationship Id="rId5" Type="http://schemas.openxmlformats.org/officeDocument/2006/relationships/image" Target="../media/image4.png"/><Relationship Id="rId4" Type="http://schemas.openxmlformats.org/officeDocument/2006/relationships/hyperlink" Target="https://www.nikhef.nl/~pkoppenb/particles.html"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3.xml"/><Relationship Id="rId4" Type="http://schemas.openxmlformats.org/officeDocument/2006/relationships/hyperlink" Target="https://www.nature.com/ncomm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31.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35.xml"/><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png"/><Relationship Id="rId7"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35.xml"/><Relationship Id="rId6" Type="http://schemas.openxmlformats.org/officeDocument/2006/relationships/image" Target="../media/image38.png"/><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35.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8" Type="http://schemas.openxmlformats.org/officeDocument/2006/relationships/hyperlink" Target="https://link.springer.com/content/pdf/10.1007/JHEP06(2021)035.pdf" TargetMode="External"/><Relationship Id="rId13" Type="http://schemas.openxmlformats.org/officeDocument/2006/relationships/image" Target="../media/image51.png"/><Relationship Id="rId3" Type="http://schemas.openxmlformats.org/officeDocument/2006/relationships/image" Target="../media/image43.png"/><Relationship Id="rId7" Type="http://schemas.openxmlformats.org/officeDocument/2006/relationships/hyperlink" Target="https://journals.aps.org/prd/abstract/10.1103/PhysRevD.79.094004" TargetMode="External"/><Relationship Id="rId12"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35.xml"/><Relationship Id="rId6" Type="http://schemas.openxmlformats.org/officeDocument/2006/relationships/hyperlink" Target="https://journals.aps.org/prd/abstract/10.1103/PhysRevD.72.054026" TargetMode="External"/><Relationship Id="rId11" Type="http://schemas.openxmlformats.org/officeDocument/2006/relationships/image" Target="../media/image49.png"/><Relationship Id="rId5" Type="http://schemas.openxmlformats.org/officeDocument/2006/relationships/image" Target="../media/image47.png"/><Relationship Id="rId10" Type="http://schemas.openxmlformats.org/officeDocument/2006/relationships/image" Target="../media/image48.png"/><Relationship Id="rId4" Type="http://schemas.openxmlformats.org/officeDocument/2006/relationships/image" Target="../media/image46.png"/><Relationship Id="rId9" Type="http://schemas.openxmlformats.org/officeDocument/2006/relationships/hyperlink" Target="https://www.sciencedirect.com/science/article/abs/pii/S2095927321002358?via%3Dihub"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23.xml"/><Relationship Id="rId4" Type="http://schemas.openxmlformats.org/officeDocument/2006/relationships/hyperlink" Target="https://arxiv.org/abs/2210.10346"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hyperlink" Target="https://arxiv.org/abs/2210.10346" TargetMode="External"/><Relationship Id="rId2" Type="http://schemas.openxmlformats.org/officeDocument/2006/relationships/notesSlide" Target="../notesSlides/notesSlide29.xml"/><Relationship Id="rId1" Type="http://schemas.openxmlformats.org/officeDocument/2006/relationships/slideLayout" Target="../slideLayouts/slideLayout23.xml"/><Relationship Id="rId6" Type="http://schemas.openxmlformats.org/officeDocument/2006/relationships/image" Target="../media/image55.png"/><Relationship Id="rId5" Type="http://schemas.openxmlformats.org/officeDocument/2006/relationships/hyperlink" Target="https://pdg.lbl.gov/rpp-archive/index-2022.html" TargetMode="Externa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23.xml"/><Relationship Id="rId5" Type="http://schemas.openxmlformats.org/officeDocument/2006/relationships/hyperlink" Target="https://arxiv.org/abs/2210.10346" TargetMode="Externa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23.xml"/><Relationship Id="rId6" Type="http://schemas.openxmlformats.org/officeDocument/2006/relationships/hyperlink" Target="https://arxiv.org/abs/2210.10346" TargetMode="External"/><Relationship Id="rId5" Type="http://schemas.openxmlformats.org/officeDocument/2006/relationships/image" Target="../media/image59.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23.xml"/><Relationship Id="rId4" Type="http://schemas.openxmlformats.org/officeDocument/2006/relationships/hyperlink" Target="https://arxiv.org/abs/2206.15233"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6.xml"/><Relationship Id="rId1" Type="http://schemas.openxmlformats.org/officeDocument/2006/relationships/slideLayout" Target="../slideLayouts/slideLayout23.xml"/><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23.xml"/><Relationship Id="rId5" Type="http://schemas.openxmlformats.org/officeDocument/2006/relationships/image" Target="../media/image66.png"/><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23.xml"/><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9.xml"/><Relationship Id="rId1" Type="http://schemas.openxmlformats.org/officeDocument/2006/relationships/slideLayout" Target="../slideLayouts/slideLayout23.xml"/><Relationship Id="rId5" Type="http://schemas.openxmlformats.org/officeDocument/2006/relationships/image" Target="../media/image70.png"/><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33.xml"/><Relationship Id="rId5" Type="http://schemas.openxmlformats.org/officeDocument/2006/relationships/image" Target="../media/image7.png"/><Relationship Id="rId4" Type="http://schemas.openxmlformats.org/officeDocument/2006/relationships/hyperlink" Target="http://dx.doi.org/10.1088/1748-0221/3/08/S08005"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0.xml"/><Relationship Id="rId1" Type="http://schemas.openxmlformats.org/officeDocument/2006/relationships/slideLayout" Target="../slideLayouts/slideLayout23.xml"/><Relationship Id="rId5" Type="http://schemas.openxmlformats.org/officeDocument/2006/relationships/image" Target="../media/image73.png"/><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3.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9"/>
          <p:cNvSpPr txBox="1">
            <a:spLocks noGrp="1"/>
          </p:cNvSpPr>
          <p:nvPr>
            <p:ph type="ctrTitle"/>
          </p:nvPr>
        </p:nvSpPr>
        <p:spPr>
          <a:xfrm>
            <a:off x="311700" y="1270125"/>
            <a:ext cx="8832300" cy="128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sz="3200"/>
              <a:t>Results of Hadron Spectroscopy at LHCb</a:t>
            </a:r>
            <a:endParaRPr sz="3200"/>
          </a:p>
        </p:txBody>
      </p:sp>
      <p:sp>
        <p:nvSpPr>
          <p:cNvPr id="177" name="Google Shape;177;p39"/>
          <p:cNvSpPr txBox="1">
            <a:spLocks noGrp="1"/>
          </p:cNvSpPr>
          <p:nvPr>
            <p:ph type="subTitle" idx="1"/>
          </p:nvPr>
        </p:nvSpPr>
        <p:spPr>
          <a:xfrm>
            <a:off x="311700" y="2103335"/>
            <a:ext cx="4242600" cy="738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sz="2500">
                <a:solidFill>
                  <a:srgbClr val="3C78D8"/>
                </a:solidFill>
              </a:rPr>
              <a:t>NSTAR2022</a:t>
            </a:r>
            <a:endParaRPr sz="2500">
              <a:solidFill>
                <a:srgbClr val="3C78D8"/>
              </a:solidFill>
            </a:endParaRPr>
          </a:p>
        </p:txBody>
      </p:sp>
      <p:pic>
        <p:nvPicPr>
          <p:cNvPr id="178" name="Google Shape;178;p39"/>
          <p:cNvPicPr preferRelativeResize="0"/>
          <p:nvPr/>
        </p:nvPicPr>
        <p:blipFill>
          <a:blip r:embed="rId3">
            <a:alphaModFix/>
          </a:blip>
          <a:stretch>
            <a:fillRect/>
          </a:stretch>
        </p:blipFill>
        <p:spPr>
          <a:xfrm>
            <a:off x="6228825" y="203588"/>
            <a:ext cx="2511825" cy="841800"/>
          </a:xfrm>
          <a:prstGeom prst="rect">
            <a:avLst/>
          </a:prstGeom>
          <a:noFill/>
          <a:ln>
            <a:noFill/>
          </a:ln>
        </p:spPr>
      </p:pic>
      <p:sp>
        <p:nvSpPr>
          <p:cNvPr id="179" name="Google Shape;179;p39"/>
          <p:cNvSpPr txBox="1"/>
          <p:nvPr/>
        </p:nvSpPr>
        <p:spPr>
          <a:xfrm>
            <a:off x="4997680" y="3919250"/>
            <a:ext cx="4080000" cy="939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300">
              <a:solidFill>
                <a:schemeClr val="accent6"/>
              </a:solidFill>
              <a:latin typeface="Merriweather"/>
              <a:ea typeface="Merriweather"/>
              <a:cs typeface="Merriweather"/>
              <a:sym typeface="Merriweather"/>
            </a:endParaRPr>
          </a:p>
          <a:p>
            <a:pPr marL="0" lvl="0" indent="0" algn="r" rtl="0">
              <a:spcBef>
                <a:spcPts val="0"/>
              </a:spcBef>
              <a:spcAft>
                <a:spcPts val="0"/>
              </a:spcAft>
              <a:buNone/>
            </a:pPr>
            <a:endParaRPr sz="1800" b="1">
              <a:solidFill>
                <a:schemeClr val="lt1"/>
              </a:solidFill>
              <a:latin typeface="Merriweather"/>
              <a:ea typeface="Merriweather"/>
              <a:cs typeface="Merriweather"/>
              <a:sym typeface="Merriweather"/>
            </a:endParaRPr>
          </a:p>
          <a:p>
            <a:pPr marL="0" lvl="0" indent="0" algn="r" rtl="0">
              <a:lnSpc>
                <a:spcPct val="115000"/>
              </a:lnSpc>
              <a:spcBef>
                <a:spcPts val="0"/>
              </a:spcBef>
              <a:spcAft>
                <a:spcPts val="0"/>
              </a:spcAft>
              <a:buNone/>
            </a:pPr>
            <a:r>
              <a:rPr lang="it" sz="1800" b="1">
                <a:solidFill>
                  <a:schemeClr val="lt1"/>
                </a:solidFill>
                <a:latin typeface="Merriweather"/>
                <a:ea typeface="Merriweather"/>
                <a:cs typeface="Merriweather"/>
                <a:sym typeface="Merriweather"/>
              </a:rPr>
              <a:t>Oct 20th, 2022</a:t>
            </a:r>
            <a:endParaRPr sz="1000">
              <a:solidFill>
                <a:schemeClr val="lt1"/>
              </a:solidFill>
              <a:latin typeface="Merriweather"/>
              <a:ea typeface="Merriweather"/>
              <a:cs typeface="Merriweather"/>
              <a:sym typeface="Merriweather"/>
            </a:endParaRPr>
          </a:p>
        </p:txBody>
      </p:sp>
      <p:pic>
        <p:nvPicPr>
          <p:cNvPr id="180" name="Google Shape;180;p39"/>
          <p:cNvPicPr preferRelativeResize="0"/>
          <p:nvPr/>
        </p:nvPicPr>
        <p:blipFill>
          <a:blip r:embed="rId4">
            <a:alphaModFix/>
          </a:blip>
          <a:stretch>
            <a:fillRect/>
          </a:stretch>
        </p:blipFill>
        <p:spPr>
          <a:xfrm>
            <a:off x="2907129" y="130600"/>
            <a:ext cx="1288426" cy="882775"/>
          </a:xfrm>
          <a:prstGeom prst="rect">
            <a:avLst/>
          </a:prstGeom>
          <a:noFill/>
          <a:ln>
            <a:noFill/>
          </a:ln>
        </p:spPr>
      </p:pic>
      <p:sp>
        <p:nvSpPr>
          <p:cNvPr id="181" name="Google Shape;181;p39"/>
          <p:cNvSpPr txBox="1"/>
          <p:nvPr/>
        </p:nvSpPr>
        <p:spPr>
          <a:xfrm>
            <a:off x="5309425" y="2756875"/>
            <a:ext cx="3658500" cy="19248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it" sz="1800" b="1">
                <a:solidFill>
                  <a:schemeClr val="lt1"/>
                </a:solidFill>
                <a:latin typeface="Merriweather"/>
                <a:ea typeface="Merriweather"/>
                <a:cs typeface="Merriweather"/>
                <a:sym typeface="Merriweather"/>
              </a:rPr>
              <a:t>Elisabetta Spadaro Norella</a:t>
            </a:r>
            <a:endParaRPr sz="1800" b="1">
              <a:solidFill>
                <a:schemeClr val="lt1"/>
              </a:solidFill>
              <a:latin typeface="Merriweather"/>
              <a:ea typeface="Merriweather"/>
              <a:cs typeface="Merriweather"/>
              <a:sym typeface="Merriweather"/>
            </a:endParaRPr>
          </a:p>
          <a:p>
            <a:pPr marL="0" lvl="0" indent="0" algn="r" rtl="0">
              <a:lnSpc>
                <a:spcPct val="115000"/>
              </a:lnSpc>
              <a:spcBef>
                <a:spcPts val="600"/>
              </a:spcBef>
              <a:spcAft>
                <a:spcPts val="0"/>
              </a:spcAft>
              <a:buNone/>
            </a:pPr>
            <a:r>
              <a:rPr lang="it" sz="1300">
                <a:solidFill>
                  <a:schemeClr val="accent6"/>
                </a:solidFill>
                <a:latin typeface="Merriweather"/>
                <a:ea typeface="Merriweather"/>
                <a:cs typeface="Merriweather"/>
                <a:sym typeface="Merriweather"/>
              </a:rPr>
              <a:t>University &amp; INFN Milano</a:t>
            </a:r>
            <a:endParaRPr sz="1300">
              <a:solidFill>
                <a:schemeClr val="accent6"/>
              </a:solidFill>
              <a:latin typeface="Merriweather"/>
              <a:ea typeface="Merriweather"/>
              <a:cs typeface="Merriweather"/>
              <a:sym typeface="Merriweather"/>
            </a:endParaRPr>
          </a:p>
          <a:p>
            <a:pPr marL="0" lvl="0" indent="0" algn="r" rtl="0">
              <a:lnSpc>
                <a:spcPct val="115000"/>
              </a:lnSpc>
              <a:spcBef>
                <a:spcPts val="0"/>
              </a:spcBef>
              <a:spcAft>
                <a:spcPts val="0"/>
              </a:spcAft>
              <a:buNone/>
            </a:pPr>
            <a:endParaRPr sz="1800">
              <a:solidFill>
                <a:schemeClr val="accent6"/>
              </a:solidFill>
              <a:latin typeface="Merriweather"/>
              <a:ea typeface="Merriweather"/>
              <a:cs typeface="Merriweather"/>
              <a:sym typeface="Merriweather"/>
            </a:endParaRPr>
          </a:p>
          <a:p>
            <a:pPr marL="0" lvl="0" indent="0" algn="r" rtl="0">
              <a:lnSpc>
                <a:spcPct val="115000"/>
              </a:lnSpc>
              <a:spcBef>
                <a:spcPts val="0"/>
              </a:spcBef>
              <a:spcAft>
                <a:spcPts val="0"/>
              </a:spcAft>
              <a:buNone/>
            </a:pPr>
            <a:r>
              <a:rPr lang="it" sz="1800">
                <a:solidFill>
                  <a:schemeClr val="accent6"/>
                </a:solidFill>
                <a:latin typeface="Merriweather"/>
                <a:ea typeface="Merriweather"/>
                <a:cs typeface="Merriweather"/>
                <a:sym typeface="Merriweather"/>
              </a:rPr>
              <a:t>on behalf of the LHCb experiment</a:t>
            </a:r>
            <a:endParaRPr sz="1800">
              <a:solidFill>
                <a:schemeClr val="accent6"/>
              </a:solidFill>
              <a:latin typeface="Merriweather"/>
              <a:ea typeface="Merriweather"/>
              <a:cs typeface="Merriweather"/>
              <a:sym typeface="Merriweather"/>
            </a:endParaRPr>
          </a:p>
          <a:p>
            <a:pPr marL="0" lvl="0" indent="0" algn="l" rtl="0">
              <a:lnSpc>
                <a:spcPct val="115000"/>
              </a:lnSpc>
              <a:spcBef>
                <a:spcPts val="0"/>
              </a:spcBef>
              <a:spcAft>
                <a:spcPts val="0"/>
              </a:spcAft>
              <a:buNone/>
            </a:pPr>
            <a:endParaRPr sz="1300">
              <a:solidFill>
                <a:schemeClr val="accent6"/>
              </a:solidFill>
              <a:latin typeface="Merriweather"/>
              <a:ea typeface="Merriweather"/>
              <a:cs typeface="Merriweather"/>
              <a:sym typeface="Merriweather"/>
            </a:endParaRPr>
          </a:p>
        </p:txBody>
      </p:sp>
      <p:pic>
        <p:nvPicPr>
          <p:cNvPr id="182" name="Google Shape;182;p39"/>
          <p:cNvPicPr preferRelativeResize="0"/>
          <p:nvPr/>
        </p:nvPicPr>
        <p:blipFill>
          <a:blip r:embed="rId5">
            <a:alphaModFix/>
          </a:blip>
          <a:stretch>
            <a:fillRect/>
          </a:stretch>
        </p:blipFill>
        <p:spPr>
          <a:xfrm>
            <a:off x="4469425" y="235601"/>
            <a:ext cx="1538726" cy="777775"/>
          </a:xfrm>
          <a:prstGeom prst="rect">
            <a:avLst/>
          </a:prstGeom>
          <a:noFill/>
          <a:ln>
            <a:noFill/>
          </a:ln>
        </p:spPr>
      </p:pic>
      <p:sp>
        <p:nvSpPr>
          <p:cNvPr id="183" name="Google Shape;183;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it"/>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48"/>
          <p:cNvSpPr txBox="1">
            <a:spLocks noGrp="1"/>
          </p:cNvSpPr>
          <p:nvPr>
            <p:ph type="title"/>
          </p:nvPr>
        </p:nvSpPr>
        <p:spPr>
          <a:xfrm>
            <a:off x="311725" y="1961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a:t>Observation of new excited </a:t>
            </a:r>
            <a:r>
              <a:rPr lang="it">
                <a:latin typeface="Merriweather Light"/>
                <a:ea typeface="Merriweather Light"/>
                <a:cs typeface="Merriweather Light"/>
                <a:sym typeface="Merriweather Light"/>
              </a:rPr>
              <a:t>Ξ</a:t>
            </a:r>
            <a:r>
              <a:rPr lang="it" baseline="-25000"/>
              <a:t>b</a:t>
            </a:r>
            <a:endParaRPr baseline="-25000"/>
          </a:p>
        </p:txBody>
      </p:sp>
      <p:sp>
        <p:nvSpPr>
          <p:cNvPr id="328" name="Google Shape;328;p48"/>
          <p:cNvSpPr txBox="1">
            <a:spLocks noGrp="1"/>
          </p:cNvSpPr>
          <p:nvPr>
            <p:ph type="sldNum" idx="12"/>
          </p:nvPr>
        </p:nvSpPr>
        <p:spPr>
          <a:xfrm>
            <a:off x="8548658" y="48156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it"/>
              <a:t>10</a:t>
            </a:fld>
            <a:endParaRPr/>
          </a:p>
        </p:txBody>
      </p:sp>
      <p:pic>
        <p:nvPicPr>
          <p:cNvPr id="329" name="Google Shape;329;p48"/>
          <p:cNvPicPr preferRelativeResize="0"/>
          <p:nvPr/>
        </p:nvPicPr>
        <p:blipFill rotWithShape="1">
          <a:blip r:embed="rId3">
            <a:alphaModFix/>
          </a:blip>
          <a:srcRect b="49889"/>
          <a:stretch/>
        </p:blipFill>
        <p:spPr>
          <a:xfrm>
            <a:off x="4918975" y="1501750"/>
            <a:ext cx="3497101" cy="2487574"/>
          </a:xfrm>
          <a:prstGeom prst="rect">
            <a:avLst/>
          </a:prstGeom>
          <a:noFill/>
          <a:ln>
            <a:noFill/>
          </a:ln>
        </p:spPr>
      </p:pic>
      <p:sp>
        <p:nvSpPr>
          <p:cNvPr id="330" name="Google Shape;330;p48"/>
          <p:cNvSpPr txBox="1"/>
          <p:nvPr/>
        </p:nvSpPr>
        <p:spPr>
          <a:xfrm>
            <a:off x="639000" y="1278025"/>
            <a:ext cx="433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p:txBody>
      </p:sp>
      <p:sp>
        <p:nvSpPr>
          <p:cNvPr id="331" name="Google Shape;331;p48"/>
          <p:cNvSpPr txBox="1"/>
          <p:nvPr/>
        </p:nvSpPr>
        <p:spPr>
          <a:xfrm>
            <a:off x="435925" y="1094125"/>
            <a:ext cx="6120300" cy="37404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it" sz="1300">
                <a:latin typeface="Roboto"/>
                <a:ea typeface="Roboto"/>
                <a:cs typeface="Roboto"/>
                <a:sym typeface="Roboto"/>
              </a:rPr>
              <a:t>Few excited </a:t>
            </a:r>
            <a:r>
              <a:rPr lang="it" sz="1300">
                <a:solidFill>
                  <a:srgbClr val="0000FF"/>
                </a:solidFill>
                <a:latin typeface="Merriweather Light"/>
                <a:ea typeface="Merriweather Light"/>
                <a:cs typeface="Merriweather Light"/>
                <a:sym typeface="Merriweather Light"/>
              </a:rPr>
              <a:t>Ξ</a:t>
            </a:r>
            <a:r>
              <a:rPr lang="it" sz="1300" baseline="-25000">
                <a:solidFill>
                  <a:srgbClr val="0000FF"/>
                </a:solidFill>
                <a:latin typeface="Roboto"/>
                <a:ea typeface="Roboto"/>
                <a:cs typeface="Roboto"/>
                <a:sym typeface="Roboto"/>
              </a:rPr>
              <a:t>b</a:t>
            </a:r>
            <a:r>
              <a:rPr lang="it" sz="1300">
                <a:solidFill>
                  <a:srgbClr val="0000FF"/>
                </a:solidFill>
                <a:latin typeface="Roboto"/>
                <a:ea typeface="Roboto"/>
                <a:cs typeface="Roboto"/>
                <a:sym typeface="Roboto"/>
              </a:rPr>
              <a:t> </a:t>
            </a:r>
            <a:r>
              <a:rPr lang="it" sz="1300">
                <a:latin typeface="Roboto"/>
                <a:ea typeface="Roboto"/>
                <a:cs typeface="Roboto"/>
                <a:sym typeface="Roboto"/>
              </a:rPr>
              <a:t>states observed so far: </a:t>
            </a:r>
            <a:endParaRPr sz="1300">
              <a:latin typeface="Roboto"/>
              <a:ea typeface="Roboto"/>
              <a:cs typeface="Roboto"/>
              <a:sym typeface="Roboto"/>
            </a:endParaRPr>
          </a:p>
          <a:p>
            <a:pPr marL="457200" lvl="0" indent="-311150" algn="l" rtl="0">
              <a:spcBef>
                <a:spcPts val="1000"/>
              </a:spcBef>
              <a:spcAft>
                <a:spcPts val="0"/>
              </a:spcAft>
              <a:buSzPts val="1300"/>
              <a:buChar char="●"/>
            </a:pPr>
            <a:r>
              <a:rPr lang="it" sz="1300">
                <a:solidFill>
                  <a:schemeClr val="dk1"/>
                </a:solidFill>
                <a:latin typeface="Merriweather Light"/>
                <a:ea typeface="Merriweather Light"/>
                <a:cs typeface="Merriweather Light"/>
                <a:sym typeface="Merriweather Light"/>
              </a:rPr>
              <a:t>Ξ</a:t>
            </a:r>
            <a:r>
              <a:rPr lang="it" sz="1300" baseline="-25000">
                <a:latin typeface="Merriweather"/>
                <a:ea typeface="Merriweather"/>
                <a:cs typeface="Merriweather"/>
                <a:sym typeface="Merriweather"/>
              </a:rPr>
              <a:t>b</a:t>
            </a:r>
            <a:r>
              <a:rPr lang="it" sz="1300">
                <a:latin typeface="Roboto"/>
                <a:ea typeface="Roboto"/>
                <a:cs typeface="Roboto"/>
                <a:sym typeface="Roboto"/>
              </a:rPr>
              <a:t>(6227)</a:t>
            </a:r>
            <a:r>
              <a:rPr lang="it" sz="1300" baseline="30000">
                <a:latin typeface="Roboto"/>
                <a:ea typeface="Roboto"/>
                <a:cs typeface="Roboto"/>
                <a:sym typeface="Roboto"/>
              </a:rPr>
              <a:t>0</a:t>
            </a:r>
            <a:r>
              <a:rPr lang="it" sz="1300">
                <a:latin typeface="Roboto"/>
                <a:ea typeface="Roboto"/>
                <a:cs typeface="Roboto"/>
                <a:sym typeface="Roboto"/>
              </a:rPr>
              <a:t>/</a:t>
            </a:r>
            <a:r>
              <a:rPr lang="it" sz="1300">
                <a:solidFill>
                  <a:schemeClr val="dk1"/>
                </a:solidFill>
                <a:latin typeface="Merriweather Light"/>
                <a:ea typeface="Merriweather Light"/>
                <a:cs typeface="Merriweather Light"/>
                <a:sym typeface="Merriweather Light"/>
              </a:rPr>
              <a:t>Ξ</a:t>
            </a:r>
            <a:r>
              <a:rPr lang="it" sz="1300" i="1" baseline="-25000">
                <a:latin typeface="Roboto"/>
                <a:ea typeface="Roboto"/>
                <a:cs typeface="Roboto"/>
                <a:sym typeface="Roboto"/>
              </a:rPr>
              <a:t>b</a:t>
            </a:r>
            <a:r>
              <a:rPr lang="it" sz="1300">
                <a:latin typeface="Roboto"/>
                <a:ea typeface="Roboto"/>
                <a:cs typeface="Roboto"/>
                <a:sym typeface="Roboto"/>
              </a:rPr>
              <a:t>(6227)</a:t>
            </a:r>
            <a:r>
              <a:rPr lang="it" sz="1300" baseline="30000">
                <a:latin typeface="Roboto"/>
                <a:ea typeface="Roboto"/>
                <a:cs typeface="Roboto"/>
                <a:sym typeface="Roboto"/>
              </a:rPr>
              <a:t>ー</a:t>
            </a:r>
            <a:r>
              <a:rPr lang="it" sz="1300">
                <a:latin typeface="Roboto"/>
                <a:ea typeface="Roboto"/>
                <a:cs typeface="Roboto"/>
                <a:sym typeface="Roboto"/>
              </a:rPr>
              <a:t> by LHCb [1,2]</a:t>
            </a:r>
            <a:endParaRPr sz="1300">
              <a:latin typeface="Roboto"/>
              <a:ea typeface="Roboto"/>
              <a:cs typeface="Roboto"/>
              <a:sym typeface="Roboto"/>
            </a:endParaRPr>
          </a:p>
          <a:p>
            <a:pPr marL="457200" lvl="0" indent="-311150" algn="l" rtl="0">
              <a:spcBef>
                <a:spcPts val="0"/>
              </a:spcBef>
              <a:spcAft>
                <a:spcPts val="0"/>
              </a:spcAft>
              <a:buSzPts val="1300"/>
              <a:buFont typeface="Roboto"/>
              <a:buChar char="●"/>
            </a:pPr>
            <a:r>
              <a:rPr lang="it" sz="1300">
                <a:solidFill>
                  <a:schemeClr val="dk1"/>
                </a:solidFill>
                <a:latin typeface="Merriweather Light"/>
                <a:ea typeface="Merriweather Light"/>
                <a:cs typeface="Merriweather Light"/>
                <a:sym typeface="Merriweather Light"/>
              </a:rPr>
              <a:t>Ξ</a:t>
            </a:r>
            <a:r>
              <a:rPr lang="it" sz="1300" i="1" baseline="-25000">
                <a:latin typeface="Roboto"/>
                <a:ea typeface="Roboto"/>
                <a:cs typeface="Roboto"/>
                <a:sym typeface="Roboto"/>
              </a:rPr>
              <a:t>b</a:t>
            </a:r>
            <a:r>
              <a:rPr lang="it" sz="1300">
                <a:latin typeface="Roboto"/>
                <a:ea typeface="Roboto"/>
                <a:cs typeface="Roboto"/>
                <a:sym typeface="Roboto"/>
              </a:rPr>
              <a:t>(6100)</a:t>
            </a:r>
            <a:r>
              <a:rPr lang="it" sz="1300" baseline="30000">
                <a:latin typeface="Roboto"/>
                <a:ea typeface="Roboto"/>
                <a:cs typeface="Roboto"/>
                <a:sym typeface="Roboto"/>
              </a:rPr>
              <a:t>ー</a:t>
            </a:r>
            <a:r>
              <a:rPr lang="it" sz="1300">
                <a:latin typeface="Roboto"/>
                <a:ea typeface="Roboto"/>
                <a:cs typeface="Roboto"/>
                <a:sym typeface="Roboto"/>
              </a:rPr>
              <a:t> by CMS [3]</a:t>
            </a:r>
            <a:endParaRPr sz="1300">
              <a:latin typeface="Roboto"/>
              <a:ea typeface="Roboto"/>
              <a:cs typeface="Roboto"/>
              <a:sym typeface="Roboto"/>
            </a:endParaRPr>
          </a:p>
          <a:p>
            <a:pPr marL="0" lvl="0" indent="0" algn="l" rtl="0">
              <a:spcBef>
                <a:spcPts val="1000"/>
              </a:spcBef>
              <a:spcAft>
                <a:spcPts val="0"/>
              </a:spcAft>
              <a:buNone/>
            </a:pPr>
            <a:endParaRPr sz="1300">
              <a:solidFill>
                <a:srgbClr val="FF0000"/>
              </a:solidFill>
              <a:latin typeface="Roboto"/>
              <a:ea typeface="Roboto"/>
              <a:cs typeface="Roboto"/>
              <a:sym typeface="Roboto"/>
            </a:endParaRPr>
          </a:p>
          <a:p>
            <a:pPr marL="0" lvl="0" indent="0" algn="l" rtl="0">
              <a:spcBef>
                <a:spcPts val="1000"/>
              </a:spcBef>
              <a:spcAft>
                <a:spcPts val="0"/>
              </a:spcAft>
              <a:buNone/>
            </a:pPr>
            <a:r>
              <a:rPr lang="it" sz="1300">
                <a:solidFill>
                  <a:srgbClr val="FF0000"/>
                </a:solidFill>
                <a:latin typeface="Roboto"/>
                <a:ea typeface="Roboto"/>
                <a:cs typeface="Roboto"/>
                <a:sym typeface="Roboto"/>
              </a:rPr>
              <a:t>New searches </a:t>
            </a:r>
            <a:r>
              <a:rPr lang="it" sz="1300">
                <a:solidFill>
                  <a:srgbClr val="333333"/>
                </a:solidFill>
                <a:latin typeface="Roboto"/>
                <a:ea typeface="Roboto"/>
                <a:cs typeface="Roboto"/>
                <a:sym typeface="Roboto"/>
              </a:rPr>
              <a:t>in</a:t>
            </a:r>
            <a:r>
              <a:rPr lang="it" sz="1300">
                <a:solidFill>
                  <a:srgbClr val="FF0000"/>
                </a:solidFill>
                <a:latin typeface="Roboto"/>
                <a:ea typeface="Roboto"/>
                <a:cs typeface="Roboto"/>
                <a:sym typeface="Roboto"/>
              </a:rPr>
              <a:t> </a:t>
            </a:r>
            <a:r>
              <a:rPr lang="it" sz="1300">
                <a:latin typeface="Roboto"/>
                <a:ea typeface="Roboto"/>
                <a:cs typeface="Roboto"/>
                <a:sym typeface="Roboto"/>
              </a:rPr>
              <a:t>Λ</a:t>
            </a:r>
            <a:r>
              <a:rPr lang="it" sz="1300" baseline="30000">
                <a:latin typeface="Roboto"/>
                <a:ea typeface="Roboto"/>
                <a:cs typeface="Roboto"/>
                <a:sym typeface="Roboto"/>
              </a:rPr>
              <a:t>0</a:t>
            </a:r>
            <a:r>
              <a:rPr lang="it" sz="1300" baseline="-25000">
                <a:latin typeface="Roboto"/>
                <a:ea typeface="Roboto"/>
                <a:cs typeface="Roboto"/>
                <a:sym typeface="Roboto"/>
              </a:rPr>
              <a:t>b</a:t>
            </a:r>
            <a:r>
              <a:rPr lang="it" sz="1300">
                <a:latin typeface="Roboto"/>
                <a:ea typeface="Roboto"/>
                <a:cs typeface="Roboto"/>
                <a:sym typeface="Roboto"/>
              </a:rPr>
              <a:t>K</a:t>
            </a:r>
            <a:r>
              <a:rPr lang="it" sz="1300" baseline="30000">
                <a:latin typeface="Merriweather"/>
                <a:ea typeface="Merriweather"/>
                <a:cs typeface="Merriweather"/>
                <a:sym typeface="Merriweather"/>
              </a:rPr>
              <a:t>-</a:t>
            </a:r>
            <a:r>
              <a:rPr lang="it" sz="1300">
                <a:latin typeface="Roboto"/>
                <a:ea typeface="Roboto"/>
                <a:cs typeface="Roboto"/>
                <a:sym typeface="Roboto"/>
              </a:rPr>
              <a:t>π</a:t>
            </a:r>
            <a:r>
              <a:rPr lang="it" sz="1300" baseline="30000">
                <a:latin typeface="Roboto"/>
                <a:ea typeface="Roboto"/>
                <a:cs typeface="Roboto"/>
                <a:sym typeface="Roboto"/>
              </a:rPr>
              <a:t>+</a:t>
            </a:r>
            <a:r>
              <a:rPr lang="it" sz="1300">
                <a:latin typeface="Roboto"/>
                <a:ea typeface="Roboto"/>
                <a:cs typeface="Roboto"/>
                <a:sym typeface="Roboto"/>
              </a:rPr>
              <a:t> final state</a:t>
            </a:r>
            <a:endParaRPr sz="1300">
              <a:solidFill>
                <a:srgbClr val="FF0000"/>
              </a:solidFill>
              <a:latin typeface="Roboto"/>
              <a:ea typeface="Roboto"/>
              <a:cs typeface="Roboto"/>
              <a:sym typeface="Roboto"/>
            </a:endParaRPr>
          </a:p>
          <a:p>
            <a:pPr marL="0" lvl="0" indent="0" algn="l" rtl="0">
              <a:spcBef>
                <a:spcPts val="1000"/>
              </a:spcBef>
              <a:spcAft>
                <a:spcPts val="0"/>
              </a:spcAft>
              <a:buNone/>
            </a:pPr>
            <a:r>
              <a:rPr lang="it" sz="1300">
                <a:solidFill>
                  <a:schemeClr val="dk1"/>
                </a:solidFill>
                <a:latin typeface="Roboto"/>
                <a:ea typeface="Roboto"/>
                <a:cs typeface="Roboto"/>
                <a:sym typeface="Roboto"/>
              </a:rPr>
              <a:t>⇒ 2 states observed:</a:t>
            </a:r>
            <a:r>
              <a:rPr lang="it" sz="1300">
                <a:solidFill>
                  <a:schemeClr val="dk1"/>
                </a:solidFill>
                <a:latin typeface="Merriweather Light"/>
                <a:ea typeface="Merriweather Light"/>
                <a:cs typeface="Merriweather Light"/>
                <a:sym typeface="Merriweather Light"/>
              </a:rPr>
              <a:t> Ξ</a:t>
            </a:r>
            <a:r>
              <a:rPr lang="it" sz="1300" baseline="-25000">
                <a:latin typeface="Roboto"/>
                <a:ea typeface="Roboto"/>
                <a:cs typeface="Roboto"/>
                <a:sym typeface="Roboto"/>
              </a:rPr>
              <a:t>b</a:t>
            </a:r>
            <a:r>
              <a:rPr lang="it" sz="1300">
                <a:latin typeface="Roboto"/>
                <a:ea typeface="Roboto"/>
                <a:cs typeface="Roboto"/>
                <a:sym typeface="Roboto"/>
              </a:rPr>
              <a:t>(6327)</a:t>
            </a:r>
            <a:r>
              <a:rPr lang="it" sz="1300" baseline="30000">
                <a:latin typeface="Roboto"/>
                <a:ea typeface="Roboto"/>
                <a:cs typeface="Roboto"/>
                <a:sym typeface="Roboto"/>
              </a:rPr>
              <a:t>0</a:t>
            </a:r>
            <a:r>
              <a:rPr lang="it" sz="1300">
                <a:latin typeface="Roboto"/>
                <a:ea typeface="Roboto"/>
                <a:cs typeface="Roboto"/>
                <a:sym typeface="Roboto"/>
              </a:rPr>
              <a:t>, </a:t>
            </a:r>
            <a:r>
              <a:rPr lang="it" sz="1300">
                <a:solidFill>
                  <a:schemeClr val="dk1"/>
                </a:solidFill>
                <a:latin typeface="Merriweather Light"/>
                <a:ea typeface="Merriweather Light"/>
                <a:cs typeface="Merriweather Light"/>
                <a:sym typeface="Merriweather Light"/>
              </a:rPr>
              <a:t>Ξ</a:t>
            </a:r>
            <a:r>
              <a:rPr lang="it" sz="1300" baseline="-25000">
                <a:latin typeface="Roboto"/>
                <a:ea typeface="Roboto"/>
                <a:cs typeface="Roboto"/>
                <a:sym typeface="Roboto"/>
              </a:rPr>
              <a:t>b</a:t>
            </a:r>
            <a:r>
              <a:rPr lang="it" sz="1300">
                <a:latin typeface="Roboto"/>
                <a:ea typeface="Roboto"/>
                <a:cs typeface="Roboto"/>
                <a:sym typeface="Roboto"/>
              </a:rPr>
              <a:t>(6333)</a:t>
            </a:r>
            <a:r>
              <a:rPr lang="it" sz="1300" baseline="30000">
                <a:latin typeface="Roboto"/>
                <a:ea typeface="Roboto"/>
                <a:cs typeface="Roboto"/>
                <a:sym typeface="Roboto"/>
              </a:rPr>
              <a:t>0</a:t>
            </a:r>
            <a:r>
              <a:rPr lang="it" sz="1300">
                <a:latin typeface="Roboto"/>
                <a:ea typeface="Roboto"/>
                <a:cs typeface="Roboto"/>
                <a:sym typeface="Roboto"/>
              </a:rPr>
              <a:t> </a:t>
            </a:r>
            <a:endParaRPr sz="1300">
              <a:latin typeface="Roboto"/>
              <a:ea typeface="Roboto"/>
              <a:cs typeface="Roboto"/>
              <a:sym typeface="Roboto"/>
            </a:endParaRPr>
          </a:p>
          <a:p>
            <a:pPr marL="0" lvl="0" indent="0" algn="l" rtl="0">
              <a:spcBef>
                <a:spcPts val="1000"/>
              </a:spcBef>
              <a:spcAft>
                <a:spcPts val="0"/>
              </a:spcAft>
              <a:buNone/>
            </a:pPr>
            <a:endParaRPr sz="1300">
              <a:latin typeface="Roboto"/>
              <a:ea typeface="Roboto"/>
              <a:cs typeface="Roboto"/>
              <a:sym typeface="Roboto"/>
            </a:endParaRPr>
          </a:p>
          <a:p>
            <a:pPr marL="0" lvl="0" indent="0" algn="l" rtl="0">
              <a:spcBef>
                <a:spcPts val="1000"/>
              </a:spcBef>
              <a:spcAft>
                <a:spcPts val="0"/>
              </a:spcAft>
              <a:buNone/>
            </a:pPr>
            <a:endParaRPr sz="1300">
              <a:latin typeface="Roboto"/>
              <a:ea typeface="Roboto"/>
              <a:cs typeface="Roboto"/>
              <a:sym typeface="Roboto"/>
            </a:endParaRPr>
          </a:p>
          <a:p>
            <a:pPr marL="0" lvl="0" indent="0" algn="l" rtl="0">
              <a:spcBef>
                <a:spcPts val="1000"/>
              </a:spcBef>
              <a:spcAft>
                <a:spcPts val="0"/>
              </a:spcAft>
              <a:buNone/>
            </a:pPr>
            <a:endParaRPr sz="1300">
              <a:latin typeface="Roboto"/>
              <a:ea typeface="Roboto"/>
              <a:cs typeface="Roboto"/>
              <a:sym typeface="Roboto"/>
            </a:endParaRPr>
          </a:p>
          <a:p>
            <a:pPr marL="0" lvl="0" indent="0" algn="l" rtl="0">
              <a:spcBef>
                <a:spcPts val="1000"/>
              </a:spcBef>
              <a:spcAft>
                <a:spcPts val="0"/>
              </a:spcAft>
              <a:buNone/>
            </a:pPr>
            <a:endParaRPr sz="1300">
              <a:latin typeface="Roboto"/>
              <a:ea typeface="Roboto"/>
              <a:cs typeface="Roboto"/>
              <a:sym typeface="Roboto"/>
            </a:endParaRPr>
          </a:p>
          <a:p>
            <a:pPr marL="457200" lvl="0" indent="-311150" algn="l" rtl="0">
              <a:spcBef>
                <a:spcPts val="1000"/>
              </a:spcBef>
              <a:spcAft>
                <a:spcPts val="0"/>
              </a:spcAft>
              <a:buSzPts val="1300"/>
              <a:buFont typeface="Roboto"/>
              <a:buChar char="●"/>
            </a:pPr>
            <a:r>
              <a:rPr lang="it" sz="1300">
                <a:latin typeface="Roboto"/>
                <a:ea typeface="Roboto"/>
                <a:cs typeface="Roboto"/>
                <a:sym typeface="Roboto"/>
              </a:rPr>
              <a:t>Widths consistent with mass reso</a:t>
            </a:r>
            <a:endParaRPr sz="1300">
              <a:latin typeface="Roboto"/>
              <a:ea typeface="Roboto"/>
              <a:cs typeface="Roboto"/>
              <a:sym typeface="Roboto"/>
            </a:endParaRPr>
          </a:p>
          <a:p>
            <a:pPr marL="457200" lvl="0" indent="-311150" algn="l" rtl="0">
              <a:spcBef>
                <a:spcPts val="0"/>
              </a:spcBef>
              <a:spcAft>
                <a:spcPts val="0"/>
              </a:spcAft>
              <a:buSzPts val="1300"/>
              <a:buFont typeface="Roboto"/>
              <a:buChar char="●"/>
            </a:pPr>
            <a:r>
              <a:rPr lang="it" sz="1300">
                <a:latin typeface="Roboto"/>
                <a:ea typeface="Roboto"/>
                <a:cs typeface="Roboto"/>
                <a:sym typeface="Roboto"/>
              </a:rPr>
              <a:t>1D doublet, J</a:t>
            </a:r>
            <a:r>
              <a:rPr lang="it" sz="1300" baseline="30000">
                <a:latin typeface="Roboto"/>
                <a:ea typeface="Roboto"/>
                <a:cs typeface="Roboto"/>
                <a:sym typeface="Roboto"/>
              </a:rPr>
              <a:t>P</a:t>
            </a:r>
            <a:r>
              <a:rPr lang="it" sz="1300">
                <a:latin typeface="Roboto"/>
                <a:ea typeface="Roboto"/>
                <a:cs typeface="Roboto"/>
                <a:sym typeface="Roboto"/>
              </a:rPr>
              <a:t>= 3/2</a:t>
            </a:r>
            <a:r>
              <a:rPr lang="it" sz="1300" baseline="30000">
                <a:latin typeface="Roboto"/>
                <a:ea typeface="Roboto"/>
                <a:cs typeface="Roboto"/>
                <a:sym typeface="Roboto"/>
              </a:rPr>
              <a:t>+</a:t>
            </a:r>
            <a:r>
              <a:rPr lang="it" sz="1300">
                <a:latin typeface="Roboto"/>
                <a:ea typeface="Roboto"/>
                <a:cs typeface="Roboto"/>
                <a:sym typeface="Roboto"/>
              </a:rPr>
              <a:t> and J</a:t>
            </a:r>
            <a:r>
              <a:rPr lang="it" sz="1300" baseline="30000">
                <a:latin typeface="Roboto"/>
                <a:ea typeface="Roboto"/>
                <a:cs typeface="Roboto"/>
                <a:sym typeface="Roboto"/>
              </a:rPr>
              <a:t>P</a:t>
            </a:r>
            <a:r>
              <a:rPr lang="it" sz="1300">
                <a:latin typeface="Roboto"/>
                <a:ea typeface="Roboto"/>
                <a:cs typeface="Roboto"/>
                <a:sym typeface="Roboto"/>
              </a:rPr>
              <a:t> = 5/2</a:t>
            </a:r>
            <a:r>
              <a:rPr lang="it" sz="1300" baseline="30000">
                <a:latin typeface="Roboto"/>
                <a:ea typeface="Roboto"/>
                <a:cs typeface="Roboto"/>
                <a:sym typeface="Roboto"/>
              </a:rPr>
              <a:t>+</a:t>
            </a:r>
            <a:endParaRPr sz="1300" baseline="30000">
              <a:latin typeface="Roboto"/>
              <a:ea typeface="Roboto"/>
              <a:cs typeface="Roboto"/>
              <a:sym typeface="Roboto"/>
            </a:endParaRPr>
          </a:p>
        </p:txBody>
      </p:sp>
      <p:sp>
        <p:nvSpPr>
          <p:cNvPr id="332" name="Google Shape;332;p48"/>
          <p:cNvSpPr txBox="1"/>
          <p:nvPr/>
        </p:nvSpPr>
        <p:spPr>
          <a:xfrm>
            <a:off x="6944225" y="621625"/>
            <a:ext cx="20034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200">
                <a:solidFill>
                  <a:schemeClr val="accent5"/>
                </a:solidFill>
                <a:highlight>
                  <a:schemeClr val="lt1"/>
                </a:highlight>
                <a:latin typeface="Roboto"/>
                <a:ea typeface="Roboto"/>
                <a:cs typeface="Roboto"/>
                <a:sym typeface="Roboto"/>
              </a:rPr>
              <a:t>PRL 128, 162001 (2022)</a:t>
            </a:r>
            <a:endParaRPr sz="1200">
              <a:solidFill>
                <a:schemeClr val="accent5"/>
              </a:solidFill>
              <a:highlight>
                <a:schemeClr val="lt1"/>
              </a:highlight>
              <a:latin typeface="Roboto"/>
              <a:ea typeface="Roboto"/>
              <a:cs typeface="Roboto"/>
              <a:sym typeface="Roboto"/>
            </a:endParaRPr>
          </a:p>
          <a:p>
            <a:pPr marL="0" lvl="0" indent="0" algn="l" rtl="0">
              <a:spcBef>
                <a:spcPts val="0"/>
              </a:spcBef>
              <a:spcAft>
                <a:spcPts val="0"/>
              </a:spcAft>
              <a:buNone/>
            </a:pPr>
            <a:endParaRPr sz="1200">
              <a:solidFill>
                <a:schemeClr val="accent5"/>
              </a:solidFill>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sp>
        <p:nvSpPr>
          <p:cNvPr id="333" name="Google Shape;333;p48"/>
          <p:cNvSpPr txBox="1"/>
          <p:nvPr/>
        </p:nvSpPr>
        <p:spPr>
          <a:xfrm>
            <a:off x="6716475" y="4264825"/>
            <a:ext cx="30357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000">
                <a:latin typeface="Roboto"/>
                <a:ea typeface="Roboto"/>
                <a:cs typeface="Roboto"/>
                <a:sym typeface="Roboto"/>
              </a:rPr>
              <a:t>[1] Phys. Rev. Lett. 121, 072002 (2018).</a:t>
            </a:r>
            <a:endParaRPr sz="1000">
              <a:latin typeface="Roboto"/>
              <a:ea typeface="Roboto"/>
              <a:cs typeface="Roboto"/>
              <a:sym typeface="Roboto"/>
            </a:endParaRPr>
          </a:p>
          <a:p>
            <a:pPr marL="0" lvl="0" indent="0" algn="l" rtl="0">
              <a:spcBef>
                <a:spcPts val="0"/>
              </a:spcBef>
              <a:spcAft>
                <a:spcPts val="0"/>
              </a:spcAft>
              <a:buNone/>
            </a:pPr>
            <a:r>
              <a:rPr lang="it" sz="1000">
                <a:latin typeface="Roboto"/>
                <a:ea typeface="Roboto"/>
                <a:cs typeface="Roboto"/>
                <a:sym typeface="Roboto"/>
              </a:rPr>
              <a:t>[2] Phys. Rev. D 103, 012004 (2021).</a:t>
            </a:r>
            <a:endParaRPr sz="1000">
              <a:latin typeface="Roboto"/>
              <a:ea typeface="Roboto"/>
              <a:cs typeface="Roboto"/>
              <a:sym typeface="Roboto"/>
            </a:endParaRPr>
          </a:p>
          <a:p>
            <a:pPr marL="0" lvl="0" indent="0" algn="l" rtl="0">
              <a:spcBef>
                <a:spcPts val="0"/>
              </a:spcBef>
              <a:spcAft>
                <a:spcPts val="0"/>
              </a:spcAft>
              <a:buNone/>
            </a:pPr>
            <a:r>
              <a:rPr lang="it" sz="1000">
                <a:latin typeface="Roboto"/>
                <a:ea typeface="Roboto"/>
                <a:cs typeface="Roboto"/>
                <a:sym typeface="Roboto"/>
              </a:rPr>
              <a:t>[3] Phys. Rev. Lett. 126, 252003 (2021).</a:t>
            </a:r>
            <a:endParaRPr sz="1000">
              <a:latin typeface="Roboto"/>
              <a:ea typeface="Roboto"/>
              <a:cs typeface="Roboto"/>
              <a:sym typeface="Roboto"/>
            </a:endParaRPr>
          </a:p>
        </p:txBody>
      </p:sp>
      <p:pic>
        <p:nvPicPr>
          <p:cNvPr id="334" name="Google Shape;334;p48"/>
          <p:cNvPicPr preferRelativeResize="0"/>
          <p:nvPr/>
        </p:nvPicPr>
        <p:blipFill>
          <a:blip r:embed="rId4">
            <a:alphaModFix/>
          </a:blip>
          <a:stretch>
            <a:fillRect/>
          </a:stretch>
        </p:blipFill>
        <p:spPr>
          <a:xfrm>
            <a:off x="938775" y="2956850"/>
            <a:ext cx="2706624" cy="1232775"/>
          </a:xfrm>
          <a:prstGeom prst="rect">
            <a:avLst/>
          </a:prstGeom>
          <a:noFill/>
          <a:ln>
            <a:noFill/>
          </a:ln>
        </p:spPr>
      </p:pic>
      <p:sp>
        <p:nvSpPr>
          <p:cNvPr id="335" name="Google Shape;335;p48"/>
          <p:cNvSpPr txBox="1"/>
          <p:nvPr/>
        </p:nvSpPr>
        <p:spPr>
          <a:xfrm>
            <a:off x="3384000" y="3820400"/>
            <a:ext cx="69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Roboto"/>
                <a:ea typeface="Roboto"/>
                <a:cs typeface="Roboto"/>
                <a:sym typeface="Roboto"/>
              </a:rPr>
              <a:t>(RBW)</a:t>
            </a:r>
            <a:endParaRPr>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0" name="Google Shape;340;p49"/>
          <p:cNvPicPr preferRelativeResize="0"/>
          <p:nvPr/>
        </p:nvPicPr>
        <p:blipFill>
          <a:blip r:embed="rId3">
            <a:alphaModFix/>
          </a:blip>
          <a:stretch>
            <a:fillRect/>
          </a:stretch>
        </p:blipFill>
        <p:spPr>
          <a:xfrm>
            <a:off x="60725" y="3633425"/>
            <a:ext cx="2781850" cy="523850"/>
          </a:xfrm>
          <a:prstGeom prst="rect">
            <a:avLst/>
          </a:prstGeom>
          <a:noFill/>
          <a:ln>
            <a:noFill/>
          </a:ln>
        </p:spPr>
      </p:pic>
      <p:sp>
        <p:nvSpPr>
          <p:cNvPr id="341" name="Google Shape;341;p49"/>
          <p:cNvSpPr txBox="1">
            <a:spLocks noGrp="1"/>
          </p:cNvSpPr>
          <p:nvPr>
            <p:ph type="title"/>
          </p:nvPr>
        </p:nvSpPr>
        <p:spPr>
          <a:xfrm>
            <a:off x="311725" y="1961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a:t>Observation of </a:t>
            </a:r>
            <a:r>
              <a:rPr lang="it">
                <a:latin typeface="Merriweather Light"/>
                <a:ea typeface="Merriweather Light"/>
                <a:cs typeface="Merriweather Light"/>
                <a:sym typeface="Merriweather Light"/>
              </a:rPr>
              <a:t>Ξ</a:t>
            </a:r>
            <a:r>
              <a:rPr lang="it" baseline="-25000"/>
              <a:t>cc</a:t>
            </a:r>
            <a:r>
              <a:rPr lang="it" baseline="30000"/>
              <a:t>++</a:t>
            </a:r>
            <a:r>
              <a:rPr lang="it"/>
              <a:t> → </a:t>
            </a:r>
            <a:r>
              <a:rPr lang="it">
                <a:latin typeface="Merriweather Light"/>
                <a:ea typeface="Merriweather Light"/>
                <a:cs typeface="Merriweather Light"/>
                <a:sym typeface="Merriweather Light"/>
              </a:rPr>
              <a:t>Ξ</a:t>
            </a:r>
            <a:r>
              <a:rPr lang="it" baseline="-25000"/>
              <a:t>c</a:t>
            </a:r>
            <a:r>
              <a:rPr lang="it" baseline="30000"/>
              <a:t>'+</a:t>
            </a:r>
            <a:r>
              <a:rPr lang="it"/>
              <a:t>π</a:t>
            </a:r>
            <a:r>
              <a:rPr lang="it" baseline="30000"/>
              <a:t>+</a:t>
            </a:r>
            <a:endParaRPr baseline="30000"/>
          </a:p>
        </p:txBody>
      </p:sp>
      <p:sp>
        <p:nvSpPr>
          <p:cNvPr id="342" name="Google Shape;342;p49"/>
          <p:cNvSpPr txBox="1">
            <a:spLocks noGrp="1"/>
          </p:cNvSpPr>
          <p:nvPr>
            <p:ph type="sldNum" idx="12"/>
          </p:nvPr>
        </p:nvSpPr>
        <p:spPr>
          <a:xfrm>
            <a:off x="8548658" y="48156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it"/>
              <a:t>11</a:t>
            </a:fld>
            <a:endParaRPr/>
          </a:p>
        </p:txBody>
      </p:sp>
      <p:sp>
        <p:nvSpPr>
          <p:cNvPr id="343" name="Google Shape;343;p49"/>
          <p:cNvSpPr txBox="1"/>
          <p:nvPr/>
        </p:nvSpPr>
        <p:spPr>
          <a:xfrm>
            <a:off x="571600" y="1421600"/>
            <a:ext cx="3301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p:txBody>
      </p:sp>
      <p:sp>
        <p:nvSpPr>
          <p:cNvPr id="344" name="Google Shape;344;p49"/>
          <p:cNvSpPr txBox="1"/>
          <p:nvPr/>
        </p:nvSpPr>
        <p:spPr>
          <a:xfrm>
            <a:off x="424525" y="1167275"/>
            <a:ext cx="3948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Roboto"/>
                <a:ea typeface="Roboto"/>
                <a:cs typeface="Roboto"/>
                <a:sym typeface="Roboto"/>
              </a:rPr>
              <a:t>Partially reconstructed decay of </a:t>
            </a:r>
            <a:r>
              <a:rPr lang="it">
                <a:solidFill>
                  <a:srgbClr val="0000FF"/>
                </a:solidFill>
                <a:latin typeface="Merriweather Light"/>
                <a:ea typeface="Merriweather Light"/>
                <a:cs typeface="Merriweather Light"/>
                <a:sym typeface="Merriweather Light"/>
              </a:rPr>
              <a:t>Ξ</a:t>
            </a:r>
            <a:r>
              <a:rPr lang="it" baseline="-25000">
                <a:solidFill>
                  <a:srgbClr val="0000FF"/>
                </a:solidFill>
                <a:latin typeface="Roboto"/>
                <a:ea typeface="Roboto"/>
                <a:cs typeface="Roboto"/>
                <a:sym typeface="Roboto"/>
              </a:rPr>
              <a:t>c</a:t>
            </a:r>
            <a:r>
              <a:rPr lang="it">
                <a:solidFill>
                  <a:srgbClr val="0000FF"/>
                </a:solidFill>
                <a:latin typeface="Roboto"/>
                <a:ea typeface="Roboto"/>
                <a:cs typeface="Roboto"/>
                <a:sym typeface="Roboto"/>
              </a:rPr>
              <a:t>'</a:t>
            </a:r>
            <a:r>
              <a:rPr lang="it" baseline="30000">
                <a:solidFill>
                  <a:srgbClr val="0000FF"/>
                </a:solidFill>
                <a:latin typeface="Roboto"/>
                <a:ea typeface="Roboto"/>
                <a:cs typeface="Roboto"/>
                <a:sym typeface="Roboto"/>
              </a:rPr>
              <a:t>+</a:t>
            </a:r>
            <a:r>
              <a:rPr lang="it">
                <a:solidFill>
                  <a:srgbClr val="0000FF"/>
                </a:solidFill>
                <a:latin typeface="Roboto"/>
                <a:ea typeface="Roboto"/>
                <a:cs typeface="Roboto"/>
                <a:sym typeface="Roboto"/>
              </a:rPr>
              <a:t> → </a:t>
            </a:r>
            <a:r>
              <a:rPr lang="it">
                <a:solidFill>
                  <a:srgbClr val="0000FF"/>
                </a:solidFill>
                <a:latin typeface="Merriweather Light"/>
                <a:ea typeface="Merriweather Light"/>
                <a:cs typeface="Merriweather Light"/>
                <a:sym typeface="Merriweather Light"/>
              </a:rPr>
              <a:t>Ξ</a:t>
            </a:r>
            <a:r>
              <a:rPr lang="it" baseline="-25000">
                <a:solidFill>
                  <a:srgbClr val="0000FF"/>
                </a:solidFill>
                <a:latin typeface="Roboto"/>
                <a:ea typeface="Roboto"/>
                <a:cs typeface="Roboto"/>
                <a:sym typeface="Roboto"/>
              </a:rPr>
              <a:t>c</a:t>
            </a:r>
            <a:r>
              <a:rPr lang="it">
                <a:solidFill>
                  <a:srgbClr val="0000FF"/>
                </a:solidFill>
                <a:latin typeface="Roboto"/>
                <a:ea typeface="Roboto"/>
                <a:cs typeface="Roboto"/>
                <a:sym typeface="Roboto"/>
              </a:rPr>
              <a:t>γ</a:t>
            </a:r>
            <a:endParaRPr>
              <a:solidFill>
                <a:srgbClr val="0000FF"/>
              </a:solidFill>
              <a:latin typeface="Roboto"/>
              <a:ea typeface="Roboto"/>
              <a:cs typeface="Roboto"/>
              <a:sym typeface="Roboto"/>
            </a:endParaRPr>
          </a:p>
          <a:p>
            <a:pPr marL="0" lvl="0" indent="0" algn="l" rtl="0">
              <a:spcBef>
                <a:spcPts val="0"/>
              </a:spcBef>
              <a:spcAft>
                <a:spcPts val="0"/>
              </a:spcAft>
              <a:buNone/>
            </a:pPr>
            <a:r>
              <a:rPr lang="it">
                <a:latin typeface="Roboto"/>
                <a:ea typeface="Roboto"/>
                <a:cs typeface="Roboto"/>
                <a:sym typeface="Roboto"/>
              </a:rPr>
              <a:t>&amp; exploiting decay of</a:t>
            </a:r>
            <a:r>
              <a:rPr lang="it">
                <a:solidFill>
                  <a:srgbClr val="0000FF"/>
                </a:solidFill>
                <a:latin typeface="Roboto"/>
                <a:ea typeface="Roboto"/>
                <a:cs typeface="Roboto"/>
                <a:sym typeface="Roboto"/>
              </a:rPr>
              <a:t> </a:t>
            </a:r>
            <a:r>
              <a:rPr lang="it">
                <a:solidFill>
                  <a:srgbClr val="0000FF"/>
                </a:solidFill>
                <a:latin typeface="Merriweather Light"/>
                <a:ea typeface="Merriweather Light"/>
                <a:cs typeface="Merriweather Light"/>
                <a:sym typeface="Merriweather Light"/>
              </a:rPr>
              <a:t>Ξ</a:t>
            </a:r>
            <a:r>
              <a:rPr lang="it" baseline="-25000">
                <a:solidFill>
                  <a:srgbClr val="0000FF"/>
                </a:solidFill>
                <a:latin typeface="Roboto"/>
                <a:ea typeface="Roboto"/>
                <a:cs typeface="Roboto"/>
                <a:sym typeface="Roboto"/>
              </a:rPr>
              <a:t>c</a:t>
            </a:r>
            <a:r>
              <a:rPr lang="it">
                <a:solidFill>
                  <a:srgbClr val="0000FF"/>
                </a:solidFill>
                <a:latin typeface="Roboto"/>
                <a:ea typeface="Roboto"/>
                <a:cs typeface="Roboto"/>
                <a:sym typeface="Roboto"/>
              </a:rPr>
              <a:t>→ pKπ</a:t>
            </a:r>
            <a:endParaRPr>
              <a:solidFill>
                <a:srgbClr val="0000FF"/>
              </a:solidFill>
              <a:latin typeface="Roboto"/>
              <a:ea typeface="Roboto"/>
              <a:cs typeface="Roboto"/>
              <a:sym typeface="Roboto"/>
            </a:endParaRPr>
          </a:p>
        </p:txBody>
      </p:sp>
      <p:pic>
        <p:nvPicPr>
          <p:cNvPr id="345" name="Google Shape;345;p49"/>
          <p:cNvPicPr preferRelativeResize="0"/>
          <p:nvPr/>
        </p:nvPicPr>
        <p:blipFill rotWithShape="1">
          <a:blip r:embed="rId4">
            <a:alphaModFix/>
          </a:blip>
          <a:srcRect l="1603"/>
          <a:stretch/>
        </p:blipFill>
        <p:spPr>
          <a:xfrm>
            <a:off x="2707200" y="2248775"/>
            <a:ext cx="6436801" cy="2692476"/>
          </a:xfrm>
          <a:prstGeom prst="rect">
            <a:avLst/>
          </a:prstGeom>
          <a:noFill/>
          <a:ln>
            <a:noFill/>
          </a:ln>
        </p:spPr>
      </p:pic>
      <p:sp>
        <p:nvSpPr>
          <p:cNvPr id="346" name="Google Shape;346;p49"/>
          <p:cNvSpPr txBox="1"/>
          <p:nvPr/>
        </p:nvSpPr>
        <p:spPr>
          <a:xfrm>
            <a:off x="4667875" y="1439750"/>
            <a:ext cx="4940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Roboto"/>
                <a:ea typeface="Roboto"/>
                <a:cs typeface="Roboto"/>
                <a:sym typeface="Roboto"/>
              </a:rPr>
              <a:t>With different trigger requirements</a:t>
            </a:r>
            <a:endParaRPr>
              <a:latin typeface="Roboto"/>
              <a:ea typeface="Roboto"/>
              <a:cs typeface="Roboto"/>
              <a:sym typeface="Roboto"/>
            </a:endParaRPr>
          </a:p>
        </p:txBody>
      </p:sp>
      <p:sp>
        <p:nvSpPr>
          <p:cNvPr id="347" name="Google Shape;347;p49"/>
          <p:cNvSpPr txBox="1"/>
          <p:nvPr/>
        </p:nvSpPr>
        <p:spPr>
          <a:xfrm>
            <a:off x="3171375" y="1807950"/>
            <a:ext cx="25869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a:latin typeface="Roboto"/>
                <a:ea typeface="Roboto"/>
                <a:cs typeface="Roboto"/>
                <a:sym typeface="Roboto"/>
              </a:rPr>
              <a:t>triggered by at least one of the </a:t>
            </a:r>
            <a:r>
              <a:rPr lang="it">
                <a:solidFill>
                  <a:srgbClr val="0000FF"/>
                </a:solidFill>
                <a:latin typeface="Merriweather Light"/>
                <a:ea typeface="Merriweather Light"/>
                <a:cs typeface="Merriweather Light"/>
                <a:sym typeface="Merriweather Light"/>
              </a:rPr>
              <a:t>Ξ</a:t>
            </a:r>
            <a:r>
              <a:rPr lang="it" baseline="-25000">
                <a:solidFill>
                  <a:srgbClr val="0000FF"/>
                </a:solidFill>
                <a:latin typeface="Roboto"/>
                <a:ea typeface="Roboto"/>
                <a:cs typeface="Roboto"/>
                <a:sym typeface="Roboto"/>
              </a:rPr>
              <a:t>c</a:t>
            </a:r>
            <a:r>
              <a:rPr lang="it" baseline="30000">
                <a:solidFill>
                  <a:srgbClr val="0000FF"/>
                </a:solidFill>
                <a:latin typeface="Roboto"/>
                <a:ea typeface="Roboto"/>
                <a:cs typeface="Roboto"/>
                <a:sym typeface="Roboto"/>
              </a:rPr>
              <a:t>+</a:t>
            </a:r>
            <a:r>
              <a:rPr lang="it">
                <a:latin typeface="Roboto"/>
                <a:ea typeface="Roboto"/>
                <a:cs typeface="Roboto"/>
                <a:sym typeface="Roboto"/>
              </a:rPr>
              <a:t> decay products </a:t>
            </a:r>
            <a:endParaRPr>
              <a:latin typeface="Roboto"/>
              <a:ea typeface="Roboto"/>
              <a:cs typeface="Roboto"/>
              <a:sym typeface="Roboto"/>
            </a:endParaRPr>
          </a:p>
        </p:txBody>
      </p:sp>
      <p:sp>
        <p:nvSpPr>
          <p:cNvPr id="348" name="Google Shape;348;p49"/>
          <p:cNvSpPr txBox="1"/>
          <p:nvPr/>
        </p:nvSpPr>
        <p:spPr>
          <a:xfrm>
            <a:off x="6532750" y="1915638"/>
            <a:ext cx="2180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Roboto"/>
                <a:ea typeface="Roboto"/>
                <a:cs typeface="Roboto"/>
                <a:sym typeface="Roboto"/>
              </a:rPr>
              <a:t>exclusively triggered </a:t>
            </a:r>
            <a:endParaRPr>
              <a:latin typeface="Roboto"/>
              <a:ea typeface="Roboto"/>
              <a:cs typeface="Roboto"/>
              <a:sym typeface="Roboto"/>
            </a:endParaRPr>
          </a:p>
        </p:txBody>
      </p:sp>
      <p:sp>
        <p:nvSpPr>
          <p:cNvPr id="349" name="Google Shape;349;p49"/>
          <p:cNvSpPr txBox="1"/>
          <p:nvPr/>
        </p:nvSpPr>
        <p:spPr>
          <a:xfrm>
            <a:off x="1316100" y="1915650"/>
            <a:ext cx="16092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solidFill>
                  <a:srgbClr val="FF00FF"/>
                </a:solidFill>
                <a:latin typeface="Merriweather Light"/>
                <a:ea typeface="Merriweather Light"/>
                <a:cs typeface="Merriweather Light"/>
                <a:sym typeface="Merriweather Light"/>
              </a:rPr>
              <a:t>Ξ</a:t>
            </a:r>
            <a:r>
              <a:rPr lang="it" baseline="-25000">
                <a:solidFill>
                  <a:srgbClr val="FF00FF"/>
                </a:solidFill>
                <a:latin typeface="Roboto"/>
                <a:ea typeface="Roboto"/>
                <a:cs typeface="Roboto"/>
                <a:sym typeface="Roboto"/>
              </a:rPr>
              <a:t>c</a:t>
            </a:r>
            <a:r>
              <a:rPr lang="it" baseline="30000">
                <a:solidFill>
                  <a:srgbClr val="FF00FF"/>
                </a:solidFill>
                <a:latin typeface="Roboto"/>
                <a:ea typeface="Roboto"/>
                <a:cs typeface="Roboto"/>
                <a:sym typeface="Roboto"/>
              </a:rPr>
              <a:t>++</a:t>
            </a:r>
            <a:r>
              <a:rPr lang="it">
                <a:solidFill>
                  <a:srgbClr val="FF00FF"/>
                </a:solidFill>
                <a:latin typeface="Roboto"/>
                <a:ea typeface="Roboto"/>
                <a:cs typeface="Roboto"/>
                <a:sym typeface="Roboto"/>
              </a:rPr>
              <a:t> → </a:t>
            </a:r>
            <a:r>
              <a:rPr lang="it">
                <a:solidFill>
                  <a:srgbClr val="FF00FF"/>
                </a:solidFill>
                <a:latin typeface="Merriweather Light"/>
                <a:ea typeface="Merriweather Light"/>
                <a:cs typeface="Merriweather Light"/>
                <a:sym typeface="Merriweather Light"/>
              </a:rPr>
              <a:t>Ξ</a:t>
            </a:r>
            <a:r>
              <a:rPr lang="it" baseline="-25000">
                <a:solidFill>
                  <a:srgbClr val="FF00FF"/>
                </a:solidFill>
                <a:latin typeface="Roboto"/>
                <a:ea typeface="Roboto"/>
                <a:cs typeface="Roboto"/>
                <a:sym typeface="Roboto"/>
              </a:rPr>
              <a:t>c</a:t>
            </a:r>
            <a:r>
              <a:rPr lang="it">
                <a:solidFill>
                  <a:srgbClr val="FF00FF"/>
                </a:solidFill>
                <a:latin typeface="Roboto"/>
                <a:ea typeface="Roboto"/>
                <a:cs typeface="Roboto"/>
                <a:sym typeface="Roboto"/>
              </a:rPr>
              <a:t>'</a:t>
            </a:r>
            <a:r>
              <a:rPr lang="it" baseline="30000">
                <a:solidFill>
                  <a:srgbClr val="FF00FF"/>
                </a:solidFill>
                <a:latin typeface="Roboto"/>
                <a:ea typeface="Roboto"/>
                <a:cs typeface="Roboto"/>
                <a:sym typeface="Roboto"/>
              </a:rPr>
              <a:t>+</a:t>
            </a:r>
            <a:r>
              <a:rPr lang="it">
                <a:solidFill>
                  <a:srgbClr val="FF00FF"/>
                </a:solidFill>
                <a:latin typeface="Roboto"/>
                <a:ea typeface="Roboto"/>
                <a:cs typeface="Roboto"/>
                <a:sym typeface="Roboto"/>
              </a:rPr>
              <a:t>π</a:t>
            </a:r>
            <a:r>
              <a:rPr lang="it" baseline="30000">
                <a:solidFill>
                  <a:srgbClr val="FF00FF"/>
                </a:solidFill>
                <a:latin typeface="Roboto"/>
                <a:ea typeface="Roboto"/>
                <a:cs typeface="Roboto"/>
                <a:sym typeface="Roboto"/>
              </a:rPr>
              <a:t>+</a:t>
            </a:r>
            <a:r>
              <a:rPr lang="it">
                <a:solidFill>
                  <a:srgbClr val="FF00FF"/>
                </a:solidFill>
                <a:latin typeface="Roboto"/>
                <a:ea typeface="Roboto"/>
                <a:cs typeface="Roboto"/>
                <a:sym typeface="Roboto"/>
              </a:rPr>
              <a:t>: </a:t>
            </a:r>
            <a:r>
              <a:rPr lang="it">
                <a:latin typeface="Roboto"/>
                <a:ea typeface="Roboto"/>
                <a:cs typeface="Roboto"/>
                <a:sym typeface="Roboto"/>
              </a:rPr>
              <a:t>shifted and distorted </a:t>
            </a:r>
            <a:endParaRPr>
              <a:latin typeface="Roboto"/>
              <a:ea typeface="Roboto"/>
              <a:cs typeface="Roboto"/>
              <a:sym typeface="Roboto"/>
            </a:endParaRPr>
          </a:p>
        </p:txBody>
      </p:sp>
      <p:sp>
        <p:nvSpPr>
          <p:cNvPr id="350" name="Google Shape;350;p49"/>
          <p:cNvSpPr txBox="1"/>
          <p:nvPr/>
        </p:nvSpPr>
        <p:spPr>
          <a:xfrm>
            <a:off x="3308825" y="2448625"/>
            <a:ext cx="1609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solidFill>
                  <a:srgbClr val="FF0000"/>
                </a:solidFill>
                <a:latin typeface="Merriweather Light"/>
                <a:ea typeface="Merriweather Light"/>
                <a:cs typeface="Merriweather Light"/>
                <a:sym typeface="Merriweather Light"/>
              </a:rPr>
              <a:t>Ξ</a:t>
            </a:r>
            <a:r>
              <a:rPr lang="it" baseline="-25000">
                <a:solidFill>
                  <a:srgbClr val="FF0000"/>
                </a:solidFill>
                <a:latin typeface="Roboto"/>
                <a:ea typeface="Roboto"/>
                <a:cs typeface="Roboto"/>
                <a:sym typeface="Roboto"/>
              </a:rPr>
              <a:t>c</a:t>
            </a:r>
            <a:r>
              <a:rPr lang="it" baseline="30000">
                <a:solidFill>
                  <a:srgbClr val="FF0000"/>
                </a:solidFill>
                <a:latin typeface="Roboto"/>
                <a:ea typeface="Roboto"/>
                <a:cs typeface="Roboto"/>
                <a:sym typeface="Roboto"/>
              </a:rPr>
              <a:t>++</a:t>
            </a:r>
            <a:r>
              <a:rPr lang="it">
                <a:solidFill>
                  <a:srgbClr val="FF0000"/>
                </a:solidFill>
                <a:latin typeface="Roboto"/>
                <a:ea typeface="Roboto"/>
                <a:cs typeface="Roboto"/>
                <a:sym typeface="Roboto"/>
              </a:rPr>
              <a:t> → </a:t>
            </a:r>
            <a:r>
              <a:rPr lang="it">
                <a:solidFill>
                  <a:srgbClr val="FF0000"/>
                </a:solidFill>
                <a:latin typeface="Merriweather Light"/>
                <a:ea typeface="Merriweather Light"/>
                <a:cs typeface="Merriweather Light"/>
                <a:sym typeface="Merriweather Light"/>
              </a:rPr>
              <a:t>Ξ</a:t>
            </a:r>
            <a:r>
              <a:rPr lang="it" baseline="-25000">
                <a:solidFill>
                  <a:srgbClr val="FF0000"/>
                </a:solidFill>
                <a:latin typeface="Roboto"/>
                <a:ea typeface="Roboto"/>
                <a:cs typeface="Roboto"/>
                <a:sym typeface="Roboto"/>
              </a:rPr>
              <a:t>c</a:t>
            </a:r>
            <a:r>
              <a:rPr lang="it" baseline="30000">
                <a:solidFill>
                  <a:srgbClr val="FF0000"/>
                </a:solidFill>
                <a:latin typeface="Roboto"/>
                <a:ea typeface="Roboto"/>
                <a:cs typeface="Roboto"/>
                <a:sym typeface="Roboto"/>
              </a:rPr>
              <a:t>+</a:t>
            </a:r>
            <a:r>
              <a:rPr lang="it">
                <a:solidFill>
                  <a:srgbClr val="FF0000"/>
                </a:solidFill>
                <a:latin typeface="Roboto"/>
                <a:ea typeface="Roboto"/>
                <a:cs typeface="Roboto"/>
                <a:sym typeface="Roboto"/>
              </a:rPr>
              <a:t>π</a:t>
            </a:r>
            <a:r>
              <a:rPr lang="it" baseline="30000">
                <a:solidFill>
                  <a:srgbClr val="FF0000"/>
                </a:solidFill>
                <a:latin typeface="Roboto"/>
                <a:ea typeface="Roboto"/>
                <a:cs typeface="Roboto"/>
                <a:sym typeface="Roboto"/>
              </a:rPr>
              <a:t>+</a:t>
            </a:r>
            <a:endParaRPr>
              <a:solidFill>
                <a:srgbClr val="FF0000"/>
              </a:solidFill>
              <a:latin typeface="Roboto"/>
              <a:ea typeface="Roboto"/>
              <a:cs typeface="Roboto"/>
              <a:sym typeface="Roboto"/>
            </a:endParaRPr>
          </a:p>
        </p:txBody>
      </p:sp>
      <p:cxnSp>
        <p:nvCxnSpPr>
          <p:cNvPr id="351" name="Google Shape;351;p49"/>
          <p:cNvCxnSpPr/>
          <p:nvPr/>
        </p:nvCxnSpPr>
        <p:spPr>
          <a:xfrm>
            <a:off x="2451525" y="2346525"/>
            <a:ext cx="1263600" cy="814800"/>
          </a:xfrm>
          <a:prstGeom prst="straightConnector1">
            <a:avLst/>
          </a:prstGeom>
          <a:noFill/>
          <a:ln w="28575" cap="flat" cmpd="sng">
            <a:solidFill>
              <a:srgbClr val="FF00FF"/>
            </a:solidFill>
            <a:prstDash val="solid"/>
            <a:round/>
            <a:headEnd type="none" w="med" len="med"/>
            <a:tailEnd type="triangle" w="med" len="med"/>
          </a:ln>
        </p:spPr>
      </p:cxnSp>
      <p:cxnSp>
        <p:nvCxnSpPr>
          <p:cNvPr id="352" name="Google Shape;352;p49"/>
          <p:cNvCxnSpPr/>
          <p:nvPr/>
        </p:nvCxnSpPr>
        <p:spPr>
          <a:xfrm>
            <a:off x="4256100" y="2848825"/>
            <a:ext cx="315900" cy="347400"/>
          </a:xfrm>
          <a:prstGeom prst="straightConnector1">
            <a:avLst/>
          </a:prstGeom>
          <a:noFill/>
          <a:ln w="28575" cap="flat" cmpd="sng">
            <a:solidFill>
              <a:srgbClr val="FF0000"/>
            </a:solidFill>
            <a:prstDash val="solid"/>
            <a:round/>
            <a:headEnd type="none" w="med" len="med"/>
            <a:tailEnd type="triangle" w="med" len="med"/>
          </a:ln>
        </p:spPr>
      </p:cxnSp>
      <p:sp>
        <p:nvSpPr>
          <p:cNvPr id="353" name="Google Shape;353;p49"/>
          <p:cNvSpPr txBox="1"/>
          <p:nvPr/>
        </p:nvSpPr>
        <p:spPr>
          <a:xfrm>
            <a:off x="424525" y="2746950"/>
            <a:ext cx="19251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Roboto"/>
                <a:ea typeface="Roboto"/>
                <a:cs typeface="Roboto"/>
                <a:sym typeface="Roboto"/>
              </a:rPr>
              <a:t>⇒ Observed at </a:t>
            </a:r>
            <a:r>
              <a:rPr lang="it">
                <a:solidFill>
                  <a:srgbClr val="FF0000"/>
                </a:solidFill>
                <a:latin typeface="Roboto"/>
                <a:ea typeface="Roboto"/>
                <a:cs typeface="Roboto"/>
                <a:sym typeface="Roboto"/>
              </a:rPr>
              <a:t>9.6σ</a:t>
            </a:r>
            <a:endParaRPr>
              <a:solidFill>
                <a:srgbClr val="FF0000"/>
              </a:solidFill>
              <a:latin typeface="Roboto"/>
              <a:ea typeface="Roboto"/>
              <a:cs typeface="Roboto"/>
              <a:sym typeface="Roboto"/>
            </a:endParaRPr>
          </a:p>
          <a:p>
            <a:pPr marL="0" lvl="0" indent="0" algn="l" rtl="0">
              <a:spcBef>
                <a:spcPts val="0"/>
              </a:spcBef>
              <a:spcAft>
                <a:spcPts val="0"/>
              </a:spcAft>
              <a:buNone/>
            </a:pPr>
            <a:endParaRPr>
              <a:solidFill>
                <a:srgbClr val="FF0000"/>
              </a:solidFill>
              <a:latin typeface="Roboto"/>
              <a:ea typeface="Roboto"/>
              <a:cs typeface="Roboto"/>
              <a:sym typeface="Roboto"/>
            </a:endParaRPr>
          </a:p>
          <a:p>
            <a:pPr marL="0" lvl="0" indent="0" algn="ctr" rtl="0">
              <a:spcBef>
                <a:spcPts val="0"/>
              </a:spcBef>
              <a:spcAft>
                <a:spcPts val="0"/>
              </a:spcAft>
              <a:buNone/>
            </a:pPr>
            <a:r>
              <a:rPr lang="it">
                <a:solidFill>
                  <a:srgbClr val="FF0000"/>
                </a:solidFill>
                <a:latin typeface="Roboto"/>
                <a:ea typeface="Roboto"/>
                <a:cs typeface="Roboto"/>
                <a:sym typeface="Roboto"/>
              </a:rPr>
              <a:t>Ratio of BRs</a:t>
            </a:r>
            <a:endParaRPr>
              <a:solidFill>
                <a:srgbClr val="FF0000"/>
              </a:solidFill>
              <a:latin typeface="Roboto"/>
              <a:ea typeface="Roboto"/>
              <a:cs typeface="Roboto"/>
              <a:sym typeface="Roboto"/>
            </a:endParaRPr>
          </a:p>
        </p:txBody>
      </p:sp>
      <p:sp>
        <p:nvSpPr>
          <p:cNvPr id="354" name="Google Shape;354;p49"/>
          <p:cNvSpPr txBox="1"/>
          <p:nvPr/>
        </p:nvSpPr>
        <p:spPr>
          <a:xfrm>
            <a:off x="6933325" y="589800"/>
            <a:ext cx="20907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300" i="1">
                <a:solidFill>
                  <a:schemeClr val="accent5"/>
                </a:solidFill>
                <a:highlight>
                  <a:srgbClr val="FFFFFF"/>
                </a:highlight>
                <a:uFill>
                  <a:noFill/>
                </a:uFill>
                <a:latin typeface="Roboto"/>
                <a:ea typeface="Roboto"/>
                <a:cs typeface="Roboto"/>
                <a:sym typeface="Roboto"/>
                <a:hlinkClick r:id="rId5">
                  <a:extLst>
                    <a:ext uri="{A12FA001-AC4F-418D-AE19-62706E023703}">
                      <ahyp:hlinkClr xmlns:ahyp="http://schemas.microsoft.com/office/drawing/2018/hyperlinkcolor" val="tx"/>
                    </a:ext>
                  </a:extLst>
                </a:hlinkClick>
              </a:rPr>
              <a:t>JHEP</a:t>
            </a:r>
            <a:r>
              <a:rPr lang="it" sz="1300">
                <a:solidFill>
                  <a:schemeClr val="accent5"/>
                </a:solidFill>
                <a:highlight>
                  <a:srgbClr val="FFFFFF"/>
                </a:highlight>
                <a:uFill>
                  <a:noFill/>
                </a:uFill>
                <a:latin typeface="Roboto"/>
                <a:ea typeface="Roboto"/>
                <a:cs typeface="Roboto"/>
                <a:sym typeface="Roboto"/>
                <a:hlinkClick r:id="rId5">
                  <a:extLst>
                    <a:ext uri="{A12FA001-AC4F-418D-AE19-62706E023703}">
                      <ahyp:hlinkClr xmlns:ahyp="http://schemas.microsoft.com/office/drawing/2018/hyperlinkcolor" val="tx"/>
                    </a:ext>
                  </a:extLst>
                </a:hlinkClick>
              </a:rPr>
              <a:t> 2205 (2022) 038</a:t>
            </a:r>
            <a:endParaRPr sz="1300">
              <a:solidFill>
                <a:schemeClr val="accent5"/>
              </a:solidFill>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9"/>
                                        </p:tgtEl>
                                        <p:attrNameLst>
                                          <p:attrName>style.visibility</p:attrName>
                                        </p:attrNameLst>
                                      </p:cBhvr>
                                      <p:to>
                                        <p:strVal val="visible"/>
                                      </p:to>
                                    </p:set>
                                    <p:animEffect transition="in" filter="fade">
                                      <p:cBhvr>
                                        <p:cTn id="7" dur="1000"/>
                                        <p:tgtEl>
                                          <p:spTgt spid="349"/>
                                        </p:tgtEl>
                                      </p:cBhvr>
                                    </p:animEffect>
                                  </p:childTnLst>
                                </p:cTn>
                              </p:par>
                              <p:par>
                                <p:cTn id="8" presetID="10" presetClass="entr" presetSubtype="0" fill="hold" nodeType="withEffect">
                                  <p:stCondLst>
                                    <p:cond delay="0"/>
                                  </p:stCondLst>
                                  <p:childTnLst>
                                    <p:set>
                                      <p:cBhvr>
                                        <p:cTn id="9" dur="1" fill="hold">
                                          <p:stCondLst>
                                            <p:cond delay="0"/>
                                          </p:stCondLst>
                                        </p:cTn>
                                        <p:tgtEl>
                                          <p:spTgt spid="351"/>
                                        </p:tgtEl>
                                        <p:attrNameLst>
                                          <p:attrName>style.visibility</p:attrName>
                                        </p:attrNameLst>
                                      </p:cBhvr>
                                      <p:to>
                                        <p:strVal val="visible"/>
                                      </p:to>
                                    </p:set>
                                    <p:animEffect transition="in" filter="fade">
                                      <p:cBhvr>
                                        <p:cTn id="10" dur="1000"/>
                                        <p:tgtEl>
                                          <p:spTgt spid="351"/>
                                        </p:tgtEl>
                                      </p:cBhvr>
                                    </p:animEffect>
                                  </p:childTnLst>
                                </p:cTn>
                              </p:par>
                              <p:par>
                                <p:cTn id="11" presetID="10" presetClass="entr" presetSubtype="0" fill="hold" nodeType="withEffect">
                                  <p:stCondLst>
                                    <p:cond delay="0"/>
                                  </p:stCondLst>
                                  <p:childTnLst>
                                    <p:set>
                                      <p:cBhvr>
                                        <p:cTn id="12" dur="1" fill="hold">
                                          <p:stCondLst>
                                            <p:cond delay="0"/>
                                          </p:stCondLst>
                                        </p:cTn>
                                        <p:tgtEl>
                                          <p:spTgt spid="352"/>
                                        </p:tgtEl>
                                        <p:attrNameLst>
                                          <p:attrName>style.visibility</p:attrName>
                                        </p:attrNameLst>
                                      </p:cBhvr>
                                      <p:to>
                                        <p:strVal val="visible"/>
                                      </p:to>
                                    </p:set>
                                    <p:animEffect transition="in" filter="fade">
                                      <p:cBhvr>
                                        <p:cTn id="13" dur="1000"/>
                                        <p:tgtEl>
                                          <p:spTgt spid="352"/>
                                        </p:tgtEl>
                                      </p:cBhvr>
                                    </p:animEffect>
                                  </p:childTnLst>
                                </p:cTn>
                              </p:par>
                              <p:par>
                                <p:cTn id="14" presetID="10" presetClass="entr" presetSubtype="0" fill="hold" nodeType="withEffect">
                                  <p:stCondLst>
                                    <p:cond delay="0"/>
                                  </p:stCondLst>
                                  <p:childTnLst>
                                    <p:set>
                                      <p:cBhvr>
                                        <p:cTn id="15" dur="1" fill="hold">
                                          <p:stCondLst>
                                            <p:cond delay="0"/>
                                          </p:stCondLst>
                                        </p:cTn>
                                        <p:tgtEl>
                                          <p:spTgt spid="350"/>
                                        </p:tgtEl>
                                        <p:attrNameLst>
                                          <p:attrName>style.visibility</p:attrName>
                                        </p:attrNameLst>
                                      </p:cBhvr>
                                      <p:to>
                                        <p:strVal val="visible"/>
                                      </p:to>
                                    </p:set>
                                    <p:animEffect transition="in" filter="fade">
                                      <p:cBhvr>
                                        <p:cTn id="16" dur="1000"/>
                                        <p:tgtEl>
                                          <p:spTgt spid="35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53"/>
                                        </p:tgtEl>
                                        <p:attrNameLst>
                                          <p:attrName>style.visibility</p:attrName>
                                        </p:attrNameLst>
                                      </p:cBhvr>
                                      <p:to>
                                        <p:strVal val="visible"/>
                                      </p:to>
                                    </p:set>
                                    <p:animEffect transition="in" filter="fade">
                                      <p:cBhvr>
                                        <p:cTn id="21" dur="1000"/>
                                        <p:tgtEl>
                                          <p:spTgt spid="353"/>
                                        </p:tgtEl>
                                      </p:cBhvr>
                                    </p:animEffect>
                                  </p:childTnLst>
                                </p:cTn>
                              </p:par>
                              <p:par>
                                <p:cTn id="22" presetID="10" presetClass="entr" presetSubtype="0" fill="hold" nodeType="withEffect">
                                  <p:stCondLst>
                                    <p:cond delay="0"/>
                                  </p:stCondLst>
                                  <p:childTnLst>
                                    <p:set>
                                      <p:cBhvr>
                                        <p:cTn id="23" dur="1" fill="hold">
                                          <p:stCondLst>
                                            <p:cond delay="0"/>
                                          </p:stCondLst>
                                        </p:cTn>
                                        <p:tgtEl>
                                          <p:spTgt spid="340"/>
                                        </p:tgtEl>
                                        <p:attrNameLst>
                                          <p:attrName>style.visibility</p:attrName>
                                        </p:attrNameLst>
                                      </p:cBhvr>
                                      <p:to>
                                        <p:strVal val="visible"/>
                                      </p:to>
                                    </p:set>
                                    <p:animEffect transition="in" filter="fade">
                                      <p:cBhvr>
                                        <p:cTn id="24" dur="1000"/>
                                        <p:tgtEl>
                                          <p:spTgt spid="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59" name="Google Shape;359;p50"/>
          <p:cNvPicPr preferRelativeResize="0"/>
          <p:nvPr/>
        </p:nvPicPr>
        <p:blipFill rotWithShape="1">
          <a:blip r:embed="rId3">
            <a:alphaModFix/>
          </a:blip>
          <a:srcRect t="6843" b="4045"/>
          <a:stretch/>
        </p:blipFill>
        <p:spPr>
          <a:xfrm>
            <a:off x="4496800" y="2653783"/>
            <a:ext cx="3504299" cy="2074042"/>
          </a:xfrm>
          <a:prstGeom prst="rect">
            <a:avLst/>
          </a:prstGeom>
          <a:noFill/>
          <a:ln>
            <a:noFill/>
          </a:ln>
        </p:spPr>
      </p:pic>
      <p:sp>
        <p:nvSpPr>
          <p:cNvPr id="360" name="Google Shape;360;p50"/>
          <p:cNvSpPr txBox="1">
            <a:spLocks noGrp="1"/>
          </p:cNvSpPr>
          <p:nvPr>
            <p:ph type="title"/>
          </p:nvPr>
        </p:nvSpPr>
        <p:spPr>
          <a:xfrm>
            <a:off x="311725" y="1961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a:t>Search for </a:t>
            </a:r>
            <a:r>
              <a:rPr lang="it">
                <a:latin typeface="Merriweather Light"/>
                <a:ea typeface="Merriweather Light"/>
                <a:cs typeface="Merriweather Light"/>
                <a:sym typeface="Merriweather Light"/>
              </a:rPr>
              <a:t>Ξ</a:t>
            </a:r>
            <a:r>
              <a:rPr lang="it" baseline="-25000"/>
              <a:t>cc</a:t>
            </a:r>
            <a:r>
              <a:rPr lang="it" baseline="30000"/>
              <a:t>+</a:t>
            </a:r>
            <a:r>
              <a:rPr lang="it"/>
              <a:t> states</a:t>
            </a:r>
            <a:endParaRPr/>
          </a:p>
        </p:txBody>
      </p:sp>
      <p:sp>
        <p:nvSpPr>
          <p:cNvPr id="361" name="Google Shape;361;p50"/>
          <p:cNvSpPr txBox="1">
            <a:spLocks noGrp="1"/>
          </p:cNvSpPr>
          <p:nvPr>
            <p:ph type="sldNum" idx="12"/>
          </p:nvPr>
        </p:nvSpPr>
        <p:spPr>
          <a:xfrm>
            <a:off x="8548658" y="48156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it"/>
              <a:t>12</a:t>
            </a:fld>
            <a:endParaRPr/>
          </a:p>
        </p:txBody>
      </p:sp>
      <p:sp>
        <p:nvSpPr>
          <p:cNvPr id="362" name="Google Shape;362;p50"/>
          <p:cNvSpPr txBox="1"/>
          <p:nvPr/>
        </p:nvSpPr>
        <p:spPr>
          <a:xfrm>
            <a:off x="6940850" y="338775"/>
            <a:ext cx="2616900" cy="878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a:uFill>
                <a:noFill/>
              </a:uFill>
              <a:latin typeface="Roboto"/>
              <a:ea typeface="Roboto"/>
              <a:cs typeface="Roboto"/>
              <a:sym typeface="Roboto"/>
              <a:hlinkClick r:id="rId4"/>
            </a:endParaRPr>
          </a:p>
          <a:p>
            <a:pPr marL="0" lvl="0" indent="0" algn="l" rtl="0">
              <a:lnSpc>
                <a:spcPct val="115000"/>
              </a:lnSpc>
              <a:spcBef>
                <a:spcPts val="0"/>
              </a:spcBef>
              <a:spcAft>
                <a:spcPts val="0"/>
              </a:spcAft>
              <a:buNone/>
            </a:pPr>
            <a:r>
              <a:rPr lang="it" sz="1300" i="1">
                <a:solidFill>
                  <a:schemeClr val="accent5"/>
                </a:solidFill>
                <a:highlight>
                  <a:srgbClr val="FFFFFF"/>
                </a:highlight>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JHEP</a:t>
            </a:r>
            <a:r>
              <a:rPr lang="it" sz="1300">
                <a:solidFill>
                  <a:schemeClr val="accent5"/>
                </a:solidFill>
                <a:highlight>
                  <a:srgbClr val="FFFFFF"/>
                </a:highlight>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 2112 (2021) 107</a:t>
            </a:r>
            <a:endParaRPr sz="1300">
              <a:solidFill>
                <a:schemeClr val="accent5"/>
              </a:solidFill>
              <a:highlight>
                <a:srgbClr val="FFFFFF"/>
              </a:highlight>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pic>
        <p:nvPicPr>
          <p:cNvPr id="363" name="Google Shape;363;p50"/>
          <p:cNvPicPr preferRelativeResize="0"/>
          <p:nvPr/>
        </p:nvPicPr>
        <p:blipFill>
          <a:blip r:embed="rId5">
            <a:alphaModFix/>
          </a:blip>
          <a:stretch>
            <a:fillRect/>
          </a:stretch>
        </p:blipFill>
        <p:spPr>
          <a:xfrm>
            <a:off x="1662925" y="2890647"/>
            <a:ext cx="2616899" cy="1738053"/>
          </a:xfrm>
          <a:prstGeom prst="rect">
            <a:avLst/>
          </a:prstGeom>
          <a:noFill/>
          <a:ln w="9525" cap="flat" cmpd="sng">
            <a:solidFill>
              <a:srgbClr val="38761D"/>
            </a:solidFill>
            <a:prstDash val="solid"/>
            <a:round/>
            <a:headEnd type="none" w="sm" len="sm"/>
            <a:tailEnd type="none" w="sm" len="sm"/>
          </a:ln>
        </p:spPr>
      </p:pic>
      <p:sp>
        <p:nvSpPr>
          <p:cNvPr id="364" name="Google Shape;364;p50"/>
          <p:cNvSpPr txBox="1"/>
          <p:nvPr/>
        </p:nvSpPr>
        <p:spPr>
          <a:xfrm>
            <a:off x="411800" y="1105750"/>
            <a:ext cx="48747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Roboto"/>
                <a:ea typeface="Roboto"/>
                <a:cs typeface="Roboto"/>
                <a:sym typeface="Roboto"/>
              </a:rPr>
              <a:t>Search in</a:t>
            </a:r>
            <a:r>
              <a:rPr lang="it">
                <a:solidFill>
                  <a:srgbClr val="38761D"/>
                </a:solidFill>
                <a:latin typeface="Roboto"/>
                <a:ea typeface="Roboto"/>
                <a:cs typeface="Roboto"/>
                <a:sym typeface="Roboto"/>
              </a:rPr>
              <a:t> </a:t>
            </a:r>
            <a:r>
              <a:rPr lang="it">
                <a:solidFill>
                  <a:srgbClr val="38761D"/>
                </a:solidFill>
                <a:latin typeface="Merriweather"/>
                <a:ea typeface="Merriweather"/>
                <a:cs typeface="Merriweather"/>
                <a:sym typeface="Merriweather"/>
              </a:rPr>
              <a:t>Ξ</a:t>
            </a:r>
            <a:r>
              <a:rPr lang="it" baseline="-25000">
                <a:solidFill>
                  <a:srgbClr val="38761D"/>
                </a:solidFill>
                <a:latin typeface="Roboto"/>
                <a:ea typeface="Roboto"/>
                <a:cs typeface="Roboto"/>
                <a:sym typeface="Roboto"/>
              </a:rPr>
              <a:t>c</a:t>
            </a:r>
            <a:r>
              <a:rPr lang="it" baseline="30000">
                <a:solidFill>
                  <a:srgbClr val="38761D"/>
                </a:solidFill>
                <a:latin typeface="Roboto"/>
                <a:ea typeface="Roboto"/>
                <a:cs typeface="Roboto"/>
                <a:sym typeface="Roboto"/>
              </a:rPr>
              <a:t>+</a:t>
            </a:r>
            <a:r>
              <a:rPr lang="it">
                <a:solidFill>
                  <a:srgbClr val="38761D"/>
                </a:solidFill>
                <a:latin typeface="Roboto"/>
                <a:ea typeface="Roboto"/>
                <a:cs typeface="Roboto"/>
                <a:sym typeface="Roboto"/>
              </a:rPr>
              <a:t>π</a:t>
            </a:r>
            <a:r>
              <a:rPr lang="it" baseline="30000">
                <a:solidFill>
                  <a:srgbClr val="38761D"/>
                </a:solidFill>
                <a:latin typeface="Roboto"/>
                <a:ea typeface="Roboto"/>
                <a:cs typeface="Roboto"/>
                <a:sym typeface="Roboto"/>
              </a:rPr>
              <a:t>- </a:t>
            </a:r>
            <a:r>
              <a:rPr lang="it">
                <a:solidFill>
                  <a:srgbClr val="38761D"/>
                </a:solidFill>
                <a:latin typeface="Roboto"/>
                <a:ea typeface="Roboto"/>
                <a:cs typeface="Roboto"/>
                <a:sym typeface="Roboto"/>
              </a:rPr>
              <a:t>π</a:t>
            </a:r>
            <a:r>
              <a:rPr lang="it" baseline="30000">
                <a:solidFill>
                  <a:srgbClr val="38761D"/>
                </a:solidFill>
                <a:latin typeface="Roboto"/>
                <a:ea typeface="Roboto"/>
                <a:cs typeface="Roboto"/>
                <a:sym typeface="Roboto"/>
              </a:rPr>
              <a:t>+</a:t>
            </a:r>
            <a:r>
              <a:rPr lang="it">
                <a:solidFill>
                  <a:srgbClr val="0000FF"/>
                </a:solidFill>
                <a:latin typeface="Roboto"/>
                <a:ea typeface="Roboto"/>
                <a:cs typeface="Roboto"/>
                <a:sym typeface="Roboto"/>
              </a:rPr>
              <a:t> </a:t>
            </a:r>
            <a:r>
              <a:rPr lang="it">
                <a:latin typeface="Roboto"/>
                <a:ea typeface="Roboto"/>
                <a:cs typeface="Roboto"/>
                <a:sym typeface="Roboto"/>
              </a:rPr>
              <a:t>final state</a:t>
            </a:r>
            <a:endParaRPr>
              <a:latin typeface="Roboto"/>
              <a:ea typeface="Roboto"/>
              <a:cs typeface="Roboto"/>
              <a:sym typeface="Roboto"/>
            </a:endParaRPr>
          </a:p>
          <a:p>
            <a:pPr marL="0" lvl="0" indent="0" algn="l" rtl="0">
              <a:spcBef>
                <a:spcPts val="0"/>
              </a:spcBef>
              <a:spcAft>
                <a:spcPts val="0"/>
              </a:spcAft>
              <a:buNone/>
            </a:pPr>
            <a:r>
              <a:rPr lang="it">
                <a:latin typeface="Roboto"/>
                <a:ea typeface="Roboto"/>
                <a:cs typeface="Roboto"/>
                <a:sym typeface="Roboto"/>
              </a:rPr>
              <a:t>→ No peaks are seen and UL are set on R</a:t>
            </a:r>
            <a:endParaRPr>
              <a:latin typeface="Roboto"/>
              <a:ea typeface="Roboto"/>
              <a:cs typeface="Roboto"/>
              <a:sym typeface="Roboto"/>
            </a:endParaRPr>
          </a:p>
          <a:p>
            <a:pPr marL="0" lvl="0" indent="0" algn="l" rtl="0">
              <a:spcBef>
                <a:spcPts val="0"/>
              </a:spcBef>
              <a:spcAft>
                <a:spcPts val="0"/>
              </a:spcAft>
              <a:buNone/>
            </a:pPr>
            <a:r>
              <a:rPr lang="it">
                <a:latin typeface="Roboto"/>
                <a:ea typeface="Roboto"/>
                <a:cs typeface="Roboto"/>
                <a:sym typeface="Roboto"/>
              </a:rPr>
              <a:t> </a:t>
            </a:r>
            <a:endParaRPr>
              <a:latin typeface="Roboto"/>
              <a:ea typeface="Roboto"/>
              <a:cs typeface="Roboto"/>
              <a:sym typeface="Roboto"/>
            </a:endParaRPr>
          </a:p>
          <a:p>
            <a:pPr marL="0" lvl="0" indent="0" algn="l" rtl="0">
              <a:spcBef>
                <a:spcPts val="0"/>
              </a:spcBef>
              <a:spcAft>
                <a:spcPts val="0"/>
              </a:spcAft>
              <a:buNone/>
            </a:pPr>
            <a:r>
              <a:rPr lang="it">
                <a:latin typeface="Roboto"/>
                <a:ea typeface="Roboto"/>
                <a:cs typeface="Roboto"/>
                <a:sym typeface="Roboto"/>
              </a:rPr>
              <a:t>R: production cross-section multiplied by BR and normalised to </a:t>
            </a:r>
            <a:r>
              <a:rPr lang="it">
                <a:latin typeface="Merriweather"/>
                <a:ea typeface="Merriweather"/>
                <a:cs typeface="Merriweather"/>
                <a:sym typeface="Merriweather"/>
              </a:rPr>
              <a:t>Ξ</a:t>
            </a:r>
            <a:r>
              <a:rPr lang="it" baseline="-25000">
                <a:latin typeface="Roboto"/>
                <a:ea typeface="Roboto"/>
                <a:cs typeface="Roboto"/>
                <a:sym typeface="Roboto"/>
              </a:rPr>
              <a:t>c</a:t>
            </a:r>
            <a:r>
              <a:rPr lang="it" baseline="30000">
                <a:latin typeface="Roboto"/>
                <a:ea typeface="Roboto"/>
                <a:cs typeface="Roboto"/>
                <a:sym typeface="Roboto"/>
              </a:rPr>
              <a:t>++</a:t>
            </a:r>
            <a:r>
              <a:rPr lang="it">
                <a:latin typeface="Roboto"/>
                <a:ea typeface="Roboto"/>
                <a:cs typeface="Roboto"/>
                <a:sym typeface="Roboto"/>
              </a:rPr>
              <a:t> → </a:t>
            </a:r>
            <a:r>
              <a:rPr lang="it">
                <a:latin typeface="Merriweather"/>
                <a:ea typeface="Merriweather"/>
                <a:cs typeface="Merriweather"/>
                <a:sym typeface="Merriweather"/>
              </a:rPr>
              <a:t>Ξ</a:t>
            </a:r>
            <a:r>
              <a:rPr lang="it" baseline="-25000">
                <a:latin typeface="Roboto"/>
                <a:ea typeface="Roboto"/>
                <a:cs typeface="Roboto"/>
                <a:sym typeface="Roboto"/>
              </a:rPr>
              <a:t>c</a:t>
            </a:r>
            <a:r>
              <a:rPr lang="it" baseline="30000">
                <a:latin typeface="Roboto"/>
                <a:ea typeface="Roboto"/>
                <a:cs typeface="Roboto"/>
                <a:sym typeface="Roboto"/>
              </a:rPr>
              <a:t>+ </a:t>
            </a:r>
            <a:r>
              <a:rPr lang="it">
                <a:latin typeface="Roboto"/>
                <a:ea typeface="Roboto"/>
                <a:cs typeface="Roboto"/>
                <a:sym typeface="Roboto"/>
              </a:rPr>
              <a:t>π</a:t>
            </a:r>
            <a:r>
              <a:rPr lang="it" baseline="30000">
                <a:latin typeface="Roboto"/>
                <a:ea typeface="Roboto"/>
                <a:cs typeface="Roboto"/>
                <a:sym typeface="Roboto"/>
              </a:rPr>
              <a:t>+</a:t>
            </a:r>
            <a:endParaRPr>
              <a:latin typeface="Roboto"/>
              <a:ea typeface="Roboto"/>
              <a:cs typeface="Roboto"/>
              <a:sym typeface="Roboto"/>
            </a:endParaRPr>
          </a:p>
        </p:txBody>
      </p:sp>
      <p:sp>
        <p:nvSpPr>
          <p:cNvPr id="365" name="Google Shape;365;p50"/>
          <p:cNvSpPr txBox="1"/>
          <p:nvPr/>
        </p:nvSpPr>
        <p:spPr>
          <a:xfrm>
            <a:off x="5113550" y="4624050"/>
            <a:ext cx="45795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100">
                <a:latin typeface="Roboto"/>
                <a:ea typeface="Roboto"/>
                <a:cs typeface="Roboto"/>
                <a:sym typeface="Roboto"/>
              </a:rPr>
              <a:t>[1] Sci. China Phys. Mech. Astron. 63 (2020) 221062</a:t>
            </a:r>
            <a:endParaRPr sz="1100">
              <a:latin typeface="Roboto"/>
              <a:ea typeface="Roboto"/>
              <a:cs typeface="Roboto"/>
              <a:sym typeface="Roboto"/>
            </a:endParaRPr>
          </a:p>
        </p:txBody>
      </p:sp>
      <p:pic>
        <p:nvPicPr>
          <p:cNvPr id="366" name="Google Shape;366;p50"/>
          <p:cNvPicPr preferRelativeResize="0"/>
          <p:nvPr/>
        </p:nvPicPr>
        <p:blipFill rotWithShape="1">
          <a:blip r:embed="rId6">
            <a:alphaModFix/>
          </a:blip>
          <a:srcRect l="51498" b="4671"/>
          <a:stretch/>
        </p:blipFill>
        <p:spPr>
          <a:xfrm>
            <a:off x="6094850" y="957600"/>
            <a:ext cx="2510051" cy="1614150"/>
          </a:xfrm>
          <a:prstGeom prst="rect">
            <a:avLst/>
          </a:prstGeom>
          <a:noFill/>
          <a:ln w="9525" cap="flat" cmpd="sng">
            <a:solidFill>
              <a:srgbClr val="0000FF"/>
            </a:solidFill>
            <a:prstDash val="solid"/>
            <a:round/>
            <a:headEnd type="none" w="sm" len="sm"/>
            <a:tailEnd type="none" w="sm" len="sm"/>
          </a:ln>
        </p:spPr>
      </p:pic>
      <p:sp>
        <p:nvSpPr>
          <p:cNvPr id="367" name="Google Shape;367;p50"/>
          <p:cNvSpPr txBox="1"/>
          <p:nvPr/>
        </p:nvSpPr>
        <p:spPr>
          <a:xfrm>
            <a:off x="8001100" y="3136100"/>
            <a:ext cx="12165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Roboto"/>
                <a:ea typeface="Roboto"/>
                <a:cs typeface="Roboto"/>
                <a:sym typeface="Roboto"/>
              </a:rPr>
              <a:t>Local significance of </a:t>
            </a:r>
            <a:r>
              <a:rPr lang="it">
                <a:solidFill>
                  <a:srgbClr val="FF0000"/>
                </a:solidFill>
                <a:latin typeface="Roboto"/>
                <a:ea typeface="Roboto"/>
                <a:cs typeface="Roboto"/>
                <a:sym typeface="Roboto"/>
              </a:rPr>
              <a:t>~4σ </a:t>
            </a:r>
            <a:r>
              <a:rPr lang="it">
                <a:latin typeface="Roboto"/>
                <a:ea typeface="Roboto"/>
                <a:cs typeface="Roboto"/>
                <a:sym typeface="Roboto"/>
              </a:rPr>
              <a:t>at 3620 MeV</a:t>
            </a:r>
            <a:endParaRPr>
              <a:latin typeface="Roboto"/>
              <a:ea typeface="Roboto"/>
              <a:cs typeface="Roboto"/>
              <a:sym typeface="Roboto"/>
            </a:endParaRPr>
          </a:p>
        </p:txBody>
      </p:sp>
      <p:sp>
        <p:nvSpPr>
          <p:cNvPr id="368" name="Google Shape;368;p50"/>
          <p:cNvSpPr txBox="1"/>
          <p:nvPr/>
        </p:nvSpPr>
        <p:spPr>
          <a:xfrm>
            <a:off x="411800" y="2371650"/>
            <a:ext cx="3504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Roboto"/>
                <a:ea typeface="Roboto"/>
                <a:cs typeface="Roboto"/>
                <a:sym typeface="Roboto"/>
              </a:rPr>
              <a:t>Results combined with </a:t>
            </a:r>
            <a:r>
              <a:rPr lang="it">
                <a:solidFill>
                  <a:srgbClr val="0000FF"/>
                </a:solidFill>
                <a:latin typeface="Roboto"/>
                <a:ea typeface="Roboto"/>
                <a:cs typeface="Roboto"/>
                <a:sym typeface="Roboto"/>
              </a:rPr>
              <a:t>Λ</a:t>
            </a:r>
            <a:r>
              <a:rPr lang="it" baseline="-25000">
                <a:solidFill>
                  <a:srgbClr val="0000FF"/>
                </a:solidFill>
                <a:latin typeface="Roboto"/>
                <a:ea typeface="Roboto"/>
                <a:cs typeface="Roboto"/>
                <a:sym typeface="Roboto"/>
              </a:rPr>
              <a:t>c</a:t>
            </a:r>
            <a:r>
              <a:rPr lang="it" baseline="30000">
                <a:solidFill>
                  <a:srgbClr val="0000FF"/>
                </a:solidFill>
                <a:latin typeface="Roboto"/>
                <a:ea typeface="Roboto"/>
                <a:cs typeface="Roboto"/>
                <a:sym typeface="Roboto"/>
              </a:rPr>
              <a:t>+</a:t>
            </a:r>
            <a:r>
              <a:rPr lang="it">
                <a:solidFill>
                  <a:srgbClr val="0000FF"/>
                </a:solidFill>
                <a:latin typeface="Roboto"/>
                <a:ea typeface="Roboto"/>
                <a:cs typeface="Roboto"/>
                <a:sym typeface="Roboto"/>
              </a:rPr>
              <a:t>K</a:t>
            </a:r>
            <a:r>
              <a:rPr lang="it" baseline="30000">
                <a:solidFill>
                  <a:srgbClr val="0000FF"/>
                </a:solidFill>
                <a:latin typeface="Roboto"/>
                <a:ea typeface="Roboto"/>
                <a:cs typeface="Roboto"/>
                <a:sym typeface="Roboto"/>
              </a:rPr>
              <a:t>- </a:t>
            </a:r>
            <a:r>
              <a:rPr lang="it">
                <a:solidFill>
                  <a:srgbClr val="0000FF"/>
                </a:solidFill>
                <a:latin typeface="Roboto"/>
                <a:ea typeface="Roboto"/>
                <a:cs typeface="Roboto"/>
                <a:sym typeface="Roboto"/>
              </a:rPr>
              <a:t>π</a:t>
            </a:r>
            <a:r>
              <a:rPr lang="it" baseline="30000">
                <a:solidFill>
                  <a:srgbClr val="0000FF"/>
                </a:solidFill>
                <a:latin typeface="Roboto"/>
                <a:ea typeface="Roboto"/>
                <a:cs typeface="Roboto"/>
                <a:sym typeface="Roboto"/>
              </a:rPr>
              <a:t>+</a:t>
            </a:r>
            <a:r>
              <a:rPr lang="it">
                <a:solidFill>
                  <a:srgbClr val="FF0000"/>
                </a:solidFill>
                <a:latin typeface="Roboto"/>
                <a:ea typeface="Roboto"/>
                <a:cs typeface="Roboto"/>
                <a:sym typeface="Roboto"/>
              </a:rPr>
              <a:t> </a:t>
            </a:r>
            <a:r>
              <a:rPr lang="it">
                <a:solidFill>
                  <a:srgbClr val="333333"/>
                </a:solidFill>
                <a:latin typeface="Roboto"/>
                <a:ea typeface="Roboto"/>
                <a:cs typeface="Roboto"/>
                <a:sym typeface="Roboto"/>
              </a:rPr>
              <a:t>results</a:t>
            </a:r>
            <a:r>
              <a:rPr lang="it">
                <a:latin typeface="Roboto"/>
                <a:ea typeface="Roboto"/>
                <a:cs typeface="Roboto"/>
                <a:sym typeface="Roboto"/>
              </a:rPr>
              <a:t> [1]</a:t>
            </a:r>
            <a:endParaRPr>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9"/>
                                        </p:tgtEl>
                                        <p:attrNameLst>
                                          <p:attrName>style.visibility</p:attrName>
                                        </p:attrNameLst>
                                      </p:cBhvr>
                                      <p:to>
                                        <p:strVal val="visible"/>
                                      </p:to>
                                    </p:set>
                                    <p:animEffect transition="in" filter="fade">
                                      <p:cBhvr>
                                        <p:cTn id="7" dur="1000"/>
                                        <p:tgtEl>
                                          <p:spTgt spid="35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66"/>
                                        </p:tgtEl>
                                        <p:attrNameLst>
                                          <p:attrName>style.visibility</p:attrName>
                                        </p:attrNameLst>
                                      </p:cBhvr>
                                      <p:to>
                                        <p:strVal val="visible"/>
                                      </p:to>
                                    </p:set>
                                    <p:animEffect transition="in" filter="fade">
                                      <p:cBhvr>
                                        <p:cTn id="11" dur="1000"/>
                                        <p:tgtEl>
                                          <p:spTgt spid="366"/>
                                        </p:tgtEl>
                                      </p:cBhvr>
                                    </p:animEffect>
                                  </p:childTnLst>
                                </p:cTn>
                              </p:par>
                              <p:par>
                                <p:cTn id="12" presetID="10" presetClass="entr" presetSubtype="0" fill="hold" nodeType="withEffect">
                                  <p:stCondLst>
                                    <p:cond delay="0"/>
                                  </p:stCondLst>
                                  <p:childTnLst>
                                    <p:set>
                                      <p:cBhvr>
                                        <p:cTn id="13" dur="1" fill="hold">
                                          <p:stCondLst>
                                            <p:cond delay="0"/>
                                          </p:stCondLst>
                                        </p:cTn>
                                        <p:tgtEl>
                                          <p:spTgt spid="368"/>
                                        </p:tgtEl>
                                        <p:attrNameLst>
                                          <p:attrName>style.visibility</p:attrName>
                                        </p:attrNameLst>
                                      </p:cBhvr>
                                      <p:to>
                                        <p:strVal val="visible"/>
                                      </p:to>
                                    </p:set>
                                    <p:animEffect transition="in" filter="fade">
                                      <p:cBhvr>
                                        <p:cTn id="14" dur="1000"/>
                                        <p:tgtEl>
                                          <p:spTgt spid="36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67"/>
                                        </p:tgtEl>
                                        <p:attrNameLst>
                                          <p:attrName>style.visibility</p:attrName>
                                        </p:attrNameLst>
                                      </p:cBhvr>
                                      <p:to>
                                        <p:strVal val="visible"/>
                                      </p:to>
                                    </p:set>
                                    <p:animEffect transition="in" filter="fade">
                                      <p:cBhvr>
                                        <p:cTn id="19" dur="1000"/>
                                        <p:tgtEl>
                                          <p:spTgt spid="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3" name="Google Shape;373;p51"/>
          <p:cNvPicPr preferRelativeResize="0"/>
          <p:nvPr/>
        </p:nvPicPr>
        <p:blipFill>
          <a:blip r:embed="rId3">
            <a:alphaModFix/>
          </a:blip>
          <a:stretch>
            <a:fillRect/>
          </a:stretch>
        </p:blipFill>
        <p:spPr>
          <a:xfrm>
            <a:off x="6114125" y="3043675"/>
            <a:ext cx="2807885" cy="1842674"/>
          </a:xfrm>
          <a:prstGeom prst="rect">
            <a:avLst/>
          </a:prstGeom>
          <a:noFill/>
          <a:ln>
            <a:noFill/>
          </a:ln>
        </p:spPr>
      </p:pic>
      <p:sp>
        <p:nvSpPr>
          <p:cNvPr id="374" name="Google Shape;374;p51"/>
          <p:cNvSpPr txBox="1">
            <a:spLocks noGrp="1"/>
          </p:cNvSpPr>
          <p:nvPr>
            <p:ph type="title"/>
          </p:nvPr>
        </p:nvSpPr>
        <p:spPr>
          <a:xfrm>
            <a:off x="311725" y="1961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a:t>Search for Ξ</a:t>
            </a:r>
            <a:r>
              <a:rPr lang="it" baseline="-25000"/>
              <a:t>bc</a:t>
            </a:r>
            <a:r>
              <a:rPr lang="it" baseline="30000"/>
              <a:t>0</a:t>
            </a:r>
            <a:r>
              <a:rPr lang="it"/>
              <a:t>, Ω</a:t>
            </a:r>
            <a:r>
              <a:rPr lang="it" baseline="-25000"/>
              <a:t>bc</a:t>
            </a:r>
            <a:r>
              <a:rPr lang="it" baseline="30000"/>
              <a:t>0</a:t>
            </a:r>
            <a:r>
              <a:rPr lang="it"/>
              <a:t>,Ξ</a:t>
            </a:r>
            <a:r>
              <a:rPr lang="it" baseline="-25000"/>
              <a:t>bc</a:t>
            </a:r>
            <a:r>
              <a:rPr lang="it" baseline="30000"/>
              <a:t>+</a:t>
            </a:r>
            <a:endParaRPr/>
          </a:p>
        </p:txBody>
      </p:sp>
      <p:sp>
        <p:nvSpPr>
          <p:cNvPr id="375" name="Google Shape;375;p51"/>
          <p:cNvSpPr txBox="1">
            <a:spLocks noGrp="1"/>
          </p:cNvSpPr>
          <p:nvPr>
            <p:ph type="sldNum" idx="12"/>
          </p:nvPr>
        </p:nvSpPr>
        <p:spPr>
          <a:xfrm>
            <a:off x="8548658" y="48156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it"/>
              <a:t>13</a:t>
            </a:fld>
            <a:endParaRPr/>
          </a:p>
        </p:txBody>
      </p:sp>
      <p:pic>
        <p:nvPicPr>
          <p:cNvPr id="376" name="Google Shape;376;p51"/>
          <p:cNvPicPr preferRelativeResize="0"/>
          <p:nvPr/>
        </p:nvPicPr>
        <p:blipFill rotWithShape="1">
          <a:blip r:embed="rId4">
            <a:alphaModFix/>
          </a:blip>
          <a:srcRect t="51925"/>
          <a:stretch/>
        </p:blipFill>
        <p:spPr>
          <a:xfrm>
            <a:off x="3026725" y="2996025"/>
            <a:ext cx="2526450" cy="1713250"/>
          </a:xfrm>
          <a:prstGeom prst="rect">
            <a:avLst/>
          </a:prstGeom>
          <a:noFill/>
          <a:ln>
            <a:noFill/>
          </a:ln>
        </p:spPr>
      </p:pic>
      <p:pic>
        <p:nvPicPr>
          <p:cNvPr id="377" name="Google Shape;377;p51"/>
          <p:cNvPicPr preferRelativeResize="0"/>
          <p:nvPr/>
        </p:nvPicPr>
        <p:blipFill rotWithShape="1">
          <a:blip r:embed="rId4">
            <a:alphaModFix/>
          </a:blip>
          <a:srcRect b="48076"/>
          <a:stretch/>
        </p:blipFill>
        <p:spPr>
          <a:xfrm>
            <a:off x="500275" y="2858825"/>
            <a:ext cx="2526450" cy="1850450"/>
          </a:xfrm>
          <a:prstGeom prst="rect">
            <a:avLst/>
          </a:prstGeom>
          <a:noFill/>
          <a:ln>
            <a:noFill/>
          </a:ln>
        </p:spPr>
      </p:pic>
      <p:pic>
        <p:nvPicPr>
          <p:cNvPr id="378" name="Google Shape;378;p51"/>
          <p:cNvPicPr preferRelativeResize="0"/>
          <p:nvPr/>
        </p:nvPicPr>
        <p:blipFill>
          <a:blip r:embed="rId5">
            <a:alphaModFix/>
          </a:blip>
          <a:stretch>
            <a:fillRect/>
          </a:stretch>
        </p:blipFill>
        <p:spPr>
          <a:xfrm>
            <a:off x="6096825" y="1458225"/>
            <a:ext cx="2842476" cy="1763000"/>
          </a:xfrm>
          <a:prstGeom prst="rect">
            <a:avLst/>
          </a:prstGeom>
          <a:noFill/>
          <a:ln>
            <a:noFill/>
          </a:ln>
        </p:spPr>
      </p:pic>
      <p:sp>
        <p:nvSpPr>
          <p:cNvPr id="379" name="Google Shape;379;p51"/>
          <p:cNvSpPr txBox="1"/>
          <p:nvPr/>
        </p:nvSpPr>
        <p:spPr>
          <a:xfrm>
            <a:off x="6897450" y="1058025"/>
            <a:ext cx="2199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Merriweather"/>
                <a:ea typeface="Merriweather"/>
                <a:cs typeface="Merriweather"/>
                <a:sym typeface="Merriweather"/>
              </a:rPr>
              <a:t>Ξ</a:t>
            </a:r>
            <a:r>
              <a:rPr lang="it" baseline="-25000">
                <a:latin typeface="Roboto"/>
                <a:ea typeface="Roboto"/>
                <a:cs typeface="Roboto"/>
                <a:sym typeface="Roboto"/>
              </a:rPr>
              <a:t>bc</a:t>
            </a:r>
            <a:r>
              <a:rPr lang="it" baseline="30000">
                <a:latin typeface="Roboto"/>
                <a:ea typeface="Roboto"/>
                <a:cs typeface="Roboto"/>
                <a:sym typeface="Roboto"/>
              </a:rPr>
              <a:t>+</a:t>
            </a:r>
            <a:r>
              <a:rPr lang="it">
                <a:latin typeface="Roboto"/>
                <a:ea typeface="Roboto"/>
                <a:cs typeface="Roboto"/>
                <a:sym typeface="Roboto"/>
              </a:rPr>
              <a:t> → J/</a:t>
            </a:r>
            <a:r>
              <a:rPr lang="it" sz="1300">
                <a:latin typeface="Roboto"/>
                <a:ea typeface="Roboto"/>
                <a:cs typeface="Roboto"/>
                <a:sym typeface="Roboto"/>
              </a:rPr>
              <a:t>ψ</a:t>
            </a:r>
            <a:r>
              <a:rPr lang="it">
                <a:latin typeface="Roboto"/>
                <a:ea typeface="Roboto"/>
                <a:cs typeface="Roboto"/>
                <a:sym typeface="Roboto"/>
              </a:rPr>
              <a:t> </a:t>
            </a:r>
            <a:r>
              <a:rPr lang="it">
                <a:latin typeface="Merriweather"/>
                <a:ea typeface="Merriweather"/>
                <a:cs typeface="Merriweather"/>
                <a:sym typeface="Merriweather"/>
              </a:rPr>
              <a:t>Ξ</a:t>
            </a:r>
            <a:r>
              <a:rPr lang="it" baseline="-25000">
                <a:latin typeface="Roboto"/>
                <a:ea typeface="Roboto"/>
                <a:cs typeface="Roboto"/>
                <a:sym typeface="Roboto"/>
              </a:rPr>
              <a:t>c</a:t>
            </a:r>
            <a:r>
              <a:rPr lang="it" baseline="30000">
                <a:latin typeface="Roboto"/>
                <a:ea typeface="Roboto"/>
                <a:cs typeface="Roboto"/>
                <a:sym typeface="Roboto"/>
              </a:rPr>
              <a:t>+</a:t>
            </a:r>
            <a:endParaRPr baseline="30000">
              <a:latin typeface="Roboto"/>
              <a:ea typeface="Roboto"/>
              <a:cs typeface="Roboto"/>
              <a:sym typeface="Roboto"/>
            </a:endParaRPr>
          </a:p>
        </p:txBody>
      </p:sp>
      <p:sp>
        <p:nvSpPr>
          <p:cNvPr id="380" name="Google Shape;380;p51"/>
          <p:cNvSpPr txBox="1"/>
          <p:nvPr/>
        </p:nvSpPr>
        <p:spPr>
          <a:xfrm>
            <a:off x="481875" y="1097825"/>
            <a:ext cx="54264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Roboto"/>
                <a:ea typeface="Roboto"/>
                <a:cs typeface="Roboto"/>
                <a:sym typeface="Roboto"/>
              </a:rPr>
              <a:t>Search for peaks in the </a:t>
            </a:r>
            <a:r>
              <a:rPr lang="it">
                <a:solidFill>
                  <a:srgbClr val="FF0000"/>
                </a:solidFill>
                <a:latin typeface="Roboto"/>
                <a:ea typeface="Roboto"/>
                <a:cs typeface="Roboto"/>
                <a:sym typeface="Roboto"/>
              </a:rPr>
              <a:t>Λ</a:t>
            </a:r>
            <a:r>
              <a:rPr lang="it" baseline="-25000">
                <a:solidFill>
                  <a:srgbClr val="FF0000"/>
                </a:solidFill>
                <a:latin typeface="Roboto"/>
                <a:ea typeface="Roboto"/>
                <a:cs typeface="Roboto"/>
                <a:sym typeface="Roboto"/>
              </a:rPr>
              <a:t>c</a:t>
            </a:r>
            <a:r>
              <a:rPr lang="it" baseline="30000">
                <a:solidFill>
                  <a:srgbClr val="FF0000"/>
                </a:solidFill>
                <a:latin typeface="Roboto"/>
                <a:ea typeface="Roboto"/>
                <a:cs typeface="Roboto"/>
                <a:sym typeface="Roboto"/>
              </a:rPr>
              <a:t>+</a:t>
            </a:r>
            <a:r>
              <a:rPr lang="it">
                <a:solidFill>
                  <a:srgbClr val="FF0000"/>
                </a:solidFill>
                <a:latin typeface="Roboto"/>
                <a:ea typeface="Roboto"/>
                <a:cs typeface="Roboto"/>
                <a:sym typeface="Roboto"/>
              </a:rPr>
              <a:t>π</a:t>
            </a:r>
            <a:r>
              <a:rPr lang="it" baseline="30000">
                <a:solidFill>
                  <a:srgbClr val="FF0000"/>
                </a:solidFill>
                <a:latin typeface="Roboto"/>
                <a:ea typeface="Roboto"/>
                <a:cs typeface="Roboto"/>
                <a:sym typeface="Roboto"/>
              </a:rPr>
              <a:t>-</a:t>
            </a:r>
            <a:r>
              <a:rPr lang="it">
                <a:solidFill>
                  <a:srgbClr val="FF0000"/>
                </a:solidFill>
                <a:latin typeface="Roboto"/>
                <a:ea typeface="Roboto"/>
                <a:cs typeface="Roboto"/>
                <a:sym typeface="Roboto"/>
              </a:rPr>
              <a:t> / </a:t>
            </a:r>
            <a:r>
              <a:rPr lang="it">
                <a:solidFill>
                  <a:srgbClr val="FF0000"/>
                </a:solidFill>
                <a:latin typeface="Merriweather"/>
                <a:ea typeface="Merriweather"/>
                <a:cs typeface="Merriweather"/>
                <a:sym typeface="Merriweather"/>
              </a:rPr>
              <a:t>Ξ</a:t>
            </a:r>
            <a:r>
              <a:rPr lang="it" baseline="-25000">
                <a:solidFill>
                  <a:srgbClr val="FF0000"/>
                </a:solidFill>
                <a:latin typeface="Roboto"/>
                <a:ea typeface="Roboto"/>
                <a:cs typeface="Roboto"/>
                <a:sym typeface="Roboto"/>
              </a:rPr>
              <a:t>c</a:t>
            </a:r>
            <a:r>
              <a:rPr lang="it" baseline="30000">
                <a:solidFill>
                  <a:srgbClr val="FF0000"/>
                </a:solidFill>
                <a:latin typeface="Roboto"/>
                <a:ea typeface="Roboto"/>
                <a:cs typeface="Roboto"/>
                <a:sym typeface="Roboto"/>
              </a:rPr>
              <a:t>+</a:t>
            </a:r>
            <a:r>
              <a:rPr lang="it">
                <a:solidFill>
                  <a:srgbClr val="FF0000"/>
                </a:solidFill>
                <a:latin typeface="Roboto"/>
                <a:ea typeface="Roboto"/>
                <a:cs typeface="Roboto"/>
                <a:sym typeface="Roboto"/>
              </a:rPr>
              <a:t>π</a:t>
            </a:r>
            <a:r>
              <a:rPr lang="it" baseline="30000">
                <a:solidFill>
                  <a:srgbClr val="FF0000"/>
                </a:solidFill>
                <a:latin typeface="Roboto"/>
                <a:ea typeface="Roboto"/>
                <a:cs typeface="Roboto"/>
                <a:sym typeface="Roboto"/>
              </a:rPr>
              <a:t>-</a:t>
            </a:r>
            <a:r>
              <a:rPr lang="it">
                <a:latin typeface="Roboto"/>
                <a:ea typeface="Roboto"/>
                <a:cs typeface="Roboto"/>
                <a:sym typeface="Roboto"/>
              </a:rPr>
              <a:t> and </a:t>
            </a:r>
            <a:r>
              <a:rPr lang="it">
                <a:solidFill>
                  <a:srgbClr val="0000FF"/>
                </a:solidFill>
                <a:latin typeface="Roboto"/>
                <a:ea typeface="Roboto"/>
                <a:cs typeface="Roboto"/>
                <a:sym typeface="Roboto"/>
              </a:rPr>
              <a:t>J/</a:t>
            </a:r>
            <a:r>
              <a:rPr lang="it" sz="1300">
                <a:solidFill>
                  <a:srgbClr val="0000FF"/>
                </a:solidFill>
                <a:latin typeface="Roboto"/>
                <a:ea typeface="Roboto"/>
                <a:cs typeface="Roboto"/>
                <a:sym typeface="Roboto"/>
              </a:rPr>
              <a:t>ψ</a:t>
            </a:r>
            <a:r>
              <a:rPr lang="it">
                <a:solidFill>
                  <a:srgbClr val="0000FF"/>
                </a:solidFill>
                <a:latin typeface="Roboto"/>
                <a:ea typeface="Roboto"/>
                <a:cs typeface="Roboto"/>
                <a:sym typeface="Roboto"/>
              </a:rPr>
              <a:t> </a:t>
            </a:r>
            <a:r>
              <a:rPr lang="it">
                <a:solidFill>
                  <a:srgbClr val="0000FF"/>
                </a:solidFill>
                <a:latin typeface="Merriweather"/>
                <a:ea typeface="Merriweather"/>
                <a:cs typeface="Merriweather"/>
                <a:sym typeface="Merriweather"/>
              </a:rPr>
              <a:t>Ξ</a:t>
            </a:r>
            <a:r>
              <a:rPr lang="it" baseline="-25000">
                <a:solidFill>
                  <a:srgbClr val="0000FF"/>
                </a:solidFill>
                <a:latin typeface="Roboto"/>
                <a:ea typeface="Roboto"/>
                <a:cs typeface="Roboto"/>
                <a:sym typeface="Roboto"/>
              </a:rPr>
              <a:t>c</a:t>
            </a:r>
            <a:r>
              <a:rPr lang="it" baseline="30000">
                <a:solidFill>
                  <a:srgbClr val="0000FF"/>
                </a:solidFill>
                <a:latin typeface="Roboto"/>
                <a:ea typeface="Roboto"/>
                <a:cs typeface="Roboto"/>
                <a:sym typeface="Roboto"/>
              </a:rPr>
              <a:t>+</a:t>
            </a:r>
            <a:r>
              <a:rPr lang="it" baseline="30000">
                <a:latin typeface="Roboto"/>
                <a:ea typeface="Roboto"/>
                <a:cs typeface="Roboto"/>
                <a:sym typeface="Roboto"/>
              </a:rPr>
              <a:t> </a:t>
            </a:r>
            <a:r>
              <a:rPr lang="it">
                <a:latin typeface="Roboto"/>
                <a:ea typeface="Roboto"/>
                <a:cs typeface="Roboto"/>
                <a:sym typeface="Roboto"/>
              </a:rPr>
              <a:t>final states</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it">
                <a:latin typeface="Roboto"/>
                <a:ea typeface="Roboto"/>
                <a:cs typeface="Roboto"/>
                <a:sym typeface="Roboto"/>
              </a:rPr>
              <a:t>No obvious peaks</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it">
                <a:latin typeface="Roboto"/>
                <a:ea typeface="Roboto"/>
                <a:cs typeface="Roboto"/>
                <a:sym typeface="Roboto"/>
              </a:rPr>
              <a:t>UL are set at 95% CL</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r>
              <a:rPr lang="it">
                <a:latin typeface="Roboto"/>
                <a:ea typeface="Roboto"/>
                <a:cs typeface="Roboto"/>
                <a:sym typeface="Roboto"/>
              </a:rPr>
              <a:t>R: production cross-section multiplied by BR and normalised with Λ</a:t>
            </a:r>
            <a:r>
              <a:rPr lang="it" baseline="-25000">
                <a:latin typeface="Roboto"/>
                <a:ea typeface="Roboto"/>
                <a:cs typeface="Roboto"/>
                <a:sym typeface="Roboto"/>
              </a:rPr>
              <a:t>b</a:t>
            </a:r>
            <a:r>
              <a:rPr lang="it" baseline="30000">
                <a:latin typeface="Roboto"/>
                <a:ea typeface="Roboto"/>
                <a:cs typeface="Roboto"/>
                <a:sym typeface="Roboto"/>
              </a:rPr>
              <a:t>0</a:t>
            </a:r>
            <a:r>
              <a:rPr lang="it">
                <a:latin typeface="Roboto"/>
                <a:ea typeface="Roboto"/>
                <a:cs typeface="Roboto"/>
                <a:sym typeface="Roboto"/>
              </a:rPr>
              <a:t>/</a:t>
            </a:r>
            <a:r>
              <a:rPr lang="it">
                <a:latin typeface="Merriweather"/>
                <a:ea typeface="Merriweather"/>
                <a:cs typeface="Merriweather"/>
                <a:sym typeface="Merriweather"/>
              </a:rPr>
              <a:t>Ξ</a:t>
            </a:r>
            <a:r>
              <a:rPr lang="it" baseline="30000">
                <a:latin typeface="Roboto"/>
                <a:ea typeface="Roboto"/>
                <a:cs typeface="Roboto"/>
                <a:sym typeface="Roboto"/>
              </a:rPr>
              <a:t>0</a:t>
            </a:r>
            <a:r>
              <a:rPr lang="it" baseline="-25000">
                <a:latin typeface="Roboto"/>
                <a:ea typeface="Roboto"/>
                <a:cs typeface="Roboto"/>
                <a:sym typeface="Roboto"/>
              </a:rPr>
              <a:t>b</a:t>
            </a:r>
            <a:r>
              <a:rPr lang="it">
                <a:latin typeface="Roboto"/>
                <a:ea typeface="Roboto"/>
                <a:cs typeface="Roboto"/>
                <a:sym typeface="Roboto"/>
              </a:rPr>
              <a:t> (decays to Λ</a:t>
            </a:r>
            <a:r>
              <a:rPr lang="it" baseline="-25000">
                <a:latin typeface="Roboto"/>
                <a:ea typeface="Roboto"/>
                <a:cs typeface="Roboto"/>
                <a:sym typeface="Roboto"/>
              </a:rPr>
              <a:t>c</a:t>
            </a:r>
            <a:r>
              <a:rPr lang="it" baseline="30000">
                <a:latin typeface="Roboto"/>
                <a:ea typeface="Roboto"/>
                <a:cs typeface="Roboto"/>
                <a:sym typeface="Roboto"/>
              </a:rPr>
              <a:t>+</a:t>
            </a:r>
            <a:r>
              <a:rPr lang="it">
                <a:latin typeface="Roboto"/>
                <a:ea typeface="Roboto"/>
                <a:cs typeface="Roboto"/>
                <a:sym typeface="Roboto"/>
              </a:rPr>
              <a:t>π</a:t>
            </a:r>
            <a:r>
              <a:rPr lang="it" baseline="30000">
                <a:latin typeface="Roboto"/>
                <a:ea typeface="Roboto"/>
                <a:cs typeface="Roboto"/>
                <a:sym typeface="Roboto"/>
              </a:rPr>
              <a:t>-</a:t>
            </a:r>
            <a:r>
              <a:rPr lang="it">
                <a:latin typeface="Roboto"/>
                <a:ea typeface="Roboto"/>
                <a:cs typeface="Roboto"/>
                <a:sym typeface="Roboto"/>
              </a:rPr>
              <a:t>/</a:t>
            </a:r>
            <a:r>
              <a:rPr lang="it">
                <a:latin typeface="Merriweather"/>
                <a:ea typeface="Merriweather"/>
                <a:cs typeface="Merriweather"/>
                <a:sym typeface="Merriweather"/>
              </a:rPr>
              <a:t>Ξ</a:t>
            </a:r>
            <a:r>
              <a:rPr lang="it" baseline="30000">
                <a:latin typeface="Roboto"/>
                <a:ea typeface="Roboto"/>
                <a:cs typeface="Roboto"/>
                <a:sym typeface="Roboto"/>
              </a:rPr>
              <a:t>+</a:t>
            </a:r>
            <a:r>
              <a:rPr lang="it" baseline="-25000">
                <a:latin typeface="Roboto"/>
                <a:ea typeface="Roboto"/>
                <a:cs typeface="Roboto"/>
                <a:sym typeface="Roboto"/>
              </a:rPr>
              <a:t>c</a:t>
            </a:r>
            <a:r>
              <a:rPr lang="it">
                <a:latin typeface="Roboto"/>
                <a:ea typeface="Roboto"/>
                <a:cs typeface="Roboto"/>
                <a:sym typeface="Roboto"/>
              </a:rPr>
              <a:t>π</a:t>
            </a:r>
            <a:r>
              <a:rPr lang="it" baseline="30000">
                <a:latin typeface="Roboto"/>
                <a:ea typeface="Roboto"/>
                <a:cs typeface="Roboto"/>
                <a:sym typeface="Roboto"/>
              </a:rPr>
              <a:t>-</a:t>
            </a:r>
            <a:r>
              <a:rPr lang="it">
                <a:latin typeface="Roboto"/>
                <a:ea typeface="Roboto"/>
                <a:cs typeface="Roboto"/>
                <a:sym typeface="Roboto"/>
              </a:rPr>
              <a:t>) and B</a:t>
            </a:r>
            <a:r>
              <a:rPr lang="it" baseline="-25000">
                <a:latin typeface="Roboto"/>
                <a:ea typeface="Roboto"/>
                <a:cs typeface="Roboto"/>
                <a:sym typeface="Roboto"/>
              </a:rPr>
              <a:t>c</a:t>
            </a:r>
            <a:r>
              <a:rPr lang="it" baseline="30000">
                <a:latin typeface="Roboto"/>
                <a:ea typeface="Roboto"/>
                <a:cs typeface="Roboto"/>
                <a:sym typeface="Roboto"/>
              </a:rPr>
              <a:t>+</a:t>
            </a:r>
            <a:r>
              <a:rPr lang="it">
                <a:latin typeface="Roboto"/>
                <a:ea typeface="Roboto"/>
                <a:cs typeface="Roboto"/>
                <a:sym typeface="Roboto"/>
              </a:rPr>
              <a:t>→J/</a:t>
            </a:r>
            <a:r>
              <a:rPr lang="it" sz="1300">
                <a:latin typeface="Roboto"/>
                <a:ea typeface="Roboto"/>
                <a:cs typeface="Roboto"/>
                <a:sym typeface="Roboto"/>
              </a:rPr>
              <a:t>ψ</a:t>
            </a:r>
            <a:r>
              <a:rPr lang="it">
                <a:latin typeface="Roboto"/>
                <a:ea typeface="Roboto"/>
                <a:cs typeface="Roboto"/>
                <a:sym typeface="Roboto"/>
              </a:rPr>
              <a:t> D</a:t>
            </a:r>
            <a:r>
              <a:rPr lang="it" baseline="-25000">
                <a:latin typeface="Roboto"/>
                <a:ea typeface="Roboto"/>
                <a:cs typeface="Roboto"/>
                <a:sym typeface="Roboto"/>
              </a:rPr>
              <a:t>s</a:t>
            </a:r>
            <a:r>
              <a:rPr lang="it" baseline="30000">
                <a:latin typeface="Roboto"/>
                <a:ea typeface="Roboto"/>
                <a:cs typeface="Roboto"/>
                <a:sym typeface="Roboto"/>
              </a:rPr>
              <a:t>+</a:t>
            </a:r>
            <a:endParaRPr baseline="30000">
              <a:latin typeface="Roboto"/>
              <a:ea typeface="Roboto"/>
              <a:cs typeface="Roboto"/>
              <a:sym typeface="Roboto"/>
            </a:endParaRPr>
          </a:p>
        </p:txBody>
      </p:sp>
      <p:sp>
        <p:nvSpPr>
          <p:cNvPr id="381" name="Google Shape;381;p51"/>
          <p:cNvSpPr/>
          <p:nvPr/>
        </p:nvSpPr>
        <p:spPr>
          <a:xfrm>
            <a:off x="5908225" y="1456100"/>
            <a:ext cx="3189000" cy="3430200"/>
          </a:xfrm>
          <a:prstGeom prst="roundRect">
            <a:avLst>
              <a:gd name="adj" fmla="val 16667"/>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51"/>
          <p:cNvSpPr/>
          <p:nvPr/>
        </p:nvSpPr>
        <p:spPr>
          <a:xfrm>
            <a:off x="481875" y="2692225"/>
            <a:ext cx="5154000" cy="2123700"/>
          </a:xfrm>
          <a:prstGeom prst="roundRect">
            <a:avLst>
              <a:gd name="adj" fmla="val 16667"/>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51"/>
          <p:cNvSpPr txBox="1"/>
          <p:nvPr/>
        </p:nvSpPr>
        <p:spPr>
          <a:xfrm>
            <a:off x="5192725" y="596025"/>
            <a:ext cx="42954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300">
                <a:solidFill>
                  <a:schemeClr val="accent5"/>
                </a:solidFill>
              </a:rPr>
              <a:t>Chin. Phys. C 45 093002, arXiv:2204.09541v1</a:t>
            </a:r>
            <a:endParaRPr sz="1300">
              <a:solidFill>
                <a:schemeClr val="accent5"/>
              </a:solidFill>
              <a:latin typeface="Roboto"/>
              <a:ea typeface="Roboto"/>
              <a:cs typeface="Roboto"/>
              <a:sym typeface="Roboto"/>
            </a:endParaRPr>
          </a:p>
        </p:txBody>
      </p:sp>
      <p:sp>
        <p:nvSpPr>
          <p:cNvPr id="384" name="Google Shape;384;p51"/>
          <p:cNvSpPr txBox="1"/>
          <p:nvPr/>
        </p:nvSpPr>
        <p:spPr>
          <a:xfrm>
            <a:off x="1178800" y="2692225"/>
            <a:ext cx="1607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Merriweather"/>
                <a:ea typeface="Merriweather"/>
                <a:cs typeface="Merriweather"/>
                <a:sym typeface="Merriweather"/>
              </a:rPr>
              <a:t>Ξ</a:t>
            </a:r>
            <a:r>
              <a:rPr lang="it" baseline="-25000">
                <a:latin typeface="Merriweather"/>
                <a:ea typeface="Merriweather"/>
                <a:cs typeface="Merriweather"/>
                <a:sym typeface="Merriweather"/>
              </a:rPr>
              <a:t>bc</a:t>
            </a:r>
            <a:r>
              <a:rPr lang="it" baseline="30000">
                <a:latin typeface="Merriweather"/>
                <a:ea typeface="Merriweather"/>
                <a:cs typeface="Merriweather"/>
                <a:sym typeface="Merriweather"/>
              </a:rPr>
              <a:t>0</a:t>
            </a:r>
            <a:r>
              <a:rPr lang="it">
                <a:latin typeface="Merriweather"/>
                <a:ea typeface="Merriweather"/>
                <a:cs typeface="Merriweather"/>
                <a:sym typeface="Merriweather"/>
              </a:rPr>
              <a:t>/Ω</a:t>
            </a:r>
            <a:r>
              <a:rPr lang="it" baseline="-25000">
                <a:latin typeface="Merriweather"/>
                <a:ea typeface="Merriweather"/>
                <a:cs typeface="Merriweather"/>
                <a:sym typeface="Merriweather"/>
              </a:rPr>
              <a:t>bc</a:t>
            </a:r>
            <a:r>
              <a:rPr lang="it" baseline="30000">
                <a:latin typeface="Merriweather"/>
                <a:ea typeface="Merriweather"/>
                <a:cs typeface="Merriweather"/>
                <a:sym typeface="Merriweather"/>
              </a:rPr>
              <a:t>0</a:t>
            </a:r>
            <a:r>
              <a:rPr lang="it">
                <a:latin typeface="Merriweather"/>
                <a:ea typeface="Merriweather"/>
                <a:cs typeface="Merriweather"/>
                <a:sym typeface="Merriweather"/>
              </a:rPr>
              <a:t> →</a:t>
            </a:r>
            <a:r>
              <a:rPr lang="it">
                <a:latin typeface="Roboto"/>
                <a:ea typeface="Roboto"/>
                <a:cs typeface="Roboto"/>
                <a:sym typeface="Roboto"/>
              </a:rPr>
              <a:t>Λ</a:t>
            </a:r>
            <a:r>
              <a:rPr lang="it" baseline="-25000">
                <a:latin typeface="Roboto"/>
                <a:ea typeface="Roboto"/>
                <a:cs typeface="Roboto"/>
                <a:sym typeface="Roboto"/>
              </a:rPr>
              <a:t>c</a:t>
            </a:r>
            <a:r>
              <a:rPr lang="it" baseline="30000">
                <a:latin typeface="Roboto"/>
                <a:ea typeface="Roboto"/>
                <a:cs typeface="Roboto"/>
                <a:sym typeface="Roboto"/>
              </a:rPr>
              <a:t>+</a:t>
            </a:r>
            <a:r>
              <a:rPr lang="it">
                <a:latin typeface="Roboto"/>
                <a:ea typeface="Roboto"/>
                <a:cs typeface="Roboto"/>
                <a:sym typeface="Roboto"/>
              </a:rPr>
              <a:t>π</a:t>
            </a:r>
            <a:r>
              <a:rPr lang="it" baseline="30000">
                <a:latin typeface="Roboto"/>
                <a:ea typeface="Roboto"/>
                <a:cs typeface="Roboto"/>
                <a:sym typeface="Roboto"/>
              </a:rPr>
              <a:t>-</a:t>
            </a:r>
            <a:r>
              <a:rPr lang="it">
                <a:latin typeface="Roboto"/>
                <a:ea typeface="Roboto"/>
                <a:cs typeface="Roboto"/>
                <a:sym typeface="Roboto"/>
              </a:rPr>
              <a:t> </a:t>
            </a:r>
            <a:endParaRPr>
              <a:latin typeface="Roboto"/>
              <a:ea typeface="Roboto"/>
              <a:cs typeface="Roboto"/>
              <a:sym typeface="Roboto"/>
            </a:endParaRPr>
          </a:p>
        </p:txBody>
      </p:sp>
      <p:sp>
        <p:nvSpPr>
          <p:cNvPr id="385" name="Google Shape;385;p51"/>
          <p:cNvSpPr txBox="1"/>
          <p:nvPr/>
        </p:nvSpPr>
        <p:spPr>
          <a:xfrm>
            <a:off x="3623575" y="2692225"/>
            <a:ext cx="1607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Merriweather"/>
                <a:ea typeface="Merriweather"/>
                <a:cs typeface="Merriweather"/>
                <a:sym typeface="Merriweather"/>
              </a:rPr>
              <a:t>Ξ</a:t>
            </a:r>
            <a:r>
              <a:rPr lang="it" baseline="-25000">
                <a:latin typeface="Merriweather"/>
                <a:ea typeface="Merriweather"/>
                <a:cs typeface="Merriweather"/>
                <a:sym typeface="Merriweather"/>
              </a:rPr>
              <a:t>bc</a:t>
            </a:r>
            <a:r>
              <a:rPr lang="it" baseline="30000">
                <a:latin typeface="Merriweather"/>
                <a:ea typeface="Merriweather"/>
                <a:cs typeface="Merriweather"/>
                <a:sym typeface="Merriweather"/>
              </a:rPr>
              <a:t>0</a:t>
            </a:r>
            <a:r>
              <a:rPr lang="it">
                <a:latin typeface="Merriweather"/>
                <a:ea typeface="Merriweather"/>
                <a:cs typeface="Merriweather"/>
                <a:sym typeface="Merriweather"/>
              </a:rPr>
              <a:t>/Ω</a:t>
            </a:r>
            <a:r>
              <a:rPr lang="it" baseline="-25000">
                <a:latin typeface="Merriweather"/>
                <a:ea typeface="Merriweather"/>
                <a:cs typeface="Merriweather"/>
                <a:sym typeface="Merriweather"/>
              </a:rPr>
              <a:t>bc</a:t>
            </a:r>
            <a:r>
              <a:rPr lang="it" baseline="30000">
                <a:latin typeface="Merriweather"/>
                <a:ea typeface="Merriweather"/>
                <a:cs typeface="Merriweather"/>
                <a:sym typeface="Merriweather"/>
              </a:rPr>
              <a:t>0</a:t>
            </a:r>
            <a:r>
              <a:rPr lang="it">
                <a:latin typeface="Merriweather"/>
                <a:ea typeface="Merriweather"/>
                <a:cs typeface="Merriweather"/>
                <a:sym typeface="Merriweather"/>
              </a:rPr>
              <a:t> →Ξ</a:t>
            </a:r>
            <a:r>
              <a:rPr lang="it" baseline="-25000">
                <a:latin typeface="Roboto"/>
                <a:ea typeface="Roboto"/>
                <a:cs typeface="Roboto"/>
                <a:sym typeface="Roboto"/>
              </a:rPr>
              <a:t>c</a:t>
            </a:r>
            <a:r>
              <a:rPr lang="it" baseline="30000">
                <a:latin typeface="Roboto"/>
                <a:ea typeface="Roboto"/>
                <a:cs typeface="Roboto"/>
                <a:sym typeface="Roboto"/>
              </a:rPr>
              <a:t>+</a:t>
            </a:r>
            <a:r>
              <a:rPr lang="it">
                <a:latin typeface="Roboto"/>
                <a:ea typeface="Roboto"/>
                <a:cs typeface="Roboto"/>
                <a:sym typeface="Roboto"/>
              </a:rPr>
              <a:t>π</a:t>
            </a:r>
            <a:r>
              <a:rPr lang="it" baseline="30000">
                <a:latin typeface="Roboto"/>
                <a:ea typeface="Roboto"/>
                <a:cs typeface="Roboto"/>
                <a:sym typeface="Roboto"/>
              </a:rPr>
              <a:t>-</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sp>
        <p:nvSpPr>
          <p:cNvPr id="386" name="Google Shape;386;p51"/>
          <p:cNvSpPr txBox="1"/>
          <p:nvPr/>
        </p:nvSpPr>
        <p:spPr>
          <a:xfrm>
            <a:off x="7437125" y="2169025"/>
            <a:ext cx="1561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100">
                <a:solidFill>
                  <a:srgbClr val="FF0000"/>
                </a:solidFill>
                <a:latin typeface="Roboto"/>
                <a:ea typeface="Roboto"/>
                <a:cs typeface="Roboto"/>
                <a:sym typeface="Roboto"/>
              </a:rPr>
              <a:t>4</a:t>
            </a:r>
            <a:r>
              <a:rPr lang="it" sz="800">
                <a:solidFill>
                  <a:srgbClr val="FF0000"/>
                </a:solidFill>
                <a:latin typeface="Roboto"/>
                <a:ea typeface="Roboto"/>
                <a:cs typeface="Roboto"/>
                <a:sym typeface="Roboto"/>
              </a:rPr>
              <a:t>.</a:t>
            </a:r>
            <a:r>
              <a:rPr lang="it" sz="1100">
                <a:solidFill>
                  <a:srgbClr val="FF0000"/>
                </a:solidFill>
                <a:latin typeface="Roboto"/>
                <a:ea typeface="Roboto"/>
                <a:cs typeface="Roboto"/>
                <a:sym typeface="Roboto"/>
              </a:rPr>
              <a:t>3(2.8)σ local (global)significance</a:t>
            </a:r>
            <a:endParaRPr sz="1100">
              <a:solidFill>
                <a:srgbClr val="FF0000"/>
              </a:solidFill>
              <a:latin typeface="Roboto"/>
              <a:ea typeface="Roboto"/>
              <a:cs typeface="Roboto"/>
              <a:sym typeface="Roboto"/>
            </a:endParaRPr>
          </a:p>
        </p:txBody>
      </p:sp>
      <p:cxnSp>
        <p:nvCxnSpPr>
          <p:cNvPr id="387" name="Google Shape;387;p51"/>
          <p:cNvCxnSpPr/>
          <p:nvPr/>
        </p:nvCxnSpPr>
        <p:spPr>
          <a:xfrm rot="10800000">
            <a:off x="7177225" y="2386825"/>
            <a:ext cx="326400" cy="87600"/>
          </a:xfrm>
          <a:prstGeom prst="straightConnector1">
            <a:avLst/>
          </a:prstGeom>
          <a:noFill/>
          <a:ln w="9525" cap="flat" cmpd="sng">
            <a:solidFill>
              <a:srgbClr val="FF0000"/>
            </a:solidFill>
            <a:prstDash val="solid"/>
            <a:round/>
            <a:headEnd type="none" w="med" len="med"/>
            <a:tailEnd type="triangle" w="med" len="med"/>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52"/>
          <p:cNvSpPr txBox="1">
            <a:spLocks noGrp="1"/>
          </p:cNvSpPr>
          <p:nvPr>
            <p:ph type="title"/>
          </p:nvPr>
        </p:nvSpPr>
        <p:spPr>
          <a:xfrm>
            <a:off x="300050" y="868400"/>
            <a:ext cx="5669700" cy="35463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it"/>
              <a:t>Exotic spectroscopy</a:t>
            </a:r>
            <a:endParaRPr/>
          </a:p>
        </p:txBody>
      </p:sp>
      <p:sp>
        <p:nvSpPr>
          <p:cNvPr id="393" name="Google Shape;393;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it"/>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pic>
        <p:nvPicPr>
          <p:cNvPr id="398" name="Google Shape;398;p53"/>
          <p:cNvPicPr preferRelativeResize="0"/>
          <p:nvPr/>
        </p:nvPicPr>
        <p:blipFill>
          <a:blip r:embed="rId3">
            <a:alphaModFix/>
          </a:blip>
          <a:stretch>
            <a:fillRect/>
          </a:stretch>
        </p:blipFill>
        <p:spPr>
          <a:xfrm>
            <a:off x="967350" y="2070550"/>
            <a:ext cx="2008774" cy="2084700"/>
          </a:xfrm>
          <a:prstGeom prst="rect">
            <a:avLst/>
          </a:prstGeom>
          <a:noFill/>
          <a:ln>
            <a:noFill/>
          </a:ln>
        </p:spPr>
      </p:pic>
      <p:sp>
        <p:nvSpPr>
          <p:cNvPr id="399" name="Google Shape;399;p53"/>
          <p:cNvSpPr txBox="1"/>
          <p:nvPr/>
        </p:nvSpPr>
        <p:spPr>
          <a:xfrm>
            <a:off x="968075" y="4090950"/>
            <a:ext cx="964500" cy="4002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p:txBody>
      </p:sp>
      <p:sp>
        <p:nvSpPr>
          <p:cNvPr id="400" name="Google Shape;400;p53"/>
          <p:cNvSpPr txBox="1"/>
          <p:nvPr/>
        </p:nvSpPr>
        <p:spPr>
          <a:xfrm>
            <a:off x="1134900" y="4155250"/>
            <a:ext cx="1765200" cy="6465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Roboto"/>
                <a:ea typeface="Roboto"/>
                <a:cs typeface="Roboto"/>
                <a:sym typeface="Roboto"/>
              </a:rPr>
              <a:t> ⇒ J</a:t>
            </a:r>
            <a:r>
              <a:rPr lang="it" baseline="30000">
                <a:latin typeface="Roboto"/>
                <a:ea typeface="Roboto"/>
                <a:cs typeface="Roboto"/>
                <a:sym typeface="Roboto"/>
              </a:rPr>
              <a:t>PC</a:t>
            </a:r>
            <a:r>
              <a:rPr lang="it">
                <a:latin typeface="Roboto"/>
                <a:ea typeface="Roboto"/>
                <a:cs typeface="Roboto"/>
                <a:sym typeface="Roboto"/>
              </a:rPr>
              <a:t>=1</a:t>
            </a:r>
            <a:r>
              <a:rPr lang="it" baseline="30000">
                <a:latin typeface="Roboto"/>
                <a:ea typeface="Roboto"/>
                <a:cs typeface="Roboto"/>
                <a:sym typeface="Roboto"/>
              </a:rPr>
              <a:t>++</a:t>
            </a:r>
            <a:r>
              <a:rPr lang="it">
                <a:latin typeface="Roboto"/>
                <a:ea typeface="Roboto"/>
                <a:cs typeface="Roboto"/>
                <a:sym typeface="Roboto"/>
              </a:rPr>
              <a:t> by LHCb</a:t>
            </a:r>
            <a:endParaRPr>
              <a:latin typeface="Roboto"/>
              <a:ea typeface="Roboto"/>
              <a:cs typeface="Roboto"/>
              <a:sym typeface="Roboto"/>
            </a:endParaRPr>
          </a:p>
          <a:p>
            <a:pPr marL="0" lvl="0" indent="0" algn="l" rtl="0">
              <a:spcBef>
                <a:spcPts val="0"/>
              </a:spcBef>
              <a:spcAft>
                <a:spcPts val="0"/>
              </a:spcAft>
              <a:buNone/>
            </a:pPr>
            <a:r>
              <a:rPr lang="it" sz="1100">
                <a:solidFill>
                  <a:srgbClr val="009384"/>
                </a:solidFill>
                <a:latin typeface="Roboto"/>
                <a:ea typeface="Roboto"/>
                <a:cs typeface="Roboto"/>
                <a:sym typeface="Roboto"/>
              </a:rPr>
              <a:t> </a:t>
            </a:r>
            <a:r>
              <a:rPr lang="it" sz="1000">
                <a:solidFill>
                  <a:srgbClr val="009384"/>
                </a:solidFill>
                <a:latin typeface="Roboto"/>
                <a:ea typeface="Roboto"/>
                <a:cs typeface="Roboto"/>
                <a:sym typeface="Roboto"/>
              </a:rPr>
              <a:t>PRL. 110 (2013) 222001</a:t>
            </a:r>
            <a:r>
              <a:rPr lang="it" sz="1600">
                <a:solidFill>
                  <a:srgbClr val="009384"/>
                </a:solidFill>
                <a:latin typeface="Roboto"/>
                <a:ea typeface="Roboto"/>
                <a:cs typeface="Roboto"/>
                <a:sym typeface="Roboto"/>
              </a:rPr>
              <a:t> </a:t>
            </a:r>
            <a:endParaRPr sz="1600">
              <a:solidFill>
                <a:srgbClr val="009384"/>
              </a:solidFill>
              <a:latin typeface="Roboto"/>
              <a:ea typeface="Roboto"/>
              <a:cs typeface="Roboto"/>
              <a:sym typeface="Roboto"/>
            </a:endParaRPr>
          </a:p>
        </p:txBody>
      </p:sp>
      <p:sp>
        <p:nvSpPr>
          <p:cNvPr id="401" name="Google Shape;401;p53"/>
          <p:cNvSpPr/>
          <p:nvPr/>
        </p:nvSpPr>
        <p:spPr>
          <a:xfrm>
            <a:off x="606125" y="1084850"/>
            <a:ext cx="2762100" cy="3807900"/>
          </a:xfrm>
          <a:prstGeom prst="ellipse">
            <a:avLst/>
          </a:prstGeom>
          <a:noFill/>
          <a:ln w="9525" cap="flat" cmpd="sng">
            <a:solidFill>
              <a:srgbClr val="6D9EEB"/>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402" name="Google Shape;402;p53"/>
          <p:cNvSpPr txBox="1">
            <a:spLocks noGrp="1"/>
          </p:cNvSpPr>
          <p:nvPr>
            <p:ph type="title"/>
          </p:nvPr>
        </p:nvSpPr>
        <p:spPr>
          <a:xfrm>
            <a:off x="311725" y="1961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a:t>First exotic candidates </a:t>
            </a:r>
            <a:endParaRPr/>
          </a:p>
        </p:txBody>
      </p:sp>
      <p:sp>
        <p:nvSpPr>
          <p:cNvPr id="403" name="Google Shape;403;p53"/>
          <p:cNvSpPr txBox="1">
            <a:spLocks noGrp="1"/>
          </p:cNvSpPr>
          <p:nvPr>
            <p:ph type="sldNum" idx="12"/>
          </p:nvPr>
        </p:nvSpPr>
        <p:spPr>
          <a:xfrm>
            <a:off x="8548658" y="48156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it"/>
              <a:t>15</a:t>
            </a:fld>
            <a:endParaRPr/>
          </a:p>
        </p:txBody>
      </p:sp>
      <p:sp>
        <p:nvSpPr>
          <p:cNvPr id="404" name="Google Shape;404;p53"/>
          <p:cNvSpPr txBox="1"/>
          <p:nvPr/>
        </p:nvSpPr>
        <p:spPr>
          <a:xfrm>
            <a:off x="9340200" y="2769350"/>
            <a:ext cx="5290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p:txBody>
      </p:sp>
      <p:sp>
        <p:nvSpPr>
          <p:cNvPr id="405" name="Google Shape;405;p53"/>
          <p:cNvSpPr txBox="1"/>
          <p:nvPr/>
        </p:nvSpPr>
        <p:spPr>
          <a:xfrm>
            <a:off x="823638" y="1084850"/>
            <a:ext cx="2296200" cy="1231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b="1">
              <a:latin typeface="Roboto"/>
              <a:ea typeface="Roboto"/>
              <a:cs typeface="Roboto"/>
              <a:sym typeface="Roboto"/>
            </a:endParaRPr>
          </a:p>
          <a:p>
            <a:pPr marL="0" lvl="0" indent="0" algn="ctr" rtl="0">
              <a:spcBef>
                <a:spcPts val="0"/>
              </a:spcBef>
              <a:spcAft>
                <a:spcPts val="0"/>
              </a:spcAft>
              <a:buNone/>
            </a:pPr>
            <a:endParaRPr b="1">
              <a:latin typeface="Roboto"/>
              <a:ea typeface="Roboto"/>
              <a:cs typeface="Roboto"/>
              <a:sym typeface="Roboto"/>
            </a:endParaRPr>
          </a:p>
          <a:p>
            <a:pPr marL="0" lvl="0" indent="0" algn="ctr" rtl="0">
              <a:spcBef>
                <a:spcPts val="0"/>
              </a:spcBef>
              <a:spcAft>
                <a:spcPts val="0"/>
              </a:spcAft>
              <a:buNone/>
            </a:pPr>
            <a:r>
              <a:rPr lang="it" sz="1300">
                <a:latin typeface="Roboto"/>
                <a:ea typeface="Roboto"/>
                <a:cs typeface="Roboto"/>
                <a:sym typeface="Roboto"/>
              </a:rPr>
              <a:t>by Belle in 2003 in </a:t>
            </a:r>
            <a:r>
              <a:rPr lang="it" sz="1300" i="1">
                <a:latin typeface="Roboto"/>
                <a:ea typeface="Roboto"/>
                <a:cs typeface="Roboto"/>
                <a:sym typeface="Roboto"/>
              </a:rPr>
              <a:t>B</a:t>
            </a:r>
            <a:r>
              <a:rPr lang="it" sz="1300" i="1" baseline="30000">
                <a:latin typeface="Roboto"/>
                <a:ea typeface="Roboto"/>
                <a:cs typeface="Roboto"/>
                <a:sym typeface="Roboto"/>
              </a:rPr>
              <a:t>±</a:t>
            </a:r>
            <a:r>
              <a:rPr lang="it" sz="1300" i="1">
                <a:latin typeface="Roboto"/>
                <a:ea typeface="Roboto"/>
                <a:cs typeface="Roboto"/>
                <a:sym typeface="Roboto"/>
              </a:rPr>
              <a:t>→K</a:t>
            </a:r>
            <a:r>
              <a:rPr lang="it" sz="1300" i="1" baseline="30000">
                <a:latin typeface="Roboto"/>
                <a:ea typeface="Roboto"/>
                <a:cs typeface="Roboto"/>
                <a:sym typeface="Roboto"/>
              </a:rPr>
              <a:t>±</a:t>
            </a:r>
            <a:r>
              <a:rPr lang="it" sz="1300" i="1">
                <a:latin typeface="Roboto"/>
                <a:ea typeface="Roboto"/>
                <a:cs typeface="Roboto"/>
                <a:sym typeface="Roboto"/>
              </a:rPr>
              <a:t>π</a:t>
            </a:r>
            <a:r>
              <a:rPr lang="it" sz="1300" i="1" baseline="30000">
                <a:latin typeface="Roboto"/>
                <a:ea typeface="Roboto"/>
                <a:cs typeface="Roboto"/>
                <a:sym typeface="Roboto"/>
              </a:rPr>
              <a:t>+</a:t>
            </a:r>
            <a:r>
              <a:rPr lang="it" sz="1300" i="1">
                <a:latin typeface="Roboto"/>
                <a:ea typeface="Roboto"/>
                <a:cs typeface="Roboto"/>
                <a:sym typeface="Roboto"/>
              </a:rPr>
              <a:t>π</a:t>
            </a:r>
            <a:r>
              <a:rPr lang="it" sz="1300" i="1" baseline="30000">
                <a:latin typeface="Roboto"/>
                <a:ea typeface="Roboto"/>
                <a:cs typeface="Roboto"/>
                <a:sym typeface="Roboto"/>
              </a:rPr>
              <a:t>−</a:t>
            </a:r>
            <a:r>
              <a:rPr lang="it" sz="1300" i="1">
                <a:latin typeface="Roboto"/>
                <a:ea typeface="Roboto"/>
                <a:cs typeface="Roboto"/>
                <a:sym typeface="Roboto"/>
              </a:rPr>
              <a:t>J/ψ</a:t>
            </a:r>
            <a:r>
              <a:rPr lang="it" sz="1300">
                <a:latin typeface="Roboto"/>
                <a:ea typeface="Roboto"/>
                <a:cs typeface="Roboto"/>
                <a:sym typeface="Roboto"/>
              </a:rPr>
              <a:t> decays</a:t>
            </a:r>
            <a:endParaRPr sz="1300">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sp>
        <p:nvSpPr>
          <p:cNvPr id="406" name="Google Shape;406;p53"/>
          <p:cNvSpPr txBox="1"/>
          <p:nvPr/>
        </p:nvSpPr>
        <p:spPr>
          <a:xfrm rot="-5400000">
            <a:off x="2084434" y="2775205"/>
            <a:ext cx="18495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100">
                <a:solidFill>
                  <a:srgbClr val="009384"/>
                </a:solidFill>
                <a:latin typeface="Roboto"/>
                <a:ea typeface="Roboto"/>
                <a:cs typeface="Roboto"/>
                <a:sym typeface="Roboto"/>
              </a:rPr>
              <a:t>PRL </a:t>
            </a:r>
            <a:r>
              <a:rPr lang="it" sz="1100" b="1">
                <a:solidFill>
                  <a:srgbClr val="009384"/>
                </a:solidFill>
                <a:latin typeface="Roboto"/>
                <a:ea typeface="Roboto"/>
                <a:cs typeface="Roboto"/>
                <a:sym typeface="Roboto"/>
              </a:rPr>
              <a:t>91</a:t>
            </a:r>
            <a:r>
              <a:rPr lang="it" sz="1100">
                <a:solidFill>
                  <a:srgbClr val="009384"/>
                </a:solidFill>
                <a:latin typeface="Roboto"/>
                <a:ea typeface="Roboto"/>
                <a:cs typeface="Roboto"/>
                <a:sym typeface="Roboto"/>
              </a:rPr>
              <a:t>, 262001 (2003)</a:t>
            </a:r>
            <a:endParaRPr sz="1500">
              <a:solidFill>
                <a:srgbClr val="009384"/>
              </a:solidFill>
              <a:latin typeface="Roboto"/>
              <a:ea typeface="Roboto"/>
              <a:cs typeface="Roboto"/>
              <a:sym typeface="Roboto"/>
            </a:endParaRPr>
          </a:p>
          <a:p>
            <a:pPr marL="0" lvl="0" indent="0" algn="l" rtl="0">
              <a:spcBef>
                <a:spcPts val="0"/>
              </a:spcBef>
              <a:spcAft>
                <a:spcPts val="0"/>
              </a:spcAft>
              <a:buNone/>
            </a:pPr>
            <a:endParaRPr sz="800">
              <a:solidFill>
                <a:srgbClr val="263238"/>
              </a:solidFill>
              <a:latin typeface="Merriweather"/>
              <a:ea typeface="Merriweather"/>
              <a:cs typeface="Merriweather"/>
              <a:sym typeface="Merriweather"/>
            </a:endParaRPr>
          </a:p>
        </p:txBody>
      </p:sp>
      <p:sp>
        <p:nvSpPr>
          <p:cNvPr id="407" name="Google Shape;407;p53"/>
          <p:cNvSpPr txBox="1"/>
          <p:nvPr/>
        </p:nvSpPr>
        <p:spPr>
          <a:xfrm>
            <a:off x="1535250" y="1140550"/>
            <a:ext cx="964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b="1">
                <a:solidFill>
                  <a:srgbClr val="0000FF"/>
                </a:solidFill>
                <a:latin typeface="Roboto"/>
                <a:ea typeface="Roboto"/>
                <a:cs typeface="Roboto"/>
                <a:sym typeface="Roboto"/>
              </a:rPr>
              <a:t>χ</a:t>
            </a:r>
            <a:r>
              <a:rPr lang="it" b="1" baseline="-25000">
                <a:solidFill>
                  <a:srgbClr val="0000FF"/>
                </a:solidFill>
                <a:latin typeface="Roboto"/>
                <a:ea typeface="Roboto"/>
                <a:cs typeface="Roboto"/>
                <a:sym typeface="Roboto"/>
              </a:rPr>
              <a:t>c1</a:t>
            </a:r>
            <a:r>
              <a:rPr lang="it" b="1">
                <a:solidFill>
                  <a:srgbClr val="0000FF"/>
                </a:solidFill>
                <a:latin typeface="Roboto"/>
                <a:ea typeface="Roboto"/>
                <a:cs typeface="Roboto"/>
                <a:sym typeface="Roboto"/>
              </a:rPr>
              <a:t>(3872)</a:t>
            </a:r>
            <a:endParaRPr b="1">
              <a:solidFill>
                <a:srgbClr val="0000FF"/>
              </a:solidFill>
              <a:latin typeface="Roboto"/>
              <a:ea typeface="Roboto"/>
              <a:cs typeface="Roboto"/>
              <a:sym typeface="Roboto"/>
            </a:endParaRPr>
          </a:p>
        </p:txBody>
      </p:sp>
      <p:pic>
        <p:nvPicPr>
          <p:cNvPr id="408" name="Google Shape;408;p53"/>
          <p:cNvPicPr preferRelativeResize="0"/>
          <p:nvPr/>
        </p:nvPicPr>
        <p:blipFill>
          <a:blip r:embed="rId4">
            <a:alphaModFix/>
          </a:blip>
          <a:stretch>
            <a:fillRect/>
          </a:stretch>
        </p:blipFill>
        <p:spPr>
          <a:xfrm>
            <a:off x="5553180" y="1362313"/>
            <a:ext cx="2706273" cy="3302775"/>
          </a:xfrm>
          <a:prstGeom prst="rect">
            <a:avLst/>
          </a:prstGeom>
          <a:noFill/>
          <a:ln>
            <a:noFill/>
          </a:ln>
        </p:spPr>
      </p:pic>
      <p:sp>
        <p:nvSpPr>
          <p:cNvPr id="409" name="Google Shape;409;p53"/>
          <p:cNvSpPr txBox="1"/>
          <p:nvPr/>
        </p:nvSpPr>
        <p:spPr>
          <a:xfrm>
            <a:off x="3703975" y="1684500"/>
            <a:ext cx="2088900" cy="16905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it" b="1">
                <a:solidFill>
                  <a:srgbClr val="FF0000"/>
                </a:solidFill>
                <a:highlight>
                  <a:srgbClr val="FCFCFC"/>
                </a:highlight>
                <a:latin typeface="Roboto"/>
                <a:ea typeface="Roboto"/>
                <a:cs typeface="Roboto"/>
                <a:sym typeface="Roboto"/>
              </a:rPr>
              <a:t>𝐷*</a:t>
            </a:r>
            <a:r>
              <a:rPr lang="it" b="1" baseline="-25000">
                <a:solidFill>
                  <a:srgbClr val="FF0000"/>
                </a:solidFill>
                <a:highlight>
                  <a:srgbClr val="FCFCFC"/>
                </a:highlight>
                <a:latin typeface="Roboto"/>
                <a:ea typeface="Roboto"/>
                <a:cs typeface="Roboto"/>
                <a:sym typeface="Roboto"/>
              </a:rPr>
              <a:t>s0</a:t>
            </a:r>
            <a:r>
              <a:rPr lang="it" b="1">
                <a:solidFill>
                  <a:srgbClr val="FF0000"/>
                </a:solidFill>
                <a:highlight>
                  <a:srgbClr val="FCFCFC"/>
                </a:highlight>
                <a:latin typeface="Roboto"/>
                <a:ea typeface="Roboto"/>
                <a:cs typeface="Roboto"/>
                <a:sym typeface="Roboto"/>
              </a:rPr>
              <a:t>(2317)</a:t>
            </a:r>
            <a:endParaRPr b="1">
              <a:solidFill>
                <a:srgbClr val="FF0000"/>
              </a:solidFill>
              <a:highlight>
                <a:srgbClr val="FCFCFC"/>
              </a:highlight>
              <a:latin typeface="Roboto"/>
              <a:ea typeface="Roboto"/>
              <a:cs typeface="Roboto"/>
              <a:sym typeface="Roboto"/>
            </a:endParaRPr>
          </a:p>
          <a:p>
            <a:pPr marL="0" lvl="0" indent="0" algn="ctr" rtl="0">
              <a:lnSpc>
                <a:spcPct val="115000"/>
              </a:lnSpc>
              <a:spcBef>
                <a:spcPts val="0"/>
              </a:spcBef>
              <a:spcAft>
                <a:spcPts val="0"/>
              </a:spcAft>
              <a:buNone/>
            </a:pPr>
            <a:endParaRPr sz="950" b="1">
              <a:solidFill>
                <a:srgbClr val="FF0000"/>
              </a:solidFill>
              <a:highlight>
                <a:srgbClr val="FCFCFC"/>
              </a:highlight>
              <a:latin typeface="Roboto"/>
              <a:ea typeface="Roboto"/>
              <a:cs typeface="Roboto"/>
              <a:sym typeface="Roboto"/>
            </a:endParaRPr>
          </a:p>
          <a:p>
            <a:pPr marL="0" lvl="0" indent="0" algn="ctr" rtl="0">
              <a:lnSpc>
                <a:spcPct val="115000"/>
              </a:lnSpc>
              <a:spcBef>
                <a:spcPts val="0"/>
              </a:spcBef>
              <a:spcAft>
                <a:spcPts val="0"/>
              </a:spcAft>
              <a:buNone/>
            </a:pPr>
            <a:r>
              <a:rPr lang="it" sz="1300">
                <a:solidFill>
                  <a:srgbClr val="333333"/>
                </a:solidFill>
                <a:highlight>
                  <a:srgbClr val="FCFCFC"/>
                </a:highlight>
                <a:latin typeface="Roboto"/>
                <a:ea typeface="Roboto"/>
                <a:cs typeface="Roboto"/>
                <a:sym typeface="Roboto"/>
              </a:rPr>
              <a:t>by  BABAR in 2003 </a:t>
            </a:r>
            <a:endParaRPr sz="1300">
              <a:solidFill>
                <a:srgbClr val="333333"/>
              </a:solidFill>
              <a:highlight>
                <a:srgbClr val="FCFCFC"/>
              </a:highlight>
              <a:latin typeface="Roboto"/>
              <a:ea typeface="Roboto"/>
              <a:cs typeface="Roboto"/>
              <a:sym typeface="Roboto"/>
            </a:endParaRPr>
          </a:p>
          <a:p>
            <a:pPr marL="0" lvl="0" indent="0" algn="ctr" rtl="0">
              <a:lnSpc>
                <a:spcPct val="115000"/>
              </a:lnSpc>
              <a:spcBef>
                <a:spcPts val="0"/>
              </a:spcBef>
              <a:spcAft>
                <a:spcPts val="0"/>
              </a:spcAft>
              <a:buNone/>
            </a:pPr>
            <a:r>
              <a:rPr lang="it" sz="1300">
                <a:solidFill>
                  <a:srgbClr val="333333"/>
                </a:solidFill>
                <a:highlight>
                  <a:srgbClr val="FCFCFC"/>
                </a:highlight>
                <a:latin typeface="Roboto"/>
                <a:ea typeface="Roboto"/>
                <a:cs typeface="Roboto"/>
                <a:sym typeface="Roboto"/>
              </a:rPr>
              <a:t>in the isospin violating 𝐷</a:t>
            </a:r>
            <a:r>
              <a:rPr lang="it" sz="1300" baseline="30000">
                <a:solidFill>
                  <a:srgbClr val="333333"/>
                </a:solidFill>
                <a:highlight>
                  <a:srgbClr val="FCFCFC"/>
                </a:highlight>
                <a:latin typeface="Roboto"/>
                <a:ea typeface="Roboto"/>
                <a:cs typeface="Roboto"/>
                <a:sym typeface="Roboto"/>
              </a:rPr>
              <a:t>+</a:t>
            </a:r>
            <a:r>
              <a:rPr lang="it" sz="1300" baseline="-25000">
                <a:solidFill>
                  <a:srgbClr val="333333"/>
                </a:solidFill>
                <a:highlight>
                  <a:srgbClr val="FCFCFC"/>
                </a:highlight>
                <a:latin typeface="Roboto"/>
                <a:ea typeface="Roboto"/>
                <a:cs typeface="Roboto"/>
                <a:sym typeface="Roboto"/>
              </a:rPr>
              <a:t>s</a:t>
            </a:r>
            <a:r>
              <a:rPr lang="it" sz="1300">
                <a:solidFill>
                  <a:srgbClr val="333333"/>
                </a:solidFill>
                <a:highlight>
                  <a:srgbClr val="FCFCFC"/>
                </a:highlight>
                <a:latin typeface="Roboto"/>
                <a:ea typeface="Roboto"/>
                <a:cs typeface="Roboto"/>
                <a:sym typeface="Roboto"/>
              </a:rPr>
              <a:t>𝜋</a:t>
            </a:r>
            <a:r>
              <a:rPr lang="it" sz="1300" baseline="30000">
                <a:solidFill>
                  <a:srgbClr val="333333"/>
                </a:solidFill>
                <a:highlight>
                  <a:srgbClr val="FCFCFC"/>
                </a:highlight>
                <a:latin typeface="Roboto"/>
                <a:ea typeface="Roboto"/>
                <a:cs typeface="Roboto"/>
                <a:sym typeface="Roboto"/>
              </a:rPr>
              <a:t>0</a:t>
            </a:r>
            <a:r>
              <a:rPr lang="it" sz="1300">
                <a:solidFill>
                  <a:srgbClr val="333333"/>
                </a:solidFill>
                <a:highlight>
                  <a:srgbClr val="FCFCFC"/>
                </a:highlight>
                <a:latin typeface="Roboto"/>
                <a:ea typeface="Roboto"/>
                <a:cs typeface="Roboto"/>
                <a:sym typeface="Roboto"/>
              </a:rPr>
              <a:t> decay </a:t>
            </a:r>
            <a:endParaRPr sz="1300">
              <a:solidFill>
                <a:srgbClr val="333333"/>
              </a:solidFill>
              <a:highlight>
                <a:srgbClr val="FCFCFC"/>
              </a:highlight>
              <a:latin typeface="Roboto"/>
              <a:ea typeface="Roboto"/>
              <a:cs typeface="Roboto"/>
              <a:sym typeface="Roboto"/>
            </a:endParaRPr>
          </a:p>
          <a:p>
            <a:pPr marL="0" lvl="0" indent="0" algn="l" rtl="0">
              <a:lnSpc>
                <a:spcPct val="115000"/>
              </a:lnSpc>
              <a:spcBef>
                <a:spcPts val="0"/>
              </a:spcBef>
              <a:spcAft>
                <a:spcPts val="0"/>
              </a:spcAft>
              <a:buNone/>
            </a:pPr>
            <a:endParaRPr sz="1300">
              <a:solidFill>
                <a:srgbClr val="333333"/>
              </a:solidFill>
              <a:highlight>
                <a:srgbClr val="FCFCFC"/>
              </a:highlight>
              <a:latin typeface="Roboto"/>
              <a:ea typeface="Roboto"/>
              <a:cs typeface="Roboto"/>
              <a:sym typeface="Roboto"/>
            </a:endParaRPr>
          </a:p>
          <a:p>
            <a:pPr marL="0" lvl="0" indent="0" algn="ctr" rtl="0">
              <a:lnSpc>
                <a:spcPct val="115000"/>
              </a:lnSpc>
              <a:spcBef>
                <a:spcPts val="0"/>
              </a:spcBef>
              <a:spcAft>
                <a:spcPts val="0"/>
              </a:spcAft>
              <a:buNone/>
            </a:pPr>
            <a:r>
              <a:rPr lang="it" sz="1100">
                <a:solidFill>
                  <a:srgbClr val="009384"/>
                </a:solidFill>
                <a:highlight>
                  <a:srgbClr val="FCFCFC"/>
                </a:highlight>
                <a:latin typeface="Roboto"/>
                <a:ea typeface="Roboto"/>
                <a:cs typeface="Roboto"/>
                <a:sym typeface="Roboto"/>
              </a:rPr>
              <a:t> PRL 90, 242001 (2003)</a:t>
            </a:r>
            <a:endParaRPr sz="1200">
              <a:solidFill>
                <a:srgbClr val="009384"/>
              </a:solidFill>
              <a:highlight>
                <a:srgbClr val="FCFCFC"/>
              </a:highlight>
              <a:latin typeface="Roboto"/>
              <a:ea typeface="Roboto"/>
              <a:cs typeface="Roboto"/>
              <a:sym typeface="Roboto"/>
            </a:endParaRPr>
          </a:p>
        </p:txBody>
      </p:sp>
      <p:pic>
        <p:nvPicPr>
          <p:cNvPr id="410" name="Google Shape;410;p53"/>
          <p:cNvPicPr preferRelativeResize="0"/>
          <p:nvPr/>
        </p:nvPicPr>
        <p:blipFill rotWithShape="1">
          <a:blip r:embed="rId5">
            <a:alphaModFix/>
          </a:blip>
          <a:srcRect l="11223" t="17343" r="82410" b="77640"/>
          <a:stretch/>
        </p:blipFill>
        <p:spPr>
          <a:xfrm>
            <a:off x="2266300" y="2176950"/>
            <a:ext cx="414450" cy="207226"/>
          </a:xfrm>
          <a:prstGeom prst="rect">
            <a:avLst/>
          </a:prstGeom>
          <a:noFill/>
          <a:ln>
            <a:noFill/>
          </a:ln>
        </p:spPr>
      </p:pic>
      <p:sp>
        <p:nvSpPr>
          <p:cNvPr id="411" name="Google Shape;411;p53"/>
          <p:cNvSpPr txBox="1"/>
          <p:nvPr/>
        </p:nvSpPr>
        <p:spPr>
          <a:xfrm>
            <a:off x="4572000" y="3663100"/>
            <a:ext cx="548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600" i="1">
                <a:latin typeface="Roboto"/>
                <a:ea typeface="Roboto"/>
                <a:cs typeface="Roboto"/>
                <a:sym typeface="Roboto"/>
              </a:rPr>
              <a:t>cs </a:t>
            </a:r>
            <a:r>
              <a:rPr lang="it" sz="1600">
                <a:solidFill>
                  <a:srgbClr val="FF0000"/>
                </a:solidFill>
                <a:latin typeface="Roboto"/>
                <a:ea typeface="Roboto"/>
                <a:cs typeface="Roboto"/>
                <a:sym typeface="Roboto"/>
              </a:rPr>
              <a:t>?</a:t>
            </a:r>
            <a:endParaRPr sz="1600">
              <a:solidFill>
                <a:srgbClr val="FF0000"/>
              </a:solidFill>
              <a:latin typeface="Roboto"/>
              <a:ea typeface="Roboto"/>
              <a:cs typeface="Roboto"/>
              <a:sym typeface="Roboto"/>
            </a:endParaRPr>
          </a:p>
        </p:txBody>
      </p:sp>
      <p:cxnSp>
        <p:nvCxnSpPr>
          <p:cNvPr id="412" name="Google Shape;412;p53"/>
          <p:cNvCxnSpPr>
            <a:stCxn id="411" idx="0"/>
          </p:cNvCxnSpPr>
          <p:nvPr/>
        </p:nvCxnSpPr>
        <p:spPr>
          <a:xfrm>
            <a:off x="4846350" y="3663100"/>
            <a:ext cx="0" cy="0"/>
          </a:xfrm>
          <a:prstGeom prst="straightConnector1">
            <a:avLst/>
          </a:prstGeom>
          <a:noFill/>
          <a:ln w="9525" cap="flat" cmpd="sng">
            <a:solidFill>
              <a:schemeClr val="dk2"/>
            </a:solidFill>
            <a:prstDash val="solid"/>
            <a:round/>
            <a:headEnd type="none" w="med" len="med"/>
            <a:tailEnd type="none" w="med" len="med"/>
          </a:ln>
        </p:spPr>
      </p:cxnSp>
      <p:cxnSp>
        <p:nvCxnSpPr>
          <p:cNvPr id="413" name="Google Shape;413;p53"/>
          <p:cNvCxnSpPr>
            <a:stCxn id="411" idx="0"/>
          </p:cNvCxnSpPr>
          <p:nvPr/>
        </p:nvCxnSpPr>
        <p:spPr>
          <a:xfrm>
            <a:off x="4846350" y="3663100"/>
            <a:ext cx="0" cy="0"/>
          </a:xfrm>
          <a:prstGeom prst="straightConnector1">
            <a:avLst/>
          </a:prstGeom>
          <a:noFill/>
          <a:ln w="9525" cap="flat" cmpd="sng">
            <a:solidFill>
              <a:schemeClr val="dk2"/>
            </a:solidFill>
            <a:prstDash val="solid"/>
            <a:round/>
            <a:headEnd type="none" w="med" len="med"/>
            <a:tailEnd type="none" w="med" len="med"/>
          </a:ln>
        </p:spPr>
      </p:cxnSp>
      <p:cxnSp>
        <p:nvCxnSpPr>
          <p:cNvPr id="414" name="Google Shape;414;p53"/>
          <p:cNvCxnSpPr/>
          <p:nvPr/>
        </p:nvCxnSpPr>
        <p:spPr>
          <a:xfrm>
            <a:off x="4828650" y="3786800"/>
            <a:ext cx="0" cy="0"/>
          </a:xfrm>
          <a:prstGeom prst="straightConnector1">
            <a:avLst/>
          </a:prstGeom>
          <a:noFill/>
          <a:ln w="9525" cap="flat" cmpd="sng">
            <a:solidFill>
              <a:schemeClr val="dk2"/>
            </a:solidFill>
            <a:prstDash val="solid"/>
            <a:round/>
            <a:headEnd type="none" w="med" len="med"/>
            <a:tailEnd type="none" w="med" len="med"/>
          </a:ln>
        </p:spPr>
      </p:cxnSp>
      <p:cxnSp>
        <p:nvCxnSpPr>
          <p:cNvPr id="415" name="Google Shape;415;p53"/>
          <p:cNvCxnSpPr/>
          <p:nvPr/>
        </p:nvCxnSpPr>
        <p:spPr>
          <a:xfrm>
            <a:off x="4846350" y="3605100"/>
            <a:ext cx="0" cy="0"/>
          </a:xfrm>
          <a:prstGeom prst="straightConnector1">
            <a:avLst/>
          </a:prstGeom>
          <a:noFill/>
          <a:ln w="9525" cap="flat" cmpd="sng">
            <a:solidFill>
              <a:schemeClr val="dk2"/>
            </a:solidFill>
            <a:prstDash val="solid"/>
            <a:round/>
            <a:headEnd type="none" w="med" len="med"/>
            <a:tailEnd type="none" w="med" len="med"/>
          </a:ln>
        </p:spPr>
      </p:cxnSp>
      <p:cxnSp>
        <p:nvCxnSpPr>
          <p:cNvPr id="416" name="Google Shape;416;p53"/>
          <p:cNvCxnSpPr/>
          <p:nvPr/>
        </p:nvCxnSpPr>
        <p:spPr>
          <a:xfrm>
            <a:off x="4800600" y="3786050"/>
            <a:ext cx="56100" cy="0"/>
          </a:xfrm>
          <a:prstGeom prst="straightConnector1">
            <a:avLst/>
          </a:prstGeom>
          <a:noFill/>
          <a:ln w="9525" cap="flat" cmpd="sng">
            <a:solidFill>
              <a:srgbClr val="000000"/>
            </a:solidFill>
            <a:prstDash val="solid"/>
            <a:round/>
            <a:headEnd type="none" w="med" len="med"/>
            <a:tailEnd type="none" w="med" len="med"/>
          </a:ln>
        </p:spPr>
      </p:cxnSp>
      <p:sp>
        <p:nvSpPr>
          <p:cNvPr id="417" name="Google Shape;417;p53"/>
          <p:cNvSpPr txBox="1"/>
          <p:nvPr/>
        </p:nvSpPr>
        <p:spPr>
          <a:xfrm>
            <a:off x="2499750" y="2080463"/>
            <a:ext cx="421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solidFill>
                  <a:srgbClr val="FF0000"/>
                </a:solidFill>
                <a:latin typeface="Roboto"/>
                <a:ea typeface="Roboto"/>
                <a:cs typeface="Roboto"/>
                <a:sym typeface="Roboto"/>
              </a:rPr>
              <a:t>?</a:t>
            </a:r>
            <a:endParaRPr>
              <a:solidFill>
                <a:srgbClr val="FF0000"/>
              </a:solidFill>
              <a:latin typeface="Roboto"/>
              <a:ea typeface="Roboto"/>
              <a:cs typeface="Roboto"/>
              <a:sym typeface="Roboto"/>
            </a:endParaRPr>
          </a:p>
        </p:txBody>
      </p:sp>
      <p:sp>
        <p:nvSpPr>
          <p:cNvPr id="418" name="Google Shape;418;p53"/>
          <p:cNvSpPr/>
          <p:nvPr/>
        </p:nvSpPr>
        <p:spPr>
          <a:xfrm>
            <a:off x="3703975" y="1225725"/>
            <a:ext cx="4555500" cy="3388500"/>
          </a:xfrm>
          <a:prstGeom prst="rect">
            <a:avLst/>
          </a:prstGeom>
          <a:noFill/>
          <a:ln w="9525" cap="flat" cmpd="sng">
            <a:solidFill>
              <a:schemeClr val="dk2"/>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it"/>
              <a:t>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8"/>
                                        </p:tgtEl>
                                        <p:attrNameLst>
                                          <p:attrName>style.visibility</p:attrName>
                                        </p:attrNameLst>
                                      </p:cBhvr>
                                      <p:to>
                                        <p:strVal val="visible"/>
                                      </p:to>
                                    </p:set>
                                    <p:animEffect transition="in" filter="fade">
                                      <p:cBhvr>
                                        <p:cTn id="7" dur="1000"/>
                                        <p:tgtEl>
                                          <p:spTgt spid="4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0"/>
                                        </p:tgtEl>
                                        <p:attrNameLst>
                                          <p:attrName>style.visibility</p:attrName>
                                        </p:attrNameLst>
                                      </p:cBhvr>
                                      <p:to>
                                        <p:strVal val="visible"/>
                                      </p:to>
                                    </p:set>
                                    <p:animEffect transition="in" filter="fade">
                                      <p:cBhvr>
                                        <p:cTn id="12" dur="1000"/>
                                        <p:tgtEl>
                                          <p:spTgt spid="410"/>
                                        </p:tgtEl>
                                      </p:cBhvr>
                                    </p:animEffect>
                                  </p:childTnLst>
                                </p:cTn>
                              </p:par>
                              <p:par>
                                <p:cTn id="13" presetID="10" presetClass="entr" presetSubtype="0" fill="hold" nodeType="withEffect">
                                  <p:stCondLst>
                                    <p:cond delay="0"/>
                                  </p:stCondLst>
                                  <p:childTnLst>
                                    <p:set>
                                      <p:cBhvr>
                                        <p:cTn id="14" dur="1" fill="hold">
                                          <p:stCondLst>
                                            <p:cond delay="0"/>
                                          </p:stCondLst>
                                        </p:cTn>
                                        <p:tgtEl>
                                          <p:spTgt spid="411"/>
                                        </p:tgtEl>
                                        <p:attrNameLst>
                                          <p:attrName>style.visibility</p:attrName>
                                        </p:attrNameLst>
                                      </p:cBhvr>
                                      <p:to>
                                        <p:strVal val="visible"/>
                                      </p:to>
                                    </p:set>
                                    <p:animEffect transition="in" filter="fade">
                                      <p:cBhvr>
                                        <p:cTn id="15" dur="1000"/>
                                        <p:tgtEl>
                                          <p:spTgt spid="411"/>
                                        </p:tgtEl>
                                      </p:cBhvr>
                                    </p:animEffect>
                                  </p:childTnLst>
                                </p:cTn>
                              </p:par>
                              <p:par>
                                <p:cTn id="16" presetID="10" presetClass="entr" presetSubtype="0" fill="hold" nodeType="withEffect">
                                  <p:stCondLst>
                                    <p:cond delay="0"/>
                                  </p:stCondLst>
                                  <p:childTnLst>
                                    <p:set>
                                      <p:cBhvr>
                                        <p:cTn id="17" dur="1" fill="hold">
                                          <p:stCondLst>
                                            <p:cond delay="0"/>
                                          </p:stCondLst>
                                        </p:cTn>
                                        <p:tgtEl>
                                          <p:spTgt spid="417"/>
                                        </p:tgtEl>
                                        <p:attrNameLst>
                                          <p:attrName>style.visibility</p:attrName>
                                        </p:attrNameLst>
                                      </p:cBhvr>
                                      <p:to>
                                        <p:strVal val="visible"/>
                                      </p:to>
                                    </p:set>
                                    <p:animEffect transition="in" filter="fade">
                                      <p:cBhvr>
                                        <p:cTn id="18" dur="1000"/>
                                        <p:tgtEl>
                                          <p:spTgt spid="417"/>
                                        </p:tgtEl>
                                      </p:cBhvr>
                                    </p:animEffect>
                                  </p:childTnLst>
                                </p:cTn>
                              </p:par>
                              <p:par>
                                <p:cTn id="19" presetID="10" presetClass="entr" presetSubtype="0" fill="hold" nodeType="withEffect">
                                  <p:stCondLst>
                                    <p:cond delay="0"/>
                                  </p:stCondLst>
                                  <p:childTnLst>
                                    <p:set>
                                      <p:cBhvr>
                                        <p:cTn id="20" dur="1" fill="hold">
                                          <p:stCondLst>
                                            <p:cond delay="0"/>
                                          </p:stCondLst>
                                        </p:cTn>
                                        <p:tgtEl>
                                          <p:spTgt spid="416"/>
                                        </p:tgtEl>
                                        <p:attrNameLst>
                                          <p:attrName>style.visibility</p:attrName>
                                        </p:attrNameLst>
                                      </p:cBhvr>
                                      <p:to>
                                        <p:strVal val="visible"/>
                                      </p:to>
                                    </p:set>
                                    <p:animEffect transition="in" filter="fade">
                                      <p:cBhvr>
                                        <p:cTn id="21" dur="1000"/>
                                        <p:tgtEl>
                                          <p:spTgt spid="4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pic>
        <p:nvPicPr>
          <p:cNvPr id="423" name="Google Shape;423;p54"/>
          <p:cNvPicPr preferRelativeResize="0"/>
          <p:nvPr/>
        </p:nvPicPr>
        <p:blipFill>
          <a:blip r:embed="rId3">
            <a:alphaModFix/>
          </a:blip>
          <a:stretch>
            <a:fillRect/>
          </a:stretch>
        </p:blipFill>
        <p:spPr>
          <a:xfrm>
            <a:off x="0" y="2676200"/>
            <a:ext cx="5463921" cy="1821299"/>
          </a:xfrm>
          <a:prstGeom prst="rect">
            <a:avLst/>
          </a:prstGeom>
          <a:noFill/>
          <a:ln>
            <a:noFill/>
          </a:ln>
        </p:spPr>
      </p:pic>
      <p:sp>
        <p:nvSpPr>
          <p:cNvPr id="424" name="Google Shape;424;p54"/>
          <p:cNvSpPr txBox="1">
            <a:spLocks noGrp="1"/>
          </p:cNvSpPr>
          <p:nvPr>
            <p:ph type="title"/>
          </p:nvPr>
        </p:nvSpPr>
        <p:spPr>
          <a:xfrm>
            <a:off x="311725" y="196125"/>
            <a:ext cx="8520600" cy="623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a:t>Nature of χ</a:t>
            </a:r>
            <a:r>
              <a:rPr lang="it" baseline="-25000"/>
              <a:t>c1</a:t>
            </a:r>
            <a:r>
              <a:rPr lang="it"/>
              <a:t>(3872) state </a:t>
            </a:r>
            <a:endParaRPr/>
          </a:p>
          <a:p>
            <a:pPr marL="0" lvl="0" indent="0" algn="l" rtl="0">
              <a:spcBef>
                <a:spcPts val="0"/>
              </a:spcBef>
              <a:spcAft>
                <a:spcPts val="0"/>
              </a:spcAft>
              <a:buNone/>
            </a:pPr>
            <a:endParaRPr/>
          </a:p>
        </p:txBody>
      </p:sp>
      <p:sp>
        <p:nvSpPr>
          <p:cNvPr id="425" name="Google Shape;425;p54"/>
          <p:cNvSpPr txBox="1"/>
          <p:nvPr/>
        </p:nvSpPr>
        <p:spPr>
          <a:xfrm>
            <a:off x="382425" y="1025750"/>
            <a:ext cx="4089600" cy="16086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it" sz="1300">
                <a:latin typeface="Roboto"/>
                <a:ea typeface="Roboto"/>
                <a:cs typeface="Roboto"/>
                <a:sym typeface="Roboto"/>
              </a:rPr>
              <a:t>M</a:t>
            </a:r>
            <a:r>
              <a:rPr lang="it">
                <a:latin typeface="Roboto"/>
                <a:ea typeface="Roboto"/>
                <a:cs typeface="Roboto"/>
                <a:sym typeface="Roboto"/>
              </a:rPr>
              <a:t>any experiments contribute to it:</a:t>
            </a:r>
            <a:endParaRPr>
              <a:latin typeface="Roboto"/>
              <a:ea typeface="Roboto"/>
              <a:cs typeface="Roboto"/>
              <a:sym typeface="Roboto"/>
            </a:endParaRPr>
          </a:p>
          <a:p>
            <a:pPr marL="457200" lvl="0" indent="-311150" algn="l" rtl="0">
              <a:lnSpc>
                <a:spcPct val="150000"/>
              </a:lnSpc>
              <a:spcBef>
                <a:spcPts val="0"/>
              </a:spcBef>
              <a:spcAft>
                <a:spcPts val="0"/>
              </a:spcAft>
              <a:buSzPts val="1300"/>
              <a:buFont typeface="Roboto"/>
              <a:buChar char="●"/>
            </a:pPr>
            <a:r>
              <a:rPr lang="it" sz="1300">
                <a:latin typeface="Roboto"/>
                <a:ea typeface="Roboto"/>
                <a:cs typeface="Roboto"/>
                <a:sym typeface="Roboto"/>
              </a:rPr>
              <a:t>Spin assignment: </a:t>
            </a:r>
            <a:r>
              <a:rPr lang="it" sz="1200">
                <a:latin typeface="Roboto"/>
                <a:ea typeface="Roboto"/>
                <a:cs typeface="Roboto"/>
                <a:sym typeface="Roboto"/>
              </a:rPr>
              <a:t>J</a:t>
            </a:r>
            <a:r>
              <a:rPr lang="it" sz="1200" baseline="30000">
                <a:latin typeface="Roboto"/>
                <a:ea typeface="Roboto"/>
                <a:cs typeface="Roboto"/>
                <a:sym typeface="Roboto"/>
              </a:rPr>
              <a:t>PC </a:t>
            </a:r>
            <a:r>
              <a:rPr lang="it" sz="1200">
                <a:latin typeface="Roboto"/>
                <a:ea typeface="Roboto"/>
                <a:cs typeface="Roboto"/>
                <a:sym typeface="Roboto"/>
              </a:rPr>
              <a:t>= 1</a:t>
            </a:r>
            <a:r>
              <a:rPr lang="it" sz="1200" baseline="30000">
                <a:latin typeface="Roboto"/>
                <a:ea typeface="Roboto"/>
                <a:cs typeface="Roboto"/>
                <a:sym typeface="Roboto"/>
              </a:rPr>
              <a:t>++ [1]</a:t>
            </a:r>
            <a:endParaRPr sz="1300">
              <a:latin typeface="Roboto"/>
              <a:ea typeface="Roboto"/>
              <a:cs typeface="Roboto"/>
              <a:sym typeface="Roboto"/>
            </a:endParaRPr>
          </a:p>
          <a:p>
            <a:pPr marL="457200" lvl="0" indent="-311150" algn="l" rtl="0">
              <a:lnSpc>
                <a:spcPct val="150000"/>
              </a:lnSpc>
              <a:spcBef>
                <a:spcPts val="0"/>
              </a:spcBef>
              <a:spcAft>
                <a:spcPts val="0"/>
              </a:spcAft>
              <a:buSzPts val="1300"/>
              <a:buFont typeface="Roboto"/>
              <a:buChar char="●"/>
            </a:pPr>
            <a:r>
              <a:rPr lang="it" sz="1300">
                <a:latin typeface="Roboto"/>
                <a:ea typeface="Roboto"/>
                <a:cs typeface="Roboto"/>
                <a:sym typeface="Roboto"/>
              </a:rPr>
              <a:t>Mass is consistent with m(D</a:t>
            </a:r>
            <a:r>
              <a:rPr lang="it" sz="1300" baseline="30000">
                <a:latin typeface="Roboto"/>
                <a:ea typeface="Roboto"/>
                <a:cs typeface="Roboto"/>
                <a:sym typeface="Roboto"/>
              </a:rPr>
              <a:t>0</a:t>
            </a:r>
            <a:r>
              <a:rPr lang="it" sz="1300">
                <a:latin typeface="Roboto"/>
                <a:ea typeface="Roboto"/>
                <a:cs typeface="Roboto"/>
                <a:sym typeface="Roboto"/>
              </a:rPr>
              <a:t>) + m(D</a:t>
            </a:r>
            <a:r>
              <a:rPr lang="it" sz="1300" baseline="30000">
                <a:latin typeface="Roboto"/>
                <a:ea typeface="Roboto"/>
                <a:cs typeface="Roboto"/>
                <a:sym typeface="Roboto"/>
              </a:rPr>
              <a:t>*0</a:t>
            </a:r>
            <a:r>
              <a:rPr lang="it" sz="1300">
                <a:latin typeface="Roboto"/>
                <a:ea typeface="Roboto"/>
                <a:cs typeface="Roboto"/>
                <a:sym typeface="Roboto"/>
              </a:rPr>
              <a:t>)</a:t>
            </a:r>
            <a:endParaRPr sz="1300">
              <a:latin typeface="Roboto"/>
              <a:ea typeface="Roboto"/>
              <a:cs typeface="Roboto"/>
              <a:sym typeface="Roboto"/>
            </a:endParaRPr>
          </a:p>
          <a:p>
            <a:pPr marL="457200" lvl="0" indent="-311150" algn="l" rtl="0">
              <a:lnSpc>
                <a:spcPct val="150000"/>
              </a:lnSpc>
              <a:spcBef>
                <a:spcPts val="0"/>
              </a:spcBef>
              <a:spcAft>
                <a:spcPts val="0"/>
              </a:spcAft>
              <a:buSzPts val="1300"/>
              <a:buFont typeface="Roboto"/>
              <a:buChar char="●"/>
            </a:pPr>
            <a:r>
              <a:rPr lang="it" sz="1300">
                <a:latin typeface="Roboto"/>
                <a:ea typeface="Roboto"/>
                <a:cs typeface="Roboto"/>
                <a:sym typeface="Roboto"/>
              </a:rPr>
              <a:t>Width is surprisingly narrow </a:t>
            </a:r>
            <a:endParaRPr sz="1300">
              <a:latin typeface="Roboto"/>
              <a:ea typeface="Roboto"/>
              <a:cs typeface="Roboto"/>
              <a:sym typeface="Roboto"/>
            </a:endParaRPr>
          </a:p>
          <a:p>
            <a:pPr marL="457200" lvl="0" indent="0" algn="l" rtl="0">
              <a:lnSpc>
                <a:spcPct val="115000"/>
              </a:lnSpc>
              <a:spcBef>
                <a:spcPts val="0"/>
              </a:spcBef>
              <a:spcAft>
                <a:spcPts val="1000"/>
              </a:spcAft>
              <a:buNone/>
            </a:pPr>
            <a:endParaRPr sz="1300">
              <a:latin typeface="Roboto"/>
              <a:ea typeface="Roboto"/>
              <a:cs typeface="Roboto"/>
              <a:sym typeface="Roboto"/>
            </a:endParaRPr>
          </a:p>
        </p:txBody>
      </p:sp>
      <p:sp>
        <p:nvSpPr>
          <p:cNvPr id="426" name="Google Shape;426;p54"/>
          <p:cNvSpPr txBox="1"/>
          <p:nvPr/>
        </p:nvSpPr>
        <p:spPr>
          <a:xfrm>
            <a:off x="6539574" y="4335425"/>
            <a:ext cx="2557800" cy="661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100">
                <a:latin typeface="Roboto"/>
                <a:ea typeface="Roboto"/>
                <a:cs typeface="Roboto"/>
                <a:sym typeface="Roboto"/>
              </a:rPr>
              <a:t> [1] </a:t>
            </a:r>
            <a:r>
              <a:rPr lang="it" sz="1000">
                <a:latin typeface="Roboto"/>
                <a:ea typeface="Roboto"/>
                <a:cs typeface="Roboto"/>
                <a:sym typeface="Roboto"/>
              </a:rPr>
              <a:t>PRL. 110 (2013) 222001, </a:t>
            </a:r>
            <a:endParaRPr sz="1000">
              <a:latin typeface="Roboto"/>
              <a:ea typeface="Roboto"/>
              <a:cs typeface="Roboto"/>
              <a:sym typeface="Roboto"/>
            </a:endParaRPr>
          </a:p>
          <a:p>
            <a:pPr marL="0" lvl="0" indent="0" algn="l" rtl="0">
              <a:spcBef>
                <a:spcPts val="0"/>
              </a:spcBef>
              <a:spcAft>
                <a:spcPts val="0"/>
              </a:spcAft>
              <a:buNone/>
            </a:pPr>
            <a:r>
              <a:rPr lang="it" sz="1000">
                <a:latin typeface="Roboto"/>
                <a:ea typeface="Roboto"/>
                <a:cs typeface="Roboto"/>
                <a:sym typeface="Roboto"/>
              </a:rPr>
              <a:t>       PRD 92 (2015) 011102(R)</a:t>
            </a:r>
            <a:endParaRPr sz="1000">
              <a:latin typeface="Roboto"/>
              <a:ea typeface="Roboto"/>
              <a:cs typeface="Roboto"/>
              <a:sym typeface="Roboto"/>
            </a:endParaRPr>
          </a:p>
          <a:p>
            <a:pPr marL="0" lvl="0" indent="0" algn="l" rtl="0">
              <a:spcBef>
                <a:spcPts val="0"/>
              </a:spcBef>
              <a:spcAft>
                <a:spcPts val="0"/>
              </a:spcAft>
              <a:buNone/>
            </a:pPr>
            <a:r>
              <a:rPr lang="it" sz="1000">
                <a:latin typeface="Roboto"/>
                <a:ea typeface="Roboto"/>
                <a:cs typeface="Roboto"/>
                <a:sym typeface="Roboto"/>
              </a:rPr>
              <a:t> [2] JHEP 01(2017)117 </a:t>
            </a:r>
            <a:endParaRPr sz="700">
              <a:latin typeface="Roboto"/>
              <a:ea typeface="Roboto"/>
              <a:cs typeface="Roboto"/>
              <a:sym typeface="Roboto"/>
            </a:endParaRPr>
          </a:p>
        </p:txBody>
      </p:sp>
      <p:sp>
        <p:nvSpPr>
          <p:cNvPr id="427" name="Google Shape;427;p54"/>
          <p:cNvSpPr txBox="1">
            <a:spLocks noGrp="1"/>
          </p:cNvSpPr>
          <p:nvPr>
            <p:ph type="sldNum" idx="12"/>
          </p:nvPr>
        </p:nvSpPr>
        <p:spPr>
          <a:xfrm>
            <a:off x="8548658" y="48156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it"/>
              <a:t>16</a:t>
            </a:fld>
            <a:endParaRPr/>
          </a:p>
        </p:txBody>
      </p:sp>
      <p:sp>
        <p:nvSpPr>
          <p:cNvPr id="428" name="Google Shape;428;p54"/>
          <p:cNvSpPr txBox="1"/>
          <p:nvPr/>
        </p:nvSpPr>
        <p:spPr>
          <a:xfrm>
            <a:off x="382425" y="4406700"/>
            <a:ext cx="2078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000">
                <a:solidFill>
                  <a:schemeClr val="dk1"/>
                </a:solidFill>
                <a:latin typeface="Roboto"/>
                <a:ea typeface="Roboto"/>
                <a:cs typeface="Roboto"/>
                <a:sym typeface="Roboto"/>
              </a:rPr>
              <a:t>JHEP 08 (2020) 123</a:t>
            </a:r>
            <a:endParaRPr sz="1000">
              <a:solidFill>
                <a:schemeClr val="dk1"/>
              </a:solidFill>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sp>
        <p:nvSpPr>
          <p:cNvPr id="429" name="Google Shape;429;p54"/>
          <p:cNvSpPr txBox="1"/>
          <p:nvPr/>
        </p:nvSpPr>
        <p:spPr>
          <a:xfrm>
            <a:off x="5381200" y="1111300"/>
            <a:ext cx="3547800" cy="182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600" dirty="0">
                <a:latin typeface="Roboto"/>
                <a:ea typeface="Roboto"/>
                <a:cs typeface="Roboto"/>
                <a:sym typeface="Roboto"/>
              </a:rPr>
              <a:t>Its nature is still under debate!</a:t>
            </a:r>
            <a:br>
              <a:rPr lang="it" dirty="0">
                <a:latin typeface="Roboto"/>
                <a:ea typeface="Roboto"/>
                <a:cs typeface="Roboto"/>
                <a:sym typeface="Roboto"/>
              </a:rPr>
            </a:br>
            <a:endParaRPr dirty="0">
              <a:latin typeface="Roboto"/>
              <a:ea typeface="Roboto"/>
              <a:cs typeface="Roboto"/>
              <a:sym typeface="Roboto"/>
            </a:endParaRPr>
          </a:p>
          <a:p>
            <a:pPr marL="0" lvl="0" indent="0" algn="l" rtl="0">
              <a:spcBef>
                <a:spcPts val="0"/>
              </a:spcBef>
              <a:spcAft>
                <a:spcPts val="0"/>
              </a:spcAft>
              <a:buNone/>
            </a:pPr>
            <a:r>
              <a:rPr lang="it" dirty="0">
                <a:latin typeface="Roboto"/>
                <a:ea typeface="Roboto"/>
                <a:cs typeface="Roboto"/>
                <a:sym typeface="Roboto"/>
              </a:rPr>
              <a:t>Study of </a:t>
            </a:r>
            <a:r>
              <a:rPr lang="it" dirty="0">
                <a:solidFill>
                  <a:srgbClr val="0000FF"/>
                </a:solidFill>
                <a:latin typeface="Roboto"/>
                <a:ea typeface="Roboto"/>
                <a:cs typeface="Roboto"/>
                <a:sym typeface="Roboto"/>
              </a:rPr>
              <a:t>decay processes </a:t>
            </a:r>
            <a:r>
              <a:rPr lang="it" dirty="0">
                <a:latin typeface="Roboto"/>
                <a:ea typeface="Roboto"/>
                <a:cs typeface="Roboto"/>
                <a:sym typeface="Roboto"/>
              </a:rPr>
              <a:t>can help understand its nature,  ie. decay to </a:t>
            </a:r>
            <a:r>
              <a:rPr lang="it" i="1" dirty="0">
                <a:latin typeface="Roboto"/>
                <a:ea typeface="Roboto"/>
                <a:cs typeface="Roboto"/>
                <a:sym typeface="Roboto"/>
              </a:rPr>
              <a:t>π</a:t>
            </a:r>
            <a:r>
              <a:rPr lang="it" i="1" baseline="30000" dirty="0">
                <a:latin typeface="Roboto"/>
                <a:ea typeface="Roboto"/>
                <a:cs typeface="Roboto"/>
                <a:sym typeface="Roboto"/>
              </a:rPr>
              <a:t>+</a:t>
            </a:r>
            <a:r>
              <a:rPr lang="it" i="1" dirty="0">
                <a:latin typeface="Roboto"/>
                <a:ea typeface="Roboto"/>
                <a:cs typeface="Roboto"/>
                <a:sym typeface="Roboto"/>
              </a:rPr>
              <a:t>π</a:t>
            </a:r>
            <a:r>
              <a:rPr lang="it" i="1" baseline="30000" dirty="0">
                <a:latin typeface="Roboto"/>
                <a:ea typeface="Roboto"/>
                <a:cs typeface="Roboto"/>
                <a:sym typeface="Roboto"/>
              </a:rPr>
              <a:t>−</a:t>
            </a:r>
            <a:r>
              <a:rPr lang="it" i="1" dirty="0">
                <a:latin typeface="Roboto"/>
                <a:ea typeface="Roboto"/>
                <a:cs typeface="Roboto"/>
                <a:sym typeface="Roboto"/>
              </a:rPr>
              <a:t>J/ψ</a:t>
            </a:r>
            <a:r>
              <a:rPr lang="it" dirty="0">
                <a:latin typeface="Roboto"/>
                <a:ea typeface="Roboto"/>
                <a:cs typeface="Roboto"/>
                <a:sym typeface="Roboto"/>
              </a:rPr>
              <a:t> </a:t>
            </a:r>
            <a:endParaRPr dirty="0">
              <a:latin typeface="Roboto"/>
              <a:ea typeface="Roboto"/>
              <a:cs typeface="Roboto"/>
              <a:sym typeface="Roboto"/>
            </a:endParaRPr>
          </a:p>
          <a:p>
            <a:pPr marL="457200" lvl="0" indent="0" algn="l" rtl="0">
              <a:spcBef>
                <a:spcPts val="1000"/>
              </a:spcBef>
              <a:spcAft>
                <a:spcPts val="0"/>
              </a:spcAft>
              <a:buNone/>
            </a:pPr>
            <a:r>
              <a:rPr lang="it" sz="1300" dirty="0">
                <a:latin typeface="Roboto"/>
                <a:ea typeface="Roboto"/>
                <a:cs typeface="Roboto"/>
                <a:sym typeface="Roboto"/>
              </a:rPr>
              <a:t>⇒ ρ</a:t>
            </a:r>
            <a:r>
              <a:rPr lang="it" sz="1300" baseline="30000" dirty="0">
                <a:latin typeface="Roboto"/>
                <a:ea typeface="Roboto"/>
                <a:cs typeface="Roboto"/>
                <a:sym typeface="Roboto"/>
              </a:rPr>
              <a:t>0</a:t>
            </a:r>
            <a:r>
              <a:rPr lang="it" sz="1300" dirty="0">
                <a:latin typeface="Roboto"/>
                <a:ea typeface="Roboto"/>
                <a:cs typeface="Roboto"/>
                <a:sym typeface="Roboto"/>
              </a:rPr>
              <a:t>(770) contamination seemed to describe the phsp [2]</a:t>
            </a:r>
            <a:endParaRPr dirty="0">
              <a:latin typeface="Roboto"/>
              <a:ea typeface="Roboto"/>
              <a:cs typeface="Roboto"/>
              <a:sym typeface="Roboto"/>
            </a:endParaRPr>
          </a:p>
          <a:p>
            <a:pPr marL="0" lvl="0" indent="0" algn="l" rtl="0">
              <a:spcBef>
                <a:spcPts val="0"/>
              </a:spcBef>
              <a:spcAft>
                <a:spcPts val="0"/>
              </a:spcAft>
              <a:buNone/>
            </a:pPr>
            <a:r>
              <a:rPr lang="it" dirty="0">
                <a:solidFill>
                  <a:srgbClr val="FF0000"/>
                </a:solidFill>
                <a:latin typeface="Roboto"/>
                <a:ea typeface="Roboto"/>
                <a:cs typeface="Roboto"/>
                <a:sym typeface="Roboto"/>
              </a:rPr>
              <a:t>	</a:t>
            </a:r>
            <a:endParaRPr dirty="0">
              <a:solidFill>
                <a:srgbClr val="FF0000"/>
              </a:solidFill>
              <a:latin typeface="Roboto"/>
              <a:ea typeface="Roboto"/>
              <a:cs typeface="Roboto"/>
              <a:sym typeface="Roboto"/>
            </a:endParaRPr>
          </a:p>
        </p:txBody>
      </p:sp>
      <p:pic>
        <p:nvPicPr>
          <p:cNvPr id="430" name="Google Shape;430;p54"/>
          <p:cNvPicPr preferRelativeResize="0"/>
          <p:nvPr/>
        </p:nvPicPr>
        <p:blipFill rotWithShape="1">
          <a:blip r:embed="rId4">
            <a:alphaModFix/>
          </a:blip>
          <a:srcRect l="63457" t="21277" r="5180" b="38285"/>
          <a:stretch/>
        </p:blipFill>
        <p:spPr>
          <a:xfrm>
            <a:off x="6220100" y="2852533"/>
            <a:ext cx="2652673" cy="150236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6"/>
                                        </p:tgtEl>
                                        <p:attrNameLst>
                                          <p:attrName>style.visibility</p:attrName>
                                        </p:attrNameLst>
                                      </p:cBhvr>
                                      <p:to>
                                        <p:strVal val="visible"/>
                                      </p:to>
                                    </p:set>
                                    <p:animEffect transition="in" filter="fade">
                                      <p:cBhvr>
                                        <p:cTn id="7" dur="1000"/>
                                        <p:tgtEl>
                                          <p:spTgt spid="426"/>
                                        </p:tgtEl>
                                      </p:cBhvr>
                                    </p:animEffect>
                                  </p:childTnLst>
                                </p:cTn>
                              </p:par>
                              <p:par>
                                <p:cTn id="8" presetID="10" presetClass="entr" presetSubtype="0" fill="hold" nodeType="withEffect">
                                  <p:stCondLst>
                                    <p:cond delay="0"/>
                                  </p:stCondLst>
                                  <p:childTnLst>
                                    <p:set>
                                      <p:cBhvr>
                                        <p:cTn id="9" dur="1" fill="hold">
                                          <p:stCondLst>
                                            <p:cond delay="0"/>
                                          </p:stCondLst>
                                        </p:cTn>
                                        <p:tgtEl>
                                          <p:spTgt spid="428"/>
                                        </p:tgtEl>
                                        <p:attrNameLst>
                                          <p:attrName>style.visibility</p:attrName>
                                        </p:attrNameLst>
                                      </p:cBhvr>
                                      <p:to>
                                        <p:strVal val="visible"/>
                                      </p:to>
                                    </p:set>
                                    <p:animEffect transition="in" filter="fade">
                                      <p:cBhvr>
                                        <p:cTn id="10" dur="1000"/>
                                        <p:tgtEl>
                                          <p:spTgt spid="4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29"/>
                                        </p:tgtEl>
                                        <p:attrNameLst>
                                          <p:attrName>style.visibility</p:attrName>
                                        </p:attrNameLst>
                                      </p:cBhvr>
                                      <p:to>
                                        <p:strVal val="visible"/>
                                      </p:to>
                                    </p:set>
                                    <p:animEffect transition="in" filter="fade">
                                      <p:cBhvr>
                                        <p:cTn id="15" dur="1000"/>
                                        <p:tgtEl>
                                          <p:spTgt spid="429"/>
                                        </p:tgtEl>
                                      </p:cBhvr>
                                    </p:animEffect>
                                  </p:childTnLst>
                                </p:cTn>
                              </p:par>
                              <p:par>
                                <p:cTn id="16" presetID="10" presetClass="entr" presetSubtype="0" fill="hold" nodeType="withEffect">
                                  <p:stCondLst>
                                    <p:cond delay="0"/>
                                  </p:stCondLst>
                                  <p:childTnLst>
                                    <p:set>
                                      <p:cBhvr>
                                        <p:cTn id="17" dur="1" fill="hold">
                                          <p:stCondLst>
                                            <p:cond delay="0"/>
                                          </p:stCondLst>
                                        </p:cTn>
                                        <p:tgtEl>
                                          <p:spTgt spid="430"/>
                                        </p:tgtEl>
                                        <p:attrNameLst>
                                          <p:attrName>style.visibility</p:attrName>
                                        </p:attrNameLst>
                                      </p:cBhvr>
                                      <p:to>
                                        <p:strVal val="visible"/>
                                      </p:to>
                                    </p:set>
                                    <p:animEffect transition="in" filter="fade">
                                      <p:cBhvr>
                                        <p:cTn id="18" dur="1000"/>
                                        <p:tgtEl>
                                          <p:spTgt spid="4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55"/>
          <p:cNvSpPr txBox="1">
            <a:spLocks noGrp="1"/>
          </p:cNvSpPr>
          <p:nvPr>
            <p:ph type="title"/>
          </p:nvPr>
        </p:nvSpPr>
        <p:spPr>
          <a:xfrm>
            <a:off x="311725" y="1961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a:t>Is it all χ</a:t>
            </a:r>
            <a:r>
              <a:rPr lang="it" baseline="-25000"/>
              <a:t>c1</a:t>
            </a:r>
            <a:r>
              <a:rPr lang="it"/>
              <a:t>→ρ</a:t>
            </a:r>
            <a:r>
              <a:rPr lang="it" baseline="30000"/>
              <a:t>0</a:t>
            </a:r>
            <a:r>
              <a:rPr lang="it"/>
              <a:t>J/ψ?</a:t>
            </a:r>
            <a:endParaRPr/>
          </a:p>
        </p:txBody>
      </p:sp>
      <p:pic>
        <p:nvPicPr>
          <p:cNvPr id="436" name="Google Shape;436;p55"/>
          <p:cNvPicPr preferRelativeResize="0"/>
          <p:nvPr/>
        </p:nvPicPr>
        <p:blipFill rotWithShape="1">
          <a:blip r:embed="rId3">
            <a:alphaModFix/>
          </a:blip>
          <a:srcRect l="33053" t="28330" r="34256" b="1857"/>
          <a:stretch/>
        </p:blipFill>
        <p:spPr>
          <a:xfrm>
            <a:off x="3435187" y="1032200"/>
            <a:ext cx="2548623" cy="1804500"/>
          </a:xfrm>
          <a:prstGeom prst="rect">
            <a:avLst/>
          </a:prstGeom>
          <a:noFill/>
          <a:ln>
            <a:noFill/>
          </a:ln>
        </p:spPr>
      </p:pic>
      <p:pic>
        <p:nvPicPr>
          <p:cNvPr id="437" name="Google Shape;437;p55"/>
          <p:cNvPicPr preferRelativeResize="0"/>
          <p:nvPr/>
        </p:nvPicPr>
        <p:blipFill rotWithShape="1">
          <a:blip r:embed="rId3">
            <a:alphaModFix/>
          </a:blip>
          <a:srcRect l="65383" t="28330" r="808" b="1857"/>
          <a:stretch/>
        </p:blipFill>
        <p:spPr>
          <a:xfrm>
            <a:off x="5553231" y="2942888"/>
            <a:ext cx="2801646" cy="1918075"/>
          </a:xfrm>
          <a:prstGeom prst="rect">
            <a:avLst/>
          </a:prstGeom>
          <a:noFill/>
          <a:ln>
            <a:noFill/>
          </a:ln>
        </p:spPr>
      </p:pic>
      <p:sp>
        <p:nvSpPr>
          <p:cNvPr id="438" name="Google Shape;438;p55"/>
          <p:cNvSpPr txBox="1"/>
          <p:nvPr/>
        </p:nvSpPr>
        <p:spPr>
          <a:xfrm>
            <a:off x="6055950" y="1251200"/>
            <a:ext cx="3041400" cy="158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300">
                <a:latin typeface="Roboto"/>
                <a:ea typeface="Roboto"/>
                <a:cs typeface="Roboto"/>
                <a:sym typeface="Roboto"/>
              </a:rPr>
              <a:t>Previous χ</a:t>
            </a:r>
            <a:r>
              <a:rPr lang="it" sz="1300" baseline="-25000">
                <a:latin typeface="Roboto"/>
                <a:ea typeface="Roboto"/>
                <a:cs typeface="Roboto"/>
                <a:sym typeface="Roboto"/>
              </a:rPr>
              <a:t>c1</a:t>
            </a:r>
            <a:r>
              <a:rPr lang="it" sz="1300">
                <a:latin typeface="Roboto"/>
                <a:ea typeface="Roboto"/>
                <a:cs typeface="Roboto"/>
                <a:sym typeface="Roboto"/>
              </a:rPr>
              <a:t>(3872) → 𝜌𝐽/𝜓 simulations do not simulate the effects of phase space on resonance masses in a decay sequence</a:t>
            </a:r>
            <a:endParaRPr sz="1300">
              <a:latin typeface="Roboto"/>
              <a:ea typeface="Roboto"/>
              <a:cs typeface="Roboto"/>
              <a:sym typeface="Roboto"/>
            </a:endParaRPr>
          </a:p>
          <a:p>
            <a:pPr marL="0" lvl="0" indent="0" algn="l" rtl="0">
              <a:spcBef>
                <a:spcPts val="0"/>
              </a:spcBef>
              <a:spcAft>
                <a:spcPts val="0"/>
              </a:spcAft>
              <a:buNone/>
            </a:pPr>
            <a:endParaRPr sz="1300">
              <a:latin typeface="Roboto"/>
              <a:ea typeface="Roboto"/>
              <a:cs typeface="Roboto"/>
              <a:sym typeface="Roboto"/>
            </a:endParaRPr>
          </a:p>
          <a:p>
            <a:pPr marL="0" lvl="0" indent="0" algn="l" rtl="0">
              <a:spcBef>
                <a:spcPts val="0"/>
              </a:spcBef>
              <a:spcAft>
                <a:spcPts val="0"/>
              </a:spcAft>
              <a:buNone/>
            </a:pPr>
            <a:r>
              <a:rPr lang="it" sz="1300">
                <a:latin typeface="Roboto"/>
                <a:ea typeface="Roboto"/>
                <a:cs typeface="Roboto"/>
                <a:sym typeface="Roboto"/>
              </a:rPr>
              <a:t>⇒ p(𝐽/𝜓) suppression factor missing in the simulations!</a:t>
            </a:r>
            <a:endParaRPr sz="1300">
              <a:latin typeface="Roboto"/>
              <a:ea typeface="Roboto"/>
              <a:cs typeface="Roboto"/>
              <a:sym typeface="Roboto"/>
            </a:endParaRPr>
          </a:p>
        </p:txBody>
      </p:sp>
      <p:sp>
        <p:nvSpPr>
          <p:cNvPr id="439" name="Google Shape;439;p55"/>
          <p:cNvSpPr txBox="1"/>
          <p:nvPr/>
        </p:nvSpPr>
        <p:spPr>
          <a:xfrm>
            <a:off x="277825" y="2985675"/>
            <a:ext cx="4725000" cy="178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300">
                <a:latin typeface="Roboto"/>
                <a:ea typeface="Roboto"/>
                <a:cs typeface="Roboto"/>
                <a:sym typeface="Roboto"/>
              </a:rPr>
              <a:t>ω contribution is small (~2%) but is enhanced by ω-ρ interference (~19%)</a:t>
            </a:r>
            <a:endParaRPr sz="1300">
              <a:latin typeface="Roboto"/>
              <a:ea typeface="Roboto"/>
              <a:cs typeface="Roboto"/>
              <a:sym typeface="Roboto"/>
            </a:endParaRPr>
          </a:p>
          <a:p>
            <a:pPr marL="0" lvl="0" indent="0" algn="l" rtl="0">
              <a:spcBef>
                <a:spcPts val="0"/>
              </a:spcBef>
              <a:spcAft>
                <a:spcPts val="0"/>
              </a:spcAft>
              <a:buNone/>
            </a:pPr>
            <a:endParaRPr sz="1300">
              <a:latin typeface="Roboto"/>
              <a:ea typeface="Roboto"/>
              <a:cs typeface="Roboto"/>
              <a:sym typeface="Roboto"/>
            </a:endParaRPr>
          </a:p>
          <a:p>
            <a:pPr marL="0" lvl="0" indent="0" algn="l" rtl="0">
              <a:spcBef>
                <a:spcPts val="0"/>
              </a:spcBef>
              <a:spcAft>
                <a:spcPts val="0"/>
              </a:spcAft>
              <a:buNone/>
            </a:pPr>
            <a:r>
              <a:rPr lang="it" sz="1300">
                <a:latin typeface="Roboto"/>
                <a:ea typeface="Roboto"/>
                <a:cs typeface="Roboto"/>
                <a:sym typeface="Roboto"/>
              </a:rPr>
              <a:t>Ratio of isospin violating to isospin conserving χ</a:t>
            </a:r>
            <a:r>
              <a:rPr lang="it" sz="1300" baseline="-25000">
                <a:latin typeface="Roboto"/>
                <a:ea typeface="Roboto"/>
                <a:cs typeface="Roboto"/>
                <a:sym typeface="Roboto"/>
              </a:rPr>
              <a:t>c1</a:t>
            </a:r>
            <a:r>
              <a:rPr lang="it" sz="1300">
                <a:latin typeface="Roboto"/>
                <a:ea typeface="Roboto"/>
                <a:cs typeface="Roboto"/>
                <a:sym typeface="Roboto"/>
              </a:rPr>
              <a:t>(3872) couplings: much larger than expected for a charmonium state</a:t>
            </a:r>
            <a:endParaRPr sz="1300">
              <a:latin typeface="Roboto"/>
              <a:ea typeface="Roboto"/>
              <a:cs typeface="Roboto"/>
              <a:sym typeface="Roboto"/>
            </a:endParaRPr>
          </a:p>
          <a:p>
            <a:pPr marL="0" lvl="0" indent="0" algn="l" rtl="0">
              <a:spcBef>
                <a:spcPts val="0"/>
              </a:spcBef>
              <a:spcAft>
                <a:spcPts val="0"/>
              </a:spcAft>
              <a:buNone/>
            </a:pPr>
            <a:endParaRPr sz="1300">
              <a:latin typeface="Roboto"/>
              <a:ea typeface="Roboto"/>
              <a:cs typeface="Roboto"/>
              <a:sym typeface="Roboto"/>
            </a:endParaRPr>
          </a:p>
          <a:p>
            <a:pPr marL="0" lvl="0" indent="0" algn="l" rtl="0">
              <a:spcBef>
                <a:spcPts val="0"/>
              </a:spcBef>
              <a:spcAft>
                <a:spcPts val="0"/>
              </a:spcAft>
              <a:buNone/>
            </a:pPr>
            <a:endParaRPr sz="1300">
              <a:latin typeface="Roboto"/>
              <a:ea typeface="Roboto"/>
              <a:cs typeface="Roboto"/>
              <a:sym typeface="Roboto"/>
            </a:endParaRPr>
          </a:p>
          <a:p>
            <a:pPr marL="0" lvl="0" indent="0" algn="l" rtl="0">
              <a:spcBef>
                <a:spcPts val="0"/>
              </a:spcBef>
              <a:spcAft>
                <a:spcPts val="0"/>
              </a:spcAft>
              <a:buNone/>
            </a:pPr>
            <a:endParaRPr sz="1300">
              <a:latin typeface="Roboto"/>
              <a:ea typeface="Roboto"/>
              <a:cs typeface="Roboto"/>
              <a:sym typeface="Roboto"/>
            </a:endParaRPr>
          </a:p>
        </p:txBody>
      </p:sp>
      <p:pic>
        <p:nvPicPr>
          <p:cNvPr id="440" name="Google Shape;440;p55"/>
          <p:cNvPicPr preferRelativeResize="0"/>
          <p:nvPr/>
        </p:nvPicPr>
        <p:blipFill rotWithShape="1">
          <a:blip r:embed="rId3">
            <a:alphaModFix/>
          </a:blip>
          <a:srcRect l="575" t="28333" r="66551" b="2255"/>
          <a:stretch/>
        </p:blipFill>
        <p:spPr>
          <a:xfrm>
            <a:off x="573000" y="1311125"/>
            <a:ext cx="2380925" cy="1666700"/>
          </a:xfrm>
          <a:prstGeom prst="rect">
            <a:avLst/>
          </a:prstGeom>
          <a:noFill/>
          <a:ln>
            <a:noFill/>
          </a:ln>
        </p:spPr>
      </p:pic>
      <p:sp>
        <p:nvSpPr>
          <p:cNvPr id="441" name="Google Shape;441;p55"/>
          <p:cNvSpPr txBox="1"/>
          <p:nvPr/>
        </p:nvSpPr>
        <p:spPr>
          <a:xfrm>
            <a:off x="311725" y="983925"/>
            <a:ext cx="4725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200">
                <a:latin typeface="Roboto"/>
                <a:ea typeface="Roboto"/>
                <a:cs typeface="Roboto"/>
                <a:sym typeface="Roboto"/>
              </a:rPr>
              <a:t>2D fits in m(</a:t>
            </a:r>
            <a:r>
              <a:rPr lang="it" sz="1100">
                <a:latin typeface="Roboto"/>
                <a:ea typeface="Roboto"/>
                <a:cs typeface="Roboto"/>
                <a:sym typeface="Roboto"/>
              </a:rPr>
              <a:t>π</a:t>
            </a:r>
            <a:r>
              <a:rPr lang="it" sz="1100" baseline="30000">
                <a:latin typeface="Roboto"/>
                <a:ea typeface="Roboto"/>
                <a:cs typeface="Roboto"/>
                <a:sym typeface="Roboto"/>
              </a:rPr>
              <a:t>+</a:t>
            </a:r>
            <a:r>
              <a:rPr lang="it" sz="1100">
                <a:latin typeface="Roboto"/>
                <a:ea typeface="Roboto"/>
                <a:cs typeface="Roboto"/>
                <a:sym typeface="Roboto"/>
              </a:rPr>
              <a:t>π</a:t>
            </a:r>
            <a:r>
              <a:rPr lang="it" sz="1100" baseline="30000">
                <a:latin typeface="Roboto"/>
                <a:ea typeface="Roboto"/>
                <a:cs typeface="Roboto"/>
                <a:sym typeface="Roboto"/>
              </a:rPr>
              <a:t>−</a:t>
            </a:r>
            <a:r>
              <a:rPr lang="it" sz="1100">
                <a:latin typeface="Roboto"/>
                <a:ea typeface="Roboto"/>
                <a:cs typeface="Roboto"/>
                <a:sym typeface="Roboto"/>
              </a:rPr>
              <a:t>J/ψ </a:t>
            </a:r>
            <a:r>
              <a:rPr lang="it" sz="1200">
                <a:latin typeface="Roboto"/>
                <a:ea typeface="Roboto"/>
                <a:cs typeface="Roboto"/>
                <a:sym typeface="Roboto"/>
              </a:rPr>
              <a:t>) and m(</a:t>
            </a:r>
            <a:r>
              <a:rPr lang="it" sz="1100">
                <a:latin typeface="Roboto"/>
                <a:ea typeface="Roboto"/>
                <a:cs typeface="Roboto"/>
                <a:sym typeface="Roboto"/>
              </a:rPr>
              <a:t>π</a:t>
            </a:r>
            <a:r>
              <a:rPr lang="it" sz="1100" baseline="30000">
                <a:latin typeface="Roboto"/>
                <a:ea typeface="Roboto"/>
                <a:cs typeface="Roboto"/>
                <a:sym typeface="Roboto"/>
              </a:rPr>
              <a:t>+</a:t>
            </a:r>
            <a:r>
              <a:rPr lang="it" sz="1100">
                <a:latin typeface="Roboto"/>
                <a:ea typeface="Roboto"/>
                <a:cs typeface="Roboto"/>
                <a:sym typeface="Roboto"/>
              </a:rPr>
              <a:t>π</a:t>
            </a:r>
            <a:r>
              <a:rPr lang="it" sz="1100" baseline="30000">
                <a:latin typeface="Roboto"/>
                <a:ea typeface="Roboto"/>
                <a:cs typeface="Roboto"/>
                <a:sym typeface="Roboto"/>
              </a:rPr>
              <a:t>−</a:t>
            </a:r>
            <a:r>
              <a:rPr lang="it" sz="1200">
                <a:latin typeface="Roboto"/>
                <a:ea typeface="Roboto"/>
                <a:cs typeface="Roboto"/>
                <a:sym typeface="Roboto"/>
              </a:rPr>
              <a:t>) intervals</a:t>
            </a:r>
            <a:endParaRPr sz="1200">
              <a:latin typeface="Roboto"/>
              <a:ea typeface="Roboto"/>
              <a:cs typeface="Roboto"/>
              <a:sym typeface="Roboto"/>
            </a:endParaRPr>
          </a:p>
        </p:txBody>
      </p:sp>
      <p:pic>
        <p:nvPicPr>
          <p:cNvPr id="442" name="Google Shape;442;p55"/>
          <p:cNvPicPr preferRelativeResize="0"/>
          <p:nvPr/>
        </p:nvPicPr>
        <p:blipFill rotWithShape="1">
          <a:blip r:embed="rId3">
            <a:alphaModFix/>
          </a:blip>
          <a:srcRect l="8884" r="5278" b="76262"/>
          <a:stretch/>
        </p:blipFill>
        <p:spPr>
          <a:xfrm>
            <a:off x="428250" y="4148500"/>
            <a:ext cx="4725001" cy="433180"/>
          </a:xfrm>
          <a:prstGeom prst="rect">
            <a:avLst/>
          </a:prstGeom>
          <a:noFill/>
          <a:ln>
            <a:noFill/>
          </a:ln>
        </p:spPr>
      </p:pic>
      <p:sp>
        <p:nvSpPr>
          <p:cNvPr id="443" name="Google Shape;443;p55"/>
          <p:cNvSpPr txBox="1"/>
          <p:nvPr/>
        </p:nvSpPr>
        <p:spPr>
          <a:xfrm>
            <a:off x="5651025" y="596325"/>
            <a:ext cx="3181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200">
                <a:solidFill>
                  <a:schemeClr val="accent5"/>
                </a:solidFill>
                <a:latin typeface="Roboto"/>
                <a:ea typeface="Roboto"/>
                <a:cs typeface="Roboto"/>
                <a:sym typeface="Roboto"/>
              </a:rPr>
              <a:t>LHCb-PAPER-2021-045, arXiv:2204.12597v1</a:t>
            </a:r>
            <a:endParaRPr sz="1200">
              <a:latin typeface="Roboto"/>
              <a:ea typeface="Roboto"/>
              <a:cs typeface="Roboto"/>
              <a:sym typeface="Roboto"/>
            </a:endParaRPr>
          </a:p>
        </p:txBody>
      </p:sp>
      <p:sp>
        <p:nvSpPr>
          <p:cNvPr id="444" name="Google Shape;444;p55"/>
          <p:cNvSpPr txBox="1">
            <a:spLocks noGrp="1"/>
          </p:cNvSpPr>
          <p:nvPr>
            <p:ph type="sldNum" idx="12"/>
          </p:nvPr>
        </p:nvSpPr>
        <p:spPr>
          <a:xfrm>
            <a:off x="8548658" y="48156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it"/>
              <a:t>17</a:t>
            </a:fld>
            <a:endParaRPr/>
          </a:p>
        </p:txBody>
      </p:sp>
      <p:sp>
        <p:nvSpPr>
          <p:cNvPr id="445" name="Google Shape;445;p55"/>
          <p:cNvSpPr/>
          <p:nvPr/>
        </p:nvSpPr>
        <p:spPr>
          <a:xfrm>
            <a:off x="5494850" y="1112625"/>
            <a:ext cx="498600" cy="6735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55"/>
          <p:cNvSpPr txBox="1"/>
          <p:nvPr/>
        </p:nvSpPr>
        <p:spPr>
          <a:xfrm>
            <a:off x="1218075" y="4581675"/>
            <a:ext cx="3041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solidFill>
                  <a:srgbClr val="0000FF"/>
                </a:solidFill>
                <a:latin typeface="Roboto"/>
                <a:ea typeface="Roboto"/>
                <a:cs typeface="Roboto"/>
                <a:sym typeface="Roboto"/>
              </a:rPr>
              <a:t>⇒ hint of exotic nature!</a:t>
            </a:r>
            <a:endParaRPr>
              <a:solidFill>
                <a:srgbClr val="0000FF"/>
              </a:solidFill>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9"/>
                                        </p:tgtEl>
                                        <p:attrNameLst>
                                          <p:attrName>style.visibility</p:attrName>
                                        </p:attrNameLst>
                                      </p:cBhvr>
                                      <p:to>
                                        <p:strVal val="visible"/>
                                      </p:to>
                                    </p:set>
                                    <p:animEffect transition="in" filter="fade">
                                      <p:cBhvr>
                                        <p:cTn id="7" dur="1000"/>
                                        <p:tgtEl>
                                          <p:spTgt spid="439"/>
                                        </p:tgtEl>
                                      </p:cBhvr>
                                    </p:animEffect>
                                  </p:childTnLst>
                                </p:cTn>
                              </p:par>
                              <p:par>
                                <p:cTn id="8" presetID="10" presetClass="entr" presetSubtype="0" fill="hold" nodeType="withEffect">
                                  <p:stCondLst>
                                    <p:cond delay="0"/>
                                  </p:stCondLst>
                                  <p:childTnLst>
                                    <p:set>
                                      <p:cBhvr>
                                        <p:cTn id="9" dur="1" fill="hold">
                                          <p:stCondLst>
                                            <p:cond delay="0"/>
                                          </p:stCondLst>
                                        </p:cTn>
                                        <p:tgtEl>
                                          <p:spTgt spid="442"/>
                                        </p:tgtEl>
                                        <p:attrNameLst>
                                          <p:attrName>style.visibility</p:attrName>
                                        </p:attrNameLst>
                                      </p:cBhvr>
                                      <p:to>
                                        <p:strVal val="visible"/>
                                      </p:to>
                                    </p:set>
                                    <p:animEffect transition="in" filter="fade">
                                      <p:cBhvr>
                                        <p:cTn id="10" dur="1000"/>
                                        <p:tgtEl>
                                          <p:spTgt spid="442"/>
                                        </p:tgtEl>
                                      </p:cBhvr>
                                    </p:animEffect>
                                  </p:childTnLst>
                                </p:cTn>
                              </p:par>
                              <p:par>
                                <p:cTn id="11" presetID="10" presetClass="entr" presetSubtype="0" fill="hold" nodeType="withEffect">
                                  <p:stCondLst>
                                    <p:cond delay="0"/>
                                  </p:stCondLst>
                                  <p:childTnLst>
                                    <p:set>
                                      <p:cBhvr>
                                        <p:cTn id="12" dur="1" fill="hold">
                                          <p:stCondLst>
                                            <p:cond delay="0"/>
                                          </p:stCondLst>
                                        </p:cTn>
                                        <p:tgtEl>
                                          <p:spTgt spid="437"/>
                                        </p:tgtEl>
                                        <p:attrNameLst>
                                          <p:attrName>style.visibility</p:attrName>
                                        </p:attrNameLst>
                                      </p:cBhvr>
                                      <p:to>
                                        <p:strVal val="visible"/>
                                      </p:to>
                                    </p:set>
                                    <p:animEffect transition="in" filter="fade">
                                      <p:cBhvr>
                                        <p:cTn id="13" dur="1000"/>
                                        <p:tgtEl>
                                          <p:spTgt spid="43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46"/>
                                        </p:tgtEl>
                                        <p:attrNameLst>
                                          <p:attrName>style.visibility</p:attrName>
                                        </p:attrNameLst>
                                      </p:cBhvr>
                                      <p:to>
                                        <p:strVal val="visible"/>
                                      </p:to>
                                    </p:set>
                                    <p:animEffect transition="in" filter="fade">
                                      <p:cBhvr>
                                        <p:cTn id="18" dur="1000"/>
                                        <p:tgtEl>
                                          <p:spTgt spid="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pic>
        <p:nvPicPr>
          <p:cNvPr id="451" name="Google Shape;451;p56"/>
          <p:cNvPicPr preferRelativeResize="0"/>
          <p:nvPr/>
        </p:nvPicPr>
        <p:blipFill rotWithShape="1">
          <a:blip r:embed="rId3">
            <a:alphaModFix/>
          </a:blip>
          <a:srcRect l="8497" t="86898" r="79774" b="8056"/>
          <a:stretch/>
        </p:blipFill>
        <p:spPr>
          <a:xfrm>
            <a:off x="2419350" y="1178795"/>
            <a:ext cx="709301" cy="193626"/>
          </a:xfrm>
          <a:prstGeom prst="rect">
            <a:avLst/>
          </a:prstGeom>
          <a:noFill/>
          <a:ln>
            <a:noFill/>
          </a:ln>
        </p:spPr>
      </p:pic>
      <p:sp>
        <p:nvSpPr>
          <p:cNvPr id="452" name="Google Shape;452;p56"/>
          <p:cNvSpPr/>
          <p:nvPr/>
        </p:nvSpPr>
        <p:spPr>
          <a:xfrm>
            <a:off x="2419400" y="1156975"/>
            <a:ext cx="709200" cy="2382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56"/>
          <p:cNvSpPr/>
          <p:nvPr/>
        </p:nvSpPr>
        <p:spPr>
          <a:xfrm>
            <a:off x="377000" y="1108900"/>
            <a:ext cx="2845800" cy="3480600"/>
          </a:xfrm>
          <a:prstGeom prst="rect">
            <a:avLst/>
          </a:prstGeom>
          <a:noFill/>
          <a:ln w="9525" cap="flat" cmpd="sng">
            <a:solidFill>
              <a:schemeClr val="dk2"/>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56"/>
          <p:cNvSpPr txBox="1"/>
          <p:nvPr/>
        </p:nvSpPr>
        <p:spPr>
          <a:xfrm>
            <a:off x="427150" y="1107205"/>
            <a:ext cx="27015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b="1">
                <a:latin typeface="Roboto"/>
                <a:ea typeface="Roboto"/>
                <a:cs typeface="Roboto"/>
                <a:sym typeface="Roboto"/>
              </a:rPr>
              <a:t>Pentaquarks</a:t>
            </a:r>
            <a:endParaRPr b="1">
              <a:latin typeface="Roboto"/>
              <a:ea typeface="Roboto"/>
              <a:cs typeface="Roboto"/>
              <a:sym typeface="Roboto"/>
            </a:endParaRPr>
          </a:p>
          <a:p>
            <a:pPr marL="0" lvl="0" indent="0" algn="ctr" rtl="0">
              <a:spcBef>
                <a:spcPts val="0"/>
              </a:spcBef>
              <a:spcAft>
                <a:spcPts val="0"/>
              </a:spcAft>
              <a:buNone/>
            </a:pPr>
            <a:r>
              <a:rPr lang="it" sz="1300">
                <a:latin typeface="Roboto"/>
                <a:ea typeface="Roboto"/>
                <a:cs typeface="Roboto"/>
                <a:sym typeface="Roboto"/>
              </a:rPr>
              <a:t>by LHCb in 2015 in</a:t>
            </a:r>
            <a:r>
              <a:rPr lang="it" sz="1300">
                <a:solidFill>
                  <a:srgbClr val="FF0000"/>
                </a:solidFill>
                <a:latin typeface="Roboto"/>
                <a:ea typeface="Roboto"/>
                <a:cs typeface="Roboto"/>
                <a:sym typeface="Roboto"/>
              </a:rPr>
              <a:t> </a:t>
            </a:r>
            <a:r>
              <a:rPr lang="it" sz="1300">
                <a:latin typeface="Roboto"/>
                <a:ea typeface="Roboto"/>
                <a:cs typeface="Roboto"/>
                <a:sym typeface="Roboto"/>
              </a:rPr>
              <a:t>Λ</a:t>
            </a:r>
            <a:r>
              <a:rPr lang="it" sz="1300" baseline="-25000">
                <a:latin typeface="Roboto"/>
                <a:ea typeface="Roboto"/>
                <a:cs typeface="Roboto"/>
                <a:sym typeface="Roboto"/>
              </a:rPr>
              <a:t>b</a:t>
            </a:r>
            <a:r>
              <a:rPr lang="it" sz="1300">
                <a:latin typeface="Roboto"/>
                <a:ea typeface="Roboto"/>
                <a:cs typeface="Roboto"/>
                <a:sym typeface="Roboto"/>
              </a:rPr>
              <a:t>➞J/ψpK </a:t>
            </a:r>
            <a:r>
              <a:rPr lang="it" sz="1300" baseline="30000">
                <a:latin typeface="Roboto"/>
                <a:ea typeface="Roboto"/>
                <a:cs typeface="Roboto"/>
                <a:sym typeface="Roboto"/>
              </a:rPr>
              <a:t>[1]</a:t>
            </a:r>
            <a:r>
              <a:rPr lang="it" sz="1300">
                <a:latin typeface="Roboto"/>
                <a:ea typeface="Roboto"/>
                <a:cs typeface="Roboto"/>
                <a:sym typeface="Roboto"/>
              </a:rPr>
              <a:t>            </a:t>
            </a:r>
            <a:endParaRPr sz="1300">
              <a:latin typeface="Roboto"/>
              <a:ea typeface="Roboto"/>
              <a:cs typeface="Roboto"/>
              <a:sym typeface="Roboto"/>
            </a:endParaRPr>
          </a:p>
          <a:p>
            <a:pPr marL="0" lvl="0" indent="0" algn="ctr" rtl="0">
              <a:spcBef>
                <a:spcPts val="0"/>
              </a:spcBef>
              <a:spcAft>
                <a:spcPts val="0"/>
              </a:spcAft>
              <a:buNone/>
            </a:pPr>
            <a:endParaRPr sz="1500">
              <a:solidFill>
                <a:srgbClr val="009384"/>
              </a:solidFill>
              <a:latin typeface="Roboto"/>
              <a:ea typeface="Roboto"/>
              <a:cs typeface="Roboto"/>
              <a:sym typeface="Roboto"/>
            </a:endParaRPr>
          </a:p>
        </p:txBody>
      </p:sp>
      <p:sp>
        <p:nvSpPr>
          <p:cNvPr id="455" name="Google Shape;455;p56"/>
          <p:cNvSpPr/>
          <p:nvPr/>
        </p:nvSpPr>
        <p:spPr>
          <a:xfrm>
            <a:off x="6105325" y="2678475"/>
            <a:ext cx="2991900" cy="2199600"/>
          </a:xfrm>
          <a:prstGeom prst="rect">
            <a:avLst/>
          </a:prstGeom>
          <a:solidFill>
            <a:schemeClr val="lt1"/>
          </a:solidFill>
          <a:ln w="952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6" name="Google Shape;456;p56"/>
          <p:cNvPicPr preferRelativeResize="0"/>
          <p:nvPr/>
        </p:nvPicPr>
        <p:blipFill rotWithShape="1">
          <a:blip r:embed="rId3">
            <a:alphaModFix/>
          </a:blip>
          <a:srcRect l="8910" t="73491" r="80851" b="21020"/>
          <a:stretch/>
        </p:blipFill>
        <p:spPr>
          <a:xfrm>
            <a:off x="8453825" y="3022150"/>
            <a:ext cx="619226" cy="210626"/>
          </a:xfrm>
          <a:prstGeom prst="rect">
            <a:avLst/>
          </a:prstGeom>
          <a:noFill/>
          <a:ln>
            <a:noFill/>
          </a:ln>
        </p:spPr>
      </p:pic>
      <p:sp>
        <p:nvSpPr>
          <p:cNvPr id="457" name="Google Shape;457;p56"/>
          <p:cNvSpPr/>
          <p:nvPr/>
        </p:nvSpPr>
        <p:spPr>
          <a:xfrm>
            <a:off x="3381075" y="1696425"/>
            <a:ext cx="2627100" cy="21393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56"/>
          <p:cNvSpPr/>
          <p:nvPr/>
        </p:nvSpPr>
        <p:spPr>
          <a:xfrm>
            <a:off x="6124225" y="733150"/>
            <a:ext cx="2845800" cy="1839000"/>
          </a:xfrm>
          <a:prstGeom prst="rect">
            <a:avLst/>
          </a:prstGeom>
          <a:solidFill>
            <a:schemeClr val="lt1"/>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56"/>
          <p:cNvSpPr txBox="1">
            <a:spLocks noGrp="1"/>
          </p:cNvSpPr>
          <p:nvPr>
            <p:ph type="title"/>
          </p:nvPr>
        </p:nvSpPr>
        <p:spPr>
          <a:xfrm>
            <a:off x="311725" y="1961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a:t>Manifestly exotic </a:t>
            </a:r>
            <a:endParaRPr/>
          </a:p>
        </p:txBody>
      </p:sp>
      <p:pic>
        <p:nvPicPr>
          <p:cNvPr id="460" name="Google Shape;460;p56"/>
          <p:cNvPicPr preferRelativeResize="0"/>
          <p:nvPr/>
        </p:nvPicPr>
        <p:blipFill rotWithShape="1">
          <a:blip r:embed="rId4">
            <a:alphaModFix/>
          </a:blip>
          <a:srcRect t="-3005" b="13567"/>
          <a:stretch/>
        </p:blipFill>
        <p:spPr>
          <a:xfrm>
            <a:off x="6471725" y="1056625"/>
            <a:ext cx="2199075" cy="1431600"/>
          </a:xfrm>
          <a:prstGeom prst="rect">
            <a:avLst/>
          </a:prstGeom>
          <a:noFill/>
          <a:ln>
            <a:noFill/>
          </a:ln>
        </p:spPr>
      </p:pic>
      <p:pic>
        <p:nvPicPr>
          <p:cNvPr id="461" name="Google Shape;461;p56"/>
          <p:cNvPicPr preferRelativeResize="0"/>
          <p:nvPr/>
        </p:nvPicPr>
        <p:blipFill rotWithShape="1">
          <a:blip r:embed="rId5">
            <a:alphaModFix/>
          </a:blip>
          <a:srcRect r="45184" b="2219"/>
          <a:stretch/>
        </p:blipFill>
        <p:spPr>
          <a:xfrm>
            <a:off x="3580425" y="2005500"/>
            <a:ext cx="2124001" cy="1722177"/>
          </a:xfrm>
          <a:prstGeom prst="rect">
            <a:avLst/>
          </a:prstGeom>
          <a:noFill/>
          <a:ln>
            <a:noFill/>
          </a:ln>
        </p:spPr>
      </p:pic>
      <p:sp>
        <p:nvSpPr>
          <p:cNvPr id="462" name="Google Shape;462;p56"/>
          <p:cNvSpPr txBox="1"/>
          <p:nvPr/>
        </p:nvSpPr>
        <p:spPr>
          <a:xfrm>
            <a:off x="6071900" y="734275"/>
            <a:ext cx="2627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i="1">
                <a:latin typeface="Roboto"/>
                <a:ea typeface="Roboto"/>
                <a:cs typeface="Roboto"/>
                <a:sym typeface="Roboto"/>
              </a:rPr>
              <a:t>T</a:t>
            </a:r>
            <a:r>
              <a:rPr lang="it" i="1" baseline="-25000">
                <a:latin typeface="Roboto"/>
                <a:ea typeface="Roboto"/>
                <a:cs typeface="Roboto"/>
                <a:sym typeface="Roboto"/>
              </a:rPr>
              <a:t>ψψ</a:t>
            </a:r>
            <a:r>
              <a:rPr lang="it">
                <a:latin typeface="Roboto"/>
                <a:ea typeface="Roboto"/>
                <a:cs typeface="Roboto"/>
                <a:sym typeface="Roboto"/>
              </a:rPr>
              <a:t>(6900): di-</a:t>
            </a:r>
            <a:r>
              <a:rPr lang="it">
                <a:solidFill>
                  <a:srgbClr val="F20253"/>
                </a:solidFill>
                <a:latin typeface="Roboto"/>
                <a:ea typeface="Roboto"/>
                <a:cs typeface="Roboto"/>
                <a:sym typeface="Roboto"/>
              </a:rPr>
              <a:t>ψ</a:t>
            </a:r>
            <a:r>
              <a:rPr lang="it">
                <a:latin typeface="Roboto"/>
                <a:ea typeface="Roboto"/>
                <a:cs typeface="Roboto"/>
                <a:sym typeface="Roboto"/>
              </a:rPr>
              <a:t> resonance</a:t>
            </a:r>
            <a:r>
              <a:rPr lang="it" baseline="30000">
                <a:latin typeface="Roboto"/>
                <a:ea typeface="Roboto"/>
                <a:cs typeface="Roboto"/>
                <a:sym typeface="Roboto"/>
              </a:rPr>
              <a:t> [4]</a:t>
            </a:r>
            <a:r>
              <a:rPr lang="it">
                <a:latin typeface="Roboto"/>
                <a:ea typeface="Roboto"/>
                <a:cs typeface="Roboto"/>
                <a:sym typeface="Roboto"/>
              </a:rPr>
              <a:t> </a:t>
            </a:r>
            <a:endParaRPr>
              <a:latin typeface="Roboto"/>
              <a:ea typeface="Roboto"/>
              <a:cs typeface="Roboto"/>
              <a:sym typeface="Roboto"/>
            </a:endParaRPr>
          </a:p>
        </p:txBody>
      </p:sp>
      <p:sp>
        <p:nvSpPr>
          <p:cNvPr id="463" name="Google Shape;463;p56"/>
          <p:cNvSpPr txBox="1"/>
          <p:nvPr/>
        </p:nvSpPr>
        <p:spPr>
          <a:xfrm rot="5400000">
            <a:off x="7497850" y="4370113"/>
            <a:ext cx="2738100" cy="323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900">
              <a:highlight>
                <a:srgbClr val="FFFFFF"/>
              </a:highlight>
            </a:endParaRPr>
          </a:p>
        </p:txBody>
      </p:sp>
      <p:sp>
        <p:nvSpPr>
          <p:cNvPr id="464" name="Google Shape;464;p56"/>
          <p:cNvSpPr txBox="1"/>
          <p:nvPr/>
        </p:nvSpPr>
        <p:spPr>
          <a:xfrm rot="5397287">
            <a:off x="4608888" y="2945996"/>
            <a:ext cx="2281201"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009384"/>
              </a:solidFill>
              <a:latin typeface="Roboto"/>
              <a:ea typeface="Roboto"/>
              <a:cs typeface="Roboto"/>
              <a:sym typeface="Roboto"/>
            </a:endParaRPr>
          </a:p>
        </p:txBody>
      </p:sp>
      <p:sp>
        <p:nvSpPr>
          <p:cNvPr id="465" name="Google Shape;465;p56"/>
          <p:cNvSpPr txBox="1"/>
          <p:nvPr/>
        </p:nvSpPr>
        <p:spPr>
          <a:xfrm>
            <a:off x="3161738" y="1679800"/>
            <a:ext cx="5531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Roboto"/>
                <a:ea typeface="Roboto"/>
                <a:cs typeface="Roboto"/>
                <a:sym typeface="Roboto"/>
              </a:rPr>
              <a:t>        </a:t>
            </a:r>
            <a:r>
              <a:rPr lang="it" i="1">
                <a:solidFill>
                  <a:srgbClr val="FF0000"/>
                </a:solidFill>
              </a:rPr>
              <a:t>Z</a:t>
            </a:r>
            <a:r>
              <a:rPr lang="it" i="1" baseline="-25000">
                <a:solidFill>
                  <a:srgbClr val="FF0000"/>
                </a:solidFill>
              </a:rPr>
              <a:t>cs</a:t>
            </a:r>
            <a:r>
              <a:rPr lang="it" i="1">
                <a:solidFill>
                  <a:srgbClr val="FF0000"/>
                </a:solidFill>
              </a:rPr>
              <a:t>(4000)</a:t>
            </a:r>
            <a:r>
              <a:rPr lang="it" i="1" baseline="30000">
                <a:solidFill>
                  <a:srgbClr val="FF0000"/>
                </a:solidFill>
              </a:rPr>
              <a:t>+</a:t>
            </a:r>
            <a:r>
              <a:rPr lang="it" i="1">
                <a:solidFill>
                  <a:srgbClr val="FF0000"/>
                </a:solidFill>
              </a:rPr>
              <a:t> (→ T</a:t>
            </a:r>
            <a:r>
              <a:rPr lang="it" i="1" baseline="30000">
                <a:solidFill>
                  <a:srgbClr val="FF0000"/>
                </a:solidFill>
              </a:rPr>
              <a:t>θ</a:t>
            </a:r>
            <a:r>
              <a:rPr lang="it" i="1" baseline="-25000">
                <a:solidFill>
                  <a:srgbClr val="FF0000"/>
                </a:solidFill>
              </a:rPr>
              <a:t>ψs1</a:t>
            </a:r>
            <a:r>
              <a:rPr lang="it" i="1">
                <a:solidFill>
                  <a:srgbClr val="FF0000"/>
                </a:solidFill>
              </a:rPr>
              <a:t>)</a:t>
            </a:r>
            <a:r>
              <a:rPr lang="it"/>
              <a:t> </a:t>
            </a:r>
            <a:r>
              <a:rPr lang="it" baseline="30000"/>
              <a:t>[3]</a:t>
            </a:r>
            <a:r>
              <a:rPr lang="it"/>
              <a:t> </a:t>
            </a:r>
            <a:endParaRPr>
              <a:latin typeface="Roboto"/>
              <a:ea typeface="Roboto"/>
              <a:cs typeface="Roboto"/>
              <a:sym typeface="Roboto"/>
            </a:endParaRPr>
          </a:p>
        </p:txBody>
      </p:sp>
      <p:sp>
        <p:nvSpPr>
          <p:cNvPr id="466" name="Google Shape;466;p56"/>
          <p:cNvSpPr txBox="1">
            <a:spLocks noGrp="1"/>
          </p:cNvSpPr>
          <p:nvPr>
            <p:ph type="sldNum" idx="12"/>
          </p:nvPr>
        </p:nvSpPr>
        <p:spPr>
          <a:xfrm>
            <a:off x="8548658" y="48156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it"/>
              <a:t>18</a:t>
            </a:fld>
            <a:endParaRPr/>
          </a:p>
        </p:txBody>
      </p:sp>
      <p:sp>
        <p:nvSpPr>
          <p:cNvPr id="467" name="Google Shape;467;p56"/>
          <p:cNvSpPr txBox="1"/>
          <p:nvPr/>
        </p:nvSpPr>
        <p:spPr>
          <a:xfrm rot="5400000">
            <a:off x="7912450" y="1610875"/>
            <a:ext cx="18435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900">
              <a:solidFill>
                <a:srgbClr val="009384"/>
              </a:solidFill>
              <a:latin typeface="Roboto"/>
              <a:ea typeface="Roboto"/>
              <a:cs typeface="Roboto"/>
              <a:sym typeface="Roboto"/>
            </a:endParaRPr>
          </a:p>
        </p:txBody>
      </p:sp>
      <p:sp>
        <p:nvSpPr>
          <p:cNvPr id="468" name="Google Shape;468;p56"/>
          <p:cNvSpPr txBox="1"/>
          <p:nvPr/>
        </p:nvSpPr>
        <p:spPr>
          <a:xfrm>
            <a:off x="7203625" y="1133725"/>
            <a:ext cx="10197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000">
                <a:latin typeface="Roboto"/>
                <a:ea typeface="Roboto"/>
                <a:cs typeface="Roboto"/>
                <a:sym typeface="Roboto"/>
              </a:rPr>
              <a:t>9 fb</a:t>
            </a:r>
            <a:r>
              <a:rPr lang="it" sz="1000" baseline="30000">
                <a:latin typeface="Roboto"/>
                <a:ea typeface="Roboto"/>
                <a:cs typeface="Roboto"/>
                <a:sym typeface="Roboto"/>
              </a:rPr>
              <a:t>-1</a:t>
            </a:r>
            <a:endParaRPr sz="1000" baseline="30000">
              <a:latin typeface="Roboto"/>
              <a:ea typeface="Roboto"/>
              <a:cs typeface="Roboto"/>
              <a:sym typeface="Roboto"/>
            </a:endParaRPr>
          </a:p>
        </p:txBody>
      </p:sp>
      <p:pic>
        <p:nvPicPr>
          <p:cNvPr id="469" name="Google Shape;469;p56"/>
          <p:cNvPicPr preferRelativeResize="0"/>
          <p:nvPr/>
        </p:nvPicPr>
        <p:blipFill>
          <a:blip r:embed="rId6">
            <a:alphaModFix/>
          </a:blip>
          <a:stretch>
            <a:fillRect/>
          </a:stretch>
        </p:blipFill>
        <p:spPr>
          <a:xfrm>
            <a:off x="450551" y="2153250"/>
            <a:ext cx="2452898" cy="2325148"/>
          </a:xfrm>
          <a:prstGeom prst="rect">
            <a:avLst/>
          </a:prstGeom>
          <a:noFill/>
          <a:ln>
            <a:noFill/>
          </a:ln>
        </p:spPr>
      </p:pic>
      <p:sp>
        <p:nvSpPr>
          <p:cNvPr id="470" name="Google Shape;470;p56"/>
          <p:cNvSpPr txBox="1"/>
          <p:nvPr/>
        </p:nvSpPr>
        <p:spPr>
          <a:xfrm>
            <a:off x="482300" y="1821800"/>
            <a:ext cx="27828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300">
                <a:solidFill>
                  <a:srgbClr val="0000FF"/>
                </a:solidFill>
                <a:latin typeface="Roboto"/>
                <a:ea typeface="Roboto"/>
                <a:cs typeface="Roboto"/>
                <a:sym typeface="Roboto"/>
              </a:rPr>
              <a:t>P</a:t>
            </a:r>
            <a:r>
              <a:rPr lang="it" sz="1300" baseline="-25000">
                <a:solidFill>
                  <a:srgbClr val="0000FF"/>
                </a:solidFill>
                <a:latin typeface="Roboto"/>
                <a:ea typeface="Roboto"/>
                <a:cs typeface="Roboto"/>
                <a:sym typeface="Roboto"/>
              </a:rPr>
              <a:t>ψ</a:t>
            </a:r>
            <a:r>
              <a:rPr lang="it" sz="1300">
                <a:solidFill>
                  <a:srgbClr val="0000FF"/>
                </a:solidFill>
                <a:latin typeface="Roboto"/>
                <a:ea typeface="Roboto"/>
                <a:cs typeface="Roboto"/>
                <a:sym typeface="Roboto"/>
              </a:rPr>
              <a:t>(4312)</a:t>
            </a:r>
            <a:r>
              <a:rPr lang="it" sz="1300" baseline="30000">
                <a:solidFill>
                  <a:srgbClr val="0000FF"/>
                </a:solidFill>
                <a:latin typeface="Roboto"/>
                <a:ea typeface="Roboto"/>
                <a:cs typeface="Roboto"/>
                <a:sym typeface="Roboto"/>
              </a:rPr>
              <a:t>+</a:t>
            </a:r>
            <a:r>
              <a:rPr lang="it" sz="1300">
                <a:solidFill>
                  <a:srgbClr val="0000FF"/>
                </a:solidFill>
                <a:latin typeface="Roboto"/>
                <a:ea typeface="Roboto"/>
                <a:cs typeface="Roboto"/>
                <a:sym typeface="Roboto"/>
              </a:rPr>
              <a:t> </a:t>
            </a:r>
            <a:r>
              <a:rPr lang="it" sz="1300">
                <a:solidFill>
                  <a:srgbClr val="F20253"/>
                </a:solidFill>
                <a:latin typeface="Roboto"/>
                <a:ea typeface="Roboto"/>
                <a:cs typeface="Roboto"/>
                <a:sym typeface="Roboto"/>
              </a:rPr>
              <a:t>+ 2 peaks at</a:t>
            </a:r>
            <a:r>
              <a:rPr lang="it" sz="1300">
                <a:solidFill>
                  <a:srgbClr val="0000FF"/>
                </a:solidFill>
                <a:latin typeface="Roboto"/>
                <a:ea typeface="Roboto"/>
                <a:cs typeface="Roboto"/>
                <a:sym typeface="Roboto"/>
              </a:rPr>
              <a:t> </a:t>
            </a:r>
            <a:r>
              <a:rPr lang="it" sz="1300">
                <a:latin typeface="Roboto"/>
                <a:ea typeface="Roboto"/>
                <a:cs typeface="Roboto"/>
                <a:sym typeface="Roboto"/>
              </a:rPr>
              <a:t>4450 MeV </a:t>
            </a:r>
            <a:r>
              <a:rPr lang="it" sz="1300" baseline="30000">
                <a:latin typeface="Roboto"/>
                <a:ea typeface="Roboto"/>
                <a:cs typeface="Roboto"/>
                <a:sym typeface="Roboto"/>
              </a:rPr>
              <a:t>[2]</a:t>
            </a:r>
            <a:endParaRPr sz="1300" baseline="30000">
              <a:latin typeface="Roboto"/>
              <a:ea typeface="Roboto"/>
              <a:cs typeface="Roboto"/>
              <a:sym typeface="Roboto"/>
            </a:endParaRPr>
          </a:p>
        </p:txBody>
      </p:sp>
      <p:sp>
        <p:nvSpPr>
          <p:cNvPr id="471" name="Google Shape;471;p56"/>
          <p:cNvSpPr txBox="1"/>
          <p:nvPr/>
        </p:nvSpPr>
        <p:spPr>
          <a:xfrm>
            <a:off x="589250" y="1760800"/>
            <a:ext cx="278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200" baseline="30000">
                <a:solidFill>
                  <a:srgbClr val="0000FF"/>
                </a:solidFill>
                <a:latin typeface="Roboto"/>
                <a:ea typeface="Roboto"/>
                <a:cs typeface="Roboto"/>
                <a:sym typeface="Roboto"/>
              </a:rPr>
              <a:t>N</a:t>
            </a:r>
            <a:endParaRPr>
              <a:latin typeface="Roboto"/>
              <a:ea typeface="Roboto"/>
              <a:cs typeface="Roboto"/>
              <a:sym typeface="Roboto"/>
            </a:endParaRPr>
          </a:p>
        </p:txBody>
      </p:sp>
      <p:sp>
        <p:nvSpPr>
          <p:cNvPr id="472" name="Google Shape;472;p56"/>
          <p:cNvSpPr txBox="1"/>
          <p:nvPr/>
        </p:nvSpPr>
        <p:spPr>
          <a:xfrm>
            <a:off x="4778838" y="1058025"/>
            <a:ext cx="1806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b="1">
                <a:latin typeface="Roboto"/>
                <a:ea typeface="Roboto"/>
                <a:cs typeface="Roboto"/>
                <a:sym typeface="Roboto"/>
              </a:rPr>
              <a:t>Tetraquarks</a:t>
            </a:r>
            <a:endParaRPr b="1">
              <a:latin typeface="Roboto"/>
              <a:ea typeface="Roboto"/>
              <a:cs typeface="Roboto"/>
              <a:sym typeface="Roboto"/>
            </a:endParaRPr>
          </a:p>
        </p:txBody>
      </p:sp>
      <p:sp>
        <p:nvSpPr>
          <p:cNvPr id="473" name="Google Shape;473;p56"/>
          <p:cNvSpPr txBox="1"/>
          <p:nvPr/>
        </p:nvSpPr>
        <p:spPr>
          <a:xfrm rot="5400000">
            <a:off x="1717700" y="3418650"/>
            <a:ext cx="2214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200">
              <a:latin typeface="Roboto"/>
              <a:ea typeface="Roboto"/>
              <a:cs typeface="Roboto"/>
              <a:sym typeface="Roboto"/>
            </a:endParaRPr>
          </a:p>
        </p:txBody>
      </p:sp>
      <p:sp>
        <p:nvSpPr>
          <p:cNvPr id="474" name="Google Shape;474;p56"/>
          <p:cNvSpPr txBox="1"/>
          <p:nvPr/>
        </p:nvSpPr>
        <p:spPr>
          <a:xfrm>
            <a:off x="2184050" y="2656075"/>
            <a:ext cx="10197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000">
                <a:latin typeface="Roboto"/>
                <a:ea typeface="Roboto"/>
                <a:cs typeface="Roboto"/>
                <a:sym typeface="Roboto"/>
              </a:rPr>
              <a:t>9 fb</a:t>
            </a:r>
            <a:r>
              <a:rPr lang="it" sz="1000" baseline="30000">
                <a:latin typeface="Roboto"/>
                <a:ea typeface="Roboto"/>
                <a:cs typeface="Roboto"/>
                <a:sym typeface="Roboto"/>
              </a:rPr>
              <a:t>-1</a:t>
            </a:r>
            <a:endParaRPr sz="1000" baseline="30000">
              <a:latin typeface="Roboto"/>
              <a:ea typeface="Roboto"/>
              <a:cs typeface="Roboto"/>
              <a:sym typeface="Roboto"/>
            </a:endParaRPr>
          </a:p>
        </p:txBody>
      </p:sp>
      <p:pic>
        <p:nvPicPr>
          <p:cNvPr id="475" name="Google Shape;475;p56"/>
          <p:cNvPicPr preferRelativeResize="0"/>
          <p:nvPr/>
        </p:nvPicPr>
        <p:blipFill rotWithShape="1">
          <a:blip r:embed="rId3">
            <a:alphaModFix/>
          </a:blip>
          <a:srcRect l="10243" t="42811" r="80941" b="52171"/>
          <a:stretch/>
        </p:blipFill>
        <p:spPr>
          <a:xfrm>
            <a:off x="5407650" y="1783078"/>
            <a:ext cx="548699" cy="193626"/>
          </a:xfrm>
          <a:prstGeom prst="rect">
            <a:avLst/>
          </a:prstGeom>
          <a:noFill/>
          <a:ln>
            <a:noFill/>
          </a:ln>
        </p:spPr>
      </p:pic>
      <p:pic>
        <p:nvPicPr>
          <p:cNvPr id="476" name="Google Shape;476;p56"/>
          <p:cNvPicPr preferRelativeResize="0"/>
          <p:nvPr/>
        </p:nvPicPr>
        <p:blipFill rotWithShape="1">
          <a:blip r:embed="rId3">
            <a:alphaModFix/>
          </a:blip>
          <a:srcRect l="10490" t="54774" r="81919" b="39051"/>
          <a:stretch/>
        </p:blipFill>
        <p:spPr>
          <a:xfrm>
            <a:off x="8520674" y="815252"/>
            <a:ext cx="461699" cy="238244"/>
          </a:xfrm>
          <a:prstGeom prst="rect">
            <a:avLst/>
          </a:prstGeom>
          <a:noFill/>
          <a:ln>
            <a:noFill/>
          </a:ln>
        </p:spPr>
      </p:pic>
      <p:pic>
        <p:nvPicPr>
          <p:cNvPr id="477" name="Google Shape;477;p56"/>
          <p:cNvPicPr preferRelativeResize="0"/>
          <p:nvPr/>
        </p:nvPicPr>
        <p:blipFill rotWithShape="1">
          <a:blip r:embed="rId7">
            <a:alphaModFix/>
          </a:blip>
          <a:srcRect l="54609" t="17631" r="1007" b="20502"/>
          <a:stretch/>
        </p:blipFill>
        <p:spPr>
          <a:xfrm>
            <a:off x="6185490" y="2935875"/>
            <a:ext cx="2399933" cy="1942200"/>
          </a:xfrm>
          <a:prstGeom prst="rect">
            <a:avLst/>
          </a:prstGeom>
          <a:noFill/>
          <a:ln>
            <a:noFill/>
          </a:ln>
        </p:spPr>
      </p:pic>
      <p:sp>
        <p:nvSpPr>
          <p:cNvPr id="478" name="Google Shape;478;p56"/>
          <p:cNvSpPr/>
          <p:nvPr/>
        </p:nvSpPr>
        <p:spPr>
          <a:xfrm>
            <a:off x="5407650" y="1760800"/>
            <a:ext cx="498000" cy="2382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56"/>
          <p:cNvSpPr/>
          <p:nvPr/>
        </p:nvSpPr>
        <p:spPr>
          <a:xfrm>
            <a:off x="8520675" y="843125"/>
            <a:ext cx="461700" cy="1935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56"/>
          <p:cNvSpPr/>
          <p:nvPr/>
        </p:nvSpPr>
        <p:spPr>
          <a:xfrm>
            <a:off x="8516051" y="3016175"/>
            <a:ext cx="548700" cy="2382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56"/>
          <p:cNvSpPr txBox="1"/>
          <p:nvPr/>
        </p:nvSpPr>
        <p:spPr>
          <a:xfrm>
            <a:off x="3375525" y="3901975"/>
            <a:ext cx="2580900" cy="145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900">
                <a:solidFill>
                  <a:schemeClr val="accent5"/>
                </a:solidFill>
                <a:latin typeface="Roboto"/>
                <a:ea typeface="Roboto"/>
                <a:cs typeface="Roboto"/>
                <a:sym typeface="Roboto"/>
              </a:rPr>
              <a:t>[1] PRL 115, 072001 (2015)</a:t>
            </a:r>
            <a:endParaRPr sz="900">
              <a:solidFill>
                <a:schemeClr val="accent5"/>
              </a:solidFill>
              <a:latin typeface="Roboto"/>
              <a:ea typeface="Roboto"/>
              <a:cs typeface="Roboto"/>
              <a:sym typeface="Roboto"/>
            </a:endParaRPr>
          </a:p>
          <a:p>
            <a:pPr marL="0" lvl="0" indent="0" algn="l" rtl="0">
              <a:spcBef>
                <a:spcPts val="0"/>
              </a:spcBef>
              <a:spcAft>
                <a:spcPts val="0"/>
              </a:spcAft>
              <a:buNone/>
            </a:pPr>
            <a:r>
              <a:rPr lang="it" sz="900">
                <a:solidFill>
                  <a:schemeClr val="accent5"/>
                </a:solidFill>
                <a:latin typeface="Roboto"/>
                <a:ea typeface="Roboto"/>
                <a:cs typeface="Roboto"/>
                <a:sym typeface="Roboto"/>
              </a:rPr>
              <a:t>[2] PRL 122, 222001 (2019)</a:t>
            </a:r>
            <a:endParaRPr sz="900">
              <a:solidFill>
                <a:schemeClr val="accent5"/>
              </a:solidFill>
              <a:latin typeface="Roboto"/>
              <a:ea typeface="Roboto"/>
              <a:cs typeface="Roboto"/>
              <a:sym typeface="Roboto"/>
            </a:endParaRPr>
          </a:p>
          <a:p>
            <a:pPr marL="0" lvl="0" indent="0" algn="l" rtl="0">
              <a:spcBef>
                <a:spcPts val="0"/>
              </a:spcBef>
              <a:spcAft>
                <a:spcPts val="0"/>
              </a:spcAft>
              <a:buNone/>
            </a:pPr>
            <a:r>
              <a:rPr lang="it" sz="900">
                <a:solidFill>
                  <a:schemeClr val="accent5"/>
                </a:solidFill>
                <a:highlight>
                  <a:schemeClr val="lt1"/>
                </a:highlight>
                <a:latin typeface="Roboto"/>
                <a:ea typeface="Roboto"/>
                <a:cs typeface="Roboto"/>
                <a:sym typeface="Roboto"/>
              </a:rPr>
              <a:t>[3] PRL  127, 082001 (2021)</a:t>
            </a:r>
            <a:endParaRPr sz="900">
              <a:solidFill>
                <a:schemeClr val="accent5"/>
              </a:solidFill>
              <a:highlight>
                <a:schemeClr val="lt1"/>
              </a:highlight>
              <a:latin typeface="Roboto"/>
              <a:ea typeface="Roboto"/>
              <a:cs typeface="Roboto"/>
              <a:sym typeface="Roboto"/>
            </a:endParaRPr>
          </a:p>
          <a:p>
            <a:pPr marL="0" lvl="0" indent="0" algn="l" rtl="0">
              <a:spcBef>
                <a:spcPts val="0"/>
              </a:spcBef>
              <a:spcAft>
                <a:spcPts val="0"/>
              </a:spcAft>
              <a:buNone/>
            </a:pPr>
            <a:r>
              <a:rPr lang="it" sz="900">
                <a:solidFill>
                  <a:schemeClr val="accent5"/>
                </a:solidFill>
                <a:latin typeface="Roboto"/>
                <a:ea typeface="Roboto"/>
                <a:cs typeface="Roboto"/>
                <a:sym typeface="Roboto"/>
              </a:rPr>
              <a:t>[4] Sc. Bull. 2020 65(23)1983-1993</a:t>
            </a:r>
            <a:endParaRPr sz="900">
              <a:solidFill>
                <a:schemeClr val="accent5"/>
              </a:solidFill>
              <a:latin typeface="Roboto"/>
              <a:ea typeface="Roboto"/>
              <a:cs typeface="Roboto"/>
              <a:sym typeface="Roboto"/>
            </a:endParaRPr>
          </a:p>
          <a:p>
            <a:pPr marL="0" lvl="0" indent="0" algn="l" rtl="0">
              <a:spcBef>
                <a:spcPts val="0"/>
              </a:spcBef>
              <a:spcAft>
                <a:spcPts val="0"/>
              </a:spcAft>
              <a:buNone/>
            </a:pPr>
            <a:r>
              <a:rPr lang="it" sz="900">
                <a:solidFill>
                  <a:schemeClr val="accent5"/>
                </a:solidFill>
                <a:highlight>
                  <a:schemeClr val="lt1"/>
                </a:highlight>
                <a:latin typeface="Roboto"/>
                <a:ea typeface="Roboto"/>
                <a:cs typeface="Roboto"/>
                <a:sym typeface="Roboto"/>
              </a:rPr>
              <a:t>[5] Nature Physics (2022), </a:t>
            </a:r>
            <a:endParaRPr sz="900">
              <a:solidFill>
                <a:schemeClr val="accent5"/>
              </a:solidFill>
              <a:highlight>
                <a:schemeClr val="lt1"/>
              </a:highlight>
              <a:latin typeface="Roboto"/>
              <a:ea typeface="Roboto"/>
              <a:cs typeface="Roboto"/>
              <a:sym typeface="Roboto"/>
            </a:endParaRPr>
          </a:p>
          <a:p>
            <a:pPr marL="0" lvl="0" indent="0" algn="l" rtl="0">
              <a:lnSpc>
                <a:spcPct val="115000"/>
              </a:lnSpc>
              <a:spcBef>
                <a:spcPts val="0"/>
              </a:spcBef>
              <a:spcAft>
                <a:spcPts val="0"/>
              </a:spcAft>
              <a:buNone/>
            </a:pPr>
            <a:r>
              <a:rPr lang="it" sz="900">
                <a:solidFill>
                  <a:schemeClr val="accent5"/>
                </a:solidFill>
                <a:highlight>
                  <a:schemeClr val="lt1"/>
                </a:highlight>
                <a:latin typeface="Roboto"/>
                <a:ea typeface="Roboto"/>
                <a:cs typeface="Roboto"/>
                <a:sym typeface="Roboto"/>
              </a:rPr>
              <a:t>[6] Nature Comm., 13, 3351 (2022)</a:t>
            </a:r>
            <a:endParaRPr sz="900">
              <a:highlight>
                <a:schemeClr val="lt1"/>
              </a:highlight>
            </a:endParaRPr>
          </a:p>
          <a:p>
            <a:pPr marL="0" lvl="0" indent="0" algn="l" rtl="0">
              <a:spcBef>
                <a:spcPts val="0"/>
              </a:spcBef>
              <a:spcAft>
                <a:spcPts val="0"/>
              </a:spcAft>
              <a:buNone/>
            </a:pPr>
            <a:endParaRPr sz="900">
              <a:solidFill>
                <a:schemeClr val="accent5"/>
              </a:solidFill>
              <a:latin typeface="Roboto"/>
              <a:ea typeface="Roboto"/>
              <a:cs typeface="Roboto"/>
              <a:sym typeface="Roboto"/>
            </a:endParaRPr>
          </a:p>
          <a:p>
            <a:pPr marL="0" lvl="0" indent="0" algn="l" rtl="0">
              <a:spcBef>
                <a:spcPts val="0"/>
              </a:spcBef>
              <a:spcAft>
                <a:spcPts val="0"/>
              </a:spcAft>
              <a:buNone/>
            </a:pPr>
            <a:endParaRPr sz="900">
              <a:solidFill>
                <a:schemeClr val="accent5"/>
              </a:solidFill>
              <a:highlight>
                <a:schemeClr val="lt1"/>
              </a:highlight>
              <a:latin typeface="Roboto"/>
              <a:ea typeface="Roboto"/>
              <a:cs typeface="Roboto"/>
              <a:sym typeface="Roboto"/>
            </a:endParaRPr>
          </a:p>
          <a:p>
            <a:pPr marL="0" lvl="0" indent="0" algn="l" rtl="0">
              <a:spcBef>
                <a:spcPts val="0"/>
              </a:spcBef>
              <a:spcAft>
                <a:spcPts val="0"/>
              </a:spcAft>
              <a:buNone/>
            </a:pPr>
            <a:endParaRPr sz="900">
              <a:solidFill>
                <a:schemeClr val="accent5"/>
              </a:solidFill>
              <a:latin typeface="Roboto"/>
              <a:ea typeface="Roboto"/>
              <a:cs typeface="Roboto"/>
              <a:sym typeface="Roboto"/>
            </a:endParaRPr>
          </a:p>
        </p:txBody>
      </p:sp>
      <p:sp>
        <p:nvSpPr>
          <p:cNvPr id="482" name="Google Shape;482;p56"/>
          <p:cNvSpPr txBox="1"/>
          <p:nvPr/>
        </p:nvSpPr>
        <p:spPr>
          <a:xfrm>
            <a:off x="6062050" y="2625313"/>
            <a:ext cx="3216300" cy="392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350">
                <a:latin typeface="Roboto"/>
                <a:ea typeface="Roboto"/>
                <a:cs typeface="Roboto"/>
                <a:sym typeface="Roboto"/>
              </a:rPr>
              <a:t>Doubly-charm tetraquark </a:t>
            </a:r>
            <a:r>
              <a:rPr lang="it" sz="1350" i="1">
                <a:latin typeface="Roboto"/>
                <a:ea typeface="Roboto"/>
                <a:cs typeface="Roboto"/>
                <a:sym typeface="Roboto"/>
              </a:rPr>
              <a:t>T</a:t>
            </a:r>
            <a:r>
              <a:rPr lang="it" sz="1350" i="1" baseline="-25000">
                <a:latin typeface="Roboto"/>
                <a:ea typeface="Roboto"/>
                <a:cs typeface="Roboto"/>
                <a:sym typeface="Roboto"/>
              </a:rPr>
              <a:t>cc</a:t>
            </a:r>
            <a:r>
              <a:rPr lang="it" sz="1350" i="1">
                <a:latin typeface="Roboto"/>
                <a:ea typeface="Roboto"/>
                <a:cs typeface="Roboto"/>
                <a:sym typeface="Roboto"/>
              </a:rPr>
              <a:t>(3875)</a:t>
            </a:r>
            <a:r>
              <a:rPr lang="it" sz="1350" i="1" baseline="30000">
                <a:latin typeface="Roboto"/>
                <a:ea typeface="Roboto"/>
                <a:cs typeface="Roboto"/>
                <a:sym typeface="Roboto"/>
              </a:rPr>
              <a:t>+ </a:t>
            </a:r>
            <a:r>
              <a:rPr lang="it" sz="1350" baseline="30000">
                <a:latin typeface="Roboto"/>
                <a:ea typeface="Roboto"/>
                <a:cs typeface="Roboto"/>
                <a:sym typeface="Roboto"/>
              </a:rPr>
              <a:t>[5,6]</a:t>
            </a:r>
            <a:endParaRPr sz="1350" baseline="30000">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0"/>
                                        </p:tgtEl>
                                        <p:attrNameLst>
                                          <p:attrName>style.visibility</p:attrName>
                                        </p:attrNameLst>
                                      </p:cBhvr>
                                      <p:to>
                                        <p:strVal val="visible"/>
                                      </p:to>
                                    </p:set>
                                    <p:animEffect transition="in" filter="fade">
                                      <p:cBhvr>
                                        <p:cTn id="7" dur="1000"/>
                                        <p:tgtEl>
                                          <p:spTgt spid="460"/>
                                        </p:tgtEl>
                                      </p:cBhvr>
                                    </p:animEffect>
                                  </p:childTnLst>
                                </p:cTn>
                              </p:par>
                              <p:par>
                                <p:cTn id="8" presetID="10" presetClass="entr" presetSubtype="0" fill="hold" nodeType="withEffect">
                                  <p:stCondLst>
                                    <p:cond delay="0"/>
                                  </p:stCondLst>
                                  <p:childTnLst>
                                    <p:set>
                                      <p:cBhvr>
                                        <p:cTn id="9" dur="1" fill="hold">
                                          <p:stCondLst>
                                            <p:cond delay="0"/>
                                          </p:stCondLst>
                                        </p:cTn>
                                        <p:tgtEl>
                                          <p:spTgt spid="476"/>
                                        </p:tgtEl>
                                        <p:attrNameLst>
                                          <p:attrName>style.visibility</p:attrName>
                                        </p:attrNameLst>
                                      </p:cBhvr>
                                      <p:to>
                                        <p:strVal val="visible"/>
                                      </p:to>
                                    </p:set>
                                    <p:animEffect transition="in" filter="fade">
                                      <p:cBhvr>
                                        <p:cTn id="10" dur="1000"/>
                                        <p:tgtEl>
                                          <p:spTgt spid="476"/>
                                        </p:tgtEl>
                                      </p:cBhvr>
                                    </p:animEffect>
                                  </p:childTnLst>
                                </p:cTn>
                              </p:par>
                              <p:par>
                                <p:cTn id="11" presetID="10" presetClass="entr" presetSubtype="0" fill="hold" nodeType="withEffect">
                                  <p:stCondLst>
                                    <p:cond delay="0"/>
                                  </p:stCondLst>
                                  <p:childTnLst>
                                    <p:set>
                                      <p:cBhvr>
                                        <p:cTn id="12" dur="1" fill="hold">
                                          <p:stCondLst>
                                            <p:cond delay="0"/>
                                          </p:stCondLst>
                                        </p:cTn>
                                        <p:tgtEl>
                                          <p:spTgt spid="458"/>
                                        </p:tgtEl>
                                        <p:attrNameLst>
                                          <p:attrName>style.visibility</p:attrName>
                                        </p:attrNameLst>
                                      </p:cBhvr>
                                      <p:to>
                                        <p:strVal val="visible"/>
                                      </p:to>
                                    </p:set>
                                    <p:animEffect transition="in" filter="fade">
                                      <p:cBhvr>
                                        <p:cTn id="13" dur="1000"/>
                                        <p:tgtEl>
                                          <p:spTgt spid="458"/>
                                        </p:tgtEl>
                                      </p:cBhvr>
                                    </p:animEffect>
                                  </p:childTnLst>
                                </p:cTn>
                              </p:par>
                              <p:par>
                                <p:cTn id="14" presetID="10" presetClass="entr" presetSubtype="0" fill="hold" nodeType="withEffect">
                                  <p:stCondLst>
                                    <p:cond delay="0"/>
                                  </p:stCondLst>
                                  <p:childTnLst>
                                    <p:set>
                                      <p:cBhvr>
                                        <p:cTn id="15" dur="1" fill="hold">
                                          <p:stCondLst>
                                            <p:cond delay="0"/>
                                          </p:stCondLst>
                                        </p:cTn>
                                        <p:tgtEl>
                                          <p:spTgt spid="467"/>
                                        </p:tgtEl>
                                        <p:attrNameLst>
                                          <p:attrName>style.visibility</p:attrName>
                                        </p:attrNameLst>
                                      </p:cBhvr>
                                      <p:to>
                                        <p:strVal val="visible"/>
                                      </p:to>
                                    </p:set>
                                    <p:animEffect transition="in" filter="fade">
                                      <p:cBhvr>
                                        <p:cTn id="16" dur="1000"/>
                                        <p:tgtEl>
                                          <p:spTgt spid="467"/>
                                        </p:tgtEl>
                                      </p:cBhvr>
                                    </p:animEffect>
                                  </p:childTnLst>
                                </p:cTn>
                              </p:par>
                              <p:par>
                                <p:cTn id="17" presetID="10" presetClass="entr" presetSubtype="0" fill="hold" nodeType="withEffect">
                                  <p:stCondLst>
                                    <p:cond delay="0"/>
                                  </p:stCondLst>
                                  <p:childTnLst>
                                    <p:set>
                                      <p:cBhvr>
                                        <p:cTn id="18" dur="1" fill="hold">
                                          <p:stCondLst>
                                            <p:cond delay="0"/>
                                          </p:stCondLst>
                                        </p:cTn>
                                        <p:tgtEl>
                                          <p:spTgt spid="468"/>
                                        </p:tgtEl>
                                        <p:attrNameLst>
                                          <p:attrName>style.visibility</p:attrName>
                                        </p:attrNameLst>
                                      </p:cBhvr>
                                      <p:to>
                                        <p:strVal val="visible"/>
                                      </p:to>
                                    </p:set>
                                    <p:animEffect transition="in" filter="fade">
                                      <p:cBhvr>
                                        <p:cTn id="19" dur="1000"/>
                                        <p:tgtEl>
                                          <p:spTgt spid="468"/>
                                        </p:tgtEl>
                                      </p:cBhvr>
                                    </p:animEffect>
                                  </p:childTnLst>
                                </p:cTn>
                              </p:par>
                              <p:par>
                                <p:cTn id="20" presetID="10" presetClass="entr" presetSubtype="0" fill="hold" nodeType="withEffect">
                                  <p:stCondLst>
                                    <p:cond delay="0"/>
                                  </p:stCondLst>
                                  <p:childTnLst>
                                    <p:set>
                                      <p:cBhvr>
                                        <p:cTn id="21" dur="1" fill="hold">
                                          <p:stCondLst>
                                            <p:cond delay="0"/>
                                          </p:stCondLst>
                                        </p:cTn>
                                        <p:tgtEl>
                                          <p:spTgt spid="462"/>
                                        </p:tgtEl>
                                        <p:attrNameLst>
                                          <p:attrName>style.visibility</p:attrName>
                                        </p:attrNameLst>
                                      </p:cBhvr>
                                      <p:to>
                                        <p:strVal val="visible"/>
                                      </p:to>
                                    </p:set>
                                    <p:animEffect transition="in" filter="fade">
                                      <p:cBhvr>
                                        <p:cTn id="22" dur="1000"/>
                                        <p:tgtEl>
                                          <p:spTgt spid="462"/>
                                        </p:tgtEl>
                                      </p:cBhvr>
                                    </p:animEffect>
                                  </p:childTnLst>
                                </p:cTn>
                              </p:par>
                              <p:par>
                                <p:cTn id="23" presetID="10" presetClass="entr" presetSubtype="0" fill="hold" nodeType="withEffect">
                                  <p:stCondLst>
                                    <p:cond delay="0"/>
                                  </p:stCondLst>
                                  <p:childTnLst>
                                    <p:set>
                                      <p:cBhvr>
                                        <p:cTn id="24" dur="1" fill="hold">
                                          <p:stCondLst>
                                            <p:cond delay="0"/>
                                          </p:stCondLst>
                                        </p:cTn>
                                        <p:tgtEl>
                                          <p:spTgt spid="477"/>
                                        </p:tgtEl>
                                        <p:attrNameLst>
                                          <p:attrName>style.visibility</p:attrName>
                                        </p:attrNameLst>
                                      </p:cBhvr>
                                      <p:to>
                                        <p:strVal val="visible"/>
                                      </p:to>
                                    </p:set>
                                    <p:animEffect transition="in" filter="fade">
                                      <p:cBhvr>
                                        <p:cTn id="25" dur="1000"/>
                                        <p:tgtEl>
                                          <p:spTgt spid="477"/>
                                        </p:tgtEl>
                                      </p:cBhvr>
                                    </p:animEffect>
                                  </p:childTnLst>
                                </p:cTn>
                              </p:par>
                              <p:par>
                                <p:cTn id="26" presetID="10" presetClass="entr" presetSubtype="0" fill="hold" nodeType="withEffect">
                                  <p:stCondLst>
                                    <p:cond delay="0"/>
                                  </p:stCondLst>
                                  <p:childTnLst>
                                    <p:set>
                                      <p:cBhvr>
                                        <p:cTn id="27" dur="1" fill="hold">
                                          <p:stCondLst>
                                            <p:cond delay="0"/>
                                          </p:stCondLst>
                                        </p:cTn>
                                        <p:tgtEl>
                                          <p:spTgt spid="456"/>
                                        </p:tgtEl>
                                        <p:attrNameLst>
                                          <p:attrName>style.visibility</p:attrName>
                                        </p:attrNameLst>
                                      </p:cBhvr>
                                      <p:to>
                                        <p:strVal val="visible"/>
                                      </p:to>
                                    </p:set>
                                    <p:animEffect transition="in" filter="fade">
                                      <p:cBhvr>
                                        <p:cTn id="28" dur="1000"/>
                                        <p:tgtEl>
                                          <p:spTgt spid="456"/>
                                        </p:tgtEl>
                                      </p:cBhvr>
                                    </p:animEffect>
                                  </p:childTnLst>
                                </p:cTn>
                              </p:par>
                              <p:par>
                                <p:cTn id="29" presetID="10" presetClass="entr" presetSubtype="0" fill="hold" nodeType="withEffect">
                                  <p:stCondLst>
                                    <p:cond delay="0"/>
                                  </p:stCondLst>
                                  <p:childTnLst>
                                    <p:set>
                                      <p:cBhvr>
                                        <p:cTn id="30" dur="1" fill="hold">
                                          <p:stCondLst>
                                            <p:cond delay="0"/>
                                          </p:stCondLst>
                                        </p:cTn>
                                        <p:tgtEl>
                                          <p:spTgt spid="463"/>
                                        </p:tgtEl>
                                        <p:attrNameLst>
                                          <p:attrName>style.visibility</p:attrName>
                                        </p:attrNameLst>
                                      </p:cBhvr>
                                      <p:to>
                                        <p:strVal val="visible"/>
                                      </p:to>
                                    </p:set>
                                    <p:animEffect transition="in" filter="fade">
                                      <p:cBhvr>
                                        <p:cTn id="31" dur="1000"/>
                                        <p:tgtEl>
                                          <p:spTgt spid="463"/>
                                        </p:tgtEl>
                                      </p:cBhvr>
                                    </p:animEffect>
                                  </p:childTnLst>
                                </p:cTn>
                              </p:par>
                              <p:par>
                                <p:cTn id="32" presetID="10" presetClass="entr" presetSubtype="0" fill="hold" nodeType="withEffect">
                                  <p:stCondLst>
                                    <p:cond delay="0"/>
                                  </p:stCondLst>
                                  <p:childTnLst>
                                    <p:set>
                                      <p:cBhvr>
                                        <p:cTn id="33" dur="1" fill="hold">
                                          <p:stCondLst>
                                            <p:cond delay="0"/>
                                          </p:stCondLst>
                                        </p:cTn>
                                        <p:tgtEl>
                                          <p:spTgt spid="482"/>
                                        </p:tgtEl>
                                        <p:attrNameLst>
                                          <p:attrName>style.visibility</p:attrName>
                                        </p:attrNameLst>
                                      </p:cBhvr>
                                      <p:to>
                                        <p:strVal val="visible"/>
                                      </p:to>
                                    </p:set>
                                    <p:animEffect transition="in" filter="fade">
                                      <p:cBhvr>
                                        <p:cTn id="34" dur="1000"/>
                                        <p:tgtEl>
                                          <p:spTgt spid="482"/>
                                        </p:tgtEl>
                                      </p:cBhvr>
                                    </p:animEffect>
                                  </p:childTnLst>
                                </p:cTn>
                              </p:par>
                              <p:par>
                                <p:cTn id="35" presetID="10" presetClass="entr" presetSubtype="0" fill="hold" nodeType="withEffect">
                                  <p:stCondLst>
                                    <p:cond delay="0"/>
                                  </p:stCondLst>
                                  <p:childTnLst>
                                    <p:set>
                                      <p:cBhvr>
                                        <p:cTn id="36" dur="1" fill="hold">
                                          <p:stCondLst>
                                            <p:cond delay="0"/>
                                          </p:stCondLst>
                                        </p:cTn>
                                        <p:tgtEl>
                                          <p:spTgt spid="455"/>
                                        </p:tgtEl>
                                        <p:attrNameLst>
                                          <p:attrName>style.visibility</p:attrName>
                                        </p:attrNameLst>
                                      </p:cBhvr>
                                      <p:to>
                                        <p:strVal val="visible"/>
                                      </p:to>
                                    </p:set>
                                    <p:animEffect transition="in" filter="fade">
                                      <p:cBhvr>
                                        <p:cTn id="37" dur="1000"/>
                                        <p:tgtEl>
                                          <p:spTgt spid="455"/>
                                        </p:tgtEl>
                                      </p:cBhvr>
                                    </p:animEffect>
                                  </p:childTnLst>
                                </p:cTn>
                              </p:par>
                              <p:par>
                                <p:cTn id="38" presetID="10" presetClass="entr" presetSubtype="0" fill="hold" nodeType="withEffect">
                                  <p:stCondLst>
                                    <p:cond delay="0"/>
                                  </p:stCondLst>
                                  <p:childTnLst>
                                    <p:set>
                                      <p:cBhvr>
                                        <p:cTn id="39" dur="1" fill="hold">
                                          <p:stCondLst>
                                            <p:cond delay="0"/>
                                          </p:stCondLst>
                                        </p:cTn>
                                        <p:tgtEl>
                                          <p:spTgt spid="461"/>
                                        </p:tgtEl>
                                        <p:attrNameLst>
                                          <p:attrName>style.visibility</p:attrName>
                                        </p:attrNameLst>
                                      </p:cBhvr>
                                      <p:to>
                                        <p:strVal val="visible"/>
                                      </p:to>
                                    </p:set>
                                    <p:animEffect transition="in" filter="fade">
                                      <p:cBhvr>
                                        <p:cTn id="40" dur="1000"/>
                                        <p:tgtEl>
                                          <p:spTgt spid="461"/>
                                        </p:tgtEl>
                                      </p:cBhvr>
                                    </p:animEffect>
                                  </p:childTnLst>
                                </p:cTn>
                              </p:par>
                              <p:par>
                                <p:cTn id="41" presetID="10" presetClass="entr" presetSubtype="0" fill="hold" nodeType="withEffect">
                                  <p:stCondLst>
                                    <p:cond delay="0"/>
                                  </p:stCondLst>
                                  <p:childTnLst>
                                    <p:set>
                                      <p:cBhvr>
                                        <p:cTn id="42" dur="1" fill="hold">
                                          <p:stCondLst>
                                            <p:cond delay="0"/>
                                          </p:stCondLst>
                                        </p:cTn>
                                        <p:tgtEl>
                                          <p:spTgt spid="465"/>
                                        </p:tgtEl>
                                        <p:attrNameLst>
                                          <p:attrName>style.visibility</p:attrName>
                                        </p:attrNameLst>
                                      </p:cBhvr>
                                      <p:to>
                                        <p:strVal val="visible"/>
                                      </p:to>
                                    </p:set>
                                    <p:animEffect transition="in" filter="fade">
                                      <p:cBhvr>
                                        <p:cTn id="43" dur="1000"/>
                                        <p:tgtEl>
                                          <p:spTgt spid="465"/>
                                        </p:tgtEl>
                                      </p:cBhvr>
                                    </p:animEffect>
                                  </p:childTnLst>
                                </p:cTn>
                              </p:par>
                              <p:par>
                                <p:cTn id="44" presetID="10" presetClass="entr" presetSubtype="0" fill="hold" nodeType="withEffect">
                                  <p:stCondLst>
                                    <p:cond delay="0"/>
                                  </p:stCondLst>
                                  <p:childTnLst>
                                    <p:set>
                                      <p:cBhvr>
                                        <p:cTn id="45" dur="1" fill="hold">
                                          <p:stCondLst>
                                            <p:cond delay="0"/>
                                          </p:stCondLst>
                                        </p:cTn>
                                        <p:tgtEl>
                                          <p:spTgt spid="475"/>
                                        </p:tgtEl>
                                        <p:attrNameLst>
                                          <p:attrName>style.visibility</p:attrName>
                                        </p:attrNameLst>
                                      </p:cBhvr>
                                      <p:to>
                                        <p:strVal val="visible"/>
                                      </p:to>
                                    </p:set>
                                    <p:animEffect transition="in" filter="fade">
                                      <p:cBhvr>
                                        <p:cTn id="46" dur="1000"/>
                                        <p:tgtEl>
                                          <p:spTgt spid="475"/>
                                        </p:tgtEl>
                                      </p:cBhvr>
                                    </p:animEffect>
                                  </p:childTnLst>
                                </p:cTn>
                              </p:par>
                              <p:par>
                                <p:cTn id="47" presetID="10" presetClass="entr" presetSubtype="0" fill="hold" nodeType="withEffect">
                                  <p:stCondLst>
                                    <p:cond delay="0"/>
                                  </p:stCondLst>
                                  <p:childTnLst>
                                    <p:set>
                                      <p:cBhvr>
                                        <p:cTn id="48" dur="1" fill="hold">
                                          <p:stCondLst>
                                            <p:cond delay="0"/>
                                          </p:stCondLst>
                                        </p:cTn>
                                        <p:tgtEl>
                                          <p:spTgt spid="457"/>
                                        </p:tgtEl>
                                        <p:attrNameLst>
                                          <p:attrName>style.visibility</p:attrName>
                                        </p:attrNameLst>
                                      </p:cBhvr>
                                      <p:to>
                                        <p:strVal val="visible"/>
                                      </p:to>
                                    </p:set>
                                    <p:animEffect transition="in" filter="fade">
                                      <p:cBhvr>
                                        <p:cTn id="49" dur="1000"/>
                                        <p:tgtEl>
                                          <p:spTgt spid="457"/>
                                        </p:tgtEl>
                                      </p:cBhvr>
                                    </p:animEffect>
                                  </p:childTnLst>
                                </p:cTn>
                              </p:par>
                              <p:par>
                                <p:cTn id="50" presetID="10" presetClass="entr" presetSubtype="0" fill="hold" nodeType="withEffect">
                                  <p:stCondLst>
                                    <p:cond delay="0"/>
                                  </p:stCondLst>
                                  <p:childTnLst>
                                    <p:set>
                                      <p:cBhvr>
                                        <p:cTn id="51" dur="1" fill="hold">
                                          <p:stCondLst>
                                            <p:cond delay="0"/>
                                          </p:stCondLst>
                                        </p:cTn>
                                        <p:tgtEl>
                                          <p:spTgt spid="472"/>
                                        </p:tgtEl>
                                        <p:attrNameLst>
                                          <p:attrName>style.visibility</p:attrName>
                                        </p:attrNameLst>
                                      </p:cBhvr>
                                      <p:to>
                                        <p:strVal val="visible"/>
                                      </p:to>
                                    </p:set>
                                    <p:animEffect transition="in" filter="fade">
                                      <p:cBhvr>
                                        <p:cTn id="52" dur="1000"/>
                                        <p:tgtEl>
                                          <p:spTgt spid="472"/>
                                        </p:tgtEl>
                                      </p:cBhvr>
                                    </p:animEffect>
                                  </p:childTnLst>
                                </p:cTn>
                              </p:par>
                              <p:par>
                                <p:cTn id="53" presetID="10" presetClass="entr" presetSubtype="0" fill="hold" nodeType="withEffect">
                                  <p:stCondLst>
                                    <p:cond delay="0"/>
                                  </p:stCondLst>
                                  <p:childTnLst>
                                    <p:set>
                                      <p:cBhvr>
                                        <p:cTn id="54" dur="1" fill="hold">
                                          <p:stCondLst>
                                            <p:cond delay="0"/>
                                          </p:stCondLst>
                                        </p:cTn>
                                        <p:tgtEl>
                                          <p:spTgt spid="464"/>
                                        </p:tgtEl>
                                        <p:attrNameLst>
                                          <p:attrName>style.visibility</p:attrName>
                                        </p:attrNameLst>
                                      </p:cBhvr>
                                      <p:to>
                                        <p:strVal val="visible"/>
                                      </p:to>
                                    </p:set>
                                    <p:animEffect transition="in" filter="fade">
                                      <p:cBhvr>
                                        <p:cTn id="55" dur="1000"/>
                                        <p:tgtEl>
                                          <p:spTgt spid="464"/>
                                        </p:tgtEl>
                                      </p:cBhvr>
                                    </p:animEffect>
                                  </p:childTnLst>
                                </p:cTn>
                              </p:par>
                              <p:par>
                                <p:cTn id="56" presetID="10" presetClass="entr" presetSubtype="0" fill="hold" nodeType="withEffect">
                                  <p:stCondLst>
                                    <p:cond delay="0"/>
                                  </p:stCondLst>
                                  <p:childTnLst>
                                    <p:set>
                                      <p:cBhvr>
                                        <p:cTn id="57" dur="1" fill="hold">
                                          <p:stCondLst>
                                            <p:cond delay="0"/>
                                          </p:stCondLst>
                                        </p:cTn>
                                        <p:tgtEl>
                                          <p:spTgt spid="478"/>
                                        </p:tgtEl>
                                        <p:attrNameLst>
                                          <p:attrName>style.visibility</p:attrName>
                                        </p:attrNameLst>
                                      </p:cBhvr>
                                      <p:to>
                                        <p:strVal val="visible"/>
                                      </p:to>
                                    </p:set>
                                    <p:animEffect transition="in" filter="fade">
                                      <p:cBhvr>
                                        <p:cTn id="58" dur="1000"/>
                                        <p:tgtEl>
                                          <p:spTgt spid="478"/>
                                        </p:tgtEl>
                                      </p:cBhvr>
                                    </p:animEffect>
                                  </p:childTnLst>
                                </p:cTn>
                              </p:par>
                              <p:par>
                                <p:cTn id="59" presetID="10" presetClass="entr" presetSubtype="0" fill="hold" nodeType="withEffect">
                                  <p:stCondLst>
                                    <p:cond delay="0"/>
                                  </p:stCondLst>
                                  <p:childTnLst>
                                    <p:set>
                                      <p:cBhvr>
                                        <p:cTn id="60" dur="1" fill="hold">
                                          <p:stCondLst>
                                            <p:cond delay="0"/>
                                          </p:stCondLst>
                                        </p:cTn>
                                        <p:tgtEl>
                                          <p:spTgt spid="479"/>
                                        </p:tgtEl>
                                        <p:attrNameLst>
                                          <p:attrName>style.visibility</p:attrName>
                                        </p:attrNameLst>
                                      </p:cBhvr>
                                      <p:to>
                                        <p:strVal val="visible"/>
                                      </p:to>
                                    </p:set>
                                    <p:animEffect transition="in" filter="fade">
                                      <p:cBhvr>
                                        <p:cTn id="61" dur="1000"/>
                                        <p:tgtEl>
                                          <p:spTgt spid="479"/>
                                        </p:tgtEl>
                                      </p:cBhvr>
                                    </p:animEffect>
                                  </p:childTnLst>
                                </p:cTn>
                              </p:par>
                              <p:par>
                                <p:cTn id="62" presetID="10" presetClass="entr" presetSubtype="0" fill="hold" nodeType="withEffect">
                                  <p:stCondLst>
                                    <p:cond delay="0"/>
                                  </p:stCondLst>
                                  <p:childTnLst>
                                    <p:set>
                                      <p:cBhvr>
                                        <p:cTn id="63" dur="1" fill="hold">
                                          <p:stCondLst>
                                            <p:cond delay="0"/>
                                          </p:stCondLst>
                                        </p:cTn>
                                        <p:tgtEl>
                                          <p:spTgt spid="480"/>
                                        </p:tgtEl>
                                        <p:attrNameLst>
                                          <p:attrName>style.visibility</p:attrName>
                                        </p:attrNameLst>
                                      </p:cBhvr>
                                      <p:to>
                                        <p:strVal val="visible"/>
                                      </p:to>
                                    </p:set>
                                    <p:animEffect transition="in" filter="fade">
                                      <p:cBhvr>
                                        <p:cTn id="64" dur="1000"/>
                                        <p:tgtEl>
                                          <p:spTgt spid="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57"/>
          <p:cNvSpPr txBox="1">
            <a:spLocks noGrp="1"/>
          </p:cNvSpPr>
          <p:nvPr>
            <p:ph type="title"/>
          </p:nvPr>
        </p:nvSpPr>
        <p:spPr>
          <a:xfrm>
            <a:off x="311725" y="1961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a:t>Other pentaquark evidences</a:t>
            </a:r>
            <a:endParaRPr/>
          </a:p>
        </p:txBody>
      </p:sp>
      <p:sp>
        <p:nvSpPr>
          <p:cNvPr id="488" name="Google Shape;488;p57"/>
          <p:cNvSpPr txBox="1">
            <a:spLocks noGrp="1"/>
          </p:cNvSpPr>
          <p:nvPr>
            <p:ph type="sldNum" idx="12"/>
          </p:nvPr>
        </p:nvSpPr>
        <p:spPr>
          <a:xfrm>
            <a:off x="8548658" y="48156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it"/>
              <a:t>19</a:t>
            </a:fld>
            <a:endParaRPr/>
          </a:p>
        </p:txBody>
      </p:sp>
      <p:pic>
        <p:nvPicPr>
          <p:cNvPr id="489" name="Google Shape;489;p57"/>
          <p:cNvPicPr preferRelativeResize="0"/>
          <p:nvPr/>
        </p:nvPicPr>
        <p:blipFill rotWithShape="1">
          <a:blip r:embed="rId3">
            <a:alphaModFix/>
          </a:blip>
          <a:srcRect l="51228" t="7783" r="3692"/>
          <a:stretch/>
        </p:blipFill>
        <p:spPr>
          <a:xfrm>
            <a:off x="765975" y="1748600"/>
            <a:ext cx="2928000" cy="1857188"/>
          </a:xfrm>
          <a:prstGeom prst="rect">
            <a:avLst/>
          </a:prstGeom>
          <a:noFill/>
          <a:ln>
            <a:noFill/>
          </a:ln>
        </p:spPr>
      </p:pic>
      <p:sp>
        <p:nvSpPr>
          <p:cNvPr id="490" name="Google Shape;490;p57"/>
          <p:cNvSpPr txBox="1"/>
          <p:nvPr/>
        </p:nvSpPr>
        <p:spPr>
          <a:xfrm>
            <a:off x="1437250" y="1052610"/>
            <a:ext cx="29280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solidFill>
                  <a:srgbClr val="233A44"/>
                </a:solidFill>
                <a:latin typeface="Roboto"/>
                <a:ea typeface="Roboto"/>
                <a:cs typeface="Roboto"/>
                <a:sym typeface="Roboto"/>
              </a:rPr>
              <a:t>Evidence for</a:t>
            </a:r>
            <a:r>
              <a:rPr lang="it" i="1">
                <a:solidFill>
                  <a:srgbClr val="233A44"/>
                </a:solidFill>
                <a:latin typeface="Roboto"/>
                <a:ea typeface="Roboto"/>
                <a:cs typeface="Roboto"/>
                <a:sym typeface="Roboto"/>
              </a:rPr>
              <a:t> P</a:t>
            </a:r>
            <a:r>
              <a:rPr lang="it" i="1" baseline="-25000">
                <a:solidFill>
                  <a:srgbClr val="233A44"/>
                </a:solidFill>
                <a:latin typeface="Roboto"/>
                <a:ea typeface="Roboto"/>
                <a:cs typeface="Roboto"/>
                <a:sym typeface="Roboto"/>
              </a:rPr>
              <a:t>ψs</a:t>
            </a:r>
            <a:r>
              <a:rPr lang="it">
                <a:solidFill>
                  <a:srgbClr val="233A44"/>
                </a:solidFill>
                <a:latin typeface="Roboto"/>
                <a:ea typeface="Roboto"/>
                <a:cs typeface="Roboto"/>
                <a:sym typeface="Roboto"/>
              </a:rPr>
              <a:t>(4459)</a:t>
            </a:r>
            <a:endParaRPr>
              <a:solidFill>
                <a:srgbClr val="233A44"/>
              </a:solidFill>
              <a:latin typeface="Roboto"/>
              <a:ea typeface="Roboto"/>
              <a:cs typeface="Roboto"/>
              <a:sym typeface="Roboto"/>
            </a:endParaRPr>
          </a:p>
          <a:p>
            <a:pPr marL="0" lvl="0" indent="0" algn="l" rtl="0">
              <a:spcBef>
                <a:spcPts val="0"/>
              </a:spcBef>
              <a:spcAft>
                <a:spcPts val="0"/>
              </a:spcAft>
              <a:buNone/>
            </a:pPr>
            <a:r>
              <a:rPr lang="it">
                <a:solidFill>
                  <a:srgbClr val="233A44"/>
                </a:solidFill>
                <a:latin typeface="Roboto"/>
                <a:ea typeface="Roboto"/>
                <a:cs typeface="Roboto"/>
                <a:sym typeface="Roboto"/>
              </a:rPr>
              <a:t>in</a:t>
            </a:r>
            <a:r>
              <a:rPr lang="it">
                <a:latin typeface="Roboto"/>
                <a:ea typeface="Roboto"/>
                <a:cs typeface="Roboto"/>
                <a:sym typeface="Roboto"/>
              </a:rPr>
              <a:t> </a:t>
            </a:r>
            <a:r>
              <a:rPr lang="it" b="1">
                <a:solidFill>
                  <a:srgbClr val="FF0000"/>
                </a:solidFill>
                <a:latin typeface="Roboto"/>
                <a:ea typeface="Roboto"/>
                <a:cs typeface="Roboto"/>
                <a:sym typeface="Roboto"/>
              </a:rPr>
              <a:t>𝛯</a:t>
            </a:r>
            <a:r>
              <a:rPr lang="it" b="1" baseline="-25000">
                <a:solidFill>
                  <a:srgbClr val="FF0000"/>
                </a:solidFill>
                <a:latin typeface="Roboto"/>
                <a:ea typeface="Roboto"/>
                <a:cs typeface="Roboto"/>
                <a:sym typeface="Roboto"/>
              </a:rPr>
              <a:t>b</a:t>
            </a:r>
            <a:r>
              <a:rPr lang="it" b="1" baseline="30000">
                <a:solidFill>
                  <a:srgbClr val="FF0000"/>
                </a:solidFill>
                <a:latin typeface="Roboto"/>
                <a:ea typeface="Roboto"/>
                <a:cs typeface="Roboto"/>
                <a:sym typeface="Roboto"/>
              </a:rPr>
              <a:t>-</a:t>
            </a:r>
            <a:r>
              <a:rPr lang="it">
                <a:solidFill>
                  <a:srgbClr val="FF0000"/>
                </a:solidFill>
                <a:latin typeface="Roboto Light"/>
                <a:ea typeface="Roboto Light"/>
                <a:cs typeface="Roboto Light"/>
                <a:sym typeface="Roboto Light"/>
              </a:rPr>
              <a:t>→ 𝑱/𝝍</a:t>
            </a:r>
            <a:r>
              <a:rPr lang="it" b="1" i="1">
                <a:solidFill>
                  <a:srgbClr val="FF0000"/>
                </a:solidFill>
                <a:latin typeface="Roboto"/>
                <a:ea typeface="Roboto"/>
                <a:cs typeface="Roboto"/>
                <a:sym typeface="Roboto"/>
              </a:rPr>
              <a:t>Λ</a:t>
            </a:r>
            <a:r>
              <a:rPr lang="it">
                <a:solidFill>
                  <a:srgbClr val="FF0000"/>
                </a:solidFill>
                <a:latin typeface="Roboto Light"/>
                <a:ea typeface="Roboto Light"/>
                <a:cs typeface="Roboto Light"/>
                <a:sym typeface="Roboto Light"/>
              </a:rPr>
              <a:t>𝑲 </a:t>
            </a:r>
            <a:r>
              <a:rPr lang="it">
                <a:latin typeface="Roboto"/>
                <a:ea typeface="Roboto"/>
                <a:cs typeface="Roboto"/>
                <a:sym typeface="Roboto"/>
              </a:rPr>
              <a:t> </a:t>
            </a:r>
            <a:r>
              <a:rPr lang="it">
                <a:solidFill>
                  <a:srgbClr val="233A44"/>
                </a:solidFill>
                <a:latin typeface="Roboto"/>
                <a:ea typeface="Roboto"/>
                <a:cs typeface="Roboto"/>
                <a:sym typeface="Roboto"/>
              </a:rPr>
              <a:t>at 3.1σ</a:t>
            </a:r>
            <a:endParaRPr>
              <a:solidFill>
                <a:srgbClr val="233A44"/>
              </a:solidFill>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sp>
        <p:nvSpPr>
          <p:cNvPr id="491" name="Google Shape;491;p57"/>
          <p:cNvSpPr txBox="1"/>
          <p:nvPr/>
        </p:nvSpPr>
        <p:spPr>
          <a:xfrm>
            <a:off x="5245825" y="1052600"/>
            <a:ext cx="2007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solidFill>
                  <a:srgbClr val="233A44"/>
                </a:solidFill>
                <a:latin typeface="Roboto"/>
                <a:ea typeface="Roboto"/>
                <a:cs typeface="Roboto"/>
                <a:sym typeface="Roboto"/>
              </a:rPr>
              <a:t>Evidence for</a:t>
            </a:r>
            <a:r>
              <a:rPr lang="it" i="1">
                <a:solidFill>
                  <a:srgbClr val="233A44"/>
                </a:solidFill>
                <a:latin typeface="Roboto"/>
                <a:ea typeface="Roboto"/>
                <a:cs typeface="Roboto"/>
                <a:sym typeface="Roboto"/>
              </a:rPr>
              <a:t> P</a:t>
            </a:r>
            <a:r>
              <a:rPr lang="it" i="1" baseline="-25000">
                <a:solidFill>
                  <a:srgbClr val="233A44"/>
                </a:solidFill>
                <a:latin typeface="Roboto"/>
                <a:ea typeface="Roboto"/>
                <a:cs typeface="Roboto"/>
                <a:sym typeface="Roboto"/>
              </a:rPr>
              <a:t>ψ</a:t>
            </a:r>
            <a:r>
              <a:rPr lang="it">
                <a:solidFill>
                  <a:srgbClr val="233A44"/>
                </a:solidFill>
                <a:latin typeface="Roboto"/>
                <a:ea typeface="Roboto"/>
                <a:cs typeface="Roboto"/>
                <a:sym typeface="Roboto"/>
              </a:rPr>
              <a:t>(4337)</a:t>
            </a:r>
            <a:endParaRPr>
              <a:solidFill>
                <a:srgbClr val="233A44"/>
              </a:solidFill>
              <a:latin typeface="Roboto"/>
              <a:ea typeface="Roboto"/>
              <a:cs typeface="Roboto"/>
              <a:sym typeface="Roboto"/>
            </a:endParaRPr>
          </a:p>
          <a:p>
            <a:pPr marL="0" lvl="0" indent="0" algn="l" rtl="0">
              <a:spcBef>
                <a:spcPts val="0"/>
              </a:spcBef>
              <a:spcAft>
                <a:spcPts val="0"/>
              </a:spcAft>
              <a:buNone/>
            </a:pPr>
            <a:r>
              <a:rPr lang="it">
                <a:solidFill>
                  <a:srgbClr val="233A44"/>
                </a:solidFill>
                <a:latin typeface="Roboto"/>
                <a:ea typeface="Roboto"/>
                <a:cs typeface="Roboto"/>
                <a:sym typeface="Roboto"/>
              </a:rPr>
              <a:t> in </a:t>
            </a:r>
            <a:r>
              <a:rPr lang="it" b="1" i="1">
                <a:solidFill>
                  <a:srgbClr val="FF0000"/>
                </a:solidFill>
                <a:latin typeface="Roboto"/>
                <a:ea typeface="Roboto"/>
                <a:cs typeface="Roboto"/>
                <a:sym typeface="Roboto"/>
              </a:rPr>
              <a:t>B</a:t>
            </a:r>
            <a:r>
              <a:rPr lang="it" b="1" baseline="-25000">
                <a:solidFill>
                  <a:srgbClr val="FF0000"/>
                </a:solidFill>
                <a:latin typeface="Roboto"/>
                <a:ea typeface="Roboto"/>
                <a:cs typeface="Roboto"/>
                <a:sym typeface="Roboto"/>
              </a:rPr>
              <a:t>s</a:t>
            </a:r>
            <a:r>
              <a:rPr lang="it">
                <a:solidFill>
                  <a:srgbClr val="FF0000"/>
                </a:solidFill>
                <a:latin typeface="Roboto Light"/>
                <a:ea typeface="Roboto Light"/>
                <a:cs typeface="Roboto Light"/>
                <a:sym typeface="Roboto Light"/>
              </a:rPr>
              <a:t>→</a:t>
            </a:r>
            <a:r>
              <a:rPr lang="it">
                <a:solidFill>
                  <a:srgbClr val="FF0000"/>
                </a:solidFill>
                <a:latin typeface="Times New Roman"/>
                <a:ea typeface="Times New Roman"/>
                <a:cs typeface="Times New Roman"/>
                <a:sym typeface="Times New Roman"/>
              </a:rPr>
              <a:t>𝑱/𝝍</a:t>
            </a:r>
            <a:r>
              <a:rPr lang="it" b="1">
                <a:solidFill>
                  <a:srgbClr val="FF0000"/>
                </a:solidFill>
                <a:latin typeface="Times New Roman"/>
                <a:ea typeface="Times New Roman"/>
                <a:cs typeface="Times New Roman"/>
                <a:sym typeface="Times New Roman"/>
              </a:rPr>
              <a:t>𝑝</a:t>
            </a:r>
            <a:r>
              <a:rPr lang="it" b="1" i="1">
                <a:solidFill>
                  <a:srgbClr val="FF0000"/>
                </a:solidFill>
                <a:latin typeface="Times New Roman"/>
                <a:ea typeface="Times New Roman"/>
                <a:cs typeface="Times New Roman"/>
                <a:sym typeface="Times New Roman"/>
              </a:rPr>
              <a:t>p̄</a:t>
            </a:r>
            <a:r>
              <a:rPr lang="it" b="1" i="1">
                <a:latin typeface="Roboto"/>
                <a:ea typeface="Roboto"/>
                <a:cs typeface="Roboto"/>
                <a:sym typeface="Roboto"/>
              </a:rPr>
              <a:t> </a:t>
            </a:r>
            <a:r>
              <a:rPr lang="it">
                <a:latin typeface="Roboto"/>
                <a:ea typeface="Roboto"/>
                <a:cs typeface="Roboto"/>
                <a:sym typeface="Roboto"/>
              </a:rPr>
              <a:t> </a:t>
            </a:r>
            <a:r>
              <a:rPr lang="it">
                <a:solidFill>
                  <a:srgbClr val="233A44"/>
                </a:solidFill>
                <a:latin typeface="Roboto"/>
                <a:ea typeface="Roboto"/>
                <a:cs typeface="Roboto"/>
                <a:sym typeface="Roboto"/>
              </a:rPr>
              <a:t>at 3.1σ</a:t>
            </a:r>
            <a:endParaRPr>
              <a:solidFill>
                <a:srgbClr val="233A44"/>
              </a:solidFill>
              <a:latin typeface="Roboto"/>
              <a:ea typeface="Roboto"/>
              <a:cs typeface="Roboto"/>
              <a:sym typeface="Roboto"/>
            </a:endParaRPr>
          </a:p>
        </p:txBody>
      </p:sp>
      <p:pic>
        <p:nvPicPr>
          <p:cNvPr id="492" name="Google Shape;492;p57"/>
          <p:cNvPicPr preferRelativeResize="0"/>
          <p:nvPr/>
        </p:nvPicPr>
        <p:blipFill rotWithShape="1">
          <a:blip r:embed="rId4">
            <a:alphaModFix/>
          </a:blip>
          <a:srcRect l="21938" r="18784" b="28820"/>
          <a:stretch/>
        </p:blipFill>
        <p:spPr>
          <a:xfrm>
            <a:off x="4952927" y="1673559"/>
            <a:ext cx="2409349" cy="1931201"/>
          </a:xfrm>
          <a:prstGeom prst="rect">
            <a:avLst/>
          </a:prstGeom>
          <a:noFill/>
          <a:ln>
            <a:noFill/>
          </a:ln>
        </p:spPr>
      </p:pic>
      <p:sp>
        <p:nvSpPr>
          <p:cNvPr id="493" name="Google Shape;493;p57"/>
          <p:cNvSpPr txBox="1"/>
          <p:nvPr/>
        </p:nvSpPr>
        <p:spPr>
          <a:xfrm>
            <a:off x="690550" y="3471225"/>
            <a:ext cx="3674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solidFill>
                  <a:srgbClr val="233A44"/>
                </a:solidFill>
                <a:latin typeface="Roboto"/>
                <a:ea typeface="Roboto"/>
                <a:cs typeface="Roboto"/>
                <a:sym typeface="Roboto"/>
              </a:rPr>
              <a:t>⇒ pentaquark with strangeness</a:t>
            </a:r>
            <a:endParaRPr>
              <a:solidFill>
                <a:srgbClr val="233A44"/>
              </a:solidFill>
              <a:latin typeface="Roboto"/>
              <a:ea typeface="Roboto"/>
              <a:cs typeface="Roboto"/>
              <a:sym typeface="Roboto"/>
            </a:endParaRPr>
          </a:p>
          <a:p>
            <a:pPr marL="457200" lvl="0" indent="-317500" algn="l" rtl="0">
              <a:spcBef>
                <a:spcPts val="0"/>
              </a:spcBef>
              <a:spcAft>
                <a:spcPts val="0"/>
              </a:spcAft>
              <a:buSzPts val="1400"/>
              <a:buFont typeface="Roboto"/>
              <a:buChar char="✓"/>
            </a:pPr>
            <a:r>
              <a:rPr lang="it">
                <a:solidFill>
                  <a:srgbClr val="233A44"/>
                </a:solidFill>
                <a:latin typeface="Roboto"/>
                <a:ea typeface="Roboto"/>
                <a:cs typeface="Roboto"/>
                <a:sym typeface="Roboto"/>
              </a:rPr>
              <a:t>at</a:t>
            </a:r>
            <a:r>
              <a:rPr lang="it">
                <a:latin typeface="Roboto"/>
                <a:ea typeface="Roboto"/>
                <a:cs typeface="Roboto"/>
                <a:sym typeface="Roboto"/>
              </a:rPr>
              <a:t> </a:t>
            </a:r>
            <a:r>
              <a:rPr lang="it">
                <a:solidFill>
                  <a:srgbClr val="0000FF"/>
                </a:solidFill>
                <a:latin typeface="Roboto"/>
                <a:ea typeface="Roboto"/>
                <a:cs typeface="Roboto"/>
                <a:sym typeface="Roboto"/>
              </a:rPr>
              <a:t>𝛯</a:t>
            </a:r>
            <a:r>
              <a:rPr lang="it" baseline="-25000">
                <a:solidFill>
                  <a:srgbClr val="0000FF"/>
                </a:solidFill>
                <a:latin typeface="Roboto"/>
                <a:ea typeface="Roboto"/>
                <a:cs typeface="Roboto"/>
                <a:sym typeface="Roboto"/>
              </a:rPr>
              <a:t>c</a:t>
            </a:r>
            <a:r>
              <a:rPr lang="it" baseline="30000">
                <a:solidFill>
                  <a:srgbClr val="0000FF"/>
                </a:solidFill>
                <a:latin typeface="Roboto"/>
                <a:ea typeface="Roboto"/>
                <a:cs typeface="Roboto"/>
                <a:sym typeface="Roboto"/>
              </a:rPr>
              <a:t>0</a:t>
            </a:r>
            <a:r>
              <a:rPr lang="it" i="1">
                <a:solidFill>
                  <a:srgbClr val="0000FF"/>
                </a:solidFill>
                <a:latin typeface="Roboto"/>
                <a:ea typeface="Roboto"/>
                <a:cs typeface="Roboto"/>
                <a:sym typeface="Roboto"/>
              </a:rPr>
              <a:t>D</a:t>
            </a:r>
            <a:r>
              <a:rPr lang="it" baseline="30000">
                <a:solidFill>
                  <a:srgbClr val="0000FF"/>
                </a:solidFill>
                <a:latin typeface="Roboto"/>
                <a:ea typeface="Roboto"/>
                <a:cs typeface="Roboto"/>
                <a:sym typeface="Roboto"/>
              </a:rPr>
              <a:t>*0 </a:t>
            </a:r>
            <a:r>
              <a:rPr lang="it" baseline="-25000">
                <a:solidFill>
                  <a:srgbClr val="0000FF"/>
                </a:solidFill>
                <a:latin typeface="Roboto"/>
                <a:ea typeface="Roboto"/>
                <a:cs typeface="Roboto"/>
                <a:sym typeface="Roboto"/>
              </a:rPr>
              <a:t> </a:t>
            </a:r>
            <a:r>
              <a:rPr lang="it">
                <a:solidFill>
                  <a:srgbClr val="0000FF"/>
                </a:solidFill>
                <a:latin typeface="Roboto"/>
                <a:ea typeface="Roboto"/>
                <a:cs typeface="Roboto"/>
                <a:sym typeface="Roboto"/>
              </a:rPr>
              <a:t> threshold</a:t>
            </a:r>
            <a:endParaRPr>
              <a:solidFill>
                <a:srgbClr val="233A44"/>
              </a:solidFill>
              <a:latin typeface="Roboto"/>
              <a:ea typeface="Roboto"/>
              <a:cs typeface="Roboto"/>
              <a:sym typeface="Roboto"/>
            </a:endParaRPr>
          </a:p>
        </p:txBody>
      </p:sp>
      <p:sp>
        <p:nvSpPr>
          <p:cNvPr id="494" name="Google Shape;494;p57"/>
          <p:cNvSpPr txBox="1"/>
          <p:nvPr/>
        </p:nvSpPr>
        <p:spPr>
          <a:xfrm>
            <a:off x="5036425" y="3529675"/>
            <a:ext cx="29280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solidFill>
                  <a:srgbClr val="233A44"/>
                </a:solidFill>
                <a:latin typeface="Roboto"/>
                <a:ea typeface="Roboto"/>
                <a:cs typeface="Roboto"/>
                <a:sym typeface="Roboto"/>
              </a:rPr>
              <a:t>⇒</a:t>
            </a:r>
            <a:r>
              <a:rPr lang="it" i="1">
                <a:solidFill>
                  <a:srgbClr val="233A44"/>
                </a:solidFill>
                <a:latin typeface="Roboto"/>
                <a:ea typeface="Roboto"/>
                <a:cs typeface="Roboto"/>
                <a:sym typeface="Roboto"/>
              </a:rPr>
              <a:t> P</a:t>
            </a:r>
            <a:r>
              <a:rPr lang="it" i="1" baseline="-25000">
                <a:solidFill>
                  <a:srgbClr val="233A44"/>
                </a:solidFill>
                <a:latin typeface="Roboto"/>
                <a:ea typeface="Roboto"/>
                <a:cs typeface="Roboto"/>
                <a:sym typeface="Roboto"/>
              </a:rPr>
              <a:t>ψ</a:t>
            </a:r>
            <a:r>
              <a:rPr lang="it">
                <a:solidFill>
                  <a:srgbClr val="233A44"/>
                </a:solidFill>
                <a:latin typeface="Roboto"/>
                <a:ea typeface="Roboto"/>
                <a:cs typeface="Roboto"/>
                <a:sym typeface="Roboto"/>
              </a:rPr>
              <a:t> in B meson decay</a:t>
            </a:r>
            <a:endParaRPr>
              <a:solidFill>
                <a:srgbClr val="233A44"/>
              </a:solidFill>
              <a:latin typeface="Roboto"/>
              <a:ea typeface="Roboto"/>
              <a:cs typeface="Roboto"/>
              <a:sym typeface="Roboto"/>
            </a:endParaRPr>
          </a:p>
          <a:p>
            <a:pPr marL="457200" lvl="0" indent="-317500" algn="l" rtl="0">
              <a:spcBef>
                <a:spcPts val="0"/>
              </a:spcBef>
              <a:spcAft>
                <a:spcPts val="0"/>
              </a:spcAft>
              <a:buClr>
                <a:srgbClr val="233A44"/>
              </a:buClr>
              <a:buSzPts val="1400"/>
              <a:buFont typeface="Roboto"/>
              <a:buChar char="✓"/>
            </a:pPr>
            <a:r>
              <a:rPr lang="it">
                <a:solidFill>
                  <a:srgbClr val="233A44"/>
                </a:solidFill>
                <a:latin typeface="Roboto"/>
                <a:ea typeface="Roboto"/>
                <a:cs typeface="Roboto"/>
                <a:sym typeface="Roboto"/>
              </a:rPr>
              <a:t>J</a:t>
            </a:r>
            <a:r>
              <a:rPr lang="it" baseline="30000">
                <a:solidFill>
                  <a:srgbClr val="233A44"/>
                </a:solidFill>
                <a:latin typeface="Roboto"/>
                <a:ea typeface="Roboto"/>
                <a:cs typeface="Roboto"/>
                <a:sym typeface="Roboto"/>
              </a:rPr>
              <a:t>P</a:t>
            </a:r>
            <a:r>
              <a:rPr lang="it">
                <a:solidFill>
                  <a:srgbClr val="233A44"/>
                </a:solidFill>
                <a:latin typeface="Roboto"/>
                <a:ea typeface="Roboto"/>
                <a:cs typeface="Roboto"/>
                <a:sym typeface="Roboto"/>
              </a:rPr>
              <a:t> = ½</a:t>
            </a:r>
            <a:r>
              <a:rPr lang="it" baseline="30000">
                <a:solidFill>
                  <a:srgbClr val="233A44"/>
                </a:solidFill>
                <a:latin typeface="Roboto"/>
                <a:ea typeface="Roboto"/>
                <a:cs typeface="Roboto"/>
                <a:sym typeface="Roboto"/>
              </a:rPr>
              <a:t>+</a:t>
            </a:r>
            <a:r>
              <a:rPr lang="it">
                <a:solidFill>
                  <a:srgbClr val="233A44"/>
                </a:solidFill>
                <a:latin typeface="Roboto"/>
                <a:ea typeface="Roboto"/>
                <a:cs typeface="Roboto"/>
                <a:sym typeface="Roboto"/>
              </a:rPr>
              <a:t> for</a:t>
            </a:r>
            <a:r>
              <a:rPr lang="it" i="1">
                <a:solidFill>
                  <a:srgbClr val="233A44"/>
                </a:solidFill>
                <a:latin typeface="Roboto"/>
                <a:ea typeface="Roboto"/>
                <a:cs typeface="Roboto"/>
                <a:sym typeface="Roboto"/>
              </a:rPr>
              <a:t> P</a:t>
            </a:r>
            <a:r>
              <a:rPr lang="it" i="1" baseline="-25000">
                <a:solidFill>
                  <a:srgbClr val="233A44"/>
                </a:solidFill>
                <a:latin typeface="Roboto"/>
                <a:ea typeface="Roboto"/>
                <a:cs typeface="Roboto"/>
                <a:sym typeface="Roboto"/>
              </a:rPr>
              <a:t>ψ</a:t>
            </a:r>
            <a:r>
              <a:rPr lang="it" baseline="30000">
                <a:solidFill>
                  <a:srgbClr val="233A44"/>
                </a:solidFill>
                <a:latin typeface="Roboto"/>
                <a:ea typeface="Roboto"/>
                <a:cs typeface="Roboto"/>
                <a:sym typeface="Roboto"/>
              </a:rPr>
              <a:t>+</a:t>
            </a:r>
            <a:r>
              <a:rPr lang="it">
                <a:solidFill>
                  <a:srgbClr val="233A44"/>
                </a:solidFill>
                <a:latin typeface="Roboto"/>
                <a:ea typeface="Roboto"/>
                <a:cs typeface="Roboto"/>
                <a:sym typeface="Roboto"/>
              </a:rPr>
              <a:t> preferred (?)</a:t>
            </a:r>
            <a:endParaRPr>
              <a:solidFill>
                <a:srgbClr val="233A44"/>
              </a:solidFill>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sp>
        <p:nvSpPr>
          <p:cNvPr id="495" name="Google Shape;495;p57"/>
          <p:cNvSpPr txBox="1"/>
          <p:nvPr/>
        </p:nvSpPr>
        <p:spPr>
          <a:xfrm>
            <a:off x="5391925" y="4284190"/>
            <a:ext cx="1715700" cy="743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100"/>
              </a:spcBef>
              <a:spcAft>
                <a:spcPts val="0"/>
              </a:spcAft>
              <a:buNone/>
            </a:pPr>
            <a:r>
              <a:rPr lang="it" sz="1100" dirty="0">
                <a:solidFill>
                  <a:srgbClr val="009384"/>
                </a:solidFill>
                <a:latin typeface="Roboto"/>
                <a:ea typeface="Roboto"/>
                <a:cs typeface="Roboto"/>
                <a:sym typeface="Roboto"/>
              </a:rPr>
              <a:t>PRL </a:t>
            </a:r>
            <a:r>
              <a:rPr lang="it" sz="1100" u="sng" dirty="0">
                <a:solidFill>
                  <a:srgbClr val="009384"/>
                </a:solidFill>
                <a:latin typeface="Roboto"/>
                <a:ea typeface="Roboto"/>
                <a:cs typeface="Roboto"/>
                <a:sym typeface="Roboto"/>
                <a:hlinkClick r:id="rId5">
                  <a:extLst>
                    <a:ext uri="{A12FA001-AC4F-418D-AE19-62706E023703}">
                      <ahyp:hlinkClr xmlns:ahyp="http://schemas.microsoft.com/office/drawing/2018/hyperlinkcolor" val="tx"/>
                    </a:ext>
                  </a:extLst>
                </a:hlinkClick>
              </a:rPr>
              <a:t>122, 191804</a:t>
            </a:r>
            <a:r>
              <a:rPr lang="it" sz="1100" dirty="0">
                <a:solidFill>
                  <a:srgbClr val="009384"/>
                </a:solidFill>
                <a:latin typeface="Roboto"/>
                <a:ea typeface="Roboto"/>
                <a:cs typeface="Roboto"/>
                <a:sym typeface="Roboto"/>
              </a:rPr>
              <a:t> (2019)</a:t>
            </a:r>
            <a:endParaRPr sz="1100" dirty="0">
              <a:solidFill>
                <a:srgbClr val="009384"/>
              </a:solidFill>
              <a:latin typeface="Roboto"/>
              <a:ea typeface="Roboto"/>
              <a:cs typeface="Roboto"/>
              <a:sym typeface="Roboto"/>
            </a:endParaRPr>
          </a:p>
          <a:p>
            <a:pPr marL="0" lvl="0" indent="0" algn="l" rtl="0">
              <a:spcBef>
                <a:spcPts val="200"/>
              </a:spcBef>
              <a:spcAft>
                <a:spcPts val="0"/>
              </a:spcAft>
              <a:buNone/>
            </a:pPr>
            <a:r>
              <a:rPr lang="it" sz="1100" dirty="0">
                <a:solidFill>
                  <a:schemeClr val="accent5"/>
                </a:solidFill>
                <a:latin typeface="Roboto"/>
                <a:ea typeface="Roboto"/>
                <a:cs typeface="Roboto"/>
                <a:sym typeface="Roboto"/>
              </a:rPr>
              <a:t>PRL 128, 062001 (2022)</a:t>
            </a:r>
            <a:endParaRPr sz="1100" dirty="0">
              <a:solidFill>
                <a:schemeClr val="accent5"/>
              </a:solidFill>
              <a:latin typeface="Roboto"/>
              <a:ea typeface="Roboto"/>
              <a:cs typeface="Roboto"/>
              <a:sym typeface="Roboto"/>
            </a:endParaRPr>
          </a:p>
          <a:p>
            <a:pPr marL="0" lvl="0" indent="0" algn="l" rtl="0">
              <a:spcBef>
                <a:spcPts val="0"/>
              </a:spcBef>
              <a:spcAft>
                <a:spcPts val="0"/>
              </a:spcAft>
              <a:buNone/>
            </a:pPr>
            <a:endParaRPr sz="1100" dirty="0">
              <a:latin typeface="Roboto"/>
              <a:ea typeface="Roboto"/>
              <a:cs typeface="Roboto"/>
              <a:sym typeface="Roboto"/>
            </a:endParaRPr>
          </a:p>
        </p:txBody>
      </p:sp>
      <p:sp>
        <p:nvSpPr>
          <p:cNvPr id="496" name="Google Shape;496;p57"/>
          <p:cNvSpPr txBox="1"/>
          <p:nvPr/>
        </p:nvSpPr>
        <p:spPr>
          <a:xfrm>
            <a:off x="1360025" y="4242250"/>
            <a:ext cx="2460900" cy="743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100">
              <a:solidFill>
                <a:srgbClr val="009384"/>
              </a:solidFill>
              <a:latin typeface="Roboto"/>
              <a:ea typeface="Roboto"/>
              <a:cs typeface="Roboto"/>
              <a:sym typeface="Roboto"/>
            </a:endParaRPr>
          </a:p>
          <a:p>
            <a:pPr marL="0" lvl="0" indent="0" algn="l" rtl="0">
              <a:lnSpc>
                <a:spcPct val="115000"/>
              </a:lnSpc>
              <a:spcBef>
                <a:spcPts val="0"/>
              </a:spcBef>
              <a:spcAft>
                <a:spcPts val="0"/>
              </a:spcAft>
              <a:buNone/>
            </a:pPr>
            <a:r>
              <a:rPr lang="it" sz="1100">
                <a:solidFill>
                  <a:srgbClr val="009384"/>
                </a:solidFill>
                <a:highlight>
                  <a:srgbClr val="FFFFFF"/>
                </a:highlight>
                <a:latin typeface="Roboto"/>
                <a:ea typeface="Roboto"/>
                <a:cs typeface="Roboto"/>
                <a:sym typeface="Roboto"/>
              </a:rPr>
              <a:t>Sci.Bull. 66 (2021) 1278-1287 </a:t>
            </a:r>
            <a:endParaRPr sz="1100">
              <a:solidFill>
                <a:srgbClr val="009384"/>
              </a:solidFill>
              <a:highlight>
                <a:srgbClr val="FFFFFF"/>
              </a:highlight>
              <a:latin typeface="Roboto"/>
              <a:ea typeface="Roboto"/>
              <a:cs typeface="Roboto"/>
              <a:sym typeface="Roboto"/>
            </a:endParaRPr>
          </a:p>
          <a:p>
            <a:pPr marL="0" lvl="0" indent="0" algn="l" rtl="0">
              <a:lnSpc>
                <a:spcPct val="115000"/>
              </a:lnSpc>
              <a:spcBef>
                <a:spcPts val="0"/>
              </a:spcBef>
              <a:spcAft>
                <a:spcPts val="0"/>
              </a:spcAft>
              <a:buNone/>
            </a:pPr>
            <a:r>
              <a:rPr lang="it" sz="1100">
                <a:solidFill>
                  <a:srgbClr val="009384"/>
                </a:solidFill>
                <a:latin typeface="Roboto"/>
                <a:ea typeface="Roboto"/>
                <a:cs typeface="Roboto"/>
                <a:sym typeface="Roboto"/>
              </a:rPr>
              <a:t>PLB </a:t>
            </a:r>
            <a:r>
              <a:rPr lang="it" sz="1100">
                <a:solidFill>
                  <a:srgbClr val="009384"/>
                </a:solidFill>
                <a:highlight>
                  <a:srgbClr val="FFFFFF"/>
                </a:highlight>
              </a:rPr>
              <a:t>772 (2017) 265-273</a:t>
            </a:r>
            <a:endParaRPr sz="1100">
              <a:solidFill>
                <a:srgbClr val="009384"/>
              </a:solidFill>
              <a:latin typeface="Roboto"/>
              <a:ea typeface="Roboto"/>
              <a:cs typeface="Roboto"/>
              <a:sym typeface="Roboto"/>
            </a:endParaRPr>
          </a:p>
        </p:txBody>
      </p:sp>
      <p:sp>
        <p:nvSpPr>
          <p:cNvPr id="497" name="Google Shape;497;p57"/>
          <p:cNvSpPr txBox="1"/>
          <p:nvPr/>
        </p:nvSpPr>
        <p:spPr>
          <a:xfrm>
            <a:off x="6379725" y="1006801"/>
            <a:ext cx="334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baseline="30000">
                <a:solidFill>
                  <a:srgbClr val="233A44"/>
                </a:solidFill>
                <a:latin typeface="Roboto"/>
                <a:ea typeface="Roboto"/>
                <a:cs typeface="Roboto"/>
                <a:sym typeface="Roboto"/>
              </a:rPr>
              <a:t>N</a:t>
            </a:r>
            <a:endParaRPr baseline="30000">
              <a:solidFill>
                <a:srgbClr val="233A44"/>
              </a:solidFill>
              <a:latin typeface="Roboto"/>
              <a:ea typeface="Roboto"/>
              <a:cs typeface="Roboto"/>
              <a:sym typeface="Roboto"/>
            </a:endParaRPr>
          </a:p>
        </p:txBody>
      </p:sp>
      <p:sp>
        <p:nvSpPr>
          <p:cNvPr id="498" name="Google Shape;498;p57"/>
          <p:cNvSpPr txBox="1"/>
          <p:nvPr/>
        </p:nvSpPr>
        <p:spPr>
          <a:xfrm>
            <a:off x="6476425" y="3745226"/>
            <a:ext cx="334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baseline="30000">
                <a:solidFill>
                  <a:srgbClr val="233A44"/>
                </a:solidFill>
                <a:latin typeface="Roboto"/>
                <a:ea typeface="Roboto"/>
                <a:cs typeface="Roboto"/>
                <a:sym typeface="Roboto"/>
              </a:rPr>
              <a:t>N</a:t>
            </a:r>
            <a:endParaRPr baseline="30000">
              <a:solidFill>
                <a:srgbClr val="233A44"/>
              </a:solidFill>
              <a:latin typeface="Roboto"/>
              <a:ea typeface="Roboto"/>
              <a:cs typeface="Roboto"/>
              <a:sym typeface="Roboto"/>
            </a:endParaRPr>
          </a:p>
        </p:txBody>
      </p:sp>
      <p:sp>
        <p:nvSpPr>
          <p:cNvPr id="499" name="Google Shape;499;p57"/>
          <p:cNvSpPr txBox="1"/>
          <p:nvPr/>
        </p:nvSpPr>
        <p:spPr>
          <a:xfrm>
            <a:off x="5354775" y="3483276"/>
            <a:ext cx="334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baseline="30000">
                <a:solidFill>
                  <a:srgbClr val="233A44"/>
                </a:solidFill>
                <a:latin typeface="Roboto"/>
                <a:ea typeface="Roboto"/>
                <a:cs typeface="Roboto"/>
                <a:sym typeface="Roboto"/>
              </a:rPr>
              <a:t>N</a:t>
            </a:r>
            <a:endParaRPr baseline="30000">
              <a:solidFill>
                <a:srgbClr val="233A44"/>
              </a:solidFill>
              <a:latin typeface="Roboto"/>
              <a:ea typeface="Roboto"/>
              <a:cs typeface="Roboto"/>
              <a:sym typeface="Roboto"/>
            </a:endParaRPr>
          </a:p>
        </p:txBody>
      </p:sp>
      <p:sp>
        <p:nvSpPr>
          <p:cNvPr id="500" name="Google Shape;500;p57"/>
          <p:cNvSpPr txBox="1"/>
          <p:nvPr/>
        </p:nvSpPr>
        <p:spPr>
          <a:xfrm>
            <a:off x="2590150" y="1006800"/>
            <a:ext cx="334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baseline="30000">
                <a:solidFill>
                  <a:srgbClr val="233A44"/>
                </a:solidFill>
                <a:latin typeface="Roboto"/>
                <a:ea typeface="Roboto"/>
                <a:cs typeface="Roboto"/>
                <a:sym typeface="Roboto"/>
              </a:rPr>
              <a:t>Λ</a:t>
            </a:r>
            <a:endParaRPr>
              <a:latin typeface="Roboto"/>
              <a:ea typeface="Roboto"/>
              <a:cs typeface="Roboto"/>
              <a:sym typeface="Roboto"/>
            </a:endParaRPr>
          </a:p>
        </p:txBody>
      </p:sp>
      <p:pic>
        <p:nvPicPr>
          <p:cNvPr id="501" name="Google Shape;501;p57"/>
          <p:cNvPicPr preferRelativeResize="0"/>
          <p:nvPr/>
        </p:nvPicPr>
        <p:blipFill rotWithShape="1">
          <a:blip r:embed="rId6">
            <a:alphaModFix/>
          </a:blip>
          <a:srcRect l="8497" t="86898" r="79774" b="8056"/>
          <a:stretch/>
        </p:blipFill>
        <p:spPr>
          <a:xfrm>
            <a:off x="7107625" y="1479920"/>
            <a:ext cx="709301" cy="193626"/>
          </a:xfrm>
          <a:prstGeom prst="rect">
            <a:avLst/>
          </a:prstGeom>
          <a:noFill/>
          <a:ln>
            <a:noFill/>
          </a:ln>
        </p:spPr>
      </p:pic>
      <p:pic>
        <p:nvPicPr>
          <p:cNvPr id="502" name="Google Shape;502;p57"/>
          <p:cNvPicPr preferRelativeResize="0"/>
          <p:nvPr/>
        </p:nvPicPr>
        <p:blipFill rotWithShape="1">
          <a:blip r:embed="rId6">
            <a:alphaModFix/>
          </a:blip>
          <a:srcRect l="8800" t="93799" r="81586" b="2131"/>
          <a:stretch/>
        </p:blipFill>
        <p:spPr>
          <a:xfrm>
            <a:off x="3419125" y="1520250"/>
            <a:ext cx="548699" cy="147375"/>
          </a:xfrm>
          <a:prstGeom prst="rect">
            <a:avLst/>
          </a:prstGeom>
          <a:noFill/>
          <a:ln>
            <a:noFill/>
          </a:ln>
        </p:spPr>
      </p:pic>
      <p:sp>
        <p:nvSpPr>
          <p:cNvPr id="503" name="Google Shape;503;p57"/>
          <p:cNvSpPr/>
          <p:nvPr/>
        </p:nvSpPr>
        <p:spPr>
          <a:xfrm>
            <a:off x="3419125" y="1474825"/>
            <a:ext cx="636300" cy="2382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57"/>
          <p:cNvSpPr/>
          <p:nvPr/>
        </p:nvSpPr>
        <p:spPr>
          <a:xfrm>
            <a:off x="7144125" y="1457638"/>
            <a:ext cx="636300" cy="2382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1"/>
                                        </p:tgtEl>
                                        <p:attrNameLst>
                                          <p:attrName>style.visibility</p:attrName>
                                        </p:attrNameLst>
                                      </p:cBhvr>
                                      <p:to>
                                        <p:strVal val="visible"/>
                                      </p:to>
                                    </p:set>
                                    <p:animEffect transition="in" filter="fade">
                                      <p:cBhvr>
                                        <p:cTn id="7" dur="1000"/>
                                        <p:tgtEl>
                                          <p:spTgt spid="491"/>
                                        </p:tgtEl>
                                      </p:cBhvr>
                                    </p:animEffect>
                                  </p:childTnLst>
                                </p:cTn>
                              </p:par>
                              <p:par>
                                <p:cTn id="8" presetID="10" presetClass="entr" presetSubtype="0" fill="hold" nodeType="withEffect">
                                  <p:stCondLst>
                                    <p:cond delay="0"/>
                                  </p:stCondLst>
                                  <p:childTnLst>
                                    <p:set>
                                      <p:cBhvr>
                                        <p:cTn id="9" dur="1" fill="hold">
                                          <p:stCondLst>
                                            <p:cond delay="0"/>
                                          </p:stCondLst>
                                        </p:cTn>
                                        <p:tgtEl>
                                          <p:spTgt spid="492"/>
                                        </p:tgtEl>
                                        <p:attrNameLst>
                                          <p:attrName>style.visibility</p:attrName>
                                        </p:attrNameLst>
                                      </p:cBhvr>
                                      <p:to>
                                        <p:strVal val="visible"/>
                                      </p:to>
                                    </p:set>
                                    <p:animEffect transition="in" filter="fade">
                                      <p:cBhvr>
                                        <p:cTn id="10" dur="1000"/>
                                        <p:tgtEl>
                                          <p:spTgt spid="492"/>
                                        </p:tgtEl>
                                      </p:cBhvr>
                                    </p:animEffect>
                                  </p:childTnLst>
                                </p:cTn>
                              </p:par>
                              <p:par>
                                <p:cTn id="11" presetID="10" presetClass="entr" presetSubtype="0" fill="hold" nodeType="withEffect">
                                  <p:stCondLst>
                                    <p:cond delay="0"/>
                                  </p:stCondLst>
                                  <p:childTnLst>
                                    <p:set>
                                      <p:cBhvr>
                                        <p:cTn id="12" dur="1" fill="hold">
                                          <p:stCondLst>
                                            <p:cond delay="0"/>
                                          </p:stCondLst>
                                        </p:cTn>
                                        <p:tgtEl>
                                          <p:spTgt spid="494"/>
                                        </p:tgtEl>
                                        <p:attrNameLst>
                                          <p:attrName>style.visibility</p:attrName>
                                        </p:attrNameLst>
                                      </p:cBhvr>
                                      <p:to>
                                        <p:strVal val="visible"/>
                                      </p:to>
                                    </p:set>
                                    <p:animEffect transition="in" filter="fade">
                                      <p:cBhvr>
                                        <p:cTn id="13" dur="1000"/>
                                        <p:tgtEl>
                                          <p:spTgt spid="494"/>
                                        </p:tgtEl>
                                      </p:cBhvr>
                                    </p:animEffect>
                                  </p:childTnLst>
                                </p:cTn>
                              </p:par>
                              <p:par>
                                <p:cTn id="14" presetID="10" presetClass="entr" presetSubtype="0" fill="hold" nodeType="withEffect">
                                  <p:stCondLst>
                                    <p:cond delay="0"/>
                                  </p:stCondLst>
                                  <p:childTnLst>
                                    <p:set>
                                      <p:cBhvr>
                                        <p:cTn id="15" dur="1" fill="hold">
                                          <p:stCondLst>
                                            <p:cond delay="0"/>
                                          </p:stCondLst>
                                        </p:cTn>
                                        <p:tgtEl>
                                          <p:spTgt spid="495"/>
                                        </p:tgtEl>
                                        <p:attrNameLst>
                                          <p:attrName>style.visibility</p:attrName>
                                        </p:attrNameLst>
                                      </p:cBhvr>
                                      <p:to>
                                        <p:strVal val="visible"/>
                                      </p:to>
                                    </p:set>
                                    <p:animEffect transition="in" filter="fade">
                                      <p:cBhvr>
                                        <p:cTn id="16" dur="1000"/>
                                        <p:tgtEl>
                                          <p:spTgt spid="495"/>
                                        </p:tgtEl>
                                      </p:cBhvr>
                                    </p:animEffect>
                                  </p:childTnLst>
                                </p:cTn>
                              </p:par>
                              <p:par>
                                <p:cTn id="17" presetID="10" presetClass="entr" presetSubtype="0" fill="hold" nodeType="withEffect">
                                  <p:stCondLst>
                                    <p:cond delay="0"/>
                                  </p:stCondLst>
                                  <p:childTnLst>
                                    <p:set>
                                      <p:cBhvr>
                                        <p:cTn id="18" dur="1" fill="hold">
                                          <p:stCondLst>
                                            <p:cond delay="0"/>
                                          </p:stCondLst>
                                        </p:cTn>
                                        <p:tgtEl>
                                          <p:spTgt spid="498"/>
                                        </p:tgtEl>
                                        <p:attrNameLst>
                                          <p:attrName>style.visibility</p:attrName>
                                        </p:attrNameLst>
                                      </p:cBhvr>
                                      <p:to>
                                        <p:strVal val="visible"/>
                                      </p:to>
                                    </p:set>
                                    <p:animEffect transition="in" filter="fade">
                                      <p:cBhvr>
                                        <p:cTn id="19" dur="1000"/>
                                        <p:tgtEl>
                                          <p:spTgt spid="498"/>
                                        </p:tgtEl>
                                      </p:cBhvr>
                                    </p:animEffect>
                                  </p:childTnLst>
                                </p:cTn>
                              </p:par>
                              <p:par>
                                <p:cTn id="20" presetID="10" presetClass="entr" presetSubtype="0" fill="hold" nodeType="withEffect">
                                  <p:stCondLst>
                                    <p:cond delay="0"/>
                                  </p:stCondLst>
                                  <p:childTnLst>
                                    <p:set>
                                      <p:cBhvr>
                                        <p:cTn id="21" dur="1" fill="hold">
                                          <p:stCondLst>
                                            <p:cond delay="0"/>
                                          </p:stCondLst>
                                        </p:cTn>
                                        <p:tgtEl>
                                          <p:spTgt spid="499"/>
                                        </p:tgtEl>
                                        <p:attrNameLst>
                                          <p:attrName>style.visibility</p:attrName>
                                        </p:attrNameLst>
                                      </p:cBhvr>
                                      <p:to>
                                        <p:strVal val="visible"/>
                                      </p:to>
                                    </p:set>
                                    <p:animEffect transition="in" filter="fade">
                                      <p:cBhvr>
                                        <p:cTn id="22" dur="1000"/>
                                        <p:tgtEl>
                                          <p:spTgt spid="499"/>
                                        </p:tgtEl>
                                      </p:cBhvr>
                                    </p:animEffect>
                                  </p:childTnLst>
                                </p:cTn>
                              </p:par>
                              <p:par>
                                <p:cTn id="23" presetID="10" presetClass="entr" presetSubtype="0" fill="hold" nodeType="withEffect">
                                  <p:stCondLst>
                                    <p:cond delay="0"/>
                                  </p:stCondLst>
                                  <p:childTnLst>
                                    <p:set>
                                      <p:cBhvr>
                                        <p:cTn id="24" dur="1" fill="hold">
                                          <p:stCondLst>
                                            <p:cond delay="0"/>
                                          </p:stCondLst>
                                        </p:cTn>
                                        <p:tgtEl>
                                          <p:spTgt spid="497"/>
                                        </p:tgtEl>
                                        <p:attrNameLst>
                                          <p:attrName>style.visibility</p:attrName>
                                        </p:attrNameLst>
                                      </p:cBhvr>
                                      <p:to>
                                        <p:strVal val="visible"/>
                                      </p:to>
                                    </p:set>
                                    <p:animEffect transition="in" filter="fade">
                                      <p:cBhvr>
                                        <p:cTn id="25" dur="1000"/>
                                        <p:tgtEl>
                                          <p:spTgt spid="497"/>
                                        </p:tgtEl>
                                      </p:cBhvr>
                                    </p:animEffect>
                                  </p:childTnLst>
                                </p:cTn>
                              </p:par>
                              <p:par>
                                <p:cTn id="26" presetID="10" presetClass="entr" presetSubtype="0" fill="hold" nodeType="withEffect">
                                  <p:stCondLst>
                                    <p:cond delay="0"/>
                                  </p:stCondLst>
                                  <p:childTnLst>
                                    <p:set>
                                      <p:cBhvr>
                                        <p:cTn id="27" dur="1" fill="hold">
                                          <p:stCondLst>
                                            <p:cond delay="0"/>
                                          </p:stCondLst>
                                        </p:cTn>
                                        <p:tgtEl>
                                          <p:spTgt spid="501"/>
                                        </p:tgtEl>
                                        <p:attrNameLst>
                                          <p:attrName>style.visibility</p:attrName>
                                        </p:attrNameLst>
                                      </p:cBhvr>
                                      <p:to>
                                        <p:strVal val="visible"/>
                                      </p:to>
                                    </p:set>
                                    <p:animEffect transition="in" filter="fade">
                                      <p:cBhvr>
                                        <p:cTn id="28" dur="1000"/>
                                        <p:tgtEl>
                                          <p:spTgt spid="501"/>
                                        </p:tgtEl>
                                      </p:cBhvr>
                                    </p:animEffect>
                                  </p:childTnLst>
                                </p:cTn>
                              </p:par>
                              <p:par>
                                <p:cTn id="29" presetID="10" presetClass="entr" presetSubtype="0" fill="hold" nodeType="withEffect">
                                  <p:stCondLst>
                                    <p:cond delay="0"/>
                                  </p:stCondLst>
                                  <p:childTnLst>
                                    <p:set>
                                      <p:cBhvr>
                                        <p:cTn id="30" dur="1" fill="hold">
                                          <p:stCondLst>
                                            <p:cond delay="0"/>
                                          </p:stCondLst>
                                        </p:cTn>
                                        <p:tgtEl>
                                          <p:spTgt spid="504"/>
                                        </p:tgtEl>
                                        <p:attrNameLst>
                                          <p:attrName>style.visibility</p:attrName>
                                        </p:attrNameLst>
                                      </p:cBhvr>
                                      <p:to>
                                        <p:strVal val="visible"/>
                                      </p:to>
                                    </p:set>
                                    <p:animEffect transition="in" filter="fade">
                                      <p:cBhvr>
                                        <p:cTn id="31" dur="400"/>
                                        <p:tgtEl>
                                          <p:spTgt spid="5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40"/>
          <p:cNvSpPr txBox="1">
            <a:spLocks noGrp="1"/>
          </p:cNvSpPr>
          <p:nvPr>
            <p:ph type="title"/>
          </p:nvPr>
        </p:nvSpPr>
        <p:spPr>
          <a:xfrm>
            <a:off x="311725" y="1961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a:t>Spectroscopy at LHC</a:t>
            </a:r>
            <a:endParaRPr/>
          </a:p>
        </p:txBody>
      </p:sp>
      <p:sp>
        <p:nvSpPr>
          <p:cNvPr id="189" name="Google Shape;189;p40"/>
          <p:cNvSpPr txBox="1"/>
          <p:nvPr/>
        </p:nvSpPr>
        <p:spPr>
          <a:xfrm>
            <a:off x="399400" y="1458538"/>
            <a:ext cx="2050800" cy="2699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dirty="0">
                <a:latin typeface="Roboto"/>
                <a:ea typeface="Roboto"/>
                <a:cs typeface="Roboto"/>
                <a:sym typeface="Roboto"/>
              </a:rPr>
              <a:t>Over the past 10 years  more than 60 new hadrons </a:t>
            </a:r>
            <a:endParaRPr dirty="0">
              <a:latin typeface="Roboto"/>
              <a:ea typeface="Roboto"/>
              <a:cs typeface="Roboto"/>
              <a:sym typeface="Roboto"/>
            </a:endParaRPr>
          </a:p>
          <a:p>
            <a:pPr marL="0" lvl="0" indent="0" algn="l" rtl="0">
              <a:spcBef>
                <a:spcPts val="0"/>
              </a:spcBef>
              <a:spcAft>
                <a:spcPts val="0"/>
              </a:spcAft>
              <a:buNone/>
            </a:pPr>
            <a:endParaRPr dirty="0">
              <a:latin typeface="Roboto"/>
              <a:ea typeface="Roboto"/>
              <a:cs typeface="Roboto"/>
              <a:sym typeface="Roboto"/>
            </a:endParaRPr>
          </a:p>
          <a:p>
            <a:pPr marL="0" lvl="0" indent="0" algn="l" rtl="0">
              <a:lnSpc>
                <a:spcPct val="115000"/>
              </a:lnSpc>
              <a:spcBef>
                <a:spcPts val="0"/>
              </a:spcBef>
              <a:spcAft>
                <a:spcPts val="0"/>
              </a:spcAft>
              <a:buNone/>
            </a:pPr>
            <a:r>
              <a:rPr lang="it" dirty="0">
                <a:latin typeface="Roboto"/>
                <a:ea typeface="Roboto"/>
                <a:cs typeface="Roboto"/>
                <a:sym typeface="Roboto"/>
              </a:rPr>
              <a:t>More than 15 states are exotics:</a:t>
            </a:r>
            <a:endParaRPr dirty="0">
              <a:latin typeface="Roboto"/>
              <a:ea typeface="Roboto"/>
              <a:cs typeface="Roboto"/>
              <a:sym typeface="Roboto"/>
            </a:endParaRPr>
          </a:p>
          <a:p>
            <a:pPr marL="0" lvl="0" indent="0" algn="l" rtl="0">
              <a:lnSpc>
                <a:spcPct val="115000"/>
              </a:lnSpc>
              <a:spcBef>
                <a:spcPts val="0"/>
              </a:spcBef>
              <a:spcAft>
                <a:spcPts val="0"/>
              </a:spcAft>
              <a:buNone/>
            </a:pPr>
            <a:r>
              <a:rPr lang="it" dirty="0">
                <a:latin typeface="Roboto"/>
                <a:ea typeface="Roboto"/>
                <a:cs typeface="Roboto"/>
                <a:sym typeface="Roboto"/>
              </a:rPr>
              <a:t>⇒ New naming scheme used here </a:t>
            </a:r>
            <a:endParaRPr sz="1200" dirty="0">
              <a:solidFill>
                <a:schemeClr val="accent5"/>
              </a:solidFill>
              <a:latin typeface="Roboto"/>
              <a:ea typeface="Roboto"/>
              <a:cs typeface="Roboto"/>
              <a:sym typeface="Roboto"/>
            </a:endParaRPr>
          </a:p>
          <a:p>
            <a:pPr marL="0" lvl="0" indent="0" algn="l" rtl="0">
              <a:lnSpc>
                <a:spcPct val="115000"/>
              </a:lnSpc>
              <a:spcBef>
                <a:spcPts val="0"/>
              </a:spcBef>
              <a:spcAft>
                <a:spcPts val="0"/>
              </a:spcAft>
              <a:buNone/>
            </a:pPr>
            <a:r>
              <a:rPr lang="it" sz="1200" dirty="0">
                <a:solidFill>
                  <a:schemeClr val="accent5"/>
                </a:solidFill>
                <a:latin typeface="Roboto"/>
                <a:ea typeface="Roboto"/>
                <a:cs typeface="Roboto"/>
                <a:sym typeface="Roboto"/>
              </a:rPr>
              <a:t> </a:t>
            </a:r>
            <a:r>
              <a:rPr lang="it" sz="1300" u="sng" dirty="0">
                <a:solidFill>
                  <a:schemeClr val="accent5"/>
                </a:solidFill>
                <a:latin typeface="Roboto"/>
                <a:ea typeface="Roboto"/>
                <a:cs typeface="Roboto"/>
                <a:sym typeface="Roboto"/>
                <a:hlinkClick r:id="rId3">
                  <a:extLst>
                    <a:ext uri="{A12FA001-AC4F-418D-AE19-62706E023703}">
                      <ahyp:hlinkClr xmlns:ahyp="http://schemas.microsoft.com/office/drawing/2018/hyperlinkcolor" val="tx"/>
                    </a:ext>
                  </a:extLst>
                </a:hlinkClick>
              </a:rPr>
              <a:t>arxiv2206.15233</a:t>
            </a:r>
            <a:endParaRPr sz="1100" dirty="0">
              <a:solidFill>
                <a:schemeClr val="accent5"/>
              </a:solidFill>
              <a:latin typeface="Roboto"/>
              <a:ea typeface="Roboto"/>
              <a:cs typeface="Roboto"/>
              <a:sym typeface="Roboto"/>
            </a:endParaRPr>
          </a:p>
          <a:p>
            <a:pPr marL="0" lvl="0" indent="0" algn="l" rtl="0">
              <a:spcBef>
                <a:spcPts val="0"/>
              </a:spcBef>
              <a:spcAft>
                <a:spcPts val="0"/>
              </a:spcAft>
              <a:buNone/>
            </a:pPr>
            <a:endParaRPr dirty="0">
              <a:latin typeface="Roboto"/>
              <a:ea typeface="Roboto"/>
              <a:cs typeface="Roboto"/>
              <a:sym typeface="Roboto"/>
            </a:endParaRPr>
          </a:p>
          <a:p>
            <a:pPr marL="0" lvl="0" indent="0" algn="l" rtl="0">
              <a:spcBef>
                <a:spcPts val="0"/>
              </a:spcBef>
              <a:spcAft>
                <a:spcPts val="0"/>
              </a:spcAft>
              <a:buNone/>
            </a:pPr>
            <a:endParaRPr dirty="0">
              <a:latin typeface="Roboto"/>
              <a:ea typeface="Roboto"/>
              <a:cs typeface="Roboto"/>
              <a:sym typeface="Roboto"/>
            </a:endParaRPr>
          </a:p>
        </p:txBody>
      </p:sp>
      <p:sp>
        <p:nvSpPr>
          <p:cNvPr id="190" name="Google Shape;190;p40"/>
          <p:cNvSpPr txBox="1">
            <a:spLocks noGrp="1"/>
          </p:cNvSpPr>
          <p:nvPr>
            <p:ph type="sldNum" idx="12"/>
          </p:nvPr>
        </p:nvSpPr>
        <p:spPr>
          <a:xfrm>
            <a:off x="8548658" y="48156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it"/>
              <a:t>2</a:t>
            </a:fld>
            <a:endParaRPr/>
          </a:p>
        </p:txBody>
      </p:sp>
      <p:sp>
        <p:nvSpPr>
          <p:cNvPr id="191" name="Google Shape;191;p40"/>
          <p:cNvSpPr txBox="1"/>
          <p:nvPr/>
        </p:nvSpPr>
        <p:spPr>
          <a:xfrm>
            <a:off x="8344750" y="4557900"/>
            <a:ext cx="2118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u="sng">
                <a:solidFill>
                  <a:schemeClr val="hlink"/>
                </a:solidFill>
                <a:latin typeface="Roboto"/>
                <a:ea typeface="Roboto"/>
                <a:cs typeface="Roboto"/>
                <a:sym typeface="Roboto"/>
                <a:hlinkClick r:id="rId4"/>
              </a:rPr>
              <a:t>Link</a:t>
            </a:r>
            <a:endParaRPr>
              <a:latin typeface="Roboto"/>
              <a:ea typeface="Roboto"/>
              <a:cs typeface="Roboto"/>
              <a:sym typeface="Roboto"/>
            </a:endParaRPr>
          </a:p>
        </p:txBody>
      </p:sp>
      <p:pic>
        <p:nvPicPr>
          <p:cNvPr id="192" name="Google Shape;192;p40"/>
          <p:cNvPicPr preferRelativeResize="0"/>
          <p:nvPr/>
        </p:nvPicPr>
        <p:blipFill>
          <a:blip r:embed="rId5">
            <a:alphaModFix/>
          </a:blip>
          <a:stretch>
            <a:fillRect/>
          </a:stretch>
        </p:blipFill>
        <p:spPr>
          <a:xfrm>
            <a:off x="2365950" y="965038"/>
            <a:ext cx="6778051" cy="37655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58"/>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a:t>New Tetraquarks</a:t>
            </a:r>
            <a:endParaRPr/>
          </a:p>
        </p:txBody>
      </p:sp>
      <p:sp>
        <p:nvSpPr>
          <p:cNvPr id="510" name="Google Shape;510;p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it"/>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59"/>
          <p:cNvSpPr txBox="1">
            <a:spLocks noGrp="1"/>
          </p:cNvSpPr>
          <p:nvPr>
            <p:ph type="title"/>
          </p:nvPr>
        </p:nvSpPr>
        <p:spPr>
          <a:xfrm>
            <a:off x="311725" y="1961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a:t>Observation of doubly charm tetraquark</a:t>
            </a:r>
            <a:endParaRPr/>
          </a:p>
        </p:txBody>
      </p:sp>
      <p:pic>
        <p:nvPicPr>
          <p:cNvPr id="516" name="Google Shape;516;p59"/>
          <p:cNvPicPr preferRelativeResize="0"/>
          <p:nvPr/>
        </p:nvPicPr>
        <p:blipFill rotWithShape="1">
          <a:blip r:embed="rId3">
            <a:alphaModFix/>
          </a:blip>
          <a:srcRect l="5096" t="61749" r="49878" b="27021"/>
          <a:stretch/>
        </p:blipFill>
        <p:spPr>
          <a:xfrm>
            <a:off x="866375" y="3021525"/>
            <a:ext cx="3429050" cy="496525"/>
          </a:xfrm>
          <a:prstGeom prst="rect">
            <a:avLst/>
          </a:prstGeom>
          <a:noFill/>
          <a:ln>
            <a:noFill/>
          </a:ln>
        </p:spPr>
      </p:pic>
      <p:sp>
        <p:nvSpPr>
          <p:cNvPr id="517" name="Google Shape;517;p59"/>
          <p:cNvSpPr txBox="1"/>
          <p:nvPr/>
        </p:nvSpPr>
        <p:spPr>
          <a:xfrm>
            <a:off x="4052150" y="340100"/>
            <a:ext cx="5351700" cy="632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a:solidFill>
                <a:schemeClr val="accent5"/>
              </a:solidFill>
              <a:latin typeface="Roboto"/>
              <a:ea typeface="Roboto"/>
              <a:cs typeface="Roboto"/>
              <a:sym typeface="Roboto"/>
            </a:endParaRPr>
          </a:p>
          <a:p>
            <a:pPr marL="0" lvl="0" indent="0" algn="l" rtl="0">
              <a:lnSpc>
                <a:spcPct val="115000"/>
              </a:lnSpc>
              <a:spcBef>
                <a:spcPts val="0"/>
              </a:spcBef>
              <a:spcAft>
                <a:spcPts val="0"/>
              </a:spcAft>
              <a:buNone/>
            </a:pPr>
            <a:r>
              <a:rPr lang="it" sz="1300">
                <a:solidFill>
                  <a:schemeClr val="accent5"/>
                </a:solidFill>
                <a:highlight>
                  <a:srgbClr val="FFFFFF"/>
                </a:highlight>
                <a:latin typeface="Roboto"/>
                <a:ea typeface="Roboto"/>
                <a:cs typeface="Roboto"/>
                <a:sym typeface="Roboto"/>
              </a:rPr>
              <a:t>Nature Physics (2022)</a:t>
            </a:r>
            <a:r>
              <a:rPr lang="it" sz="1300">
                <a:solidFill>
                  <a:schemeClr val="accent5"/>
                </a:solidFill>
                <a:latin typeface="Roboto"/>
                <a:ea typeface="Roboto"/>
                <a:cs typeface="Roboto"/>
                <a:sym typeface="Roboto"/>
              </a:rPr>
              <a:t>; </a:t>
            </a:r>
            <a:r>
              <a:rPr lang="it" sz="1300" i="1" u="sng">
                <a:solidFill>
                  <a:schemeClr val="accent5"/>
                </a:solidFill>
                <a:highlight>
                  <a:srgbClr val="FFFFFF"/>
                </a:highlight>
                <a:latin typeface="Roboto"/>
                <a:ea typeface="Roboto"/>
                <a:cs typeface="Roboto"/>
                <a:sym typeface="Roboto"/>
                <a:hlinkClick r:id="rId4">
                  <a:extLst>
                    <a:ext uri="{A12FA001-AC4F-418D-AE19-62706E023703}">
                      <ahyp:hlinkClr xmlns:ahyp="http://schemas.microsoft.com/office/drawing/2018/hyperlinkcolor" val="tx"/>
                    </a:ext>
                  </a:extLst>
                </a:hlinkClick>
              </a:rPr>
              <a:t>Nature Communications</a:t>
            </a:r>
            <a:r>
              <a:rPr lang="it" sz="1300">
                <a:solidFill>
                  <a:schemeClr val="accent5"/>
                </a:solidFill>
                <a:highlight>
                  <a:srgbClr val="FFFFFF"/>
                </a:highlight>
                <a:latin typeface="Roboto"/>
                <a:ea typeface="Roboto"/>
                <a:cs typeface="Roboto"/>
                <a:sym typeface="Roboto"/>
              </a:rPr>
              <a:t> 13, 3351 (2022)</a:t>
            </a:r>
            <a:endParaRPr sz="1300">
              <a:solidFill>
                <a:schemeClr val="accent5"/>
              </a:solidFill>
              <a:latin typeface="Roboto"/>
              <a:ea typeface="Roboto"/>
              <a:cs typeface="Roboto"/>
              <a:sym typeface="Roboto"/>
            </a:endParaRPr>
          </a:p>
        </p:txBody>
      </p:sp>
      <p:sp>
        <p:nvSpPr>
          <p:cNvPr id="518" name="Google Shape;518;p59"/>
          <p:cNvSpPr txBox="1">
            <a:spLocks noGrp="1"/>
          </p:cNvSpPr>
          <p:nvPr>
            <p:ph type="sldNum" idx="12"/>
          </p:nvPr>
        </p:nvSpPr>
        <p:spPr>
          <a:xfrm>
            <a:off x="8548658" y="48156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it"/>
              <a:t>21</a:t>
            </a:fld>
            <a:endParaRPr/>
          </a:p>
        </p:txBody>
      </p:sp>
      <p:pic>
        <p:nvPicPr>
          <p:cNvPr id="519" name="Google Shape;519;p59"/>
          <p:cNvPicPr preferRelativeResize="0"/>
          <p:nvPr/>
        </p:nvPicPr>
        <p:blipFill rotWithShape="1">
          <a:blip r:embed="rId3">
            <a:alphaModFix/>
          </a:blip>
          <a:srcRect l="54609" t="17631" r="1007" b="20502"/>
          <a:stretch/>
        </p:blipFill>
        <p:spPr>
          <a:xfrm>
            <a:off x="4484300" y="1117350"/>
            <a:ext cx="3991175" cy="3230000"/>
          </a:xfrm>
          <a:prstGeom prst="rect">
            <a:avLst/>
          </a:prstGeom>
          <a:noFill/>
          <a:ln>
            <a:noFill/>
          </a:ln>
        </p:spPr>
      </p:pic>
      <p:sp>
        <p:nvSpPr>
          <p:cNvPr id="520" name="Google Shape;520;p59"/>
          <p:cNvSpPr txBox="1"/>
          <p:nvPr/>
        </p:nvSpPr>
        <p:spPr>
          <a:xfrm>
            <a:off x="454925" y="1330675"/>
            <a:ext cx="4117200" cy="298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Roboto"/>
                <a:ea typeface="Roboto"/>
                <a:cs typeface="Roboto"/>
                <a:sym typeface="Roboto"/>
              </a:rPr>
              <a:t>First observation of same-sign </a:t>
            </a:r>
            <a:endParaRPr>
              <a:latin typeface="Roboto"/>
              <a:ea typeface="Roboto"/>
              <a:cs typeface="Roboto"/>
              <a:sym typeface="Roboto"/>
            </a:endParaRPr>
          </a:p>
          <a:p>
            <a:pPr marL="0" lvl="0" indent="0" algn="l" rtl="0">
              <a:spcBef>
                <a:spcPts val="0"/>
              </a:spcBef>
              <a:spcAft>
                <a:spcPts val="0"/>
              </a:spcAft>
              <a:buNone/>
            </a:pPr>
            <a:r>
              <a:rPr lang="it">
                <a:solidFill>
                  <a:srgbClr val="FF0000"/>
                </a:solidFill>
                <a:latin typeface="Roboto"/>
                <a:ea typeface="Roboto"/>
                <a:cs typeface="Roboto"/>
                <a:sym typeface="Roboto"/>
              </a:rPr>
              <a:t>double charmed tetraquark, T</a:t>
            </a:r>
            <a:r>
              <a:rPr lang="it" baseline="-25000">
                <a:solidFill>
                  <a:srgbClr val="FF0000"/>
                </a:solidFill>
                <a:latin typeface="Roboto"/>
                <a:ea typeface="Roboto"/>
                <a:cs typeface="Roboto"/>
                <a:sym typeface="Roboto"/>
              </a:rPr>
              <a:t>cc</a:t>
            </a:r>
            <a:r>
              <a:rPr lang="it" baseline="30000">
                <a:solidFill>
                  <a:srgbClr val="FF0000"/>
                </a:solidFill>
                <a:latin typeface="Roboto"/>
                <a:ea typeface="Roboto"/>
                <a:cs typeface="Roboto"/>
                <a:sym typeface="Roboto"/>
              </a:rPr>
              <a:t>+</a:t>
            </a:r>
            <a:r>
              <a:rPr lang="it">
                <a:solidFill>
                  <a:srgbClr val="FF0000"/>
                </a:solidFill>
                <a:latin typeface="Roboto"/>
                <a:ea typeface="Roboto"/>
                <a:cs typeface="Roboto"/>
                <a:sym typeface="Roboto"/>
              </a:rPr>
              <a:t>(3875) </a:t>
            </a:r>
            <a:endParaRPr>
              <a:solidFill>
                <a:srgbClr val="FF0000"/>
              </a:solidFill>
              <a:latin typeface="Roboto"/>
              <a:ea typeface="Roboto"/>
              <a:cs typeface="Roboto"/>
              <a:sym typeface="Roboto"/>
            </a:endParaRPr>
          </a:p>
          <a:p>
            <a:pPr marL="0" lvl="0" indent="0" algn="l" rtl="0">
              <a:spcBef>
                <a:spcPts val="0"/>
              </a:spcBef>
              <a:spcAft>
                <a:spcPts val="0"/>
              </a:spcAft>
              <a:buNone/>
            </a:pPr>
            <a:br>
              <a:rPr lang="it">
                <a:latin typeface="Roboto"/>
                <a:ea typeface="Roboto"/>
                <a:cs typeface="Roboto"/>
                <a:sym typeface="Roboto"/>
              </a:rPr>
            </a:br>
            <a:r>
              <a:rPr lang="it">
                <a:latin typeface="Roboto"/>
                <a:ea typeface="Roboto"/>
                <a:cs typeface="Roboto"/>
                <a:sym typeface="Roboto"/>
              </a:rPr>
              <a:t>⇒  exotic quark content ccūd</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r>
              <a:rPr lang="it">
                <a:latin typeface="Roboto"/>
                <a:ea typeface="Roboto"/>
                <a:cs typeface="Roboto"/>
                <a:sym typeface="Roboto"/>
              </a:rPr>
              <a:t>Mass close to D</a:t>
            </a:r>
            <a:r>
              <a:rPr lang="it" baseline="30000">
                <a:latin typeface="Roboto"/>
                <a:ea typeface="Roboto"/>
                <a:cs typeface="Roboto"/>
                <a:sym typeface="Roboto"/>
              </a:rPr>
              <a:t>*+</a:t>
            </a:r>
            <a:r>
              <a:rPr lang="it">
                <a:latin typeface="Roboto"/>
                <a:ea typeface="Roboto"/>
                <a:cs typeface="Roboto"/>
                <a:sym typeface="Roboto"/>
              </a:rPr>
              <a:t>D</a:t>
            </a:r>
            <a:r>
              <a:rPr lang="it" baseline="30000">
                <a:latin typeface="Roboto"/>
                <a:ea typeface="Roboto"/>
                <a:cs typeface="Roboto"/>
                <a:sym typeface="Roboto"/>
              </a:rPr>
              <a:t>0</a:t>
            </a:r>
            <a:r>
              <a:rPr lang="it">
                <a:latin typeface="Roboto"/>
                <a:ea typeface="Roboto"/>
                <a:cs typeface="Roboto"/>
                <a:sym typeface="Roboto"/>
              </a:rPr>
              <a:t> threshold and very narrow</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r>
              <a:rPr lang="it">
                <a:latin typeface="Roboto"/>
                <a:ea typeface="Roboto"/>
                <a:cs typeface="Roboto"/>
                <a:sym typeface="Roboto"/>
              </a:rPr>
              <a:t>Consistent with isoscalar J</a:t>
            </a:r>
            <a:r>
              <a:rPr lang="it" baseline="30000">
                <a:latin typeface="Roboto"/>
                <a:ea typeface="Roboto"/>
                <a:cs typeface="Roboto"/>
                <a:sym typeface="Roboto"/>
              </a:rPr>
              <a:t>P</a:t>
            </a:r>
            <a:r>
              <a:rPr lang="it">
                <a:latin typeface="Roboto"/>
                <a:ea typeface="Roboto"/>
                <a:cs typeface="Roboto"/>
                <a:sym typeface="Roboto"/>
              </a:rPr>
              <a:t>=1</a:t>
            </a:r>
            <a:r>
              <a:rPr lang="it" baseline="30000">
                <a:latin typeface="Roboto"/>
                <a:ea typeface="Roboto"/>
                <a:cs typeface="Roboto"/>
                <a:sym typeface="Roboto"/>
              </a:rPr>
              <a:t>+</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6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it">
                <a:solidFill>
                  <a:schemeClr val="dk2"/>
                </a:solidFill>
              </a:rPr>
              <a:t>22</a:t>
            </a:fld>
            <a:endParaRPr>
              <a:solidFill>
                <a:schemeClr val="dk2"/>
              </a:solidFill>
            </a:endParaRPr>
          </a:p>
        </p:txBody>
      </p:sp>
      <p:sp>
        <p:nvSpPr>
          <p:cNvPr id="526" name="Google Shape;526;p60"/>
          <p:cNvSpPr txBox="1"/>
          <p:nvPr/>
        </p:nvSpPr>
        <p:spPr>
          <a:xfrm>
            <a:off x="639000" y="1278025"/>
            <a:ext cx="4336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
        <p:nvSpPr>
          <p:cNvPr id="527" name="Google Shape;527;p60"/>
          <p:cNvSpPr txBox="1"/>
          <p:nvPr/>
        </p:nvSpPr>
        <p:spPr>
          <a:xfrm>
            <a:off x="4724074" y="1004507"/>
            <a:ext cx="8643000" cy="1434900"/>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it" sz="1400" b="0" i="0" u="none" strike="noStrike" cap="none">
                <a:latin typeface="Arial"/>
                <a:ea typeface="Arial"/>
                <a:cs typeface="Arial"/>
                <a:sym typeface="Arial"/>
              </a:rPr>
              <a:t> </a:t>
            </a:r>
            <a:endParaRPr/>
          </a:p>
        </p:txBody>
      </p:sp>
      <p:sp>
        <p:nvSpPr>
          <p:cNvPr id="528" name="Google Shape;528;p60"/>
          <p:cNvSpPr txBox="1"/>
          <p:nvPr/>
        </p:nvSpPr>
        <p:spPr>
          <a:xfrm>
            <a:off x="4793623" y="2765380"/>
            <a:ext cx="8643000" cy="786300"/>
          </a:xfrm>
          <a:prstGeom prst="rect">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it" sz="1400" b="0" i="0" u="none" strike="noStrike" cap="none">
                <a:latin typeface="Arial"/>
                <a:ea typeface="Arial"/>
                <a:cs typeface="Arial"/>
                <a:sym typeface="Arial"/>
              </a:rPr>
              <a:t> </a:t>
            </a:r>
            <a:endParaRPr/>
          </a:p>
        </p:txBody>
      </p:sp>
      <p:sp>
        <p:nvSpPr>
          <p:cNvPr id="529" name="Google Shape;529;p60"/>
          <p:cNvSpPr txBox="1"/>
          <p:nvPr/>
        </p:nvSpPr>
        <p:spPr>
          <a:xfrm>
            <a:off x="4947925" y="2101730"/>
            <a:ext cx="3483600" cy="492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it" sz="1200" i="0" u="none" strike="noStrike" cap="none">
                <a:solidFill>
                  <a:schemeClr val="accent5"/>
                </a:solidFill>
                <a:latin typeface="Roboto"/>
                <a:ea typeface="Roboto"/>
                <a:cs typeface="Roboto"/>
                <a:sym typeface="Roboto"/>
              </a:rPr>
              <a:t>LHCb-PAPER-2022-026 </a:t>
            </a:r>
            <a:endParaRPr>
              <a:solidFill>
                <a:schemeClr val="accent5"/>
              </a:solidFill>
              <a:latin typeface="Roboto"/>
              <a:ea typeface="Roboto"/>
              <a:cs typeface="Roboto"/>
              <a:sym typeface="Roboto"/>
            </a:endParaRPr>
          </a:p>
          <a:p>
            <a:pPr marL="0" marR="0" lvl="0" indent="0" algn="l" rtl="0">
              <a:lnSpc>
                <a:spcPct val="100000"/>
              </a:lnSpc>
              <a:spcBef>
                <a:spcPts val="0"/>
              </a:spcBef>
              <a:spcAft>
                <a:spcPts val="0"/>
              </a:spcAft>
              <a:buNone/>
            </a:pPr>
            <a:endParaRPr/>
          </a:p>
        </p:txBody>
      </p:sp>
      <p:sp>
        <p:nvSpPr>
          <p:cNvPr id="530" name="Google Shape;530;p60"/>
          <p:cNvSpPr txBox="1"/>
          <p:nvPr/>
        </p:nvSpPr>
        <p:spPr>
          <a:xfrm>
            <a:off x="4975800" y="3551675"/>
            <a:ext cx="34836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it" sz="1200" i="0" u="none" strike="noStrike" cap="none">
                <a:solidFill>
                  <a:schemeClr val="accent5"/>
                </a:solidFill>
                <a:latin typeface="Roboto"/>
                <a:ea typeface="Roboto"/>
                <a:cs typeface="Roboto"/>
                <a:sym typeface="Roboto"/>
              </a:rPr>
              <a:t>LHCb-PAPER-2022-018</a:t>
            </a:r>
            <a:endParaRPr>
              <a:solidFill>
                <a:schemeClr val="accent5"/>
              </a:solidFill>
              <a:latin typeface="Roboto"/>
              <a:ea typeface="Roboto"/>
              <a:cs typeface="Roboto"/>
              <a:sym typeface="Roboto"/>
            </a:endParaRPr>
          </a:p>
        </p:txBody>
      </p:sp>
      <p:sp>
        <p:nvSpPr>
          <p:cNvPr id="531" name="Google Shape;531;p60"/>
          <p:cNvSpPr txBox="1"/>
          <p:nvPr/>
        </p:nvSpPr>
        <p:spPr>
          <a:xfrm>
            <a:off x="416200" y="1278025"/>
            <a:ext cx="3759900" cy="173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2900">
                <a:solidFill>
                  <a:schemeClr val="lt1"/>
                </a:solidFill>
                <a:latin typeface="Merriweather"/>
                <a:ea typeface="Merriweather"/>
                <a:cs typeface="Merriweather"/>
                <a:sym typeface="Merriweather"/>
              </a:rPr>
              <a:t>Tetraquark candidates in </a:t>
            </a:r>
            <a:r>
              <a:rPr lang="it" sz="2900" i="1">
                <a:solidFill>
                  <a:schemeClr val="lt1"/>
                </a:solidFill>
                <a:latin typeface="Merriweather"/>
                <a:ea typeface="Merriweather"/>
                <a:cs typeface="Merriweather"/>
                <a:sym typeface="Merriweather"/>
              </a:rPr>
              <a:t>B→DDh</a:t>
            </a:r>
            <a:endParaRPr sz="1700" i="1">
              <a:solidFill>
                <a:schemeClr val="lt1"/>
              </a:solidFill>
            </a:endParaRPr>
          </a:p>
          <a:p>
            <a:pPr marL="0" lvl="0" indent="0" algn="l" rtl="0">
              <a:spcBef>
                <a:spcPts val="0"/>
              </a:spcBef>
              <a:spcAft>
                <a:spcPts val="0"/>
              </a:spcAft>
              <a:buNone/>
            </a:pPr>
            <a:endParaRPr>
              <a:latin typeface="Roboto"/>
              <a:ea typeface="Roboto"/>
              <a:cs typeface="Roboto"/>
              <a:sym typeface="Robot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61"/>
          <p:cNvSpPr txBox="1">
            <a:spLocks noGrp="1"/>
          </p:cNvSpPr>
          <p:nvPr>
            <p:ph type="title"/>
          </p:nvPr>
        </p:nvSpPr>
        <p:spPr>
          <a:xfrm>
            <a:off x="311725" y="196125"/>
            <a:ext cx="8520600" cy="623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600"/>
              <a:buNone/>
            </a:pPr>
            <a:r>
              <a:rPr lang="it"/>
              <a:t>Dalitz plot of  B</a:t>
            </a:r>
            <a:r>
              <a:rPr lang="it" baseline="30000"/>
              <a:t>0/+</a:t>
            </a:r>
            <a:r>
              <a:rPr lang="it"/>
              <a:t>→D</a:t>
            </a:r>
            <a:r>
              <a:rPr lang="it" baseline="30000"/>
              <a:t>0/-</a:t>
            </a:r>
            <a:r>
              <a:rPr lang="it"/>
              <a:t>D</a:t>
            </a:r>
            <a:r>
              <a:rPr lang="it" baseline="-25000"/>
              <a:t>s</a:t>
            </a:r>
            <a:r>
              <a:rPr lang="it" baseline="30000"/>
              <a:t>+</a:t>
            </a:r>
            <a:r>
              <a:rPr lang="it"/>
              <a:t>π</a:t>
            </a:r>
            <a:r>
              <a:rPr lang="it" baseline="30000"/>
              <a:t>-/+</a:t>
            </a:r>
            <a:r>
              <a:rPr lang="it" baseline="-25000"/>
              <a:t> </a:t>
            </a:r>
            <a:r>
              <a:rPr lang="it" i="1"/>
              <a:t> </a:t>
            </a:r>
            <a:r>
              <a:rPr lang="it"/>
              <a:t>decays</a:t>
            </a:r>
            <a:endParaRPr/>
          </a:p>
        </p:txBody>
      </p:sp>
      <p:sp>
        <p:nvSpPr>
          <p:cNvPr id="537" name="Google Shape;537;p61"/>
          <p:cNvSpPr txBox="1">
            <a:spLocks noGrp="1"/>
          </p:cNvSpPr>
          <p:nvPr>
            <p:ph type="sldNum" idx="12"/>
          </p:nvPr>
        </p:nvSpPr>
        <p:spPr>
          <a:xfrm>
            <a:off x="8548658" y="4815617"/>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it"/>
              <a:t>23</a:t>
            </a:fld>
            <a:endParaRPr/>
          </a:p>
        </p:txBody>
      </p:sp>
      <p:sp>
        <p:nvSpPr>
          <p:cNvPr id="538" name="Google Shape;538;p61"/>
          <p:cNvSpPr txBox="1"/>
          <p:nvPr/>
        </p:nvSpPr>
        <p:spPr>
          <a:xfrm>
            <a:off x="639000" y="1278025"/>
            <a:ext cx="4336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grpSp>
        <p:nvGrpSpPr>
          <p:cNvPr id="539" name="Google Shape;539;p61"/>
          <p:cNvGrpSpPr/>
          <p:nvPr/>
        </p:nvGrpSpPr>
        <p:grpSpPr>
          <a:xfrm>
            <a:off x="1099810" y="915191"/>
            <a:ext cx="6889923" cy="3335445"/>
            <a:chOff x="1160889" y="756591"/>
            <a:chExt cx="6370710" cy="3018502"/>
          </a:xfrm>
        </p:grpSpPr>
        <p:pic>
          <p:nvPicPr>
            <p:cNvPr id="540" name="Google Shape;540;p61"/>
            <p:cNvPicPr preferRelativeResize="0"/>
            <p:nvPr/>
          </p:nvPicPr>
          <p:blipFill rotWithShape="1">
            <a:blip r:embed="rId3">
              <a:alphaModFix/>
            </a:blip>
            <a:srcRect/>
            <a:stretch/>
          </p:blipFill>
          <p:spPr>
            <a:xfrm>
              <a:off x="1160889" y="1478125"/>
              <a:ext cx="6370710" cy="2296969"/>
            </a:xfrm>
            <a:prstGeom prst="rect">
              <a:avLst/>
            </a:prstGeom>
            <a:noFill/>
            <a:ln>
              <a:noFill/>
            </a:ln>
          </p:spPr>
        </p:pic>
        <p:sp>
          <p:nvSpPr>
            <p:cNvPr id="541" name="Google Shape;541;p61"/>
            <p:cNvSpPr/>
            <p:nvPr/>
          </p:nvSpPr>
          <p:spPr>
            <a:xfrm>
              <a:off x="5497689" y="756592"/>
              <a:ext cx="1392600" cy="307800"/>
            </a:xfrm>
            <a:prstGeom prst="rect">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it" sz="1400" b="0" i="0" u="none" strike="noStrike" cap="none">
                  <a:latin typeface="Arial"/>
                  <a:ea typeface="Arial"/>
                  <a:cs typeface="Arial"/>
                  <a:sym typeface="Arial"/>
                </a:rPr>
                <a:t> </a:t>
              </a:r>
              <a:endParaRPr/>
            </a:p>
          </p:txBody>
        </p:sp>
        <p:sp>
          <p:nvSpPr>
            <p:cNvPr id="542" name="Google Shape;542;p61"/>
            <p:cNvSpPr/>
            <p:nvPr/>
          </p:nvSpPr>
          <p:spPr>
            <a:xfrm>
              <a:off x="2253622" y="756591"/>
              <a:ext cx="1383000" cy="307800"/>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it" sz="1400" b="0" i="0" u="none" strike="noStrike" cap="none">
                  <a:latin typeface="Arial"/>
                  <a:ea typeface="Arial"/>
                  <a:cs typeface="Arial"/>
                  <a:sym typeface="Arial"/>
                </a:rPr>
                <a:t> </a:t>
              </a:r>
              <a:endParaRPr/>
            </a:p>
          </p:txBody>
        </p:sp>
      </p:grpSp>
      <p:sp>
        <p:nvSpPr>
          <p:cNvPr id="543" name="Google Shape;543;p61"/>
          <p:cNvSpPr txBox="1"/>
          <p:nvPr/>
        </p:nvSpPr>
        <p:spPr>
          <a:xfrm>
            <a:off x="2545700" y="3106750"/>
            <a:ext cx="1227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Roboto"/>
                <a:ea typeface="Roboto"/>
                <a:cs typeface="Roboto"/>
                <a:sym typeface="Roboto"/>
              </a:rPr>
              <a:t>preliminary</a:t>
            </a:r>
            <a:endParaRPr>
              <a:latin typeface="Roboto"/>
              <a:ea typeface="Roboto"/>
              <a:cs typeface="Roboto"/>
              <a:sym typeface="Roboto"/>
            </a:endParaRPr>
          </a:p>
        </p:txBody>
      </p:sp>
      <p:sp>
        <p:nvSpPr>
          <p:cNvPr id="544" name="Google Shape;544;p61"/>
          <p:cNvSpPr txBox="1"/>
          <p:nvPr/>
        </p:nvSpPr>
        <p:spPr>
          <a:xfrm>
            <a:off x="5846175" y="2801950"/>
            <a:ext cx="1227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Roboto"/>
                <a:ea typeface="Roboto"/>
                <a:cs typeface="Roboto"/>
                <a:sym typeface="Roboto"/>
              </a:rPr>
              <a:t>preliminary</a:t>
            </a:r>
            <a:endParaRPr>
              <a:latin typeface="Roboto"/>
              <a:ea typeface="Roboto"/>
              <a:cs typeface="Roboto"/>
              <a:sym typeface="Roboto"/>
            </a:endParaRPr>
          </a:p>
        </p:txBody>
      </p:sp>
      <p:sp>
        <p:nvSpPr>
          <p:cNvPr id="545" name="Google Shape;545;p61"/>
          <p:cNvSpPr txBox="1"/>
          <p:nvPr/>
        </p:nvSpPr>
        <p:spPr>
          <a:xfrm>
            <a:off x="433325" y="4235300"/>
            <a:ext cx="4802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500">
                <a:solidFill>
                  <a:srgbClr val="006E63"/>
                </a:solidFill>
                <a:latin typeface="Roboto"/>
                <a:ea typeface="Roboto"/>
                <a:cs typeface="Roboto"/>
                <a:sym typeface="Roboto"/>
              </a:rPr>
              <a:t>Clear vertical band at M</a:t>
            </a:r>
            <a:r>
              <a:rPr lang="it" sz="1500" baseline="30000">
                <a:solidFill>
                  <a:srgbClr val="006E63"/>
                </a:solidFill>
                <a:latin typeface="Roboto"/>
                <a:ea typeface="Roboto"/>
                <a:cs typeface="Roboto"/>
                <a:sym typeface="Roboto"/>
              </a:rPr>
              <a:t>2</a:t>
            </a:r>
            <a:r>
              <a:rPr lang="it" sz="1500">
                <a:solidFill>
                  <a:srgbClr val="006E63"/>
                </a:solidFill>
                <a:latin typeface="Roboto"/>
                <a:ea typeface="Roboto"/>
                <a:cs typeface="Roboto"/>
                <a:sym typeface="Roboto"/>
              </a:rPr>
              <a:t>(D</a:t>
            </a:r>
            <a:r>
              <a:rPr lang="it" sz="1500" i="1">
                <a:solidFill>
                  <a:srgbClr val="006E63"/>
                </a:solidFill>
                <a:latin typeface="Roboto"/>
                <a:ea typeface="Roboto"/>
                <a:cs typeface="Roboto"/>
                <a:sym typeface="Roboto"/>
              </a:rPr>
              <a:t>π</a:t>
            </a:r>
            <a:r>
              <a:rPr lang="it" sz="1500">
                <a:solidFill>
                  <a:srgbClr val="006E63"/>
                </a:solidFill>
                <a:latin typeface="Roboto"/>
                <a:ea typeface="Roboto"/>
                <a:cs typeface="Roboto"/>
                <a:sym typeface="Roboto"/>
              </a:rPr>
              <a:t>)~6 GeV</a:t>
            </a:r>
            <a:r>
              <a:rPr lang="it" sz="1500" baseline="30000">
                <a:solidFill>
                  <a:srgbClr val="006E63"/>
                </a:solidFill>
                <a:latin typeface="Roboto"/>
                <a:ea typeface="Roboto"/>
                <a:cs typeface="Roboto"/>
                <a:sym typeface="Roboto"/>
              </a:rPr>
              <a:t>2</a:t>
            </a:r>
            <a:r>
              <a:rPr lang="it" sz="1500">
                <a:solidFill>
                  <a:srgbClr val="006E63"/>
                </a:solidFill>
                <a:latin typeface="Roboto"/>
                <a:ea typeface="Roboto"/>
                <a:cs typeface="Roboto"/>
                <a:sym typeface="Roboto"/>
              </a:rPr>
              <a:t>: D</a:t>
            </a:r>
            <a:r>
              <a:rPr lang="it" sz="1500" baseline="-25000">
                <a:solidFill>
                  <a:srgbClr val="006E63"/>
                </a:solidFill>
                <a:latin typeface="Roboto"/>
                <a:ea typeface="Roboto"/>
                <a:cs typeface="Roboto"/>
                <a:sym typeface="Roboto"/>
              </a:rPr>
              <a:t>2</a:t>
            </a:r>
            <a:r>
              <a:rPr lang="it" sz="1500" baseline="30000">
                <a:solidFill>
                  <a:srgbClr val="006E63"/>
                </a:solidFill>
                <a:latin typeface="Roboto"/>
                <a:ea typeface="Roboto"/>
                <a:cs typeface="Roboto"/>
                <a:sym typeface="Roboto"/>
              </a:rPr>
              <a:t>*</a:t>
            </a:r>
            <a:r>
              <a:rPr lang="it" sz="1500">
                <a:solidFill>
                  <a:srgbClr val="006E63"/>
                </a:solidFill>
                <a:latin typeface="Roboto"/>
                <a:ea typeface="Roboto"/>
                <a:cs typeface="Roboto"/>
                <a:sym typeface="Roboto"/>
              </a:rPr>
              <a:t>(2460)</a:t>
            </a:r>
            <a:endParaRPr sz="1500">
              <a:solidFill>
                <a:srgbClr val="006E63"/>
              </a:solidFill>
              <a:latin typeface="Roboto"/>
              <a:ea typeface="Roboto"/>
              <a:cs typeface="Roboto"/>
              <a:sym typeface="Roboto"/>
            </a:endParaRPr>
          </a:p>
        </p:txBody>
      </p:sp>
      <p:sp>
        <p:nvSpPr>
          <p:cNvPr id="546" name="Google Shape;546;p61"/>
          <p:cNvSpPr txBox="1"/>
          <p:nvPr/>
        </p:nvSpPr>
        <p:spPr>
          <a:xfrm>
            <a:off x="4884475" y="4235300"/>
            <a:ext cx="3760800" cy="63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solidFill>
                  <a:srgbClr val="FF0000"/>
                </a:solidFill>
                <a:latin typeface="Roboto"/>
                <a:ea typeface="Roboto"/>
                <a:cs typeface="Roboto"/>
                <a:sym typeface="Roboto"/>
              </a:rPr>
              <a:t>Horizontal band at M</a:t>
            </a:r>
            <a:r>
              <a:rPr lang="it" baseline="30000">
                <a:solidFill>
                  <a:srgbClr val="FF0000"/>
                </a:solidFill>
                <a:latin typeface="Roboto"/>
                <a:ea typeface="Roboto"/>
                <a:cs typeface="Roboto"/>
                <a:sym typeface="Roboto"/>
              </a:rPr>
              <a:t>2</a:t>
            </a:r>
            <a:r>
              <a:rPr lang="it">
                <a:solidFill>
                  <a:srgbClr val="FF0000"/>
                </a:solidFill>
                <a:latin typeface="Roboto"/>
                <a:ea typeface="Roboto"/>
                <a:cs typeface="Roboto"/>
                <a:sym typeface="Roboto"/>
              </a:rPr>
              <a:t>(D</a:t>
            </a:r>
            <a:r>
              <a:rPr lang="it" baseline="-25000">
                <a:solidFill>
                  <a:srgbClr val="FF0000"/>
                </a:solidFill>
                <a:latin typeface="Roboto"/>
                <a:ea typeface="Roboto"/>
                <a:cs typeface="Roboto"/>
                <a:sym typeface="Roboto"/>
              </a:rPr>
              <a:t>s</a:t>
            </a:r>
            <a:r>
              <a:rPr lang="it" sz="1500" i="1">
                <a:solidFill>
                  <a:srgbClr val="FF0000"/>
                </a:solidFill>
                <a:latin typeface="Roboto"/>
                <a:ea typeface="Roboto"/>
                <a:cs typeface="Roboto"/>
                <a:sym typeface="Roboto"/>
              </a:rPr>
              <a:t>π</a:t>
            </a:r>
            <a:r>
              <a:rPr lang="it">
                <a:solidFill>
                  <a:srgbClr val="FF0000"/>
                </a:solidFill>
                <a:latin typeface="Roboto"/>
                <a:ea typeface="Roboto"/>
                <a:cs typeface="Roboto"/>
                <a:sym typeface="Roboto"/>
              </a:rPr>
              <a:t>)~8.5 GeV</a:t>
            </a:r>
            <a:r>
              <a:rPr lang="it" baseline="30000">
                <a:solidFill>
                  <a:srgbClr val="FF0000"/>
                </a:solidFill>
                <a:latin typeface="Roboto"/>
                <a:ea typeface="Roboto"/>
                <a:cs typeface="Roboto"/>
                <a:sym typeface="Roboto"/>
              </a:rPr>
              <a:t>2 </a:t>
            </a:r>
            <a:endParaRPr baseline="30000">
              <a:solidFill>
                <a:srgbClr val="FF0000"/>
              </a:solidFill>
              <a:latin typeface="Roboto"/>
              <a:ea typeface="Roboto"/>
              <a:cs typeface="Roboto"/>
              <a:sym typeface="Roboto"/>
            </a:endParaRPr>
          </a:p>
          <a:p>
            <a:pPr marL="0" lvl="0" indent="0" algn="l" rtl="0">
              <a:spcBef>
                <a:spcPts val="0"/>
              </a:spcBef>
              <a:spcAft>
                <a:spcPts val="0"/>
              </a:spcAft>
              <a:buNone/>
            </a:pPr>
            <a:endParaRPr>
              <a:solidFill>
                <a:srgbClr val="FF0000"/>
              </a:solidFill>
              <a:latin typeface="Roboto"/>
              <a:ea typeface="Roboto"/>
              <a:cs typeface="Roboto"/>
              <a:sym typeface="Roboto"/>
            </a:endParaRPr>
          </a:p>
        </p:txBody>
      </p:sp>
      <p:sp>
        <p:nvSpPr>
          <p:cNvPr id="547" name="Google Shape;547;p61"/>
          <p:cNvSpPr/>
          <p:nvPr/>
        </p:nvSpPr>
        <p:spPr>
          <a:xfrm>
            <a:off x="2074075" y="1798475"/>
            <a:ext cx="608400" cy="1926600"/>
          </a:xfrm>
          <a:prstGeom prst="rect">
            <a:avLst/>
          </a:prstGeom>
          <a:noFill/>
          <a:ln w="28575" cap="flat" cmpd="sng">
            <a:solidFill>
              <a:srgbClr val="006E6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61"/>
          <p:cNvSpPr/>
          <p:nvPr/>
        </p:nvSpPr>
        <p:spPr>
          <a:xfrm>
            <a:off x="5307775" y="2461050"/>
            <a:ext cx="2754000" cy="4155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61"/>
          <p:cNvSpPr txBox="1"/>
          <p:nvPr/>
        </p:nvSpPr>
        <p:spPr>
          <a:xfrm>
            <a:off x="5235725" y="4574600"/>
            <a:ext cx="275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solidFill>
                  <a:srgbClr val="FF0000"/>
                </a:solidFill>
                <a:latin typeface="Roboto"/>
                <a:ea typeface="Roboto"/>
                <a:cs typeface="Roboto"/>
                <a:sym typeface="Roboto"/>
              </a:rPr>
              <a:t>⇒ tetraquark candidates?</a:t>
            </a:r>
            <a:endParaRPr>
              <a:latin typeface="Roboto"/>
              <a:ea typeface="Roboto"/>
              <a:cs typeface="Roboto"/>
              <a:sym typeface="Roboto"/>
            </a:endParaRPr>
          </a:p>
        </p:txBody>
      </p:sp>
      <p:sp>
        <p:nvSpPr>
          <p:cNvPr id="550" name="Google Shape;550;p61"/>
          <p:cNvSpPr txBox="1"/>
          <p:nvPr/>
        </p:nvSpPr>
        <p:spPr>
          <a:xfrm>
            <a:off x="314525" y="1281700"/>
            <a:ext cx="882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Roboto"/>
                <a:ea typeface="Roboto"/>
                <a:cs typeface="Roboto"/>
                <a:sym typeface="Roboto"/>
              </a:rPr>
              <a:t>Signal yields: 	~4000 with 90% signal purity				3750 with 95% signal purity</a:t>
            </a:r>
            <a:endParaRPr>
              <a:latin typeface="Roboto"/>
              <a:ea typeface="Roboto"/>
              <a:cs typeface="Roboto"/>
              <a:sym typeface="Roboto"/>
            </a:endParaRPr>
          </a:p>
        </p:txBody>
      </p:sp>
      <p:sp>
        <p:nvSpPr>
          <p:cNvPr id="551" name="Google Shape;551;p61"/>
          <p:cNvSpPr/>
          <p:nvPr/>
        </p:nvSpPr>
        <p:spPr>
          <a:xfrm>
            <a:off x="5807875" y="1798475"/>
            <a:ext cx="608400" cy="1926600"/>
          </a:xfrm>
          <a:prstGeom prst="rect">
            <a:avLst/>
          </a:prstGeom>
          <a:noFill/>
          <a:ln w="28575" cap="flat" cmpd="sng">
            <a:solidFill>
              <a:srgbClr val="006E6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61"/>
          <p:cNvSpPr/>
          <p:nvPr/>
        </p:nvSpPr>
        <p:spPr>
          <a:xfrm>
            <a:off x="1726375" y="2461050"/>
            <a:ext cx="2754000" cy="4155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61"/>
          <p:cNvSpPr txBox="1"/>
          <p:nvPr/>
        </p:nvSpPr>
        <p:spPr>
          <a:xfrm>
            <a:off x="7031175" y="611200"/>
            <a:ext cx="22785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rgbClr val="000000"/>
              </a:buClr>
              <a:buFont typeface="Arial"/>
              <a:buNone/>
            </a:pPr>
            <a:r>
              <a:rPr lang="it" sz="1200">
                <a:solidFill>
                  <a:schemeClr val="accent5"/>
                </a:solidFill>
                <a:latin typeface="Roboto"/>
                <a:ea typeface="Roboto"/>
                <a:cs typeface="Roboto"/>
                <a:sym typeface="Roboto"/>
              </a:rPr>
              <a:t>LHCb-PAPER-2022-026 </a:t>
            </a:r>
            <a:endParaRPr>
              <a:solidFill>
                <a:schemeClr val="accent5"/>
              </a:solidFill>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7"/>
                                        </p:tgtEl>
                                        <p:attrNameLst>
                                          <p:attrName>style.visibility</p:attrName>
                                        </p:attrNameLst>
                                      </p:cBhvr>
                                      <p:to>
                                        <p:strVal val="visible"/>
                                      </p:to>
                                    </p:set>
                                    <p:animEffect transition="in" filter="fade">
                                      <p:cBhvr>
                                        <p:cTn id="7" dur="1000"/>
                                        <p:tgtEl>
                                          <p:spTgt spid="547"/>
                                        </p:tgtEl>
                                      </p:cBhvr>
                                    </p:animEffect>
                                  </p:childTnLst>
                                </p:cTn>
                              </p:par>
                              <p:par>
                                <p:cTn id="8" presetID="10" presetClass="entr" presetSubtype="0" fill="hold" nodeType="withEffect">
                                  <p:stCondLst>
                                    <p:cond delay="0"/>
                                  </p:stCondLst>
                                  <p:childTnLst>
                                    <p:set>
                                      <p:cBhvr>
                                        <p:cTn id="9" dur="1" fill="hold">
                                          <p:stCondLst>
                                            <p:cond delay="0"/>
                                          </p:stCondLst>
                                        </p:cTn>
                                        <p:tgtEl>
                                          <p:spTgt spid="551"/>
                                        </p:tgtEl>
                                        <p:attrNameLst>
                                          <p:attrName>style.visibility</p:attrName>
                                        </p:attrNameLst>
                                      </p:cBhvr>
                                      <p:to>
                                        <p:strVal val="visible"/>
                                      </p:to>
                                    </p:set>
                                    <p:animEffect transition="in" filter="fade">
                                      <p:cBhvr>
                                        <p:cTn id="10" dur="1000"/>
                                        <p:tgtEl>
                                          <p:spTgt spid="551"/>
                                        </p:tgtEl>
                                      </p:cBhvr>
                                    </p:animEffect>
                                  </p:childTnLst>
                                </p:cTn>
                              </p:par>
                              <p:par>
                                <p:cTn id="11" presetID="10" presetClass="entr" presetSubtype="0" fill="hold" nodeType="withEffect">
                                  <p:stCondLst>
                                    <p:cond delay="0"/>
                                  </p:stCondLst>
                                  <p:childTnLst>
                                    <p:set>
                                      <p:cBhvr>
                                        <p:cTn id="12" dur="1" fill="hold">
                                          <p:stCondLst>
                                            <p:cond delay="0"/>
                                          </p:stCondLst>
                                        </p:cTn>
                                        <p:tgtEl>
                                          <p:spTgt spid="545"/>
                                        </p:tgtEl>
                                        <p:attrNameLst>
                                          <p:attrName>style.visibility</p:attrName>
                                        </p:attrNameLst>
                                      </p:cBhvr>
                                      <p:to>
                                        <p:strVal val="visible"/>
                                      </p:to>
                                    </p:set>
                                    <p:animEffect transition="in" filter="fade">
                                      <p:cBhvr>
                                        <p:cTn id="13" dur="1000"/>
                                        <p:tgtEl>
                                          <p:spTgt spid="54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48"/>
                                        </p:tgtEl>
                                        <p:attrNameLst>
                                          <p:attrName>style.visibility</p:attrName>
                                        </p:attrNameLst>
                                      </p:cBhvr>
                                      <p:to>
                                        <p:strVal val="visible"/>
                                      </p:to>
                                    </p:set>
                                    <p:animEffect transition="in" filter="fade">
                                      <p:cBhvr>
                                        <p:cTn id="18" dur="1000"/>
                                        <p:tgtEl>
                                          <p:spTgt spid="548"/>
                                        </p:tgtEl>
                                      </p:cBhvr>
                                    </p:animEffect>
                                  </p:childTnLst>
                                </p:cTn>
                              </p:par>
                              <p:par>
                                <p:cTn id="19" presetID="10" presetClass="entr" presetSubtype="0" fill="hold" nodeType="withEffect">
                                  <p:stCondLst>
                                    <p:cond delay="0"/>
                                  </p:stCondLst>
                                  <p:childTnLst>
                                    <p:set>
                                      <p:cBhvr>
                                        <p:cTn id="20" dur="1" fill="hold">
                                          <p:stCondLst>
                                            <p:cond delay="0"/>
                                          </p:stCondLst>
                                        </p:cTn>
                                        <p:tgtEl>
                                          <p:spTgt spid="552"/>
                                        </p:tgtEl>
                                        <p:attrNameLst>
                                          <p:attrName>style.visibility</p:attrName>
                                        </p:attrNameLst>
                                      </p:cBhvr>
                                      <p:to>
                                        <p:strVal val="visible"/>
                                      </p:to>
                                    </p:set>
                                    <p:animEffect transition="in" filter="fade">
                                      <p:cBhvr>
                                        <p:cTn id="21" dur="1000"/>
                                        <p:tgtEl>
                                          <p:spTgt spid="552"/>
                                        </p:tgtEl>
                                      </p:cBhvr>
                                    </p:animEffect>
                                  </p:childTnLst>
                                </p:cTn>
                              </p:par>
                              <p:par>
                                <p:cTn id="22" presetID="10" presetClass="entr" presetSubtype="0" fill="hold" nodeType="withEffect">
                                  <p:stCondLst>
                                    <p:cond delay="0"/>
                                  </p:stCondLst>
                                  <p:childTnLst>
                                    <p:set>
                                      <p:cBhvr>
                                        <p:cTn id="23" dur="1" fill="hold">
                                          <p:stCondLst>
                                            <p:cond delay="0"/>
                                          </p:stCondLst>
                                        </p:cTn>
                                        <p:tgtEl>
                                          <p:spTgt spid="546"/>
                                        </p:tgtEl>
                                        <p:attrNameLst>
                                          <p:attrName>style.visibility</p:attrName>
                                        </p:attrNameLst>
                                      </p:cBhvr>
                                      <p:to>
                                        <p:strVal val="visible"/>
                                      </p:to>
                                    </p:set>
                                    <p:animEffect transition="in" filter="fade">
                                      <p:cBhvr>
                                        <p:cTn id="24" dur="1000"/>
                                        <p:tgtEl>
                                          <p:spTgt spid="54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49"/>
                                        </p:tgtEl>
                                        <p:attrNameLst>
                                          <p:attrName>style.visibility</p:attrName>
                                        </p:attrNameLst>
                                      </p:cBhvr>
                                      <p:to>
                                        <p:strVal val="visible"/>
                                      </p:to>
                                    </p:set>
                                    <p:animEffect transition="in" filter="fade">
                                      <p:cBhvr>
                                        <p:cTn id="29" dur="1000"/>
                                        <p:tgtEl>
                                          <p:spTgt spid="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pic>
        <p:nvPicPr>
          <p:cNvPr id="558" name="Google Shape;558;p62"/>
          <p:cNvPicPr preferRelativeResize="0"/>
          <p:nvPr/>
        </p:nvPicPr>
        <p:blipFill rotWithShape="1">
          <a:blip r:embed="rId3">
            <a:alphaModFix/>
          </a:blip>
          <a:srcRect l="41060" r="19549"/>
          <a:stretch/>
        </p:blipFill>
        <p:spPr>
          <a:xfrm>
            <a:off x="6561175" y="2831225"/>
            <a:ext cx="2579451" cy="2051999"/>
          </a:xfrm>
          <a:prstGeom prst="rect">
            <a:avLst/>
          </a:prstGeom>
          <a:noFill/>
          <a:ln>
            <a:noFill/>
          </a:ln>
        </p:spPr>
      </p:pic>
      <p:sp>
        <p:nvSpPr>
          <p:cNvPr id="559" name="Google Shape;559;p62"/>
          <p:cNvSpPr txBox="1">
            <a:spLocks noGrp="1"/>
          </p:cNvSpPr>
          <p:nvPr>
            <p:ph type="title"/>
          </p:nvPr>
        </p:nvSpPr>
        <p:spPr>
          <a:xfrm>
            <a:off x="311725" y="196125"/>
            <a:ext cx="8520600" cy="623700"/>
          </a:xfrm>
          <a:prstGeom prst="rect">
            <a:avLst/>
          </a:prstGeom>
        </p:spPr>
        <p:txBody>
          <a:bodyPr spcFirstLastPara="1" wrap="square" lIns="91425" tIns="91425" rIns="91425" bIns="91425" anchor="t" anchorCtr="0">
            <a:normAutofit/>
          </a:bodyPr>
          <a:lstStyle/>
          <a:p>
            <a:pPr marL="914400" lvl="0" indent="457200" algn="l" rtl="0">
              <a:spcBef>
                <a:spcPts val="0"/>
              </a:spcBef>
              <a:spcAft>
                <a:spcPts val="0"/>
              </a:spcAft>
              <a:buNone/>
            </a:pPr>
            <a:r>
              <a:rPr lang="it" i="1"/>
              <a:t>      → D</a:t>
            </a:r>
            <a:r>
              <a:rPr lang="it" i="1" baseline="-25000"/>
              <a:t>s</a:t>
            </a:r>
            <a:r>
              <a:rPr lang="it" i="1" baseline="30000"/>
              <a:t>+</a:t>
            </a:r>
            <a:r>
              <a:rPr lang="it" i="1"/>
              <a:t>π</a:t>
            </a:r>
            <a:r>
              <a:rPr lang="it" i="1" baseline="30000"/>
              <a:t>-/+</a:t>
            </a:r>
            <a:r>
              <a:rPr lang="it" i="1" baseline="-25000"/>
              <a:t> </a:t>
            </a:r>
            <a:r>
              <a:rPr lang="it" i="1"/>
              <a:t> </a:t>
            </a:r>
            <a:r>
              <a:rPr lang="it"/>
              <a:t>states</a:t>
            </a:r>
            <a:endParaRPr/>
          </a:p>
        </p:txBody>
      </p:sp>
      <p:sp>
        <p:nvSpPr>
          <p:cNvPr id="560" name="Google Shape;560;p62"/>
          <p:cNvSpPr txBox="1">
            <a:spLocks noGrp="1"/>
          </p:cNvSpPr>
          <p:nvPr>
            <p:ph type="sldNum" idx="12"/>
          </p:nvPr>
        </p:nvSpPr>
        <p:spPr>
          <a:xfrm>
            <a:off x="8548658" y="4815617"/>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it"/>
              <a:t>24</a:t>
            </a:fld>
            <a:endParaRPr/>
          </a:p>
        </p:txBody>
      </p:sp>
      <p:sp>
        <p:nvSpPr>
          <p:cNvPr id="561" name="Google Shape;561;p62"/>
          <p:cNvSpPr txBox="1"/>
          <p:nvPr/>
        </p:nvSpPr>
        <p:spPr>
          <a:xfrm>
            <a:off x="639000" y="1278025"/>
            <a:ext cx="4336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sp>
        <p:nvSpPr>
          <p:cNvPr id="562" name="Google Shape;562;p62"/>
          <p:cNvSpPr txBox="1"/>
          <p:nvPr/>
        </p:nvSpPr>
        <p:spPr>
          <a:xfrm>
            <a:off x="4258550" y="1232575"/>
            <a:ext cx="12279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000">
                <a:latin typeface="Roboto"/>
                <a:ea typeface="Roboto"/>
                <a:cs typeface="Roboto"/>
                <a:sym typeface="Roboto"/>
              </a:rPr>
              <a:t>preliminary</a:t>
            </a:r>
            <a:endParaRPr sz="1000">
              <a:latin typeface="Roboto"/>
              <a:ea typeface="Roboto"/>
              <a:cs typeface="Roboto"/>
              <a:sym typeface="Roboto"/>
            </a:endParaRPr>
          </a:p>
        </p:txBody>
      </p:sp>
      <p:grpSp>
        <p:nvGrpSpPr>
          <p:cNvPr id="563" name="Google Shape;563;p62"/>
          <p:cNvGrpSpPr/>
          <p:nvPr/>
        </p:nvGrpSpPr>
        <p:grpSpPr>
          <a:xfrm>
            <a:off x="3901850" y="945550"/>
            <a:ext cx="2579447" cy="1900351"/>
            <a:chOff x="3901850" y="945550"/>
            <a:chExt cx="2579447" cy="1900351"/>
          </a:xfrm>
        </p:grpSpPr>
        <p:pic>
          <p:nvPicPr>
            <p:cNvPr id="564" name="Google Shape;564;p62"/>
            <p:cNvPicPr preferRelativeResize="0"/>
            <p:nvPr/>
          </p:nvPicPr>
          <p:blipFill rotWithShape="1">
            <a:blip r:embed="rId4">
              <a:alphaModFix/>
            </a:blip>
            <a:srcRect l="33270" t="2281" r="33894" b="50963"/>
            <a:stretch/>
          </p:blipFill>
          <p:spPr>
            <a:xfrm>
              <a:off x="3901850" y="945550"/>
              <a:ext cx="2579447" cy="1900351"/>
            </a:xfrm>
            <a:prstGeom prst="rect">
              <a:avLst/>
            </a:prstGeom>
            <a:noFill/>
            <a:ln>
              <a:noFill/>
            </a:ln>
          </p:spPr>
        </p:pic>
        <p:sp>
          <p:nvSpPr>
            <p:cNvPr id="565" name="Google Shape;565;p62"/>
            <p:cNvSpPr/>
            <p:nvPr/>
          </p:nvSpPr>
          <p:spPr>
            <a:xfrm>
              <a:off x="5184253" y="945554"/>
              <a:ext cx="492900" cy="621600"/>
            </a:xfrm>
            <a:prstGeom prst="ellipse">
              <a:avLst/>
            </a:prstGeom>
            <a:noFill/>
            <a:ln w="25400" cap="flat" cmpd="sng">
              <a:solidFill>
                <a:srgbClr val="25AC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566" name="Google Shape;566;p62"/>
          <p:cNvPicPr preferRelativeResize="0"/>
          <p:nvPr/>
        </p:nvPicPr>
        <p:blipFill rotWithShape="1">
          <a:blip r:embed="rId3">
            <a:alphaModFix/>
          </a:blip>
          <a:srcRect r="59857"/>
          <a:stretch/>
        </p:blipFill>
        <p:spPr>
          <a:xfrm>
            <a:off x="3852434" y="2831214"/>
            <a:ext cx="2628865" cy="2051999"/>
          </a:xfrm>
          <a:prstGeom prst="rect">
            <a:avLst/>
          </a:prstGeom>
          <a:noFill/>
          <a:ln>
            <a:noFill/>
          </a:ln>
        </p:spPr>
      </p:pic>
      <p:pic>
        <p:nvPicPr>
          <p:cNvPr id="567" name="Google Shape;567;p62"/>
          <p:cNvPicPr preferRelativeResize="0"/>
          <p:nvPr/>
        </p:nvPicPr>
        <p:blipFill rotWithShape="1">
          <a:blip r:embed="rId3">
            <a:alphaModFix/>
          </a:blip>
          <a:srcRect l="81319" t="9214"/>
          <a:stretch/>
        </p:blipFill>
        <p:spPr>
          <a:xfrm>
            <a:off x="6052075" y="2845900"/>
            <a:ext cx="548701" cy="835575"/>
          </a:xfrm>
          <a:prstGeom prst="rect">
            <a:avLst/>
          </a:prstGeom>
          <a:noFill/>
          <a:ln>
            <a:noFill/>
          </a:ln>
        </p:spPr>
      </p:pic>
      <p:sp>
        <p:nvSpPr>
          <p:cNvPr id="568" name="Google Shape;568;p62"/>
          <p:cNvSpPr txBox="1"/>
          <p:nvPr/>
        </p:nvSpPr>
        <p:spPr>
          <a:xfrm>
            <a:off x="311725" y="2053700"/>
            <a:ext cx="3788700" cy="149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Roboto"/>
                <a:ea typeface="Roboto"/>
                <a:cs typeface="Roboto"/>
                <a:sym typeface="Roboto"/>
              </a:rPr>
              <a:t>Inclusion of a single resonance in </a:t>
            </a:r>
            <a:r>
              <a:rPr lang="it" i="1">
                <a:latin typeface="Roboto"/>
                <a:ea typeface="Roboto"/>
                <a:cs typeface="Roboto"/>
                <a:sym typeface="Roboto"/>
              </a:rPr>
              <a:t>D</a:t>
            </a:r>
            <a:r>
              <a:rPr lang="it" i="1" baseline="-25000">
                <a:latin typeface="Roboto"/>
                <a:ea typeface="Roboto"/>
                <a:cs typeface="Roboto"/>
                <a:sym typeface="Roboto"/>
              </a:rPr>
              <a:t>s</a:t>
            </a:r>
            <a:r>
              <a:rPr lang="it" i="1">
                <a:latin typeface="Roboto"/>
                <a:ea typeface="Roboto"/>
                <a:cs typeface="Roboto"/>
                <a:sym typeface="Roboto"/>
              </a:rPr>
              <a:t>π </a:t>
            </a:r>
            <a:endParaRPr i="1">
              <a:latin typeface="Roboto"/>
              <a:ea typeface="Roboto"/>
              <a:cs typeface="Roboto"/>
              <a:sym typeface="Roboto"/>
            </a:endParaRPr>
          </a:p>
          <a:p>
            <a:pPr marL="457200" lvl="0" indent="-317500" algn="l" rtl="0">
              <a:spcBef>
                <a:spcPts val="0"/>
              </a:spcBef>
              <a:spcAft>
                <a:spcPts val="0"/>
              </a:spcAft>
              <a:buSzPts val="1400"/>
              <a:buFont typeface="Roboto"/>
              <a:buChar char="●"/>
            </a:pPr>
            <a:r>
              <a:rPr lang="it">
                <a:latin typeface="Roboto"/>
                <a:ea typeface="Roboto"/>
                <a:cs typeface="Roboto"/>
                <a:sym typeface="Roboto"/>
              </a:rPr>
              <a:t>with significance </a:t>
            </a:r>
            <a:r>
              <a:rPr lang="it" b="1">
                <a:solidFill>
                  <a:srgbClr val="FF0000"/>
                </a:solidFill>
                <a:latin typeface="Roboto"/>
                <a:ea typeface="Roboto"/>
                <a:cs typeface="Roboto"/>
                <a:sym typeface="Roboto"/>
              </a:rPr>
              <a:t>&gt; 9σ</a:t>
            </a:r>
            <a:endParaRPr b="1">
              <a:solidFill>
                <a:srgbClr val="FF0000"/>
              </a:solidFill>
              <a:latin typeface="Roboto"/>
              <a:ea typeface="Roboto"/>
              <a:cs typeface="Roboto"/>
              <a:sym typeface="Roboto"/>
            </a:endParaRPr>
          </a:p>
          <a:p>
            <a:pPr marL="457200" lvl="0" indent="-323850" algn="l" rtl="0">
              <a:spcBef>
                <a:spcPts val="0"/>
              </a:spcBef>
              <a:spcAft>
                <a:spcPts val="0"/>
              </a:spcAft>
              <a:buSzPts val="1500"/>
              <a:buFont typeface="Roboto"/>
              <a:buChar char="●"/>
            </a:pPr>
            <a:r>
              <a:rPr lang="it" sz="1500">
                <a:latin typeface="Roboto"/>
                <a:ea typeface="Roboto"/>
                <a:cs typeface="Roboto"/>
                <a:sym typeface="Roboto"/>
              </a:rPr>
              <a:t>J</a:t>
            </a:r>
            <a:r>
              <a:rPr lang="it" sz="1500" baseline="30000">
                <a:latin typeface="Roboto"/>
                <a:ea typeface="Roboto"/>
                <a:cs typeface="Roboto"/>
                <a:sym typeface="Roboto"/>
              </a:rPr>
              <a:t>P</a:t>
            </a:r>
            <a:r>
              <a:rPr lang="it" sz="1500">
                <a:latin typeface="Roboto"/>
                <a:ea typeface="Roboto"/>
                <a:cs typeface="Roboto"/>
                <a:sym typeface="Roboto"/>
              </a:rPr>
              <a:t>= 0</a:t>
            </a:r>
            <a:r>
              <a:rPr lang="it" sz="1500" baseline="30000">
                <a:latin typeface="Roboto"/>
                <a:ea typeface="Roboto"/>
                <a:cs typeface="Roboto"/>
                <a:sym typeface="Roboto"/>
              </a:rPr>
              <a:t>+ </a:t>
            </a:r>
            <a:r>
              <a:rPr lang="it" sz="1500">
                <a:latin typeface="Roboto"/>
                <a:ea typeface="Roboto"/>
                <a:cs typeface="Roboto"/>
                <a:sym typeface="Roboto"/>
              </a:rPr>
              <a:t>preferred at </a:t>
            </a:r>
            <a:r>
              <a:rPr lang="it" sz="1500">
                <a:solidFill>
                  <a:srgbClr val="FF0000"/>
                </a:solidFill>
                <a:latin typeface="Roboto"/>
                <a:ea typeface="Roboto"/>
                <a:cs typeface="Roboto"/>
                <a:sym typeface="Roboto"/>
              </a:rPr>
              <a:t>7.5 </a:t>
            </a:r>
            <a:r>
              <a:rPr lang="it">
                <a:solidFill>
                  <a:srgbClr val="FF0000"/>
                </a:solidFill>
                <a:latin typeface="Roboto"/>
                <a:ea typeface="Roboto"/>
                <a:cs typeface="Roboto"/>
                <a:sym typeface="Roboto"/>
              </a:rPr>
              <a:t>σ</a:t>
            </a:r>
            <a:endParaRPr sz="1500">
              <a:solidFill>
                <a:srgbClr val="FF0000"/>
              </a:solidFill>
              <a:latin typeface="Roboto"/>
              <a:ea typeface="Roboto"/>
              <a:cs typeface="Roboto"/>
              <a:sym typeface="Roboto"/>
            </a:endParaRPr>
          </a:p>
          <a:p>
            <a:pPr marL="0" lvl="0" indent="0" algn="l" rtl="0">
              <a:spcBef>
                <a:spcPts val="0"/>
              </a:spcBef>
              <a:spcAft>
                <a:spcPts val="0"/>
              </a:spcAft>
              <a:buNone/>
            </a:pPr>
            <a:endParaRPr b="1">
              <a:solidFill>
                <a:srgbClr val="FF0000"/>
              </a:solidFill>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sp>
        <p:nvSpPr>
          <p:cNvPr id="569" name="Google Shape;569;p62"/>
          <p:cNvSpPr/>
          <p:nvPr/>
        </p:nvSpPr>
        <p:spPr>
          <a:xfrm>
            <a:off x="5190988" y="2751825"/>
            <a:ext cx="269100" cy="2994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70" name="Google Shape;570;p62"/>
          <p:cNvPicPr preferRelativeResize="0"/>
          <p:nvPr/>
        </p:nvPicPr>
        <p:blipFill rotWithShape="1">
          <a:blip r:embed="rId5">
            <a:alphaModFix/>
          </a:blip>
          <a:srcRect b="46472"/>
          <a:stretch/>
        </p:blipFill>
        <p:spPr>
          <a:xfrm>
            <a:off x="205475" y="2922398"/>
            <a:ext cx="3566949" cy="576400"/>
          </a:xfrm>
          <a:prstGeom prst="rect">
            <a:avLst/>
          </a:prstGeom>
          <a:noFill/>
          <a:ln>
            <a:noFill/>
          </a:ln>
        </p:spPr>
      </p:pic>
      <p:sp>
        <p:nvSpPr>
          <p:cNvPr id="571" name="Google Shape;571;p62"/>
          <p:cNvSpPr txBox="1"/>
          <p:nvPr/>
        </p:nvSpPr>
        <p:spPr>
          <a:xfrm>
            <a:off x="311725" y="1194175"/>
            <a:ext cx="51648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500">
                <a:solidFill>
                  <a:srgbClr val="25ACFF"/>
                </a:solidFill>
                <a:latin typeface="Roboto"/>
                <a:ea typeface="Roboto"/>
                <a:cs typeface="Roboto"/>
                <a:sym typeface="Roboto"/>
              </a:rPr>
              <a:t>Not well described, even adding new D</a:t>
            </a:r>
            <a:r>
              <a:rPr lang="it" sz="1500" baseline="30000">
                <a:solidFill>
                  <a:srgbClr val="25ACFF"/>
                </a:solidFill>
                <a:latin typeface="Roboto"/>
                <a:ea typeface="Roboto"/>
                <a:cs typeface="Roboto"/>
                <a:sym typeface="Roboto"/>
              </a:rPr>
              <a:t>**</a:t>
            </a:r>
            <a:endParaRPr sz="1500" baseline="30000">
              <a:solidFill>
                <a:srgbClr val="25ACFF"/>
              </a:solidFill>
              <a:latin typeface="Roboto"/>
              <a:ea typeface="Roboto"/>
              <a:cs typeface="Roboto"/>
              <a:sym typeface="Roboto"/>
            </a:endParaRPr>
          </a:p>
        </p:txBody>
      </p:sp>
      <p:grpSp>
        <p:nvGrpSpPr>
          <p:cNvPr id="572" name="Google Shape;572;p62"/>
          <p:cNvGrpSpPr/>
          <p:nvPr/>
        </p:nvGrpSpPr>
        <p:grpSpPr>
          <a:xfrm>
            <a:off x="4567601" y="610391"/>
            <a:ext cx="4176355" cy="340120"/>
            <a:chOff x="2253622" y="1377225"/>
            <a:chExt cx="3861632" cy="307801"/>
          </a:xfrm>
        </p:grpSpPr>
        <p:sp>
          <p:nvSpPr>
            <p:cNvPr id="573" name="Google Shape;573;p62"/>
            <p:cNvSpPr/>
            <p:nvPr/>
          </p:nvSpPr>
          <p:spPr>
            <a:xfrm>
              <a:off x="4722654" y="1377226"/>
              <a:ext cx="1392600" cy="307800"/>
            </a:xfrm>
            <a:prstGeom prst="rect">
              <a:avLst/>
            </a:pr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it" sz="1400" b="0" i="0" u="none" strike="noStrike" cap="none">
                  <a:latin typeface="Arial"/>
                  <a:ea typeface="Arial"/>
                  <a:cs typeface="Arial"/>
                  <a:sym typeface="Arial"/>
                </a:rPr>
                <a:t> </a:t>
              </a:r>
              <a:endParaRPr/>
            </a:p>
          </p:txBody>
        </p:sp>
        <p:sp>
          <p:nvSpPr>
            <p:cNvPr id="574" name="Google Shape;574;p62"/>
            <p:cNvSpPr/>
            <p:nvPr/>
          </p:nvSpPr>
          <p:spPr>
            <a:xfrm>
              <a:off x="2253622" y="1377225"/>
              <a:ext cx="1383000" cy="307800"/>
            </a:xfrm>
            <a:prstGeom prst="rect">
              <a:avLst/>
            </a:pr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it" sz="1400" b="0" i="0" u="none" strike="noStrike" cap="none">
                  <a:latin typeface="Arial"/>
                  <a:ea typeface="Arial"/>
                  <a:cs typeface="Arial"/>
                  <a:sym typeface="Arial"/>
                </a:rPr>
                <a:t> </a:t>
              </a:r>
              <a:endParaRPr/>
            </a:p>
          </p:txBody>
        </p:sp>
      </p:grpSp>
      <p:grpSp>
        <p:nvGrpSpPr>
          <p:cNvPr id="575" name="Google Shape;575;p62"/>
          <p:cNvGrpSpPr/>
          <p:nvPr/>
        </p:nvGrpSpPr>
        <p:grpSpPr>
          <a:xfrm>
            <a:off x="6550650" y="945550"/>
            <a:ext cx="2635948" cy="1976876"/>
            <a:chOff x="3883650" y="945550"/>
            <a:chExt cx="2635948" cy="1976876"/>
          </a:xfrm>
        </p:grpSpPr>
        <p:pic>
          <p:nvPicPr>
            <p:cNvPr id="576" name="Google Shape;576;p62"/>
            <p:cNvPicPr preferRelativeResize="0"/>
            <p:nvPr/>
          </p:nvPicPr>
          <p:blipFill rotWithShape="1">
            <a:blip r:embed="rId4">
              <a:alphaModFix/>
            </a:blip>
            <a:srcRect l="33036" t="49610" r="33409" b="1750"/>
            <a:stretch/>
          </p:blipFill>
          <p:spPr>
            <a:xfrm>
              <a:off x="3883650" y="945550"/>
              <a:ext cx="2635948" cy="1976876"/>
            </a:xfrm>
            <a:prstGeom prst="rect">
              <a:avLst/>
            </a:prstGeom>
            <a:noFill/>
            <a:ln>
              <a:noFill/>
            </a:ln>
          </p:spPr>
        </p:pic>
        <p:sp>
          <p:nvSpPr>
            <p:cNvPr id="577" name="Google Shape;577;p62"/>
            <p:cNvSpPr/>
            <p:nvPr/>
          </p:nvSpPr>
          <p:spPr>
            <a:xfrm>
              <a:off x="5260453" y="1021754"/>
              <a:ext cx="492900" cy="621600"/>
            </a:xfrm>
            <a:prstGeom prst="ellipse">
              <a:avLst/>
            </a:prstGeom>
            <a:noFill/>
            <a:ln w="25400" cap="flat" cmpd="sng">
              <a:solidFill>
                <a:srgbClr val="25AC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578" name="Google Shape;578;p62"/>
          <p:cNvPicPr preferRelativeResize="0"/>
          <p:nvPr/>
        </p:nvPicPr>
        <p:blipFill rotWithShape="1">
          <a:blip r:embed="rId5">
            <a:alphaModFix/>
          </a:blip>
          <a:srcRect t="45570" b="-45570"/>
          <a:stretch/>
        </p:blipFill>
        <p:spPr>
          <a:xfrm>
            <a:off x="205475" y="3449450"/>
            <a:ext cx="3623101" cy="1093792"/>
          </a:xfrm>
          <a:prstGeom prst="rect">
            <a:avLst/>
          </a:prstGeom>
          <a:noFill/>
          <a:ln>
            <a:noFill/>
          </a:ln>
        </p:spPr>
      </p:pic>
      <p:sp>
        <p:nvSpPr>
          <p:cNvPr id="579" name="Google Shape;579;p62"/>
          <p:cNvSpPr txBox="1"/>
          <p:nvPr/>
        </p:nvSpPr>
        <p:spPr>
          <a:xfrm>
            <a:off x="311725" y="4342825"/>
            <a:ext cx="3981900" cy="133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500">
                <a:latin typeface="Roboto"/>
                <a:ea typeface="Roboto"/>
                <a:cs typeface="Roboto"/>
                <a:sym typeface="Roboto"/>
              </a:rPr>
              <a:t>Consistent masses → Isospin partners</a:t>
            </a:r>
            <a:endParaRPr sz="1500">
              <a:latin typeface="Roboto"/>
              <a:ea typeface="Roboto"/>
              <a:cs typeface="Roboto"/>
              <a:sym typeface="Roboto"/>
            </a:endParaRPr>
          </a:p>
          <a:p>
            <a:pPr marL="0" lvl="0" indent="0" algn="l" rtl="0">
              <a:spcBef>
                <a:spcPts val="0"/>
              </a:spcBef>
              <a:spcAft>
                <a:spcPts val="0"/>
              </a:spcAft>
              <a:buNone/>
            </a:pPr>
            <a:endParaRPr sz="1500" baseline="30000">
              <a:latin typeface="Roboto"/>
              <a:ea typeface="Roboto"/>
              <a:cs typeface="Roboto"/>
              <a:sym typeface="Roboto"/>
            </a:endParaRPr>
          </a:p>
          <a:p>
            <a:pPr marL="0" lvl="0" indent="0" algn="l" rtl="0">
              <a:spcBef>
                <a:spcPts val="0"/>
              </a:spcBef>
              <a:spcAft>
                <a:spcPts val="0"/>
              </a:spcAft>
              <a:buNone/>
            </a:pPr>
            <a:br>
              <a:rPr lang="it" sz="1500">
                <a:latin typeface="Roboto"/>
                <a:ea typeface="Roboto"/>
                <a:cs typeface="Roboto"/>
                <a:sym typeface="Roboto"/>
              </a:rPr>
            </a:br>
            <a:endParaRPr sz="1500">
              <a:latin typeface="Roboto"/>
              <a:ea typeface="Roboto"/>
              <a:cs typeface="Roboto"/>
              <a:sym typeface="Roboto"/>
            </a:endParaRPr>
          </a:p>
          <a:p>
            <a:pPr marL="0" lvl="0" indent="0" algn="l" rtl="0">
              <a:spcBef>
                <a:spcPts val="0"/>
              </a:spcBef>
              <a:spcAft>
                <a:spcPts val="0"/>
              </a:spcAft>
              <a:buNone/>
            </a:pPr>
            <a:endParaRPr sz="1500">
              <a:latin typeface="Roboto"/>
              <a:ea typeface="Roboto"/>
              <a:cs typeface="Roboto"/>
              <a:sym typeface="Roboto"/>
            </a:endParaRPr>
          </a:p>
        </p:txBody>
      </p:sp>
      <p:pic>
        <p:nvPicPr>
          <p:cNvPr id="580" name="Google Shape;580;p62"/>
          <p:cNvPicPr preferRelativeResize="0"/>
          <p:nvPr/>
        </p:nvPicPr>
        <p:blipFill rotWithShape="1">
          <a:blip r:embed="rId3">
            <a:alphaModFix/>
          </a:blip>
          <a:srcRect l="81394" t="12854" r="838"/>
          <a:stretch/>
        </p:blipFill>
        <p:spPr>
          <a:xfrm>
            <a:off x="8670100" y="2876200"/>
            <a:ext cx="548701" cy="843385"/>
          </a:xfrm>
          <a:prstGeom prst="rect">
            <a:avLst/>
          </a:prstGeom>
          <a:noFill/>
          <a:ln>
            <a:noFill/>
          </a:ln>
        </p:spPr>
      </p:pic>
      <p:sp>
        <p:nvSpPr>
          <p:cNvPr id="581" name="Google Shape;581;p62"/>
          <p:cNvSpPr/>
          <p:nvPr/>
        </p:nvSpPr>
        <p:spPr>
          <a:xfrm>
            <a:off x="7831550" y="2751825"/>
            <a:ext cx="269100" cy="2994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82" name="Google Shape;582;p62" descr="T^a_{c\bar{s}0}(2900)^{0/++}" title="MathEquation,#02bee3"/>
          <p:cNvPicPr preferRelativeResize="0"/>
          <p:nvPr/>
        </p:nvPicPr>
        <p:blipFill>
          <a:blip r:embed="rId8">
            <a:alphaModFix/>
          </a:blip>
          <a:stretch>
            <a:fillRect/>
          </a:stretch>
        </p:blipFill>
        <p:spPr>
          <a:xfrm>
            <a:off x="384447" y="300224"/>
            <a:ext cx="1857080" cy="415500"/>
          </a:xfrm>
          <a:prstGeom prst="rect">
            <a:avLst/>
          </a:prstGeom>
          <a:noFill/>
          <a:ln>
            <a:noFill/>
          </a:ln>
        </p:spPr>
      </p:pic>
      <p:sp>
        <p:nvSpPr>
          <p:cNvPr id="583" name="Google Shape;583;p62"/>
          <p:cNvSpPr txBox="1"/>
          <p:nvPr/>
        </p:nvSpPr>
        <p:spPr>
          <a:xfrm>
            <a:off x="5191000" y="1756975"/>
            <a:ext cx="1208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100" b="1">
                <a:solidFill>
                  <a:srgbClr val="233A44"/>
                </a:solidFill>
                <a:latin typeface="Times New Roman"/>
                <a:ea typeface="Times New Roman"/>
                <a:cs typeface="Times New Roman"/>
                <a:sym typeface="Times New Roman"/>
              </a:rPr>
              <a:t>preliminary</a:t>
            </a:r>
            <a:endParaRPr sz="1100" b="1">
              <a:solidFill>
                <a:srgbClr val="233A44"/>
              </a:solidFill>
              <a:latin typeface="Times New Roman"/>
              <a:ea typeface="Times New Roman"/>
              <a:cs typeface="Times New Roman"/>
              <a:sym typeface="Times New Roman"/>
            </a:endParaRPr>
          </a:p>
        </p:txBody>
      </p:sp>
      <p:sp>
        <p:nvSpPr>
          <p:cNvPr id="584" name="Google Shape;584;p62"/>
          <p:cNvSpPr txBox="1"/>
          <p:nvPr/>
        </p:nvSpPr>
        <p:spPr>
          <a:xfrm>
            <a:off x="7831550" y="1817975"/>
            <a:ext cx="1208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100" b="1">
                <a:solidFill>
                  <a:srgbClr val="233A44"/>
                </a:solidFill>
                <a:latin typeface="Times New Roman"/>
                <a:ea typeface="Times New Roman"/>
                <a:cs typeface="Times New Roman"/>
                <a:sym typeface="Times New Roman"/>
              </a:rPr>
              <a:t>preliminary</a:t>
            </a:r>
            <a:endParaRPr sz="1100" b="1">
              <a:solidFill>
                <a:srgbClr val="233A44"/>
              </a:solidFill>
              <a:latin typeface="Times New Roman"/>
              <a:ea typeface="Times New Roman"/>
              <a:cs typeface="Times New Roman"/>
              <a:sym typeface="Times New Roman"/>
            </a:endParaRPr>
          </a:p>
        </p:txBody>
      </p:sp>
      <p:sp>
        <p:nvSpPr>
          <p:cNvPr id="585" name="Google Shape;585;p62"/>
          <p:cNvSpPr txBox="1"/>
          <p:nvPr/>
        </p:nvSpPr>
        <p:spPr>
          <a:xfrm>
            <a:off x="5017525" y="3692075"/>
            <a:ext cx="1208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100" b="1">
                <a:solidFill>
                  <a:srgbClr val="233A44"/>
                </a:solidFill>
                <a:latin typeface="Times New Roman"/>
                <a:ea typeface="Times New Roman"/>
                <a:cs typeface="Times New Roman"/>
                <a:sym typeface="Times New Roman"/>
              </a:rPr>
              <a:t>preliminary</a:t>
            </a:r>
            <a:endParaRPr sz="1100" b="1">
              <a:solidFill>
                <a:srgbClr val="233A44"/>
              </a:solidFill>
              <a:latin typeface="Times New Roman"/>
              <a:ea typeface="Times New Roman"/>
              <a:cs typeface="Times New Roman"/>
              <a:sym typeface="Times New Roman"/>
            </a:endParaRPr>
          </a:p>
        </p:txBody>
      </p:sp>
      <p:sp>
        <p:nvSpPr>
          <p:cNvPr id="586" name="Google Shape;586;p62"/>
          <p:cNvSpPr txBox="1"/>
          <p:nvPr/>
        </p:nvSpPr>
        <p:spPr>
          <a:xfrm>
            <a:off x="7831550" y="3692025"/>
            <a:ext cx="1208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100" b="1">
                <a:solidFill>
                  <a:srgbClr val="233A44"/>
                </a:solidFill>
                <a:latin typeface="Times New Roman"/>
                <a:ea typeface="Times New Roman"/>
                <a:cs typeface="Times New Roman"/>
                <a:sym typeface="Times New Roman"/>
              </a:rPr>
              <a:t>preliminary</a:t>
            </a:r>
            <a:endParaRPr sz="1100" b="1">
              <a:solidFill>
                <a:srgbClr val="233A44"/>
              </a:solidFill>
              <a:latin typeface="Times New Roman"/>
              <a:ea typeface="Times New Roman"/>
              <a:cs typeface="Times New Roman"/>
              <a:sym typeface="Times New Roman"/>
            </a:endParaRPr>
          </a:p>
        </p:txBody>
      </p:sp>
      <p:sp>
        <p:nvSpPr>
          <p:cNvPr id="587" name="Google Shape;587;p62"/>
          <p:cNvSpPr txBox="1"/>
          <p:nvPr/>
        </p:nvSpPr>
        <p:spPr>
          <a:xfrm>
            <a:off x="7031175" y="382600"/>
            <a:ext cx="22785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200">
                <a:solidFill>
                  <a:schemeClr val="accent5"/>
                </a:solidFill>
                <a:latin typeface="Roboto"/>
                <a:ea typeface="Roboto"/>
                <a:cs typeface="Roboto"/>
                <a:sym typeface="Roboto"/>
              </a:rPr>
              <a:t>LHCb-PAPER-2022-026 </a:t>
            </a:r>
            <a:endParaRPr>
              <a:solidFill>
                <a:schemeClr val="accent5"/>
              </a:solidFill>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sp>
        <p:nvSpPr>
          <p:cNvPr id="588" name="Google Shape;588;p62"/>
          <p:cNvSpPr txBox="1"/>
          <p:nvPr/>
        </p:nvSpPr>
        <p:spPr>
          <a:xfrm>
            <a:off x="3152450" y="3990825"/>
            <a:ext cx="749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dirty="0">
                <a:latin typeface="Roboto"/>
                <a:ea typeface="Roboto"/>
                <a:cs typeface="Roboto"/>
                <a:sym typeface="Roboto"/>
              </a:rPr>
              <a:t>(RBW)</a:t>
            </a:r>
            <a:endParaRPr dirty="0">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8"/>
                                        </p:tgtEl>
                                        <p:attrNameLst>
                                          <p:attrName>style.visibility</p:attrName>
                                        </p:attrNameLst>
                                      </p:cBhvr>
                                      <p:to>
                                        <p:strVal val="visible"/>
                                      </p:to>
                                    </p:set>
                                    <p:animEffect transition="in" filter="fade">
                                      <p:cBhvr>
                                        <p:cTn id="7" dur="1000"/>
                                        <p:tgtEl>
                                          <p:spTgt spid="568"/>
                                        </p:tgtEl>
                                      </p:cBhvr>
                                    </p:animEffect>
                                  </p:childTnLst>
                                </p:cTn>
                              </p:par>
                              <p:par>
                                <p:cTn id="8" presetID="10" presetClass="entr" presetSubtype="0" fill="hold" nodeType="withEffect">
                                  <p:stCondLst>
                                    <p:cond delay="0"/>
                                  </p:stCondLst>
                                  <p:childTnLst>
                                    <p:set>
                                      <p:cBhvr>
                                        <p:cTn id="9" dur="1" fill="hold">
                                          <p:stCondLst>
                                            <p:cond delay="0"/>
                                          </p:stCondLst>
                                        </p:cTn>
                                        <p:tgtEl>
                                          <p:spTgt spid="570"/>
                                        </p:tgtEl>
                                        <p:attrNameLst>
                                          <p:attrName>style.visibility</p:attrName>
                                        </p:attrNameLst>
                                      </p:cBhvr>
                                      <p:to>
                                        <p:strVal val="visible"/>
                                      </p:to>
                                    </p:set>
                                    <p:animEffect transition="in" filter="fade">
                                      <p:cBhvr>
                                        <p:cTn id="10" dur="1000"/>
                                        <p:tgtEl>
                                          <p:spTgt spid="570"/>
                                        </p:tgtEl>
                                      </p:cBhvr>
                                    </p:animEffect>
                                  </p:childTnLst>
                                </p:cTn>
                              </p:par>
                              <p:par>
                                <p:cTn id="11" presetID="10" presetClass="entr" presetSubtype="0" fill="hold" nodeType="withEffect">
                                  <p:stCondLst>
                                    <p:cond delay="0"/>
                                  </p:stCondLst>
                                  <p:childTnLst>
                                    <p:set>
                                      <p:cBhvr>
                                        <p:cTn id="12" dur="1" fill="hold">
                                          <p:stCondLst>
                                            <p:cond delay="0"/>
                                          </p:stCondLst>
                                        </p:cTn>
                                        <p:tgtEl>
                                          <p:spTgt spid="578"/>
                                        </p:tgtEl>
                                        <p:attrNameLst>
                                          <p:attrName>style.visibility</p:attrName>
                                        </p:attrNameLst>
                                      </p:cBhvr>
                                      <p:to>
                                        <p:strVal val="visible"/>
                                      </p:to>
                                    </p:set>
                                    <p:animEffect transition="in" filter="fade">
                                      <p:cBhvr>
                                        <p:cTn id="13" dur="1000"/>
                                        <p:tgtEl>
                                          <p:spTgt spid="578"/>
                                        </p:tgtEl>
                                      </p:cBhvr>
                                    </p:animEffect>
                                  </p:childTnLst>
                                </p:cTn>
                              </p:par>
                              <p:par>
                                <p:cTn id="14" presetID="10" presetClass="entr" presetSubtype="0" fill="hold" nodeType="withEffect">
                                  <p:stCondLst>
                                    <p:cond delay="0"/>
                                  </p:stCondLst>
                                  <p:childTnLst>
                                    <p:set>
                                      <p:cBhvr>
                                        <p:cTn id="15" dur="1" fill="hold">
                                          <p:stCondLst>
                                            <p:cond delay="0"/>
                                          </p:stCondLst>
                                        </p:cTn>
                                        <p:tgtEl>
                                          <p:spTgt spid="566"/>
                                        </p:tgtEl>
                                        <p:attrNameLst>
                                          <p:attrName>style.visibility</p:attrName>
                                        </p:attrNameLst>
                                      </p:cBhvr>
                                      <p:to>
                                        <p:strVal val="visible"/>
                                      </p:to>
                                    </p:set>
                                    <p:animEffect transition="in" filter="fade">
                                      <p:cBhvr>
                                        <p:cTn id="16" dur="1000"/>
                                        <p:tgtEl>
                                          <p:spTgt spid="566"/>
                                        </p:tgtEl>
                                      </p:cBhvr>
                                    </p:animEffect>
                                  </p:childTnLst>
                                </p:cTn>
                              </p:par>
                              <p:par>
                                <p:cTn id="17" presetID="10" presetClass="entr" presetSubtype="0" fill="hold" nodeType="withEffect">
                                  <p:stCondLst>
                                    <p:cond delay="0"/>
                                  </p:stCondLst>
                                  <p:childTnLst>
                                    <p:set>
                                      <p:cBhvr>
                                        <p:cTn id="18" dur="1" fill="hold">
                                          <p:stCondLst>
                                            <p:cond delay="0"/>
                                          </p:stCondLst>
                                        </p:cTn>
                                        <p:tgtEl>
                                          <p:spTgt spid="558"/>
                                        </p:tgtEl>
                                        <p:attrNameLst>
                                          <p:attrName>style.visibility</p:attrName>
                                        </p:attrNameLst>
                                      </p:cBhvr>
                                      <p:to>
                                        <p:strVal val="visible"/>
                                      </p:to>
                                    </p:set>
                                    <p:animEffect transition="in" filter="fade">
                                      <p:cBhvr>
                                        <p:cTn id="19" dur="1000"/>
                                        <p:tgtEl>
                                          <p:spTgt spid="558"/>
                                        </p:tgtEl>
                                      </p:cBhvr>
                                    </p:animEffect>
                                  </p:childTnLst>
                                </p:cTn>
                              </p:par>
                              <p:par>
                                <p:cTn id="20" presetID="10" presetClass="entr" presetSubtype="0" fill="hold" nodeType="withEffect">
                                  <p:stCondLst>
                                    <p:cond delay="0"/>
                                  </p:stCondLst>
                                  <p:childTnLst>
                                    <p:set>
                                      <p:cBhvr>
                                        <p:cTn id="21" dur="1" fill="hold">
                                          <p:stCondLst>
                                            <p:cond delay="0"/>
                                          </p:stCondLst>
                                        </p:cTn>
                                        <p:tgtEl>
                                          <p:spTgt spid="581"/>
                                        </p:tgtEl>
                                        <p:attrNameLst>
                                          <p:attrName>style.visibility</p:attrName>
                                        </p:attrNameLst>
                                      </p:cBhvr>
                                      <p:to>
                                        <p:strVal val="visible"/>
                                      </p:to>
                                    </p:set>
                                    <p:animEffect transition="in" filter="fade">
                                      <p:cBhvr>
                                        <p:cTn id="22" dur="1000"/>
                                        <p:tgtEl>
                                          <p:spTgt spid="581"/>
                                        </p:tgtEl>
                                      </p:cBhvr>
                                    </p:animEffect>
                                  </p:childTnLst>
                                </p:cTn>
                              </p:par>
                              <p:par>
                                <p:cTn id="23" presetID="10" presetClass="entr" presetSubtype="0" fill="hold" nodeType="withEffect">
                                  <p:stCondLst>
                                    <p:cond delay="0"/>
                                  </p:stCondLst>
                                  <p:childTnLst>
                                    <p:set>
                                      <p:cBhvr>
                                        <p:cTn id="24" dur="1" fill="hold">
                                          <p:stCondLst>
                                            <p:cond delay="0"/>
                                          </p:stCondLst>
                                        </p:cTn>
                                        <p:tgtEl>
                                          <p:spTgt spid="569"/>
                                        </p:tgtEl>
                                        <p:attrNameLst>
                                          <p:attrName>style.visibility</p:attrName>
                                        </p:attrNameLst>
                                      </p:cBhvr>
                                      <p:to>
                                        <p:strVal val="visible"/>
                                      </p:to>
                                    </p:set>
                                    <p:animEffect transition="in" filter="fade">
                                      <p:cBhvr>
                                        <p:cTn id="25" dur="1000"/>
                                        <p:tgtEl>
                                          <p:spTgt spid="569"/>
                                        </p:tgtEl>
                                      </p:cBhvr>
                                    </p:animEffect>
                                  </p:childTnLst>
                                </p:cTn>
                              </p:par>
                              <p:par>
                                <p:cTn id="26" presetID="10" presetClass="entr" presetSubtype="0" fill="hold" nodeType="withEffect">
                                  <p:stCondLst>
                                    <p:cond delay="0"/>
                                  </p:stCondLst>
                                  <p:childTnLst>
                                    <p:set>
                                      <p:cBhvr>
                                        <p:cTn id="27" dur="1" fill="hold">
                                          <p:stCondLst>
                                            <p:cond delay="0"/>
                                          </p:stCondLst>
                                        </p:cTn>
                                        <p:tgtEl>
                                          <p:spTgt spid="567"/>
                                        </p:tgtEl>
                                        <p:attrNameLst>
                                          <p:attrName>style.visibility</p:attrName>
                                        </p:attrNameLst>
                                      </p:cBhvr>
                                      <p:to>
                                        <p:strVal val="visible"/>
                                      </p:to>
                                    </p:set>
                                    <p:animEffect transition="in" filter="fade">
                                      <p:cBhvr>
                                        <p:cTn id="28" dur="1000"/>
                                        <p:tgtEl>
                                          <p:spTgt spid="567"/>
                                        </p:tgtEl>
                                      </p:cBhvr>
                                    </p:animEffect>
                                  </p:childTnLst>
                                </p:cTn>
                              </p:par>
                              <p:par>
                                <p:cTn id="29" presetID="10" presetClass="entr" presetSubtype="0" fill="hold" nodeType="withEffect">
                                  <p:stCondLst>
                                    <p:cond delay="0"/>
                                  </p:stCondLst>
                                  <p:childTnLst>
                                    <p:set>
                                      <p:cBhvr>
                                        <p:cTn id="30" dur="1" fill="hold">
                                          <p:stCondLst>
                                            <p:cond delay="0"/>
                                          </p:stCondLst>
                                        </p:cTn>
                                        <p:tgtEl>
                                          <p:spTgt spid="580"/>
                                        </p:tgtEl>
                                        <p:attrNameLst>
                                          <p:attrName>style.visibility</p:attrName>
                                        </p:attrNameLst>
                                      </p:cBhvr>
                                      <p:to>
                                        <p:strVal val="visible"/>
                                      </p:to>
                                    </p:set>
                                    <p:animEffect transition="in" filter="fade">
                                      <p:cBhvr>
                                        <p:cTn id="31" dur="1000"/>
                                        <p:tgtEl>
                                          <p:spTgt spid="580"/>
                                        </p:tgtEl>
                                      </p:cBhvr>
                                    </p:animEffect>
                                  </p:childTnLst>
                                </p:cTn>
                              </p:par>
                              <p:par>
                                <p:cTn id="32" presetID="10" presetClass="entr" presetSubtype="0" fill="hold" nodeType="withEffect">
                                  <p:stCondLst>
                                    <p:cond delay="0"/>
                                  </p:stCondLst>
                                  <p:childTnLst>
                                    <p:set>
                                      <p:cBhvr>
                                        <p:cTn id="33" dur="1" fill="hold">
                                          <p:stCondLst>
                                            <p:cond delay="0"/>
                                          </p:stCondLst>
                                        </p:cTn>
                                        <p:tgtEl>
                                          <p:spTgt spid="586"/>
                                        </p:tgtEl>
                                        <p:attrNameLst>
                                          <p:attrName>style.visibility</p:attrName>
                                        </p:attrNameLst>
                                      </p:cBhvr>
                                      <p:to>
                                        <p:strVal val="visible"/>
                                      </p:to>
                                    </p:set>
                                    <p:animEffect transition="in" filter="fade">
                                      <p:cBhvr>
                                        <p:cTn id="34" dur="1000"/>
                                        <p:tgtEl>
                                          <p:spTgt spid="586"/>
                                        </p:tgtEl>
                                      </p:cBhvr>
                                    </p:animEffect>
                                  </p:childTnLst>
                                </p:cTn>
                              </p:par>
                              <p:par>
                                <p:cTn id="35" presetID="10" presetClass="entr" presetSubtype="0" fill="hold" nodeType="withEffect">
                                  <p:stCondLst>
                                    <p:cond delay="0"/>
                                  </p:stCondLst>
                                  <p:childTnLst>
                                    <p:set>
                                      <p:cBhvr>
                                        <p:cTn id="36" dur="1" fill="hold">
                                          <p:stCondLst>
                                            <p:cond delay="0"/>
                                          </p:stCondLst>
                                        </p:cTn>
                                        <p:tgtEl>
                                          <p:spTgt spid="585"/>
                                        </p:tgtEl>
                                        <p:attrNameLst>
                                          <p:attrName>style.visibility</p:attrName>
                                        </p:attrNameLst>
                                      </p:cBhvr>
                                      <p:to>
                                        <p:strVal val="visible"/>
                                      </p:to>
                                    </p:set>
                                    <p:animEffect transition="in" filter="fade">
                                      <p:cBhvr>
                                        <p:cTn id="37" dur="1000"/>
                                        <p:tgtEl>
                                          <p:spTgt spid="585"/>
                                        </p:tgtEl>
                                      </p:cBhvr>
                                    </p:animEffect>
                                  </p:childTnLst>
                                </p:cTn>
                              </p:par>
                              <p:par>
                                <p:cTn id="38" presetID="2" presetClass="entr" presetSubtype="4" fill="hold" grpId="0" nodeType="withEffect">
                                  <p:stCondLst>
                                    <p:cond delay="0"/>
                                  </p:stCondLst>
                                  <p:childTnLst>
                                    <p:set>
                                      <p:cBhvr>
                                        <p:cTn id="39" dur="1" fill="hold">
                                          <p:stCondLst>
                                            <p:cond delay="0"/>
                                          </p:stCondLst>
                                        </p:cTn>
                                        <p:tgtEl>
                                          <p:spTgt spid="588"/>
                                        </p:tgtEl>
                                        <p:attrNameLst>
                                          <p:attrName>style.visibility</p:attrName>
                                        </p:attrNameLst>
                                      </p:cBhvr>
                                      <p:to>
                                        <p:strVal val="visible"/>
                                      </p:to>
                                    </p:set>
                                    <p:anim calcmode="lin" valueType="num">
                                      <p:cBhvr additive="base">
                                        <p:cTn id="40" dur="500" fill="hold"/>
                                        <p:tgtEl>
                                          <p:spTgt spid="588"/>
                                        </p:tgtEl>
                                        <p:attrNameLst>
                                          <p:attrName>ppt_x</p:attrName>
                                        </p:attrNameLst>
                                      </p:cBhvr>
                                      <p:tavLst>
                                        <p:tav tm="0">
                                          <p:val>
                                            <p:strVal val="#ppt_x"/>
                                          </p:val>
                                        </p:tav>
                                        <p:tav tm="100000">
                                          <p:val>
                                            <p:strVal val="#ppt_x"/>
                                          </p:val>
                                        </p:tav>
                                      </p:tavLst>
                                    </p:anim>
                                    <p:anim calcmode="lin" valueType="num">
                                      <p:cBhvr additive="base">
                                        <p:cTn id="41" dur="500" fill="hold"/>
                                        <p:tgtEl>
                                          <p:spTgt spid="588"/>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579"/>
                                        </p:tgtEl>
                                        <p:attrNameLst>
                                          <p:attrName>style.visibility</p:attrName>
                                        </p:attrNameLst>
                                      </p:cBhvr>
                                      <p:to>
                                        <p:strVal val="visible"/>
                                      </p:to>
                                    </p:set>
                                    <p:animEffect transition="in" filter="fade">
                                      <p:cBhvr>
                                        <p:cTn id="46" dur="1000"/>
                                        <p:tgtEl>
                                          <p:spTgt spid="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63"/>
          <p:cNvSpPr txBox="1">
            <a:spLocks noGrp="1"/>
          </p:cNvSpPr>
          <p:nvPr>
            <p:ph type="title"/>
          </p:nvPr>
        </p:nvSpPr>
        <p:spPr>
          <a:xfrm>
            <a:off x="311725" y="196125"/>
            <a:ext cx="8520600" cy="623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600"/>
              <a:buNone/>
            </a:pPr>
            <a:r>
              <a:rPr lang="it"/>
              <a:t>New </a:t>
            </a:r>
            <a:r>
              <a:rPr lang="it" i="1"/>
              <a:t>X(3960) → D</a:t>
            </a:r>
            <a:r>
              <a:rPr lang="it" i="1" baseline="-25000"/>
              <a:t>s</a:t>
            </a:r>
            <a:r>
              <a:rPr lang="it" i="1" baseline="30000"/>
              <a:t>+</a:t>
            </a:r>
            <a:r>
              <a:rPr lang="it" i="1"/>
              <a:t>D</a:t>
            </a:r>
            <a:r>
              <a:rPr lang="it" i="1" baseline="-25000"/>
              <a:t>s</a:t>
            </a:r>
            <a:r>
              <a:rPr lang="it" i="1" baseline="30000"/>
              <a:t>-</a:t>
            </a:r>
            <a:endParaRPr i="1"/>
          </a:p>
        </p:txBody>
      </p:sp>
      <p:sp>
        <p:nvSpPr>
          <p:cNvPr id="594" name="Google Shape;594;p63"/>
          <p:cNvSpPr txBox="1">
            <a:spLocks noGrp="1"/>
          </p:cNvSpPr>
          <p:nvPr>
            <p:ph type="sldNum" idx="12"/>
          </p:nvPr>
        </p:nvSpPr>
        <p:spPr>
          <a:xfrm>
            <a:off x="8548658" y="4815617"/>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it"/>
              <a:t>25</a:t>
            </a:fld>
            <a:endParaRPr/>
          </a:p>
        </p:txBody>
      </p:sp>
      <p:pic>
        <p:nvPicPr>
          <p:cNvPr id="595" name="Google Shape;595;p63"/>
          <p:cNvPicPr preferRelativeResize="0"/>
          <p:nvPr/>
        </p:nvPicPr>
        <p:blipFill rotWithShape="1">
          <a:blip r:embed="rId3">
            <a:alphaModFix/>
          </a:blip>
          <a:srcRect/>
          <a:stretch/>
        </p:blipFill>
        <p:spPr>
          <a:xfrm>
            <a:off x="482298" y="2743699"/>
            <a:ext cx="8340710" cy="2124877"/>
          </a:xfrm>
          <a:prstGeom prst="rect">
            <a:avLst/>
          </a:prstGeom>
          <a:noFill/>
          <a:ln>
            <a:noFill/>
          </a:ln>
        </p:spPr>
      </p:pic>
      <p:sp>
        <p:nvSpPr>
          <p:cNvPr id="596" name="Google Shape;596;p63"/>
          <p:cNvSpPr txBox="1"/>
          <p:nvPr/>
        </p:nvSpPr>
        <p:spPr>
          <a:xfrm>
            <a:off x="7320750" y="2816875"/>
            <a:ext cx="12279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000">
                <a:latin typeface="Roboto"/>
                <a:ea typeface="Roboto"/>
                <a:cs typeface="Roboto"/>
                <a:sym typeface="Roboto"/>
              </a:rPr>
              <a:t>preliminary</a:t>
            </a:r>
            <a:endParaRPr sz="1000">
              <a:latin typeface="Roboto"/>
              <a:ea typeface="Roboto"/>
              <a:cs typeface="Roboto"/>
              <a:sym typeface="Roboto"/>
            </a:endParaRPr>
          </a:p>
        </p:txBody>
      </p:sp>
      <p:sp>
        <p:nvSpPr>
          <p:cNvPr id="597" name="Google Shape;597;p63"/>
          <p:cNvSpPr txBox="1"/>
          <p:nvPr/>
        </p:nvSpPr>
        <p:spPr>
          <a:xfrm>
            <a:off x="4547600" y="2816875"/>
            <a:ext cx="12279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000">
                <a:latin typeface="Roboto"/>
                <a:ea typeface="Roboto"/>
                <a:cs typeface="Roboto"/>
                <a:sym typeface="Roboto"/>
              </a:rPr>
              <a:t>preliminary</a:t>
            </a:r>
            <a:endParaRPr sz="1000">
              <a:latin typeface="Roboto"/>
              <a:ea typeface="Roboto"/>
              <a:cs typeface="Roboto"/>
              <a:sym typeface="Roboto"/>
            </a:endParaRPr>
          </a:p>
        </p:txBody>
      </p:sp>
      <p:sp>
        <p:nvSpPr>
          <p:cNvPr id="598" name="Google Shape;598;p63"/>
          <p:cNvSpPr txBox="1"/>
          <p:nvPr/>
        </p:nvSpPr>
        <p:spPr>
          <a:xfrm>
            <a:off x="2355175" y="2816875"/>
            <a:ext cx="12279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000">
                <a:latin typeface="Roboto"/>
                <a:ea typeface="Roboto"/>
                <a:cs typeface="Roboto"/>
                <a:sym typeface="Roboto"/>
              </a:rPr>
              <a:t>preliminary</a:t>
            </a:r>
            <a:endParaRPr sz="1000">
              <a:latin typeface="Roboto"/>
              <a:ea typeface="Roboto"/>
              <a:cs typeface="Roboto"/>
              <a:sym typeface="Roboto"/>
            </a:endParaRPr>
          </a:p>
        </p:txBody>
      </p:sp>
      <p:pic>
        <p:nvPicPr>
          <p:cNvPr id="599" name="Google Shape;599;p63"/>
          <p:cNvPicPr preferRelativeResize="0"/>
          <p:nvPr/>
        </p:nvPicPr>
        <p:blipFill rotWithShape="1">
          <a:blip r:embed="rId4">
            <a:alphaModFix/>
          </a:blip>
          <a:srcRect/>
          <a:stretch/>
        </p:blipFill>
        <p:spPr>
          <a:xfrm>
            <a:off x="6223228" y="74900"/>
            <a:ext cx="2893050" cy="1985251"/>
          </a:xfrm>
          <a:prstGeom prst="rect">
            <a:avLst/>
          </a:prstGeom>
          <a:noFill/>
          <a:ln>
            <a:noFill/>
          </a:ln>
        </p:spPr>
      </p:pic>
      <p:sp>
        <p:nvSpPr>
          <p:cNvPr id="600" name="Google Shape;600;p63"/>
          <p:cNvSpPr txBox="1"/>
          <p:nvPr/>
        </p:nvSpPr>
        <p:spPr>
          <a:xfrm>
            <a:off x="483925" y="1828700"/>
            <a:ext cx="49704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Roboto"/>
                <a:ea typeface="Roboto"/>
                <a:cs typeface="Roboto"/>
                <a:sym typeface="Roboto"/>
              </a:rPr>
              <a:t>Baseline model:</a:t>
            </a:r>
            <a:endParaRPr>
              <a:latin typeface="Roboto"/>
              <a:ea typeface="Roboto"/>
              <a:cs typeface="Roboto"/>
              <a:sym typeface="Roboto"/>
            </a:endParaRPr>
          </a:p>
          <a:p>
            <a:pPr marL="0" lvl="0" indent="0" algn="l" rtl="0">
              <a:spcBef>
                <a:spcPts val="0"/>
              </a:spcBef>
              <a:spcAft>
                <a:spcPts val="0"/>
              </a:spcAft>
              <a:buNone/>
            </a:pPr>
            <a:r>
              <a:rPr lang="it">
                <a:latin typeface="Roboto"/>
                <a:ea typeface="Roboto"/>
                <a:cs typeface="Roboto"/>
                <a:sym typeface="Roboto"/>
              </a:rPr>
              <a:t>0</a:t>
            </a:r>
            <a:r>
              <a:rPr lang="it" baseline="30000">
                <a:latin typeface="Roboto"/>
                <a:ea typeface="Roboto"/>
                <a:cs typeface="Roboto"/>
                <a:sym typeface="Roboto"/>
              </a:rPr>
              <a:t>++</a:t>
            </a:r>
            <a:r>
              <a:rPr lang="it">
                <a:latin typeface="Roboto"/>
                <a:ea typeface="Roboto"/>
                <a:cs typeface="Roboto"/>
                <a:sym typeface="Roboto"/>
              </a:rPr>
              <a:t>: X</a:t>
            </a:r>
            <a:r>
              <a:rPr lang="it" baseline="-25000">
                <a:latin typeface="Roboto"/>
                <a:ea typeface="Roboto"/>
                <a:cs typeface="Roboto"/>
                <a:sym typeface="Roboto"/>
              </a:rPr>
              <a:t>0</a:t>
            </a:r>
            <a:r>
              <a:rPr lang="it">
                <a:latin typeface="Roboto"/>
                <a:ea typeface="Roboto"/>
                <a:cs typeface="Roboto"/>
                <a:sym typeface="Roboto"/>
              </a:rPr>
              <a:t>(4140), NR, </a:t>
            </a:r>
            <a:r>
              <a:rPr lang="it" sz="1600">
                <a:latin typeface="Roboto"/>
                <a:ea typeface="Roboto"/>
                <a:cs typeface="Roboto"/>
                <a:sym typeface="Roboto"/>
              </a:rPr>
              <a:t>+ new </a:t>
            </a:r>
            <a:r>
              <a:rPr lang="it" sz="1600">
                <a:solidFill>
                  <a:srgbClr val="FF0000"/>
                </a:solidFill>
                <a:latin typeface="Roboto"/>
                <a:ea typeface="Roboto"/>
                <a:cs typeface="Roboto"/>
                <a:sym typeface="Roboto"/>
              </a:rPr>
              <a:t>X(3960)</a:t>
            </a:r>
            <a:r>
              <a:rPr lang="it">
                <a:latin typeface="Roboto"/>
                <a:ea typeface="Roboto"/>
                <a:cs typeface="Roboto"/>
                <a:sym typeface="Roboto"/>
              </a:rPr>
              <a:t>  </a:t>
            </a:r>
            <a:endParaRPr>
              <a:latin typeface="Roboto"/>
              <a:ea typeface="Roboto"/>
              <a:cs typeface="Roboto"/>
              <a:sym typeface="Roboto"/>
            </a:endParaRPr>
          </a:p>
          <a:p>
            <a:pPr marL="0" lvl="0" indent="0" algn="l" rtl="0">
              <a:spcBef>
                <a:spcPts val="0"/>
              </a:spcBef>
              <a:spcAft>
                <a:spcPts val="0"/>
              </a:spcAft>
              <a:buNone/>
            </a:pPr>
            <a:r>
              <a:rPr lang="it">
                <a:latin typeface="Roboto"/>
                <a:ea typeface="Roboto"/>
                <a:cs typeface="Roboto"/>
                <a:sym typeface="Roboto"/>
              </a:rPr>
              <a:t>1</a:t>
            </a:r>
            <a:r>
              <a:rPr lang="it" baseline="30000">
                <a:latin typeface="Roboto"/>
                <a:ea typeface="Roboto"/>
                <a:cs typeface="Roboto"/>
                <a:sym typeface="Roboto"/>
              </a:rPr>
              <a:t>- -</a:t>
            </a:r>
            <a:r>
              <a:rPr lang="it">
                <a:latin typeface="Roboto"/>
                <a:ea typeface="Roboto"/>
                <a:cs typeface="Roboto"/>
                <a:sym typeface="Roboto"/>
              </a:rPr>
              <a:t>:  ψ(4260),  ψ(4660)</a:t>
            </a:r>
            <a:endParaRPr>
              <a:latin typeface="Roboto"/>
              <a:ea typeface="Roboto"/>
              <a:cs typeface="Roboto"/>
              <a:sym typeface="Roboto"/>
            </a:endParaRPr>
          </a:p>
        </p:txBody>
      </p:sp>
      <p:sp>
        <p:nvSpPr>
          <p:cNvPr id="601" name="Google Shape;601;p63"/>
          <p:cNvSpPr txBox="1"/>
          <p:nvPr/>
        </p:nvSpPr>
        <p:spPr>
          <a:xfrm>
            <a:off x="520900" y="971013"/>
            <a:ext cx="4596300" cy="75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Roboto"/>
                <a:ea typeface="Roboto"/>
                <a:cs typeface="Roboto"/>
                <a:sym typeface="Roboto"/>
              </a:rPr>
              <a:t>Signal yield: 360 events with 9 fb</a:t>
            </a:r>
            <a:r>
              <a:rPr lang="it" baseline="30000">
                <a:latin typeface="Roboto"/>
                <a:ea typeface="Roboto"/>
                <a:cs typeface="Roboto"/>
                <a:sym typeface="Roboto"/>
              </a:rPr>
              <a:t>-1</a:t>
            </a:r>
            <a:endParaRPr baseline="30000">
              <a:latin typeface="Roboto"/>
              <a:ea typeface="Roboto"/>
              <a:cs typeface="Roboto"/>
              <a:sym typeface="Roboto"/>
            </a:endParaRPr>
          </a:p>
          <a:p>
            <a:pPr marL="0" lvl="0" indent="0" algn="l" rtl="0">
              <a:spcBef>
                <a:spcPts val="0"/>
              </a:spcBef>
              <a:spcAft>
                <a:spcPts val="0"/>
              </a:spcAft>
              <a:buNone/>
            </a:pPr>
            <a:endParaRPr sz="900">
              <a:latin typeface="Roboto"/>
              <a:ea typeface="Roboto"/>
              <a:cs typeface="Roboto"/>
              <a:sym typeface="Roboto"/>
            </a:endParaRPr>
          </a:p>
          <a:p>
            <a:pPr marL="0" lvl="0" indent="0" algn="l" rtl="0">
              <a:spcBef>
                <a:spcPts val="0"/>
              </a:spcBef>
              <a:spcAft>
                <a:spcPts val="0"/>
              </a:spcAft>
              <a:buNone/>
            </a:pPr>
            <a:r>
              <a:rPr lang="it">
                <a:latin typeface="Roboto"/>
                <a:ea typeface="Roboto"/>
                <a:cs typeface="Roboto"/>
                <a:sym typeface="Roboto"/>
              </a:rPr>
              <a:t>Near threshold enhancement in </a:t>
            </a:r>
            <a:r>
              <a:rPr lang="it" i="1">
                <a:solidFill>
                  <a:srgbClr val="FF9900"/>
                </a:solidFill>
                <a:latin typeface="Roboto"/>
                <a:ea typeface="Roboto"/>
                <a:cs typeface="Roboto"/>
                <a:sym typeface="Roboto"/>
              </a:rPr>
              <a:t>D</a:t>
            </a:r>
            <a:r>
              <a:rPr lang="it" i="1" baseline="-25000">
                <a:solidFill>
                  <a:srgbClr val="FF9900"/>
                </a:solidFill>
                <a:latin typeface="Roboto"/>
                <a:ea typeface="Roboto"/>
                <a:cs typeface="Roboto"/>
                <a:sym typeface="Roboto"/>
              </a:rPr>
              <a:t>s</a:t>
            </a:r>
            <a:r>
              <a:rPr lang="it" i="1" baseline="30000">
                <a:solidFill>
                  <a:srgbClr val="FF9900"/>
                </a:solidFill>
                <a:latin typeface="Roboto"/>
                <a:ea typeface="Roboto"/>
                <a:cs typeface="Roboto"/>
                <a:sym typeface="Roboto"/>
              </a:rPr>
              <a:t>+</a:t>
            </a:r>
            <a:r>
              <a:rPr lang="it" i="1">
                <a:solidFill>
                  <a:srgbClr val="FF9900"/>
                </a:solidFill>
                <a:latin typeface="Roboto"/>
                <a:ea typeface="Roboto"/>
                <a:cs typeface="Roboto"/>
                <a:sym typeface="Roboto"/>
              </a:rPr>
              <a:t>D</a:t>
            </a:r>
            <a:r>
              <a:rPr lang="it" i="1" baseline="-25000">
                <a:solidFill>
                  <a:srgbClr val="FF9900"/>
                </a:solidFill>
                <a:latin typeface="Roboto"/>
                <a:ea typeface="Roboto"/>
                <a:cs typeface="Roboto"/>
                <a:sym typeface="Roboto"/>
              </a:rPr>
              <a:t>s</a:t>
            </a:r>
            <a:r>
              <a:rPr lang="it" i="1" baseline="30000">
                <a:solidFill>
                  <a:srgbClr val="FF9900"/>
                </a:solidFill>
                <a:latin typeface="Roboto"/>
                <a:ea typeface="Roboto"/>
                <a:cs typeface="Roboto"/>
                <a:sym typeface="Roboto"/>
              </a:rPr>
              <a:t>–</a:t>
            </a:r>
            <a:endParaRPr i="1" baseline="30000">
              <a:solidFill>
                <a:srgbClr val="FF9900"/>
              </a:solidFill>
              <a:latin typeface="Roboto"/>
              <a:ea typeface="Roboto"/>
              <a:cs typeface="Roboto"/>
              <a:sym typeface="Roboto"/>
            </a:endParaRPr>
          </a:p>
        </p:txBody>
      </p:sp>
      <p:sp>
        <p:nvSpPr>
          <p:cNvPr id="602" name="Google Shape;602;p63"/>
          <p:cNvSpPr/>
          <p:nvPr/>
        </p:nvSpPr>
        <p:spPr>
          <a:xfrm>
            <a:off x="6637925" y="74900"/>
            <a:ext cx="424500" cy="1218900"/>
          </a:xfrm>
          <a:prstGeom prst="ellipse">
            <a:avLst/>
          </a:prstGeom>
          <a:noFill/>
          <a:ln w="19050"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63"/>
          <p:cNvSpPr txBox="1"/>
          <p:nvPr/>
        </p:nvSpPr>
        <p:spPr>
          <a:xfrm>
            <a:off x="3489750" y="1949650"/>
            <a:ext cx="4815300" cy="785100"/>
          </a:xfrm>
          <a:prstGeom prst="rect">
            <a:avLst/>
          </a:prstGeom>
          <a:noFill/>
          <a:ln>
            <a:noFill/>
          </a:ln>
        </p:spPr>
        <p:txBody>
          <a:bodyPr spcFirstLastPara="1" wrap="square" lIns="91425" tIns="91425" rIns="91425" bIns="91425" anchor="t" anchorCtr="0">
            <a:spAutoFit/>
          </a:bodyPr>
          <a:lstStyle/>
          <a:p>
            <a:pPr marL="457200" lvl="0" indent="-311150" algn="l" rtl="0">
              <a:spcBef>
                <a:spcPts val="0"/>
              </a:spcBef>
              <a:spcAft>
                <a:spcPts val="0"/>
              </a:spcAft>
              <a:buSzPts val="1300"/>
              <a:buFont typeface="Roboto"/>
              <a:buChar char="●"/>
            </a:pPr>
            <a:r>
              <a:rPr lang="it" sz="1300">
                <a:latin typeface="Roboto"/>
                <a:ea typeface="Roboto"/>
                <a:cs typeface="Roboto"/>
                <a:sym typeface="Roboto"/>
              </a:rPr>
              <a:t>X(3960) describes the near-threshold enhancement</a:t>
            </a:r>
            <a:endParaRPr sz="1300">
              <a:latin typeface="Roboto"/>
              <a:ea typeface="Roboto"/>
              <a:cs typeface="Roboto"/>
              <a:sym typeface="Roboto"/>
            </a:endParaRPr>
          </a:p>
          <a:p>
            <a:pPr marL="457200" lvl="0" indent="-311150" algn="l" rtl="0">
              <a:spcBef>
                <a:spcPts val="0"/>
              </a:spcBef>
              <a:spcAft>
                <a:spcPts val="0"/>
              </a:spcAft>
              <a:buSzPts val="1300"/>
              <a:buFont typeface="Roboto"/>
              <a:buChar char="●"/>
            </a:pPr>
            <a:r>
              <a:rPr lang="it" sz="1300">
                <a:latin typeface="Roboto"/>
                <a:ea typeface="Roboto"/>
                <a:cs typeface="Roboto"/>
                <a:sym typeface="Roboto"/>
              </a:rPr>
              <a:t>X</a:t>
            </a:r>
            <a:r>
              <a:rPr lang="it" sz="1300" baseline="-25000">
                <a:latin typeface="Roboto"/>
                <a:ea typeface="Roboto"/>
                <a:cs typeface="Roboto"/>
                <a:sym typeface="Roboto"/>
              </a:rPr>
              <a:t>0</a:t>
            </a:r>
            <a:r>
              <a:rPr lang="it" sz="1300">
                <a:latin typeface="Roboto"/>
                <a:ea typeface="Roboto"/>
                <a:cs typeface="Roboto"/>
                <a:sym typeface="Roboto"/>
              </a:rPr>
              <a:t>(4140) to describe the dip at ~4.14 GeV via interference</a:t>
            </a:r>
            <a:endParaRPr sz="1300">
              <a:latin typeface="Roboto"/>
              <a:ea typeface="Roboto"/>
              <a:cs typeface="Roboto"/>
              <a:sym typeface="Roboto"/>
            </a:endParaRPr>
          </a:p>
        </p:txBody>
      </p:sp>
      <p:sp>
        <p:nvSpPr>
          <p:cNvPr id="604" name="Google Shape;604;p63"/>
          <p:cNvSpPr/>
          <p:nvPr/>
        </p:nvSpPr>
        <p:spPr>
          <a:xfrm>
            <a:off x="3583075" y="1965100"/>
            <a:ext cx="4275000" cy="754200"/>
          </a:xfrm>
          <a:prstGeom prst="rect">
            <a:avLst/>
          </a:prstGeom>
          <a:noFill/>
          <a:ln w="952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63"/>
          <p:cNvSpPr txBox="1"/>
          <p:nvPr/>
        </p:nvSpPr>
        <p:spPr>
          <a:xfrm>
            <a:off x="4397400" y="601725"/>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200">
                <a:solidFill>
                  <a:schemeClr val="accent5"/>
                </a:solidFill>
                <a:latin typeface="Roboto"/>
                <a:ea typeface="Roboto"/>
                <a:cs typeface="Roboto"/>
                <a:sym typeface="Roboto"/>
              </a:rPr>
              <a:t>LHCb-PAPER-2022-018</a:t>
            </a:r>
            <a:endParaRPr>
              <a:solidFill>
                <a:schemeClr val="accent5"/>
              </a:solidFill>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5"/>
                                        </p:tgtEl>
                                        <p:attrNameLst>
                                          <p:attrName>style.visibility</p:attrName>
                                        </p:attrNameLst>
                                      </p:cBhvr>
                                      <p:to>
                                        <p:strVal val="visible"/>
                                      </p:to>
                                    </p:set>
                                    <p:animEffect transition="in" filter="fade">
                                      <p:cBhvr>
                                        <p:cTn id="7" dur="1000"/>
                                        <p:tgtEl>
                                          <p:spTgt spid="595"/>
                                        </p:tgtEl>
                                      </p:cBhvr>
                                    </p:animEffect>
                                  </p:childTnLst>
                                </p:cTn>
                              </p:par>
                              <p:par>
                                <p:cTn id="8" presetID="10" presetClass="entr" presetSubtype="0" fill="hold" nodeType="withEffect">
                                  <p:stCondLst>
                                    <p:cond delay="0"/>
                                  </p:stCondLst>
                                  <p:childTnLst>
                                    <p:set>
                                      <p:cBhvr>
                                        <p:cTn id="9" dur="1" fill="hold">
                                          <p:stCondLst>
                                            <p:cond delay="0"/>
                                          </p:stCondLst>
                                        </p:cTn>
                                        <p:tgtEl>
                                          <p:spTgt spid="597"/>
                                        </p:tgtEl>
                                        <p:attrNameLst>
                                          <p:attrName>style.visibility</p:attrName>
                                        </p:attrNameLst>
                                      </p:cBhvr>
                                      <p:to>
                                        <p:strVal val="visible"/>
                                      </p:to>
                                    </p:set>
                                    <p:animEffect transition="in" filter="fade">
                                      <p:cBhvr>
                                        <p:cTn id="10" dur="1000"/>
                                        <p:tgtEl>
                                          <p:spTgt spid="597"/>
                                        </p:tgtEl>
                                      </p:cBhvr>
                                    </p:animEffect>
                                  </p:childTnLst>
                                </p:cTn>
                              </p:par>
                              <p:par>
                                <p:cTn id="11" presetID="10" presetClass="entr" presetSubtype="0" fill="hold" nodeType="withEffect">
                                  <p:stCondLst>
                                    <p:cond delay="0"/>
                                  </p:stCondLst>
                                  <p:childTnLst>
                                    <p:set>
                                      <p:cBhvr>
                                        <p:cTn id="12" dur="1" fill="hold">
                                          <p:stCondLst>
                                            <p:cond delay="0"/>
                                          </p:stCondLst>
                                        </p:cTn>
                                        <p:tgtEl>
                                          <p:spTgt spid="598"/>
                                        </p:tgtEl>
                                        <p:attrNameLst>
                                          <p:attrName>style.visibility</p:attrName>
                                        </p:attrNameLst>
                                      </p:cBhvr>
                                      <p:to>
                                        <p:strVal val="visible"/>
                                      </p:to>
                                    </p:set>
                                    <p:animEffect transition="in" filter="fade">
                                      <p:cBhvr>
                                        <p:cTn id="13" dur="1000"/>
                                        <p:tgtEl>
                                          <p:spTgt spid="598"/>
                                        </p:tgtEl>
                                      </p:cBhvr>
                                    </p:animEffect>
                                  </p:childTnLst>
                                </p:cTn>
                              </p:par>
                              <p:par>
                                <p:cTn id="14" presetID="10" presetClass="entr" presetSubtype="0" fill="hold" nodeType="withEffect">
                                  <p:stCondLst>
                                    <p:cond delay="0"/>
                                  </p:stCondLst>
                                  <p:childTnLst>
                                    <p:set>
                                      <p:cBhvr>
                                        <p:cTn id="15" dur="1" fill="hold">
                                          <p:stCondLst>
                                            <p:cond delay="0"/>
                                          </p:stCondLst>
                                        </p:cTn>
                                        <p:tgtEl>
                                          <p:spTgt spid="600"/>
                                        </p:tgtEl>
                                        <p:attrNameLst>
                                          <p:attrName>style.visibility</p:attrName>
                                        </p:attrNameLst>
                                      </p:cBhvr>
                                      <p:to>
                                        <p:strVal val="visible"/>
                                      </p:to>
                                    </p:set>
                                    <p:animEffect transition="in" filter="fade">
                                      <p:cBhvr>
                                        <p:cTn id="16" dur="1000"/>
                                        <p:tgtEl>
                                          <p:spTgt spid="600"/>
                                        </p:tgtEl>
                                      </p:cBhvr>
                                    </p:animEffect>
                                  </p:childTnLst>
                                </p:cTn>
                              </p:par>
                              <p:par>
                                <p:cTn id="17" presetID="10" presetClass="entr" presetSubtype="0" fill="hold" nodeType="withEffect">
                                  <p:stCondLst>
                                    <p:cond delay="0"/>
                                  </p:stCondLst>
                                  <p:childTnLst>
                                    <p:set>
                                      <p:cBhvr>
                                        <p:cTn id="18" dur="1" fill="hold">
                                          <p:stCondLst>
                                            <p:cond delay="0"/>
                                          </p:stCondLst>
                                        </p:cTn>
                                        <p:tgtEl>
                                          <p:spTgt spid="596"/>
                                        </p:tgtEl>
                                        <p:attrNameLst>
                                          <p:attrName>style.visibility</p:attrName>
                                        </p:attrNameLst>
                                      </p:cBhvr>
                                      <p:to>
                                        <p:strVal val="visible"/>
                                      </p:to>
                                    </p:set>
                                    <p:animEffect transition="in" filter="fade">
                                      <p:cBhvr>
                                        <p:cTn id="19" dur="1000"/>
                                        <p:tgtEl>
                                          <p:spTgt spid="59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04"/>
                                        </p:tgtEl>
                                        <p:attrNameLst>
                                          <p:attrName>style.visibility</p:attrName>
                                        </p:attrNameLst>
                                      </p:cBhvr>
                                      <p:to>
                                        <p:strVal val="visible"/>
                                      </p:to>
                                    </p:set>
                                    <p:animEffect transition="in" filter="fade">
                                      <p:cBhvr>
                                        <p:cTn id="24" dur="1000"/>
                                        <p:tgtEl>
                                          <p:spTgt spid="604"/>
                                        </p:tgtEl>
                                      </p:cBhvr>
                                    </p:animEffect>
                                  </p:childTnLst>
                                </p:cTn>
                              </p:par>
                              <p:par>
                                <p:cTn id="25" presetID="10" presetClass="entr" presetSubtype="0" fill="hold" nodeType="withEffect">
                                  <p:stCondLst>
                                    <p:cond delay="0"/>
                                  </p:stCondLst>
                                  <p:childTnLst>
                                    <p:set>
                                      <p:cBhvr>
                                        <p:cTn id="26" dur="1" fill="hold">
                                          <p:stCondLst>
                                            <p:cond delay="0"/>
                                          </p:stCondLst>
                                        </p:cTn>
                                        <p:tgtEl>
                                          <p:spTgt spid="603"/>
                                        </p:tgtEl>
                                        <p:attrNameLst>
                                          <p:attrName>style.visibility</p:attrName>
                                        </p:attrNameLst>
                                      </p:cBhvr>
                                      <p:to>
                                        <p:strVal val="visible"/>
                                      </p:to>
                                    </p:set>
                                    <p:animEffect transition="in" filter="fade">
                                      <p:cBhvr>
                                        <p:cTn id="27" dur="1000"/>
                                        <p:tgtEl>
                                          <p:spTgt spid="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64"/>
          <p:cNvSpPr txBox="1">
            <a:spLocks noGrp="1"/>
          </p:cNvSpPr>
          <p:nvPr>
            <p:ph type="title"/>
          </p:nvPr>
        </p:nvSpPr>
        <p:spPr>
          <a:xfrm>
            <a:off x="311725" y="1961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a:t>Summary of new tetraquark states </a:t>
            </a:r>
            <a:endParaRPr/>
          </a:p>
        </p:txBody>
      </p:sp>
      <p:sp>
        <p:nvSpPr>
          <p:cNvPr id="611" name="Google Shape;611;p64"/>
          <p:cNvSpPr txBox="1"/>
          <p:nvPr/>
        </p:nvSpPr>
        <p:spPr>
          <a:xfrm>
            <a:off x="423900" y="1356200"/>
            <a:ext cx="3713100" cy="2149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r>
              <a:rPr lang="it">
                <a:latin typeface="Roboto"/>
                <a:ea typeface="Roboto"/>
                <a:cs typeface="Roboto"/>
                <a:sym typeface="Roboto"/>
              </a:rPr>
              <a:t>First tetraquark candidates </a:t>
            </a:r>
            <a:endParaRPr>
              <a:latin typeface="Roboto"/>
              <a:ea typeface="Roboto"/>
              <a:cs typeface="Roboto"/>
              <a:sym typeface="Roboto"/>
            </a:endParaRPr>
          </a:p>
          <a:p>
            <a:pPr marL="0" lvl="0" indent="0" algn="l" rtl="0">
              <a:spcBef>
                <a:spcPts val="0"/>
              </a:spcBef>
              <a:spcAft>
                <a:spcPts val="0"/>
              </a:spcAft>
              <a:buNone/>
            </a:pPr>
            <a:r>
              <a:rPr lang="it">
                <a:latin typeface="Roboto"/>
                <a:ea typeface="Roboto"/>
                <a:cs typeface="Roboto"/>
                <a:sym typeface="Roboto"/>
              </a:rPr>
              <a:t>composed of              and</a:t>
            </a:r>
            <a:endParaRPr>
              <a:latin typeface="Roboto"/>
              <a:ea typeface="Roboto"/>
              <a:cs typeface="Roboto"/>
              <a:sym typeface="Roboto"/>
            </a:endParaRPr>
          </a:p>
          <a:p>
            <a:pPr marL="457200" lvl="0" indent="-317500" algn="l" rtl="0">
              <a:spcBef>
                <a:spcPts val="1000"/>
              </a:spcBef>
              <a:spcAft>
                <a:spcPts val="0"/>
              </a:spcAft>
              <a:buSzPts val="1400"/>
              <a:buFont typeface="Roboto"/>
              <a:buChar char="●"/>
            </a:pPr>
            <a:r>
              <a:rPr lang="it">
                <a:latin typeface="Roboto"/>
                <a:ea typeface="Roboto"/>
                <a:cs typeface="Roboto"/>
                <a:sym typeface="Roboto"/>
              </a:rPr>
              <a:t>first doubly charged tetraquark</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it">
                <a:latin typeface="Roboto"/>
                <a:ea typeface="Roboto"/>
                <a:cs typeface="Roboto"/>
                <a:sym typeface="Roboto"/>
              </a:rPr>
              <a:t>isospin triplets</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it" sz="1300">
                <a:latin typeface="Roboto"/>
                <a:ea typeface="Roboto"/>
                <a:cs typeface="Roboto"/>
                <a:sym typeface="Roboto"/>
              </a:rPr>
              <a:t>flavour partners of </a:t>
            </a:r>
            <a:r>
              <a:rPr lang="it" sz="1300" i="1">
                <a:solidFill>
                  <a:srgbClr val="4A86E8"/>
                </a:solidFill>
                <a:latin typeface="Roboto"/>
                <a:ea typeface="Roboto"/>
                <a:cs typeface="Roboto"/>
                <a:sym typeface="Roboto"/>
              </a:rPr>
              <a:t>T</a:t>
            </a:r>
            <a:r>
              <a:rPr lang="it" sz="1300" i="1" baseline="-25000">
                <a:solidFill>
                  <a:srgbClr val="4A86E8"/>
                </a:solidFill>
                <a:latin typeface="Roboto"/>
                <a:ea typeface="Roboto"/>
                <a:cs typeface="Roboto"/>
                <a:sym typeface="Roboto"/>
              </a:rPr>
              <a:t>cs0</a:t>
            </a:r>
            <a:r>
              <a:rPr lang="it" sz="1300" i="1">
                <a:solidFill>
                  <a:srgbClr val="4A86E8"/>
                </a:solidFill>
                <a:latin typeface="Roboto"/>
                <a:ea typeface="Roboto"/>
                <a:cs typeface="Roboto"/>
                <a:sym typeface="Roboto"/>
              </a:rPr>
              <a:t>(2900)</a:t>
            </a:r>
            <a:r>
              <a:rPr lang="it" sz="1300">
                <a:solidFill>
                  <a:srgbClr val="4A86E8"/>
                </a:solidFill>
                <a:latin typeface="Roboto"/>
                <a:ea typeface="Roboto"/>
                <a:cs typeface="Roboto"/>
                <a:sym typeface="Roboto"/>
              </a:rPr>
              <a:t> </a:t>
            </a:r>
            <a:r>
              <a:rPr lang="it" sz="1300">
                <a:latin typeface="Roboto"/>
                <a:ea typeface="Roboto"/>
                <a:cs typeface="Roboto"/>
                <a:sym typeface="Roboto"/>
              </a:rPr>
              <a:t>observed in</a:t>
            </a:r>
            <a:r>
              <a:rPr lang="it" sz="1300">
                <a:solidFill>
                  <a:srgbClr val="4A86E8"/>
                </a:solidFill>
                <a:latin typeface="Roboto"/>
                <a:ea typeface="Roboto"/>
                <a:cs typeface="Roboto"/>
                <a:sym typeface="Roboto"/>
              </a:rPr>
              <a:t> </a:t>
            </a:r>
            <a:r>
              <a:rPr lang="it" sz="1300" i="1">
                <a:solidFill>
                  <a:srgbClr val="4A86E8"/>
                </a:solidFill>
                <a:latin typeface="Roboto"/>
                <a:ea typeface="Roboto"/>
                <a:cs typeface="Roboto"/>
                <a:sym typeface="Roboto"/>
              </a:rPr>
              <a:t>B</a:t>
            </a:r>
            <a:r>
              <a:rPr lang="it" sz="1300" i="1" baseline="30000">
                <a:solidFill>
                  <a:srgbClr val="4A86E8"/>
                </a:solidFill>
                <a:latin typeface="Roboto"/>
                <a:ea typeface="Roboto"/>
                <a:cs typeface="Roboto"/>
                <a:sym typeface="Roboto"/>
              </a:rPr>
              <a:t>+</a:t>
            </a:r>
            <a:r>
              <a:rPr lang="it" sz="1300" i="1">
                <a:solidFill>
                  <a:srgbClr val="4A86E8"/>
                </a:solidFill>
                <a:latin typeface="Roboto"/>
                <a:ea typeface="Roboto"/>
                <a:cs typeface="Roboto"/>
                <a:sym typeface="Roboto"/>
              </a:rPr>
              <a:t> → D</a:t>
            </a:r>
            <a:r>
              <a:rPr lang="it" sz="1300" i="1" baseline="30000">
                <a:solidFill>
                  <a:srgbClr val="4A86E8"/>
                </a:solidFill>
                <a:latin typeface="Roboto"/>
                <a:ea typeface="Roboto"/>
                <a:cs typeface="Roboto"/>
                <a:sym typeface="Roboto"/>
              </a:rPr>
              <a:t>+</a:t>
            </a:r>
            <a:r>
              <a:rPr lang="it" sz="1300" b="1" i="1">
                <a:solidFill>
                  <a:srgbClr val="4A86E8"/>
                </a:solidFill>
                <a:latin typeface="Roboto"/>
                <a:ea typeface="Roboto"/>
                <a:cs typeface="Roboto"/>
                <a:sym typeface="Roboto"/>
              </a:rPr>
              <a:t>D</a:t>
            </a:r>
            <a:r>
              <a:rPr lang="it" sz="1300" b="1" i="1" baseline="30000">
                <a:solidFill>
                  <a:srgbClr val="4A86E8"/>
                </a:solidFill>
                <a:latin typeface="Roboto"/>
                <a:ea typeface="Roboto"/>
                <a:cs typeface="Roboto"/>
                <a:sym typeface="Roboto"/>
              </a:rPr>
              <a:t>– </a:t>
            </a:r>
            <a:r>
              <a:rPr lang="it" sz="1300" b="1" i="1">
                <a:solidFill>
                  <a:srgbClr val="4A86E8"/>
                </a:solidFill>
                <a:latin typeface="Roboto"/>
                <a:ea typeface="Roboto"/>
                <a:cs typeface="Roboto"/>
                <a:sym typeface="Roboto"/>
              </a:rPr>
              <a:t>K</a:t>
            </a:r>
            <a:r>
              <a:rPr lang="it" sz="1300" b="1" i="1" baseline="30000">
                <a:solidFill>
                  <a:srgbClr val="4A86E8"/>
                </a:solidFill>
                <a:latin typeface="Roboto"/>
                <a:ea typeface="Roboto"/>
                <a:cs typeface="Roboto"/>
                <a:sym typeface="Roboto"/>
              </a:rPr>
              <a:t>+</a:t>
            </a:r>
            <a:r>
              <a:rPr lang="it" sz="1300">
                <a:solidFill>
                  <a:srgbClr val="4A86E8"/>
                </a:solidFill>
                <a:latin typeface="Roboto"/>
                <a:ea typeface="Roboto"/>
                <a:cs typeface="Roboto"/>
                <a:sym typeface="Roboto"/>
              </a:rPr>
              <a:t> </a:t>
            </a:r>
            <a:r>
              <a:rPr lang="it" sz="1300">
                <a:solidFill>
                  <a:srgbClr val="333333"/>
                </a:solidFill>
                <a:latin typeface="Roboto"/>
                <a:ea typeface="Roboto"/>
                <a:cs typeface="Roboto"/>
                <a:sym typeface="Roboto"/>
              </a:rPr>
              <a:t>[1]</a:t>
            </a:r>
            <a:r>
              <a:rPr lang="it" sz="1300">
                <a:latin typeface="Roboto"/>
                <a:ea typeface="Roboto"/>
                <a:cs typeface="Roboto"/>
                <a:sym typeface="Roboto"/>
              </a:rPr>
              <a:t>? </a:t>
            </a:r>
            <a:endParaRPr sz="1300">
              <a:latin typeface="Roboto"/>
              <a:ea typeface="Roboto"/>
              <a:cs typeface="Roboto"/>
              <a:sym typeface="Roboto"/>
            </a:endParaRPr>
          </a:p>
          <a:p>
            <a:pPr marL="0" lvl="0" indent="0" algn="l" rtl="0">
              <a:spcBef>
                <a:spcPts val="1000"/>
              </a:spcBef>
              <a:spcAft>
                <a:spcPts val="0"/>
              </a:spcAft>
              <a:buNone/>
            </a:pPr>
            <a:endParaRPr>
              <a:latin typeface="Roboto"/>
              <a:ea typeface="Roboto"/>
              <a:cs typeface="Roboto"/>
              <a:sym typeface="Roboto"/>
            </a:endParaRPr>
          </a:p>
        </p:txBody>
      </p:sp>
      <p:pic>
        <p:nvPicPr>
          <p:cNvPr id="612" name="Google Shape;612;p64" descr="T^a_{c\bar{s}0}(2900)^{0/++}" title="MathEquation,#02bee3"/>
          <p:cNvPicPr preferRelativeResize="0"/>
          <p:nvPr/>
        </p:nvPicPr>
        <p:blipFill>
          <a:blip r:embed="rId3">
            <a:alphaModFix/>
          </a:blip>
          <a:stretch>
            <a:fillRect/>
          </a:stretch>
        </p:blipFill>
        <p:spPr>
          <a:xfrm>
            <a:off x="1282523" y="1121423"/>
            <a:ext cx="1700192" cy="380413"/>
          </a:xfrm>
          <a:prstGeom prst="rect">
            <a:avLst/>
          </a:prstGeom>
          <a:noFill/>
          <a:ln>
            <a:noFill/>
          </a:ln>
        </p:spPr>
      </p:pic>
      <p:pic>
        <p:nvPicPr>
          <p:cNvPr id="613" name="Google Shape;613;p64" descr="c\bar{s}u\bar{d}" title="MathEquation,#050505"/>
          <p:cNvPicPr preferRelativeResize="0"/>
          <p:nvPr/>
        </p:nvPicPr>
        <p:blipFill>
          <a:blip r:embed="rId4">
            <a:alphaModFix/>
          </a:blip>
          <a:stretch>
            <a:fillRect/>
          </a:stretch>
        </p:blipFill>
        <p:spPr>
          <a:xfrm>
            <a:off x="1668300" y="1874060"/>
            <a:ext cx="434226" cy="198100"/>
          </a:xfrm>
          <a:prstGeom prst="rect">
            <a:avLst/>
          </a:prstGeom>
          <a:noFill/>
          <a:ln>
            <a:noFill/>
          </a:ln>
        </p:spPr>
      </p:pic>
      <p:pic>
        <p:nvPicPr>
          <p:cNvPr id="614" name="Google Shape;614;p64" descr="c\bar{s}\bar{u}d" title="MathEquation,#050505"/>
          <p:cNvPicPr preferRelativeResize="0"/>
          <p:nvPr/>
        </p:nvPicPr>
        <p:blipFill>
          <a:blip r:embed="rId5">
            <a:alphaModFix/>
          </a:blip>
          <a:stretch>
            <a:fillRect/>
          </a:stretch>
        </p:blipFill>
        <p:spPr>
          <a:xfrm>
            <a:off x="2563475" y="1882440"/>
            <a:ext cx="419250" cy="181300"/>
          </a:xfrm>
          <a:prstGeom prst="rect">
            <a:avLst/>
          </a:prstGeom>
          <a:noFill/>
          <a:ln>
            <a:noFill/>
          </a:ln>
        </p:spPr>
      </p:pic>
      <p:sp>
        <p:nvSpPr>
          <p:cNvPr id="615" name="Google Shape;615;p64"/>
          <p:cNvSpPr/>
          <p:nvPr/>
        </p:nvSpPr>
        <p:spPr>
          <a:xfrm>
            <a:off x="4747400" y="4478475"/>
            <a:ext cx="4483800" cy="430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it" sz="1100"/>
              <a:t>[1] </a:t>
            </a:r>
            <a:r>
              <a:rPr lang="it" sz="1100" b="0" i="0" u="sng" strike="noStrike" cap="none">
                <a:solidFill>
                  <a:srgbClr val="009384"/>
                </a:solidFill>
                <a:latin typeface="Arial"/>
                <a:ea typeface="Arial"/>
                <a:cs typeface="Arial"/>
                <a:sym typeface="Arial"/>
                <a:hlinkClick r:id="rId6">
                  <a:extLst>
                    <a:ext uri="{A12FA001-AC4F-418D-AE19-62706E023703}">
                      <ahyp:hlinkClr xmlns:ahyp="http://schemas.microsoft.com/office/drawing/2018/hyperlinkcolor" val="tx"/>
                    </a:ext>
                  </a:extLst>
                </a:hlinkClick>
              </a:rPr>
              <a:t>Phys. Rev. D, 2005, 72: 054026</a:t>
            </a:r>
            <a:r>
              <a:rPr lang="it" sz="1100"/>
              <a:t>, </a:t>
            </a:r>
            <a:r>
              <a:rPr lang="it" sz="1100" b="0" i="0" u="sng" strike="noStrike" cap="none">
                <a:solidFill>
                  <a:srgbClr val="009384"/>
                </a:solidFill>
                <a:latin typeface="Arial"/>
                <a:ea typeface="Arial"/>
                <a:cs typeface="Arial"/>
                <a:sym typeface="Arial"/>
                <a:hlinkClick r:id="rId7">
                  <a:extLst>
                    <a:ext uri="{A12FA001-AC4F-418D-AE19-62706E023703}">
                      <ahyp:hlinkClr xmlns:ahyp="http://schemas.microsoft.com/office/drawing/2018/hyperlinkcolor" val="tx"/>
                    </a:ext>
                  </a:extLst>
                </a:hlinkClick>
              </a:rPr>
              <a:t>P</a:t>
            </a:r>
            <a:r>
              <a:rPr lang="it" sz="1100" u="sng">
                <a:solidFill>
                  <a:srgbClr val="009384"/>
                </a:solidFill>
                <a:hlinkClick r:id="rId7">
                  <a:extLst>
                    <a:ext uri="{A12FA001-AC4F-418D-AE19-62706E023703}">
                      <ahyp:hlinkClr xmlns:ahyp="http://schemas.microsoft.com/office/drawing/2018/hyperlinkcolor" val="tx"/>
                    </a:ext>
                  </a:extLst>
                </a:hlinkClick>
              </a:rPr>
              <a:t>R</a:t>
            </a:r>
            <a:r>
              <a:rPr lang="it" sz="1100" b="0" i="0" u="sng" strike="noStrike" cap="none">
                <a:solidFill>
                  <a:srgbClr val="009384"/>
                </a:solidFill>
                <a:latin typeface="Arial"/>
                <a:ea typeface="Arial"/>
                <a:cs typeface="Arial"/>
                <a:sym typeface="Arial"/>
                <a:hlinkClick r:id="rId7">
                  <a:extLst>
                    <a:ext uri="{A12FA001-AC4F-418D-AE19-62706E023703}">
                      <ahyp:hlinkClr xmlns:ahyp="http://schemas.microsoft.com/office/drawing/2018/hyperlinkcolor" val="tx"/>
                    </a:ext>
                  </a:extLst>
                </a:hlinkClick>
              </a:rPr>
              <a:t>D, 2009, 79: 094004</a:t>
            </a:r>
            <a:endParaRPr sz="1100"/>
          </a:p>
          <a:p>
            <a:pPr marL="0" marR="0" lvl="0" indent="0" algn="l" rtl="0">
              <a:lnSpc>
                <a:spcPct val="100000"/>
              </a:lnSpc>
              <a:spcBef>
                <a:spcPts val="0"/>
              </a:spcBef>
              <a:spcAft>
                <a:spcPts val="0"/>
              </a:spcAft>
              <a:buNone/>
            </a:pPr>
            <a:r>
              <a:rPr lang="it" sz="1100"/>
              <a:t>[2] </a:t>
            </a:r>
            <a:r>
              <a:rPr lang="it" sz="1050" u="sng">
                <a:solidFill>
                  <a:schemeClr val="accent5"/>
                </a:solidFill>
                <a:highlight>
                  <a:schemeClr val="lt1"/>
                </a:highlight>
                <a:latin typeface="Roboto"/>
                <a:ea typeface="Roboto"/>
                <a:cs typeface="Roboto"/>
                <a:sym typeface="Roboto"/>
                <a:hlinkClick r:id="rId8">
                  <a:extLst>
                    <a:ext uri="{A12FA001-AC4F-418D-AE19-62706E023703}">
                      <ahyp:hlinkClr xmlns:ahyp="http://schemas.microsoft.com/office/drawing/2018/hyperlinkcolor" val="tx"/>
                    </a:ext>
                  </a:extLst>
                </a:hlinkClick>
              </a:rPr>
              <a:t>JHEP 06 (2021) 035</a:t>
            </a:r>
            <a:r>
              <a:rPr lang="it"/>
              <a:t>, </a:t>
            </a:r>
            <a:r>
              <a:rPr lang="it" sz="1050" u="sng">
                <a:solidFill>
                  <a:schemeClr val="accent5"/>
                </a:solidFill>
                <a:hlinkClick r:id="rId9">
                  <a:extLst>
                    <a:ext uri="{A12FA001-AC4F-418D-AE19-62706E023703}">
                      <ahyp:hlinkClr xmlns:ahyp="http://schemas.microsoft.com/office/drawing/2018/hyperlinkcolor" val="tx"/>
                    </a:ext>
                  </a:extLst>
                </a:hlinkClick>
              </a:rPr>
              <a:t>Sci. Bull., 2021, 66: 1413</a:t>
            </a:r>
            <a:endParaRPr sz="1050"/>
          </a:p>
          <a:p>
            <a:pPr marL="0" marR="0" lvl="0" indent="0" algn="l" rtl="0">
              <a:lnSpc>
                <a:spcPct val="100000"/>
              </a:lnSpc>
              <a:spcBef>
                <a:spcPts val="0"/>
              </a:spcBef>
              <a:spcAft>
                <a:spcPts val="0"/>
              </a:spcAft>
              <a:buNone/>
            </a:pPr>
            <a:endParaRPr sz="1100"/>
          </a:p>
        </p:txBody>
      </p:sp>
      <p:sp>
        <p:nvSpPr>
          <p:cNvPr id="616" name="Google Shape;616;p64"/>
          <p:cNvSpPr txBox="1"/>
          <p:nvPr/>
        </p:nvSpPr>
        <p:spPr>
          <a:xfrm>
            <a:off x="5167900" y="1706000"/>
            <a:ext cx="3341700" cy="169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000"/>
              </a:spcBef>
              <a:spcAft>
                <a:spcPts val="0"/>
              </a:spcAft>
              <a:buNone/>
            </a:pPr>
            <a:r>
              <a:rPr lang="it">
                <a:latin typeface="Roboto"/>
                <a:ea typeface="Roboto"/>
                <a:cs typeface="Roboto"/>
                <a:sym typeface="Roboto"/>
              </a:rPr>
              <a:t>Same state as </a:t>
            </a:r>
            <a:r>
              <a:rPr lang="it" i="1">
                <a:latin typeface="Roboto"/>
                <a:ea typeface="Roboto"/>
                <a:cs typeface="Roboto"/>
                <a:sym typeface="Roboto"/>
              </a:rPr>
              <a:t>χ</a:t>
            </a:r>
            <a:r>
              <a:rPr lang="it" i="1" baseline="-25000">
                <a:latin typeface="Roboto"/>
                <a:ea typeface="Roboto"/>
                <a:cs typeface="Roboto"/>
                <a:sym typeface="Roboto"/>
              </a:rPr>
              <a:t>c0</a:t>
            </a:r>
            <a:r>
              <a:rPr lang="it" i="1">
                <a:latin typeface="Roboto"/>
                <a:ea typeface="Roboto"/>
                <a:cs typeface="Roboto"/>
                <a:sym typeface="Roboto"/>
              </a:rPr>
              <a:t>(3930)</a:t>
            </a:r>
            <a:r>
              <a:rPr lang="it">
                <a:latin typeface="Roboto"/>
                <a:ea typeface="Roboto"/>
                <a:cs typeface="Roboto"/>
                <a:sym typeface="Roboto"/>
              </a:rPr>
              <a:t>?</a:t>
            </a:r>
            <a:endParaRPr>
              <a:latin typeface="Roboto"/>
              <a:ea typeface="Roboto"/>
              <a:cs typeface="Roboto"/>
              <a:sym typeface="Roboto"/>
            </a:endParaRPr>
          </a:p>
          <a:p>
            <a:pPr marL="0" lvl="0" indent="0" algn="l" rtl="0">
              <a:lnSpc>
                <a:spcPct val="115000"/>
              </a:lnSpc>
              <a:spcBef>
                <a:spcPts val="1000"/>
              </a:spcBef>
              <a:spcAft>
                <a:spcPts val="0"/>
              </a:spcAft>
              <a:buNone/>
            </a:pPr>
            <a:r>
              <a:rPr lang="it">
                <a:latin typeface="Roboto"/>
                <a:ea typeface="Roboto"/>
                <a:cs typeface="Roboto"/>
                <a:sym typeface="Roboto"/>
              </a:rPr>
              <a:t>Exotic           or conventional state?</a:t>
            </a:r>
            <a:endParaRPr>
              <a:latin typeface="Roboto"/>
              <a:ea typeface="Roboto"/>
              <a:cs typeface="Roboto"/>
              <a:sym typeface="Roboto"/>
            </a:endParaRPr>
          </a:p>
          <a:p>
            <a:pPr marL="457200" lvl="0" indent="-311150" algn="l" rtl="0">
              <a:lnSpc>
                <a:spcPct val="115000"/>
              </a:lnSpc>
              <a:spcBef>
                <a:spcPts val="0"/>
              </a:spcBef>
              <a:spcAft>
                <a:spcPts val="0"/>
              </a:spcAft>
              <a:buSzPts val="1300"/>
              <a:buFont typeface="Roboto"/>
              <a:buChar char="●"/>
            </a:pPr>
            <a:r>
              <a:rPr lang="it" sz="1300">
                <a:latin typeface="Roboto"/>
                <a:ea typeface="Roboto"/>
                <a:cs typeface="Roboto"/>
                <a:sym typeface="Roboto"/>
              </a:rPr>
              <a:t>not compatible with predicted mass</a:t>
            </a:r>
            <a:endParaRPr sz="1300">
              <a:latin typeface="Roboto"/>
              <a:ea typeface="Roboto"/>
              <a:cs typeface="Roboto"/>
              <a:sym typeface="Roboto"/>
            </a:endParaRPr>
          </a:p>
          <a:p>
            <a:pPr marL="457200" lvl="0" indent="-311150" algn="l" rtl="0">
              <a:lnSpc>
                <a:spcPct val="115000"/>
              </a:lnSpc>
              <a:spcBef>
                <a:spcPts val="0"/>
              </a:spcBef>
              <a:spcAft>
                <a:spcPts val="0"/>
              </a:spcAft>
              <a:buSzPts val="1300"/>
              <a:buFont typeface="Roboto"/>
              <a:buChar char="●"/>
            </a:pPr>
            <a:r>
              <a:rPr lang="it" sz="1300">
                <a:latin typeface="Roboto"/>
                <a:ea typeface="Roboto"/>
                <a:cs typeface="Roboto"/>
                <a:sym typeface="Roboto"/>
              </a:rPr>
              <a:t>conventional charmonium predominantly decay to </a:t>
            </a:r>
            <a:r>
              <a:rPr lang="it" sz="1300" i="1">
                <a:latin typeface="Roboto"/>
                <a:ea typeface="Roboto"/>
                <a:cs typeface="Roboto"/>
                <a:sym typeface="Roboto"/>
              </a:rPr>
              <a:t>D</a:t>
            </a:r>
            <a:r>
              <a:rPr lang="it" sz="1300" i="1" baseline="30000">
                <a:latin typeface="Roboto"/>
                <a:ea typeface="Roboto"/>
                <a:cs typeface="Roboto"/>
                <a:sym typeface="Roboto"/>
              </a:rPr>
              <a:t>(*)</a:t>
            </a:r>
            <a:r>
              <a:rPr lang="it" sz="1300" i="1">
                <a:latin typeface="Roboto"/>
                <a:ea typeface="Roboto"/>
                <a:cs typeface="Roboto"/>
                <a:sym typeface="Roboto"/>
              </a:rPr>
              <a:t>D</a:t>
            </a:r>
            <a:r>
              <a:rPr lang="it" sz="1300" i="1" baseline="30000">
                <a:latin typeface="Roboto"/>
                <a:ea typeface="Roboto"/>
                <a:cs typeface="Roboto"/>
                <a:sym typeface="Roboto"/>
              </a:rPr>
              <a:t>(*)</a:t>
            </a:r>
            <a:r>
              <a:rPr lang="it" sz="1300" i="1">
                <a:latin typeface="Roboto"/>
                <a:ea typeface="Roboto"/>
                <a:cs typeface="Roboto"/>
                <a:sym typeface="Roboto"/>
              </a:rPr>
              <a:t>,</a:t>
            </a:r>
            <a:r>
              <a:rPr lang="it" sz="1300" i="1" baseline="-25000">
                <a:latin typeface="Roboto"/>
                <a:ea typeface="Roboto"/>
                <a:cs typeface="Roboto"/>
                <a:sym typeface="Roboto"/>
              </a:rPr>
              <a:t> </a:t>
            </a:r>
            <a:r>
              <a:rPr lang="it" sz="1300" i="1">
                <a:latin typeface="Roboto"/>
                <a:ea typeface="Roboto"/>
                <a:cs typeface="Roboto"/>
                <a:sym typeface="Roboto"/>
              </a:rPr>
              <a:t> </a:t>
            </a:r>
            <a:endParaRPr sz="1300" i="1">
              <a:latin typeface="Roboto"/>
              <a:ea typeface="Roboto"/>
              <a:cs typeface="Roboto"/>
              <a:sym typeface="Roboto"/>
            </a:endParaRPr>
          </a:p>
          <a:p>
            <a:pPr marL="457200" lvl="0" indent="0" algn="l" rtl="0">
              <a:lnSpc>
                <a:spcPct val="115000"/>
              </a:lnSpc>
              <a:spcBef>
                <a:spcPts val="0"/>
              </a:spcBef>
              <a:spcAft>
                <a:spcPts val="0"/>
              </a:spcAft>
              <a:buNone/>
            </a:pPr>
            <a:r>
              <a:rPr lang="it" sz="1300">
                <a:latin typeface="Roboto"/>
                <a:ea typeface="Roboto"/>
                <a:cs typeface="Roboto"/>
                <a:sym typeface="Roboto"/>
              </a:rPr>
              <a:t>while:</a:t>
            </a:r>
            <a:r>
              <a:rPr lang="it" sz="1300" i="1">
                <a:latin typeface="Roboto"/>
                <a:ea typeface="Roboto"/>
                <a:cs typeface="Roboto"/>
                <a:sym typeface="Roboto"/>
              </a:rPr>
              <a:t> </a:t>
            </a:r>
            <a:endParaRPr sz="1300">
              <a:latin typeface="Roboto"/>
              <a:ea typeface="Roboto"/>
              <a:cs typeface="Roboto"/>
              <a:sym typeface="Roboto"/>
            </a:endParaRPr>
          </a:p>
        </p:txBody>
      </p:sp>
      <p:pic>
        <p:nvPicPr>
          <p:cNvPr id="617" name="Google Shape;617;p64" descr="\Gamma(X\to D^+D^-)&lt;\Gamma(X\to D_s^+D_s^-)" title="MathEquation,#b71010"/>
          <p:cNvPicPr preferRelativeResize="0"/>
          <p:nvPr/>
        </p:nvPicPr>
        <p:blipFill>
          <a:blip r:embed="rId10">
            <a:alphaModFix/>
          </a:blip>
          <a:stretch>
            <a:fillRect/>
          </a:stretch>
        </p:blipFill>
        <p:spPr>
          <a:xfrm>
            <a:off x="5824000" y="3416446"/>
            <a:ext cx="2330576" cy="198100"/>
          </a:xfrm>
          <a:prstGeom prst="rect">
            <a:avLst/>
          </a:prstGeom>
          <a:noFill/>
          <a:ln>
            <a:noFill/>
          </a:ln>
        </p:spPr>
      </p:pic>
      <p:pic>
        <p:nvPicPr>
          <p:cNvPr id="618" name="Google Shape;618;p64" descr="c\bar{c}s\bar{s}" title="MathEquation,#000000"/>
          <p:cNvPicPr preferRelativeResize="0"/>
          <p:nvPr/>
        </p:nvPicPr>
        <p:blipFill>
          <a:blip r:embed="rId11">
            <a:alphaModFix/>
          </a:blip>
          <a:stretch>
            <a:fillRect/>
          </a:stretch>
        </p:blipFill>
        <p:spPr>
          <a:xfrm>
            <a:off x="5788100" y="2189126"/>
            <a:ext cx="419250" cy="162983"/>
          </a:xfrm>
          <a:prstGeom prst="rect">
            <a:avLst/>
          </a:prstGeom>
          <a:noFill/>
          <a:ln>
            <a:noFill/>
          </a:ln>
        </p:spPr>
      </p:pic>
      <p:sp>
        <p:nvSpPr>
          <p:cNvPr id="619" name="Google Shape;619;p64"/>
          <p:cNvSpPr txBox="1"/>
          <p:nvPr/>
        </p:nvSpPr>
        <p:spPr>
          <a:xfrm>
            <a:off x="5289900" y="3633875"/>
            <a:ext cx="2330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Roboto"/>
                <a:ea typeface="Roboto"/>
                <a:cs typeface="Roboto"/>
                <a:sym typeface="Roboto"/>
              </a:rPr>
              <a:t>⇒ more precise measurements are needed</a:t>
            </a:r>
            <a:endParaRPr>
              <a:latin typeface="Roboto"/>
              <a:ea typeface="Roboto"/>
              <a:cs typeface="Roboto"/>
              <a:sym typeface="Roboto"/>
            </a:endParaRPr>
          </a:p>
        </p:txBody>
      </p:sp>
      <p:cxnSp>
        <p:nvCxnSpPr>
          <p:cNvPr id="620" name="Google Shape;620;p64"/>
          <p:cNvCxnSpPr/>
          <p:nvPr/>
        </p:nvCxnSpPr>
        <p:spPr>
          <a:xfrm>
            <a:off x="4444550" y="1263750"/>
            <a:ext cx="0" cy="3125100"/>
          </a:xfrm>
          <a:prstGeom prst="straightConnector1">
            <a:avLst/>
          </a:prstGeom>
          <a:noFill/>
          <a:ln w="19050" cap="flat" cmpd="sng">
            <a:solidFill>
              <a:schemeClr val="dk2"/>
            </a:solidFill>
            <a:prstDash val="dash"/>
            <a:round/>
            <a:headEnd type="none" w="med" len="med"/>
            <a:tailEnd type="none" w="med" len="med"/>
          </a:ln>
        </p:spPr>
      </p:cxnSp>
      <p:sp>
        <p:nvSpPr>
          <p:cNvPr id="621" name="Google Shape;621;p64"/>
          <p:cNvSpPr txBox="1">
            <a:spLocks noGrp="1"/>
          </p:cNvSpPr>
          <p:nvPr>
            <p:ph type="sldNum" idx="12"/>
          </p:nvPr>
        </p:nvSpPr>
        <p:spPr>
          <a:xfrm>
            <a:off x="8548658" y="48156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it"/>
              <a:t>26</a:t>
            </a:fld>
            <a:endParaRPr/>
          </a:p>
        </p:txBody>
      </p:sp>
      <p:pic>
        <p:nvPicPr>
          <p:cNvPr id="622" name="Google Shape;622;p64"/>
          <p:cNvPicPr preferRelativeResize="0"/>
          <p:nvPr/>
        </p:nvPicPr>
        <p:blipFill rotWithShape="1">
          <a:blip r:embed="rId12">
            <a:alphaModFix/>
          </a:blip>
          <a:srcRect t="2780"/>
          <a:stretch/>
        </p:blipFill>
        <p:spPr>
          <a:xfrm>
            <a:off x="385000" y="3170300"/>
            <a:ext cx="3790900" cy="1534800"/>
          </a:xfrm>
          <a:prstGeom prst="rect">
            <a:avLst/>
          </a:prstGeom>
          <a:noFill/>
          <a:ln>
            <a:noFill/>
          </a:ln>
        </p:spPr>
      </p:pic>
      <p:sp>
        <p:nvSpPr>
          <p:cNvPr id="623" name="Google Shape;623;p64"/>
          <p:cNvSpPr txBox="1"/>
          <p:nvPr/>
        </p:nvSpPr>
        <p:spPr>
          <a:xfrm>
            <a:off x="267450" y="4539975"/>
            <a:ext cx="1171800" cy="3078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800">
              <a:latin typeface="Roboto"/>
              <a:ea typeface="Roboto"/>
              <a:cs typeface="Roboto"/>
              <a:sym typeface="Roboto"/>
            </a:endParaRPr>
          </a:p>
        </p:txBody>
      </p:sp>
      <p:sp>
        <p:nvSpPr>
          <p:cNvPr id="624" name="Google Shape;624;p64"/>
          <p:cNvSpPr txBox="1"/>
          <p:nvPr/>
        </p:nvSpPr>
        <p:spPr>
          <a:xfrm>
            <a:off x="2982725" y="4539975"/>
            <a:ext cx="1171800" cy="3078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800">
              <a:latin typeface="Roboto"/>
              <a:ea typeface="Roboto"/>
              <a:cs typeface="Roboto"/>
              <a:sym typeface="Roboto"/>
            </a:endParaRPr>
          </a:p>
        </p:txBody>
      </p:sp>
      <p:pic>
        <p:nvPicPr>
          <p:cNvPr id="625" name="Google Shape;625;p64" descr="X(3960)" title="MathEquation,#f20707"/>
          <p:cNvPicPr preferRelativeResize="0"/>
          <p:nvPr/>
        </p:nvPicPr>
        <p:blipFill>
          <a:blip r:embed="rId13">
            <a:alphaModFix/>
          </a:blip>
          <a:stretch>
            <a:fillRect/>
          </a:stretch>
        </p:blipFill>
        <p:spPr>
          <a:xfrm>
            <a:off x="6067850" y="1096225"/>
            <a:ext cx="1300500" cy="430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6"/>
                                        </p:tgtEl>
                                        <p:attrNameLst>
                                          <p:attrName>style.visibility</p:attrName>
                                        </p:attrNameLst>
                                      </p:cBhvr>
                                      <p:to>
                                        <p:strVal val="visible"/>
                                      </p:to>
                                    </p:set>
                                    <p:animEffect transition="in" filter="fade">
                                      <p:cBhvr>
                                        <p:cTn id="7" dur="1000"/>
                                        <p:tgtEl>
                                          <p:spTgt spid="616"/>
                                        </p:tgtEl>
                                      </p:cBhvr>
                                    </p:animEffect>
                                  </p:childTnLst>
                                </p:cTn>
                              </p:par>
                              <p:par>
                                <p:cTn id="8" presetID="10" presetClass="entr" presetSubtype="0" fill="hold" nodeType="withEffect">
                                  <p:stCondLst>
                                    <p:cond delay="0"/>
                                  </p:stCondLst>
                                  <p:childTnLst>
                                    <p:set>
                                      <p:cBhvr>
                                        <p:cTn id="9" dur="1" fill="hold">
                                          <p:stCondLst>
                                            <p:cond delay="0"/>
                                          </p:stCondLst>
                                        </p:cTn>
                                        <p:tgtEl>
                                          <p:spTgt spid="617"/>
                                        </p:tgtEl>
                                        <p:attrNameLst>
                                          <p:attrName>style.visibility</p:attrName>
                                        </p:attrNameLst>
                                      </p:cBhvr>
                                      <p:to>
                                        <p:strVal val="visible"/>
                                      </p:to>
                                    </p:set>
                                    <p:animEffect transition="in" filter="fade">
                                      <p:cBhvr>
                                        <p:cTn id="10" dur="1000"/>
                                        <p:tgtEl>
                                          <p:spTgt spid="617"/>
                                        </p:tgtEl>
                                      </p:cBhvr>
                                    </p:animEffect>
                                  </p:childTnLst>
                                </p:cTn>
                              </p:par>
                              <p:par>
                                <p:cTn id="11" presetID="10" presetClass="entr" presetSubtype="0" fill="hold" nodeType="withEffect">
                                  <p:stCondLst>
                                    <p:cond delay="0"/>
                                  </p:stCondLst>
                                  <p:childTnLst>
                                    <p:set>
                                      <p:cBhvr>
                                        <p:cTn id="12" dur="1" fill="hold">
                                          <p:stCondLst>
                                            <p:cond delay="0"/>
                                          </p:stCondLst>
                                        </p:cTn>
                                        <p:tgtEl>
                                          <p:spTgt spid="625"/>
                                        </p:tgtEl>
                                        <p:attrNameLst>
                                          <p:attrName>style.visibility</p:attrName>
                                        </p:attrNameLst>
                                      </p:cBhvr>
                                      <p:to>
                                        <p:strVal val="visible"/>
                                      </p:to>
                                    </p:set>
                                    <p:animEffect transition="in" filter="fade">
                                      <p:cBhvr>
                                        <p:cTn id="13" dur="1000"/>
                                        <p:tgtEl>
                                          <p:spTgt spid="625"/>
                                        </p:tgtEl>
                                      </p:cBhvr>
                                    </p:animEffect>
                                  </p:childTnLst>
                                </p:cTn>
                              </p:par>
                              <p:par>
                                <p:cTn id="14" presetID="10" presetClass="entr" presetSubtype="0" fill="hold" nodeType="withEffect">
                                  <p:stCondLst>
                                    <p:cond delay="0"/>
                                  </p:stCondLst>
                                  <p:childTnLst>
                                    <p:set>
                                      <p:cBhvr>
                                        <p:cTn id="15" dur="1" fill="hold">
                                          <p:stCondLst>
                                            <p:cond delay="0"/>
                                          </p:stCondLst>
                                        </p:cTn>
                                        <p:tgtEl>
                                          <p:spTgt spid="619"/>
                                        </p:tgtEl>
                                        <p:attrNameLst>
                                          <p:attrName>style.visibility</p:attrName>
                                        </p:attrNameLst>
                                      </p:cBhvr>
                                      <p:to>
                                        <p:strVal val="visible"/>
                                      </p:to>
                                    </p:set>
                                    <p:animEffect transition="in" filter="fade">
                                      <p:cBhvr>
                                        <p:cTn id="16" dur="1000"/>
                                        <p:tgtEl>
                                          <p:spTgt spid="619"/>
                                        </p:tgtEl>
                                      </p:cBhvr>
                                    </p:animEffect>
                                  </p:childTnLst>
                                </p:cTn>
                              </p:par>
                              <p:par>
                                <p:cTn id="17" presetID="10" presetClass="entr" presetSubtype="0" fill="hold" nodeType="withEffect">
                                  <p:stCondLst>
                                    <p:cond delay="0"/>
                                  </p:stCondLst>
                                  <p:childTnLst>
                                    <p:set>
                                      <p:cBhvr>
                                        <p:cTn id="18" dur="1" fill="hold">
                                          <p:stCondLst>
                                            <p:cond delay="0"/>
                                          </p:stCondLst>
                                        </p:cTn>
                                        <p:tgtEl>
                                          <p:spTgt spid="618"/>
                                        </p:tgtEl>
                                        <p:attrNameLst>
                                          <p:attrName>style.visibility</p:attrName>
                                        </p:attrNameLst>
                                      </p:cBhvr>
                                      <p:to>
                                        <p:strVal val="visible"/>
                                      </p:to>
                                    </p:set>
                                    <p:animEffect transition="in" filter="fade">
                                      <p:cBhvr>
                                        <p:cTn id="19" dur="1000"/>
                                        <p:tgtEl>
                                          <p:spTgt spid="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65"/>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a:t>Pentaquarks</a:t>
            </a:r>
            <a:endParaRPr/>
          </a:p>
        </p:txBody>
      </p:sp>
      <p:sp>
        <p:nvSpPr>
          <p:cNvPr id="631" name="Google Shape;631;p6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it"/>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66"/>
          <p:cNvSpPr txBox="1">
            <a:spLocks noGrp="1"/>
          </p:cNvSpPr>
          <p:nvPr>
            <p:ph type="sldNum" idx="12"/>
          </p:nvPr>
        </p:nvSpPr>
        <p:spPr>
          <a:xfrm>
            <a:off x="8548658" y="48156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it"/>
              <a:t>28</a:t>
            </a:fld>
            <a:endParaRPr/>
          </a:p>
        </p:txBody>
      </p:sp>
      <p:sp>
        <p:nvSpPr>
          <p:cNvPr id="637" name="Google Shape;637;p66"/>
          <p:cNvSpPr txBox="1">
            <a:spLocks noGrp="1"/>
          </p:cNvSpPr>
          <p:nvPr>
            <p:ph type="title"/>
          </p:nvPr>
        </p:nvSpPr>
        <p:spPr>
          <a:xfrm>
            <a:off x="311725" y="1961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400"/>
              </a:spcAft>
              <a:buNone/>
            </a:pPr>
            <a:r>
              <a:rPr lang="it">
                <a:solidFill>
                  <a:srgbClr val="233A44"/>
                </a:solidFill>
              </a:rPr>
              <a:t>B</a:t>
            </a:r>
            <a:r>
              <a:rPr lang="it" baseline="30000">
                <a:solidFill>
                  <a:srgbClr val="233A44"/>
                </a:solidFill>
              </a:rPr>
              <a:t>-</a:t>
            </a:r>
            <a:r>
              <a:rPr lang="it">
                <a:solidFill>
                  <a:srgbClr val="233A44"/>
                </a:solidFill>
              </a:rPr>
              <a:t> → J/ψΛp decays</a:t>
            </a:r>
            <a:endParaRPr/>
          </a:p>
        </p:txBody>
      </p:sp>
      <p:sp>
        <p:nvSpPr>
          <p:cNvPr id="638" name="Google Shape;638;p66"/>
          <p:cNvSpPr txBox="1"/>
          <p:nvPr/>
        </p:nvSpPr>
        <p:spPr>
          <a:xfrm>
            <a:off x="389325" y="1067775"/>
            <a:ext cx="5279700" cy="1921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000"/>
              </a:spcBef>
              <a:spcAft>
                <a:spcPts val="0"/>
              </a:spcAft>
              <a:buNone/>
            </a:pPr>
            <a:r>
              <a:rPr lang="it">
                <a:latin typeface="Roboto"/>
                <a:ea typeface="Roboto"/>
                <a:cs typeface="Roboto"/>
                <a:sym typeface="Roboto"/>
              </a:rPr>
              <a:t>Search for pentaquark candidates in </a:t>
            </a:r>
            <a:r>
              <a:rPr lang="it">
                <a:solidFill>
                  <a:srgbClr val="FF0000"/>
                </a:solidFill>
                <a:latin typeface="Roboto"/>
                <a:ea typeface="Roboto"/>
                <a:cs typeface="Roboto"/>
                <a:sym typeface="Roboto"/>
              </a:rPr>
              <a:t>J/ψΛ </a:t>
            </a:r>
            <a:r>
              <a:rPr lang="it">
                <a:latin typeface="Roboto"/>
                <a:ea typeface="Roboto"/>
                <a:cs typeface="Roboto"/>
                <a:sym typeface="Roboto"/>
              </a:rPr>
              <a:t>and </a:t>
            </a:r>
            <a:r>
              <a:rPr lang="it">
                <a:solidFill>
                  <a:srgbClr val="F67507"/>
                </a:solidFill>
                <a:latin typeface="Roboto"/>
                <a:ea typeface="Roboto"/>
                <a:cs typeface="Roboto"/>
                <a:sym typeface="Roboto"/>
              </a:rPr>
              <a:t>J/ψ</a:t>
            </a:r>
            <a:r>
              <a:rPr lang="it" sz="1600">
                <a:solidFill>
                  <a:srgbClr val="F67507"/>
                </a:solidFill>
                <a:latin typeface="Times New Roman"/>
                <a:ea typeface="Times New Roman"/>
                <a:cs typeface="Times New Roman"/>
                <a:sym typeface="Times New Roman"/>
              </a:rPr>
              <a:t>p̄</a:t>
            </a:r>
            <a:endParaRPr>
              <a:latin typeface="Roboto"/>
              <a:ea typeface="Roboto"/>
              <a:cs typeface="Roboto"/>
              <a:sym typeface="Roboto"/>
            </a:endParaRPr>
          </a:p>
          <a:p>
            <a:pPr marL="0" lvl="0" indent="0" algn="l" rtl="0">
              <a:lnSpc>
                <a:spcPct val="115000"/>
              </a:lnSpc>
              <a:spcBef>
                <a:spcPts val="1000"/>
              </a:spcBef>
              <a:spcAft>
                <a:spcPts val="0"/>
              </a:spcAft>
              <a:buNone/>
            </a:pPr>
            <a:r>
              <a:rPr lang="it">
                <a:latin typeface="Roboto"/>
                <a:ea typeface="Roboto"/>
                <a:cs typeface="Roboto"/>
                <a:sym typeface="Roboto"/>
              </a:rPr>
              <a:t>Full LHCb dataset: 9 fb</a:t>
            </a:r>
            <a:r>
              <a:rPr lang="it" baseline="30000">
                <a:latin typeface="Roboto"/>
                <a:ea typeface="Roboto"/>
                <a:cs typeface="Roboto"/>
                <a:sym typeface="Roboto"/>
              </a:rPr>
              <a:t>-1</a:t>
            </a:r>
            <a:r>
              <a:rPr lang="it">
                <a:latin typeface="Roboto"/>
                <a:ea typeface="Roboto"/>
                <a:cs typeface="Roboto"/>
                <a:sym typeface="Roboto"/>
              </a:rPr>
              <a:t>  </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lnSpc>
                <a:spcPct val="115000"/>
              </a:lnSpc>
              <a:spcBef>
                <a:spcPts val="0"/>
              </a:spcBef>
              <a:spcAft>
                <a:spcPts val="0"/>
              </a:spcAft>
              <a:buNone/>
            </a:pPr>
            <a:endParaRPr>
              <a:latin typeface="Roboto"/>
              <a:ea typeface="Roboto"/>
              <a:cs typeface="Roboto"/>
              <a:sym typeface="Roboto"/>
            </a:endParaRPr>
          </a:p>
        </p:txBody>
      </p:sp>
      <p:pic>
        <p:nvPicPr>
          <p:cNvPr id="639" name="Google Shape;639;p66"/>
          <p:cNvPicPr preferRelativeResize="0"/>
          <p:nvPr/>
        </p:nvPicPr>
        <p:blipFill rotWithShape="1">
          <a:blip r:embed="rId3">
            <a:alphaModFix/>
          </a:blip>
          <a:srcRect l="10695" t="1511" r="12523" b="54416"/>
          <a:stretch/>
        </p:blipFill>
        <p:spPr>
          <a:xfrm>
            <a:off x="6057100" y="354325"/>
            <a:ext cx="3068900" cy="2598150"/>
          </a:xfrm>
          <a:prstGeom prst="rect">
            <a:avLst/>
          </a:prstGeom>
          <a:noFill/>
          <a:ln>
            <a:noFill/>
          </a:ln>
        </p:spPr>
      </p:pic>
      <p:cxnSp>
        <p:nvCxnSpPr>
          <p:cNvPr id="640" name="Google Shape;640;p66"/>
          <p:cNvCxnSpPr/>
          <p:nvPr/>
        </p:nvCxnSpPr>
        <p:spPr>
          <a:xfrm>
            <a:off x="1961500" y="349600"/>
            <a:ext cx="131400" cy="0"/>
          </a:xfrm>
          <a:prstGeom prst="straightConnector1">
            <a:avLst/>
          </a:prstGeom>
          <a:noFill/>
          <a:ln w="19050" cap="flat" cmpd="sng">
            <a:solidFill>
              <a:srgbClr val="263238"/>
            </a:solidFill>
            <a:prstDash val="solid"/>
            <a:round/>
            <a:headEnd type="none" w="med" len="med"/>
            <a:tailEnd type="none" w="med" len="med"/>
          </a:ln>
        </p:spPr>
      </p:cxnSp>
      <p:sp>
        <p:nvSpPr>
          <p:cNvPr id="641" name="Google Shape;641;p66"/>
          <p:cNvSpPr txBox="1"/>
          <p:nvPr/>
        </p:nvSpPr>
        <p:spPr>
          <a:xfrm>
            <a:off x="3003575" y="1503425"/>
            <a:ext cx="2726700" cy="6156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it">
                <a:latin typeface="Roboto"/>
                <a:ea typeface="Roboto"/>
                <a:cs typeface="Roboto"/>
                <a:sym typeface="Roboto"/>
              </a:rPr>
              <a:t>⇒ 4600 candidates in 2.5σ around peak with 93% of purity</a:t>
            </a:r>
            <a:endParaRPr>
              <a:latin typeface="Roboto"/>
              <a:ea typeface="Roboto"/>
              <a:cs typeface="Roboto"/>
              <a:sym typeface="Roboto"/>
            </a:endParaRPr>
          </a:p>
        </p:txBody>
      </p:sp>
      <p:pic>
        <p:nvPicPr>
          <p:cNvPr id="642" name="Google Shape;642;p66"/>
          <p:cNvPicPr preferRelativeResize="0"/>
          <p:nvPr/>
        </p:nvPicPr>
        <p:blipFill rotWithShape="1">
          <a:blip r:embed="rId3">
            <a:alphaModFix/>
          </a:blip>
          <a:srcRect l="12510" t="57140" r="13770"/>
          <a:stretch/>
        </p:blipFill>
        <p:spPr>
          <a:xfrm>
            <a:off x="753675" y="2163325"/>
            <a:ext cx="3215575" cy="2757274"/>
          </a:xfrm>
          <a:prstGeom prst="rect">
            <a:avLst/>
          </a:prstGeom>
          <a:noFill/>
          <a:ln>
            <a:noFill/>
          </a:ln>
        </p:spPr>
      </p:pic>
      <p:sp>
        <p:nvSpPr>
          <p:cNvPr id="643" name="Google Shape;643;p66"/>
          <p:cNvSpPr txBox="1"/>
          <p:nvPr/>
        </p:nvSpPr>
        <p:spPr>
          <a:xfrm>
            <a:off x="4149775" y="2430000"/>
            <a:ext cx="3946200" cy="1957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it">
                <a:latin typeface="Roboto"/>
                <a:ea typeface="Roboto"/>
                <a:cs typeface="Roboto"/>
                <a:sym typeface="Roboto"/>
              </a:rPr>
              <a:t>Narrow structure in </a:t>
            </a:r>
            <a:r>
              <a:rPr lang="it">
                <a:solidFill>
                  <a:srgbClr val="FF0000"/>
                </a:solidFill>
                <a:latin typeface="Roboto"/>
                <a:ea typeface="Roboto"/>
                <a:cs typeface="Roboto"/>
                <a:sym typeface="Roboto"/>
              </a:rPr>
              <a:t>J/ψΛ </a:t>
            </a:r>
            <a:endParaRPr>
              <a:solidFill>
                <a:srgbClr val="FF0000"/>
              </a:solidFill>
              <a:latin typeface="Roboto"/>
              <a:ea typeface="Roboto"/>
              <a:cs typeface="Roboto"/>
              <a:sym typeface="Roboto"/>
            </a:endParaRPr>
          </a:p>
          <a:p>
            <a:pPr marL="0" lvl="0" indent="0" algn="l" rtl="0">
              <a:lnSpc>
                <a:spcPct val="115000"/>
              </a:lnSpc>
              <a:spcBef>
                <a:spcPts val="0"/>
              </a:spcBef>
              <a:spcAft>
                <a:spcPts val="0"/>
              </a:spcAft>
              <a:buNone/>
            </a:pPr>
            <a:endParaRPr>
              <a:latin typeface="Roboto"/>
              <a:ea typeface="Roboto"/>
              <a:cs typeface="Roboto"/>
              <a:sym typeface="Roboto"/>
            </a:endParaRPr>
          </a:p>
          <a:p>
            <a:pPr marL="0" lvl="0" indent="0" algn="l" rtl="0">
              <a:lnSpc>
                <a:spcPct val="115000"/>
              </a:lnSpc>
              <a:spcBef>
                <a:spcPts val="0"/>
              </a:spcBef>
              <a:spcAft>
                <a:spcPts val="0"/>
              </a:spcAft>
              <a:buNone/>
            </a:pPr>
            <a:endParaRPr>
              <a:latin typeface="Roboto"/>
              <a:ea typeface="Roboto"/>
              <a:cs typeface="Roboto"/>
              <a:sym typeface="Roboto"/>
            </a:endParaRPr>
          </a:p>
          <a:p>
            <a:pPr marL="0" lvl="0" indent="0" algn="l" rtl="0">
              <a:lnSpc>
                <a:spcPct val="115000"/>
              </a:lnSpc>
              <a:spcBef>
                <a:spcPts val="0"/>
              </a:spcBef>
              <a:spcAft>
                <a:spcPts val="0"/>
              </a:spcAft>
              <a:buNone/>
            </a:pPr>
            <a:r>
              <a:rPr lang="it">
                <a:latin typeface="Roboto"/>
                <a:ea typeface="Roboto"/>
                <a:cs typeface="Roboto"/>
                <a:sym typeface="Roboto"/>
              </a:rPr>
              <a:t>Activity in </a:t>
            </a:r>
            <a:r>
              <a:rPr lang="it">
                <a:solidFill>
                  <a:srgbClr val="F67507"/>
                </a:solidFill>
                <a:latin typeface="Roboto"/>
                <a:ea typeface="Roboto"/>
                <a:cs typeface="Roboto"/>
                <a:sym typeface="Roboto"/>
              </a:rPr>
              <a:t>J/ψ</a:t>
            </a:r>
            <a:r>
              <a:rPr lang="it" sz="1600">
                <a:solidFill>
                  <a:srgbClr val="F67507"/>
                </a:solidFill>
                <a:latin typeface="Times New Roman"/>
                <a:ea typeface="Times New Roman"/>
                <a:cs typeface="Times New Roman"/>
                <a:sym typeface="Times New Roman"/>
              </a:rPr>
              <a:t>p̄</a:t>
            </a:r>
            <a:endParaRPr sz="1600">
              <a:solidFill>
                <a:srgbClr val="F67507"/>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1600">
              <a:solidFill>
                <a:srgbClr val="F67507"/>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it">
                <a:latin typeface="Roboto"/>
                <a:ea typeface="Roboto"/>
                <a:cs typeface="Roboto"/>
                <a:sym typeface="Roboto"/>
              </a:rPr>
              <a:t>Possible reflections from </a:t>
            </a:r>
            <a:r>
              <a:rPr lang="it" i="1">
                <a:latin typeface="Roboto"/>
                <a:ea typeface="Roboto"/>
                <a:cs typeface="Roboto"/>
                <a:sym typeface="Roboto"/>
              </a:rPr>
              <a:t>K</a:t>
            </a:r>
            <a:r>
              <a:rPr lang="it" i="1" baseline="30000">
                <a:latin typeface="Roboto"/>
                <a:ea typeface="Roboto"/>
                <a:cs typeface="Roboto"/>
                <a:sym typeface="Roboto"/>
              </a:rPr>
              <a:t>*</a:t>
            </a:r>
            <a:r>
              <a:rPr lang="it" i="1" baseline="-25000">
                <a:latin typeface="Roboto"/>
                <a:ea typeface="Roboto"/>
                <a:cs typeface="Roboto"/>
                <a:sym typeface="Roboto"/>
              </a:rPr>
              <a:t>2,3,4</a:t>
            </a:r>
            <a:r>
              <a:rPr lang="it" i="1" baseline="30000">
                <a:latin typeface="Roboto"/>
                <a:ea typeface="Roboto"/>
                <a:cs typeface="Roboto"/>
                <a:sym typeface="Roboto"/>
              </a:rPr>
              <a:t> </a:t>
            </a:r>
            <a:r>
              <a:rPr lang="it">
                <a:latin typeface="Roboto"/>
                <a:ea typeface="Roboto"/>
                <a:cs typeface="Roboto"/>
                <a:sym typeface="Roboto"/>
              </a:rPr>
              <a:t>?</a:t>
            </a:r>
            <a:endParaRPr>
              <a:latin typeface="Roboto"/>
              <a:ea typeface="Roboto"/>
              <a:cs typeface="Roboto"/>
              <a:sym typeface="Roboto"/>
            </a:endParaRPr>
          </a:p>
          <a:p>
            <a:pPr marL="0" lvl="0" indent="0" algn="l" rtl="0">
              <a:lnSpc>
                <a:spcPct val="115000"/>
              </a:lnSpc>
              <a:spcBef>
                <a:spcPts val="0"/>
              </a:spcBef>
              <a:spcAft>
                <a:spcPts val="0"/>
              </a:spcAft>
              <a:buNone/>
            </a:pPr>
            <a:r>
              <a:rPr lang="it">
                <a:latin typeface="Roboto"/>
                <a:ea typeface="Roboto"/>
                <a:cs typeface="Roboto"/>
                <a:sym typeface="Roboto"/>
              </a:rPr>
              <a:t>⇒ need for a full amplitude analysis </a:t>
            </a:r>
            <a:endParaRPr>
              <a:latin typeface="Roboto"/>
              <a:ea typeface="Roboto"/>
              <a:cs typeface="Roboto"/>
              <a:sym typeface="Roboto"/>
            </a:endParaRPr>
          </a:p>
        </p:txBody>
      </p:sp>
      <p:cxnSp>
        <p:nvCxnSpPr>
          <p:cNvPr id="644" name="Google Shape;644;p66"/>
          <p:cNvCxnSpPr>
            <a:stCxn id="645" idx="3"/>
          </p:cNvCxnSpPr>
          <p:nvPr/>
        </p:nvCxnSpPr>
        <p:spPr>
          <a:xfrm>
            <a:off x="2169800" y="2430000"/>
            <a:ext cx="1952100" cy="178800"/>
          </a:xfrm>
          <a:prstGeom prst="straightConnector1">
            <a:avLst/>
          </a:prstGeom>
          <a:noFill/>
          <a:ln w="9525" cap="flat" cmpd="sng">
            <a:solidFill>
              <a:srgbClr val="FF0000"/>
            </a:solidFill>
            <a:prstDash val="dash"/>
            <a:round/>
            <a:headEnd type="none" w="med" len="med"/>
            <a:tailEnd type="triangle" w="med" len="med"/>
          </a:ln>
        </p:spPr>
      </p:cxnSp>
      <p:sp>
        <p:nvSpPr>
          <p:cNvPr id="646" name="Google Shape;646;p66"/>
          <p:cNvSpPr/>
          <p:nvPr/>
        </p:nvSpPr>
        <p:spPr>
          <a:xfrm>
            <a:off x="2682700" y="3237225"/>
            <a:ext cx="964500" cy="1274700"/>
          </a:xfrm>
          <a:prstGeom prst="ellipse">
            <a:avLst/>
          </a:prstGeom>
          <a:noFill/>
          <a:ln w="19050" cap="flat" cmpd="sng">
            <a:solidFill>
              <a:srgbClr val="F675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47" name="Google Shape;647;p66"/>
          <p:cNvCxnSpPr>
            <a:stCxn id="646" idx="6"/>
            <a:endCxn id="643" idx="1"/>
          </p:cNvCxnSpPr>
          <p:nvPr/>
        </p:nvCxnSpPr>
        <p:spPr>
          <a:xfrm rot="10800000" flipH="1">
            <a:off x="3647200" y="3408975"/>
            <a:ext cx="502500" cy="465600"/>
          </a:xfrm>
          <a:prstGeom prst="straightConnector1">
            <a:avLst/>
          </a:prstGeom>
          <a:noFill/>
          <a:ln w="19050" cap="flat" cmpd="sng">
            <a:solidFill>
              <a:srgbClr val="F67507"/>
            </a:solidFill>
            <a:prstDash val="solid"/>
            <a:round/>
            <a:headEnd type="none" w="med" len="med"/>
            <a:tailEnd type="triangle" w="med" len="med"/>
          </a:ln>
        </p:spPr>
      </p:cxnSp>
      <p:sp>
        <p:nvSpPr>
          <p:cNvPr id="645" name="Google Shape;645;p66"/>
          <p:cNvSpPr/>
          <p:nvPr/>
        </p:nvSpPr>
        <p:spPr>
          <a:xfrm>
            <a:off x="1290500" y="2276850"/>
            <a:ext cx="879300" cy="3063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66"/>
          <p:cNvSpPr txBox="1"/>
          <p:nvPr/>
        </p:nvSpPr>
        <p:spPr>
          <a:xfrm>
            <a:off x="2728550" y="2586988"/>
            <a:ext cx="1208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100" b="1">
                <a:solidFill>
                  <a:srgbClr val="233A44"/>
                </a:solidFill>
                <a:latin typeface="Times New Roman"/>
                <a:ea typeface="Times New Roman"/>
                <a:cs typeface="Times New Roman"/>
                <a:sym typeface="Times New Roman"/>
              </a:rPr>
              <a:t>preliminary</a:t>
            </a:r>
            <a:endParaRPr sz="1100" b="1">
              <a:solidFill>
                <a:srgbClr val="233A44"/>
              </a:solidFill>
              <a:latin typeface="Times New Roman"/>
              <a:ea typeface="Times New Roman"/>
              <a:cs typeface="Times New Roman"/>
              <a:sym typeface="Times New Roman"/>
            </a:endParaRPr>
          </a:p>
        </p:txBody>
      </p:sp>
      <p:sp>
        <p:nvSpPr>
          <p:cNvPr id="649" name="Google Shape;649;p66"/>
          <p:cNvSpPr txBox="1"/>
          <p:nvPr/>
        </p:nvSpPr>
        <p:spPr>
          <a:xfrm>
            <a:off x="5587925" y="0"/>
            <a:ext cx="3697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solidFill>
                  <a:schemeClr val="accent5"/>
                </a:solidFill>
                <a:latin typeface="Roboto"/>
                <a:ea typeface="Roboto"/>
                <a:cs typeface="Roboto"/>
                <a:sym typeface="Roboto"/>
              </a:rPr>
              <a:t>LHCb-PAPER-2022-031, arxiv:</a:t>
            </a:r>
            <a:r>
              <a:rPr lang="it" sz="1300">
                <a:solidFill>
                  <a:schemeClr val="hlink"/>
                </a:solidFill>
                <a:uFill>
                  <a:noFill/>
                </a:uFill>
                <a:latin typeface="Roboto"/>
                <a:ea typeface="Roboto"/>
                <a:cs typeface="Roboto"/>
                <a:sym typeface="Roboto"/>
                <a:hlinkClick r:id="rId4"/>
              </a:rPr>
              <a:t>2210.10346</a:t>
            </a:r>
            <a:r>
              <a:rPr lang="it" sz="1300" b="1">
                <a:highlight>
                  <a:srgbClr val="FFFFFF"/>
                </a:highlight>
                <a:latin typeface="Roboto"/>
                <a:ea typeface="Roboto"/>
                <a:cs typeface="Roboto"/>
                <a:sym typeface="Roboto"/>
              </a:rPr>
              <a:t> </a:t>
            </a:r>
            <a:endParaRPr sz="1800">
              <a:solidFill>
                <a:schemeClr val="accent5"/>
              </a:solidFill>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3"/>
                                        </p:tgtEl>
                                        <p:attrNameLst>
                                          <p:attrName>style.visibility</p:attrName>
                                        </p:attrNameLst>
                                      </p:cBhvr>
                                      <p:to>
                                        <p:strVal val="visible"/>
                                      </p:to>
                                    </p:set>
                                    <p:animEffect transition="in" filter="fade">
                                      <p:cBhvr>
                                        <p:cTn id="7" dur="1000"/>
                                        <p:tgtEl>
                                          <p:spTgt spid="643"/>
                                        </p:tgtEl>
                                      </p:cBhvr>
                                    </p:animEffect>
                                  </p:childTnLst>
                                </p:cTn>
                              </p:par>
                              <p:par>
                                <p:cTn id="8" presetID="10" presetClass="entr" presetSubtype="0" fill="hold" nodeType="withEffect">
                                  <p:stCondLst>
                                    <p:cond delay="0"/>
                                  </p:stCondLst>
                                  <p:childTnLst>
                                    <p:set>
                                      <p:cBhvr>
                                        <p:cTn id="9" dur="1" fill="hold">
                                          <p:stCondLst>
                                            <p:cond delay="0"/>
                                          </p:stCondLst>
                                        </p:cTn>
                                        <p:tgtEl>
                                          <p:spTgt spid="646"/>
                                        </p:tgtEl>
                                        <p:attrNameLst>
                                          <p:attrName>style.visibility</p:attrName>
                                        </p:attrNameLst>
                                      </p:cBhvr>
                                      <p:to>
                                        <p:strVal val="visible"/>
                                      </p:to>
                                    </p:set>
                                    <p:animEffect transition="in" filter="fade">
                                      <p:cBhvr>
                                        <p:cTn id="10" dur="1000"/>
                                        <p:tgtEl>
                                          <p:spTgt spid="646"/>
                                        </p:tgtEl>
                                      </p:cBhvr>
                                    </p:animEffect>
                                  </p:childTnLst>
                                </p:cTn>
                              </p:par>
                              <p:par>
                                <p:cTn id="11" presetID="10" presetClass="entr" presetSubtype="0" fill="hold" nodeType="withEffect">
                                  <p:stCondLst>
                                    <p:cond delay="0"/>
                                  </p:stCondLst>
                                  <p:childTnLst>
                                    <p:set>
                                      <p:cBhvr>
                                        <p:cTn id="12" dur="1" fill="hold">
                                          <p:stCondLst>
                                            <p:cond delay="0"/>
                                          </p:stCondLst>
                                        </p:cTn>
                                        <p:tgtEl>
                                          <p:spTgt spid="647"/>
                                        </p:tgtEl>
                                        <p:attrNameLst>
                                          <p:attrName>style.visibility</p:attrName>
                                        </p:attrNameLst>
                                      </p:cBhvr>
                                      <p:to>
                                        <p:strVal val="visible"/>
                                      </p:to>
                                    </p:set>
                                    <p:animEffect transition="in" filter="fade">
                                      <p:cBhvr>
                                        <p:cTn id="13" dur="1000"/>
                                        <p:tgtEl>
                                          <p:spTgt spid="647"/>
                                        </p:tgtEl>
                                      </p:cBhvr>
                                    </p:animEffect>
                                  </p:childTnLst>
                                </p:cTn>
                              </p:par>
                              <p:par>
                                <p:cTn id="14" presetID="10" presetClass="entr" presetSubtype="0" fill="hold" nodeType="withEffect">
                                  <p:stCondLst>
                                    <p:cond delay="0"/>
                                  </p:stCondLst>
                                  <p:childTnLst>
                                    <p:set>
                                      <p:cBhvr>
                                        <p:cTn id="15" dur="1" fill="hold">
                                          <p:stCondLst>
                                            <p:cond delay="0"/>
                                          </p:stCondLst>
                                        </p:cTn>
                                        <p:tgtEl>
                                          <p:spTgt spid="645"/>
                                        </p:tgtEl>
                                        <p:attrNameLst>
                                          <p:attrName>style.visibility</p:attrName>
                                        </p:attrNameLst>
                                      </p:cBhvr>
                                      <p:to>
                                        <p:strVal val="visible"/>
                                      </p:to>
                                    </p:set>
                                    <p:animEffect transition="in" filter="fade">
                                      <p:cBhvr>
                                        <p:cTn id="16" dur="1000"/>
                                        <p:tgtEl>
                                          <p:spTgt spid="645"/>
                                        </p:tgtEl>
                                      </p:cBhvr>
                                    </p:animEffect>
                                  </p:childTnLst>
                                </p:cTn>
                              </p:par>
                              <p:par>
                                <p:cTn id="17" presetID="10" presetClass="entr" presetSubtype="0" fill="hold" nodeType="withEffect">
                                  <p:stCondLst>
                                    <p:cond delay="0"/>
                                  </p:stCondLst>
                                  <p:childTnLst>
                                    <p:set>
                                      <p:cBhvr>
                                        <p:cTn id="18" dur="1" fill="hold">
                                          <p:stCondLst>
                                            <p:cond delay="0"/>
                                          </p:stCondLst>
                                        </p:cTn>
                                        <p:tgtEl>
                                          <p:spTgt spid="648"/>
                                        </p:tgtEl>
                                        <p:attrNameLst>
                                          <p:attrName>style.visibility</p:attrName>
                                        </p:attrNameLst>
                                      </p:cBhvr>
                                      <p:to>
                                        <p:strVal val="visible"/>
                                      </p:to>
                                    </p:set>
                                    <p:animEffect transition="in" filter="fade">
                                      <p:cBhvr>
                                        <p:cTn id="19" dur="1000"/>
                                        <p:tgtEl>
                                          <p:spTgt spid="648"/>
                                        </p:tgtEl>
                                      </p:cBhvr>
                                    </p:animEffect>
                                  </p:childTnLst>
                                </p:cTn>
                              </p:par>
                              <p:par>
                                <p:cTn id="20" presetID="10" presetClass="entr" presetSubtype="0" fill="hold" nodeType="withEffect">
                                  <p:stCondLst>
                                    <p:cond delay="0"/>
                                  </p:stCondLst>
                                  <p:childTnLst>
                                    <p:set>
                                      <p:cBhvr>
                                        <p:cTn id="21" dur="1" fill="hold">
                                          <p:stCondLst>
                                            <p:cond delay="0"/>
                                          </p:stCondLst>
                                        </p:cTn>
                                        <p:tgtEl>
                                          <p:spTgt spid="642"/>
                                        </p:tgtEl>
                                        <p:attrNameLst>
                                          <p:attrName>style.visibility</p:attrName>
                                        </p:attrNameLst>
                                      </p:cBhvr>
                                      <p:to>
                                        <p:strVal val="visible"/>
                                      </p:to>
                                    </p:set>
                                    <p:animEffect transition="in" filter="fade">
                                      <p:cBhvr>
                                        <p:cTn id="22" dur="1000"/>
                                        <p:tgtEl>
                                          <p:spTgt spid="642"/>
                                        </p:tgtEl>
                                      </p:cBhvr>
                                    </p:animEffect>
                                  </p:childTnLst>
                                </p:cTn>
                              </p:par>
                              <p:par>
                                <p:cTn id="23" presetID="10" presetClass="entr" presetSubtype="0" fill="hold" nodeType="withEffect">
                                  <p:stCondLst>
                                    <p:cond delay="0"/>
                                  </p:stCondLst>
                                  <p:childTnLst>
                                    <p:set>
                                      <p:cBhvr>
                                        <p:cTn id="24" dur="1" fill="hold">
                                          <p:stCondLst>
                                            <p:cond delay="0"/>
                                          </p:stCondLst>
                                        </p:cTn>
                                        <p:tgtEl>
                                          <p:spTgt spid="644"/>
                                        </p:tgtEl>
                                        <p:attrNameLst>
                                          <p:attrName>style.visibility</p:attrName>
                                        </p:attrNameLst>
                                      </p:cBhvr>
                                      <p:to>
                                        <p:strVal val="visible"/>
                                      </p:to>
                                    </p:set>
                                    <p:animEffect transition="in" filter="fade">
                                      <p:cBhvr>
                                        <p:cTn id="25" dur="1000"/>
                                        <p:tgtEl>
                                          <p:spTgt spid="6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67"/>
          <p:cNvSpPr/>
          <p:nvPr/>
        </p:nvSpPr>
        <p:spPr>
          <a:xfrm>
            <a:off x="947400" y="3764100"/>
            <a:ext cx="2256000" cy="741000"/>
          </a:xfrm>
          <a:prstGeom prst="rect">
            <a:avLst/>
          </a:prstGeom>
          <a:noFill/>
          <a:ln w="9525"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67"/>
          <p:cNvSpPr txBox="1">
            <a:spLocks noGrp="1"/>
          </p:cNvSpPr>
          <p:nvPr>
            <p:ph type="title"/>
          </p:nvPr>
        </p:nvSpPr>
        <p:spPr>
          <a:xfrm>
            <a:off x="311725" y="1961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a:t>Model with only K</a:t>
            </a:r>
            <a:r>
              <a:rPr lang="it" baseline="30000"/>
              <a:t>* </a:t>
            </a:r>
            <a:endParaRPr/>
          </a:p>
        </p:txBody>
      </p:sp>
      <p:sp>
        <p:nvSpPr>
          <p:cNvPr id="656" name="Google Shape;656;p67"/>
          <p:cNvSpPr txBox="1">
            <a:spLocks noGrp="1"/>
          </p:cNvSpPr>
          <p:nvPr>
            <p:ph type="sldNum" idx="12"/>
          </p:nvPr>
        </p:nvSpPr>
        <p:spPr>
          <a:xfrm>
            <a:off x="8548658" y="48156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it"/>
              <a:t>29</a:t>
            </a:fld>
            <a:endParaRPr/>
          </a:p>
        </p:txBody>
      </p:sp>
      <p:sp>
        <p:nvSpPr>
          <p:cNvPr id="657" name="Google Shape;657;p67"/>
          <p:cNvSpPr txBox="1"/>
          <p:nvPr/>
        </p:nvSpPr>
        <p:spPr>
          <a:xfrm>
            <a:off x="311725" y="1052025"/>
            <a:ext cx="57753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r>
              <a:rPr lang="it">
                <a:latin typeface="Roboto"/>
                <a:ea typeface="Roboto"/>
                <a:cs typeface="Roboto"/>
                <a:sym typeface="Roboto"/>
              </a:rPr>
              <a:t>Amplitude contributions: </a:t>
            </a:r>
            <a:endParaRPr>
              <a:latin typeface="Roboto"/>
              <a:ea typeface="Roboto"/>
              <a:cs typeface="Roboto"/>
              <a:sym typeface="Roboto"/>
            </a:endParaRPr>
          </a:p>
          <a:p>
            <a:pPr marL="457200" lvl="0" indent="-317500" algn="l" rtl="0">
              <a:spcBef>
                <a:spcPts val="0"/>
              </a:spcBef>
              <a:spcAft>
                <a:spcPts val="0"/>
              </a:spcAft>
              <a:buClr>
                <a:srgbClr val="233A44"/>
              </a:buClr>
              <a:buSzPts val="1400"/>
              <a:buFont typeface="Roboto"/>
              <a:buChar char="-"/>
            </a:pPr>
            <a:r>
              <a:rPr lang="it">
                <a:solidFill>
                  <a:srgbClr val="0000FF"/>
                </a:solidFill>
                <a:latin typeface="Roboto"/>
                <a:ea typeface="Roboto"/>
                <a:cs typeface="Roboto"/>
                <a:sym typeface="Roboto"/>
              </a:rPr>
              <a:t>NR(</a:t>
            </a:r>
            <a:r>
              <a:rPr lang="it" sz="1600" i="1">
                <a:solidFill>
                  <a:srgbClr val="0000FF"/>
                </a:solidFill>
                <a:latin typeface="Times New Roman"/>
                <a:ea typeface="Times New Roman"/>
                <a:cs typeface="Times New Roman"/>
                <a:sym typeface="Times New Roman"/>
              </a:rPr>
              <a:t>p̄</a:t>
            </a:r>
            <a:r>
              <a:rPr lang="it" i="1">
                <a:solidFill>
                  <a:srgbClr val="0000FF"/>
                </a:solidFill>
                <a:latin typeface="Roboto"/>
                <a:ea typeface="Roboto"/>
                <a:cs typeface="Roboto"/>
                <a:sym typeface="Roboto"/>
              </a:rPr>
              <a:t>Λ</a:t>
            </a:r>
            <a:r>
              <a:rPr lang="it">
                <a:solidFill>
                  <a:srgbClr val="0000FF"/>
                </a:solidFill>
                <a:latin typeface="Roboto"/>
                <a:ea typeface="Roboto"/>
                <a:cs typeface="Roboto"/>
                <a:sym typeface="Roboto"/>
              </a:rPr>
              <a:t>)</a:t>
            </a:r>
            <a:endParaRPr>
              <a:solidFill>
                <a:srgbClr val="0000FF"/>
              </a:solidFill>
              <a:latin typeface="Roboto"/>
              <a:ea typeface="Roboto"/>
              <a:cs typeface="Roboto"/>
              <a:sym typeface="Roboto"/>
            </a:endParaRPr>
          </a:p>
          <a:p>
            <a:pPr marL="457200" lvl="0" indent="-317500" algn="l" rtl="0">
              <a:spcBef>
                <a:spcPts val="0"/>
              </a:spcBef>
              <a:spcAft>
                <a:spcPts val="0"/>
              </a:spcAft>
              <a:buClr>
                <a:srgbClr val="233A44"/>
              </a:buClr>
              <a:buSzPts val="1400"/>
              <a:buFont typeface="Roboto"/>
              <a:buChar char="-"/>
            </a:pPr>
            <a:r>
              <a:rPr lang="it" i="1">
                <a:latin typeface="Roboto"/>
                <a:ea typeface="Roboto"/>
                <a:cs typeface="Roboto"/>
                <a:sym typeface="Roboto"/>
              </a:rPr>
              <a:t>K</a:t>
            </a:r>
            <a:r>
              <a:rPr lang="it" i="1" baseline="30000">
                <a:latin typeface="Roboto"/>
                <a:ea typeface="Roboto"/>
                <a:cs typeface="Roboto"/>
                <a:sym typeface="Roboto"/>
              </a:rPr>
              <a:t>*+</a:t>
            </a:r>
            <a:r>
              <a:rPr lang="it" i="1" baseline="-25000">
                <a:latin typeface="Roboto"/>
                <a:ea typeface="Roboto"/>
                <a:cs typeface="Roboto"/>
                <a:sym typeface="Roboto"/>
              </a:rPr>
              <a:t>2,3,4</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pic>
        <p:nvPicPr>
          <p:cNvPr id="658" name="Google Shape;658;p67"/>
          <p:cNvPicPr preferRelativeResize="0"/>
          <p:nvPr/>
        </p:nvPicPr>
        <p:blipFill>
          <a:blip r:embed="rId3">
            <a:alphaModFix/>
          </a:blip>
          <a:stretch>
            <a:fillRect/>
          </a:stretch>
        </p:blipFill>
        <p:spPr>
          <a:xfrm>
            <a:off x="415975" y="2383750"/>
            <a:ext cx="3919626" cy="979900"/>
          </a:xfrm>
          <a:prstGeom prst="rect">
            <a:avLst/>
          </a:prstGeom>
          <a:noFill/>
          <a:ln>
            <a:noFill/>
          </a:ln>
        </p:spPr>
      </p:pic>
      <p:sp>
        <p:nvSpPr>
          <p:cNvPr id="659" name="Google Shape;659;p67"/>
          <p:cNvSpPr txBox="1"/>
          <p:nvPr/>
        </p:nvSpPr>
        <p:spPr>
          <a:xfrm>
            <a:off x="415975" y="3363638"/>
            <a:ext cx="443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Roboto"/>
                <a:ea typeface="Roboto"/>
                <a:cs typeface="Roboto"/>
                <a:sym typeface="Roboto"/>
              </a:rPr>
              <a:t>Model with </a:t>
            </a:r>
            <a:r>
              <a:rPr lang="it" i="1">
                <a:latin typeface="Roboto"/>
                <a:ea typeface="Roboto"/>
                <a:cs typeface="Roboto"/>
                <a:sym typeface="Roboto"/>
              </a:rPr>
              <a:t>K</a:t>
            </a:r>
            <a:r>
              <a:rPr lang="it" i="1" baseline="30000">
                <a:latin typeface="Roboto"/>
                <a:ea typeface="Roboto"/>
                <a:cs typeface="Roboto"/>
                <a:sym typeface="Roboto"/>
              </a:rPr>
              <a:t>*</a:t>
            </a:r>
            <a:r>
              <a:rPr lang="it" i="1" baseline="-25000">
                <a:latin typeface="Roboto"/>
                <a:ea typeface="Roboto"/>
                <a:cs typeface="Roboto"/>
                <a:sym typeface="Roboto"/>
              </a:rPr>
              <a:t> </a:t>
            </a:r>
            <a:r>
              <a:rPr lang="it">
                <a:latin typeface="Roboto"/>
                <a:ea typeface="Roboto"/>
                <a:cs typeface="Roboto"/>
                <a:sym typeface="Roboto"/>
              </a:rPr>
              <a:t>cannot describe data  </a:t>
            </a:r>
            <a:endParaRPr>
              <a:latin typeface="Roboto"/>
              <a:ea typeface="Roboto"/>
              <a:cs typeface="Roboto"/>
              <a:sym typeface="Roboto"/>
            </a:endParaRPr>
          </a:p>
        </p:txBody>
      </p:sp>
      <p:pic>
        <p:nvPicPr>
          <p:cNvPr id="660" name="Google Shape;660;p67" descr="\chi^2/ndf = 123/33" title="MathEquation,#000000"/>
          <p:cNvPicPr preferRelativeResize="0"/>
          <p:nvPr/>
        </p:nvPicPr>
        <p:blipFill>
          <a:blip r:embed="rId4">
            <a:alphaModFix/>
          </a:blip>
          <a:stretch>
            <a:fillRect/>
          </a:stretch>
        </p:blipFill>
        <p:spPr>
          <a:xfrm>
            <a:off x="1348225" y="4214915"/>
            <a:ext cx="1454350" cy="241800"/>
          </a:xfrm>
          <a:prstGeom prst="rect">
            <a:avLst/>
          </a:prstGeom>
          <a:noFill/>
          <a:ln>
            <a:noFill/>
          </a:ln>
        </p:spPr>
      </p:pic>
      <p:sp>
        <p:nvSpPr>
          <p:cNvPr id="661" name="Google Shape;661;p67"/>
          <p:cNvSpPr txBox="1"/>
          <p:nvPr/>
        </p:nvSpPr>
        <p:spPr>
          <a:xfrm>
            <a:off x="1095575" y="3814731"/>
            <a:ext cx="2256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Roboto"/>
                <a:ea typeface="Roboto"/>
                <a:cs typeface="Roboto"/>
                <a:sym typeface="Roboto"/>
              </a:rPr>
              <a:t>Goodness-of-fit test</a:t>
            </a:r>
            <a:endParaRPr>
              <a:latin typeface="Roboto"/>
              <a:ea typeface="Roboto"/>
              <a:cs typeface="Roboto"/>
              <a:sym typeface="Roboto"/>
            </a:endParaRPr>
          </a:p>
        </p:txBody>
      </p:sp>
      <p:sp>
        <p:nvSpPr>
          <p:cNvPr id="662" name="Google Shape;662;p67"/>
          <p:cNvSpPr txBox="1"/>
          <p:nvPr/>
        </p:nvSpPr>
        <p:spPr>
          <a:xfrm>
            <a:off x="1470300" y="1687350"/>
            <a:ext cx="33450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Roboto"/>
                <a:ea typeface="Roboto"/>
                <a:cs typeface="Roboto"/>
                <a:sym typeface="Roboto"/>
              </a:rPr>
              <a:t>→ peaks out of phsp, no obvious contribution in </a:t>
            </a:r>
            <a:r>
              <a:rPr lang="it" sz="1600" i="1">
                <a:latin typeface="Times New Roman"/>
                <a:ea typeface="Times New Roman"/>
                <a:cs typeface="Times New Roman"/>
                <a:sym typeface="Times New Roman"/>
              </a:rPr>
              <a:t>p̄</a:t>
            </a:r>
            <a:r>
              <a:rPr lang="it" i="1">
                <a:latin typeface="Roboto"/>
                <a:ea typeface="Roboto"/>
                <a:cs typeface="Roboto"/>
                <a:sym typeface="Roboto"/>
              </a:rPr>
              <a:t>Λ</a:t>
            </a:r>
            <a:r>
              <a:rPr lang="it">
                <a:latin typeface="Roboto"/>
                <a:ea typeface="Roboto"/>
                <a:cs typeface="Roboto"/>
                <a:sym typeface="Roboto"/>
              </a:rPr>
              <a:t> distribution</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sp>
        <p:nvSpPr>
          <p:cNvPr id="663" name="Google Shape;663;p67"/>
          <p:cNvSpPr txBox="1"/>
          <p:nvPr/>
        </p:nvSpPr>
        <p:spPr>
          <a:xfrm>
            <a:off x="5063025" y="1275025"/>
            <a:ext cx="12279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900">
                <a:latin typeface="Roboto"/>
                <a:ea typeface="Roboto"/>
                <a:cs typeface="Roboto"/>
                <a:sym typeface="Roboto"/>
              </a:rPr>
              <a:t>preliminary</a:t>
            </a:r>
            <a:endParaRPr sz="900">
              <a:latin typeface="Roboto"/>
              <a:ea typeface="Roboto"/>
              <a:cs typeface="Roboto"/>
              <a:sym typeface="Roboto"/>
            </a:endParaRPr>
          </a:p>
        </p:txBody>
      </p:sp>
      <p:sp>
        <p:nvSpPr>
          <p:cNvPr id="664" name="Google Shape;664;p67"/>
          <p:cNvSpPr txBox="1"/>
          <p:nvPr/>
        </p:nvSpPr>
        <p:spPr>
          <a:xfrm>
            <a:off x="3396550" y="3118350"/>
            <a:ext cx="10629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100" u="sng">
                <a:solidFill>
                  <a:schemeClr val="hlink"/>
                </a:solidFill>
                <a:latin typeface="Roboto"/>
                <a:ea typeface="Roboto"/>
                <a:cs typeface="Roboto"/>
                <a:sym typeface="Roboto"/>
                <a:hlinkClick r:id="rId5"/>
              </a:rPr>
              <a:t>PDG 2020</a:t>
            </a:r>
            <a:endParaRPr sz="1100">
              <a:latin typeface="Roboto"/>
              <a:ea typeface="Roboto"/>
              <a:cs typeface="Roboto"/>
              <a:sym typeface="Roboto"/>
            </a:endParaRPr>
          </a:p>
        </p:txBody>
      </p:sp>
      <p:sp>
        <p:nvSpPr>
          <p:cNvPr id="665" name="Google Shape;665;p67"/>
          <p:cNvSpPr txBox="1"/>
          <p:nvPr/>
        </p:nvSpPr>
        <p:spPr>
          <a:xfrm>
            <a:off x="8110800" y="1275025"/>
            <a:ext cx="12279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900">
                <a:latin typeface="Roboto"/>
                <a:ea typeface="Roboto"/>
                <a:cs typeface="Roboto"/>
                <a:sym typeface="Roboto"/>
              </a:rPr>
              <a:t>preliminary</a:t>
            </a:r>
            <a:endParaRPr sz="900">
              <a:latin typeface="Roboto"/>
              <a:ea typeface="Roboto"/>
              <a:cs typeface="Roboto"/>
              <a:sym typeface="Roboto"/>
            </a:endParaRPr>
          </a:p>
        </p:txBody>
      </p:sp>
      <p:sp>
        <p:nvSpPr>
          <p:cNvPr id="666" name="Google Shape;666;p67"/>
          <p:cNvSpPr txBox="1"/>
          <p:nvPr/>
        </p:nvSpPr>
        <p:spPr>
          <a:xfrm>
            <a:off x="5063025" y="3249800"/>
            <a:ext cx="12279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900">
                <a:latin typeface="Roboto"/>
                <a:ea typeface="Roboto"/>
                <a:cs typeface="Roboto"/>
                <a:sym typeface="Roboto"/>
              </a:rPr>
              <a:t>preliminary</a:t>
            </a:r>
            <a:endParaRPr sz="900">
              <a:latin typeface="Roboto"/>
              <a:ea typeface="Roboto"/>
              <a:cs typeface="Roboto"/>
              <a:sym typeface="Roboto"/>
            </a:endParaRPr>
          </a:p>
        </p:txBody>
      </p:sp>
      <p:sp>
        <p:nvSpPr>
          <p:cNvPr id="667" name="Google Shape;667;p67"/>
          <p:cNvSpPr txBox="1"/>
          <p:nvPr/>
        </p:nvSpPr>
        <p:spPr>
          <a:xfrm>
            <a:off x="8019425" y="3249800"/>
            <a:ext cx="12279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900">
                <a:latin typeface="Roboto"/>
                <a:ea typeface="Roboto"/>
                <a:cs typeface="Roboto"/>
                <a:sym typeface="Roboto"/>
              </a:rPr>
              <a:t>preliminary</a:t>
            </a:r>
            <a:endParaRPr sz="900">
              <a:latin typeface="Roboto"/>
              <a:ea typeface="Roboto"/>
              <a:cs typeface="Roboto"/>
              <a:sym typeface="Roboto"/>
            </a:endParaRPr>
          </a:p>
        </p:txBody>
      </p:sp>
      <p:pic>
        <p:nvPicPr>
          <p:cNvPr id="668" name="Google Shape;668;p67"/>
          <p:cNvPicPr preferRelativeResize="0"/>
          <p:nvPr/>
        </p:nvPicPr>
        <p:blipFill>
          <a:blip r:embed="rId6">
            <a:alphaModFix/>
          </a:blip>
          <a:stretch>
            <a:fillRect/>
          </a:stretch>
        </p:blipFill>
        <p:spPr>
          <a:xfrm>
            <a:off x="4815300" y="956581"/>
            <a:ext cx="4328700" cy="3959868"/>
          </a:xfrm>
          <a:prstGeom prst="rect">
            <a:avLst/>
          </a:prstGeom>
          <a:noFill/>
          <a:ln>
            <a:noFill/>
          </a:ln>
        </p:spPr>
      </p:pic>
      <p:sp>
        <p:nvSpPr>
          <p:cNvPr id="669" name="Google Shape;669;p67"/>
          <p:cNvSpPr txBox="1"/>
          <p:nvPr/>
        </p:nvSpPr>
        <p:spPr>
          <a:xfrm>
            <a:off x="5587925" y="609600"/>
            <a:ext cx="3697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solidFill>
                  <a:schemeClr val="accent5"/>
                </a:solidFill>
                <a:latin typeface="Roboto"/>
                <a:ea typeface="Roboto"/>
                <a:cs typeface="Roboto"/>
                <a:sym typeface="Roboto"/>
              </a:rPr>
              <a:t>LHCb-PAPER-2022-031, arxiv:</a:t>
            </a:r>
            <a:r>
              <a:rPr lang="it" sz="1300">
                <a:solidFill>
                  <a:schemeClr val="accent5"/>
                </a:solidFill>
                <a:uFill>
                  <a:noFill/>
                </a:uFill>
                <a:latin typeface="Roboto"/>
                <a:ea typeface="Roboto"/>
                <a:cs typeface="Roboto"/>
                <a:sym typeface="Roboto"/>
                <a:hlinkClick r:id="rId7">
                  <a:extLst>
                    <a:ext uri="{A12FA001-AC4F-418D-AE19-62706E023703}">
                      <ahyp:hlinkClr xmlns:ahyp="http://schemas.microsoft.com/office/drawing/2018/hyperlinkcolor" val="tx"/>
                    </a:ext>
                  </a:extLst>
                </a:hlinkClick>
              </a:rPr>
              <a:t>2210.10346</a:t>
            </a:r>
            <a:endParaRPr sz="1500">
              <a:solidFill>
                <a:schemeClr val="accent5"/>
              </a:solidFill>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9"/>
                                        </p:tgtEl>
                                        <p:attrNameLst>
                                          <p:attrName>style.visibility</p:attrName>
                                        </p:attrNameLst>
                                      </p:cBhvr>
                                      <p:to>
                                        <p:strVal val="visible"/>
                                      </p:to>
                                    </p:set>
                                    <p:animEffect transition="in" filter="fade">
                                      <p:cBhvr>
                                        <p:cTn id="7" dur="1000"/>
                                        <p:tgtEl>
                                          <p:spTgt spid="659"/>
                                        </p:tgtEl>
                                      </p:cBhvr>
                                    </p:animEffect>
                                  </p:childTnLst>
                                </p:cTn>
                              </p:par>
                              <p:par>
                                <p:cTn id="8" presetID="10" presetClass="entr" presetSubtype="0" fill="hold" nodeType="withEffect">
                                  <p:stCondLst>
                                    <p:cond delay="0"/>
                                  </p:stCondLst>
                                  <p:childTnLst>
                                    <p:set>
                                      <p:cBhvr>
                                        <p:cTn id="9" dur="1" fill="hold">
                                          <p:stCondLst>
                                            <p:cond delay="0"/>
                                          </p:stCondLst>
                                        </p:cTn>
                                        <p:tgtEl>
                                          <p:spTgt spid="661"/>
                                        </p:tgtEl>
                                        <p:attrNameLst>
                                          <p:attrName>style.visibility</p:attrName>
                                        </p:attrNameLst>
                                      </p:cBhvr>
                                      <p:to>
                                        <p:strVal val="visible"/>
                                      </p:to>
                                    </p:set>
                                    <p:animEffect transition="in" filter="fade">
                                      <p:cBhvr>
                                        <p:cTn id="10" dur="1000"/>
                                        <p:tgtEl>
                                          <p:spTgt spid="661"/>
                                        </p:tgtEl>
                                      </p:cBhvr>
                                    </p:animEffect>
                                  </p:childTnLst>
                                </p:cTn>
                              </p:par>
                              <p:par>
                                <p:cTn id="11" presetID="10" presetClass="entr" presetSubtype="0" fill="hold" nodeType="withEffect">
                                  <p:stCondLst>
                                    <p:cond delay="0"/>
                                  </p:stCondLst>
                                  <p:childTnLst>
                                    <p:set>
                                      <p:cBhvr>
                                        <p:cTn id="12" dur="1" fill="hold">
                                          <p:stCondLst>
                                            <p:cond delay="0"/>
                                          </p:stCondLst>
                                        </p:cTn>
                                        <p:tgtEl>
                                          <p:spTgt spid="654"/>
                                        </p:tgtEl>
                                        <p:attrNameLst>
                                          <p:attrName>style.visibility</p:attrName>
                                        </p:attrNameLst>
                                      </p:cBhvr>
                                      <p:to>
                                        <p:strVal val="visible"/>
                                      </p:to>
                                    </p:set>
                                    <p:animEffect transition="in" filter="fade">
                                      <p:cBhvr>
                                        <p:cTn id="13" dur="1000"/>
                                        <p:tgtEl>
                                          <p:spTgt spid="654"/>
                                        </p:tgtEl>
                                      </p:cBhvr>
                                    </p:animEffect>
                                  </p:childTnLst>
                                </p:cTn>
                              </p:par>
                              <p:par>
                                <p:cTn id="14" presetID="10" presetClass="entr" presetSubtype="0" fill="hold" nodeType="withEffect">
                                  <p:stCondLst>
                                    <p:cond delay="0"/>
                                  </p:stCondLst>
                                  <p:childTnLst>
                                    <p:set>
                                      <p:cBhvr>
                                        <p:cTn id="15" dur="1" fill="hold">
                                          <p:stCondLst>
                                            <p:cond delay="0"/>
                                          </p:stCondLst>
                                        </p:cTn>
                                        <p:tgtEl>
                                          <p:spTgt spid="660"/>
                                        </p:tgtEl>
                                        <p:attrNameLst>
                                          <p:attrName>style.visibility</p:attrName>
                                        </p:attrNameLst>
                                      </p:cBhvr>
                                      <p:to>
                                        <p:strVal val="visible"/>
                                      </p:to>
                                    </p:set>
                                    <p:animEffect transition="in" filter="fade">
                                      <p:cBhvr>
                                        <p:cTn id="16" dur="1000"/>
                                        <p:tgtEl>
                                          <p:spTgt spid="6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41"/>
          <p:cNvSpPr/>
          <p:nvPr/>
        </p:nvSpPr>
        <p:spPr>
          <a:xfrm>
            <a:off x="442125" y="2969000"/>
            <a:ext cx="4079700" cy="1277100"/>
          </a:xfrm>
          <a:prstGeom prst="roundRect">
            <a:avLst>
              <a:gd name="adj" fmla="val 16667"/>
            </a:avLst>
          </a:prstGeom>
          <a:no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1"/>
          <p:cNvSpPr/>
          <p:nvPr/>
        </p:nvSpPr>
        <p:spPr>
          <a:xfrm>
            <a:off x="822900" y="1562225"/>
            <a:ext cx="835500" cy="773400"/>
          </a:xfrm>
          <a:prstGeom prst="ellipse">
            <a:avLst/>
          </a:prstGeom>
          <a:solidFill>
            <a:srgbClr val="F4CCCC"/>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1"/>
          <p:cNvSpPr txBox="1"/>
          <p:nvPr/>
        </p:nvSpPr>
        <p:spPr>
          <a:xfrm>
            <a:off x="723900" y="1687325"/>
            <a:ext cx="10335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1100">
                <a:latin typeface="Roboto"/>
                <a:ea typeface="Roboto"/>
                <a:cs typeface="Roboto"/>
                <a:sym typeface="Roboto"/>
              </a:rPr>
              <a:t>Quarks &amp; gluons </a:t>
            </a:r>
            <a:endParaRPr sz="1100">
              <a:latin typeface="Roboto"/>
              <a:ea typeface="Roboto"/>
              <a:cs typeface="Roboto"/>
              <a:sym typeface="Roboto"/>
            </a:endParaRPr>
          </a:p>
        </p:txBody>
      </p:sp>
      <p:sp>
        <p:nvSpPr>
          <p:cNvPr id="200" name="Google Shape;200;p41"/>
          <p:cNvSpPr/>
          <p:nvPr/>
        </p:nvSpPr>
        <p:spPr>
          <a:xfrm>
            <a:off x="3223350" y="1471475"/>
            <a:ext cx="1033500" cy="954900"/>
          </a:xfrm>
          <a:prstGeom prst="ellipse">
            <a:avLst/>
          </a:prstGeom>
          <a:solidFill>
            <a:srgbClr val="D0E0E3"/>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41"/>
          <p:cNvSpPr txBox="1"/>
          <p:nvPr/>
        </p:nvSpPr>
        <p:spPr>
          <a:xfrm>
            <a:off x="3104388" y="1602575"/>
            <a:ext cx="1271400" cy="69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1100">
                <a:latin typeface="Roboto"/>
                <a:ea typeface="Roboto"/>
                <a:cs typeface="Roboto"/>
                <a:sym typeface="Roboto"/>
              </a:rPr>
              <a:t>Color-singlet mesons and baryons </a:t>
            </a:r>
            <a:endParaRPr sz="1100">
              <a:latin typeface="Roboto"/>
              <a:ea typeface="Roboto"/>
              <a:cs typeface="Roboto"/>
              <a:sym typeface="Roboto"/>
            </a:endParaRPr>
          </a:p>
        </p:txBody>
      </p:sp>
      <p:sp>
        <p:nvSpPr>
          <p:cNvPr id="202" name="Google Shape;202;p41"/>
          <p:cNvSpPr txBox="1">
            <a:spLocks noGrp="1"/>
          </p:cNvSpPr>
          <p:nvPr>
            <p:ph type="title"/>
          </p:nvPr>
        </p:nvSpPr>
        <p:spPr>
          <a:xfrm>
            <a:off x="311725" y="1961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a:t>QCD and spectroscopy</a:t>
            </a:r>
            <a:endParaRPr/>
          </a:p>
        </p:txBody>
      </p:sp>
      <p:pic>
        <p:nvPicPr>
          <p:cNvPr id="203" name="Google Shape;203;p41"/>
          <p:cNvPicPr preferRelativeResize="0"/>
          <p:nvPr/>
        </p:nvPicPr>
        <p:blipFill>
          <a:blip r:embed="rId3">
            <a:alphaModFix/>
          </a:blip>
          <a:stretch>
            <a:fillRect/>
          </a:stretch>
        </p:blipFill>
        <p:spPr>
          <a:xfrm>
            <a:off x="4634900" y="2259425"/>
            <a:ext cx="4634750" cy="1905870"/>
          </a:xfrm>
          <a:prstGeom prst="rect">
            <a:avLst/>
          </a:prstGeom>
          <a:noFill/>
          <a:ln>
            <a:noFill/>
          </a:ln>
        </p:spPr>
      </p:pic>
      <p:sp>
        <p:nvSpPr>
          <p:cNvPr id="204" name="Google Shape;204;p41"/>
          <p:cNvSpPr txBox="1">
            <a:spLocks noGrp="1"/>
          </p:cNvSpPr>
          <p:nvPr>
            <p:ph type="sldNum" idx="12"/>
          </p:nvPr>
        </p:nvSpPr>
        <p:spPr>
          <a:xfrm>
            <a:off x="8548658" y="48156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it"/>
              <a:t>3</a:t>
            </a:fld>
            <a:endParaRPr/>
          </a:p>
        </p:txBody>
      </p:sp>
      <p:sp>
        <p:nvSpPr>
          <p:cNvPr id="205" name="Google Shape;205;p41"/>
          <p:cNvSpPr txBox="1"/>
          <p:nvPr/>
        </p:nvSpPr>
        <p:spPr>
          <a:xfrm>
            <a:off x="5053275" y="1441425"/>
            <a:ext cx="351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p:txBody>
      </p:sp>
      <p:sp>
        <p:nvSpPr>
          <p:cNvPr id="206" name="Google Shape;206;p41"/>
          <p:cNvSpPr/>
          <p:nvPr/>
        </p:nvSpPr>
        <p:spPr>
          <a:xfrm>
            <a:off x="2129475" y="1842263"/>
            <a:ext cx="721800" cy="213300"/>
          </a:xfrm>
          <a:prstGeom prst="leftRightArrow">
            <a:avLst>
              <a:gd name="adj1" fmla="val 50000"/>
              <a:gd name="adj2" fmla="val 50000"/>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1"/>
          <p:cNvSpPr txBox="1"/>
          <p:nvPr/>
        </p:nvSpPr>
        <p:spPr>
          <a:xfrm>
            <a:off x="3347950" y="1049200"/>
            <a:ext cx="115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Roboto"/>
                <a:ea typeface="Roboto"/>
                <a:cs typeface="Roboto"/>
                <a:sym typeface="Roboto"/>
              </a:rPr>
              <a:t>Nature</a:t>
            </a:r>
            <a:endParaRPr>
              <a:latin typeface="Roboto"/>
              <a:ea typeface="Roboto"/>
              <a:cs typeface="Roboto"/>
              <a:sym typeface="Roboto"/>
            </a:endParaRPr>
          </a:p>
        </p:txBody>
      </p:sp>
      <p:sp>
        <p:nvSpPr>
          <p:cNvPr id="208" name="Google Shape;208;p41"/>
          <p:cNvSpPr txBox="1"/>
          <p:nvPr/>
        </p:nvSpPr>
        <p:spPr>
          <a:xfrm>
            <a:off x="644600" y="1073650"/>
            <a:ext cx="1586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Roboto"/>
                <a:ea typeface="Roboto"/>
                <a:cs typeface="Roboto"/>
                <a:sym typeface="Roboto"/>
              </a:rPr>
              <a:t>Standard Model</a:t>
            </a:r>
            <a:endParaRPr>
              <a:latin typeface="Roboto"/>
              <a:ea typeface="Roboto"/>
              <a:cs typeface="Roboto"/>
              <a:sym typeface="Roboto"/>
            </a:endParaRPr>
          </a:p>
        </p:txBody>
      </p:sp>
      <p:sp>
        <p:nvSpPr>
          <p:cNvPr id="209" name="Google Shape;209;p41"/>
          <p:cNvSpPr txBox="1"/>
          <p:nvPr/>
        </p:nvSpPr>
        <p:spPr>
          <a:xfrm>
            <a:off x="1456425" y="2027925"/>
            <a:ext cx="20451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a:latin typeface="Roboto"/>
                <a:ea typeface="Roboto"/>
                <a:cs typeface="Roboto"/>
                <a:sym typeface="Roboto"/>
              </a:rPr>
              <a:t>strong interaction (long-distance effects)</a:t>
            </a:r>
            <a:endParaRPr>
              <a:latin typeface="Roboto"/>
              <a:ea typeface="Roboto"/>
              <a:cs typeface="Roboto"/>
              <a:sym typeface="Roboto"/>
            </a:endParaRPr>
          </a:p>
        </p:txBody>
      </p:sp>
      <p:sp>
        <p:nvSpPr>
          <p:cNvPr id="210" name="Google Shape;210;p41"/>
          <p:cNvSpPr txBox="1"/>
          <p:nvPr/>
        </p:nvSpPr>
        <p:spPr>
          <a:xfrm>
            <a:off x="492200" y="3014525"/>
            <a:ext cx="4029600" cy="1231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Roboto"/>
                <a:ea typeface="Roboto"/>
                <a:cs typeface="Roboto"/>
                <a:sym typeface="Roboto"/>
              </a:rPr>
              <a:t>HQET predicts the masses of the heavy hadrons: </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it">
                <a:latin typeface="Roboto"/>
                <a:ea typeface="Roboto"/>
                <a:cs typeface="Roboto"/>
                <a:sym typeface="Roboto"/>
              </a:rPr>
              <a:t> expansion in Λ</a:t>
            </a:r>
            <a:r>
              <a:rPr lang="it" baseline="-25000">
                <a:latin typeface="Roboto"/>
                <a:ea typeface="Roboto"/>
                <a:cs typeface="Roboto"/>
                <a:sym typeface="Roboto"/>
              </a:rPr>
              <a:t>QCD</a:t>
            </a:r>
            <a:r>
              <a:rPr lang="it">
                <a:latin typeface="Roboto"/>
                <a:ea typeface="Roboto"/>
                <a:cs typeface="Roboto"/>
                <a:sym typeface="Roboto"/>
              </a:rPr>
              <a:t>/m</a:t>
            </a:r>
            <a:r>
              <a:rPr lang="it" baseline="-25000">
                <a:latin typeface="Roboto"/>
                <a:ea typeface="Roboto"/>
                <a:cs typeface="Roboto"/>
                <a:sym typeface="Roboto"/>
              </a:rPr>
              <a:t>Q</a:t>
            </a:r>
            <a:r>
              <a:rPr lang="it">
                <a:latin typeface="Roboto"/>
                <a:ea typeface="Roboto"/>
                <a:cs typeface="Roboto"/>
                <a:sym typeface="Roboto"/>
              </a:rPr>
              <a:t> ~ 0</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r>
              <a:rPr lang="it" sz="1300">
                <a:latin typeface="Roboto"/>
                <a:ea typeface="Roboto"/>
                <a:cs typeface="Roboto"/>
                <a:sym typeface="Roboto"/>
              </a:rPr>
              <a:t>Need for precise measurements of the excited hadron properties to test the validity of HQET</a:t>
            </a:r>
            <a:endParaRPr sz="1300">
              <a:latin typeface="Roboto"/>
              <a:ea typeface="Roboto"/>
              <a:cs typeface="Roboto"/>
              <a:sym typeface="Roboto"/>
            </a:endParaRPr>
          </a:p>
        </p:txBody>
      </p:sp>
      <p:sp>
        <p:nvSpPr>
          <p:cNvPr id="211" name="Google Shape;211;p41"/>
          <p:cNvSpPr txBox="1"/>
          <p:nvPr/>
        </p:nvSpPr>
        <p:spPr>
          <a:xfrm>
            <a:off x="5053275" y="1225875"/>
            <a:ext cx="37980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r>
              <a:rPr lang="it">
                <a:latin typeface="Roboto"/>
                <a:ea typeface="Roboto"/>
                <a:cs typeface="Roboto"/>
                <a:sym typeface="Roboto"/>
              </a:rPr>
              <a:t>Many states predicted with minimal quark content different from qq and qqq</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r>
              <a:rPr lang="it">
                <a:latin typeface="Roboto"/>
                <a:ea typeface="Roboto"/>
                <a:cs typeface="Roboto"/>
                <a:sym typeface="Roboto"/>
              </a:rPr>
              <a:t>Lots of theoretical models </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sp>
        <p:nvSpPr>
          <p:cNvPr id="212" name="Google Shape;212;p41"/>
          <p:cNvSpPr txBox="1"/>
          <p:nvPr/>
        </p:nvSpPr>
        <p:spPr>
          <a:xfrm>
            <a:off x="1389000" y="2614325"/>
            <a:ext cx="3183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i="1">
                <a:latin typeface="Roboto"/>
                <a:ea typeface="Roboto"/>
                <a:cs typeface="Roboto"/>
                <a:sym typeface="Roboto"/>
              </a:rPr>
              <a:t>Conventional spectroscopy </a:t>
            </a:r>
            <a:endParaRPr i="1">
              <a:latin typeface="Roboto"/>
              <a:ea typeface="Roboto"/>
              <a:cs typeface="Roboto"/>
              <a:sym typeface="Roboto"/>
            </a:endParaRPr>
          </a:p>
        </p:txBody>
      </p:sp>
      <p:sp>
        <p:nvSpPr>
          <p:cNvPr id="213" name="Google Shape;213;p41"/>
          <p:cNvSpPr txBox="1"/>
          <p:nvPr/>
        </p:nvSpPr>
        <p:spPr>
          <a:xfrm>
            <a:off x="5933900" y="1049975"/>
            <a:ext cx="1902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i="1">
                <a:latin typeface="Roboto"/>
                <a:ea typeface="Roboto"/>
                <a:cs typeface="Roboto"/>
                <a:sym typeface="Roboto"/>
              </a:rPr>
              <a:t>Exotic spectroscopy</a:t>
            </a:r>
            <a:endParaRPr i="1">
              <a:latin typeface="Roboto"/>
              <a:ea typeface="Roboto"/>
              <a:cs typeface="Roboto"/>
              <a:sym typeface="Roboto"/>
            </a:endParaRPr>
          </a:p>
        </p:txBody>
      </p:sp>
      <p:cxnSp>
        <p:nvCxnSpPr>
          <p:cNvPr id="214" name="Google Shape;214;p41"/>
          <p:cNvCxnSpPr/>
          <p:nvPr/>
        </p:nvCxnSpPr>
        <p:spPr>
          <a:xfrm>
            <a:off x="7030150" y="1766075"/>
            <a:ext cx="106500" cy="0"/>
          </a:xfrm>
          <a:prstGeom prst="straightConnector1">
            <a:avLst/>
          </a:prstGeom>
          <a:noFill/>
          <a:ln w="9525" cap="flat" cmpd="sng">
            <a:solidFill>
              <a:srgbClr val="000000"/>
            </a:solidFill>
            <a:prstDash val="solid"/>
            <a:round/>
            <a:headEnd type="none" w="med" len="med"/>
            <a:tailEnd type="none" w="med" len="med"/>
          </a:ln>
        </p:spPr>
      </p:cxnSp>
      <p:sp>
        <p:nvSpPr>
          <p:cNvPr id="215" name="Google Shape;215;p41"/>
          <p:cNvSpPr txBox="1"/>
          <p:nvPr/>
        </p:nvSpPr>
        <p:spPr>
          <a:xfrm>
            <a:off x="5210600" y="3856625"/>
            <a:ext cx="33486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300">
                <a:latin typeface="Roboto"/>
                <a:ea typeface="Roboto"/>
                <a:cs typeface="Roboto"/>
                <a:sym typeface="Roboto"/>
              </a:rPr>
              <a:t>Study of exotics in production and decays to discriminate among models </a:t>
            </a:r>
            <a:endParaRPr sz="1300">
              <a:latin typeface="Roboto"/>
              <a:ea typeface="Roboto"/>
              <a:cs typeface="Roboto"/>
              <a:sym typeface="Roboto"/>
            </a:endParaRPr>
          </a:p>
        </p:txBody>
      </p:sp>
      <p:sp>
        <p:nvSpPr>
          <p:cNvPr id="216" name="Google Shape;216;p41"/>
          <p:cNvSpPr/>
          <p:nvPr/>
        </p:nvSpPr>
        <p:spPr>
          <a:xfrm>
            <a:off x="4913925" y="1425125"/>
            <a:ext cx="3798000" cy="3016500"/>
          </a:xfrm>
          <a:prstGeom prst="roundRect">
            <a:avLst>
              <a:gd name="adj" fmla="val 16667"/>
            </a:avLst>
          </a:prstGeom>
          <a:noFill/>
          <a:ln w="19050"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41"/>
          <p:cNvSpPr txBox="1"/>
          <p:nvPr/>
        </p:nvSpPr>
        <p:spPr>
          <a:xfrm>
            <a:off x="2063400" y="4486350"/>
            <a:ext cx="5992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Roboto"/>
                <a:ea typeface="Roboto"/>
                <a:cs typeface="Roboto"/>
                <a:sym typeface="Roboto"/>
              </a:rPr>
              <a:t>Both can be used to test </a:t>
            </a:r>
            <a:r>
              <a:rPr lang="it" b="1">
                <a:latin typeface="Roboto"/>
                <a:ea typeface="Roboto"/>
                <a:cs typeface="Roboto"/>
                <a:sym typeface="Roboto"/>
              </a:rPr>
              <a:t>Lattice QCD</a:t>
            </a:r>
            <a:r>
              <a:rPr lang="it">
                <a:latin typeface="Roboto"/>
                <a:ea typeface="Roboto"/>
                <a:cs typeface="Roboto"/>
                <a:sym typeface="Roboto"/>
              </a:rPr>
              <a:t> calculations at low energies</a:t>
            </a:r>
            <a:endParaRPr>
              <a:latin typeface="Roboto"/>
              <a:ea typeface="Roboto"/>
              <a:cs typeface="Roboto"/>
              <a:sym typeface="Roboto"/>
            </a:endParaRPr>
          </a:p>
        </p:txBody>
      </p:sp>
      <p:sp>
        <p:nvSpPr>
          <p:cNvPr id="218" name="Google Shape;218;p41"/>
          <p:cNvSpPr/>
          <p:nvPr/>
        </p:nvSpPr>
        <p:spPr>
          <a:xfrm>
            <a:off x="7943925" y="2760100"/>
            <a:ext cx="28500" cy="1380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7"/>
                                        </p:tgtEl>
                                        <p:attrNameLst>
                                          <p:attrName>style.visibility</p:attrName>
                                        </p:attrNameLst>
                                      </p:cBhvr>
                                      <p:to>
                                        <p:strVal val="visible"/>
                                      </p:to>
                                    </p:set>
                                    <p:animEffect transition="in" filter="fade">
                                      <p:cBhvr>
                                        <p:cTn id="7" dur="1000"/>
                                        <p:tgtEl>
                                          <p:spTgt spid="197"/>
                                        </p:tgtEl>
                                      </p:cBhvr>
                                    </p:animEffect>
                                  </p:childTnLst>
                                </p:cTn>
                              </p:par>
                              <p:par>
                                <p:cTn id="8" presetID="10" presetClass="entr" presetSubtype="0" fill="hold" nodeType="withEffect">
                                  <p:stCondLst>
                                    <p:cond delay="0"/>
                                  </p:stCondLst>
                                  <p:childTnLst>
                                    <p:set>
                                      <p:cBhvr>
                                        <p:cTn id="9" dur="1" fill="hold">
                                          <p:stCondLst>
                                            <p:cond delay="0"/>
                                          </p:stCondLst>
                                        </p:cTn>
                                        <p:tgtEl>
                                          <p:spTgt spid="210"/>
                                        </p:tgtEl>
                                        <p:attrNameLst>
                                          <p:attrName>style.visibility</p:attrName>
                                        </p:attrNameLst>
                                      </p:cBhvr>
                                      <p:to>
                                        <p:strVal val="visible"/>
                                      </p:to>
                                    </p:set>
                                    <p:animEffect transition="in" filter="fade">
                                      <p:cBhvr>
                                        <p:cTn id="10" dur="1000"/>
                                        <p:tgtEl>
                                          <p:spTgt spid="210"/>
                                        </p:tgtEl>
                                      </p:cBhvr>
                                    </p:animEffect>
                                  </p:childTnLst>
                                </p:cTn>
                              </p:par>
                              <p:par>
                                <p:cTn id="11" presetID="10" presetClass="entr" presetSubtype="0" fill="hold" nodeType="withEffect">
                                  <p:stCondLst>
                                    <p:cond delay="0"/>
                                  </p:stCondLst>
                                  <p:childTnLst>
                                    <p:set>
                                      <p:cBhvr>
                                        <p:cTn id="12" dur="1" fill="hold">
                                          <p:stCondLst>
                                            <p:cond delay="0"/>
                                          </p:stCondLst>
                                        </p:cTn>
                                        <p:tgtEl>
                                          <p:spTgt spid="212"/>
                                        </p:tgtEl>
                                        <p:attrNameLst>
                                          <p:attrName>style.visibility</p:attrName>
                                        </p:attrNameLst>
                                      </p:cBhvr>
                                      <p:to>
                                        <p:strVal val="visible"/>
                                      </p:to>
                                    </p:set>
                                    <p:animEffect transition="in" filter="fade">
                                      <p:cBhvr>
                                        <p:cTn id="13" dur="1000"/>
                                        <p:tgtEl>
                                          <p:spTgt spid="2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03"/>
                                        </p:tgtEl>
                                        <p:attrNameLst>
                                          <p:attrName>style.visibility</p:attrName>
                                        </p:attrNameLst>
                                      </p:cBhvr>
                                      <p:to>
                                        <p:strVal val="visible"/>
                                      </p:to>
                                    </p:set>
                                    <p:animEffect transition="in" filter="fade">
                                      <p:cBhvr>
                                        <p:cTn id="18" dur="1000"/>
                                        <p:tgtEl>
                                          <p:spTgt spid="203"/>
                                        </p:tgtEl>
                                      </p:cBhvr>
                                    </p:animEffect>
                                  </p:childTnLst>
                                </p:cTn>
                              </p:par>
                              <p:par>
                                <p:cTn id="19" presetID="10" presetClass="entr" presetSubtype="0" fill="hold" nodeType="withEffect">
                                  <p:stCondLst>
                                    <p:cond delay="0"/>
                                  </p:stCondLst>
                                  <p:childTnLst>
                                    <p:set>
                                      <p:cBhvr>
                                        <p:cTn id="20" dur="1" fill="hold">
                                          <p:stCondLst>
                                            <p:cond delay="0"/>
                                          </p:stCondLst>
                                        </p:cTn>
                                        <p:tgtEl>
                                          <p:spTgt spid="205"/>
                                        </p:tgtEl>
                                        <p:attrNameLst>
                                          <p:attrName>style.visibility</p:attrName>
                                        </p:attrNameLst>
                                      </p:cBhvr>
                                      <p:to>
                                        <p:strVal val="visible"/>
                                      </p:to>
                                    </p:set>
                                    <p:animEffect transition="in" filter="fade">
                                      <p:cBhvr>
                                        <p:cTn id="21" dur="1000"/>
                                        <p:tgtEl>
                                          <p:spTgt spid="205"/>
                                        </p:tgtEl>
                                      </p:cBhvr>
                                    </p:animEffect>
                                  </p:childTnLst>
                                </p:cTn>
                              </p:par>
                              <p:par>
                                <p:cTn id="22" presetID="10" presetClass="entr" presetSubtype="0" fill="hold" nodeType="withEffect">
                                  <p:stCondLst>
                                    <p:cond delay="0"/>
                                  </p:stCondLst>
                                  <p:childTnLst>
                                    <p:set>
                                      <p:cBhvr>
                                        <p:cTn id="23" dur="1" fill="hold">
                                          <p:stCondLst>
                                            <p:cond delay="0"/>
                                          </p:stCondLst>
                                        </p:cTn>
                                        <p:tgtEl>
                                          <p:spTgt spid="211"/>
                                        </p:tgtEl>
                                        <p:attrNameLst>
                                          <p:attrName>style.visibility</p:attrName>
                                        </p:attrNameLst>
                                      </p:cBhvr>
                                      <p:to>
                                        <p:strVal val="visible"/>
                                      </p:to>
                                    </p:set>
                                    <p:animEffect transition="in" filter="fade">
                                      <p:cBhvr>
                                        <p:cTn id="24" dur="1000"/>
                                        <p:tgtEl>
                                          <p:spTgt spid="211"/>
                                        </p:tgtEl>
                                      </p:cBhvr>
                                    </p:animEffect>
                                  </p:childTnLst>
                                </p:cTn>
                              </p:par>
                              <p:par>
                                <p:cTn id="25" presetID="10" presetClass="entr" presetSubtype="0" fill="hold" nodeType="withEffect">
                                  <p:stCondLst>
                                    <p:cond delay="0"/>
                                  </p:stCondLst>
                                  <p:childTnLst>
                                    <p:set>
                                      <p:cBhvr>
                                        <p:cTn id="26" dur="1" fill="hold">
                                          <p:stCondLst>
                                            <p:cond delay="0"/>
                                          </p:stCondLst>
                                        </p:cTn>
                                        <p:tgtEl>
                                          <p:spTgt spid="213"/>
                                        </p:tgtEl>
                                        <p:attrNameLst>
                                          <p:attrName>style.visibility</p:attrName>
                                        </p:attrNameLst>
                                      </p:cBhvr>
                                      <p:to>
                                        <p:strVal val="visible"/>
                                      </p:to>
                                    </p:set>
                                    <p:animEffect transition="in" filter="fade">
                                      <p:cBhvr>
                                        <p:cTn id="27" dur="1000"/>
                                        <p:tgtEl>
                                          <p:spTgt spid="213"/>
                                        </p:tgtEl>
                                      </p:cBhvr>
                                    </p:animEffect>
                                  </p:childTnLst>
                                </p:cTn>
                              </p:par>
                              <p:par>
                                <p:cTn id="28" presetID="10" presetClass="entr" presetSubtype="0" fill="hold" nodeType="withEffect">
                                  <p:stCondLst>
                                    <p:cond delay="0"/>
                                  </p:stCondLst>
                                  <p:childTnLst>
                                    <p:set>
                                      <p:cBhvr>
                                        <p:cTn id="29" dur="1" fill="hold">
                                          <p:stCondLst>
                                            <p:cond delay="0"/>
                                          </p:stCondLst>
                                        </p:cTn>
                                        <p:tgtEl>
                                          <p:spTgt spid="215"/>
                                        </p:tgtEl>
                                        <p:attrNameLst>
                                          <p:attrName>style.visibility</p:attrName>
                                        </p:attrNameLst>
                                      </p:cBhvr>
                                      <p:to>
                                        <p:strVal val="visible"/>
                                      </p:to>
                                    </p:set>
                                    <p:animEffect transition="in" filter="fade">
                                      <p:cBhvr>
                                        <p:cTn id="30" dur="1000"/>
                                        <p:tgtEl>
                                          <p:spTgt spid="215"/>
                                        </p:tgtEl>
                                      </p:cBhvr>
                                    </p:animEffect>
                                  </p:childTnLst>
                                </p:cTn>
                              </p:par>
                              <p:par>
                                <p:cTn id="31" presetID="10" presetClass="entr" presetSubtype="0" fill="hold" nodeType="withEffect">
                                  <p:stCondLst>
                                    <p:cond delay="0"/>
                                  </p:stCondLst>
                                  <p:childTnLst>
                                    <p:set>
                                      <p:cBhvr>
                                        <p:cTn id="32" dur="1" fill="hold">
                                          <p:stCondLst>
                                            <p:cond delay="0"/>
                                          </p:stCondLst>
                                        </p:cTn>
                                        <p:tgtEl>
                                          <p:spTgt spid="216"/>
                                        </p:tgtEl>
                                        <p:attrNameLst>
                                          <p:attrName>style.visibility</p:attrName>
                                        </p:attrNameLst>
                                      </p:cBhvr>
                                      <p:to>
                                        <p:strVal val="visible"/>
                                      </p:to>
                                    </p:set>
                                    <p:animEffect transition="in" filter="fade">
                                      <p:cBhvr>
                                        <p:cTn id="33" dur="1000"/>
                                        <p:tgtEl>
                                          <p:spTgt spid="216"/>
                                        </p:tgtEl>
                                      </p:cBhvr>
                                    </p:animEffect>
                                  </p:childTnLst>
                                </p:cTn>
                              </p:par>
                              <p:par>
                                <p:cTn id="34" presetID="10" presetClass="entr" presetSubtype="0" fill="hold" nodeType="withEffect">
                                  <p:stCondLst>
                                    <p:cond delay="0"/>
                                  </p:stCondLst>
                                  <p:childTnLst>
                                    <p:set>
                                      <p:cBhvr>
                                        <p:cTn id="35" dur="1" fill="hold">
                                          <p:stCondLst>
                                            <p:cond delay="0"/>
                                          </p:stCondLst>
                                        </p:cTn>
                                        <p:tgtEl>
                                          <p:spTgt spid="214"/>
                                        </p:tgtEl>
                                        <p:attrNameLst>
                                          <p:attrName>style.visibility</p:attrName>
                                        </p:attrNameLst>
                                      </p:cBhvr>
                                      <p:to>
                                        <p:strVal val="visible"/>
                                      </p:to>
                                    </p:set>
                                    <p:animEffect transition="in" filter="fade">
                                      <p:cBhvr>
                                        <p:cTn id="36" dur="1000"/>
                                        <p:tgtEl>
                                          <p:spTgt spid="21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17"/>
                                        </p:tgtEl>
                                        <p:attrNameLst>
                                          <p:attrName>style.visibility</p:attrName>
                                        </p:attrNameLst>
                                      </p:cBhvr>
                                      <p:to>
                                        <p:strVal val="visible"/>
                                      </p:to>
                                    </p:set>
                                    <p:animEffect transition="in" filter="fade">
                                      <p:cBhvr>
                                        <p:cTn id="41" dur="1000"/>
                                        <p:tgtEl>
                                          <p:spTgt spid="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68"/>
          <p:cNvSpPr txBox="1"/>
          <p:nvPr/>
        </p:nvSpPr>
        <p:spPr>
          <a:xfrm>
            <a:off x="347400" y="1048884"/>
            <a:ext cx="35694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r>
              <a:rPr lang="it">
                <a:latin typeface="Roboto"/>
                <a:ea typeface="Roboto"/>
                <a:cs typeface="Roboto"/>
                <a:sym typeface="Roboto"/>
              </a:rPr>
              <a:t>Amplitude contributions: </a:t>
            </a:r>
            <a:endParaRPr>
              <a:latin typeface="Roboto"/>
              <a:ea typeface="Roboto"/>
              <a:cs typeface="Roboto"/>
              <a:sym typeface="Roboto"/>
            </a:endParaRPr>
          </a:p>
          <a:p>
            <a:pPr marL="457200" lvl="0" indent="-317500" algn="l" rtl="0">
              <a:lnSpc>
                <a:spcPct val="100000"/>
              </a:lnSpc>
              <a:spcBef>
                <a:spcPts val="0"/>
              </a:spcBef>
              <a:spcAft>
                <a:spcPts val="0"/>
              </a:spcAft>
              <a:buClr>
                <a:schemeClr val="dk1"/>
              </a:buClr>
              <a:buSzPts val="1400"/>
              <a:buFont typeface="Roboto"/>
              <a:buChar char="-"/>
            </a:pPr>
            <a:r>
              <a:rPr lang="it">
                <a:solidFill>
                  <a:srgbClr val="0000FF"/>
                </a:solidFill>
                <a:latin typeface="Roboto"/>
                <a:ea typeface="Roboto"/>
                <a:cs typeface="Roboto"/>
                <a:sym typeface="Roboto"/>
              </a:rPr>
              <a:t>NR(</a:t>
            </a:r>
            <a:r>
              <a:rPr lang="it" sz="1600" i="1">
                <a:solidFill>
                  <a:srgbClr val="0000FF"/>
                </a:solidFill>
                <a:latin typeface="Times New Roman"/>
                <a:ea typeface="Times New Roman"/>
                <a:cs typeface="Times New Roman"/>
                <a:sym typeface="Times New Roman"/>
              </a:rPr>
              <a:t>p̄</a:t>
            </a:r>
            <a:r>
              <a:rPr lang="it" i="1">
                <a:solidFill>
                  <a:srgbClr val="0000FF"/>
                </a:solidFill>
                <a:latin typeface="Roboto"/>
                <a:ea typeface="Roboto"/>
                <a:cs typeface="Roboto"/>
                <a:sym typeface="Roboto"/>
              </a:rPr>
              <a:t>Λ</a:t>
            </a:r>
            <a:r>
              <a:rPr lang="it">
                <a:solidFill>
                  <a:srgbClr val="0000FF"/>
                </a:solidFill>
                <a:latin typeface="Roboto"/>
                <a:ea typeface="Roboto"/>
                <a:cs typeface="Roboto"/>
                <a:sym typeface="Roboto"/>
              </a:rPr>
              <a:t>), </a:t>
            </a:r>
            <a:r>
              <a:rPr lang="it">
                <a:solidFill>
                  <a:srgbClr val="F67507"/>
                </a:solidFill>
                <a:latin typeface="Roboto"/>
                <a:ea typeface="Roboto"/>
                <a:cs typeface="Roboto"/>
                <a:sym typeface="Roboto"/>
              </a:rPr>
              <a:t>NR(</a:t>
            </a:r>
            <a:r>
              <a:rPr lang="it" sz="1600" i="1">
                <a:solidFill>
                  <a:srgbClr val="F67507"/>
                </a:solidFill>
                <a:latin typeface="Times New Roman"/>
                <a:ea typeface="Times New Roman"/>
                <a:cs typeface="Times New Roman"/>
                <a:sym typeface="Times New Roman"/>
              </a:rPr>
              <a:t>p̄</a:t>
            </a:r>
            <a:r>
              <a:rPr lang="it" i="1">
                <a:solidFill>
                  <a:srgbClr val="F67507"/>
                </a:solidFill>
                <a:latin typeface="Roboto"/>
                <a:ea typeface="Roboto"/>
                <a:cs typeface="Roboto"/>
                <a:sym typeface="Roboto"/>
              </a:rPr>
              <a:t>J/ψ</a:t>
            </a:r>
            <a:r>
              <a:rPr lang="it">
                <a:solidFill>
                  <a:srgbClr val="F67507"/>
                </a:solidFill>
                <a:latin typeface="Roboto"/>
                <a:ea typeface="Roboto"/>
                <a:cs typeface="Roboto"/>
                <a:sym typeface="Roboto"/>
              </a:rPr>
              <a:t>), </a:t>
            </a:r>
            <a:r>
              <a:rPr lang="it">
                <a:solidFill>
                  <a:srgbClr val="F20253"/>
                </a:solidFill>
                <a:latin typeface="Roboto"/>
                <a:ea typeface="Roboto"/>
                <a:cs typeface="Roboto"/>
                <a:sym typeface="Roboto"/>
              </a:rPr>
              <a:t>P</a:t>
            </a:r>
            <a:r>
              <a:rPr lang="it" baseline="-25000">
                <a:solidFill>
                  <a:srgbClr val="F20253"/>
                </a:solidFill>
                <a:latin typeface="Roboto"/>
                <a:ea typeface="Roboto"/>
                <a:cs typeface="Roboto"/>
                <a:sym typeface="Roboto"/>
              </a:rPr>
              <a:t>ψs</a:t>
            </a:r>
            <a:r>
              <a:rPr lang="it" i="1">
                <a:solidFill>
                  <a:srgbClr val="F20253"/>
                </a:solidFill>
                <a:latin typeface="Roboto"/>
                <a:ea typeface="Roboto"/>
                <a:cs typeface="Roboto"/>
                <a:sym typeface="Roboto"/>
              </a:rPr>
              <a:t>(J/ψΛ) </a:t>
            </a:r>
            <a:endParaRPr>
              <a:latin typeface="Roboto"/>
              <a:ea typeface="Roboto"/>
              <a:cs typeface="Roboto"/>
              <a:sym typeface="Roboto"/>
            </a:endParaRPr>
          </a:p>
        </p:txBody>
      </p:sp>
      <p:sp>
        <p:nvSpPr>
          <p:cNvPr id="675" name="Google Shape;675;p68"/>
          <p:cNvSpPr txBox="1">
            <a:spLocks noGrp="1"/>
          </p:cNvSpPr>
          <p:nvPr>
            <p:ph type="title"/>
          </p:nvPr>
        </p:nvSpPr>
        <p:spPr>
          <a:xfrm>
            <a:off x="311725" y="1961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a:solidFill>
                  <a:srgbClr val="233A44"/>
                </a:solidFill>
              </a:rPr>
              <a:t>Pentaquark with strangeness in J/ψΛ</a:t>
            </a:r>
            <a:endParaRPr/>
          </a:p>
        </p:txBody>
      </p:sp>
      <p:sp>
        <p:nvSpPr>
          <p:cNvPr id="676" name="Google Shape;676;p68"/>
          <p:cNvSpPr txBox="1">
            <a:spLocks noGrp="1"/>
          </p:cNvSpPr>
          <p:nvPr>
            <p:ph type="sldNum" idx="12"/>
          </p:nvPr>
        </p:nvSpPr>
        <p:spPr>
          <a:xfrm>
            <a:off x="8548658" y="48156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it"/>
              <a:t>30</a:t>
            </a:fld>
            <a:endParaRPr/>
          </a:p>
        </p:txBody>
      </p:sp>
      <p:sp>
        <p:nvSpPr>
          <p:cNvPr id="677" name="Google Shape;677;p68"/>
          <p:cNvSpPr txBox="1"/>
          <p:nvPr/>
        </p:nvSpPr>
        <p:spPr>
          <a:xfrm>
            <a:off x="345900" y="1911250"/>
            <a:ext cx="4090500" cy="169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r>
              <a:rPr lang="it">
                <a:latin typeface="Roboto"/>
                <a:ea typeface="Roboto"/>
                <a:cs typeface="Roboto"/>
                <a:sym typeface="Roboto"/>
              </a:rPr>
              <a:t>Mass and width (RBW) measured:</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r>
              <a:rPr lang="it">
                <a:latin typeface="Roboto"/>
                <a:ea typeface="Roboto"/>
                <a:cs typeface="Roboto"/>
                <a:sym typeface="Roboto"/>
              </a:rPr>
              <a:t>with significance</a:t>
            </a:r>
            <a:r>
              <a:rPr lang="it">
                <a:solidFill>
                  <a:srgbClr val="FF0000"/>
                </a:solidFill>
                <a:latin typeface="Roboto"/>
                <a:ea typeface="Roboto"/>
                <a:cs typeface="Roboto"/>
                <a:sym typeface="Roboto"/>
              </a:rPr>
              <a:t> &gt;10σ</a:t>
            </a:r>
            <a:endParaRPr>
              <a:latin typeface="Roboto"/>
              <a:ea typeface="Roboto"/>
              <a:cs typeface="Roboto"/>
              <a:sym typeface="Roboto"/>
            </a:endParaRPr>
          </a:p>
        </p:txBody>
      </p:sp>
      <p:sp>
        <p:nvSpPr>
          <p:cNvPr id="678" name="Google Shape;678;p68"/>
          <p:cNvSpPr txBox="1"/>
          <p:nvPr/>
        </p:nvSpPr>
        <p:spPr>
          <a:xfrm>
            <a:off x="347388" y="3667050"/>
            <a:ext cx="44349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Roboto"/>
                <a:ea typeface="Roboto"/>
                <a:cs typeface="Roboto"/>
                <a:sym typeface="Roboto"/>
              </a:rPr>
              <a:t>⇒ Spin-parity: </a:t>
            </a:r>
            <a:endParaRPr>
              <a:latin typeface="Roboto"/>
              <a:ea typeface="Roboto"/>
              <a:cs typeface="Roboto"/>
              <a:sym typeface="Roboto"/>
            </a:endParaRPr>
          </a:p>
          <a:p>
            <a:pPr marL="0" lvl="0" indent="0" algn="l" rtl="0">
              <a:spcBef>
                <a:spcPts val="0"/>
              </a:spcBef>
              <a:spcAft>
                <a:spcPts val="0"/>
              </a:spcAft>
              <a:buNone/>
            </a:pPr>
            <a:r>
              <a:rPr lang="it">
                <a:latin typeface="Roboto"/>
                <a:ea typeface="Roboto"/>
                <a:cs typeface="Roboto"/>
                <a:sym typeface="Roboto"/>
              </a:rPr>
              <a:t>    </a:t>
            </a:r>
            <a:r>
              <a:rPr lang="it">
                <a:solidFill>
                  <a:srgbClr val="FF0000"/>
                </a:solidFill>
                <a:latin typeface="Roboto"/>
                <a:ea typeface="Roboto"/>
                <a:cs typeface="Roboto"/>
                <a:sym typeface="Roboto"/>
              </a:rPr>
              <a:t> J = ½</a:t>
            </a:r>
            <a:r>
              <a:rPr lang="it" baseline="30000">
                <a:solidFill>
                  <a:srgbClr val="FF0000"/>
                </a:solidFill>
                <a:latin typeface="Roboto"/>
                <a:ea typeface="Roboto"/>
                <a:cs typeface="Roboto"/>
                <a:sym typeface="Roboto"/>
              </a:rPr>
              <a:t> </a:t>
            </a:r>
            <a:r>
              <a:rPr lang="it">
                <a:latin typeface="Roboto"/>
                <a:ea typeface="Roboto"/>
                <a:cs typeface="Roboto"/>
                <a:sym typeface="Roboto"/>
              </a:rPr>
              <a:t> determined</a:t>
            </a:r>
            <a:endParaRPr>
              <a:latin typeface="Roboto"/>
              <a:ea typeface="Roboto"/>
              <a:cs typeface="Roboto"/>
              <a:sym typeface="Roboto"/>
            </a:endParaRPr>
          </a:p>
          <a:p>
            <a:pPr marL="0" lvl="0" indent="0" algn="l" rtl="0">
              <a:spcBef>
                <a:spcPts val="0"/>
              </a:spcBef>
              <a:spcAft>
                <a:spcPts val="0"/>
              </a:spcAft>
              <a:buNone/>
            </a:pPr>
            <a:r>
              <a:rPr lang="it">
                <a:latin typeface="Roboto"/>
                <a:ea typeface="Roboto"/>
                <a:cs typeface="Roboto"/>
                <a:sym typeface="Roboto"/>
              </a:rPr>
              <a:t>     </a:t>
            </a:r>
            <a:r>
              <a:rPr lang="it">
                <a:solidFill>
                  <a:srgbClr val="FF0000"/>
                </a:solidFill>
                <a:latin typeface="Roboto"/>
                <a:ea typeface="Roboto"/>
                <a:cs typeface="Roboto"/>
                <a:sym typeface="Roboto"/>
              </a:rPr>
              <a:t>P = -1</a:t>
            </a:r>
            <a:r>
              <a:rPr lang="it">
                <a:latin typeface="Roboto"/>
                <a:ea typeface="Roboto"/>
                <a:cs typeface="Roboto"/>
                <a:sym typeface="Roboto"/>
              </a:rPr>
              <a:t> favored, ½</a:t>
            </a:r>
            <a:r>
              <a:rPr lang="it" baseline="30000">
                <a:latin typeface="Roboto"/>
                <a:ea typeface="Roboto"/>
                <a:cs typeface="Roboto"/>
                <a:sym typeface="Roboto"/>
              </a:rPr>
              <a:t>+</a:t>
            </a:r>
            <a:r>
              <a:rPr lang="it">
                <a:latin typeface="Roboto"/>
                <a:ea typeface="Roboto"/>
                <a:cs typeface="Roboto"/>
                <a:sym typeface="Roboto"/>
              </a:rPr>
              <a:t> rejected @90% CL </a:t>
            </a:r>
            <a:endParaRPr>
              <a:latin typeface="Roboto"/>
              <a:ea typeface="Roboto"/>
              <a:cs typeface="Roboto"/>
              <a:sym typeface="Roboto"/>
            </a:endParaRPr>
          </a:p>
        </p:txBody>
      </p:sp>
      <p:sp>
        <p:nvSpPr>
          <p:cNvPr id="679" name="Google Shape;679;p68"/>
          <p:cNvSpPr txBox="1"/>
          <p:nvPr/>
        </p:nvSpPr>
        <p:spPr>
          <a:xfrm>
            <a:off x="2422725" y="1430025"/>
            <a:ext cx="204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baseline="30000">
                <a:solidFill>
                  <a:srgbClr val="F20253"/>
                </a:solidFill>
                <a:latin typeface="Roboto"/>
                <a:ea typeface="Roboto"/>
                <a:cs typeface="Roboto"/>
                <a:sym typeface="Roboto"/>
              </a:rPr>
              <a:t>Λ</a:t>
            </a:r>
            <a:endParaRPr>
              <a:latin typeface="Roboto"/>
              <a:ea typeface="Roboto"/>
              <a:cs typeface="Roboto"/>
              <a:sym typeface="Roboto"/>
            </a:endParaRPr>
          </a:p>
        </p:txBody>
      </p:sp>
      <p:pic>
        <p:nvPicPr>
          <p:cNvPr id="680" name="Google Shape;680;p68"/>
          <p:cNvPicPr preferRelativeResize="0"/>
          <p:nvPr/>
        </p:nvPicPr>
        <p:blipFill rotWithShape="1">
          <a:blip r:embed="rId3">
            <a:alphaModFix/>
          </a:blip>
          <a:srcRect b="36896"/>
          <a:stretch/>
        </p:blipFill>
        <p:spPr>
          <a:xfrm>
            <a:off x="1353750" y="2637455"/>
            <a:ext cx="2422175" cy="553550"/>
          </a:xfrm>
          <a:prstGeom prst="rect">
            <a:avLst/>
          </a:prstGeom>
          <a:noFill/>
          <a:ln>
            <a:noFill/>
          </a:ln>
        </p:spPr>
      </p:pic>
      <p:sp>
        <p:nvSpPr>
          <p:cNvPr id="681" name="Google Shape;681;p68"/>
          <p:cNvSpPr/>
          <p:nvPr/>
        </p:nvSpPr>
        <p:spPr>
          <a:xfrm>
            <a:off x="1351900" y="2637475"/>
            <a:ext cx="2474400" cy="553500"/>
          </a:xfrm>
          <a:prstGeom prst="rect">
            <a:avLst/>
          </a:prstGeom>
          <a:noFill/>
          <a:ln w="9525"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82" name="Google Shape;682;p68"/>
          <p:cNvPicPr preferRelativeResize="0"/>
          <p:nvPr/>
        </p:nvPicPr>
        <p:blipFill rotWithShape="1">
          <a:blip r:embed="rId4">
            <a:alphaModFix/>
          </a:blip>
          <a:srcRect t="1960"/>
          <a:stretch/>
        </p:blipFill>
        <p:spPr>
          <a:xfrm>
            <a:off x="4687400" y="966425"/>
            <a:ext cx="4372399" cy="3923100"/>
          </a:xfrm>
          <a:prstGeom prst="rect">
            <a:avLst/>
          </a:prstGeom>
          <a:noFill/>
          <a:ln>
            <a:noFill/>
          </a:ln>
        </p:spPr>
      </p:pic>
      <p:sp>
        <p:nvSpPr>
          <p:cNvPr id="683" name="Google Shape;683;p68"/>
          <p:cNvSpPr txBox="1"/>
          <p:nvPr/>
        </p:nvSpPr>
        <p:spPr>
          <a:xfrm>
            <a:off x="5587925" y="609600"/>
            <a:ext cx="3697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solidFill>
                  <a:schemeClr val="accent5"/>
                </a:solidFill>
                <a:latin typeface="Roboto"/>
                <a:ea typeface="Roboto"/>
                <a:cs typeface="Roboto"/>
                <a:sym typeface="Roboto"/>
              </a:rPr>
              <a:t>LHCb-PAPER-2022-031, arxiv:</a:t>
            </a:r>
            <a:r>
              <a:rPr lang="it" sz="1300">
                <a:solidFill>
                  <a:schemeClr val="accent5"/>
                </a:solidFill>
                <a:uFill>
                  <a:noFill/>
                </a:uFill>
                <a:latin typeface="Roboto"/>
                <a:ea typeface="Roboto"/>
                <a:cs typeface="Roboto"/>
                <a:sym typeface="Roboto"/>
                <a:hlinkClick r:id="rId5">
                  <a:extLst>
                    <a:ext uri="{A12FA001-AC4F-418D-AE19-62706E023703}">
                      <ahyp:hlinkClr xmlns:ahyp="http://schemas.microsoft.com/office/drawing/2018/hyperlinkcolor" val="tx"/>
                    </a:ext>
                  </a:extLst>
                </a:hlinkClick>
              </a:rPr>
              <a:t>2210.10346</a:t>
            </a:r>
            <a:endParaRPr sz="1500">
              <a:solidFill>
                <a:schemeClr val="accent5"/>
              </a:solidFill>
              <a:latin typeface="Roboto"/>
              <a:ea typeface="Roboto"/>
              <a:cs typeface="Roboto"/>
              <a:sym typeface="Roboto"/>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69"/>
          <p:cNvSpPr/>
          <p:nvPr/>
        </p:nvSpPr>
        <p:spPr>
          <a:xfrm>
            <a:off x="4807100" y="1240725"/>
            <a:ext cx="4217400" cy="2910000"/>
          </a:xfrm>
          <a:prstGeom prst="rect">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89" name="Google Shape;689;p69"/>
          <p:cNvPicPr preferRelativeResize="0"/>
          <p:nvPr/>
        </p:nvPicPr>
        <p:blipFill rotWithShape="1">
          <a:blip r:embed="rId3">
            <a:alphaModFix/>
          </a:blip>
          <a:srcRect r="51316" b="49773"/>
          <a:stretch/>
        </p:blipFill>
        <p:spPr>
          <a:xfrm>
            <a:off x="6844750" y="1389300"/>
            <a:ext cx="2083901" cy="1967524"/>
          </a:xfrm>
          <a:prstGeom prst="rect">
            <a:avLst/>
          </a:prstGeom>
          <a:noFill/>
          <a:ln>
            <a:noFill/>
          </a:ln>
        </p:spPr>
      </p:pic>
      <p:sp>
        <p:nvSpPr>
          <p:cNvPr id="690" name="Google Shape;690;p69"/>
          <p:cNvSpPr txBox="1">
            <a:spLocks noGrp="1"/>
          </p:cNvSpPr>
          <p:nvPr>
            <p:ph type="title"/>
          </p:nvPr>
        </p:nvSpPr>
        <p:spPr>
          <a:xfrm>
            <a:off x="311725" y="1961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a:t>Discussion on the new </a:t>
            </a:r>
            <a:r>
              <a:rPr lang="it" sz="2550">
                <a:solidFill>
                  <a:srgbClr val="233A44"/>
                </a:solidFill>
              </a:rPr>
              <a:t>J/ψΛ</a:t>
            </a:r>
            <a:r>
              <a:rPr lang="it"/>
              <a:t> state </a:t>
            </a:r>
            <a:endParaRPr/>
          </a:p>
        </p:txBody>
      </p:sp>
      <p:sp>
        <p:nvSpPr>
          <p:cNvPr id="691" name="Google Shape;691;p69"/>
          <p:cNvSpPr txBox="1">
            <a:spLocks noGrp="1"/>
          </p:cNvSpPr>
          <p:nvPr>
            <p:ph type="sldNum" idx="12"/>
          </p:nvPr>
        </p:nvSpPr>
        <p:spPr>
          <a:xfrm>
            <a:off x="8548658" y="48156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it"/>
              <a:t>31</a:t>
            </a:fld>
            <a:endParaRPr/>
          </a:p>
        </p:txBody>
      </p:sp>
      <p:sp>
        <p:nvSpPr>
          <p:cNvPr id="692" name="Google Shape;692;p69"/>
          <p:cNvSpPr txBox="1"/>
          <p:nvPr/>
        </p:nvSpPr>
        <p:spPr>
          <a:xfrm>
            <a:off x="377025" y="1698925"/>
            <a:ext cx="4708800" cy="2005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it">
                <a:solidFill>
                  <a:srgbClr val="FF0000"/>
                </a:solidFill>
                <a:latin typeface="Roboto"/>
                <a:ea typeface="Roboto"/>
                <a:cs typeface="Roboto"/>
                <a:sym typeface="Roboto"/>
              </a:rPr>
              <a:t>First</a:t>
            </a:r>
            <a:r>
              <a:rPr lang="it">
                <a:latin typeface="Roboto"/>
                <a:ea typeface="Roboto"/>
                <a:cs typeface="Roboto"/>
                <a:sym typeface="Roboto"/>
              </a:rPr>
              <a:t> pentaquark candidate </a:t>
            </a:r>
            <a:r>
              <a:rPr lang="it" i="1">
                <a:solidFill>
                  <a:srgbClr val="FF0000"/>
                </a:solidFill>
                <a:latin typeface="Roboto"/>
                <a:ea typeface="Roboto"/>
                <a:cs typeface="Roboto"/>
                <a:sym typeface="Roboto"/>
              </a:rPr>
              <a:t>P</a:t>
            </a:r>
            <a:r>
              <a:rPr lang="it" i="1" baseline="-25000">
                <a:solidFill>
                  <a:srgbClr val="FF0000"/>
                </a:solidFill>
                <a:latin typeface="Roboto"/>
                <a:ea typeface="Roboto"/>
                <a:cs typeface="Roboto"/>
                <a:sym typeface="Roboto"/>
              </a:rPr>
              <a:t>ψs</a:t>
            </a:r>
            <a:r>
              <a:rPr lang="it" i="1">
                <a:solidFill>
                  <a:srgbClr val="FF0000"/>
                </a:solidFill>
                <a:latin typeface="Roboto"/>
                <a:ea typeface="Roboto"/>
                <a:cs typeface="Roboto"/>
                <a:sym typeface="Roboto"/>
              </a:rPr>
              <a:t>(4338) </a:t>
            </a:r>
            <a:endParaRPr i="1">
              <a:solidFill>
                <a:srgbClr val="FF0000"/>
              </a:solidFill>
              <a:latin typeface="Roboto"/>
              <a:ea typeface="Roboto"/>
              <a:cs typeface="Roboto"/>
              <a:sym typeface="Roboto"/>
            </a:endParaRPr>
          </a:p>
          <a:p>
            <a:pPr marL="0" lvl="0" indent="0" algn="l" rtl="0">
              <a:lnSpc>
                <a:spcPct val="115000"/>
              </a:lnSpc>
              <a:spcBef>
                <a:spcPts val="0"/>
              </a:spcBef>
              <a:spcAft>
                <a:spcPts val="0"/>
              </a:spcAft>
              <a:buNone/>
            </a:pPr>
            <a:r>
              <a:rPr lang="it">
                <a:latin typeface="Roboto"/>
                <a:ea typeface="Roboto"/>
                <a:cs typeface="Roboto"/>
                <a:sym typeface="Roboto"/>
              </a:rPr>
              <a:t>with strange quark content             , </a:t>
            </a:r>
            <a:endParaRPr>
              <a:latin typeface="Roboto"/>
              <a:ea typeface="Roboto"/>
              <a:cs typeface="Roboto"/>
              <a:sym typeface="Roboto"/>
            </a:endParaRPr>
          </a:p>
          <a:p>
            <a:pPr marL="0" lvl="0" indent="0" algn="l" rtl="0">
              <a:lnSpc>
                <a:spcPct val="115000"/>
              </a:lnSpc>
              <a:spcBef>
                <a:spcPts val="0"/>
              </a:spcBef>
              <a:spcAft>
                <a:spcPts val="0"/>
              </a:spcAft>
              <a:buNone/>
            </a:pPr>
            <a:endParaRPr i="1">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r>
              <a:rPr lang="it">
                <a:latin typeface="Roboto"/>
                <a:ea typeface="Roboto"/>
                <a:cs typeface="Roboto"/>
                <a:sym typeface="Roboto"/>
              </a:rPr>
              <a:t>⇒ first pentaquark with spin-parity </a:t>
            </a:r>
            <a:endParaRPr>
              <a:latin typeface="Roboto"/>
              <a:ea typeface="Roboto"/>
              <a:cs typeface="Roboto"/>
              <a:sym typeface="Roboto"/>
            </a:endParaRPr>
          </a:p>
          <a:p>
            <a:pPr marL="0" lvl="0" indent="0" algn="l" rtl="0">
              <a:spcBef>
                <a:spcPts val="0"/>
              </a:spcBef>
              <a:spcAft>
                <a:spcPts val="0"/>
              </a:spcAft>
              <a:buNone/>
            </a:pPr>
            <a:r>
              <a:rPr lang="it">
                <a:latin typeface="Roboto"/>
                <a:ea typeface="Roboto"/>
                <a:cs typeface="Roboto"/>
                <a:sym typeface="Roboto"/>
              </a:rPr>
              <a:t>    determined at 90%CL → J</a:t>
            </a:r>
            <a:r>
              <a:rPr lang="it" baseline="30000">
                <a:latin typeface="Roboto"/>
                <a:ea typeface="Roboto"/>
                <a:cs typeface="Roboto"/>
                <a:sym typeface="Roboto"/>
              </a:rPr>
              <a:t>P</a:t>
            </a:r>
            <a:r>
              <a:rPr lang="it">
                <a:latin typeface="Roboto"/>
                <a:ea typeface="Roboto"/>
                <a:cs typeface="Roboto"/>
                <a:sym typeface="Roboto"/>
              </a:rPr>
              <a:t>=½</a:t>
            </a:r>
            <a:r>
              <a:rPr lang="it" baseline="30000">
                <a:latin typeface="Roboto"/>
                <a:ea typeface="Roboto"/>
                <a:cs typeface="Roboto"/>
                <a:sym typeface="Roboto"/>
              </a:rPr>
              <a:t>-</a:t>
            </a:r>
            <a:r>
              <a:rPr lang="it" i="1">
                <a:latin typeface="Roboto"/>
                <a:ea typeface="Roboto"/>
                <a:cs typeface="Roboto"/>
                <a:sym typeface="Roboto"/>
              </a:rPr>
              <a:t> </a:t>
            </a:r>
            <a:endParaRPr>
              <a:latin typeface="Roboto"/>
              <a:ea typeface="Roboto"/>
              <a:cs typeface="Roboto"/>
              <a:sym typeface="Roboto"/>
            </a:endParaRPr>
          </a:p>
        </p:txBody>
      </p:sp>
      <p:pic>
        <p:nvPicPr>
          <p:cNvPr id="693" name="Google Shape;693;p69"/>
          <p:cNvPicPr preferRelativeResize="0"/>
          <p:nvPr/>
        </p:nvPicPr>
        <p:blipFill rotWithShape="1">
          <a:blip r:embed="rId4">
            <a:alphaModFix/>
          </a:blip>
          <a:srcRect r="52536" b="-32538"/>
          <a:stretch/>
        </p:blipFill>
        <p:spPr>
          <a:xfrm>
            <a:off x="1222075" y="2437350"/>
            <a:ext cx="2263070" cy="293100"/>
          </a:xfrm>
          <a:prstGeom prst="rect">
            <a:avLst/>
          </a:prstGeom>
          <a:noFill/>
          <a:ln>
            <a:noFill/>
          </a:ln>
        </p:spPr>
      </p:pic>
      <p:pic>
        <p:nvPicPr>
          <p:cNvPr id="694" name="Google Shape;694;p69"/>
          <p:cNvPicPr preferRelativeResize="0"/>
          <p:nvPr/>
        </p:nvPicPr>
        <p:blipFill rotWithShape="1">
          <a:blip r:embed="rId4">
            <a:alphaModFix/>
          </a:blip>
          <a:srcRect l="54421" r="2571"/>
          <a:stretch/>
        </p:blipFill>
        <p:spPr>
          <a:xfrm>
            <a:off x="1222075" y="2782612"/>
            <a:ext cx="2109350" cy="227479"/>
          </a:xfrm>
          <a:prstGeom prst="rect">
            <a:avLst/>
          </a:prstGeom>
          <a:noFill/>
          <a:ln>
            <a:noFill/>
          </a:ln>
        </p:spPr>
      </p:pic>
      <p:sp>
        <p:nvSpPr>
          <p:cNvPr id="695" name="Google Shape;695;p69"/>
          <p:cNvSpPr txBox="1"/>
          <p:nvPr/>
        </p:nvSpPr>
        <p:spPr>
          <a:xfrm>
            <a:off x="5189450" y="1082600"/>
            <a:ext cx="3267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p:txBody>
      </p:sp>
      <p:sp>
        <p:nvSpPr>
          <p:cNvPr id="696" name="Google Shape;696;p69"/>
          <p:cNvSpPr txBox="1"/>
          <p:nvPr/>
        </p:nvSpPr>
        <p:spPr>
          <a:xfrm>
            <a:off x="4814964" y="1482800"/>
            <a:ext cx="2169600" cy="29862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Roboto"/>
              <a:buChar char="✓"/>
            </a:pPr>
            <a:r>
              <a:rPr lang="it">
                <a:latin typeface="Roboto"/>
                <a:ea typeface="Roboto"/>
                <a:cs typeface="Roboto"/>
                <a:sym typeface="Roboto"/>
              </a:rPr>
              <a:t>narrow and close to </a:t>
            </a:r>
            <a:r>
              <a:rPr lang="it" i="1">
                <a:solidFill>
                  <a:srgbClr val="0000FF"/>
                </a:solidFill>
                <a:latin typeface="Roboto"/>
                <a:ea typeface="Roboto"/>
                <a:cs typeface="Roboto"/>
                <a:sym typeface="Roboto"/>
              </a:rPr>
              <a:t>𝛯</a:t>
            </a:r>
            <a:r>
              <a:rPr lang="it" sz="1300" i="1" baseline="-25000">
                <a:solidFill>
                  <a:srgbClr val="0000FF"/>
                </a:solidFill>
                <a:latin typeface="Roboto"/>
                <a:ea typeface="Roboto"/>
                <a:cs typeface="Roboto"/>
                <a:sym typeface="Roboto"/>
              </a:rPr>
              <a:t>c</a:t>
            </a:r>
            <a:r>
              <a:rPr lang="it" sz="1300" i="1" baseline="30000">
                <a:solidFill>
                  <a:srgbClr val="0000FF"/>
                </a:solidFill>
                <a:latin typeface="Roboto"/>
                <a:ea typeface="Roboto"/>
                <a:cs typeface="Roboto"/>
                <a:sym typeface="Roboto"/>
              </a:rPr>
              <a:t>+</a:t>
            </a:r>
            <a:r>
              <a:rPr lang="it" sz="1300" i="1">
                <a:solidFill>
                  <a:srgbClr val="0000FF"/>
                </a:solidFill>
                <a:latin typeface="Roboto"/>
                <a:ea typeface="Roboto"/>
                <a:cs typeface="Roboto"/>
                <a:sym typeface="Roboto"/>
              </a:rPr>
              <a:t>D</a:t>
            </a:r>
            <a:r>
              <a:rPr lang="it" i="1" baseline="30000">
                <a:solidFill>
                  <a:srgbClr val="0000FF"/>
                </a:solidFill>
                <a:latin typeface="Roboto"/>
                <a:ea typeface="Roboto"/>
                <a:cs typeface="Roboto"/>
                <a:sym typeface="Roboto"/>
              </a:rPr>
              <a:t>−</a:t>
            </a:r>
            <a:r>
              <a:rPr lang="it" i="1" baseline="-25000">
                <a:solidFill>
                  <a:srgbClr val="0000FF"/>
                </a:solidFill>
                <a:latin typeface="Roboto"/>
                <a:ea typeface="Roboto"/>
                <a:cs typeface="Roboto"/>
                <a:sym typeface="Roboto"/>
              </a:rPr>
              <a:t> </a:t>
            </a:r>
            <a:r>
              <a:rPr lang="it">
                <a:latin typeface="Roboto"/>
                <a:ea typeface="Roboto"/>
                <a:cs typeface="Roboto"/>
                <a:sym typeface="Roboto"/>
              </a:rPr>
              <a:t>threshold </a:t>
            </a:r>
            <a:endParaRPr>
              <a:latin typeface="Roboto"/>
              <a:ea typeface="Roboto"/>
              <a:cs typeface="Roboto"/>
              <a:sym typeface="Roboto"/>
            </a:endParaRPr>
          </a:p>
          <a:p>
            <a:pPr marL="457200" lvl="0" indent="0" algn="l" rtl="0">
              <a:spcBef>
                <a:spcPts val="0"/>
              </a:spcBef>
              <a:spcAft>
                <a:spcPts val="0"/>
              </a:spcAft>
              <a:buNone/>
            </a:pP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it">
                <a:latin typeface="Roboto"/>
                <a:ea typeface="Roboto"/>
                <a:cs typeface="Roboto"/>
                <a:sym typeface="Roboto"/>
              </a:rPr>
              <a:t>not compatible with state outside the phsp</a:t>
            </a:r>
            <a:endParaRPr>
              <a:latin typeface="Roboto"/>
              <a:ea typeface="Roboto"/>
              <a:cs typeface="Roboto"/>
              <a:sym typeface="Roboto"/>
            </a:endParaRPr>
          </a:p>
          <a:p>
            <a:pPr marL="0" lvl="0" indent="0" algn="l" rtl="0">
              <a:spcBef>
                <a:spcPts val="0"/>
              </a:spcBef>
              <a:spcAft>
                <a:spcPts val="0"/>
              </a:spcAft>
              <a:buNone/>
            </a:pPr>
            <a:r>
              <a:rPr lang="it">
                <a:latin typeface="Roboto"/>
                <a:ea typeface="Roboto"/>
                <a:cs typeface="Roboto"/>
                <a:sym typeface="Roboto"/>
              </a:rPr>
              <a:t> </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it">
                <a:latin typeface="Roboto"/>
                <a:ea typeface="Roboto"/>
                <a:cs typeface="Roboto"/>
                <a:sym typeface="Roboto"/>
              </a:rPr>
              <a:t>pentaquark with strangeness due to SU(3) symmetry</a:t>
            </a:r>
            <a:endParaRPr>
              <a:latin typeface="Roboto"/>
              <a:ea typeface="Roboto"/>
              <a:cs typeface="Roboto"/>
              <a:sym typeface="Roboto"/>
            </a:endParaRPr>
          </a:p>
          <a:p>
            <a:pPr marL="0" lvl="0" indent="0" algn="l" rtl="0">
              <a:spcBef>
                <a:spcPts val="0"/>
              </a:spcBef>
              <a:spcAft>
                <a:spcPts val="0"/>
              </a:spcAft>
              <a:buNone/>
            </a:pPr>
            <a:r>
              <a:rPr lang="it">
                <a:latin typeface="Roboto"/>
                <a:ea typeface="Roboto"/>
                <a:cs typeface="Roboto"/>
                <a:sym typeface="Roboto"/>
              </a:rPr>
              <a:t> </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r>
              <a:rPr lang="it">
                <a:latin typeface="Roboto"/>
                <a:ea typeface="Roboto"/>
                <a:cs typeface="Roboto"/>
                <a:sym typeface="Roboto"/>
              </a:rPr>
              <a:t>  </a:t>
            </a:r>
            <a:endParaRPr>
              <a:latin typeface="Roboto"/>
              <a:ea typeface="Roboto"/>
              <a:cs typeface="Roboto"/>
              <a:sym typeface="Roboto"/>
            </a:endParaRPr>
          </a:p>
        </p:txBody>
      </p:sp>
      <p:sp>
        <p:nvSpPr>
          <p:cNvPr id="697" name="Google Shape;697;p69"/>
          <p:cNvSpPr txBox="1"/>
          <p:nvPr/>
        </p:nvSpPr>
        <p:spPr>
          <a:xfrm>
            <a:off x="8468100" y="2171550"/>
            <a:ext cx="798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i="1">
                <a:solidFill>
                  <a:srgbClr val="0000FF"/>
                </a:solidFill>
                <a:latin typeface="Roboto"/>
                <a:ea typeface="Roboto"/>
                <a:cs typeface="Roboto"/>
                <a:sym typeface="Roboto"/>
              </a:rPr>
              <a:t>𝛯</a:t>
            </a:r>
            <a:r>
              <a:rPr lang="it" sz="1300" i="1" baseline="-25000">
                <a:solidFill>
                  <a:srgbClr val="0000FF"/>
                </a:solidFill>
                <a:latin typeface="Roboto"/>
                <a:ea typeface="Roboto"/>
                <a:cs typeface="Roboto"/>
                <a:sym typeface="Roboto"/>
              </a:rPr>
              <a:t>c</a:t>
            </a:r>
            <a:r>
              <a:rPr lang="it" sz="1300" i="1" baseline="30000">
                <a:solidFill>
                  <a:srgbClr val="0000FF"/>
                </a:solidFill>
                <a:latin typeface="Roboto"/>
                <a:ea typeface="Roboto"/>
                <a:cs typeface="Roboto"/>
                <a:sym typeface="Roboto"/>
              </a:rPr>
              <a:t>+</a:t>
            </a:r>
            <a:r>
              <a:rPr lang="it" sz="1300" i="1">
                <a:solidFill>
                  <a:srgbClr val="0000FF"/>
                </a:solidFill>
                <a:latin typeface="Roboto"/>
                <a:ea typeface="Roboto"/>
                <a:cs typeface="Roboto"/>
                <a:sym typeface="Roboto"/>
              </a:rPr>
              <a:t>D</a:t>
            </a:r>
            <a:r>
              <a:rPr lang="it" i="1" baseline="30000">
                <a:solidFill>
                  <a:srgbClr val="0000FF"/>
                </a:solidFill>
                <a:latin typeface="Roboto"/>
                <a:ea typeface="Roboto"/>
                <a:cs typeface="Roboto"/>
                <a:sym typeface="Roboto"/>
              </a:rPr>
              <a:t>−</a:t>
            </a:r>
            <a:endParaRPr>
              <a:latin typeface="Roboto"/>
              <a:ea typeface="Roboto"/>
              <a:cs typeface="Roboto"/>
              <a:sym typeface="Roboto"/>
            </a:endParaRPr>
          </a:p>
        </p:txBody>
      </p:sp>
      <p:sp>
        <p:nvSpPr>
          <p:cNvPr id="698" name="Google Shape;698;p69"/>
          <p:cNvSpPr txBox="1"/>
          <p:nvPr/>
        </p:nvSpPr>
        <p:spPr>
          <a:xfrm>
            <a:off x="5742500" y="918300"/>
            <a:ext cx="2634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i="1">
                <a:solidFill>
                  <a:srgbClr val="38761D"/>
                </a:solidFill>
                <a:latin typeface="Roboto"/>
                <a:ea typeface="Roboto"/>
                <a:cs typeface="Roboto"/>
                <a:sym typeface="Roboto"/>
              </a:rPr>
              <a:t>For theoretical interpretation</a:t>
            </a:r>
            <a:endParaRPr i="1">
              <a:solidFill>
                <a:srgbClr val="38761D"/>
              </a:solidFill>
              <a:latin typeface="Roboto"/>
              <a:ea typeface="Roboto"/>
              <a:cs typeface="Roboto"/>
              <a:sym typeface="Roboto"/>
            </a:endParaRPr>
          </a:p>
        </p:txBody>
      </p:sp>
      <p:sp>
        <p:nvSpPr>
          <p:cNvPr id="699" name="Google Shape;699;p69"/>
          <p:cNvSpPr txBox="1"/>
          <p:nvPr/>
        </p:nvSpPr>
        <p:spPr>
          <a:xfrm>
            <a:off x="2675675" y="1659875"/>
            <a:ext cx="204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baseline="30000">
                <a:solidFill>
                  <a:srgbClr val="FF0000"/>
                </a:solidFill>
                <a:latin typeface="Roboto"/>
                <a:ea typeface="Roboto"/>
                <a:cs typeface="Roboto"/>
                <a:sym typeface="Roboto"/>
              </a:rPr>
              <a:t>Λ</a:t>
            </a:r>
            <a:endParaRPr>
              <a:solidFill>
                <a:srgbClr val="FF0000"/>
              </a:solidFill>
              <a:latin typeface="Roboto"/>
              <a:ea typeface="Roboto"/>
              <a:cs typeface="Roboto"/>
              <a:sym typeface="Roboto"/>
            </a:endParaRPr>
          </a:p>
        </p:txBody>
      </p:sp>
      <p:pic>
        <p:nvPicPr>
          <p:cNvPr id="700" name="Google Shape;700;p69"/>
          <p:cNvPicPr preferRelativeResize="0"/>
          <p:nvPr/>
        </p:nvPicPr>
        <p:blipFill rotWithShape="1">
          <a:blip r:embed="rId5">
            <a:alphaModFix/>
          </a:blip>
          <a:srcRect l="46957" t="19309" r="42234" b="69001"/>
          <a:stretch/>
        </p:blipFill>
        <p:spPr>
          <a:xfrm>
            <a:off x="2621600" y="2037650"/>
            <a:ext cx="496599" cy="205900"/>
          </a:xfrm>
          <a:prstGeom prst="rect">
            <a:avLst/>
          </a:prstGeom>
          <a:noFill/>
          <a:ln>
            <a:noFill/>
          </a:ln>
        </p:spPr>
      </p:pic>
      <p:sp>
        <p:nvSpPr>
          <p:cNvPr id="701" name="Google Shape;701;p69"/>
          <p:cNvSpPr txBox="1"/>
          <p:nvPr/>
        </p:nvSpPr>
        <p:spPr>
          <a:xfrm>
            <a:off x="5664125" y="609600"/>
            <a:ext cx="3697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solidFill>
                  <a:schemeClr val="accent5"/>
                </a:solidFill>
                <a:latin typeface="Roboto"/>
                <a:ea typeface="Roboto"/>
                <a:cs typeface="Roboto"/>
                <a:sym typeface="Roboto"/>
              </a:rPr>
              <a:t>LHCb-PAPER-2022-031, arxiv:</a:t>
            </a:r>
            <a:r>
              <a:rPr lang="it" sz="1200">
                <a:solidFill>
                  <a:schemeClr val="accent5"/>
                </a:solidFill>
                <a:uFill>
                  <a:noFill/>
                </a:uFill>
                <a:latin typeface="Roboto"/>
                <a:ea typeface="Roboto"/>
                <a:cs typeface="Roboto"/>
                <a:sym typeface="Roboto"/>
                <a:hlinkClick r:id="rId6">
                  <a:extLst>
                    <a:ext uri="{A12FA001-AC4F-418D-AE19-62706E023703}">
                      <ahyp:hlinkClr xmlns:ahyp="http://schemas.microsoft.com/office/drawing/2018/hyperlinkcolor" val="tx"/>
                    </a:ext>
                  </a:extLst>
                </a:hlinkClick>
              </a:rPr>
              <a:t>2210.10346</a:t>
            </a:r>
            <a:endParaRPr>
              <a:solidFill>
                <a:schemeClr val="accent5"/>
              </a:solidFill>
              <a:latin typeface="Roboto"/>
              <a:ea typeface="Roboto"/>
              <a:cs typeface="Roboto"/>
              <a:sym typeface="Roboto"/>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70"/>
          <p:cNvSpPr txBox="1">
            <a:spLocks noGrp="1"/>
          </p:cNvSpPr>
          <p:nvPr>
            <p:ph type="title"/>
          </p:nvPr>
        </p:nvSpPr>
        <p:spPr>
          <a:xfrm>
            <a:off x="311725" y="1961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a:t>Conclusion &amp; Prospects</a:t>
            </a:r>
            <a:endParaRPr/>
          </a:p>
        </p:txBody>
      </p:sp>
      <p:sp>
        <p:nvSpPr>
          <p:cNvPr id="707" name="Google Shape;707;p70"/>
          <p:cNvSpPr txBox="1">
            <a:spLocks noGrp="1"/>
          </p:cNvSpPr>
          <p:nvPr>
            <p:ph type="sldNum" idx="12"/>
          </p:nvPr>
        </p:nvSpPr>
        <p:spPr>
          <a:xfrm>
            <a:off x="8548658" y="48156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it"/>
              <a:t>32</a:t>
            </a:fld>
            <a:endParaRPr/>
          </a:p>
        </p:txBody>
      </p:sp>
      <p:sp>
        <p:nvSpPr>
          <p:cNvPr id="708" name="Google Shape;708;p70"/>
          <p:cNvSpPr txBox="1"/>
          <p:nvPr/>
        </p:nvSpPr>
        <p:spPr>
          <a:xfrm>
            <a:off x="444100" y="1123450"/>
            <a:ext cx="6995100" cy="25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Roboto"/>
                <a:ea typeface="Roboto"/>
                <a:cs typeface="Roboto"/>
                <a:sym typeface="Roboto"/>
              </a:rPr>
              <a:t>Spectroscopy of heavy hadrons</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it">
                <a:latin typeface="Roboto"/>
                <a:ea typeface="Roboto"/>
                <a:cs typeface="Roboto"/>
                <a:sym typeface="Roboto"/>
              </a:rPr>
              <a:t>excited </a:t>
            </a:r>
            <a:r>
              <a:rPr lang="it" i="1">
                <a:latin typeface="Roboto"/>
                <a:ea typeface="Roboto"/>
                <a:cs typeface="Roboto"/>
                <a:sym typeface="Roboto"/>
              </a:rPr>
              <a:t>b</a:t>
            </a:r>
            <a:r>
              <a:rPr lang="it">
                <a:latin typeface="Roboto"/>
                <a:ea typeface="Roboto"/>
                <a:cs typeface="Roboto"/>
                <a:sym typeface="Roboto"/>
              </a:rPr>
              <a:t> and </a:t>
            </a:r>
            <a:r>
              <a:rPr lang="it" i="1">
                <a:latin typeface="Roboto"/>
                <a:ea typeface="Roboto"/>
                <a:cs typeface="Roboto"/>
                <a:sym typeface="Roboto"/>
              </a:rPr>
              <a:t>c</a:t>
            </a:r>
            <a:r>
              <a:rPr lang="it">
                <a:latin typeface="Roboto"/>
                <a:ea typeface="Roboto"/>
                <a:cs typeface="Roboto"/>
                <a:sym typeface="Roboto"/>
              </a:rPr>
              <a:t> hadrons</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it" i="1">
                <a:latin typeface="Roboto"/>
                <a:ea typeface="Roboto"/>
                <a:cs typeface="Roboto"/>
                <a:sym typeface="Roboto"/>
              </a:rPr>
              <a:t>bc</a:t>
            </a:r>
            <a:r>
              <a:rPr lang="it">
                <a:latin typeface="Roboto"/>
                <a:ea typeface="Roboto"/>
                <a:cs typeface="Roboto"/>
                <a:sym typeface="Roboto"/>
              </a:rPr>
              <a:t> searches already started </a:t>
            </a:r>
            <a:endParaRPr i="1" baseline="-25000">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lnSpc>
                <a:spcPct val="115000"/>
              </a:lnSpc>
              <a:spcBef>
                <a:spcPts val="1000"/>
              </a:spcBef>
              <a:spcAft>
                <a:spcPts val="0"/>
              </a:spcAft>
              <a:buNone/>
            </a:pPr>
            <a:endParaRPr b="1">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sp>
        <p:nvSpPr>
          <p:cNvPr id="709" name="Google Shape;709;p70"/>
          <p:cNvSpPr txBox="1"/>
          <p:nvPr/>
        </p:nvSpPr>
        <p:spPr>
          <a:xfrm>
            <a:off x="4343775" y="1123438"/>
            <a:ext cx="43818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Roboto"/>
                <a:ea typeface="Roboto"/>
                <a:cs typeface="Roboto"/>
                <a:sym typeface="Roboto"/>
              </a:rPr>
              <a:t>Exotic contributions </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it">
                <a:latin typeface="Roboto"/>
                <a:ea typeface="Roboto"/>
                <a:cs typeface="Roboto"/>
                <a:sym typeface="Roboto"/>
              </a:rPr>
              <a:t>New tetraquark: </a:t>
            </a:r>
            <a:r>
              <a:rPr lang="it" i="1">
                <a:latin typeface="Roboto"/>
                <a:ea typeface="Roboto"/>
                <a:cs typeface="Roboto"/>
                <a:sym typeface="Roboto"/>
              </a:rPr>
              <a:t>T</a:t>
            </a:r>
            <a:r>
              <a:rPr lang="it" i="1" baseline="-25000">
                <a:latin typeface="Roboto"/>
                <a:ea typeface="Roboto"/>
                <a:cs typeface="Roboto"/>
                <a:sym typeface="Roboto"/>
              </a:rPr>
              <a:t>cc</a:t>
            </a:r>
            <a:r>
              <a:rPr lang="it" i="1" baseline="30000">
                <a:latin typeface="Roboto"/>
                <a:ea typeface="Roboto"/>
                <a:cs typeface="Roboto"/>
                <a:sym typeface="Roboto"/>
              </a:rPr>
              <a:t>+</a:t>
            </a:r>
            <a:r>
              <a:rPr lang="it" i="1">
                <a:latin typeface="Roboto"/>
                <a:ea typeface="Roboto"/>
                <a:cs typeface="Roboto"/>
                <a:sym typeface="Roboto"/>
              </a:rPr>
              <a:t>, T</a:t>
            </a:r>
            <a:r>
              <a:rPr lang="it" i="1" baseline="-25000">
                <a:latin typeface="Roboto"/>
                <a:ea typeface="Roboto"/>
                <a:cs typeface="Roboto"/>
                <a:sym typeface="Roboto"/>
              </a:rPr>
              <a:t>cs0</a:t>
            </a:r>
            <a:r>
              <a:rPr lang="it" i="1" baseline="30000">
                <a:latin typeface="Roboto"/>
                <a:ea typeface="Roboto"/>
                <a:cs typeface="Roboto"/>
                <a:sym typeface="Roboto"/>
              </a:rPr>
              <a:t> </a:t>
            </a:r>
            <a:r>
              <a:rPr lang="it" i="1">
                <a:latin typeface="Roboto"/>
                <a:ea typeface="Roboto"/>
                <a:cs typeface="Roboto"/>
                <a:sym typeface="Roboto"/>
              </a:rPr>
              <a:t>(2900)</a:t>
            </a:r>
            <a:r>
              <a:rPr lang="it" i="1" baseline="30000">
                <a:latin typeface="Roboto"/>
                <a:ea typeface="Roboto"/>
                <a:cs typeface="Roboto"/>
                <a:sym typeface="Roboto"/>
              </a:rPr>
              <a:t>0,++</a:t>
            </a:r>
            <a:r>
              <a:rPr lang="it">
                <a:latin typeface="Roboto"/>
                <a:ea typeface="Roboto"/>
                <a:cs typeface="Roboto"/>
                <a:sym typeface="Roboto"/>
              </a:rPr>
              <a:t>  </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it">
                <a:latin typeface="Roboto"/>
                <a:ea typeface="Roboto"/>
                <a:cs typeface="Roboto"/>
                <a:sym typeface="Roboto"/>
              </a:rPr>
              <a:t>First pentaquark with strangeness </a:t>
            </a:r>
            <a:endParaRPr>
              <a:latin typeface="Roboto"/>
              <a:ea typeface="Roboto"/>
              <a:cs typeface="Roboto"/>
              <a:sym typeface="Roboto"/>
            </a:endParaRPr>
          </a:p>
        </p:txBody>
      </p:sp>
      <p:sp>
        <p:nvSpPr>
          <p:cNvPr id="710" name="Google Shape;710;p70"/>
          <p:cNvSpPr txBox="1"/>
          <p:nvPr/>
        </p:nvSpPr>
        <p:spPr>
          <a:xfrm>
            <a:off x="7651775" y="4626225"/>
            <a:ext cx="1619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000">
              <a:latin typeface="Roboto"/>
              <a:ea typeface="Roboto"/>
              <a:cs typeface="Roboto"/>
              <a:sym typeface="Roboto"/>
            </a:endParaRPr>
          </a:p>
        </p:txBody>
      </p:sp>
      <p:pic>
        <p:nvPicPr>
          <p:cNvPr id="711" name="Google Shape;711;p70"/>
          <p:cNvPicPr preferRelativeResize="0"/>
          <p:nvPr/>
        </p:nvPicPr>
        <p:blipFill rotWithShape="1">
          <a:blip r:embed="rId3">
            <a:alphaModFix/>
          </a:blip>
          <a:srcRect/>
          <a:stretch/>
        </p:blipFill>
        <p:spPr>
          <a:xfrm>
            <a:off x="506216" y="2182950"/>
            <a:ext cx="4608717" cy="1008011"/>
          </a:xfrm>
          <a:prstGeom prst="rect">
            <a:avLst/>
          </a:prstGeom>
          <a:noFill/>
          <a:ln>
            <a:noFill/>
          </a:ln>
        </p:spPr>
      </p:pic>
      <p:sp>
        <p:nvSpPr>
          <p:cNvPr id="712" name="Google Shape;712;p70"/>
          <p:cNvSpPr txBox="1"/>
          <p:nvPr/>
        </p:nvSpPr>
        <p:spPr>
          <a:xfrm>
            <a:off x="506225" y="3295225"/>
            <a:ext cx="5742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p:txBody>
      </p:sp>
      <p:sp>
        <p:nvSpPr>
          <p:cNvPr id="713" name="Google Shape;713;p70"/>
          <p:cNvSpPr txBox="1"/>
          <p:nvPr/>
        </p:nvSpPr>
        <p:spPr>
          <a:xfrm>
            <a:off x="423600" y="3295225"/>
            <a:ext cx="63417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b="1">
                <a:latin typeface="Roboto"/>
                <a:ea typeface="Roboto"/>
                <a:cs typeface="Roboto"/>
                <a:sym typeface="Roboto"/>
              </a:rPr>
              <a:t>Upcoming Run 3 data:</a:t>
            </a:r>
            <a:endParaRPr b="1">
              <a:latin typeface="Roboto"/>
              <a:ea typeface="Roboto"/>
              <a:cs typeface="Roboto"/>
              <a:sym typeface="Roboto"/>
            </a:endParaRPr>
          </a:p>
          <a:p>
            <a:pPr marL="457200" lvl="0" indent="-317500" algn="l" rtl="0">
              <a:spcBef>
                <a:spcPts val="0"/>
              </a:spcBef>
              <a:spcAft>
                <a:spcPts val="0"/>
              </a:spcAft>
              <a:buSzPts val="1400"/>
              <a:buFont typeface="Roboto"/>
              <a:buChar char="-"/>
            </a:pPr>
            <a:r>
              <a:rPr lang="it">
                <a:latin typeface="Roboto"/>
                <a:ea typeface="Roboto"/>
                <a:cs typeface="Roboto"/>
                <a:sym typeface="Roboto"/>
              </a:rPr>
              <a:t>higher integrated luminosity </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it">
                <a:latin typeface="Roboto"/>
                <a:ea typeface="Roboto"/>
                <a:cs typeface="Roboto"/>
                <a:sym typeface="Roboto"/>
              </a:rPr>
              <a:t>new detector with fully software-based trigger </a:t>
            </a:r>
            <a:endParaRPr>
              <a:latin typeface="Roboto"/>
              <a:ea typeface="Roboto"/>
              <a:cs typeface="Roboto"/>
              <a:sym typeface="Roboto"/>
            </a:endParaRPr>
          </a:p>
        </p:txBody>
      </p:sp>
      <p:sp>
        <p:nvSpPr>
          <p:cNvPr id="714" name="Google Shape;714;p70"/>
          <p:cNvSpPr txBox="1"/>
          <p:nvPr/>
        </p:nvSpPr>
        <p:spPr>
          <a:xfrm>
            <a:off x="5835650" y="3388200"/>
            <a:ext cx="2840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p:txBody>
      </p:sp>
      <p:sp>
        <p:nvSpPr>
          <p:cNvPr id="715" name="Google Shape;715;p70"/>
          <p:cNvSpPr txBox="1"/>
          <p:nvPr/>
        </p:nvSpPr>
        <p:spPr>
          <a:xfrm>
            <a:off x="5544375" y="3457450"/>
            <a:ext cx="31812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solidFill>
                  <a:srgbClr val="0000FF"/>
                </a:solidFill>
                <a:latin typeface="Roboto"/>
                <a:ea typeface="Roboto"/>
                <a:cs typeface="Roboto"/>
                <a:sym typeface="Roboto"/>
              </a:rPr>
              <a:t>⇒ Boosting data to a new level!</a:t>
            </a:r>
            <a:endParaRPr>
              <a:solidFill>
                <a:srgbClr val="0000FF"/>
              </a:solidFill>
              <a:latin typeface="Roboto"/>
              <a:ea typeface="Roboto"/>
              <a:cs typeface="Roboto"/>
              <a:sym typeface="Roboto"/>
            </a:endParaRPr>
          </a:p>
          <a:p>
            <a:pPr marL="0" lvl="0" indent="457200" algn="l" rtl="0">
              <a:spcBef>
                <a:spcPts val="0"/>
              </a:spcBef>
              <a:spcAft>
                <a:spcPts val="0"/>
              </a:spcAft>
              <a:buNone/>
            </a:pPr>
            <a:r>
              <a:rPr lang="it">
                <a:latin typeface="Roboto"/>
                <a:ea typeface="Roboto"/>
                <a:cs typeface="Roboto"/>
                <a:sym typeface="Roboto"/>
              </a:rPr>
              <a:t>x2 by Run3, x7 by Run4 </a:t>
            </a:r>
            <a:endParaRPr>
              <a:latin typeface="Roboto"/>
              <a:ea typeface="Roboto"/>
              <a:cs typeface="Roboto"/>
              <a:sym typeface="Roboto"/>
            </a:endParaRPr>
          </a:p>
          <a:p>
            <a:pPr marL="0" lvl="0" indent="0" algn="l" rtl="0">
              <a:spcBef>
                <a:spcPts val="0"/>
              </a:spcBef>
              <a:spcAft>
                <a:spcPts val="0"/>
              </a:spcAft>
              <a:buNone/>
            </a:pPr>
            <a:r>
              <a:rPr lang="it">
                <a:latin typeface="Roboto"/>
                <a:ea typeface="Roboto"/>
                <a:cs typeface="Roboto"/>
                <a:sym typeface="Roboto"/>
              </a:rPr>
              <a:t>(+ improvements of analysis skills)</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sp>
        <p:nvSpPr>
          <p:cNvPr id="716" name="Google Shape;716;p70"/>
          <p:cNvSpPr/>
          <p:nvPr/>
        </p:nvSpPr>
        <p:spPr>
          <a:xfrm>
            <a:off x="2508575" y="2549150"/>
            <a:ext cx="482400" cy="187500"/>
          </a:xfrm>
          <a:prstGeom prst="rect">
            <a:avLst/>
          </a:prstGeom>
          <a:solidFill>
            <a:srgbClr val="6AA84F"/>
          </a:solidFill>
          <a:ln w="952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70"/>
          <p:cNvSpPr txBox="1"/>
          <p:nvPr/>
        </p:nvSpPr>
        <p:spPr>
          <a:xfrm>
            <a:off x="2466450" y="2496650"/>
            <a:ext cx="6042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700" b="1">
                <a:solidFill>
                  <a:srgbClr val="274E13"/>
                </a:solidFill>
                <a:latin typeface="Calibri"/>
                <a:ea typeface="Calibri"/>
                <a:cs typeface="Calibri"/>
                <a:sym typeface="Calibri"/>
              </a:rPr>
              <a:t>2022-2025</a:t>
            </a:r>
            <a:endParaRPr sz="700" b="1">
              <a:solidFill>
                <a:srgbClr val="274E13"/>
              </a:solidFill>
              <a:latin typeface="Calibri"/>
              <a:ea typeface="Calibri"/>
              <a:cs typeface="Calibri"/>
              <a:sym typeface="Calibri"/>
            </a:endParaRPr>
          </a:p>
        </p:txBody>
      </p:sp>
      <p:sp>
        <p:nvSpPr>
          <p:cNvPr id="718" name="Google Shape;718;p70"/>
          <p:cNvSpPr/>
          <p:nvPr/>
        </p:nvSpPr>
        <p:spPr>
          <a:xfrm>
            <a:off x="3529800" y="2549150"/>
            <a:ext cx="482400" cy="187500"/>
          </a:xfrm>
          <a:prstGeom prst="rect">
            <a:avLst/>
          </a:prstGeom>
          <a:solidFill>
            <a:srgbClr val="70D9A0"/>
          </a:solidFill>
          <a:ln w="9525" cap="flat" cmpd="sng">
            <a:solidFill>
              <a:srgbClr val="70D9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0D9A0"/>
              </a:solidFill>
            </a:endParaRPr>
          </a:p>
        </p:txBody>
      </p:sp>
      <p:sp>
        <p:nvSpPr>
          <p:cNvPr id="719" name="Google Shape;719;p70"/>
          <p:cNvSpPr/>
          <p:nvPr/>
        </p:nvSpPr>
        <p:spPr>
          <a:xfrm>
            <a:off x="4492625" y="2549138"/>
            <a:ext cx="482400" cy="187500"/>
          </a:xfrm>
          <a:prstGeom prst="rect">
            <a:avLst/>
          </a:prstGeom>
          <a:solidFill>
            <a:srgbClr val="70D9A0"/>
          </a:solidFill>
          <a:ln w="9525" cap="flat" cmpd="sng">
            <a:solidFill>
              <a:srgbClr val="70D9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0D9A0"/>
              </a:solidFill>
            </a:endParaRPr>
          </a:p>
        </p:txBody>
      </p:sp>
      <p:sp>
        <p:nvSpPr>
          <p:cNvPr id="720" name="Google Shape;720;p70"/>
          <p:cNvSpPr txBox="1"/>
          <p:nvPr/>
        </p:nvSpPr>
        <p:spPr>
          <a:xfrm>
            <a:off x="3479538" y="2496650"/>
            <a:ext cx="6042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700" b="1">
                <a:solidFill>
                  <a:srgbClr val="274E13"/>
                </a:solidFill>
                <a:latin typeface="Calibri"/>
                <a:ea typeface="Calibri"/>
                <a:cs typeface="Calibri"/>
                <a:sym typeface="Calibri"/>
              </a:rPr>
              <a:t>2029-2032</a:t>
            </a:r>
            <a:endParaRPr sz="700" b="1">
              <a:solidFill>
                <a:srgbClr val="274E13"/>
              </a:solidFill>
              <a:latin typeface="Calibri"/>
              <a:ea typeface="Calibri"/>
              <a:cs typeface="Calibri"/>
              <a:sym typeface="Calibri"/>
            </a:endParaRPr>
          </a:p>
        </p:txBody>
      </p:sp>
      <p:sp>
        <p:nvSpPr>
          <p:cNvPr id="721" name="Google Shape;721;p70"/>
          <p:cNvSpPr txBox="1"/>
          <p:nvPr/>
        </p:nvSpPr>
        <p:spPr>
          <a:xfrm>
            <a:off x="4431725" y="2496650"/>
            <a:ext cx="6042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700" b="1">
                <a:solidFill>
                  <a:srgbClr val="274E13"/>
                </a:solidFill>
                <a:latin typeface="Calibri"/>
                <a:ea typeface="Calibri"/>
                <a:cs typeface="Calibri"/>
                <a:sym typeface="Calibri"/>
              </a:rPr>
              <a:t>2035-...</a:t>
            </a:r>
            <a:endParaRPr sz="700" b="1">
              <a:solidFill>
                <a:srgbClr val="274E13"/>
              </a:solidFill>
              <a:latin typeface="Calibri"/>
              <a:ea typeface="Calibri"/>
              <a:cs typeface="Calibri"/>
              <a:sym typeface="Calibri"/>
            </a:endParaRPr>
          </a:p>
        </p:txBody>
      </p:sp>
      <p:sp>
        <p:nvSpPr>
          <p:cNvPr id="722" name="Google Shape;722;p70"/>
          <p:cNvSpPr txBox="1"/>
          <p:nvPr/>
        </p:nvSpPr>
        <p:spPr>
          <a:xfrm>
            <a:off x="5940600" y="2336650"/>
            <a:ext cx="24291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200">
                <a:latin typeface="Roboto"/>
                <a:ea typeface="Roboto"/>
                <a:cs typeface="Roboto"/>
                <a:sym typeface="Roboto"/>
              </a:rPr>
              <a:t>We are looking for collaborators for LHCb Upgrade 2 </a:t>
            </a:r>
            <a:endParaRPr sz="1200">
              <a:latin typeface="Roboto"/>
              <a:ea typeface="Roboto"/>
              <a:cs typeface="Roboto"/>
              <a:sym typeface="Roboto"/>
            </a:endParaRPr>
          </a:p>
          <a:p>
            <a:pPr marL="0" lvl="0" indent="0" algn="l" rtl="0">
              <a:spcBef>
                <a:spcPts val="0"/>
              </a:spcBef>
              <a:spcAft>
                <a:spcPts val="0"/>
              </a:spcAft>
              <a:buNone/>
            </a:pPr>
            <a:r>
              <a:rPr lang="it" sz="1200">
                <a:latin typeface="Roboto"/>
                <a:ea typeface="Roboto"/>
                <a:cs typeface="Roboto"/>
                <a:sym typeface="Roboto"/>
              </a:rPr>
              <a:t>→ pleased to have you onboard!</a:t>
            </a:r>
            <a:endParaRPr sz="1200">
              <a:latin typeface="Roboto"/>
              <a:ea typeface="Roboto"/>
              <a:cs typeface="Roboto"/>
              <a:sym typeface="Roboto"/>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71"/>
          <p:cNvSpPr txBox="1">
            <a:spLocks noGrp="1"/>
          </p:cNvSpPr>
          <p:nvPr>
            <p:ph type="title"/>
          </p:nvPr>
        </p:nvSpPr>
        <p:spPr>
          <a:xfrm>
            <a:off x="311725" y="1961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a:t>Conclusion &amp; Prospects</a:t>
            </a:r>
            <a:endParaRPr/>
          </a:p>
        </p:txBody>
      </p:sp>
      <p:sp>
        <p:nvSpPr>
          <p:cNvPr id="728" name="Google Shape;728;p71"/>
          <p:cNvSpPr txBox="1">
            <a:spLocks noGrp="1"/>
          </p:cNvSpPr>
          <p:nvPr>
            <p:ph type="sldNum" idx="12"/>
          </p:nvPr>
        </p:nvSpPr>
        <p:spPr>
          <a:xfrm>
            <a:off x="8548658" y="48156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it"/>
              <a:t>33</a:t>
            </a:fld>
            <a:endParaRPr/>
          </a:p>
        </p:txBody>
      </p:sp>
      <p:sp>
        <p:nvSpPr>
          <p:cNvPr id="729" name="Google Shape;729;p71"/>
          <p:cNvSpPr txBox="1"/>
          <p:nvPr/>
        </p:nvSpPr>
        <p:spPr>
          <a:xfrm>
            <a:off x="423450" y="1208400"/>
            <a:ext cx="5236500" cy="2511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000"/>
              </a:spcBef>
              <a:spcAft>
                <a:spcPts val="0"/>
              </a:spcAft>
              <a:buNone/>
            </a:pPr>
            <a:r>
              <a:rPr lang="it" b="1">
                <a:latin typeface="Roboto"/>
                <a:ea typeface="Roboto"/>
                <a:cs typeface="Roboto"/>
                <a:sym typeface="Roboto"/>
              </a:rPr>
              <a:t>More investigation of the observed states:</a:t>
            </a:r>
            <a:endParaRPr b="1">
              <a:latin typeface="Roboto"/>
              <a:ea typeface="Roboto"/>
              <a:cs typeface="Roboto"/>
              <a:sym typeface="Roboto"/>
            </a:endParaRPr>
          </a:p>
          <a:p>
            <a:pPr marL="457200" lvl="0" indent="-317500" algn="l" rtl="0">
              <a:lnSpc>
                <a:spcPct val="115000"/>
              </a:lnSpc>
              <a:spcBef>
                <a:spcPts val="0"/>
              </a:spcBef>
              <a:spcAft>
                <a:spcPts val="0"/>
              </a:spcAft>
              <a:buSzPts val="1400"/>
              <a:buFont typeface="Roboto"/>
              <a:buChar char="-"/>
            </a:pPr>
            <a:r>
              <a:rPr lang="it">
                <a:latin typeface="Roboto"/>
                <a:ea typeface="Roboto"/>
                <a:cs typeface="Roboto"/>
                <a:sym typeface="Roboto"/>
              </a:rPr>
              <a:t>Confirm </a:t>
            </a:r>
            <a:r>
              <a:rPr lang="it" i="1">
                <a:latin typeface="Roboto"/>
                <a:ea typeface="Roboto"/>
                <a:cs typeface="Roboto"/>
                <a:sym typeface="Roboto"/>
              </a:rPr>
              <a:t>P</a:t>
            </a:r>
            <a:r>
              <a:rPr lang="it" i="1" baseline="-25000">
                <a:latin typeface="Roboto"/>
                <a:ea typeface="Roboto"/>
                <a:cs typeface="Roboto"/>
                <a:sym typeface="Roboto"/>
              </a:rPr>
              <a:t>c</a:t>
            </a:r>
            <a:r>
              <a:rPr lang="it" baseline="-25000">
                <a:latin typeface="Roboto"/>
                <a:ea typeface="Roboto"/>
                <a:cs typeface="Roboto"/>
                <a:sym typeface="Roboto"/>
              </a:rPr>
              <a:t> </a:t>
            </a:r>
            <a:r>
              <a:rPr lang="it">
                <a:latin typeface="Roboto"/>
                <a:ea typeface="Roboto"/>
                <a:cs typeface="Roboto"/>
                <a:sym typeface="Roboto"/>
              </a:rPr>
              <a:t> and </a:t>
            </a:r>
            <a:r>
              <a:rPr lang="it" i="1">
                <a:latin typeface="Roboto"/>
                <a:ea typeface="Roboto"/>
                <a:cs typeface="Roboto"/>
                <a:sym typeface="Roboto"/>
              </a:rPr>
              <a:t>P</a:t>
            </a:r>
            <a:r>
              <a:rPr lang="it" i="1" baseline="-25000">
                <a:latin typeface="Roboto"/>
                <a:ea typeface="Roboto"/>
                <a:cs typeface="Roboto"/>
                <a:sym typeface="Roboto"/>
              </a:rPr>
              <a:t>cs</a:t>
            </a:r>
            <a:r>
              <a:rPr lang="it">
                <a:latin typeface="Roboto"/>
                <a:ea typeface="Roboto"/>
                <a:cs typeface="Roboto"/>
                <a:sym typeface="Roboto"/>
              </a:rPr>
              <a:t> states</a:t>
            </a:r>
            <a:endParaRPr>
              <a:latin typeface="Roboto"/>
              <a:ea typeface="Roboto"/>
              <a:cs typeface="Roboto"/>
              <a:sym typeface="Roboto"/>
            </a:endParaRPr>
          </a:p>
          <a:p>
            <a:pPr marL="457200" lvl="0" indent="-317500" algn="l" rtl="0">
              <a:lnSpc>
                <a:spcPct val="115000"/>
              </a:lnSpc>
              <a:spcBef>
                <a:spcPts val="0"/>
              </a:spcBef>
              <a:spcAft>
                <a:spcPts val="0"/>
              </a:spcAft>
              <a:buSzPts val="1400"/>
              <a:buFont typeface="Roboto"/>
              <a:buChar char="-"/>
            </a:pPr>
            <a:r>
              <a:rPr lang="it">
                <a:latin typeface="Roboto"/>
                <a:ea typeface="Roboto"/>
                <a:cs typeface="Roboto"/>
                <a:sym typeface="Roboto"/>
              </a:rPr>
              <a:t>Measure quantum numbers </a:t>
            </a:r>
            <a:endParaRPr>
              <a:latin typeface="Roboto"/>
              <a:ea typeface="Roboto"/>
              <a:cs typeface="Roboto"/>
              <a:sym typeface="Roboto"/>
            </a:endParaRPr>
          </a:p>
          <a:p>
            <a:pPr marL="0" lvl="0" indent="0" algn="l" rtl="0">
              <a:lnSpc>
                <a:spcPct val="115000"/>
              </a:lnSpc>
              <a:spcBef>
                <a:spcPts val="0"/>
              </a:spcBef>
              <a:spcAft>
                <a:spcPts val="0"/>
              </a:spcAft>
              <a:buNone/>
            </a:pPr>
            <a:endParaRPr>
              <a:latin typeface="Roboto"/>
              <a:ea typeface="Roboto"/>
              <a:cs typeface="Roboto"/>
              <a:sym typeface="Roboto"/>
            </a:endParaRPr>
          </a:p>
          <a:p>
            <a:pPr marL="0" lvl="0" indent="0" algn="l" rtl="0">
              <a:lnSpc>
                <a:spcPct val="115000"/>
              </a:lnSpc>
              <a:spcBef>
                <a:spcPts val="0"/>
              </a:spcBef>
              <a:spcAft>
                <a:spcPts val="0"/>
              </a:spcAft>
              <a:buNone/>
            </a:pPr>
            <a:r>
              <a:rPr lang="it" b="1">
                <a:latin typeface="Roboto"/>
                <a:ea typeface="Roboto"/>
                <a:cs typeface="Roboto"/>
                <a:sym typeface="Roboto"/>
              </a:rPr>
              <a:t>Many new states to explore:</a:t>
            </a:r>
            <a:endParaRPr b="1">
              <a:latin typeface="Roboto"/>
              <a:ea typeface="Roboto"/>
              <a:cs typeface="Roboto"/>
              <a:sym typeface="Roboto"/>
            </a:endParaRPr>
          </a:p>
          <a:p>
            <a:pPr marL="457200" lvl="0" indent="-317500" algn="l" rtl="0">
              <a:lnSpc>
                <a:spcPct val="115000"/>
              </a:lnSpc>
              <a:spcBef>
                <a:spcPts val="1000"/>
              </a:spcBef>
              <a:spcAft>
                <a:spcPts val="0"/>
              </a:spcAft>
              <a:buSzPts val="1400"/>
              <a:buChar char="-"/>
            </a:pPr>
            <a:r>
              <a:rPr lang="it">
                <a:latin typeface="Roboto"/>
                <a:ea typeface="Roboto"/>
                <a:cs typeface="Roboto"/>
                <a:sym typeface="Roboto"/>
              </a:rPr>
              <a:t>Observation of </a:t>
            </a:r>
            <a:r>
              <a:rPr lang="it">
                <a:latin typeface="Merriweather"/>
                <a:ea typeface="Merriweather"/>
                <a:cs typeface="Merriweather"/>
                <a:sym typeface="Merriweather"/>
              </a:rPr>
              <a:t>Ξ</a:t>
            </a:r>
            <a:r>
              <a:rPr lang="it" baseline="-25000">
                <a:latin typeface="Merriweather"/>
                <a:ea typeface="Merriweather"/>
                <a:cs typeface="Merriweather"/>
                <a:sym typeface="Merriweather"/>
              </a:rPr>
              <a:t>cc</a:t>
            </a:r>
            <a:r>
              <a:rPr lang="it" baseline="30000">
                <a:latin typeface="Merriweather"/>
                <a:ea typeface="Merriweather"/>
                <a:cs typeface="Merriweather"/>
                <a:sym typeface="Merriweather"/>
              </a:rPr>
              <a:t>+</a:t>
            </a:r>
            <a:r>
              <a:rPr lang="it">
                <a:latin typeface="Merriweather"/>
                <a:ea typeface="Merriweather"/>
                <a:cs typeface="Merriweather"/>
                <a:sym typeface="Merriweather"/>
              </a:rPr>
              <a:t>, Ω</a:t>
            </a:r>
            <a:r>
              <a:rPr lang="it" baseline="-25000">
                <a:latin typeface="Merriweather"/>
                <a:ea typeface="Merriweather"/>
                <a:cs typeface="Merriweather"/>
                <a:sym typeface="Merriweather"/>
              </a:rPr>
              <a:t>cc</a:t>
            </a:r>
            <a:r>
              <a:rPr lang="it" baseline="30000">
                <a:latin typeface="Merriweather"/>
                <a:ea typeface="Merriweather"/>
                <a:cs typeface="Merriweather"/>
                <a:sym typeface="Merriweather"/>
              </a:rPr>
              <a:t>+</a:t>
            </a:r>
            <a:r>
              <a:rPr lang="it">
                <a:latin typeface="Roboto"/>
                <a:ea typeface="Roboto"/>
                <a:cs typeface="Roboto"/>
                <a:sym typeface="Roboto"/>
              </a:rPr>
              <a:t>? </a:t>
            </a:r>
            <a:endParaRPr>
              <a:latin typeface="Roboto"/>
              <a:ea typeface="Roboto"/>
              <a:cs typeface="Roboto"/>
              <a:sym typeface="Roboto"/>
            </a:endParaRPr>
          </a:p>
          <a:p>
            <a:pPr marL="457200" lvl="0" indent="-317500" algn="l" rtl="0">
              <a:lnSpc>
                <a:spcPct val="115000"/>
              </a:lnSpc>
              <a:spcBef>
                <a:spcPts val="0"/>
              </a:spcBef>
              <a:spcAft>
                <a:spcPts val="0"/>
              </a:spcAft>
              <a:buSzPts val="1400"/>
              <a:buFont typeface="Roboto"/>
              <a:buChar char="-"/>
            </a:pPr>
            <a:r>
              <a:rPr lang="it">
                <a:latin typeface="Roboto"/>
                <a:ea typeface="Roboto"/>
                <a:cs typeface="Roboto"/>
                <a:sym typeface="Roboto"/>
              </a:rPr>
              <a:t>Access to </a:t>
            </a:r>
            <a:r>
              <a:rPr lang="it" i="1">
                <a:latin typeface="Roboto"/>
                <a:ea typeface="Roboto"/>
                <a:cs typeface="Roboto"/>
                <a:sym typeface="Roboto"/>
              </a:rPr>
              <a:t>bc</a:t>
            </a:r>
            <a:r>
              <a:rPr lang="it">
                <a:latin typeface="Roboto"/>
                <a:ea typeface="Roboto"/>
                <a:cs typeface="Roboto"/>
                <a:sym typeface="Roboto"/>
              </a:rPr>
              <a:t> tetraquarks and pentaquarks and </a:t>
            </a:r>
            <a:r>
              <a:rPr lang="it" i="1">
                <a:latin typeface="Roboto"/>
                <a:ea typeface="Roboto"/>
                <a:cs typeface="Roboto"/>
                <a:sym typeface="Roboto"/>
              </a:rPr>
              <a:t>bb</a:t>
            </a:r>
            <a:r>
              <a:rPr lang="it">
                <a:latin typeface="Roboto"/>
                <a:ea typeface="Roboto"/>
                <a:cs typeface="Roboto"/>
                <a:sym typeface="Roboto"/>
              </a:rPr>
              <a:t> spectroscopy</a:t>
            </a:r>
            <a:endParaRPr>
              <a:latin typeface="Roboto"/>
              <a:ea typeface="Roboto"/>
              <a:cs typeface="Roboto"/>
              <a:sym typeface="Roboto"/>
            </a:endParaRPr>
          </a:p>
          <a:p>
            <a:pPr marL="457200" lvl="0" indent="-317500" algn="l" rtl="0">
              <a:lnSpc>
                <a:spcPct val="115000"/>
              </a:lnSpc>
              <a:spcBef>
                <a:spcPts val="0"/>
              </a:spcBef>
              <a:spcAft>
                <a:spcPts val="0"/>
              </a:spcAft>
              <a:buSzPts val="1400"/>
              <a:buFont typeface="Roboto"/>
              <a:buChar char="-"/>
            </a:pPr>
            <a:r>
              <a:rPr lang="it">
                <a:latin typeface="Roboto"/>
                <a:ea typeface="Roboto"/>
                <a:cs typeface="Roboto"/>
                <a:sym typeface="Roboto"/>
              </a:rPr>
              <a:t>Search for exotic flavour multiplets</a:t>
            </a:r>
            <a:endParaRPr>
              <a:latin typeface="Roboto"/>
              <a:ea typeface="Roboto"/>
              <a:cs typeface="Roboto"/>
              <a:sym typeface="Roboto"/>
            </a:endParaRPr>
          </a:p>
        </p:txBody>
      </p:sp>
      <p:pic>
        <p:nvPicPr>
          <p:cNvPr id="730" name="Google Shape;730;p71"/>
          <p:cNvPicPr preferRelativeResize="0"/>
          <p:nvPr/>
        </p:nvPicPr>
        <p:blipFill rotWithShape="1">
          <a:blip r:embed="rId3">
            <a:alphaModFix/>
          </a:blip>
          <a:srcRect t="48707" r="2095"/>
          <a:stretch/>
        </p:blipFill>
        <p:spPr>
          <a:xfrm>
            <a:off x="7156600" y="2730812"/>
            <a:ext cx="1553750" cy="1563425"/>
          </a:xfrm>
          <a:prstGeom prst="rect">
            <a:avLst/>
          </a:prstGeom>
          <a:noFill/>
          <a:ln>
            <a:noFill/>
          </a:ln>
        </p:spPr>
      </p:pic>
      <p:pic>
        <p:nvPicPr>
          <p:cNvPr id="731" name="Google Shape;731;p71"/>
          <p:cNvPicPr preferRelativeResize="0"/>
          <p:nvPr/>
        </p:nvPicPr>
        <p:blipFill rotWithShape="1">
          <a:blip r:embed="rId3">
            <a:alphaModFix/>
          </a:blip>
          <a:srcRect r="2095" b="52476"/>
          <a:stretch/>
        </p:blipFill>
        <p:spPr>
          <a:xfrm>
            <a:off x="5388150" y="1832738"/>
            <a:ext cx="1553750" cy="1448575"/>
          </a:xfrm>
          <a:prstGeom prst="rect">
            <a:avLst/>
          </a:prstGeom>
          <a:noFill/>
          <a:ln>
            <a:noFill/>
          </a:ln>
        </p:spPr>
      </p:pic>
      <p:sp>
        <p:nvSpPr>
          <p:cNvPr id="732" name="Google Shape;732;p71"/>
          <p:cNvSpPr txBox="1"/>
          <p:nvPr/>
        </p:nvSpPr>
        <p:spPr>
          <a:xfrm>
            <a:off x="4744575" y="4294225"/>
            <a:ext cx="33579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600">
                <a:latin typeface="Roboto"/>
                <a:ea typeface="Roboto"/>
                <a:cs typeface="Roboto"/>
                <a:sym typeface="Roboto"/>
              </a:rPr>
              <a:t>Thank you for listening!</a:t>
            </a:r>
            <a:endParaRPr sz="1600">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1"/>
                                        </p:tgtEl>
                                        <p:attrNameLst>
                                          <p:attrName>style.visibility</p:attrName>
                                        </p:attrNameLst>
                                      </p:cBhvr>
                                      <p:to>
                                        <p:strVal val="visible"/>
                                      </p:to>
                                    </p:set>
                                    <p:animEffect transition="in" filter="fade">
                                      <p:cBhvr>
                                        <p:cTn id="7" dur="1000"/>
                                        <p:tgtEl>
                                          <p:spTgt spid="7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30"/>
                                        </p:tgtEl>
                                        <p:attrNameLst>
                                          <p:attrName>style.visibility</p:attrName>
                                        </p:attrNameLst>
                                      </p:cBhvr>
                                      <p:to>
                                        <p:strVal val="visible"/>
                                      </p:to>
                                    </p:set>
                                    <p:animEffect transition="in" filter="fade">
                                      <p:cBhvr>
                                        <p:cTn id="12" dur="1000"/>
                                        <p:tgtEl>
                                          <p:spTgt spid="7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32"/>
                                        </p:tgtEl>
                                        <p:attrNameLst>
                                          <p:attrName>style.visibility</p:attrName>
                                        </p:attrNameLst>
                                      </p:cBhvr>
                                      <p:to>
                                        <p:strVal val="visible"/>
                                      </p:to>
                                    </p:set>
                                    <p:animEffect transition="in" filter="fade">
                                      <p:cBhvr>
                                        <p:cTn id="17" dur="1000"/>
                                        <p:tgtEl>
                                          <p:spTgt spid="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p72"/>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a:t>Backup slides</a:t>
            </a:r>
            <a:endParaRPr/>
          </a:p>
        </p:txBody>
      </p:sp>
      <p:sp>
        <p:nvSpPr>
          <p:cNvPr id="738" name="Google Shape;738;p7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it"/>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73"/>
          <p:cNvSpPr txBox="1">
            <a:spLocks noGrp="1"/>
          </p:cNvSpPr>
          <p:nvPr>
            <p:ph type="title"/>
          </p:nvPr>
        </p:nvSpPr>
        <p:spPr>
          <a:xfrm>
            <a:off x="311725" y="1961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a:t>New naming scheme</a:t>
            </a:r>
            <a:endParaRPr/>
          </a:p>
        </p:txBody>
      </p:sp>
      <p:sp>
        <p:nvSpPr>
          <p:cNvPr id="744" name="Google Shape;744;p73"/>
          <p:cNvSpPr txBox="1">
            <a:spLocks noGrp="1"/>
          </p:cNvSpPr>
          <p:nvPr>
            <p:ph type="sldNum" idx="12"/>
          </p:nvPr>
        </p:nvSpPr>
        <p:spPr>
          <a:xfrm>
            <a:off x="8548658" y="48156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it"/>
              <a:t>35</a:t>
            </a:fld>
            <a:endParaRPr/>
          </a:p>
        </p:txBody>
      </p:sp>
      <p:pic>
        <p:nvPicPr>
          <p:cNvPr id="745" name="Google Shape;745;p73"/>
          <p:cNvPicPr preferRelativeResize="0"/>
          <p:nvPr/>
        </p:nvPicPr>
        <p:blipFill>
          <a:blip r:embed="rId3">
            <a:alphaModFix/>
          </a:blip>
          <a:stretch>
            <a:fillRect/>
          </a:stretch>
        </p:blipFill>
        <p:spPr>
          <a:xfrm>
            <a:off x="4007925" y="1509635"/>
            <a:ext cx="4678801" cy="2968691"/>
          </a:xfrm>
          <a:prstGeom prst="rect">
            <a:avLst/>
          </a:prstGeom>
          <a:noFill/>
          <a:ln>
            <a:noFill/>
          </a:ln>
        </p:spPr>
      </p:pic>
      <p:sp>
        <p:nvSpPr>
          <p:cNvPr id="746" name="Google Shape;746;p73"/>
          <p:cNvSpPr txBox="1"/>
          <p:nvPr/>
        </p:nvSpPr>
        <p:spPr>
          <a:xfrm>
            <a:off x="3518475" y="1002925"/>
            <a:ext cx="5124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p:txBody>
      </p:sp>
      <p:sp>
        <p:nvSpPr>
          <p:cNvPr id="747" name="Google Shape;747;p73"/>
          <p:cNvSpPr txBox="1"/>
          <p:nvPr/>
        </p:nvSpPr>
        <p:spPr>
          <a:xfrm>
            <a:off x="4156663" y="1109425"/>
            <a:ext cx="4678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a:solidFill>
                  <a:srgbClr val="FF0000"/>
                </a:solidFill>
                <a:latin typeface="Roboto"/>
                <a:ea typeface="Roboto"/>
                <a:cs typeface="Roboto"/>
                <a:sym typeface="Roboto"/>
              </a:rPr>
              <a:t>Impact on existing states</a:t>
            </a:r>
            <a:endParaRPr>
              <a:solidFill>
                <a:srgbClr val="FF0000"/>
              </a:solidFill>
              <a:latin typeface="Roboto"/>
              <a:ea typeface="Roboto"/>
              <a:cs typeface="Roboto"/>
              <a:sym typeface="Roboto"/>
            </a:endParaRPr>
          </a:p>
        </p:txBody>
      </p:sp>
      <p:sp>
        <p:nvSpPr>
          <p:cNvPr id="748" name="Google Shape;748;p73"/>
          <p:cNvSpPr txBox="1"/>
          <p:nvPr/>
        </p:nvSpPr>
        <p:spPr>
          <a:xfrm>
            <a:off x="356075" y="1236850"/>
            <a:ext cx="3304800" cy="3358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it">
                <a:latin typeface="Roboto"/>
                <a:ea typeface="Roboto"/>
                <a:cs typeface="Roboto"/>
                <a:sym typeface="Roboto"/>
              </a:rPr>
              <a:t>No PDG rule for </a:t>
            </a:r>
            <a:endParaRPr>
              <a:latin typeface="Roboto"/>
              <a:ea typeface="Roboto"/>
              <a:cs typeface="Roboto"/>
              <a:sym typeface="Roboto"/>
            </a:endParaRPr>
          </a:p>
          <a:p>
            <a:pPr marL="457200" lvl="0" indent="-317500" algn="l" rtl="0">
              <a:lnSpc>
                <a:spcPct val="115000"/>
              </a:lnSpc>
              <a:spcBef>
                <a:spcPts val="0"/>
              </a:spcBef>
              <a:spcAft>
                <a:spcPts val="0"/>
              </a:spcAft>
              <a:buSzPts val="1400"/>
              <a:buFont typeface="Roboto"/>
              <a:buChar char="○"/>
            </a:pPr>
            <a:r>
              <a:rPr lang="it">
                <a:latin typeface="Roboto"/>
                <a:ea typeface="Roboto"/>
                <a:cs typeface="Roboto"/>
                <a:sym typeface="Roboto"/>
              </a:rPr>
              <a:t>exotic mesons with s, c, b quantum numbers</a:t>
            </a:r>
            <a:endParaRPr>
              <a:latin typeface="Roboto"/>
              <a:ea typeface="Roboto"/>
              <a:cs typeface="Roboto"/>
              <a:sym typeface="Roboto"/>
            </a:endParaRPr>
          </a:p>
          <a:p>
            <a:pPr marL="457200" lvl="0" indent="-317500" algn="l" rtl="0">
              <a:lnSpc>
                <a:spcPct val="115000"/>
              </a:lnSpc>
              <a:spcBef>
                <a:spcPts val="0"/>
              </a:spcBef>
              <a:spcAft>
                <a:spcPts val="0"/>
              </a:spcAft>
              <a:buSzPts val="1400"/>
              <a:buFont typeface="Roboto"/>
              <a:buChar char="○"/>
            </a:pPr>
            <a:r>
              <a:rPr lang="it">
                <a:latin typeface="Roboto"/>
                <a:ea typeface="Roboto"/>
                <a:cs typeface="Roboto"/>
                <a:sym typeface="Roboto"/>
              </a:rPr>
              <a:t>no extension for pentaquark states</a:t>
            </a:r>
            <a:endParaRPr baseline="-25000">
              <a:latin typeface="Roboto"/>
              <a:ea typeface="Roboto"/>
              <a:cs typeface="Roboto"/>
              <a:sym typeface="Roboto"/>
            </a:endParaRPr>
          </a:p>
          <a:p>
            <a:pPr marL="0" lvl="0" indent="0" algn="l" rtl="0">
              <a:lnSpc>
                <a:spcPct val="115000"/>
              </a:lnSpc>
              <a:spcBef>
                <a:spcPts val="0"/>
              </a:spcBef>
              <a:spcAft>
                <a:spcPts val="0"/>
              </a:spcAft>
              <a:buNone/>
            </a:pPr>
            <a:endParaRPr>
              <a:latin typeface="Roboto"/>
              <a:ea typeface="Roboto"/>
              <a:cs typeface="Roboto"/>
              <a:sym typeface="Roboto"/>
            </a:endParaRPr>
          </a:p>
          <a:p>
            <a:pPr marL="0" lvl="0" indent="0" algn="l" rtl="0">
              <a:lnSpc>
                <a:spcPct val="115000"/>
              </a:lnSpc>
              <a:spcBef>
                <a:spcPts val="0"/>
              </a:spcBef>
              <a:spcAft>
                <a:spcPts val="0"/>
              </a:spcAft>
              <a:buNone/>
            </a:pPr>
            <a:r>
              <a:rPr lang="it">
                <a:latin typeface="Roboto"/>
                <a:ea typeface="Roboto"/>
                <a:cs typeface="Roboto"/>
                <a:sym typeface="Roboto"/>
              </a:rPr>
              <a:t>Idea of the proposal</a:t>
            </a:r>
            <a:endParaRPr>
              <a:latin typeface="Roboto"/>
              <a:ea typeface="Roboto"/>
              <a:cs typeface="Roboto"/>
              <a:sym typeface="Roboto"/>
            </a:endParaRPr>
          </a:p>
          <a:p>
            <a:pPr marL="457200" lvl="0" indent="-317500" algn="l" rtl="0">
              <a:lnSpc>
                <a:spcPct val="115000"/>
              </a:lnSpc>
              <a:spcBef>
                <a:spcPts val="0"/>
              </a:spcBef>
              <a:spcAft>
                <a:spcPts val="0"/>
              </a:spcAft>
              <a:buSzPts val="1400"/>
              <a:buFont typeface="Roboto"/>
              <a:buChar char="○"/>
            </a:pPr>
            <a:r>
              <a:rPr lang="it" i="1">
                <a:latin typeface="Roboto"/>
                <a:ea typeface="Roboto"/>
                <a:cs typeface="Roboto"/>
                <a:sym typeface="Roboto"/>
              </a:rPr>
              <a:t>T</a:t>
            </a:r>
            <a:r>
              <a:rPr lang="it">
                <a:latin typeface="Roboto"/>
                <a:ea typeface="Roboto"/>
                <a:cs typeface="Roboto"/>
                <a:sym typeface="Roboto"/>
              </a:rPr>
              <a:t> for tetra, </a:t>
            </a:r>
            <a:r>
              <a:rPr lang="it" i="1">
                <a:latin typeface="Roboto"/>
                <a:ea typeface="Roboto"/>
                <a:cs typeface="Roboto"/>
                <a:sym typeface="Roboto"/>
              </a:rPr>
              <a:t>P</a:t>
            </a:r>
            <a:r>
              <a:rPr lang="it">
                <a:latin typeface="Roboto"/>
                <a:ea typeface="Roboto"/>
                <a:cs typeface="Roboto"/>
                <a:sym typeface="Roboto"/>
              </a:rPr>
              <a:t> for penta</a:t>
            </a:r>
            <a:endParaRPr>
              <a:latin typeface="Roboto"/>
              <a:ea typeface="Roboto"/>
              <a:cs typeface="Roboto"/>
              <a:sym typeface="Roboto"/>
            </a:endParaRPr>
          </a:p>
          <a:p>
            <a:pPr marL="457200" lvl="0" indent="-317500" algn="l" rtl="0">
              <a:lnSpc>
                <a:spcPct val="115000"/>
              </a:lnSpc>
              <a:spcBef>
                <a:spcPts val="0"/>
              </a:spcBef>
              <a:spcAft>
                <a:spcPts val="0"/>
              </a:spcAft>
              <a:buSzPts val="1400"/>
              <a:buFont typeface="Roboto"/>
              <a:buChar char="○"/>
            </a:pPr>
            <a:r>
              <a:rPr lang="it" b="1">
                <a:latin typeface="Roboto"/>
                <a:ea typeface="Roboto"/>
                <a:cs typeface="Roboto"/>
                <a:sym typeface="Roboto"/>
              </a:rPr>
              <a:t>Superscript</a:t>
            </a:r>
            <a:r>
              <a:rPr lang="it">
                <a:latin typeface="Roboto"/>
                <a:ea typeface="Roboto"/>
                <a:cs typeface="Roboto"/>
                <a:sym typeface="Roboto"/>
              </a:rPr>
              <a:t>: based on existing symbols, to indicate isospin, parity and G-parity</a:t>
            </a:r>
            <a:endParaRPr>
              <a:latin typeface="Roboto"/>
              <a:ea typeface="Roboto"/>
              <a:cs typeface="Roboto"/>
              <a:sym typeface="Roboto"/>
            </a:endParaRPr>
          </a:p>
          <a:p>
            <a:pPr marL="457200" lvl="0" indent="-317500" algn="l" rtl="0">
              <a:lnSpc>
                <a:spcPct val="115000"/>
              </a:lnSpc>
              <a:spcBef>
                <a:spcPts val="0"/>
              </a:spcBef>
              <a:spcAft>
                <a:spcPts val="0"/>
              </a:spcAft>
              <a:buSzPts val="1400"/>
              <a:buFont typeface="Roboto"/>
              <a:buChar char="○"/>
            </a:pPr>
            <a:r>
              <a:rPr lang="it" b="1">
                <a:latin typeface="Roboto"/>
                <a:ea typeface="Roboto"/>
                <a:cs typeface="Roboto"/>
                <a:sym typeface="Roboto"/>
              </a:rPr>
              <a:t>Subscript</a:t>
            </a:r>
            <a:r>
              <a:rPr lang="it">
                <a:latin typeface="Roboto"/>
                <a:ea typeface="Roboto"/>
                <a:cs typeface="Roboto"/>
                <a:sym typeface="Roboto"/>
              </a:rPr>
              <a:t>: heavy quark content</a:t>
            </a:r>
            <a:endParaRPr>
              <a:latin typeface="Roboto"/>
              <a:ea typeface="Roboto"/>
              <a:cs typeface="Roboto"/>
              <a:sym typeface="Roboto"/>
            </a:endParaRPr>
          </a:p>
          <a:p>
            <a:pPr marL="0" lvl="0" indent="0" algn="l" rtl="0">
              <a:spcBef>
                <a:spcPts val="0"/>
              </a:spcBef>
              <a:spcAft>
                <a:spcPts val="0"/>
              </a:spcAft>
              <a:buNone/>
            </a:pPr>
            <a:endParaRPr sz="1300">
              <a:latin typeface="Roboto"/>
              <a:ea typeface="Roboto"/>
              <a:cs typeface="Roboto"/>
              <a:sym typeface="Roboto"/>
            </a:endParaRPr>
          </a:p>
        </p:txBody>
      </p:sp>
      <p:sp>
        <p:nvSpPr>
          <p:cNvPr id="749" name="Google Shape;749;p73"/>
          <p:cNvSpPr txBox="1"/>
          <p:nvPr/>
        </p:nvSpPr>
        <p:spPr>
          <a:xfrm>
            <a:off x="6888300" y="335375"/>
            <a:ext cx="2148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solidFill>
                  <a:schemeClr val="accent5"/>
                </a:solidFill>
                <a:latin typeface="Roboto"/>
                <a:ea typeface="Roboto"/>
                <a:cs typeface="Roboto"/>
                <a:sym typeface="Roboto"/>
              </a:rPr>
              <a:t>LHCb-PUB-2022-013, </a:t>
            </a:r>
            <a:r>
              <a:rPr lang="it" u="sng">
                <a:solidFill>
                  <a:schemeClr val="hlink"/>
                </a:solidFill>
                <a:latin typeface="Roboto"/>
                <a:ea typeface="Roboto"/>
                <a:cs typeface="Roboto"/>
                <a:sym typeface="Roboto"/>
                <a:hlinkClick r:id="rId4"/>
              </a:rPr>
              <a:t>arxiv2206.15233</a:t>
            </a:r>
            <a:endParaRPr sz="1600">
              <a:latin typeface="Roboto"/>
              <a:ea typeface="Roboto"/>
              <a:cs typeface="Roboto"/>
              <a:sym typeface="Roboto"/>
            </a:endParaRPr>
          </a:p>
        </p:txBody>
      </p:sp>
      <p:sp>
        <p:nvSpPr>
          <p:cNvPr id="750" name="Google Shape;750;p73"/>
          <p:cNvSpPr txBox="1"/>
          <p:nvPr/>
        </p:nvSpPr>
        <p:spPr>
          <a:xfrm>
            <a:off x="5298800" y="4046475"/>
            <a:ext cx="3192600" cy="4002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dk1"/>
              </a:solidFill>
              <a:latin typeface="Roboto"/>
              <a:ea typeface="Roboto"/>
              <a:cs typeface="Roboto"/>
              <a:sym typeface="Roboto"/>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74"/>
          <p:cNvSpPr/>
          <p:nvPr/>
        </p:nvSpPr>
        <p:spPr>
          <a:xfrm>
            <a:off x="853225" y="4000300"/>
            <a:ext cx="3582300" cy="815400"/>
          </a:xfrm>
          <a:prstGeom prst="rect">
            <a:avLst/>
          </a:prstGeom>
          <a:noFill/>
          <a:ln w="19050" cap="flat" cmpd="sng">
            <a:solidFill>
              <a:srgbClr val="F20253"/>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74"/>
          <p:cNvSpPr/>
          <p:nvPr/>
        </p:nvSpPr>
        <p:spPr>
          <a:xfrm>
            <a:off x="517525" y="4217750"/>
            <a:ext cx="284400" cy="155700"/>
          </a:xfrm>
          <a:prstGeom prst="rightArrow">
            <a:avLst>
              <a:gd name="adj1" fmla="val 50000"/>
              <a:gd name="adj2" fmla="val 50000"/>
            </a:avLst>
          </a:prstGeom>
          <a:noFill/>
          <a:ln w="19050" cap="flat" cmpd="sng">
            <a:solidFill>
              <a:srgbClr val="F2025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74"/>
          <p:cNvSpPr txBox="1"/>
          <p:nvPr/>
        </p:nvSpPr>
        <p:spPr>
          <a:xfrm>
            <a:off x="961025" y="3988150"/>
            <a:ext cx="3550800" cy="894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it">
                <a:latin typeface="Roboto"/>
                <a:ea typeface="Roboto"/>
                <a:cs typeface="Roboto"/>
                <a:sym typeface="Roboto"/>
              </a:rPr>
              <a:t>Model with NR polynomial is preferred, </a:t>
            </a:r>
            <a:endParaRPr>
              <a:latin typeface="Roboto"/>
              <a:ea typeface="Roboto"/>
              <a:cs typeface="Roboto"/>
              <a:sym typeface="Roboto"/>
            </a:endParaRPr>
          </a:p>
          <a:p>
            <a:pPr marL="0" lvl="0" indent="0" algn="l" rtl="0">
              <a:spcBef>
                <a:spcPts val="0"/>
              </a:spcBef>
              <a:spcAft>
                <a:spcPts val="0"/>
              </a:spcAft>
              <a:buNone/>
            </a:pPr>
            <a:r>
              <a:rPr lang="it">
                <a:latin typeface="Roboto"/>
                <a:ea typeface="Roboto"/>
                <a:cs typeface="Roboto"/>
                <a:sym typeface="Roboto"/>
              </a:rPr>
              <a:t>not very sensitive to </a:t>
            </a:r>
            <a:r>
              <a:rPr lang="it" sz="1600" i="1">
                <a:solidFill>
                  <a:srgbClr val="F67507"/>
                </a:solidFill>
                <a:latin typeface="Times New Roman"/>
                <a:ea typeface="Times New Roman"/>
                <a:cs typeface="Times New Roman"/>
                <a:sym typeface="Times New Roman"/>
              </a:rPr>
              <a:t>p̄</a:t>
            </a:r>
            <a:r>
              <a:rPr lang="it" i="1">
                <a:solidFill>
                  <a:srgbClr val="F67507"/>
                </a:solidFill>
                <a:latin typeface="Roboto"/>
                <a:ea typeface="Roboto"/>
                <a:cs typeface="Roboto"/>
                <a:sym typeface="Roboto"/>
              </a:rPr>
              <a:t>J/ψ</a:t>
            </a:r>
            <a:r>
              <a:rPr lang="it" i="1" baseline="-25000">
                <a:latin typeface="Roboto"/>
                <a:ea typeface="Roboto"/>
                <a:cs typeface="Roboto"/>
                <a:sym typeface="Roboto"/>
              </a:rPr>
              <a:t> </a:t>
            </a:r>
            <a:r>
              <a:rPr lang="it" i="1">
                <a:latin typeface="Roboto"/>
                <a:ea typeface="Roboto"/>
                <a:cs typeface="Roboto"/>
                <a:sym typeface="Roboto"/>
              </a:rPr>
              <a:t> </a:t>
            </a:r>
            <a:r>
              <a:rPr lang="it">
                <a:latin typeface="Roboto"/>
                <a:ea typeface="Roboto"/>
                <a:cs typeface="Roboto"/>
                <a:sym typeface="Roboto"/>
              </a:rPr>
              <a:t>structures with current statistics</a:t>
            </a:r>
            <a:endParaRPr>
              <a:latin typeface="Roboto"/>
              <a:ea typeface="Roboto"/>
              <a:cs typeface="Roboto"/>
              <a:sym typeface="Roboto"/>
            </a:endParaRPr>
          </a:p>
        </p:txBody>
      </p:sp>
      <p:sp>
        <p:nvSpPr>
          <p:cNvPr id="758" name="Google Shape;758;p74"/>
          <p:cNvSpPr txBox="1"/>
          <p:nvPr/>
        </p:nvSpPr>
        <p:spPr>
          <a:xfrm>
            <a:off x="311725" y="2158950"/>
            <a:ext cx="43170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it">
                <a:latin typeface="Roboto"/>
                <a:ea typeface="Roboto"/>
                <a:cs typeface="Roboto"/>
                <a:sym typeface="Roboto"/>
              </a:rPr>
              <a:t>Compatible </a:t>
            </a:r>
            <a:r>
              <a:rPr lang="it">
                <a:solidFill>
                  <a:srgbClr val="F20253"/>
                </a:solidFill>
                <a:latin typeface="Roboto"/>
                <a:ea typeface="Roboto"/>
                <a:cs typeface="Roboto"/>
                <a:sym typeface="Roboto"/>
              </a:rPr>
              <a:t>P</a:t>
            </a:r>
            <a:r>
              <a:rPr lang="it" baseline="-25000">
                <a:solidFill>
                  <a:srgbClr val="F20253"/>
                </a:solidFill>
                <a:latin typeface="Roboto"/>
                <a:ea typeface="Roboto"/>
                <a:cs typeface="Roboto"/>
                <a:sym typeface="Roboto"/>
              </a:rPr>
              <a:t>ψs</a:t>
            </a:r>
            <a:r>
              <a:rPr lang="it" i="1">
                <a:latin typeface="Roboto"/>
                <a:ea typeface="Roboto"/>
                <a:cs typeface="Roboto"/>
                <a:sym typeface="Roboto"/>
              </a:rPr>
              <a:t> </a:t>
            </a:r>
            <a:r>
              <a:rPr lang="it">
                <a:latin typeface="Roboto"/>
                <a:ea typeface="Roboto"/>
                <a:cs typeface="Roboto"/>
                <a:sym typeface="Roboto"/>
              </a:rPr>
              <a:t>results </a:t>
            </a:r>
            <a:endParaRPr>
              <a:latin typeface="Roboto"/>
              <a:ea typeface="Roboto"/>
              <a:cs typeface="Roboto"/>
              <a:sym typeface="Roboto"/>
            </a:endParaRPr>
          </a:p>
        </p:txBody>
      </p:sp>
      <p:sp>
        <p:nvSpPr>
          <p:cNvPr id="759" name="Google Shape;759;p74"/>
          <p:cNvSpPr txBox="1">
            <a:spLocks noGrp="1"/>
          </p:cNvSpPr>
          <p:nvPr>
            <p:ph type="title"/>
          </p:nvPr>
        </p:nvSpPr>
        <p:spPr>
          <a:xfrm>
            <a:off x="311725" y="1961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i="1"/>
              <a:t>P</a:t>
            </a:r>
            <a:r>
              <a:rPr lang="it" i="1" baseline="-25000"/>
              <a:t>ψ</a:t>
            </a:r>
            <a:r>
              <a:rPr lang="it" baseline="30000"/>
              <a:t> </a:t>
            </a:r>
            <a:r>
              <a:rPr lang="it"/>
              <a:t>contribution</a:t>
            </a:r>
            <a:r>
              <a:rPr lang="it">
                <a:solidFill>
                  <a:srgbClr val="233A44"/>
                </a:solidFill>
              </a:rPr>
              <a:t>s in pJ/ψ</a:t>
            </a:r>
            <a:r>
              <a:rPr lang="it"/>
              <a:t>?</a:t>
            </a:r>
            <a:endParaRPr/>
          </a:p>
        </p:txBody>
      </p:sp>
      <p:sp>
        <p:nvSpPr>
          <p:cNvPr id="760" name="Google Shape;760;p74"/>
          <p:cNvSpPr txBox="1">
            <a:spLocks noGrp="1"/>
          </p:cNvSpPr>
          <p:nvPr>
            <p:ph type="sldNum" idx="12"/>
          </p:nvPr>
        </p:nvSpPr>
        <p:spPr>
          <a:xfrm>
            <a:off x="8548658" y="48156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it"/>
              <a:t>36</a:t>
            </a:fld>
            <a:endParaRPr/>
          </a:p>
        </p:txBody>
      </p:sp>
      <p:sp>
        <p:nvSpPr>
          <p:cNvPr id="761" name="Google Shape;761;p74"/>
          <p:cNvSpPr txBox="1"/>
          <p:nvPr/>
        </p:nvSpPr>
        <p:spPr>
          <a:xfrm>
            <a:off x="432425" y="1219750"/>
            <a:ext cx="3081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p:txBody>
      </p:sp>
      <p:sp>
        <p:nvSpPr>
          <p:cNvPr id="762" name="Google Shape;762;p74"/>
          <p:cNvSpPr txBox="1"/>
          <p:nvPr/>
        </p:nvSpPr>
        <p:spPr>
          <a:xfrm>
            <a:off x="311725" y="1050750"/>
            <a:ext cx="30000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Roboto"/>
                <a:ea typeface="Roboto"/>
                <a:cs typeface="Roboto"/>
                <a:sym typeface="Roboto"/>
              </a:rPr>
              <a:t>Amplitude contributions: </a:t>
            </a:r>
            <a:endParaRPr>
              <a:latin typeface="Roboto"/>
              <a:ea typeface="Roboto"/>
              <a:cs typeface="Roboto"/>
              <a:sym typeface="Roboto"/>
            </a:endParaRPr>
          </a:p>
          <a:p>
            <a:pPr marL="457200" lvl="0" indent="-317500" algn="l" rtl="0">
              <a:spcBef>
                <a:spcPts val="0"/>
              </a:spcBef>
              <a:spcAft>
                <a:spcPts val="0"/>
              </a:spcAft>
              <a:buClr>
                <a:srgbClr val="0000FF"/>
              </a:buClr>
              <a:buSzPts val="1400"/>
              <a:buFont typeface="Roboto"/>
              <a:buChar char="-"/>
            </a:pPr>
            <a:r>
              <a:rPr lang="it">
                <a:solidFill>
                  <a:srgbClr val="0000FF"/>
                </a:solidFill>
                <a:latin typeface="Roboto"/>
                <a:ea typeface="Roboto"/>
                <a:cs typeface="Roboto"/>
                <a:sym typeface="Roboto"/>
              </a:rPr>
              <a:t>NR(</a:t>
            </a:r>
            <a:r>
              <a:rPr lang="it" sz="1600" i="1">
                <a:solidFill>
                  <a:srgbClr val="0000FF"/>
                </a:solidFill>
                <a:latin typeface="Times New Roman"/>
                <a:ea typeface="Times New Roman"/>
                <a:cs typeface="Times New Roman"/>
                <a:sym typeface="Times New Roman"/>
              </a:rPr>
              <a:t>p̄</a:t>
            </a:r>
            <a:r>
              <a:rPr lang="it" i="1">
                <a:solidFill>
                  <a:srgbClr val="0000FF"/>
                </a:solidFill>
                <a:latin typeface="Roboto"/>
                <a:ea typeface="Roboto"/>
                <a:cs typeface="Roboto"/>
                <a:sym typeface="Roboto"/>
              </a:rPr>
              <a:t>Λ</a:t>
            </a:r>
            <a:r>
              <a:rPr lang="it">
                <a:solidFill>
                  <a:srgbClr val="0000FF"/>
                </a:solidFill>
                <a:latin typeface="Roboto"/>
                <a:ea typeface="Roboto"/>
                <a:cs typeface="Roboto"/>
                <a:sym typeface="Roboto"/>
              </a:rPr>
              <a:t>) </a:t>
            </a:r>
            <a:endParaRPr>
              <a:solidFill>
                <a:srgbClr val="0000FF"/>
              </a:solidFill>
              <a:latin typeface="Roboto"/>
              <a:ea typeface="Roboto"/>
              <a:cs typeface="Roboto"/>
              <a:sym typeface="Roboto"/>
            </a:endParaRPr>
          </a:p>
          <a:p>
            <a:pPr marL="457200" lvl="0" indent="-317500" algn="l" rtl="0">
              <a:spcBef>
                <a:spcPts val="0"/>
              </a:spcBef>
              <a:spcAft>
                <a:spcPts val="0"/>
              </a:spcAft>
              <a:buClr>
                <a:srgbClr val="F67507"/>
              </a:buClr>
              <a:buSzPts val="1400"/>
              <a:buFont typeface="Roboto"/>
              <a:buChar char="-"/>
            </a:pPr>
            <a:r>
              <a:rPr lang="it">
                <a:solidFill>
                  <a:srgbClr val="F67507"/>
                </a:solidFill>
                <a:latin typeface="Roboto"/>
                <a:ea typeface="Roboto"/>
                <a:cs typeface="Roboto"/>
                <a:sym typeface="Roboto"/>
              </a:rPr>
              <a:t>NR(</a:t>
            </a:r>
            <a:r>
              <a:rPr lang="it" sz="1600" i="1">
                <a:solidFill>
                  <a:srgbClr val="F67507"/>
                </a:solidFill>
                <a:latin typeface="Times New Roman"/>
                <a:ea typeface="Times New Roman"/>
                <a:cs typeface="Times New Roman"/>
                <a:sym typeface="Times New Roman"/>
              </a:rPr>
              <a:t>p̄</a:t>
            </a:r>
            <a:r>
              <a:rPr lang="it" i="1">
                <a:solidFill>
                  <a:srgbClr val="F67507"/>
                </a:solidFill>
                <a:latin typeface="Roboto"/>
                <a:ea typeface="Roboto"/>
                <a:cs typeface="Roboto"/>
                <a:sym typeface="Roboto"/>
              </a:rPr>
              <a:t>J/ψ</a:t>
            </a:r>
            <a:r>
              <a:rPr lang="it">
                <a:solidFill>
                  <a:srgbClr val="F67507"/>
                </a:solidFill>
                <a:latin typeface="Roboto"/>
                <a:ea typeface="Roboto"/>
                <a:cs typeface="Roboto"/>
                <a:sym typeface="Roboto"/>
              </a:rPr>
              <a:t>) </a:t>
            </a:r>
            <a:endParaRPr>
              <a:solidFill>
                <a:srgbClr val="F67507"/>
              </a:solidFill>
              <a:latin typeface="Roboto"/>
              <a:ea typeface="Roboto"/>
              <a:cs typeface="Roboto"/>
              <a:sym typeface="Roboto"/>
            </a:endParaRPr>
          </a:p>
          <a:p>
            <a:pPr marL="457200" lvl="0" indent="-317500" algn="l" rtl="0">
              <a:spcBef>
                <a:spcPts val="0"/>
              </a:spcBef>
              <a:spcAft>
                <a:spcPts val="0"/>
              </a:spcAft>
              <a:buSzPts val="1400"/>
              <a:buFont typeface="Roboto"/>
              <a:buChar char="-"/>
            </a:pPr>
            <a:r>
              <a:rPr lang="it">
                <a:solidFill>
                  <a:srgbClr val="F20253"/>
                </a:solidFill>
                <a:latin typeface="Roboto"/>
                <a:ea typeface="Roboto"/>
                <a:cs typeface="Roboto"/>
                <a:sym typeface="Roboto"/>
              </a:rPr>
              <a:t>P</a:t>
            </a:r>
            <a:r>
              <a:rPr lang="it" baseline="-25000">
                <a:solidFill>
                  <a:srgbClr val="F20253"/>
                </a:solidFill>
                <a:latin typeface="Roboto"/>
                <a:ea typeface="Roboto"/>
                <a:cs typeface="Roboto"/>
                <a:sym typeface="Roboto"/>
              </a:rPr>
              <a:t>ψs</a:t>
            </a:r>
            <a:r>
              <a:rPr lang="it" i="1">
                <a:solidFill>
                  <a:srgbClr val="F20253"/>
                </a:solidFill>
                <a:latin typeface="Roboto"/>
                <a:ea typeface="Roboto"/>
                <a:cs typeface="Roboto"/>
                <a:sym typeface="Roboto"/>
              </a:rPr>
              <a:t>(J/ψΛ) </a:t>
            </a:r>
            <a:endParaRPr>
              <a:latin typeface="Roboto"/>
              <a:ea typeface="Roboto"/>
              <a:cs typeface="Roboto"/>
              <a:sym typeface="Roboto"/>
            </a:endParaRPr>
          </a:p>
        </p:txBody>
      </p:sp>
      <p:sp>
        <p:nvSpPr>
          <p:cNvPr id="763" name="Google Shape;763;p74"/>
          <p:cNvSpPr txBox="1"/>
          <p:nvPr/>
        </p:nvSpPr>
        <p:spPr>
          <a:xfrm>
            <a:off x="2117375" y="1552325"/>
            <a:ext cx="1729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Roboto"/>
                <a:ea typeface="Roboto"/>
                <a:cs typeface="Roboto"/>
                <a:sym typeface="Roboto"/>
              </a:rPr>
              <a:t>BW(</a:t>
            </a:r>
            <a:r>
              <a:rPr lang="it" i="1">
                <a:solidFill>
                  <a:srgbClr val="233A44"/>
                </a:solidFill>
                <a:latin typeface="Roboto"/>
                <a:ea typeface="Roboto"/>
                <a:cs typeface="Roboto"/>
                <a:sym typeface="Roboto"/>
              </a:rPr>
              <a:t>P</a:t>
            </a:r>
            <a:r>
              <a:rPr lang="it" i="1" baseline="-25000">
                <a:solidFill>
                  <a:srgbClr val="233A44"/>
                </a:solidFill>
                <a:latin typeface="Roboto"/>
                <a:ea typeface="Roboto"/>
                <a:cs typeface="Roboto"/>
                <a:sym typeface="Roboto"/>
              </a:rPr>
              <a:t>ψ</a:t>
            </a:r>
            <a:r>
              <a:rPr lang="it">
                <a:latin typeface="Roboto"/>
                <a:ea typeface="Roboto"/>
                <a:cs typeface="Roboto"/>
                <a:sym typeface="Roboto"/>
              </a:rPr>
              <a:t>) J</a:t>
            </a:r>
            <a:r>
              <a:rPr lang="it" baseline="30000">
                <a:latin typeface="Roboto"/>
                <a:ea typeface="Roboto"/>
                <a:cs typeface="Roboto"/>
                <a:sym typeface="Roboto"/>
              </a:rPr>
              <a:t>P</a:t>
            </a:r>
            <a:r>
              <a:rPr lang="it">
                <a:latin typeface="Roboto"/>
                <a:ea typeface="Roboto"/>
                <a:cs typeface="Roboto"/>
                <a:sym typeface="Roboto"/>
              </a:rPr>
              <a:t>=½</a:t>
            </a:r>
            <a:r>
              <a:rPr lang="it" baseline="30000">
                <a:latin typeface="Roboto"/>
                <a:ea typeface="Roboto"/>
                <a:cs typeface="Roboto"/>
                <a:sym typeface="Roboto"/>
              </a:rPr>
              <a:t>-</a:t>
            </a:r>
            <a:endParaRPr baseline="30000">
              <a:latin typeface="Roboto"/>
              <a:ea typeface="Roboto"/>
              <a:cs typeface="Roboto"/>
              <a:sym typeface="Roboto"/>
            </a:endParaRPr>
          </a:p>
        </p:txBody>
      </p:sp>
      <p:cxnSp>
        <p:nvCxnSpPr>
          <p:cNvPr id="764" name="Google Shape;764;p74"/>
          <p:cNvCxnSpPr/>
          <p:nvPr/>
        </p:nvCxnSpPr>
        <p:spPr>
          <a:xfrm>
            <a:off x="817275" y="1747175"/>
            <a:ext cx="1300200" cy="0"/>
          </a:xfrm>
          <a:prstGeom prst="straightConnector1">
            <a:avLst/>
          </a:prstGeom>
          <a:noFill/>
          <a:ln w="19050" cap="flat" cmpd="sng">
            <a:solidFill>
              <a:srgbClr val="000000"/>
            </a:solidFill>
            <a:prstDash val="solid"/>
            <a:round/>
            <a:headEnd type="none" w="med" len="med"/>
            <a:tailEnd type="triangle" w="med" len="med"/>
          </a:ln>
        </p:spPr>
      </p:cxnSp>
      <p:sp>
        <p:nvSpPr>
          <p:cNvPr id="765" name="Google Shape;765;p74"/>
          <p:cNvSpPr txBox="1"/>
          <p:nvPr/>
        </p:nvSpPr>
        <p:spPr>
          <a:xfrm>
            <a:off x="928425" y="3549575"/>
            <a:ext cx="3643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i="1">
                <a:latin typeface="Roboto"/>
                <a:ea typeface="Roboto"/>
                <a:cs typeface="Roboto"/>
                <a:sym typeface="Roboto"/>
              </a:rPr>
              <a:t>-logL</a:t>
            </a:r>
            <a:r>
              <a:rPr lang="it">
                <a:latin typeface="Roboto"/>
                <a:ea typeface="Roboto"/>
                <a:cs typeface="Roboto"/>
                <a:sym typeface="Roboto"/>
              </a:rPr>
              <a:t> decreases by 80 wrt nominal model</a:t>
            </a:r>
            <a:endParaRPr>
              <a:latin typeface="Roboto"/>
              <a:ea typeface="Roboto"/>
              <a:cs typeface="Roboto"/>
              <a:sym typeface="Roboto"/>
            </a:endParaRPr>
          </a:p>
        </p:txBody>
      </p:sp>
      <p:cxnSp>
        <p:nvCxnSpPr>
          <p:cNvPr id="766" name="Google Shape;766;p74"/>
          <p:cNvCxnSpPr/>
          <p:nvPr/>
        </p:nvCxnSpPr>
        <p:spPr>
          <a:xfrm>
            <a:off x="3514025" y="331400"/>
            <a:ext cx="131400" cy="0"/>
          </a:xfrm>
          <a:prstGeom prst="straightConnector1">
            <a:avLst/>
          </a:prstGeom>
          <a:noFill/>
          <a:ln w="19050" cap="flat" cmpd="sng">
            <a:solidFill>
              <a:srgbClr val="263238"/>
            </a:solidFill>
            <a:prstDash val="solid"/>
            <a:round/>
            <a:headEnd type="none" w="med" len="med"/>
            <a:tailEnd type="none" w="med" len="med"/>
          </a:ln>
        </p:spPr>
      </p:cxnSp>
      <p:sp>
        <p:nvSpPr>
          <p:cNvPr id="767" name="Google Shape;767;p74"/>
          <p:cNvSpPr txBox="1"/>
          <p:nvPr/>
        </p:nvSpPr>
        <p:spPr>
          <a:xfrm>
            <a:off x="928425" y="1719625"/>
            <a:ext cx="204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baseline="30000">
                <a:solidFill>
                  <a:srgbClr val="F20253"/>
                </a:solidFill>
                <a:latin typeface="Roboto"/>
                <a:ea typeface="Roboto"/>
                <a:cs typeface="Roboto"/>
                <a:sym typeface="Roboto"/>
              </a:rPr>
              <a:t>Λ</a:t>
            </a:r>
            <a:endParaRPr>
              <a:latin typeface="Roboto"/>
              <a:ea typeface="Roboto"/>
              <a:cs typeface="Roboto"/>
              <a:sym typeface="Roboto"/>
            </a:endParaRPr>
          </a:p>
        </p:txBody>
      </p:sp>
      <p:sp>
        <p:nvSpPr>
          <p:cNvPr id="768" name="Google Shape;768;p74"/>
          <p:cNvSpPr txBox="1"/>
          <p:nvPr/>
        </p:nvSpPr>
        <p:spPr>
          <a:xfrm>
            <a:off x="1411650" y="2119825"/>
            <a:ext cx="204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baseline="30000">
                <a:solidFill>
                  <a:srgbClr val="F20253"/>
                </a:solidFill>
                <a:latin typeface="Roboto"/>
                <a:ea typeface="Roboto"/>
                <a:cs typeface="Roboto"/>
                <a:sym typeface="Roboto"/>
              </a:rPr>
              <a:t>Λ</a:t>
            </a:r>
            <a:endParaRPr>
              <a:latin typeface="Roboto"/>
              <a:ea typeface="Roboto"/>
              <a:cs typeface="Roboto"/>
              <a:sym typeface="Roboto"/>
            </a:endParaRPr>
          </a:p>
        </p:txBody>
      </p:sp>
      <p:pic>
        <p:nvPicPr>
          <p:cNvPr id="769" name="Google Shape;769;p74"/>
          <p:cNvPicPr preferRelativeResize="0"/>
          <p:nvPr/>
        </p:nvPicPr>
        <p:blipFill>
          <a:blip r:embed="rId3">
            <a:alphaModFix/>
          </a:blip>
          <a:stretch>
            <a:fillRect/>
          </a:stretch>
        </p:blipFill>
        <p:spPr>
          <a:xfrm>
            <a:off x="1428988" y="2559143"/>
            <a:ext cx="2082475" cy="1152007"/>
          </a:xfrm>
          <a:prstGeom prst="rect">
            <a:avLst/>
          </a:prstGeom>
          <a:noFill/>
          <a:ln>
            <a:noFill/>
          </a:ln>
        </p:spPr>
      </p:pic>
      <p:sp>
        <p:nvSpPr>
          <p:cNvPr id="770" name="Google Shape;770;p74"/>
          <p:cNvSpPr txBox="1"/>
          <p:nvPr/>
        </p:nvSpPr>
        <p:spPr>
          <a:xfrm>
            <a:off x="535825" y="95750"/>
            <a:ext cx="4002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2600" i="1" baseline="30000">
                <a:solidFill>
                  <a:schemeClr val="dk1"/>
                </a:solidFill>
                <a:latin typeface="Merriweather"/>
                <a:ea typeface="Merriweather"/>
                <a:cs typeface="Merriweather"/>
                <a:sym typeface="Merriweather"/>
              </a:rPr>
              <a:t>N</a:t>
            </a:r>
            <a:endParaRPr>
              <a:latin typeface="Roboto"/>
              <a:ea typeface="Roboto"/>
              <a:cs typeface="Roboto"/>
              <a:sym typeface="Roboto"/>
            </a:endParaRPr>
          </a:p>
        </p:txBody>
      </p:sp>
      <p:pic>
        <p:nvPicPr>
          <p:cNvPr id="771" name="Google Shape;771;p74"/>
          <p:cNvPicPr preferRelativeResize="0"/>
          <p:nvPr/>
        </p:nvPicPr>
        <p:blipFill rotWithShape="1">
          <a:blip r:embed="rId4">
            <a:alphaModFix/>
          </a:blip>
          <a:srcRect t="2008"/>
          <a:stretch/>
        </p:blipFill>
        <p:spPr>
          <a:xfrm>
            <a:off x="4658725" y="938940"/>
            <a:ext cx="4316999" cy="3943511"/>
          </a:xfrm>
          <a:prstGeom prst="rect">
            <a:avLst/>
          </a:prstGeom>
          <a:noFill/>
          <a:ln>
            <a:noFill/>
          </a:ln>
        </p:spPr>
      </p:pic>
      <p:sp>
        <p:nvSpPr>
          <p:cNvPr id="772" name="Google Shape;772;p74"/>
          <p:cNvSpPr txBox="1"/>
          <p:nvPr/>
        </p:nvSpPr>
        <p:spPr>
          <a:xfrm>
            <a:off x="5063025" y="1275025"/>
            <a:ext cx="12279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900">
                <a:latin typeface="Roboto"/>
                <a:ea typeface="Roboto"/>
                <a:cs typeface="Roboto"/>
                <a:sym typeface="Roboto"/>
              </a:rPr>
              <a:t>preliminary</a:t>
            </a:r>
            <a:endParaRPr sz="900">
              <a:latin typeface="Roboto"/>
              <a:ea typeface="Roboto"/>
              <a:cs typeface="Roboto"/>
              <a:sym typeface="Roboto"/>
            </a:endParaRPr>
          </a:p>
        </p:txBody>
      </p:sp>
      <p:sp>
        <p:nvSpPr>
          <p:cNvPr id="773" name="Google Shape;773;p74"/>
          <p:cNvSpPr txBox="1"/>
          <p:nvPr/>
        </p:nvSpPr>
        <p:spPr>
          <a:xfrm>
            <a:off x="8110800" y="1275025"/>
            <a:ext cx="12279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900">
                <a:latin typeface="Roboto"/>
                <a:ea typeface="Roboto"/>
                <a:cs typeface="Roboto"/>
                <a:sym typeface="Roboto"/>
              </a:rPr>
              <a:t>preliminary</a:t>
            </a:r>
            <a:endParaRPr sz="900">
              <a:latin typeface="Roboto"/>
              <a:ea typeface="Roboto"/>
              <a:cs typeface="Roboto"/>
              <a:sym typeface="Roboto"/>
            </a:endParaRPr>
          </a:p>
        </p:txBody>
      </p:sp>
      <p:sp>
        <p:nvSpPr>
          <p:cNvPr id="774" name="Google Shape;774;p74"/>
          <p:cNvSpPr txBox="1"/>
          <p:nvPr/>
        </p:nvSpPr>
        <p:spPr>
          <a:xfrm>
            <a:off x="5063025" y="3249800"/>
            <a:ext cx="12279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900">
                <a:latin typeface="Roboto"/>
                <a:ea typeface="Roboto"/>
                <a:cs typeface="Roboto"/>
                <a:sym typeface="Roboto"/>
              </a:rPr>
              <a:t>preliminary</a:t>
            </a:r>
            <a:endParaRPr sz="900">
              <a:latin typeface="Roboto"/>
              <a:ea typeface="Roboto"/>
              <a:cs typeface="Roboto"/>
              <a:sym typeface="Roboto"/>
            </a:endParaRPr>
          </a:p>
        </p:txBody>
      </p:sp>
      <p:sp>
        <p:nvSpPr>
          <p:cNvPr id="775" name="Google Shape;775;p74"/>
          <p:cNvSpPr txBox="1"/>
          <p:nvPr/>
        </p:nvSpPr>
        <p:spPr>
          <a:xfrm>
            <a:off x="8019425" y="3249800"/>
            <a:ext cx="12279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900">
                <a:latin typeface="Roboto"/>
                <a:ea typeface="Roboto"/>
                <a:cs typeface="Roboto"/>
                <a:sym typeface="Roboto"/>
              </a:rPr>
              <a:t>preliminary</a:t>
            </a:r>
            <a:endParaRPr sz="900">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8"/>
                                        </p:tgtEl>
                                        <p:attrNameLst>
                                          <p:attrName>style.visibility</p:attrName>
                                        </p:attrNameLst>
                                      </p:cBhvr>
                                      <p:to>
                                        <p:strVal val="visible"/>
                                      </p:to>
                                    </p:set>
                                    <p:animEffect transition="in" filter="fade">
                                      <p:cBhvr>
                                        <p:cTn id="7" dur="1000"/>
                                        <p:tgtEl>
                                          <p:spTgt spid="758"/>
                                        </p:tgtEl>
                                      </p:cBhvr>
                                    </p:animEffect>
                                  </p:childTnLst>
                                </p:cTn>
                              </p:par>
                              <p:par>
                                <p:cTn id="8" presetID="10" presetClass="entr" presetSubtype="0" fill="hold" nodeType="withEffect">
                                  <p:stCondLst>
                                    <p:cond delay="0"/>
                                  </p:stCondLst>
                                  <p:childTnLst>
                                    <p:set>
                                      <p:cBhvr>
                                        <p:cTn id="9" dur="1" fill="hold">
                                          <p:stCondLst>
                                            <p:cond delay="0"/>
                                          </p:stCondLst>
                                        </p:cTn>
                                        <p:tgtEl>
                                          <p:spTgt spid="768"/>
                                        </p:tgtEl>
                                        <p:attrNameLst>
                                          <p:attrName>style.visibility</p:attrName>
                                        </p:attrNameLst>
                                      </p:cBhvr>
                                      <p:to>
                                        <p:strVal val="visible"/>
                                      </p:to>
                                    </p:set>
                                    <p:animEffect transition="in" filter="fade">
                                      <p:cBhvr>
                                        <p:cTn id="10" dur="1000"/>
                                        <p:tgtEl>
                                          <p:spTgt spid="768"/>
                                        </p:tgtEl>
                                      </p:cBhvr>
                                    </p:animEffect>
                                  </p:childTnLst>
                                </p:cTn>
                              </p:par>
                              <p:par>
                                <p:cTn id="11" presetID="10" presetClass="entr" presetSubtype="0" fill="hold" nodeType="withEffect">
                                  <p:stCondLst>
                                    <p:cond delay="0"/>
                                  </p:stCondLst>
                                  <p:childTnLst>
                                    <p:set>
                                      <p:cBhvr>
                                        <p:cTn id="12" dur="1" fill="hold">
                                          <p:stCondLst>
                                            <p:cond delay="0"/>
                                          </p:stCondLst>
                                        </p:cTn>
                                        <p:tgtEl>
                                          <p:spTgt spid="769"/>
                                        </p:tgtEl>
                                        <p:attrNameLst>
                                          <p:attrName>style.visibility</p:attrName>
                                        </p:attrNameLst>
                                      </p:cBhvr>
                                      <p:to>
                                        <p:strVal val="visible"/>
                                      </p:to>
                                    </p:set>
                                    <p:animEffect transition="in" filter="fade">
                                      <p:cBhvr>
                                        <p:cTn id="13" dur="1000"/>
                                        <p:tgtEl>
                                          <p:spTgt spid="76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65"/>
                                        </p:tgtEl>
                                        <p:attrNameLst>
                                          <p:attrName>style.visibility</p:attrName>
                                        </p:attrNameLst>
                                      </p:cBhvr>
                                      <p:to>
                                        <p:strVal val="visible"/>
                                      </p:to>
                                    </p:set>
                                    <p:animEffect transition="in" filter="fade">
                                      <p:cBhvr>
                                        <p:cTn id="18" dur="1000"/>
                                        <p:tgtEl>
                                          <p:spTgt spid="76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57"/>
                                        </p:tgtEl>
                                        <p:attrNameLst>
                                          <p:attrName>style.visibility</p:attrName>
                                        </p:attrNameLst>
                                      </p:cBhvr>
                                      <p:to>
                                        <p:strVal val="visible"/>
                                      </p:to>
                                    </p:set>
                                    <p:animEffect transition="in" filter="fade">
                                      <p:cBhvr>
                                        <p:cTn id="23" dur="1000"/>
                                        <p:tgtEl>
                                          <p:spTgt spid="757"/>
                                        </p:tgtEl>
                                      </p:cBhvr>
                                    </p:animEffect>
                                  </p:childTnLst>
                                </p:cTn>
                              </p:par>
                              <p:par>
                                <p:cTn id="24" presetID="10" presetClass="entr" presetSubtype="0" fill="hold" nodeType="withEffect">
                                  <p:stCondLst>
                                    <p:cond delay="0"/>
                                  </p:stCondLst>
                                  <p:childTnLst>
                                    <p:set>
                                      <p:cBhvr>
                                        <p:cTn id="25" dur="1" fill="hold">
                                          <p:stCondLst>
                                            <p:cond delay="0"/>
                                          </p:stCondLst>
                                        </p:cTn>
                                        <p:tgtEl>
                                          <p:spTgt spid="756"/>
                                        </p:tgtEl>
                                        <p:attrNameLst>
                                          <p:attrName>style.visibility</p:attrName>
                                        </p:attrNameLst>
                                      </p:cBhvr>
                                      <p:to>
                                        <p:strVal val="visible"/>
                                      </p:to>
                                    </p:set>
                                    <p:animEffect transition="in" filter="fade">
                                      <p:cBhvr>
                                        <p:cTn id="26" dur="1000"/>
                                        <p:tgtEl>
                                          <p:spTgt spid="756"/>
                                        </p:tgtEl>
                                      </p:cBhvr>
                                    </p:animEffect>
                                  </p:childTnLst>
                                </p:cTn>
                              </p:par>
                              <p:par>
                                <p:cTn id="27" presetID="10" presetClass="entr" presetSubtype="0" fill="hold" nodeType="withEffect">
                                  <p:stCondLst>
                                    <p:cond delay="0"/>
                                  </p:stCondLst>
                                  <p:childTnLst>
                                    <p:set>
                                      <p:cBhvr>
                                        <p:cTn id="28" dur="1" fill="hold">
                                          <p:stCondLst>
                                            <p:cond delay="0"/>
                                          </p:stCondLst>
                                        </p:cTn>
                                        <p:tgtEl>
                                          <p:spTgt spid="755"/>
                                        </p:tgtEl>
                                        <p:attrNameLst>
                                          <p:attrName>style.visibility</p:attrName>
                                        </p:attrNameLst>
                                      </p:cBhvr>
                                      <p:to>
                                        <p:strVal val="visible"/>
                                      </p:to>
                                    </p:set>
                                    <p:animEffect transition="in" filter="fade">
                                      <p:cBhvr>
                                        <p:cTn id="29" dur="1000"/>
                                        <p:tgtEl>
                                          <p:spTgt spid="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75"/>
          <p:cNvSpPr txBox="1">
            <a:spLocks noGrp="1"/>
          </p:cNvSpPr>
          <p:nvPr>
            <p:ph type="title"/>
          </p:nvPr>
        </p:nvSpPr>
        <p:spPr>
          <a:xfrm>
            <a:off x="311725" y="1961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a:t>Molecular interpretations for P</a:t>
            </a:r>
            <a:r>
              <a:rPr lang="it" baseline="-25000"/>
              <a:t>cs</a:t>
            </a:r>
            <a:endParaRPr baseline="-25000"/>
          </a:p>
        </p:txBody>
      </p:sp>
      <p:sp>
        <p:nvSpPr>
          <p:cNvPr id="781" name="Google Shape;781;p75"/>
          <p:cNvSpPr txBox="1">
            <a:spLocks noGrp="1"/>
          </p:cNvSpPr>
          <p:nvPr>
            <p:ph type="sldNum" idx="12"/>
          </p:nvPr>
        </p:nvSpPr>
        <p:spPr>
          <a:xfrm>
            <a:off x="8548658" y="48156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it"/>
              <a:t>37</a:t>
            </a:fld>
            <a:endParaRPr/>
          </a:p>
        </p:txBody>
      </p:sp>
      <p:sp>
        <p:nvSpPr>
          <p:cNvPr id="782" name="Google Shape;782;p75"/>
          <p:cNvSpPr txBox="1"/>
          <p:nvPr/>
        </p:nvSpPr>
        <p:spPr>
          <a:xfrm>
            <a:off x="417825" y="1203700"/>
            <a:ext cx="4329600" cy="3086100"/>
          </a:xfrm>
          <a:prstGeom prst="rect">
            <a:avLst/>
          </a:prstGeom>
          <a:noFill/>
          <a:ln>
            <a:noFill/>
          </a:ln>
        </p:spPr>
        <p:txBody>
          <a:bodyPr spcFirstLastPara="1" wrap="square" lIns="91425" tIns="91425" rIns="91425" bIns="91425" anchor="t" anchorCtr="0">
            <a:spAutoFit/>
          </a:bodyPr>
          <a:lstStyle/>
          <a:p>
            <a:pPr marL="457200" lvl="0" indent="-311150" algn="l" rtl="0">
              <a:lnSpc>
                <a:spcPct val="150000"/>
              </a:lnSpc>
              <a:spcBef>
                <a:spcPts val="0"/>
              </a:spcBef>
              <a:spcAft>
                <a:spcPts val="0"/>
              </a:spcAft>
              <a:buSzPts val="1300"/>
              <a:buFont typeface="Roboto"/>
              <a:buChar char="●"/>
            </a:pPr>
            <a:r>
              <a:rPr lang="it" sz="1300">
                <a:latin typeface="Roboto"/>
                <a:ea typeface="Roboto"/>
                <a:cs typeface="Roboto"/>
                <a:sym typeface="Roboto"/>
              </a:rPr>
              <a:t>Vicinity to the relevant baryon-meson threshold: 0.8 MeV above </a:t>
            </a:r>
            <a:r>
              <a:rPr lang="it" sz="1300" i="1">
                <a:solidFill>
                  <a:srgbClr val="0000FF"/>
                </a:solidFill>
                <a:latin typeface="Roboto"/>
                <a:ea typeface="Roboto"/>
                <a:cs typeface="Roboto"/>
                <a:sym typeface="Roboto"/>
              </a:rPr>
              <a:t>𝛯</a:t>
            </a:r>
            <a:r>
              <a:rPr lang="it" sz="1300" i="1" baseline="-25000">
                <a:solidFill>
                  <a:srgbClr val="0000FF"/>
                </a:solidFill>
                <a:latin typeface="Roboto"/>
                <a:ea typeface="Roboto"/>
                <a:cs typeface="Roboto"/>
                <a:sym typeface="Roboto"/>
              </a:rPr>
              <a:t>c</a:t>
            </a:r>
            <a:r>
              <a:rPr lang="it" sz="1300" i="1" baseline="30000">
                <a:solidFill>
                  <a:srgbClr val="0000FF"/>
                </a:solidFill>
                <a:latin typeface="Roboto"/>
                <a:ea typeface="Roboto"/>
                <a:cs typeface="Roboto"/>
                <a:sym typeface="Roboto"/>
              </a:rPr>
              <a:t>+</a:t>
            </a:r>
            <a:r>
              <a:rPr lang="it" sz="1300" i="1">
                <a:solidFill>
                  <a:srgbClr val="0000FF"/>
                </a:solidFill>
                <a:latin typeface="Roboto"/>
                <a:ea typeface="Roboto"/>
                <a:cs typeface="Roboto"/>
                <a:sym typeface="Roboto"/>
              </a:rPr>
              <a:t>D</a:t>
            </a:r>
            <a:r>
              <a:rPr lang="it" sz="1300" i="1" baseline="30000">
                <a:solidFill>
                  <a:srgbClr val="0000FF"/>
                </a:solidFill>
                <a:latin typeface="Roboto"/>
                <a:ea typeface="Roboto"/>
                <a:cs typeface="Roboto"/>
                <a:sym typeface="Roboto"/>
              </a:rPr>
              <a:t>−</a:t>
            </a:r>
            <a:r>
              <a:rPr lang="it" sz="1300">
                <a:latin typeface="Roboto"/>
                <a:ea typeface="Roboto"/>
                <a:cs typeface="Roboto"/>
                <a:sym typeface="Roboto"/>
              </a:rPr>
              <a:t> threshold </a:t>
            </a:r>
            <a:endParaRPr sz="1300">
              <a:latin typeface="Roboto"/>
              <a:ea typeface="Roboto"/>
              <a:cs typeface="Roboto"/>
              <a:sym typeface="Roboto"/>
            </a:endParaRPr>
          </a:p>
          <a:p>
            <a:pPr marL="457200" lvl="0" indent="-311150" algn="l" rtl="0">
              <a:lnSpc>
                <a:spcPct val="150000"/>
              </a:lnSpc>
              <a:spcBef>
                <a:spcPts val="0"/>
              </a:spcBef>
              <a:spcAft>
                <a:spcPts val="0"/>
              </a:spcAft>
              <a:buSzPts val="1300"/>
              <a:buFont typeface="Roboto"/>
              <a:buChar char="●"/>
            </a:pPr>
            <a:r>
              <a:rPr lang="it" sz="1300">
                <a:latin typeface="Roboto"/>
                <a:ea typeface="Roboto"/>
                <a:cs typeface="Roboto"/>
                <a:sym typeface="Roboto"/>
              </a:rPr>
              <a:t>Spin-parity: states in S-wave as the hadronic molecules </a:t>
            </a:r>
            <a:endParaRPr sz="1300">
              <a:latin typeface="Roboto"/>
              <a:ea typeface="Roboto"/>
              <a:cs typeface="Roboto"/>
              <a:sym typeface="Roboto"/>
            </a:endParaRPr>
          </a:p>
          <a:p>
            <a:pPr marL="457200" lvl="0" indent="-311150" algn="l" rtl="0">
              <a:lnSpc>
                <a:spcPct val="150000"/>
              </a:lnSpc>
              <a:spcBef>
                <a:spcPts val="0"/>
              </a:spcBef>
              <a:spcAft>
                <a:spcPts val="0"/>
              </a:spcAft>
              <a:buSzPts val="1300"/>
              <a:buFont typeface="Roboto"/>
              <a:buChar char="●"/>
            </a:pPr>
            <a:r>
              <a:rPr lang="it" sz="1300">
                <a:latin typeface="Roboto"/>
                <a:ea typeface="Roboto"/>
                <a:cs typeface="Roboto"/>
                <a:sym typeface="Roboto"/>
              </a:rPr>
              <a:t>Narrow width: 7 MeV is unnaturally small given the Q-value of the decay (~126 MeV). </a:t>
            </a:r>
            <a:endParaRPr sz="1300">
              <a:latin typeface="Roboto"/>
              <a:ea typeface="Roboto"/>
              <a:cs typeface="Roboto"/>
              <a:sym typeface="Roboto"/>
            </a:endParaRPr>
          </a:p>
          <a:p>
            <a:pPr marL="914400" lvl="1" indent="-311150" algn="l" rtl="0">
              <a:lnSpc>
                <a:spcPct val="150000"/>
              </a:lnSpc>
              <a:spcBef>
                <a:spcPts val="0"/>
              </a:spcBef>
              <a:spcAft>
                <a:spcPts val="0"/>
              </a:spcAft>
              <a:buSzPts val="1300"/>
              <a:buFont typeface="Roboto"/>
              <a:buChar char="○"/>
            </a:pPr>
            <a:r>
              <a:rPr lang="it" sz="1300">
                <a:latin typeface="Roboto"/>
                <a:ea typeface="Roboto"/>
                <a:cs typeface="Roboto"/>
                <a:sym typeface="Roboto"/>
              </a:rPr>
              <a:t>Decay requires the charm and anti-charm quarks getting close, but the distance between is </a:t>
            </a:r>
            <a:r>
              <a:rPr lang="it" sz="1300" i="1">
                <a:solidFill>
                  <a:srgbClr val="0000FF"/>
                </a:solidFill>
                <a:latin typeface="Roboto"/>
                <a:ea typeface="Roboto"/>
                <a:cs typeface="Roboto"/>
                <a:sym typeface="Roboto"/>
              </a:rPr>
              <a:t>𝛯</a:t>
            </a:r>
            <a:r>
              <a:rPr lang="it" sz="1300" i="1" baseline="-25000">
                <a:solidFill>
                  <a:srgbClr val="0000FF"/>
                </a:solidFill>
                <a:latin typeface="Roboto"/>
                <a:ea typeface="Roboto"/>
                <a:cs typeface="Roboto"/>
                <a:sym typeface="Roboto"/>
              </a:rPr>
              <a:t>c</a:t>
            </a:r>
            <a:r>
              <a:rPr lang="it" sz="1300" i="1" baseline="30000">
                <a:solidFill>
                  <a:srgbClr val="0000FF"/>
                </a:solidFill>
                <a:latin typeface="Roboto"/>
                <a:ea typeface="Roboto"/>
                <a:cs typeface="Roboto"/>
                <a:sym typeface="Roboto"/>
              </a:rPr>
              <a:t>+</a:t>
            </a:r>
            <a:r>
              <a:rPr lang="it" sz="1300" i="1" baseline="-25000">
                <a:solidFill>
                  <a:srgbClr val="0000FF"/>
                </a:solidFill>
                <a:latin typeface="Roboto"/>
                <a:ea typeface="Roboto"/>
                <a:cs typeface="Roboto"/>
                <a:sym typeface="Roboto"/>
              </a:rPr>
              <a:t> </a:t>
            </a:r>
            <a:r>
              <a:rPr lang="it" sz="1300">
                <a:solidFill>
                  <a:schemeClr val="dk1"/>
                </a:solidFill>
                <a:latin typeface="Roboto"/>
                <a:ea typeface="Roboto"/>
                <a:cs typeface="Roboto"/>
                <a:sym typeface="Roboto"/>
              </a:rPr>
              <a:t>and</a:t>
            </a:r>
            <a:r>
              <a:rPr lang="it" sz="1300" i="1">
                <a:solidFill>
                  <a:srgbClr val="0000FF"/>
                </a:solidFill>
                <a:latin typeface="Roboto"/>
                <a:ea typeface="Roboto"/>
                <a:cs typeface="Roboto"/>
                <a:sym typeface="Roboto"/>
              </a:rPr>
              <a:t> D</a:t>
            </a:r>
            <a:r>
              <a:rPr lang="it" sz="1300" i="1" baseline="30000">
                <a:solidFill>
                  <a:srgbClr val="0000FF"/>
                </a:solidFill>
                <a:latin typeface="Roboto"/>
                <a:ea typeface="Roboto"/>
                <a:cs typeface="Roboto"/>
                <a:sym typeface="Roboto"/>
              </a:rPr>
              <a:t>− </a:t>
            </a:r>
            <a:r>
              <a:rPr lang="it" sz="1300">
                <a:latin typeface="Roboto"/>
                <a:ea typeface="Roboto"/>
                <a:cs typeface="Roboto"/>
                <a:sym typeface="Roboto"/>
              </a:rPr>
              <a:t>&gt;&gt; 1fm ⇒ suppression mechanism </a:t>
            </a:r>
            <a:endParaRPr sz="1300">
              <a:latin typeface="Roboto"/>
              <a:ea typeface="Roboto"/>
              <a:cs typeface="Roboto"/>
              <a:sym typeface="Roboto"/>
            </a:endParaRPr>
          </a:p>
        </p:txBody>
      </p:sp>
      <p:pic>
        <p:nvPicPr>
          <p:cNvPr id="783" name="Google Shape;783;p75"/>
          <p:cNvPicPr preferRelativeResize="0"/>
          <p:nvPr/>
        </p:nvPicPr>
        <p:blipFill>
          <a:blip r:embed="rId3">
            <a:alphaModFix/>
          </a:blip>
          <a:stretch>
            <a:fillRect/>
          </a:stretch>
        </p:blipFill>
        <p:spPr>
          <a:xfrm>
            <a:off x="5343990" y="1624263"/>
            <a:ext cx="3372584" cy="3086099"/>
          </a:xfrm>
          <a:prstGeom prst="rect">
            <a:avLst/>
          </a:prstGeom>
          <a:noFill/>
          <a:ln>
            <a:noFill/>
          </a:ln>
        </p:spPr>
      </p:pic>
      <p:sp>
        <p:nvSpPr>
          <p:cNvPr id="784" name="Google Shape;784;p75"/>
          <p:cNvSpPr txBox="1"/>
          <p:nvPr/>
        </p:nvSpPr>
        <p:spPr>
          <a:xfrm>
            <a:off x="5493100" y="1118800"/>
            <a:ext cx="3432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Roboto"/>
                <a:ea typeface="Roboto"/>
                <a:cs typeface="Roboto"/>
                <a:sym typeface="Roboto"/>
              </a:rPr>
              <a:t>Prediction of states at </a:t>
            </a:r>
            <a:r>
              <a:rPr lang="it" sz="1300" i="1">
                <a:solidFill>
                  <a:srgbClr val="0000FF"/>
                </a:solidFill>
                <a:latin typeface="Roboto"/>
                <a:ea typeface="Roboto"/>
                <a:cs typeface="Roboto"/>
                <a:sym typeface="Roboto"/>
              </a:rPr>
              <a:t>𝛯</a:t>
            </a:r>
            <a:r>
              <a:rPr lang="it" sz="1300" i="1" baseline="-25000">
                <a:solidFill>
                  <a:srgbClr val="0000FF"/>
                </a:solidFill>
                <a:latin typeface="Roboto"/>
                <a:ea typeface="Roboto"/>
                <a:cs typeface="Roboto"/>
                <a:sym typeface="Roboto"/>
              </a:rPr>
              <a:t>c</a:t>
            </a:r>
            <a:r>
              <a:rPr lang="it" sz="1300" i="1" baseline="30000">
                <a:solidFill>
                  <a:srgbClr val="0000FF"/>
                </a:solidFill>
                <a:latin typeface="Roboto"/>
                <a:ea typeface="Roboto"/>
                <a:cs typeface="Roboto"/>
                <a:sym typeface="Roboto"/>
              </a:rPr>
              <a:t>’</a:t>
            </a:r>
            <a:r>
              <a:rPr lang="it" sz="1300" i="1">
                <a:solidFill>
                  <a:srgbClr val="0000FF"/>
                </a:solidFill>
                <a:latin typeface="Roboto"/>
                <a:ea typeface="Roboto"/>
                <a:cs typeface="Roboto"/>
                <a:sym typeface="Roboto"/>
              </a:rPr>
              <a:t>D </a:t>
            </a:r>
            <a:r>
              <a:rPr lang="it" sz="1300">
                <a:solidFill>
                  <a:srgbClr val="0000FF"/>
                </a:solidFill>
                <a:latin typeface="Roboto"/>
                <a:ea typeface="Roboto"/>
                <a:cs typeface="Roboto"/>
                <a:sym typeface="Roboto"/>
              </a:rPr>
              <a:t>thresholds</a:t>
            </a:r>
            <a:endParaRPr>
              <a:latin typeface="Roboto"/>
              <a:ea typeface="Roboto"/>
              <a:cs typeface="Roboto"/>
              <a:sym typeface="Roboto"/>
            </a:endParaRPr>
          </a:p>
        </p:txBody>
      </p:sp>
      <p:pic>
        <p:nvPicPr>
          <p:cNvPr id="785" name="Google Shape;785;p75"/>
          <p:cNvPicPr preferRelativeResize="0"/>
          <p:nvPr/>
        </p:nvPicPr>
        <p:blipFill rotWithShape="1">
          <a:blip r:embed="rId4">
            <a:alphaModFix/>
          </a:blip>
          <a:srcRect t="69945" r="25683" b="3598"/>
          <a:stretch/>
        </p:blipFill>
        <p:spPr>
          <a:xfrm>
            <a:off x="5814300" y="2905995"/>
            <a:ext cx="548700" cy="445579"/>
          </a:xfrm>
          <a:prstGeom prst="rect">
            <a:avLst/>
          </a:prstGeom>
          <a:noFill/>
          <a:ln>
            <a:noFill/>
          </a:ln>
        </p:spPr>
      </p:pic>
      <p:pic>
        <p:nvPicPr>
          <p:cNvPr id="786" name="Google Shape;786;p75"/>
          <p:cNvPicPr preferRelativeResize="0"/>
          <p:nvPr/>
        </p:nvPicPr>
        <p:blipFill rotWithShape="1">
          <a:blip r:embed="rId4">
            <a:alphaModFix/>
          </a:blip>
          <a:srcRect l="35776" r="4834" b="69946"/>
          <a:stretch/>
        </p:blipFill>
        <p:spPr>
          <a:xfrm>
            <a:off x="6610675" y="2759200"/>
            <a:ext cx="476225" cy="549699"/>
          </a:xfrm>
          <a:prstGeom prst="rect">
            <a:avLst/>
          </a:prstGeom>
          <a:noFill/>
          <a:ln>
            <a:noFill/>
          </a:ln>
        </p:spPr>
      </p:pic>
      <p:pic>
        <p:nvPicPr>
          <p:cNvPr id="787" name="Google Shape;787;p75"/>
          <p:cNvPicPr preferRelativeResize="0"/>
          <p:nvPr/>
        </p:nvPicPr>
        <p:blipFill rotWithShape="1">
          <a:blip r:embed="rId5">
            <a:alphaModFix/>
          </a:blip>
          <a:srcRect l="82757" t="3997" r="1819" b="62989"/>
          <a:stretch/>
        </p:blipFill>
        <p:spPr>
          <a:xfrm>
            <a:off x="6610675" y="3636801"/>
            <a:ext cx="476226" cy="150475"/>
          </a:xfrm>
          <a:prstGeom prst="rect">
            <a:avLst/>
          </a:prstGeom>
          <a:noFill/>
          <a:ln>
            <a:noFill/>
          </a:ln>
        </p:spPr>
      </p:pic>
      <p:pic>
        <p:nvPicPr>
          <p:cNvPr id="788" name="Google Shape;788;p75"/>
          <p:cNvPicPr preferRelativeResize="0"/>
          <p:nvPr/>
        </p:nvPicPr>
        <p:blipFill rotWithShape="1">
          <a:blip r:embed="rId5">
            <a:alphaModFix/>
          </a:blip>
          <a:srcRect l="1720" t="30017" r="79996" b="32970"/>
          <a:stretch/>
        </p:blipFill>
        <p:spPr>
          <a:xfrm>
            <a:off x="5945350" y="3748650"/>
            <a:ext cx="476226" cy="142295"/>
          </a:xfrm>
          <a:prstGeom prst="rect">
            <a:avLst/>
          </a:prstGeom>
          <a:noFill/>
          <a:ln>
            <a:noFill/>
          </a:ln>
        </p:spPr>
      </p:pic>
      <p:sp>
        <p:nvSpPr>
          <p:cNvPr id="789" name="Google Shape;789;p75"/>
          <p:cNvSpPr txBox="1"/>
          <p:nvPr/>
        </p:nvSpPr>
        <p:spPr>
          <a:xfrm>
            <a:off x="6689500" y="628625"/>
            <a:ext cx="2932500" cy="384900"/>
          </a:xfrm>
          <a:prstGeom prst="rect">
            <a:avLst/>
          </a:prstGeom>
          <a:noFill/>
          <a:ln>
            <a:noFill/>
          </a:ln>
        </p:spPr>
        <p:txBody>
          <a:bodyPr spcFirstLastPara="1" wrap="square" lIns="91425" tIns="91425" rIns="91425" bIns="91425" anchor="t" anchorCtr="0">
            <a:spAutoFit/>
          </a:bodyPr>
          <a:lstStyle/>
          <a:p>
            <a:pPr marL="0" lvl="0" indent="0" algn="l" rtl="0">
              <a:spcBef>
                <a:spcPts val="1100"/>
              </a:spcBef>
              <a:spcAft>
                <a:spcPts val="1100"/>
              </a:spcAft>
              <a:buNone/>
            </a:pPr>
            <a:r>
              <a:rPr lang="it" sz="1300">
                <a:solidFill>
                  <a:schemeClr val="accent5"/>
                </a:solidFill>
                <a:latin typeface="Roboto"/>
                <a:ea typeface="Roboto"/>
                <a:cs typeface="Roboto"/>
                <a:sym typeface="Roboto"/>
              </a:rPr>
              <a:t>Phys. Rev. D </a:t>
            </a:r>
            <a:r>
              <a:rPr lang="it" sz="1300" b="1">
                <a:solidFill>
                  <a:schemeClr val="accent5"/>
                </a:solidFill>
                <a:latin typeface="Roboto"/>
                <a:ea typeface="Roboto"/>
                <a:cs typeface="Roboto"/>
                <a:sym typeface="Roboto"/>
              </a:rPr>
              <a:t>106</a:t>
            </a:r>
            <a:r>
              <a:rPr lang="it" sz="1300">
                <a:solidFill>
                  <a:schemeClr val="accent5"/>
                </a:solidFill>
                <a:latin typeface="Roboto"/>
                <a:ea typeface="Roboto"/>
                <a:cs typeface="Roboto"/>
                <a:sym typeface="Roboto"/>
              </a:rPr>
              <a:t>, 036024</a:t>
            </a:r>
            <a:endParaRPr sz="1700">
              <a:solidFill>
                <a:schemeClr val="accent5"/>
              </a:solidFill>
              <a:latin typeface="Roboto"/>
              <a:ea typeface="Roboto"/>
              <a:cs typeface="Roboto"/>
              <a:sym typeface="Roboto"/>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p76"/>
          <p:cNvSpPr txBox="1">
            <a:spLocks noGrp="1"/>
          </p:cNvSpPr>
          <p:nvPr>
            <p:ph type="title"/>
          </p:nvPr>
        </p:nvSpPr>
        <p:spPr>
          <a:xfrm>
            <a:off x="311725" y="1961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a:t>New pentaquark: P</a:t>
            </a:r>
            <a:r>
              <a:rPr lang="it" baseline="-25000"/>
              <a:t>c</a:t>
            </a:r>
            <a:r>
              <a:rPr lang="it"/>
              <a:t>(4337)</a:t>
            </a:r>
            <a:endParaRPr/>
          </a:p>
        </p:txBody>
      </p:sp>
      <p:sp>
        <p:nvSpPr>
          <p:cNvPr id="795" name="Google Shape;795;p76"/>
          <p:cNvSpPr txBox="1">
            <a:spLocks noGrp="1"/>
          </p:cNvSpPr>
          <p:nvPr>
            <p:ph type="sldNum" idx="12"/>
          </p:nvPr>
        </p:nvSpPr>
        <p:spPr>
          <a:xfrm>
            <a:off x="8548658" y="48156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it"/>
              <a:t>38</a:t>
            </a:fld>
            <a:endParaRPr/>
          </a:p>
        </p:txBody>
      </p:sp>
      <p:pic>
        <p:nvPicPr>
          <p:cNvPr id="796" name="Google Shape;796;p76"/>
          <p:cNvPicPr preferRelativeResize="0"/>
          <p:nvPr/>
        </p:nvPicPr>
        <p:blipFill rotWithShape="1">
          <a:blip r:embed="rId3">
            <a:alphaModFix/>
          </a:blip>
          <a:srcRect b="28820"/>
          <a:stretch/>
        </p:blipFill>
        <p:spPr>
          <a:xfrm>
            <a:off x="3481600" y="1252287"/>
            <a:ext cx="5554300" cy="2638926"/>
          </a:xfrm>
          <a:prstGeom prst="rect">
            <a:avLst/>
          </a:prstGeom>
          <a:noFill/>
          <a:ln>
            <a:noFill/>
          </a:ln>
        </p:spPr>
      </p:pic>
      <p:sp>
        <p:nvSpPr>
          <p:cNvPr id="797" name="Google Shape;797;p76"/>
          <p:cNvSpPr txBox="1"/>
          <p:nvPr/>
        </p:nvSpPr>
        <p:spPr>
          <a:xfrm>
            <a:off x="444100" y="1083850"/>
            <a:ext cx="3941700" cy="3330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Roboto"/>
                <a:ea typeface="Roboto"/>
                <a:cs typeface="Roboto"/>
                <a:sym typeface="Roboto"/>
              </a:rPr>
              <a:t>In </a:t>
            </a:r>
            <a:r>
              <a:rPr lang="it" b="1" i="1">
                <a:solidFill>
                  <a:schemeClr val="dk1"/>
                </a:solidFill>
                <a:latin typeface="Times New Roman"/>
                <a:ea typeface="Times New Roman"/>
                <a:cs typeface="Times New Roman"/>
                <a:sym typeface="Times New Roman"/>
              </a:rPr>
              <a:t>B</a:t>
            </a:r>
            <a:r>
              <a:rPr lang="it" b="1" i="1" baseline="30000">
                <a:solidFill>
                  <a:schemeClr val="dk1"/>
                </a:solidFill>
                <a:latin typeface="Times New Roman"/>
                <a:ea typeface="Times New Roman"/>
                <a:cs typeface="Times New Roman"/>
                <a:sym typeface="Times New Roman"/>
              </a:rPr>
              <a:t>0</a:t>
            </a:r>
            <a:r>
              <a:rPr lang="it" b="1" i="1" baseline="-25000">
                <a:solidFill>
                  <a:schemeClr val="dk1"/>
                </a:solidFill>
                <a:latin typeface="Times New Roman"/>
                <a:ea typeface="Times New Roman"/>
                <a:cs typeface="Times New Roman"/>
                <a:sym typeface="Times New Roman"/>
              </a:rPr>
              <a:t>(s)</a:t>
            </a:r>
            <a:r>
              <a:rPr lang="it" i="1">
                <a:solidFill>
                  <a:schemeClr val="dk1"/>
                </a:solidFill>
                <a:latin typeface="Times New Roman"/>
                <a:ea typeface="Times New Roman"/>
                <a:cs typeface="Times New Roman"/>
                <a:sym typeface="Times New Roman"/>
              </a:rPr>
              <a:t>➞</a:t>
            </a:r>
            <a:r>
              <a:rPr lang="it">
                <a:latin typeface="Times New Roman"/>
                <a:ea typeface="Times New Roman"/>
                <a:cs typeface="Times New Roman"/>
                <a:sym typeface="Times New Roman"/>
              </a:rPr>
              <a:t>𝑱/𝝍</a:t>
            </a:r>
            <a:r>
              <a:rPr lang="it" b="1" i="1">
                <a:latin typeface="Times New Roman"/>
                <a:ea typeface="Times New Roman"/>
                <a:cs typeface="Times New Roman"/>
                <a:sym typeface="Times New Roman"/>
              </a:rPr>
              <a:t>pp̄</a:t>
            </a:r>
            <a:r>
              <a:rPr lang="it">
                <a:solidFill>
                  <a:schemeClr val="dk1"/>
                </a:solidFill>
                <a:latin typeface="Merriweather"/>
                <a:ea typeface="Merriweather"/>
                <a:cs typeface="Merriweather"/>
                <a:sym typeface="Merriweather"/>
              </a:rPr>
              <a:t> </a:t>
            </a:r>
            <a:r>
              <a:rPr lang="it">
                <a:latin typeface="Roboto"/>
                <a:ea typeface="Roboto"/>
                <a:cs typeface="Roboto"/>
                <a:sym typeface="Roboto"/>
              </a:rPr>
              <a:t>decays: ~800 events </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ctr" rtl="0">
              <a:spcBef>
                <a:spcPts val="0"/>
              </a:spcBef>
              <a:spcAft>
                <a:spcPts val="0"/>
              </a:spcAft>
              <a:buNone/>
            </a:pPr>
            <a:r>
              <a:rPr lang="it">
                <a:latin typeface="Roboto"/>
                <a:ea typeface="Roboto"/>
                <a:cs typeface="Roboto"/>
                <a:sym typeface="Roboto"/>
              </a:rPr>
              <a:t>4D amplitude analysis </a:t>
            </a:r>
            <a:endParaRPr>
              <a:latin typeface="Roboto"/>
              <a:ea typeface="Roboto"/>
              <a:cs typeface="Roboto"/>
              <a:sym typeface="Roboto"/>
            </a:endParaRPr>
          </a:p>
          <a:p>
            <a:pPr marL="0" lvl="0" indent="0" algn="ctr" rtl="0">
              <a:spcBef>
                <a:spcPts val="0"/>
              </a:spcBef>
              <a:spcAft>
                <a:spcPts val="0"/>
              </a:spcAft>
              <a:buNone/>
            </a:pPr>
            <a:r>
              <a:rPr lang="it">
                <a:latin typeface="Roboto"/>
                <a:ea typeface="Roboto"/>
                <a:cs typeface="Roboto"/>
                <a:sym typeface="Roboto"/>
              </a:rPr>
              <a:t>in </a:t>
            </a:r>
            <a:r>
              <a:rPr lang="it" sz="1200">
                <a:latin typeface="Roboto"/>
                <a:ea typeface="Roboto"/>
                <a:cs typeface="Roboto"/>
                <a:sym typeface="Roboto"/>
              </a:rPr>
              <a:t>Φ=(m</a:t>
            </a:r>
            <a:r>
              <a:rPr lang="it" sz="1200" baseline="-25000">
                <a:latin typeface="Roboto"/>
                <a:ea typeface="Roboto"/>
                <a:cs typeface="Roboto"/>
                <a:sym typeface="Roboto"/>
              </a:rPr>
              <a:t>pp</a:t>
            </a:r>
            <a:r>
              <a:rPr lang="it" sz="1200">
                <a:latin typeface="Roboto"/>
                <a:ea typeface="Roboto"/>
                <a:cs typeface="Roboto"/>
                <a:sym typeface="Roboto"/>
              </a:rPr>
              <a:t>, cosθ</a:t>
            </a:r>
            <a:r>
              <a:rPr lang="it" sz="1200" baseline="-25000">
                <a:latin typeface="Roboto"/>
                <a:ea typeface="Roboto"/>
                <a:cs typeface="Roboto"/>
                <a:sym typeface="Roboto"/>
              </a:rPr>
              <a:t>l</a:t>
            </a:r>
            <a:r>
              <a:rPr lang="it" sz="1200">
                <a:latin typeface="Roboto"/>
                <a:ea typeface="Roboto"/>
                <a:cs typeface="Roboto"/>
                <a:sym typeface="Roboto"/>
              </a:rPr>
              <a:t>, cosθ</a:t>
            </a:r>
            <a:r>
              <a:rPr lang="it" sz="1200" baseline="-25000">
                <a:latin typeface="Roboto"/>
                <a:ea typeface="Roboto"/>
                <a:cs typeface="Roboto"/>
                <a:sym typeface="Roboto"/>
              </a:rPr>
              <a:t>v</a:t>
            </a:r>
            <a:r>
              <a:rPr lang="it" sz="1200">
                <a:latin typeface="Roboto"/>
                <a:ea typeface="Roboto"/>
                <a:cs typeface="Roboto"/>
                <a:sym typeface="Roboto"/>
              </a:rPr>
              <a:t>, φ)</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r>
              <a:rPr lang="it">
                <a:latin typeface="Roboto"/>
                <a:ea typeface="Roboto"/>
                <a:cs typeface="Roboto"/>
                <a:sym typeface="Roboto"/>
              </a:rPr>
              <a:t>Evidence for a structure in </a:t>
            </a:r>
            <a:r>
              <a:rPr lang="it">
                <a:solidFill>
                  <a:srgbClr val="FF0000"/>
                </a:solidFill>
                <a:latin typeface="Times New Roman"/>
                <a:ea typeface="Times New Roman"/>
                <a:cs typeface="Times New Roman"/>
                <a:sym typeface="Times New Roman"/>
              </a:rPr>
              <a:t>𝑱/𝝍</a:t>
            </a:r>
            <a:r>
              <a:rPr lang="it" b="1" i="1">
                <a:solidFill>
                  <a:srgbClr val="FF0000"/>
                </a:solidFill>
                <a:latin typeface="Times New Roman"/>
                <a:ea typeface="Times New Roman"/>
                <a:cs typeface="Times New Roman"/>
                <a:sym typeface="Times New Roman"/>
              </a:rPr>
              <a:t>p </a:t>
            </a:r>
            <a:r>
              <a:rPr lang="it">
                <a:latin typeface="Roboto"/>
                <a:ea typeface="Roboto"/>
                <a:cs typeface="Roboto"/>
                <a:sym typeface="Roboto"/>
              </a:rPr>
              <a:t>and </a:t>
            </a:r>
            <a:r>
              <a:rPr lang="it">
                <a:solidFill>
                  <a:srgbClr val="FF0000"/>
                </a:solidFill>
                <a:latin typeface="Times New Roman"/>
                <a:ea typeface="Times New Roman"/>
                <a:cs typeface="Times New Roman"/>
                <a:sym typeface="Times New Roman"/>
              </a:rPr>
              <a:t>𝑱/𝝍</a:t>
            </a:r>
            <a:r>
              <a:rPr lang="it" b="1" i="1">
                <a:solidFill>
                  <a:srgbClr val="FF0000"/>
                </a:solidFill>
                <a:latin typeface="Times New Roman"/>
                <a:ea typeface="Times New Roman"/>
                <a:cs typeface="Times New Roman"/>
                <a:sym typeface="Times New Roman"/>
              </a:rPr>
              <a:t>p̄</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lnSpc>
                <a:spcPct val="115000"/>
              </a:lnSpc>
              <a:spcBef>
                <a:spcPts val="0"/>
              </a:spcBef>
              <a:spcAft>
                <a:spcPts val="0"/>
              </a:spcAft>
              <a:buNone/>
            </a:pPr>
            <a:endParaRPr b="1">
              <a:latin typeface="Roboto"/>
              <a:ea typeface="Roboto"/>
              <a:cs typeface="Roboto"/>
              <a:sym typeface="Roboto"/>
            </a:endParaRPr>
          </a:p>
          <a:p>
            <a:pPr marL="0" lvl="0" indent="0" algn="l" rtl="0">
              <a:lnSpc>
                <a:spcPct val="115000"/>
              </a:lnSpc>
              <a:spcBef>
                <a:spcPts val="0"/>
              </a:spcBef>
              <a:spcAft>
                <a:spcPts val="0"/>
              </a:spcAft>
              <a:buNone/>
            </a:pPr>
            <a:endParaRPr b="1">
              <a:latin typeface="Roboto"/>
              <a:ea typeface="Roboto"/>
              <a:cs typeface="Roboto"/>
              <a:sym typeface="Roboto"/>
            </a:endParaRPr>
          </a:p>
          <a:p>
            <a:pPr marL="0" lvl="0" indent="0" algn="l" rtl="0">
              <a:lnSpc>
                <a:spcPct val="115000"/>
              </a:lnSpc>
              <a:spcBef>
                <a:spcPts val="0"/>
              </a:spcBef>
              <a:spcAft>
                <a:spcPts val="0"/>
              </a:spcAft>
              <a:buNone/>
            </a:pPr>
            <a:r>
              <a:rPr lang="it">
                <a:latin typeface="Roboto"/>
                <a:ea typeface="Roboto"/>
                <a:cs typeface="Roboto"/>
                <a:sym typeface="Roboto"/>
              </a:rPr>
              <a:t>No evidence </a:t>
            </a:r>
            <a:endParaRPr>
              <a:latin typeface="Roboto"/>
              <a:ea typeface="Roboto"/>
              <a:cs typeface="Roboto"/>
              <a:sym typeface="Roboto"/>
            </a:endParaRPr>
          </a:p>
          <a:p>
            <a:pPr marL="0" lvl="0" indent="0" algn="l" rtl="0">
              <a:lnSpc>
                <a:spcPct val="115000"/>
              </a:lnSpc>
              <a:spcBef>
                <a:spcPts val="0"/>
              </a:spcBef>
              <a:spcAft>
                <a:spcPts val="0"/>
              </a:spcAft>
              <a:buNone/>
            </a:pPr>
            <a:r>
              <a:rPr lang="it">
                <a:latin typeface="Roboto"/>
                <a:ea typeface="Roboto"/>
                <a:cs typeface="Roboto"/>
                <a:sym typeface="Roboto"/>
              </a:rPr>
              <a:t>    for</a:t>
            </a:r>
            <a:r>
              <a:rPr lang="it" b="1">
                <a:latin typeface="Roboto"/>
                <a:ea typeface="Roboto"/>
                <a:cs typeface="Roboto"/>
                <a:sym typeface="Roboto"/>
              </a:rPr>
              <a:t> </a:t>
            </a:r>
            <a:r>
              <a:rPr lang="it" b="1" i="1">
                <a:latin typeface="Roboto"/>
                <a:ea typeface="Roboto"/>
                <a:cs typeface="Roboto"/>
                <a:sym typeface="Roboto"/>
              </a:rPr>
              <a:t>P</a:t>
            </a:r>
            <a:r>
              <a:rPr lang="it" b="1" i="1" baseline="-25000">
                <a:latin typeface="Roboto"/>
                <a:ea typeface="Roboto"/>
                <a:cs typeface="Roboto"/>
                <a:sym typeface="Roboto"/>
              </a:rPr>
              <a:t>c</a:t>
            </a:r>
            <a:r>
              <a:rPr lang="it" b="1" i="1">
                <a:latin typeface="Roboto"/>
                <a:ea typeface="Roboto"/>
                <a:cs typeface="Roboto"/>
                <a:sym typeface="Roboto"/>
              </a:rPr>
              <a:t>(4312) </a:t>
            </a:r>
            <a:endParaRPr i="1">
              <a:latin typeface="Roboto"/>
              <a:ea typeface="Roboto"/>
              <a:cs typeface="Roboto"/>
              <a:sym typeface="Roboto"/>
            </a:endParaRPr>
          </a:p>
          <a:p>
            <a:pPr marL="0" lvl="0" indent="0" algn="l" rtl="0">
              <a:spcBef>
                <a:spcPts val="0"/>
              </a:spcBef>
              <a:spcAft>
                <a:spcPts val="0"/>
              </a:spcAft>
              <a:buNone/>
            </a:pPr>
            <a:r>
              <a:rPr lang="it">
                <a:latin typeface="Roboto"/>
                <a:ea typeface="Roboto"/>
                <a:cs typeface="Roboto"/>
                <a:sym typeface="Roboto"/>
              </a:rPr>
              <a:t>    nor for </a:t>
            </a:r>
            <a:r>
              <a:rPr lang="it" b="1" i="1">
                <a:latin typeface="Roboto"/>
                <a:ea typeface="Roboto"/>
                <a:cs typeface="Roboto"/>
                <a:sym typeface="Roboto"/>
              </a:rPr>
              <a:t>f</a:t>
            </a:r>
            <a:r>
              <a:rPr lang="it" b="1" i="1" baseline="-25000">
                <a:latin typeface="Roboto"/>
                <a:ea typeface="Roboto"/>
                <a:cs typeface="Roboto"/>
                <a:sym typeface="Roboto"/>
              </a:rPr>
              <a:t>J</a:t>
            </a:r>
            <a:r>
              <a:rPr lang="it" b="1" i="1">
                <a:latin typeface="Roboto"/>
                <a:ea typeface="Roboto"/>
                <a:cs typeface="Roboto"/>
                <a:sym typeface="Roboto"/>
              </a:rPr>
              <a:t>(2220)</a:t>
            </a:r>
            <a:r>
              <a:rPr lang="it">
                <a:latin typeface="Roboto"/>
                <a:ea typeface="Roboto"/>
                <a:cs typeface="Roboto"/>
                <a:sym typeface="Roboto"/>
              </a:rPr>
              <a:t> glueball</a:t>
            </a:r>
            <a:r>
              <a:rPr lang="it" baseline="30000">
                <a:latin typeface="Roboto"/>
                <a:ea typeface="Roboto"/>
                <a:cs typeface="Roboto"/>
                <a:sym typeface="Roboto"/>
              </a:rPr>
              <a:t>[1]</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pic>
        <p:nvPicPr>
          <p:cNvPr id="798" name="Google Shape;798;p76" descr="M_{P_c} = 4337 ^{+7}_{-4}(\text{stat}) \pm 2 (\text{sys}) \text{MeV}, \\&#10;\Gamma_{P_c} \ = 29^{+26}_{-12} (\text{stat}) \pm 14 (\text{sys}) \ \text{MeV} \\&#10;A_{P_c} = 0.19^{+0.19}_{-0.08} (\text{stat}) \pm 0.11 (\text{sys})" title="MathEquation,#000000"/>
          <p:cNvPicPr preferRelativeResize="0"/>
          <p:nvPr/>
        </p:nvPicPr>
        <p:blipFill rotWithShape="1">
          <a:blip r:embed="rId4">
            <a:alphaModFix/>
          </a:blip>
          <a:srcRect b="30767"/>
          <a:stretch/>
        </p:blipFill>
        <p:spPr>
          <a:xfrm>
            <a:off x="1029424" y="2636725"/>
            <a:ext cx="2424250" cy="558050"/>
          </a:xfrm>
          <a:prstGeom prst="rect">
            <a:avLst/>
          </a:prstGeom>
          <a:noFill/>
          <a:ln>
            <a:noFill/>
          </a:ln>
        </p:spPr>
      </p:pic>
      <p:sp>
        <p:nvSpPr>
          <p:cNvPr id="799" name="Google Shape;799;p76"/>
          <p:cNvSpPr txBox="1"/>
          <p:nvPr/>
        </p:nvSpPr>
        <p:spPr>
          <a:xfrm>
            <a:off x="444100" y="4494175"/>
            <a:ext cx="3356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000" baseline="30000">
                <a:solidFill>
                  <a:srgbClr val="0000FF"/>
                </a:solidFill>
                <a:latin typeface="Roboto"/>
                <a:ea typeface="Roboto"/>
                <a:cs typeface="Roboto"/>
                <a:sym typeface="Roboto"/>
              </a:rPr>
              <a:t>[1]</a:t>
            </a:r>
            <a:r>
              <a:rPr lang="it" sz="1000">
                <a:solidFill>
                  <a:srgbClr val="0000FF"/>
                </a:solidFill>
                <a:latin typeface="Roboto"/>
                <a:ea typeface="Roboto"/>
                <a:cs typeface="Roboto"/>
                <a:sym typeface="Roboto"/>
              </a:rPr>
              <a:t>Eur. Phys. J. C75 (2015), no. 3 101</a:t>
            </a:r>
            <a:endParaRPr sz="1000">
              <a:solidFill>
                <a:srgbClr val="0000FF"/>
              </a:solidFill>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sp>
        <p:nvSpPr>
          <p:cNvPr id="800" name="Google Shape;800;p76"/>
          <p:cNvSpPr/>
          <p:nvPr/>
        </p:nvSpPr>
        <p:spPr>
          <a:xfrm>
            <a:off x="1348300" y="1528650"/>
            <a:ext cx="2133300" cy="623700"/>
          </a:xfrm>
          <a:prstGeom prst="rect">
            <a:avLst/>
          </a:prstGeom>
          <a:no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76"/>
          <p:cNvSpPr txBox="1"/>
          <p:nvPr/>
        </p:nvSpPr>
        <p:spPr>
          <a:xfrm>
            <a:off x="4606950" y="3866825"/>
            <a:ext cx="39417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Roboto"/>
                <a:ea typeface="Roboto"/>
                <a:cs typeface="Roboto"/>
                <a:sym typeface="Roboto"/>
              </a:rPr>
              <a:t>Peculiar that: </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it" i="1">
                <a:latin typeface="Roboto"/>
                <a:ea typeface="Roboto"/>
                <a:cs typeface="Roboto"/>
                <a:sym typeface="Roboto"/>
              </a:rPr>
              <a:t>P</a:t>
            </a:r>
            <a:r>
              <a:rPr lang="it" i="1" baseline="-25000">
                <a:latin typeface="Roboto"/>
                <a:ea typeface="Roboto"/>
                <a:cs typeface="Roboto"/>
                <a:sym typeface="Roboto"/>
              </a:rPr>
              <a:t>c</a:t>
            </a:r>
            <a:r>
              <a:rPr lang="it" i="1">
                <a:latin typeface="Roboto"/>
                <a:ea typeface="Roboto"/>
                <a:cs typeface="Roboto"/>
                <a:sym typeface="Roboto"/>
              </a:rPr>
              <a:t>(4312)</a:t>
            </a:r>
            <a:r>
              <a:rPr lang="it">
                <a:latin typeface="Roboto"/>
                <a:ea typeface="Roboto"/>
                <a:cs typeface="Roboto"/>
                <a:sym typeface="Roboto"/>
              </a:rPr>
              <a:t> only in Λ</a:t>
            </a:r>
            <a:r>
              <a:rPr lang="it" baseline="-25000">
                <a:latin typeface="Roboto"/>
                <a:ea typeface="Roboto"/>
                <a:cs typeface="Roboto"/>
                <a:sym typeface="Roboto"/>
              </a:rPr>
              <a:t>b</a:t>
            </a:r>
            <a:r>
              <a:rPr lang="it">
                <a:latin typeface="Roboto"/>
                <a:ea typeface="Roboto"/>
                <a:cs typeface="Roboto"/>
                <a:sym typeface="Roboto"/>
              </a:rPr>
              <a:t> decays</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it" i="1">
                <a:latin typeface="Roboto"/>
                <a:ea typeface="Roboto"/>
                <a:cs typeface="Roboto"/>
                <a:sym typeface="Roboto"/>
              </a:rPr>
              <a:t>P</a:t>
            </a:r>
            <a:r>
              <a:rPr lang="it" i="1" baseline="-25000">
                <a:latin typeface="Roboto"/>
                <a:ea typeface="Roboto"/>
                <a:cs typeface="Roboto"/>
                <a:sym typeface="Roboto"/>
              </a:rPr>
              <a:t>c</a:t>
            </a:r>
            <a:r>
              <a:rPr lang="it" i="1">
                <a:latin typeface="Roboto"/>
                <a:ea typeface="Roboto"/>
                <a:cs typeface="Roboto"/>
                <a:sym typeface="Roboto"/>
              </a:rPr>
              <a:t>(4337)</a:t>
            </a:r>
            <a:r>
              <a:rPr lang="it">
                <a:latin typeface="Roboto"/>
                <a:ea typeface="Roboto"/>
                <a:cs typeface="Roboto"/>
                <a:sym typeface="Roboto"/>
              </a:rPr>
              <a:t> only in B</a:t>
            </a:r>
            <a:r>
              <a:rPr lang="it" baseline="-25000">
                <a:latin typeface="Roboto"/>
                <a:ea typeface="Roboto"/>
                <a:cs typeface="Roboto"/>
                <a:sym typeface="Roboto"/>
              </a:rPr>
              <a:t>s </a:t>
            </a:r>
            <a:r>
              <a:rPr lang="it">
                <a:latin typeface="Roboto"/>
                <a:ea typeface="Roboto"/>
                <a:cs typeface="Roboto"/>
                <a:sym typeface="Roboto"/>
              </a:rPr>
              <a:t>decays </a:t>
            </a:r>
            <a:endParaRPr>
              <a:latin typeface="Roboto"/>
              <a:ea typeface="Roboto"/>
              <a:cs typeface="Roboto"/>
              <a:sym typeface="Roboto"/>
            </a:endParaRPr>
          </a:p>
        </p:txBody>
      </p:sp>
      <p:sp>
        <p:nvSpPr>
          <p:cNvPr id="802" name="Google Shape;802;p76"/>
          <p:cNvSpPr txBox="1"/>
          <p:nvPr/>
        </p:nvSpPr>
        <p:spPr>
          <a:xfrm>
            <a:off x="6676050" y="556275"/>
            <a:ext cx="290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solidFill>
                  <a:schemeClr val="accent5"/>
                </a:solidFill>
                <a:latin typeface="Roboto"/>
                <a:ea typeface="Roboto"/>
                <a:cs typeface="Roboto"/>
                <a:sym typeface="Roboto"/>
              </a:rPr>
              <a:t>PRL 128, 062001 (2022)</a:t>
            </a:r>
            <a:endParaRPr>
              <a:solidFill>
                <a:schemeClr val="accent5"/>
              </a:solidFill>
              <a:latin typeface="Roboto"/>
              <a:ea typeface="Roboto"/>
              <a:cs typeface="Roboto"/>
              <a:sym typeface="Roboto"/>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Google Shape;807;p77"/>
          <p:cNvSpPr txBox="1">
            <a:spLocks noGrp="1"/>
          </p:cNvSpPr>
          <p:nvPr>
            <p:ph type="title"/>
          </p:nvPr>
        </p:nvSpPr>
        <p:spPr>
          <a:xfrm>
            <a:off x="311725" y="1961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a:t>χ</a:t>
            </a:r>
            <a:r>
              <a:rPr lang="it" baseline="-25000"/>
              <a:t>c1</a:t>
            </a:r>
            <a:r>
              <a:rPr lang="it"/>
              <a:t> production in pp @ LHCb</a:t>
            </a:r>
            <a:endParaRPr/>
          </a:p>
        </p:txBody>
      </p:sp>
      <p:sp>
        <p:nvSpPr>
          <p:cNvPr id="808" name="Google Shape;808;p77"/>
          <p:cNvSpPr txBox="1"/>
          <p:nvPr/>
        </p:nvSpPr>
        <p:spPr>
          <a:xfrm>
            <a:off x="540975" y="1038813"/>
            <a:ext cx="5007000" cy="1373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it">
                <a:latin typeface="Roboto"/>
                <a:ea typeface="Roboto"/>
                <a:cs typeface="Roboto"/>
                <a:sym typeface="Roboto"/>
              </a:rPr>
              <a:t>Differential cross section ratio of χ</a:t>
            </a:r>
            <a:r>
              <a:rPr lang="it" baseline="-25000">
                <a:latin typeface="Roboto"/>
                <a:ea typeface="Roboto"/>
                <a:cs typeface="Roboto"/>
                <a:sym typeface="Roboto"/>
              </a:rPr>
              <a:t>c1</a:t>
            </a:r>
            <a:r>
              <a:rPr lang="it">
                <a:latin typeface="Roboto"/>
                <a:ea typeface="Roboto"/>
                <a:cs typeface="Roboto"/>
                <a:sym typeface="Roboto"/>
              </a:rPr>
              <a:t>(3872) relative to ψ(2S) </a:t>
            </a:r>
            <a:endParaRPr>
              <a:latin typeface="Roboto"/>
              <a:ea typeface="Roboto"/>
              <a:cs typeface="Roboto"/>
              <a:sym typeface="Roboto"/>
            </a:endParaRPr>
          </a:p>
          <a:p>
            <a:pPr marL="457200" lvl="0" indent="-317500" algn="l" rtl="0">
              <a:lnSpc>
                <a:spcPct val="115000"/>
              </a:lnSpc>
              <a:spcBef>
                <a:spcPts val="0"/>
              </a:spcBef>
              <a:spcAft>
                <a:spcPts val="0"/>
              </a:spcAft>
              <a:buSzPts val="1400"/>
              <a:buFont typeface="Roboto"/>
              <a:buChar char="●"/>
            </a:pPr>
            <a:r>
              <a:rPr lang="it">
                <a:latin typeface="Roboto"/>
                <a:ea typeface="Roboto"/>
                <a:cs typeface="Roboto"/>
                <a:sym typeface="Roboto"/>
              </a:rPr>
              <a:t>Both in prompt pp collisions and from b-hadron decays </a:t>
            </a:r>
            <a:endParaRPr>
              <a:latin typeface="Roboto"/>
              <a:ea typeface="Roboto"/>
              <a:cs typeface="Roboto"/>
              <a:sym typeface="Roboto"/>
            </a:endParaRPr>
          </a:p>
          <a:p>
            <a:pPr marL="457200" lvl="0" indent="-317500" algn="l" rtl="0">
              <a:lnSpc>
                <a:spcPct val="115000"/>
              </a:lnSpc>
              <a:spcBef>
                <a:spcPts val="0"/>
              </a:spcBef>
              <a:spcAft>
                <a:spcPts val="0"/>
              </a:spcAft>
              <a:buSzPts val="1400"/>
              <a:buFont typeface="Roboto"/>
              <a:buChar char="●"/>
            </a:pPr>
            <a:r>
              <a:rPr lang="it">
                <a:latin typeface="Roboto"/>
                <a:ea typeface="Roboto"/>
                <a:cs typeface="Roboto"/>
                <a:sym typeface="Roboto"/>
              </a:rPr>
              <a:t>Measured as a function of track multiplicity, p</a:t>
            </a:r>
            <a:r>
              <a:rPr lang="it" baseline="-25000">
                <a:latin typeface="Roboto"/>
                <a:ea typeface="Roboto"/>
                <a:cs typeface="Roboto"/>
                <a:sym typeface="Roboto"/>
              </a:rPr>
              <a:t>T</a:t>
            </a:r>
            <a:r>
              <a:rPr lang="it">
                <a:latin typeface="Roboto"/>
                <a:ea typeface="Roboto"/>
                <a:cs typeface="Roboto"/>
                <a:sym typeface="Roboto"/>
              </a:rPr>
              <a:t> and y</a:t>
            </a:r>
            <a:endParaRPr>
              <a:latin typeface="Roboto"/>
              <a:ea typeface="Roboto"/>
              <a:cs typeface="Roboto"/>
              <a:sym typeface="Roboto"/>
            </a:endParaRPr>
          </a:p>
          <a:p>
            <a:pPr marL="0" lvl="0" indent="0" algn="l" rtl="0">
              <a:lnSpc>
                <a:spcPct val="115000"/>
              </a:lnSpc>
              <a:spcBef>
                <a:spcPts val="0"/>
              </a:spcBef>
              <a:spcAft>
                <a:spcPts val="0"/>
              </a:spcAft>
              <a:buNone/>
            </a:pPr>
            <a:endParaRPr sz="1300">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sp>
        <p:nvSpPr>
          <p:cNvPr id="809" name="Google Shape;809;p77"/>
          <p:cNvSpPr txBox="1"/>
          <p:nvPr/>
        </p:nvSpPr>
        <p:spPr>
          <a:xfrm>
            <a:off x="5363025" y="577625"/>
            <a:ext cx="38457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300">
                <a:solidFill>
                  <a:schemeClr val="accent5"/>
                </a:solidFill>
                <a:latin typeface="Roboto"/>
                <a:ea typeface="Roboto"/>
                <a:cs typeface="Roboto"/>
                <a:sym typeface="Roboto"/>
              </a:rPr>
              <a:t>PRL 126 (2021) 092001, JHEP 01 (2022) 131</a:t>
            </a:r>
            <a:endParaRPr sz="1300">
              <a:solidFill>
                <a:schemeClr val="accent5"/>
              </a:solidFill>
              <a:latin typeface="Roboto"/>
              <a:ea typeface="Roboto"/>
              <a:cs typeface="Roboto"/>
              <a:sym typeface="Roboto"/>
            </a:endParaRPr>
          </a:p>
        </p:txBody>
      </p:sp>
      <p:pic>
        <p:nvPicPr>
          <p:cNvPr id="810" name="Google Shape;810;p77"/>
          <p:cNvPicPr preferRelativeResize="0"/>
          <p:nvPr/>
        </p:nvPicPr>
        <p:blipFill rotWithShape="1">
          <a:blip r:embed="rId3">
            <a:alphaModFix/>
          </a:blip>
          <a:srcRect b="1989"/>
          <a:stretch/>
        </p:blipFill>
        <p:spPr>
          <a:xfrm>
            <a:off x="389800" y="2137700"/>
            <a:ext cx="4092324" cy="2400675"/>
          </a:xfrm>
          <a:prstGeom prst="rect">
            <a:avLst/>
          </a:prstGeom>
          <a:noFill/>
          <a:ln>
            <a:noFill/>
          </a:ln>
        </p:spPr>
      </p:pic>
      <p:sp>
        <p:nvSpPr>
          <p:cNvPr id="811" name="Google Shape;811;p77"/>
          <p:cNvSpPr txBox="1"/>
          <p:nvPr/>
        </p:nvSpPr>
        <p:spPr>
          <a:xfrm>
            <a:off x="4792125" y="2488825"/>
            <a:ext cx="4167600" cy="169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r>
              <a:rPr lang="it">
                <a:latin typeface="Roboto"/>
                <a:ea typeface="Roboto"/>
                <a:cs typeface="Roboto"/>
                <a:sym typeface="Roboto"/>
              </a:rPr>
              <a:t>Prompt ratio is suppressed as multiplicity increases (5σ)</a:t>
            </a:r>
            <a:endParaRPr>
              <a:latin typeface="Roboto"/>
              <a:ea typeface="Roboto"/>
              <a:cs typeface="Roboto"/>
              <a:sym typeface="Roboto"/>
            </a:endParaRPr>
          </a:p>
          <a:p>
            <a:pPr marL="0" lvl="0" indent="0" algn="l" rtl="0">
              <a:spcBef>
                <a:spcPts val="0"/>
              </a:spcBef>
              <a:spcAft>
                <a:spcPts val="0"/>
              </a:spcAft>
              <a:buNone/>
            </a:pPr>
            <a:r>
              <a:rPr lang="it">
                <a:latin typeface="Roboto"/>
                <a:ea typeface="Roboto"/>
                <a:cs typeface="Roboto"/>
                <a:sym typeface="Roboto"/>
              </a:rPr>
              <a:t>→ compact tetraquark model favored</a:t>
            </a:r>
            <a:endParaRPr>
              <a:latin typeface="Roboto"/>
              <a:ea typeface="Roboto"/>
              <a:cs typeface="Roboto"/>
              <a:sym typeface="Roboto"/>
            </a:endParaRPr>
          </a:p>
          <a:p>
            <a:pPr marL="0" lvl="0" indent="0" algn="l" rtl="0">
              <a:spcBef>
                <a:spcPts val="0"/>
              </a:spcBef>
              <a:spcAft>
                <a:spcPts val="0"/>
              </a:spcAft>
              <a:buNone/>
            </a:pPr>
            <a:r>
              <a:rPr lang="it">
                <a:latin typeface="Roboto"/>
                <a:ea typeface="Roboto"/>
                <a:cs typeface="Roboto"/>
                <a:sym typeface="Roboto"/>
              </a:rPr>
              <a:t>→ Dominated by </a:t>
            </a:r>
            <a:r>
              <a:rPr lang="it" b="1">
                <a:latin typeface="Roboto"/>
                <a:ea typeface="Roboto"/>
                <a:cs typeface="Roboto"/>
                <a:sym typeface="Roboto"/>
              </a:rPr>
              <a:t>comover</a:t>
            </a:r>
            <a:r>
              <a:rPr lang="it">
                <a:latin typeface="Roboto"/>
                <a:ea typeface="Roboto"/>
                <a:cs typeface="Roboto"/>
                <a:sym typeface="Roboto"/>
              </a:rPr>
              <a:t> </a:t>
            </a:r>
            <a:r>
              <a:rPr lang="it" b="1">
                <a:latin typeface="Roboto"/>
                <a:ea typeface="Roboto"/>
                <a:cs typeface="Roboto"/>
                <a:sym typeface="Roboto"/>
              </a:rPr>
              <a:t>breakup</a:t>
            </a:r>
            <a:r>
              <a:rPr lang="it" baseline="30000">
                <a:latin typeface="Roboto"/>
                <a:ea typeface="Roboto"/>
                <a:cs typeface="Roboto"/>
                <a:sym typeface="Roboto"/>
              </a:rPr>
              <a:t>[1]</a:t>
            </a:r>
            <a:r>
              <a:rPr lang="it" b="1">
                <a:latin typeface="Roboto"/>
                <a:ea typeface="Roboto"/>
                <a:cs typeface="Roboto"/>
                <a:sym typeface="Roboto"/>
              </a:rPr>
              <a:t>: </a:t>
            </a:r>
            <a:endParaRPr>
              <a:latin typeface="Roboto"/>
              <a:ea typeface="Roboto"/>
              <a:cs typeface="Roboto"/>
              <a:sym typeface="Roboto"/>
            </a:endParaRPr>
          </a:p>
          <a:p>
            <a:pPr marL="457200" lvl="0" indent="0" algn="l" rtl="0">
              <a:spcBef>
                <a:spcPts val="0"/>
              </a:spcBef>
              <a:spcAft>
                <a:spcPts val="0"/>
              </a:spcAft>
              <a:buNone/>
            </a:pPr>
            <a:r>
              <a:rPr lang="it">
                <a:latin typeface="Roboto"/>
                <a:ea typeface="Roboto"/>
                <a:cs typeface="Roboto"/>
                <a:sym typeface="Roboto"/>
              </a:rPr>
              <a:t>small radius = decrease of xsection ratio</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sp>
        <p:nvSpPr>
          <p:cNvPr id="812" name="Google Shape;812;p77"/>
          <p:cNvSpPr txBox="1"/>
          <p:nvPr/>
        </p:nvSpPr>
        <p:spPr>
          <a:xfrm>
            <a:off x="5514375" y="1092163"/>
            <a:ext cx="35430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300">
                <a:latin typeface="Roboto"/>
                <a:ea typeface="Roboto"/>
                <a:cs typeface="Roboto"/>
                <a:sym typeface="Roboto"/>
              </a:rPr>
              <a:t>Separate a </a:t>
            </a:r>
            <a:r>
              <a:rPr lang="it" sz="1300">
                <a:solidFill>
                  <a:srgbClr val="FF0000"/>
                </a:solidFill>
                <a:latin typeface="Roboto"/>
                <a:ea typeface="Roboto"/>
                <a:cs typeface="Roboto"/>
                <a:sym typeface="Roboto"/>
              </a:rPr>
              <a:t>compact tetraquark</a:t>
            </a:r>
            <a:r>
              <a:rPr lang="it" sz="1300">
                <a:latin typeface="Roboto"/>
                <a:ea typeface="Roboto"/>
                <a:cs typeface="Roboto"/>
                <a:sym typeface="Roboto"/>
              </a:rPr>
              <a:t> (r&lt;1 fm)    from a</a:t>
            </a:r>
            <a:r>
              <a:rPr lang="it" sz="1300">
                <a:solidFill>
                  <a:srgbClr val="0000FF"/>
                </a:solidFill>
                <a:latin typeface="Roboto"/>
                <a:ea typeface="Roboto"/>
                <a:cs typeface="Roboto"/>
                <a:sym typeface="Roboto"/>
              </a:rPr>
              <a:t> large-sized molecular state </a:t>
            </a:r>
            <a:r>
              <a:rPr lang="it" sz="1300">
                <a:latin typeface="Roboto"/>
                <a:ea typeface="Roboto"/>
                <a:cs typeface="Roboto"/>
                <a:sym typeface="Roboto"/>
              </a:rPr>
              <a:t>(r~10 fm)</a:t>
            </a:r>
            <a:endParaRPr sz="1300">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pic>
        <p:nvPicPr>
          <p:cNvPr id="813" name="Google Shape;813;p77"/>
          <p:cNvPicPr preferRelativeResize="0"/>
          <p:nvPr/>
        </p:nvPicPr>
        <p:blipFill>
          <a:blip r:embed="rId4">
            <a:alphaModFix/>
          </a:blip>
          <a:stretch>
            <a:fillRect/>
          </a:stretch>
        </p:blipFill>
        <p:spPr>
          <a:xfrm>
            <a:off x="6275652" y="1642650"/>
            <a:ext cx="1798599" cy="1004159"/>
          </a:xfrm>
          <a:prstGeom prst="rect">
            <a:avLst/>
          </a:prstGeom>
          <a:noFill/>
          <a:ln>
            <a:noFill/>
          </a:ln>
        </p:spPr>
      </p:pic>
      <p:sp>
        <p:nvSpPr>
          <p:cNvPr id="814" name="Google Shape;814;p77"/>
          <p:cNvSpPr txBox="1"/>
          <p:nvPr/>
        </p:nvSpPr>
        <p:spPr>
          <a:xfrm>
            <a:off x="6065000" y="2137700"/>
            <a:ext cx="341700" cy="4002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p:txBody>
      </p:sp>
      <p:sp>
        <p:nvSpPr>
          <p:cNvPr id="815" name="Google Shape;815;p77"/>
          <p:cNvSpPr txBox="1"/>
          <p:nvPr/>
        </p:nvSpPr>
        <p:spPr>
          <a:xfrm>
            <a:off x="6406700" y="2246600"/>
            <a:ext cx="702600" cy="4002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p:txBody>
      </p:sp>
      <p:sp>
        <p:nvSpPr>
          <p:cNvPr id="816" name="Google Shape;816;p77"/>
          <p:cNvSpPr txBox="1">
            <a:spLocks noGrp="1"/>
          </p:cNvSpPr>
          <p:nvPr>
            <p:ph type="sldNum" idx="12"/>
          </p:nvPr>
        </p:nvSpPr>
        <p:spPr>
          <a:xfrm>
            <a:off x="8548658" y="48156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it"/>
              <a:t>39</a:t>
            </a:fld>
            <a:endParaRPr/>
          </a:p>
        </p:txBody>
      </p:sp>
      <p:sp>
        <p:nvSpPr>
          <p:cNvPr id="817" name="Google Shape;817;p77"/>
          <p:cNvSpPr txBox="1"/>
          <p:nvPr/>
        </p:nvSpPr>
        <p:spPr>
          <a:xfrm>
            <a:off x="5514375" y="4538375"/>
            <a:ext cx="3945300" cy="3693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it" sz="1200" baseline="30000">
                <a:latin typeface="Roboto"/>
                <a:ea typeface="Roboto"/>
                <a:cs typeface="Roboto"/>
                <a:sym typeface="Roboto"/>
              </a:rPr>
              <a:t>[1]</a:t>
            </a:r>
            <a:r>
              <a:rPr lang="it" sz="1200">
                <a:latin typeface="Roboto"/>
                <a:ea typeface="Roboto"/>
                <a:cs typeface="Roboto"/>
                <a:sym typeface="Roboto"/>
              </a:rPr>
              <a:t>PRD 103 (2021) 7, EPJC 81 (2021) 669</a:t>
            </a:r>
            <a:endParaRPr sz="1200">
              <a:latin typeface="Roboto"/>
              <a:ea typeface="Roboto"/>
              <a:cs typeface="Roboto"/>
              <a:sym typeface="Roboto"/>
            </a:endParaRPr>
          </a:p>
        </p:txBody>
      </p:sp>
      <p:pic>
        <p:nvPicPr>
          <p:cNvPr id="818" name="Google Shape;818;p77"/>
          <p:cNvPicPr preferRelativeResize="0"/>
          <p:nvPr/>
        </p:nvPicPr>
        <p:blipFill rotWithShape="1">
          <a:blip r:embed="rId5">
            <a:alphaModFix/>
          </a:blip>
          <a:srcRect l="86471" t="3753" r="7063" b="87952"/>
          <a:stretch/>
        </p:blipFill>
        <p:spPr>
          <a:xfrm>
            <a:off x="217875" y="1075650"/>
            <a:ext cx="323101" cy="2721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42"/>
          <p:cNvPicPr preferRelativeResize="0"/>
          <p:nvPr/>
        </p:nvPicPr>
        <p:blipFill>
          <a:blip r:embed="rId3">
            <a:alphaModFix/>
          </a:blip>
          <a:stretch>
            <a:fillRect/>
          </a:stretch>
        </p:blipFill>
        <p:spPr>
          <a:xfrm>
            <a:off x="1394200" y="0"/>
            <a:ext cx="7727202" cy="5143499"/>
          </a:xfrm>
          <a:prstGeom prst="rect">
            <a:avLst/>
          </a:prstGeom>
          <a:noFill/>
          <a:ln>
            <a:noFill/>
          </a:ln>
        </p:spPr>
      </p:pic>
      <p:sp>
        <p:nvSpPr>
          <p:cNvPr id="224" name="Google Shape;224;p42"/>
          <p:cNvSpPr txBox="1"/>
          <p:nvPr/>
        </p:nvSpPr>
        <p:spPr>
          <a:xfrm>
            <a:off x="7007454" y="740648"/>
            <a:ext cx="2053500" cy="684900"/>
          </a:xfrm>
          <a:prstGeom prst="rect">
            <a:avLst/>
          </a:prstGeom>
          <a:solidFill>
            <a:srgbClr val="FFFFFF"/>
          </a:solid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000000"/>
              </a:buClr>
              <a:buSzPts val="1100"/>
              <a:buFont typeface="Arial"/>
              <a:buNone/>
            </a:pPr>
            <a:r>
              <a:rPr lang="it" sz="1300" b="1">
                <a:solidFill>
                  <a:srgbClr val="233A44"/>
                </a:solidFill>
                <a:latin typeface="Calibri"/>
                <a:ea typeface="Calibri"/>
                <a:cs typeface="Calibri"/>
                <a:sym typeface="Calibri"/>
              </a:rPr>
              <a:t>VELO</a:t>
            </a:r>
            <a:r>
              <a:rPr lang="it" sz="1300">
                <a:solidFill>
                  <a:srgbClr val="233A44"/>
                </a:solidFill>
                <a:latin typeface="Calibri"/>
                <a:ea typeface="Calibri"/>
                <a:cs typeface="Calibri"/>
                <a:sym typeface="Calibri"/>
              </a:rPr>
              <a:t>: vertex detector</a:t>
            </a:r>
            <a:endParaRPr sz="1300">
              <a:solidFill>
                <a:srgbClr val="233A44"/>
              </a:solidFill>
              <a:latin typeface="Calibri"/>
              <a:ea typeface="Calibri"/>
              <a:cs typeface="Calibri"/>
              <a:sym typeface="Calibri"/>
            </a:endParaRPr>
          </a:p>
          <a:p>
            <a:pPr marL="0" lvl="0" indent="0" algn="l" rtl="0">
              <a:lnSpc>
                <a:spcPct val="115000"/>
              </a:lnSpc>
              <a:spcBef>
                <a:spcPts val="0"/>
              </a:spcBef>
              <a:spcAft>
                <a:spcPts val="0"/>
              </a:spcAft>
              <a:buClr>
                <a:srgbClr val="000000"/>
              </a:buClr>
              <a:buSzPts val="1100"/>
              <a:buFont typeface="Arial"/>
              <a:buNone/>
            </a:pPr>
            <a:r>
              <a:rPr lang="it" sz="1300">
                <a:solidFill>
                  <a:srgbClr val="233A44"/>
                </a:solidFill>
                <a:latin typeface="Calibri"/>
                <a:ea typeface="Calibri"/>
                <a:cs typeface="Calibri"/>
                <a:sym typeface="Calibri"/>
              </a:rPr>
              <a:t> IP resolution: </a:t>
            </a:r>
            <a:r>
              <a:rPr lang="it" sz="1250">
                <a:solidFill>
                  <a:srgbClr val="233A44"/>
                </a:solidFill>
              </a:rPr>
              <a:t>~25 </a:t>
            </a:r>
            <a:r>
              <a:rPr lang="it" sz="1250">
                <a:solidFill>
                  <a:srgbClr val="233A44"/>
                </a:solidFill>
                <a:latin typeface="Verdana"/>
                <a:ea typeface="Verdana"/>
                <a:cs typeface="Verdana"/>
                <a:sym typeface="Verdana"/>
              </a:rPr>
              <a:t>μ</a:t>
            </a:r>
            <a:r>
              <a:rPr lang="it" sz="1100">
                <a:solidFill>
                  <a:srgbClr val="233A44"/>
                </a:solidFill>
              </a:rPr>
              <a:t>m</a:t>
            </a:r>
            <a:endParaRPr sz="1300">
              <a:solidFill>
                <a:srgbClr val="233A44"/>
              </a:solidFill>
              <a:latin typeface="Calibri"/>
              <a:ea typeface="Calibri"/>
              <a:cs typeface="Calibri"/>
              <a:sym typeface="Calibri"/>
            </a:endParaRPr>
          </a:p>
        </p:txBody>
      </p:sp>
      <p:sp>
        <p:nvSpPr>
          <p:cNvPr id="225" name="Google Shape;225;p42"/>
          <p:cNvSpPr/>
          <p:nvPr/>
        </p:nvSpPr>
        <p:spPr>
          <a:xfrm>
            <a:off x="7565629" y="2322075"/>
            <a:ext cx="588600" cy="6024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42"/>
          <p:cNvSpPr/>
          <p:nvPr/>
        </p:nvSpPr>
        <p:spPr>
          <a:xfrm>
            <a:off x="7818679" y="2589379"/>
            <a:ext cx="82500" cy="67800"/>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cxnSp>
        <p:nvCxnSpPr>
          <p:cNvPr id="227" name="Google Shape;227;p42"/>
          <p:cNvCxnSpPr>
            <a:stCxn id="224" idx="2"/>
          </p:cNvCxnSpPr>
          <p:nvPr/>
        </p:nvCxnSpPr>
        <p:spPr>
          <a:xfrm flipH="1">
            <a:off x="7971204" y="1425548"/>
            <a:ext cx="63000" cy="896700"/>
          </a:xfrm>
          <a:prstGeom prst="straightConnector1">
            <a:avLst/>
          </a:prstGeom>
          <a:noFill/>
          <a:ln w="28575" cap="flat" cmpd="sng">
            <a:solidFill>
              <a:srgbClr val="FF0000"/>
            </a:solidFill>
            <a:prstDash val="solid"/>
            <a:round/>
            <a:headEnd type="none" w="med" len="med"/>
            <a:tailEnd type="triangle" w="med" len="med"/>
          </a:ln>
        </p:spPr>
      </p:cxnSp>
      <p:sp>
        <p:nvSpPr>
          <p:cNvPr id="228" name="Google Shape;228;p42"/>
          <p:cNvSpPr txBox="1"/>
          <p:nvPr/>
        </p:nvSpPr>
        <p:spPr>
          <a:xfrm flipH="1">
            <a:off x="6319425" y="4316350"/>
            <a:ext cx="1933500" cy="615600"/>
          </a:xfrm>
          <a:prstGeom prst="rect">
            <a:avLst/>
          </a:prstGeom>
          <a:solidFill>
            <a:srgbClr val="FFFFFF"/>
          </a:solidFill>
          <a:ln w="19050" cap="flat" cmpd="sng">
            <a:solidFill>
              <a:srgbClr val="FFFF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it" sz="1300" b="1">
                <a:solidFill>
                  <a:srgbClr val="233A44"/>
                </a:solidFill>
                <a:latin typeface="Calibri"/>
                <a:ea typeface="Calibri"/>
                <a:cs typeface="Calibri"/>
                <a:sym typeface="Calibri"/>
              </a:rPr>
              <a:t>RICH detectors</a:t>
            </a:r>
            <a:r>
              <a:rPr lang="it" sz="1300">
                <a:solidFill>
                  <a:srgbClr val="233A44"/>
                </a:solidFill>
                <a:latin typeface="Calibri"/>
                <a:ea typeface="Calibri"/>
                <a:cs typeface="Calibri"/>
                <a:sym typeface="Calibri"/>
              </a:rPr>
              <a:t> for particle ID. pid(K-π)~95% </a:t>
            </a:r>
            <a:endParaRPr sz="1300">
              <a:solidFill>
                <a:srgbClr val="233A44"/>
              </a:solidFill>
              <a:latin typeface="Calibri"/>
              <a:ea typeface="Calibri"/>
              <a:cs typeface="Calibri"/>
              <a:sym typeface="Calibri"/>
            </a:endParaRPr>
          </a:p>
        </p:txBody>
      </p:sp>
      <p:cxnSp>
        <p:nvCxnSpPr>
          <p:cNvPr id="229" name="Google Shape;229;p42"/>
          <p:cNvCxnSpPr>
            <a:stCxn id="228" idx="0"/>
            <a:endCxn id="230" idx="2"/>
          </p:cNvCxnSpPr>
          <p:nvPr/>
        </p:nvCxnSpPr>
        <p:spPr>
          <a:xfrm rot="10800000" flipH="1">
            <a:off x="7286175" y="3174550"/>
            <a:ext cx="265200" cy="1141800"/>
          </a:xfrm>
          <a:prstGeom prst="straightConnector1">
            <a:avLst/>
          </a:prstGeom>
          <a:noFill/>
          <a:ln w="28575" cap="flat" cmpd="sng">
            <a:solidFill>
              <a:srgbClr val="FFFF00"/>
            </a:solidFill>
            <a:prstDash val="solid"/>
            <a:round/>
            <a:headEnd type="none" w="med" len="med"/>
            <a:tailEnd type="triangle" w="med" len="med"/>
          </a:ln>
        </p:spPr>
      </p:cxnSp>
      <p:cxnSp>
        <p:nvCxnSpPr>
          <p:cNvPr id="231" name="Google Shape;231;p42"/>
          <p:cNvCxnSpPr>
            <a:stCxn id="228" idx="0"/>
          </p:cNvCxnSpPr>
          <p:nvPr/>
        </p:nvCxnSpPr>
        <p:spPr>
          <a:xfrm rot="10800000">
            <a:off x="4947975" y="3203050"/>
            <a:ext cx="2338200" cy="1113300"/>
          </a:xfrm>
          <a:prstGeom prst="straightConnector1">
            <a:avLst/>
          </a:prstGeom>
          <a:noFill/>
          <a:ln w="28575" cap="flat" cmpd="sng">
            <a:solidFill>
              <a:srgbClr val="FFFF00"/>
            </a:solidFill>
            <a:prstDash val="solid"/>
            <a:round/>
            <a:headEnd type="none" w="med" len="med"/>
            <a:tailEnd type="triangle" w="med" len="med"/>
          </a:ln>
        </p:spPr>
      </p:cxnSp>
      <p:sp>
        <p:nvSpPr>
          <p:cNvPr id="232" name="Google Shape;232;p42"/>
          <p:cNvSpPr txBox="1"/>
          <p:nvPr/>
        </p:nvSpPr>
        <p:spPr>
          <a:xfrm>
            <a:off x="3368950" y="3793155"/>
            <a:ext cx="2090998" cy="684900"/>
          </a:xfrm>
          <a:prstGeom prst="rect">
            <a:avLst/>
          </a:prstGeom>
          <a:solidFill>
            <a:srgbClr val="FFFFFF"/>
          </a:solidFill>
          <a:ln w="19050" cap="flat" cmpd="sng">
            <a:solidFill>
              <a:srgbClr val="4A86E8"/>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it" sz="1300" b="1">
                <a:solidFill>
                  <a:srgbClr val="233A44"/>
                </a:solidFill>
                <a:latin typeface="Calibri"/>
                <a:ea typeface="Calibri"/>
                <a:cs typeface="Calibri"/>
                <a:sym typeface="Calibri"/>
              </a:rPr>
              <a:t>Muon</a:t>
            </a:r>
            <a:r>
              <a:rPr lang="it" sz="1300">
                <a:solidFill>
                  <a:srgbClr val="233A44"/>
                </a:solidFill>
                <a:latin typeface="Calibri"/>
                <a:ea typeface="Calibri"/>
                <a:cs typeface="Calibri"/>
                <a:sym typeface="Calibri"/>
              </a:rPr>
              <a:t> chambers, hardware trigger with ~90% efficiency</a:t>
            </a:r>
            <a:endParaRPr sz="1300">
              <a:solidFill>
                <a:srgbClr val="233A44"/>
              </a:solidFill>
              <a:latin typeface="Calibri"/>
              <a:ea typeface="Calibri"/>
              <a:cs typeface="Calibri"/>
              <a:sym typeface="Calibri"/>
            </a:endParaRPr>
          </a:p>
        </p:txBody>
      </p:sp>
      <p:cxnSp>
        <p:nvCxnSpPr>
          <p:cNvPr id="233" name="Google Shape;233;p42"/>
          <p:cNvCxnSpPr>
            <a:endCxn id="226" idx="2"/>
          </p:cNvCxnSpPr>
          <p:nvPr/>
        </p:nvCxnSpPr>
        <p:spPr>
          <a:xfrm>
            <a:off x="2270479" y="2617579"/>
            <a:ext cx="5548200" cy="5700"/>
          </a:xfrm>
          <a:prstGeom prst="straightConnector1">
            <a:avLst/>
          </a:prstGeom>
          <a:noFill/>
          <a:ln w="28575" cap="flat" cmpd="sng">
            <a:solidFill>
              <a:srgbClr val="FF0000"/>
            </a:solidFill>
            <a:prstDash val="solid"/>
            <a:round/>
            <a:headEnd type="none" w="med" len="med"/>
            <a:tailEnd type="triangle" w="med" len="med"/>
          </a:ln>
        </p:spPr>
      </p:cxnSp>
      <p:cxnSp>
        <p:nvCxnSpPr>
          <p:cNvPr id="234" name="Google Shape;234;p42"/>
          <p:cNvCxnSpPr/>
          <p:nvPr/>
        </p:nvCxnSpPr>
        <p:spPr>
          <a:xfrm rot="10800000">
            <a:off x="7901172" y="2621475"/>
            <a:ext cx="1017000" cy="3600"/>
          </a:xfrm>
          <a:prstGeom prst="straightConnector1">
            <a:avLst/>
          </a:prstGeom>
          <a:noFill/>
          <a:ln w="28575" cap="flat" cmpd="sng">
            <a:solidFill>
              <a:srgbClr val="FF0000"/>
            </a:solidFill>
            <a:prstDash val="solid"/>
            <a:round/>
            <a:headEnd type="none" w="med" len="med"/>
            <a:tailEnd type="triangle" w="med" len="med"/>
          </a:ln>
        </p:spPr>
      </p:cxnSp>
      <p:sp>
        <p:nvSpPr>
          <p:cNvPr id="235" name="Google Shape;235;p42"/>
          <p:cNvSpPr txBox="1"/>
          <p:nvPr/>
        </p:nvSpPr>
        <p:spPr>
          <a:xfrm>
            <a:off x="4524304" y="856875"/>
            <a:ext cx="2233500" cy="6105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it" sz="1300" b="1">
                <a:solidFill>
                  <a:srgbClr val="233A44"/>
                </a:solidFill>
                <a:latin typeface="Calibri"/>
                <a:ea typeface="Calibri"/>
                <a:cs typeface="Calibri"/>
                <a:sym typeface="Calibri"/>
              </a:rPr>
              <a:t>Tracking:</a:t>
            </a:r>
            <a:r>
              <a:rPr lang="it" sz="1300">
                <a:solidFill>
                  <a:srgbClr val="233A44"/>
                </a:solidFill>
                <a:latin typeface="Calibri"/>
                <a:ea typeface="Calibri"/>
                <a:cs typeface="Calibri"/>
                <a:sym typeface="Calibri"/>
              </a:rPr>
              <a:t> momentum resolution of </a:t>
            </a:r>
            <a:r>
              <a:rPr lang="it" sz="1300" i="1">
                <a:solidFill>
                  <a:srgbClr val="233A44"/>
                </a:solidFill>
                <a:latin typeface="Calibri"/>
                <a:ea typeface="Calibri"/>
                <a:cs typeface="Calibri"/>
                <a:sym typeface="Calibri"/>
              </a:rPr>
              <a:t>σ</a:t>
            </a:r>
            <a:r>
              <a:rPr lang="it" sz="1300" i="1" baseline="-25000">
                <a:solidFill>
                  <a:srgbClr val="233A44"/>
                </a:solidFill>
                <a:latin typeface="Calibri"/>
                <a:ea typeface="Calibri"/>
                <a:cs typeface="Calibri"/>
                <a:sym typeface="Calibri"/>
              </a:rPr>
              <a:t>p  </a:t>
            </a:r>
            <a:r>
              <a:rPr lang="it" sz="1300">
                <a:solidFill>
                  <a:srgbClr val="233A44"/>
                </a:solidFill>
                <a:latin typeface="Calibri"/>
                <a:ea typeface="Calibri"/>
                <a:cs typeface="Calibri"/>
                <a:sym typeface="Calibri"/>
              </a:rPr>
              <a:t>/ </a:t>
            </a:r>
            <a:r>
              <a:rPr lang="it" sz="1300" i="1">
                <a:solidFill>
                  <a:srgbClr val="233A44"/>
                </a:solidFill>
                <a:latin typeface="Calibri"/>
                <a:ea typeface="Calibri"/>
                <a:cs typeface="Calibri"/>
                <a:sym typeface="Calibri"/>
              </a:rPr>
              <a:t>p ~ </a:t>
            </a:r>
            <a:r>
              <a:rPr lang="it" sz="1300">
                <a:solidFill>
                  <a:srgbClr val="233A44"/>
                </a:solidFill>
                <a:latin typeface="Calibri"/>
                <a:ea typeface="Calibri"/>
                <a:cs typeface="Calibri"/>
                <a:sym typeface="Calibri"/>
              </a:rPr>
              <a:t>0,5 - 1%</a:t>
            </a:r>
            <a:endParaRPr sz="1300">
              <a:solidFill>
                <a:srgbClr val="233A44"/>
              </a:solidFill>
              <a:latin typeface="Calibri"/>
              <a:ea typeface="Calibri"/>
              <a:cs typeface="Calibri"/>
              <a:sym typeface="Calibri"/>
            </a:endParaRPr>
          </a:p>
        </p:txBody>
      </p:sp>
      <p:cxnSp>
        <p:nvCxnSpPr>
          <p:cNvPr id="236" name="Google Shape;236;p42"/>
          <p:cNvCxnSpPr/>
          <p:nvPr/>
        </p:nvCxnSpPr>
        <p:spPr>
          <a:xfrm rot="10800000">
            <a:off x="3368950" y="3280475"/>
            <a:ext cx="363000" cy="533700"/>
          </a:xfrm>
          <a:prstGeom prst="straightConnector1">
            <a:avLst/>
          </a:prstGeom>
          <a:noFill/>
          <a:ln w="28575" cap="flat" cmpd="sng">
            <a:solidFill>
              <a:srgbClr val="4A86E8"/>
            </a:solidFill>
            <a:prstDash val="solid"/>
            <a:round/>
            <a:headEnd type="none" w="med" len="med"/>
            <a:tailEnd type="triangle" w="med" len="med"/>
          </a:ln>
        </p:spPr>
      </p:cxnSp>
      <p:sp>
        <p:nvSpPr>
          <p:cNvPr id="237" name="Google Shape;237;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it"/>
              <a:t>4</a:t>
            </a:fld>
            <a:endParaRPr/>
          </a:p>
        </p:txBody>
      </p:sp>
      <p:sp>
        <p:nvSpPr>
          <p:cNvPr id="238" name="Google Shape;238;p42"/>
          <p:cNvSpPr txBox="1">
            <a:spLocks noGrp="1"/>
          </p:cNvSpPr>
          <p:nvPr>
            <p:ph type="body" idx="1"/>
          </p:nvPr>
        </p:nvSpPr>
        <p:spPr>
          <a:xfrm>
            <a:off x="176875" y="93150"/>
            <a:ext cx="3239400" cy="7095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1200"/>
              </a:spcAft>
              <a:buSzPts val="770"/>
              <a:buNone/>
            </a:pPr>
            <a:r>
              <a:rPr lang="it" sz="2630">
                <a:solidFill>
                  <a:srgbClr val="233A44"/>
                </a:solidFill>
                <a:latin typeface="Merriweather"/>
                <a:ea typeface="Merriweather"/>
                <a:cs typeface="Merriweather"/>
                <a:sym typeface="Merriweather"/>
              </a:rPr>
              <a:t>LHCb detector</a:t>
            </a:r>
            <a:endParaRPr sz="2420">
              <a:solidFill>
                <a:srgbClr val="233A44"/>
              </a:solidFill>
              <a:latin typeface="Merriweather"/>
              <a:ea typeface="Merriweather"/>
              <a:cs typeface="Merriweather"/>
              <a:sym typeface="Merriweather"/>
            </a:endParaRPr>
          </a:p>
        </p:txBody>
      </p:sp>
      <p:sp>
        <p:nvSpPr>
          <p:cNvPr id="239" name="Google Shape;239;p42"/>
          <p:cNvSpPr txBox="1"/>
          <p:nvPr/>
        </p:nvSpPr>
        <p:spPr>
          <a:xfrm>
            <a:off x="7068650" y="0"/>
            <a:ext cx="2085000" cy="5337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1200" i="1" u="sng">
                <a:solidFill>
                  <a:schemeClr val="accent5"/>
                </a:solidFill>
                <a:hlinkClick r:id="rId4">
                  <a:extLst>
                    <a:ext uri="{A12FA001-AC4F-418D-AE19-62706E023703}">
                      <ahyp:hlinkClr xmlns:ahyp="http://schemas.microsoft.com/office/drawing/2018/hyperlinkcolor" val="tx"/>
                    </a:ext>
                  </a:extLst>
                </a:hlinkClick>
              </a:rPr>
              <a:t>JINST</a:t>
            </a:r>
            <a:r>
              <a:rPr lang="it" sz="1200" u="sng">
                <a:solidFill>
                  <a:schemeClr val="accent5"/>
                </a:solidFill>
                <a:hlinkClick r:id="rId4">
                  <a:extLst>
                    <a:ext uri="{A12FA001-AC4F-418D-AE19-62706E023703}">
                      <ahyp:hlinkClr xmlns:ahyp="http://schemas.microsoft.com/office/drawing/2018/hyperlinkcolor" val="tx"/>
                    </a:ext>
                  </a:extLst>
                </a:hlinkClick>
              </a:rPr>
              <a:t> 3 (2008) S08005</a:t>
            </a:r>
            <a:endParaRPr sz="1200">
              <a:solidFill>
                <a:schemeClr val="accent5"/>
              </a:solidFill>
              <a:latin typeface="Roboto"/>
              <a:ea typeface="Roboto"/>
              <a:cs typeface="Roboto"/>
              <a:sym typeface="Roboto"/>
            </a:endParaRPr>
          </a:p>
          <a:p>
            <a:pPr marL="0" lvl="0" indent="0" algn="l" rtl="0">
              <a:lnSpc>
                <a:spcPct val="115000"/>
              </a:lnSpc>
              <a:spcBef>
                <a:spcPts val="0"/>
              </a:spcBef>
              <a:spcAft>
                <a:spcPts val="0"/>
              </a:spcAft>
              <a:buNone/>
            </a:pPr>
            <a:r>
              <a:rPr lang="it" sz="1200">
                <a:solidFill>
                  <a:schemeClr val="accent5"/>
                </a:solidFill>
                <a:highlight>
                  <a:srgbClr val="FFFFFF"/>
                </a:highlight>
              </a:rPr>
              <a:t>IJMP A 30, 1530022 (2015)</a:t>
            </a:r>
            <a:endParaRPr sz="1200">
              <a:solidFill>
                <a:schemeClr val="accent5"/>
              </a:solidFill>
              <a:latin typeface="Roboto"/>
              <a:ea typeface="Roboto"/>
              <a:cs typeface="Roboto"/>
              <a:sym typeface="Roboto"/>
            </a:endParaRPr>
          </a:p>
        </p:txBody>
      </p:sp>
      <p:sp>
        <p:nvSpPr>
          <p:cNvPr id="240" name="Google Shape;240;p42"/>
          <p:cNvSpPr txBox="1"/>
          <p:nvPr/>
        </p:nvSpPr>
        <p:spPr>
          <a:xfrm>
            <a:off x="176875" y="2516100"/>
            <a:ext cx="2905200" cy="6156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Roboto"/>
                <a:ea typeface="Roboto"/>
                <a:cs typeface="Roboto"/>
                <a:sym typeface="Roboto"/>
              </a:rPr>
              <a:t>Luminosity: </a:t>
            </a:r>
            <a:endParaRPr>
              <a:latin typeface="Roboto"/>
              <a:ea typeface="Roboto"/>
              <a:cs typeface="Roboto"/>
              <a:sym typeface="Roboto"/>
            </a:endParaRPr>
          </a:p>
          <a:p>
            <a:pPr marL="0" lvl="0" indent="0" algn="l" rtl="0">
              <a:spcBef>
                <a:spcPts val="0"/>
              </a:spcBef>
              <a:spcAft>
                <a:spcPts val="0"/>
              </a:spcAft>
              <a:buNone/>
            </a:pPr>
            <a:r>
              <a:rPr lang="it">
                <a:latin typeface="Roboto"/>
                <a:ea typeface="Roboto"/>
                <a:cs typeface="Roboto"/>
                <a:sym typeface="Roboto"/>
              </a:rPr>
              <a:t>Run 1 and Run 2: 9 fb</a:t>
            </a:r>
            <a:r>
              <a:rPr lang="it" baseline="30000">
                <a:latin typeface="Roboto"/>
                <a:ea typeface="Roboto"/>
                <a:cs typeface="Roboto"/>
                <a:sym typeface="Roboto"/>
              </a:rPr>
              <a:t>-1</a:t>
            </a:r>
            <a:endParaRPr baseline="30000">
              <a:latin typeface="Roboto"/>
              <a:ea typeface="Roboto"/>
              <a:cs typeface="Roboto"/>
              <a:sym typeface="Roboto"/>
            </a:endParaRPr>
          </a:p>
        </p:txBody>
      </p:sp>
      <p:sp>
        <p:nvSpPr>
          <p:cNvPr id="241" name="Google Shape;241;p42"/>
          <p:cNvSpPr txBox="1"/>
          <p:nvPr/>
        </p:nvSpPr>
        <p:spPr>
          <a:xfrm>
            <a:off x="176875" y="683261"/>
            <a:ext cx="3239400" cy="16392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it">
                <a:latin typeface="Roboto"/>
                <a:ea typeface="Roboto"/>
                <a:cs typeface="Roboto"/>
                <a:sym typeface="Roboto"/>
              </a:rPr>
              <a:t>The major player in spectroscopy</a:t>
            </a:r>
            <a:endParaRPr>
              <a:latin typeface="Roboto"/>
              <a:ea typeface="Roboto"/>
              <a:cs typeface="Roboto"/>
              <a:sym typeface="Roboto"/>
            </a:endParaRPr>
          </a:p>
          <a:p>
            <a:pPr marL="0" lvl="0" indent="0" algn="l" rtl="0">
              <a:lnSpc>
                <a:spcPct val="115000"/>
              </a:lnSpc>
              <a:spcBef>
                <a:spcPts val="0"/>
              </a:spcBef>
              <a:spcAft>
                <a:spcPts val="0"/>
              </a:spcAft>
              <a:buNone/>
            </a:pPr>
            <a:r>
              <a:rPr lang="it">
                <a:latin typeface="Roboto"/>
                <a:ea typeface="Roboto"/>
                <a:cs typeface="Roboto"/>
                <a:sym typeface="Roboto"/>
              </a:rPr>
              <a:t> thanks to its unique dedicated design</a:t>
            </a:r>
            <a:endParaRPr>
              <a:latin typeface="Roboto"/>
              <a:ea typeface="Roboto"/>
              <a:cs typeface="Roboto"/>
              <a:sym typeface="Roboto"/>
            </a:endParaRPr>
          </a:p>
          <a:p>
            <a:pPr marL="457200" lvl="0" indent="-317500" algn="l" rtl="0">
              <a:lnSpc>
                <a:spcPct val="115000"/>
              </a:lnSpc>
              <a:spcBef>
                <a:spcPts val="0"/>
              </a:spcBef>
              <a:spcAft>
                <a:spcPts val="0"/>
              </a:spcAft>
              <a:buSzPts val="1400"/>
              <a:buFont typeface="Roboto"/>
              <a:buChar char="●"/>
            </a:pPr>
            <a:r>
              <a:rPr lang="it">
                <a:latin typeface="Roboto"/>
                <a:ea typeface="Roboto"/>
                <a:cs typeface="Roboto"/>
                <a:sym typeface="Roboto"/>
              </a:rPr>
              <a:t>high vertex resolution</a:t>
            </a:r>
            <a:endParaRPr>
              <a:latin typeface="Roboto"/>
              <a:ea typeface="Roboto"/>
              <a:cs typeface="Roboto"/>
              <a:sym typeface="Roboto"/>
            </a:endParaRPr>
          </a:p>
          <a:p>
            <a:pPr marL="457200" lvl="0" indent="-317500" algn="l" rtl="0">
              <a:lnSpc>
                <a:spcPct val="115000"/>
              </a:lnSpc>
              <a:spcBef>
                <a:spcPts val="0"/>
              </a:spcBef>
              <a:spcAft>
                <a:spcPts val="0"/>
              </a:spcAft>
              <a:buSzPts val="1400"/>
              <a:buFont typeface="Roboto"/>
              <a:buChar char="●"/>
            </a:pPr>
            <a:r>
              <a:rPr lang="it">
                <a:latin typeface="Roboto"/>
                <a:ea typeface="Roboto"/>
                <a:cs typeface="Roboto"/>
                <a:sym typeface="Roboto"/>
              </a:rPr>
              <a:t>high invariant mass resolution</a:t>
            </a:r>
            <a:endParaRPr>
              <a:latin typeface="Roboto"/>
              <a:ea typeface="Roboto"/>
              <a:cs typeface="Roboto"/>
              <a:sym typeface="Roboto"/>
            </a:endParaRPr>
          </a:p>
          <a:p>
            <a:pPr marL="457200" lvl="0" indent="-317500" algn="l" rtl="0">
              <a:lnSpc>
                <a:spcPct val="115000"/>
              </a:lnSpc>
              <a:spcBef>
                <a:spcPts val="0"/>
              </a:spcBef>
              <a:spcAft>
                <a:spcPts val="0"/>
              </a:spcAft>
              <a:buSzPts val="1400"/>
              <a:buFont typeface="Roboto"/>
              <a:buChar char="●"/>
            </a:pPr>
            <a:r>
              <a:rPr lang="it">
                <a:latin typeface="Roboto"/>
                <a:ea typeface="Roboto"/>
                <a:cs typeface="Roboto"/>
                <a:sym typeface="Roboto"/>
              </a:rPr>
              <a:t>RICH detectors for PID</a:t>
            </a:r>
            <a:endParaRPr>
              <a:latin typeface="Roboto"/>
              <a:ea typeface="Roboto"/>
              <a:cs typeface="Roboto"/>
              <a:sym typeface="Roboto"/>
            </a:endParaRPr>
          </a:p>
          <a:p>
            <a:pPr marL="457200" lvl="0" indent="-317500" algn="l" rtl="0">
              <a:lnSpc>
                <a:spcPct val="115000"/>
              </a:lnSpc>
              <a:spcBef>
                <a:spcPts val="0"/>
              </a:spcBef>
              <a:spcAft>
                <a:spcPts val="0"/>
              </a:spcAft>
              <a:buSzPts val="1400"/>
              <a:buFont typeface="Roboto"/>
              <a:buChar char="●"/>
            </a:pPr>
            <a:r>
              <a:rPr lang="it">
                <a:latin typeface="Roboto"/>
                <a:ea typeface="Roboto"/>
                <a:cs typeface="Roboto"/>
                <a:sym typeface="Roboto"/>
              </a:rPr>
              <a:t>highly performant trigger</a:t>
            </a:r>
            <a:endParaRPr>
              <a:latin typeface="Roboto"/>
              <a:ea typeface="Roboto"/>
              <a:cs typeface="Roboto"/>
              <a:sym typeface="Roboto"/>
            </a:endParaRPr>
          </a:p>
        </p:txBody>
      </p:sp>
      <p:pic>
        <p:nvPicPr>
          <p:cNvPr id="242" name="Google Shape;242;p42"/>
          <p:cNvPicPr preferRelativeResize="0"/>
          <p:nvPr/>
        </p:nvPicPr>
        <p:blipFill>
          <a:blip r:embed="rId5">
            <a:alphaModFix/>
          </a:blip>
          <a:stretch>
            <a:fillRect/>
          </a:stretch>
        </p:blipFill>
        <p:spPr>
          <a:xfrm>
            <a:off x="176875" y="3123640"/>
            <a:ext cx="2905275" cy="1803210"/>
          </a:xfrm>
          <a:prstGeom prst="rect">
            <a:avLst/>
          </a:prstGeom>
          <a:noFill/>
          <a:ln>
            <a:noFill/>
          </a:ln>
        </p:spPr>
      </p:pic>
      <p:sp>
        <p:nvSpPr>
          <p:cNvPr id="243" name="Google Shape;243;p42"/>
          <p:cNvSpPr txBox="1"/>
          <p:nvPr/>
        </p:nvSpPr>
        <p:spPr>
          <a:xfrm>
            <a:off x="3359950" y="4488565"/>
            <a:ext cx="2090998" cy="610500"/>
          </a:xfrm>
          <a:prstGeom prst="rect">
            <a:avLst/>
          </a:prstGeom>
          <a:solidFill>
            <a:srgbClr val="FFFFFF"/>
          </a:solidFill>
          <a:ln w="19050" cap="flat" cmpd="sng">
            <a:solidFill>
              <a:srgbClr val="4A86E8"/>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it" sz="1300" b="1">
                <a:solidFill>
                  <a:srgbClr val="233A44"/>
                </a:solidFill>
                <a:latin typeface="Calibri"/>
                <a:ea typeface="Calibri"/>
                <a:cs typeface="Calibri"/>
                <a:sym typeface="Calibri"/>
              </a:rPr>
              <a:t>Calorimeters,</a:t>
            </a:r>
            <a:r>
              <a:rPr lang="it" sz="1300">
                <a:solidFill>
                  <a:srgbClr val="233A44"/>
                </a:solidFill>
                <a:latin typeface="Calibri"/>
                <a:ea typeface="Calibri"/>
                <a:cs typeface="Calibri"/>
                <a:sym typeface="Calibri"/>
              </a:rPr>
              <a:t> hadron trigger with ~50% efficiency</a:t>
            </a:r>
            <a:endParaRPr sz="1300">
              <a:solidFill>
                <a:srgbClr val="233A44"/>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p78"/>
          <p:cNvSpPr txBox="1">
            <a:spLocks noGrp="1"/>
          </p:cNvSpPr>
          <p:nvPr>
            <p:ph type="title"/>
          </p:nvPr>
        </p:nvSpPr>
        <p:spPr>
          <a:xfrm>
            <a:off x="311725" y="1961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a:t>What happens in HI collisions?  </a:t>
            </a:r>
            <a:endParaRPr/>
          </a:p>
        </p:txBody>
      </p:sp>
      <p:pic>
        <p:nvPicPr>
          <p:cNvPr id="824" name="Google Shape;824;p78"/>
          <p:cNvPicPr preferRelativeResize="0"/>
          <p:nvPr/>
        </p:nvPicPr>
        <p:blipFill rotWithShape="1">
          <a:blip r:embed="rId3">
            <a:alphaModFix/>
          </a:blip>
          <a:srcRect l="66814" t="52107" r="6433"/>
          <a:stretch/>
        </p:blipFill>
        <p:spPr>
          <a:xfrm>
            <a:off x="6625338" y="1274288"/>
            <a:ext cx="2248177" cy="2173600"/>
          </a:xfrm>
          <a:prstGeom prst="rect">
            <a:avLst/>
          </a:prstGeom>
          <a:noFill/>
          <a:ln>
            <a:noFill/>
          </a:ln>
        </p:spPr>
      </p:pic>
      <p:pic>
        <p:nvPicPr>
          <p:cNvPr id="825" name="Google Shape;825;p78"/>
          <p:cNvPicPr preferRelativeResize="0"/>
          <p:nvPr/>
        </p:nvPicPr>
        <p:blipFill rotWithShape="1">
          <a:blip r:embed="rId4">
            <a:alphaModFix/>
          </a:blip>
          <a:srcRect l="63660" t="8698" b="1064"/>
          <a:stretch/>
        </p:blipFill>
        <p:spPr>
          <a:xfrm>
            <a:off x="459475" y="2017775"/>
            <a:ext cx="2363274" cy="2845201"/>
          </a:xfrm>
          <a:prstGeom prst="rect">
            <a:avLst/>
          </a:prstGeom>
          <a:noFill/>
          <a:ln>
            <a:noFill/>
          </a:ln>
        </p:spPr>
      </p:pic>
      <p:sp>
        <p:nvSpPr>
          <p:cNvPr id="826" name="Google Shape;826;p78"/>
          <p:cNvSpPr txBox="1">
            <a:spLocks noGrp="1"/>
          </p:cNvSpPr>
          <p:nvPr>
            <p:ph type="sldNum" idx="12"/>
          </p:nvPr>
        </p:nvSpPr>
        <p:spPr>
          <a:xfrm>
            <a:off x="8548658" y="48156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it"/>
              <a:t>40</a:t>
            </a:fld>
            <a:endParaRPr/>
          </a:p>
        </p:txBody>
      </p:sp>
      <p:sp>
        <p:nvSpPr>
          <p:cNvPr id="827" name="Google Shape;827;p78"/>
          <p:cNvSpPr txBox="1"/>
          <p:nvPr/>
        </p:nvSpPr>
        <p:spPr>
          <a:xfrm>
            <a:off x="412150" y="1047675"/>
            <a:ext cx="5512200" cy="166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Roboto"/>
                <a:ea typeface="Roboto"/>
                <a:cs typeface="Roboto"/>
                <a:sym typeface="Roboto"/>
              </a:rPr>
              <a:t>Production of </a:t>
            </a:r>
            <a:r>
              <a:rPr lang="it" sz="1300">
                <a:latin typeface="Roboto"/>
                <a:ea typeface="Roboto"/>
                <a:cs typeface="Roboto"/>
                <a:sym typeface="Roboto"/>
              </a:rPr>
              <a:t> χ</a:t>
            </a:r>
            <a:r>
              <a:rPr lang="it" sz="1300" baseline="-25000">
                <a:latin typeface="Roboto"/>
                <a:ea typeface="Roboto"/>
                <a:cs typeface="Roboto"/>
                <a:sym typeface="Roboto"/>
              </a:rPr>
              <a:t>c1</a:t>
            </a:r>
            <a:r>
              <a:rPr lang="it">
                <a:latin typeface="Roboto"/>
                <a:ea typeface="Roboto"/>
                <a:cs typeface="Roboto"/>
                <a:sym typeface="Roboto"/>
              </a:rPr>
              <a:t>(3872) in pPb collisions to help understand the dynamics</a:t>
            </a:r>
            <a:endParaRPr>
              <a:latin typeface="Roboto"/>
              <a:ea typeface="Roboto"/>
              <a:cs typeface="Roboto"/>
              <a:sym typeface="Roboto"/>
            </a:endParaRPr>
          </a:p>
          <a:p>
            <a:pPr marL="457200" lvl="0" indent="-311150" algn="l" rtl="0">
              <a:spcBef>
                <a:spcPts val="0"/>
              </a:spcBef>
              <a:spcAft>
                <a:spcPts val="0"/>
              </a:spcAft>
              <a:buSzPts val="1300"/>
              <a:buFont typeface="Roboto"/>
              <a:buChar char="●"/>
            </a:pPr>
            <a:r>
              <a:rPr lang="it" sz="1300">
                <a:latin typeface="Roboto"/>
                <a:ea typeface="Roboto"/>
                <a:cs typeface="Roboto"/>
                <a:sym typeface="Roboto"/>
              </a:rPr>
              <a:t>Formation of QGP could enhance the χ</a:t>
            </a:r>
            <a:r>
              <a:rPr lang="it" sz="1300" baseline="-25000">
                <a:latin typeface="Roboto"/>
                <a:ea typeface="Roboto"/>
                <a:cs typeface="Roboto"/>
                <a:sym typeface="Roboto"/>
              </a:rPr>
              <a:t>c1</a:t>
            </a:r>
            <a:r>
              <a:rPr lang="it" sz="1300">
                <a:latin typeface="Roboto"/>
                <a:ea typeface="Roboto"/>
                <a:cs typeface="Roboto"/>
                <a:sym typeface="Roboto"/>
              </a:rPr>
              <a:t>(3872) production through the </a:t>
            </a:r>
            <a:r>
              <a:rPr lang="it" sz="1300" b="1">
                <a:latin typeface="Roboto"/>
                <a:ea typeface="Roboto"/>
                <a:cs typeface="Roboto"/>
                <a:sym typeface="Roboto"/>
              </a:rPr>
              <a:t>quark coalescence mechanism</a:t>
            </a:r>
            <a:r>
              <a:rPr lang="it" sz="1300">
                <a:latin typeface="Roboto"/>
                <a:ea typeface="Roboto"/>
                <a:cs typeface="Roboto"/>
                <a:sym typeface="Roboto"/>
              </a:rPr>
              <a:t> </a:t>
            </a:r>
            <a:endParaRPr sz="1300">
              <a:latin typeface="Roboto"/>
              <a:ea typeface="Roboto"/>
              <a:cs typeface="Roboto"/>
              <a:sym typeface="Roboto"/>
            </a:endParaRPr>
          </a:p>
          <a:p>
            <a:pPr marL="0" lvl="0" indent="0" algn="l" rtl="0">
              <a:spcBef>
                <a:spcPts val="0"/>
              </a:spcBef>
              <a:spcAft>
                <a:spcPts val="0"/>
              </a:spcAft>
              <a:buNone/>
            </a:pPr>
            <a:r>
              <a:rPr lang="it">
                <a:latin typeface="Roboto"/>
                <a:ea typeface="Roboto"/>
                <a:cs typeface="Roboto"/>
                <a:sym typeface="Roboto"/>
              </a:rPr>
              <a:t> </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r>
              <a:rPr lang="it">
                <a:latin typeface="Roboto"/>
                <a:ea typeface="Roboto"/>
                <a:cs typeface="Roboto"/>
                <a:sym typeface="Roboto"/>
              </a:rPr>
              <a:t> </a:t>
            </a:r>
            <a:endParaRPr>
              <a:latin typeface="Roboto"/>
              <a:ea typeface="Roboto"/>
              <a:cs typeface="Roboto"/>
              <a:sym typeface="Roboto"/>
            </a:endParaRPr>
          </a:p>
        </p:txBody>
      </p:sp>
      <p:sp>
        <p:nvSpPr>
          <p:cNvPr id="828" name="Google Shape;828;p78"/>
          <p:cNvSpPr txBox="1"/>
          <p:nvPr/>
        </p:nvSpPr>
        <p:spPr>
          <a:xfrm>
            <a:off x="3125075" y="3122625"/>
            <a:ext cx="3353100" cy="207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300">
                <a:latin typeface="Roboto"/>
                <a:ea typeface="Roboto"/>
                <a:cs typeface="Roboto"/>
                <a:sym typeface="Roboto"/>
              </a:rPr>
              <a:t>           Increasing trend:</a:t>
            </a:r>
            <a:endParaRPr sz="1300">
              <a:latin typeface="Roboto"/>
              <a:ea typeface="Roboto"/>
              <a:cs typeface="Roboto"/>
              <a:sym typeface="Roboto"/>
            </a:endParaRPr>
          </a:p>
          <a:p>
            <a:pPr marL="457200" lvl="0" indent="0" algn="l" rtl="0">
              <a:spcBef>
                <a:spcPts val="1000"/>
              </a:spcBef>
              <a:spcAft>
                <a:spcPts val="0"/>
              </a:spcAft>
              <a:buNone/>
            </a:pPr>
            <a:r>
              <a:rPr lang="it" sz="1300">
                <a:latin typeface="Roboto"/>
                <a:ea typeface="Roboto"/>
                <a:cs typeface="Roboto"/>
                <a:sym typeface="Roboto"/>
              </a:rPr>
              <a:t>at high density quark coalescence can become the dominant mechanism affecting  χ</a:t>
            </a:r>
            <a:r>
              <a:rPr lang="it" sz="1300" baseline="-25000">
                <a:latin typeface="Roboto"/>
                <a:ea typeface="Roboto"/>
                <a:cs typeface="Roboto"/>
                <a:sym typeface="Roboto"/>
              </a:rPr>
              <a:t>c1</a:t>
            </a:r>
            <a:r>
              <a:rPr lang="it" sz="1300">
                <a:latin typeface="Roboto"/>
                <a:ea typeface="Roboto"/>
                <a:cs typeface="Roboto"/>
                <a:sym typeface="Roboto"/>
              </a:rPr>
              <a:t> production </a:t>
            </a:r>
            <a:endParaRPr sz="1300">
              <a:latin typeface="Roboto"/>
              <a:ea typeface="Roboto"/>
              <a:cs typeface="Roboto"/>
              <a:sym typeface="Roboto"/>
            </a:endParaRPr>
          </a:p>
          <a:p>
            <a:pPr marL="0" lvl="0" indent="0" algn="l" rtl="0">
              <a:spcBef>
                <a:spcPts val="1000"/>
              </a:spcBef>
              <a:spcAft>
                <a:spcPts val="0"/>
              </a:spcAft>
              <a:buNone/>
            </a:pPr>
            <a:endParaRPr sz="1300">
              <a:latin typeface="Roboto"/>
              <a:ea typeface="Roboto"/>
              <a:cs typeface="Roboto"/>
              <a:sym typeface="Roboto"/>
            </a:endParaRPr>
          </a:p>
          <a:p>
            <a:pPr marL="0" lvl="0" indent="457200" algn="l" rtl="0">
              <a:spcBef>
                <a:spcPts val="0"/>
              </a:spcBef>
              <a:spcAft>
                <a:spcPts val="0"/>
              </a:spcAft>
              <a:buNone/>
            </a:pPr>
            <a:r>
              <a:rPr lang="it" sz="1300" b="1">
                <a:latin typeface="Roboto"/>
                <a:ea typeface="Roboto"/>
                <a:cs typeface="Roboto"/>
                <a:sym typeface="Roboto"/>
              </a:rPr>
              <a:t>But</a:t>
            </a:r>
            <a:r>
              <a:rPr lang="it" sz="1300">
                <a:latin typeface="Roboto"/>
                <a:ea typeface="Roboto"/>
                <a:cs typeface="Roboto"/>
                <a:sym typeface="Roboto"/>
              </a:rPr>
              <a:t> still large uncertainties </a:t>
            </a:r>
            <a:endParaRPr sz="1300">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sp>
        <p:nvSpPr>
          <p:cNvPr id="829" name="Google Shape;829;p78"/>
          <p:cNvSpPr txBox="1"/>
          <p:nvPr/>
        </p:nvSpPr>
        <p:spPr>
          <a:xfrm>
            <a:off x="3049275" y="2107575"/>
            <a:ext cx="3275100" cy="913200"/>
          </a:xfrm>
          <a:prstGeom prst="rect">
            <a:avLst/>
          </a:prstGeom>
          <a:noFill/>
          <a:ln>
            <a:noFill/>
          </a:ln>
        </p:spPr>
        <p:txBody>
          <a:bodyPr spcFirstLastPara="1" wrap="square" lIns="91425" tIns="91425" rIns="91425" bIns="91425" anchor="t" anchorCtr="0">
            <a:spAutoFit/>
          </a:bodyPr>
          <a:lstStyle/>
          <a:p>
            <a:pPr marL="457200" lvl="0" indent="-311150" algn="l" rtl="0">
              <a:spcBef>
                <a:spcPts val="0"/>
              </a:spcBef>
              <a:spcAft>
                <a:spcPts val="0"/>
              </a:spcAft>
              <a:buSzPts val="1300"/>
              <a:buFont typeface="Roboto"/>
              <a:buChar char="●"/>
            </a:pPr>
            <a:r>
              <a:rPr lang="it" sz="1300">
                <a:latin typeface="Roboto"/>
                <a:ea typeface="Roboto"/>
                <a:cs typeface="Roboto"/>
                <a:sym typeface="Roboto"/>
              </a:rPr>
              <a:t>ψ(2S) is suppressed in pPb and Pbp </a:t>
            </a:r>
            <a:endParaRPr sz="1300">
              <a:latin typeface="Roboto"/>
              <a:ea typeface="Roboto"/>
              <a:cs typeface="Roboto"/>
              <a:sym typeface="Roboto"/>
            </a:endParaRPr>
          </a:p>
          <a:p>
            <a:pPr marL="457200" lvl="0" indent="-311150" algn="l" rtl="0">
              <a:spcBef>
                <a:spcPts val="1000"/>
              </a:spcBef>
              <a:spcAft>
                <a:spcPts val="1000"/>
              </a:spcAft>
              <a:buSzPts val="1300"/>
              <a:buFont typeface="Roboto"/>
              <a:buChar char="●"/>
            </a:pPr>
            <a:r>
              <a:rPr lang="it" sz="1300">
                <a:latin typeface="Roboto"/>
                <a:ea typeface="Roboto"/>
                <a:cs typeface="Roboto"/>
                <a:sym typeface="Roboto"/>
              </a:rPr>
              <a:t>χ</a:t>
            </a:r>
            <a:r>
              <a:rPr lang="it" sz="1300" baseline="-25000">
                <a:latin typeface="Roboto"/>
                <a:ea typeface="Roboto"/>
                <a:cs typeface="Roboto"/>
                <a:sym typeface="Roboto"/>
              </a:rPr>
              <a:t>c1</a:t>
            </a:r>
            <a:r>
              <a:rPr lang="it" sz="1300">
                <a:latin typeface="Roboto"/>
                <a:ea typeface="Roboto"/>
                <a:cs typeface="Roboto"/>
                <a:sym typeface="Roboto"/>
              </a:rPr>
              <a:t>(3872) production may also be enhanced as in PbPb collisions</a:t>
            </a:r>
            <a:endParaRPr sz="1300">
              <a:latin typeface="Roboto"/>
              <a:ea typeface="Roboto"/>
              <a:cs typeface="Roboto"/>
              <a:sym typeface="Roboto"/>
            </a:endParaRPr>
          </a:p>
        </p:txBody>
      </p:sp>
      <p:sp>
        <p:nvSpPr>
          <p:cNvPr id="830" name="Google Shape;830;p78"/>
          <p:cNvSpPr/>
          <p:nvPr/>
        </p:nvSpPr>
        <p:spPr>
          <a:xfrm>
            <a:off x="3292150" y="3256700"/>
            <a:ext cx="279000" cy="147600"/>
          </a:xfrm>
          <a:prstGeom prst="rightArrow">
            <a:avLst>
              <a:gd name="adj1" fmla="val 50000"/>
              <a:gd name="adj2" fmla="val 50000"/>
            </a:avLst>
          </a:prstGeom>
          <a:no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31" name="Google Shape;831;p78" descr="\propto N_{tracks}" title="MathEquation,#000000"/>
          <p:cNvPicPr preferRelativeResize="0"/>
          <p:nvPr/>
        </p:nvPicPr>
        <p:blipFill>
          <a:blip r:embed="rId5">
            <a:alphaModFix/>
          </a:blip>
          <a:stretch>
            <a:fillRect/>
          </a:stretch>
        </p:blipFill>
        <p:spPr>
          <a:xfrm>
            <a:off x="7604150" y="3447868"/>
            <a:ext cx="823426" cy="215100"/>
          </a:xfrm>
          <a:prstGeom prst="rect">
            <a:avLst/>
          </a:prstGeom>
          <a:noFill/>
          <a:ln>
            <a:noFill/>
          </a:ln>
        </p:spPr>
      </p:pic>
      <p:sp>
        <p:nvSpPr>
          <p:cNvPr id="832" name="Google Shape;832;p78"/>
          <p:cNvSpPr txBox="1"/>
          <p:nvPr/>
        </p:nvSpPr>
        <p:spPr>
          <a:xfrm>
            <a:off x="6922250" y="606650"/>
            <a:ext cx="20643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300">
                <a:solidFill>
                  <a:schemeClr val="accent5"/>
                </a:solidFill>
                <a:latin typeface="Roboto"/>
                <a:ea typeface="Roboto"/>
                <a:cs typeface="Roboto"/>
                <a:sym typeface="Roboto"/>
              </a:rPr>
              <a:t>LHCb-CONF-2022-001</a:t>
            </a:r>
            <a:endParaRPr sz="1300">
              <a:solidFill>
                <a:schemeClr val="accent5"/>
              </a:solidFill>
              <a:latin typeface="Roboto"/>
              <a:ea typeface="Roboto"/>
              <a:cs typeface="Roboto"/>
              <a:sym typeface="Roboto"/>
            </a:endParaRPr>
          </a:p>
        </p:txBody>
      </p:sp>
      <p:sp>
        <p:nvSpPr>
          <p:cNvPr id="833" name="Google Shape;833;p78"/>
          <p:cNvSpPr txBox="1"/>
          <p:nvPr/>
        </p:nvSpPr>
        <p:spPr>
          <a:xfrm>
            <a:off x="7256550" y="3902350"/>
            <a:ext cx="1518600" cy="831300"/>
          </a:xfrm>
          <a:prstGeom prst="rect">
            <a:avLst/>
          </a:prstGeom>
          <a:noFill/>
          <a:ln w="19050" cap="flat" cmpd="sng">
            <a:solidFill>
              <a:srgbClr val="4A86E8"/>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Roboto"/>
                <a:ea typeface="Roboto"/>
                <a:cs typeface="Roboto"/>
                <a:sym typeface="Roboto"/>
              </a:rPr>
              <a:t>Molecule, tetraquark or a mixture?</a:t>
            </a:r>
            <a:endParaRPr>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43"/>
          <p:cNvSpPr/>
          <p:nvPr/>
        </p:nvSpPr>
        <p:spPr>
          <a:xfrm>
            <a:off x="521125" y="2900425"/>
            <a:ext cx="5415000" cy="1699200"/>
          </a:xfrm>
          <a:prstGeom prst="roundRect">
            <a:avLst>
              <a:gd name="adj" fmla="val 16667"/>
            </a:avLst>
          </a:prstGeom>
          <a:noFill/>
          <a:ln w="19050"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43"/>
          <p:cNvSpPr/>
          <p:nvPr/>
        </p:nvSpPr>
        <p:spPr>
          <a:xfrm>
            <a:off x="616525" y="1552325"/>
            <a:ext cx="4568700" cy="798000"/>
          </a:xfrm>
          <a:prstGeom prst="roundRect">
            <a:avLst>
              <a:gd name="adj" fmla="val 16667"/>
            </a:avLst>
          </a:prstGeom>
          <a:no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3"/>
          <p:cNvSpPr txBox="1">
            <a:spLocks noGrp="1"/>
          </p:cNvSpPr>
          <p:nvPr>
            <p:ph type="title"/>
          </p:nvPr>
        </p:nvSpPr>
        <p:spPr>
          <a:xfrm>
            <a:off x="311725" y="1961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a:t>Outline</a:t>
            </a:r>
            <a:endParaRPr/>
          </a:p>
        </p:txBody>
      </p:sp>
      <p:sp>
        <p:nvSpPr>
          <p:cNvPr id="251" name="Google Shape;251;p43"/>
          <p:cNvSpPr txBox="1">
            <a:spLocks noGrp="1"/>
          </p:cNvSpPr>
          <p:nvPr>
            <p:ph type="sldNum" idx="12"/>
          </p:nvPr>
        </p:nvSpPr>
        <p:spPr>
          <a:xfrm>
            <a:off x="8548658" y="48156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it"/>
              <a:t>5</a:t>
            </a:fld>
            <a:endParaRPr/>
          </a:p>
        </p:txBody>
      </p:sp>
      <p:sp>
        <p:nvSpPr>
          <p:cNvPr id="252" name="Google Shape;252;p43"/>
          <p:cNvSpPr txBox="1"/>
          <p:nvPr/>
        </p:nvSpPr>
        <p:spPr>
          <a:xfrm>
            <a:off x="702275" y="1207800"/>
            <a:ext cx="5835000" cy="36879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it" i="1">
                <a:latin typeface="Roboto"/>
                <a:ea typeface="Roboto"/>
                <a:cs typeface="Roboto"/>
                <a:sym typeface="Roboto"/>
              </a:rPr>
              <a:t>Conventional spectroscopy</a:t>
            </a:r>
            <a:endParaRPr i="1">
              <a:latin typeface="Roboto"/>
              <a:ea typeface="Roboto"/>
              <a:cs typeface="Roboto"/>
              <a:sym typeface="Roboto"/>
            </a:endParaRPr>
          </a:p>
          <a:p>
            <a:pPr marL="0" lvl="0" indent="0" algn="l" rtl="0">
              <a:lnSpc>
                <a:spcPct val="150000"/>
              </a:lnSpc>
              <a:spcBef>
                <a:spcPts val="0"/>
              </a:spcBef>
              <a:spcAft>
                <a:spcPts val="0"/>
              </a:spcAft>
              <a:buNone/>
            </a:pPr>
            <a:r>
              <a:rPr lang="it">
                <a:latin typeface="Roboto"/>
                <a:ea typeface="Roboto"/>
                <a:cs typeface="Roboto"/>
                <a:sym typeface="Roboto"/>
              </a:rPr>
              <a:t>Observation of excited</a:t>
            </a:r>
            <a:r>
              <a:rPr lang="it" sz="1200">
                <a:latin typeface="Roboto"/>
                <a:ea typeface="Roboto"/>
                <a:cs typeface="Roboto"/>
                <a:sym typeface="Roboto"/>
              </a:rPr>
              <a:t> </a:t>
            </a:r>
            <a:r>
              <a:rPr lang="it" sz="1300">
                <a:latin typeface="Merriweather Light"/>
                <a:ea typeface="Merriweather Light"/>
                <a:cs typeface="Merriweather Light"/>
                <a:sym typeface="Merriweather Light"/>
              </a:rPr>
              <a:t>Ξ</a:t>
            </a:r>
            <a:r>
              <a:rPr lang="it" sz="1300" baseline="-25000">
                <a:latin typeface="Roboto"/>
                <a:ea typeface="Roboto"/>
                <a:cs typeface="Roboto"/>
                <a:sym typeface="Roboto"/>
              </a:rPr>
              <a:t>b</a:t>
            </a:r>
            <a:r>
              <a:rPr lang="it" sz="1300" baseline="30000">
                <a:latin typeface="Roboto"/>
                <a:ea typeface="Roboto"/>
                <a:cs typeface="Roboto"/>
                <a:sym typeface="Roboto"/>
              </a:rPr>
              <a:t>0</a:t>
            </a:r>
            <a:r>
              <a:rPr lang="it" sz="1300">
                <a:latin typeface="Roboto"/>
                <a:ea typeface="Roboto"/>
                <a:cs typeface="Roboto"/>
                <a:sym typeface="Roboto"/>
              </a:rPr>
              <a:t>, </a:t>
            </a:r>
            <a:r>
              <a:rPr lang="it" sz="1300">
                <a:latin typeface="Merriweather Light"/>
                <a:ea typeface="Merriweather Light"/>
                <a:cs typeface="Merriweather Light"/>
                <a:sym typeface="Merriweather Light"/>
              </a:rPr>
              <a:t>Ξ</a:t>
            </a:r>
            <a:r>
              <a:rPr lang="it" sz="1300" baseline="-25000">
                <a:latin typeface="Roboto"/>
                <a:ea typeface="Roboto"/>
                <a:cs typeface="Roboto"/>
                <a:sym typeface="Roboto"/>
              </a:rPr>
              <a:t>c</a:t>
            </a:r>
            <a:r>
              <a:rPr lang="it" sz="1300" baseline="30000">
                <a:latin typeface="Roboto"/>
                <a:ea typeface="Roboto"/>
                <a:cs typeface="Roboto"/>
                <a:sym typeface="Roboto"/>
              </a:rPr>
              <a:t>0</a:t>
            </a:r>
            <a:r>
              <a:rPr lang="it" sz="1200">
                <a:latin typeface="Roboto"/>
                <a:ea typeface="Roboto"/>
                <a:cs typeface="Roboto"/>
                <a:sym typeface="Roboto"/>
              </a:rPr>
              <a:t> </a:t>
            </a:r>
            <a:r>
              <a:rPr lang="it" sz="1300">
                <a:latin typeface="Roboto"/>
                <a:ea typeface="Roboto"/>
                <a:cs typeface="Roboto"/>
                <a:sym typeface="Roboto"/>
              </a:rPr>
              <a:t>and </a:t>
            </a:r>
            <a:r>
              <a:rPr lang="it" sz="1300">
                <a:solidFill>
                  <a:schemeClr val="dk1"/>
                </a:solidFill>
                <a:latin typeface="Merriweather Light"/>
                <a:ea typeface="Merriweather Light"/>
                <a:cs typeface="Merriweather Light"/>
                <a:sym typeface="Merriweather Light"/>
              </a:rPr>
              <a:t>Ξ</a:t>
            </a:r>
            <a:r>
              <a:rPr lang="it" baseline="-25000">
                <a:latin typeface="Roboto"/>
                <a:ea typeface="Roboto"/>
                <a:cs typeface="Roboto"/>
                <a:sym typeface="Roboto"/>
              </a:rPr>
              <a:t>cc</a:t>
            </a:r>
            <a:r>
              <a:rPr lang="it" baseline="30000">
                <a:latin typeface="Roboto"/>
                <a:ea typeface="Roboto"/>
                <a:cs typeface="Roboto"/>
                <a:sym typeface="Roboto"/>
              </a:rPr>
              <a:t>++</a:t>
            </a:r>
            <a:r>
              <a:rPr lang="it">
                <a:latin typeface="Roboto"/>
                <a:ea typeface="Roboto"/>
                <a:cs typeface="Roboto"/>
                <a:sym typeface="Roboto"/>
              </a:rPr>
              <a:t> baryons </a:t>
            </a:r>
            <a:r>
              <a:rPr lang="it" sz="1500">
                <a:solidFill>
                  <a:schemeClr val="dk1"/>
                </a:solidFill>
                <a:latin typeface="Roboto"/>
                <a:ea typeface="Roboto"/>
                <a:cs typeface="Roboto"/>
                <a:sym typeface="Roboto"/>
              </a:rPr>
              <a:t>     </a:t>
            </a:r>
            <a:endParaRPr>
              <a:latin typeface="Roboto"/>
              <a:ea typeface="Roboto"/>
              <a:cs typeface="Roboto"/>
              <a:sym typeface="Roboto"/>
            </a:endParaRPr>
          </a:p>
          <a:p>
            <a:pPr marL="0" lvl="0" indent="0" algn="l" rtl="0">
              <a:lnSpc>
                <a:spcPct val="115000"/>
              </a:lnSpc>
              <a:spcBef>
                <a:spcPts val="0"/>
              </a:spcBef>
              <a:spcAft>
                <a:spcPts val="0"/>
              </a:spcAft>
              <a:buNone/>
            </a:pPr>
            <a:r>
              <a:rPr lang="it">
                <a:latin typeface="Roboto"/>
                <a:ea typeface="Roboto"/>
                <a:cs typeface="Roboto"/>
                <a:sym typeface="Roboto"/>
              </a:rPr>
              <a:t>Search for </a:t>
            </a:r>
            <a:r>
              <a:rPr lang="it" sz="1300">
                <a:solidFill>
                  <a:schemeClr val="dk1"/>
                </a:solidFill>
                <a:latin typeface="Merriweather Light"/>
                <a:ea typeface="Merriweather Light"/>
                <a:cs typeface="Merriweather Light"/>
                <a:sym typeface="Merriweather Light"/>
              </a:rPr>
              <a:t>Ξ</a:t>
            </a:r>
            <a:r>
              <a:rPr lang="it" baseline="-25000">
                <a:latin typeface="Roboto"/>
                <a:ea typeface="Roboto"/>
                <a:cs typeface="Roboto"/>
                <a:sym typeface="Roboto"/>
              </a:rPr>
              <a:t>cc</a:t>
            </a:r>
            <a:r>
              <a:rPr lang="it" baseline="30000">
                <a:latin typeface="Roboto"/>
                <a:ea typeface="Roboto"/>
                <a:cs typeface="Roboto"/>
                <a:sym typeface="Roboto"/>
              </a:rPr>
              <a:t>+</a:t>
            </a:r>
            <a:r>
              <a:rPr lang="it">
                <a:latin typeface="Roboto"/>
                <a:ea typeface="Roboto"/>
                <a:cs typeface="Roboto"/>
                <a:sym typeface="Roboto"/>
              </a:rPr>
              <a:t>, </a:t>
            </a:r>
            <a:r>
              <a:rPr lang="it" sz="1300">
                <a:solidFill>
                  <a:schemeClr val="dk1"/>
                </a:solidFill>
                <a:latin typeface="Merriweather Light"/>
                <a:ea typeface="Merriweather Light"/>
                <a:cs typeface="Merriweather Light"/>
                <a:sym typeface="Merriweather Light"/>
              </a:rPr>
              <a:t>Ξ</a:t>
            </a:r>
            <a:r>
              <a:rPr lang="it" baseline="-25000">
                <a:latin typeface="Roboto"/>
                <a:ea typeface="Roboto"/>
                <a:cs typeface="Roboto"/>
                <a:sym typeface="Roboto"/>
              </a:rPr>
              <a:t>bc</a:t>
            </a:r>
            <a:r>
              <a:rPr lang="it" baseline="30000">
                <a:latin typeface="Roboto"/>
                <a:ea typeface="Roboto"/>
                <a:cs typeface="Roboto"/>
                <a:sym typeface="Roboto"/>
              </a:rPr>
              <a:t>0</a:t>
            </a:r>
            <a:r>
              <a:rPr lang="it">
                <a:latin typeface="Roboto"/>
                <a:ea typeface="Roboto"/>
                <a:cs typeface="Roboto"/>
                <a:sym typeface="Roboto"/>
              </a:rPr>
              <a:t>, </a:t>
            </a:r>
            <a:r>
              <a:rPr lang="it" sz="1300">
                <a:solidFill>
                  <a:schemeClr val="dk1"/>
                </a:solidFill>
                <a:latin typeface="Merriweather Light"/>
                <a:ea typeface="Merriweather Light"/>
                <a:cs typeface="Merriweather Light"/>
                <a:sym typeface="Merriweather Light"/>
              </a:rPr>
              <a:t>Ξ</a:t>
            </a:r>
            <a:r>
              <a:rPr lang="it" baseline="-25000">
                <a:latin typeface="Roboto"/>
                <a:ea typeface="Roboto"/>
                <a:cs typeface="Roboto"/>
                <a:sym typeface="Roboto"/>
              </a:rPr>
              <a:t>bc</a:t>
            </a:r>
            <a:r>
              <a:rPr lang="it" baseline="30000">
                <a:latin typeface="Roboto"/>
                <a:ea typeface="Roboto"/>
                <a:cs typeface="Roboto"/>
                <a:sym typeface="Roboto"/>
              </a:rPr>
              <a:t>+</a:t>
            </a:r>
            <a:r>
              <a:rPr lang="it">
                <a:latin typeface="Roboto"/>
                <a:ea typeface="Roboto"/>
                <a:cs typeface="Roboto"/>
                <a:sym typeface="Roboto"/>
              </a:rPr>
              <a:t> , Ω</a:t>
            </a:r>
            <a:r>
              <a:rPr lang="it" baseline="-25000">
                <a:latin typeface="Roboto"/>
                <a:ea typeface="Roboto"/>
                <a:cs typeface="Roboto"/>
                <a:sym typeface="Roboto"/>
              </a:rPr>
              <a:t>bc</a:t>
            </a:r>
            <a:r>
              <a:rPr lang="it" baseline="30000">
                <a:latin typeface="Roboto"/>
                <a:ea typeface="Roboto"/>
                <a:cs typeface="Roboto"/>
                <a:sym typeface="Roboto"/>
              </a:rPr>
              <a:t>0</a:t>
            </a:r>
            <a:endParaRPr baseline="30000">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lnSpc>
                <a:spcPct val="150000"/>
              </a:lnSpc>
              <a:spcBef>
                <a:spcPts val="0"/>
              </a:spcBef>
              <a:spcAft>
                <a:spcPts val="0"/>
              </a:spcAft>
              <a:buNone/>
            </a:pPr>
            <a:r>
              <a:rPr lang="it" i="1">
                <a:latin typeface="Roboto"/>
                <a:ea typeface="Roboto"/>
                <a:cs typeface="Roboto"/>
                <a:sym typeface="Roboto"/>
              </a:rPr>
              <a:t>Exotic spectroscopy</a:t>
            </a:r>
            <a:endParaRPr i="1">
              <a:latin typeface="Roboto"/>
              <a:ea typeface="Roboto"/>
              <a:cs typeface="Roboto"/>
              <a:sym typeface="Roboto"/>
            </a:endParaRPr>
          </a:p>
          <a:p>
            <a:pPr marL="0" lvl="0" indent="0" algn="l" rtl="0">
              <a:lnSpc>
                <a:spcPct val="150000"/>
              </a:lnSpc>
              <a:spcBef>
                <a:spcPts val="0"/>
              </a:spcBef>
              <a:spcAft>
                <a:spcPts val="0"/>
              </a:spcAft>
              <a:buNone/>
            </a:pPr>
            <a:r>
              <a:rPr lang="it">
                <a:latin typeface="Roboto"/>
                <a:ea typeface="Roboto"/>
                <a:cs typeface="Roboto"/>
                <a:sym typeface="Roboto"/>
              </a:rPr>
              <a:t>χ</a:t>
            </a:r>
            <a:r>
              <a:rPr lang="it" baseline="-25000">
                <a:latin typeface="Roboto"/>
                <a:ea typeface="Roboto"/>
                <a:cs typeface="Roboto"/>
                <a:sym typeface="Roboto"/>
              </a:rPr>
              <a:t>c1</a:t>
            </a:r>
            <a:r>
              <a:rPr lang="it">
                <a:latin typeface="Roboto"/>
                <a:ea typeface="Roboto"/>
                <a:cs typeface="Roboto"/>
                <a:sym typeface="Roboto"/>
              </a:rPr>
              <a:t>(3872) state: dipion mass spectrum</a:t>
            </a:r>
            <a:endParaRPr>
              <a:latin typeface="Roboto"/>
              <a:ea typeface="Roboto"/>
              <a:cs typeface="Roboto"/>
              <a:sym typeface="Roboto"/>
            </a:endParaRPr>
          </a:p>
          <a:p>
            <a:pPr marL="0" lvl="0" indent="0" algn="l" rtl="0">
              <a:lnSpc>
                <a:spcPct val="150000"/>
              </a:lnSpc>
              <a:spcBef>
                <a:spcPts val="0"/>
              </a:spcBef>
              <a:spcAft>
                <a:spcPts val="0"/>
              </a:spcAft>
              <a:buNone/>
            </a:pPr>
            <a:r>
              <a:rPr lang="it">
                <a:latin typeface="Roboto"/>
                <a:ea typeface="Roboto"/>
                <a:cs typeface="Roboto"/>
                <a:sym typeface="Roboto"/>
              </a:rPr>
              <a:t>Tetraquarks: </a:t>
            </a:r>
            <a:endParaRPr>
              <a:latin typeface="Roboto"/>
              <a:ea typeface="Roboto"/>
              <a:cs typeface="Roboto"/>
              <a:sym typeface="Roboto"/>
            </a:endParaRPr>
          </a:p>
          <a:p>
            <a:pPr marL="457200" lvl="0" indent="-317500" algn="l" rtl="0">
              <a:lnSpc>
                <a:spcPct val="150000"/>
              </a:lnSpc>
              <a:spcBef>
                <a:spcPts val="0"/>
              </a:spcBef>
              <a:spcAft>
                <a:spcPts val="0"/>
              </a:spcAft>
              <a:buSzPts val="1400"/>
              <a:buFont typeface="Roboto"/>
              <a:buChar char="●"/>
            </a:pPr>
            <a:r>
              <a:rPr lang="it">
                <a:latin typeface="Roboto"/>
                <a:ea typeface="Roboto"/>
                <a:cs typeface="Roboto"/>
                <a:sym typeface="Roboto"/>
              </a:rPr>
              <a:t>doubly charmed tetraquark T</a:t>
            </a:r>
            <a:r>
              <a:rPr lang="it" baseline="-25000">
                <a:latin typeface="Roboto"/>
                <a:ea typeface="Roboto"/>
                <a:cs typeface="Roboto"/>
                <a:sym typeface="Roboto"/>
              </a:rPr>
              <a:t>cc</a:t>
            </a:r>
            <a:endParaRPr>
              <a:latin typeface="Roboto"/>
              <a:ea typeface="Roboto"/>
              <a:cs typeface="Roboto"/>
              <a:sym typeface="Roboto"/>
            </a:endParaRPr>
          </a:p>
          <a:p>
            <a:pPr marL="457200" lvl="0" indent="-317500" algn="l" rtl="0">
              <a:lnSpc>
                <a:spcPct val="150000"/>
              </a:lnSpc>
              <a:spcBef>
                <a:spcPts val="0"/>
              </a:spcBef>
              <a:spcAft>
                <a:spcPts val="0"/>
              </a:spcAft>
              <a:buSzPts val="1400"/>
              <a:buFont typeface="Roboto"/>
              <a:buChar char="●"/>
            </a:pPr>
            <a:r>
              <a:rPr lang="it">
                <a:latin typeface="Roboto"/>
                <a:ea typeface="Roboto"/>
                <a:cs typeface="Roboto"/>
                <a:sym typeface="Roboto"/>
              </a:rPr>
              <a:t>charm-strange tetraquarks T</a:t>
            </a:r>
            <a:r>
              <a:rPr lang="it" baseline="-25000">
                <a:latin typeface="Roboto"/>
                <a:ea typeface="Roboto"/>
                <a:cs typeface="Roboto"/>
                <a:sym typeface="Roboto"/>
              </a:rPr>
              <a:t>cs0</a:t>
            </a:r>
            <a:r>
              <a:rPr lang="it">
                <a:latin typeface="Roboto"/>
                <a:ea typeface="Roboto"/>
                <a:cs typeface="Roboto"/>
                <a:sym typeface="Roboto"/>
              </a:rPr>
              <a:t>(2600)</a:t>
            </a:r>
            <a:r>
              <a:rPr lang="it" baseline="30000">
                <a:latin typeface="Roboto"/>
                <a:ea typeface="Roboto"/>
                <a:cs typeface="Roboto"/>
                <a:sym typeface="Roboto"/>
              </a:rPr>
              <a:t>0/++</a:t>
            </a:r>
            <a:r>
              <a:rPr lang="it">
                <a:latin typeface="Roboto"/>
                <a:ea typeface="Roboto"/>
                <a:cs typeface="Roboto"/>
                <a:sym typeface="Roboto"/>
              </a:rPr>
              <a:t> </a:t>
            </a:r>
            <a:endParaRPr>
              <a:latin typeface="Roboto"/>
              <a:ea typeface="Roboto"/>
              <a:cs typeface="Roboto"/>
              <a:sym typeface="Roboto"/>
            </a:endParaRPr>
          </a:p>
          <a:p>
            <a:pPr marL="0" lvl="0" indent="0" algn="l" rtl="0">
              <a:lnSpc>
                <a:spcPct val="150000"/>
              </a:lnSpc>
              <a:spcBef>
                <a:spcPts val="0"/>
              </a:spcBef>
              <a:spcAft>
                <a:spcPts val="0"/>
              </a:spcAft>
              <a:buNone/>
            </a:pPr>
            <a:r>
              <a:rPr lang="it">
                <a:latin typeface="Roboto"/>
                <a:ea typeface="Roboto"/>
                <a:cs typeface="Roboto"/>
                <a:sym typeface="Roboto"/>
              </a:rPr>
              <a:t>Pentaquark with strangeness </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cxnSp>
        <p:nvCxnSpPr>
          <p:cNvPr id="253" name="Google Shape;253;p43"/>
          <p:cNvCxnSpPr/>
          <p:nvPr/>
        </p:nvCxnSpPr>
        <p:spPr>
          <a:xfrm>
            <a:off x="3543900" y="4083575"/>
            <a:ext cx="60300" cy="0"/>
          </a:xfrm>
          <a:prstGeom prst="straightConnector1">
            <a:avLst/>
          </a:prstGeom>
          <a:noFill/>
          <a:ln w="9525" cap="flat" cmpd="sng">
            <a:solidFill>
              <a:schemeClr val="dk2"/>
            </a:solidFill>
            <a:prstDash val="solid"/>
            <a:round/>
            <a:headEnd type="none" w="med" len="med"/>
            <a:tailEnd type="none" w="med" len="med"/>
          </a:ln>
        </p:spPr>
      </p:cxnSp>
      <p:sp>
        <p:nvSpPr>
          <p:cNvPr id="254" name="Google Shape;254;p43"/>
          <p:cNvSpPr txBox="1"/>
          <p:nvPr/>
        </p:nvSpPr>
        <p:spPr>
          <a:xfrm>
            <a:off x="6166725" y="1604225"/>
            <a:ext cx="2557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Roboto"/>
                <a:ea typeface="Roboto"/>
                <a:cs typeface="Roboto"/>
                <a:sym typeface="Roboto"/>
              </a:rPr>
              <a:t>see also talk by Roberta Cardinale</a:t>
            </a:r>
            <a:endParaRPr>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cxnSp>
        <p:nvCxnSpPr>
          <p:cNvPr id="259" name="Google Shape;259;p44"/>
          <p:cNvCxnSpPr/>
          <p:nvPr/>
        </p:nvCxnSpPr>
        <p:spPr>
          <a:xfrm>
            <a:off x="2791425" y="1256175"/>
            <a:ext cx="0" cy="3338700"/>
          </a:xfrm>
          <a:prstGeom prst="straightConnector1">
            <a:avLst/>
          </a:prstGeom>
          <a:noFill/>
          <a:ln w="19050" cap="flat" cmpd="sng">
            <a:solidFill>
              <a:schemeClr val="dk2"/>
            </a:solidFill>
            <a:prstDash val="dash"/>
            <a:round/>
            <a:headEnd type="none" w="med" len="med"/>
            <a:tailEnd type="none" w="med" len="med"/>
          </a:ln>
        </p:spPr>
      </p:cxnSp>
      <p:sp>
        <p:nvSpPr>
          <p:cNvPr id="260" name="Google Shape;260;p44"/>
          <p:cNvSpPr/>
          <p:nvPr/>
        </p:nvSpPr>
        <p:spPr>
          <a:xfrm>
            <a:off x="2872650" y="2569800"/>
            <a:ext cx="2097900" cy="1852200"/>
          </a:xfrm>
          <a:prstGeom prst="rect">
            <a:avLst/>
          </a:prstGeom>
          <a:solidFill>
            <a:srgbClr val="FFFFFF"/>
          </a:solid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4"/>
          <p:cNvSpPr txBox="1">
            <a:spLocks noGrp="1"/>
          </p:cNvSpPr>
          <p:nvPr>
            <p:ph type="title"/>
          </p:nvPr>
        </p:nvSpPr>
        <p:spPr>
          <a:xfrm>
            <a:off x="311725" y="1961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a:t>Spectroscopy study techniques </a:t>
            </a:r>
            <a:endParaRPr/>
          </a:p>
        </p:txBody>
      </p:sp>
      <p:sp>
        <p:nvSpPr>
          <p:cNvPr id="262" name="Google Shape;262;p44"/>
          <p:cNvSpPr txBox="1"/>
          <p:nvPr/>
        </p:nvSpPr>
        <p:spPr>
          <a:xfrm>
            <a:off x="338250" y="1203675"/>
            <a:ext cx="7888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p:txBody>
      </p:sp>
      <p:sp>
        <p:nvSpPr>
          <p:cNvPr id="263" name="Google Shape;263;p44"/>
          <p:cNvSpPr txBox="1"/>
          <p:nvPr/>
        </p:nvSpPr>
        <p:spPr>
          <a:xfrm>
            <a:off x="533725" y="1113425"/>
            <a:ext cx="2160300" cy="341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b="1">
                <a:latin typeface="Roboto"/>
                <a:ea typeface="Roboto"/>
                <a:cs typeface="Roboto"/>
                <a:sym typeface="Roboto"/>
              </a:rPr>
              <a:t>Invariant-mass fit</a:t>
            </a:r>
            <a:endParaRPr b="1">
              <a:latin typeface="Roboto"/>
              <a:ea typeface="Roboto"/>
              <a:cs typeface="Roboto"/>
              <a:sym typeface="Roboto"/>
            </a:endParaRPr>
          </a:p>
          <a:p>
            <a:pPr marL="0" lvl="0" indent="0" algn="l" rtl="0">
              <a:spcBef>
                <a:spcPts val="0"/>
              </a:spcBef>
              <a:spcAft>
                <a:spcPts val="0"/>
              </a:spcAft>
              <a:buNone/>
            </a:pPr>
            <a:endParaRPr b="1">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r>
              <a:rPr lang="it">
                <a:latin typeface="Roboto"/>
                <a:ea typeface="Roboto"/>
                <a:cs typeface="Roboto"/>
                <a:sym typeface="Roboto"/>
              </a:rPr>
              <a:t>To extract mass peaks parameters, M and Γ</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r>
              <a:rPr lang="it">
                <a:latin typeface="Roboto"/>
                <a:ea typeface="Roboto"/>
                <a:cs typeface="Roboto"/>
                <a:sym typeface="Roboto"/>
              </a:rPr>
              <a:t>⇒ used for conventional resonances</a:t>
            </a:r>
            <a:endParaRPr>
              <a:latin typeface="Roboto"/>
              <a:ea typeface="Roboto"/>
              <a:cs typeface="Roboto"/>
              <a:sym typeface="Roboto"/>
            </a:endParaRPr>
          </a:p>
        </p:txBody>
      </p:sp>
      <p:sp>
        <p:nvSpPr>
          <p:cNvPr id="264" name="Google Shape;264;p44"/>
          <p:cNvSpPr txBox="1"/>
          <p:nvPr/>
        </p:nvSpPr>
        <p:spPr>
          <a:xfrm>
            <a:off x="4239150" y="1143288"/>
            <a:ext cx="3987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b="1">
                <a:latin typeface="Roboto"/>
                <a:ea typeface="Roboto"/>
                <a:cs typeface="Roboto"/>
                <a:sym typeface="Roboto"/>
              </a:rPr>
              <a:t>Amplitude analysis </a:t>
            </a:r>
            <a:endParaRPr b="1">
              <a:latin typeface="Roboto"/>
              <a:ea typeface="Roboto"/>
              <a:cs typeface="Roboto"/>
              <a:sym typeface="Roboto"/>
            </a:endParaRPr>
          </a:p>
        </p:txBody>
      </p:sp>
      <p:sp>
        <p:nvSpPr>
          <p:cNvPr id="265" name="Google Shape;265;p44"/>
          <p:cNvSpPr/>
          <p:nvPr/>
        </p:nvSpPr>
        <p:spPr>
          <a:xfrm rot="10800000">
            <a:off x="5416125" y="1593300"/>
            <a:ext cx="2691900" cy="842400"/>
          </a:xfrm>
          <a:prstGeom prst="leftRightUpArrow">
            <a:avLst>
              <a:gd name="adj1" fmla="val 16287"/>
              <a:gd name="adj2" fmla="val 25000"/>
              <a:gd name="adj3" fmla="val 25000"/>
            </a:avLst>
          </a:prstGeom>
          <a:solidFill>
            <a:srgbClr val="F20253">
              <a:alpha val="26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4"/>
          <p:cNvSpPr txBox="1"/>
          <p:nvPr/>
        </p:nvSpPr>
        <p:spPr>
          <a:xfrm>
            <a:off x="5743976" y="1609275"/>
            <a:ext cx="6345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1300" b="1">
                <a:latin typeface="Roboto"/>
                <a:ea typeface="Roboto"/>
                <a:cs typeface="Roboto"/>
                <a:sym typeface="Roboto"/>
              </a:rPr>
              <a:t>DATA</a:t>
            </a:r>
            <a:endParaRPr sz="1300" b="1"/>
          </a:p>
        </p:txBody>
      </p:sp>
      <p:sp>
        <p:nvSpPr>
          <p:cNvPr id="267" name="Google Shape;267;p44"/>
          <p:cNvSpPr txBox="1"/>
          <p:nvPr/>
        </p:nvSpPr>
        <p:spPr>
          <a:xfrm>
            <a:off x="7103475" y="1609275"/>
            <a:ext cx="7377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1300" b="1">
                <a:latin typeface="Roboto"/>
                <a:ea typeface="Roboto"/>
                <a:cs typeface="Roboto"/>
                <a:sym typeface="Roboto"/>
              </a:rPr>
              <a:t>MODEL</a:t>
            </a:r>
            <a:endParaRPr sz="1300" b="1"/>
          </a:p>
        </p:txBody>
      </p:sp>
      <p:sp>
        <p:nvSpPr>
          <p:cNvPr id="268" name="Google Shape;268;p44"/>
          <p:cNvSpPr txBox="1"/>
          <p:nvPr/>
        </p:nvSpPr>
        <p:spPr>
          <a:xfrm>
            <a:off x="6268275" y="1866950"/>
            <a:ext cx="9876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1300" b="1">
                <a:latin typeface="Roboto"/>
                <a:ea typeface="Roboto"/>
                <a:cs typeface="Roboto"/>
                <a:sym typeface="Roboto"/>
              </a:rPr>
              <a:t>FIT</a:t>
            </a:r>
            <a:endParaRPr sz="1300" b="1"/>
          </a:p>
        </p:txBody>
      </p:sp>
      <p:sp>
        <p:nvSpPr>
          <p:cNvPr id="269" name="Google Shape;269;p44"/>
          <p:cNvSpPr txBox="1"/>
          <p:nvPr/>
        </p:nvSpPr>
        <p:spPr>
          <a:xfrm>
            <a:off x="5416125" y="3120750"/>
            <a:ext cx="29580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Roboto"/>
                <a:ea typeface="Roboto"/>
                <a:cs typeface="Roboto"/>
                <a:sym typeface="Roboto"/>
              </a:rPr>
              <a:t>To measure J</a:t>
            </a:r>
            <a:r>
              <a:rPr lang="it" baseline="30000">
                <a:latin typeface="Roboto"/>
                <a:ea typeface="Roboto"/>
                <a:cs typeface="Roboto"/>
                <a:sym typeface="Roboto"/>
              </a:rPr>
              <a:t>P</a:t>
            </a:r>
            <a:r>
              <a:rPr lang="it">
                <a:latin typeface="Roboto"/>
                <a:ea typeface="Roboto"/>
                <a:cs typeface="Roboto"/>
                <a:sym typeface="Roboto"/>
              </a:rPr>
              <a:t>, mass and width </a:t>
            </a:r>
            <a:endParaRPr>
              <a:latin typeface="Roboto"/>
              <a:ea typeface="Roboto"/>
              <a:cs typeface="Roboto"/>
              <a:sym typeface="Roboto"/>
            </a:endParaRPr>
          </a:p>
          <a:p>
            <a:pPr marL="0" lvl="0" indent="0" algn="l" rtl="0">
              <a:spcBef>
                <a:spcPts val="0"/>
              </a:spcBef>
              <a:spcAft>
                <a:spcPts val="0"/>
              </a:spcAft>
              <a:buNone/>
            </a:pPr>
            <a:r>
              <a:rPr lang="it">
                <a:latin typeface="Roboto"/>
                <a:ea typeface="Roboto"/>
                <a:cs typeface="Roboto"/>
                <a:sym typeface="Roboto"/>
              </a:rPr>
              <a:t>&amp; account for reflections </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r>
              <a:rPr lang="it">
                <a:latin typeface="Roboto"/>
                <a:ea typeface="Roboto"/>
                <a:cs typeface="Roboto"/>
                <a:sym typeface="Roboto"/>
              </a:rPr>
              <a:t>⇒ more important for exotic hadron studies</a:t>
            </a:r>
            <a:endParaRPr>
              <a:latin typeface="Roboto"/>
              <a:ea typeface="Roboto"/>
              <a:cs typeface="Roboto"/>
              <a:sym typeface="Roboto"/>
            </a:endParaRPr>
          </a:p>
        </p:txBody>
      </p:sp>
      <p:sp>
        <p:nvSpPr>
          <p:cNvPr id="270" name="Google Shape;270;p44"/>
          <p:cNvSpPr txBox="1"/>
          <p:nvPr/>
        </p:nvSpPr>
        <p:spPr>
          <a:xfrm>
            <a:off x="3780625" y="1529050"/>
            <a:ext cx="18876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a:latin typeface="Roboto"/>
                <a:ea typeface="Roboto"/>
                <a:cs typeface="Roboto"/>
                <a:sym typeface="Roboto"/>
              </a:rPr>
              <a:t>Phase space: </a:t>
            </a:r>
            <a:endParaRPr>
              <a:latin typeface="Roboto"/>
              <a:ea typeface="Roboto"/>
              <a:cs typeface="Roboto"/>
              <a:sym typeface="Roboto"/>
            </a:endParaRPr>
          </a:p>
          <a:p>
            <a:pPr marL="0" lvl="0" indent="0" algn="l" rtl="0">
              <a:spcBef>
                <a:spcPts val="0"/>
              </a:spcBef>
              <a:spcAft>
                <a:spcPts val="0"/>
              </a:spcAft>
              <a:buNone/>
            </a:pPr>
            <a:r>
              <a:rPr lang="it">
                <a:latin typeface="Roboto"/>
                <a:ea typeface="Roboto"/>
                <a:cs typeface="Roboto"/>
                <a:sym typeface="Roboto"/>
              </a:rPr>
              <a:t>masses and angles</a:t>
            </a:r>
            <a:endParaRPr>
              <a:latin typeface="Roboto"/>
              <a:ea typeface="Roboto"/>
              <a:cs typeface="Roboto"/>
              <a:sym typeface="Roboto"/>
            </a:endParaRPr>
          </a:p>
        </p:txBody>
      </p:sp>
      <p:sp>
        <p:nvSpPr>
          <p:cNvPr id="271" name="Google Shape;271;p44"/>
          <p:cNvSpPr txBox="1"/>
          <p:nvPr/>
        </p:nvSpPr>
        <p:spPr>
          <a:xfrm>
            <a:off x="8108025" y="1428338"/>
            <a:ext cx="12636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Roboto"/>
                <a:ea typeface="Roboto"/>
                <a:cs typeface="Roboto"/>
                <a:sym typeface="Roboto"/>
              </a:rPr>
              <a:t>Helicity/ Tensor formalism</a:t>
            </a:r>
            <a:br>
              <a:rPr lang="it">
                <a:latin typeface="Roboto"/>
                <a:ea typeface="Roboto"/>
                <a:cs typeface="Roboto"/>
                <a:sym typeface="Roboto"/>
              </a:rPr>
            </a:br>
            <a:r>
              <a:rPr lang="it">
                <a:latin typeface="Roboto"/>
                <a:ea typeface="Roboto"/>
                <a:cs typeface="Roboto"/>
                <a:sym typeface="Roboto"/>
              </a:rPr>
              <a:t>+</a:t>
            </a:r>
            <a:endParaRPr>
              <a:latin typeface="Roboto"/>
              <a:ea typeface="Roboto"/>
              <a:cs typeface="Roboto"/>
              <a:sym typeface="Roboto"/>
            </a:endParaRPr>
          </a:p>
          <a:p>
            <a:pPr marL="0" lvl="0" indent="0" algn="l" rtl="0">
              <a:spcBef>
                <a:spcPts val="0"/>
              </a:spcBef>
              <a:spcAft>
                <a:spcPts val="0"/>
              </a:spcAft>
              <a:buNone/>
            </a:pPr>
            <a:r>
              <a:rPr lang="it">
                <a:latin typeface="Roboto"/>
                <a:ea typeface="Roboto"/>
                <a:cs typeface="Roboto"/>
                <a:sym typeface="Roboto"/>
              </a:rPr>
              <a:t>lineshape</a:t>
            </a:r>
            <a:endParaRPr>
              <a:latin typeface="Roboto"/>
              <a:ea typeface="Roboto"/>
              <a:cs typeface="Roboto"/>
              <a:sym typeface="Roboto"/>
            </a:endParaRPr>
          </a:p>
        </p:txBody>
      </p:sp>
      <p:sp>
        <p:nvSpPr>
          <p:cNvPr id="272" name="Google Shape;272;p44"/>
          <p:cNvSpPr txBox="1"/>
          <p:nvPr/>
        </p:nvSpPr>
        <p:spPr>
          <a:xfrm>
            <a:off x="5609225" y="2358313"/>
            <a:ext cx="2254500" cy="615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it">
                <a:latin typeface="Roboto"/>
                <a:ea typeface="Roboto"/>
                <a:cs typeface="Roboto"/>
                <a:sym typeface="Roboto"/>
              </a:rPr>
              <a:t>Maximum </a:t>
            </a:r>
            <a:r>
              <a:rPr lang="it" i="1">
                <a:latin typeface="Pacifico"/>
                <a:ea typeface="Pacifico"/>
                <a:cs typeface="Pacifico"/>
                <a:sym typeface="Pacifico"/>
              </a:rPr>
              <a:t>L</a:t>
            </a:r>
            <a:r>
              <a:rPr lang="it">
                <a:latin typeface="Roboto"/>
                <a:ea typeface="Roboto"/>
                <a:cs typeface="Roboto"/>
                <a:sym typeface="Roboto"/>
              </a:rPr>
              <a:t>  fit </a:t>
            </a:r>
            <a:endParaRPr>
              <a:latin typeface="Roboto"/>
              <a:ea typeface="Roboto"/>
              <a:cs typeface="Roboto"/>
              <a:sym typeface="Roboto"/>
            </a:endParaRPr>
          </a:p>
          <a:p>
            <a:pPr marL="0" lvl="0" indent="0" algn="ctr" rtl="0">
              <a:spcBef>
                <a:spcPts val="0"/>
              </a:spcBef>
              <a:spcAft>
                <a:spcPts val="0"/>
              </a:spcAft>
              <a:buNone/>
            </a:pPr>
            <a:r>
              <a:rPr lang="it">
                <a:latin typeface="Roboto"/>
                <a:ea typeface="Roboto"/>
                <a:cs typeface="Roboto"/>
                <a:sym typeface="Roboto"/>
              </a:rPr>
              <a:t>to extract parameters</a:t>
            </a:r>
            <a:endParaRPr>
              <a:latin typeface="Roboto"/>
              <a:ea typeface="Roboto"/>
              <a:cs typeface="Roboto"/>
              <a:sym typeface="Roboto"/>
            </a:endParaRPr>
          </a:p>
        </p:txBody>
      </p:sp>
      <p:pic>
        <p:nvPicPr>
          <p:cNvPr id="273" name="Google Shape;273;p44"/>
          <p:cNvPicPr preferRelativeResize="0"/>
          <p:nvPr/>
        </p:nvPicPr>
        <p:blipFill rotWithShape="1">
          <a:blip r:embed="rId3">
            <a:alphaModFix/>
          </a:blip>
          <a:srcRect b="49889"/>
          <a:stretch/>
        </p:blipFill>
        <p:spPr>
          <a:xfrm>
            <a:off x="485825" y="1540525"/>
            <a:ext cx="2015099" cy="1433393"/>
          </a:xfrm>
          <a:prstGeom prst="rect">
            <a:avLst/>
          </a:prstGeom>
          <a:noFill/>
          <a:ln>
            <a:noFill/>
          </a:ln>
        </p:spPr>
      </p:pic>
      <p:sp>
        <p:nvSpPr>
          <p:cNvPr id="274" name="Google Shape;274;p44"/>
          <p:cNvSpPr txBox="1"/>
          <p:nvPr/>
        </p:nvSpPr>
        <p:spPr>
          <a:xfrm>
            <a:off x="649225" y="2900975"/>
            <a:ext cx="20448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900">
                <a:solidFill>
                  <a:schemeClr val="accent5"/>
                </a:solidFill>
                <a:latin typeface="Roboto"/>
                <a:ea typeface="Roboto"/>
                <a:cs typeface="Roboto"/>
                <a:sym typeface="Roboto"/>
              </a:rPr>
              <a:t>PRL 126 (2021) 252003</a:t>
            </a:r>
            <a:endParaRPr sz="1100">
              <a:latin typeface="Roboto"/>
              <a:ea typeface="Roboto"/>
              <a:cs typeface="Roboto"/>
              <a:sym typeface="Roboto"/>
            </a:endParaRPr>
          </a:p>
        </p:txBody>
      </p:sp>
      <p:sp>
        <p:nvSpPr>
          <p:cNvPr id="275" name="Google Shape;275;p44"/>
          <p:cNvSpPr txBox="1">
            <a:spLocks noGrp="1"/>
          </p:cNvSpPr>
          <p:nvPr>
            <p:ph type="sldNum" idx="12"/>
          </p:nvPr>
        </p:nvSpPr>
        <p:spPr>
          <a:xfrm>
            <a:off x="8548658" y="48156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it"/>
              <a:t>6</a:t>
            </a:fld>
            <a:endParaRPr/>
          </a:p>
        </p:txBody>
      </p:sp>
      <p:sp>
        <p:nvSpPr>
          <p:cNvPr id="276" name="Google Shape;276;p44"/>
          <p:cNvSpPr txBox="1"/>
          <p:nvPr/>
        </p:nvSpPr>
        <p:spPr>
          <a:xfrm>
            <a:off x="3047400" y="2702550"/>
            <a:ext cx="1748400" cy="15186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it" b="1">
                <a:latin typeface="Roboto"/>
                <a:ea typeface="Roboto"/>
                <a:cs typeface="Roboto"/>
                <a:sym typeface="Roboto"/>
              </a:rPr>
              <a:t>Moment analysis </a:t>
            </a:r>
            <a:endParaRPr b="1">
              <a:latin typeface="Roboto"/>
              <a:ea typeface="Roboto"/>
              <a:cs typeface="Roboto"/>
              <a:sym typeface="Roboto"/>
            </a:endParaRPr>
          </a:p>
          <a:p>
            <a:pPr marL="0" lvl="0" indent="0" algn="l" rtl="0">
              <a:lnSpc>
                <a:spcPct val="100000"/>
              </a:lnSpc>
              <a:spcBef>
                <a:spcPts val="1000"/>
              </a:spcBef>
              <a:spcAft>
                <a:spcPts val="0"/>
              </a:spcAft>
              <a:buNone/>
            </a:pPr>
            <a:r>
              <a:rPr lang="it">
                <a:latin typeface="Roboto"/>
                <a:ea typeface="Roboto"/>
                <a:cs typeface="Roboto"/>
                <a:sym typeface="Roboto"/>
              </a:rPr>
              <a:t>Legendre poly expansion</a:t>
            </a:r>
            <a:endParaRPr>
              <a:latin typeface="Roboto"/>
              <a:ea typeface="Roboto"/>
              <a:cs typeface="Roboto"/>
              <a:sym typeface="Roboto"/>
            </a:endParaRPr>
          </a:p>
          <a:p>
            <a:pPr marL="0" lvl="0" indent="0" algn="l" rtl="0">
              <a:spcBef>
                <a:spcPts val="1000"/>
              </a:spcBef>
              <a:spcAft>
                <a:spcPts val="0"/>
              </a:spcAft>
              <a:buNone/>
            </a:pPr>
            <a:r>
              <a:rPr lang="it">
                <a:latin typeface="Roboto"/>
                <a:ea typeface="Roboto"/>
                <a:cs typeface="Roboto"/>
                <a:sym typeface="Roboto"/>
              </a:rPr>
              <a:t>⇒ Model independent check </a:t>
            </a:r>
            <a:endParaRPr>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5"/>
                                        </p:tgtEl>
                                        <p:attrNameLst>
                                          <p:attrName>style.visibility</p:attrName>
                                        </p:attrNameLst>
                                      </p:cBhvr>
                                      <p:to>
                                        <p:strVal val="visible"/>
                                      </p:to>
                                    </p:set>
                                    <p:animEffect transition="in" filter="fade">
                                      <p:cBhvr>
                                        <p:cTn id="7" dur="1000"/>
                                        <p:tgtEl>
                                          <p:spTgt spid="265"/>
                                        </p:tgtEl>
                                      </p:cBhvr>
                                    </p:animEffect>
                                  </p:childTnLst>
                                </p:cTn>
                              </p:par>
                              <p:par>
                                <p:cTn id="8" presetID="10" presetClass="entr" presetSubtype="0" fill="hold" nodeType="withEffect">
                                  <p:stCondLst>
                                    <p:cond delay="0"/>
                                  </p:stCondLst>
                                  <p:childTnLst>
                                    <p:set>
                                      <p:cBhvr>
                                        <p:cTn id="9" dur="1" fill="hold">
                                          <p:stCondLst>
                                            <p:cond delay="0"/>
                                          </p:stCondLst>
                                        </p:cTn>
                                        <p:tgtEl>
                                          <p:spTgt spid="266"/>
                                        </p:tgtEl>
                                        <p:attrNameLst>
                                          <p:attrName>style.visibility</p:attrName>
                                        </p:attrNameLst>
                                      </p:cBhvr>
                                      <p:to>
                                        <p:strVal val="visible"/>
                                      </p:to>
                                    </p:set>
                                    <p:animEffect transition="in" filter="fade">
                                      <p:cBhvr>
                                        <p:cTn id="10" dur="1000"/>
                                        <p:tgtEl>
                                          <p:spTgt spid="266"/>
                                        </p:tgtEl>
                                      </p:cBhvr>
                                    </p:animEffect>
                                  </p:childTnLst>
                                </p:cTn>
                              </p:par>
                              <p:par>
                                <p:cTn id="11" presetID="10" presetClass="entr" presetSubtype="0" fill="hold" nodeType="withEffect">
                                  <p:stCondLst>
                                    <p:cond delay="0"/>
                                  </p:stCondLst>
                                  <p:childTnLst>
                                    <p:set>
                                      <p:cBhvr>
                                        <p:cTn id="12" dur="1" fill="hold">
                                          <p:stCondLst>
                                            <p:cond delay="0"/>
                                          </p:stCondLst>
                                        </p:cTn>
                                        <p:tgtEl>
                                          <p:spTgt spid="267"/>
                                        </p:tgtEl>
                                        <p:attrNameLst>
                                          <p:attrName>style.visibility</p:attrName>
                                        </p:attrNameLst>
                                      </p:cBhvr>
                                      <p:to>
                                        <p:strVal val="visible"/>
                                      </p:to>
                                    </p:set>
                                    <p:animEffect transition="in" filter="fade">
                                      <p:cBhvr>
                                        <p:cTn id="13" dur="1000"/>
                                        <p:tgtEl>
                                          <p:spTgt spid="267"/>
                                        </p:tgtEl>
                                      </p:cBhvr>
                                    </p:animEffect>
                                  </p:childTnLst>
                                </p:cTn>
                              </p:par>
                              <p:par>
                                <p:cTn id="14" presetID="10" presetClass="entr" presetSubtype="0" fill="hold" nodeType="withEffect">
                                  <p:stCondLst>
                                    <p:cond delay="0"/>
                                  </p:stCondLst>
                                  <p:childTnLst>
                                    <p:set>
                                      <p:cBhvr>
                                        <p:cTn id="15" dur="1" fill="hold">
                                          <p:stCondLst>
                                            <p:cond delay="0"/>
                                          </p:stCondLst>
                                        </p:cTn>
                                        <p:tgtEl>
                                          <p:spTgt spid="268"/>
                                        </p:tgtEl>
                                        <p:attrNameLst>
                                          <p:attrName>style.visibility</p:attrName>
                                        </p:attrNameLst>
                                      </p:cBhvr>
                                      <p:to>
                                        <p:strVal val="visible"/>
                                      </p:to>
                                    </p:set>
                                    <p:animEffect transition="in" filter="fade">
                                      <p:cBhvr>
                                        <p:cTn id="16" dur="1000"/>
                                        <p:tgtEl>
                                          <p:spTgt spid="268"/>
                                        </p:tgtEl>
                                      </p:cBhvr>
                                    </p:animEffect>
                                  </p:childTnLst>
                                </p:cTn>
                              </p:par>
                              <p:par>
                                <p:cTn id="17" presetID="10" presetClass="entr" presetSubtype="0" fill="hold" nodeType="withEffect">
                                  <p:stCondLst>
                                    <p:cond delay="0"/>
                                  </p:stCondLst>
                                  <p:childTnLst>
                                    <p:set>
                                      <p:cBhvr>
                                        <p:cTn id="18" dur="1" fill="hold">
                                          <p:stCondLst>
                                            <p:cond delay="0"/>
                                          </p:stCondLst>
                                        </p:cTn>
                                        <p:tgtEl>
                                          <p:spTgt spid="270"/>
                                        </p:tgtEl>
                                        <p:attrNameLst>
                                          <p:attrName>style.visibility</p:attrName>
                                        </p:attrNameLst>
                                      </p:cBhvr>
                                      <p:to>
                                        <p:strVal val="visible"/>
                                      </p:to>
                                    </p:set>
                                    <p:animEffect transition="in" filter="fade">
                                      <p:cBhvr>
                                        <p:cTn id="19" dur="1000"/>
                                        <p:tgtEl>
                                          <p:spTgt spid="270"/>
                                        </p:tgtEl>
                                      </p:cBhvr>
                                    </p:animEffect>
                                  </p:childTnLst>
                                </p:cTn>
                              </p:par>
                              <p:par>
                                <p:cTn id="20" presetID="10" presetClass="entr" presetSubtype="0" fill="hold" nodeType="withEffect">
                                  <p:stCondLst>
                                    <p:cond delay="0"/>
                                  </p:stCondLst>
                                  <p:childTnLst>
                                    <p:set>
                                      <p:cBhvr>
                                        <p:cTn id="21" dur="1" fill="hold">
                                          <p:stCondLst>
                                            <p:cond delay="0"/>
                                          </p:stCondLst>
                                        </p:cTn>
                                        <p:tgtEl>
                                          <p:spTgt spid="271"/>
                                        </p:tgtEl>
                                        <p:attrNameLst>
                                          <p:attrName>style.visibility</p:attrName>
                                        </p:attrNameLst>
                                      </p:cBhvr>
                                      <p:to>
                                        <p:strVal val="visible"/>
                                      </p:to>
                                    </p:set>
                                    <p:animEffect transition="in" filter="fade">
                                      <p:cBhvr>
                                        <p:cTn id="22" dur="1000"/>
                                        <p:tgtEl>
                                          <p:spTgt spid="271"/>
                                        </p:tgtEl>
                                      </p:cBhvr>
                                    </p:animEffect>
                                  </p:childTnLst>
                                </p:cTn>
                              </p:par>
                              <p:par>
                                <p:cTn id="23" presetID="10" presetClass="entr" presetSubtype="0" fill="hold" nodeType="withEffect">
                                  <p:stCondLst>
                                    <p:cond delay="0"/>
                                  </p:stCondLst>
                                  <p:childTnLst>
                                    <p:set>
                                      <p:cBhvr>
                                        <p:cTn id="24" dur="1" fill="hold">
                                          <p:stCondLst>
                                            <p:cond delay="0"/>
                                          </p:stCondLst>
                                        </p:cTn>
                                        <p:tgtEl>
                                          <p:spTgt spid="272"/>
                                        </p:tgtEl>
                                        <p:attrNameLst>
                                          <p:attrName>style.visibility</p:attrName>
                                        </p:attrNameLst>
                                      </p:cBhvr>
                                      <p:to>
                                        <p:strVal val="visible"/>
                                      </p:to>
                                    </p:set>
                                    <p:animEffect transition="in" filter="fade">
                                      <p:cBhvr>
                                        <p:cTn id="25" dur="1000"/>
                                        <p:tgtEl>
                                          <p:spTgt spid="272"/>
                                        </p:tgtEl>
                                      </p:cBhvr>
                                    </p:animEffect>
                                  </p:childTnLst>
                                </p:cTn>
                              </p:par>
                              <p:par>
                                <p:cTn id="26" presetID="10" presetClass="entr" presetSubtype="0" fill="hold" nodeType="withEffect">
                                  <p:stCondLst>
                                    <p:cond delay="0"/>
                                  </p:stCondLst>
                                  <p:childTnLst>
                                    <p:set>
                                      <p:cBhvr>
                                        <p:cTn id="27" dur="1" fill="hold">
                                          <p:stCondLst>
                                            <p:cond delay="0"/>
                                          </p:stCondLst>
                                        </p:cTn>
                                        <p:tgtEl>
                                          <p:spTgt spid="269"/>
                                        </p:tgtEl>
                                        <p:attrNameLst>
                                          <p:attrName>style.visibility</p:attrName>
                                        </p:attrNameLst>
                                      </p:cBhvr>
                                      <p:to>
                                        <p:strVal val="visible"/>
                                      </p:to>
                                    </p:set>
                                    <p:animEffect transition="in" filter="fade">
                                      <p:cBhvr>
                                        <p:cTn id="28" dur="1000"/>
                                        <p:tgtEl>
                                          <p:spTgt spid="26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76"/>
                                        </p:tgtEl>
                                        <p:attrNameLst>
                                          <p:attrName>style.visibility</p:attrName>
                                        </p:attrNameLst>
                                      </p:cBhvr>
                                      <p:to>
                                        <p:strVal val="visible"/>
                                      </p:to>
                                    </p:set>
                                    <p:animEffect transition="in" filter="fade">
                                      <p:cBhvr>
                                        <p:cTn id="33" dur="1000"/>
                                        <p:tgtEl>
                                          <p:spTgt spid="276"/>
                                        </p:tgtEl>
                                      </p:cBhvr>
                                    </p:animEffect>
                                  </p:childTnLst>
                                </p:cTn>
                              </p:par>
                              <p:par>
                                <p:cTn id="34" presetID="10" presetClass="entr" presetSubtype="0" fill="hold" nodeType="withEffect">
                                  <p:stCondLst>
                                    <p:cond delay="0"/>
                                  </p:stCondLst>
                                  <p:childTnLst>
                                    <p:set>
                                      <p:cBhvr>
                                        <p:cTn id="35" dur="1" fill="hold">
                                          <p:stCondLst>
                                            <p:cond delay="0"/>
                                          </p:stCondLst>
                                        </p:cTn>
                                        <p:tgtEl>
                                          <p:spTgt spid="260"/>
                                        </p:tgtEl>
                                        <p:attrNameLst>
                                          <p:attrName>style.visibility</p:attrName>
                                        </p:attrNameLst>
                                      </p:cBhvr>
                                      <p:to>
                                        <p:strVal val="visible"/>
                                      </p:to>
                                    </p:set>
                                    <p:animEffect transition="in" filter="fade">
                                      <p:cBhvr>
                                        <p:cTn id="36" dur="1000"/>
                                        <p:tgtEl>
                                          <p:spTgt spid="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45"/>
          <p:cNvSpPr txBox="1">
            <a:spLocks noGrp="1"/>
          </p:cNvSpPr>
          <p:nvPr>
            <p:ph type="title"/>
          </p:nvPr>
        </p:nvSpPr>
        <p:spPr>
          <a:xfrm>
            <a:off x="300050" y="868400"/>
            <a:ext cx="5669700" cy="35463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it"/>
              <a:t>Conventional spectroscopy</a:t>
            </a:r>
            <a:endParaRPr/>
          </a:p>
        </p:txBody>
      </p:sp>
      <p:sp>
        <p:nvSpPr>
          <p:cNvPr id="282" name="Google Shape;282;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it"/>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6"/>
          <p:cNvSpPr txBox="1">
            <a:spLocks noGrp="1"/>
          </p:cNvSpPr>
          <p:nvPr>
            <p:ph type="title"/>
          </p:nvPr>
        </p:nvSpPr>
        <p:spPr>
          <a:xfrm>
            <a:off x="311725" y="1961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a:t>Excited </a:t>
            </a:r>
            <a:r>
              <a:rPr lang="it">
                <a:latin typeface="Merriweather Light"/>
                <a:ea typeface="Merriweather Light"/>
                <a:cs typeface="Merriweather Light"/>
                <a:sym typeface="Merriweather Light"/>
              </a:rPr>
              <a:t>Ξ</a:t>
            </a:r>
            <a:r>
              <a:rPr lang="it" baseline="-25000"/>
              <a:t>c</a:t>
            </a:r>
            <a:r>
              <a:rPr lang="it" baseline="30000"/>
              <a:t> </a:t>
            </a:r>
            <a:r>
              <a:rPr lang="it"/>
              <a:t>states</a:t>
            </a:r>
            <a:endParaRPr/>
          </a:p>
        </p:txBody>
      </p:sp>
      <p:sp>
        <p:nvSpPr>
          <p:cNvPr id="288" name="Google Shape;288;p46"/>
          <p:cNvSpPr txBox="1"/>
          <p:nvPr/>
        </p:nvSpPr>
        <p:spPr>
          <a:xfrm>
            <a:off x="6784525" y="364100"/>
            <a:ext cx="20478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200">
                <a:solidFill>
                  <a:schemeClr val="accent5"/>
                </a:solidFill>
                <a:latin typeface="Roboto"/>
                <a:ea typeface="Roboto"/>
                <a:cs typeface="Roboto"/>
                <a:sym typeface="Roboto"/>
              </a:rPr>
              <a:t>LHCb-PAPER-2022-028, in preparation</a:t>
            </a:r>
            <a:endParaRPr sz="1200">
              <a:solidFill>
                <a:schemeClr val="accent5"/>
              </a:solidFill>
              <a:latin typeface="Roboto"/>
              <a:ea typeface="Roboto"/>
              <a:cs typeface="Roboto"/>
              <a:sym typeface="Roboto"/>
            </a:endParaRPr>
          </a:p>
        </p:txBody>
      </p:sp>
      <p:sp>
        <p:nvSpPr>
          <p:cNvPr id="289" name="Google Shape;289;p46"/>
          <p:cNvSpPr txBox="1"/>
          <p:nvPr/>
        </p:nvSpPr>
        <p:spPr>
          <a:xfrm>
            <a:off x="443450" y="819813"/>
            <a:ext cx="6587700" cy="104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oboto"/>
              <a:ea typeface="Roboto"/>
              <a:cs typeface="Roboto"/>
              <a:sym typeface="Roboto"/>
            </a:endParaRPr>
          </a:p>
          <a:p>
            <a:pPr marL="914400" lvl="0" indent="0" algn="l" rtl="0">
              <a:spcBef>
                <a:spcPts val="0"/>
              </a:spcBef>
              <a:spcAft>
                <a:spcPts val="0"/>
              </a:spcAft>
              <a:buNone/>
            </a:pPr>
            <a:r>
              <a:rPr lang="it">
                <a:latin typeface="Roboto"/>
                <a:ea typeface="Roboto"/>
                <a:cs typeface="Roboto"/>
                <a:sym typeface="Roboto"/>
              </a:rPr>
              <a:t>     interesting for conventional &amp; exotics </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sp>
        <p:nvSpPr>
          <p:cNvPr id="290" name="Google Shape;290;p46"/>
          <p:cNvSpPr txBox="1"/>
          <p:nvPr/>
        </p:nvSpPr>
        <p:spPr>
          <a:xfrm>
            <a:off x="5953850" y="393700"/>
            <a:ext cx="1077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b="1">
                <a:latin typeface="Roboto"/>
                <a:ea typeface="Roboto"/>
                <a:cs typeface="Roboto"/>
                <a:sym typeface="Roboto"/>
              </a:rPr>
              <a:t>NEW</a:t>
            </a:r>
            <a:endParaRPr b="1">
              <a:latin typeface="Roboto"/>
              <a:ea typeface="Roboto"/>
              <a:cs typeface="Roboto"/>
              <a:sym typeface="Roboto"/>
            </a:endParaRPr>
          </a:p>
        </p:txBody>
      </p:sp>
      <p:sp>
        <p:nvSpPr>
          <p:cNvPr id="291" name="Google Shape;291;p46"/>
          <p:cNvSpPr txBox="1"/>
          <p:nvPr/>
        </p:nvSpPr>
        <p:spPr>
          <a:xfrm>
            <a:off x="6983725" y="4217275"/>
            <a:ext cx="2118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p:txBody>
      </p:sp>
      <p:pic>
        <p:nvPicPr>
          <p:cNvPr id="292" name="Google Shape;292;p46"/>
          <p:cNvPicPr preferRelativeResize="0"/>
          <p:nvPr/>
        </p:nvPicPr>
        <p:blipFill>
          <a:blip r:embed="rId3">
            <a:alphaModFix/>
          </a:blip>
          <a:stretch>
            <a:fillRect/>
          </a:stretch>
        </p:blipFill>
        <p:spPr>
          <a:xfrm>
            <a:off x="443450" y="1095426"/>
            <a:ext cx="1252250" cy="260900"/>
          </a:xfrm>
          <a:prstGeom prst="rect">
            <a:avLst/>
          </a:prstGeom>
          <a:noFill/>
          <a:ln>
            <a:noFill/>
          </a:ln>
        </p:spPr>
      </p:pic>
      <p:pic>
        <p:nvPicPr>
          <p:cNvPr id="293" name="Google Shape;293;p46"/>
          <p:cNvPicPr preferRelativeResize="0"/>
          <p:nvPr/>
        </p:nvPicPr>
        <p:blipFill rotWithShape="1">
          <a:blip r:embed="rId4">
            <a:alphaModFix/>
          </a:blip>
          <a:srcRect l="47254"/>
          <a:stretch/>
        </p:blipFill>
        <p:spPr>
          <a:xfrm>
            <a:off x="3197325" y="1402425"/>
            <a:ext cx="522900" cy="260900"/>
          </a:xfrm>
          <a:prstGeom prst="rect">
            <a:avLst/>
          </a:prstGeom>
          <a:noFill/>
          <a:ln>
            <a:noFill/>
          </a:ln>
        </p:spPr>
      </p:pic>
      <p:pic>
        <p:nvPicPr>
          <p:cNvPr id="294" name="Google Shape;294;p46"/>
          <p:cNvPicPr preferRelativeResize="0"/>
          <p:nvPr/>
        </p:nvPicPr>
        <p:blipFill rotWithShape="1">
          <a:blip r:embed="rId5">
            <a:alphaModFix/>
          </a:blip>
          <a:srcRect t="17143" b="40400"/>
          <a:stretch/>
        </p:blipFill>
        <p:spPr>
          <a:xfrm>
            <a:off x="1732575" y="1770225"/>
            <a:ext cx="7006525" cy="1640749"/>
          </a:xfrm>
          <a:prstGeom prst="rect">
            <a:avLst/>
          </a:prstGeom>
          <a:noFill/>
          <a:ln>
            <a:noFill/>
          </a:ln>
        </p:spPr>
      </p:pic>
      <p:sp>
        <p:nvSpPr>
          <p:cNvPr id="295" name="Google Shape;295;p46"/>
          <p:cNvSpPr txBox="1"/>
          <p:nvPr/>
        </p:nvSpPr>
        <p:spPr>
          <a:xfrm>
            <a:off x="311725" y="1770225"/>
            <a:ext cx="14637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Roboto"/>
                <a:ea typeface="Roboto"/>
                <a:cs typeface="Roboto"/>
                <a:sym typeface="Roboto"/>
              </a:rPr>
              <a:t>High-purity sample with </a:t>
            </a:r>
            <a:r>
              <a:rPr lang="it">
                <a:solidFill>
                  <a:srgbClr val="FF0000"/>
                </a:solidFill>
                <a:latin typeface="Roboto"/>
                <a:ea typeface="Roboto"/>
                <a:cs typeface="Roboto"/>
                <a:sym typeface="Roboto"/>
              </a:rPr>
              <a:t>N=1365 ± 42</a:t>
            </a:r>
            <a:endParaRPr>
              <a:solidFill>
                <a:srgbClr val="FF0000"/>
              </a:solidFill>
              <a:latin typeface="Roboto"/>
              <a:ea typeface="Roboto"/>
              <a:cs typeface="Roboto"/>
              <a:sym typeface="Roboto"/>
            </a:endParaRPr>
          </a:p>
        </p:txBody>
      </p:sp>
      <p:sp>
        <p:nvSpPr>
          <p:cNvPr id="296" name="Google Shape;296;p46"/>
          <p:cNvSpPr/>
          <p:nvPr/>
        </p:nvSpPr>
        <p:spPr>
          <a:xfrm rot="5400000">
            <a:off x="2933175" y="1359475"/>
            <a:ext cx="267300" cy="261000"/>
          </a:xfrm>
          <a:prstGeom prst="bentUpArrow">
            <a:avLst>
              <a:gd name="adj1" fmla="val 25000"/>
              <a:gd name="adj2" fmla="val 25000"/>
              <a:gd name="adj3"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6"/>
          <p:cNvSpPr/>
          <p:nvPr/>
        </p:nvSpPr>
        <p:spPr>
          <a:xfrm rot="5400000">
            <a:off x="4228575" y="1359475"/>
            <a:ext cx="267300" cy="261000"/>
          </a:xfrm>
          <a:prstGeom prst="bentUpArrow">
            <a:avLst>
              <a:gd name="adj1" fmla="val 25000"/>
              <a:gd name="adj2" fmla="val 25000"/>
              <a:gd name="adj3"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6"/>
          <p:cNvSpPr txBox="1"/>
          <p:nvPr/>
        </p:nvSpPr>
        <p:spPr>
          <a:xfrm>
            <a:off x="1954225" y="3410975"/>
            <a:ext cx="2378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p:txBody>
      </p:sp>
      <p:pic>
        <p:nvPicPr>
          <p:cNvPr id="299" name="Google Shape;299;p46"/>
          <p:cNvPicPr preferRelativeResize="0"/>
          <p:nvPr/>
        </p:nvPicPr>
        <p:blipFill>
          <a:blip r:embed="rId6">
            <a:alphaModFix/>
          </a:blip>
          <a:stretch>
            <a:fillRect/>
          </a:stretch>
        </p:blipFill>
        <p:spPr>
          <a:xfrm>
            <a:off x="2528425" y="1311250"/>
            <a:ext cx="5147575" cy="357450"/>
          </a:xfrm>
          <a:prstGeom prst="rect">
            <a:avLst/>
          </a:prstGeom>
          <a:noFill/>
          <a:ln>
            <a:noFill/>
          </a:ln>
        </p:spPr>
      </p:pic>
      <p:sp>
        <p:nvSpPr>
          <p:cNvPr id="300" name="Google Shape;300;p46"/>
          <p:cNvSpPr/>
          <p:nvPr/>
        </p:nvSpPr>
        <p:spPr>
          <a:xfrm>
            <a:off x="1879725" y="3445125"/>
            <a:ext cx="2452500" cy="1172400"/>
          </a:xfrm>
          <a:prstGeom prst="rect">
            <a:avLst/>
          </a:pr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01" name="Google Shape;301;p46"/>
          <p:cNvSpPr txBox="1"/>
          <p:nvPr/>
        </p:nvSpPr>
        <p:spPr>
          <a:xfrm>
            <a:off x="281050" y="3685325"/>
            <a:ext cx="24888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Roboto"/>
                <a:ea typeface="Roboto"/>
                <a:cs typeface="Roboto"/>
                <a:sym typeface="Roboto"/>
              </a:rPr>
              <a:t>No significant hint of exotics in </a:t>
            </a:r>
            <a:endParaRPr>
              <a:latin typeface="Roboto"/>
              <a:ea typeface="Roboto"/>
              <a:cs typeface="Roboto"/>
              <a:sym typeface="Roboto"/>
            </a:endParaRPr>
          </a:p>
          <a:p>
            <a:pPr marL="0" lvl="0" indent="0" algn="l" rtl="0">
              <a:spcBef>
                <a:spcPts val="0"/>
              </a:spcBef>
              <a:spcAft>
                <a:spcPts val="0"/>
              </a:spcAft>
              <a:buNone/>
            </a:pPr>
            <a:r>
              <a:rPr lang="it">
                <a:latin typeface="Roboto"/>
                <a:ea typeface="Roboto"/>
                <a:cs typeface="Roboto"/>
                <a:sym typeface="Roboto"/>
              </a:rPr>
              <a:t>on the contrary of Belle result in              </a:t>
            </a:r>
            <a:r>
              <a:rPr lang="it" sz="1100">
                <a:latin typeface="Roboto"/>
                <a:ea typeface="Roboto"/>
                <a:cs typeface="Roboto"/>
                <a:sym typeface="Roboto"/>
              </a:rPr>
              <a:t>[</a:t>
            </a:r>
            <a:r>
              <a:rPr lang="it" sz="1100">
                <a:highlight>
                  <a:srgbClr val="FFFFFF"/>
                </a:highlight>
              </a:rPr>
              <a:t>1</a:t>
            </a:r>
            <a:r>
              <a:rPr lang="it" sz="1100">
                <a:latin typeface="Roboto"/>
                <a:ea typeface="Roboto"/>
                <a:cs typeface="Roboto"/>
                <a:sym typeface="Roboto"/>
              </a:rPr>
              <a:t>]</a:t>
            </a:r>
            <a:endParaRPr sz="1100">
              <a:latin typeface="Roboto"/>
              <a:ea typeface="Roboto"/>
              <a:cs typeface="Roboto"/>
              <a:sym typeface="Roboto"/>
            </a:endParaRPr>
          </a:p>
        </p:txBody>
      </p:sp>
      <p:pic>
        <p:nvPicPr>
          <p:cNvPr id="302" name="Google Shape;302;p46"/>
          <p:cNvPicPr preferRelativeResize="0"/>
          <p:nvPr/>
        </p:nvPicPr>
        <p:blipFill>
          <a:blip r:embed="rId6">
            <a:alphaModFix/>
          </a:blip>
          <a:stretch>
            <a:fillRect/>
          </a:stretch>
        </p:blipFill>
        <p:spPr>
          <a:xfrm>
            <a:off x="-1377125" y="3901700"/>
            <a:ext cx="5147575" cy="357450"/>
          </a:xfrm>
          <a:prstGeom prst="rect">
            <a:avLst/>
          </a:prstGeom>
          <a:noFill/>
          <a:ln>
            <a:noFill/>
          </a:ln>
        </p:spPr>
      </p:pic>
      <p:pic>
        <p:nvPicPr>
          <p:cNvPr id="303" name="Google Shape;303;p46"/>
          <p:cNvPicPr preferRelativeResize="0"/>
          <p:nvPr/>
        </p:nvPicPr>
        <p:blipFill rotWithShape="1">
          <a:blip r:embed="rId5">
            <a:alphaModFix/>
          </a:blip>
          <a:srcRect l="36756" t="59718"/>
          <a:stretch/>
        </p:blipFill>
        <p:spPr>
          <a:xfrm>
            <a:off x="3037900" y="3445125"/>
            <a:ext cx="4106354" cy="1442649"/>
          </a:xfrm>
          <a:prstGeom prst="rect">
            <a:avLst/>
          </a:prstGeom>
          <a:noFill/>
          <a:ln>
            <a:noFill/>
          </a:ln>
        </p:spPr>
      </p:pic>
      <p:sp>
        <p:nvSpPr>
          <p:cNvPr id="304" name="Google Shape;304;p46"/>
          <p:cNvSpPr txBox="1">
            <a:spLocks noGrp="1"/>
          </p:cNvSpPr>
          <p:nvPr>
            <p:ph type="sldNum" idx="12"/>
          </p:nvPr>
        </p:nvSpPr>
        <p:spPr>
          <a:xfrm>
            <a:off x="8548658" y="48156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it"/>
              <a:t>8</a:t>
            </a:fld>
            <a:endParaRPr/>
          </a:p>
        </p:txBody>
      </p:sp>
      <p:sp>
        <p:nvSpPr>
          <p:cNvPr id="305" name="Google Shape;305;p46"/>
          <p:cNvSpPr txBox="1"/>
          <p:nvPr/>
        </p:nvSpPr>
        <p:spPr>
          <a:xfrm>
            <a:off x="7031150" y="4564675"/>
            <a:ext cx="2378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000">
                <a:highlight>
                  <a:srgbClr val="FFFFFF"/>
                </a:highlight>
                <a:latin typeface="Roboto"/>
                <a:ea typeface="Roboto"/>
                <a:cs typeface="Roboto"/>
                <a:sym typeface="Roboto"/>
              </a:rPr>
              <a:t>[1] Phys.Rev.Lett.101:172001,2008</a:t>
            </a:r>
            <a:endParaRPr sz="1000">
              <a:latin typeface="Roboto"/>
              <a:ea typeface="Roboto"/>
              <a:cs typeface="Roboto"/>
              <a:sym typeface="Roboto"/>
            </a:endParaRPr>
          </a:p>
        </p:txBody>
      </p:sp>
      <p:pic>
        <p:nvPicPr>
          <p:cNvPr id="306" name="Google Shape;306;p46"/>
          <p:cNvPicPr preferRelativeResize="0"/>
          <p:nvPr/>
        </p:nvPicPr>
        <p:blipFill rotWithShape="1">
          <a:blip r:embed="rId6">
            <a:alphaModFix/>
          </a:blip>
          <a:srcRect r="51651"/>
          <a:stretch/>
        </p:blipFill>
        <p:spPr>
          <a:xfrm>
            <a:off x="-956175" y="4324750"/>
            <a:ext cx="2488801" cy="3574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2"/>
                                        </p:tgtEl>
                                        <p:attrNameLst>
                                          <p:attrName>style.visibility</p:attrName>
                                        </p:attrNameLst>
                                      </p:cBhvr>
                                      <p:to>
                                        <p:strVal val="visible"/>
                                      </p:to>
                                    </p:set>
                                    <p:animEffect transition="in" filter="fade">
                                      <p:cBhvr>
                                        <p:cTn id="7" dur="1000"/>
                                        <p:tgtEl>
                                          <p:spTgt spid="302"/>
                                        </p:tgtEl>
                                      </p:cBhvr>
                                    </p:animEffect>
                                  </p:childTnLst>
                                </p:cTn>
                              </p:par>
                              <p:par>
                                <p:cTn id="8" presetID="10" presetClass="entr" presetSubtype="0" fill="hold" nodeType="withEffect">
                                  <p:stCondLst>
                                    <p:cond delay="0"/>
                                  </p:stCondLst>
                                  <p:childTnLst>
                                    <p:set>
                                      <p:cBhvr>
                                        <p:cTn id="9" dur="1" fill="hold">
                                          <p:stCondLst>
                                            <p:cond delay="0"/>
                                          </p:stCondLst>
                                        </p:cTn>
                                        <p:tgtEl>
                                          <p:spTgt spid="303"/>
                                        </p:tgtEl>
                                        <p:attrNameLst>
                                          <p:attrName>style.visibility</p:attrName>
                                        </p:attrNameLst>
                                      </p:cBhvr>
                                      <p:to>
                                        <p:strVal val="visible"/>
                                      </p:to>
                                    </p:set>
                                    <p:animEffect transition="in" filter="fade">
                                      <p:cBhvr>
                                        <p:cTn id="10" dur="1000"/>
                                        <p:tgtEl>
                                          <p:spTgt spid="303"/>
                                        </p:tgtEl>
                                      </p:cBhvr>
                                    </p:animEffect>
                                  </p:childTnLst>
                                </p:cTn>
                              </p:par>
                              <p:par>
                                <p:cTn id="11" presetID="10" presetClass="entr" presetSubtype="0" fill="hold" nodeType="withEffect">
                                  <p:stCondLst>
                                    <p:cond delay="0"/>
                                  </p:stCondLst>
                                  <p:childTnLst>
                                    <p:set>
                                      <p:cBhvr>
                                        <p:cTn id="12" dur="1" fill="hold">
                                          <p:stCondLst>
                                            <p:cond delay="0"/>
                                          </p:stCondLst>
                                        </p:cTn>
                                        <p:tgtEl>
                                          <p:spTgt spid="301"/>
                                        </p:tgtEl>
                                        <p:attrNameLst>
                                          <p:attrName>style.visibility</p:attrName>
                                        </p:attrNameLst>
                                      </p:cBhvr>
                                      <p:to>
                                        <p:strVal val="visible"/>
                                      </p:to>
                                    </p:set>
                                    <p:animEffect transition="in" filter="fade">
                                      <p:cBhvr>
                                        <p:cTn id="13" dur="1000"/>
                                        <p:tgtEl>
                                          <p:spTgt spid="301"/>
                                        </p:tgtEl>
                                      </p:cBhvr>
                                    </p:animEffect>
                                  </p:childTnLst>
                                </p:cTn>
                              </p:par>
                              <p:par>
                                <p:cTn id="14" presetID="10" presetClass="entr" presetSubtype="0" fill="hold" nodeType="withEffect">
                                  <p:stCondLst>
                                    <p:cond delay="0"/>
                                  </p:stCondLst>
                                  <p:childTnLst>
                                    <p:set>
                                      <p:cBhvr>
                                        <p:cTn id="15" dur="1" fill="hold">
                                          <p:stCondLst>
                                            <p:cond delay="0"/>
                                          </p:stCondLst>
                                        </p:cTn>
                                        <p:tgtEl>
                                          <p:spTgt spid="306"/>
                                        </p:tgtEl>
                                        <p:attrNameLst>
                                          <p:attrName>style.visibility</p:attrName>
                                        </p:attrNameLst>
                                      </p:cBhvr>
                                      <p:to>
                                        <p:strVal val="visible"/>
                                      </p:to>
                                    </p:set>
                                    <p:animEffect transition="in" filter="fade">
                                      <p:cBhvr>
                                        <p:cTn id="16" dur="1000"/>
                                        <p:tgtEl>
                                          <p:spTgt spid="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47"/>
          <p:cNvSpPr txBox="1">
            <a:spLocks noGrp="1"/>
          </p:cNvSpPr>
          <p:nvPr>
            <p:ph type="title"/>
          </p:nvPr>
        </p:nvSpPr>
        <p:spPr>
          <a:xfrm>
            <a:off x="311725" y="1961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a:t>Excited </a:t>
            </a:r>
            <a:r>
              <a:rPr lang="it">
                <a:latin typeface="Merriweather Light"/>
                <a:ea typeface="Merriweather Light"/>
                <a:cs typeface="Merriweather Light"/>
                <a:sym typeface="Merriweather Light"/>
              </a:rPr>
              <a:t>Ξ</a:t>
            </a:r>
            <a:r>
              <a:rPr lang="it" baseline="-25000"/>
              <a:t>c</a:t>
            </a:r>
            <a:r>
              <a:rPr lang="it" baseline="30000"/>
              <a:t> </a:t>
            </a:r>
            <a:r>
              <a:rPr lang="it"/>
              <a:t>states (1)</a:t>
            </a:r>
            <a:endParaRPr/>
          </a:p>
        </p:txBody>
      </p:sp>
      <p:pic>
        <p:nvPicPr>
          <p:cNvPr id="312" name="Google Shape;312;p47"/>
          <p:cNvPicPr preferRelativeResize="0"/>
          <p:nvPr/>
        </p:nvPicPr>
        <p:blipFill rotWithShape="1">
          <a:blip r:embed="rId3">
            <a:alphaModFix/>
          </a:blip>
          <a:srcRect r="37876"/>
          <a:stretch/>
        </p:blipFill>
        <p:spPr>
          <a:xfrm>
            <a:off x="3544375" y="1754225"/>
            <a:ext cx="3747149" cy="2768474"/>
          </a:xfrm>
          <a:prstGeom prst="rect">
            <a:avLst/>
          </a:prstGeom>
          <a:noFill/>
          <a:ln>
            <a:noFill/>
          </a:ln>
        </p:spPr>
      </p:pic>
      <p:sp>
        <p:nvSpPr>
          <p:cNvPr id="313" name="Google Shape;313;p47"/>
          <p:cNvSpPr txBox="1"/>
          <p:nvPr/>
        </p:nvSpPr>
        <p:spPr>
          <a:xfrm>
            <a:off x="4444525" y="2761275"/>
            <a:ext cx="16098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300">
                <a:latin typeface="Roboto"/>
                <a:ea typeface="Roboto"/>
                <a:cs typeface="Roboto"/>
                <a:sym typeface="Roboto"/>
              </a:rPr>
              <a:t>preliminary</a:t>
            </a:r>
            <a:endParaRPr sz="1300">
              <a:latin typeface="Roboto"/>
              <a:ea typeface="Roboto"/>
              <a:cs typeface="Roboto"/>
              <a:sym typeface="Roboto"/>
            </a:endParaRPr>
          </a:p>
        </p:txBody>
      </p:sp>
      <p:sp>
        <p:nvSpPr>
          <p:cNvPr id="314" name="Google Shape;314;p47"/>
          <p:cNvSpPr txBox="1"/>
          <p:nvPr/>
        </p:nvSpPr>
        <p:spPr>
          <a:xfrm>
            <a:off x="6784525" y="364100"/>
            <a:ext cx="20478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200">
                <a:solidFill>
                  <a:schemeClr val="accent5"/>
                </a:solidFill>
                <a:latin typeface="Roboto"/>
                <a:ea typeface="Roboto"/>
                <a:cs typeface="Roboto"/>
                <a:sym typeface="Roboto"/>
              </a:rPr>
              <a:t>LHCb-PAPER-2022-028, in preparation</a:t>
            </a:r>
            <a:endParaRPr sz="1200">
              <a:solidFill>
                <a:schemeClr val="accent5"/>
              </a:solidFill>
              <a:latin typeface="Roboto"/>
              <a:ea typeface="Roboto"/>
              <a:cs typeface="Roboto"/>
              <a:sym typeface="Roboto"/>
            </a:endParaRPr>
          </a:p>
        </p:txBody>
      </p:sp>
      <p:sp>
        <p:nvSpPr>
          <p:cNvPr id="315" name="Google Shape;315;p47"/>
          <p:cNvSpPr txBox="1"/>
          <p:nvPr/>
        </p:nvSpPr>
        <p:spPr>
          <a:xfrm>
            <a:off x="443450" y="1073963"/>
            <a:ext cx="6587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Roboto"/>
                <a:ea typeface="Roboto"/>
                <a:cs typeface="Roboto"/>
                <a:sym typeface="Roboto"/>
              </a:rPr>
              <a:t>Search for excited </a:t>
            </a:r>
            <a:r>
              <a:rPr lang="it" i="1">
                <a:solidFill>
                  <a:srgbClr val="0000FF"/>
                </a:solidFill>
                <a:latin typeface="Merriweather"/>
                <a:ea typeface="Merriweather"/>
                <a:cs typeface="Merriweather"/>
                <a:sym typeface="Merriweather"/>
              </a:rPr>
              <a:t>Ξ</a:t>
            </a:r>
            <a:r>
              <a:rPr lang="it" i="1" baseline="-25000">
                <a:solidFill>
                  <a:srgbClr val="0000FF"/>
                </a:solidFill>
                <a:latin typeface="Roboto"/>
                <a:ea typeface="Roboto"/>
                <a:cs typeface="Roboto"/>
                <a:sym typeface="Roboto"/>
              </a:rPr>
              <a:t>c</a:t>
            </a:r>
            <a:r>
              <a:rPr lang="it" i="1">
                <a:solidFill>
                  <a:srgbClr val="0000FF"/>
                </a:solidFill>
                <a:latin typeface="Merriweather"/>
                <a:ea typeface="Merriweather"/>
                <a:cs typeface="Merriweather"/>
                <a:sym typeface="Merriweather"/>
              </a:rPr>
              <a:t> </a:t>
            </a:r>
            <a:r>
              <a:rPr lang="it" i="1">
                <a:solidFill>
                  <a:srgbClr val="0000FF"/>
                </a:solidFill>
                <a:latin typeface="Roboto"/>
                <a:ea typeface="Roboto"/>
                <a:cs typeface="Roboto"/>
                <a:sym typeface="Roboto"/>
              </a:rPr>
              <a:t> </a:t>
            </a:r>
            <a:r>
              <a:rPr lang="it">
                <a:solidFill>
                  <a:schemeClr val="dk1"/>
                </a:solidFill>
                <a:latin typeface="Roboto"/>
                <a:ea typeface="Roboto"/>
                <a:cs typeface="Roboto"/>
                <a:sym typeface="Roboto"/>
              </a:rPr>
              <a:t>states in                 </a:t>
            </a:r>
            <a:r>
              <a:rPr lang="it">
                <a:latin typeface="Roboto"/>
                <a:ea typeface="Roboto"/>
                <a:cs typeface="Roboto"/>
                <a:sym typeface="Roboto"/>
              </a:rPr>
              <a:t>            decays, decaying to</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sp>
        <p:nvSpPr>
          <p:cNvPr id="316" name="Google Shape;316;p47"/>
          <p:cNvSpPr txBox="1"/>
          <p:nvPr/>
        </p:nvSpPr>
        <p:spPr>
          <a:xfrm>
            <a:off x="390150" y="1819800"/>
            <a:ext cx="3274800" cy="255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i="1">
                <a:solidFill>
                  <a:srgbClr val="0000FF"/>
                </a:solidFill>
                <a:latin typeface="Merriweather"/>
                <a:ea typeface="Merriweather"/>
                <a:cs typeface="Merriweather"/>
                <a:sym typeface="Merriweather"/>
              </a:rPr>
              <a:t>Ξ</a:t>
            </a:r>
            <a:r>
              <a:rPr lang="it" i="1" baseline="-25000">
                <a:solidFill>
                  <a:srgbClr val="0000FF"/>
                </a:solidFill>
                <a:latin typeface="Roboto"/>
                <a:ea typeface="Roboto"/>
                <a:cs typeface="Roboto"/>
                <a:sym typeface="Roboto"/>
              </a:rPr>
              <a:t>c</a:t>
            </a:r>
            <a:r>
              <a:rPr lang="it">
                <a:solidFill>
                  <a:srgbClr val="0000FF"/>
                </a:solidFill>
                <a:latin typeface="Roboto"/>
                <a:ea typeface="Roboto"/>
                <a:cs typeface="Roboto"/>
                <a:sym typeface="Roboto"/>
              </a:rPr>
              <a:t>(2930)</a:t>
            </a:r>
            <a:r>
              <a:rPr lang="it" baseline="30000">
                <a:solidFill>
                  <a:srgbClr val="0000FF"/>
                </a:solidFill>
                <a:latin typeface="Roboto"/>
                <a:ea typeface="Roboto"/>
                <a:cs typeface="Roboto"/>
                <a:sym typeface="Roboto"/>
              </a:rPr>
              <a:t>0</a:t>
            </a:r>
            <a:r>
              <a:rPr lang="it">
                <a:latin typeface="Roboto"/>
                <a:ea typeface="Roboto"/>
                <a:cs typeface="Roboto"/>
                <a:sym typeface="Roboto"/>
              </a:rPr>
              <a:t> state observed by Belle</a:t>
            </a:r>
            <a:r>
              <a:rPr lang="it" baseline="30000">
                <a:latin typeface="Roboto"/>
                <a:ea typeface="Roboto"/>
                <a:cs typeface="Roboto"/>
                <a:sym typeface="Roboto"/>
              </a:rPr>
              <a:t>[1]</a:t>
            </a:r>
            <a:r>
              <a:rPr lang="it">
                <a:latin typeface="Roboto"/>
                <a:ea typeface="Roboto"/>
                <a:cs typeface="Roboto"/>
                <a:sym typeface="Roboto"/>
              </a:rPr>
              <a:t> is resolved into 2 peaks: </a:t>
            </a:r>
            <a:endParaRPr>
              <a:latin typeface="Roboto"/>
              <a:ea typeface="Roboto"/>
              <a:cs typeface="Roboto"/>
              <a:sym typeface="Roboto"/>
            </a:endParaRPr>
          </a:p>
          <a:p>
            <a:pPr marL="457200" lvl="0" indent="-317500" algn="l" rtl="0">
              <a:spcBef>
                <a:spcPts val="0"/>
              </a:spcBef>
              <a:spcAft>
                <a:spcPts val="0"/>
              </a:spcAft>
              <a:buSzPts val="1400"/>
              <a:buChar char="●"/>
            </a:pPr>
            <a:r>
              <a:rPr lang="it" i="1">
                <a:solidFill>
                  <a:srgbClr val="009384"/>
                </a:solidFill>
                <a:latin typeface="Merriweather"/>
                <a:ea typeface="Merriweather"/>
                <a:cs typeface="Merriweather"/>
                <a:sym typeface="Merriweather"/>
              </a:rPr>
              <a:t>Ξ</a:t>
            </a:r>
            <a:r>
              <a:rPr lang="it" i="1" baseline="-25000">
                <a:solidFill>
                  <a:srgbClr val="009384"/>
                </a:solidFill>
                <a:latin typeface="Roboto"/>
                <a:ea typeface="Roboto"/>
                <a:cs typeface="Roboto"/>
                <a:sym typeface="Roboto"/>
              </a:rPr>
              <a:t>c</a:t>
            </a:r>
            <a:r>
              <a:rPr lang="it">
                <a:solidFill>
                  <a:srgbClr val="009384"/>
                </a:solidFill>
                <a:latin typeface="Roboto"/>
                <a:ea typeface="Roboto"/>
                <a:cs typeface="Roboto"/>
                <a:sym typeface="Roboto"/>
              </a:rPr>
              <a:t>(2923)</a:t>
            </a:r>
            <a:r>
              <a:rPr lang="it" baseline="30000">
                <a:solidFill>
                  <a:srgbClr val="009384"/>
                </a:solidFill>
                <a:latin typeface="Roboto"/>
                <a:ea typeface="Roboto"/>
                <a:cs typeface="Roboto"/>
                <a:sym typeface="Roboto"/>
              </a:rPr>
              <a:t>0</a:t>
            </a:r>
            <a:r>
              <a:rPr lang="it">
                <a:latin typeface="Roboto"/>
                <a:ea typeface="Roboto"/>
                <a:cs typeface="Roboto"/>
                <a:sym typeface="Roboto"/>
              </a:rPr>
              <a:t> with Γ~5 MeV</a:t>
            </a:r>
            <a:endParaRPr>
              <a:latin typeface="Roboto"/>
              <a:ea typeface="Roboto"/>
              <a:cs typeface="Roboto"/>
              <a:sym typeface="Roboto"/>
            </a:endParaRPr>
          </a:p>
          <a:p>
            <a:pPr marL="457200" lvl="0" indent="-317500" algn="l" rtl="0">
              <a:spcBef>
                <a:spcPts val="0"/>
              </a:spcBef>
              <a:spcAft>
                <a:spcPts val="0"/>
              </a:spcAft>
              <a:buSzPts val="1400"/>
              <a:buChar char="●"/>
            </a:pPr>
            <a:r>
              <a:rPr lang="it" i="1">
                <a:solidFill>
                  <a:srgbClr val="009384"/>
                </a:solidFill>
                <a:latin typeface="Merriweather"/>
                <a:ea typeface="Merriweather"/>
                <a:cs typeface="Merriweather"/>
                <a:sym typeface="Merriweather"/>
              </a:rPr>
              <a:t>Ξ</a:t>
            </a:r>
            <a:r>
              <a:rPr lang="it" i="1" baseline="-25000">
                <a:solidFill>
                  <a:srgbClr val="009384"/>
                </a:solidFill>
                <a:latin typeface="Roboto"/>
                <a:ea typeface="Roboto"/>
                <a:cs typeface="Roboto"/>
                <a:sym typeface="Roboto"/>
              </a:rPr>
              <a:t>c</a:t>
            </a:r>
            <a:r>
              <a:rPr lang="it">
                <a:solidFill>
                  <a:srgbClr val="009384"/>
                </a:solidFill>
                <a:latin typeface="Roboto"/>
                <a:ea typeface="Roboto"/>
                <a:cs typeface="Roboto"/>
                <a:sym typeface="Roboto"/>
              </a:rPr>
              <a:t>(2939)</a:t>
            </a:r>
            <a:r>
              <a:rPr lang="it" baseline="30000">
                <a:solidFill>
                  <a:srgbClr val="009384"/>
                </a:solidFill>
                <a:latin typeface="Roboto"/>
                <a:ea typeface="Roboto"/>
                <a:cs typeface="Roboto"/>
                <a:sym typeface="Roboto"/>
              </a:rPr>
              <a:t>0</a:t>
            </a:r>
            <a:r>
              <a:rPr lang="it">
                <a:latin typeface="Roboto"/>
                <a:ea typeface="Roboto"/>
                <a:cs typeface="Roboto"/>
                <a:sym typeface="Roboto"/>
              </a:rPr>
              <a:t> with Γ~11 MeV</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r>
              <a:rPr lang="it">
                <a:latin typeface="Roboto"/>
                <a:ea typeface="Roboto"/>
                <a:cs typeface="Roboto"/>
                <a:sym typeface="Roboto"/>
              </a:rPr>
              <a:t>Evidence at </a:t>
            </a:r>
            <a:r>
              <a:rPr lang="it">
                <a:solidFill>
                  <a:srgbClr val="FF0000"/>
                </a:solidFill>
                <a:latin typeface="Roboto"/>
                <a:ea typeface="Roboto"/>
                <a:cs typeface="Roboto"/>
                <a:sym typeface="Roboto"/>
              </a:rPr>
              <a:t>~ 3.7σ</a:t>
            </a:r>
            <a:r>
              <a:rPr lang="it">
                <a:latin typeface="Roboto"/>
                <a:ea typeface="Roboto"/>
                <a:cs typeface="Roboto"/>
                <a:sym typeface="Roboto"/>
              </a:rPr>
              <a:t> of:</a:t>
            </a:r>
            <a:endParaRPr>
              <a:latin typeface="Roboto"/>
              <a:ea typeface="Roboto"/>
              <a:cs typeface="Roboto"/>
              <a:sym typeface="Roboto"/>
            </a:endParaRPr>
          </a:p>
          <a:p>
            <a:pPr marL="457200" lvl="0" indent="-317500" algn="l" rtl="0">
              <a:spcBef>
                <a:spcPts val="0"/>
              </a:spcBef>
              <a:spcAft>
                <a:spcPts val="0"/>
              </a:spcAft>
              <a:buSzPts val="1400"/>
              <a:buChar char="●"/>
            </a:pPr>
            <a:r>
              <a:rPr lang="it">
                <a:latin typeface="Roboto"/>
                <a:ea typeface="Roboto"/>
                <a:cs typeface="Roboto"/>
                <a:sym typeface="Roboto"/>
              </a:rPr>
              <a:t>new </a:t>
            </a:r>
            <a:r>
              <a:rPr lang="it" b="1">
                <a:latin typeface="Roboto"/>
                <a:ea typeface="Roboto"/>
                <a:cs typeface="Roboto"/>
                <a:sym typeface="Roboto"/>
              </a:rPr>
              <a:t>state</a:t>
            </a:r>
            <a:r>
              <a:rPr lang="it" i="1">
                <a:latin typeface="Merriweather"/>
                <a:ea typeface="Merriweather"/>
                <a:cs typeface="Merriweather"/>
                <a:sym typeface="Merriweather"/>
              </a:rPr>
              <a:t> Ξ</a:t>
            </a:r>
            <a:r>
              <a:rPr lang="it" i="1" baseline="-25000">
                <a:latin typeface="Roboto"/>
                <a:ea typeface="Roboto"/>
                <a:cs typeface="Roboto"/>
                <a:sym typeface="Roboto"/>
              </a:rPr>
              <a:t>c</a:t>
            </a:r>
            <a:r>
              <a:rPr lang="it">
                <a:latin typeface="Roboto"/>
                <a:ea typeface="Roboto"/>
                <a:cs typeface="Roboto"/>
                <a:sym typeface="Roboto"/>
              </a:rPr>
              <a:t>(2880)</a:t>
            </a:r>
            <a:r>
              <a:rPr lang="it" baseline="30000">
                <a:latin typeface="Roboto"/>
                <a:ea typeface="Roboto"/>
                <a:cs typeface="Roboto"/>
                <a:sym typeface="Roboto"/>
              </a:rPr>
              <a:t>0</a:t>
            </a:r>
            <a:endParaRPr>
              <a:latin typeface="Roboto"/>
              <a:ea typeface="Roboto"/>
              <a:cs typeface="Roboto"/>
              <a:sym typeface="Roboto"/>
            </a:endParaRPr>
          </a:p>
          <a:p>
            <a:pPr marL="457200" lvl="0" indent="-317500" algn="l" rtl="0">
              <a:spcBef>
                <a:spcPts val="0"/>
              </a:spcBef>
              <a:spcAft>
                <a:spcPts val="0"/>
              </a:spcAft>
              <a:buSzPts val="1400"/>
              <a:buChar char="●"/>
            </a:pPr>
            <a:r>
              <a:rPr lang="it" sz="1300">
                <a:latin typeface="Roboto"/>
                <a:ea typeface="Roboto"/>
                <a:cs typeface="Roboto"/>
                <a:sym typeface="Roboto"/>
              </a:rPr>
              <a:t>new </a:t>
            </a:r>
            <a:r>
              <a:rPr lang="it" sz="1300" b="1">
                <a:latin typeface="Roboto"/>
                <a:ea typeface="Roboto"/>
                <a:cs typeface="Roboto"/>
                <a:sym typeface="Roboto"/>
              </a:rPr>
              <a:t>decay mode</a:t>
            </a:r>
            <a:r>
              <a:rPr lang="it" sz="1300">
                <a:latin typeface="Roboto"/>
                <a:ea typeface="Roboto"/>
                <a:cs typeface="Roboto"/>
                <a:sym typeface="Roboto"/>
              </a:rPr>
              <a:t> of </a:t>
            </a:r>
            <a:r>
              <a:rPr lang="it" i="1">
                <a:latin typeface="Merriweather"/>
                <a:ea typeface="Merriweather"/>
                <a:cs typeface="Merriweather"/>
                <a:sym typeface="Merriweather"/>
              </a:rPr>
              <a:t>Ξ</a:t>
            </a:r>
            <a:r>
              <a:rPr lang="it" i="1" baseline="-25000">
                <a:latin typeface="Roboto"/>
                <a:ea typeface="Roboto"/>
                <a:cs typeface="Roboto"/>
                <a:sym typeface="Roboto"/>
              </a:rPr>
              <a:t>c</a:t>
            </a:r>
            <a:r>
              <a:rPr lang="it">
                <a:latin typeface="Roboto"/>
                <a:ea typeface="Roboto"/>
                <a:cs typeface="Roboto"/>
                <a:sym typeface="Roboto"/>
              </a:rPr>
              <a:t>(2790)</a:t>
            </a:r>
            <a:r>
              <a:rPr lang="it" baseline="30000">
                <a:latin typeface="Roboto"/>
                <a:ea typeface="Roboto"/>
                <a:cs typeface="Roboto"/>
                <a:sym typeface="Roboto"/>
              </a:rPr>
              <a:t>0</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sp>
        <p:nvSpPr>
          <p:cNvPr id="317" name="Google Shape;317;p47"/>
          <p:cNvSpPr txBox="1"/>
          <p:nvPr/>
        </p:nvSpPr>
        <p:spPr>
          <a:xfrm>
            <a:off x="5953850" y="393700"/>
            <a:ext cx="1077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b="1">
                <a:latin typeface="Roboto"/>
                <a:ea typeface="Roboto"/>
                <a:cs typeface="Roboto"/>
                <a:sym typeface="Roboto"/>
              </a:rPr>
              <a:t>NEW</a:t>
            </a:r>
            <a:endParaRPr b="1">
              <a:latin typeface="Roboto"/>
              <a:ea typeface="Roboto"/>
              <a:cs typeface="Roboto"/>
              <a:sym typeface="Roboto"/>
            </a:endParaRPr>
          </a:p>
        </p:txBody>
      </p:sp>
      <p:sp>
        <p:nvSpPr>
          <p:cNvPr id="318" name="Google Shape;318;p47"/>
          <p:cNvSpPr txBox="1"/>
          <p:nvPr/>
        </p:nvSpPr>
        <p:spPr>
          <a:xfrm>
            <a:off x="6983725" y="4217275"/>
            <a:ext cx="2118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p:txBody>
      </p:sp>
      <p:pic>
        <p:nvPicPr>
          <p:cNvPr id="319" name="Google Shape;319;p47"/>
          <p:cNvPicPr preferRelativeResize="0"/>
          <p:nvPr/>
        </p:nvPicPr>
        <p:blipFill>
          <a:blip r:embed="rId4">
            <a:alphaModFix/>
          </a:blip>
          <a:stretch>
            <a:fillRect/>
          </a:stretch>
        </p:blipFill>
        <p:spPr>
          <a:xfrm>
            <a:off x="2978000" y="1146426"/>
            <a:ext cx="1252250" cy="260900"/>
          </a:xfrm>
          <a:prstGeom prst="rect">
            <a:avLst/>
          </a:prstGeom>
          <a:noFill/>
          <a:ln>
            <a:noFill/>
          </a:ln>
        </p:spPr>
      </p:pic>
      <p:pic>
        <p:nvPicPr>
          <p:cNvPr id="320" name="Google Shape;320;p47"/>
          <p:cNvPicPr preferRelativeResize="0"/>
          <p:nvPr/>
        </p:nvPicPr>
        <p:blipFill rotWithShape="1">
          <a:blip r:embed="rId5">
            <a:alphaModFix/>
          </a:blip>
          <a:srcRect l="47254"/>
          <a:stretch/>
        </p:blipFill>
        <p:spPr>
          <a:xfrm>
            <a:off x="5815150" y="1146425"/>
            <a:ext cx="522900" cy="260900"/>
          </a:xfrm>
          <a:prstGeom prst="rect">
            <a:avLst/>
          </a:prstGeom>
          <a:noFill/>
          <a:ln>
            <a:noFill/>
          </a:ln>
        </p:spPr>
      </p:pic>
      <p:pic>
        <p:nvPicPr>
          <p:cNvPr id="321" name="Google Shape;321;p47"/>
          <p:cNvPicPr preferRelativeResize="0"/>
          <p:nvPr/>
        </p:nvPicPr>
        <p:blipFill rotWithShape="1">
          <a:blip r:embed="rId3">
            <a:alphaModFix/>
          </a:blip>
          <a:srcRect l="68526" t="27875"/>
          <a:stretch/>
        </p:blipFill>
        <p:spPr>
          <a:xfrm>
            <a:off x="7204250" y="1984937"/>
            <a:ext cx="1898373" cy="1996724"/>
          </a:xfrm>
          <a:prstGeom prst="rect">
            <a:avLst/>
          </a:prstGeom>
          <a:noFill/>
          <a:ln>
            <a:noFill/>
          </a:ln>
        </p:spPr>
      </p:pic>
      <p:sp>
        <p:nvSpPr>
          <p:cNvPr id="322" name="Google Shape;322;p47"/>
          <p:cNvSpPr txBox="1">
            <a:spLocks noGrp="1"/>
          </p:cNvSpPr>
          <p:nvPr>
            <p:ph type="sldNum" idx="12"/>
          </p:nvPr>
        </p:nvSpPr>
        <p:spPr>
          <a:xfrm>
            <a:off x="8548658" y="48156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it"/>
              <a:t>9</a:t>
            </a:fl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3769</Words>
  <Application>Microsoft Macintosh PowerPoint</Application>
  <PresentationFormat>Presentazione su schermo (16:9)</PresentationFormat>
  <Paragraphs>589</Paragraphs>
  <Slides>40</Slides>
  <Notes>40</Notes>
  <HiddenSlides>0</HiddenSlides>
  <MMClips>0</MMClips>
  <ScaleCrop>false</ScaleCrop>
  <HeadingPairs>
    <vt:vector size="6" baseType="variant">
      <vt:variant>
        <vt:lpstr>Caratteri utilizzati</vt:lpstr>
      </vt:variant>
      <vt:variant>
        <vt:i4>9</vt:i4>
      </vt:variant>
      <vt:variant>
        <vt:lpstr>Tema</vt:lpstr>
      </vt:variant>
      <vt:variant>
        <vt:i4>3</vt:i4>
      </vt:variant>
      <vt:variant>
        <vt:lpstr>Titoli diapositive</vt:lpstr>
      </vt:variant>
      <vt:variant>
        <vt:i4>40</vt:i4>
      </vt:variant>
    </vt:vector>
  </HeadingPairs>
  <TitlesOfParts>
    <vt:vector size="52" baseType="lpstr">
      <vt:lpstr>Arial</vt:lpstr>
      <vt:lpstr>Roboto Light</vt:lpstr>
      <vt:lpstr>Verdana</vt:lpstr>
      <vt:lpstr>Merriweather Light</vt:lpstr>
      <vt:lpstr>Roboto</vt:lpstr>
      <vt:lpstr>Merriweather</vt:lpstr>
      <vt:lpstr>Times New Roman</vt:lpstr>
      <vt:lpstr>Pacifico</vt:lpstr>
      <vt:lpstr>Calibri</vt:lpstr>
      <vt:lpstr>Simple Light</vt:lpstr>
      <vt:lpstr>Paradigm</vt:lpstr>
      <vt:lpstr>Paradigm</vt:lpstr>
      <vt:lpstr>Results of Hadron Spectroscopy at LHCb</vt:lpstr>
      <vt:lpstr>Spectroscopy at LHC</vt:lpstr>
      <vt:lpstr>QCD and spectroscopy</vt:lpstr>
      <vt:lpstr>Presentazione standard di PowerPoint</vt:lpstr>
      <vt:lpstr>Outline</vt:lpstr>
      <vt:lpstr>Spectroscopy study techniques </vt:lpstr>
      <vt:lpstr>Conventional spectroscopy</vt:lpstr>
      <vt:lpstr>Excited Ξc states</vt:lpstr>
      <vt:lpstr>Excited Ξc states (1)</vt:lpstr>
      <vt:lpstr>Observation of new excited Ξb</vt:lpstr>
      <vt:lpstr>Observation of Ξcc++ → Ξc'+π+</vt:lpstr>
      <vt:lpstr>Search for Ξcc+ states</vt:lpstr>
      <vt:lpstr>Search for Ξbc0, Ωbc0,Ξbc+</vt:lpstr>
      <vt:lpstr>Exotic spectroscopy</vt:lpstr>
      <vt:lpstr>First exotic candidates </vt:lpstr>
      <vt:lpstr>Nature of χc1(3872) state  </vt:lpstr>
      <vt:lpstr>Is it all χc1→ρ0J/ψ?</vt:lpstr>
      <vt:lpstr>Manifestly exotic </vt:lpstr>
      <vt:lpstr>Other pentaquark evidences</vt:lpstr>
      <vt:lpstr>New Tetraquarks</vt:lpstr>
      <vt:lpstr>Observation of doubly charm tetraquark</vt:lpstr>
      <vt:lpstr>Presentazione standard di PowerPoint</vt:lpstr>
      <vt:lpstr>Dalitz plot of  B0/+→D0/-Ds+π-/+  decays</vt:lpstr>
      <vt:lpstr>      → Ds+π-/+  states</vt:lpstr>
      <vt:lpstr>New X(3960) → Ds+Ds-</vt:lpstr>
      <vt:lpstr>Summary of new tetraquark states </vt:lpstr>
      <vt:lpstr>Pentaquarks</vt:lpstr>
      <vt:lpstr>B- → J/ψΛp decays</vt:lpstr>
      <vt:lpstr>Model with only K* </vt:lpstr>
      <vt:lpstr>Pentaquark with strangeness in J/ψΛ</vt:lpstr>
      <vt:lpstr>Discussion on the new J/ψΛ state </vt:lpstr>
      <vt:lpstr>Conclusion &amp; Prospects</vt:lpstr>
      <vt:lpstr>Conclusion &amp; Prospects</vt:lpstr>
      <vt:lpstr>Backup slides</vt:lpstr>
      <vt:lpstr>New naming scheme</vt:lpstr>
      <vt:lpstr>Pψ contributions in pJ/ψ?</vt:lpstr>
      <vt:lpstr>Molecular interpretations for Pcs</vt:lpstr>
      <vt:lpstr>New pentaquark: Pc(4337)</vt:lpstr>
      <vt:lpstr>χc1 production in pp @ LHCb</vt:lpstr>
      <vt:lpstr>What happens in HI collisions?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Results of Hadron Spectroscopy at LHCb</dc:title>
  <cp:lastModifiedBy>Elisabetta Spadaro Norella</cp:lastModifiedBy>
  <cp:revision>1</cp:revision>
  <dcterms:modified xsi:type="dcterms:W3CDTF">2022-10-20T05:33:05Z</dcterms:modified>
</cp:coreProperties>
</file>