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56" r:id="rId3"/>
    <p:sldId id="257" r:id="rId4"/>
    <p:sldId id="258" r:id="rId5"/>
    <p:sldId id="262" r:id="rId6"/>
    <p:sldId id="263" r:id="rId7"/>
    <p:sldId id="264" r:id="rId8"/>
    <p:sldId id="259" r:id="rId9"/>
    <p:sldId id="260" r:id="rId10"/>
    <p:sldId id="265" r:id="rId11"/>
    <p:sldId id="273" r:id="rId12"/>
    <p:sldId id="275" r:id="rId13"/>
    <p:sldId id="274" r:id="rId14"/>
    <p:sldId id="266" r:id="rId15"/>
    <p:sldId id="272" r:id="rId16"/>
    <p:sldId id="276" r:id="rId17"/>
    <p:sldId id="277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43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51BB9-9EB2-466F-93BE-DE0604B6B3F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23973-686A-4652-8B00-210B7BBE3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2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561B9-0FF6-44C3-A0C9-5130A9AD7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761EB-9873-4C4F-B5DD-B67810D11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35166-1331-478C-818F-5A290DCE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965C-0D0A-4DDD-849E-8978DA58E89A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82995-03FE-49C2-BDFE-8FFCF147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1E18-0E99-4246-9D51-A315F04C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0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60DF4-18E6-4FCF-8E7F-59E09B62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C7CBF-2F74-47E7-8A38-FEBA3E3BE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7BFEE-C9F2-4E6C-A7ED-B79067D4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F017-0C26-4F1D-80E8-16D652E1FAAB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4963-D751-4EF4-8AB5-ACCB640D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62B05-A9EA-4642-B348-0F7740E0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8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0487DC-C7D8-4E3A-A115-B106ECB20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58613-5B58-4C6E-A38E-EE36E9C8E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7EDA7-B27A-4CB1-A56E-D6DAC4CA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3297-E117-4A31-B92A-92CCD79676F6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AD175-3552-4F11-A2BC-A325BAA9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F46CB-3BB0-4A10-B545-5BCBB822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0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22F7B-371B-46FA-964D-07A9FD24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818E8-A7CE-4F45-96FE-140DA681C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F2223-05C7-4B76-B3E3-151FF34E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635F-FE51-457A-ADCF-8C0FDE31E115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1AE14-C378-42E8-8CD9-CD2AAEEB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C7074-CC65-40F5-BE07-89233EF5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16A2A-8FFF-4335-B8A5-C783B5F88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BAA17-03DE-4535-81C0-49D666B67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2975A-0B12-4BD4-B002-B9BA36A8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8C54-DAD5-4846-95FE-33173B79F463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676B5-0499-4F6B-944B-7EF913F8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64FF2-7207-491D-B824-61D8488F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0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8507-08C0-4FDC-B2B0-EC0A360D1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4888C-8A0E-4554-A008-38F404FD6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DACFC-2F77-4A18-8FDE-F909EEEEC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3CBC6-B8A3-4915-9C4E-7B44AD82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1548-0EA1-4B6B-B77F-937296F2A68C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00153-F7A5-4355-B619-D05A43C0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F4D58-7D52-4841-BDD1-1F961089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8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9D692-8AFE-4DCA-AC03-D142B01F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F3641-3AEC-4D35-A8D5-2501BA58A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7D60B-88D7-458F-866B-24FB74ABF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6F618-458A-453D-B8A4-F899CEEED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23A42-928A-4ED5-A8D8-D2ECF8C9DA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C9FA8F-6801-4254-83E3-8CA9A1064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0684-D1D7-4424-ACAF-12C181F68A51}" type="datetime1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8D69D1-C9FB-4698-ADB0-081DEAEE3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55B67F-3196-42F0-ACC6-46ADFB9A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0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093E-7142-4803-8B52-90678367A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0377AA-F7D4-4887-B4BD-FAA9531A7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1283-3716-4B5E-8861-1898B3012656}" type="datetime1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535B4E-C803-43DA-9403-FCC54394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12BCD-F96C-4BCF-8183-341A61F8E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4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2542B4-0D5A-4E62-BED7-9DA187A0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D717-A835-4B8B-BA20-3524F9DF510D}" type="datetime1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A659F-DA1E-4CCF-A64E-51930C69A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CADCA-CD94-4B3F-966F-6E2F3600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3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3574-8660-4133-B821-0588F032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39485-4FCF-4025-AD51-B51D256A2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B5231-FFC1-4C07-800F-0EA4AA593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40143-33BA-4F4C-8A2C-5CE6F1DA3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82EC-3779-4107-8268-BD32E5A2BE9F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8A778-23E2-43EF-A40A-2D30C348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D6E09-5DA1-4C37-B3F5-149BCEA7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2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D829-1C3C-4640-BD36-D1EAC903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775105-5B46-4568-84C9-42C8B4F32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EA1EB-81E9-45C8-9EEA-D9572AA1D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D8037-201C-47F0-86F9-46646B80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AE14-E127-4E2D-8647-52E7CC1F4BD4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BB583-E09D-4C63-A070-0C26A5409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A7859-1D13-4D41-9D6C-44EEEBC6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9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82FFF-D235-4566-8200-7BB77931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AAEFD-F8AC-4A0C-B040-7A710D22F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219CC-736B-4DB3-8ABA-C553866EB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EBD72-86C4-470A-ADAC-C4AB2052A4B4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F9256-5E68-4F27-AC07-7B505110A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04538-D21E-40A0-8DDD-6F45F4CD1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5B904-5890-4139-ADCD-13163C4A8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1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2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757C4-54E8-4EBA-91AC-FEF5688C9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52" y="1273424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Belle II Perspectives for Baryon </a:t>
            </a:r>
            <a:r>
              <a:rPr lang="fr-FR" dirty="0" err="1">
                <a:solidFill>
                  <a:srgbClr val="FF0000"/>
                </a:solidFill>
              </a:rPr>
              <a:t>Physics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5DC0-E8E8-4572-A2BE-253C8A42F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446" y="4686300"/>
            <a:ext cx="10515600" cy="10854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Recent results from Belle II on charmed baryon lifetimes</a:t>
            </a:r>
          </a:p>
          <a:p>
            <a:pPr marL="0" indent="0">
              <a:buNone/>
            </a:pPr>
            <a:r>
              <a:rPr lang="en-US" dirty="0"/>
              <a:t>2. Some selected examples of future Belle II analyses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DEB4A-22C1-4533-B115-7B462845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4CC69-6676-4397-8ADC-21DF6E9EE884}"/>
              </a:ext>
            </a:extLst>
          </p:cNvPr>
          <p:cNvSpPr txBox="1"/>
          <p:nvPr/>
        </p:nvSpPr>
        <p:spPr>
          <a:xfrm>
            <a:off x="2491279" y="2901339"/>
            <a:ext cx="6920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John Yelton</a:t>
            </a:r>
          </a:p>
          <a:p>
            <a:pPr algn="ctr"/>
            <a:r>
              <a:rPr lang="en-US" dirty="0"/>
              <a:t>U. of Florida</a:t>
            </a:r>
          </a:p>
          <a:p>
            <a:pPr algn="ctr"/>
            <a:r>
              <a:rPr lang="en-US" dirty="0"/>
              <a:t>yelton@ufl.edu</a:t>
            </a:r>
          </a:p>
          <a:p>
            <a:endParaRPr 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1F51C0C-46C3-4C2A-AB91-143211FCE2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45" y="192867"/>
            <a:ext cx="1524001" cy="1238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BDAFE9-F501-4F73-9A9E-DE818DBD846F}"/>
              </a:ext>
            </a:extLst>
          </p:cNvPr>
          <p:cNvSpPr txBox="1"/>
          <p:nvPr/>
        </p:nvSpPr>
        <p:spPr>
          <a:xfrm>
            <a:off x="3013364" y="5964382"/>
            <a:ext cx="599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NSTAR Conference, October 2022, Santa Margherita </a:t>
            </a:r>
            <a:r>
              <a:rPr lang="en-US" dirty="0" err="1"/>
              <a:t>Ligure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3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C676DF-E48C-4482-9670-42A5FECA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7F2F28-5255-4835-B109-B5C2FB393828}"/>
              </a:ext>
            </a:extLst>
          </p:cNvPr>
          <p:cNvSpPr txBox="1"/>
          <p:nvPr/>
        </p:nvSpPr>
        <p:spPr>
          <a:xfrm>
            <a:off x="345688" y="490654"/>
            <a:ext cx="1124042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Prospect for future BARYON analyses in BELLE II</a:t>
            </a:r>
          </a:p>
          <a:p>
            <a:pPr algn="ctr"/>
            <a:endParaRPr lang="en-US" sz="2800" dirty="0"/>
          </a:p>
          <a:p>
            <a:r>
              <a:rPr lang="en-US" sz="2400" dirty="0"/>
              <a:t>Look at what has been done recently in Belle, and we can extrapolate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Charmed baryon spectroscopy</a:t>
            </a:r>
          </a:p>
          <a:p>
            <a:pPr marL="342900" indent="-342900">
              <a:buAutoNum type="arabicPeriod"/>
            </a:pPr>
            <a:r>
              <a:rPr lang="en-US" sz="2400" dirty="0"/>
              <a:t>Other baryon spectroscopy (e.g. excited strange baryons)</a:t>
            </a:r>
          </a:p>
          <a:p>
            <a:pPr marL="342900" indent="-342900">
              <a:buAutoNum type="arabicPeriod"/>
            </a:pPr>
            <a:r>
              <a:rPr lang="en-US" sz="2400" dirty="0"/>
              <a:t>Charmed baryon decay modes</a:t>
            </a:r>
          </a:p>
          <a:p>
            <a:pPr marL="342900" indent="-342900">
              <a:buAutoNum type="arabicPeriod"/>
            </a:pPr>
            <a:r>
              <a:rPr lang="en-US" sz="2400" dirty="0"/>
              <a:t>CP Violation in charmed baryons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C0AA9-46F2-44D1-89DD-0710BA43537A}"/>
              </a:ext>
            </a:extLst>
          </p:cNvPr>
          <p:cNvSpPr txBox="1"/>
          <p:nvPr/>
        </p:nvSpPr>
        <p:spPr>
          <a:xfrm>
            <a:off x="345688" y="3914078"/>
            <a:ext cx="10850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Clearly too much to say – we can just demonstrate some examples of each</a:t>
            </a:r>
          </a:p>
        </p:txBody>
      </p:sp>
    </p:spTree>
    <p:extLst>
      <p:ext uri="{BB962C8B-B14F-4D97-AF65-F5344CB8AC3E}">
        <p14:creationId xmlns:p14="http://schemas.microsoft.com/office/powerpoint/2010/main" val="121827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D2267-073A-47FA-9847-06F0CDA5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5133BB-FEC3-4522-B439-9A49884E0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09275"/>
            <a:ext cx="4854294" cy="2747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D9C778-E137-4BE9-8087-89FF39807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46" y="3666282"/>
            <a:ext cx="3588238" cy="28296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BFB389-B697-4040-95E2-1586CB053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371" y="47534"/>
            <a:ext cx="4264641" cy="30633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FCAE51-223E-4DAA-A908-F2AE359689A8}"/>
              </a:ext>
            </a:extLst>
          </p:cNvPr>
          <p:cNvSpPr txBox="1"/>
          <p:nvPr/>
        </p:nvSpPr>
        <p:spPr>
          <a:xfrm>
            <a:off x="5018049" y="757238"/>
            <a:ext cx="1962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LHCb inclusive</a:t>
            </a:r>
          </a:p>
          <a:p>
            <a:endParaRPr lang="en-US" dirty="0"/>
          </a:p>
          <a:p>
            <a:r>
              <a:rPr lang="en-US" dirty="0"/>
              <a:t>LHCb in </a:t>
            </a:r>
            <a:r>
              <a:rPr lang="en-US" dirty="0">
                <a:sym typeface="Symbol" panose="05050102010706020507" pitchFamily="18" charset="2"/>
              </a:rPr>
              <a:t></a:t>
            </a:r>
            <a:r>
              <a:rPr lang="en-US" baseline="-25000" dirty="0">
                <a:sym typeface="Symbol" panose="05050102010706020507" pitchFamily="18" charset="2"/>
              </a:rPr>
              <a:t>b</a:t>
            </a:r>
            <a:r>
              <a:rPr lang="en-US" dirty="0">
                <a:sym typeface="Symbol" panose="05050102010706020507" pitchFamily="18" charset="2"/>
              </a:rPr>
              <a:t> decays</a:t>
            </a:r>
            <a:endParaRPr lang="en-US" dirty="0"/>
          </a:p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9DF7D8-9B5A-411D-A7E1-2E1CAAC847D8}"/>
              </a:ext>
            </a:extLst>
          </p:cNvPr>
          <p:cNvCxnSpPr>
            <a:cxnSpLocks/>
          </p:cNvCxnSpPr>
          <p:nvPr/>
        </p:nvCxnSpPr>
        <p:spPr>
          <a:xfrm flipH="1">
            <a:off x="4137103" y="970156"/>
            <a:ext cx="977822" cy="200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3DDEA19-7501-4897-9122-CF0F74C4EFF7}"/>
              </a:ext>
            </a:extLst>
          </p:cNvPr>
          <p:cNvSpPr txBox="1"/>
          <p:nvPr/>
        </p:nvSpPr>
        <p:spPr>
          <a:xfrm>
            <a:off x="2732049" y="4036741"/>
            <a:ext cx="99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92B43E-8E61-41FF-8B58-AD3CBE566720}"/>
              </a:ext>
            </a:extLst>
          </p:cNvPr>
          <p:cNvCxnSpPr>
            <a:cxnSpLocks/>
          </p:cNvCxnSpPr>
          <p:nvPr/>
        </p:nvCxnSpPr>
        <p:spPr>
          <a:xfrm>
            <a:off x="5872163" y="1773044"/>
            <a:ext cx="880946" cy="356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07EF76D-E333-48E5-A051-956B15B2FDBB}"/>
              </a:ext>
            </a:extLst>
          </p:cNvPr>
          <p:cNvSpPr txBox="1"/>
          <p:nvPr/>
        </p:nvSpPr>
        <p:spPr>
          <a:xfrm>
            <a:off x="4350022" y="3145689"/>
            <a:ext cx="304428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may not be able to compete with LHCb for the inclusive cross-section of excited states, but:</a:t>
            </a:r>
          </a:p>
          <a:p>
            <a:pPr marL="342900" indent="-342900">
              <a:buAutoNum type="alphaLcParenR"/>
            </a:pPr>
            <a:r>
              <a:rPr lang="en-US" dirty="0"/>
              <a:t>We have a specific production mechanism that is understood</a:t>
            </a:r>
          </a:p>
          <a:p>
            <a:pPr marL="342900" indent="-342900">
              <a:buAutoNum type="alphaLcParenR"/>
            </a:pPr>
            <a:r>
              <a:rPr lang="en-US" dirty="0"/>
              <a:t>We will, with enough luminosity, be able to make similar plots with </a:t>
            </a:r>
            <a:r>
              <a:rPr lang="en-US" dirty="0">
                <a:sym typeface="Symbol" panose="05050102010706020507" pitchFamily="18" charset="2"/>
              </a:rPr>
              <a:t></a:t>
            </a:r>
            <a:r>
              <a:rPr lang="en-US" baseline="-25000" dirty="0">
                <a:sym typeface="Symbol" panose="05050102010706020507" pitchFamily="18" charset="2"/>
              </a:rPr>
              <a:t>c</a:t>
            </a:r>
            <a:r>
              <a:rPr lang="en-US" baseline="30000" dirty="0">
                <a:sym typeface="Symbol" panose="05050102010706020507" pitchFamily="18" charset="2"/>
              </a:rPr>
              <a:t>/</a:t>
            </a:r>
          </a:p>
          <a:p>
            <a:pPr marL="342900" indent="-342900">
              <a:buAutoNum type="alphaLcParenR"/>
            </a:pPr>
            <a:r>
              <a:rPr lang="en-US" dirty="0">
                <a:sym typeface="Symbol" panose="05050102010706020507" pitchFamily="18" charset="2"/>
              </a:rPr>
              <a:t>We can also look for electromagnetic decays as we have for </a:t>
            </a:r>
            <a:r>
              <a:rPr lang="en-US" baseline="-25000" dirty="0">
                <a:sym typeface="Symbol" panose="05050102010706020507" pitchFamily="18" charset="2"/>
              </a:rPr>
              <a:t>c</a:t>
            </a:r>
            <a:r>
              <a:rPr lang="en-US" dirty="0">
                <a:sym typeface="Symbol" panose="05050102010706020507" pitchFamily="18" charset="2"/>
              </a:rPr>
              <a:t></a:t>
            </a:r>
          </a:p>
          <a:p>
            <a:pPr marL="342900" indent="-342900">
              <a:buAutoNum type="alphaLcParenR"/>
            </a:pPr>
            <a:endParaRPr lang="en-US" baseline="30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8DC80A-D137-4694-8180-4B635D2AB444}"/>
              </a:ext>
            </a:extLst>
          </p:cNvPr>
          <p:cNvSpPr txBox="1"/>
          <p:nvPr/>
        </p:nvSpPr>
        <p:spPr>
          <a:xfrm>
            <a:off x="225334" y="136525"/>
            <a:ext cx="556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Excited </a:t>
            </a:r>
            <a:r>
              <a:rPr lang="en-US" sz="3200" dirty="0">
                <a:sym typeface="Symbol" panose="05050102010706020507" pitchFamily="18" charset="2"/>
              </a:rPr>
              <a:t></a:t>
            </a:r>
            <a:r>
              <a:rPr lang="en-US" sz="3200" baseline="-25000" dirty="0">
                <a:sym typeface="Symbol" panose="05050102010706020507" pitchFamily="18" charset="2"/>
              </a:rPr>
              <a:t>c</a:t>
            </a:r>
            <a:r>
              <a:rPr lang="en-US" sz="3200" dirty="0">
                <a:sym typeface="Symbol" panose="05050102010706020507" pitchFamily="18" charset="2"/>
              </a:rPr>
              <a:t> Spectroscopy</a:t>
            </a:r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78BCBA-6F36-4898-9526-1E8E5C053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584" y="3076047"/>
            <a:ext cx="4058216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44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18075B-8109-4533-A0C0-DC71AC52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9210AE-0051-4AAD-BB89-BC05367E63B0}"/>
              </a:ext>
            </a:extLst>
          </p:cNvPr>
          <p:cNvSpPr txBox="1"/>
          <p:nvPr/>
        </p:nvSpPr>
        <p:spPr>
          <a:xfrm>
            <a:off x="249382" y="228600"/>
            <a:ext cx="11440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Spectroscopy of (non-charmed) baryons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726143-DEF0-4A21-9A9A-B541E84D42F6}"/>
              </a:ext>
            </a:extLst>
          </p:cNvPr>
          <p:cNvSpPr txBox="1"/>
          <p:nvPr/>
        </p:nvSpPr>
        <p:spPr>
          <a:xfrm>
            <a:off x="332509" y="935182"/>
            <a:ext cx="1102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excited singly/doubly/triply strange baryons can be found, particularly in charmed baryons decays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885FBF-BB3B-4FAE-8DA8-3696E7FDE1AF}"/>
              </a:ext>
            </a:extLst>
          </p:cNvPr>
          <p:cNvSpPr txBox="1"/>
          <p:nvPr/>
        </p:nvSpPr>
        <p:spPr>
          <a:xfrm>
            <a:off x="71135" y="1342066"/>
            <a:ext cx="357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Example: </a:t>
            </a:r>
            <a:r>
              <a:rPr lang="en-US" sz="3200" dirty="0">
                <a:sym typeface="Symbol" panose="05050102010706020507" pitchFamily="18" charset="2"/>
              </a:rPr>
              <a:t></a:t>
            </a:r>
            <a:r>
              <a:rPr lang="en-US" sz="3200" baseline="30000" dirty="0">
                <a:sym typeface="Symbol" panose="05050102010706020507" pitchFamily="18" charset="2"/>
              </a:rPr>
              <a:t>-</a:t>
            </a:r>
            <a:r>
              <a:rPr lang="en-US" sz="3200" dirty="0">
                <a:sym typeface="Symbol" panose="05050102010706020507" pitchFamily="18" charset="2"/>
              </a:rPr>
              <a:t>(2012)</a:t>
            </a:r>
            <a:r>
              <a:rPr lang="en-US" sz="32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C15EB4-DFA4-4406-BB1F-2BED85677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6774"/>
            <a:ext cx="3231573" cy="2716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37C92A-2022-44F4-B1AD-121C9F177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5422"/>
            <a:ext cx="3158836" cy="218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80060A-FA28-488C-8B12-7C018C917104}"/>
              </a:ext>
            </a:extLst>
          </p:cNvPr>
          <p:cNvSpPr txBox="1"/>
          <p:nvPr/>
        </p:nvSpPr>
        <p:spPr>
          <a:xfrm>
            <a:off x="7128164" y="5894685"/>
            <a:ext cx="3938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PRL 121 (2018) 5, 052003</a:t>
            </a:r>
          </a:p>
          <a:p>
            <a:r>
              <a:rPr lang="en-US" dirty="0"/>
              <a:t>e-Print 2207.03090</a:t>
            </a:r>
          </a:p>
          <a:p>
            <a:r>
              <a:rPr lang="en-US" dirty="0"/>
              <a:t>Phys. Rev. D 104 (2021), 5, 052005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12C12D-9456-4F22-BD89-32D2C31DA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456" y="2666447"/>
            <a:ext cx="2695951" cy="39629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3A4781-81E1-4A32-95EA-EC8928A4EB63}"/>
              </a:ext>
            </a:extLst>
          </p:cNvPr>
          <p:cNvSpPr txBox="1"/>
          <p:nvPr/>
        </p:nvSpPr>
        <p:spPr>
          <a:xfrm>
            <a:off x="6521408" y="1693093"/>
            <a:ext cx="567059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 </a:t>
            </a:r>
          </a:p>
          <a:p>
            <a:r>
              <a:rPr lang="en-US" dirty="0">
                <a:sym typeface="Symbol" panose="05050102010706020507" pitchFamily="18" charset="2"/>
              </a:rPr>
              <a:t>Strong indication that it is an orbital excitation </a:t>
            </a:r>
          </a:p>
          <a:p>
            <a:r>
              <a:rPr lang="en-US" dirty="0">
                <a:sym typeface="Symbol" panose="05050102010706020507" pitchFamily="18" charset="2"/>
              </a:rPr>
              <a:t>J</a:t>
            </a:r>
            <a:r>
              <a:rPr lang="en-US" baseline="30000" dirty="0">
                <a:sym typeface="Symbol" panose="05050102010706020507" pitchFamily="18" charset="2"/>
              </a:rPr>
              <a:t>P</a:t>
            </a:r>
            <a:r>
              <a:rPr lang="en-US" dirty="0">
                <a:sym typeface="Symbol" panose="05050102010706020507" pitchFamily="18" charset="2"/>
              </a:rPr>
              <a:t> = (3/2)</a:t>
            </a:r>
            <a:r>
              <a:rPr lang="en-US" baseline="30000" dirty="0">
                <a:sym typeface="Symbol" panose="05050102010706020507" pitchFamily="18" charset="2"/>
              </a:rPr>
              <a:t>-</a:t>
            </a:r>
            <a:r>
              <a:rPr lang="en-US" dirty="0">
                <a:sym typeface="Symbol" panose="05050102010706020507" pitchFamily="18" charset="2"/>
              </a:rPr>
              <a:t> state, or a molecular state.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It would be expected to have a (1/2)</a:t>
            </a:r>
            <a:r>
              <a:rPr lang="en-US" baseline="30000" dirty="0">
                <a:sym typeface="Symbol" panose="05050102010706020507" pitchFamily="18" charset="2"/>
              </a:rPr>
              <a:t>-</a:t>
            </a:r>
            <a:r>
              <a:rPr lang="en-US" dirty="0">
                <a:sym typeface="Symbol" panose="05050102010706020507" pitchFamily="18" charset="2"/>
              </a:rPr>
              <a:t> partner;</a:t>
            </a:r>
          </a:p>
          <a:p>
            <a:r>
              <a:rPr lang="en-US" dirty="0">
                <a:sym typeface="Symbol" panose="05050102010706020507" pitchFamily="18" charset="2"/>
              </a:rPr>
              <a:t> Belle II can look for these and other states.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Other example: Investigation of excited  baryons in </a:t>
            </a:r>
            <a:r>
              <a:rPr lang="en-US" baseline="-25000" dirty="0">
                <a:sym typeface="Symbol" panose="05050102010706020507" pitchFamily="18" charset="2"/>
              </a:rPr>
              <a:t>c</a:t>
            </a:r>
          </a:p>
          <a:p>
            <a:r>
              <a:rPr lang="en-US" dirty="0">
                <a:sym typeface="Symbol" panose="05050102010706020507" pitchFamily="18" charset="2"/>
              </a:rPr>
              <a:t>decays. Belle II uniquely positioned for this kind of physics.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0CD6F8-4497-4754-9286-6CB5DAB133CB}"/>
              </a:ext>
            </a:extLst>
          </p:cNvPr>
          <p:cNvSpPr txBox="1"/>
          <p:nvPr/>
        </p:nvSpPr>
        <p:spPr>
          <a:xfrm>
            <a:off x="3289834" y="1373971"/>
            <a:ext cx="3231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Found in narrow resonance data</a:t>
            </a:r>
          </a:p>
          <a:p>
            <a:r>
              <a:rPr lang="en-US" dirty="0"/>
              <a:t>                Confirmed in </a:t>
            </a:r>
            <a:r>
              <a:rPr lang="en-US" dirty="0">
                <a:sym typeface="Symbol" panose="05050102010706020507" pitchFamily="18" charset="2"/>
              </a:rPr>
              <a:t></a:t>
            </a:r>
            <a:r>
              <a:rPr lang="en-US" baseline="-25000" dirty="0">
                <a:sym typeface="Symbol" panose="05050102010706020507" pitchFamily="18" charset="2"/>
              </a:rPr>
              <a:t>c</a:t>
            </a:r>
            <a:r>
              <a:rPr lang="en-US" dirty="0">
                <a:sym typeface="Symbol" panose="05050102010706020507" pitchFamily="18" charset="2"/>
              </a:rPr>
              <a:t> decays</a:t>
            </a:r>
          </a:p>
          <a:p>
            <a:r>
              <a:rPr lang="en-US" dirty="0">
                <a:sym typeface="Symbol" panose="05050102010706020507" pitchFamily="18" charset="2"/>
              </a:rPr>
              <a:t>Confirmed in 3-body decay (through tail of (1520))</a:t>
            </a:r>
          </a:p>
          <a:p>
            <a:r>
              <a:rPr lang="en-US" dirty="0">
                <a:sym typeface="Symbol" panose="05050102010706020507" pitchFamily="18" charset="2"/>
              </a:rPr>
              <a:t>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1AB5EA-268D-493D-A6E8-6219FDB04DA0}"/>
              </a:ext>
            </a:extLst>
          </p:cNvPr>
          <p:cNvCxnSpPr/>
          <p:nvPr/>
        </p:nvCxnSpPr>
        <p:spPr>
          <a:xfrm flipH="1">
            <a:off x="2588654" y="1693093"/>
            <a:ext cx="701180" cy="788874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6FE7CD-D300-4E2C-B790-48E4136837D6}"/>
              </a:ext>
            </a:extLst>
          </p:cNvPr>
          <p:cNvCxnSpPr>
            <a:cxnSpLocks/>
          </p:cNvCxnSpPr>
          <p:nvPr/>
        </p:nvCxnSpPr>
        <p:spPr>
          <a:xfrm>
            <a:off x="6320167" y="1946774"/>
            <a:ext cx="0" cy="719673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1441894-65C3-43D7-938E-D320CD2172B2}"/>
              </a:ext>
            </a:extLst>
          </p:cNvPr>
          <p:cNvCxnSpPr>
            <a:cxnSpLocks/>
          </p:cNvCxnSpPr>
          <p:nvPr/>
        </p:nvCxnSpPr>
        <p:spPr>
          <a:xfrm flipH="1">
            <a:off x="3124276" y="2585765"/>
            <a:ext cx="768416" cy="2345395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87DE28-A251-FCAD-9B80-440500DA7540}"/>
              </a:ext>
            </a:extLst>
          </p:cNvPr>
          <p:cNvSpPr txBox="1"/>
          <p:nvPr/>
        </p:nvSpPr>
        <p:spPr>
          <a:xfrm>
            <a:off x="1074656" y="5005633"/>
            <a:ext cx="166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577154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B2D452-24DD-46D8-B415-C03FF8B4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5C8122-501F-4AC3-8202-F893DA1483CE}"/>
              </a:ext>
            </a:extLst>
          </p:cNvPr>
          <p:cNvSpPr txBox="1"/>
          <p:nvPr/>
        </p:nvSpPr>
        <p:spPr>
          <a:xfrm>
            <a:off x="803564" y="413524"/>
            <a:ext cx="113884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Charmed Baryon Decays: Branching Fractions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</a:t>
            </a:r>
            <a:r>
              <a:rPr lang="en-US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c</a:t>
            </a:r>
            <a:r>
              <a:rPr lang="en-US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 has two measurements of the absolute branching fraction: BES III (</a:t>
            </a:r>
            <a:r>
              <a:rPr lang="en-US" dirty="0" err="1">
                <a:solidFill>
                  <a:srgbClr val="0070C0"/>
                </a:solidFill>
                <a:sym typeface="Symbol" panose="05050102010706020507" pitchFamily="18" charset="2"/>
              </a:rPr>
              <a:t>pK</a:t>
            </a:r>
            <a:r>
              <a:rPr lang="en-US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)  5.84  0.27  0.23%</a:t>
            </a:r>
          </a:p>
          <a:p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                                                                                                                Belle  (</a:t>
            </a:r>
            <a:r>
              <a:rPr lang="en-US" dirty="0" err="1">
                <a:solidFill>
                  <a:srgbClr val="0070C0"/>
                </a:solidFill>
                <a:sym typeface="Symbol" panose="05050102010706020507" pitchFamily="18" charset="2"/>
              </a:rPr>
              <a:t>pK</a:t>
            </a:r>
            <a:r>
              <a:rPr lang="en-US" baseline="30000" dirty="0">
                <a:solidFill>
                  <a:srgbClr val="0070C0"/>
                </a:solidFill>
                <a:sym typeface="Symbol" panose="05050102010706020507" pitchFamily="18" charset="2"/>
              </a:rPr>
              <a:t>-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</a:t>
            </a:r>
            <a:r>
              <a:rPr lang="en-US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)  6.84  0.24</a:t>
            </a:r>
            <a:r>
              <a:rPr lang="en-US" baseline="30000" dirty="0">
                <a:solidFill>
                  <a:srgbClr val="0070C0"/>
                </a:solidFill>
                <a:sym typeface="Symbol" panose="05050102010706020507" pitchFamily="18" charset="2"/>
              </a:rPr>
              <a:t>+0.21</a:t>
            </a:r>
            <a:r>
              <a:rPr lang="en-US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-0.27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% </a:t>
            </a:r>
          </a:p>
          <a:p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This “tension” needs to be resolved. If absolute branching fraction is 6.4% or so, all major decay modes have been discovered and only “rare” decays searches remaining.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  <a:sym typeface="Symbol" panose="05050102010706020507" pitchFamily="18" charset="2"/>
              </a:rPr>
              <a:t></a:t>
            </a:r>
            <a:r>
              <a:rPr lang="en-US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c</a:t>
            </a:r>
            <a:r>
              <a:rPr lang="en-US" baseline="30000" dirty="0">
                <a:solidFill>
                  <a:srgbClr val="00B050"/>
                </a:solidFill>
                <a:sym typeface="Symbol" panose="05050102010706020507" pitchFamily="18" charset="2"/>
              </a:rPr>
              <a:t>+</a:t>
            </a:r>
            <a:r>
              <a:rPr lang="en-US" dirty="0">
                <a:solidFill>
                  <a:srgbClr val="00B050"/>
                </a:solidFill>
                <a:sym typeface="Symbol" panose="05050102010706020507" pitchFamily="18" charset="2"/>
              </a:rPr>
              <a:t> has one measurement of the absolute branching fraction: Belle (</a:t>
            </a:r>
            <a:r>
              <a:rPr lang="en-US" baseline="30000" dirty="0">
                <a:solidFill>
                  <a:srgbClr val="00B050"/>
                </a:solidFill>
                <a:sym typeface="Symbol" panose="05050102010706020507" pitchFamily="18" charset="2"/>
              </a:rPr>
              <a:t>-</a:t>
            </a:r>
            <a:r>
              <a:rPr lang="en-US" dirty="0">
                <a:solidFill>
                  <a:srgbClr val="00B050"/>
                </a:solidFill>
                <a:sym typeface="Symbol" panose="05050102010706020507" pitchFamily="18" charset="2"/>
              </a:rPr>
              <a:t></a:t>
            </a:r>
            <a:r>
              <a:rPr lang="en-US" baseline="30000" dirty="0">
                <a:solidFill>
                  <a:srgbClr val="00B050"/>
                </a:solidFill>
                <a:sym typeface="Symbol" panose="05050102010706020507" pitchFamily="18" charset="2"/>
              </a:rPr>
              <a:t>+</a:t>
            </a:r>
            <a:r>
              <a:rPr lang="en-US" dirty="0">
                <a:solidFill>
                  <a:srgbClr val="00B050"/>
                </a:solidFill>
                <a:sym typeface="Symbol" panose="05050102010706020507" pitchFamily="18" charset="2"/>
              </a:rPr>
              <a:t></a:t>
            </a:r>
            <a:r>
              <a:rPr lang="en-US" baseline="30000" dirty="0">
                <a:solidFill>
                  <a:srgbClr val="00B050"/>
                </a:solidFill>
                <a:sym typeface="Symbol" panose="05050102010706020507" pitchFamily="18" charset="2"/>
              </a:rPr>
              <a:t>+</a:t>
            </a:r>
            <a:r>
              <a:rPr lang="en-US" dirty="0">
                <a:solidFill>
                  <a:srgbClr val="00B050"/>
                </a:solidFill>
                <a:sym typeface="Symbol" panose="05050102010706020507" pitchFamily="18" charset="2"/>
              </a:rPr>
              <a:t>)  2.86  1.21  0.38% </a:t>
            </a:r>
          </a:p>
          <a:p>
            <a:r>
              <a:rPr lang="en-US" dirty="0">
                <a:solidFill>
                  <a:srgbClr val="00B050"/>
                </a:solidFill>
                <a:sym typeface="Symbol" panose="05050102010706020507" pitchFamily="18" charset="2"/>
              </a:rPr>
              <a:t>Statistically limited!</a:t>
            </a:r>
          </a:p>
          <a:p>
            <a:r>
              <a:rPr lang="en-US" dirty="0">
                <a:solidFill>
                  <a:srgbClr val="00B050"/>
                </a:solidFill>
                <a:sym typeface="Symbol" panose="05050102010706020507" pitchFamily="18" charset="2"/>
              </a:rPr>
              <a:t>Many decay modes remain unmeasured or poorly measured. Not close to getting the overall picture of decays.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</a:t>
            </a:r>
            <a:r>
              <a:rPr lang="en-US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c</a:t>
            </a:r>
            <a:r>
              <a:rPr lang="en-US" baseline="30000" dirty="0">
                <a:solidFill>
                  <a:srgbClr val="002060"/>
                </a:solidFill>
                <a:sym typeface="Symbol" panose="05050102010706020507" pitchFamily="18" charset="2"/>
              </a:rPr>
              <a:t>0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 has one measurement of the absolute branching fraction: Belle (</a:t>
            </a:r>
            <a:r>
              <a:rPr lang="en-US" baseline="30000" dirty="0">
                <a:solidFill>
                  <a:srgbClr val="002060"/>
                </a:solidFill>
                <a:sym typeface="Symbol" panose="05050102010706020507" pitchFamily="18" charset="2"/>
              </a:rPr>
              <a:t>-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</a:t>
            </a:r>
            <a:r>
              <a:rPr lang="en-US" baseline="30000" dirty="0">
                <a:solidFill>
                  <a:srgbClr val="002060"/>
                </a:solidFill>
                <a:sym typeface="Symbol" panose="05050102010706020507" pitchFamily="18" charset="2"/>
              </a:rPr>
              <a:t>+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)  1.80  0.50  0.14%     </a:t>
            </a:r>
          </a:p>
          <a:p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                                                                                                              Belle (K</a:t>
            </a:r>
            <a:r>
              <a:rPr lang="en-US" baseline="30000" dirty="0">
                <a:solidFill>
                  <a:srgbClr val="002060"/>
                </a:solidFill>
                <a:sym typeface="Symbol" panose="05050102010706020507" pitchFamily="18" charset="2"/>
              </a:rPr>
              <a:t>-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</a:t>
            </a:r>
            <a:r>
              <a:rPr lang="en-US" baseline="30000" dirty="0">
                <a:solidFill>
                  <a:srgbClr val="002060"/>
                </a:solidFill>
                <a:sym typeface="Symbol" panose="05050102010706020507" pitchFamily="18" charset="2"/>
              </a:rPr>
              <a:t>+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) 1.07  0.37  0.09% </a:t>
            </a:r>
          </a:p>
          <a:p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Statistically limited!</a:t>
            </a:r>
          </a:p>
          <a:p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Many decay modes remain unmeasured or poorly measured. Not close to getting the overall picture of decays.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</a:t>
            </a:r>
            <a:r>
              <a:rPr lang="en-US" baseline="-25000" dirty="0">
                <a:solidFill>
                  <a:srgbClr val="C00000"/>
                </a:solidFill>
                <a:sym typeface="Symbol" panose="05050102010706020507" pitchFamily="18" charset="2"/>
              </a:rPr>
              <a:t>c</a:t>
            </a:r>
            <a:r>
              <a:rPr lang="en-US" baseline="30000" dirty="0">
                <a:solidFill>
                  <a:srgbClr val="C00000"/>
                </a:solidFill>
                <a:sym typeface="Symbol" panose="05050102010706020507" pitchFamily="18" charset="2"/>
              </a:rPr>
              <a:t>0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 has NO measurement of the absolute branching fractions.</a:t>
            </a:r>
          </a:p>
          <a:p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Clearly the lifetime saga shows us that </a:t>
            </a:r>
            <a:r>
              <a:rPr lang="en-US" baseline="-25000" dirty="0">
                <a:solidFill>
                  <a:srgbClr val="C00000"/>
                </a:solidFill>
                <a:sym typeface="Symbol" panose="05050102010706020507" pitchFamily="18" charset="2"/>
              </a:rPr>
              <a:t>c</a:t>
            </a:r>
            <a:r>
              <a:rPr lang="en-US" baseline="30000" dirty="0">
                <a:solidFill>
                  <a:srgbClr val="C00000"/>
                </a:solidFill>
                <a:sym typeface="Symbol" panose="05050102010706020507" pitchFamily="18" charset="2"/>
              </a:rPr>
              <a:t>0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 decays have not been understood.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5DF7BC-5134-46C8-9BBC-FAF76CB5E65D}"/>
              </a:ext>
            </a:extLst>
          </p:cNvPr>
          <p:cNvSpPr txBox="1"/>
          <p:nvPr/>
        </p:nvSpPr>
        <p:spPr>
          <a:xfrm>
            <a:off x="7422573" y="1920161"/>
            <a:ext cx="47694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BELLE II/BES III will both contribute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BELLE II best placed to contribute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BELLE II best placed to contribute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BELLE II best placed to contribute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718112-EFBB-4478-A074-465F05E07E26}"/>
              </a:ext>
            </a:extLst>
          </p:cNvPr>
          <p:cNvSpPr txBox="1"/>
          <p:nvPr/>
        </p:nvSpPr>
        <p:spPr>
          <a:xfrm>
            <a:off x="838200" y="5892487"/>
            <a:ext cx="695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For instance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 B(</a:t>
            </a:r>
            <a:r>
              <a:rPr lang="en-US" baseline="-25000" dirty="0">
                <a:solidFill>
                  <a:srgbClr val="C00000"/>
                </a:solidFill>
                <a:sym typeface="Symbol" panose="05050102010706020507" pitchFamily="18" charset="2"/>
              </a:rPr>
              <a:t>c 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</a:t>
            </a:r>
            <a:r>
              <a:rPr lang="en-US" baseline="30000" dirty="0">
                <a:solidFill>
                  <a:srgbClr val="C00000"/>
                </a:solidFill>
                <a:sym typeface="Symbol" panose="05050102010706020507" pitchFamily="18" charset="2"/>
              </a:rPr>
              <a:t>-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</a:t>
            </a:r>
            <a:r>
              <a:rPr lang="en-US" baseline="30000" dirty="0">
                <a:solidFill>
                  <a:srgbClr val="C00000"/>
                </a:solidFill>
                <a:sym typeface="Symbol" panose="05050102010706020507" pitchFamily="18" charset="2"/>
              </a:rPr>
              <a:t>+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</a:t>
            </a:r>
            <a:r>
              <a:rPr lang="en-US" baseline="30000" dirty="0">
                <a:solidFill>
                  <a:srgbClr val="C00000"/>
                </a:solidFill>
                <a:sym typeface="Symbol" panose="05050102010706020507" pitchFamily="18" charset="2"/>
              </a:rPr>
              <a:t>-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</a:t>
            </a:r>
            <a:r>
              <a:rPr lang="en-US" baseline="30000" dirty="0">
                <a:solidFill>
                  <a:srgbClr val="C00000"/>
                </a:solidFill>
                <a:sym typeface="Symbol" panose="05050102010706020507" pitchFamily="18" charset="2"/>
              </a:rPr>
              <a:t>+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)/ B(</a:t>
            </a:r>
            <a:r>
              <a:rPr lang="en-US" baseline="-25000" dirty="0">
                <a:solidFill>
                  <a:srgbClr val="C00000"/>
                </a:solidFill>
                <a:sym typeface="Symbol" panose="05050102010706020507" pitchFamily="18" charset="2"/>
              </a:rPr>
              <a:t>c 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</a:t>
            </a:r>
            <a:r>
              <a:rPr lang="en-US" baseline="30000" dirty="0">
                <a:solidFill>
                  <a:srgbClr val="C00000"/>
                </a:solidFill>
                <a:sym typeface="Symbol" panose="05050102010706020507" pitchFamily="18" charset="2"/>
              </a:rPr>
              <a:t>-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</a:t>
            </a:r>
            <a:r>
              <a:rPr lang="en-US" baseline="30000" dirty="0">
                <a:solidFill>
                  <a:srgbClr val="C00000"/>
                </a:solidFill>
                <a:sym typeface="Symbol" panose="05050102010706020507" pitchFamily="18" charset="2"/>
              </a:rPr>
              <a:t>+ 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) = 0.31  0.05 </a:t>
            </a:r>
          </a:p>
          <a:p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       whereas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B(</a:t>
            </a:r>
            <a:r>
              <a:rPr lang="en-US" baseline="-25000" dirty="0">
                <a:solidFill>
                  <a:srgbClr val="C00000"/>
                </a:solidFill>
                <a:sym typeface="Symbol" panose="05050102010706020507" pitchFamily="18" charset="2"/>
              </a:rPr>
              <a:t>c</a:t>
            </a:r>
            <a:r>
              <a:rPr lang="en-US" baseline="30000" dirty="0">
                <a:solidFill>
                  <a:srgbClr val="C00000"/>
                </a:solidFill>
                <a:sym typeface="Symbol" panose="05050102010706020507" pitchFamily="18" charset="2"/>
              </a:rPr>
              <a:t>+</a:t>
            </a:r>
            <a:r>
              <a:rPr lang="en-US" baseline="-25000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</a:t>
            </a:r>
            <a:r>
              <a:rPr lang="en-US" baseline="30000" dirty="0">
                <a:solidFill>
                  <a:srgbClr val="C00000"/>
                </a:solidFill>
                <a:sym typeface="Symbol" panose="05050102010706020507" pitchFamily="18" charset="2"/>
              </a:rPr>
              <a:t>+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</a:t>
            </a:r>
            <a:r>
              <a:rPr lang="en-US" baseline="30000" dirty="0">
                <a:solidFill>
                  <a:srgbClr val="C00000"/>
                </a:solidFill>
                <a:sym typeface="Symbol" panose="05050102010706020507" pitchFamily="18" charset="2"/>
              </a:rPr>
              <a:t>-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</a:t>
            </a:r>
            <a:r>
              <a:rPr lang="en-US" baseline="30000" dirty="0">
                <a:solidFill>
                  <a:srgbClr val="C00000"/>
                </a:solidFill>
                <a:sym typeface="Symbol" panose="05050102010706020507" pitchFamily="18" charset="2"/>
              </a:rPr>
              <a:t>+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)/ B(</a:t>
            </a:r>
            <a:r>
              <a:rPr lang="en-US" baseline="-25000" dirty="0">
                <a:solidFill>
                  <a:srgbClr val="C00000"/>
                </a:solidFill>
                <a:sym typeface="Symbol" panose="05050102010706020507" pitchFamily="18" charset="2"/>
              </a:rPr>
              <a:t>c</a:t>
            </a:r>
            <a:r>
              <a:rPr lang="en-US" baseline="30000" dirty="0">
                <a:solidFill>
                  <a:srgbClr val="C00000"/>
                </a:solidFill>
                <a:sym typeface="Symbol" panose="05050102010706020507" pitchFamily="18" charset="2"/>
              </a:rPr>
              <a:t>+</a:t>
            </a:r>
            <a:r>
              <a:rPr lang="en-US" baseline="-25000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</a:t>
            </a:r>
            <a:r>
              <a:rPr lang="en-US" baseline="30000" dirty="0">
                <a:solidFill>
                  <a:srgbClr val="C00000"/>
                </a:solidFill>
                <a:sym typeface="Symbol" panose="05050102010706020507" pitchFamily="18" charset="2"/>
              </a:rPr>
              <a:t>+ 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)  = 2.80  0.27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81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6881C9-65D1-40D9-BD00-90CEB722C9A8}"/>
                  </a:ext>
                </a:extLst>
              </p:cNvPr>
              <p:cNvSpPr txBox="1"/>
              <p:nvPr/>
            </p:nvSpPr>
            <p:spPr>
              <a:xfrm>
                <a:off x="115963" y="4065696"/>
                <a:ext cx="12196293" cy="2028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For a decay such as </a:t>
                </a:r>
                <a:r>
                  <a:rPr lang="en-US" sz="24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</a:t>
                </a:r>
                <a:r>
                  <a:rPr lang="en-US" sz="2400" baseline="-25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c</a:t>
                </a:r>
                <a:r>
                  <a:rPr lang="en-US" sz="2400" baseline="300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+</a:t>
                </a:r>
                <a:r>
                  <a:rPr lang="en-US" sz="24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  BP  (baryon + </a:t>
                </a:r>
                <a:r>
                  <a:rPr lang="en-US" sz="2400" dirty="0" err="1">
                    <a:solidFill>
                      <a:srgbClr val="0070C0"/>
                    </a:solidFill>
                    <a:sym typeface="Symbol" panose="05050102010706020507" pitchFamily="18" charset="2"/>
                  </a:rPr>
                  <a:t>pseudoscalar</a:t>
                </a:r>
                <a:r>
                  <a:rPr lang="en-US" sz="2400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meson), the  parameter is defined to be: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                                                </m:t>
                    </m:r>
                    <m:f>
                      <m:f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𝑅𝑒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.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num>
                      <m:den>
                        <m:eqArr>
                          <m:eqArrPr>
                            <m:ctrlP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3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+|</m:t>
                            </m:r>
                            <m:sSup>
                              <m:sSupPr>
                                <m:ctrlP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𝑝</m:t>
                                </m:r>
                                <m:r>
                                  <a:rPr lang="en-US" sz="3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</m:e>
                          <m:e/>
                          <m:e/>
                        </m:eqArr>
                      </m:den>
                    </m:f>
                  </m:oMath>
                </a14:m>
                <a:r>
                  <a:rPr lang="en-US" sz="3600" baseline="-25000" dirty="0">
                    <a:sym typeface="Symbol" panose="05050102010706020507" pitchFamily="18" charset="2"/>
                  </a:rPr>
                  <a:t>    </a:t>
                </a:r>
                <a:endParaRPr lang="en-US" sz="3600" baseline="-25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6881C9-65D1-40D9-BD00-90CEB722C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63" y="4065696"/>
                <a:ext cx="12196293" cy="2028889"/>
              </a:xfrm>
              <a:prstGeom prst="rect">
                <a:avLst/>
              </a:prstGeom>
              <a:blipFill>
                <a:blip r:embed="rId2"/>
                <a:stretch>
                  <a:fillRect l="-750" t="-3003" r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CB50D09-E59D-4D4C-8B14-A0BA09255B42}"/>
              </a:ext>
            </a:extLst>
          </p:cNvPr>
          <p:cNvSpPr txBox="1"/>
          <p:nvPr/>
        </p:nvSpPr>
        <p:spPr>
          <a:xfrm>
            <a:off x="38735" y="2374824"/>
            <a:ext cx="12114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Looking for CPV in charmed baryon decays is a several step process:</a:t>
            </a:r>
          </a:p>
          <a:p>
            <a:pPr marL="342900" indent="-342900">
              <a:buAutoNum type="arabicPeriod"/>
            </a:pPr>
            <a:r>
              <a:rPr lang="en-US" sz="2800" dirty="0"/>
              <a:t>Choose a suitable decay mode and measure the branching fraction</a:t>
            </a:r>
          </a:p>
          <a:p>
            <a:r>
              <a:rPr lang="en-US" sz="2400" dirty="0"/>
              <a:t>  </a:t>
            </a:r>
            <a:r>
              <a:rPr lang="en-US" sz="2400" dirty="0">
                <a:solidFill>
                  <a:srgbClr val="0070C0"/>
                </a:solidFill>
              </a:rPr>
              <a:t>(Nothing measurable expected in </a:t>
            </a:r>
            <a:r>
              <a:rPr lang="en-US" sz="2400" dirty="0" err="1">
                <a:solidFill>
                  <a:srgbClr val="0070C0"/>
                </a:solidFill>
              </a:rPr>
              <a:t>Cabibbo</a:t>
            </a:r>
            <a:r>
              <a:rPr lang="en-US" sz="2400" dirty="0">
                <a:solidFill>
                  <a:srgbClr val="0070C0"/>
                </a:solidFill>
              </a:rPr>
              <a:t>-favored decays)</a:t>
            </a:r>
          </a:p>
          <a:p>
            <a:r>
              <a:rPr lang="en-US" sz="2800" dirty="0"/>
              <a:t>2. Measure the asymmetry parameter, </a:t>
            </a:r>
            <a:r>
              <a:rPr lang="en-US" sz="2800" dirty="0"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9C73F-FD74-4164-8481-922A1CBF365D}"/>
              </a:ext>
            </a:extLst>
          </p:cNvPr>
          <p:cNvSpPr txBox="1"/>
          <p:nvPr/>
        </p:nvSpPr>
        <p:spPr>
          <a:xfrm>
            <a:off x="746760" y="0"/>
            <a:ext cx="1050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CP violation searches using charmed baryons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04F2B-B901-4130-92C9-6E9EE4C97EEB}"/>
              </a:ext>
            </a:extLst>
          </p:cNvPr>
          <p:cNvSpPr txBox="1"/>
          <p:nvPr/>
        </p:nvSpPr>
        <p:spPr>
          <a:xfrm>
            <a:off x="236220" y="1283435"/>
            <a:ext cx="11955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clear experimental advantages over searches in B-baryons: </a:t>
            </a:r>
          </a:p>
          <a:p>
            <a:r>
              <a:rPr lang="en-US" sz="2400" dirty="0"/>
              <a:t>       </a:t>
            </a:r>
            <a:r>
              <a:rPr lang="en-US" sz="2400" dirty="0" err="1"/>
              <a:t>e</a:t>
            </a:r>
            <a:r>
              <a:rPr lang="en-US" sz="2400" baseline="30000" dirty="0" err="1"/>
              <a:t>+</a:t>
            </a:r>
            <a:r>
              <a:rPr lang="en-US" sz="2400" dirty="0" err="1"/>
              <a:t>e</a:t>
            </a:r>
            <a:r>
              <a:rPr lang="en-US" sz="2400" baseline="30000" dirty="0"/>
              <a:t>-</a:t>
            </a:r>
            <a:r>
              <a:rPr lang="en-US" sz="2400" dirty="0"/>
              <a:t> machines can get good signals for many charmed baryon modes</a:t>
            </a:r>
          </a:p>
          <a:p>
            <a:r>
              <a:rPr lang="en-US" sz="2400" dirty="0"/>
              <a:t>       comparatively low multiplicity makes for final states that are easier to analyze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5AE04-1BE8-4B1D-8CD2-D868A502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2DC3-0F24-4002-BE14-2B4EBEECF05F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0CC01-27CD-43F8-BD4F-AEA92FA7E2A2}"/>
              </a:ext>
            </a:extLst>
          </p:cNvPr>
          <p:cNvSpPr txBox="1"/>
          <p:nvPr/>
        </p:nvSpPr>
        <p:spPr>
          <a:xfrm>
            <a:off x="77470" y="633845"/>
            <a:ext cx="11986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CP violation in baryons very important to understand (baryon asymmetry in the universe……)</a:t>
            </a:r>
          </a:p>
          <a:p>
            <a:r>
              <a:rPr lang="en-US" sz="2000" dirty="0">
                <a:solidFill>
                  <a:srgbClr val="00B050"/>
                </a:solidFill>
              </a:rPr>
              <a:t>CPV in baryons has to be </a:t>
            </a:r>
            <a:r>
              <a:rPr lang="en-US" sz="2000" i="1" dirty="0">
                <a:solidFill>
                  <a:srgbClr val="00B050"/>
                </a:solidFill>
              </a:rPr>
              <a:t>direct</a:t>
            </a:r>
            <a:r>
              <a:rPr lang="en-US" sz="2000" dirty="0">
                <a:solidFill>
                  <a:srgbClr val="00B050"/>
                </a:solidFill>
              </a:rPr>
              <a:t> as there is no mixing between particle and anti-particle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EA8CAB-9CA4-4E56-9243-96A973A38A90}"/>
              </a:ext>
            </a:extLst>
          </p:cNvPr>
          <p:cNvSpPr txBox="1"/>
          <p:nvPr/>
        </p:nvSpPr>
        <p:spPr>
          <a:xfrm>
            <a:off x="4258887" y="4389696"/>
            <a:ext cx="162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sym typeface="Symbol" panose="05050102010706020507" pitchFamily="18" charset="2"/>
              </a:rPr>
              <a:t> =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A9A1C-F272-4C60-9CBA-6D9ACE5E0610}"/>
              </a:ext>
            </a:extLst>
          </p:cNvPr>
          <p:cNvSpPr txBox="1"/>
          <p:nvPr/>
        </p:nvSpPr>
        <p:spPr>
          <a:xfrm>
            <a:off x="7258974" y="4482824"/>
            <a:ext cx="469680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  (where s and p are the parity-violating s-wave and the parity-conserving p-wave amplitudes in the decay)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59F1D3-6B80-4818-8F94-863BAE6732D5}"/>
              </a:ext>
            </a:extLst>
          </p:cNvPr>
          <p:cNvSpPr txBox="1"/>
          <p:nvPr/>
        </p:nvSpPr>
        <p:spPr>
          <a:xfrm>
            <a:off x="38736" y="5405359"/>
            <a:ext cx="1202511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3. Measure the difference in the asymmetry parameters for particles/antiparticles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(Note that Belle II has excellent hyperon detection efficiency and purity)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4295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7896A-9168-49C9-A7AA-9FD54073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2DC3-0F24-4002-BE14-2B4EBEECF05F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727470-B0DE-4F25-BA41-B1A0B8765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9" y="1271968"/>
            <a:ext cx="8612574" cy="35364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9B53CC-2F97-429D-A4E7-6FD9CAE8C898}"/>
              </a:ext>
            </a:extLst>
          </p:cNvPr>
          <p:cNvSpPr txBox="1"/>
          <p:nvPr/>
        </p:nvSpPr>
        <p:spPr>
          <a:xfrm>
            <a:off x="8764302" y="3228945"/>
            <a:ext cx="320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 Evidence of CP Violation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B75954-32EC-4ABD-88D0-CD2F75D4BB53}"/>
              </a:ext>
            </a:extLst>
          </p:cNvPr>
          <p:cNvSpPr txBox="1"/>
          <p:nvPr/>
        </p:nvSpPr>
        <p:spPr>
          <a:xfrm>
            <a:off x="8699305" y="3817808"/>
            <a:ext cx="373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Y.B. Li et al, PRL 127, 121803 (2021)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8E7EF-1C8A-4128-96AF-9A8B1A3E88B8}"/>
              </a:ext>
            </a:extLst>
          </p:cNvPr>
          <p:cNvSpPr txBox="1"/>
          <p:nvPr/>
        </p:nvSpPr>
        <p:spPr>
          <a:xfrm>
            <a:off x="7127915" y="5115622"/>
            <a:ext cx="2647996" cy="586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D946D9-F255-496C-AD38-B2B0A4EAD5BF}"/>
              </a:ext>
            </a:extLst>
          </p:cNvPr>
          <p:cNvSpPr txBox="1"/>
          <p:nvPr/>
        </p:nvSpPr>
        <p:spPr>
          <a:xfrm>
            <a:off x="1983897" y="4676530"/>
            <a:ext cx="692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Baryons                                                               Anti-Baryons  </a:t>
            </a:r>
            <a:r>
              <a:rPr lang="en-US" dirty="0"/>
              <a:t>                                                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4E5473-1AE3-4501-812C-CA66FAC61988}"/>
              </a:ext>
            </a:extLst>
          </p:cNvPr>
          <p:cNvSpPr txBox="1"/>
          <p:nvPr/>
        </p:nvSpPr>
        <p:spPr>
          <a:xfrm>
            <a:off x="257129" y="18859"/>
            <a:ext cx="10455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Example Search for CP Violation in Charmed Baryons    -     BELLE data  </a:t>
            </a:r>
          </a:p>
          <a:p>
            <a:r>
              <a:rPr lang="en-US" dirty="0"/>
              <a:t>Asymmetry measurement of the (</a:t>
            </a:r>
            <a:r>
              <a:rPr lang="en-US" dirty="0" err="1"/>
              <a:t>Cabibbo</a:t>
            </a:r>
            <a:r>
              <a:rPr lang="en-US" dirty="0"/>
              <a:t>-allowed) decay </a:t>
            </a:r>
            <a:r>
              <a:rPr lang="en-US" dirty="0">
                <a:sym typeface="Symbol" panose="05050102010706020507" pitchFamily="18" charset="2"/>
              </a:rPr>
              <a:t></a:t>
            </a:r>
            <a:r>
              <a:rPr lang="en-US" baseline="-25000" dirty="0">
                <a:sym typeface="Symbol" panose="05050102010706020507" pitchFamily="18" charset="2"/>
              </a:rPr>
              <a:t>c</a:t>
            </a:r>
            <a:r>
              <a:rPr lang="en-US" baseline="30000" dirty="0">
                <a:sym typeface="Symbol" panose="05050102010706020507" pitchFamily="18" charset="2"/>
              </a:rPr>
              <a:t>0</a:t>
            </a:r>
            <a:r>
              <a:rPr lang="en-US" dirty="0">
                <a:sym typeface="Symbol" panose="05050102010706020507" pitchFamily="18" charset="2"/>
              </a:rPr>
              <a:t></a:t>
            </a:r>
            <a:r>
              <a:rPr lang="en-US" baseline="30000" dirty="0">
                <a:sym typeface="Symbol" panose="05050102010706020507" pitchFamily="18" charset="2"/>
              </a:rPr>
              <a:t>- </a:t>
            </a:r>
            <a:r>
              <a:rPr lang="en-US" dirty="0">
                <a:sym typeface="Symbol" panose="05050102010706020507" pitchFamily="18" charset="2"/>
              </a:rPr>
              <a:t></a:t>
            </a:r>
            <a:r>
              <a:rPr lang="en-US" baseline="30000" dirty="0">
                <a:sym typeface="Symbol" panose="05050102010706020507" pitchFamily="18" charset="2"/>
              </a:rPr>
              <a:t>+</a:t>
            </a:r>
          </a:p>
          <a:p>
            <a:endParaRPr lang="en-US" baseline="30000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 Is the slope of the line of </a:t>
            </a:r>
            <a:r>
              <a:rPr lang="en-US" dirty="0" err="1">
                <a:sym typeface="Symbol" panose="05050102010706020507" pitchFamily="18" charset="2"/>
              </a:rPr>
              <a:t>dN</a:t>
            </a:r>
            <a:r>
              <a:rPr lang="en-US" dirty="0">
                <a:sym typeface="Symbol" panose="05050102010706020507" pitchFamily="18" charset="2"/>
              </a:rPr>
              <a:t>/</a:t>
            </a:r>
            <a:r>
              <a:rPr lang="en-US" dirty="0" err="1">
                <a:sym typeface="Symbol" panose="05050102010706020507" pitchFamily="18" charset="2"/>
              </a:rPr>
              <a:t>dcos</a:t>
            </a:r>
            <a:r>
              <a:rPr lang="en-US" dirty="0">
                <a:sym typeface="Symbol" panose="05050102010706020507" pitchFamily="18" charset="2"/>
              </a:rPr>
              <a:t>()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74CBAC-FA5C-431E-A476-33BCB15FB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629" y="1569535"/>
            <a:ext cx="2310574" cy="4422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DC44D2-93A4-4012-A975-9FB62036B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5911" y="1900768"/>
            <a:ext cx="2153529" cy="4001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8EB4CA6-9BCB-45F8-8E64-B075AFE3C048}"/>
              </a:ext>
            </a:extLst>
          </p:cNvPr>
          <p:cNvSpPr txBox="1"/>
          <p:nvPr/>
        </p:nvSpPr>
        <p:spPr>
          <a:xfrm>
            <a:off x="8846478" y="2338739"/>
            <a:ext cx="2599361" cy="569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CC18C6-C046-4A55-9C76-549F9C3BD2E7}"/>
              </a:ext>
            </a:extLst>
          </p:cNvPr>
          <p:cNvSpPr txBox="1"/>
          <p:nvPr/>
        </p:nvSpPr>
        <p:spPr>
          <a:xfrm>
            <a:off x="9938078" y="4732425"/>
            <a:ext cx="886838" cy="250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CF11A21-A3B3-41B2-9943-5DFDF2D8B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6650" y="2428179"/>
            <a:ext cx="2530103" cy="4001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ECAC8D-2D77-4B30-A9EB-AE4661854D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9471" y="2477836"/>
            <a:ext cx="2412228" cy="35300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5F80BA4-8D16-4189-8250-DFF19928360F}"/>
              </a:ext>
            </a:extLst>
          </p:cNvPr>
          <p:cNvSpPr txBox="1"/>
          <p:nvPr/>
        </p:nvSpPr>
        <p:spPr>
          <a:xfrm>
            <a:off x="8670588" y="2367215"/>
            <a:ext cx="3521412" cy="601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24DA31A-772E-4620-8719-DD3BB558B495}"/>
                  </a:ext>
                </a:extLst>
              </p:cNvPr>
              <p:cNvSpPr txBox="1"/>
              <p:nvPr/>
            </p:nvSpPr>
            <p:spPr>
              <a:xfrm>
                <a:off x="336550" y="5191345"/>
                <a:ext cx="11518899" cy="1465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For each 1 ab</a:t>
                </a:r>
                <a:r>
                  <a:rPr lang="en-US" sz="2200" baseline="30000" dirty="0"/>
                  <a:t>-1</a:t>
                </a:r>
                <a:r>
                  <a:rPr lang="en-US" sz="2200" dirty="0"/>
                  <a:t> data expected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</m:t>
                        </m:r>
                      </m:sup>
                    </m:sSubSup>
                  </m:oMath>
                </a14:m>
                <a:r>
                  <a:rPr lang="en-US" sz="2200" dirty="0"/>
                  <a:t> precision for</a:t>
                </a:r>
                <a:r>
                  <a:rPr lang="en-US" sz="2200" dirty="0">
                    <a:sym typeface="Symbol" panose="05050102010706020507" pitchFamily="18" charset="2"/>
                  </a:rPr>
                  <a:t> the </a:t>
                </a:r>
                <a:r>
                  <a:rPr lang="en-US" sz="2200" dirty="0" err="1">
                    <a:sym typeface="Symbol" panose="05050102010706020507" pitchFamily="18" charset="2"/>
                  </a:rPr>
                  <a:t>Cabibbo</a:t>
                </a:r>
                <a:r>
                  <a:rPr lang="en-US" sz="2200" dirty="0">
                    <a:sym typeface="Symbol" panose="05050102010706020507" pitchFamily="18" charset="2"/>
                  </a:rPr>
                  <a:t>-suppressed modes</a:t>
                </a:r>
              </a:p>
              <a:p>
                <a:r>
                  <a:rPr lang="en-US" sz="2200" dirty="0">
                    <a:sym typeface="Symbol" panose="05050102010706020507" pitchFamily="18" charset="2"/>
                  </a:rPr>
                  <a:t></a:t>
                </a:r>
                <a:r>
                  <a:rPr lang="en-US" sz="2200" baseline="-25000" dirty="0">
                    <a:sym typeface="Symbol" panose="05050102010706020507" pitchFamily="18" charset="2"/>
                  </a:rPr>
                  <a:t>c</a:t>
                </a:r>
                <a:r>
                  <a:rPr lang="en-US" sz="2200" baseline="30000" dirty="0">
                    <a:sym typeface="Symbol" panose="05050102010706020507" pitchFamily="18" charset="2"/>
                  </a:rPr>
                  <a:t>+</a:t>
                </a:r>
                <a:r>
                  <a:rPr lang="en-US" sz="2200" dirty="0">
                    <a:sym typeface="Symbol" panose="05050102010706020507" pitchFamily="18" charset="2"/>
                  </a:rPr>
                  <a:t>    K</a:t>
                </a:r>
                <a:r>
                  <a:rPr lang="en-US" sz="2200" baseline="30000" dirty="0">
                    <a:sym typeface="Symbol" panose="05050102010706020507" pitchFamily="18" charset="2"/>
                  </a:rPr>
                  <a:t>+</a:t>
                </a:r>
                <a:r>
                  <a:rPr lang="en-US" sz="2200" dirty="0">
                    <a:sym typeface="Symbol" panose="05050102010706020507" pitchFamily="18" charset="2"/>
                  </a:rPr>
                  <a:t> and </a:t>
                </a:r>
                <a:r>
                  <a:rPr lang="en-US" sz="2200" baseline="30000" dirty="0">
                    <a:sym typeface="Symbol" panose="05050102010706020507" pitchFamily="18" charset="2"/>
                  </a:rPr>
                  <a:t>0 </a:t>
                </a:r>
                <a:r>
                  <a:rPr lang="en-US" sz="2200" dirty="0">
                    <a:sym typeface="Symbol" panose="05050102010706020507" pitchFamily="18" charset="2"/>
                  </a:rPr>
                  <a:t>K</a:t>
                </a:r>
                <a:r>
                  <a:rPr lang="en-US" sz="2200" baseline="30000" dirty="0">
                    <a:sym typeface="Symbol" panose="05050102010706020507" pitchFamily="18" charset="2"/>
                  </a:rPr>
                  <a:t>+  </a:t>
                </a:r>
                <a:r>
                  <a:rPr lang="en-US" sz="2200" dirty="0">
                    <a:sym typeface="Symbol" panose="05050102010706020507" pitchFamily="18" charset="2"/>
                  </a:rPr>
                  <a:t>are 0.1 and 0.3</a:t>
                </a:r>
              </a:p>
              <a:p>
                <a:endParaRPr lang="en-US" sz="2200" dirty="0">
                  <a:sym typeface="Symbol" panose="05050102010706020507" pitchFamily="18" charset="2"/>
                </a:endParaRPr>
              </a:p>
              <a:p>
                <a:r>
                  <a:rPr lang="en-US" sz="2200" dirty="0">
                    <a:sym typeface="Symbol" panose="05050102010706020507" pitchFamily="18" charset="2"/>
                  </a:rPr>
                  <a:t> </a:t>
                </a:r>
                <a:r>
                  <a:rPr lang="en-US" sz="2200" dirty="0"/>
                  <a:t>  Not very precise, but who knows?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24DA31A-772E-4620-8719-DD3BB558B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50" y="5191345"/>
                <a:ext cx="11518899" cy="1465529"/>
              </a:xfrm>
              <a:prstGeom prst="rect">
                <a:avLst/>
              </a:prstGeom>
              <a:blipFill>
                <a:blip r:embed="rId7"/>
                <a:stretch>
                  <a:fillRect l="-688" t="-1667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841C5ABE-6D57-4B2E-8080-FAAC5C8ABC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4974" y="57137"/>
            <a:ext cx="3064997" cy="13668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CFD184-0E26-EAE8-8FEB-E317A9450CD6}"/>
              </a:ext>
            </a:extLst>
          </p:cNvPr>
          <p:cNvSpPr txBox="1"/>
          <p:nvPr/>
        </p:nvSpPr>
        <p:spPr>
          <a:xfrm>
            <a:off x="10431293" y="4570069"/>
            <a:ext cx="253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/>
              <a:t>Ξ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EC556-2F54-9334-8CDA-776EE784B597}"/>
              </a:ext>
            </a:extLst>
          </p:cNvPr>
          <p:cNvSpPr txBox="1"/>
          <p:nvPr/>
        </p:nvSpPr>
        <p:spPr>
          <a:xfrm>
            <a:off x="10868939" y="4666375"/>
            <a:ext cx="253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/>
              <a:t>Ξ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976CE-376E-EA39-92DB-138ADCB86138}"/>
              </a:ext>
            </a:extLst>
          </p:cNvPr>
          <p:cNvSpPr txBox="1"/>
          <p:nvPr/>
        </p:nvSpPr>
        <p:spPr>
          <a:xfrm>
            <a:off x="10619716" y="5064734"/>
            <a:ext cx="23441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/>
              <a:t>Ξ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631B34-B48E-A541-DA6F-8F609251E399}"/>
              </a:ext>
            </a:extLst>
          </p:cNvPr>
          <p:cNvSpPr txBox="1"/>
          <p:nvPr/>
        </p:nvSpPr>
        <p:spPr>
          <a:xfrm>
            <a:off x="11275100" y="4899991"/>
            <a:ext cx="2344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/>
              <a:t>Ξ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F6A6AB-012C-D67A-5BE5-8686FC926408}"/>
              </a:ext>
            </a:extLst>
          </p:cNvPr>
          <p:cNvSpPr txBox="1"/>
          <p:nvPr/>
        </p:nvSpPr>
        <p:spPr>
          <a:xfrm>
            <a:off x="9938077" y="4532243"/>
            <a:ext cx="1780158" cy="17691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995EC-B849-61F0-0881-955BF6FBFAE7}"/>
              </a:ext>
            </a:extLst>
          </p:cNvPr>
          <p:cNvSpPr txBox="1"/>
          <p:nvPr/>
        </p:nvSpPr>
        <p:spPr>
          <a:xfrm>
            <a:off x="8670588" y="1649896"/>
            <a:ext cx="94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l-GR" dirty="0"/>
              <a:t>Ξ</a:t>
            </a:r>
            <a:r>
              <a:rPr lang="en-US" baseline="-25000" dirty="0"/>
              <a:t>c</a:t>
            </a:r>
            <a:r>
              <a:rPr lang="en-US" baseline="30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40678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25E6A3-39C8-49D1-835D-CDF7045B5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4E500-F03A-40C8-8073-32D3EF5F1797}"/>
              </a:ext>
            </a:extLst>
          </p:cNvPr>
          <p:cNvSpPr txBox="1"/>
          <p:nvPr/>
        </p:nvSpPr>
        <p:spPr>
          <a:xfrm>
            <a:off x="3916251" y="206061"/>
            <a:ext cx="372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309B70-7DAA-4D54-AE85-BA1E521BA2EC}"/>
              </a:ext>
            </a:extLst>
          </p:cNvPr>
          <p:cNvSpPr txBox="1"/>
          <p:nvPr/>
        </p:nvSpPr>
        <p:spPr>
          <a:xfrm>
            <a:off x="377780" y="998934"/>
            <a:ext cx="1143643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presented two Belle II Measurements of charmed baryons </a:t>
            </a:r>
          </a:p>
          <a:p>
            <a:endParaRPr lang="en-US" sz="2400" dirty="0"/>
          </a:p>
          <a:p>
            <a:r>
              <a:rPr lang="en-US" sz="2400" dirty="0"/>
              <a:t>   </a:t>
            </a:r>
            <a:r>
              <a:rPr lang="en-US" sz="2400" dirty="0">
                <a:sym typeface="Symbol" panose="05050102010706020507" pitchFamily="18" charset="2"/>
              </a:rPr>
              <a:t></a:t>
            </a:r>
            <a:r>
              <a:rPr lang="en-US" sz="2400" baseline="-25000" dirty="0">
                <a:sym typeface="Symbol" panose="05050102010706020507" pitchFamily="18" charset="2"/>
              </a:rPr>
              <a:t>c</a:t>
            </a:r>
            <a:r>
              <a:rPr lang="en-US" sz="2400" baseline="30000" dirty="0">
                <a:sym typeface="Symbol" panose="05050102010706020507" pitchFamily="18" charset="2"/>
              </a:rPr>
              <a:t>+</a:t>
            </a:r>
            <a:r>
              <a:rPr lang="en-US" sz="2400" dirty="0">
                <a:sym typeface="Symbol" panose="05050102010706020507" pitchFamily="18" charset="2"/>
              </a:rPr>
              <a:t>    </a:t>
            </a:r>
            <a:r>
              <a:rPr lang="en-US" sz="2400" dirty="0"/>
              <a:t>203.20 </a:t>
            </a:r>
            <a:r>
              <a:rPr lang="en-US" sz="2400" dirty="0">
                <a:sym typeface="Symbol" panose="05050102010706020507" pitchFamily="18" charset="2"/>
              </a:rPr>
              <a:t> 0.89  0.77 fs (world’s most precise measurement)</a:t>
            </a:r>
          </a:p>
          <a:p>
            <a:r>
              <a:rPr lang="en-US" sz="2400" dirty="0">
                <a:sym typeface="Symbol" panose="05050102010706020507" pitchFamily="18" charset="2"/>
              </a:rPr>
              <a:t>  </a:t>
            </a:r>
            <a:r>
              <a:rPr lang="en-US" sz="2400" baseline="-25000" dirty="0">
                <a:sym typeface="Symbol" panose="05050102010706020507" pitchFamily="18" charset="2"/>
              </a:rPr>
              <a:t>c</a:t>
            </a:r>
            <a:r>
              <a:rPr lang="en-US" sz="2400" baseline="30000" dirty="0">
                <a:sym typeface="Symbol" panose="05050102010706020507" pitchFamily="18" charset="2"/>
              </a:rPr>
              <a:t>0</a:t>
            </a:r>
            <a:r>
              <a:rPr lang="en-US" sz="2400" dirty="0">
                <a:sym typeface="Symbol" panose="05050102010706020507" pitchFamily="18" charset="2"/>
              </a:rPr>
              <a:t>     243  48  11  fs (consistent with LHCb measurement)</a:t>
            </a:r>
          </a:p>
          <a:p>
            <a:r>
              <a:rPr lang="en-US" sz="2400" dirty="0">
                <a:sym typeface="Symbol" panose="05050102010706020507" pitchFamily="18" charset="2"/>
              </a:rPr>
              <a:t> </a:t>
            </a:r>
            <a:endParaRPr lang="en-US" sz="2400" dirty="0"/>
          </a:p>
          <a:p>
            <a:endParaRPr lang="en-US" dirty="0"/>
          </a:p>
          <a:p>
            <a:r>
              <a:rPr lang="en-US" sz="2400" dirty="0"/>
              <a:t>I have reviewed some (of the many) lines of research in baryons for which Belle II is uniquely placed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Charmed Baryon Spectroscopy (particularly involving </a:t>
            </a:r>
            <a:r>
              <a:rPr lang="en-US" sz="2400" dirty="0">
                <a:sym typeface="Symbol" panose="05050102010706020507" pitchFamily="18" charset="2"/>
              </a:rPr>
              <a:t> decays)</a:t>
            </a:r>
          </a:p>
          <a:p>
            <a:pPr marL="457200" indent="-457200">
              <a:buAutoNum type="arabicPeriod"/>
            </a:pPr>
            <a:r>
              <a:rPr lang="en-US" sz="2400" dirty="0">
                <a:sym typeface="Symbol" panose="05050102010706020507" pitchFamily="18" charset="2"/>
              </a:rPr>
              <a:t>Strange Baryon Spectroscopy (particularly using hyperons in charmed baryon decays)</a:t>
            </a:r>
          </a:p>
          <a:p>
            <a:pPr marL="457200" indent="-457200">
              <a:buAutoNum type="arabicPeriod"/>
            </a:pPr>
            <a:r>
              <a:rPr lang="en-US" sz="2400" dirty="0">
                <a:sym typeface="Symbol" panose="05050102010706020507" pitchFamily="18" charset="2"/>
              </a:rPr>
              <a:t>Charmed Baryon Decay Modes </a:t>
            </a:r>
          </a:p>
          <a:p>
            <a:pPr marL="457200" indent="-457200">
              <a:buAutoNum type="arabicPeriod"/>
            </a:pPr>
            <a:r>
              <a:rPr lang="en-US" sz="2400" dirty="0">
                <a:sym typeface="Symbol" panose="05050102010706020507" pitchFamily="18" charset="2"/>
              </a:rPr>
              <a:t>CP Violation searches</a:t>
            </a:r>
          </a:p>
          <a:p>
            <a:pPr marL="457200" indent="-457200">
              <a:buAutoNum type="arabicPeriod"/>
            </a:pPr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dirty="0">
                <a:sym typeface="Symbol" panose="05050102010706020507" pitchFamily="18" charset="2"/>
              </a:rPr>
              <a:t>For all of these, Belle II has the working experiment, it is well calibrated and understood, and now all we need is the luminosity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3056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658ABC-D319-4F4C-A73E-20449ACD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F4D0D-AF15-430C-AED5-0951442072A1}"/>
              </a:ext>
            </a:extLst>
          </p:cNvPr>
          <p:cNvSpPr txBox="1"/>
          <p:nvPr/>
        </p:nvSpPr>
        <p:spPr>
          <a:xfrm>
            <a:off x="1070264" y="831273"/>
            <a:ext cx="1028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201121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27020C-1002-433F-83B1-AEF1148E107A}"/>
              </a:ext>
            </a:extLst>
          </p:cNvPr>
          <p:cNvSpPr txBox="1"/>
          <p:nvPr/>
        </p:nvSpPr>
        <p:spPr>
          <a:xfrm>
            <a:off x="0" y="923330"/>
            <a:ext cx="12192000" cy="556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sort of modes should we look for?   </a:t>
            </a:r>
          </a:p>
          <a:p>
            <a:r>
              <a:rPr lang="en-US" sz="3200" dirty="0">
                <a:sym typeface="Symbol" panose="05050102010706020507" pitchFamily="18" charset="2"/>
              </a:rPr>
              <a:t></a:t>
            </a:r>
            <a:r>
              <a:rPr lang="en-US" sz="3200" baseline="-25000" dirty="0">
                <a:sym typeface="Symbol" panose="05050102010706020507" pitchFamily="18" charset="2"/>
              </a:rPr>
              <a:t>c</a:t>
            </a:r>
            <a:r>
              <a:rPr lang="en-US" sz="3200" baseline="30000" dirty="0">
                <a:sym typeface="Symbol" panose="05050102010706020507" pitchFamily="18" charset="2"/>
              </a:rPr>
              <a:t>+</a:t>
            </a:r>
            <a:r>
              <a:rPr lang="en-US" sz="3200" dirty="0">
                <a:sym typeface="Symbol" panose="05050102010706020507" pitchFamily="18" charset="2"/>
              </a:rPr>
              <a:t>    K</a:t>
            </a:r>
            <a:r>
              <a:rPr lang="en-US" sz="3200" baseline="30000" dirty="0">
                <a:sym typeface="Symbol" panose="05050102010706020507" pitchFamily="18" charset="2"/>
              </a:rPr>
              <a:t>+</a:t>
            </a:r>
            <a:r>
              <a:rPr lang="en-US" sz="3200" dirty="0">
                <a:sym typeface="Symbol" panose="05050102010706020507" pitchFamily="18" charset="2"/>
              </a:rPr>
              <a:t> and </a:t>
            </a:r>
            <a:r>
              <a:rPr lang="en-US" sz="3200" baseline="30000" dirty="0">
                <a:sym typeface="Symbol" panose="05050102010706020507" pitchFamily="18" charset="2"/>
              </a:rPr>
              <a:t>0 </a:t>
            </a:r>
            <a:r>
              <a:rPr lang="en-US" sz="3200" dirty="0">
                <a:sym typeface="Symbol" panose="05050102010706020507" pitchFamily="18" charset="2"/>
              </a:rPr>
              <a:t>K</a:t>
            </a:r>
            <a:r>
              <a:rPr lang="en-US" sz="3200" baseline="30000" dirty="0">
                <a:sym typeface="Symbol" panose="05050102010706020507" pitchFamily="18" charset="2"/>
              </a:rPr>
              <a:t>+ </a:t>
            </a:r>
            <a:r>
              <a:rPr lang="en-US" sz="2800" dirty="0">
                <a:sym typeface="Symbol" panose="05050102010706020507" pitchFamily="18" charset="2"/>
              </a:rPr>
              <a:t>are the theoretically simplest decay modes to look at</a:t>
            </a:r>
          </a:p>
          <a:p>
            <a:r>
              <a:rPr lang="en-US" sz="2800" dirty="0">
                <a:sym typeface="Symbol" panose="05050102010706020507" pitchFamily="18" charset="2"/>
              </a:rPr>
              <a:t>   Branching Fractions:      (6.1  1.2) x 10</a:t>
            </a:r>
            <a:r>
              <a:rPr lang="en-US" sz="2800" baseline="30000" dirty="0">
                <a:sym typeface="Symbol" panose="05050102010706020507" pitchFamily="18" charset="2"/>
              </a:rPr>
              <a:t>-4              </a:t>
            </a:r>
            <a:r>
              <a:rPr lang="en-US" sz="2800" dirty="0">
                <a:sym typeface="Symbol" panose="05050102010706020507" pitchFamily="18" charset="2"/>
              </a:rPr>
              <a:t>and         (5.2  0.8) x 10</a:t>
            </a:r>
            <a:r>
              <a:rPr lang="en-US" sz="2800" baseline="30000" dirty="0">
                <a:sym typeface="Symbol" panose="05050102010706020507" pitchFamily="18" charset="2"/>
              </a:rPr>
              <a:t>-4</a:t>
            </a:r>
          </a:p>
          <a:p>
            <a:r>
              <a:rPr lang="en-US" i="1" dirty="0">
                <a:sym typeface="Symbol" panose="05050102010706020507" pitchFamily="18" charset="2"/>
              </a:rPr>
              <a:t>                                                                                                      (dominated by statistical uncertainty)</a:t>
            </a:r>
          </a:p>
          <a:p>
            <a:r>
              <a:rPr lang="en-US" sz="2800" dirty="0">
                <a:sym typeface="Symbol" panose="05050102010706020507" pitchFamily="18" charset="2"/>
              </a:rPr>
              <a:t>At </a:t>
            </a:r>
            <a:r>
              <a:rPr lang="en-US" sz="2800" dirty="0" err="1">
                <a:sym typeface="Symbol" panose="05050102010706020507" pitchFamily="18" charset="2"/>
              </a:rPr>
              <a:t>e</a:t>
            </a:r>
            <a:r>
              <a:rPr lang="en-US" sz="2800" baseline="30000" dirty="0" err="1">
                <a:sym typeface="Symbol" panose="05050102010706020507" pitchFamily="18" charset="2"/>
              </a:rPr>
              <a:t>+</a:t>
            </a:r>
            <a:r>
              <a:rPr lang="en-US" sz="2800" dirty="0" err="1">
                <a:sym typeface="Symbol" panose="05050102010706020507" pitchFamily="18" charset="2"/>
              </a:rPr>
              <a:t>e</a:t>
            </a:r>
            <a:r>
              <a:rPr lang="en-US" sz="2800" baseline="30000" dirty="0">
                <a:sym typeface="Symbol" panose="05050102010706020507" pitchFamily="18" charset="2"/>
              </a:rPr>
              <a:t>-</a:t>
            </a:r>
            <a:r>
              <a:rPr lang="en-US" sz="2800" dirty="0">
                <a:sym typeface="Symbol" panose="05050102010706020507" pitchFamily="18" charset="2"/>
              </a:rPr>
              <a:t> machines:</a:t>
            </a:r>
            <a:r>
              <a:rPr lang="en-US" sz="2800" baseline="30000" dirty="0">
                <a:sym typeface="Symbol" panose="05050102010706020507" pitchFamily="18" charset="2"/>
              </a:rPr>
              <a:t> </a:t>
            </a:r>
          </a:p>
          <a:p>
            <a:pPr marL="457200" indent="-457200">
              <a:buFont typeface="Symbol" panose="05050102010706020507" pitchFamily="18" charset="2"/>
              <a:buChar char="L"/>
            </a:pPr>
            <a:r>
              <a:rPr lang="en-US" sz="2800" dirty="0">
                <a:sym typeface="Symbol" panose="05050102010706020507" pitchFamily="18" charset="2"/>
              </a:rPr>
              <a:t>efficiency and purity are good </a:t>
            </a:r>
          </a:p>
          <a:p>
            <a:r>
              <a:rPr lang="en-US" sz="2800" dirty="0">
                <a:sym typeface="Symbol" panose="05050102010706020507" pitchFamily="18" charset="2"/>
              </a:rPr>
              <a:t></a:t>
            </a:r>
            <a:r>
              <a:rPr lang="en-US" sz="2800" baseline="30000" dirty="0">
                <a:sym typeface="Symbol" panose="05050102010706020507" pitchFamily="18" charset="2"/>
              </a:rPr>
              <a:t>0</a:t>
            </a:r>
            <a:r>
              <a:rPr lang="en-US" sz="2800" dirty="0">
                <a:sym typeface="Symbol" panose="05050102010706020507" pitchFamily="18" charset="2"/>
              </a:rPr>
              <a:t>  efficiency and purity OK</a:t>
            </a:r>
          </a:p>
          <a:p>
            <a:endParaRPr lang="en-US" sz="2800" baseline="30000" dirty="0">
              <a:sym typeface="Symbol" panose="05050102010706020507" pitchFamily="18" charset="2"/>
            </a:endParaRPr>
          </a:p>
          <a:p>
            <a:r>
              <a:rPr lang="en-US" sz="2800" dirty="0">
                <a:sym typeface="Symbol" panose="05050102010706020507" pitchFamily="18" charset="2"/>
              </a:rPr>
              <a:t>For 1 ab</a:t>
            </a:r>
            <a:r>
              <a:rPr lang="en-US" sz="2800" baseline="30000" dirty="0">
                <a:sym typeface="Symbol" panose="05050102010706020507" pitchFamily="18" charset="2"/>
              </a:rPr>
              <a:t>-1 </a:t>
            </a:r>
            <a:r>
              <a:rPr lang="en-US" sz="2800" dirty="0">
                <a:sym typeface="Symbol" panose="05050102010706020507" pitchFamily="18" charset="2"/>
              </a:rPr>
              <a:t>(Belle integrated luminosity, but small fraction of what Belle II WILL take)</a:t>
            </a:r>
            <a:endParaRPr lang="en-US" sz="2800" dirty="0"/>
          </a:p>
          <a:p>
            <a:endParaRPr lang="en-US" sz="3200" dirty="0"/>
          </a:p>
          <a:p>
            <a:r>
              <a:rPr lang="en-US" sz="2800" dirty="0">
                <a:sym typeface="Symbol" panose="05050102010706020507" pitchFamily="18" charset="2"/>
              </a:rPr>
              <a:t> K</a:t>
            </a:r>
            <a:r>
              <a:rPr lang="en-US" sz="2800" baseline="30000" dirty="0">
                <a:sym typeface="Symbol" panose="05050102010706020507" pitchFamily="18" charset="2"/>
              </a:rPr>
              <a:t>+</a:t>
            </a:r>
            <a:r>
              <a:rPr lang="en-US" sz="2800" dirty="0">
                <a:sym typeface="Symbol" panose="05050102010706020507" pitchFamily="18" charset="2"/>
              </a:rPr>
              <a:t> will have around 10,000 events and statistical uncertainty   3%</a:t>
            </a:r>
            <a:endParaRPr lang="en-US" sz="2800" baseline="30000" dirty="0">
              <a:sym typeface="Symbol" panose="05050102010706020507" pitchFamily="18" charset="2"/>
            </a:endParaRPr>
          </a:p>
          <a:p>
            <a:r>
              <a:rPr lang="en-US" sz="2800" dirty="0">
                <a:sym typeface="Symbol" panose="05050102010706020507" pitchFamily="18" charset="2"/>
              </a:rPr>
              <a:t></a:t>
            </a:r>
            <a:r>
              <a:rPr lang="en-US" sz="2800" baseline="30000" dirty="0">
                <a:sym typeface="Symbol" panose="05050102010706020507" pitchFamily="18" charset="2"/>
              </a:rPr>
              <a:t>0 </a:t>
            </a:r>
            <a:r>
              <a:rPr lang="en-US" sz="2800" dirty="0">
                <a:sym typeface="Symbol" panose="05050102010706020507" pitchFamily="18" charset="2"/>
              </a:rPr>
              <a:t>K</a:t>
            </a:r>
            <a:r>
              <a:rPr lang="en-US" sz="2800" baseline="30000" dirty="0">
                <a:sym typeface="Symbol" panose="05050102010706020507" pitchFamily="18" charset="2"/>
              </a:rPr>
              <a:t>+ </a:t>
            </a:r>
            <a:r>
              <a:rPr lang="en-US" sz="2800" dirty="0">
                <a:sym typeface="Symbol" panose="05050102010706020507" pitchFamily="18" charset="2"/>
              </a:rPr>
              <a:t>will have around 3,000 events and statistical uncertainty    6%</a:t>
            </a:r>
            <a:endParaRPr lang="en-US" sz="2800" baseline="300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7D676C-BC39-40C9-9ED1-EE671FD384E4}"/>
              </a:ext>
            </a:extLst>
          </p:cNvPr>
          <p:cNvSpPr txBox="1"/>
          <p:nvPr/>
        </p:nvSpPr>
        <p:spPr>
          <a:xfrm>
            <a:off x="746760" y="0"/>
            <a:ext cx="10500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CP violation searches using charmed baryons </a:t>
            </a:r>
            <a:r>
              <a:rPr lang="en-US" sz="2400" dirty="0">
                <a:solidFill>
                  <a:srgbClr val="FF0000"/>
                </a:solidFill>
              </a:rPr>
              <a:t>continued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4F57F9-5466-4E46-BBC9-82289567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2DC3-0F24-4002-BE14-2B4EBEECF0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33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7055D5-DAC6-45F9-A5AD-E2B922899A80}"/>
              </a:ext>
            </a:extLst>
          </p:cNvPr>
          <p:cNvSpPr txBox="1"/>
          <p:nvPr/>
        </p:nvSpPr>
        <p:spPr>
          <a:xfrm>
            <a:off x="746760" y="0"/>
            <a:ext cx="1050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CP violation searches using charmed baryons continued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C45CC5-6C3B-4C4D-B648-B2BD9C44F6C9}"/>
              </a:ext>
            </a:extLst>
          </p:cNvPr>
          <p:cNvSpPr txBox="1"/>
          <p:nvPr/>
        </p:nvSpPr>
        <p:spPr>
          <a:xfrm>
            <a:off x="0" y="2510446"/>
            <a:ext cx="12077700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Operationally, for a decay such as </a:t>
            </a:r>
            <a:r>
              <a:rPr lang="en-US" sz="2800" dirty="0">
                <a:sym typeface="Symbol" panose="05050102010706020507" pitchFamily="18" charset="2"/>
              </a:rPr>
              <a:t></a:t>
            </a:r>
            <a:r>
              <a:rPr lang="en-US" sz="2800" baseline="-25000" dirty="0">
                <a:sym typeface="Symbol" panose="05050102010706020507" pitchFamily="18" charset="2"/>
              </a:rPr>
              <a:t>c</a:t>
            </a:r>
            <a:r>
              <a:rPr lang="en-US" sz="2800" baseline="30000" dirty="0">
                <a:sym typeface="Symbol" panose="05050102010706020507" pitchFamily="18" charset="2"/>
              </a:rPr>
              <a:t>+</a:t>
            </a:r>
            <a:r>
              <a:rPr lang="en-US" sz="2800" dirty="0">
                <a:sym typeface="Symbol" panose="05050102010706020507" pitchFamily="18" charset="2"/>
              </a:rPr>
              <a:t>    K</a:t>
            </a:r>
            <a:r>
              <a:rPr lang="en-US" sz="2800" baseline="30000" dirty="0">
                <a:sym typeface="Symbol" panose="05050102010706020507" pitchFamily="18" charset="2"/>
              </a:rPr>
              <a:t>+</a:t>
            </a:r>
            <a:r>
              <a:rPr lang="en-US" sz="2800" dirty="0">
                <a:sym typeface="Symbol" panose="05050102010706020507" pitchFamily="18" charset="2"/>
              </a:rPr>
              <a:t>   we define an angle </a:t>
            </a:r>
            <a:r>
              <a:rPr lang="en-US" sz="2800" baseline="-25000" dirty="0">
                <a:sym typeface="Symbol" panose="05050102010706020507" pitchFamily="18" charset="2"/>
              </a:rPr>
              <a:t>  </a:t>
            </a:r>
            <a:r>
              <a:rPr lang="en-US" sz="2800" dirty="0">
                <a:sym typeface="Symbol" panose="05050102010706020507" pitchFamily="18" charset="2"/>
              </a:rPr>
              <a:t>, which is the angle between the proton momentum in the  frame and the  in the </a:t>
            </a:r>
            <a:r>
              <a:rPr lang="en-US" sz="2800" baseline="-25000" dirty="0">
                <a:sym typeface="Symbol" panose="05050102010706020507" pitchFamily="18" charset="2"/>
              </a:rPr>
              <a:t>c</a:t>
            </a:r>
            <a:r>
              <a:rPr lang="en-US" sz="2800" baseline="30000" dirty="0">
                <a:sym typeface="Symbol" panose="05050102010706020507" pitchFamily="18" charset="2"/>
              </a:rPr>
              <a:t>+ </a:t>
            </a:r>
            <a:r>
              <a:rPr lang="en-US" sz="2800" dirty="0">
                <a:sym typeface="Symbol" panose="05050102010706020507" pitchFamily="18" charset="2"/>
              </a:rPr>
              <a:t>frame. We divide the data into bins of cos(</a:t>
            </a:r>
            <a:r>
              <a:rPr lang="en-US" sz="2800" baseline="-25000" dirty="0">
                <a:sym typeface="Symbol" panose="05050102010706020507" pitchFamily="18" charset="2"/>
              </a:rPr>
              <a:t></a:t>
            </a:r>
            <a:r>
              <a:rPr lang="en-US" sz="2800" dirty="0">
                <a:sym typeface="Symbol" panose="05050102010706020507" pitchFamily="18" charset="2"/>
              </a:rPr>
              <a:t> ) and then use the equation:</a:t>
            </a:r>
          </a:p>
          <a:p>
            <a:endParaRPr lang="en-US" sz="2800" baseline="-25000" dirty="0">
              <a:sym typeface="Symbol" panose="05050102010706020507" pitchFamily="18" charset="2"/>
            </a:endParaRPr>
          </a:p>
          <a:p>
            <a:r>
              <a:rPr lang="en-US" sz="2800" baseline="-25000" dirty="0">
                <a:sym typeface="Symbol" panose="05050102010706020507" pitchFamily="18" charset="2"/>
              </a:rPr>
              <a:t>                                   </a:t>
            </a:r>
            <a:r>
              <a:rPr lang="en-US" sz="2800" dirty="0" err="1">
                <a:solidFill>
                  <a:srgbClr val="00B050"/>
                </a:solidFill>
                <a:sym typeface="Symbol" panose="05050102010706020507" pitchFamily="18" charset="2"/>
              </a:rPr>
              <a:t>dN</a:t>
            </a:r>
            <a:r>
              <a:rPr lang="en-US" sz="2800" dirty="0">
                <a:solidFill>
                  <a:srgbClr val="00B050"/>
                </a:solidFill>
                <a:sym typeface="Symbol" panose="05050102010706020507" pitchFamily="18" charset="2"/>
              </a:rPr>
              <a:t>/</a:t>
            </a:r>
            <a:r>
              <a:rPr lang="en-US" sz="2800" dirty="0" err="1">
                <a:solidFill>
                  <a:srgbClr val="00B050"/>
                </a:solidFill>
                <a:sym typeface="Symbol" panose="05050102010706020507" pitchFamily="18" charset="2"/>
              </a:rPr>
              <a:t>dcos</a:t>
            </a:r>
            <a:r>
              <a:rPr lang="en-US" sz="2800" dirty="0">
                <a:solidFill>
                  <a:srgbClr val="00B050"/>
                </a:solidFill>
                <a:sym typeface="Symbol" panose="05050102010706020507" pitchFamily="18" charset="2"/>
              </a:rPr>
              <a:t></a:t>
            </a:r>
            <a:r>
              <a:rPr lang="en-US" sz="2800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   </a:t>
            </a:r>
            <a:r>
              <a:rPr lang="en-US" sz="2800" dirty="0">
                <a:solidFill>
                  <a:srgbClr val="00B050"/>
                </a:solidFill>
                <a:sym typeface="Symbol" panose="05050102010706020507" pitchFamily="18" charset="2"/>
              </a:rPr>
              <a:t>   1 + (</a:t>
            </a:r>
            <a:r>
              <a:rPr lang="en-US" sz="2800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c</a:t>
            </a:r>
            <a:r>
              <a:rPr lang="en-US" sz="2800" baseline="30000" dirty="0">
                <a:solidFill>
                  <a:srgbClr val="00B050"/>
                </a:solidFill>
                <a:sym typeface="Symbol" panose="05050102010706020507" pitchFamily="18" charset="2"/>
              </a:rPr>
              <a:t>+</a:t>
            </a:r>
            <a:r>
              <a:rPr lang="en-US" sz="2800" dirty="0">
                <a:solidFill>
                  <a:srgbClr val="00B050"/>
                </a:solidFill>
                <a:sym typeface="Symbol" panose="05050102010706020507" pitchFamily="18" charset="2"/>
              </a:rPr>
              <a:t>    K</a:t>
            </a:r>
            <a:r>
              <a:rPr lang="en-US" sz="2800" baseline="30000" dirty="0">
                <a:solidFill>
                  <a:srgbClr val="00B050"/>
                </a:solidFill>
                <a:sym typeface="Symbol" panose="05050102010706020507" pitchFamily="18" charset="2"/>
              </a:rPr>
              <a:t>+</a:t>
            </a:r>
            <a:r>
              <a:rPr lang="en-US" sz="2800" dirty="0">
                <a:solidFill>
                  <a:srgbClr val="00B050"/>
                </a:solidFill>
                <a:sym typeface="Symbol" panose="05050102010706020507" pitchFamily="18" charset="2"/>
              </a:rPr>
              <a:t>) (   p</a:t>
            </a:r>
            <a:r>
              <a:rPr lang="en-US" sz="2800" baseline="30000" dirty="0">
                <a:solidFill>
                  <a:srgbClr val="00B050"/>
                </a:solidFill>
                <a:sym typeface="Symbol" panose="05050102010706020507" pitchFamily="18" charset="2"/>
              </a:rPr>
              <a:t>-</a:t>
            </a:r>
            <a:r>
              <a:rPr lang="en-US" sz="2800" dirty="0">
                <a:solidFill>
                  <a:srgbClr val="00B050"/>
                </a:solidFill>
                <a:sym typeface="Symbol" panose="05050102010706020507" pitchFamily="18" charset="2"/>
              </a:rPr>
              <a:t>)cos</a:t>
            </a:r>
            <a:r>
              <a:rPr lang="en-US" sz="2800" baseline="-25000" dirty="0">
                <a:solidFill>
                  <a:srgbClr val="00B050"/>
                </a:solidFill>
                <a:sym typeface="Symbol" panose="05050102010706020507" pitchFamily="18" charset="2"/>
              </a:rPr>
              <a:t> </a:t>
            </a:r>
          </a:p>
          <a:p>
            <a:endParaRPr lang="en-US" sz="2800" baseline="-25000" dirty="0">
              <a:sym typeface="Symbol" panose="05050102010706020507" pitchFamily="18" charset="2"/>
            </a:endParaRPr>
          </a:p>
          <a:p>
            <a:r>
              <a:rPr lang="en-US" sz="2800" dirty="0">
                <a:sym typeface="Symbol" panose="05050102010706020507" pitchFamily="18" charset="2"/>
              </a:rPr>
              <a:t>In other words, split the data into bins of cos</a:t>
            </a:r>
            <a:r>
              <a:rPr lang="en-US" sz="2800" baseline="-25000" dirty="0">
                <a:sym typeface="Symbol" panose="05050102010706020507" pitchFamily="18" charset="2"/>
              </a:rPr>
              <a:t> </a:t>
            </a:r>
            <a:r>
              <a:rPr lang="en-US" sz="2800" dirty="0">
                <a:sym typeface="Symbol" panose="05050102010706020507" pitchFamily="18" charset="2"/>
              </a:rPr>
              <a:t>, fit the peak in each one, make a plot, find the slope and extract the product of the  parameters</a:t>
            </a:r>
          </a:p>
          <a:p>
            <a:r>
              <a:rPr lang="en-US" sz="2800" dirty="0">
                <a:sym typeface="Symbol" panose="05050102010706020507" pitchFamily="18" charset="2"/>
              </a:rPr>
              <a:t>( for a  is well known)</a:t>
            </a:r>
            <a:endParaRPr lang="en-US" sz="2800" baseline="-25000" dirty="0">
              <a:sym typeface="Symbol" panose="05050102010706020507" pitchFamily="18" charset="2"/>
            </a:endParaRPr>
          </a:p>
          <a:p>
            <a:endParaRPr lang="en-US" sz="2800" baseline="-25000" dirty="0">
              <a:sym typeface="Symbol" panose="05050102010706020507" pitchFamily="18" charset="2"/>
            </a:endParaRPr>
          </a:p>
          <a:p>
            <a:endParaRPr 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04BEC6-B9CA-4682-BFB4-9EB839BF4FCA}"/>
                  </a:ext>
                </a:extLst>
              </p:cNvPr>
              <p:cNvSpPr txBox="1"/>
              <p:nvPr/>
            </p:nvSpPr>
            <p:spPr>
              <a:xfrm>
                <a:off x="-118593" y="681913"/>
                <a:ext cx="12196293" cy="2028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For a decay such as </a:t>
                </a:r>
                <a:r>
                  <a:rPr lang="en-US" sz="2400" dirty="0">
                    <a:sym typeface="Symbol" panose="05050102010706020507" pitchFamily="18" charset="2"/>
                  </a:rPr>
                  <a:t>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c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+</a:t>
                </a:r>
                <a:r>
                  <a:rPr lang="en-US" sz="2400" dirty="0">
                    <a:sym typeface="Symbol" panose="05050102010706020507" pitchFamily="18" charset="2"/>
                  </a:rPr>
                  <a:t>   BP  (baryon + </a:t>
                </a:r>
                <a:r>
                  <a:rPr lang="en-US" sz="2400" dirty="0" err="1">
                    <a:sym typeface="Symbol" panose="05050102010706020507" pitchFamily="18" charset="2"/>
                  </a:rPr>
                  <a:t>pseudoscalar</a:t>
                </a:r>
                <a:r>
                  <a:rPr lang="en-US" sz="2400" dirty="0">
                    <a:sym typeface="Symbol" panose="05050102010706020507" pitchFamily="18" charset="2"/>
                  </a:rPr>
                  <a:t> meson), the  parameter is defined to be: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                                                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𝑅𝑒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.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num>
                      <m:den>
                        <m:eqArr>
                          <m:eqArr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+|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𝑝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</m:e>
                          <m:e/>
                          <m:e/>
                        </m:eqArr>
                      </m:den>
                    </m:f>
                  </m:oMath>
                </a14:m>
                <a:r>
                  <a:rPr lang="en-US" sz="3600" baseline="-25000" dirty="0">
                    <a:sym typeface="Symbol" panose="05050102010706020507" pitchFamily="18" charset="2"/>
                  </a:rPr>
                  <a:t>    </a:t>
                </a:r>
                <a:endParaRPr lang="en-US" sz="3600" baseline="-25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04BEC6-B9CA-4682-BFB4-9EB839BF4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593" y="681913"/>
                <a:ext cx="12196293" cy="2028889"/>
              </a:xfrm>
              <a:prstGeom prst="rect">
                <a:avLst/>
              </a:prstGeom>
              <a:blipFill>
                <a:blip r:embed="rId2"/>
                <a:stretch>
                  <a:fillRect l="-800" t="-3003" r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B38C38E-5160-44C5-931F-E379F487694B}"/>
              </a:ext>
            </a:extLst>
          </p:cNvPr>
          <p:cNvSpPr txBox="1"/>
          <p:nvPr/>
        </p:nvSpPr>
        <p:spPr>
          <a:xfrm>
            <a:off x="-12700" y="2000250"/>
            <a:ext cx="113665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  (where s and p are the parity-violating s-wave and the parity-conserving p-wave amplitudes in the decay)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DB4EFD-47E8-4E75-988D-313245E3FEDE}"/>
              </a:ext>
            </a:extLst>
          </p:cNvPr>
          <p:cNvSpPr txBox="1"/>
          <p:nvPr/>
        </p:nvSpPr>
        <p:spPr>
          <a:xfrm>
            <a:off x="10642600" y="1302342"/>
            <a:ext cx="604520" cy="513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3C08EB-3837-43AB-A997-B4D54C22DDB9}"/>
              </a:ext>
            </a:extLst>
          </p:cNvPr>
          <p:cNvSpPr txBox="1"/>
          <p:nvPr/>
        </p:nvSpPr>
        <p:spPr>
          <a:xfrm>
            <a:off x="412750" y="6172200"/>
            <a:ext cx="1031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Luckily for these analyses, the efficiency tends to be rather flat over varying</a:t>
            </a:r>
            <a:r>
              <a:rPr lang="en-US" sz="2000" dirty="0">
                <a:sym typeface="Symbol" panose="05050102010706020507" pitchFamily="18" charset="2"/>
              </a:rPr>
              <a:t> cos</a:t>
            </a:r>
            <a:r>
              <a:rPr lang="en-US" sz="2000" baseline="-25000" dirty="0">
                <a:sym typeface="Symbol" panose="05050102010706020507" pitchFamily="18" charset="2"/>
              </a:rPr>
              <a:t></a:t>
            </a:r>
            <a:r>
              <a:rPr lang="en-US" sz="2000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D61C6A-51F3-4D67-A2B0-BF786E326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2DC3-0F24-4002-BE14-2B4EBEECF05F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35336-EC16-4190-99C2-F56DE8F9E70E}"/>
              </a:ext>
            </a:extLst>
          </p:cNvPr>
          <p:cNvSpPr txBox="1"/>
          <p:nvPr/>
        </p:nvSpPr>
        <p:spPr>
          <a:xfrm>
            <a:off x="8422782" y="1393011"/>
            <a:ext cx="7340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46CA1-F343-4FDD-8867-C85E941D0BB2}"/>
              </a:ext>
            </a:extLst>
          </p:cNvPr>
          <p:cNvSpPr txBox="1"/>
          <p:nvPr/>
        </p:nvSpPr>
        <p:spPr>
          <a:xfrm>
            <a:off x="5692463" y="2394646"/>
            <a:ext cx="403538" cy="3161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0A089-B05D-41C1-8487-CD6D1CAD74B0}"/>
              </a:ext>
            </a:extLst>
          </p:cNvPr>
          <p:cNvSpPr txBox="1"/>
          <p:nvPr/>
        </p:nvSpPr>
        <p:spPr>
          <a:xfrm>
            <a:off x="4188047" y="1169769"/>
            <a:ext cx="162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Symbol" panose="05050102010706020507" pitchFamily="18" charset="2"/>
              </a:rPr>
              <a:t> =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382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EA4E-3122-49E9-A8D3-84DF0FDEE8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01B17-4D98-456A-AA42-61AF0A4DB4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CE88D-BEA9-4CBB-849B-600A2C107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0" y="0"/>
            <a:ext cx="11610109" cy="6794064"/>
          </a:xfrm>
          <a:prstGeom prst="rect">
            <a:avLst/>
          </a:prstGeom>
        </p:spPr>
      </p:pic>
      <p:pic>
        <p:nvPicPr>
          <p:cNvPr id="5" name="Google Shape;99;p16">
            <a:extLst>
              <a:ext uri="{FF2B5EF4-FFF2-40B4-BE49-F238E27FC236}">
                <a16:creationId xmlns:a16="http://schemas.microsoft.com/office/drawing/2014/main" id="{5AA6A45F-2D9D-4C1C-AD1B-F5B04CCAE5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482" r="7798"/>
          <a:stretch/>
        </p:blipFill>
        <p:spPr>
          <a:xfrm>
            <a:off x="5129561" y="478098"/>
            <a:ext cx="7062439" cy="468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6;p16">
            <a:extLst>
              <a:ext uri="{FF2B5EF4-FFF2-40B4-BE49-F238E27FC236}">
                <a16:creationId xmlns:a16="http://schemas.microsoft.com/office/drawing/2014/main" id="{CEB3B6EE-4716-438A-B0E5-C51A32C5BBD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941015"/>
            <a:ext cx="5129560" cy="47946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AAD1D7-C353-44D2-A2CE-4F48A60F9626}"/>
              </a:ext>
            </a:extLst>
          </p:cNvPr>
          <p:cNvSpPr txBox="1"/>
          <p:nvPr/>
        </p:nvSpPr>
        <p:spPr>
          <a:xfrm>
            <a:off x="5252223" y="4997911"/>
            <a:ext cx="6939776" cy="11535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86ABA8-9F06-481C-9AAB-E65FDC77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9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033778-C4BE-4148-A8BC-A62A94A72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81" y="628101"/>
            <a:ext cx="6296915" cy="49027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697080-0B06-4CE5-B640-176B91CF3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659" y="-12333"/>
            <a:ext cx="3444108" cy="1220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C1F750-BBAD-4B13-8B1E-3A34994E3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989" y="3567290"/>
            <a:ext cx="5578630" cy="32907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3A0937-08D8-4BDB-96B3-9514829E0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659" y="984668"/>
            <a:ext cx="3444108" cy="283713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DFB4F8-9623-4AEC-AF47-5676AB1992CA}"/>
              </a:ext>
            </a:extLst>
          </p:cNvPr>
          <p:cNvSpPr txBox="1"/>
          <p:nvPr/>
        </p:nvSpPr>
        <p:spPr>
          <a:xfrm>
            <a:off x="3439389" y="166436"/>
            <a:ext cx="7482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BELLE II Luminosity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1DEDB-5A78-40E5-86AC-48FD82C4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E99C4E-9FE0-4AC1-84E3-6C6A30DBD05E}"/>
              </a:ext>
            </a:extLst>
          </p:cNvPr>
          <p:cNvSpPr txBox="1"/>
          <p:nvPr/>
        </p:nvSpPr>
        <p:spPr>
          <a:xfrm>
            <a:off x="566671" y="4750980"/>
            <a:ext cx="59396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016"/>
            </a:pPr>
            <a:r>
              <a:rPr lang="en-US" dirty="0"/>
              <a:t>                                                                                 2022</a:t>
            </a:r>
          </a:p>
          <a:p>
            <a:pPr marL="342900" indent="-342900">
              <a:buAutoNum type="arabicPlain" startAt="2016"/>
            </a:pPr>
            <a:endParaRPr lang="en-US" dirty="0"/>
          </a:p>
          <a:p>
            <a:pPr marL="342900" indent="-342900">
              <a:buAutoNum type="arabicPlain" startAt="2016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F4BFD7-16D2-4A56-BCD0-6FA9E7C36EE5}"/>
              </a:ext>
            </a:extLst>
          </p:cNvPr>
          <p:cNvSpPr txBox="1"/>
          <p:nvPr/>
        </p:nvSpPr>
        <p:spPr>
          <a:xfrm>
            <a:off x="162781" y="5690286"/>
            <a:ext cx="5673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Previous record instantaneous luminosity 2.1 x 10</a:t>
            </a:r>
            <a:r>
              <a:rPr lang="en-US" sz="1600" baseline="30000" dirty="0"/>
              <a:t>34</a:t>
            </a:r>
            <a:r>
              <a:rPr lang="en-US" sz="1600" dirty="0"/>
              <a:t> cm</a:t>
            </a:r>
            <a:r>
              <a:rPr lang="en-US" sz="1600" baseline="30000" dirty="0"/>
              <a:t>-2</a:t>
            </a:r>
            <a:r>
              <a:rPr lang="en-US" sz="1600" dirty="0"/>
              <a:t>s</a:t>
            </a:r>
            <a:r>
              <a:rPr lang="en-US" sz="1600" baseline="30000" dirty="0"/>
              <a:t>-1</a:t>
            </a:r>
          </a:p>
          <a:p>
            <a:r>
              <a:rPr lang="en-US" sz="1600" dirty="0"/>
              <a:t>Belle integrated luminosity  1000 fb</a:t>
            </a:r>
            <a:r>
              <a:rPr lang="en-US" sz="1600" baseline="30000" dirty="0"/>
              <a:t>-1</a:t>
            </a:r>
          </a:p>
          <a:p>
            <a:r>
              <a:rPr lang="en-US" sz="1600" dirty="0" err="1"/>
              <a:t>BaBar</a:t>
            </a:r>
            <a:r>
              <a:rPr lang="en-US" sz="1600" dirty="0"/>
              <a:t> integrated luminosity  500 fb</a:t>
            </a:r>
            <a:r>
              <a:rPr lang="en-US" sz="1600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47156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F71BF9-0200-4859-B643-6C25FE334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596" y="783868"/>
            <a:ext cx="8021169" cy="43725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35307F-7222-4236-BA22-1BFCCE53AD8E}"/>
              </a:ext>
            </a:extLst>
          </p:cNvPr>
          <p:cNvSpPr txBox="1"/>
          <p:nvPr/>
        </p:nvSpPr>
        <p:spPr>
          <a:xfrm>
            <a:off x="2085278" y="224966"/>
            <a:ext cx="8357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Lifetime measurements of weakly-decaying  charmed baryons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786D6-75E8-455E-A922-A03BA6A67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789" y="5156453"/>
            <a:ext cx="6668431" cy="1476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FADF35-8E32-4087-A681-C4BFCA6FDB9F}"/>
              </a:ext>
            </a:extLst>
          </p:cNvPr>
          <p:cNvSpPr txBox="1"/>
          <p:nvPr/>
        </p:nvSpPr>
        <p:spPr>
          <a:xfrm>
            <a:off x="0" y="4417358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Recent LHCb results have turned around the lifetime hierarchy which had been unchallenged for many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FF4434-E2A9-44CA-8722-7D5C0971E882}"/>
              </a:ext>
            </a:extLst>
          </p:cNvPr>
          <p:cNvSpPr txBox="1"/>
          <p:nvPr/>
        </p:nvSpPr>
        <p:spPr>
          <a:xfrm>
            <a:off x="0" y="712362"/>
            <a:ext cx="3673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Charmed baryon lifetimes are difficult to describe because of the interplay of different decay diagrams including external W-decay spectator diagrams and W-exchange diagrams.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A70A2-9C73-4FA8-B54C-FD08F8A5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B14943-8982-4442-A9EF-A3A31C962ACE}"/>
              </a:ext>
            </a:extLst>
          </p:cNvPr>
          <p:cNvSpPr txBox="1"/>
          <p:nvPr/>
        </p:nvSpPr>
        <p:spPr>
          <a:xfrm>
            <a:off x="5174166" y="992459"/>
            <a:ext cx="566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dirty="0" err="1">
                <a:solidFill>
                  <a:srgbClr val="FF0000"/>
                </a:solidFill>
              </a:rPr>
              <a:t>css</a:t>
            </a:r>
            <a:r>
              <a:rPr lang="en-US" dirty="0">
                <a:solidFill>
                  <a:srgbClr val="FF0000"/>
                </a:solidFill>
              </a:rPr>
              <a:t>     </a:t>
            </a:r>
            <a:r>
              <a:rPr lang="en-US" dirty="0" err="1">
                <a:solidFill>
                  <a:srgbClr val="FF0000"/>
                </a:solidFill>
              </a:rPr>
              <a:t>csd</a:t>
            </a:r>
            <a:r>
              <a:rPr lang="en-US" dirty="0">
                <a:solidFill>
                  <a:srgbClr val="FF0000"/>
                </a:solidFill>
              </a:rPr>
              <a:t>               cud                                                 </a:t>
            </a:r>
            <a:r>
              <a:rPr lang="en-US" dirty="0" err="1">
                <a:solidFill>
                  <a:srgbClr val="FF0000"/>
                </a:solidFill>
              </a:rPr>
              <a:t>cus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8CDE7D-295D-4F4B-9FA7-77F38ABF0015}"/>
              </a:ext>
            </a:extLst>
          </p:cNvPr>
          <p:cNvSpPr txBox="1"/>
          <p:nvPr/>
        </p:nvSpPr>
        <p:spPr>
          <a:xfrm>
            <a:off x="3445164" y="277213"/>
            <a:ext cx="684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Symbol" panose="05050102010706020507" pitchFamily="18" charset="2"/>
              </a:rPr>
              <a:t>Belle II Lifetime Measurement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4569DF-18EC-40E0-A6CA-CD55DC664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74" y="861988"/>
            <a:ext cx="11907011" cy="3382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88B188-47D5-41AC-BC50-089B4C1DD7CF}"/>
              </a:ext>
            </a:extLst>
          </p:cNvPr>
          <p:cNvSpPr txBox="1"/>
          <p:nvPr/>
        </p:nvSpPr>
        <p:spPr>
          <a:xfrm>
            <a:off x="9674577" y="3635022"/>
            <a:ext cx="2485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fully instrumented in the current dataset</a:t>
            </a:r>
          </a:p>
          <a:p>
            <a:r>
              <a:rPr lang="en-US" dirty="0"/>
              <a:t>(Will be after present shutdown)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5B212A-5FA3-4E66-8C3B-C9BB5CBA7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68" y="4515555"/>
            <a:ext cx="2757367" cy="22159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18D298-E833-4871-9946-C6CB8D11B896}"/>
              </a:ext>
            </a:extLst>
          </p:cNvPr>
          <p:cNvSpPr txBox="1"/>
          <p:nvPr/>
        </p:nvSpPr>
        <p:spPr>
          <a:xfrm>
            <a:off x="3445164" y="5156021"/>
            <a:ext cx="7257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Beamspot</a:t>
            </a:r>
            <a:r>
              <a:rPr lang="en-US" sz="2400" dirty="0"/>
              <a:t> effectively point-like in </a:t>
            </a:r>
            <a:r>
              <a:rPr lang="en-US" sz="2400" dirty="0" err="1"/>
              <a:t>x,y</a:t>
            </a:r>
            <a:r>
              <a:rPr lang="en-US" sz="2400" dirty="0"/>
              <a:t> and small in z</a:t>
            </a:r>
          </a:p>
          <a:p>
            <a:endParaRPr lang="en-US" sz="2400" dirty="0"/>
          </a:p>
          <a:p>
            <a:r>
              <a:rPr lang="en-US" sz="2400" dirty="0"/>
              <a:t>Resolution in pathlength 40 </a:t>
            </a:r>
            <a:r>
              <a:rPr lang="en-US" sz="2400" dirty="0">
                <a:sym typeface="Symbol" panose="05050102010706020507" pitchFamily="18" charset="2"/>
              </a:rPr>
              <a:t>m (around 87 </a:t>
            </a:r>
            <a:r>
              <a:rPr lang="en-US" sz="2400" dirty="0" err="1">
                <a:sym typeface="Symbol" panose="05050102010706020507" pitchFamily="18" charset="2"/>
              </a:rPr>
              <a:t>ps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  <a:endParaRPr lang="en-US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E4BC7-162E-4024-9C60-66B2D78B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A1EFB-9762-4472-AC96-DCA811C856A3}"/>
              </a:ext>
            </a:extLst>
          </p:cNvPr>
          <p:cNvSpPr txBox="1"/>
          <p:nvPr/>
        </p:nvSpPr>
        <p:spPr>
          <a:xfrm>
            <a:off x="342900" y="3429000"/>
            <a:ext cx="894657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New Drift Chamber with longer lever arm than Belle . </a:t>
            </a:r>
          </a:p>
          <a:p>
            <a:r>
              <a:rPr lang="en-US" sz="2400" dirty="0"/>
              <a:t>60,0000 parameters used for the alignment of the 14336 wires </a:t>
            </a:r>
          </a:p>
        </p:txBody>
      </p:sp>
    </p:spTree>
    <p:extLst>
      <p:ext uri="{BB962C8B-B14F-4D97-AF65-F5344CB8AC3E}">
        <p14:creationId xmlns:p14="http://schemas.microsoft.com/office/powerpoint/2010/main" val="85081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D58326-E576-4347-AE7A-E531E395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1" y="781377"/>
            <a:ext cx="5420481" cy="38010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9C3B02-DD35-4CA4-AD44-FA3708D4D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592" y="107245"/>
            <a:ext cx="5048193" cy="46180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D5FB2-46B0-4ABE-BA4C-DAE983625B32}"/>
              </a:ext>
            </a:extLst>
          </p:cNvPr>
          <p:cNvSpPr txBox="1"/>
          <p:nvPr/>
        </p:nvSpPr>
        <p:spPr>
          <a:xfrm>
            <a:off x="191911" y="131149"/>
            <a:ext cx="6790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</a:t>
            </a:r>
            <a:r>
              <a:rPr lang="en-US" sz="24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c</a:t>
            </a:r>
            <a:r>
              <a:rPr lang="en-US" sz="24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+ 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Lifetime Measurement at Belle II </a:t>
            </a:r>
          </a:p>
          <a:p>
            <a:r>
              <a:rPr lang="en-US" dirty="0"/>
              <a:t>Use</a:t>
            </a:r>
            <a:r>
              <a:rPr lang="en-US" dirty="0">
                <a:sym typeface="Symbol" panose="05050102010706020507" pitchFamily="18" charset="2"/>
              </a:rPr>
              <a:t> </a:t>
            </a:r>
            <a:r>
              <a:rPr lang="en-US" baseline="-25000" dirty="0">
                <a:sym typeface="Symbol" panose="05050102010706020507" pitchFamily="18" charset="2"/>
              </a:rPr>
              <a:t>c</a:t>
            </a:r>
            <a:r>
              <a:rPr lang="en-US" baseline="30000" dirty="0">
                <a:sym typeface="Symbol" panose="05050102010706020507" pitchFamily="18" charset="2"/>
              </a:rPr>
              <a:t>+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err="1">
                <a:sym typeface="Symbol" panose="05050102010706020507" pitchFamily="18" charset="2"/>
              </a:rPr>
              <a:t>pK</a:t>
            </a:r>
            <a:r>
              <a:rPr lang="en-US" baseline="30000" dirty="0">
                <a:sym typeface="Symbol" panose="05050102010706020507" pitchFamily="18" charset="2"/>
              </a:rPr>
              <a:t>-</a:t>
            </a:r>
            <a:r>
              <a:rPr lang="en-US" dirty="0">
                <a:sym typeface="Symbol" panose="05050102010706020507" pitchFamily="18" charset="2"/>
              </a:rPr>
              <a:t></a:t>
            </a:r>
            <a:r>
              <a:rPr lang="en-US" baseline="30000" dirty="0">
                <a:sym typeface="Symbol" panose="05050102010706020507" pitchFamily="18" charset="2"/>
              </a:rPr>
              <a:t>+ </a:t>
            </a:r>
            <a:r>
              <a:rPr lang="en-US" dirty="0">
                <a:sym typeface="Symbol" panose="05050102010706020507" pitchFamily="18" charset="2"/>
              </a:rPr>
              <a:t>decays at high momentum (not from B decays)</a:t>
            </a:r>
            <a:r>
              <a:rPr lang="en-US" baseline="30000" dirty="0">
                <a:sym typeface="Symbol" panose="05050102010706020507" pitchFamily="18" charset="2"/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54998-41C9-483C-8359-C04AF68AB06F}"/>
              </a:ext>
            </a:extLst>
          </p:cNvPr>
          <p:cNvSpPr txBox="1"/>
          <p:nvPr/>
        </p:nvSpPr>
        <p:spPr>
          <a:xfrm>
            <a:off x="5047447" y="5291075"/>
            <a:ext cx="6604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Decays of </a:t>
            </a:r>
            <a:r>
              <a:rPr lang="en-US" dirty="0">
                <a:sym typeface="Symbol" panose="05050102010706020507" pitchFamily="18" charset="2"/>
              </a:rPr>
              <a:t></a:t>
            </a:r>
            <a:r>
              <a:rPr lang="en-US" baseline="-25000" dirty="0">
                <a:sym typeface="Symbol" panose="05050102010706020507" pitchFamily="18" charset="2"/>
              </a:rPr>
              <a:t>c</a:t>
            </a:r>
            <a:r>
              <a:rPr lang="en-US" baseline="30000" dirty="0">
                <a:sym typeface="Symbol" panose="05050102010706020507" pitchFamily="18" charset="2"/>
              </a:rPr>
              <a:t>0</a:t>
            </a:r>
            <a:r>
              <a:rPr lang="en-US" dirty="0">
                <a:sym typeface="Symbol" panose="05050102010706020507" pitchFamily="18" charset="2"/>
              </a:rPr>
              <a:t>  </a:t>
            </a:r>
            <a:r>
              <a:rPr lang="en-US" baseline="-25000" dirty="0">
                <a:sym typeface="Symbol" panose="05050102010706020507" pitchFamily="18" charset="2"/>
              </a:rPr>
              <a:t>c</a:t>
            </a:r>
            <a:r>
              <a:rPr lang="en-US" baseline="30000" dirty="0">
                <a:sym typeface="Symbol" panose="05050102010706020507" pitchFamily="18" charset="2"/>
              </a:rPr>
              <a:t>+</a:t>
            </a:r>
            <a:r>
              <a:rPr lang="en-US" dirty="0">
                <a:sym typeface="Symbol" panose="05050102010706020507" pitchFamily="18" charset="2"/>
              </a:rPr>
              <a:t></a:t>
            </a:r>
            <a:r>
              <a:rPr lang="en-US" baseline="30000" dirty="0">
                <a:sym typeface="Symbol" panose="05050102010706020507" pitchFamily="18" charset="2"/>
              </a:rPr>
              <a:t>- </a:t>
            </a:r>
            <a:r>
              <a:rPr lang="en-US" sz="1400" dirty="0">
                <a:sym typeface="Symbol" panose="05050102010706020507" pitchFamily="18" charset="2"/>
              </a:rPr>
              <a:t>(discovered by Belle, measured by LHCb and by Belle) </a:t>
            </a:r>
          </a:p>
          <a:p>
            <a:r>
              <a:rPr lang="en-US" dirty="0">
                <a:sym typeface="Symbol" panose="05050102010706020507" pitchFamily="18" charset="2"/>
              </a:rPr>
              <a:t>           and </a:t>
            </a:r>
            <a:r>
              <a:rPr lang="en-US" baseline="-25000" dirty="0">
                <a:sym typeface="Symbol" panose="05050102010706020507" pitchFamily="18" charset="2"/>
              </a:rPr>
              <a:t>c</a:t>
            </a:r>
            <a:r>
              <a:rPr lang="en-US" baseline="30000" dirty="0">
                <a:sym typeface="Symbol" panose="05050102010706020507" pitchFamily="18" charset="2"/>
              </a:rPr>
              <a:t>+</a:t>
            </a:r>
            <a:r>
              <a:rPr lang="en-US" dirty="0">
                <a:sym typeface="Symbol" panose="05050102010706020507" pitchFamily="18" charset="2"/>
              </a:rPr>
              <a:t>  </a:t>
            </a:r>
            <a:r>
              <a:rPr lang="en-US" baseline="-25000" dirty="0">
                <a:sym typeface="Symbol" panose="05050102010706020507" pitchFamily="18" charset="2"/>
              </a:rPr>
              <a:t>c</a:t>
            </a:r>
            <a:r>
              <a:rPr lang="en-US" baseline="30000" dirty="0">
                <a:sym typeface="Symbol" panose="05050102010706020507" pitchFamily="18" charset="2"/>
              </a:rPr>
              <a:t>+</a:t>
            </a:r>
            <a:r>
              <a:rPr lang="en-US" dirty="0">
                <a:sym typeface="Symbol" panose="05050102010706020507" pitchFamily="18" charset="2"/>
              </a:rPr>
              <a:t></a:t>
            </a:r>
            <a:r>
              <a:rPr lang="en-US" baseline="30000" dirty="0">
                <a:sym typeface="Symbol" panose="05050102010706020507" pitchFamily="18" charset="2"/>
              </a:rPr>
              <a:t>0 </a:t>
            </a:r>
            <a:r>
              <a:rPr lang="en-US" sz="1400" dirty="0">
                <a:sym typeface="Symbol" panose="05050102010706020507" pitchFamily="18" charset="2"/>
              </a:rPr>
              <a:t>(theoretically estimated and experimentally limited by looking at the distributions in the data)</a:t>
            </a:r>
            <a:endParaRPr lang="en-US" sz="1400" dirty="0"/>
          </a:p>
          <a:p>
            <a:endParaRPr lang="en-US" sz="1400" dirty="0">
              <a:sym typeface="Symbol" panose="05050102010706020507" pitchFamily="18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20C14C-8370-4AB1-88D2-DBD929866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89" y="4540647"/>
            <a:ext cx="4115374" cy="221010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FC50B67-15B1-4AB1-9A63-E5E26C54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6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0DBE71-E3D3-4E91-AD75-722F6E261369}"/>
              </a:ext>
            </a:extLst>
          </p:cNvPr>
          <p:cNvCxnSpPr>
            <a:cxnSpLocks/>
          </p:cNvCxnSpPr>
          <p:nvPr/>
        </p:nvCxnSpPr>
        <p:spPr>
          <a:xfrm>
            <a:off x="3587301" y="5093704"/>
            <a:ext cx="1081668" cy="735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46A67D8-93E0-4087-AFCE-9071AD9C168B}"/>
              </a:ext>
            </a:extLst>
          </p:cNvPr>
          <p:cNvSpPr txBox="1"/>
          <p:nvPr/>
        </p:nvSpPr>
        <p:spPr>
          <a:xfrm>
            <a:off x="6868391" y="4753227"/>
            <a:ext cx="606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Measured Lifetime: 203.20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</a:t>
            </a:r>
            <a:r>
              <a:rPr lang="en-US" dirty="0">
                <a:solidFill>
                  <a:srgbClr val="FF0000"/>
                </a:solidFill>
              </a:rPr>
              <a:t>  0.89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</a:t>
            </a:r>
            <a:r>
              <a:rPr lang="en-US" dirty="0">
                <a:solidFill>
                  <a:srgbClr val="FF0000"/>
                </a:solidFill>
              </a:rPr>
              <a:t> 0.77 </a:t>
            </a:r>
            <a:r>
              <a:rPr lang="en-US" dirty="0" err="1">
                <a:solidFill>
                  <a:srgbClr val="FF0000"/>
                </a:solidFill>
              </a:rPr>
              <a:t>ps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16C4C0-6F84-471E-BB5C-25EA7E4CA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3" y="147179"/>
            <a:ext cx="12031754" cy="6563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5D465C-9CB6-449F-85D5-A4B69614F5A7}"/>
              </a:ext>
            </a:extLst>
          </p:cNvPr>
          <p:cNvSpPr txBox="1"/>
          <p:nvPr/>
        </p:nvSpPr>
        <p:spPr>
          <a:xfrm>
            <a:off x="8173845" y="1295361"/>
            <a:ext cx="356224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Belle II result accepted for publication by PRL</a:t>
            </a:r>
          </a:p>
          <a:p>
            <a:r>
              <a:rPr lang="en-US" sz="2000" b="1" dirty="0"/>
              <a:t>arxiv.org/abs/2206.15227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E74A4-7655-427F-9628-F2CB44E0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2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92BDF1-BCE8-4FE4-94DD-AFB9CEA8251D}"/>
              </a:ext>
            </a:extLst>
          </p:cNvPr>
          <p:cNvSpPr txBox="1"/>
          <p:nvPr/>
        </p:nvSpPr>
        <p:spPr>
          <a:xfrm>
            <a:off x="200722" y="780585"/>
            <a:ext cx="317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Previous measurements: WA89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0B2E7F-D0B8-4564-8B51-D34B946C45C6}"/>
              </a:ext>
            </a:extLst>
          </p:cNvPr>
          <p:cNvSpPr txBox="1"/>
          <p:nvPr/>
        </p:nvSpPr>
        <p:spPr>
          <a:xfrm>
            <a:off x="5636941" y="2971800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b="0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C450CC-F5F3-4A2F-ACD3-CDB72F50E527}"/>
                  </a:ext>
                </a:extLst>
              </p:cNvPr>
              <p:cNvSpPr txBox="1"/>
              <p:nvPr/>
            </p:nvSpPr>
            <p:spPr>
              <a:xfrm>
                <a:off x="3377312" y="790943"/>
                <a:ext cx="4506535" cy="564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55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−25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</m:oMath>
                </a14:m>
                <a:r>
                  <a:rPr lang="en-US" b="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C450CC-F5F3-4A2F-ACD3-CDB72F50E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312" y="790943"/>
                <a:ext cx="4506535" cy="564770"/>
              </a:xfrm>
              <a:prstGeom prst="rect">
                <a:avLst/>
              </a:prstGeom>
              <a:blipFill>
                <a:blip r:embed="rId2"/>
                <a:stretch>
                  <a:fillRect l="-1894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803882-36D2-4034-AD73-9DCD41149B31}"/>
                  </a:ext>
                </a:extLst>
              </p:cNvPr>
              <p:cNvSpPr txBox="1"/>
              <p:nvPr/>
            </p:nvSpPr>
            <p:spPr>
              <a:xfrm>
                <a:off x="3198960" y="1225728"/>
                <a:ext cx="1525995" cy="564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86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+39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−15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803882-36D2-4034-AD73-9DCD41149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960" y="1225728"/>
                <a:ext cx="1525995" cy="564770"/>
              </a:xfrm>
              <a:prstGeom prst="rect">
                <a:avLst/>
              </a:prstGeom>
              <a:blipFill>
                <a:blip r:embed="rId3"/>
                <a:stretch>
                  <a:fillRect l="-2000" t="-2151" r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E46851-FA5B-4787-9E18-FDB60605FB67}"/>
                  </a:ext>
                </a:extLst>
              </p:cNvPr>
              <p:cNvSpPr txBox="1"/>
              <p:nvPr/>
            </p:nvSpPr>
            <p:spPr>
              <a:xfrm>
                <a:off x="3244173" y="1796189"/>
                <a:ext cx="1525996" cy="5570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0" dirty="0"/>
                  <a:t>72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±16×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E46851-FA5B-4787-9E18-FDB60605F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173" y="1796189"/>
                <a:ext cx="1525996" cy="557076"/>
              </a:xfrm>
              <a:prstGeom prst="rect">
                <a:avLst/>
              </a:prstGeom>
              <a:blipFill>
                <a:blip r:embed="rId4"/>
                <a:stretch>
                  <a:fillRect l="-9163" t="-13187" r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B3A035E-FFF0-42A9-8B38-AEC5F110ECC2}"/>
              </a:ext>
            </a:extLst>
          </p:cNvPr>
          <p:cNvSpPr txBox="1"/>
          <p:nvPr/>
        </p:nvSpPr>
        <p:spPr>
          <a:xfrm>
            <a:off x="4687200" y="787468"/>
            <a:ext cx="505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s, 86 events, modes:  </a:t>
            </a:r>
            <a:r>
              <a:rPr lang="en-US" dirty="0">
                <a:sym typeface="Symbol" panose="05050102010706020507" pitchFamily="18" charset="2"/>
              </a:rPr>
              <a:t></a:t>
            </a:r>
            <a:r>
              <a:rPr lang="en-US" baseline="30000" dirty="0">
                <a:sym typeface="Symbol" panose="05050102010706020507" pitchFamily="18" charset="2"/>
              </a:rPr>
              <a:t>-</a:t>
            </a:r>
            <a:r>
              <a:rPr lang="en-US" dirty="0">
                <a:sym typeface="Symbol" panose="05050102010706020507" pitchFamily="18" charset="2"/>
              </a:rPr>
              <a:t></a:t>
            </a:r>
            <a:r>
              <a:rPr lang="en-US" baseline="30000" dirty="0">
                <a:sym typeface="Symbol" panose="05050102010706020507" pitchFamily="18" charset="2"/>
              </a:rPr>
              <a:t>+</a:t>
            </a:r>
            <a:r>
              <a:rPr lang="en-US" dirty="0">
                <a:sym typeface="Symbol" panose="05050102010706020507" pitchFamily="18" charset="2"/>
              </a:rPr>
              <a:t> </a:t>
            </a:r>
            <a:r>
              <a:rPr lang="en-US" baseline="30000" dirty="0">
                <a:sym typeface="Symbol" panose="05050102010706020507" pitchFamily="18" charset="2"/>
              </a:rPr>
              <a:t>- </a:t>
            </a:r>
            <a:r>
              <a:rPr lang="en-US" dirty="0">
                <a:sym typeface="Symbol" panose="05050102010706020507" pitchFamily="18" charset="2"/>
              </a:rPr>
              <a:t></a:t>
            </a:r>
            <a:r>
              <a:rPr lang="en-US" baseline="30000" dirty="0">
                <a:sym typeface="Symbol" panose="05050102010706020507" pitchFamily="18" charset="2"/>
              </a:rPr>
              <a:t>+</a:t>
            </a:r>
            <a:r>
              <a:rPr lang="en-US" dirty="0">
                <a:sym typeface="Symbol" panose="05050102010706020507" pitchFamily="18" charset="2"/>
              </a:rPr>
              <a:t>, </a:t>
            </a:r>
            <a:r>
              <a:rPr lang="en-US" baseline="30000" dirty="0">
                <a:sym typeface="Symbol" panose="05050102010706020507" pitchFamily="18" charset="2"/>
              </a:rPr>
              <a:t>-</a:t>
            </a:r>
            <a:r>
              <a:rPr lang="en-US" dirty="0">
                <a:sym typeface="Symbol" panose="05050102010706020507" pitchFamily="18" charset="2"/>
              </a:rPr>
              <a:t> K</a:t>
            </a:r>
            <a:r>
              <a:rPr lang="en-US" baseline="30000" dirty="0">
                <a:sym typeface="Symbol" panose="05050102010706020507" pitchFamily="18" charset="2"/>
              </a:rPr>
              <a:t>-</a:t>
            </a:r>
            <a:r>
              <a:rPr lang="en-US" dirty="0">
                <a:sym typeface="Symbol" panose="05050102010706020507" pitchFamily="18" charset="2"/>
              </a:rPr>
              <a:t> </a:t>
            </a:r>
            <a:r>
              <a:rPr lang="en-US" baseline="30000" dirty="0">
                <a:sym typeface="Symbol" panose="05050102010706020507" pitchFamily="18" charset="2"/>
              </a:rPr>
              <a:t>+</a:t>
            </a:r>
            <a:r>
              <a:rPr lang="en-US" dirty="0">
                <a:sym typeface="Symbol" panose="05050102010706020507" pitchFamily="18" charset="2"/>
              </a:rPr>
              <a:t> </a:t>
            </a:r>
            <a:r>
              <a:rPr lang="en-US" baseline="30000" dirty="0">
                <a:sym typeface="Symbol" panose="05050102010706020507" pitchFamily="18" charset="2"/>
              </a:rPr>
              <a:t>+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8BB86A-2AF6-453B-8C99-66FCF6991453}"/>
              </a:ext>
            </a:extLst>
          </p:cNvPr>
          <p:cNvSpPr txBox="1"/>
          <p:nvPr/>
        </p:nvSpPr>
        <p:spPr>
          <a:xfrm>
            <a:off x="4572370" y="1193850"/>
            <a:ext cx="333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s, 25 events, mode:  </a:t>
            </a:r>
            <a:r>
              <a:rPr lang="en-US" dirty="0">
                <a:sym typeface="Symbol" panose="05050102010706020507" pitchFamily="18" charset="2"/>
              </a:rPr>
              <a:t></a:t>
            </a:r>
            <a:r>
              <a:rPr lang="en-US" baseline="30000" dirty="0">
                <a:sym typeface="Symbol" panose="05050102010706020507" pitchFamily="18" charset="2"/>
              </a:rPr>
              <a:t>+</a:t>
            </a:r>
            <a:r>
              <a:rPr lang="en-US" dirty="0">
                <a:sym typeface="Symbol" panose="05050102010706020507" pitchFamily="18" charset="2"/>
              </a:rPr>
              <a:t>K</a:t>
            </a:r>
            <a:r>
              <a:rPr lang="en-US" baseline="30000" dirty="0">
                <a:sym typeface="Symbol" panose="05050102010706020507" pitchFamily="18" charset="2"/>
              </a:rPr>
              <a:t>-</a:t>
            </a:r>
            <a:r>
              <a:rPr lang="en-US" dirty="0">
                <a:sym typeface="Symbol" panose="05050102010706020507" pitchFamily="18" charset="2"/>
              </a:rPr>
              <a:t> K</a:t>
            </a:r>
            <a:r>
              <a:rPr lang="en-US" baseline="30000" dirty="0">
                <a:sym typeface="Symbol" panose="05050102010706020507" pitchFamily="18" charset="2"/>
              </a:rPr>
              <a:t>- </a:t>
            </a:r>
            <a:r>
              <a:rPr lang="en-US" dirty="0">
                <a:sym typeface="Symbol" panose="05050102010706020507" pitchFamily="18" charset="2"/>
              </a:rPr>
              <a:t></a:t>
            </a:r>
            <a:r>
              <a:rPr lang="en-US" baseline="30000" dirty="0">
                <a:sym typeface="Symbol" panose="05050102010706020507" pitchFamily="18" charset="2"/>
              </a:rPr>
              <a:t>+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97673B-A3D7-4354-9E9E-5511F54B3086}"/>
              </a:ext>
            </a:extLst>
          </p:cNvPr>
          <p:cNvSpPr txBox="1"/>
          <p:nvPr/>
        </p:nvSpPr>
        <p:spPr>
          <a:xfrm>
            <a:off x="2386058" y="1149917"/>
            <a:ext cx="968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E687</a:t>
            </a:r>
          </a:p>
          <a:p>
            <a:endParaRPr lang="en-US" dirty="0"/>
          </a:p>
          <a:p>
            <a:r>
              <a:rPr lang="en-US" dirty="0"/>
              <a:t>FOCUS</a:t>
            </a:r>
          </a:p>
          <a:p>
            <a:endParaRPr lang="en-US" dirty="0"/>
          </a:p>
          <a:p>
            <a:r>
              <a:rPr lang="en-US" dirty="0"/>
              <a:t>LHCb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7FC674-F854-4730-9393-24EDD25FBAEA}"/>
              </a:ext>
            </a:extLst>
          </p:cNvPr>
          <p:cNvSpPr txBox="1"/>
          <p:nvPr/>
        </p:nvSpPr>
        <p:spPr>
          <a:xfrm>
            <a:off x="4687200" y="1770652"/>
            <a:ext cx="373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s, 64 events, modes:  </a:t>
            </a:r>
            <a:r>
              <a:rPr lang="en-US" dirty="0">
                <a:sym typeface="Symbol" panose="05050102010706020507" pitchFamily="18" charset="2"/>
              </a:rPr>
              <a:t> </a:t>
            </a:r>
            <a:r>
              <a:rPr lang="en-US" baseline="30000" dirty="0">
                <a:sym typeface="Symbol" panose="05050102010706020507" pitchFamily="18" charset="2"/>
              </a:rPr>
              <a:t>-</a:t>
            </a:r>
            <a:r>
              <a:rPr lang="en-US" dirty="0">
                <a:sym typeface="Symbol" panose="05050102010706020507" pitchFamily="18" charset="2"/>
              </a:rPr>
              <a:t></a:t>
            </a:r>
            <a:r>
              <a:rPr lang="en-US" baseline="30000" dirty="0">
                <a:sym typeface="Symbol" panose="05050102010706020507" pitchFamily="18" charset="2"/>
              </a:rPr>
              <a:t>+</a:t>
            </a:r>
            <a:r>
              <a:rPr lang="en-US" dirty="0">
                <a:sym typeface="Symbol" panose="05050102010706020507" pitchFamily="18" charset="2"/>
              </a:rPr>
              <a:t>, </a:t>
            </a:r>
            <a:r>
              <a:rPr lang="en-US" baseline="30000" dirty="0">
                <a:sym typeface="Symbol" panose="05050102010706020507" pitchFamily="18" charset="2"/>
              </a:rPr>
              <a:t>-</a:t>
            </a:r>
            <a:r>
              <a:rPr lang="en-US" dirty="0">
                <a:sym typeface="Symbol" panose="05050102010706020507" pitchFamily="18" charset="2"/>
              </a:rPr>
              <a:t> K</a:t>
            </a:r>
            <a:r>
              <a:rPr lang="en-US" baseline="30000" dirty="0">
                <a:sym typeface="Symbol" panose="05050102010706020507" pitchFamily="18" charset="2"/>
              </a:rPr>
              <a:t>-</a:t>
            </a:r>
            <a:r>
              <a:rPr lang="en-US" dirty="0">
                <a:sym typeface="Symbol" panose="05050102010706020507" pitchFamily="18" charset="2"/>
              </a:rPr>
              <a:t> </a:t>
            </a:r>
            <a:r>
              <a:rPr lang="en-US" baseline="30000" dirty="0">
                <a:sym typeface="Symbol" panose="05050102010706020507" pitchFamily="18" charset="2"/>
              </a:rPr>
              <a:t>+</a:t>
            </a:r>
            <a:r>
              <a:rPr lang="en-US" dirty="0">
                <a:sym typeface="Symbol" panose="05050102010706020507" pitchFamily="18" charset="2"/>
              </a:rPr>
              <a:t> </a:t>
            </a:r>
            <a:r>
              <a:rPr lang="en-US" baseline="30000" dirty="0">
                <a:sym typeface="Symbol" panose="05050102010706020507" pitchFamily="18" charset="2"/>
              </a:rPr>
              <a:t>+</a:t>
            </a:r>
            <a:r>
              <a:rPr lang="en-US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D89FD4-4874-494C-A7B2-5C7C8BAF956F}"/>
                  </a:ext>
                </a:extLst>
              </p:cNvPr>
              <p:cNvSpPr txBox="1"/>
              <p:nvPr/>
            </p:nvSpPr>
            <p:spPr>
              <a:xfrm>
                <a:off x="3150795" y="2297686"/>
                <a:ext cx="1950943" cy="8371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268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±26×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276.5</a:t>
                </a:r>
                <a:r>
                  <a:rPr lang="en-US" dirty="0">
                    <a:sym typeface="Symbol" panose="05050102010706020507" pitchFamily="18" charset="2"/>
                  </a:rPr>
                  <a:t>13.7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</a:t>
                </a: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D89FD4-4874-494C-A7B2-5C7C8BAF9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795" y="2297686"/>
                <a:ext cx="1950943" cy="837152"/>
              </a:xfrm>
              <a:prstGeom prst="rect">
                <a:avLst/>
              </a:prstGeom>
              <a:blipFill>
                <a:blip r:embed="rId5"/>
                <a:stretch>
                  <a:fillRect l="-7500" t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90A8FC7-D3D4-4EF9-B739-D152EDD16238}"/>
              </a:ext>
            </a:extLst>
          </p:cNvPr>
          <p:cNvSpPr txBox="1"/>
          <p:nvPr/>
        </p:nvSpPr>
        <p:spPr>
          <a:xfrm>
            <a:off x="4687200" y="2272828"/>
            <a:ext cx="381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s,   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pK</a:t>
            </a:r>
            <a:r>
              <a:rPr lang="en-US" baseline="30000" dirty="0">
                <a:sym typeface="Symbol" panose="05050102010706020507" pitchFamily="18" charset="2"/>
              </a:rPr>
              <a:t>-</a:t>
            </a:r>
            <a:r>
              <a:rPr lang="en-US" dirty="0">
                <a:sym typeface="Symbol" panose="05050102010706020507" pitchFamily="18" charset="2"/>
              </a:rPr>
              <a:t>K</a:t>
            </a:r>
            <a:r>
              <a:rPr lang="en-US" baseline="30000" dirty="0">
                <a:sym typeface="Symbol" panose="05050102010706020507" pitchFamily="18" charset="2"/>
              </a:rPr>
              <a:t>-</a:t>
            </a:r>
            <a:r>
              <a:rPr lang="en-US" dirty="0">
                <a:sym typeface="Symbol" panose="05050102010706020507" pitchFamily="18" charset="2"/>
              </a:rPr>
              <a:t> </a:t>
            </a:r>
            <a:r>
              <a:rPr lang="en-US" baseline="30000" dirty="0">
                <a:sym typeface="Symbol" panose="05050102010706020507" pitchFamily="18" charset="2"/>
              </a:rPr>
              <a:t>+ </a:t>
            </a:r>
            <a:r>
              <a:rPr lang="en-US" dirty="0">
                <a:sym typeface="Symbol" panose="05050102010706020507" pitchFamily="18" charset="2"/>
              </a:rPr>
              <a:t>(in semi-leptonic decays) </a:t>
            </a:r>
            <a:r>
              <a:rPr lang="en-US" dirty="0"/>
              <a:t>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D89353-C002-42BC-A468-027E985E37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995" y="2971800"/>
            <a:ext cx="4469319" cy="37550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8323D6E-7E55-4DED-B9B3-987CF37B1815}"/>
              </a:ext>
            </a:extLst>
          </p:cNvPr>
          <p:cNvSpPr txBox="1"/>
          <p:nvPr/>
        </p:nvSpPr>
        <p:spPr>
          <a:xfrm>
            <a:off x="200722" y="3155795"/>
            <a:ext cx="5330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Belle II we knew already that </a:t>
            </a:r>
            <a:r>
              <a:rPr lang="en-US" dirty="0">
                <a:sym typeface="Symbol" panose="05050102010706020507" pitchFamily="18" charset="2"/>
              </a:rPr>
              <a:t></a:t>
            </a:r>
            <a:r>
              <a:rPr lang="en-US" baseline="30000" dirty="0">
                <a:sym typeface="Symbol" panose="05050102010706020507" pitchFamily="18" charset="2"/>
              </a:rPr>
              <a:t>-</a:t>
            </a:r>
            <a:r>
              <a:rPr lang="en-US" dirty="0">
                <a:sym typeface="Symbol" panose="05050102010706020507" pitchFamily="18" charset="2"/>
              </a:rPr>
              <a:t></a:t>
            </a:r>
            <a:r>
              <a:rPr lang="en-US" baseline="30000" dirty="0">
                <a:sym typeface="Symbol" panose="05050102010706020507" pitchFamily="18" charset="2"/>
              </a:rPr>
              <a:t>+ </a:t>
            </a:r>
            <a:r>
              <a:rPr lang="en-US" dirty="0">
                <a:sym typeface="Symbol" panose="05050102010706020507" pitchFamily="18" charset="2"/>
              </a:rPr>
              <a:t>was decay mode with the best statistics and </a:t>
            </a:r>
            <a:r>
              <a:rPr lang="en-US" dirty="0" err="1">
                <a:sym typeface="Symbol" panose="05050102010706020507" pitchFamily="18" charset="2"/>
              </a:rPr>
              <a:t>signal:noise</a:t>
            </a:r>
            <a:r>
              <a:rPr lang="en-US" dirty="0">
                <a:sym typeface="Symbol" panose="05050102010706020507" pitchFamily="18" charset="2"/>
              </a:rPr>
              <a:t> ratio.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All cut were defined before looking at any lifetime distribution. 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132 candidates with a signal purity 66.5%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121177-5559-4518-8ABA-6CBBBEF070AB}"/>
              </a:ext>
            </a:extLst>
          </p:cNvPr>
          <p:cNvSpPr txBox="1"/>
          <p:nvPr/>
        </p:nvSpPr>
        <p:spPr>
          <a:xfrm>
            <a:off x="8942973" y="790808"/>
            <a:ext cx="317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Wrong mass!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Decay mode not seen by any other experiment!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713ED4-B09A-4452-8F42-C7DBE2076489}"/>
              </a:ext>
            </a:extLst>
          </p:cNvPr>
          <p:cNvCxnSpPr/>
          <p:nvPr/>
        </p:nvCxnSpPr>
        <p:spPr>
          <a:xfrm flipH="1">
            <a:off x="8709102" y="972134"/>
            <a:ext cx="36980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8D5CD4-927B-4D12-AB39-4881E80ACEED}"/>
              </a:ext>
            </a:extLst>
          </p:cNvPr>
          <p:cNvCxnSpPr>
            <a:cxnSpLocks/>
          </p:cNvCxnSpPr>
          <p:nvPr/>
        </p:nvCxnSpPr>
        <p:spPr>
          <a:xfrm flipH="1" flipV="1">
            <a:off x="7721552" y="1390972"/>
            <a:ext cx="1172451" cy="172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EA47B-CEC2-4610-9057-0487627A5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8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8B371E-2CBC-469C-9AF5-AED8D7D65B25}"/>
              </a:ext>
            </a:extLst>
          </p:cNvPr>
          <p:cNvSpPr txBox="1"/>
          <p:nvPr/>
        </p:nvSpPr>
        <p:spPr>
          <a:xfrm>
            <a:off x="2932168" y="67068"/>
            <a:ext cx="684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sz="3200" dirty="0">
                <a:sym typeface="Symbol" panose="05050102010706020507" pitchFamily="18" charset="2"/>
              </a:rPr>
              <a:t></a:t>
            </a:r>
            <a:r>
              <a:rPr lang="en-US" sz="3200" baseline="-25000" dirty="0">
                <a:sym typeface="Symbol" panose="05050102010706020507" pitchFamily="18" charset="2"/>
              </a:rPr>
              <a:t>c</a:t>
            </a:r>
            <a:r>
              <a:rPr lang="en-US" sz="3200" baseline="30000" dirty="0">
                <a:sym typeface="Symbol" panose="05050102010706020507" pitchFamily="18" charset="2"/>
              </a:rPr>
              <a:t>0</a:t>
            </a:r>
            <a:r>
              <a:rPr lang="en-US" sz="3200" dirty="0">
                <a:sym typeface="Symbol" panose="05050102010706020507" pitchFamily="18" charset="2"/>
              </a:rPr>
              <a:t> Lifetime Measurement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CE9F68-BB4A-4972-B2A1-5BB22D21A784}"/>
              </a:ext>
            </a:extLst>
          </p:cNvPr>
          <p:cNvSpPr txBox="1"/>
          <p:nvPr/>
        </p:nvSpPr>
        <p:spPr>
          <a:xfrm>
            <a:off x="4973694" y="2530317"/>
            <a:ext cx="333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s, modes:  inclusive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pK</a:t>
            </a:r>
            <a:r>
              <a:rPr lang="en-US" baseline="30000" dirty="0">
                <a:sym typeface="Symbol" panose="05050102010706020507" pitchFamily="18" charset="2"/>
              </a:rPr>
              <a:t>-</a:t>
            </a:r>
            <a:r>
              <a:rPr lang="en-US" dirty="0">
                <a:sym typeface="Symbol" panose="05050102010706020507" pitchFamily="18" charset="2"/>
              </a:rPr>
              <a:t>K</a:t>
            </a:r>
            <a:r>
              <a:rPr lang="en-US" baseline="30000" dirty="0">
                <a:sym typeface="Symbol" panose="05050102010706020507" pitchFamily="18" charset="2"/>
              </a:rPr>
              <a:t>-</a:t>
            </a:r>
            <a:r>
              <a:rPr lang="en-US" dirty="0">
                <a:sym typeface="Symbol" panose="05050102010706020507" pitchFamily="18" charset="2"/>
              </a:rPr>
              <a:t> </a:t>
            </a:r>
            <a:r>
              <a:rPr lang="en-US" baseline="30000" dirty="0">
                <a:sym typeface="Symbol" panose="05050102010706020507" pitchFamily="18" charset="2"/>
              </a:rPr>
              <a:t>+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448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7A5B1C-651E-4E6F-9830-0E279F785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99" y="182798"/>
            <a:ext cx="5029759" cy="63894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E7EBB4-33D8-48F5-A491-C77468B3169B}"/>
              </a:ext>
            </a:extLst>
          </p:cNvPr>
          <p:cNvSpPr txBox="1"/>
          <p:nvPr/>
        </p:nvSpPr>
        <p:spPr>
          <a:xfrm>
            <a:off x="3691052" y="1628078"/>
            <a:ext cx="1092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(scaled)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DAAA3-8D15-476A-8E4D-88D2ACCD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B904-5890-4139-ADCD-13163C4A81AB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22B8C-0C35-418A-9FE0-994DE2537E4F}"/>
              </a:ext>
            </a:extLst>
          </p:cNvPr>
          <p:cNvSpPr txBox="1"/>
          <p:nvPr/>
        </p:nvSpPr>
        <p:spPr>
          <a:xfrm>
            <a:off x="5747545" y="581205"/>
            <a:ext cx="5726109" cy="52322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Symbol" panose="05050102010706020507" pitchFamily="18" charset="2"/>
              </a:rPr>
              <a:t>(</a:t>
            </a:r>
            <a:r>
              <a:rPr lang="en-US" sz="2800" baseline="-25000" dirty="0">
                <a:sym typeface="Symbol" panose="05050102010706020507" pitchFamily="18" charset="2"/>
              </a:rPr>
              <a:t>c</a:t>
            </a:r>
            <a:r>
              <a:rPr lang="en-US" sz="2800" baseline="30000" dirty="0">
                <a:sym typeface="Symbol" panose="05050102010706020507" pitchFamily="18" charset="2"/>
              </a:rPr>
              <a:t>0</a:t>
            </a:r>
            <a:r>
              <a:rPr lang="en-US" sz="2800" dirty="0">
                <a:sym typeface="Symbol" panose="05050102010706020507" pitchFamily="18" charset="2"/>
              </a:rPr>
              <a:t>) = 243  48 (stat)  11 (syst) fs 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59154E-478F-4EA7-B554-406EB7668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676" y="1628078"/>
            <a:ext cx="6934600" cy="37802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753E7-DC10-46F2-876C-112D2CB11638}"/>
              </a:ext>
            </a:extLst>
          </p:cNvPr>
          <p:cNvSpPr txBox="1"/>
          <p:nvPr/>
        </p:nvSpPr>
        <p:spPr>
          <a:xfrm>
            <a:off x="8854069" y="4206460"/>
            <a:ext cx="4025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sym typeface="Symbol" panose="05050102010706020507" pitchFamily="18" charset="2"/>
              </a:rPr>
              <a:t></a:t>
            </a:r>
            <a:endParaRPr lang="en-US" sz="3200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98F5C2-94FF-4A32-9E92-D64E2327E905}"/>
              </a:ext>
            </a:extLst>
          </p:cNvPr>
          <p:cNvCxnSpPr>
            <a:cxnSpLocks/>
          </p:cNvCxnSpPr>
          <p:nvPr/>
        </p:nvCxnSpPr>
        <p:spPr>
          <a:xfrm>
            <a:off x="8509976" y="4507992"/>
            <a:ext cx="1024317" cy="0"/>
          </a:xfrm>
          <a:prstGeom prst="straightConnector1">
            <a:avLst/>
          </a:prstGeom>
          <a:ln w="317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63214DF-5914-AAAB-0C46-1E313E710A38}"/>
              </a:ext>
            </a:extLst>
          </p:cNvPr>
          <p:cNvSpPr txBox="1"/>
          <p:nvPr/>
        </p:nvSpPr>
        <p:spPr>
          <a:xfrm>
            <a:off x="5532198" y="4421903"/>
            <a:ext cx="1024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BELLE II</a:t>
            </a:r>
          </a:p>
        </p:txBody>
      </p:sp>
    </p:spTree>
    <p:extLst>
      <p:ext uri="{BB962C8B-B14F-4D97-AF65-F5344CB8AC3E}">
        <p14:creationId xmlns:p14="http://schemas.microsoft.com/office/powerpoint/2010/main" val="2927590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23607</TotalTime>
  <Words>1777</Words>
  <Application>Microsoft Office PowerPoint</Application>
  <PresentationFormat>Widescreen</PresentationFormat>
  <Paragraphs>226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Symbol</vt:lpstr>
      <vt:lpstr>Office Theme</vt:lpstr>
      <vt:lpstr>Belle II Perspectives for Baryon Physics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Yelton,John M</dc:creator>
  <cp:lastModifiedBy>Yelton,John M</cp:lastModifiedBy>
  <cp:revision>90</cp:revision>
  <dcterms:created xsi:type="dcterms:W3CDTF">2022-09-06T15:05:28Z</dcterms:created>
  <dcterms:modified xsi:type="dcterms:W3CDTF">2022-10-18T18:25:08Z</dcterms:modified>
</cp:coreProperties>
</file>