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96" r:id="rId2"/>
    <p:sldMasterId id="2147483842" r:id="rId3"/>
  </p:sldMasterIdLst>
  <p:notesMasterIdLst>
    <p:notesMasterId r:id="rId46"/>
  </p:notesMasterIdLst>
  <p:handoutMasterIdLst>
    <p:handoutMasterId r:id="rId47"/>
  </p:handoutMasterIdLst>
  <p:sldIdLst>
    <p:sldId id="532" r:id="rId4"/>
    <p:sldId id="823" r:id="rId5"/>
    <p:sldId id="538" r:id="rId6"/>
    <p:sldId id="805" r:id="rId7"/>
    <p:sldId id="868" r:id="rId8"/>
    <p:sldId id="900" r:id="rId9"/>
    <p:sldId id="682" r:id="rId10"/>
    <p:sldId id="659" r:id="rId11"/>
    <p:sldId id="683" r:id="rId12"/>
    <p:sldId id="684" r:id="rId13"/>
    <p:sldId id="718" r:id="rId14"/>
    <p:sldId id="702" r:id="rId15"/>
    <p:sldId id="850" r:id="rId16"/>
    <p:sldId id="849" r:id="rId17"/>
    <p:sldId id="786" r:id="rId18"/>
    <p:sldId id="787" r:id="rId19"/>
    <p:sldId id="788" r:id="rId20"/>
    <p:sldId id="791" r:id="rId21"/>
    <p:sldId id="780" r:id="rId22"/>
    <p:sldId id="781" r:id="rId23"/>
    <p:sldId id="782" r:id="rId24"/>
    <p:sldId id="783" r:id="rId25"/>
    <p:sldId id="790" r:id="rId26"/>
    <p:sldId id="901" r:id="rId27"/>
    <p:sldId id="902" r:id="rId28"/>
    <p:sldId id="903" r:id="rId29"/>
    <p:sldId id="904" r:id="rId30"/>
    <p:sldId id="905" r:id="rId31"/>
    <p:sldId id="909" r:id="rId32"/>
    <p:sldId id="907" r:id="rId33"/>
    <p:sldId id="906" r:id="rId34"/>
    <p:sldId id="913" r:id="rId35"/>
    <p:sldId id="911" r:id="rId36"/>
    <p:sldId id="878" r:id="rId37"/>
    <p:sldId id="912" r:id="rId38"/>
    <p:sldId id="690" r:id="rId39"/>
    <p:sldId id="806" r:id="rId40"/>
    <p:sldId id="882" r:id="rId41"/>
    <p:sldId id="869" r:id="rId42"/>
    <p:sldId id="914" r:id="rId43"/>
    <p:sldId id="910" r:id="rId44"/>
    <p:sldId id="908" r:id="rId45"/>
  </p:sldIdLst>
  <p:sldSz cx="9902825" cy="6858000"/>
  <p:notesSz cx="7102475" cy="102346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8E3E8"/>
    <a:srgbClr val="3399FF"/>
    <a:srgbClr val="009900"/>
    <a:srgbClr val="FF66FF"/>
    <a:srgbClr val="FF3300"/>
    <a:srgbClr val="9966FF"/>
    <a:srgbClr val="000000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4" autoAdjust="0"/>
    <p:restoredTop sz="99637" autoAdjust="0"/>
  </p:normalViewPr>
  <p:slideViewPr>
    <p:cSldViewPr>
      <p:cViewPr>
        <p:scale>
          <a:sx n="90" d="100"/>
          <a:sy n="90" d="100"/>
        </p:scale>
        <p:origin x="-1344" y="-144"/>
      </p:cViewPr>
      <p:guideLst>
        <p:guide orient="horz" pos="2064"/>
        <p:guide pos="576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8" tIns="47735" rIns="95468" bIns="47735" numCol="1" anchor="t" anchorCtr="0" compatLnSpc="1">
            <a:prstTxWarp prst="textNoShape">
              <a:avLst/>
            </a:prstTxWarp>
          </a:bodyPr>
          <a:lstStyle>
            <a:lvl1pPr algn="l" defTabSz="955470">
              <a:defRPr sz="1400" b="1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6114" y="0"/>
            <a:ext cx="307636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8" tIns="47735" rIns="95468" bIns="47735" numCol="1" anchor="t" anchorCtr="0" compatLnSpc="1">
            <a:prstTxWarp prst="textNoShape">
              <a:avLst/>
            </a:prstTxWarp>
          </a:bodyPr>
          <a:lstStyle>
            <a:lvl1pPr algn="r" defTabSz="955470">
              <a:defRPr sz="1400" b="1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9950"/>
            <a:ext cx="307636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8" tIns="47735" rIns="95468" bIns="47735" numCol="1" anchor="b" anchorCtr="0" compatLnSpc="1">
            <a:prstTxWarp prst="textNoShape">
              <a:avLst/>
            </a:prstTxWarp>
          </a:bodyPr>
          <a:lstStyle>
            <a:lvl1pPr algn="l" defTabSz="955470">
              <a:defRPr sz="1400" b="1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6114" y="9759950"/>
            <a:ext cx="307636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8" tIns="47735" rIns="95468" bIns="47735" numCol="1" anchor="b" anchorCtr="0" compatLnSpc="1">
            <a:prstTxWarp prst="textNoShape">
              <a:avLst/>
            </a:prstTxWarp>
          </a:bodyPr>
          <a:lstStyle>
            <a:lvl1pPr algn="r" defTabSz="955470">
              <a:defRPr sz="1400" b="1" i="1">
                <a:latin typeface="Times New Roman" pitchFamily="18" charset="0"/>
              </a:defRPr>
            </a:lvl1pPr>
          </a:lstStyle>
          <a:p>
            <a:pPr>
              <a:defRPr/>
            </a:pPr>
            <a:fld id="{4145B33C-09CA-4140-8779-142F4A0B24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419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8" tIns="47735" rIns="95468" bIns="47735" numCol="1" anchor="t" anchorCtr="0" compatLnSpc="1">
            <a:prstTxWarp prst="textNoShape">
              <a:avLst/>
            </a:prstTxWarp>
          </a:bodyPr>
          <a:lstStyle>
            <a:lvl1pPr algn="l" defTabSz="95547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6114" y="0"/>
            <a:ext cx="3076362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8" tIns="47735" rIns="95468" bIns="47735" numCol="1" anchor="t" anchorCtr="0" compatLnSpc="1">
            <a:prstTxWarp prst="textNoShape">
              <a:avLst/>
            </a:prstTxWarp>
          </a:bodyPr>
          <a:lstStyle>
            <a:lvl1pPr algn="r" defTabSz="95547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768350"/>
            <a:ext cx="554037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0926"/>
            <a:ext cx="5209328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8" tIns="47735" rIns="95468" bIns="47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1"/>
            <a:ext cx="3076363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8" tIns="47735" rIns="95468" bIns="47735" numCol="1" anchor="b" anchorCtr="0" compatLnSpc="1">
            <a:prstTxWarp prst="textNoShape">
              <a:avLst/>
            </a:prstTxWarp>
          </a:bodyPr>
          <a:lstStyle>
            <a:lvl1pPr algn="l" defTabSz="95547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6114" y="9721851"/>
            <a:ext cx="3076362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8" tIns="47735" rIns="95468" bIns="47735" numCol="1" anchor="b" anchorCtr="0" compatLnSpc="1">
            <a:prstTxWarp prst="textNoShape">
              <a:avLst/>
            </a:prstTxWarp>
          </a:bodyPr>
          <a:lstStyle>
            <a:lvl1pPr algn="r" defTabSz="95547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37AC360-B667-4964-90D1-571375BF89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93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21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66" indent="-285757" defTabSz="952521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25" indent="-228604" defTabSz="952521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35" indent="-228604" defTabSz="952521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45" indent="-228604" defTabSz="952521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5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6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7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8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830D44E-E8E2-4FBF-B453-E2EC2BB3360E}" type="slidenum">
              <a:rPr lang="en-US" altLang="de-DE" sz="1400">
                <a:latin typeface="Times New Roman" pitchFamily="18" charset="0"/>
              </a:rPr>
              <a:pPr/>
              <a:t>1</a:t>
            </a:fld>
            <a:endParaRPr lang="en-US" altLang="de-DE" sz="1400"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2638" y="768350"/>
            <a:ext cx="5541962" cy="38385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162" y="4862514"/>
            <a:ext cx="5206152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21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66" indent="-285757" defTabSz="952521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25" indent="-228604" defTabSz="952521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35" indent="-228604" defTabSz="952521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45" indent="-228604" defTabSz="952521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5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6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7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8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830D44E-E8E2-4FBF-B453-E2EC2BB3360E}" type="slidenum">
              <a:rPr lang="en-US" altLang="de-DE" sz="1400">
                <a:latin typeface="Times New Roman" pitchFamily="18" charset="0"/>
              </a:rPr>
              <a:pPr/>
              <a:t>40</a:t>
            </a:fld>
            <a:endParaRPr lang="en-US" altLang="de-DE" sz="1400"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2638" y="768350"/>
            <a:ext cx="5541962" cy="38385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162" y="4862514"/>
            <a:ext cx="5206152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21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66" indent="-285757" defTabSz="952521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25" indent="-228604" defTabSz="952521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35" indent="-228604" defTabSz="952521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45" indent="-228604" defTabSz="952521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5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6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7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8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65679A5-BBE5-4C2B-9BD8-3F98072BE450}" type="slidenum">
              <a:rPr lang="en-US" altLang="de-DE" sz="1400">
                <a:solidFill>
                  <a:prstClr val="black"/>
                </a:solidFill>
                <a:latin typeface="Times New Roman" pitchFamily="18" charset="0"/>
              </a:rPr>
              <a:pPr/>
              <a:t>2</a:t>
            </a:fld>
            <a:endParaRPr lang="en-US" altLang="de-DE" sz="1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984250"/>
            <a:ext cx="5111750" cy="3540125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9042" y="4868863"/>
            <a:ext cx="4909158" cy="3932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21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66" indent="-285757" defTabSz="952521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25" indent="-228604" defTabSz="952521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35" indent="-228604" defTabSz="952521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45" indent="-228604" defTabSz="952521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5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6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7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8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09EE821-DE37-4179-B094-CC614FDBAD2D}" type="slidenum">
              <a:rPr lang="en-US" altLang="de-DE" sz="1400">
                <a:latin typeface="Times New Roman" pitchFamily="18" charset="0"/>
              </a:rPr>
              <a:pPr/>
              <a:t>3</a:t>
            </a:fld>
            <a:endParaRPr lang="en-US" altLang="de-DE" sz="140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0375" cy="383698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21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66" indent="-285757" defTabSz="952521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25" indent="-228604" defTabSz="952521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35" indent="-228604" defTabSz="952521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45" indent="-228604" defTabSz="952521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5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6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7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8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417AD12-40D1-45A2-B996-DD22E402194D}" type="slidenum">
              <a:rPr lang="en-US" altLang="de-DE" sz="1400">
                <a:solidFill>
                  <a:prstClr val="black"/>
                </a:solidFill>
                <a:latin typeface="Times New Roman" pitchFamily="18" charset="0"/>
              </a:rPr>
              <a:pPr/>
              <a:t>4</a:t>
            </a:fld>
            <a:endParaRPr lang="en-US" altLang="de-DE" sz="1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0375" cy="38369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21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66" indent="-285757" defTabSz="952521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25" indent="-228604" defTabSz="95252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35" indent="-228604" defTabSz="95252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45" indent="-228604" defTabSz="95252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5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6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7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8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17B96C1-0FA2-4968-9656-D3033199EB6D}" type="slidenum">
              <a:rPr lang="en-US" altLang="de-DE" sz="1400">
                <a:solidFill>
                  <a:prstClr val="black"/>
                </a:solidFill>
                <a:latin typeface="Times New Roman" pitchFamily="18" charset="0"/>
              </a:rPr>
              <a:pPr/>
              <a:t>5</a:t>
            </a:fld>
            <a:endParaRPr lang="en-US" altLang="de-DE" sz="1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0375" cy="3836988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81050" y="768350"/>
            <a:ext cx="5540375" cy="3836988"/>
          </a:xfrm>
          <a:ln/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894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2354" indent="-297059" defTabSz="94894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8236" indent="-237647" defTabSz="94894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3530" indent="-237647" defTabSz="94894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8825" indent="-237647" defTabSz="94894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4119" indent="-237647" algn="ctr" defTabSz="94894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9413" indent="-237647" algn="ctr" defTabSz="94894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4708" indent="-237647" algn="ctr" defTabSz="94894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40003" indent="-237647" algn="ctr" defTabSz="94894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DFBF120-B252-4E90-91B7-F95DB08B0CAF}" type="slidenum">
              <a:rPr lang="en-US" sz="1500">
                <a:solidFill>
                  <a:srgbClr val="000000"/>
                </a:solidFill>
                <a:latin typeface="Times New Roman" pitchFamily="18" charset="0"/>
              </a:rPr>
              <a:pPr/>
              <a:t>7</a:t>
            </a:fld>
            <a:endParaRPr lang="en-US" sz="15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21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66" indent="-285757" defTabSz="952521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25" indent="-228604" defTabSz="952521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35" indent="-228604" defTabSz="952521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45" indent="-228604" defTabSz="952521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5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6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7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8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6B9CCE6-7069-45E5-A46F-734CF2CB6C47}" type="slidenum">
              <a:rPr lang="en-US" altLang="de-DE" sz="1400">
                <a:latin typeface="Times New Roman" pitchFamily="18" charset="0"/>
              </a:rPr>
              <a:pPr/>
              <a:t>8</a:t>
            </a:fld>
            <a:endParaRPr lang="en-US" altLang="de-DE" sz="140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0375" cy="3836988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</a:defRPr>
            </a:lvl1pPr>
            <a:lvl2pPr marL="772354" indent="-297059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8236" indent="-237647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3530" indent="-237647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8825" indent="-237647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4119" indent="-237647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9413" indent="-237647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4708" indent="-237647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40003" indent="-237647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0588"/>
            <a:fld id="{CD635DFA-A6DC-496F-923C-5391137CCA5C}" type="slidenum">
              <a:rPr lang="en-US" sz="1400">
                <a:latin typeface="Times New Roman" pitchFamily="18" charset="0"/>
              </a:rPr>
              <a:pPr defTabSz="950588"/>
              <a:t>36</a:t>
            </a:fld>
            <a:endParaRPr lang="en-US" sz="140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0375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21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66" indent="-285757" defTabSz="952521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25" indent="-228604" defTabSz="95252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35" indent="-228604" defTabSz="95252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45" indent="-228604" defTabSz="95252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5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6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7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85" indent="-228604" algn="ctr" defTabSz="952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6787094-BFD4-40AC-9BA8-1F8C8671962E}" type="slidenum">
              <a:rPr lang="en-US" altLang="de-DE" sz="1400">
                <a:solidFill>
                  <a:prstClr val="black"/>
                </a:solidFill>
                <a:latin typeface="Times New Roman" pitchFamily="18" charset="0"/>
              </a:rPr>
              <a:pPr/>
              <a:t>39</a:t>
            </a:fld>
            <a:endParaRPr lang="en-US" altLang="de-DE" sz="1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8350"/>
            <a:ext cx="5543550" cy="383857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2" y="4862514"/>
            <a:ext cx="5682615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605"/>
            <a:ext cx="8416925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102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A7D6-3B0D-46C5-80B2-1D8280EE76F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3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77683-1E0F-46A5-B829-7516E1E89B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4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6536" y="609600"/>
            <a:ext cx="2103437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1088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CCAA1-46A5-42AD-9164-8B352F33741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61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712" y="2130582"/>
            <a:ext cx="8417401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131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141" y="1600206"/>
            <a:ext cx="891254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361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255" y="4407057"/>
            <a:ext cx="8417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255" y="2906713"/>
            <a:ext cx="841740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839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141" y="1600206"/>
            <a:ext cx="437374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3936" y="1600206"/>
            <a:ext cx="437374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191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141" y="1535113"/>
            <a:ext cx="437546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141" y="2174875"/>
            <a:ext cx="437546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0498" y="1535113"/>
            <a:ext cx="437718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0498" y="2174875"/>
            <a:ext cx="437718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91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87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342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26" y="273050"/>
            <a:ext cx="3257961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730" y="273207"/>
            <a:ext cx="5535954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226" y="1435103"/>
            <a:ext cx="325796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354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30414-4CA9-4E12-8678-18BF1036E5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9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023" y="4800600"/>
            <a:ext cx="594169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023" y="612775"/>
            <a:ext cx="594169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023" y="5367338"/>
            <a:ext cx="594169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09570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141" y="1600206"/>
            <a:ext cx="891254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050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79548" y="274795"/>
            <a:ext cx="2228136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141" y="274795"/>
            <a:ext cx="651936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92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95141" y="274795"/>
            <a:ext cx="8912543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154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95141" y="1600200"/>
            <a:ext cx="4373748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033936" y="1600200"/>
            <a:ext cx="4373748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95141" y="3938745"/>
            <a:ext cx="4373748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3936" y="3938745"/>
            <a:ext cx="4373748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274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73"/>
            <a:ext cx="8416925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102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2F1A-1C0A-4189-97A4-7976060FE0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32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0259B-6469-4DE7-8367-75E731152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07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48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1C56A-2107-47EE-9BEE-DF5D16DD4F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35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7613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6BEFE-AB11-4071-A3C4-44DA3A80F2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18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26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0792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0792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37020-4EBF-40D7-8126-92D9A668DF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1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708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0236F-1467-45DA-9FFD-CE490D6D17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64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DAB12-A5D7-4BFE-A39D-27B94F4670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43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613B3-DA32-4C07-8999-D69287224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70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913" y="273098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6809F-F4CB-45EA-A556-2A1E7D248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39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39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39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7DF3A-0079-4C87-927B-B68A469BB0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24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FC7DF-E875-428B-91AB-EDC72B06EE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59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6464" y="609600"/>
            <a:ext cx="2103437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1088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735C1-D48D-4F7D-BBC1-08960083DD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7613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1D4-83C4-4142-BFEF-F4A63621FB0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7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97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0792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0792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3608-F414-47E6-8546-66483325FF5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9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117D-F81E-41A9-AB4C-F9D13F176D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0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627E-E7D8-4FBF-93F9-5DD0FBD0E9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1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913" y="27323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20F20-DFBA-47A6-A442-F9B405B5433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9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10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10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10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1339A-AF2A-4288-8DBC-3AD9341886E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1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16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16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3048" y="6248400"/>
            <a:ext cx="206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3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84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9CE2849-D3BE-4AD3-A6AF-9C9278FB5C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45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16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16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76" y="6248400"/>
            <a:ext cx="206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3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84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D1C3885-10D7-4FD7-BEEA-1F36A970D3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74.pn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6.pn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75.png"/><Relationship Id="rId9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52.emf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970.png"/><Relationship Id="rId4" Type="http://schemas.openxmlformats.org/officeDocument/2006/relationships/image" Target="../media/image53.png"/><Relationship Id="rId9" Type="http://schemas.openxmlformats.org/officeDocument/2006/relationships/image" Target="../media/image5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jp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7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8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Text Box 2"/>
          <p:cNvSpPr txBox="1">
            <a:spLocks noChangeArrowheads="1"/>
          </p:cNvSpPr>
          <p:nvPr/>
        </p:nvSpPr>
        <p:spPr bwMode="auto">
          <a:xfrm>
            <a:off x="-5654" y="26623"/>
            <a:ext cx="99084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Baryon spectroscopy with the CBELSA/TAPS experiment 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Recent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 and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future plans  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291483" y="3162454"/>
            <a:ext cx="13147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/>
              <a:t> Introduction</a:t>
            </a: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3296260" y="4077072"/>
            <a:ext cx="377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Impact of the new polarization </a:t>
            </a:r>
            <a:r>
              <a:rPr lang="en-US" altLang="de-DE" sz="1600" dirty="0"/>
              <a:t>d</a:t>
            </a:r>
            <a:r>
              <a:rPr lang="en-US" altLang="de-DE" sz="1600" dirty="0" smtClean="0"/>
              <a:t>ata      </a:t>
            </a:r>
            <a:endParaRPr lang="en-US" altLang="de-DE" sz="1600" baseline="30000" dirty="0"/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3291482" y="5013176"/>
            <a:ext cx="1120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Summary</a:t>
            </a:r>
            <a:endParaRPr lang="en-US" altLang="de-DE" sz="1600" dirty="0"/>
          </a:p>
        </p:txBody>
      </p:sp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3294686" y="3645024"/>
            <a:ext cx="48421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Some highlights </a:t>
            </a:r>
            <a:r>
              <a:rPr lang="en-US" altLang="de-DE" sz="1600" dirty="0"/>
              <a:t>of </a:t>
            </a:r>
            <a:r>
              <a:rPr lang="en-US" altLang="de-DE" sz="1600" dirty="0" smtClean="0"/>
              <a:t>the CBELSA/TAPS  </a:t>
            </a:r>
            <a:r>
              <a:rPr lang="en-US" altLang="de-DE" sz="1600" dirty="0"/>
              <a:t>experiment</a:t>
            </a:r>
          </a:p>
          <a:p>
            <a:pPr algn="l" eaLnBrk="1" hangingPunct="1"/>
            <a:r>
              <a:rPr lang="en-US" altLang="de-DE" sz="1600" dirty="0" smtClean="0"/>
              <a:t>  </a:t>
            </a:r>
            <a:endParaRPr lang="en-US" altLang="de-DE" sz="1600" dirty="0"/>
          </a:p>
        </p:txBody>
      </p:sp>
      <p:sp>
        <p:nvSpPr>
          <p:cNvPr id="2057" name="Oval 14"/>
          <p:cNvSpPr>
            <a:spLocks noChangeArrowheads="1"/>
          </p:cNvSpPr>
          <p:nvPr/>
        </p:nvSpPr>
        <p:spPr bwMode="auto">
          <a:xfrm>
            <a:off x="3223220" y="3313267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58" name="Oval 16"/>
          <p:cNvSpPr>
            <a:spLocks noChangeArrowheads="1"/>
          </p:cNvSpPr>
          <p:nvPr/>
        </p:nvSpPr>
        <p:spPr bwMode="auto">
          <a:xfrm>
            <a:off x="3223220" y="4196135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59" name="Oval 17"/>
          <p:cNvSpPr>
            <a:spLocks noChangeArrowheads="1"/>
          </p:cNvSpPr>
          <p:nvPr/>
        </p:nvSpPr>
        <p:spPr bwMode="auto">
          <a:xfrm>
            <a:off x="3223220" y="3797423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60" name="Oval 18"/>
          <p:cNvSpPr>
            <a:spLocks noChangeArrowheads="1"/>
          </p:cNvSpPr>
          <p:nvPr/>
        </p:nvSpPr>
        <p:spPr bwMode="auto">
          <a:xfrm>
            <a:off x="3223220" y="513541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800050" y="1196752"/>
            <a:ext cx="58536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/>
              <a:t>R. </a:t>
            </a:r>
            <a:r>
              <a:rPr lang="en-US" sz="1600" dirty="0" smtClean="0"/>
              <a:t>Beck </a:t>
            </a:r>
            <a:endParaRPr lang="en-US" sz="1600" dirty="0"/>
          </a:p>
          <a:p>
            <a:pPr eaLnBrk="1" hangingPunct="1"/>
            <a:r>
              <a:rPr lang="en-US" sz="1600" dirty="0" smtClean="0"/>
              <a:t>University of Bonn </a:t>
            </a:r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b="1" dirty="0" smtClean="0">
                <a:solidFill>
                  <a:srgbClr val="7030A0"/>
                </a:solidFill>
              </a:rPr>
              <a:t>NSTAR2022 , Santa Margherita </a:t>
            </a:r>
            <a:r>
              <a:rPr lang="en-US" sz="1600" b="1" dirty="0" err="1" smtClean="0">
                <a:solidFill>
                  <a:srgbClr val="7030A0"/>
                </a:solidFill>
              </a:rPr>
              <a:t>Ligure</a:t>
            </a:r>
            <a:r>
              <a:rPr lang="en-US" sz="1600" b="1" dirty="0" smtClean="0">
                <a:solidFill>
                  <a:srgbClr val="7030A0"/>
                </a:solidFill>
              </a:rPr>
              <a:t>, October 17</a:t>
            </a:r>
            <a:r>
              <a:rPr lang="en-US" sz="1600" b="1" baseline="30000" dirty="0" smtClean="0">
                <a:solidFill>
                  <a:srgbClr val="7030A0"/>
                </a:solidFill>
              </a:rPr>
              <a:t>th</a:t>
            </a:r>
            <a:r>
              <a:rPr lang="en-US" sz="1600" b="1" dirty="0" smtClean="0">
                <a:solidFill>
                  <a:srgbClr val="7030A0"/>
                </a:solidFill>
              </a:rPr>
              <a:t> 2022 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291483" y="4509120"/>
            <a:ext cx="46401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Future plans of  the CBELSA/TAPS  experiment </a:t>
            </a:r>
            <a:endParaRPr lang="en-US" altLang="de-DE" sz="1600" dirty="0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3223220" y="4659933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02" y="2811869"/>
            <a:ext cx="5089924" cy="336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42" y="2855913"/>
            <a:ext cx="4890359" cy="323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7" descr="GDH_int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t="11510" r="18480" b="60077"/>
          <a:stretch>
            <a:fillRect/>
          </a:stretch>
        </p:blipFill>
        <p:spPr bwMode="auto">
          <a:xfrm>
            <a:off x="4391123" y="1030289"/>
            <a:ext cx="4881563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3" name="Object 6"/>
          <p:cNvGraphicFramePr>
            <a:graphicFrameLocks noChangeAspect="1"/>
          </p:cNvGraphicFramePr>
          <p:nvPr/>
        </p:nvGraphicFramePr>
        <p:xfrm>
          <a:off x="1495425" y="1154113"/>
          <a:ext cx="172878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68" name="Formel" r:id="rId6" imgW="1002865" imgH="228501" progId="Equation.3">
                  <p:embed/>
                </p:oleObj>
              </mc:Choice>
              <mc:Fallback>
                <p:oleObj name="Formel" r:id="rId6" imgW="1002865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1154113"/>
                        <a:ext cx="1728788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393902" y="1147764"/>
            <a:ext cx="10759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u="sng">
                <a:solidFill>
                  <a:srgbClr val="000000"/>
                </a:solidFill>
              </a:rPr>
              <a:t>reaction</a:t>
            </a:r>
            <a:r>
              <a:rPr lang="en-US" sz="2000" u="sng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713223" y="1603375"/>
            <a:ext cx="26677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>
                <a:solidFill>
                  <a:schemeClr val="accent6"/>
                </a:solidFill>
              </a:rPr>
              <a:t>circularly polarized photons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702605" y="1939925"/>
            <a:ext cx="28937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longitudinally polarized proton</a:t>
            </a:r>
          </a:p>
        </p:txBody>
      </p:sp>
      <p:sp>
        <p:nvSpPr>
          <p:cNvPr id="15369" name="Text Box 6"/>
          <p:cNvSpPr txBox="1">
            <a:spLocks noChangeArrowheads="1"/>
          </p:cNvSpPr>
          <p:nvPr/>
        </p:nvSpPr>
        <p:spPr bwMode="auto">
          <a:xfrm>
            <a:off x="3804867" y="6237289"/>
            <a:ext cx="1051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 smtClean="0">
                <a:solidFill>
                  <a:srgbClr val="FF3300"/>
                </a:solidFill>
              </a:rPr>
              <a:t>__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BnGa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370" name="Text Box 7"/>
          <p:cNvSpPr txBox="1">
            <a:spLocks noChangeArrowheads="1"/>
          </p:cNvSpPr>
          <p:nvPr/>
        </p:nvSpPr>
        <p:spPr bwMode="auto">
          <a:xfrm>
            <a:off x="5570631" y="6237312"/>
            <a:ext cx="1063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66FF"/>
                </a:solidFill>
              </a:rPr>
              <a:t>__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 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371" name="Text Box 8"/>
          <p:cNvSpPr txBox="1">
            <a:spLocks noChangeArrowheads="1"/>
          </p:cNvSpPr>
          <p:nvPr/>
        </p:nvSpPr>
        <p:spPr bwMode="auto">
          <a:xfrm>
            <a:off x="7324295" y="6237289"/>
            <a:ext cx="1040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0000"/>
                </a:solidFill>
              </a:rPr>
              <a:t>__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MAID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372" name="Text Box 9"/>
          <p:cNvSpPr txBox="1">
            <a:spLocks noChangeArrowheads="1"/>
          </p:cNvSpPr>
          <p:nvPr/>
        </p:nvSpPr>
        <p:spPr bwMode="auto">
          <a:xfrm>
            <a:off x="342983" y="6309410"/>
            <a:ext cx="32413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u="sng" dirty="0">
                <a:solidFill>
                  <a:srgbClr val="000000"/>
                </a:solidFill>
              </a:rPr>
              <a:t>P</a:t>
            </a:r>
            <a:r>
              <a:rPr lang="en-US" sz="1600" u="sng" dirty="0" smtClean="0">
                <a:solidFill>
                  <a:srgbClr val="000000"/>
                </a:solidFill>
              </a:rPr>
              <a:t>artial </a:t>
            </a:r>
            <a:r>
              <a:rPr lang="en-US" sz="1600" u="sng" dirty="0">
                <a:solidFill>
                  <a:srgbClr val="000000"/>
                </a:solidFill>
              </a:rPr>
              <a:t>wave </a:t>
            </a:r>
            <a:r>
              <a:rPr lang="en-US" sz="1600" u="sng" dirty="0" smtClean="0">
                <a:solidFill>
                  <a:srgbClr val="000000"/>
                </a:solidFill>
              </a:rPr>
              <a:t>analysis predictions :</a:t>
            </a:r>
            <a:endParaRPr lang="en-US" sz="1600" u="sng" dirty="0">
              <a:solidFill>
                <a:srgbClr val="000000"/>
              </a:solidFill>
            </a:endParaRPr>
          </a:p>
        </p:txBody>
      </p:sp>
      <p:sp>
        <p:nvSpPr>
          <p:cNvPr id="15373" name="Text Box 7"/>
          <p:cNvSpPr txBox="1">
            <a:spLocks noChangeArrowheads="1"/>
          </p:cNvSpPr>
          <p:nvPr/>
        </p:nvSpPr>
        <p:spPr bwMode="auto">
          <a:xfrm>
            <a:off x="486916" y="2648099"/>
            <a:ext cx="3796296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 </a:t>
            </a:r>
            <a:r>
              <a:rPr lang="en-US" sz="1200" dirty="0" smtClean="0">
                <a:solidFill>
                  <a:srgbClr val="C00000"/>
                </a:solidFill>
              </a:rPr>
              <a:t>,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M. Gottschall,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PRL 112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(2014), 012003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5374" name="Text Box 11"/>
          <p:cNvSpPr txBox="1">
            <a:spLocks noChangeArrowheads="1"/>
          </p:cNvSpPr>
          <p:nvPr/>
        </p:nvSpPr>
        <p:spPr bwMode="auto">
          <a:xfrm>
            <a:off x="3586162" y="3028950"/>
            <a:ext cx="6238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dirty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de-DE" sz="2000" baseline="-25000" dirty="0">
                <a:solidFill>
                  <a:srgbClr val="C00000"/>
                </a:solidFill>
              </a:rPr>
              <a:t>1/2 </a:t>
            </a:r>
          </a:p>
        </p:txBody>
      </p:sp>
      <p:sp>
        <p:nvSpPr>
          <p:cNvPr id="15375" name="Text Box 11"/>
          <p:cNvSpPr txBox="1">
            <a:spLocks noChangeArrowheads="1"/>
          </p:cNvSpPr>
          <p:nvPr/>
        </p:nvSpPr>
        <p:spPr bwMode="auto">
          <a:xfrm>
            <a:off x="8479871" y="2997200"/>
            <a:ext cx="5757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C00000"/>
                </a:solidFill>
              </a:rPr>
              <a:t>3/2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116067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Helicity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ependent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ross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ection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p</a:t>
            </a:r>
            <a:r>
              <a:rPr lang="en-US" sz="32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0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5377" name="Text Box 29"/>
          <p:cNvSpPr txBox="1">
            <a:spLocks noChangeArrowheads="1"/>
          </p:cNvSpPr>
          <p:nvPr/>
        </p:nvSpPr>
        <p:spPr bwMode="auto">
          <a:xfrm>
            <a:off x="1135086" y="3429003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2.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378" name="Text Box 29"/>
          <p:cNvSpPr txBox="1">
            <a:spLocks noChangeArrowheads="1"/>
          </p:cNvSpPr>
          <p:nvPr/>
        </p:nvSpPr>
        <p:spPr bwMode="auto">
          <a:xfrm>
            <a:off x="1495132" y="4345168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3.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5959621" y="3069140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2.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380" name="Text Box 29"/>
          <p:cNvSpPr txBox="1">
            <a:spLocks noChangeArrowheads="1"/>
          </p:cNvSpPr>
          <p:nvPr/>
        </p:nvSpPr>
        <p:spPr bwMode="auto">
          <a:xfrm>
            <a:off x="6751716" y="3716344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3.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5381" name="Text Box 29"/>
          <p:cNvSpPr txBox="1">
            <a:spLocks noChangeArrowheads="1"/>
          </p:cNvSpPr>
          <p:nvPr/>
        </p:nvSpPr>
        <p:spPr bwMode="auto">
          <a:xfrm>
            <a:off x="7543902" y="4437243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>
                <a:solidFill>
                  <a:srgbClr val="000000"/>
                </a:solidFill>
              </a:rPr>
              <a:t>4. resonance region</a:t>
            </a:r>
          </a:p>
        </p:txBody>
      </p:sp>
      <p:sp>
        <p:nvSpPr>
          <p:cNvPr id="15382" name="Text Box 29"/>
          <p:cNvSpPr txBox="1">
            <a:spLocks noChangeArrowheads="1"/>
          </p:cNvSpPr>
          <p:nvPr/>
        </p:nvSpPr>
        <p:spPr bwMode="auto">
          <a:xfrm>
            <a:off x="2647253" y="4797332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4.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287124" y="4725298"/>
            <a:ext cx="4083169" cy="1487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de-DE" sz="1600" u="sng" dirty="0" err="1" smtClean="0"/>
              <a:t>Helicity</a:t>
            </a:r>
            <a:r>
              <a:rPr lang="de-DE" sz="1600" u="sng" dirty="0" smtClean="0"/>
              <a:t> </a:t>
            </a:r>
            <a:r>
              <a:rPr lang="de-DE" sz="1600" u="sng" dirty="0" err="1" smtClean="0"/>
              <a:t>dependent</a:t>
            </a:r>
            <a:r>
              <a:rPr lang="de-DE" sz="1600" u="sng" dirty="0" smtClean="0"/>
              <a:t> </a:t>
            </a:r>
            <a:r>
              <a:rPr lang="de-DE" sz="1600" u="sng" dirty="0" err="1"/>
              <a:t>cross</a:t>
            </a:r>
            <a:r>
              <a:rPr lang="de-DE" sz="1600" u="sng" dirty="0"/>
              <a:t> </a:t>
            </a:r>
            <a:r>
              <a:rPr lang="de-DE" sz="1600" u="sng" dirty="0" err="1" smtClean="0"/>
              <a:t>section</a:t>
            </a:r>
            <a:endParaRPr lang="de-DE" sz="1600" u="sng" dirty="0"/>
          </a:p>
          <a:p>
            <a:pPr algn="l"/>
            <a:r>
              <a:rPr lang="de-DE" sz="1600" dirty="0">
                <a:solidFill>
                  <a:schemeClr val="accent6"/>
                </a:solidFill>
              </a:rPr>
              <a:t> </a:t>
            </a:r>
            <a:r>
              <a:rPr lang="de-DE" sz="1600" dirty="0" smtClean="0">
                <a:solidFill>
                  <a:schemeClr val="accent6"/>
                </a:solidFill>
                <a:latin typeface="Symbol" pitchFamily="18" charset="2"/>
              </a:rPr>
              <a:t>s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1/2  </a:t>
            </a:r>
            <a:r>
              <a:rPr lang="de-DE" sz="1600" dirty="0">
                <a:solidFill>
                  <a:schemeClr val="accent6"/>
                </a:solidFill>
              </a:rPr>
              <a:t>~ </a:t>
            </a:r>
            <a:r>
              <a:rPr lang="de-DE" sz="1600" dirty="0" smtClean="0">
                <a:solidFill>
                  <a:schemeClr val="accent6"/>
                </a:solidFill>
              </a:rPr>
              <a:t>|A(P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33</a:t>
            </a:r>
            <a:r>
              <a:rPr lang="de-DE" sz="1600" dirty="0" smtClean="0">
                <a:solidFill>
                  <a:schemeClr val="accent6"/>
                </a:solidFill>
              </a:rPr>
              <a:t>)|</a:t>
            </a:r>
            <a:r>
              <a:rPr lang="de-DE" sz="1600" baseline="30000" dirty="0" smtClean="0">
                <a:solidFill>
                  <a:schemeClr val="accent6"/>
                </a:solidFill>
              </a:rPr>
              <a:t>2</a:t>
            </a:r>
            <a:r>
              <a:rPr lang="de-DE" sz="1600" dirty="0" smtClean="0">
                <a:solidFill>
                  <a:schemeClr val="accent6"/>
                </a:solidFill>
              </a:rPr>
              <a:t> +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 </a:t>
            </a:r>
            <a:r>
              <a:rPr lang="de-DE" sz="1600" dirty="0" smtClean="0">
                <a:solidFill>
                  <a:schemeClr val="accent6"/>
                </a:solidFill>
              </a:rPr>
              <a:t> |A(D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13</a:t>
            </a:r>
            <a:r>
              <a:rPr lang="de-DE" sz="1600" dirty="0">
                <a:solidFill>
                  <a:schemeClr val="accent6"/>
                </a:solidFill>
              </a:rPr>
              <a:t>)|</a:t>
            </a:r>
            <a:r>
              <a:rPr lang="de-DE" sz="1600" baseline="30000" dirty="0">
                <a:solidFill>
                  <a:schemeClr val="accent6"/>
                </a:solidFill>
              </a:rPr>
              <a:t>2</a:t>
            </a:r>
            <a:r>
              <a:rPr lang="de-DE" sz="1600" dirty="0">
                <a:solidFill>
                  <a:schemeClr val="accent6"/>
                </a:solidFill>
              </a:rPr>
              <a:t> + |A(F</a:t>
            </a:r>
            <a:r>
              <a:rPr lang="de-DE" sz="1600" baseline="-25000" dirty="0">
                <a:solidFill>
                  <a:schemeClr val="accent6"/>
                </a:solidFill>
              </a:rPr>
              <a:t>15</a:t>
            </a:r>
            <a:r>
              <a:rPr lang="de-DE" sz="1600" dirty="0">
                <a:solidFill>
                  <a:schemeClr val="accent6"/>
                </a:solidFill>
              </a:rPr>
              <a:t>)|</a:t>
            </a:r>
            <a:r>
              <a:rPr lang="de-DE" sz="1600" baseline="30000" dirty="0">
                <a:solidFill>
                  <a:schemeClr val="accent6"/>
                </a:solidFill>
              </a:rPr>
              <a:t>2 </a:t>
            </a:r>
            <a:r>
              <a:rPr lang="de-DE" sz="1600" dirty="0">
                <a:solidFill>
                  <a:schemeClr val="accent6"/>
                </a:solidFill>
              </a:rPr>
              <a:t>+ </a:t>
            </a:r>
            <a:r>
              <a:rPr lang="de-DE" sz="1600" dirty="0" smtClean="0">
                <a:solidFill>
                  <a:schemeClr val="accent6"/>
                </a:solidFill>
              </a:rPr>
              <a:t>…..</a:t>
            </a:r>
          </a:p>
          <a:p>
            <a:pPr algn="l"/>
            <a:endParaRPr lang="de-DE" sz="1600" baseline="30000" dirty="0">
              <a:solidFill>
                <a:schemeClr val="accent6"/>
              </a:solidFill>
            </a:endParaRPr>
          </a:p>
          <a:p>
            <a:pPr algn="l"/>
            <a:r>
              <a:rPr lang="de-DE" sz="1600" dirty="0" smtClean="0">
                <a:solidFill>
                  <a:schemeClr val="accent6"/>
                </a:solidFill>
              </a:rPr>
              <a:t>+ </a:t>
            </a:r>
            <a:r>
              <a:rPr lang="de-DE" sz="1600" dirty="0" err="1" smtClean="0">
                <a:solidFill>
                  <a:schemeClr val="accent6"/>
                </a:solidFill>
              </a:rPr>
              <a:t>Interference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terms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with</a:t>
            </a:r>
            <a:r>
              <a:rPr lang="de-DE" sz="1600" dirty="0" smtClean="0">
                <a:solidFill>
                  <a:schemeClr val="accent6"/>
                </a:solidFill>
              </a:rPr>
              <a:t> same </a:t>
            </a:r>
            <a:r>
              <a:rPr lang="de-DE" sz="1600" dirty="0" err="1" smtClean="0">
                <a:solidFill>
                  <a:schemeClr val="accent6"/>
                </a:solidFill>
              </a:rPr>
              <a:t>L</a:t>
            </a:r>
            <a:r>
              <a:rPr lang="de-DE" sz="1600" dirty="0" err="1" smtClean="0">
                <a:solidFill>
                  <a:schemeClr val="accent6"/>
                </a:solidFill>
                <a:latin typeface="Symbol" panose="05050102010706020507" pitchFamily="18" charset="2"/>
              </a:rPr>
              <a:t>p</a:t>
            </a:r>
            <a:endParaRPr lang="de-DE" sz="1600" dirty="0" smtClean="0">
              <a:solidFill>
                <a:schemeClr val="accent6"/>
              </a:solidFill>
            </a:endParaRPr>
          </a:p>
          <a:p>
            <a:pPr algn="l"/>
            <a:endParaRPr lang="de-DE" sz="1600" dirty="0" smtClean="0">
              <a:solidFill>
                <a:schemeClr val="accent6"/>
              </a:solidFill>
            </a:endParaRPr>
          </a:p>
          <a:p>
            <a:pPr algn="l"/>
            <a:r>
              <a:rPr lang="de-DE" sz="1600" dirty="0"/>
              <a:t>l</a:t>
            </a:r>
            <a:r>
              <a:rPr lang="de-DE" sz="1600" dirty="0" smtClean="0"/>
              <a:t>ike</a:t>
            </a:r>
            <a:r>
              <a:rPr lang="de-DE" sz="1600" dirty="0" smtClean="0">
                <a:solidFill>
                  <a:schemeClr val="accent6"/>
                </a:solidFill>
              </a:rPr>
              <a:t>  E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1+ </a:t>
            </a:r>
            <a:r>
              <a:rPr lang="de-DE" sz="1600" dirty="0" smtClean="0">
                <a:solidFill>
                  <a:schemeClr val="accent6"/>
                </a:solidFill>
              </a:rPr>
              <a:t>M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1+  </a:t>
            </a:r>
            <a:r>
              <a:rPr lang="de-DE" sz="1600" dirty="0" err="1" smtClean="0">
                <a:solidFill>
                  <a:schemeClr val="accent6"/>
                </a:solidFill>
              </a:rPr>
              <a:t>for</a:t>
            </a:r>
            <a:r>
              <a:rPr lang="de-DE" sz="1600" dirty="0" smtClean="0">
                <a:solidFill>
                  <a:schemeClr val="accent6"/>
                </a:solidFill>
              </a:rPr>
              <a:t> P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33</a:t>
            </a:r>
            <a:r>
              <a:rPr lang="de-DE" sz="1600" dirty="0" smtClean="0">
                <a:solidFill>
                  <a:schemeClr val="accent6"/>
                </a:solidFill>
              </a:rPr>
              <a:t>  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smtClean="0">
                <a:solidFill>
                  <a:schemeClr val="accent6"/>
                </a:solidFill>
              </a:rPr>
              <a:t>   E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2-</a:t>
            </a:r>
            <a:r>
              <a:rPr lang="de-DE" sz="1600" dirty="0" smtClean="0">
                <a:solidFill>
                  <a:schemeClr val="accent6"/>
                </a:solidFill>
              </a:rPr>
              <a:t> M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2-</a:t>
            </a:r>
            <a:r>
              <a:rPr lang="de-DE" sz="1600" dirty="0" smtClean="0">
                <a:solidFill>
                  <a:schemeClr val="accent6"/>
                </a:solidFill>
              </a:rPr>
              <a:t>  </a:t>
            </a:r>
            <a:r>
              <a:rPr lang="de-DE" sz="1600" dirty="0" err="1" smtClean="0">
                <a:solidFill>
                  <a:schemeClr val="accent6"/>
                </a:solidFill>
              </a:rPr>
              <a:t>for</a:t>
            </a:r>
            <a:r>
              <a:rPr lang="de-DE" sz="1600" dirty="0" smtClean="0">
                <a:solidFill>
                  <a:schemeClr val="accent6"/>
                </a:solidFill>
              </a:rPr>
              <a:t> D</a:t>
            </a:r>
            <a:r>
              <a:rPr lang="de-DE" sz="1600" baseline="-25000" dirty="0" smtClean="0">
                <a:solidFill>
                  <a:schemeClr val="accent6"/>
                </a:solidFill>
              </a:rPr>
              <a:t>13</a:t>
            </a:r>
            <a:r>
              <a:rPr lang="de-DE" sz="1600" dirty="0" smtClean="0">
                <a:solidFill>
                  <a:schemeClr val="accent6"/>
                </a:solidFill>
              </a:rPr>
              <a:t>  </a:t>
            </a:r>
            <a:endParaRPr lang="de-DE" sz="1600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541826" y="2308225"/>
            <a:ext cx="12410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 dirty="0">
                <a:solidFill>
                  <a:srgbClr val="000000"/>
                </a:solidFill>
              </a:rPr>
              <a:t>1/2 </a:t>
            </a:r>
            <a:r>
              <a:rPr lang="de-DE" sz="2000" dirty="0">
                <a:solidFill>
                  <a:srgbClr val="000000"/>
                </a:solidFill>
              </a:rPr>
              <a:t> - </a:t>
            </a:r>
            <a:r>
              <a:rPr lang="de-DE" sz="20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 dirty="0">
                <a:solidFill>
                  <a:srgbClr val="000000"/>
                </a:solidFill>
              </a:rPr>
              <a:t>3/2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12267" y="4887913"/>
            <a:ext cx="1051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</a:t>
            </a:r>
            <a:r>
              <a:rPr lang="de-DE" sz="1600" b="1" dirty="0"/>
              <a:t> </a:t>
            </a:r>
            <a:r>
              <a:rPr lang="de-DE" sz="1600" b="1" dirty="0" smtClean="0"/>
              <a:t> </a:t>
            </a:r>
            <a:r>
              <a:rPr lang="de-DE" sz="1600" dirty="0" err="1" smtClean="0"/>
              <a:t>BnGa</a:t>
            </a:r>
            <a:endParaRPr lang="de-DE" sz="1600" b="1" i="1" dirty="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15031" y="5373688"/>
            <a:ext cx="1120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66FF"/>
                </a:solidFill>
              </a:rPr>
              <a:t>__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smtClean="0"/>
              <a:t>SAID  </a:t>
            </a:r>
            <a:endParaRPr lang="de-DE" sz="1600" b="1" i="1" dirty="0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69435" y="5875338"/>
            <a:ext cx="1040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/>
              <a:t>__ </a:t>
            </a:r>
            <a:r>
              <a:rPr lang="de-DE" sz="1600" b="1" dirty="0" smtClean="0"/>
              <a:t> </a:t>
            </a:r>
            <a:r>
              <a:rPr lang="de-DE" sz="1600" dirty="0" smtClean="0"/>
              <a:t>MAID</a:t>
            </a:r>
            <a:endParaRPr lang="de-DE" sz="1600" b="1" i="1" dirty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-103166" y="4221317"/>
            <a:ext cx="20970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u="sng" dirty="0"/>
              <a:t>P</a:t>
            </a:r>
            <a:r>
              <a:rPr lang="en-US" sz="1600" u="sng" dirty="0" smtClean="0"/>
              <a:t>artial </a:t>
            </a:r>
            <a:r>
              <a:rPr lang="en-US" sz="1600" u="sng" dirty="0"/>
              <a:t>wave analysis</a:t>
            </a:r>
          </a:p>
          <a:p>
            <a:r>
              <a:rPr lang="en-US" sz="1600" u="sng" dirty="0"/>
              <a:t>p</a:t>
            </a:r>
            <a:r>
              <a:rPr lang="en-US" sz="1600" u="sng" dirty="0" smtClean="0"/>
              <a:t>rediction:</a:t>
            </a:r>
            <a:endParaRPr lang="en-US" sz="1600" u="sng" dirty="0"/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533921" y="2671763"/>
            <a:ext cx="12346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000000"/>
                </a:solidFill>
              </a:rPr>
              <a:t>1/2 </a:t>
            </a:r>
            <a:r>
              <a:rPr lang="de-DE" sz="2000">
                <a:solidFill>
                  <a:srgbClr val="000000"/>
                </a:solidFill>
              </a:rPr>
              <a:t>+ </a:t>
            </a:r>
            <a:r>
              <a:rPr lang="de-DE" sz="20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baseline="-25000">
                <a:solidFill>
                  <a:srgbClr val="000000"/>
                </a:solidFill>
              </a:rPr>
              <a:t>3/2</a:t>
            </a:r>
          </a:p>
        </p:txBody>
      </p:sp>
      <p:cxnSp>
        <p:nvCxnSpPr>
          <p:cNvPr id="16394" name="Gerade Verbindung 15"/>
          <p:cNvCxnSpPr>
            <a:cxnSpLocks noChangeShapeType="1"/>
          </p:cNvCxnSpPr>
          <p:nvPr/>
        </p:nvCxnSpPr>
        <p:spPr bwMode="auto">
          <a:xfrm>
            <a:off x="617835" y="2708275"/>
            <a:ext cx="10795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-20902" y="2492375"/>
            <a:ext cx="5757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000000"/>
                </a:solidFill>
              </a:rPr>
              <a:t>E =</a:t>
            </a:r>
            <a:endParaRPr lang="de-DE" sz="2000" baseline="-25000">
              <a:solidFill>
                <a:srgbClr val="0000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" y="115888"/>
            <a:ext cx="9920288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CBELSA/TAPS: Helicity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Asymmetry E for 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p</a:t>
            </a:r>
            <a:r>
              <a:rPr lang="en-US" sz="32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Arial" charset="0"/>
              </a:rPr>
              <a:t>0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graphicFrame>
        <p:nvGraphicFramePr>
          <p:cNvPr id="16397" name="Object 9"/>
          <p:cNvGraphicFramePr>
            <a:graphicFrameLocks noChangeAspect="1"/>
          </p:cNvGraphicFramePr>
          <p:nvPr/>
        </p:nvGraphicFramePr>
        <p:xfrm>
          <a:off x="1679575" y="839791"/>
          <a:ext cx="16160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0" name="Formel" r:id="rId3" imgW="1002865" imgH="228501" progId="Equation.3">
                  <p:embed/>
                </p:oleObj>
              </mc:Choice>
              <mc:Fallback>
                <p:oleObj name="Formel" r:id="rId3" imgW="1002865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839791"/>
                        <a:ext cx="1616075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Text Box 10"/>
          <p:cNvSpPr txBox="1">
            <a:spLocks noChangeArrowheads="1"/>
          </p:cNvSpPr>
          <p:nvPr/>
        </p:nvSpPr>
        <p:spPr bwMode="auto">
          <a:xfrm>
            <a:off x="626177" y="836613"/>
            <a:ext cx="9717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u="sng"/>
              <a:t>reaction:</a:t>
            </a:r>
          </a:p>
        </p:txBody>
      </p:sp>
      <p:pic>
        <p:nvPicPr>
          <p:cNvPr id="1639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719263"/>
            <a:ext cx="8064500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Text Box 7"/>
          <p:cNvSpPr txBox="1">
            <a:spLocks noChangeArrowheads="1"/>
          </p:cNvSpPr>
          <p:nvPr/>
        </p:nvSpPr>
        <p:spPr bwMode="auto">
          <a:xfrm>
            <a:off x="5950926" y="1495971"/>
            <a:ext cx="3753014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CBELSA/TAPS,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M. Gottschall,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PRL 112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(2014), 012003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310395" y="3237565"/>
            <a:ext cx="4881465" cy="1487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Angular distributions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baseline="300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Sensitive to interference terms with different </a:t>
            </a: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dirty="0" err="1" smtClean="0">
                <a:solidFill>
                  <a:schemeClr val="accent6"/>
                </a:solidFill>
                <a:latin typeface="Symbol" panose="05050102010706020507" pitchFamily="18" charset="2"/>
              </a:rPr>
              <a:t>p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Highest sensitivity to small resonance contributions </a:t>
            </a: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116068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of the new polarization data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nhaltsplatzhalter 5" descr="ResonanceSche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9"/>
          <a:stretch>
            <a:fillRect/>
          </a:stretch>
        </p:blipFill>
        <p:spPr bwMode="auto">
          <a:xfrm>
            <a:off x="143321" y="836712"/>
            <a:ext cx="46640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8438" y="3861048"/>
            <a:ext cx="8738139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Which </a:t>
            </a: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rgbClr val="000000"/>
                </a:solidFill>
              </a:rPr>
              <a:t> is seen in the new polarization data ? 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-&gt;</a:t>
            </a:r>
            <a:r>
              <a:rPr lang="en-US" sz="1600" dirty="0" smtClean="0"/>
              <a:t>  </a:t>
            </a:r>
            <a:r>
              <a:rPr lang="en-US" sz="1600" dirty="0">
                <a:solidFill>
                  <a:srgbClr val="000000"/>
                </a:solidFill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runcated partial wave analysis possible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98884" y="4314592"/>
            <a:ext cx="714866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0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S-wave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S-wave: S</a:t>
            </a:r>
            <a:r>
              <a:rPr lang="en-US" sz="1600" baseline="-25000" dirty="0" smtClean="0">
                <a:solidFill>
                  <a:srgbClr val="000000"/>
                </a:solidFill>
              </a:rPr>
              <a:t>11</a:t>
            </a:r>
            <a:r>
              <a:rPr lang="en-US" sz="1600" dirty="0" smtClean="0">
                <a:solidFill>
                  <a:srgbClr val="000000"/>
                </a:solidFill>
              </a:rPr>
              <a:t>(1535) , S</a:t>
            </a:r>
            <a:r>
              <a:rPr lang="en-US" sz="1600" baseline="-25000" dirty="0" smtClean="0">
                <a:solidFill>
                  <a:srgbClr val="000000"/>
                </a:solidFill>
              </a:rPr>
              <a:t>11</a:t>
            </a:r>
            <a:r>
              <a:rPr lang="en-US" sz="1600" dirty="0" smtClean="0">
                <a:solidFill>
                  <a:srgbClr val="000000"/>
                </a:solidFill>
              </a:rPr>
              <a:t>(1650) , S</a:t>
            </a:r>
            <a:r>
              <a:rPr lang="en-US" sz="1600" baseline="-25000" dirty="0" smtClean="0">
                <a:solidFill>
                  <a:srgbClr val="000000"/>
                </a:solidFill>
              </a:rPr>
              <a:t>31</a:t>
            </a:r>
            <a:r>
              <a:rPr lang="en-US" sz="1600" dirty="0" smtClean="0">
                <a:solidFill>
                  <a:srgbClr val="000000"/>
                </a:solidFill>
              </a:rPr>
              <a:t>(1620)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98885" y="4797152"/>
            <a:ext cx="810136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1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P-wave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P-wave: P</a:t>
            </a:r>
            <a:r>
              <a:rPr lang="en-US" sz="1600" baseline="-25000" dirty="0" smtClean="0">
                <a:solidFill>
                  <a:srgbClr val="000000"/>
                </a:solidFill>
              </a:rPr>
              <a:t>11</a:t>
            </a:r>
            <a:r>
              <a:rPr lang="en-US" sz="1600" dirty="0" smtClean="0">
                <a:solidFill>
                  <a:srgbClr val="000000"/>
                </a:solidFill>
              </a:rPr>
              <a:t>(1440) , P</a:t>
            </a:r>
            <a:r>
              <a:rPr lang="en-US" sz="1600" baseline="-25000" dirty="0" smtClean="0">
                <a:solidFill>
                  <a:srgbClr val="000000"/>
                </a:solidFill>
              </a:rPr>
              <a:t>13</a:t>
            </a:r>
            <a:r>
              <a:rPr lang="en-US" sz="1600" dirty="0" smtClean="0">
                <a:solidFill>
                  <a:srgbClr val="000000"/>
                </a:solidFill>
              </a:rPr>
              <a:t>(1710) , P</a:t>
            </a:r>
            <a:r>
              <a:rPr lang="en-US" sz="1600" baseline="-25000" dirty="0" smtClean="0">
                <a:solidFill>
                  <a:srgbClr val="000000"/>
                </a:solidFill>
              </a:rPr>
              <a:t>33</a:t>
            </a:r>
            <a:r>
              <a:rPr lang="en-US" sz="1600" dirty="0" smtClean="0">
                <a:solidFill>
                  <a:srgbClr val="000000"/>
                </a:solidFill>
              </a:rPr>
              <a:t>(1232) , </a:t>
            </a:r>
            <a:r>
              <a:rPr lang="en-US" sz="1600" dirty="0" smtClean="0">
                <a:solidFill>
                  <a:srgbClr val="FF0000"/>
                </a:solidFill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</a:rPr>
              <a:t>31</a:t>
            </a:r>
            <a:r>
              <a:rPr lang="en-US" sz="1600" dirty="0" smtClean="0">
                <a:solidFill>
                  <a:srgbClr val="FF0000"/>
                </a:solidFill>
              </a:rPr>
              <a:t>(?) ,  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98884" y="5301208"/>
            <a:ext cx="7947987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2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D-wave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D-wave: D</a:t>
            </a:r>
            <a:r>
              <a:rPr lang="en-US" sz="1600" baseline="-25000" dirty="0" smtClean="0">
                <a:solidFill>
                  <a:srgbClr val="000000"/>
                </a:solidFill>
              </a:rPr>
              <a:t>13</a:t>
            </a:r>
            <a:r>
              <a:rPr lang="en-US" sz="1600" dirty="0" smtClean="0">
                <a:solidFill>
                  <a:srgbClr val="000000"/>
                </a:solidFill>
              </a:rPr>
              <a:t>(1520), D</a:t>
            </a:r>
            <a:r>
              <a:rPr lang="en-US" sz="1600" baseline="-25000" dirty="0" smtClean="0">
                <a:solidFill>
                  <a:srgbClr val="000000"/>
                </a:solidFill>
              </a:rPr>
              <a:t>15</a:t>
            </a:r>
            <a:r>
              <a:rPr lang="en-US" sz="1600" dirty="0" smtClean="0">
                <a:solidFill>
                  <a:srgbClr val="000000"/>
                </a:solidFill>
              </a:rPr>
              <a:t>(1680), D</a:t>
            </a:r>
            <a:r>
              <a:rPr lang="en-US" sz="1600" baseline="-25000" dirty="0" smtClean="0">
                <a:solidFill>
                  <a:srgbClr val="000000"/>
                </a:solidFill>
              </a:rPr>
              <a:t>33</a:t>
            </a:r>
            <a:r>
              <a:rPr lang="en-US" sz="1600" dirty="0" smtClean="0">
                <a:solidFill>
                  <a:srgbClr val="000000"/>
                </a:solidFill>
              </a:rPr>
              <a:t>(1700</a:t>
            </a:r>
            <a:r>
              <a:rPr lang="en-US" sz="1600" dirty="0">
                <a:solidFill>
                  <a:srgbClr val="000000"/>
                </a:solidFill>
              </a:rPr>
              <a:t>)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D</a:t>
            </a:r>
            <a:r>
              <a:rPr lang="en-US" sz="1600" baseline="-25000" dirty="0" smtClean="0">
                <a:solidFill>
                  <a:srgbClr val="FF0000"/>
                </a:solidFill>
              </a:rPr>
              <a:t>35</a:t>
            </a:r>
            <a:r>
              <a:rPr lang="en-US" sz="1600" dirty="0" smtClean="0">
                <a:solidFill>
                  <a:srgbClr val="FF0000"/>
                </a:solidFill>
              </a:rPr>
              <a:t>(?), 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8884" y="5805418"/>
            <a:ext cx="828092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3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F-wave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F-wave: F</a:t>
            </a:r>
            <a:r>
              <a:rPr lang="en-US" sz="1600" baseline="-25000" dirty="0" smtClean="0">
                <a:solidFill>
                  <a:srgbClr val="000000"/>
                </a:solidFill>
              </a:rPr>
              <a:t>15</a:t>
            </a:r>
            <a:r>
              <a:rPr lang="en-US" sz="1600" dirty="0" smtClean="0">
                <a:solidFill>
                  <a:srgbClr val="000000"/>
                </a:solidFill>
              </a:rPr>
              <a:t>(1680) , </a:t>
            </a:r>
            <a:r>
              <a:rPr lang="en-US" sz="1600" dirty="0" smtClean="0">
                <a:solidFill>
                  <a:srgbClr val="FF0000"/>
                </a:solidFill>
              </a:rPr>
              <a:t>F</a:t>
            </a:r>
            <a:r>
              <a:rPr lang="en-US" sz="1600" baseline="-25000" dirty="0" smtClean="0">
                <a:solidFill>
                  <a:srgbClr val="FF0000"/>
                </a:solidFill>
              </a:rPr>
              <a:t>17</a:t>
            </a:r>
            <a:r>
              <a:rPr lang="en-US" sz="1600" dirty="0" smtClean="0">
                <a:solidFill>
                  <a:srgbClr val="FF0000"/>
                </a:solidFill>
              </a:rPr>
              <a:t>(?)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F</a:t>
            </a:r>
            <a:r>
              <a:rPr lang="en-US" sz="1600" baseline="-25000" dirty="0" smtClean="0">
                <a:solidFill>
                  <a:srgbClr val="FF0000"/>
                </a:solidFill>
              </a:rPr>
              <a:t>35</a:t>
            </a:r>
            <a:r>
              <a:rPr lang="en-US" sz="1600" dirty="0" smtClean="0">
                <a:solidFill>
                  <a:srgbClr val="FF0000"/>
                </a:solidFill>
              </a:rPr>
              <a:t>(?)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000000"/>
                </a:solidFill>
              </a:rPr>
              <a:t>F</a:t>
            </a:r>
            <a:r>
              <a:rPr lang="en-US" sz="1600" baseline="-25000" dirty="0">
                <a:solidFill>
                  <a:srgbClr val="000000"/>
                </a:solidFill>
              </a:rPr>
              <a:t>37</a:t>
            </a:r>
            <a:r>
              <a:rPr lang="en-US" sz="1600" dirty="0">
                <a:solidFill>
                  <a:srgbClr val="000000"/>
                </a:solidFill>
              </a:rPr>
              <a:t>(1950) </a:t>
            </a:r>
            <a:endParaRPr lang="en-US" sz="1600" baseline="-25000" dirty="0">
              <a:solidFill>
                <a:srgbClr val="FF0000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  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98884" y="6309320"/>
            <a:ext cx="770485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 err="1" smtClean="0">
                <a:solidFill>
                  <a:schemeClr val="accent6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max</a:t>
            </a:r>
            <a:r>
              <a:rPr lang="en-US" sz="1600" dirty="0" smtClean="0">
                <a:solidFill>
                  <a:schemeClr val="accent6"/>
                </a:solidFill>
              </a:rPr>
              <a:t> = 4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G-wave</a:t>
            </a:r>
            <a:r>
              <a:rPr lang="en-US" sz="1600" dirty="0" smtClean="0">
                <a:solidFill>
                  <a:srgbClr val="000000"/>
                </a:solidFill>
              </a:rPr>
              <a:t> ,  resonances in G-wave: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 smtClean="0">
                <a:solidFill>
                  <a:srgbClr val="FF0000"/>
                </a:solidFill>
              </a:rPr>
              <a:t>17</a:t>
            </a:r>
            <a:r>
              <a:rPr lang="en-US" sz="1600" dirty="0" smtClean="0">
                <a:solidFill>
                  <a:srgbClr val="FF0000"/>
                </a:solidFill>
              </a:rPr>
              <a:t>(?)</a:t>
            </a:r>
            <a:r>
              <a:rPr lang="en-US" sz="1600" dirty="0" smtClean="0">
                <a:solidFill>
                  <a:srgbClr val="000000"/>
                </a:solidFill>
              </a:rPr>
              <a:t> ,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>
                <a:solidFill>
                  <a:srgbClr val="FF0000"/>
                </a:solidFill>
              </a:rPr>
              <a:t>1</a:t>
            </a:r>
            <a:r>
              <a:rPr lang="en-US" sz="1600" baseline="-25000" dirty="0" smtClean="0">
                <a:solidFill>
                  <a:srgbClr val="FF0000"/>
                </a:solidFill>
              </a:rPr>
              <a:t>9</a:t>
            </a:r>
            <a:r>
              <a:rPr lang="en-US" sz="1600" dirty="0" smtClean="0">
                <a:solidFill>
                  <a:srgbClr val="FF0000"/>
                </a:solidFill>
              </a:rPr>
              <a:t>(?)</a:t>
            </a:r>
            <a:r>
              <a:rPr lang="en-US" sz="1600" dirty="0" smtClean="0">
                <a:solidFill>
                  <a:srgbClr val="000000"/>
                </a:solidFill>
              </a:rPr>
              <a:t> ,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>
                <a:solidFill>
                  <a:srgbClr val="FF0000"/>
                </a:solidFill>
              </a:rPr>
              <a:t>3</a:t>
            </a:r>
            <a:r>
              <a:rPr lang="en-US" sz="1600" baseline="-25000" dirty="0" smtClean="0">
                <a:solidFill>
                  <a:srgbClr val="FF0000"/>
                </a:solidFill>
              </a:rPr>
              <a:t>7</a:t>
            </a:r>
            <a:r>
              <a:rPr lang="en-US" sz="1600" dirty="0">
                <a:solidFill>
                  <a:srgbClr val="FF0000"/>
                </a:solidFill>
              </a:rPr>
              <a:t>(?)</a:t>
            </a:r>
            <a:r>
              <a:rPr lang="en-US" sz="1600" dirty="0">
                <a:solidFill>
                  <a:srgbClr val="000000"/>
                </a:solidFill>
              </a:rPr>
              <a:t> , </a:t>
            </a:r>
            <a:r>
              <a:rPr lang="en-US" sz="1600" dirty="0">
                <a:solidFill>
                  <a:srgbClr val="FF0000"/>
                </a:solidFill>
              </a:rPr>
              <a:t>G</a:t>
            </a:r>
            <a:r>
              <a:rPr lang="en-US" sz="1600" baseline="-25000" dirty="0">
                <a:solidFill>
                  <a:srgbClr val="FF0000"/>
                </a:solidFill>
              </a:rPr>
              <a:t>39</a:t>
            </a:r>
            <a:r>
              <a:rPr lang="en-US" sz="1600" dirty="0">
                <a:solidFill>
                  <a:srgbClr val="FF0000"/>
                </a:solidFill>
              </a:rPr>
              <a:t>(?)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18" y="797511"/>
            <a:ext cx="4464497" cy="29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6823709" y="1124898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2.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7327760" y="1753072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3.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627920" y="3519814"/>
                <a:ext cx="6021841" cy="1205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  <m:r>
                          <a:rPr lang="de-DE" b="0" i="1" smtClean="0">
                            <a:latin typeface="Cambria Math"/>
                          </a:rPr>
                          <m:t> · 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σ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Ω</m:t>
                            </m:r>
                          </m:den>
                        </m:f>
                      </m:num>
                      <m:den>
                        <m:func>
                          <m:func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sup>
                            </m:sSup>
                          </m:fName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</a:rPr>
                              <m:t>θ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r>
                  <a:rPr lang="de-DE" dirty="0" smtClean="0"/>
                  <a:t> =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0</a:t>
                </a:r>
                <a:r>
                  <a:rPr lang="de-DE" dirty="0" smtClean="0"/>
                  <a:t> +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1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latin typeface="Cambria Math"/>
                          </a:rPr>
                        </m:ctrlPr>
                      </m:funcPr>
                      <m:fName>
                        <m:r>
                          <a:rPr lang="de-DE" b="0" i="0" smtClean="0">
                            <a:latin typeface="Cambria Math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de-DE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de-DE" b="0" i="1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i="1">
                            <a:latin typeface="Cambria Math"/>
                            <a:ea typeface="Cambria Math"/>
                          </a:rPr>
                          <m:t>θ</m:t>
                        </m:r>
                        <m:r>
                          <a:rPr lang="de-DE" b="0" i="1" smtClean="0"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de-DE" b="0" i="1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C00000"/>
                        </a:solidFill>
                        <a:latin typeface="Cambria Math"/>
                      </a:rPr>
                      <m:t>A</m:t>
                    </m:r>
                    <m:r>
                      <a:rPr lang="de-DE" b="0" i="0" baseline="-25000" smtClean="0">
                        <a:solidFill>
                          <a:srgbClr val="C00000"/>
                        </a:solidFill>
                        <a:latin typeface="Cambria Math"/>
                      </a:rPr>
                      <m:t>2</m:t>
                    </m:r>
                    <m:func>
                      <m:funcPr>
                        <m:ctrlPr>
                          <a:rPr lang="de-DE" i="1" dirty="0" smtClean="0"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0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i="1" dirty="0">
                                <a:latin typeface="Cambria Math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/>
                              </a:rPr>
                              <m:t>θ</m:t>
                            </m:r>
                          </m:e>
                        </m:d>
                        <m:r>
                          <a:rPr lang="de-DE" b="0" i="1" dirty="0" smtClean="0">
                            <a:latin typeface="Cambria Math"/>
                          </a:rPr>
                          <m:t>+</m:t>
                        </m:r>
                      </m:e>
                    </m:func>
                  </m:oMath>
                </a14:m>
                <a:r>
                  <a:rPr lang="de-DE" dirty="0" smtClean="0"/>
                  <a:t> </a:t>
                </a:r>
                <a:endParaRPr lang="de-DE" dirty="0"/>
              </a:p>
              <a:p>
                <a:pPr algn="l"/>
                <a:r>
                  <a:rPr lang="de-DE" dirty="0" smtClean="0">
                    <a:solidFill>
                      <a:srgbClr val="C00000"/>
                    </a:solidFill>
                  </a:rPr>
                  <a:t>                   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3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dirty="0" smtClean="0"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0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i="1" dirty="0">
                                <a:latin typeface="Cambria Math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/>
                              </a:rPr>
                              <m:t>θ</m:t>
                            </m:r>
                          </m:e>
                        </m:d>
                      </m:e>
                    </m:func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918" y="3519814"/>
                <a:ext cx="6203814" cy="1205330"/>
              </a:xfrm>
              <a:prstGeom prst="rect">
                <a:avLst/>
              </a:prstGeom>
              <a:blipFill rotWithShape="1">
                <a:blip r:embed="rId3"/>
                <a:stretch>
                  <a:fillRect l="-98" b="-106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918967" y="5536038"/>
                <a:ext cx="7564300" cy="1205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  <m:r>
                          <a:rPr lang="de-DE" b="0" i="1" smtClean="0">
                            <a:latin typeface="Cambria Math"/>
                          </a:rPr>
                          <m:t> · 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σ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Ω</m:t>
                            </m:r>
                          </m:den>
                        </m:f>
                      </m:num>
                      <m:den>
                        <m:func>
                          <m:func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sup>
                            </m:sSup>
                          </m:fName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</a:rPr>
                              <m:t>θ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r>
                  <a:rPr lang="de-DE" dirty="0" smtClean="0"/>
                  <a:t> =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0</a:t>
                </a:r>
                <a:r>
                  <a:rPr lang="de-DE" dirty="0" smtClean="0"/>
                  <a:t> +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1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latin typeface="Cambria Math"/>
                          </a:rPr>
                        </m:ctrlPr>
                      </m:funcPr>
                      <m:fName>
                        <m:r>
                          <a:rPr lang="de-DE" b="0" i="0" smtClean="0">
                            <a:latin typeface="Cambria Math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de-DE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de-DE" b="0" i="1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i="1">
                            <a:latin typeface="Cambria Math"/>
                            <a:ea typeface="Cambria Math"/>
                          </a:rPr>
                          <m:t>θ</m:t>
                        </m:r>
                        <m:r>
                          <a:rPr lang="de-DE" b="0" i="1" smtClean="0"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de-DE" b="0" i="1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C00000"/>
                        </a:solidFill>
                        <a:latin typeface="Cambria Math"/>
                      </a:rPr>
                      <m:t>A</m:t>
                    </m:r>
                    <m:r>
                      <a:rPr lang="de-DE" b="0" i="0" baseline="-25000" smtClean="0">
                        <a:solidFill>
                          <a:srgbClr val="C00000"/>
                        </a:solidFill>
                        <a:latin typeface="Cambria Math"/>
                      </a:rPr>
                      <m:t>2</m:t>
                    </m:r>
                    <m:func>
                      <m:funcPr>
                        <m:ctrlPr>
                          <a:rPr lang="de-DE" i="1" dirty="0" smtClean="0"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0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i="1" dirty="0">
                                <a:latin typeface="Cambria Math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/>
                              </a:rPr>
                              <m:t>θ</m:t>
                            </m:r>
                          </m:e>
                        </m:d>
                        <m:r>
                          <a:rPr lang="de-DE" b="0" i="1" dirty="0" smtClean="0">
                            <a:latin typeface="Cambria Math"/>
                          </a:rPr>
                          <m:t>+</m:t>
                        </m:r>
                      </m:e>
                    </m:func>
                  </m:oMath>
                </a14:m>
                <a:r>
                  <a:rPr lang="de-DE" dirty="0" smtClean="0"/>
                  <a:t> </a:t>
                </a:r>
              </a:p>
              <a:p>
                <a:pPr algn="l"/>
                <a:r>
                  <a:rPr lang="de-DE" dirty="0" smtClean="0">
                    <a:solidFill>
                      <a:srgbClr val="C00000"/>
                    </a:solidFill>
                  </a:rPr>
                  <a:t>                    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3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dirty="0" smtClean="0"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0" dirty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i="1" dirty="0">
                                <a:latin typeface="Cambria Math"/>
                              </a:rPr>
                              <m:t>·</m:t>
                            </m:r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/>
                              </a:rPr>
                              <m:t>θ</m:t>
                            </m:r>
                          </m:e>
                        </m:d>
                        <m:r>
                          <a:rPr lang="de-DE" b="0" i="1" dirty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de-DE" b="0" i="0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de-DE" b="0" i="0" baseline="-25000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4</m:t>
                        </m:r>
                        <m:func>
                          <m:funcPr>
                            <m:ctrlPr>
                              <a:rPr lang="de-DE" i="1" dirty="0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i="1" dirty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0" dirty="0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i="1" dirty="0">
                                    <a:latin typeface="Cambria Math"/>
                                  </a:rPr>
                                  <m:t>·</m:t>
                                </m:r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de-DE" b="0" i="1" dirty="0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de-DE" b="0" i="1" dirty="0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dirty="0" smtClean="0">
                                    <a:latin typeface="Cambria Math"/>
                                  </a:rPr>
                                  <m:t>θ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de-DE" dirty="0" smtClean="0"/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/>
                          </a:rPr>
                        </m:ctrlPr>
                      </m:funcPr>
                      <m:fName>
                        <m:r>
                          <a:rPr lang="de-DE">
                            <a:latin typeface="Cambria Math"/>
                          </a:rPr>
                          <m:t>+ </m:t>
                        </m:r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C00000"/>
                            </a:solidFill>
                            <a:latin typeface="Cambria Math"/>
                          </a:rPr>
                          <m:t>A</m:t>
                        </m:r>
                        <m:r>
                          <a:rPr lang="de-DE" baseline="-25000">
                            <a:solidFill>
                              <a:srgbClr val="C00000"/>
                            </a:solidFill>
                            <a:latin typeface="Cambria Math"/>
                          </a:rPr>
                          <m:t>5</m:t>
                        </m:r>
                        <m:r>
                          <a:rPr lang="de-DE" i="1">
                            <a:latin typeface="Cambria Math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/>
                          </a:rPr>
                          <m:t>cos</m:t>
                        </m:r>
                        <m:r>
                          <a:rPr lang="de-DE" baseline="30000">
                            <a:latin typeface="Cambria Math"/>
                          </a:rPr>
                          <m:t>5</m:t>
                        </m:r>
                      </m:fName>
                      <m:e>
                        <m:r>
                          <a:rPr lang="de-DE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i="1">
                            <a:latin typeface="Cambria Math"/>
                            <a:ea typeface="Cambria Math"/>
                          </a:rPr>
                          <m:t>θ</m:t>
                        </m:r>
                        <m:r>
                          <a:rPr lang="de-DE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64" y="5536038"/>
                <a:ext cx="7564300" cy="1205330"/>
              </a:xfrm>
              <a:prstGeom prst="rect">
                <a:avLst/>
              </a:prstGeom>
              <a:blipFill rotWithShape="1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518399" y="1052736"/>
            <a:ext cx="3886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err="1" smtClean="0">
                <a:solidFill>
                  <a:schemeClr val="accent6"/>
                </a:solidFill>
              </a:rPr>
              <a:t>for</a:t>
            </a:r>
            <a:r>
              <a:rPr lang="de-DE" sz="2000" u="sng" dirty="0" smtClean="0">
                <a:solidFill>
                  <a:schemeClr val="accent6"/>
                </a:solidFill>
              </a:rPr>
              <a:t> L  ≤ 1 :</a:t>
            </a:r>
            <a:r>
              <a:rPr lang="de-DE" sz="2000" u="sng" dirty="0" smtClean="0"/>
              <a:t>  </a:t>
            </a:r>
            <a:r>
              <a:rPr lang="de-DE" sz="2000" u="sng" dirty="0" err="1" smtClean="0"/>
              <a:t>only</a:t>
            </a:r>
            <a:r>
              <a:rPr lang="de-DE" sz="2000" u="sng" dirty="0" smtClean="0"/>
              <a:t> S- </a:t>
            </a:r>
            <a:r>
              <a:rPr lang="de-DE" sz="2000" u="sng" dirty="0" err="1" smtClean="0"/>
              <a:t>and</a:t>
            </a:r>
            <a:r>
              <a:rPr lang="de-DE" sz="2000" u="sng" dirty="0" smtClean="0"/>
              <a:t> P- </a:t>
            </a:r>
            <a:r>
              <a:rPr lang="de-DE" sz="2000" u="sng" dirty="0" err="1" smtClean="0"/>
              <a:t>waves</a:t>
            </a:r>
            <a:endParaRPr lang="de-DE" sz="2000" u="sng" dirty="0">
              <a:solidFill>
                <a:schemeClr val="accent6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94454" y="2823319"/>
            <a:ext cx="4298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err="1" smtClean="0">
                <a:solidFill>
                  <a:schemeClr val="accent6"/>
                </a:solidFill>
              </a:rPr>
              <a:t>for</a:t>
            </a:r>
            <a:r>
              <a:rPr lang="de-DE" sz="2000" u="sng" dirty="0" smtClean="0">
                <a:solidFill>
                  <a:schemeClr val="accent6"/>
                </a:solidFill>
              </a:rPr>
              <a:t> L  ≤ 2 :  </a:t>
            </a:r>
            <a:r>
              <a:rPr lang="de-DE" sz="2000" u="sng" dirty="0" err="1" smtClean="0"/>
              <a:t>only</a:t>
            </a:r>
            <a:r>
              <a:rPr lang="de-DE" sz="2000" u="sng" dirty="0" smtClean="0"/>
              <a:t> S-, </a:t>
            </a:r>
            <a:r>
              <a:rPr lang="de-DE" sz="2000" u="sng" dirty="0"/>
              <a:t>P</a:t>
            </a:r>
            <a:r>
              <a:rPr lang="de-DE" sz="2000" u="sng" dirty="0" smtClean="0"/>
              <a:t>- </a:t>
            </a:r>
            <a:r>
              <a:rPr lang="de-DE" sz="2000" u="sng" dirty="0" err="1" smtClean="0"/>
              <a:t>and</a:t>
            </a:r>
            <a:r>
              <a:rPr lang="de-DE" sz="2000" u="sng" dirty="0" smtClean="0"/>
              <a:t> D- </a:t>
            </a:r>
            <a:r>
              <a:rPr lang="de-DE" sz="2000" u="sng" dirty="0" err="1" smtClean="0"/>
              <a:t>waves</a:t>
            </a:r>
            <a:endParaRPr lang="de-DE" sz="2000" u="sng" dirty="0">
              <a:solidFill>
                <a:schemeClr val="accent6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9947" y="4911551"/>
            <a:ext cx="4681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err="1" smtClean="0">
                <a:solidFill>
                  <a:schemeClr val="accent6"/>
                </a:solidFill>
              </a:rPr>
              <a:t>for</a:t>
            </a:r>
            <a:r>
              <a:rPr lang="de-DE" sz="2000" u="sng" dirty="0" smtClean="0">
                <a:solidFill>
                  <a:schemeClr val="accent6"/>
                </a:solidFill>
              </a:rPr>
              <a:t> L  ≤ 3 :  </a:t>
            </a:r>
            <a:r>
              <a:rPr lang="de-DE" sz="2000" u="sng" dirty="0" err="1" smtClean="0"/>
              <a:t>only</a:t>
            </a:r>
            <a:r>
              <a:rPr lang="de-DE" sz="2000" u="sng" dirty="0" smtClean="0"/>
              <a:t> S-, </a:t>
            </a:r>
            <a:r>
              <a:rPr lang="de-DE" sz="2000" u="sng" dirty="0"/>
              <a:t>P</a:t>
            </a:r>
            <a:r>
              <a:rPr lang="de-DE" sz="2000" u="sng" dirty="0" smtClean="0"/>
              <a:t>-, </a:t>
            </a:r>
            <a:r>
              <a:rPr lang="de-DE" sz="2000" u="sng" dirty="0"/>
              <a:t>D</a:t>
            </a:r>
            <a:r>
              <a:rPr lang="de-DE" sz="2000" u="sng" dirty="0" smtClean="0"/>
              <a:t>- </a:t>
            </a:r>
            <a:r>
              <a:rPr lang="de-DE" sz="2000" u="sng" dirty="0" err="1" smtClean="0"/>
              <a:t>and</a:t>
            </a:r>
            <a:r>
              <a:rPr lang="de-DE" sz="2000" u="sng" dirty="0" smtClean="0"/>
              <a:t> F- </a:t>
            </a:r>
            <a:r>
              <a:rPr lang="de-DE" sz="2000" u="sng" dirty="0" err="1" smtClean="0"/>
              <a:t>waves</a:t>
            </a:r>
            <a:endParaRPr lang="de-DE" sz="2000" u="sng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1722496" y="1584890"/>
                <a:ext cx="3599511" cy="835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  <m:r>
                          <a:rPr lang="de-DE" b="0" i="1" smtClean="0">
                            <a:latin typeface="Cambria Math"/>
                          </a:rPr>
                          <m:t> · 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σ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Ω</m:t>
                            </m:r>
                          </m:den>
                        </m:f>
                      </m:num>
                      <m:den>
                        <m:func>
                          <m:func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de-DE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sup>
                            </m:sSup>
                          </m:fName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</a:rPr>
                              <m:t>θ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r>
                  <a:rPr lang="de-DE" dirty="0" smtClean="0"/>
                  <a:t> =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0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dirty="0" smtClean="0"/>
                  <a:t>+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A</a:t>
                </a:r>
                <a:r>
                  <a:rPr lang="de-DE" baseline="-25000" dirty="0" smtClean="0">
                    <a:solidFill>
                      <a:srgbClr val="C00000"/>
                    </a:solidFill>
                  </a:rPr>
                  <a:t>1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latin typeface="Cambria Math"/>
                          </a:rPr>
                        </m:ctrlPr>
                      </m:funcPr>
                      <m:fName>
                        <m:r>
                          <a:rPr lang="de-DE" b="0" i="0" smtClean="0">
                            <a:latin typeface="Cambria Math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de-DE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de-DE" b="0" i="1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i="1">
                            <a:latin typeface="Cambria Math"/>
                            <a:ea typeface="Cambria Math"/>
                          </a:rPr>
                          <m:t>θ</m:t>
                        </m:r>
                        <m:r>
                          <a:rPr lang="de-DE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491" y="1584890"/>
                <a:ext cx="3599511" cy="835998"/>
              </a:xfrm>
              <a:prstGeom prst="rect">
                <a:avLst/>
              </a:prstGeom>
              <a:blipFill rotWithShape="1">
                <a:blip r:embed="rId5"/>
                <a:stretch>
                  <a:fillRect l="-2203" b="-7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116786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098436"/>
              </p:ext>
            </p:extLst>
          </p:nvPr>
        </p:nvGraphicFramePr>
        <p:xfrm>
          <a:off x="1423103" y="3645026"/>
          <a:ext cx="330147" cy="54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95" name="Formel" r:id="rId6" imgW="190440" imgH="317160" progId="Equation.3">
                  <p:embed/>
                </p:oleObj>
              </mc:Choice>
              <mc:Fallback>
                <p:oleObj name="Formel" r:id="rId6" imgW="190440" imgH="31716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103" y="3645026"/>
                        <a:ext cx="330147" cy="54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840434"/>
              </p:ext>
            </p:extLst>
          </p:nvPr>
        </p:nvGraphicFramePr>
        <p:xfrm>
          <a:off x="1423020" y="1655593"/>
          <a:ext cx="3302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96" name="Formel" r:id="rId8" imgW="190440" imgH="317160" progId="Equation.3">
                  <p:embed/>
                </p:oleObj>
              </mc:Choice>
              <mc:Fallback>
                <p:oleObj name="Formel" r:id="rId8" imgW="190440" imgH="31716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020" y="1655593"/>
                        <a:ext cx="3302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998363"/>
              </p:ext>
            </p:extLst>
          </p:nvPr>
        </p:nvGraphicFramePr>
        <p:xfrm>
          <a:off x="1423020" y="5661402"/>
          <a:ext cx="3302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97" name="Formel" r:id="rId10" imgW="190440" imgH="317160" progId="Equation.3">
                  <p:embed/>
                </p:oleObj>
              </mc:Choice>
              <mc:Fallback>
                <p:oleObj name="Formel" r:id="rId10" imgW="190440" imgH="31716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020" y="5661402"/>
                        <a:ext cx="3302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24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" y="4005217"/>
            <a:ext cx="4411149" cy="282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" y="700817"/>
            <a:ext cx="4401507" cy="316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6509296" y="3602720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80" y="980728"/>
            <a:ext cx="36712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Some indication for L = 4 signal </a:t>
            </a:r>
          </a:p>
          <a:p>
            <a:pPr algn="l"/>
            <a:r>
              <a:rPr lang="en-US" sz="1800" dirty="0" smtClean="0"/>
              <a:t>above W = 1850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702940" y="439480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27076" y="1124744"/>
            <a:ext cx="648072" cy="7200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639044" y="4428728"/>
            <a:ext cx="504056" cy="51244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79012" y="1434262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79012" y="172229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79012" y="201032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79012" y="112474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719164" y="1052890"/>
            <a:ext cx="1224822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" y="692229"/>
            <a:ext cx="4313181" cy="309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" y="4005217"/>
            <a:ext cx="4411149" cy="282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6941344" y="4250792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80" y="980728"/>
            <a:ext cx="36712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3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Some indication for L = 4 signal </a:t>
            </a:r>
          </a:p>
          <a:p>
            <a:pPr algn="l"/>
            <a:r>
              <a:rPr lang="en-US" sz="1800" dirty="0" smtClean="0"/>
              <a:t>above W = 1850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1423020" y="439480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18478" y="1052890"/>
            <a:ext cx="1224822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27076" y="1124744"/>
            <a:ext cx="648072" cy="7200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639044" y="4428728"/>
            <a:ext cx="504056" cy="51244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79012" y="1434262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79012" y="172229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79012" y="201032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79012" y="112474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" y="692076"/>
            <a:ext cx="4313180" cy="309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" y="4005217"/>
            <a:ext cx="4411149" cy="282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7733432" y="4970872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80" y="980728"/>
            <a:ext cx="36712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3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Some indication for L = 4 signal </a:t>
            </a:r>
          </a:p>
          <a:p>
            <a:pPr algn="l"/>
            <a:r>
              <a:rPr lang="en-US" sz="1800" dirty="0" smtClean="0"/>
              <a:t>above W = 1850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2548857" y="5186896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27076" y="1124744"/>
            <a:ext cx="648072" cy="7200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639044" y="4428728"/>
            <a:ext cx="504056" cy="51244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79012" y="1434262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79012" y="172229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79012" y="201032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79012" y="112474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716685" y="1052890"/>
            <a:ext cx="1224822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36233"/>
            <a:ext cx="4352183" cy="312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" y="4005217"/>
            <a:ext cx="4411149" cy="282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8021464" y="4797152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80" y="980728"/>
            <a:ext cx="36712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3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Some indication for L = 4 signal </a:t>
            </a:r>
          </a:p>
          <a:p>
            <a:pPr algn="l"/>
            <a:r>
              <a:rPr lang="en-US" sz="1800" dirty="0" smtClean="0"/>
              <a:t>above W = 1850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3151212" y="4869160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27076" y="1124744"/>
            <a:ext cx="648072" cy="7200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639044" y="4428728"/>
            <a:ext cx="504056" cy="51244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79012" y="1434262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79012" y="172229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79012" y="201032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79012" y="112474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716685" y="1063923"/>
            <a:ext cx="1224822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4" y="839491"/>
            <a:ext cx="8299275" cy="59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228924" y="1757134"/>
            <a:ext cx="4133247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Precision data are necessary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baseline="300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   - to be sensitive to large L contributions 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   - data sets with full angular coverage  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   - good angular resolution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283359" y="244237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283359" y="273040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283359" y="3018438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83359" y="213285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T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780168" y="1556946"/>
            <a:ext cx="1123577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CBELSA data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220444" y="1124898"/>
            <a:ext cx="3677673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CBELSA/TAPS,</a:t>
            </a:r>
            <a:r>
              <a:rPr lang="de-DE" altLang="de-DE" sz="1200" i="1" dirty="0" smtClean="0">
                <a:solidFill>
                  <a:srgbClr val="636363"/>
                </a:solidFill>
                <a:latin typeface="Droid Serif" pitchFamily="18" charset="0"/>
              </a:rPr>
              <a:t>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J. Hartmann,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PRL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113 (2014), 062001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8241"/>
            <a:ext cx="4663379" cy="297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6869336" y="4293096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80" y="980729"/>
            <a:ext cx="36712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L = 4 signal above W = 1750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2044800" y="4293096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" y="700664"/>
            <a:ext cx="4419926" cy="316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02009" y="1135931"/>
            <a:ext cx="1041375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GRAAL data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18969" y="136225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18969" y="165028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918969" y="1938318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8969" y="105273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0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Inhaltsplatzhalter 5" descr="ResonanceSchem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9"/>
          <a:stretch>
            <a:fillRect/>
          </a:stretch>
        </p:blipFill>
        <p:spPr bwMode="auto">
          <a:xfrm>
            <a:off x="990972" y="1821036"/>
            <a:ext cx="46640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70892" y="4880235"/>
            <a:ext cx="6304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only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7</a:t>
            </a:r>
            <a:r>
              <a:rPr lang="de-DE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N*</a:t>
            </a:r>
            <a:r>
              <a:rPr lang="de-DE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and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5</a:t>
            </a:r>
            <a:r>
              <a:rPr lang="de-DE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  <a:r>
              <a:rPr lang="de-DE" sz="12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*</a:t>
            </a:r>
            <a:r>
              <a:rPr lang="de-DE" sz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well</a:t>
            </a:r>
            <a:r>
              <a:rPr lang="de-DE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established</a:t>
            </a:r>
            <a:r>
              <a:rPr lang="de-DE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 </a:t>
            </a: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mass</a:t>
            </a:r>
            <a:r>
              <a:rPr lang="de-DE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region</a:t>
            </a:r>
            <a:r>
              <a:rPr lang="de-DE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1400 </a:t>
            </a: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MeV</a:t>
            </a:r>
            <a:r>
              <a:rPr lang="de-DE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&lt; W &lt; 2000 </a:t>
            </a:r>
            <a:r>
              <a:rPr lang="de-DE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MeV</a:t>
            </a:r>
            <a:endParaRPr lang="de-DE" sz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078" name="Text Box 21"/>
          <p:cNvSpPr txBox="1">
            <a:spLocks noChangeArrowheads="1"/>
          </p:cNvSpPr>
          <p:nvPr/>
        </p:nvSpPr>
        <p:spPr bwMode="auto">
          <a:xfrm>
            <a:off x="1875206" y="1484784"/>
            <a:ext cx="29322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 dirty="0" smtClean="0">
                <a:solidFill>
                  <a:srgbClr val="000000"/>
                </a:solidFill>
              </a:rPr>
              <a:t> </a:t>
            </a:r>
            <a:r>
              <a:rPr lang="en-US" altLang="de-DE" sz="1600" dirty="0">
                <a:solidFill>
                  <a:srgbClr val="C00000"/>
                </a:solidFill>
              </a:rPr>
              <a:t>N</a:t>
            </a:r>
            <a:r>
              <a:rPr lang="en-US" altLang="de-DE" sz="1600" dirty="0" smtClean="0">
                <a:solidFill>
                  <a:srgbClr val="C00000"/>
                </a:solidFill>
              </a:rPr>
              <a:t>ucleon </a:t>
            </a:r>
            <a:r>
              <a:rPr lang="en-US" altLang="de-DE" sz="1600" dirty="0">
                <a:solidFill>
                  <a:srgbClr val="C00000"/>
                </a:solidFill>
              </a:rPr>
              <a:t>E</a:t>
            </a:r>
            <a:r>
              <a:rPr lang="en-US" altLang="de-DE" sz="1600" dirty="0" smtClean="0">
                <a:solidFill>
                  <a:srgbClr val="C00000"/>
                </a:solidFill>
              </a:rPr>
              <a:t>xcitation </a:t>
            </a:r>
            <a:r>
              <a:rPr lang="en-US" altLang="de-DE" sz="1600" dirty="0">
                <a:solidFill>
                  <a:srgbClr val="C00000"/>
                </a:solidFill>
              </a:rPr>
              <a:t>S</a:t>
            </a:r>
            <a:r>
              <a:rPr lang="en-US" altLang="de-DE" sz="1600" dirty="0" smtClean="0">
                <a:solidFill>
                  <a:srgbClr val="C00000"/>
                </a:solidFill>
              </a:rPr>
              <a:t>pectrum </a:t>
            </a:r>
            <a:endParaRPr lang="en-US" altLang="de-DE" sz="1600" dirty="0">
              <a:solidFill>
                <a:srgbClr val="C00000"/>
              </a:solidFill>
            </a:endParaRPr>
          </a:p>
        </p:txBody>
      </p:sp>
      <p:sp>
        <p:nvSpPr>
          <p:cNvPr id="3079" name="Text Box 24"/>
          <p:cNvSpPr txBox="1">
            <a:spLocks noChangeArrowheads="1"/>
          </p:cNvSpPr>
          <p:nvPr/>
        </p:nvSpPr>
        <p:spPr bwMode="auto">
          <a:xfrm>
            <a:off x="395424" y="5470883"/>
            <a:ext cx="3736898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>
                <a:solidFill>
                  <a:srgbClr val="000000"/>
                </a:solidFill>
              </a:rPr>
              <a:t>Energy pattern for the dominant states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3080" name="Text Box 25"/>
          <p:cNvSpPr txBox="1">
            <a:spLocks noChangeArrowheads="1"/>
          </p:cNvSpPr>
          <p:nvPr/>
        </p:nvSpPr>
        <p:spPr bwMode="auto">
          <a:xfrm>
            <a:off x="903767" y="5858233"/>
            <a:ext cx="2512204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400" dirty="0" smtClean="0">
                <a:solidFill>
                  <a:srgbClr val="000000"/>
                </a:solidFill>
              </a:rPr>
              <a:t>-  Constituent </a:t>
            </a:r>
            <a:r>
              <a:rPr lang="en-US" altLang="de-DE" sz="1400" dirty="0">
                <a:solidFill>
                  <a:srgbClr val="000000"/>
                </a:solidFill>
              </a:rPr>
              <a:t>Quark Models  </a:t>
            </a:r>
            <a:endParaRPr lang="en-US" altLang="de-DE" sz="1400" baseline="-25000" dirty="0">
              <a:solidFill>
                <a:srgbClr val="FF0000"/>
              </a:solidFill>
            </a:endParaRPr>
          </a:p>
        </p:txBody>
      </p:sp>
      <p:sp>
        <p:nvSpPr>
          <p:cNvPr id="3081" name="Text Box 26"/>
          <p:cNvSpPr txBox="1">
            <a:spLocks noChangeArrowheads="1"/>
          </p:cNvSpPr>
          <p:nvPr/>
        </p:nvSpPr>
        <p:spPr bwMode="auto">
          <a:xfrm>
            <a:off x="916931" y="6145570"/>
            <a:ext cx="289211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400" dirty="0" smtClean="0">
                <a:solidFill>
                  <a:srgbClr val="000000"/>
                </a:solidFill>
              </a:rPr>
              <a:t>-  Dynamic Models , Lattice QCD  </a:t>
            </a:r>
            <a:endParaRPr lang="en-US" altLang="de-DE" sz="1400" baseline="-25000" dirty="0">
              <a:solidFill>
                <a:srgbClr val="FF0000"/>
              </a:solidFill>
            </a:endParaRPr>
          </a:p>
        </p:txBody>
      </p:sp>
      <p:sp>
        <p:nvSpPr>
          <p:cNvPr id="3083" name="Oval 28"/>
          <p:cNvSpPr>
            <a:spLocks noChangeArrowheads="1"/>
          </p:cNvSpPr>
          <p:nvPr/>
        </p:nvSpPr>
        <p:spPr bwMode="auto">
          <a:xfrm flipV="1">
            <a:off x="342900" y="5616933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84" name="Text Box 29"/>
          <p:cNvSpPr txBox="1">
            <a:spLocks noChangeArrowheads="1"/>
          </p:cNvSpPr>
          <p:nvPr/>
        </p:nvSpPr>
        <p:spPr bwMode="auto">
          <a:xfrm>
            <a:off x="5082658" y="5470883"/>
            <a:ext cx="477801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>
                <a:solidFill>
                  <a:srgbClr val="000000"/>
                </a:solidFill>
              </a:rPr>
              <a:t>Various nucleon models predict many more states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3085" name="Oval 30"/>
          <p:cNvSpPr>
            <a:spLocks noChangeArrowheads="1"/>
          </p:cNvSpPr>
          <p:nvPr/>
        </p:nvSpPr>
        <p:spPr bwMode="auto">
          <a:xfrm flipV="1">
            <a:off x="5022850" y="5616933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86" name="Text Box 31"/>
          <p:cNvSpPr txBox="1">
            <a:spLocks noChangeArrowheads="1"/>
          </p:cNvSpPr>
          <p:nvPr/>
        </p:nvSpPr>
        <p:spPr bwMode="auto">
          <a:xfrm>
            <a:off x="5525447" y="5851883"/>
            <a:ext cx="2869673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400" dirty="0" smtClean="0">
                <a:solidFill>
                  <a:srgbClr val="000000"/>
                </a:solidFill>
              </a:rPr>
              <a:t>-  weak </a:t>
            </a:r>
            <a:r>
              <a:rPr lang="en-US" altLang="de-DE" sz="1400" dirty="0">
                <a:solidFill>
                  <a:srgbClr val="000000"/>
                </a:solidFill>
              </a:rPr>
              <a:t>coupling to </a:t>
            </a:r>
            <a:r>
              <a:rPr lang="en-US" altLang="de-DE" sz="1400" dirty="0" err="1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altLang="de-DE" sz="1400" dirty="0" err="1">
                <a:solidFill>
                  <a:srgbClr val="000000"/>
                </a:solidFill>
              </a:rPr>
              <a:t>N</a:t>
            </a:r>
            <a:r>
              <a:rPr lang="en-US" altLang="de-DE" sz="1400" dirty="0">
                <a:solidFill>
                  <a:srgbClr val="000000"/>
                </a:solidFill>
              </a:rPr>
              <a:t> final state  </a:t>
            </a:r>
            <a:endParaRPr lang="en-US" altLang="de-DE" sz="1400" baseline="-25000" dirty="0">
              <a:solidFill>
                <a:srgbClr val="FF0000"/>
              </a:solidFill>
            </a:endParaRPr>
          </a:p>
        </p:txBody>
      </p:sp>
      <p:sp>
        <p:nvSpPr>
          <p:cNvPr id="3087" name="Text Box 32"/>
          <p:cNvSpPr txBox="1">
            <a:spLocks noChangeArrowheads="1"/>
          </p:cNvSpPr>
          <p:nvPr/>
        </p:nvSpPr>
        <p:spPr bwMode="auto">
          <a:xfrm>
            <a:off x="5514191" y="6142395"/>
            <a:ext cx="2143513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400" dirty="0" smtClean="0">
                <a:solidFill>
                  <a:srgbClr val="000000"/>
                </a:solidFill>
              </a:rPr>
              <a:t>-  incomplete </a:t>
            </a:r>
            <a:r>
              <a:rPr lang="en-US" altLang="de-DE" sz="1400" dirty="0">
                <a:solidFill>
                  <a:srgbClr val="000000"/>
                </a:solidFill>
              </a:rPr>
              <a:t>data base  </a:t>
            </a:r>
            <a:endParaRPr lang="en-US" altLang="de-DE" sz="1400" baseline="-25000" dirty="0">
              <a:solidFill>
                <a:srgbClr val="FF0000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8610" y="123113"/>
            <a:ext cx="9908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ntroduction 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26877" y="786190"/>
            <a:ext cx="72771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 dirty="0" smtClean="0">
                <a:solidFill>
                  <a:srgbClr val="000000"/>
                </a:solidFill>
              </a:rPr>
              <a:t>Experiments at ELSA:  </a:t>
            </a:r>
            <a:r>
              <a:rPr lang="en-US" altLang="de-DE" sz="1600" dirty="0" smtClean="0">
                <a:solidFill>
                  <a:srgbClr val="3333CC"/>
                </a:solidFill>
              </a:rPr>
              <a:t>focus on baryon spectroscopy, meson </a:t>
            </a:r>
            <a:r>
              <a:rPr lang="en-US" altLang="de-DE" sz="1600" dirty="0" err="1" smtClean="0">
                <a:solidFill>
                  <a:srgbClr val="3333CC"/>
                </a:solidFill>
              </a:rPr>
              <a:t>photoproduction</a:t>
            </a:r>
            <a:endParaRPr lang="en-US" altLang="de-DE" sz="1600" dirty="0">
              <a:solidFill>
                <a:srgbClr val="000000"/>
              </a:solidFill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138639" y="1074222"/>
            <a:ext cx="80457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 dirty="0">
                <a:solidFill>
                  <a:srgbClr val="000000"/>
                </a:solidFill>
              </a:rPr>
              <a:t>E</a:t>
            </a:r>
            <a:r>
              <a:rPr lang="en-US" altLang="de-DE" sz="1600" dirty="0" smtClean="0">
                <a:solidFill>
                  <a:srgbClr val="000000"/>
                </a:solidFill>
              </a:rPr>
              <a:t>xcitation spectra: </a:t>
            </a:r>
            <a:r>
              <a:rPr lang="en-US" altLang="de-DE" sz="1600" dirty="0" smtClean="0">
                <a:solidFill>
                  <a:srgbClr val="3333CC"/>
                </a:solidFill>
              </a:rPr>
              <a:t>information about interaction and dynamics between constituents    </a:t>
            </a:r>
            <a:endParaRPr lang="en-US" altLang="de-DE" sz="1600" dirty="0">
              <a:solidFill>
                <a:srgbClr val="3333CC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665426"/>
              </p:ext>
            </p:extLst>
          </p:nvPr>
        </p:nvGraphicFramePr>
        <p:xfrm>
          <a:off x="7088710" y="4365352"/>
          <a:ext cx="15351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04" name="Formel" r:id="rId5" imgW="812520" imgH="228600" progId="Equation.3">
                  <p:embed/>
                </p:oleObj>
              </mc:Choice>
              <mc:Fallback>
                <p:oleObj name="Formel" r:id="rId5" imgW="812520" imgH="228600" progId="Equation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710" y="4365352"/>
                        <a:ext cx="15351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oup 1885"/>
          <p:cNvGrpSpPr>
            <a:grpSpLocks/>
          </p:cNvGrpSpPr>
          <p:nvPr/>
        </p:nvGrpSpPr>
        <p:grpSpPr bwMode="auto">
          <a:xfrm>
            <a:off x="6545572" y="2885480"/>
            <a:ext cx="3014356" cy="1407616"/>
            <a:chOff x="3803" y="3092"/>
            <a:chExt cx="1861" cy="915"/>
          </a:xfrm>
        </p:grpSpPr>
        <p:sp>
          <p:nvSpPr>
            <p:cNvPr id="51" name="Freeform 43"/>
            <p:cNvSpPr>
              <a:spLocks/>
            </p:cNvSpPr>
            <p:nvPr/>
          </p:nvSpPr>
          <p:spPr bwMode="auto">
            <a:xfrm rot="1980000">
              <a:off x="3803" y="3478"/>
              <a:ext cx="473" cy="34"/>
            </a:xfrm>
            <a:custGeom>
              <a:avLst/>
              <a:gdLst>
                <a:gd name="T0" fmla="*/ 0 w 576"/>
                <a:gd name="T1" fmla="*/ 12 h 48"/>
                <a:gd name="T2" fmla="*/ 21 w 576"/>
                <a:gd name="T3" fmla="*/ 0 h 48"/>
                <a:gd name="T4" fmla="*/ 44 w 576"/>
                <a:gd name="T5" fmla="*/ 12 h 48"/>
                <a:gd name="T6" fmla="*/ 66 w 576"/>
                <a:gd name="T7" fmla="*/ 0 h 48"/>
                <a:gd name="T8" fmla="*/ 88 w 576"/>
                <a:gd name="T9" fmla="*/ 12 h 48"/>
                <a:gd name="T10" fmla="*/ 109 w 576"/>
                <a:gd name="T11" fmla="*/ 0 h 48"/>
                <a:gd name="T12" fmla="*/ 131 w 576"/>
                <a:gd name="T13" fmla="*/ 12 h 48"/>
                <a:gd name="T14" fmla="*/ 153 w 576"/>
                <a:gd name="T15" fmla="*/ 0 h 48"/>
                <a:gd name="T16" fmla="*/ 175 w 576"/>
                <a:gd name="T17" fmla="*/ 12 h 48"/>
                <a:gd name="T18" fmla="*/ 197 w 576"/>
                <a:gd name="T19" fmla="*/ 0 h 48"/>
                <a:gd name="T20" fmla="*/ 218 w 576"/>
                <a:gd name="T21" fmla="*/ 12 h 48"/>
                <a:gd name="T22" fmla="*/ 240 w 576"/>
                <a:gd name="T23" fmla="*/ 0 h 48"/>
                <a:gd name="T24" fmla="*/ 262 w 576"/>
                <a:gd name="T25" fmla="*/ 12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6"/>
                <a:gd name="T40" fmla="*/ 0 h 48"/>
                <a:gd name="T41" fmla="*/ 576 w 576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6" h="48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0" y="48"/>
                    <a:pt x="96" y="48"/>
                  </a:cubicBezTo>
                  <a:cubicBezTo>
                    <a:pt x="112" y="48"/>
                    <a:pt x="128" y="0"/>
                    <a:pt x="144" y="0"/>
                  </a:cubicBezTo>
                  <a:cubicBezTo>
                    <a:pt x="160" y="0"/>
                    <a:pt x="176" y="48"/>
                    <a:pt x="192" y="48"/>
                  </a:cubicBezTo>
                  <a:cubicBezTo>
                    <a:pt x="208" y="48"/>
                    <a:pt x="224" y="0"/>
                    <a:pt x="240" y="0"/>
                  </a:cubicBezTo>
                  <a:cubicBezTo>
                    <a:pt x="256" y="0"/>
                    <a:pt x="272" y="48"/>
                    <a:pt x="288" y="48"/>
                  </a:cubicBezTo>
                  <a:cubicBezTo>
                    <a:pt x="304" y="48"/>
                    <a:pt x="320" y="0"/>
                    <a:pt x="336" y="0"/>
                  </a:cubicBezTo>
                  <a:cubicBezTo>
                    <a:pt x="352" y="0"/>
                    <a:pt x="368" y="48"/>
                    <a:pt x="384" y="48"/>
                  </a:cubicBezTo>
                  <a:cubicBezTo>
                    <a:pt x="400" y="48"/>
                    <a:pt x="416" y="0"/>
                    <a:pt x="432" y="0"/>
                  </a:cubicBezTo>
                  <a:cubicBezTo>
                    <a:pt x="448" y="0"/>
                    <a:pt x="464" y="48"/>
                    <a:pt x="480" y="48"/>
                  </a:cubicBezTo>
                  <a:cubicBezTo>
                    <a:pt x="496" y="48"/>
                    <a:pt x="512" y="0"/>
                    <a:pt x="528" y="0"/>
                  </a:cubicBezTo>
                  <a:cubicBezTo>
                    <a:pt x="544" y="0"/>
                    <a:pt x="568" y="40"/>
                    <a:pt x="576" y="4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4197" y="3581"/>
              <a:ext cx="119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AutoShape 45"/>
            <p:cNvSpPr>
              <a:spLocks noChangeArrowheads="1"/>
            </p:cNvSpPr>
            <p:nvPr/>
          </p:nvSpPr>
          <p:spPr bwMode="auto">
            <a:xfrm rot="1800000">
              <a:off x="4105" y="3658"/>
              <a:ext cx="65" cy="291"/>
            </a:xfrm>
            <a:prstGeom prst="upArrow">
              <a:avLst>
                <a:gd name="adj1" fmla="val 50000"/>
                <a:gd name="adj2" fmla="val 111923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Line 46"/>
            <p:cNvSpPr>
              <a:spLocks noChangeShapeType="1"/>
            </p:cNvSpPr>
            <p:nvPr/>
          </p:nvSpPr>
          <p:spPr bwMode="auto">
            <a:xfrm>
              <a:off x="4315" y="3606"/>
              <a:ext cx="51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Line 47"/>
            <p:cNvSpPr>
              <a:spLocks noChangeShapeType="1"/>
            </p:cNvSpPr>
            <p:nvPr/>
          </p:nvSpPr>
          <p:spPr bwMode="auto">
            <a:xfrm>
              <a:off x="4318" y="3637"/>
              <a:ext cx="51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Line 48"/>
            <p:cNvSpPr>
              <a:spLocks noChangeShapeType="1"/>
            </p:cNvSpPr>
            <p:nvPr/>
          </p:nvSpPr>
          <p:spPr bwMode="auto">
            <a:xfrm>
              <a:off x="4302" y="3667"/>
              <a:ext cx="51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val 49"/>
            <p:cNvSpPr>
              <a:spLocks noChangeArrowheads="1"/>
            </p:cNvSpPr>
            <p:nvPr/>
          </p:nvSpPr>
          <p:spPr bwMode="auto">
            <a:xfrm>
              <a:off x="4799" y="3589"/>
              <a:ext cx="118" cy="103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Line 50"/>
            <p:cNvSpPr>
              <a:spLocks noChangeShapeType="1"/>
            </p:cNvSpPr>
            <p:nvPr/>
          </p:nvSpPr>
          <p:spPr bwMode="auto">
            <a:xfrm flipV="1">
              <a:off x="4894" y="3303"/>
              <a:ext cx="252" cy="287"/>
            </a:xfrm>
            <a:prstGeom prst="line">
              <a:avLst/>
            </a:prstGeom>
            <a:noFill/>
            <a:ln w="31750">
              <a:solidFill>
                <a:srgbClr val="339966"/>
              </a:solidFill>
              <a:prstDash val="sysDot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AutoShape 51"/>
            <p:cNvSpPr>
              <a:spLocks noChangeArrowheads="1"/>
            </p:cNvSpPr>
            <p:nvPr/>
          </p:nvSpPr>
          <p:spPr bwMode="auto">
            <a:xfrm rot="9000000">
              <a:off x="4941" y="3670"/>
              <a:ext cx="58" cy="290"/>
            </a:xfrm>
            <a:prstGeom prst="upArrow">
              <a:avLst>
                <a:gd name="adj1" fmla="val 50000"/>
                <a:gd name="adj2" fmla="val 12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Text Box 54"/>
            <p:cNvSpPr txBox="1">
              <a:spLocks noChangeArrowheads="1"/>
            </p:cNvSpPr>
            <p:nvPr/>
          </p:nvSpPr>
          <p:spPr bwMode="auto">
            <a:xfrm>
              <a:off x="3874" y="3345"/>
              <a:ext cx="276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l-GR" sz="1800" dirty="0" smtClean="0">
                  <a:solidFill>
                    <a:srgbClr val="FF0000"/>
                  </a:solidFill>
                  <a:latin typeface="Calibri"/>
                  <a:ea typeface="Times New Roman" charset="0"/>
                  <a:cs typeface="Times New Roman" charset="0"/>
                </a:rPr>
                <a:t>γ</a:t>
              </a:r>
              <a:r>
                <a:rPr lang="en-US" dirty="0" smtClean="0">
                  <a:solidFill>
                    <a:srgbClr val="FF0000"/>
                  </a:solidFill>
                  <a:latin typeface="Calibri"/>
                  <a:ea typeface="Times New Roman" charset="0"/>
                  <a:cs typeface="Times New Roman" charset="0"/>
                </a:rPr>
                <a:t> </a:t>
              </a:r>
              <a:endParaRPr lang="el-GR" dirty="0">
                <a:solidFill>
                  <a:srgbClr val="FF0000"/>
                </a:solidFill>
                <a:latin typeface="Calibri"/>
                <a:ea typeface="Times New Roman" charset="0"/>
                <a:cs typeface="Times New Roman" charset="0"/>
              </a:endParaRPr>
            </a:p>
          </p:txBody>
        </p:sp>
        <p:sp>
          <p:nvSpPr>
            <p:cNvPr id="61" name="Text Box 55"/>
            <p:cNvSpPr txBox="1">
              <a:spLocks noChangeArrowheads="1"/>
            </p:cNvSpPr>
            <p:nvPr/>
          </p:nvSpPr>
          <p:spPr bwMode="auto">
            <a:xfrm>
              <a:off x="3872" y="3793"/>
              <a:ext cx="166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MS Reference Sans Serif" charset="0"/>
                </a:rPr>
                <a:t>N</a:t>
              </a:r>
            </a:p>
          </p:txBody>
        </p:sp>
        <p:sp>
          <p:nvSpPr>
            <p:cNvPr id="62" name="Text Box 56"/>
            <p:cNvSpPr txBox="1">
              <a:spLocks noChangeArrowheads="1"/>
            </p:cNvSpPr>
            <p:nvPr/>
          </p:nvSpPr>
          <p:spPr bwMode="auto">
            <a:xfrm>
              <a:off x="5052" y="3807"/>
              <a:ext cx="612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MS Reference Sans Serif"/>
                  <a:cs typeface="MS Reference Sans Serif"/>
                </a:rPr>
                <a:t>baryon</a:t>
              </a:r>
              <a:endParaRPr lang="en-US" sz="1400" b="1" dirty="0">
                <a:solidFill>
                  <a:srgbClr val="000000"/>
                </a:solidFill>
                <a:latin typeface="Symbol" charset="2"/>
              </a:endParaRPr>
            </a:p>
          </p:txBody>
        </p:sp>
        <p:sp>
          <p:nvSpPr>
            <p:cNvPr id="63" name="Text Box 57"/>
            <p:cNvSpPr txBox="1">
              <a:spLocks noChangeArrowheads="1"/>
            </p:cNvSpPr>
            <p:nvPr/>
          </p:nvSpPr>
          <p:spPr bwMode="auto">
            <a:xfrm>
              <a:off x="4343" y="3375"/>
              <a:ext cx="552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srgbClr val="000000"/>
                  </a:solidFill>
                  <a:latin typeface="MS Reference Sans Serif" charset="0"/>
                </a:rPr>
                <a:t>N*,△*</a:t>
              </a:r>
            </a:p>
          </p:txBody>
        </p:sp>
        <p:sp>
          <p:nvSpPr>
            <p:cNvPr id="64" name="Text Box 61"/>
            <p:cNvSpPr txBox="1">
              <a:spLocks noChangeArrowheads="1"/>
            </p:cNvSpPr>
            <p:nvPr/>
          </p:nvSpPr>
          <p:spPr bwMode="auto">
            <a:xfrm>
              <a:off x="4992" y="3092"/>
              <a:ext cx="53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 smtClean="0">
                  <a:solidFill>
                    <a:srgbClr val="00B050"/>
                  </a:solidFill>
                  <a:latin typeface="Calibri"/>
                  <a:ea typeface="Times New Roman" charset="0"/>
                  <a:cs typeface="Times New Roman" charset="0"/>
                </a:rPr>
                <a:t>mesons</a:t>
              </a:r>
              <a:endParaRPr lang="el-GR" sz="1600" i="1" dirty="0">
                <a:solidFill>
                  <a:srgbClr val="00B050"/>
                </a:solidFill>
                <a:latin typeface="Calibri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2" name="Group 1885"/>
          <p:cNvGrpSpPr>
            <a:grpSpLocks/>
          </p:cNvGrpSpPr>
          <p:nvPr/>
        </p:nvGrpSpPr>
        <p:grpSpPr bwMode="auto">
          <a:xfrm>
            <a:off x="6647357" y="1445320"/>
            <a:ext cx="2902593" cy="1407616"/>
            <a:chOff x="3872" y="3092"/>
            <a:chExt cx="1792" cy="915"/>
          </a:xfrm>
        </p:grpSpPr>
        <p:sp>
          <p:nvSpPr>
            <p:cNvPr id="34" name="Oval 44"/>
            <p:cNvSpPr>
              <a:spLocks noChangeArrowheads="1"/>
            </p:cNvSpPr>
            <p:nvPr/>
          </p:nvSpPr>
          <p:spPr bwMode="auto">
            <a:xfrm>
              <a:off x="4197" y="3581"/>
              <a:ext cx="119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AutoShape 45"/>
            <p:cNvSpPr>
              <a:spLocks noChangeArrowheads="1"/>
            </p:cNvSpPr>
            <p:nvPr/>
          </p:nvSpPr>
          <p:spPr bwMode="auto">
            <a:xfrm rot="1800000">
              <a:off x="4105" y="3658"/>
              <a:ext cx="65" cy="291"/>
            </a:xfrm>
            <a:prstGeom prst="upArrow">
              <a:avLst>
                <a:gd name="adj1" fmla="val 50000"/>
                <a:gd name="adj2" fmla="val 111923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>
              <a:off x="4315" y="3606"/>
              <a:ext cx="51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4318" y="3637"/>
              <a:ext cx="51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4302" y="3667"/>
              <a:ext cx="51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val 49"/>
            <p:cNvSpPr>
              <a:spLocks noChangeArrowheads="1"/>
            </p:cNvSpPr>
            <p:nvPr/>
          </p:nvSpPr>
          <p:spPr bwMode="auto">
            <a:xfrm>
              <a:off x="4799" y="3589"/>
              <a:ext cx="118" cy="103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 flipV="1">
              <a:off x="4894" y="3303"/>
              <a:ext cx="252" cy="287"/>
            </a:xfrm>
            <a:prstGeom prst="line">
              <a:avLst/>
            </a:prstGeom>
            <a:noFill/>
            <a:ln w="31750">
              <a:solidFill>
                <a:srgbClr val="339966"/>
              </a:solidFill>
              <a:prstDash val="sysDot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AutoShape 51"/>
            <p:cNvSpPr>
              <a:spLocks noChangeArrowheads="1"/>
            </p:cNvSpPr>
            <p:nvPr/>
          </p:nvSpPr>
          <p:spPr bwMode="auto">
            <a:xfrm rot="9000000">
              <a:off x="4941" y="3670"/>
              <a:ext cx="58" cy="290"/>
            </a:xfrm>
            <a:prstGeom prst="upArrow">
              <a:avLst>
                <a:gd name="adj1" fmla="val 50000"/>
                <a:gd name="adj2" fmla="val 12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 Box 54"/>
            <p:cNvSpPr txBox="1">
              <a:spLocks noChangeArrowheads="1"/>
            </p:cNvSpPr>
            <p:nvPr/>
          </p:nvSpPr>
          <p:spPr bwMode="auto">
            <a:xfrm>
              <a:off x="3874" y="3326"/>
              <a:ext cx="276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 smtClean="0">
                  <a:solidFill>
                    <a:srgbClr val="00B050"/>
                  </a:solidFill>
                  <a:latin typeface="Symbol" panose="05050102010706020507" pitchFamily="18" charset="2"/>
                  <a:ea typeface="Times New Roman" charset="0"/>
                  <a:cs typeface="Times New Roman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Calibri"/>
                  <a:ea typeface="Times New Roman" charset="0"/>
                  <a:cs typeface="Times New Roman" charset="0"/>
                </a:rPr>
                <a:t> </a:t>
              </a:r>
              <a:endParaRPr lang="el-GR" dirty="0">
                <a:solidFill>
                  <a:srgbClr val="FF0000"/>
                </a:solidFill>
                <a:latin typeface="Calibri"/>
                <a:ea typeface="Times New Roman" charset="0"/>
                <a:cs typeface="Times New Roman" charset="0"/>
              </a:endParaRPr>
            </a:p>
          </p:txBody>
        </p:sp>
        <p:sp>
          <p:nvSpPr>
            <p:cNvPr id="43" name="Text Box 55"/>
            <p:cNvSpPr txBox="1">
              <a:spLocks noChangeArrowheads="1"/>
            </p:cNvSpPr>
            <p:nvPr/>
          </p:nvSpPr>
          <p:spPr bwMode="auto">
            <a:xfrm>
              <a:off x="3872" y="3793"/>
              <a:ext cx="166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MS Reference Sans Serif" charset="0"/>
                </a:rPr>
                <a:t>N</a:t>
              </a:r>
            </a:p>
          </p:txBody>
        </p:sp>
        <p:sp>
          <p:nvSpPr>
            <p:cNvPr id="44" name="Text Box 56"/>
            <p:cNvSpPr txBox="1">
              <a:spLocks noChangeArrowheads="1"/>
            </p:cNvSpPr>
            <p:nvPr/>
          </p:nvSpPr>
          <p:spPr bwMode="auto">
            <a:xfrm>
              <a:off x="5052" y="3807"/>
              <a:ext cx="612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MS Reference Sans Serif"/>
                  <a:cs typeface="MS Reference Sans Serif"/>
                </a:rPr>
                <a:t>baryon</a:t>
              </a:r>
              <a:endParaRPr lang="en-US" sz="1400" b="1" dirty="0">
                <a:solidFill>
                  <a:srgbClr val="000000"/>
                </a:solidFill>
                <a:latin typeface="Symbol" charset="2"/>
              </a:endParaRPr>
            </a:p>
          </p:txBody>
        </p:sp>
        <p:sp>
          <p:nvSpPr>
            <p:cNvPr id="45" name="Text Box 57"/>
            <p:cNvSpPr txBox="1">
              <a:spLocks noChangeArrowheads="1"/>
            </p:cNvSpPr>
            <p:nvPr/>
          </p:nvSpPr>
          <p:spPr bwMode="auto">
            <a:xfrm>
              <a:off x="4343" y="3375"/>
              <a:ext cx="552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srgbClr val="000000"/>
                  </a:solidFill>
                  <a:latin typeface="MS Reference Sans Serif" charset="0"/>
                </a:rPr>
                <a:t>N*,△*</a:t>
              </a:r>
            </a:p>
          </p:txBody>
        </p:sp>
        <p:sp>
          <p:nvSpPr>
            <p:cNvPr id="46" name="Text Box 61"/>
            <p:cNvSpPr txBox="1">
              <a:spLocks noChangeArrowheads="1"/>
            </p:cNvSpPr>
            <p:nvPr/>
          </p:nvSpPr>
          <p:spPr bwMode="auto">
            <a:xfrm>
              <a:off x="4992" y="3092"/>
              <a:ext cx="53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 smtClean="0">
                  <a:solidFill>
                    <a:srgbClr val="00B050"/>
                  </a:solidFill>
                  <a:latin typeface="Calibri"/>
                  <a:ea typeface="Times New Roman" charset="0"/>
                  <a:cs typeface="Times New Roman" charset="0"/>
                </a:rPr>
                <a:t>mesons</a:t>
              </a:r>
              <a:endParaRPr lang="el-GR" sz="1600" i="1" dirty="0">
                <a:solidFill>
                  <a:srgbClr val="00B050"/>
                </a:solidFill>
                <a:latin typeface="Calibri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47" name="Line 50"/>
          <p:cNvSpPr>
            <a:spLocks noChangeShapeType="1"/>
          </p:cNvSpPr>
          <p:nvPr/>
        </p:nvSpPr>
        <p:spPr bwMode="auto">
          <a:xfrm>
            <a:off x="6749629" y="1783996"/>
            <a:ext cx="434034" cy="420868"/>
          </a:xfrm>
          <a:prstGeom prst="line">
            <a:avLst/>
          </a:prstGeom>
          <a:noFill/>
          <a:ln w="31750">
            <a:solidFill>
              <a:srgbClr val="339966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 Box 61"/>
          <p:cNvSpPr txBox="1">
            <a:spLocks noChangeArrowheads="1"/>
          </p:cNvSpPr>
          <p:nvPr/>
        </p:nvSpPr>
        <p:spPr bwMode="auto">
          <a:xfrm>
            <a:off x="6319564" y="2957530"/>
            <a:ext cx="860088" cy="33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C00000"/>
                </a:solidFill>
                <a:latin typeface="Calibri"/>
                <a:ea typeface="Times New Roman" charset="0"/>
                <a:cs typeface="Times New Roman" charset="0"/>
              </a:rPr>
              <a:t>photon</a:t>
            </a:r>
            <a:endParaRPr lang="el-GR" sz="1600" i="1" dirty="0">
              <a:solidFill>
                <a:srgbClr val="C00000"/>
              </a:solidFill>
              <a:latin typeface="Calibri"/>
              <a:ea typeface="Times New Roman" charset="0"/>
              <a:cs typeface="Times New Roman" charset="0"/>
            </a:endParaRPr>
          </a:p>
        </p:txBody>
      </p:sp>
      <p:sp>
        <p:nvSpPr>
          <p:cNvPr id="49" name="Text Box 61"/>
          <p:cNvSpPr txBox="1">
            <a:spLocks noChangeArrowheads="1"/>
          </p:cNvSpPr>
          <p:nvPr/>
        </p:nvSpPr>
        <p:spPr bwMode="auto">
          <a:xfrm>
            <a:off x="6391572" y="1434374"/>
            <a:ext cx="860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00B050"/>
                </a:solidFill>
                <a:latin typeface="Calibri"/>
                <a:ea typeface="Times New Roman" charset="0"/>
                <a:cs typeface="Times New Roman" charset="0"/>
              </a:rPr>
              <a:t>mesons</a:t>
            </a:r>
            <a:endParaRPr lang="el-GR" sz="1600" i="1" dirty="0">
              <a:solidFill>
                <a:srgbClr val="00B050"/>
              </a:solidFill>
              <a:latin typeface="Calibri"/>
              <a:ea typeface="Times New Roman" charset="0"/>
              <a:cs typeface="Times New Roman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3744755" y="5992252"/>
            <a:ext cx="156081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/>
              <a:t>Talk: U. </a:t>
            </a:r>
            <a:r>
              <a:rPr lang="en-US" sz="1600" dirty="0" err="1" smtClean="0"/>
              <a:t>Thoma</a:t>
            </a:r>
            <a:endParaRPr lang="en-US" sz="1600" dirty="0" smtClean="0"/>
          </a:p>
        </p:txBody>
      </p:sp>
      <p:sp>
        <p:nvSpPr>
          <p:cNvPr id="66" name="Textfeld 65"/>
          <p:cNvSpPr txBox="1"/>
          <p:nvPr/>
        </p:nvSpPr>
        <p:spPr>
          <a:xfrm>
            <a:off x="3727276" y="6474822"/>
            <a:ext cx="174567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/>
              <a:t>Talk: D. </a:t>
            </a:r>
            <a:r>
              <a:rPr lang="en-US" sz="1600" dirty="0" err="1" smtClean="0"/>
              <a:t>Rönchen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43890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8241"/>
            <a:ext cx="4663379" cy="297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7759724" y="475484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80" y="980729"/>
            <a:ext cx="36712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L = 4 signal above W = 1750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3727276" y="475484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" y="700663"/>
            <a:ext cx="4451430" cy="319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97752" y="1135931"/>
            <a:ext cx="1041375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GRAAL data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134990" y="165028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134990" y="1938318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134990" y="2226350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134990" y="1340768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3210"/>
            <a:ext cx="4598630" cy="29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663"/>
            <a:ext cx="4519364" cy="324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7733432" y="4754848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32680" y="980729"/>
            <a:ext cx="36712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L ≤ 2 seems to be sufficient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L = 4 signal above W = 1700 MeV</a:t>
            </a:r>
            <a:endParaRPr lang="en-US" sz="1800" dirty="0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2" name="Pfeil nach unten 11"/>
          <p:cNvSpPr/>
          <p:nvPr/>
        </p:nvSpPr>
        <p:spPr bwMode="auto">
          <a:xfrm>
            <a:off x="1639044" y="4365104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18969" y="165028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918969" y="1938318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8969" y="2226350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918969" y="1340768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275266" y="3030054"/>
            <a:ext cx="294343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High precision data for </a:t>
            </a:r>
            <a:r>
              <a:rPr 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1600" dirty="0" smtClean="0"/>
              <a:t>  from</a:t>
            </a:r>
          </a:p>
          <a:p>
            <a:r>
              <a:rPr lang="en-US" sz="1600" dirty="0" smtClean="0"/>
              <a:t>CBELSA/TAPS</a:t>
            </a:r>
          </a:p>
          <a:p>
            <a:r>
              <a:rPr lang="en-US" sz="1600" dirty="0" smtClean="0"/>
              <a:t>CLAS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862495" y="1052890"/>
            <a:ext cx="1224822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CLAS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12" y="3933056"/>
            <a:ext cx="4442496" cy="290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3210"/>
            <a:ext cx="4598630" cy="29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>
            <a:off x="8623819" y="5042880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feil nach unten 11"/>
          <p:cNvSpPr/>
          <p:nvPr/>
        </p:nvSpPr>
        <p:spPr bwMode="auto">
          <a:xfrm>
            <a:off x="3799284" y="5186896"/>
            <a:ext cx="242316" cy="834392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" y="678160"/>
            <a:ext cx="4551943" cy="326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032680" y="980729"/>
            <a:ext cx="365138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800" dirty="0" smtClean="0"/>
              <a:t>Significant L = 3 signal seen </a:t>
            </a:r>
          </a:p>
          <a:p>
            <a:pPr algn="l"/>
            <a:r>
              <a:rPr lang="en-US" sz="1800" dirty="0" smtClean="0"/>
              <a:t>above W = 1500 MeV 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Below W =1500 MeV</a:t>
            </a:r>
          </a:p>
          <a:p>
            <a:pPr algn="l"/>
            <a:r>
              <a:rPr lang="en-US" sz="1800" dirty="0" smtClean="0"/>
              <a:t>L ≤ 2 seems to be sufficient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L = 4 signal above W = 1700 MeV</a:t>
            </a:r>
            <a:endParaRPr lang="en-US" sz="1800" dirty="0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5816078" y="1124744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5815508" y="19888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815508" y="2780928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30938" y="1794302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30938" y="208233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30938" y="237036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30938" y="148478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275267" y="3030054"/>
            <a:ext cx="294343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High precision data for </a:t>
            </a:r>
            <a:r>
              <a:rPr 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1600" dirty="0" smtClean="0"/>
              <a:t>  from</a:t>
            </a:r>
          </a:p>
          <a:p>
            <a:r>
              <a:rPr lang="en-US" sz="1600" dirty="0" smtClean="0"/>
              <a:t>CBELSA/TAPS</a:t>
            </a:r>
          </a:p>
          <a:p>
            <a:r>
              <a:rPr lang="en-US" sz="1600" dirty="0" smtClean="0"/>
              <a:t>CLAS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934502" y="1052890"/>
            <a:ext cx="1224822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CLAS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96" y="887632"/>
            <a:ext cx="8152343" cy="584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783156" y="2189182"/>
            <a:ext cx="5216493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Precision data are required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baseline="300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   - for large L contributions 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   - full angular coverage and good angular resolution 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    - small systematic error in angular dependence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283359" y="2442374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2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83359" y="2874422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3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283359" y="3306470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F977E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4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283359" y="1988840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92D050"/>
                </a:solidFill>
              </a:rPr>
              <a:t>___</a:t>
            </a:r>
            <a:r>
              <a:rPr lang="de-DE" sz="1600" b="1" dirty="0" smtClean="0">
                <a:solidFill>
                  <a:srgbClr val="3399FF"/>
                </a:solidFill>
              </a:rPr>
              <a:t>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1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283359" y="3810526"/>
            <a:ext cx="14205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B0F0"/>
                </a:solidFill>
              </a:rPr>
              <a:t> </a:t>
            </a:r>
            <a:r>
              <a:rPr lang="de-DE" sz="1600" b="1" dirty="0" smtClean="0">
                <a:solidFill>
                  <a:srgbClr val="08E3E8"/>
                </a:solidFill>
              </a:rPr>
              <a:t>___ </a:t>
            </a:r>
            <a:r>
              <a:rPr lang="de-DE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L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de-DE" sz="1600" dirty="0" smtClean="0">
                <a:solidFill>
                  <a:srgbClr val="000000"/>
                </a:solidFill>
              </a:rPr>
              <a:t> = 5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51612" y="1700810"/>
            <a:ext cx="1224822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CLAS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7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5870"/>
            <a:ext cx="9902824" cy="593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4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875652" cy="577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7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48064"/>
            <a:ext cx="9902825" cy="49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165"/>
            <a:ext cx="9924181" cy="50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" y="1383978"/>
            <a:ext cx="9831178" cy="492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Interpretation of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Asymmetry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036"/>
            <a:ext cx="9875119" cy="507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of the polarization data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036"/>
            <a:ext cx="657225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711" name="Text Box 15"/>
          <p:cNvSpPr txBox="1">
            <a:spLocks noChangeArrowheads="1"/>
          </p:cNvSpPr>
          <p:nvPr/>
        </p:nvSpPr>
        <p:spPr bwMode="auto">
          <a:xfrm>
            <a:off x="0" y="116068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Experimental program for N*</a:t>
            </a:r>
          </a:p>
        </p:txBody>
      </p:sp>
      <p:sp>
        <p:nvSpPr>
          <p:cNvPr id="5124" name="Oval 16"/>
          <p:cNvSpPr>
            <a:spLocks noChangeArrowheads="1"/>
          </p:cNvSpPr>
          <p:nvPr/>
        </p:nvSpPr>
        <p:spPr bwMode="auto">
          <a:xfrm>
            <a:off x="1711325" y="1185863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3078" name="Text Box 17"/>
          <p:cNvSpPr txBox="1">
            <a:spLocks noChangeArrowheads="1"/>
          </p:cNvSpPr>
          <p:nvPr/>
        </p:nvSpPr>
        <p:spPr bwMode="auto">
          <a:xfrm>
            <a:off x="1880659" y="1050925"/>
            <a:ext cx="6205010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defTabSz="449263">
              <a:buFont typeface="Symbol" pitchFamily="18" charset="2"/>
              <a:buNone/>
              <a:defRPr/>
            </a:pPr>
            <a:r>
              <a:rPr lang="en-US" sz="1600" dirty="0"/>
              <a:t>Precision data for different final states (</a:t>
            </a:r>
            <a:r>
              <a:rPr lang="en-US" sz="1600" dirty="0">
                <a:latin typeface="Times New Roman" pitchFamily="18" charset="0"/>
              </a:rPr>
              <a:t>p</a:t>
            </a:r>
            <a:r>
              <a:rPr lang="en-US" sz="1600" dirty="0">
                <a:latin typeface="Symbol" pitchFamily="18" charset="2"/>
              </a:rPr>
              <a:t>p</a:t>
            </a:r>
            <a:r>
              <a:rPr lang="en-US" sz="1600" baseline="30000" dirty="0">
                <a:latin typeface="Symbol" pitchFamily="18" charset="2"/>
              </a:rPr>
              <a:t>0</a:t>
            </a:r>
            <a:r>
              <a:rPr lang="en-US" sz="1600" dirty="0">
                <a:latin typeface="Symbol" pitchFamily="18" charset="2"/>
              </a:rPr>
              <a:t>, </a:t>
            </a:r>
            <a:r>
              <a:rPr lang="en-US" sz="1600" dirty="0" err="1">
                <a:latin typeface="+mj-lt"/>
              </a:rPr>
              <a:t>n</a:t>
            </a:r>
            <a:r>
              <a:rPr lang="en-US" sz="1600" dirty="0" err="1">
                <a:latin typeface="Symbol" pitchFamily="18" charset="2"/>
              </a:rPr>
              <a:t>p</a:t>
            </a:r>
            <a:r>
              <a:rPr lang="en-US" sz="1600" baseline="30000" dirty="0">
                <a:latin typeface="Symbol" pitchFamily="18" charset="2"/>
              </a:rPr>
              <a:t>+</a:t>
            </a:r>
            <a:r>
              <a:rPr lang="en-US" sz="1600" dirty="0">
                <a:latin typeface="Symbol" pitchFamily="18" charset="2"/>
              </a:rPr>
              <a:t>,</a:t>
            </a:r>
            <a:r>
              <a:rPr lang="en-US" sz="1600" dirty="0">
                <a:latin typeface="Times New Roman" pitchFamily="18" charset="0"/>
              </a:rPr>
              <a:t> p</a:t>
            </a:r>
            <a:r>
              <a:rPr lang="en-US" sz="1600" dirty="0">
                <a:latin typeface="Symbol" pitchFamily="18" charset="2"/>
              </a:rPr>
              <a:t>h</a:t>
            </a:r>
            <a:r>
              <a:rPr lang="en-US" sz="1600" dirty="0">
                <a:latin typeface="Times New Roman" pitchFamily="18" charset="0"/>
              </a:rPr>
              <a:t> , K</a:t>
            </a:r>
            <a:r>
              <a:rPr lang="en-US" sz="1600" baseline="30000" dirty="0">
                <a:latin typeface="Times New Roman" pitchFamily="18" charset="0"/>
              </a:rPr>
              <a:t>+</a:t>
            </a:r>
            <a:r>
              <a:rPr lang="en-US" sz="1600" dirty="0">
                <a:latin typeface="Symbol" pitchFamily="18" charset="2"/>
              </a:rPr>
              <a:t>L</a:t>
            </a:r>
            <a:r>
              <a:rPr lang="en-US" sz="1600" dirty="0"/>
              <a:t>, </a:t>
            </a:r>
            <a:r>
              <a:rPr lang="en-US" sz="1600" dirty="0">
                <a:latin typeface="Times New Roman" pitchFamily="18" charset="0"/>
              </a:rPr>
              <a:t>p</a:t>
            </a:r>
            <a:r>
              <a:rPr lang="en-US" sz="1600" dirty="0">
                <a:latin typeface="Symbol" pitchFamily="18" charset="2"/>
              </a:rPr>
              <a:t>p</a:t>
            </a:r>
            <a:r>
              <a:rPr lang="en-US" sz="1600" baseline="30000" dirty="0">
                <a:latin typeface="Symbol" pitchFamily="18" charset="2"/>
              </a:rPr>
              <a:t>0</a:t>
            </a:r>
            <a:r>
              <a:rPr lang="en-US" sz="1600" dirty="0">
                <a:latin typeface="Symbol" pitchFamily="18" charset="2"/>
              </a:rPr>
              <a:t>p</a:t>
            </a:r>
            <a:r>
              <a:rPr lang="en-US" sz="1600" baseline="30000" dirty="0">
                <a:latin typeface="Symbol" pitchFamily="18" charset="2"/>
              </a:rPr>
              <a:t>0</a:t>
            </a:r>
            <a:r>
              <a:rPr lang="en-US" sz="1600" dirty="0"/>
              <a:t>....)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5126" name="Text Box 18"/>
          <p:cNvSpPr txBox="1">
            <a:spLocks noChangeArrowheads="1"/>
          </p:cNvSpPr>
          <p:nvPr/>
        </p:nvSpPr>
        <p:spPr bwMode="auto">
          <a:xfrm>
            <a:off x="805698" y="692696"/>
            <a:ext cx="5980461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u="sng" dirty="0"/>
              <a:t>Common effort at </a:t>
            </a:r>
            <a:r>
              <a:rPr lang="en-US" altLang="de-DE" sz="1600" u="sng" dirty="0" smtClean="0">
                <a:solidFill>
                  <a:schemeClr val="accent2"/>
                </a:solidFill>
              </a:rPr>
              <a:t>ELSA (Bonn), </a:t>
            </a:r>
            <a:r>
              <a:rPr lang="en-US" altLang="de-DE" sz="1600" u="sng" dirty="0" err="1" smtClean="0">
                <a:solidFill>
                  <a:schemeClr val="accent2"/>
                </a:solidFill>
              </a:rPr>
              <a:t>JLab</a:t>
            </a:r>
            <a:r>
              <a:rPr lang="en-US" altLang="de-DE" sz="1600" u="sng" dirty="0" smtClean="0">
                <a:solidFill>
                  <a:schemeClr val="accent2"/>
                </a:solidFill>
              </a:rPr>
              <a:t> (USA) </a:t>
            </a:r>
            <a:r>
              <a:rPr lang="en-US" altLang="de-DE" sz="1600" u="sng" dirty="0"/>
              <a:t>and</a:t>
            </a:r>
            <a:r>
              <a:rPr lang="en-US" altLang="de-DE" sz="1600" u="sng" dirty="0">
                <a:solidFill>
                  <a:schemeClr val="accent2"/>
                </a:solidFill>
              </a:rPr>
              <a:t> </a:t>
            </a:r>
            <a:r>
              <a:rPr lang="en-US" altLang="de-DE" sz="1600" u="sng" dirty="0" smtClean="0">
                <a:solidFill>
                  <a:schemeClr val="accent2"/>
                </a:solidFill>
              </a:rPr>
              <a:t>MAMI (Mainz)</a:t>
            </a:r>
            <a:r>
              <a:rPr lang="en-US" altLang="de-DE" sz="1600" dirty="0" smtClean="0"/>
              <a:t>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5127" name="Oval 19"/>
          <p:cNvSpPr>
            <a:spLocks noChangeArrowheads="1"/>
          </p:cNvSpPr>
          <p:nvPr/>
        </p:nvSpPr>
        <p:spPr bwMode="auto">
          <a:xfrm flipV="1">
            <a:off x="1712913" y="1555750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5128" name="Text Box 20"/>
          <p:cNvSpPr txBox="1">
            <a:spLocks noChangeArrowheads="1"/>
          </p:cNvSpPr>
          <p:nvPr/>
        </p:nvSpPr>
        <p:spPr bwMode="auto">
          <a:xfrm>
            <a:off x="1931988" y="1435102"/>
            <a:ext cx="4724348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/>
              <a:t>Polarization experiments (beam, target and recoil)</a:t>
            </a:r>
          </a:p>
          <a:p>
            <a:pPr algn="l">
              <a:buFont typeface="Symbol" pitchFamily="18" charset="2"/>
              <a:buNone/>
            </a:pPr>
            <a:r>
              <a:rPr lang="en-US" altLang="de-DE" sz="1600" dirty="0"/>
              <a:t>      “complete data base”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5129" name="Object 21"/>
          <p:cNvGraphicFramePr>
            <a:graphicFrameLocks noChangeAspect="1"/>
          </p:cNvGraphicFramePr>
          <p:nvPr/>
        </p:nvGraphicFramePr>
        <p:xfrm>
          <a:off x="7035800" y="3340100"/>
          <a:ext cx="1155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6" name="Formel" r:id="rId5" imgW="723586" imgH="190417" progId="Equation.3">
                  <p:embed/>
                </p:oleObj>
              </mc:Choice>
              <mc:Fallback>
                <p:oleObj name="Formel" r:id="rId5" imgW="723586" imgH="190417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5800" y="3340100"/>
                        <a:ext cx="11557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22"/>
          <p:cNvSpPr txBox="1">
            <a:spLocks noChangeArrowheads="1"/>
          </p:cNvSpPr>
          <p:nvPr/>
        </p:nvSpPr>
        <p:spPr bwMode="auto">
          <a:xfrm>
            <a:off x="6850296" y="4005263"/>
            <a:ext cx="2073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latin typeface="Symbol" pitchFamily="18" charset="2"/>
              </a:rPr>
              <a:t>g + </a:t>
            </a:r>
            <a:r>
              <a:rPr lang="de-DE" altLang="de-DE" sz="1800">
                <a:latin typeface="Times New Roman" pitchFamily="18" charset="0"/>
              </a:rPr>
              <a:t>p</a:t>
            </a:r>
            <a:r>
              <a:rPr lang="de-DE" altLang="de-DE" sz="1800">
                <a:latin typeface="Symbol" pitchFamily="18" charset="2"/>
              </a:rPr>
              <a:t> -&gt; </a:t>
            </a:r>
            <a:r>
              <a:rPr lang="de-DE" altLang="de-DE" sz="1800">
                <a:latin typeface="Times New Roman" pitchFamily="18" charset="0"/>
              </a:rPr>
              <a:t>p + </a:t>
            </a:r>
            <a:r>
              <a:rPr lang="de-DE" altLang="de-DE" sz="1800">
                <a:latin typeface="Symbol" pitchFamily="18" charset="2"/>
              </a:rPr>
              <a:t>p</a:t>
            </a:r>
            <a:r>
              <a:rPr lang="de-DE" altLang="de-DE" sz="1800" baseline="30000">
                <a:latin typeface="Symbol" pitchFamily="18" charset="2"/>
              </a:rPr>
              <a:t>- </a:t>
            </a:r>
            <a:r>
              <a:rPr lang="de-DE" altLang="de-DE" sz="1800">
                <a:latin typeface="Times New Roman" pitchFamily="18" charset="0"/>
              </a:rPr>
              <a:t>+</a:t>
            </a:r>
            <a:r>
              <a:rPr lang="de-DE" altLang="de-DE" sz="1800">
                <a:latin typeface="Symbol" pitchFamily="18" charset="2"/>
              </a:rPr>
              <a:t> p</a:t>
            </a:r>
            <a:r>
              <a:rPr lang="de-DE" altLang="de-DE" sz="1800" baseline="30000">
                <a:latin typeface="Symbol" pitchFamily="18" charset="2"/>
              </a:rPr>
              <a:t>+</a:t>
            </a:r>
            <a:r>
              <a:rPr lang="de-DE" altLang="de-DE" sz="1800">
                <a:latin typeface="Symbol" pitchFamily="18" charset="2"/>
              </a:rPr>
              <a:t> </a:t>
            </a:r>
          </a:p>
        </p:txBody>
      </p:sp>
      <p:sp>
        <p:nvSpPr>
          <p:cNvPr id="5131" name="Text Box 23"/>
          <p:cNvSpPr txBox="1">
            <a:spLocks noChangeArrowheads="1"/>
          </p:cNvSpPr>
          <p:nvPr/>
        </p:nvSpPr>
        <p:spPr bwMode="auto">
          <a:xfrm>
            <a:off x="6883598" y="5013326"/>
            <a:ext cx="20601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g </a:t>
            </a:r>
            <a:r>
              <a:rPr lang="de-DE" altLang="de-DE" sz="1800">
                <a:solidFill>
                  <a:srgbClr val="FF3300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 </a:t>
            </a:r>
            <a:r>
              <a:rPr lang="de-DE" altLang="de-DE" sz="180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 -&gt; </a:t>
            </a:r>
            <a:r>
              <a:rPr lang="de-DE" altLang="de-DE" sz="1800">
                <a:solidFill>
                  <a:srgbClr val="FF3300"/>
                </a:solidFill>
                <a:latin typeface="Times New Roman" pitchFamily="18" charset="0"/>
              </a:rPr>
              <a:t>p + </a:t>
            </a:r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p</a:t>
            </a:r>
            <a:r>
              <a:rPr lang="de-DE" altLang="de-DE" sz="1800" baseline="30000">
                <a:solidFill>
                  <a:srgbClr val="FF3300"/>
                </a:solidFill>
                <a:latin typeface="Symbol" pitchFamily="18" charset="2"/>
              </a:rPr>
              <a:t>0 </a:t>
            </a:r>
            <a:r>
              <a:rPr lang="de-DE" altLang="de-DE" sz="1800">
                <a:solidFill>
                  <a:srgbClr val="FF3300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rgbClr val="FF3300"/>
                </a:solidFill>
                <a:latin typeface="Symbol" pitchFamily="18" charset="2"/>
              </a:rPr>
              <a:t> p</a:t>
            </a:r>
            <a:r>
              <a:rPr lang="de-DE" altLang="de-DE" sz="1800" baseline="30000">
                <a:solidFill>
                  <a:srgbClr val="FF3300"/>
                </a:solidFill>
                <a:latin typeface="Symbol" pitchFamily="18" charset="2"/>
              </a:rPr>
              <a:t>0</a:t>
            </a:r>
            <a:r>
              <a:rPr lang="de-DE" altLang="de-DE" sz="1800">
                <a:solidFill>
                  <a:srgbClr val="000000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5132" name="Text Box 24"/>
          <p:cNvSpPr txBox="1">
            <a:spLocks noChangeArrowheads="1"/>
          </p:cNvSpPr>
          <p:nvPr/>
        </p:nvSpPr>
        <p:spPr bwMode="auto">
          <a:xfrm>
            <a:off x="6887263" y="5373688"/>
            <a:ext cx="163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g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p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-&gt;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p + 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p</a:t>
            </a:r>
            <a:r>
              <a:rPr lang="de-DE" altLang="de-DE" sz="1800" baseline="30000">
                <a:solidFill>
                  <a:schemeClr val="accent2"/>
                </a:solidFill>
                <a:latin typeface="Symbol" pitchFamily="18" charset="2"/>
              </a:rPr>
              <a:t>0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5133" name="Text Box 25"/>
          <p:cNvSpPr txBox="1">
            <a:spLocks noChangeArrowheads="1"/>
          </p:cNvSpPr>
          <p:nvPr/>
        </p:nvSpPr>
        <p:spPr bwMode="auto">
          <a:xfrm>
            <a:off x="6922498" y="6015038"/>
            <a:ext cx="1566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g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p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 -&gt; </a:t>
            </a:r>
            <a:r>
              <a:rPr lang="de-DE" altLang="de-DE" sz="1800">
                <a:solidFill>
                  <a:schemeClr val="accent2"/>
                </a:solidFill>
                <a:latin typeface="Times New Roman" pitchFamily="18" charset="0"/>
              </a:rPr>
              <a:t>p + </a:t>
            </a:r>
            <a:r>
              <a:rPr lang="de-DE" altLang="de-DE" sz="1800">
                <a:solidFill>
                  <a:schemeClr val="accent2"/>
                </a:solidFill>
                <a:latin typeface="Symbol" pitchFamily="18" charset="2"/>
              </a:rPr>
              <a:t>h </a:t>
            </a:r>
          </a:p>
        </p:txBody>
      </p:sp>
      <p:sp>
        <p:nvSpPr>
          <p:cNvPr id="5134" name="Text Box 26"/>
          <p:cNvSpPr txBox="1">
            <a:spLocks noChangeArrowheads="1"/>
          </p:cNvSpPr>
          <p:nvPr/>
        </p:nvSpPr>
        <p:spPr bwMode="auto">
          <a:xfrm>
            <a:off x="6909136" y="5727701"/>
            <a:ext cx="1723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>
                <a:solidFill>
                  <a:srgbClr val="009900"/>
                </a:solidFill>
                <a:latin typeface="Symbol" pitchFamily="18" charset="2"/>
              </a:rPr>
              <a:t>g </a:t>
            </a:r>
            <a:r>
              <a:rPr lang="de-DE" altLang="de-DE" sz="1800">
                <a:solidFill>
                  <a:srgbClr val="009900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rgbClr val="009900"/>
                </a:solidFill>
                <a:latin typeface="Symbol" pitchFamily="18" charset="2"/>
              </a:rPr>
              <a:t> </a:t>
            </a:r>
            <a:r>
              <a:rPr lang="de-DE" altLang="de-DE" sz="1800">
                <a:solidFill>
                  <a:srgbClr val="009900"/>
                </a:solidFill>
                <a:latin typeface="Times New Roman" pitchFamily="18" charset="0"/>
              </a:rPr>
              <a:t>p</a:t>
            </a:r>
            <a:r>
              <a:rPr lang="de-DE" altLang="de-DE" sz="1800">
                <a:solidFill>
                  <a:srgbClr val="009900"/>
                </a:solidFill>
                <a:latin typeface="Symbol" pitchFamily="18" charset="2"/>
              </a:rPr>
              <a:t> -&gt; </a:t>
            </a:r>
            <a:r>
              <a:rPr lang="de-DE" altLang="de-DE" sz="1800">
                <a:solidFill>
                  <a:srgbClr val="009900"/>
                </a:solidFill>
                <a:latin typeface="Times New Roman" pitchFamily="18" charset="0"/>
              </a:rPr>
              <a:t>K</a:t>
            </a:r>
            <a:r>
              <a:rPr lang="de-DE" altLang="de-DE" sz="1800" baseline="30000">
                <a:solidFill>
                  <a:srgbClr val="009900"/>
                </a:solidFill>
                <a:latin typeface="Times New Roman" pitchFamily="18" charset="0"/>
              </a:rPr>
              <a:t>+</a:t>
            </a:r>
            <a:r>
              <a:rPr lang="de-DE" altLang="de-DE" sz="1800">
                <a:solidFill>
                  <a:srgbClr val="009900"/>
                </a:solidFill>
                <a:latin typeface="Times New Roman" pitchFamily="18" charset="0"/>
              </a:rPr>
              <a:t> + </a:t>
            </a:r>
            <a:r>
              <a:rPr lang="de-DE" altLang="de-DE" sz="1800">
                <a:solidFill>
                  <a:srgbClr val="009900"/>
                </a:solidFill>
                <a:latin typeface="Symbol" pitchFamily="18" charset="2"/>
              </a:rPr>
              <a:t>L </a:t>
            </a:r>
          </a:p>
        </p:txBody>
      </p:sp>
      <p:sp>
        <p:nvSpPr>
          <p:cNvPr id="5135" name="Oval 19"/>
          <p:cNvSpPr>
            <a:spLocks noChangeArrowheads="1"/>
          </p:cNvSpPr>
          <p:nvPr/>
        </p:nvSpPr>
        <p:spPr bwMode="auto">
          <a:xfrm flipV="1">
            <a:off x="1711325" y="2130425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5136" name="Text Box 20"/>
          <p:cNvSpPr txBox="1">
            <a:spLocks noChangeArrowheads="1"/>
          </p:cNvSpPr>
          <p:nvPr/>
        </p:nvSpPr>
        <p:spPr bwMode="auto">
          <a:xfrm>
            <a:off x="1930400" y="2009776"/>
            <a:ext cx="4286921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/>
              <a:t>To constrain PWA  </a:t>
            </a:r>
            <a:r>
              <a:rPr lang="en-US" altLang="de-DE" sz="1600" dirty="0">
                <a:latin typeface="Symbol" pitchFamily="18" charset="2"/>
              </a:rPr>
              <a:t>-&gt;   </a:t>
            </a:r>
            <a:r>
              <a:rPr lang="en-US" altLang="de-DE" sz="1600" dirty="0"/>
              <a:t>unique PWA solution 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072218" y="807676"/>
            <a:ext cx="165590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/>
              <a:t>Talk: D. Carman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109785" y="1290246"/>
            <a:ext cx="159415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/>
              <a:t>Talk: P. </a:t>
            </a:r>
            <a:r>
              <a:rPr lang="en-US" sz="1600" dirty="0" err="1" smtClean="0"/>
              <a:t>Pedroni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8" y="1355403"/>
            <a:ext cx="9884604" cy="516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of the polarization data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5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0688"/>
            <a:ext cx="9881986" cy="492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and Future Plan for CBELSA/TAPS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846956" y="5898758"/>
            <a:ext cx="3418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 dirty="0" smtClean="0">
                <a:solidFill>
                  <a:srgbClr val="000000"/>
                </a:solidFill>
              </a:rPr>
              <a:t>New data on T, P, H off  the proton </a:t>
            </a:r>
            <a:endParaRPr lang="en-US" altLang="de-DE" sz="1600" dirty="0">
              <a:solidFill>
                <a:srgbClr val="000000"/>
              </a:solidFill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869976" y="6186790"/>
            <a:ext cx="35904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 dirty="0" smtClean="0">
                <a:solidFill>
                  <a:srgbClr val="000000"/>
                </a:solidFill>
              </a:rPr>
              <a:t>New data on T, P, H off the neutron</a:t>
            </a:r>
            <a:r>
              <a:rPr lang="en-US" altLang="de-DE" sz="1600" dirty="0" smtClean="0">
                <a:solidFill>
                  <a:srgbClr val="3333CC"/>
                </a:solidFill>
              </a:rPr>
              <a:t>    </a:t>
            </a:r>
            <a:endParaRPr lang="en-US" altLang="de-DE" sz="1600" dirty="0">
              <a:solidFill>
                <a:srgbClr val="3333CC"/>
              </a:solidFill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86756" y="5517232"/>
            <a:ext cx="28111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600" dirty="0" smtClean="0">
                <a:solidFill>
                  <a:srgbClr val="000000"/>
                </a:solidFill>
              </a:rPr>
              <a:t>Since NSTAR 2019 in Bonn: </a:t>
            </a:r>
            <a:endParaRPr lang="en-US" altLang="de-D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" y="1072133"/>
            <a:ext cx="990517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T, P, H data off the proton 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7831732" y="5013176"/>
            <a:ext cx="2071093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912341" cy="517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Observables in Multi-Meson Final States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56857" y="6309320"/>
            <a:ext cx="186108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/>
              <a:t>Talk: N. </a:t>
            </a:r>
            <a:r>
              <a:rPr lang="en-US" sz="1600" dirty="0" err="1" smtClean="0"/>
              <a:t>Stausberg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3541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7" y="1772816"/>
            <a:ext cx="4639478" cy="41677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168" y="3717032"/>
            <a:ext cx="3712296" cy="2699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575283" y="2111251"/>
                <a:ext cx="3495879" cy="13177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de-DE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1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de-DE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  <m:r>
                        <a:rPr lang="de-DE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Sup>
                        <m:sSubSupPr>
                          <m:ctrlP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bSup>
                    </m:oMath>
                  </m:oMathPara>
                </a14:m>
                <a:endParaRPr lang="de-DE" sz="1800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de-D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  <m:r>
                        <a:rPr lang="de-D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Sup>
                        <m:sSubSupPr>
                          <m:ctrlPr>
                            <a:rPr lang="de-DE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de-D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bSup>
                    </m:oMath>
                  </m:oMathPara>
                </a14:m>
                <a:endParaRPr lang="de-DE" sz="18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l" eaLnBrk="1" hangingPunct="1"/>
                <a:endParaRPr lang="de-DE" sz="18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283" y="2111203"/>
                <a:ext cx="3495879" cy="131779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88641"/>
            <a:ext cx="9902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Spectroscopy off the Neutron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31520" y="6021330"/>
            <a:ext cx="3443828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CBELSA/TAPS,</a:t>
            </a:r>
            <a:r>
              <a:rPr lang="de-DE" altLang="de-DE" sz="1200" i="1" dirty="0" smtClean="0">
                <a:solidFill>
                  <a:srgbClr val="636363"/>
                </a:solidFill>
                <a:latin typeface="Droid Serif" pitchFamily="18" charset="0"/>
              </a:rPr>
              <a:t>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I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. </a:t>
            </a:r>
            <a:r>
              <a:rPr lang="de-DE" altLang="de-DE" sz="1200" i="1" dirty="0" err="1" smtClean="0">
                <a:solidFill>
                  <a:srgbClr val="C00000"/>
                </a:solidFill>
                <a:latin typeface="Droid Serif" pitchFamily="18" charset="0"/>
              </a:rPr>
              <a:t>Jaegle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,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PRL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100 (2008), 252002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5657" y="908720"/>
            <a:ext cx="8471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Nucleon resonances (Isospin I =1/2) couple differently to Neutron and Proton  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414934" y="1052736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499959"/>
              </p:ext>
            </p:extLst>
          </p:nvPr>
        </p:nvGraphicFramePr>
        <p:xfrm>
          <a:off x="1949722" y="1340768"/>
          <a:ext cx="163353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08" name="Formel" r:id="rId6" imgW="863280" imgH="177480" progId="Equation.3">
                  <p:embed/>
                </p:oleObj>
              </mc:Choice>
              <mc:Fallback>
                <p:oleObj name="Formel" r:id="rId6" imgW="863280" imgH="17748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722" y="1340768"/>
                        <a:ext cx="1633538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884582"/>
              </p:ext>
            </p:extLst>
          </p:nvPr>
        </p:nvGraphicFramePr>
        <p:xfrm>
          <a:off x="6329388" y="1557040"/>
          <a:ext cx="17541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09" name="Formel" r:id="rId8" imgW="927000" imgH="228600" progId="Equation.3">
                  <p:embed/>
                </p:oleObj>
              </mc:Choice>
              <mc:Fallback>
                <p:oleObj name="Formel" r:id="rId8" imgW="927000" imgH="22860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9388" y="1557040"/>
                        <a:ext cx="1754187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27131" y="6444044"/>
            <a:ext cx="89263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CBELSA/TAPS  experiment has been upgrade for measurements on the neutron</a:t>
            </a:r>
            <a:endParaRPr lang="en-US" sz="1800" baseline="30000" dirty="0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58950" y="6589482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43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7" y="1772816"/>
            <a:ext cx="4639478" cy="416772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88641"/>
            <a:ext cx="9902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Honor to Bernd </a:t>
            </a: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Krusche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31520" y="6021330"/>
            <a:ext cx="3443828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CBELSA/TAPS,</a:t>
            </a:r>
            <a:r>
              <a:rPr lang="de-DE" altLang="de-DE" sz="1200" i="1" dirty="0" smtClean="0">
                <a:solidFill>
                  <a:srgbClr val="636363"/>
                </a:solidFill>
                <a:latin typeface="Droid Serif" pitchFamily="18" charset="0"/>
              </a:rPr>
              <a:t>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I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. </a:t>
            </a:r>
            <a:r>
              <a:rPr lang="de-DE" altLang="de-DE" sz="1200" i="1" dirty="0" err="1" smtClean="0">
                <a:solidFill>
                  <a:srgbClr val="C00000"/>
                </a:solidFill>
                <a:latin typeface="Droid Serif" pitchFamily="18" charset="0"/>
              </a:rPr>
              <a:t>Jaegle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, </a:t>
            </a:r>
            <a:r>
              <a:rPr lang="de-DE" altLang="de-DE" sz="1200" i="1" dirty="0">
                <a:solidFill>
                  <a:srgbClr val="C00000"/>
                </a:solidFill>
                <a:latin typeface="Droid Serif" pitchFamily="18" charset="0"/>
              </a:rPr>
              <a:t>PRL </a:t>
            </a:r>
            <a:r>
              <a:rPr lang="de-DE" altLang="de-DE" sz="1200" i="1" dirty="0" smtClean="0">
                <a:solidFill>
                  <a:srgbClr val="C00000"/>
                </a:solidFill>
                <a:latin typeface="Droid Serif" pitchFamily="18" charset="0"/>
              </a:rPr>
              <a:t>100 (2008), 252002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5657" y="908720"/>
            <a:ext cx="8471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Nucleon resonances (Isospin I =1/2) couple differently to Neutron and Proton  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414934" y="1052736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070015"/>
              </p:ext>
            </p:extLst>
          </p:nvPr>
        </p:nvGraphicFramePr>
        <p:xfrm>
          <a:off x="1949722" y="1340768"/>
          <a:ext cx="163353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1" name="Formel" r:id="rId4" imgW="863280" imgH="177480" progId="Equation.3">
                  <p:embed/>
                </p:oleObj>
              </mc:Choice>
              <mc:Fallback>
                <p:oleObj name="Formel" r:id="rId4" imgW="8632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722" y="1340768"/>
                        <a:ext cx="1633538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9410" y="2260814"/>
            <a:ext cx="3803915" cy="285293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837950" y="5589240"/>
            <a:ext cx="30299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June </a:t>
            </a:r>
            <a:r>
              <a:rPr lang="en-US" sz="1600" dirty="0" smtClean="0"/>
              <a:t>1.  2022, </a:t>
            </a:r>
            <a:r>
              <a:rPr lang="en-US" sz="1600" dirty="0"/>
              <a:t>at the age of 66.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6028004" y="5992252"/>
            <a:ext cx="233467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/>
              <a:t>Thursday talk: V. </a:t>
            </a:r>
            <a:r>
              <a:rPr lang="en-US" sz="1600" dirty="0" err="1" smtClean="0"/>
              <a:t>Metag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4190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0" y="35961"/>
            <a:ext cx="9902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537659" y="908720"/>
            <a:ext cx="5942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P</a:t>
            </a:r>
            <a:r>
              <a:rPr lang="en-US" sz="1800" dirty="0" smtClean="0"/>
              <a:t>recise polarization data from </a:t>
            </a:r>
            <a:r>
              <a:rPr lang="en-US" sz="1800" dirty="0" smtClean="0">
                <a:solidFill>
                  <a:srgbClr val="C00000"/>
                </a:solidFill>
              </a:rPr>
              <a:t>ELSA, </a:t>
            </a:r>
            <a:r>
              <a:rPr lang="en-US" sz="1800" dirty="0" err="1" smtClean="0">
                <a:solidFill>
                  <a:srgbClr val="C00000"/>
                </a:solidFill>
              </a:rPr>
              <a:t>Jlab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/>
              <a:t>and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MAMI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57350" name="Text Box 11"/>
          <p:cNvSpPr txBox="1">
            <a:spLocks noChangeArrowheads="1"/>
          </p:cNvSpPr>
          <p:nvPr/>
        </p:nvSpPr>
        <p:spPr bwMode="auto">
          <a:xfrm>
            <a:off x="537744" y="2420888"/>
            <a:ext cx="40767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Impact of the new polarization data</a:t>
            </a:r>
            <a:r>
              <a:rPr lang="en-US" sz="18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7351" name="Oval 12"/>
          <p:cNvSpPr>
            <a:spLocks noChangeArrowheads="1"/>
          </p:cNvSpPr>
          <p:nvPr/>
        </p:nvSpPr>
        <p:spPr bwMode="auto">
          <a:xfrm>
            <a:off x="486941" y="2565351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7352" name="Oval 13"/>
          <p:cNvSpPr>
            <a:spLocks noChangeArrowheads="1"/>
          </p:cNvSpPr>
          <p:nvPr/>
        </p:nvSpPr>
        <p:spPr bwMode="auto">
          <a:xfrm>
            <a:off x="486941" y="1052736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09667" y="4500605"/>
            <a:ext cx="4803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In the high W-mass region the final states </a:t>
            </a:r>
            <a:r>
              <a:rPr lang="en-US" sz="18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558950" y="4645068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990915" y="2790220"/>
            <a:ext cx="65405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2"/>
                </a:solidFill>
              </a:rPr>
              <a:t>the new polarization data </a:t>
            </a:r>
            <a:r>
              <a:rPr lang="en-US" sz="1600" dirty="0" smtClean="0">
                <a:solidFill>
                  <a:srgbClr val="C00000"/>
                </a:solidFill>
              </a:rPr>
              <a:t>constrain</a:t>
            </a:r>
            <a:r>
              <a:rPr lang="en-US" sz="1600" dirty="0" smtClean="0">
                <a:solidFill>
                  <a:schemeClr val="accent2"/>
                </a:solidFill>
              </a:rPr>
              <a:t> the possible </a:t>
            </a:r>
            <a:r>
              <a:rPr lang="en-US" sz="1600" dirty="0" err="1" smtClean="0">
                <a:solidFill>
                  <a:schemeClr val="accent2"/>
                </a:solidFill>
              </a:rPr>
              <a:t>multipole</a:t>
            </a:r>
            <a:r>
              <a:rPr lang="en-US" sz="1600" dirty="0" smtClean="0">
                <a:solidFill>
                  <a:schemeClr val="accent2"/>
                </a:solidFill>
              </a:rPr>
              <a:t> solutions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062926" y="4242574"/>
            <a:ext cx="293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051894" y="4869160"/>
            <a:ext cx="48494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the necessary precision in the data is still missing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986641" y="1628800"/>
            <a:ext cx="6933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full angular coverage and </a:t>
            </a:r>
            <a:r>
              <a:rPr lang="en-US" sz="1600" dirty="0" smtClean="0">
                <a:solidFill>
                  <a:srgbClr val="C00000"/>
                </a:solidFill>
              </a:rPr>
              <a:t>precision</a:t>
            </a:r>
            <a:r>
              <a:rPr lang="en-US" sz="1600" dirty="0" smtClean="0">
                <a:solidFill>
                  <a:schemeClr val="accent6"/>
                </a:solidFill>
              </a:rPr>
              <a:t> is important to find </a:t>
            </a:r>
            <a:r>
              <a:rPr lang="en-US" sz="1600" dirty="0" smtClean="0">
                <a:solidFill>
                  <a:srgbClr val="C00000"/>
                </a:solidFill>
              </a:rPr>
              <a:t>high spin </a:t>
            </a:r>
            <a:r>
              <a:rPr lang="en-US" sz="1600" dirty="0" smtClean="0">
                <a:solidFill>
                  <a:schemeClr val="accent6"/>
                </a:solidFill>
              </a:rPr>
              <a:t>states  </a:t>
            </a:r>
            <a:r>
              <a:rPr lang="en-US" sz="1600" dirty="0" smtClean="0">
                <a:solidFill>
                  <a:schemeClr val="accent6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986645" y="1290246"/>
            <a:ext cx="5851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polarization data are essential to get </a:t>
            </a:r>
            <a:r>
              <a:rPr lang="en-US" sz="1600" dirty="0" smtClean="0">
                <a:solidFill>
                  <a:srgbClr val="C00000"/>
                </a:solidFill>
              </a:rPr>
              <a:t>unique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PWA- solution  </a:t>
            </a:r>
            <a:r>
              <a:rPr lang="en-US" sz="1600" dirty="0" smtClean="0">
                <a:solidFill>
                  <a:schemeClr val="accent6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990938" y="1988840"/>
            <a:ext cx="5983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different final states are important, coupled channel analysis  </a:t>
            </a:r>
            <a:r>
              <a:rPr lang="en-US" sz="1600" dirty="0" smtClean="0">
                <a:solidFill>
                  <a:schemeClr val="accent6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990965" y="3140968"/>
            <a:ext cx="31021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2"/>
                </a:solidFill>
              </a:rPr>
              <a:t>new states have been found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6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167371" y="4499828"/>
            <a:ext cx="44390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800" dirty="0" smtClean="0">
                <a:latin typeface="Times New Roman" pitchFamily="18" charset="0"/>
              </a:rPr>
              <a:t>p </a:t>
            </a:r>
            <a:r>
              <a:rPr lang="de-DE" sz="1800" dirty="0" smtClean="0">
                <a:latin typeface="Symbol" pitchFamily="18" charset="2"/>
              </a:rPr>
              <a:t>h , </a:t>
            </a:r>
            <a:r>
              <a:rPr lang="de-DE" sz="1800" dirty="0" smtClean="0">
                <a:latin typeface="Times New Roman" pitchFamily="18" charset="0"/>
              </a:rPr>
              <a:t>p </a:t>
            </a:r>
            <a:r>
              <a:rPr lang="de-DE" sz="1800" dirty="0" smtClean="0">
                <a:latin typeface="Symbol" pitchFamily="18" charset="2"/>
              </a:rPr>
              <a:t>h</a:t>
            </a:r>
            <a:r>
              <a:rPr lang="de-DE" sz="1800" dirty="0" smtClean="0">
                <a:latin typeface="Times New Roman" pitchFamily="18" charset="0"/>
              </a:rPr>
              <a:t>‘  </a:t>
            </a:r>
            <a:r>
              <a:rPr lang="de-DE" sz="1800" dirty="0" err="1" smtClean="0">
                <a:latin typeface="Times New Roman" pitchFamily="18" charset="0"/>
              </a:rPr>
              <a:t>and</a:t>
            </a:r>
            <a:r>
              <a:rPr lang="de-DE" sz="1800" dirty="0">
                <a:latin typeface="Times New Roman" pitchFamily="18" charset="0"/>
              </a:rPr>
              <a:t> K</a:t>
            </a:r>
            <a:r>
              <a:rPr lang="de-DE" sz="1800" baseline="30000" dirty="0">
                <a:latin typeface="Times New Roman" pitchFamily="18" charset="0"/>
              </a:rPr>
              <a:t>+</a:t>
            </a:r>
            <a:r>
              <a:rPr lang="de-DE" sz="1800" dirty="0">
                <a:latin typeface="Times New Roman" pitchFamily="18" charset="0"/>
              </a:rPr>
              <a:t> </a:t>
            </a:r>
            <a:r>
              <a:rPr lang="de-DE" sz="1800" dirty="0" smtClean="0">
                <a:latin typeface="Symbol" pitchFamily="18" charset="2"/>
              </a:rPr>
              <a:t>L , </a:t>
            </a:r>
            <a:r>
              <a:rPr lang="de-DE" sz="1800" dirty="0" smtClean="0">
                <a:latin typeface="Times New Roman" pitchFamily="18" charset="0"/>
              </a:rPr>
              <a:t>K</a:t>
            </a:r>
            <a:r>
              <a:rPr lang="de-DE" sz="1800" baseline="30000" dirty="0">
                <a:latin typeface="Times New Roman" pitchFamily="18" charset="0"/>
              </a:rPr>
              <a:t>+</a:t>
            </a:r>
            <a:r>
              <a:rPr lang="de-DE" sz="1800" dirty="0">
                <a:latin typeface="Times New Roman" pitchFamily="18" charset="0"/>
              </a:rPr>
              <a:t> </a:t>
            </a:r>
            <a:r>
              <a:rPr lang="de-DE" sz="1800" dirty="0">
                <a:latin typeface="Symbol" pitchFamily="18" charset="2"/>
              </a:rPr>
              <a:t>S</a:t>
            </a:r>
            <a:r>
              <a:rPr lang="de-DE" sz="1800" baseline="30000" dirty="0">
                <a:latin typeface="Symbol" pitchFamily="18" charset="2"/>
              </a:rPr>
              <a:t>0</a:t>
            </a:r>
            <a:r>
              <a:rPr lang="de-DE" sz="1800" dirty="0" smtClean="0">
                <a:latin typeface="Times New Roman" pitchFamily="18" charset="0"/>
              </a:rPr>
              <a:t> will </a:t>
            </a:r>
            <a:r>
              <a:rPr lang="de-DE" sz="1800" dirty="0" err="1" smtClean="0">
                <a:latin typeface="Times New Roman" pitchFamily="18" charset="0"/>
              </a:rPr>
              <a:t>be</a:t>
            </a:r>
            <a:r>
              <a:rPr lang="de-DE" sz="1800" dirty="0" smtClean="0">
                <a:latin typeface="Times New Roman" pitchFamily="18" charset="0"/>
              </a:rPr>
              <a:t> </a:t>
            </a:r>
            <a:r>
              <a:rPr lang="de-DE" sz="1800" dirty="0" err="1" smtClean="0">
                <a:latin typeface="Times New Roman" pitchFamily="18" charset="0"/>
              </a:rPr>
              <a:t>important</a:t>
            </a:r>
            <a:r>
              <a:rPr lang="de-DE" sz="1800" dirty="0" smtClean="0">
                <a:latin typeface="Symbol" pitchFamily="18" charset="2"/>
              </a:rPr>
              <a:t> 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27131" y="5435932"/>
            <a:ext cx="5262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Polarization data on the Neutron are necessary</a:t>
            </a:r>
            <a:endParaRPr lang="en-US" sz="1800" baseline="30000" dirty="0"/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558950" y="5581370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-17135" y="3645028"/>
            <a:ext cx="9902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Baryon Spectroscopy Future at ELSA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062980" y="5949280"/>
            <a:ext cx="8404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chemeClr val="accent6"/>
                </a:solidFill>
              </a:rPr>
              <a:t>CBELSA/TAPS  experiment has been upgraded and neutron measurements have started</a:t>
            </a:r>
            <a:endParaRPr lang="en-US" sz="1600" dirty="0">
              <a:solidFill>
                <a:schemeClr val="accent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3140974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your attention  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32" y="188640"/>
            <a:ext cx="3671384" cy="27535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0" y="188682"/>
            <a:ext cx="3671380" cy="275353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0" y="3915093"/>
            <a:ext cx="3672412" cy="2754309"/>
          </a:xfrm>
          <a:prstGeom prst="rect">
            <a:avLst/>
          </a:prstGeom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48" y="3913460"/>
            <a:ext cx="41402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5961"/>
            <a:ext cx="9902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CBELSA/TAPS Experiment Upgrade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" y="1556792"/>
            <a:ext cx="9708417" cy="52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0" y="5013176"/>
            <a:ext cx="2729190" cy="177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64" y="2595792"/>
            <a:ext cx="1689106" cy="23453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999114" y="450912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de-DE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Old Frontend:</a:t>
            </a:r>
            <a:endParaRPr lang="de-DE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935199" y="644404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de-DE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New Frontend:</a:t>
            </a:r>
            <a:endParaRPr lang="de-DE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5659" y="899428"/>
            <a:ext cx="85970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b="1" dirty="0"/>
              <a:t>    </a:t>
            </a:r>
            <a:r>
              <a:rPr lang="en-US" sz="1800" b="1" dirty="0" smtClean="0"/>
              <a:t>All 1320 single </a:t>
            </a:r>
            <a:r>
              <a:rPr lang="en-US" sz="1800" b="1" dirty="0" err="1" smtClean="0"/>
              <a:t>CsI</a:t>
            </a:r>
            <a:r>
              <a:rPr lang="en-US" sz="1800" b="1" dirty="0"/>
              <a:t> </a:t>
            </a:r>
            <a:r>
              <a:rPr lang="en-US" sz="1800" b="1" dirty="0" smtClean="0"/>
              <a:t>crystals upgraded with 2 Avalanche Photodiode  (APD)</a:t>
            </a:r>
            <a:r>
              <a:rPr lang="en-US" sz="1800" b="1" dirty="0" smtClean="0">
                <a:solidFill>
                  <a:schemeClr val="accent2"/>
                </a:solidFill>
              </a:rPr>
              <a:t> 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414934" y="1043444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0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SANY16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920798"/>
            <a:ext cx="4973638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P101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3429048"/>
            <a:ext cx="496887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19"/>
          <p:cNvSpPr txBox="1">
            <a:spLocks noChangeArrowheads="1"/>
          </p:cNvSpPr>
          <p:nvPr/>
        </p:nvSpPr>
        <p:spPr bwMode="auto">
          <a:xfrm>
            <a:off x="1335529" y="4803822"/>
            <a:ext cx="23391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de-DE" sz="1800" smtClean="0">
                <a:solidFill>
                  <a:srgbClr val="000000"/>
                </a:solidFill>
              </a:rPr>
              <a:t>horizontal cryostat</a:t>
            </a:r>
          </a:p>
          <a:p>
            <a:r>
              <a:rPr lang="en-US" altLang="de-DE" sz="1800" smtClean="0">
                <a:solidFill>
                  <a:srgbClr val="000000"/>
                </a:solidFill>
              </a:rPr>
              <a:t> in experimental area</a:t>
            </a:r>
          </a:p>
        </p:txBody>
      </p:sp>
      <p:sp>
        <p:nvSpPr>
          <p:cNvPr id="11270" name="Text Box 20"/>
          <p:cNvSpPr txBox="1">
            <a:spLocks noChangeArrowheads="1"/>
          </p:cNvSpPr>
          <p:nvPr/>
        </p:nvSpPr>
        <p:spPr bwMode="auto">
          <a:xfrm>
            <a:off x="2858462" y="5589240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de-DE" sz="1800" smtClean="0">
                <a:solidFill>
                  <a:srgbClr val="000000"/>
                </a:solidFill>
              </a:rPr>
              <a:t>data taking</a:t>
            </a:r>
          </a:p>
        </p:txBody>
      </p:sp>
      <p:sp>
        <p:nvSpPr>
          <p:cNvPr id="11271" name="Line 22"/>
          <p:cNvSpPr>
            <a:spLocks noChangeShapeType="1"/>
          </p:cNvSpPr>
          <p:nvPr/>
        </p:nvSpPr>
        <p:spPr bwMode="auto">
          <a:xfrm flipV="1">
            <a:off x="2503488" y="4508548"/>
            <a:ext cx="0" cy="3603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2" name="Line 23"/>
          <p:cNvSpPr>
            <a:spLocks noChangeShapeType="1"/>
          </p:cNvSpPr>
          <p:nvPr/>
        </p:nvSpPr>
        <p:spPr bwMode="auto">
          <a:xfrm flipV="1">
            <a:off x="4159572" y="5813077"/>
            <a:ext cx="431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0" y="116680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Polarized Target at ELSA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383460" y="827420"/>
            <a:ext cx="4130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sz="1800" dirty="0" smtClean="0">
                <a:solidFill>
                  <a:srgbClr val="C00000"/>
                </a:solidFill>
              </a:rPr>
              <a:t>Bonn </a:t>
            </a:r>
            <a:r>
              <a:rPr lang="de-DE" altLang="de-DE" sz="1800" dirty="0" err="1" smtClean="0">
                <a:solidFill>
                  <a:srgbClr val="C00000"/>
                </a:solidFill>
              </a:rPr>
              <a:t>Frozen</a:t>
            </a:r>
            <a:r>
              <a:rPr lang="de-DE" altLang="de-DE" sz="1800" dirty="0" smtClean="0">
                <a:solidFill>
                  <a:srgbClr val="C00000"/>
                </a:solidFill>
              </a:rPr>
              <a:t> Spin Target (</a:t>
            </a:r>
            <a:r>
              <a:rPr lang="de-DE" altLang="de-DE" sz="1800" dirty="0" err="1" smtClean="0">
                <a:solidFill>
                  <a:srgbClr val="C00000"/>
                </a:solidFill>
              </a:rPr>
              <a:t>since</a:t>
            </a:r>
            <a:r>
              <a:rPr lang="de-DE" altLang="de-DE" sz="1800" dirty="0" smtClean="0">
                <a:solidFill>
                  <a:srgbClr val="C00000"/>
                </a:solidFill>
              </a:rPr>
              <a:t> 1998) 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699153" y="1916659"/>
            <a:ext cx="25135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de-DE" altLang="de-DE" sz="1600" u="sng" dirty="0" smtClean="0">
                <a:solidFill>
                  <a:srgbClr val="000000"/>
                </a:solidFill>
              </a:rPr>
              <a:t>Target:</a:t>
            </a:r>
            <a:r>
              <a:rPr lang="de-DE" altLang="de-DE" sz="1600" dirty="0" smtClean="0">
                <a:solidFill>
                  <a:srgbClr val="000000"/>
                </a:solidFill>
              </a:rPr>
              <a:t> Butanol (C</a:t>
            </a:r>
            <a:r>
              <a:rPr lang="de-DE" altLang="de-DE" sz="1600" baseline="-25000" dirty="0" smtClean="0">
                <a:solidFill>
                  <a:srgbClr val="000000"/>
                </a:solidFill>
              </a:rPr>
              <a:t>4</a:t>
            </a:r>
            <a:r>
              <a:rPr lang="de-DE" altLang="de-DE" sz="1600" dirty="0" smtClean="0">
                <a:solidFill>
                  <a:srgbClr val="000000"/>
                </a:solidFill>
              </a:rPr>
              <a:t>H</a:t>
            </a:r>
            <a:r>
              <a:rPr lang="de-DE" altLang="de-DE" sz="1600" baseline="-25000" dirty="0" smtClean="0">
                <a:solidFill>
                  <a:srgbClr val="000000"/>
                </a:solidFill>
              </a:rPr>
              <a:t>9</a:t>
            </a:r>
            <a:r>
              <a:rPr lang="de-DE" altLang="de-DE" sz="1600" dirty="0" smtClean="0">
                <a:solidFill>
                  <a:srgbClr val="000000"/>
                </a:solidFill>
              </a:rPr>
              <a:t>OH)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694363" y="2342157"/>
            <a:ext cx="3826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1600" u="sng" dirty="0" smtClean="0">
                <a:solidFill>
                  <a:srgbClr val="000000"/>
                </a:solidFill>
              </a:rPr>
              <a:t>Polarization:</a:t>
            </a:r>
            <a:r>
              <a:rPr lang="en-US" altLang="de-DE" sz="1600" dirty="0" smtClean="0">
                <a:solidFill>
                  <a:srgbClr val="000000"/>
                </a:solidFill>
              </a:rPr>
              <a:t> DNP at high B-field (2.5 T)</a:t>
            </a:r>
          </a:p>
          <a:p>
            <a:pPr algn="l"/>
            <a:r>
              <a:rPr lang="en-US" altLang="de-DE" sz="1600" dirty="0" smtClean="0">
                <a:solidFill>
                  <a:srgbClr val="000000"/>
                </a:solidFill>
              </a:rPr>
              <a:t>                     „freeze“ up the spin (0.4 T)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694364" y="1195981"/>
            <a:ext cx="33329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1600" dirty="0" smtClean="0">
                <a:solidFill>
                  <a:srgbClr val="000000"/>
                </a:solidFill>
              </a:rPr>
              <a:t>Horizontal cryostat with integrated </a:t>
            </a:r>
          </a:p>
          <a:p>
            <a:pPr algn="l"/>
            <a:r>
              <a:rPr lang="en-US" altLang="de-DE" sz="1600" dirty="0" smtClean="0">
                <a:solidFill>
                  <a:srgbClr val="000000"/>
                </a:solidFill>
              </a:rPr>
              <a:t>solenoid to freeze up the spin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91175" y="2996952"/>
            <a:ext cx="153247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/>
              <a:t>Talk: S. </a:t>
            </a:r>
            <a:r>
              <a:rPr lang="en-US" sz="1600" dirty="0" err="1" smtClean="0"/>
              <a:t>Goertz</a:t>
            </a:r>
            <a:endParaRPr lang="en-US" sz="1600" dirty="0" smtClean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00720" y="6165340"/>
            <a:ext cx="38266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600" b="1" dirty="0" smtClean="0"/>
              <a:t>Bonn: </a:t>
            </a:r>
            <a:r>
              <a:rPr lang="en-US" sz="1600" dirty="0" smtClean="0"/>
              <a:t>H. </a:t>
            </a:r>
            <a:r>
              <a:rPr lang="en-US" sz="1600" dirty="0" err="1" smtClean="0"/>
              <a:t>Dutz</a:t>
            </a:r>
            <a:r>
              <a:rPr lang="en-US" sz="1600" dirty="0" smtClean="0"/>
              <a:t>, S. </a:t>
            </a:r>
            <a:r>
              <a:rPr lang="en-US" sz="1600" dirty="0" err="1" smtClean="0"/>
              <a:t>Goertz</a:t>
            </a:r>
            <a:r>
              <a:rPr lang="en-US" sz="1600" dirty="0" smtClean="0"/>
              <a:t>, S. </a:t>
            </a:r>
            <a:r>
              <a:rPr lang="en-US" sz="1600" dirty="0" err="1" smtClean="0"/>
              <a:t>Runkel</a:t>
            </a:r>
            <a:r>
              <a:rPr lang="en-US" sz="1600" dirty="0" smtClean="0"/>
              <a:t>, …</a:t>
            </a:r>
          </a:p>
          <a:p>
            <a:pPr algn="l" eaLnBrk="1" hangingPunct="1"/>
            <a:r>
              <a:rPr lang="en-US" sz="1600" b="1" dirty="0" smtClean="0"/>
              <a:t>Bochum: </a:t>
            </a:r>
            <a:r>
              <a:rPr lang="en-US" sz="1600" dirty="0" smtClean="0"/>
              <a:t>W. Meyer, G. </a:t>
            </a:r>
            <a:r>
              <a:rPr lang="en-US" sz="1600" dirty="0" err="1" smtClean="0"/>
              <a:t>Reichertz</a:t>
            </a:r>
            <a:r>
              <a:rPr lang="en-US" sz="1600" dirty="0" smtClean="0"/>
              <a:t>, …  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" y="1331920"/>
            <a:ext cx="7038975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3500592"/>
            <a:ext cx="56896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116786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CBELSA/TAPS Experiment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99980" y="1191136"/>
            <a:ext cx="2704458" cy="17338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/>
              <a:t>I</a:t>
            </a:r>
            <a:r>
              <a:rPr lang="en-US" sz="1600" u="sng" dirty="0" smtClean="0"/>
              <a:t>mportant: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baseline="300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Polarized beam from ELSA </a:t>
            </a:r>
            <a:endParaRPr lang="en-US" sz="1600" baseline="-25000" dirty="0">
              <a:solidFill>
                <a:srgbClr val="FF0000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  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Polarized targets </a:t>
            </a:r>
            <a:endParaRPr lang="en-US" sz="1600" dirty="0" smtClean="0">
              <a:solidFill>
                <a:srgbClr val="3399FF"/>
              </a:solidFill>
            </a:endParaRPr>
          </a:p>
          <a:p>
            <a:pPr algn="l"/>
            <a:endParaRPr lang="en-US" sz="1600" dirty="0">
              <a:solidFill>
                <a:srgbClr val="3399FF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4</a:t>
            </a:r>
            <a:r>
              <a:rPr lang="en-US" sz="1600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  detector setup  </a:t>
            </a:r>
            <a:r>
              <a:rPr lang="en-US" sz="1600" dirty="0" smtClean="0">
                <a:solidFill>
                  <a:schemeClr val="accent6"/>
                </a:solidFill>
              </a:rPr>
              <a:t>  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Text Box 2"/>
          <p:cNvSpPr txBox="1">
            <a:spLocks noChangeArrowheads="1"/>
          </p:cNvSpPr>
          <p:nvPr/>
        </p:nvSpPr>
        <p:spPr bwMode="auto">
          <a:xfrm>
            <a:off x="-5654" y="26623"/>
            <a:ext cx="99084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Baryon spectroscopy with the CBELSA/TAPS experiment 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Recent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 and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future plans  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291483" y="3090446"/>
            <a:ext cx="13147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/>
              <a:t> Introduction</a:t>
            </a: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3296260" y="4458598"/>
            <a:ext cx="377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Impact of the new polarization </a:t>
            </a:r>
            <a:r>
              <a:rPr lang="en-US" altLang="de-DE" sz="1600" dirty="0"/>
              <a:t>d</a:t>
            </a:r>
            <a:r>
              <a:rPr lang="en-US" altLang="de-DE" sz="1600" dirty="0" smtClean="0"/>
              <a:t>ata      </a:t>
            </a:r>
            <a:endParaRPr lang="en-US" altLang="de-DE" sz="1600" baseline="30000" dirty="0"/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3291482" y="5394702"/>
            <a:ext cx="11208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Summary</a:t>
            </a:r>
            <a:endParaRPr lang="en-US" altLang="de-DE" sz="1600" dirty="0"/>
          </a:p>
        </p:txBody>
      </p:sp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3294686" y="3645024"/>
            <a:ext cx="48421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Some highlights </a:t>
            </a:r>
            <a:r>
              <a:rPr lang="en-US" altLang="de-DE" sz="1600" dirty="0"/>
              <a:t>of </a:t>
            </a:r>
            <a:r>
              <a:rPr lang="en-US" altLang="de-DE" sz="1600" dirty="0" smtClean="0"/>
              <a:t>the CBELSA/TAPS  </a:t>
            </a:r>
            <a:r>
              <a:rPr lang="en-US" altLang="de-DE" sz="1600" dirty="0"/>
              <a:t>experiment</a:t>
            </a:r>
          </a:p>
          <a:p>
            <a:pPr algn="l" eaLnBrk="1" hangingPunct="1"/>
            <a:r>
              <a:rPr lang="en-US" altLang="de-DE" sz="1600" dirty="0" smtClean="0"/>
              <a:t>  </a:t>
            </a:r>
            <a:endParaRPr lang="en-US" altLang="de-DE" sz="1600" dirty="0"/>
          </a:p>
        </p:txBody>
      </p:sp>
      <p:sp>
        <p:nvSpPr>
          <p:cNvPr id="2057" name="Oval 14"/>
          <p:cNvSpPr>
            <a:spLocks noChangeArrowheads="1"/>
          </p:cNvSpPr>
          <p:nvPr/>
        </p:nvSpPr>
        <p:spPr bwMode="auto">
          <a:xfrm>
            <a:off x="3223220" y="3241259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58" name="Oval 16"/>
          <p:cNvSpPr>
            <a:spLocks noChangeArrowheads="1"/>
          </p:cNvSpPr>
          <p:nvPr/>
        </p:nvSpPr>
        <p:spPr bwMode="auto">
          <a:xfrm>
            <a:off x="3223220" y="4577661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59" name="Oval 17"/>
          <p:cNvSpPr>
            <a:spLocks noChangeArrowheads="1"/>
          </p:cNvSpPr>
          <p:nvPr/>
        </p:nvSpPr>
        <p:spPr bwMode="auto">
          <a:xfrm>
            <a:off x="3223220" y="3797423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60" name="Oval 18"/>
          <p:cNvSpPr>
            <a:spLocks noChangeArrowheads="1"/>
          </p:cNvSpPr>
          <p:nvPr/>
        </p:nvSpPr>
        <p:spPr bwMode="auto">
          <a:xfrm>
            <a:off x="3223220" y="5516940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graphicFrame>
        <p:nvGraphicFramePr>
          <p:cNvPr id="20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276076"/>
              </p:ext>
            </p:extLst>
          </p:nvPr>
        </p:nvGraphicFramePr>
        <p:xfrm>
          <a:off x="3478534" y="4072432"/>
          <a:ext cx="1112838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2" name="Formel" r:id="rId4" imgW="812447" imgH="228501" progId="Equation.3">
                  <p:embed/>
                </p:oleObj>
              </mc:Choice>
              <mc:Fallback>
                <p:oleObj name="Formel" r:id="rId4" imgW="81244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8534" y="4072432"/>
                        <a:ext cx="1112838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800050" y="1196752"/>
            <a:ext cx="58536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/>
              <a:t>R. </a:t>
            </a:r>
            <a:r>
              <a:rPr lang="en-US" sz="1600" dirty="0" smtClean="0"/>
              <a:t>Beck </a:t>
            </a:r>
            <a:endParaRPr lang="en-US" sz="1600" dirty="0"/>
          </a:p>
          <a:p>
            <a:pPr eaLnBrk="1" hangingPunct="1"/>
            <a:r>
              <a:rPr lang="en-US" sz="1600" dirty="0" smtClean="0"/>
              <a:t>University of Bonn </a:t>
            </a:r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b="1" dirty="0" smtClean="0">
                <a:solidFill>
                  <a:srgbClr val="7030A0"/>
                </a:solidFill>
              </a:rPr>
              <a:t>NSTAR2022 , Santa Margherita </a:t>
            </a:r>
            <a:r>
              <a:rPr lang="en-US" sz="1600" b="1" dirty="0" err="1" smtClean="0">
                <a:solidFill>
                  <a:srgbClr val="7030A0"/>
                </a:solidFill>
              </a:rPr>
              <a:t>Ligure</a:t>
            </a:r>
            <a:r>
              <a:rPr lang="en-US" sz="1600" b="1" dirty="0" smtClean="0">
                <a:solidFill>
                  <a:srgbClr val="7030A0"/>
                </a:solidFill>
              </a:rPr>
              <a:t>, October 17</a:t>
            </a:r>
            <a:r>
              <a:rPr lang="en-US" sz="1600" b="1" baseline="30000" dirty="0" smtClean="0">
                <a:solidFill>
                  <a:srgbClr val="7030A0"/>
                </a:solidFill>
              </a:rPr>
              <a:t>th</a:t>
            </a:r>
            <a:r>
              <a:rPr lang="en-US" sz="1600" b="1" dirty="0" smtClean="0">
                <a:solidFill>
                  <a:srgbClr val="7030A0"/>
                </a:solidFill>
              </a:rPr>
              <a:t> 2022 </a:t>
            </a:r>
            <a:endParaRPr lang="en-US" sz="1600" b="1" dirty="0">
              <a:solidFill>
                <a:srgbClr val="7030A0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834813"/>
              </p:ext>
            </p:extLst>
          </p:nvPr>
        </p:nvGraphicFramePr>
        <p:xfrm>
          <a:off x="4879408" y="4090540"/>
          <a:ext cx="1025525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3" name="Formel" r:id="rId6" imgW="749160" imgH="203040" progId="Equation.3">
                  <p:embed/>
                </p:oleObj>
              </mc:Choice>
              <mc:Fallback>
                <p:oleObj name="Formel" r:id="rId6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408" y="4090540"/>
                        <a:ext cx="1025525" cy="277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291483" y="4890646"/>
            <a:ext cx="46401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1600" dirty="0"/>
              <a:t> </a:t>
            </a:r>
            <a:r>
              <a:rPr lang="en-US" altLang="de-DE" sz="1600" dirty="0" smtClean="0"/>
              <a:t>Future plans of  the CBELSA/TAPS  experiment </a:t>
            </a:r>
            <a:endParaRPr lang="en-US" altLang="de-DE" sz="1600" dirty="0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3223220" y="5041459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69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8610" y="123113"/>
            <a:ext cx="9908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ntroduction 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9902824" cy="47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471692" y="5250686"/>
            <a:ext cx="156081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/>
              <a:t>Talk: U. </a:t>
            </a:r>
            <a:r>
              <a:rPr lang="en-US" sz="1600" dirty="0" err="1" smtClean="0"/>
              <a:t>Thoma</a:t>
            </a:r>
            <a:endParaRPr lang="en-US" sz="1600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7454213" y="5733256"/>
            <a:ext cx="174567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/>
              <a:t>Talk: D. </a:t>
            </a:r>
            <a:r>
              <a:rPr lang="en-US" sz="1600" dirty="0" err="1" smtClean="0"/>
              <a:t>Rönchen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811577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" y="116042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Honoar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Bernd </a:t>
            </a: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Krusche</a:t>
            </a:r>
            <a:endParaRPr lang="en-US" sz="32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8" y="1345411"/>
            <a:ext cx="9911964" cy="503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9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gammp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88966"/>
            <a:ext cx="8767762" cy="62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0" y="836661"/>
            <a:ext cx="9902825" cy="11525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1063625" y="5300711"/>
            <a:ext cx="82804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1422400" y="5497337"/>
            <a:ext cx="33874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1400" dirty="0" smtClean="0">
                <a:solidFill>
                  <a:srgbClr val="000000"/>
                </a:solidFill>
              </a:rPr>
              <a:t>high polarization at low photon energies </a:t>
            </a:r>
          </a:p>
        </p:txBody>
      </p:sp>
      <p:sp>
        <p:nvSpPr>
          <p:cNvPr id="9223" name="Text Box 13"/>
          <p:cNvSpPr txBox="1">
            <a:spLocks noChangeArrowheads="1"/>
          </p:cNvSpPr>
          <p:nvPr/>
        </p:nvSpPr>
        <p:spPr bwMode="auto">
          <a:xfrm>
            <a:off x="5743600" y="5497337"/>
            <a:ext cx="3456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1400" dirty="0" smtClean="0">
                <a:solidFill>
                  <a:srgbClr val="000000"/>
                </a:solidFill>
              </a:rPr>
              <a:t>high polarization at high photon energies </a:t>
            </a:r>
          </a:p>
        </p:txBody>
      </p:sp>
      <p:sp>
        <p:nvSpPr>
          <p:cNvPr id="9224" name="Text Box 15"/>
          <p:cNvSpPr txBox="1">
            <a:spLocks noChangeArrowheads="1"/>
          </p:cNvSpPr>
          <p:nvPr/>
        </p:nvSpPr>
        <p:spPr bwMode="auto">
          <a:xfrm>
            <a:off x="1804988" y="981123"/>
            <a:ext cx="28119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1600" u="sng" dirty="0" smtClean="0">
                <a:solidFill>
                  <a:srgbClr val="C00000"/>
                </a:solidFill>
              </a:rPr>
              <a:t>Linearly polarized photons:</a:t>
            </a:r>
          </a:p>
          <a:p>
            <a:pPr algn="l"/>
            <a:r>
              <a:rPr lang="en-US" altLang="de-DE" sz="800" dirty="0" smtClean="0">
                <a:solidFill>
                  <a:srgbClr val="C00000"/>
                </a:solidFill>
              </a:rPr>
              <a:t> </a:t>
            </a:r>
          </a:p>
          <a:p>
            <a:pPr algn="l"/>
            <a:r>
              <a:rPr lang="en-US" altLang="de-DE" sz="1600" dirty="0" smtClean="0">
                <a:solidFill>
                  <a:srgbClr val="000000"/>
                </a:solidFill>
              </a:rPr>
              <a:t>    - coherent bremsstrahlung</a:t>
            </a:r>
          </a:p>
          <a:p>
            <a:pPr algn="l"/>
            <a:r>
              <a:rPr lang="en-US" altLang="de-DE" sz="1600" dirty="0" smtClean="0">
                <a:solidFill>
                  <a:srgbClr val="000000"/>
                </a:solidFill>
              </a:rPr>
              <a:t>    - diamond radiator</a:t>
            </a:r>
          </a:p>
        </p:txBody>
      </p:sp>
      <p:sp>
        <p:nvSpPr>
          <p:cNvPr id="9225" name="Text Box 16"/>
          <p:cNvSpPr txBox="1">
            <a:spLocks noChangeArrowheads="1"/>
          </p:cNvSpPr>
          <p:nvPr/>
        </p:nvSpPr>
        <p:spPr bwMode="auto">
          <a:xfrm>
            <a:off x="5602288" y="981123"/>
            <a:ext cx="35589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1600" u="sng" dirty="0" smtClean="0">
                <a:solidFill>
                  <a:srgbClr val="C00000"/>
                </a:solidFill>
              </a:rPr>
              <a:t>Circularly polarized photons:</a:t>
            </a:r>
            <a:r>
              <a:rPr lang="en-US" altLang="de-DE" sz="1600" dirty="0" smtClean="0">
                <a:solidFill>
                  <a:srgbClr val="C00000"/>
                </a:solidFill>
              </a:rPr>
              <a:t> </a:t>
            </a:r>
          </a:p>
          <a:p>
            <a:pPr algn="l"/>
            <a:endParaRPr lang="en-US" altLang="de-DE" sz="800" dirty="0" smtClean="0">
              <a:solidFill>
                <a:srgbClr val="C00000"/>
              </a:solidFill>
            </a:endParaRPr>
          </a:p>
          <a:p>
            <a:pPr algn="l"/>
            <a:r>
              <a:rPr lang="en-US" altLang="de-DE" sz="1600" dirty="0" smtClean="0">
                <a:solidFill>
                  <a:srgbClr val="000000"/>
                </a:solidFill>
              </a:rPr>
              <a:t>    - longitudinally polarized electrons </a:t>
            </a:r>
          </a:p>
          <a:p>
            <a:pPr algn="l"/>
            <a:r>
              <a:rPr lang="en-US" altLang="de-DE" sz="1600" dirty="0" smtClean="0">
                <a:solidFill>
                  <a:srgbClr val="000000"/>
                </a:solidFill>
              </a:rPr>
              <a:t>    - helicity transfer to photon</a:t>
            </a:r>
          </a:p>
        </p:txBody>
      </p:sp>
      <p:sp>
        <p:nvSpPr>
          <p:cNvPr id="9226" name="Rectangle 17"/>
          <p:cNvSpPr>
            <a:spLocks noChangeArrowheads="1"/>
          </p:cNvSpPr>
          <p:nvPr/>
        </p:nvSpPr>
        <p:spPr bwMode="auto">
          <a:xfrm>
            <a:off x="1927251" y="2060623"/>
            <a:ext cx="2519363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9227" name="Rectangle 18"/>
          <p:cNvSpPr>
            <a:spLocks noChangeArrowheads="1"/>
          </p:cNvSpPr>
          <p:nvPr/>
        </p:nvSpPr>
        <p:spPr bwMode="auto">
          <a:xfrm>
            <a:off x="6030914" y="1989138"/>
            <a:ext cx="2665412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9228" name="Text Box 19"/>
          <p:cNvSpPr txBox="1">
            <a:spLocks noChangeArrowheads="1"/>
          </p:cNvSpPr>
          <p:nvPr/>
        </p:nvSpPr>
        <p:spPr bwMode="auto">
          <a:xfrm>
            <a:off x="1836738" y="2060848"/>
            <a:ext cx="25763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1600" dirty="0" smtClean="0">
                <a:solidFill>
                  <a:srgbClr val="3333CC"/>
                </a:solidFill>
              </a:rPr>
              <a:t>Linearly polarized photons</a:t>
            </a:r>
            <a:endParaRPr lang="en-US" alt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9229" name="Text Box 20"/>
          <p:cNvSpPr txBox="1">
            <a:spLocks noChangeArrowheads="1"/>
          </p:cNvSpPr>
          <p:nvPr/>
        </p:nvSpPr>
        <p:spPr bwMode="auto">
          <a:xfrm>
            <a:off x="6031532" y="2132856"/>
            <a:ext cx="27126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sz="1600" dirty="0" smtClean="0">
                <a:solidFill>
                  <a:srgbClr val="3333CC"/>
                </a:solidFill>
              </a:rPr>
              <a:t>Circularly polarized photons</a:t>
            </a:r>
            <a:endParaRPr lang="en-US" alt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0" y="116680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Polarized Photons at ELSA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yostat_mainz 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1452" y="1124744"/>
            <a:ext cx="4551810" cy="28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0" y="116680"/>
            <a:ext cx="99028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Mainz- </a:t>
            </a:r>
            <a:r>
              <a:rPr lang="en-US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Polarized Target at ELSA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t="14648" b="12109"/>
          <a:stretch>
            <a:fillRect/>
          </a:stretch>
        </p:blipFill>
        <p:spPr bwMode="auto">
          <a:xfrm>
            <a:off x="6751617" y="4221088"/>
            <a:ext cx="21136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70892" y="899428"/>
            <a:ext cx="3724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Mainz-</a:t>
            </a:r>
            <a:r>
              <a:rPr lang="en-US" sz="1800" dirty="0" err="1" smtClean="0"/>
              <a:t>Dubna</a:t>
            </a:r>
            <a:r>
              <a:rPr lang="en-US" sz="1800" dirty="0" smtClean="0"/>
              <a:t> polarized target : 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414934" y="1043444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98884" y="1556792"/>
            <a:ext cx="604801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Tx/>
              <a:buChar char="-"/>
            </a:pPr>
            <a:r>
              <a:rPr lang="en-US" sz="1600" baseline="30000" dirty="0" smtClean="0">
                <a:solidFill>
                  <a:schemeClr val="accent6"/>
                </a:solidFill>
              </a:rPr>
              <a:t>3</a:t>
            </a:r>
            <a:r>
              <a:rPr lang="en-US" sz="1600" dirty="0" smtClean="0">
                <a:solidFill>
                  <a:schemeClr val="accent6"/>
                </a:solidFill>
              </a:rPr>
              <a:t>He</a:t>
            </a:r>
            <a:r>
              <a:rPr lang="en-US" sz="1600" baseline="30000" dirty="0">
                <a:solidFill>
                  <a:schemeClr val="accent6"/>
                </a:solidFill>
              </a:rPr>
              <a:t>4</a:t>
            </a:r>
            <a:r>
              <a:rPr lang="en-US" sz="1600" dirty="0" smtClean="0">
                <a:solidFill>
                  <a:schemeClr val="accent6"/>
                </a:solidFill>
              </a:rPr>
              <a:t>He Dilution refrigerator (Mainz, JINR </a:t>
            </a:r>
            <a:r>
              <a:rPr lang="en-US" sz="1600" dirty="0" err="1" smtClean="0">
                <a:solidFill>
                  <a:schemeClr val="accent6"/>
                </a:solidFill>
              </a:rPr>
              <a:t>Dubna</a:t>
            </a:r>
            <a:r>
              <a:rPr lang="en-US" sz="1600" dirty="0" smtClean="0">
                <a:solidFill>
                  <a:schemeClr val="accent6"/>
                </a:solidFill>
              </a:rPr>
              <a:t>)</a:t>
            </a:r>
          </a:p>
          <a:p>
            <a:pPr algn="l" eaLnBrk="1" hangingPunct="1"/>
            <a:r>
              <a:rPr lang="en-US" sz="1600" dirty="0" smtClean="0">
                <a:solidFill>
                  <a:schemeClr val="accent6"/>
                </a:solidFill>
              </a:rPr>
              <a:t>      based on Bonn Frozen spin target design</a:t>
            </a:r>
          </a:p>
          <a:p>
            <a:pPr algn="l" eaLnBrk="1" hangingPunct="1"/>
            <a:endParaRPr lang="en-US" sz="1600" dirty="0" smtClean="0">
              <a:solidFill>
                <a:schemeClr val="accent6"/>
              </a:solidFill>
            </a:endParaRPr>
          </a:p>
          <a:p>
            <a:pPr marL="285750" indent="-285750" algn="l" eaLnBrk="1" hangingPunct="1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</a:rPr>
              <a:t>Frozen spin target (25 </a:t>
            </a:r>
            <a:r>
              <a:rPr lang="en-US" sz="1600" dirty="0" err="1" smtClean="0">
                <a:solidFill>
                  <a:schemeClr val="accent6"/>
                </a:solidFill>
              </a:rPr>
              <a:t>mK</a:t>
            </a:r>
            <a:r>
              <a:rPr lang="en-US" sz="1600" dirty="0" smtClean="0">
                <a:solidFill>
                  <a:schemeClr val="accent6"/>
                </a:solidFill>
              </a:rPr>
              <a:t> at 0.6 T)</a:t>
            </a:r>
            <a:endParaRPr lang="en-US" sz="1600" baseline="-25000" dirty="0" smtClean="0">
              <a:solidFill>
                <a:schemeClr val="accent6"/>
              </a:solidFill>
            </a:endParaRPr>
          </a:p>
          <a:p>
            <a:pPr algn="l" eaLnBrk="1" hangingPunct="1"/>
            <a:r>
              <a:rPr lang="en-US" sz="1600" dirty="0" smtClean="0">
                <a:solidFill>
                  <a:schemeClr val="accent6"/>
                </a:solidFill>
              </a:rPr>
              <a:t>  </a:t>
            </a:r>
          </a:p>
          <a:p>
            <a:pPr marL="285750" indent="-285750" algn="l" eaLnBrk="1" hangingPunct="1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</a:rPr>
              <a:t>Transverse holding coil (saddle coil at 1.2 K)</a:t>
            </a:r>
          </a:p>
          <a:p>
            <a:pPr marL="285750" indent="-285750" algn="l" eaLnBrk="1" hangingPunct="1">
              <a:buFontTx/>
              <a:buChar char="-"/>
            </a:pPr>
            <a:endParaRPr lang="en-US" sz="1600" dirty="0" smtClean="0">
              <a:solidFill>
                <a:schemeClr val="accent6"/>
              </a:solidFill>
            </a:endParaRPr>
          </a:p>
          <a:p>
            <a:pPr marL="285750" indent="-285750" algn="l" eaLnBrk="1" hangingPunct="1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</a:rPr>
              <a:t>Since 2010 in operation with the Crystal Ball </a:t>
            </a:r>
          </a:p>
          <a:p>
            <a:pPr algn="l" eaLnBrk="1" hangingPunct="1"/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   at MAMI, since 2017       </a:t>
            </a:r>
          </a:p>
          <a:p>
            <a:pPr marL="285750" indent="-285750" algn="l" eaLnBrk="1" hangingPunct="1">
              <a:buFontTx/>
              <a:buChar char="-"/>
            </a:pPr>
            <a:endParaRPr lang="en-US" sz="1600" dirty="0" smtClean="0">
              <a:solidFill>
                <a:schemeClr val="accent6"/>
              </a:solidFill>
            </a:endParaRPr>
          </a:p>
          <a:p>
            <a:pPr marL="285750" indent="-285750" algn="l" eaLnBrk="1" hangingPunct="1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</a:rPr>
              <a:t>Operated </a:t>
            </a:r>
            <a:r>
              <a:rPr lang="en-US" sz="1600" dirty="0">
                <a:solidFill>
                  <a:schemeClr val="accent6"/>
                </a:solidFill>
              </a:rPr>
              <a:t>and maintained by </a:t>
            </a:r>
            <a:r>
              <a:rPr lang="en-US" sz="1600" dirty="0" smtClean="0">
                <a:solidFill>
                  <a:schemeClr val="accent6"/>
                </a:solidFill>
              </a:rPr>
              <a:t>Bonn, Bochum, </a:t>
            </a:r>
            <a:r>
              <a:rPr lang="en-US" sz="1600" dirty="0" err="1" smtClean="0">
                <a:solidFill>
                  <a:schemeClr val="accent6"/>
                </a:solidFill>
              </a:rPr>
              <a:t>Dubna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and </a:t>
            </a:r>
            <a:r>
              <a:rPr lang="en-US" sz="1600" dirty="0" smtClean="0">
                <a:solidFill>
                  <a:schemeClr val="accent6"/>
                </a:solidFill>
              </a:rPr>
              <a:t>Mainz polarized </a:t>
            </a:r>
            <a:r>
              <a:rPr lang="en-US" sz="1600" dirty="0">
                <a:solidFill>
                  <a:schemeClr val="accent6"/>
                </a:solidFill>
              </a:rPr>
              <a:t>target group </a:t>
            </a:r>
            <a:r>
              <a:rPr lang="en-US" sz="1600" dirty="0" smtClean="0">
                <a:solidFill>
                  <a:schemeClr val="accent6"/>
                </a:solidFill>
              </a:rPr>
              <a:t>(H. </a:t>
            </a:r>
            <a:r>
              <a:rPr lang="en-US" sz="1600" dirty="0" err="1" smtClean="0">
                <a:solidFill>
                  <a:schemeClr val="accent6"/>
                </a:solidFill>
              </a:rPr>
              <a:t>Dutz</a:t>
            </a:r>
            <a:r>
              <a:rPr lang="en-US" sz="1600" dirty="0" smtClean="0">
                <a:solidFill>
                  <a:schemeClr val="accent6"/>
                </a:solidFill>
              </a:rPr>
              <a:t>, G. </a:t>
            </a:r>
            <a:r>
              <a:rPr lang="en-US" sz="1600" dirty="0" err="1" smtClean="0">
                <a:solidFill>
                  <a:schemeClr val="accent6"/>
                </a:solidFill>
              </a:rPr>
              <a:t>Reichertz</a:t>
            </a:r>
            <a:r>
              <a:rPr lang="en-US" sz="1600" dirty="0" smtClean="0">
                <a:solidFill>
                  <a:schemeClr val="accent6"/>
                </a:solidFill>
              </a:rPr>
              <a:t>, Y</a:t>
            </a:r>
            <a:r>
              <a:rPr lang="en-US" sz="1600" dirty="0">
                <a:solidFill>
                  <a:schemeClr val="accent6"/>
                </a:solidFill>
              </a:rPr>
              <a:t>. </a:t>
            </a:r>
            <a:r>
              <a:rPr lang="en-US" sz="1600" dirty="0" err="1" smtClean="0">
                <a:solidFill>
                  <a:schemeClr val="accent6"/>
                </a:solidFill>
              </a:rPr>
              <a:t>Usov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and A. Thomas) </a:t>
            </a:r>
          </a:p>
          <a:p>
            <a:pPr algn="l" eaLnBrk="1" hangingPunct="1"/>
            <a:r>
              <a:rPr lang="en-US" sz="1600" dirty="0" smtClean="0">
                <a:solidFill>
                  <a:schemeClr val="accent6"/>
                </a:solidFill>
              </a:rPr>
              <a:t>  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70892" y="5373216"/>
            <a:ext cx="8670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dirty="0"/>
              <a:t>    </a:t>
            </a:r>
            <a:r>
              <a:rPr lang="en-US" sz="1800" dirty="0" smtClean="0"/>
              <a:t>Common effort of the Bonn, Bochum, </a:t>
            </a:r>
            <a:r>
              <a:rPr lang="en-US" sz="1800" dirty="0" err="1" smtClean="0"/>
              <a:t>Dubna</a:t>
            </a:r>
            <a:r>
              <a:rPr lang="en-US" sz="1800" dirty="0" smtClean="0"/>
              <a:t> and Mainz polarized target groups 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414927" y="5517232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8883" y="5805264"/>
            <a:ext cx="73884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</a:rPr>
              <a:t>New second   </a:t>
            </a:r>
            <a:r>
              <a:rPr lang="en-US" sz="1600" baseline="30000" dirty="0" smtClean="0">
                <a:solidFill>
                  <a:schemeClr val="accent6"/>
                </a:solidFill>
              </a:rPr>
              <a:t>3</a:t>
            </a:r>
            <a:r>
              <a:rPr lang="en-US" sz="1600" dirty="0" smtClean="0">
                <a:solidFill>
                  <a:schemeClr val="accent6"/>
                </a:solidFill>
              </a:rPr>
              <a:t>He</a:t>
            </a:r>
            <a:r>
              <a:rPr lang="en-US" sz="1600" baseline="30000" dirty="0" smtClean="0">
                <a:solidFill>
                  <a:schemeClr val="accent6"/>
                </a:solidFill>
              </a:rPr>
              <a:t>4</a:t>
            </a:r>
            <a:r>
              <a:rPr lang="en-US" sz="1600" dirty="0" smtClean="0">
                <a:solidFill>
                  <a:schemeClr val="accent6"/>
                </a:solidFill>
              </a:rPr>
              <a:t>He Dilution refrigerator at Bonn finished and under tests</a:t>
            </a:r>
          </a:p>
          <a:p>
            <a:pPr marL="285750" indent="-285750" algn="l" eaLnBrk="1" hangingPunct="1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</a:rPr>
              <a:t>Corona and the Ukrainian war delayed the final tests    </a:t>
            </a:r>
          </a:p>
          <a:p>
            <a:pPr algn="l" eaLnBrk="1" hangingPunct="1"/>
            <a:r>
              <a:rPr lang="en-US" sz="1600" dirty="0" smtClean="0">
                <a:solidFill>
                  <a:schemeClr val="accent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36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565400"/>
            <a:ext cx="90043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Oval 16"/>
          <p:cNvSpPr>
            <a:spLocks noChangeArrowheads="1"/>
          </p:cNvSpPr>
          <p:nvPr/>
        </p:nvSpPr>
        <p:spPr bwMode="auto">
          <a:xfrm>
            <a:off x="1135161" y="1473200"/>
            <a:ext cx="71437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316" name="Text Box 17"/>
          <p:cNvSpPr txBox="1">
            <a:spLocks noChangeArrowheads="1"/>
          </p:cNvSpPr>
          <p:nvPr/>
        </p:nvSpPr>
        <p:spPr bwMode="auto">
          <a:xfrm>
            <a:off x="1332108" y="1338264"/>
            <a:ext cx="6427699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rgbClr val="000000"/>
                </a:solidFill>
              </a:rPr>
              <a:t>all three single polarization </a:t>
            </a:r>
            <a:r>
              <a:rPr lang="en-US" sz="1600" dirty="0" smtClean="0">
                <a:solidFill>
                  <a:srgbClr val="000000"/>
                </a:solidFill>
              </a:rPr>
              <a:t>observables  </a:t>
            </a:r>
            <a:r>
              <a:rPr lang="en-US" sz="1600" dirty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3399FF"/>
                </a:solidFill>
                <a:latin typeface="Times New Roman" pitchFamily="18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, </a:t>
            </a:r>
            <a:r>
              <a:rPr lang="en-US" sz="1600" dirty="0">
                <a:solidFill>
                  <a:srgbClr val="3399FF"/>
                </a:solidFill>
                <a:latin typeface="Times New Roman" pitchFamily="18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000000"/>
                </a:solidFill>
              </a:rPr>
              <a:t>cross section </a:t>
            </a:r>
            <a:r>
              <a:rPr lang="en-US" sz="1600" dirty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3317" name="Text Box 18"/>
          <p:cNvSpPr txBox="1">
            <a:spLocks noChangeArrowheads="1"/>
          </p:cNvSpPr>
          <p:nvPr/>
        </p:nvSpPr>
        <p:spPr bwMode="auto">
          <a:xfrm>
            <a:off x="962393" y="908051"/>
            <a:ext cx="6971758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sz="1600" dirty="0" err="1">
                <a:solidFill>
                  <a:srgbClr val="000000"/>
                </a:solidFill>
              </a:rPr>
              <a:t>photoproduction</a:t>
            </a:r>
            <a:r>
              <a:rPr lang="en-US" sz="1600" dirty="0">
                <a:solidFill>
                  <a:srgbClr val="000000"/>
                </a:solidFill>
              </a:rPr>
              <a:t> of </a:t>
            </a:r>
            <a:r>
              <a:rPr lang="en-US" sz="1600" dirty="0" err="1">
                <a:solidFill>
                  <a:srgbClr val="000000"/>
                </a:solidFill>
              </a:rPr>
              <a:t>pseudoscalar</a:t>
            </a:r>
            <a:r>
              <a:rPr lang="en-US" sz="1600" dirty="0">
                <a:solidFill>
                  <a:srgbClr val="000000"/>
                </a:solidFill>
              </a:rPr>
              <a:t> mesons with polarized beam and target :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3318" name="Oval 19"/>
          <p:cNvSpPr>
            <a:spLocks noChangeArrowheads="1"/>
          </p:cNvSpPr>
          <p:nvPr/>
        </p:nvSpPr>
        <p:spPr bwMode="auto">
          <a:xfrm flipV="1">
            <a:off x="1136650" y="1843088"/>
            <a:ext cx="69850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319" name="Text Box 20"/>
          <p:cNvSpPr txBox="1">
            <a:spLocks noChangeArrowheads="1"/>
          </p:cNvSpPr>
          <p:nvPr/>
        </p:nvSpPr>
        <p:spPr bwMode="auto">
          <a:xfrm>
            <a:off x="1355725" y="1722439"/>
            <a:ext cx="478205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sz="1600" dirty="0">
                <a:solidFill>
                  <a:srgbClr val="000000"/>
                </a:solidFill>
              </a:rPr>
              <a:t>4 double polarization observables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>
                <a:solidFill>
                  <a:srgbClr val="000000"/>
                </a:solidFill>
              </a:rPr>
              <a:t> , F and </a:t>
            </a:r>
            <a:r>
              <a:rPr lang="en-US" sz="1600" dirty="0">
                <a:solidFill>
                  <a:srgbClr val="3399FF"/>
                </a:solidFill>
              </a:rPr>
              <a:t>H </a:t>
            </a:r>
            <a:endParaRPr lang="en-US" sz="1600" baseline="-25000" dirty="0">
              <a:solidFill>
                <a:srgbClr val="3399FF"/>
              </a:solidFill>
            </a:endParaRPr>
          </a:p>
        </p:txBody>
      </p:sp>
      <p:sp>
        <p:nvSpPr>
          <p:cNvPr id="13320" name="Text Box 18"/>
          <p:cNvSpPr txBox="1">
            <a:spLocks noChangeArrowheads="1"/>
          </p:cNvSpPr>
          <p:nvPr/>
        </p:nvSpPr>
        <p:spPr bwMode="auto">
          <a:xfrm>
            <a:off x="1035459" y="2133600"/>
            <a:ext cx="1827721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sz="1600" dirty="0">
                <a:solidFill>
                  <a:srgbClr val="000000"/>
                </a:solidFill>
              </a:rPr>
              <a:t>can be measured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8" y="188641"/>
            <a:ext cx="99028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Beam-Target Polarization Observables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4951" y="5109765"/>
            <a:ext cx="6821547" cy="17338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ELSA- Experiments: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endParaRPr lang="en-US" sz="1600" baseline="300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Data on all three single pol. observables  </a:t>
            </a:r>
            <a:r>
              <a:rPr lang="en-US" sz="1600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3399FF"/>
                </a:solidFill>
                <a:latin typeface="Times New Roman" pitchFamily="18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, </a:t>
            </a:r>
            <a:r>
              <a:rPr lang="en-US" sz="1600" dirty="0">
                <a:solidFill>
                  <a:srgbClr val="3399FF"/>
                </a:solidFill>
                <a:latin typeface="Times New Roman" pitchFamily="18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 smtClean="0">
                <a:solidFill>
                  <a:srgbClr val="000000"/>
                </a:solidFill>
              </a:rPr>
              <a:t>diff. cross </a:t>
            </a:r>
            <a:r>
              <a:rPr lang="en-US" sz="1600" dirty="0">
                <a:solidFill>
                  <a:srgbClr val="000000"/>
                </a:solidFill>
              </a:rPr>
              <a:t>section </a:t>
            </a:r>
            <a:r>
              <a:rPr lang="en-US" sz="1600" dirty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en-US" sz="1600" baseline="-25000" dirty="0">
              <a:solidFill>
                <a:srgbClr val="FF0000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  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a</a:t>
            </a:r>
            <a:r>
              <a:rPr lang="en-US" sz="1600" dirty="0" smtClean="0">
                <a:solidFill>
                  <a:srgbClr val="000000"/>
                </a:solidFill>
              </a:rPr>
              <a:t>nd on four double polarization observables 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 smtClean="0">
                <a:solidFill>
                  <a:srgbClr val="3399FF"/>
                </a:solidFill>
              </a:rPr>
              <a:t>H </a:t>
            </a:r>
            <a:r>
              <a:rPr lang="en-US" sz="1600" dirty="0" smtClean="0"/>
              <a:t>and (F)</a:t>
            </a:r>
            <a:r>
              <a:rPr lang="en-US" sz="1600" dirty="0" smtClean="0">
                <a:solidFill>
                  <a:srgbClr val="3399FF"/>
                </a:solidFill>
              </a:rPr>
              <a:t> </a:t>
            </a:r>
          </a:p>
          <a:p>
            <a:pPr algn="l"/>
            <a:endParaRPr lang="en-US" sz="1600" dirty="0">
              <a:solidFill>
                <a:srgbClr val="3399FF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for                         and  </a:t>
            </a:r>
            <a:r>
              <a:rPr lang="en-US" sz="1600" dirty="0" smtClean="0">
                <a:solidFill>
                  <a:schemeClr val="accent6"/>
                </a:solidFill>
              </a:rPr>
              <a:t>  </a:t>
            </a:r>
            <a:endParaRPr lang="en-US" sz="1600" baseline="30000" dirty="0">
              <a:solidFill>
                <a:schemeClr val="accent6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681256"/>
              </p:ext>
            </p:extLst>
          </p:nvPr>
        </p:nvGraphicFramePr>
        <p:xfrm>
          <a:off x="486916" y="6502226"/>
          <a:ext cx="11128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41" name="Formel" r:id="rId5" imgW="812520" imgH="228600" progId="Equation.3">
                  <p:embed/>
                </p:oleObj>
              </mc:Choice>
              <mc:Fallback>
                <p:oleObj name="Formel" r:id="rId5" imgW="81252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916" y="6502226"/>
                        <a:ext cx="1112838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437479"/>
              </p:ext>
            </p:extLst>
          </p:nvPr>
        </p:nvGraphicFramePr>
        <p:xfrm>
          <a:off x="2287199" y="6500638"/>
          <a:ext cx="370046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42" name="Formel" r:id="rId7" imgW="2705040" imgH="228600" progId="Equation.3">
                  <p:embed/>
                </p:oleObj>
              </mc:Choice>
              <mc:Fallback>
                <p:oleObj name="Formel" r:id="rId7" imgW="270504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7199" y="6500638"/>
                        <a:ext cx="3700463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5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2" name="Text Box 4"/>
          <p:cNvSpPr txBox="1">
            <a:spLocks noChangeArrowheads="1"/>
          </p:cNvSpPr>
          <p:nvPr/>
        </p:nvSpPr>
        <p:spPr bwMode="auto">
          <a:xfrm>
            <a:off x="8" y="116067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Problem with 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PWA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219" name="Object 5"/>
          <p:cNvGraphicFramePr>
            <a:graphicFrameLocks noChangeAspect="1"/>
          </p:cNvGraphicFramePr>
          <p:nvPr/>
        </p:nvGraphicFramePr>
        <p:xfrm>
          <a:off x="3627438" y="874893"/>
          <a:ext cx="17494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74" name="Formel" r:id="rId4" imgW="1016000" imgH="241300" progId="Equation.3">
                  <p:embed/>
                </p:oleObj>
              </mc:Choice>
              <mc:Fallback>
                <p:oleObj name="Formel" r:id="rId4" imgW="10160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438" y="874893"/>
                        <a:ext cx="17494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Oval 6"/>
          <p:cNvSpPr>
            <a:spLocks noChangeArrowheads="1"/>
          </p:cNvSpPr>
          <p:nvPr/>
        </p:nvSpPr>
        <p:spPr bwMode="auto">
          <a:xfrm>
            <a:off x="990600" y="2074863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1269411" y="1916113"/>
            <a:ext cx="337462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altLang="de-DE" sz="1600" dirty="0">
                <a:solidFill>
                  <a:srgbClr val="C00000"/>
                </a:solidFill>
              </a:rPr>
              <a:t>- threshold  until  </a:t>
            </a: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altLang="de-DE" sz="1600" baseline="30000" dirty="0">
                <a:solidFill>
                  <a:srgbClr val="C00000"/>
                </a:solidFill>
                <a:latin typeface="Symbol" pitchFamily="18" charset="2"/>
              </a:rPr>
              <a:t>+</a:t>
            </a: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(1232)</a:t>
            </a:r>
            <a:r>
              <a:rPr lang="en-US" altLang="de-DE" sz="1600" dirty="0">
                <a:solidFill>
                  <a:srgbClr val="C00000"/>
                </a:solidFill>
              </a:rPr>
              <a:t>- region </a:t>
            </a:r>
            <a:endParaRPr lang="en-US" altLang="de-DE" sz="1600" baseline="-25000" dirty="0">
              <a:solidFill>
                <a:srgbClr val="C00000"/>
              </a:solidFill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26885" y="1412875"/>
            <a:ext cx="9805867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>
                <a:solidFill>
                  <a:srgbClr val="C00000"/>
                </a:solidFill>
              </a:rPr>
              <a:t>8</a:t>
            </a:r>
            <a:r>
              <a:rPr lang="en-US" altLang="de-DE" sz="1600" dirty="0"/>
              <a:t> well chosen </a:t>
            </a:r>
            <a:r>
              <a:rPr lang="en-US" altLang="de-DE" sz="1600" dirty="0" smtClean="0"/>
              <a:t>observables </a:t>
            </a:r>
            <a:r>
              <a:rPr lang="en-US" altLang="de-DE" sz="1600" dirty="0"/>
              <a:t>have to be measured  to determine the production amplitudes (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1</a:t>
            </a:r>
            <a:r>
              <a:rPr lang="en-US" altLang="de-DE" sz="1600" dirty="0">
                <a:solidFill>
                  <a:schemeClr val="accent2"/>
                </a:solidFill>
              </a:rPr>
              <a:t>,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2</a:t>
            </a:r>
            <a:r>
              <a:rPr lang="en-US" altLang="de-DE" sz="1600" dirty="0">
                <a:solidFill>
                  <a:schemeClr val="accent2"/>
                </a:solidFill>
              </a:rPr>
              <a:t>,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3</a:t>
            </a:r>
            <a:r>
              <a:rPr lang="en-US" altLang="de-DE" sz="1600" dirty="0"/>
              <a:t> and </a:t>
            </a:r>
            <a:r>
              <a:rPr lang="en-US" altLang="de-DE" sz="1600" dirty="0">
                <a:solidFill>
                  <a:srgbClr val="C00000"/>
                </a:solidFill>
              </a:rPr>
              <a:t>F</a:t>
            </a:r>
            <a:r>
              <a:rPr lang="en-US" altLang="de-DE" sz="1600" baseline="-25000" dirty="0">
                <a:solidFill>
                  <a:srgbClr val="C00000"/>
                </a:solidFill>
              </a:rPr>
              <a:t>4</a:t>
            </a:r>
            <a:r>
              <a:rPr lang="en-US" altLang="de-DE" sz="1600" dirty="0"/>
              <a:t>)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23" name="Oval 11"/>
          <p:cNvSpPr>
            <a:spLocks noChangeArrowheads="1"/>
          </p:cNvSpPr>
          <p:nvPr/>
        </p:nvSpPr>
        <p:spPr bwMode="auto">
          <a:xfrm>
            <a:off x="990600" y="5699125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1324321" y="5540375"/>
            <a:ext cx="205214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de-DE" sz="1600" dirty="0">
                <a:solidFill>
                  <a:srgbClr val="C00000"/>
                </a:solidFill>
              </a:rPr>
              <a:t>above </a:t>
            </a:r>
            <a:r>
              <a:rPr lang="en-US" altLang="de-DE" sz="1600" dirty="0">
                <a:solidFill>
                  <a:srgbClr val="C00000"/>
                </a:solidFill>
                <a:latin typeface="Symbol" pitchFamily="18" charset="2"/>
              </a:rPr>
              <a:t>pp</a:t>
            </a:r>
            <a:r>
              <a:rPr lang="en-US" altLang="de-DE" sz="1600" dirty="0">
                <a:solidFill>
                  <a:srgbClr val="C00000"/>
                </a:solidFill>
              </a:rPr>
              <a:t>- threshold </a:t>
            </a:r>
            <a:endParaRPr lang="en-US" altLang="de-DE" sz="1600" baseline="-25000" dirty="0">
              <a:solidFill>
                <a:srgbClr val="C00000"/>
              </a:solidFill>
            </a:endParaRPr>
          </a:p>
        </p:txBody>
      </p:sp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1787632" y="2347913"/>
            <a:ext cx="2225267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u="sng" dirty="0">
                <a:solidFill>
                  <a:schemeClr val="accent6"/>
                </a:solidFill>
              </a:rPr>
              <a:t>additional constraints: </a:t>
            </a:r>
            <a:endParaRPr lang="en-US" altLang="de-DE" sz="1600" u="sng" baseline="-25000" dirty="0">
              <a:solidFill>
                <a:schemeClr val="accent6"/>
              </a:solidFill>
            </a:endParaRPr>
          </a:p>
        </p:txBody>
      </p:sp>
      <p:sp>
        <p:nvSpPr>
          <p:cNvPr id="9226" name="Text Box 14"/>
          <p:cNvSpPr txBox="1">
            <a:spLocks noChangeArrowheads="1"/>
          </p:cNvSpPr>
          <p:nvPr/>
        </p:nvSpPr>
        <p:spPr bwMode="auto">
          <a:xfrm>
            <a:off x="2530490" y="2732088"/>
            <a:ext cx="483521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/>
              <a:t>(a) s- and p- wave </a:t>
            </a:r>
            <a:r>
              <a:rPr lang="en-US" altLang="de-DE" sz="1600" dirty="0" smtClean="0"/>
              <a:t>approximation    truncated PWA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2530582" y="3213100"/>
            <a:ext cx="270174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(b) Fermi- Watson theorem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graphicFrame>
        <p:nvGraphicFramePr>
          <p:cNvPr id="9228" name="Object 16"/>
          <p:cNvGraphicFramePr>
            <a:graphicFrameLocks noChangeAspect="1"/>
          </p:cNvGraphicFramePr>
          <p:nvPr/>
        </p:nvGraphicFramePr>
        <p:xfrm>
          <a:off x="3382963" y="3613154"/>
          <a:ext cx="156845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75" name="Formel" r:id="rId6" imgW="1002865" imgH="190417" progId="Equation.3">
                  <p:embed/>
                </p:oleObj>
              </mc:Choice>
              <mc:Fallback>
                <p:oleObj name="Formel" r:id="rId6" imgW="1002865" imgH="190417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963" y="3613154"/>
                        <a:ext cx="156845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9" name="Object 17"/>
          <p:cNvGraphicFramePr>
            <a:graphicFrameLocks noChangeAspect="1"/>
          </p:cNvGraphicFramePr>
          <p:nvPr/>
        </p:nvGraphicFramePr>
        <p:xfrm>
          <a:off x="3444875" y="3940175"/>
          <a:ext cx="15065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76" name="Formel" r:id="rId8" imgW="1016000" imgH="190500" progId="Equation.3">
                  <p:embed/>
                </p:oleObj>
              </mc:Choice>
              <mc:Fallback>
                <p:oleObj name="Formel" r:id="rId8" imgW="1016000" imgH="1905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75" y="3940175"/>
                        <a:ext cx="1506538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Text Box 18"/>
          <p:cNvSpPr txBox="1">
            <a:spLocks noChangeArrowheads="1"/>
          </p:cNvSpPr>
          <p:nvPr/>
        </p:nvSpPr>
        <p:spPr bwMode="auto">
          <a:xfrm>
            <a:off x="5554760" y="3597283"/>
            <a:ext cx="303478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same I, J in the final state</a:t>
            </a:r>
          </a:p>
          <a:p>
            <a:pPr algn="l">
              <a:buFont typeface="Symbol" pitchFamily="18" charset="2"/>
              <a:buNone/>
            </a:pPr>
            <a:r>
              <a:rPr lang="en-US" altLang="de-DE" sz="1600"/>
              <a:t>        same scattering phase </a:t>
            </a:r>
            <a:r>
              <a:rPr lang="en-US" altLang="de-DE" sz="1600">
                <a:latin typeface="Symbol" pitchFamily="18" charset="2"/>
              </a:rPr>
              <a:t>d</a:t>
            </a:r>
            <a:r>
              <a:rPr lang="en-US" altLang="de-DE" sz="1600" baseline="-25000"/>
              <a:t>IJ</a:t>
            </a:r>
            <a:r>
              <a:rPr lang="en-US" altLang="de-DE" sz="1600"/>
              <a:t>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9231" name="Text Box 19"/>
          <p:cNvSpPr txBox="1">
            <a:spLocks noChangeArrowheads="1"/>
          </p:cNvSpPr>
          <p:nvPr/>
        </p:nvSpPr>
        <p:spPr bwMode="auto">
          <a:xfrm>
            <a:off x="1495536" y="4387850"/>
            <a:ext cx="4871311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u="sng" dirty="0">
                <a:solidFill>
                  <a:schemeClr val="accent2"/>
                </a:solidFill>
              </a:rPr>
              <a:t>two </a:t>
            </a:r>
            <a:r>
              <a:rPr lang="en-US" altLang="de-DE" sz="1600" u="sng" dirty="0" smtClean="0">
                <a:solidFill>
                  <a:schemeClr val="accent2"/>
                </a:solidFill>
              </a:rPr>
              <a:t>observables </a:t>
            </a:r>
            <a:r>
              <a:rPr lang="en-US" altLang="de-DE" sz="1600" u="sng" dirty="0">
                <a:solidFill>
                  <a:schemeClr val="accent2"/>
                </a:solidFill>
              </a:rPr>
              <a:t>sufficient for “complete data base”</a:t>
            </a:r>
            <a:r>
              <a:rPr lang="en-US" altLang="de-DE" sz="1600" dirty="0"/>
              <a:t> 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32" name="Line 20"/>
          <p:cNvSpPr>
            <a:spLocks noChangeShapeType="1"/>
          </p:cNvSpPr>
          <p:nvPr/>
        </p:nvSpPr>
        <p:spPr bwMode="auto">
          <a:xfrm>
            <a:off x="5816697" y="400526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33" name="Text Box 21"/>
          <p:cNvSpPr txBox="1">
            <a:spLocks noChangeArrowheads="1"/>
          </p:cNvSpPr>
          <p:nvPr/>
        </p:nvSpPr>
        <p:spPr bwMode="auto">
          <a:xfrm>
            <a:off x="2200276" y="4721225"/>
            <a:ext cx="329395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differential cross section :   d</a:t>
            </a:r>
            <a:r>
              <a:rPr lang="en-US" altLang="de-DE" sz="1600">
                <a:latin typeface="Symbol" pitchFamily="18" charset="2"/>
              </a:rPr>
              <a:t>s/</a:t>
            </a:r>
            <a:r>
              <a:rPr lang="en-US" altLang="de-DE" sz="1600"/>
              <a:t>d</a:t>
            </a:r>
            <a:r>
              <a:rPr lang="en-US" altLang="de-DE" sz="1600">
                <a:latin typeface="Symbol" pitchFamily="18" charset="2"/>
              </a:rPr>
              <a:t>W</a:t>
            </a:r>
            <a:r>
              <a:rPr lang="en-US" altLang="de-DE" sz="1600"/>
              <a:t> 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9234" name="Text Box 22"/>
          <p:cNvSpPr txBox="1">
            <a:spLocks noChangeArrowheads="1"/>
          </p:cNvSpPr>
          <p:nvPr/>
        </p:nvSpPr>
        <p:spPr bwMode="auto">
          <a:xfrm>
            <a:off x="2819403" y="5033963"/>
            <a:ext cx="222847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/>
              <a:t>beam asymmetry :    </a:t>
            </a:r>
            <a:r>
              <a:rPr lang="en-US" altLang="de-DE" sz="1600">
                <a:latin typeface="Symbol" pitchFamily="18" charset="2"/>
              </a:rPr>
              <a:t>S</a:t>
            </a:r>
            <a:endParaRPr lang="en-US" altLang="de-DE" sz="1600" baseline="-25000">
              <a:solidFill>
                <a:srgbClr val="FF0000"/>
              </a:solidFill>
            </a:endParaRPr>
          </a:p>
        </p:txBody>
      </p:sp>
      <p:sp>
        <p:nvSpPr>
          <p:cNvPr id="9235" name="Text Box 23"/>
          <p:cNvSpPr txBox="1">
            <a:spLocks noChangeArrowheads="1"/>
          </p:cNvSpPr>
          <p:nvPr/>
        </p:nvSpPr>
        <p:spPr bwMode="auto">
          <a:xfrm>
            <a:off x="2359043" y="5877272"/>
            <a:ext cx="425345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-</a:t>
            </a:r>
            <a:r>
              <a:rPr lang="en-US" altLang="de-DE" sz="1600" dirty="0" smtClean="0"/>
              <a:t>  Fermi- </a:t>
            </a:r>
            <a:r>
              <a:rPr lang="en-US" altLang="de-DE" sz="1600" dirty="0"/>
              <a:t>Watson theorem not valid any more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9236" name="Text Box 24"/>
          <p:cNvSpPr txBox="1">
            <a:spLocks noChangeArrowheads="1"/>
          </p:cNvSpPr>
          <p:nvPr/>
        </p:nvSpPr>
        <p:spPr bwMode="auto">
          <a:xfrm>
            <a:off x="2373313" y="6166197"/>
            <a:ext cx="596667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-</a:t>
            </a:r>
            <a:r>
              <a:rPr lang="en-US" altLang="de-DE" sz="1600" dirty="0" smtClean="0"/>
              <a:t>  More </a:t>
            </a:r>
            <a:r>
              <a:rPr lang="en-US" altLang="de-DE" sz="1600" dirty="0"/>
              <a:t>observable needed to get a unique partial wave solution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2359124" y="6452666"/>
            <a:ext cx="6194046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 typeface="Symbol" pitchFamily="18" charset="2"/>
              <a:buNone/>
            </a:pPr>
            <a:r>
              <a:rPr lang="en-US" altLang="de-DE" sz="1600" dirty="0" smtClean="0">
                <a:solidFill>
                  <a:srgbClr val="C00000"/>
                </a:solidFill>
              </a:rPr>
              <a:t>- </a:t>
            </a:r>
            <a:r>
              <a:rPr lang="en-US" altLang="de-DE" sz="1600" dirty="0" smtClean="0"/>
              <a:t> Different final states are important -&gt; coupled PWA are essential</a:t>
            </a:r>
            <a:endParaRPr lang="en-US" altLang="de-DE" sz="16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077738"/>
            <a:ext cx="6769100" cy="57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-37861" y="3687763"/>
            <a:ext cx="34050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FF3300"/>
                </a:solidFill>
              </a:rPr>
              <a:t>__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BnGa</a:t>
            </a:r>
            <a:r>
              <a:rPr lang="de-DE" sz="1600" dirty="0" smtClean="0">
                <a:solidFill>
                  <a:srgbClr val="000000"/>
                </a:solidFill>
              </a:rPr>
              <a:t>       Bonn-</a:t>
            </a:r>
            <a:r>
              <a:rPr lang="de-DE" sz="1600" dirty="0" err="1" smtClean="0">
                <a:solidFill>
                  <a:srgbClr val="000000"/>
                </a:solidFill>
              </a:rPr>
              <a:t>Gatchina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group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-17057" y="4170364"/>
            <a:ext cx="30656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3366FF"/>
                </a:solidFill>
              </a:rPr>
              <a:t>__ </a:t>
            </a:r>
            <a:r>
              <a:rPr lang="de-DE" sz="1600" b="1" dirty="0" smtClean="0">
                <a:solidFill>
                  <a:srgbClr val="3366FF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SAID       Washington </a:t>
            </a:r>
            <a:r>
              <a:rPr lang="de-DE" sz="1600" dirty="0" err="1" smtClean="0">
                <a:solidFill>
                  <a:srgbClr val="000000"/>
                </a:solidFill>
              </a:rPr>
              <a:t>group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-17140" y="4675189"/>
            <a:ext cx="2515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600" b="1" dirty="0">
                <a:solidFill>
                  <a:srgbClr val="000000"/>
                </a:solidFill>
              </a:rPr>
              <a:t>__ 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MAID      Mainz </a:t>
            </a:r>
            <a:r>
              <a:rPr lang="de-DE" sz="1600" dirty="0" err="1" smtClean="0">
                <a:solidFill>
                  <a:srgbClr val="000000"/>
                </a:solidFill>
              </a:rPr>
              <a:t>group</a:t>
            </a:r>
            <a:endParaRPr lang="de-DE" sz="1600" b="1" i="1" dirty="0">
              <a:solidFill>
                <a:srgbClr val="000000"/>
              </a:solidFill>
            </a:endParaRP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198892" y="3021014"/>
            <a:ext cx="2403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u="sng" dirty="0">
                <a:solidFill>
                  <a:srgbClr val="000000"/>
                </a:solidFill>
              </a:rPr>
              <a:t>Partial wave </a:t>
            </a:r>
            <a:r>
              <a:rPr lang="en-US" sz="1800" u="sng" dirty="0" smtClean="0">
                <a:solidFill>
                  <a:srgbClr val="000000"/>
                </a:solidFill>
              </a:rPr>
              <a:t>analysis:</a:t>
            </a:r>
            <a:endParaRPr lang="en-US" sz="1800" u="sng" dirty="0">
              <a:solidFill>
                <a:srgbClr val="000000"/>
              </a:solidFill>
            </a:endParaRPr>
          </a:p>
        </p:txBody>
      </p:sp>
      <p:graphicFrame>
        <p:nvGraphicFramePr>
          <p:cNvPr id="14344" name="Objekt 7"/>
          <p:cNvGraphicFramePr>
            <a:graphicFrameLocks noChangeAspect="1"/>
          </p:cNvGraphicFramePr>
          <p:nvPr/>
        </p:nvGraphicFramePr>
        <p:xfrm>
          <a:off x="487460" y="2276475"/>
          <a:ext cx="18256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26" name="Formel" r:id="rId4" imgW="965200" imgH="228600" progId="Equation.3">
                  <p:embed/>
                </p:oleObj>
              </mc:Choice>
              <mc:Fallback>
                <p:oleObj name="Formel" r:id="rId4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460" y="2276475"/>
                        <a:ext cx="18256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" y="116067"/>
            <a:ext cx="990282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Problem with 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PWA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172781" y="1844675"/>
            <a:ext cx="2146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u="sng" dirty="0">
                <a:solidFill>
                  <a:srgbClr val="000000"/>
                </a:solidFill>
              </a:rPr>
              <a:t>Total cross section: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733891"/>
              </p:ext>
            </p:extLst>
          </p:nvPr>
        </p:nvGraphicFramePr>
        <p:xfrm>
          <a:off x="5646164" y="1485032"/>
          <a:ext cx="18256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27" name="Formel" r:id="rId6" imgW="965200" imgH="228600" progId="Equation.3">
                  <p:embed/>
                </p:oleObj>
              </mc:Choice>
              <mc:Fallback>
                <p:oleObj name="Formel" r:id="rId6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164" y="1485032"/>
                        <a:ext cx="18256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1783507" y="5191993"/>
            <a:ext cx="4104009" cy="14055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1600" u="sng" dirty="0" smtClean="0"/>
              <a:t>Total cross section:</a:t>
            </a: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  <a:latin typeface="Symbol" pitchFamily="18" charset="2"/>
              </a:rPr>
              <a:t>s</a:t>
            </a:r>
            <a:r>
              <a:rPr lang="en-US" sz="1600" baseline="-25000" dirty="0" err="1" smtClean="0">
                <a:solidFill>
                  <a:schemeClr val="accent6"/>
                </a:solidFill>
              </a:rPr>
              <a:t>tot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  </a:t>
            </a:r>
            <a:r>
              <a:rPr lang="en-US" sz="1600" dirty="0" smtClean="0">
                <a:solidFill>
                  <a:schemeClr val="accent6"/>
                </a:solidFill>
              </a:rPr>
              <a:t>~ |A(P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33</a:t>
            </a:r>
            <a:r>
              <a:rPr lang="en-US" sz="1600" dirty="0" smtClean="0">
                <a:solidFill>
                  <a:schemeClr val="accent6"/>
                </a:solidFill>
              </a:rPr>
              <a:t>)|</a:t>
            </a:r>
            <a:r>
              <a:rPr lang="en-US" sz="1600" baseline="30000" dirty="0" smtClean="0">
                <a:solidFill>
                  <a:schemeClr val="accent6"/>
                </a:solidFill>
              </a:rPr>
              <a:t>2</a:t>
            </a:r>
            <a:r>
              <a:rPr lang="en-US" sz="1600" dirty="0" smtClean="0">
                <a:solidFill>
                  <a:schemeClr val="accent6"/>
                </a:solidFill>
              </a:rPr>
              <a:t> +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|A(D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13</a:t>
            </a:r>
            <a:r>
              <a:rPr lang="en-US" sz="1600" dirty="0" smtClean="0">
                <a:solidFill>
                  <a:schemeClr val="accent6"/>
                </a:solidFill>
              </a:rPr>
              <a:t>)|</a:t>
            </a:r>
            <a:r>
              <a:rPr lang="en-US" sz="1600" baseline="30000" dirty="0" smtClean="0">
                <a:solidFill>
                  <a:schemeClr val="accent6"/>
                </a:solidFill>
              </a:rPr>
              <a:t>2</a:t>
            </a:r>
            <a:r>
              <a:rPr lang="en-US" sz="1600" dirty="0" smtClean="0">
                <a:solidFill>
                  <a:schemeClr val="accent6"/>
                </a:solidFill>
              </a:rPr>
              <a:t> + |A(F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15</a:t>
            </a:r>
            <a:r>
              <a:rPr lang="en-US" sz="1600" dirty="0" smtClean="0">
                <a:solidFill>
                  <a:schemeClr val="accent6"/>
                </a:solidFill>
              </a:rPr>
              <a:t>)|</a:t>
            </a:r>
            <a:r>
              <a:rPr lang="en-US" sz="1600" baseline="30000" dirty="0" smtClean="0">
                <a:solidFill>
                  <a:schemeClr val="accent6"/>
                </a:solidFill>
              </a:rPr>
              <a:t>2 </a:t>
            </a:r>
            <a:r>
              <a:rPr lang="en-US" sz="1600" dirty="0" smtClean="0">
                <a:solidFill>
                  <a:schemeClr val="accent6"/>
                </a:solidFill>
              </a:rPr>
              <a:t>+ ….. </a:t>
            </a:r>
          </a:p>
          <a:p>
            <a:pPr algn="l"/>
            <a:endParaRPr lang="en-US" sz="1600" dirty="0" smtClean="0">
              <a:solidFill>
                <a:schemeClr val="accent6"/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6"/>
                </a:solidFill>
              </a:rPr>
              <a:t> no interferences between resonances</a:t>
            </a:r>
          </a:p>
          <a:p>
            <a:pPr algn="l"/>
            <a:endParaRPr lang="en-US" sz="1600" baseline="30000" dirty="0" smtClean="0">
              <a:solidFill>
                <a:schemeClr val="accent6"/>
              </a:solidFill>
            </a:endParaRPr>
          </a:p>
          <a:p>
            <a:pPr algn="l"/>
            <a:endParaRPr lang="en-US" sz="1600" baseline="30000" dirty="0">
              <a:solidFill>
                <a:schemeClr val="accent6"/>
              </a:solidFill>
            </a:endParaRPr>
          </a:p>
        </p:txBody>
      </p:sp>
      <p:pic>
        <p:nvPicPr>
          <p:cNvPr id="62722" name="Picture 25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232" y="615885"/>
            <a:ext cx="4632115" cy="30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7181720" y="1052890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2.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7615792" y="1628800"/>
            <a:ext cx="1874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sz="1400" b="1" dirty="0">
                <a:solidFill>
                  <a:srgbClr val="000000"/>
                </a:solidFill>
              </a:rPr>
              <a:t>3. </a:t>
            </a:r>
            <a:r>
              <a:rPr lang="de-DE" sz="1400" b="1" dirty="0" err="1">
                <a:solidFill>
                  <a:srgbClr val="000000"/>
                </a:solidFill>
              </a:rPr>
              <a:t>resonance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region</a:t>
            </a:r>
            <a:endParaRPr lang="de-DE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1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it-IT" sz="3600" b="0" i="0" u="none" strike="noStrike" cap="none" normalizeH="0" baseline="0" smtClean="0">
            <a:ln>
              <a:noFill/>
            </a:ln>
            <a:solidFill>
              <a:srgbClr val="66FF33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it-IT" sz="3600" b="0" i="0" u="none" strike="noStrike" cap="none" normalizeH="0" baseline="0" smtClean="0">
            <a:ln>
              <a:noFill/>
            </a:ln>
            <a:solidFill>
              <a:srgbClr val="66FF33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2363</Words>
  <Application>Microsoft Office PowerPoint</Application>
  <PresentationFormat>Benutzerdefiniert</PresentationFormat>
  <Paragraphs>416</Paragraphs>
  <Slides>42</Slides>
  <Notes>10</Notes>
  <HiddenSlides>0</HiddenSlides>
  <MMClips>0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6" baseType="lpstr">
      <vt:lpstr>Standarddesign</vt:lpstr>
      <vt:lpstr>Custom Design</vt:lpstr>
      <vt:lpstr>2_Standarddesign</vt:lpstr>
      <vt:lpstr>Formel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duns</dc:creator>
  <cp:lastModifiedBy>rbeck</cp:lastModifiedBy>
  <cp:revision>1199</cp:revision>
  <cp:lastPrinted>2022-10-17T14:08:57Z</cp:lastPrinted>
  <dcterms:created xsi:type="dcterms:W3CDTF">1999-05-18T18:37:44Z</dcterms:created>
  <dcterms:modified xsi:type="dcterms:W3CDTF">2022-10-18T05:08:58Z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70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Christian.Zeitnitz@Uni-Mainz.de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I:\Talks\Samstag\HTML</vt:lpwstr>
  </property>
</Properties>
</file>