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1"/>
  </p:notesMasterIdLst>
  <p:sldIdLst>
    <p:sldId id="258" r:id="rId2"/>
    <p:sldId id="268" r:id="rId3"/>
    <p:sldId id="319" r:id="rId4"/>
    <p:sldId id="407" r:id="rId5"/>
    <p:sldId id="412" r:id="rId6"/>
    <p:sldId id="409" r:id="rId7"/>
    <p:sldId id="413" r:id="rId8"/>
    <p:sldId id="269" r:id="rId9"/>
    <p:sldId id="411" r:id="rId10"/>
    <p:sldId id="398" r:id="rId11"/>
    <p:sldId id="414" r:id="rId12"/>
    <p:sldId id="415" r:id="rId13"/>
    <p:sldId id="410" r:id="rId14"/>
    <p:sldId id="288" r:id="rId15"/>
    <p:sldId id="291" r:id="rId16"/>
    <p:sldId id="281" r:id="rId17"/>
    <p:sldId id="305" r:id="rId18"/>
    <p:sldId id="296" r:id="rId19"/>
    <p:sldId id="297" r:id="rId20"/>
  </p:sldIdLst>
  <p:sldSz cx="9144000" cy="6858000" type="screen4x3"/>
  <p:notesSz cx="6858000" cy="9144000"/>
  <p:defaultTextStyle>
    <a:defPPr>
      <a:defRPr lang="en-US"/>
    </a:defPPr>
    <a:lvl1pPr marL="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1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8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4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9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5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1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7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C2F01D7-572E-D948-A34B-147F8D9850DF}">
          <p14:sldIdLst>
            <p14:sldId id="258"/>
            <p14:sldId id="268"/>
            <p14:sldId id="319"/>
            <p14:sldId id="407"/>
            <p14:sldId id="412"/>
            <p14:sldId id="409"/>
            <p14:sldId id="413"/>
            <p14:sldId id="269"/>
            <p14:sldId id="411"/>
            <p14:sldId id="398"/>
            <p14:sldId id="414"/>
            <p14:sldId id="415"/>
            <p14:sldId id="410"/>
            <p14:sldId id="288"/>
            <p14:sldId id="291"/>
            <p14:sldId id="281"/>
            <p14:sldId id="305"/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96" autoAdjust="0"/>
  </p:normalViewPr>
  <p:slideViewPr>
    <p:cSldViewPr snapToGrid="0" snapToObjects="1"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0C3A6-153B-4E23-85B0-80A1E8302B9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9F120-58AE-4D76-9DDE-B6BDF015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2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21549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43098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64646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86195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607744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9293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50841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72390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21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53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33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05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9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021142"/>
            <a:ext cx="8229600" cy="1044142"/>
          </a:xfrm>
        </p:spPr>
        <p:txBody>
          <a:bodyPr>
            <a:spAutoFit/>
          </a:bodyPr>
          <a:lstStyle>
            <a:lvl1pPr>
              <a:defRPr sz="6200" baseline="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8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25303B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/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/>
            </a:lvl1pPr>
            <a:lvl2pPr>
              <a:defRPr sz="2000"/>
            </a:lvl2pPr>
            <a:lvl3pPr>
              <a:defRPr sz="17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318889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1973413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and 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>
                <a:solidFill>
                  <a:srgbClr val="FFFFFF"/>
                </a:solidFill>
              </a:defRPr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700">
                <a:solidFill>
                  <a:srgbClr val="FFFFFF"/>
                </a:solidFill>
              </a:defRPr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1060888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4257488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>
                <a:solidFill>
                  <a:srgbClr val="FFFFFF"/>
                </a:solidFill>
              </a:defRPr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700">
                <a:solidFill>
                  <a:srgbClr val="FFFFFF"/>
                </a:solidFill>
              </a:defRPr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252986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700782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>
                <a:solidFill>
                  <a:srgbClr val="FFFFFF"/>
                </a:solidFill>
              </a:defRPr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700">
                <a:solidFill>
                  <a:srgbClr val="FFFFFF"/>
                </a:solidFill>
              </a:defRPr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1082600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831952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Simp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>
                <a:solidFill>
                  <a:srgbClr val="FFFFFF"/>
                </a:solidFill>
              </a:defRPr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700">
                <a:solidFill>
                  <a:srgbClr val="FFFFFF"/>
                </a:solidFill>
              </a:defRPr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286671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45686"/>
            <a:ext cx="9144000" cy="1766627"/>
          </a:xfrm>
        </p:spPr>
        <p:txBody>
          <a:bodyPr anchor="ctr"/>
          <a:lstStyle>
            <a:lvl1pPr marL="0" marR="0" indent="0" algn="ctr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/>
              <a:t>Drag image 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9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spAutoFit/>
          </a:bodyPr>
          <a:lstStyle>
            <a:lvl1pPr>
              <a:defRPr sz="55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269766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and 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25303B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/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/>
            </a:lvl1pPr>
            <a:lvl2pPr>
              <a:defRPr sz="2000"/>
            </a:lvl2pPr>
            <a:lvl3pPr>
              <a:defRPr sz="17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14567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1460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25303B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/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/>
            </a:lvl1pPr>
            <a:lvl2pPr>
              <a:defRPr sz="2000"/>
            </a:lvl2pPr>
            <a:lvl3pPr>
              <a:defRPr sz="17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388873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349355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25303B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/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/>
            </a:lvl1pPr>
            <a:lvl2pPr>
              <a:defRPr sz="2000"/>
            </a:lvl2pPr>
            <a:lvl3pPr>
              <a:defRPr sz="17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24653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279986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380179"/>
            <a:ext cx="8229600" cy="935975"/>
          </a:xfrm>
          <a:prstGeom prst="rect">
            <a:avLst/>
          </a:prstGeom>
        </p:spPr>
        <p:txBody>
          <a:bodyPr vert="horz" lIns="91429" tIns="45715" rIns="91429" bIns="45715" rtlCol="0" anchor="ctr">
            <a:spAutoFit/>
          </a:bodyPr>
          <a:lstStyle/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3554642"/>
            <a:ext cx="8229600" cy="611473"/>
          </a:xfrm>
          <a:prstGeom prst="rect">
            <a:avLst/>
          </a:prstGeom>
        </p:spPr>
        <p:txBody>
          <a:bodyPr vert="horz" lIns="91429" tIns="45715" rIns="91429" bIns="45715" rtlCol="0"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261989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49" r:id="rId4"/>
    <p:sldLayoutId id="2147483662" r:id="rId5"/>
    <p:sldLayoutId id="2147483661" r:id="rId6"/>
    <p:sldLayoutId id="2147483664" r:id="rId7"/>
    <p:sldLayoutId id="2147483663" r:id="rId8"/>
    <p:sldLayoutId id="2147483666" r:id="rId9"/>
    <p:sldLayoutId id="2147483665" r:id="rId10"/>
    <p:sldLayoutId id="2147483667" r:id="rId11"/>
    <p:sldLayoutId id="2147483668" r:id="rId12"/>
    <p:sldLayoutId id="2147483672" r:id="rId13"/>
    <p:sldLayoutId id="2147483670" r:id="rId14"/>
    <p:sldLayoutId id="2147483673" r:id="rId15"/>
    <p:sldLayoutId id="2147483671" r:id="rId16"/>
    <p:sldLayoutId id="2147483674" r:id="rId17"/>
    <p:sldLayoutId id="2147483669" r:id="rId18"/>
  </p:sldLayoutIdLst>
  <p:hf hdr="0" ftr="0" dt="0"/>
  <p:txStyles>
    <p:titleStyle>
      <a:lvl1pPr algn="l" defTabSz="457146" rtl="0" eaLnBrk="1" latinLnBrk="0" hangingPunct="1">
        <a:spcBef>
          <a:spcPct val="0"/>
        </a:spcBef>
        <a:buNone/>
        <a:defRPr sz="55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0" indent="0" algn="l" defTabSz="457146" rtl="0" eaLnBrk="1" latinLnBrk="0" hangingPunct="1">
        <a:spcBef>
          <a:spcPct val="20000"/>
        </a:spcBef>
        <a:buFont typeface="Arial"/>
        <a:buNone/>
        <a:defRPr sz="3400" kern="1200" cap="all" baseline="0">
          <a:solidFill>
            <a:srgbClr val="25303B"/>
          </a:solidFill>
          <a:latin typeface="+mn-lt"/>
          <a:ea typeface="+mn-ea"/>
          <a:cs typeface="+mn-cs"/>
        </a:defRPr>
      </a:lvl1pPr>
      <a:lvl2pPr marL="742862" indent="-285716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5" indent="-228573" algn="l" defTabSz="4571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0" indent="-228573" algn="l" defTabSz="4571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7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2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8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4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0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1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4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5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1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7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20.png"/><Relationship Id="rId10" Type="http://schemas.openxmlformats.org/officeDocument/2006/relationships/hyperlink" Target="https://arxiv.org/abs/2206.12299" TargetMode="External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206.12299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hyperlink" Target="https://arxiv.org/abs/2206.12299" TargetMode="Externa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gif"/><Relationship Id="rId4" Type="http://schemas.openxmlformats.org/officeDocument/2006/relationships/image" Target="../media/image9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1" y="2973829"/>
            <a:ext cx="8229600" cy="1138763"/>
          </a:xfrm>
        </p:spPr>
        <p:txBody>
          <a:bodyPr/>
          <a:lstStyle/>
          <a:p>
            <a:pPr algn="ctr"/>
            <a:r>
              <a:rPr lang="en-GB" sz="3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Studying laws of Nature with polarisation observables </a:t>
            </a:r>
            <a:endParaRPr lang="en-GB" sz="3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8820" y="5317116"/>
            <a:ext cx="2846360" cy="454304"/>
          </a:xfrm>
          <a:prstGeom prst="rect">
            <a:avLst/>
          </a:prstGeom>
          <a:noFill/>
        </p:spPr>
        <p:txBody>
          <a:bodyPr wrap="none" lIns="64310" tIns="32155" rIns="64310" bIns="32155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Mikhail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Bashkanov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50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455995"/>
            <a:ext cx="6275563" cy="738654"/>
          </a:xfrm>
        </p:spPr>
        <p:txBody>
          <a:bodyPr/>
          <a:lstStyle/>
          <a:p>
            <a:pPr lvl="0"/>
            <a:r>
              <a:rPr lang="en-GB" dirty="0">
                <a:solidFill>
                  <a:srgbClr val="000000"/>
                </a:solidFill>
                <a:latin typeface="+mn-lt"/>
              </a:rPr>
              <a:t>Results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AutoShape 2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2390B4-8819-4DEF-990C-1160A6546BC0}"/>
                  </a:ext>
                </a:extLst>
              </p:cNvPr>
              <p:cNvSpPr txBox="1"/>
              <p:nvPr/>
            </p:nvSpPr>
            <p:spPr>
              <a:xfrm>
                <a:off x="1157976" y="1221294"/>
                <a:ext cx="16548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dirty="0"/>
                  <a:t> at 90 degree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2390B4-8819-4DEF-990C-1160A6546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976" y="1221294"/>
                <a:ext cx="1654812" cy="369332"/>
              </a:xfrm>
              <a:prstGeom prst="rect">
                <a:avLst/>
              </a:prstGeom>
              <a:blipFill>
                <a:blip r:embed="rId3"/>
                <a:stretch>
                  <a:fillRect t="-8197" r="-295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7938BC-574B-4341-A0BB-3101C83EF53E}"/>
                  </a:ext>
                </a:extLst>
              </p:cNvPr>
              <p:cNvSpPr txBox="1"/>
              <p:nvPr/>
            </p:nvSpPr>
            <p:spPr>
              <a:xfrm>
                <a:off x="5292497" y="4683967"/>
                <a:ext cx="2778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𝛾</m:t>
                      </m:r>
                      <m:r>
                        <a:rPr lang="en-US" sz="2000" b="0" i="1" smtClean="0">
                          <a:latin typeface="Cambria Math"/>
                        </a:rPr>
                        <m:t>𝑑</m:t>
                      </m:r>
                      <m:r>
                        <a:rPr lang="en-US" sz="2000" i="1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→</m:t>
                      </m:r>
                      <m:r>
                        <a:rPr lang="en-US" sz="2000" b="0" i="1" smtClean="0">
                          <a:latin typeface="Cambria Math"/>
                        </a:rPr>
                        <m:t>𝑝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7938BC-574B-4341-A0BB-3101C83EF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497" y="4683967"/>
                <a:ext cx="2778068" cy="400110"/>
              </a:xfrm>
              <a:prstGeom prst="rect">
                <a:avLst/>
              </a:prstGeom>
              <a:blipFill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5E5F60-2C83-4100-8AD1-B179A6D352EA}"/>
                  </a:ext>
                </a:extLst>
              </p:cNvPr>
              <p:cNvSpPr txBox="1"/>
              <p:nvPr/>
            </p:nvSpPr>
            <p:spPr>
              <a:xfrm>
                <a:off x="5292497" y="5059930"/>
                <a:ext cx="2778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𝛾</m:t>
                      </m:r>
                      <m:r>
                        <a:rPr lang="en-US" sz="2000" b="0" i="1" smtClean="0">
                          <a:latin typeface="Cambria Math"/>
                        </a:rPr>
                        <m:t>𝑑</m:t>
                      </m:r>
                      <m:r>
                        <a:rPr lang="en-US" sz="2000" i="1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→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5E5F60-2C83-4100-8AD1-B179A6D35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497" y="5059930"/>
                <a:ext cx="2778068" cy="400110"/>
              </a:xfrm>
              <a:prstGeom prst="rect">
                <a:avLst/>
              </a:prstGeom>
              <a:blipFill>
                <a:blip r:embed="rId6"/>
                <a:stretch>
                  <a:fillRect t="-18182"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F25663B4-866A-4391-85D8-440C0E9525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6236" y="1775292"/>
            <a:ext cx="4322190" cy="29086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DC6E46-488B-489F-9E8E-ADE10F13A432}"/>
              </a:ext>
            </a:extLst>
          </p:cNvPr>
          <p:cNvSpPr txBox="1"/>
          <p:nvPr/>
        </p:nvSpPr>
        <p:spPr>
          <a:xfrm>
            <a:off x="5368371" y="2383244"/>
            <a:ext cx="1058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proton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5020B2-CD2C-49C8-A1EC-9E0905FC030F}"/>
              </a:ext>
            </a:extLst>
          </p:cNvPr>
          <p:cNvSpPr txBox="1"/>
          <p:nvPr/>
        </p:nvSpPr>
        <p:spPr>
          <a:xfrm>
            <a:off x="5368371" y="2552521"/>
            <a:ext cx="1229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neutron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38C79E-06D9-4A02-A43E-05BB0C5CB8C8}"/>
                  </a:ext>
                </a:extLst>
              </p:cNvPr>
              <p:cNvSpPr txBox="1"/>
              <p:nvPr/>
            </p:nvSpPr>
            <p:spPr>
              <a:xfrm>
                <a:off x="5854125" y="1537391"/>
                <a:ext cx="1635704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dirty="0"/>
                  <a:t> at 90 degree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38C79E-06D9-4A02-A43E-05BB0C5CB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125" y="1537391"/>
                <a:ext cx="1635704" cy="391261"/>
              </a:xfrm>
              <a:prstGeom prst="rect">
                <a:avLst/>
              </a:prstGeom>
              <a:blipFill>
                <a:blip r:embed="rId8"/>
                <a:stretch>
                  <a:fillRect t="-6250" r="-2974" b="-203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EA87966-F959-46E2-BCD0-50A412D2D515}"/>
              </a:ext>
            </a:extLst>
          </p:cNvPr>
          <p:cNvSpPr txBox="1"/>
          <p:nvPr/>
        </p:nvSpPr>
        <p:spPr>
          <a:xfrm>
            <a:off x="5556329" y="5554209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i="1" dirty="0">
                <a:effectLst/>
                <a:latin typeface="-apple-system"/>
              </a:rPr>
              <a:t>PRL.</a:t>
            </a:r>
            <a:r>
              <a:rPr lang="en-GB" b="0" i="0" dirty="0">
                <a:effectLst/>
                <a:latin typeface="-apple-system"/>
              </a:rPr>
              <a:t> 124 (2020) 13, 132001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806A23-9A94-C899-826D-A5D27270A0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375" y="1663546"/>
            <a:ext cx="3542051" cy="2692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80525F-2916-60CF-6D05-21D9270BB8B7}"/>
              </a:ext>
            </a:extLst>
          </p:cNvPr>
          <p:cNvSpPr txBox="1"/>
          <p:nvPr/>
        </p:nvSpPr>
        <p:spPr>
          <a:xfrm>
            <a:off x="2240291" y="4668208"/>
            <a:ext cx="1508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Arenhoevel</a:t>
            </a:r>
            <a:endParaRPr lang="en-GB" dirty="0"/>
          </a:p>
          <a:p>
            <a:r>
              <a:rPr lang="en-GB" dirty="0"/>
              <a:t>Kang</a:t>
            </a:r>
          </a:p>
          <a:p>
            <a:r>
              <a:rPr lang="en-GB" dirty="0"/>
              <a:t>Fix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0BBF6C-2B3B-F896-BF30-9C533B640EBB}"/>
              </a:ext>
            </a:extLst>
          </p:cNvPr>
          <p:cNvCxnSpPr>
            <a:cxnSpLocks/>
          </p:cNvCxnSpPr>
          <p:nvPr/>
        </p:nvCxnSpPr>
        <p:spPr>
          <a:xfrm>
            <a:off x="612775" y="4884022"/>
            <a:ext cx="13726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A779463-3F6D-3DF9-245E-880674098638}"/>
              </a:ext>
            </a:extLst>
          </p:cNvPr>
          <p:cNvCxnSpPr>
            <a:cxnSpLocks/>
          </p:cNvCxnSpPr>
          <p:nvPr/>
        </p:nvCxnSpPr>
        <p:spPr>
          <a:xfrm>
            <a:off x="612775" y="5129873"/>
            <a:ext cx="1372607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D30022-2A4A-2FC6-C8F9-D17FEB4C5AC8}"/>
              </a:ext>
            </a:extLst>
          </p:cNvPr>
          <p:cNvCxnSpPr>
            <a:cxnSpLocks/>
          </p:cNvCxnSpPr>
          <p:nvPr/>
        </p:nvCxnSpPr>
        <p:spPr>
          <a:xfrm>
            <a:off x="612775" y="5343233"/>
            <a:ext cx="1372607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19B23ED-9181-FD58-53F2-2C195FF85C44}"/>
              </a:ext>
            </a:extLst>
          </p:cNvPr>
          <p:cNvCxnSpPr>
            <a:cxnSpLocks/>
          </p:cNvCxnSpPr>
          <p:nvPr/>
        </p:nvCxnSpPr>
        <p:spPr>
          <a:xfrm>
            <a:off x="612774" y="5448953"/>
            <a:ext cx="1372607" cy="0"/>
          </a:xfrm>
          <a:prstGeom prst="line">
            <a:avLst/>
          </a:prstGeom>
          <a:ln>
            <a:solidFill>
              <a:srgbClr val="0000FF"/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2E23FD3-1217-BBAF-2F9C-EAF5EF289BF6}"/>
              </a:ext>
            </a:extLst>
          </p:cNvPr>
          <p:cNvSpPr txBox="1"/>
          <p:nvPr/>
        </p:nvSpPr>
        <p:spPr>
          <a:xfrm>
            <a:off x="326093" y="5121486"/>
            <a:ext cx="1058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65AF1E-0989-132C-5121-59A17408A5EC}"/>
              </a:ext>
            </a:extLst>
          </p:cNvPr>
          <p:cNvSpPr txBox="1"/>
          <p:nvPr/>
        </p:nvSpPr>
        <p:spPr>
          <a:xfrm>
            <a:off x="326093" y="5271397"/>
            <a:ext cx="1229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0A4CFC-C745-27C6-AC22-20501DB930C8}"/>
              </a:ext>
            </a:extLst>
          </p:cNvPr>
          <p:cNvSpPr txBox="1"/>
          <p:nvPr/>
        </p:nvSpPr>
        <p:spPr>
          <a:xfrm>
            <a:off x="612775" y="6258560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40A9FF"/>
                </a:solidFill>
                <a:latin typeface="-apple-system"/>
                <a:hlinkClick r:id="rId10"/>
              </a:rPr>
              <a:t>a</a:t>
            </a:r>
            <a:r>
              <a:rPr lang="en-GB" b="0" i="0" u="none" strike="noStrike" dirty="0">
                <a:solidFill>
                  <a:srgbClr val="40A9FF"/>
                </a:solidFill>
                <a:effectLst/>
                <a:latin typeface="-apple-system"/>
                <a:hlinkClick r:id="rId10"/>
              </a:rPr>
              <a:t>rxiv:2206.12299</a:t>
            </a:r>
            <a:r>
              <a:rPr lang="en-GB" b="0" i="0" dirty="0">
                <a:effectLst/>
                <a:latin typeface="-apple-system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72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ctrTitle"/>
              </p:nvPr>
            </p:nvSpPr>
            <p:spPr>
              <a:xfrm>
                <a:off x="115436" y="455995"/>
                <a:ext cx="6275563" cy="738654"/>
              </a:xfrm>
            </p:spPr>
            <p:txBody>
              <a:bodyPr/>
              <a:lstStyle/>
              <a:p>
                <a:pPr lvl="0"/>
                <a:r>
                  <a:rPr lang="en-GB" dirty="0">
                    <a:solidFill>
                      <a:srgbClr val="000000"/>
                    </a:solidFill>
                    <a:latin typeface="+mn-lt"/>
                  </a:rPr>
                  <a:t>Results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15436" y="455995"/>
                <a:ext cx="6275563" cy="738654"/>
              </a:xfrm>
              <a:blipFill>
                <a:blip r:embed="rId3"/>
                <a:stretch>
                  <a:fillRect l="-3790" t="-15702" b="-38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AutoShape 2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2390B4-8819-4DEF-990C-1160A6546BC0}"/>
                  </a:ext>
                </a:extLst>
              </p:cNvPr>
              <p:cNvSpPr txBox="1"/>
              <p:nvPr/>
            </p:nvSpPr>
            <p:spPr>
              <a:xfrm>
                <a:off x="1157976" y="1221294"/>
                <a:ext cx="16548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dirty="0"/>
                  <a:t> at 90 degree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2390B4-8819-4DEF-990C-1160A6546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976" y="1221294"/>
                <a:ext cx="1654812" cy="369332"/>
              </a:xfrm>
              <a:prstGeom prst="rect">
                <a:avLst/>
              </a:prstGeom>
              <a:blipFill>
                <a:blip r:embed="rId4"/>
                <a:stretch>
                  <a:fillRect t="-8197" r="-295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C9806A23-9A94-C899-826D-A5D27270A0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75" y="1663546"/>
            <a:ext cx="3542051" cy="2692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80525F-2916-60CF-6D05-21D9270BB8B7}"/>
              </a:ext>
            </a:extLst>
          </p:cNvPr>
          <p:cNvSpPr txBox="1"/>
          <p:nvPr/>
        </p:nvSpPr>
        <p:spPr>
          <a:xfrm>
            <a:off x="2240291" y="4668208"/>
            <a:ext cx="1508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Arenhoevel</a:t>
            </a:r>
            <a:endParaRPr lang="en-GB" dirty="0"/>
          </a:p>
          <a:p>
            <a:r>
              <a:rPr lang="en-GB" dirty="0"/>
              <a:t>Kang</a:t>
            </a:r>
          </a:p>
          <a:p>
            <a:r>
              <a:rPr lang="en-GB" dirty="0"/>
              <a:t>Fix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0BBF6C-2B3B-F896-BF30-9C533B640EBB}"/>
              </a:ext>
            </a:extLst>
          </p:cNvPr>
          <p:cNvCxnSpPr>
            <a:cxnSpLocks/>
          </p:cNvCxnSpPr>
          <p:nvPr/>
        </p:nvCxnSpPr>
        <p:spPr>
          <a:xfrm>
            <a:off x="612775" y="4884022"/>
            <a:ext cx="13726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A779463-3F6D-3DF9-245E-880674098638}"/>
              </a:ext>
            </a:extLst>
          </p:cNvPr>
          <p:cNvCxnSpPr>
            <a:cxnSpLocks/>
          </p:cNvCxnSpPr>
          <p:nvPr/>
        </p:nvCxnSpPr>
        <p:spPr>
          <a:xfrm>
            <a:off x="612775" y="5129873"/>
            <a:ext cx="1372607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D30022-2A4A-2FC6-C8F9-D17FEB4C5AC8}"/>
              </a:ext>
            </a:extLst>
          </p:cNvPr>
          <p:cNvCxnSpPr>
            <a:cxnSpLocks/>
          </p:cNvCxnSpPr>
          <p:nvPr/>
        </p:nvCxnSpPr>
        <p:spPr>
          <a:xfrm>
            <a:off x="612775" y="5343233"/>
            <a:ext cx="1372607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19B23ED-9181-FD58-53F2-2C195FF85C44}"/>
              </a:ext>
            </a:extLst>
          </p:cNvPr>
          <p:cNvCxnSpPr>
            <a:cxnSpLocks/>
          </p:cNvCxnSpPr>
          <p:nvPr/>
        </p:nvCxnSpPr>
        <p:spPr>
          <a:xfrm>
            <a:off x="612774" y="5448953"/>
            <a:ext cx="1372607" cy="0"/>
          </a:xfrm>
          <a:prstGeom prst="line">
            <a:avLst/>
          </a:prstGeom>
          <a:ln>
            <a:solidFill>
              <a:srgbClr val="0000FF"/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2E23FD3-1217-BBAF-2F9C-EAF5EF289BF6}"/>
              </a:ext>
            </a:extLst>
          </p:cNvPr>
          <p:cNvSpPr txBox="1"/>
          <p:nvPr/>
        </p:nvSpPr>
        <p:spPr>
          <a:xfrm>
            <a:off x="326093" y="5121486"/>
            <a:ext cx="1058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65AF1E-0989-132C-5121-59A17408A5EC}"/>
              </a:ext>
            </a:extLst>
          </p:cNvPr>
          <p:cNvSpPr txBox="1"/>
          <p:nvPr/>
        </p:nvSpPr>
        <p:spPr>
          <a:xfrm>
            <a:off x="326093" y="5271397"/>
            <a:ext cx="1229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837B28-657A-ED75-6BB2-7C69D734B9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2771" y="1597194"/>
            <a:ext cx="4004029" cy="29724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972E4CD-7EC7-ACBC-F9C8-2F6BA59372D5}"/>
                  </a:ext>
                </a:extLst>
              </p:cNvPr>
              <p:cNvSpPr txBox="1"/>
              <p:nvPr/>
            </p:nvSpPr>
            <p:spPr>
              <a:xfrm>
                <a:off x="6004655" y="1333675"/>
                <a:ext cx="16548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dirty="0"/>
                  <a:t> at 60 degree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972E4CD-7EC7-ACBC-F9C8-2F6BA5937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655" y="1333675"/>
                <a:ext cx="1654812" cy="369332"/>
              </a:xfrm>
              <a:prstGeom prst="rect">
                <a:avLst/>
              </a:prstGeom>
              <a:blipFill>
                <a:blip r:embed="rId7"/>
                <a:stretch>
                  <a:fillRect t="-10000" r="-3321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EFC578B-2790-030B-3078-C5BC50BF73C8}"/>
              </a:ext>
            </a:extLst>
          </p:cNvPr>
          <p:cNvSpPr txBox="1"/>
          <p:nvPr/>
        </p:nvSpPr>
        <p:spPr>
          <a:xfrm>
            <a:off x="612775" y="6258560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40A9FF"/>
                </a:solidFill>
                <a:latin typeface="-apple-system"/>
                <a:hlinkClick r:id="rId8"/>
              </a:rPr>
              <a:t>a</a:t>
            </a:r>
            <a:r>
              <a:rPr lang="en-GB" b="0" i="0" u="none" strike="noStrike" dirty="0">
                <a:solidFill>
                  <a:srgbClr val="40A9FF"/>
                </a:solidFill>
                <a:effectLst/>
                <a:latin typeface="-apple-system"/>
                <a:hlinkClick r:id="rId8"/>
              </a:rPr>
              <a:t>rxiv:2206.12299</a:t>
            </a:r>
            <a:r>
              <a:rPr lang="en-GB" b="0" i="0" dirty="0">
                <a:effectLst/>
                <a:latin typeface="-apple-system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030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ctrTitle"/>
              </p:nvPr>
            </p:nvSpPr>
            <p:spPr>
              <a:xfrm>
                <a:off x="115436" y="225163"/>
                <a:ext cx="6569844" cy="1200318"/>
              </a:xfrm>
            </p:spPr>
            <p:txBody>
              <a:bodyPr/>
              <a:lstStyle/>
              <a:p>
                <a:pPr lvl="0"/>
                <a:r>
                  <a:rPr lang="en-GB" sz="3600" dirty="0">
                    <a:solidFill>
                      <a:srgbClr val="000000"/>
                    </a:solidFill>
                    <a:latin typeface="+mn-lt"/>
                  </a:rPr>
                  <a:t>Cross-check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GB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3600" dirty="0">
                    <a:solidFill>
                      <a:srgbClr val="000000"/>
                    </a:solidFill>
                    <a:latin typeface="+mn-lt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GB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+mn-lt"/>
                  </a:rPr>
                  <a:t> expectations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GB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3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𝟏𝟔𝟖𝟎</m:t>
                    </m:r>
                    <m:r>
                      <a:rPr lang="en-GB" sz="3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+mn-lt"/>
                  </a:rPr>
                  <a:t> predictions</a:t>
                </a: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15436" y="225163"/>
                <a:ext cx="6569844" cy="1200318"/>
              </a:xfrm>
              <a:blipFill>
                <a:blip r:embed="rId3"/>
                <a:stretch>
                  <a:fillRect l="-2876" t="-7614" r="-835" b="-18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AutoShape 2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572452-83E7-A8D9-9013-91D84D1AA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815" y="1642707"/>
            <a:ext cx="5869582" cy="39859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FD8F6A-5907-BCC2-A7C3-EC503C81F97D}"/>
              </a:ext>
            </a:extLst>
          </p:cNvPr>
          <p:cNvSpPr txBox="1"/>
          <p:nvPr/>
        </p:nvSpPr>
        <p:spPr>
          <a:xfrm>
            <a:off x="2993501" y="5987018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Mainz MAID</a:t>
            </a:r>
          </a:p>
        </p:txBody>
      </p:sp>
    </p:spTree>
    <p:extLst>
      <p:ext uri="{BB962C8B-B14F-4D97-AF65-F5344CB8AC3E}">
        <p14:creationId xmlns:p14="http://schemas.microsoft.com/office/powerpoint/2010/main" val="1360424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455995"/>
            <a:ext cx="6275563" cy="738654"/>
          </a:xfrm>
        </p:spPr>
        <p:txBody>
          <a:bodyPr/>
          <a:lstStyle/>
          <a:p>
            <a:pPr lvl="0"/>
            <a:r>
              <a:rPr lang="en-GB" dirty="0">
                <a:solidFill>
                  <a:srgbClr val="000000"/>
                </a:solidFill>
                <a:latin typeface="+mn-lt"/>
              </a:rPr>
              <a:t>Argand type plots Re vs </a:t>
            </a:r>
            <a:r>
              <a:rPr lang="en-GB" dirty="0" err="1">
                <a:solidFill>
                  <a:srgbClr val="000000"/>
                </a:solidFill>
                <a:latin typeface="+mn-lt"/>
              </a:rPr>
              <a:t>Im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AutoShape 2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5A0C1E-6AB7-4887-B237-958959B0DAF8}"/>
                  </a:ext>
                </a:extLst>
              </p:cNvPr>
              <p:cNvSpPr txBox="1"/>
              <p:nvPr/>
            </p:nvSpPr>
            <p:spPr>
              <a:xfrm>
                <a:off x="919082" y="1142275"/>
                <a:ext cx="2030556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dirty="0"/>
                  <a:t>&amp;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dirty="0"/>
                  <a:t> at 90 degree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5A0C1E-6AB7-4887-B237-958959B0D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82" y="1142275"/>
                <a:ext cx="2030556" cy="391261"/>
              </a:xfrm>
              <a:prstGeom prst="rect">
                <a:avLst/>
              </a:prstGeom>
              <a:blipFill>
                <a:blip r:embed="rId3"/>
                <a:stretch>
                  <a:fillRect t="-6154" r="-2102" b="-18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B7A0172-CD14-4780-86E7-0B08A6D21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632" y="2220271"/>
            <a:ext cx="3561203" cy="16306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2B6E8E-B287-8472-83D8-E0777C08E8F2}"/>
              </a:ext>
            </a:extLst>
          </p:cNvPr>
          <p:cNvSpPr txBox="1"/>
          <p:nvPr/>
        </p:nvSpPr>
        <p:spPr>
          <a:xfrm>
            <a:off x="612775" y="6258560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40A9FF"/>
                </a:solidFill>
                <a:latin typeface="-apple-system"/>
                <a:hlinkClick r:id="rId5"/>
              </a:rPr>
              <a:t>a</a:t>
            </a:r>
            <a:r>
              <a:rPr lang="en-GB" b="0" i="0" u="none" strike="noStrike" dirty="0">
                <a:solidFill>
                  <a:srgbClr val="40A9FF"/>
                </a:solidFill>
                <a:effectLst/>
                <a:latin typeface="-apple-system"/>
                <a:hlinkClick r:id="rId5"/>
              </a:rPr>
              <a:t>rxiv:2206.12299</a:t>
            </a:r>
            <a:r>
              <a:rPr lang="en-GB" b="0" i="0" dirty="0">
                <a:effectLst/>
                <a:latin typeface="-apple-system"/>
              </a:rPr>
              <a:t> 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BF5CBA-E386-601E-4813-8736429B84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975" y="1515480"/>
            <a:ext cx="4457065" cy="474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91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5" r="50000"/>
          <a:stretch/>
        </p:blipFill>
        <p:spPr>
          <a:xfrm>
            <a:off x="259744" y="1561966"/>
            <a:ext cx="2775229" cy="5050227"/>
          </a:xfrm>
          <a:prstGeom prst="rect">
            <a:avLst/>
          </a:prstGeom>
        </p:spPr>
      </p:pic>
      <p:cxnSp>
        <p:nvCxnSpPr>
          <p:cNvPr id="21" name="Прямая со стрелкой 20"/>
          <p:cNvCxnSpPr>
            <a:stCxn id="12" idx="5"/>
          </p:cNvCxnSpPr>
          <p:nvPr/>
        </p:nvCxnSpPr>
        <p:spPr>
          <a:xfrm>
            <a:off x="7419256" y="2561987"/>
            <a:ext cx="1064095" cy="919070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7355247" y="1437572"/>
            <a:ext cx="1629036" cy="877197"/>
          </a:xfrm>
          <a:prstGeom prst="straightConnector1">
            <a:avLst/>
          </a:prstGeom>
          <a:ln w="4762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>
            <a:off x="5812224" y="2319064"/>
            <a:ext cx="1217061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132830"/>
            <a:ext cx="6275563" cy="1384984"/>
          </a:xfrm>
        </p:spPr>
        <p:txBody>
          <a:bodyPr/>
          <a:lstStyle/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Photon beam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spin asymmetry</a:t>
            </a:r>
            <a:endParaRPr lang="en-US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6989017" y="1291077"/>
            <a:ext cx="2107096" cy="2280340"/>
          </a:xfrm>
          <a:prstGeom prst="parallelogram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олилиния 5"/>
          <p:cNvSpPr/>
          <p:nvPr/>
        </p:nvSpPr>
        <p:spPr>
          <a:xfrm>
            <a:off x="4433619" y="1866942"/>
            <a:ext cx="3461335" cy="1033670"/>
          </a:xfrm>
          <a:custGeom>
            <a:avLst/>
            <a:gdLst>
              <a:gd name="connsiteX0" fmla="*/ 978010 w 3252083"/>
              <a:gd name="connsiteY0" fmla="*/ 23854 h 1033670"/>
              <a:gd name="connsiteX1" fmla="*/ 3252083 w 3252083"/>
              <a:gd name="connsiteY1" fmla="*/ 0 h 1033670"/>
              <a:gd name="connsiteX2" fmla="*/ 2019631 w 3252083"/>
              <a:gd name="connsiteY2" fmla="*/ 1033670 h 1033670"/>
              <a:gd name="connsiteX3" fmla="*/ 0 w 3252083"/>
              <a:gd name="connsiteY3" fmla="*/ 1001865 h 1033670"/>
              <a:gd name="connsiteX4" fmla="*/ 978010 w 3252083"/>
              <a:gd name="connsiteY4" fmla="*/ 23854 h 1033670"/>
              <a:gd name="connsiteX0" fmla="*/ 960811 w 3252083"/>
              <a:gd name="connsiteY0" fmla="*/ 3789 h 1033670"/>
              <a:gd name="connsiteX1" fmla="*/ 3252083 w 3252083"/>
              <a:gd name="connsiteY1" fmla="*/ 0 h 1033670"/>
              <a:gd name="connsiteX2" fmla="*/ 2019631 w 3252083"/>
              <a:gd name="connsiteY2" fmla="*/ 1033670 h 1033670"/>
              <a:gd name="connsiteX3" fmla="*/ 0 w 3252083"/>
              <a:gd name="connsiteY3" fmla="*/ 1001865 h 1033670"/>
              <a:gd name="connsiteX4" fmla="*/ 960811 w 3252083"/>
              <a:gd name="connsiteY4" fmla="*/ 3789 h 1033670"/>
              <a:gd name="connsiteX0" fmla="*/ 1170063 w 3461335"/>
              <a:gd name="connsiteY0" fmla="*/ 3789 h 1033670"/>
              <a:gd name="connsiteX1" fmla="*/ 3461335 w 3461335"/>
              <a:gd name="connsiteY1" fmla="*/ 0 h 1033670"/>
              <a:gd name="connsiteX2" fmla="*/ 2228883 w 3461335"/>
              <a:gd name="connsiteY2" fmla="*/ 1033670 h 1033670"/>
              <a:gd name="connsiteX3" fmla="*/ 0 w 3461335"/>
              <a:gd name="connsiteY3" fmla="*/ 1027663 h 1033670"/>
              <a:gd name="connsiteX4" fmla="*/ 1170063 w 3461335"/>
              <a:gd name="connsiteY4" fmla="*/ 3789 h 103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1335" h="1033670">
                <a:moveTo>
                  <a:pt x="1170063" y="3789"/>
                </a:moveTo>
                <a:lnTo>
                  <a:pt x="3461335" y="0"/>
                </a:lnTo>
                <a:lnTo>
                  <a:pt x="2228883" y="1033670"/>
                </a:lnTo>
                <a:lnTo>
                  <a:pt x="0" y="1027663"/>
                </a:lnTo>
                <a:lnTo>
                  <a:pt x="1170063" y="3789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89017" y="2131749"/>
            <a:ext cx="504056" cy="5040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</a:t>
            </a:r>
            <a:endParaRPr lang="ru-RU" sz="24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5656196" y="2008733"/>
            <a:ext cx="0" cy="711671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Овал 14"/>
              <p:cNvSpPr/>
              <p:nvPr/>
            </p:nvSpPr>
            <p:spPr>
              <a:xfrm>
                <a:off x="5483143" y="2203756"/>
                <a:ext cx="346107" cy="3600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𝜸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5" name="Овал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143" y="2203756"/>
                <a:ext cx="346107" cy="360040"/>
              </a:xfrm>
              <a:prstGeom prst="ellipse">
                <a:avLst/>
              </a:prstGeom>
              <a:blipFill rotWithShape="1">
                <a:blip r:embed="rId3"/>
                <a:stretch>
                  <a:fillRect l="-15789" b="-254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Овал 25"/>
          <p:cNvSpPr/>
          <p:nvPr/>
        </p:nvSpPr>
        <p:spPr>
          <a:xfrm>
            <a:off x="8431343" y="1512014"/>
            <a:ext cx="232826" cy="2637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310" tIns="32155" rIns="64310" bIns="32155" rtlCol="0" anchor="ctr"/>
          <a:lstStyle/>
          <a:p>
            <a:pPr algn="ctr"/>
            <a:r>
              <a:rPr lang="en-US" sz="2300" b="1" dirty="0"/>
              <a:t>p</a:t>
            </a:r>
          </a:p>
        </p:txBody>
      </p:sp>
      <p:sp>
        <p:nvSpPr>
          <p:cNvPr id="27" name="Овал 26"/>
          <p:cNvSpPr/>
          <p:nvPr/>
        </p:nvSpPr>
        <p:spPr>
          <a:xfrm>
            <a:off x="7951303" y="2956848"/>
            <a:ext cx="232826" cy="263727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310" tIns="32155" rIns="64310" bIns="32155"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32" name="Дуга 31"/>
          <p:cNvSpPr/>
          <p:nvPr/>
        </p:nvSpPr>
        <p:spPr>
          <a:xfrm>
            <a:off x="7113115" y="1667792"/>
            <a:ext cx="627424" cy="680794"/>
          </a:xfrm>
          <a:prstGeom prst="arc">
            <a:avLst>
              <a:gd name="adj1" fmla="val 16200000"/>
              <a:gd name="adj2" fmla="val 21424230"/>
            </a:avLst>
          </a:prstGeom>
          <a:ln>
            <a:solidFill>
              <a:schemeClr val="accent4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519143" y="1437572"/>
                <a:ext cx="399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143" y="1437572"/>
                <a:ext cx="39959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56289" y="4811754"/>
                <a:ext cx="46694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M3 transition seems to be preferable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289" y="4811754"/>
                <a:ext cx="4669420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Овал 36"/>
          <p:cNvSpPr/>
          <p:nvPr/>
        </p:nvSpPr>
        <p:spPr>
          <a:xfrm>
            <a:off x="1392072" y="4608943"/>
            <a:ext cx="1351128" cy="13687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22483" y="2870930"/>
                <a:ext cx="3788729" cy="688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Σ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Θ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Θ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~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/>
                          </a:rPr>
                          <m:t>𝐽</m:t>
                        </m:r>
                        <m:r>
                          <a:rPr lang="en-US" sz="2400" i="1">
                            <a:latin typeface="Cambria Math"/>
                          </a:rPr>
                          <m:t>=2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𝐽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𝐽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𝑐𝑜𝑠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Θ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/>
                  <a:t> </a:t>
                </a:r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483" y="2870930"/>
                <a:ext cx="3788729" cy="6885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Овал 39"/>
          <p:cNvSpPr/>
          <p:nvPr/>
        </p:nvSpPr>
        <p:spPr>
          <a:xfrm>
            <a:off x="1394344" y="2059039"/>
            <a:ext cx="1351128" cy="13687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025134" y="3999714"/>
                <a:ext cx="36082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E2 transition likely to be small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134" y="3999714"/>
                <a:ext cx="3608232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576" r="-1014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 стрелкой 41"/>
          <p:cNvCxnSpPr/>
          <p:nvPr/>
        </p:nvCxnSpPr>
        <p:spPr>
          <a:xfrm flipH="1" flipV="1">
            <a:off x="2745472" y="3133387"/>
            <a:ext cx="1397959" cy="1015592"/>
          </a:xfrm>
          <a:prstGeom prst="straightConnector1">
            <a:avLst/>
          </a:prstGeom>
          <a:ln w="4762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35" idx="1"/>
          </p:cNvCxnSpPr>
          <p:nvPr/>
        </p:nvCxnSpPr>
        <p:spPr>
          <a:xfrm flipH="1">
            <a:off x="2893326" y="5011809"/>
            <a:ext cx="1162963" cy="200055"/>
          </a:xfrm>
          <a:prstGeom prst="straightConnector1">
            <a:avLst/>
          </a:prstGeom>
          <a:ln w="4762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034973" y="6366618"/>
            <a:ext cx="480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M. </a:t>
            </a:r>
            <a:r>
              <a:rPr lang="en-US" dirty="0" err="1">
                <a:solidFill>
                  <a:schemeClr val="tx1"/>
                </a:solidFill>
              </a:rPr>
              <a:t>Bashkanov</a:t>
            </a:r>
            <a:r>
              <a:rPr lang="en-US" dirty="0">
                <a:solidFill>
                  <a:schemeClr val="tx1"/>
                </a:solidFill>
              </a:rPr>
              <a:t> et al., Phys. Lett B789, (2019), 7-12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54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132829"/>
            <a:ext cx="6275563" cy="1384984"/>
          </a:xfrm>
        </p:spPr>
        <p:txBody>
          <a:bodyPr/>
          <a:lstStyle/>
          <a:p>
            <a:r>
              <a:rPr lang="en-US" dirty="0"/>
              <a:t>Nuclear matter at high density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708920"/>
            <a:ext cx="4536504" cy="1440160"/>
          </a:xfrm>
          <a:prstGeom prst="rect">
            <a:avLst/>
          </a:prstGeom>
          <a:solidFill>
            <a:schemeClr val="accent1">
              <a:alpha val="39000"/>
            </a:schemeClr>
          </a:solid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4283968" y="2780928"/>
            <a:ext cx="3672408" cy="1296144"/>
            <a:chOff x="4283968" y="2780928"/>
            <a:chExt cx="3672408" cy="129614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283968" y="2780928"/>
              <a:ext cx="288032" cy="129614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572000" y="3284984"/>
              <a:ext cx="3384376" cy="288032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899592" y="2816932"/>
            <a:ext cx="1199106" cy="1224136"/>
            <a:chOff x="899592" y="2816932"/>
            <a:chExt cx="1199106" cy="1224136"/>
          </a:xfrm>
        </p:grpSpPr>
        <p:sp>
          <p:nvSpPr>
            <p:cNvPr id="14" name="Овал 13"/>
            <p:cNvSpPr/>
            <p:nvPr/>
          </p:nvSpPr>
          <p:spPr>
            <a:xfrm>
              <a:off x="899592" y="2816932"/>
              <a:ext cx="1199106" cy="1224136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36000">
                  <a:srgbClr val="FF3300"/>
                </a:gs>
                <a:gs pos="100000">
                  <a:srgbClr val="FFCC0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195215" y="2975307"/>
              <a:ext cx="607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rPr>
                <a:t>p</a:t>
              </a:r>
              <a:endPara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055835" y="2816932"/>
            <a:ext cx="1199106" cy="1224136"/>
            <a:chOff x="2339752" y="2824904"/>
            <a:chExt cx="1199106" cy="1224136"/>
          </a:xfrm>
        </p:grpSpPr>
        <p:sp>
          <p:nvSpPr>
            <p:cNvPr id="20" name="Овал 19"/>
            <p:cNvSpPr/>
            <p:nvPr/>
          </p:nvSpPr>
          <p:spPr>
            <a:xfrm>
              <a:off x="2339752" y="2824904"/>
              <a:ext cx="1199106" cy="1224136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36000">
                  <a:schemeClr val="accent5"/>
                </a:gs>
                <a:gs pos="100000">
                  <a:srgbClr val="FFCC0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635375" y="2975307"/>
              <a:ext cx="607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rPr>
                <a:t>n</a:t>
              </a:r>
              <a:endPara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925360" y="2808555"/>
            <a:ext cx="1199106" cy="1224136"/>
            <a:chOff x="1726810" y="4653136"/>
            <a:chExt cx="1199106" cy="1224136"/>
          </a:xfrm>
        </p:grpSpPr>
        <p:sp>
          <p:nvSpPr>
            <p:cNvPr id="23" name="Овал 22"/>
            <p:cNvSpPr/>
            <p:nvPr/>
          </p:nvSpPr>
          <p:spPr>
            <a:xfrm>
              <a:off x="1726810" y="4653136"/>
              <a:ext cx="1199106" cy="1224136"/>
            </a:xfrm>
            <a:prstGeom prst="ellipse">
              <a:avLst/>
            </a:prstGeom>
            <a:gradFill flip="none" rotWithShape="1">
              <a:gsLst>
                <a:gs pos="0">
                  <a:schemeClr val="accent3"/>
                </a:gs>
                <a:gs pos="36000">
                  <a:srgbClr val="0000FF"/>
                </a:gs>
                <a:gs pos="100000">
                  <a:srgbClr val="FFCC0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887782" y="4803539"/>
              <a:ext cx="8771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d*</a:t>
              </a:r>
              <a:endPara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25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1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01874E-6 L -0.22448 -3.01874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01874E-6 L -0.19896 -3.01874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7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-3.01874E-6 L -0.02622 -3.0187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440606"/>
            <a:ext cx="6275563" cy="769431"/>
          </a:xfrm>
        </p:spPr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Hidden interior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91" y="4052021"/>
            <a:ext cx="2295298" cy="2663270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AE27A5E-A88C-8C4C-BA7C-5886E6061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657" y="1307357"/>
            <a:ext cx="3500852" cy="20616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416655-302B-AB41-884E-BE520226DB72}"/>
                  </a:ext>
                </a:extLst>
              </p:cNvPr>
              <p:cNvSpPr txBox="1"/>
              <p:nvPr/>
            </p:nvSpPr>
            <p:spPr>
              <a:xfrm>
                <a:off x="4557000" y="5574621"/>
                <a:ext cx="15679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anose="020F0502020204030204" pitchFamily="34" charset="0"/>
                            </a:rPr>
                            <m:t>𝒅</m:t>
                          </m:r>
                        </m:e>
                        <m:sup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anose="020F0502020204030204" pitchFamily="34" charset="0"/>
                        </a:rPr>
                        <m:t>(</m:t>
                      </m:r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anose="020F0502020204030204" pitchFamily="34" charset="0"/>
                        </a:rPr>
                        <m:t>𝟐𝟑𝟖𝟎</m:t>
                      </m:r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D416655-302B-AB41-884E-BE520226D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000" y="5574621"/>
                <a:ext cx="1567993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77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 стрелкой 26"/>
          <p:cNvCxnSpPr>
            <a:stCxn id="26" idx="3"/>
          </p:cNvCxnSpPr>
          <p:nvPr/>
        </p:nvCxnSpPr>
        <p:spPr>
          <a:xfrm>
            <a:off x="6124993" y="5805454"/>
            <a:ext cx="752885" cy="173927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9050" y="5019346"/>
            <a:ext cx="5581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I. </a:t>
            </a:r>
            <a:r>
              <a:rPr lang="de-DE" sz="2000" dirty="0" err="1"/>
              <a:t>Vidaña</a:t>
            </a:r>
            <a:r>
              <a:rPr lang="de-DE" sz="2000" dirty="0"/>
              <a:t>, M. </a:t>
            </a:r>
            <a:r>
              <a:rPr lang="de-DE" sz="2000" dirty="0" err="1"/>
              <a:t>Bashkanov</a:t>
            </a:r>
            <a:r>
              <a:rPr lang="de-DE" sz="2000" dirty="0"/>
              <a:t>, D.P. Watts, A. Pastore</a:t>
            </a:r>
          </a:p>
          <a:p>
            <a:r>
              <a:rPr lang="de-DE" sz="2000" b="1" dirty="0" err="1"/>
              <a:t>Phys.Lett</a:t>
            </a:r>
            <a:r>
              <a:rPr lang="de-DE" sz="2000" b="1" dirty="0"/>
              <a:t>. B781 (2018) 112-116</a:t>
            </a:r>
            <a:r>
              <a:rPr lang="en-US" sz="2000" dirty="0"/>
              <a:t> 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600" y="2130180"/>
            <a:ext cx="424148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25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471384"/>
            <a:ext cx="6275563" cy="707876"/>
          </a:xfrm>
        </p:spPr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Hexaquarks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in Neutron Stars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058" y="5648145"/>
            <a:ext cx="4999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I. </a:t>
            </a:r>
            <a:r>
              <a:rPr lang="de-DE" sz="2000" dirty="0" err="1"/>
              <a:t>Vidaña</a:t>
            </a:r>
            <a:r>
              <a:rPr lang="de-DE" sz="2000" dirty="0"/>
              <a:t>, M. </a:t>
            </a:r>
            <a:r>
              <a:rPr lang="de-DE" sz="2000" dirty="0" err="1"/>
              <a:t>Bashkanov</a:t>
            </a:r>
            <a:r>
              <a:rPr lang="de-DE" sz="2000" dirty="0"/>
              <a:t>, D.P. Watts, A. Pastore</a:t>
            </a:r>
          </a:p>
          <a:p>
            <a:r>
              <a:rPr lang="de-DE" sz="2000" b="1" dirty="0" err="1"/>
              <a:t>Phys.Lett</a:t>
            </a:r>
            <a:r>
              <a:rPr lang="de-DE" sz="2000" b="1" dirty="0"/>
              <a:t>. B781 (2018) 112-116</a:t>
            </a:r>
            <a:r>
              <a:rPr lang="en-US" sz="2000" dirty="0"/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9022" y="1273535"/>
            <a:ext cx="3487319" cy="451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416655-302B-AB41-884E-BE520226DB72}"/>
              </a:ext>
            </a:extLst>
          </p:cNvPr>
          <p:cNvSpPr txBox="1"/>
          <p:nvPr/>
        </p:nvSpPr>
        <p:spPr>
          <a:xfrm>
            <a:off x="860110" y="1453445"/>
            <a:ext cx="2516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alibri" panose="020F0502020204030204" pitchFamily="34" charset="0"/>
              </a:rPr>
              <a:t>Nuclear Matter</a:t>
            </a:r>
          </a:p>
          <a:p>
            <a:pPr lvl="0">
              <a:defRPr/>
            </a:pPr>
            <a:r>
              <a:rPr lang="en-US" sz="2400" b="1" dirty="0" err="1">
                <a:cs typeface="Calibri" panose="020F0502020204030204" pitchFamily="34" charset="0"/>
              </a:rPr>
              <a:t>Hexaquark</a:t>
            </a:r>
            <a:r>
              <a:rPr lang="en-US" sz="2400" b="1" dirty="0">
                <a:cs typeface="Calibri" panose="020F0502020204030204" pitchFamily="34" charset="0"/>
              </a:rPr>
              <a:t> Matter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316542" y="2052762"/>
            <a:ext cx="3626139" cy="68381"/>
          </a:xfrm>
          <a:prstGeom prst="straightConnector1">
            <a:avLst/>
          </a:prstGeom>
          <a:ln w="47625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934031" y="1652016"/>
            <a:ext cx="3165017" cy="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8" y="2573573"/>
            <a:ext cx="3549921" cy="2633472"/>
          </a:xfrm>
          <a:prstGeom prst="rect">
            <a:avLst/>
          </a:prstGeom>
        </p:spPr>
      </p:pic>
      <p:sp>
        <p:nvSpPr>
          <p:cNvPr id="19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39644" y="6002088"/>
            <a:ext cx="3415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Submitted to </a:t>
            </a:r>
            <a:r>
              <a:rPr lang="en-US" sz="2000" dirty="0" err="1"/>
              <a:t>arXiv</a:t>
            </a:r>
            <a:r>
              <a:rPr lang="en-US" sz="2000" dirty="0"/>
              <a:t>: 28.06.2017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2C3BBA-2C2F-C2A4-B519-FEBD278ACC31}"/>
              </a:ext>
            </a:extLst>
          </p:cNvPr>
          <p:cNvSpPr txBox="1"/>
          <p:nvPr/>
        </p:nvSpPr>
        <p:spPr>
          <a:xfrm>
            <a:off x="42528" y="6416692"/>
            <a:ext cx="905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See also </a:t>
            </a:r>
            <a:r>
              <a:rPr lang="en-GB" b="0" i="1" dirty="0" err="1">
                <a:effectLst/>
                <a:latin typeface="-apple-system"/>
              </a:rPr>
              <a:t>Astron.Astrophys</a:t>
            </a:r>
            <a:r>
              <a:rPr lang="en-GB" b="0" i="1" dirty="0">
                <a:effectLst/>
                <a:latin typeface="-apple-system"/>
              </a:rPr>
              <a:t>.</a:t>
            </a:r>
            <a:r>
              <a:rPr lang="en-GB" b="0" i="0" dirty="0">
                <a:effectLst/>
                <a:latin typeface="-apple-system"/>
              </a:rPr>
              <a:t> 638 (2020) A40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38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209" y="330729"/>
            <a:ext cx="4887260" cy="741274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454197" y="2121896"/>
            <a:ext cx="8539701" cy="1625050"/>
          </a:xfrm>
        </p:spPr>
        <p:txBody>
          <a:bodyPr/>
          <a:lstStyle/>
          <a:p>
            <a:r>
              <a:rPr lang="en-US" sz="2400" dirty="0"/>
              <a:t>Double-</a:t>
            </a:r>
            <a:r>
              <a:rPr lang="en-US" sz="2400" dirty="0" err="1"/>
              <a:t>polarisation</a:t>
            </a:r>
            <a:r>
              <a:rPr lang="en-US" sz="2400" dirty="0"/>
              <a:t> measurements is a powerful tool</a:t>
            </a:r>
          </a:p>
          <a:p>
            <a:pPr lvl="1"/>
            <a:r>
              <a:rPr lang="en-US" sz="2100" b="0" dirty="0"/>
              <a:t>Systematics</a:t>
            </a:r>
          </a:p>
          <a:p>
            <a:pPr lvl="1"/>
            <a:r>
              <a:rPr lang="en-US" sz="2100" dirty="0"/>
              <a:t>Baryon spectroscopy</a:t>
            </a:r>
          </a:p>
          <a:p>
            <a:pPr lvl="1"/>
            <a:r>
              <a:rPr lang="en-US" sz="2100" b="0" dirty="0"/>
              <a:t>Di-baryon spectroscopy</a:t>
            </a: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35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368730" y="2492375"/>
            <a:ext cx="5761038" cy="2592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Thank you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8391871" y="6200558"/>
            <a:ext cx="7521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</a:t>
            </a:r>
          </a:p>
        </p:txBody>
      </p:sp>
    </p:spTree>
    <p:extLst>
      <p:ext uri="{BB962C8B-B14F-4D97-AF65-F5344CB8AC3E}">
        <p14:creationId xmlns:p14="http://schemas.microsoft.com/office/powerpoint/2010/main" val="91617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130183"/>
            <a:ext cx="6275563" cy="1390279"/>
          </a:xfrm>
        </p:spPr>
        <p:txBody>
          <a:bodyPr/>
          <a:lstStyle/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Baryon spectroscopy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5">
                <a:extLst>
                  <a:ext uri="{FF2B5EF4-FFF2-40B4-BE49-F238E27FC236}">
                    <a16:creationId xmlns:a16="http://schemas.microsoft.com/office/drawing/2014/main" id="{58F5C393-C1AA-4890-B081-DF8E05C9D8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9694300"/>
                  </p:ext>
                </p:extLst>
              </p:nvPr>
            </p:nvGraphicFramePr>
            <p:xfrm>
              <a:off x="314386" y="1945449"/>
              <a:ext cx="3137940" cy="3807762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45980">
                      <a:extLst>
                        <a:ext uri="{9D8B030D-6E8A-4147-A177-3AD203B41FA5}">
                          <a16:colId xmlns:a16="http://schemas.microsoft.com/office/drawing/2014/main" val="1328799894"/>
                        </a:ext>
                      </a:extLst>
                    </a:gridCol>
                    <a:gridCol w="1045980">
                      <a:extLst>
                        <a:ext uri="{9D8B030D-6E8A-4147-A177-3AD203B41FA5}">
                          <a16:colId xmlns:a16="http://schemas.microsoft.com/office/drawing/2014/main" val="3526933018"/>
                        </a:ext>
                      </a:extLst>
                    </a:gridCol>
                    <a:gridCol w="1045980">
                      <a:extLst>
                        <a:ext uri="{9D8B030D-6E8A-4147-A177-3AD203B41FA5}">
                          <a16:colId xmlns:a16="http://schemas.microsoft.com/office/drawing/2014/main" val="4047798714"/>
                        </a:ext>
                      </a:extLst>
                    </a:gridCol>
                  </a:tblGrid>
                  <a:tr h="543966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Baryon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2004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2020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832212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>
                              <a:solidFill>
                                <a:srgbClr val="FF0000"/>
                              </a:solidFill>
                            </a:rPr>
                            <a:t>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666094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>
                              <a:solidFill>
                                <a:srgbClr val="FF0000"/>
                              </a:solidFill>
                            </a:rPr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0758343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9463098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>
                              <a:solidFill>
                                <a:srgbClr val="0000FF"/>
                              </a:solidFill>
                            </a:rPr>
                            <a:t>9*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337690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Ξ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8102471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652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5">
                <a:extLst>
                  <a:ext uri="{FF2B5EF4-FFF2-40B4-BE49-F238E27FC236}">
                    <a16:creationId xmlns:a16="http://schemas.microsoft.com/office/drawing/2014/main" id="{58F5C393-C1AA-4890-B081-DF8E05C9D8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9694300"/>
                  </p:ext>
                </p:extLst>
              </p:nvPr>
            </p:nvGraphicFramePr>
            <p:xfrm>
              <a:off x="314386" y="1945449"/>
              <a:ext cx="3137940" cy="3807762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45980">
                      <a:extLst>
                        <a:ext uri="{9D8B030D-6E8A-4147-A177-3AD203B41FA5}">
                          <a16:colId xmlns:a16="http://schemas.microsoft.com/office/drawing/2014/main" val="1328799894"/>
                        </a:ext>
                      </a:extLst>
                    </a:gridCol>
                    <a:gridCol w="1045980">
                      <a:extLst>
                        <a:ext uri="{9D8B030D-6E8A-4147-A177-3AD203B41FA5}">
                          <a16:colId xmlns:a16="http://schemas.microsoft.com/office/drawing/2014/main" val="3526933018"/>
                        </a:ext>
                      </a:extLst>
                    </a:gridCol>
                    <a:gridCol w="1045980">
                      <a:extLst>
                        <a:ext uri="{9D8B030D-6E8A-4147-A177-3AD203B41FA5}">
                          <a16:colId xmlns:a16="http://schemas.microsoft.com/office/drawing/2014/main" val="4047798714"/>
                        </a:ext>
                      </a:extLst>
                    </a:gridCol>
                  </a:tblGrid>
                  <a:tr h="543966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Baryon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2004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2020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832212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1" t="-104444" r="-201163" b="-49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>
                              <a:solidFill>
                                <a:srgbClr val="FF0000"/>
                              </a:solidFill>
                            </a:rPr>
                            <a:t>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666094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1" t="-206742" r="-201163" b="-403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>
                              <a:solidFill>
                                <a:srgbClr val="FF0000"/>
                              </a:solidFill>
                            </a:rPr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0758343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1" t="-306742" r="-201163" b="-303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9463098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1" t="-406742" r="-201163" b="-203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>
                              <a:solidFill>
                                <a:srgbClr val="0000FF"/>
                              </a:solidFill>
                            </a:rPr>
                            <a:t>9*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337690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1" t="-501111" r="-201163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8102471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1" t="-607865" r="-201163" b="-2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652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D740156-608D-49BF-8431-D7B846054B55}"/>
              </a:ext>
            </a:extLst>
          </p:cNvPr>
          <p:cNvSpPr txBox="1"/>
          <p:nvPr/>
        </p:nvSpPr>
        <p:spPr>
          <a:xfrm>
            <a:off x="503852" y="920884"/>
            <a:ext cx="2948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Number of 3- and 4-star Resonances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01445B4-75E4-4BC1-9223-C738201680AC}"/>
                  </a:ext>
                </a:extLst>
              </p:cNvPr>
              <p:cNvSpPr txBox="1"/>
              <p:nvPr/>
            </p:nvSpPr>
            <p:spPr>
              <a:xfrm>
                <a:off x="267477" y="5783227"/>
                <a:ext cx="22028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/>
                  <a:t>*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GB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2250</m:t>
                        </m:r>
                      </m:e>
                    </m:d>
                  </m:oMath>
                </a14:m>
                <a:r>
                  <a:rPr lang="en-GB" sz="1400" dirty="0">
                    <a:solidFill>
                      <a:srgbClr val="0000FF"/>
                    </a:solidFill>
                  </a:rPr>
                  <a:t> was downgraded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01445B4-75E4-4BC1-9223-C73820168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77" y="5783227"/>
                <a:ext cx="2202847" cy="307777"/>
              </a:xfrm>
              <a:prstGeom prst="rect">
                <a:avLst/>
              </a:prstGeom>
              <a:blipFill>
                <a:blip r:embed="rId3"/>
                <a:stretch>
                  <a:fillRect l="-831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66DEA13-EF40-45FF-8800-B31AEE788C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637" r="52766" b="-637"/>
          <a:stretch/>
        </p:blipFill>
        <p:spPr>
          <a:xfrm>
            <a:off x="4443992" y="1422412"/>
            <a:ext cx="4319008" cy="212554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3710D7B-93C4-42FA-A78E-5B2D2CC5727A}"/>
              </a:ext>
            </a:extLst>
          </p:cNvPr>
          <p:cNvSpPr txBox="1"/>
          <p:nvPr/>
        </p:nvSpPr>
        <p:spPr>
          <a:xfrm>
            <a:off x="5231752" y="5794884"/>
            <a:ext cx="2598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1800" dirty="0">
                <a:latin typeface="Palatino" pitchFamily="18" charset="0"/>
              </a:rPr>
              <a:t>MAMI, ELSA, JLAB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6E7E6B-A0D7-4E38-8F02-15AC97F13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6497" y="3477208"/>
            <a:ext cx="5162031" cy="212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06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455995"/>
            <a:ext cx="6460293" cy="738654"/>
          </a:xfrm>
        </p:spPr>
        <p:txBody>
          <a:bodyPr/>
          <a:lstStyle/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full experiment</a:t>
            </a:r>
            <a:endParaRPr lang="en-US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9267E4-5FC5-4649-A84A-CFEEEAD00667}"/>
                  </a:ext>
                </a:extLst>
              </p:cNvPr>
              <p:cNvSpPr txBox="1"/>
              <p:nvPr/>
            </p:nvSpPr>
            <p:spPr>
              <a:xfrm>
                <a:off x="3061264" y="1505136"/>
                <a:ext cx="3009542" cy="644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 smtClean="0">
                              <a:latin typeface="Cambria Math"/>
                            </a:rPr>
                            <m:t>𝛾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acc>
                        <m:accPr>
                          <m:chr m:val="⃗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9267E4-5FC5-4649-A84A-CFEEEAD00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264" y="1505136"/>
                <a:ext cx="3009542" cy="644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E987213-DE98-48AA-91DC-75321309D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512" y="5697894"/>
            <a:ext cx="5610225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DBB458-4B4F-40E3-B8AF-E6B525E1A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32" y="2581469"/>
            <a:ext cx="6853983" cy="282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63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455995"/>
            <a:ext cx="6460293" cy="738654"/>
          </a:xfrm>
        </p:spPr>
        <p:txBody>
          <a:bodyPr/>
          <a:lstStyle/>
          <a:p>
            <a:pPr lvl="0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observable</a:t>
            </a:r>
            <a:endParaRPr lang="en-US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вал 8">
                <a:extLst>
                  <a:ext uri="{FF2B5EF4-FFF2-40B4-BE49-F238E27FC236}">
                    <a16:creationId xmlns:a16="http://schemas.microsoft.com/office/drawing/2014/main" id="{D0703232-236C-4B48-A0D8-AD174904E21E}"/>
                  </a:ext>
                </a:extLst>
              </p:cNvPr>
              <p:cNvSpPr/>
              <p:nvPr/>
            </p:nvSpPr>
            <p:spPr>
              <a:xfrm>
                <a:off x="1273565" y="3501008"/>
                <a:ext cx="346107" cy="3600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𝜸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" name="Овал 8">
                <a:extLst>
                  <a:ext uri="{FF2B5EF4-FFF2-40B4-BE49-F238E27FC236}">
                    <a16:creationId xmlns:a16="http://schemas.microsoft.com/office/drawing/2014/main" id="{D0703232-236C-4B48-A0D8-AD174904E2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565" y="3501008"/>
                <a:ext cx="346107" cy="360040"/>
              </a:xfrm>
              <a:prstGeom prst="ellipse">
                <a:avLst/>
              </a:prstGeom>
              <a:blipFill>
                <a:blip r:embed="rId2"/>
                <a:stretch>
                  <a:fillRect l="-17544" b="-271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9">
            <a:extLst>
              <a:ext uri="{FF2B5EF4-FFF2-40B4-BE49-F238E27FC236}">
                <a16:creationId xmlns:a16="http://schemas.microsoft.com/office/drawing/2014/main" id="{8854436F-347E-4357-B640-1868E2C48040}"/>
              </a:ext>
            </a:extLst>
          </p:cNvPr>
          <p:cNvGrpSpPr/>
          <p:nvPr/>
        </p:nvGrpSpPr>
        <p:grpSpPr>
          <a:xfrm>
            <a:off x="3282169" y="3429000"/>
            <a:ext cx="3708609" cy="2405880"/>
            <a:chOff x="3282169" y="3429000"/>
            <a:chExt cx="3708609" cy="2405880"/>
          </a:xfrm>
        </p:grpSpPr>
        <p:sp>
          <p:nvSpPr>
            <p:cNvPr id="8" name="Прямоугольник 10">
              <a:extLst>
                <a:ext uri="{FF2B5EF4-FFF2-40B4-BE49-F238E27FC236}">
                  <a16:creationId xmlns:a16="http://schemas.microsoft.com/office/drawing/2014/main" id="{DD0C8166-0094-4622-966A-A82EAF31C0DF}"/>
                </a:ext>
              </a:extLst>
            </p:cNvPr>
            <p:cNvSpPr/>
            <p:nvPr/>
          </p:nvSpPr>
          <p:spPr>
            <a:xfrm>
              <a:off x="4932039" y="3429000"/>
              <a:ext cx="2058739" cy="64807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rgbClr val="FFFF00"/>
                </a:gs>
                <a:gs pos="100000">
                  <a:srgbClr val="D1FFD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2B39F9-B9C6-424C-9625-08F7F6D84A6B}"/>
                </a:ext>
              </a:extLst>
            </p:cNvPr>
            <p:cNvSpPr txBox="1"/>
            <p:nvPr/>
          </p:nvSpPr>
          <p:spPr>
            <a:xfrm>
              <a:off x="3282169" y="5373215"/>
              <a:ext cx="1102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Target</a:t>
              </a:r>
              <a:endParaRPr lang="ru-RU" sz="2400" b="1" dirty="0"/>
            </a:p>
          </p:txBody>
        </p:sp>
        <p:cxnSp>
          <p:nvCxnSpPr>
            <p:cNvPr id="10" name="Прямая со стрелкой 13">
              <a:extLst>
                <a:ext uri="{FF2B5EF4-FFF2-40B4-BE49-F238E27FC236}">
                  <a16:creationId xmlns:a16="http://schemas.microsoft.com/office/drawing/2014/main" id="{C1F4AC54-68E2-4D50-B9CC-38FA46203892}"/>
                </a:ext>
              </a:extLst>
            </p:cNvPr>
            <p:cNvCxnSpPr>
              <a:stCxn id="9" idx="0"/>
            </p:cNvCxnSpPr>
            <p:nvPr/>
          </p:nvCxnSpPr>
          <p:spPr>
            <a:xfrm flipV="1">
              <a:off x="3833570" y="4149081"/>
              <a:ext cx="1314494" cy="122413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вал 18">
                <a:extLst>
                  <a:ext uri="{FF2B5EF4-FFF2-40B4-BE49-F238E27FC236}">
                    <a16:creationId xmlns:a16="http://schemas.microsoft.com/office/drawing/2014/main" id="{925C82F6-7C2C-4ACB-9689-C738298DA944}"/>
                  </a:ext>
                </a:extLst>
              </p:cNvPr>
              <p:cNvSpPr/>
              <p:nvPr/>
            </p:nvSpPr>
            <p:spPr>
              <a:xfrm>
                <a:off x="5220072" y="3573016"/>
                <a:ext cx="504056" cy="504056"/>
              </a:xfrm>
              <a:prstGeom prst="ellipse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Овал 18">
                <a:extLst>
                  <a:ext uri="{FF2B5EF4-FFF2-40B4-BE49-F238E27FC236}">
                    <a16:creationId xmlns:a16="http://schemas.microsoft.com/office/drawing/2014/main" id="{925C82F6-7C2C-4ACB-9689-C738298DA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573016"/>
                <a:ext cx="504056" cy="50405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20">
            <a:extLst>
              <a:ext uri="{FF2B5EF4-FFF2-40B4-BE49-F238E27FC236}">
                <a16:creationId xmlns:a16="http://schemas.microsoft.com/office/drawing/2014/main" id="{DB40251F-5C46-4F41-8B78-960B634CBF94}"/>
              </a:ext>
            </a:extLst>
          </p:cNvPr>
          <p:cNvSpPr/>
          <p:nvPr/>
        </p:nvSpPr>
        <p:spPr>
          <a:xfrm>
            <a:off x="5389663" y="4869160"/>
            <a:ext cx="2206673" cy="28803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21">
            <a:extLst>
              <a:ext uri="{FF2B5EF4-FFF2-40B4-BE49-F238E27FC236}">
                <a16:creationId xmlns:a16="http://schemas.microsoft.com/office/drawing/2014/main" id="{8FB0BE06-B978-4A85-B89D-0C9B44F310A4}"/>
              </a:ext>
            </a:extLst>
          </p:cNvPr>
          <p:cNvCxnSpPr/>
          <p:nvPr/>
        </p:nvCxnSpPr>
        <p:spPr>
          <a:xfrm flipH="1" flipV="1">
            <a:off x="5472101" y="3807085"/>
            <a:ext cx="1980219" cy="286227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22">
            <a:extLst>
              <a:ext uri="{FF2B5EF4-FFF2-40B4-BE49-F238E27FC236}">
                <a16:creationId xmlns:a16="http://schemas.microsoft.com/office/drawing/2014/main" id="{721A6688-5B8D-45DC-B247-3A581A2958DA}"/>
              </a:ext>
            </a:extLst>
          </p:cNvPr>
          <p:cNvCxnSpPr/>
          <p:nvPr/>
        </p:nvCxnSpPr>
        <p:spPr>
          <a:xfrm flipH="1" flipV="1">
            <a:off x="6300192" y="4977172"/>
            <a:ext cx="2016224" cy="1205799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23">
            <a:extLst>
              <a:ext uri="{FF2B5EF4-FFF2-40B4-BE49-F238E27FC236}">
                <a16:creationId xmlns:a16="http://schemas.microsoft.com/office/drawing/2014/main" id="{3A58C384-CA57-4EE4-9880-40890861BD31}"/>
              </a:ext>
            </a:extLst>
          </p:cNvPr>
          <p:cNvCxnSpPr/>
          <p:nvPr/>
        </p:nvCxnSpPr>
        <p:spPr>
          <a:xfrm flipH="1">
            <a:off x="5859216" y="3736887"/>
            <a:ext cx="2898175" cy="7019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уга 24">
            <a:extLst>
              <a:ext uri="{FF2B5EF4-FFF2-40B4-BE49-F238E27FC236}">
                <a16:creationId xmlns:a16="http://schemas.microsoft.com/office/drawing/2014/main" id="{48295509-7D22-452F-B226-0C8B1E277431}"/>
              </a:ext>
            </a:extLst>
          </p:cNvPr>
          <p:cNvSpPr/>
          <p:nvPr/>
        </p:nvSpPr>
        <p:spPr>
          <a:xfrm rot="3414444">
            <a:off x="5517841" y="3463957"/>
            <a:ext cx="1152128" cy="1566131"/>
          </a:xfrm>
          <a:prstGeom prst="arc">
            <a:avLst>
              <a:gd name="adj1" fmla="val 16200000"/>
              <a:gd name="adj2" fmla="val 14274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BF9B0A-9B0C-459D-94DB-43BA9B1C3445}"/>
                  </a:ext>
                </a:extLst>
              </p:cNvPr>
              <p:cNvSpPr txBox="1"/>
              <p:nvPr/>
            </p:nvSpPr>
            <p:spPr>
              <a:xfrm>
                <a:off x="6886012" y="3985412"/>
                <a:ext cx="12766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Θ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𝜙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BF9B0A-9B0C-459D-94DB-43BA9B1C3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012" y="3985412"/>
                <a:ext cx="127663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Дуга 26">
            <a:extLst>
              <a:ext uri="{FF2B5EF4-FFF2-40B4-BE49-F238E27FC236}">
                <a16:creationId xmlns:a16="http://schemas.microsoft.com/office/drawing/2014/main" id="{AB2666D0-330C-4142-901B-8ECD1C84FC8A}"/>
              </a:ext>
            </a:extLst>
          </p:cNvPr>
          <p:cNvSpPr/>
          <p:nvPr/>
        </p:nvSpPr>
        <p:spPr>
          <a:xfrm rot="5400000">
            <a:off x="6438462" y="5108931"/>
            <a:ext cx="576064" cy="52856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ADD623-266D-47E2-B711-3EBB8F98CDAE}"/>
                  </a:ext>
                </a:extLst>
              </p:cNvPr>
              <p:cNvSpPr txBox="1"/>
              <p:nvPr/>
            </p:nvSpPr>
            <p:spPr>
              <a:xfrm>
                <a:off x="5490799" y="5576163"/>
                <a:ext cx="10133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𝚯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1" i="0" smtClean="0"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latin typeface="Cambria Math"/>
                        </a:rPr>
                        <m:t>𝝓</m:t>
                      </m:r>
                      <m:r>
                        <a:rPr lang="en-US" sz="2400" b="1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ADD623-266D-47E2-B711-3EBB8F98C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799" y="5576163"/>
                <a:ext cx="1013354" cy="461665"/>
              </a:xfrm>
              <a:prstGeom prst="rect">
                <a:avLst/>
              </a:prstGeom>
              <a:blipFill>
                <a:blip r:embed="rId5"/>
                <a:stretch>
                  <a:fillRect r="-120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D669E2-A96F-4AD4-B002-FE0C0A86261D}"/>
                  </a:ext>
                </a:extLst>
              </p:cNvPr>
              <p:cNvSpPr txBox="1"/>
              <p:nvPr/>
            </p:nvSpPr>
            <p:spPr>
              <a:xfrm>
                <a:off x="3253217" y="2193126"/>
                <a:ext cx="2360390" cy="677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eqArr>
                            <m:eqArr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⊙</m:t>
                              </m:r>
                            </m:e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sub>
                      </m:sSub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D669E2-A96F-4AD4-B002-FE0C0A862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217" y="2193126"/>
                <a:ext cx="2360390" cy="6771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5F8FD949-0B35-4666-B111-67350FCACBD9}"/>
              </a:ext>
            </a:extLst>
          </p:cNvPr>
          <p:cNvSpPr txBox="1"/>
          <p:nvPr/>
        </p:nvSpPr>
        <p:spPr>
          <a:xfrm>
            <a:off x="3431308" y="6207695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Polarimeter</a:t>
            </a:r>
            <a:endParaRPr lang="ru-RU" sz="2400" b="1" dirty="0"/>
          </a:p>
        </p:txBody>
      </p:sp>
      <p:cxnSp>
        <p:nvCxnSpPr>
          <p:cNvPr id="25" name="Прямая со стрелкой 30">
            <a:extLst>
              <a:ext uri="{FF2B5EF4-FFF2-40B4-BE49-F238E27FC236}">
                <a16:creationId xmlns:a16="http://schemas.microsoft.com/office/drawing/2014/main" id="{ABF471AB-63FD-4810-95D9-02C511FF6212}"/>
              </a:ext>
            </a:extLst>
          </p:cNvPr>
          <p:cNvCxnSpPr>
            <a:stCxn id="24" idx="0"/>
          </p:cNvCxnSpPr>
          <p:nvPr/>
        </p:nvCxnSpPr>
        <p:spPr>
          <a:xfrm flipV="1">
            <a:off x="4370829" y="5238223"/>
            <a:ext cx="1018834" cy="9694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31">
            <a:extLst>
              <a:ext uri="{FF2B5EF4-FFF2-40B4-BE49-F238E27FC236}">
                <a16:creationId xmlns:a16="http://schemas.microsoft.com/office/drawing/2014/main" id="{7D847A0A-9C73-4EF4-BDB3-4A6FB803E711}"/>
              </a:ext>
            </a:extLst>
          </p:cNvPr>
          <p:cNvSpPr/>
          <p:nvPr/>
        </p:nvSpPr>
        <p:spPr>
          <a:xfrm>
            <a:off x="6048164" y="4725144"/>
            <a:ext cx="504056" cy="5040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</a:t>
            </a:r>
            <a:endParaRPr lang="ru-RU" sz="2400" b="1" dirty="0"/>
          </a:p>
        </p:txBody>
      </p:sp>
      <p:cxnSp>
        <p:nvCxnSpPr>
          <p:cNvPr id="27" name="Прямая соединительная линия 32">
            <a:extLst>
              <a:ext uri="{FF2B5EF4-FFF2-40B4-BE49-F238E27FC236}">
                <a16:creationId xmlns:a16="http://schemas.microsoft.com/office/drawing/2014/main" id="{51BF166E-5779-457D-902A-8756743C7796}"/>
              </a:ext>
            </a:extLst>
          </p:cNvPr>
          <p:cNvCxnSpPr/>
          <p:nvPr/>
        </p:nvCxnSpPr>
        <p:spPr>
          <a:xfrm flipV="1">
            <a:off x="5389664" y="818754"/>
            <a:ext cx="1918639" cy="298833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7E2665B-7104-4C7B-8E1F-3120DFB141BA}"/>
              </a:ext>
            </a:extLst>
          </p:cNvPr>
          <p:cNvSpPr txBox="1"/>
          <p:nvPr/>
        </p:nvSpPr>
        <p:spPr>
          <a:xfrm>
            <a:off x="2207666" y="1580942"/>
            <a:ext cx="1732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Analysing power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75703F-A3AA-4150-8B77-73B06FDD3227}"/>
              </a:ext>
            </a:extLst>
          </p:cNvPr>
          <p:cNvSpPr txBox="1"/>
          <p:nvPr/>
        </p:nvSpPr>
        <p:spPr>
          <a:xfrm>
            <a:off x="4349821" y="1549184"/>
            <a:ext cx="1288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Polarisation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вал 14">
                <a:extLst>
                  <a:ext uri="{FF2B5EF4-FFF2-40B4-BE49-F238E27FC236}">
                    <a16:creationId xmlns:a16="http://schemas.microsoft.com/office/drawing/2014/main" id="{CC4C9113-2E6E-4035-8D6E-A5344FC3ABB7}"/>
                  </a:ext>
                </a:extLst>
              </p:cNvPr>
              <p:cNvSpPr/>
              <p:nvPr/>
            </p:nvSpPr>
            <p:spPr>
              <a:xfrm>
                <a:off x="5137635" y="3555057"/>
                <a:ext cx="504056" cy="50405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1" name="Овал 14">
                <a:extLst>
                  <a:ext uri="{FF2B5EF4-FFF2-40B4-BE49-F238E27FC236}">
                    <a16:creationId xmlns:a16="http://schemas.microsoft.com/office/drawing/2014/main" id="{CC4C9113-2E6E-4035-8D6E-A5344FC3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635" y="3555057"/>
                <a:ext cx="504056" cy="504055"/>
              </a:xfrm>
              <a:prstGeom prst="ellipse">
                <a:avLst/>
              </a:prstGeom>
              <a:blipFill>
                <a:blip r:embed="rId7"/>
                <a:stretch>
                  <a:fillRect l="-109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50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118E-6 L 0.0375 -0.02639 L 0.0691 0.02729 L 0.11875 -0.02639 L 0.15208 0.03516 L 0.19913 -0.02639 L 0.23923 0.03076 L 0.28281 -0.02963 L 0.33507 0.03516 L 0.37517 -0.02963 L 0.4085 0.02035 " pathEditMode="relative" ptsTypes="AAAAAAAAAAA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1657E-6 L 0.21771 -0.44609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-2230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06201E-7 L 0.09063 0.1733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865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5E-6 1.48148E-6 L 0.23611 0.18889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944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 animBg="1"/>
      <p:bldP spid="14" grpId="1" animBg="1"/>
      <p:bldP spid="14" grpId="2" animBg="1"/>
      <p:bldP spid="15" grpId="0" animBg="1"/>
      <p:bldP spid="19" grpId="0" animBg="1"/>
      <p:bldP spid="20" grpId="0"/>
      <p:bldP spid="21" grpId="0" animBg="1"/>
      <p:bldP spid="22" grpId="0"/>
      <p:bldP spid="24" grpId="0"/>
      <p:bldP spid="26" grpId="0" animBg="1"/>
      <p:bldP spid="26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455995"/>
            <a:ext cx="6460293" cy="738654"/>
          </a:xfrm>
        </p:spPr>
        <p:txBody>
          <a:bodyPr/>
          <a:lstStyle/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Setup</a:t>
            </a:r>
            <a:endParaRPr lang="en-US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D7F72-1637-EF19-53C7-24BD03081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46" y="1757680"/>
            <a:ext cx="8587508" cy="35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9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ctrTitle"/>
              </p:nvPr>
            </p:nvSpPr>
            <p:spPr>
              <a:xfrm>
                <a:off x="115436" y="455995"/>
                <a:ext cx="6275563" cy="738654"/>
              </a:xfrm>
            </p:spPr>
            <p:txBody>
              <a:bodyPr/>
              <a:lstStyle/>
              <a:p>
                <a:pPr lvl="0"/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15436" y="455995"/>
                <a:ext cx="6275563" cy="73865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AutoShape 2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C021FA-96F0-4F51-8D34-9EE5805AED45}"/>
              </a:ext>
            </a:extLst>
          </p:cNvPr>
          <p:cNvSpPr txBox="1"/>
          <p:nvPr/>
        </p:nvSpPr>
        <p:spPr>
          <a:xfrm>
            <a:off x="3253217" y="6352143"/>
            <a:ext cx="2598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1800" dirty="0">
                <a:latin typeface="Palatino" pitchFamily="18" charset="0"/>
              </a:rPr>
              <a:t>SAID14, </a:t>
            </a:r>
            <a:r>
              <a:rPr lang="en-US" altLang="ru-RU" sz="1800" dirty="0">
                <a:solidFill>
                  <a:srgbClr val="0000FF"/>
                </a:solidFill>
                <a:latin typeface="Palatino" pitchFamily="18" charset="0"/>
              </a:rPr>
              <a:t>SAID19</a:t>
            </a:r>
            <a:r>
              <a:rPr lang="en-US" altLang="ru-RU" sz="1800" dirty="0">
                <a:latin typeface="Palatino" pitchFamily="18" charset="0"/>
              </a:rPr>
              <a:t>, </a:t>
            </a:r>
            <a:r>
              <a:rPr lang="en-US" altLang="ru-RU" sz="1800" dirty="0" err="1">
                <a:solidFill>
                  <a:srgbClr val="FF0000"/>
                </a:solidFill>
                <a:latin typeface="Palatino" pitchFamily="18" charset="0"/>
              </a:rPr>
              <a:t>BnGa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0B438C-FE11-8CE7-B365-F7CBEB31E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75" y="1194649"/>
            <a:ext cx="7303496" cy="506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25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ctrTitle"/>
              </p:nvPr>
            </p:nvSpPr>
            <p:spPr>
              <a:xfrm>
                <a:off x="115436" y="455995"/>
                <a:ext cx="6275563" cy="738654"/>
              </a:xfrm>
            </p:spPr>
            <p:txBody>
              <a:bodyPr/>
              <a:lstStyle/>
              <a:p>
                <a:pPr lvl="0"/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15436" y="455995"/>
                <a:ext cx="6275563" cy="73865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AutoShape 2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C021FA-96F0-4F51-8D34-9EE5805AED45}"/>
              </a:ext>
            </a:extLst>
          </p:cNvPr>
          <p:cNvSpPr txBox="1"/>
          <p:nvPr/>
        </p:nvSpPr>
        <p:spPr>
          <a:xfrm>
            <a:off x="3253217" y="6352143"/>
            <a:ext cx="2598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1800" dirty="0">
                <a:latin typeface="Palatino" pitchFamily="18" charset="0"/>
              </a:rPr>
              <a:t>SAID14, </a:t>
            </a:r>
            <a:r>
              <a:rPr lang="en-US" altLang="ru-RU" sz="1800" dirty="0">
                <a:solidFill>
                  <a:srgbClr val="0000FF"/>
                </a:solidFill>
                <a:latin typeface="Palatino" pitchFamily="18" charset="0"/>
              </a:rPr>
              <a:t>SAID19</a:t>
            </a:r>
            <a:r>
              <a:rPr lang="en-US" altLang="ru-RU" sz="1800" dirty="0">
                <a:latin typeface="Palatino" pitchFamily="18" charset="0"/>
              </a:rPr>
              <a:t>, </a:t>
            </a:r>
            <a:r>
              <a:rPr lang="en-US" altLang="ru-RU" sz="1800" dirty="0" err="1">
                <a:solidFill>
                  <a:srgbClr val="FF0000"/>
                </a:solidFill>
                <a:latin typeface="Palatino" pitchFamily="18" charset="0"/>
              </a:rPr>
              <a:t>BnGa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193688-241C-E1B2-DC50-D3F08AA69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1912322"/>
            <a:ext cx="4698563" cy="3206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65ECD8-5B8E-36E1-3544-87AF0580A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349" y="1912322"/>
            <a:ext cx="4433651" cy="320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89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1"/>
              <p:cNvSpPr>
                <a:spLocks noGrp="1"/>
              </p:cNvSpPr>
              <p:nvPr>
                <p:ph type="title"/>
              </p:nvPr>
            </p:nvSpPr>
            <p:spPr>
              <a:xfrm>
                <a:off x="396923" y="2474184"/>
                <a:ext cx="8229600" cy="1785094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𝟐𝟑𝟖𝟎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Hexxaquark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12" name="Title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6923" y="2474184"/>
                <a:ext cx="8229600" cy="1785094"/>
              </a:xfrm>
              <a:blipFill>
                <a:blip r:embed="rId2"/>
                <a:stretch>
                  <a:fillRect t="-88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1050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455995"/>
            <a:ext cx="6275563" cy="738654"/>
          </a:xfrm>
        </p:spPr>
        <p:txBody>
          <a:bodyPr/>
          <a:lstStyle/>
          <a:p>
            <a:pPr lvl="0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Experimentum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crucis</a:t>
            </a:r>
            <a:endParaRPr lang="en-US" dirty="0"/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8515847" y="6449736"/>
            <a:ext cx="612336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E39C6C-B2B5-4EAB-BCE3-9298F9AD6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461" y="1836724"/>
            <a:ext cx="6626735" cy="45652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06EB3B9-0E76-40BD-AE06-7DAE24CE4F5F}"/>
                  </a:ext>
                </a:extLst>
              </p:cNvPr>
              <p:cNvSpPr txBox="1"/>
              <p:nvPr/>
            </p:nvSpPr>
            <p:spPr>
              <a:xfrm>
                <a:off x="3297640" y="1268760"/>
                <a:ext cx="28788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r>
                        <a:rPr lang="en-US" sz="3200" b="0" i="1" smtClean="0">
                          <a:latin typeface="Cambria Math"/>
                        </a:rPr>
                        <m:t>𝑑</m:t>
                      </m:r>
                      <m:r>
                        <a:rPr lang="en-US" sz="3200" i="1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r>
                        <a:rPr lang="en-US" sz="3200" b="0" i="1" smtClean="0">
                          <a:latin typeface="Cambria Math"/>
                        </a:rPr>
                        <m:t>𝑝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06EB3B9-0E76-40BD-AE06-7DAE24CE4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640" y="1268760"/>
                <a:ext cx="287886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573677"/>
      </p:ext>
    </p:extLst>
  </p:cSld>
  <p:clrMapOvr>
    <a:masterClrMapping/>
  </p:clrMapOvr>
</p:sld>
</file>

<file path=ppt/theme/theme1.xml><?xml version="1.0" encoding="utf-8"?>
<a:theme xmlns:a="http://schemas.openxmlformats.org/drawingml/2006/main" name="uoy-powerpoint-standardscreen">
  <a:themeElements>
    <a:clrScheme name="University of York Colour Palette">
      <a:dk1>
        <a:srgbClr val="25303B"/>
      </a:dk1>
      <a:lt1>
        <a:srgbClr val="FFFFFF"/>
      </a:lt1>
      <a:dk2>
        <a:srgbClr val="E3E6E5"/>
      </a:dk2>
      <a:lt2>
        <a:srgbClr val="00627D"/>
      </a:lt2>
      <a:accent1>
        <a:srgbClr val="5AB031"/>
      </a:accent1>
      <a:accent2>
        <a:srgbClr val="9067A9"/>
      </a:accent2>
      <a:accent3>
        <a:srgbClr val="E2388C"/>
      </a:accent3>
      <a:accent4>
        <a:srgbClr val="E62A32"/>
      </a:accent4>
      <a:accent5>
        <a:srgbClr val="F18626"/>
      </a:accent5>
      <a:accent6>
        <a:srgbClr val="00ABAA"/>
      </a:accent6>
      <a:hlink>
        <a:srgbClr val="0096D6"/>
      </a:hlink>
      <a:folHlink>
        <a:srgbClr val="E238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uoy-powerpoint-standardscreen</Template>
  <TotalTime>0</TotalTime>
  <Words>374</Words>
  <Application>Microsoft Office PowerPoint</Application>
  <PresentationFormat>On-screen Show (4:3)</PresentationFormat>
  <Paragraphs>131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-apple-system</vt:lpstr>
      <vt:lpstr>Arial</vt:lpstr>
      <vt:lpstr>Calibri</vt:lpstr>
      <vt:lpstr>Cambria</vt:lpstr>
      <vt:lpstr>Cambria Math</vt:lpstr>
      <vt:lpstr>Impact</vt:lpstr>
      <vt:lpstr>Palatino</vt:lpstr>
      <vt:lpstr>Times New Roman</vt:lpstr>
      <vt:lpstr>Wingdings</vt:lpstr>
      <vt:lpstr>uoy-powerpoint-standardscreen</vt:lpstr>
      <vt:lpstr>Studying laws of Nature with polarisation observables </vt:lpstr>
      <vt:lpstr>Baryon spectroscopy </vt:lpstr>
      <vt:lpstr>The full experiment</vt:lpstr>
      <vt:lpstr>Cx observable</vt:lpstr>
      <vt:lpstr>Setup</vt:lpstr>
      <vt:lpstr>γp→nπ^+ C_x′</vt:lpstr>
      <vt:lpstr>γp→nπ^+ C_x′</vt:lpstr>
      <vt:lpstr>d^∗ (2380)  Hexxaquark </vt:lpstr>
      <vt:lpstr>Experimentum crucis</vt:lpstr>
      <vt:lpstr>Results</vt:lpstr>
      <vt:lpstr>Results C_x′</vt:lpstr>
      <vt:lpstr>Cross-check d^∗  C_x′ expectations with N^∗ (1680) predictions</vt:lpstr>
      <vt:lpstr>Argand type plots Re vs Im</vt:lpstr>
      <vt:lpstr>Photon beam  spin asymmetry</vt:lpstr>
      <vt:lpstr>Nuclear matter at high density</vt:lpstr>
      <vt:lpstr>Hidden interior</vt:lpstr>
      <vt:lpstr>Hexaquarks in Neutron Stars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2019-08-29T10:32:26Z</dcterms:created>
  <dcterms:modified xsi:type="dcterms:W3CDTF">2022-10-18T12:26:05Z</dcterms:modified>
</cp:coreProperties>
</file>