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1149" r:id="rId2"/>
    <p:sldId id="1127" r:id="rId3"/>
    <p:sldId id="1151" r:id="rId4"/>
    <p:sldId id="1120" r:id="rId5"/>
    <p:sldId id="1101" r:id="rId6"/>
    <p:sldId id="1001" r:id="rId7"/>
    <p:sldId id="1146" r:id="rId8"/>
    <p:sldId id="1076" r:id="rId9"/>
    <p:sldId id="1078" r:id="rId10"/>
    <p:sldId id="1080" r:id="rId11"/>
    <p:sldId id="1081" r:id="rId12"/>
    <p:sldId id="1084" r:id="rId13"/>
    <p:sldId id="1130" r:id="rId14"/>
    <p:sldId id="1051" r:id="rId15"/>
    <p:sldId id="1054" r:id="rId16"/>
    <p:sldId id="1059" r:id="rId17"/>
    <p:sldId id="1147" r:id="rId18"/>
    <p:sldId id="259" r:id="rId19"/>
    <p:sldId id="284" r:id="rId20"/>
    <p:sldId id="1153" r:id="rId21"/>
    <p:sldId id="260" r:id="rId22"/>
    <p:sldId id="273" r:id="rId23"/>
    <p:sldId id="277" r:id="rId24"/>
    <p:sldId id="269" r:id="rId25"/>
    <p:sldId id="270" r:id="rId26"/>
    <p:sldId id="1154" r:id="rId27"/>
    <p:sldId id="257" r:id="rId28"/>
    <p:sldId id="1143" r:id="rId29"/>
    <p:sldId id="1128" r:id="rId30"/>
    <p:sldId id="1152" r:id="rId31"/>
    <p:sldId id="1119" r:id="rId32"/>
    <p:sldId id="957" r:id="rId33"/>
    <p:sldId id="1079" r:id="rId34"/>
    <p:sldId id="278" r:id="rId35"/>
    <p:sldId id="280" r:id="rId36"/>
  </p:sldIdLst>
  <p:sldSz cx="12192000" cy="6858000"/>
  <p:notesSz cx="7099300" cy="10234613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C03BD"/>
    <a:srgbClr val="186CF4"/>
    <a:srgbClr val="00B0F0"/>
    <a:srgbClr val="FF5050"/>
    <a:srgbClr val="FFFFFF"/>
    <a:srgbClr val="0975F7"/>
    <a:srgbClr val="C00000"/>
    <a:srgbClr val="99CC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87681" autoAdjust="0"/>
  </p:normalViewPr>
  <p:slideViewPr>
    <p:cSldViewPr snapToGrid="0">
      <p:cViewPr varScale="1">
        <p:scale>
          <a:sx n="65" d="100"/>
          <a:sy n="65" d="100"/>
        </p:scale>
        <p:origin x="160" y="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234"/>
    </p:cViewPr>
  </p:outlineViewPr>
  <p:notesTextViewPr>
    <p:cViewPr>
      <p:scale>
        <a:sx n="100" d="100"/>
        <a:sy n="100" d="100"/>
      </p:scale>
      <p:origin x="0" y="0"/>
    </p:cViewPr>
  </p:notesText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9T12:14:55.92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cs typeface="+mn-cs"/>
              </a:defRPr>
            </a:lvl1pPr>
          </a:lstStyle>
          <a:p>
            <a:pPr>
              <a:defRPr/>
            </a:pPr>
            <a:fld id="{51E82F2A-DA77-4E60-B2B2-EE9CD771546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52457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E82F2A-DA77-4E60-B2B2-EE9CD7715465}" type="slidenum">
              <a:rPr lang="it-IT" smtClean="0"/>
              <a:pPr>
                <a:defRPr/>
              </a:pPr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44722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E82F2A-DA77-4E60-B2B2-EE9CD7715465}" type="slidenum">
              <a:rPr lang="it-IT" smtClean="0"/>
              <a:pPr>
                <a:defRPr/>
              </a:pPr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59590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E82F2A-DA77-4E60-B2B2-EE9CD7715465}" type="slidenum">
              <a:rPr lang="it-IT" smtClean="0"/>
              <a:pPr>
                <a:defRPr/>
              </a:pPr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91467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E82F2A-DA77-4E60-B2B2-EE9CD7715465}" type="slidenum">
              <a:rPr lang="it-IT" smtClean="0"/>
              <a:pPr>
                <a:defRPr/>
              </a:pPr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58457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E82F2A-DA77-4E60-B2B2-EE9CD7715465}" type="slidenum">
              <a:rPr lang="it-IT" smtClean="0"/>
              <a:pPr>
                <a:defRPr/>
              </a:pPr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7223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E82F2A-DA77-4E60-B2B2-EE9CD7715465}" type="slidenum">
              <a:rPr lang="it-IT" smtClean="0"/>
              <a:pPr>
                <a:defRPr/>
              </a:pPr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6900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E82F2A-DA77-4E60-B2B2-EE9CD7715465}" type="slidenum">
              <a:rPr lang="it-IT" smtClean="0"/>
              <a:pPr>
                <a:defRPr/>
              </a:pPr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76783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E82F2A-DA77-4E60-B2B2-EE9CD7715465}" type="slidenum">
              <a:rPr lang="it-IT" smtClean="0"/>
              <a:pPr>
                <a:defRPr/>
              </a:pPr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3216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E82F2A-DA77-4E60-B2B2-EE9CD7715465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4631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E82F2A-DA77-4E60-B2B2-EE9CD7715465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6203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E82F2A-DA77-4E60-B2B2-EE9CD7715465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0950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E82F2A-DA77-4E60-B2B2-EE9CD7715465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0370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E82F2A-DA77-4E60-B2B2-EE9CD7715465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3214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E82F2A-DA77-4E60-B2B2-EE9CD7715465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8639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E82F2A-DA77-4E60-B2B2-EE9CD7715465}" type="slidenum">
              <a:rPr lang="it-IT" smtClean="0"/>
              <a:pPr>
                <a:defRPr/>
              </a:pPr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0201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E82F2A-DA77-4E60-B2B2-EE9CD7715465}" type="slidenum">
              <a:rPr lang="it-IT" smtClean="0"/>
              <a:pPr>
                <a:defRPr/>
              </a:pPr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4124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0666A2-E63C-4EAF-9383-EBFFDCA67DB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95320D-4D8B-4B84-869B-2C6856DE54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85E72-86D1-4541-8931-A6EAEA74557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D0D21-5918-461F-8314-55E62F96B50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B9F82-F8AF-4AAE-9776-7ABA4D3F099D}" type="datetime1">
              <a:rPr lang="it-IT" smtClean="0"/>
              <a:t>27/10/2022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9232900" y="6356350"/>
            <a:ext cx="2743200" cy="365125"/>
          </a:xfrm>
        </p:spPr>
        <p:txBody>
          <a:bodyPr/>
          <a:lstStyle/>
          <a:p>
            <a:fld id="{CAB44CB1-F90A-462C-B5F0-EC87F6C59D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2096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11899-5D98-459D-8B5D-EC534AE5BB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DAB82-681B-4F13-BEFA-35AF26F2B2A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B3E57-D41D-432E-A7A0-B39D09C577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96A90-FACC-431D-84BA-C55D433BEC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C217A-7CE1-46BE-BDBA-D18C23F0D64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62011-F0D0-4627-B02D-4267CE9900C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D41A8-7DDD-4546-8A7D-9917E5A1BC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914B7C-6E75-45BE-9E83-14DA2B0413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7282FA74-2980-480C-8216-9B1B522AA84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8.emf"/><Relationship Id="rId12" Type="http://schemas.openxmlformats.org/officeDocument/2006/relationships/image" Target="../media/image29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37.emf"/><Relationship Id="rId11" Type="http://schemas.openxmlformats.org/officeDocument/2006/relationships/image" Target="../media/image280.png"/><Relationship Id="rId5" Type="http://schemas.openxmlformats.org/officeDocument/2006/relationships/image" Target="../media/image230.png"/><Relationship Id="rId10" Type="http://schemas.openxmlformats.org/officeDocument/2006/relationships/image" Target="../media/image270.png"/><Relationship Id="rId4" Type="http://schemas.openxmlformats.org/officeDocument/2006/relationships/image" Target="../media/image220.png"/><Relationship Id="rId9" Type="http://schemas.openxmlformats.org/officeDocument/2006/relationships/image" Target="../media/image260.png"/></Relationships>
</file>

<file path=ppt/slides/_rels/slide1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3.png"/><Relationship Id="rId3" Type="http://schemas.openxmlformats.org/officeDocument/2006/relationships/notesSlide" Target="../notesSlides/notesSlide8.xml"/><Relationship Id="rId21" Type="http://schemas.openxmlformats.org/officeDocument/2006/relationships/image" Target="../media/image37.png"/><Relationship Id="rId17" Type="http://schemas.openxmlformats.org/officeDocument/2006/relationships/image" Target="../media/image331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2.svg"/><Relationship Id="rId20" Type="http://schemas.openxmlformats.org/officeDocument/2006/relationships/image" Target="../media/image360.png"/><Relationship Id="rId1" Type="http://schemas.openxmlformats.org/officeDocument/2006/relationships/tags" Target="../tags/tag8.xml"/><Relationship Id="rId15" Type="http://schemas.openxmlformats.org/officeDocument/2006/relationships/image" Target="../media/image41.png"/><Relationship Id="rId19" Type="http://schemas.openxmlformats.org/officeDocument/2006/relationships/image" Target="../media/image350.png"/><Relationship Id="rId4" Type="http://schemas.openxmlformats.org/officeDocument/2006/relationships/image" Target="../media/image290.png"/><Relationship Id="rId14" Type="http://schemas.openxmlformats.org/officeDocument/2006/relationships/image" Target="../media/image30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0.png"/><Relationship Id="rId10" Type="http://schemas.openxmlformats.org/officeDocument/2006/relationships/image" Target="../media/image45.jpeg"/><Relationship Id="rId4" Type="http://schemas.openxmlformats.org/officeDocument/2006/relationships/image" Target="../media/image38.png"/><Relationship Id="rId9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430.png"/><Relationship Id="rId5" Type="http://schemas.openxmlformats.org/officeDocument/2006/relationships/image" Target="../media/image330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2.png"/><Relationship Id="rId17" Type="http://schemas.openxmlformats.org/officeDocument/2006/relationships/image" Target="../media/image140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39.png"/><Relationship Id="rId1" Type="http://schemas.openxmlformats.org/officeDocument/2006/relationships/tags" Target="../tags/tag12.xml"/><Relationship Id="rId6" Type="http://schemas.openxmlformats.org/officeDocument/2006/relationships/image" Target="../media/image510.png"/><Relationship Id="rId10" Type="http://schemas.openxmlformats.org/officeDocument/2006/relationships/image" Target="../media/image55.gif"/><Relationship Id="rId4" Type="http://schemas.openxmlformats.org/officeDocument/2006/relationships/image" Target="../media/image48.png"/><Relationship Id="rId9" Type="http://schemas.openxmlformats.org/officeDocument/2006/relationships/image" Target="../media/image5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svg"/><Relationship Id="rId12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59.sv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8.png"/><Relationship Id="rId3" Type="http://schemas.openxmlformats.org/officeDocument/2006/relationships/image" Target="../media/image62.png"/><Relationship Id="rId7" Type="http://schemas.openxmlformats.org/officeDocument/2006/relationships/image" Target="../media/image640.png"/><Relationship Id="rId12" Type="http://schemas.openxmlformats.org/officeDocument/2006/relationships/image" Target="../media/image7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svg"/><Relationship Id="rId11" Type="http://schemas.openxmlformats.org/officeDocument/2006/relationships/image" Target="../media/image76.png"/><Relationship Id="rId5" Type="http://schemas.openxmlformats.org/officeDocument/2006/relationships/image" Target="../media/image72.png"/><Relationship Id="rId15" Type="http://schemas.openxmlformats.org/officeDocument/2006/relationships/image" Target="../media/image80.png"/><Relationship Id="rId10" Type="http://schemas.openxmlformats.org/officeDocument/2006/relationships/image" Target="../media/image75.png"/><Relationship Id="rId4" Type="http://schemas.openxmlformats.org/officeDocument/2006/relationships/image" Target="../media/image630.png"/><Relationship Id="rId9" Type="http://schemas.openxmlformats.org/officeDocument/2006/relationships/image" Target="../media/image660.png"/><Relationship Id="rId1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4.png"/><Relationship Id="rId7" Type="http://schemas.openxmlformats.org/officeDocument/2006/relationships/image" Target="../media/image332.png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4" Type="http://schemas.openxmlformats.org/officeDocument/2006/relationships/image" Target="../media/image85.svg"/><Relationship Id="rId9" Type="http://schemas.openxmlformats.org/officeDocument/2006/relationships/image" Target="../media/image8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image" Target="../media/image91.png"/><Relationship Id="rId7" Type="http://schemas.openxmlformats.org/officeDocument/2006/relationships/image" Target="../media/image95.svg"/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114.png"/><Relationship Id="rId5" Type="http://schemas.openxmlformats.org/officeDocument/2006/relationships/image" Target="../media/image108.png"/><Relationship Id="rId4" Type="http://schemas.openxmlformats.org/officeDocument/2006/relationships/image" Target="../media/image11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117.png"/><Relationship Id="rId5" Type="http://schemas.openxmlformats.org/officeDocument/2006/relationships/image" Target="../media/image116.emf"/><Relationship Id="rId4" Type="http://schemas.openxmlformats.org/officeDocument/2006/relationships/image" Target="../media/image115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9.png"/><Relationship Id="rId7" Type="http://schemas.openxmlformats.org/officeDocument/2006/relationships/image" Target="../media/image122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1.png"/><Relationship Id="rId5" Type="http://schemas.openxmlformats.org/officeDocument/2006/relationships/image" Target="../media/image600.png"/><Relationship Id="rId10" Type="http://schemas.openxmlformats.org/officeDocument/2006/relationships/image" Target="../media/image125.png"/><Relationship Id="rId4" Type="http://schemas.openxmlformats.org/officeDocument/2006/relationships/image" Target="../media/image120.png"/><Relationship Id="rId9" Type="http://schemas.openxmlformats.org/officeDocument/2006/relationships/image" Target="../media/image12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0.png"/><Relationship Id="rId3" Type="http://schemas.openxmlformats.org/officeDocument/2006/relationships/image" Target="../media/image72.png"/><Relationship Id="rId7" Type="http://schemas.openxmlformats.org/officeDocument/2006/relationships/customXml" Target="../ink/ink1.xml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svg"/><Relationship Id="rId11" Type="http://schemas.openxmlformats.org/officeDocument/2006/relationships/image" Target="../media/image128.svg"/><Relationship Id="rId5" Type="http://schemas.openxmlformats.org/officeDocument/2006/relationships/image" Target="../media/image58.png"/><Relationship Id="rId10" Type="http://schemas.openxmlformats.org/officeDocument/2006/relationships/image" Target="../media/image127.png"/><Relationship Id="rId4" Type="http://schemas.openxmlformats.org/officeDocument/2006/relationships/image" Target="../media/image73.svg"/><Relationship Id="rId9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860.png"/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0.png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png"/><Relationship Id="rId12" Type="http://schemas.openxmlformats.org/officeDocument/2006/relationships/image" Target="../media/image40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1.svg"/><Relationship Id="rId11" Type="http://schemas.openxmlformats.org/officeDocument/2006/relationships/image" Target="../media/image15.sv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54.png"/><Relationship Id="rId9" Type="http://schemas.openxmlformats.org/officeDocument/2006/relationships/image" Target="../media/image10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11" Type="http://schemas.openxmlformats.org/officeDocument/2006/relationships/image" Target="../media/image40.png"/><Relationship Id="rId5" Type="http://schemas.openxmlformats.org/officeDocument/2006/relationships/image" Target="../media/image17.png"/><Relationship Id="rId10" Type="http://schemas.openxmlformats.org/officeDocument/2006/relationships/image" Target="../media/image39.png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42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2394858" y="1644774"/>
            <a:ext cx="746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01700" eaLnBrk="0" hangingPunct="0"/>
            <a:r>
              <a:rPr lang="it-IT" sz="2000" b="1" dirty="0"/>
              <a:t>Giovanni Modugno</a:t>
            </a:r>
            <a:r>
              <a:rPr lang="it-IT" b="1" dirty="0"/>
              <a:t>	                   </a:t>
            </a: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-206098" y="1987651"/>
            <a:ext cx="119553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2" algn="ctr" defTabSz="901700" eaLnBrk="0" hangingPunct="0"/>
            <a:r>
              <a:rPr lang="it-IT" sz="2000" dirty="0"/>
              <a:t>Dipartimento di Fisica e Astronomia and LENS, Università di Firenze, and CNR-INO, Pisa</a:t>
            </a:r>
            <a:endParaRPr lang="it-IT" dirty="0"/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C3F2264A-98E4-4AAD-BBA6-6D54359C0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2243" y="2959930"/>
            <a:ext cx="832750" cy="81052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04F04A38-A203-4142-8AD3-5B6B0E6C6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649" y="2993667"/>
            <a:ext cx="1481584" cy="822009"/>
          </a:xfrm>
          <a:prstGeom prst="rect">
            <a:avLst/>
          </a:prstGeom>
        </p:spPr>
      </p:pic>
      <p:pic>
        <p:nvPicPr>
          <p:cNvPr id="19" name="Picture 2" descr="Risultati immagini per unifi logo">
            <a:extLst>
              <a:ext uri="{FF2B5EF4-FFF2-40B4-BE49-F238E27FC236}">
                <a16:creationId xmlns:a16="http://schemas.microsoft.com/office/drawing/2014/main" id="{3EF78CEF-85FD-4023-832D-9CE1BF295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90" y="2947847"/>
            <a:ext cx="776046" cy="84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958388" y="67393"/>
            <a:ext cx="10275223" cy="1438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en-US" sz="4000" b="1" i="1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Exploring the supersolid phase of matter with dipolar quantum gases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430CE80A-FEE2-498B-95FC-4EF9C8086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800" y="2547737"/>
            <a:ext cx="98868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01700" eaLnBrk="0" hangingPunct="0"/>
            <a:r>
              <a:rPr lang="it-IT" sz="2000" b="1" dirty="0"/>
              <a:t>QFS, Pisa, </a:t>
            </a:r>
            <a:r>
              <a:rPr lang="it-IT" sz="2000" b="1" dirty="0" err="1"/>
              <a:t>October</a:t>
            </a:r>
            <a:r>
              <a:rPr lang="it-IT" sz="2000" b="1" dirty="0"/>
              <a:t> 28, 2022</a:t>
            </a:r>
            <a:endParaRPr lang="it-IT" b="1" dirty="0"/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5D8B7F3C-902A-4419-9660-F20B0C5373FF}"/>
              </a:ext>
            </a:extLst>
          </p:cNvPr>
          <p:cNvGrpSpPr/>
          <p:nvPr/>
        </p:nvGrpSpPr>
        <p:grpSpPr>
          <a:xfrm>
            <a:off x="5771600" y="3139126"/>
            <a:ext cx="5776235" cy="2952124"/>
            <a:chOff x="2580050" y="1058560"/>
            <a:chExt cx="6738848" cy="3464326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AC170294-12D6-404A-8295-5C491F745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52" t="23957" r="15636" b="35438"/>
            <a:stretch/>
          </p:blipFill>
          <p:spPr>
            <a:xfrm>
              <a:off x="2696934" y="1058560"/>
              <a:ext cx="6621964" cy="3464326"/>
            </a:xfrm>
            <a:prstGeom prst="rect">
              <a:avLst/>
            </a:prstGeom>
          </p:spPr>
        </p:pic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96A3D6D9-8B6A-4AED-BF4E-43D81619B5EC}"/>
                </a:ext>
              </a:extLst>
            </p:cNvPr>
            <p:cNvSpPr/>
            <p:nvPr/>
          </p:nvSpPr>
          <p:spPr>
            <a:xfrm>
              <a:off x="7762137" y="3275190"/>
              <a:ext cx="1537360" cy="4193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Luca </a:t>
              </a:r>
              <a:r>
                <a:rPr lang="en-US" b="1" dirty="0" err="1">
                  <a:solidFill>
                    <a:schemeClr val="bg1"/>
                  </a:solidFill>
                </a:rPr>
                <a:t>Tanzi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25843E1A-A872-4186-A754-85C7CC96EA1B}"/>
                </a:ext>
              </a:extLst>
            </p:cNvPr>
            <p:cNvSpPr/>
            <p:nvPr/>
          </p:nvSpPr>
          <p:spPr>
            <a:xfrm>
              <a:off x="3407088" y="2721838"/>
              <a:ext cx="2049522" cy="4193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Giulio </a:t>
              </a:r>
              <a:r>
                <a:rPr lang="en-US" b="1" dirty="0" err="1">
                  <a:solidFill>
                    <a:schemeClr val="bg1"/>
                  </a:solidFill>
                </a:rPr>
                <a:t>Biagioni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353EA718-603D-422B-91E5-AA6047415119}"/>
                </a:ext>
              </a:extLst>
            </p:cNvPr>
            <p:cNvSpPr/>
            <p:nvPr/>
          </p:nvSpPr>
          <p:spPr>
            <a:xfrm>
              <a:off x="2580050" y="3143850"/>
              <a:ext cx="2039810" cy="4193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</a:rPr>
                <a:t>Nicolò</a:t>
              </a:r>
              <a:r>
                <a:rPr lang="en-US" b="1" dirty="0">
                  <a:solidFill>
                    <a:schemeClr val="bg1"/>
                  </a:solidFill>
                </a:rPr>
                <a:t> Antolini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BE9ACA8E-3AD9-47FE-BCA7-A9037C9DDCE5}"/>
                </a:ext>
              </a:extLst>
            </p:cNvPr>
            <p:cNvSpPr/>
            <p:nvPr/>
          </p:nvSpPr>
          <p:spPr>
            <a:xfrm>
              <a:off x="6852232" y="2649613"/>
              <a:ext cx="2295927" cy="4193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Carlo </a:t>
              </a:r>
              <a:r>
                <a:rPr lang="en-US" b="1" dirty="0" err="1">
                  <a:solidFill>
                    <a:schemeClr val="bg1"/>
                  </a:solidFill>
                </a:rPr>
                <a:t>Gabbanini</a:t>
              </a:r>
              <a:r>
                <a:rPr lang="en-US" b="1" dirty="0">
                  <a:solidFill>
                    <a:schemeClr val="bg1"/>
                  </a:solidFill>
                </a:rPr>
                <a:t>	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2A3ADBD0-DB6F-4B95-A503-D840C19CD901}"/>
                </a:ext>
              </a:extLst>
            </p:cNvPr>
            <p:cNvSpPr/>
            <p:nvPr/>
          </p:nvSpPr>
          <p:spPr>
            <a:xfrm>
              <a:off x="4517367" y="3450247"/>
              <a:ext cx="2064016" cy="4193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Andrea </a:t>
              </a:r>
              <a:r>
                <a:rPr lang="en-US" b="1" dirty="0" err="1">
                  <a:solidFill>
                    <a:schemeClr val="bg1"/>
                  </a:solidFill>
                </a:rPr>
                <a:t>Fioretti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DEB09431-810E-4181-9472-5CA451CAFF35}"/>
              </a:ext>
            </a:extLst>
          </p:cNvPr>
          <p:cNvSpPr txBox="1"/>
          <p:nvPr/>
        </p:nvSpPr>
        <p:spPr>
          <a:xfrm>
            <a:off x="447629" y="5273417"/>
            <a:ext cx="4499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Former members: J. </a:t>
            </a:r>
            <a:r>
              <a:rPr lang="en-US" dirty="0" err="1"/>
              <a:t>Maloberti</a:t>
            </a:r>
            <a:r>
              <a:rPr lang="en-US" dirty="0"/>
              <a:t>, F. </a:t>
            </a:r>
            <a:r>
              <a:rPr lang="en-US" dirty="0" err="1"/>
              <a:t>Famà</a:t>
            </a:r>
            <a:r>
              <a:rPr lang="en-US" dirty="0"/>
              <a:t>, E. </a:t>
            </a:r>
            <a:r>
              <a:rPr lang="en-US" dirty="0" err="1"/>
              <a:t>Lucioni</a:t>
            </a:r>
            <a:r>
              <a:rPr lang="en-US" dirty="0"/>
              <a:t>, J. Catani 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7FE4FAC0-7426-42AE-A06E-202F4A0EB108}"/>
              </a:ext>
            </a:extLst>
          </p:cNvPr>
          <p:cNvSpPr txBox="1"/>
          <p:nvPr/>
        </p:nvSpPr>
        <p:spPr>
          <a:xfrm>
            <a:off x="472374" y="4026922"/>
            <a:ext cx="51657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Theory: R. Bisset, L. Santos (Hannover); </a:t>
            </a:r>
          </a:p>
          <a:p>
            <a:r>
              <a:rPr lang="en-US" dirty="0"/>
              <a:t>S. </a:t>
            </a:r>
            <a:r>
              <a:rPr lang="en-US" dirty="0" err="1"/>
              <a:t>Roccuzzo</a:t>
            </a:r>
            <a:r>
              <a:rPr lang="en-US" dirty="0"/>
              <a:t>, A. </a:t>
            </a:r>
            <a:r>
              <a:rPr lang="en-US" dirty="0" err="1"/>
              <a:t>Gallemì</a:t>
            </a:r>
            <a:r>
              <a:rPr lang="en-US" dirty="0"/>
              <a:t>, A. </a:t>
            </a:r>
            <a:r>
              <a:rPr lang="en-US" dirty="0" err="1"/>
              <a:t>Recati</a:t>
            </a:r>
            <a:r>
              <a:rPr lang="en-US" dirty="0"/>
              <a:t>, S. </a:t>
            </a:r>
            <a:r>
              <a:rPr lang="en-US" dirty="0" err="1"/>
              <a:t>Stringari</a:t>
            </a:r>
            <a:r>
              <a:rPr lang="en-US" dirty="0"/>
              <a:t> (Trento); A. Alana, M. Modugno (Bilbao); </a:t>
            </a:r>
          </a:p>
          <a:p>
            <a:r>
              <a:rPr lang="en-US" dirty="0"/>
              <a:t>B. </a:t>
            </a:r>
            <a:r>
              <a:rPr lang="en-US" dirty="0" err="1"/>
              <a:t>Donelli</a:t>
            </a:r>
            <a:r>
              <a:rPr lang="en-US" dirty="0"/>
              <a:t>, L. </a:t>
            </a:r>
            <a:r>
              <a:rPr lang="en-US" dirty="0" err="1"/>
              <a:t>Pezzè</a:t>
            </a:r>
            <a:r>
              <a:rPr lang="en-US" dirty="0"/>
              <a:t>, A. </a:t>
            </a:r>
            <a:r>
              <a:rPr lang="en-US" dirty="0" err="1"/>
              <a:t>Smerzi</a:t>
            </a:r>
            <a:r>
              <a:rPr lang="en-US" dirty="0"/>
              <a:t> (Firenze).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7A80D77C-4F2B-46C8-9D36-7B099B455393}"/>
              </a:ext>
            </a:extLst>
          </p:cNvPr>
          <p:cNvSpPr txBox="1"/>
          <p:nvPr/>
        </p:nvSpPr>
        <p:spPr>
          <a:xfrm>
            <a:off x="6489233" y="6215522"/>
            <a:ext cx="62122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http://quantumgases.lens.unifi.it/exp/dy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A876B34-7B66-7BBA-B999-D32E07F2D8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3277" y="5667422"/>
            <a:ext cx="1114864" cy="1096200"/>
          </a:xfrm>
          <a:prstGeom prst="rect">
            <a:avLst/>
          </a:prstGeom>
        </p:spPr>
      </p:pic>
      <p:pic>
        <p:nvPicPr>
          <p:cNvPr id="4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C7F5F792-655B-B9E2-549E-3A4EDEB1A3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865" y="6127410"/>
            <a:ext cx="1984783" cy="54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6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o 24">
            <a:extLst>
              <a:ext uri="{FF2B5EF4-FFF2-40B4-BE49-F238E27FC236}">
                <a16:creationId xmlns:a16="http://schemas.microsoft.com/office/drawing/2014/main" id="{88ACE7C9-9873-4E8D-B776-15BAC18A9023}"/>
              </a:ext>
            </a:extLst>
          </p:cNvPr>
          <p:cNvGrpSpPr/>
          <p:nvPr/>
        </p:nvGrpSpPr>
        <p:grpSpPr>
          <a:xfrm>
            <a:off x="71915" y="1629413"/>
            <a:ext cx="6400078" cy="3979786"/>
            <a:chOff x="5588980" y="1042165"/>
            <a:chExt cx="6341038" cy="3943073"/>
          </a:xfrm>
        </p:grpSpPr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1D1B14CF-0AA7-4404-8146-39D70033B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88980" y="1042165"/>
              <a:ext cx="6341038" cy="3943073"/>
            </a:xfrm>
            <a:prstGeom prst="rect">
              <a:avLst/>
            </a:prstGeom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2C3DA8FA-1614-4659-AD91-8778961D2825}"/>
                </a:ext>
              </a:extLst>
            </p:cNvPr>
            <p:cNvSpPr txBox="1"/>
            <p:nvPr/>
          </p:nvSpPr>
          <p:spPr>
            <a:xfrm>
              <a:off x="10720930" y="1194139"/>
              <a:ext cx="899647" cy="365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rgbClr val="FF0773"/>
                  </a:solidFill>
                  <a:latin typeface="+mj-lt"/>
                </a:rPr>
                <a:t>Trap C</a:t>
              </a: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2F016865-4FB2-4F16-8DEB-718570965B99}"/>
                </a:ext>
              </a:extLst>
            </p:cNvPr>
            <p:cNvSpPr txBox="1"/>
            <p:nvPr/>
          </p:nvSpPr>
          <p:spPr>
            <a:xfrm>
              <a:off x="10720928" y="2829036"/>
              <a:ext cx="899646" cy="365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rgbClr val="0000E7"/>
                  </a:solidFill>
                  <a:latin typeface="+mj-lt"/>
                </a:rPr>
                <a:t>Trap D</a:t>
              </a:r>
            </a:p>
          </p:txBody>
        </p:sp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8BED0C85-BC51-47A8-9364-A864EFDF28B1}"/>
              </a:ext>
            </a:extLst>
          </p:cNvPr>
          <p:cNvGrpSpPr/>
          <p:nvPr/>
        </p:nvGrpSpPr>
        <p:grpSpPr>
          <a:xfrm>
            <a:off x="6707185" y="940342"/>
            <a:ext cx="4347503" cy="2254261"/>
            <a:chOff x="404222" y="3839041"/>
            <a:chExt cx="4532618" cy="2350246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31B96996-58D6-418A-BC9A-8B516820A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4222" y="3839041"/>
              <a:ext cx="4532618" cy="2350246"/>
            </a:xfrm>
            <a:prstGeom prst="rect">
              <a:avLst/>
            </a:prstGeom>
          </p:spPr>
        </p:pic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E2F8D845-2ADB-417D-BA66-AB940D22DC93}"/>
                </a:ext>
              </a:extLst>
            </p:cNvPr>
            <p:cNvSpPr/>
            <p:nvPr/>
          </p:nvSpPr>
          <p:spPr>
            <a:xfrm>
              <a:off x="1385262" y="4744475"/>
              <a:ext cx="149062" cy="148505"/>
            </a:xfrm>
            <a:prstGeom prst="ellipse">
              <a:avLst/>
            </a:prstGeom>
            <a:solidFill>
              <a:srgbClr val="0000E7"/>
            </a:solidFill>
            <a:ln>
              <a:solidFill>
                <a:srgbClr val="0000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+mj-lt"/>
              </a:endParaRPr>
            </a:p>
          </p:txBody>
        </p:sp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F364D7AD-71A4-4503-B3DD-26418E006EA9}"/>
                </a:ext>
              </a:extLst>
            </p:cNvPr>
            <p:cNvSpPr/>
            <p:nvPr/>
          </p:nvSpPr>
          <p:spPr>
            <a:xfrm>
              <a:off x="2256087" y="4744475"/>
              <a:ext cx="149062" cy="148505"/>
            </a:xfrm>
            <a:prstGeom prst="ellipse">
              <a:avLst/>
            </a:prstGeom>
            <a:solidFill>
              <a:srgbClr val="FF0773"/>
            </a:solidFill>
            <a:ln>
              <a:solidFill>
                <a:srgbClr val="FF07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+mj-lt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7CD068B7-A220-490F-B246-AAEEED7CA40C}"/>
                </a:ext>
              </a:extLst>
            </p:cNvPr>
            <p:cNvSpPr txBox="1"/>
            <p:nvPr/>
          </p:nvSpPr>
          <p:spPr>
            <a:xfrm>
              <a:off x="1925273" y="4312235"/>
              <a:ext cx="959751" cy="385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rgbClr val="FF0773"/>
                  </a:solidFill>
                  <a:latin typeface="+mj-lt"/>
                </a:rPr>
                <a:t>Trap C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BAF31EA9-1DC7-438B-910B-660826604CE9}"/>
                </a:ext>
              </a:extLst>
            </p:cNvPr>
            <p:cNvSpPr txBox="1"/>
            <p:nvPr/>
          </p:nvSpPr>
          <p:spPr>
            <a:xfrm>
              <a:off x="1094031" y="4892980"/>
              <a:ext cx="959751" cy="385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rgbClr val="0000E7"/>
                  </a:solidFill>
                  <a:latin typeface="+mj-lt"/>
                </a:rPr>
                <a:t>Trap D</a:t>
              </a:r>
            </a:p>
          </p:txBody>
        </p:sp>
      </p:grp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2CCD6833-AC20-4249-8832-EB73BD0C3E0D}"/>
              </a:ext>
            </a:extLst>
          </p:cNvPr>
          <p:cNvSpPr txBox="1"/>
          <p:nvPr/>
        </p:nvSpPr>
        <p:spPr>
          <a:xfrm>
            <a:off x="6471992" y="4726986"/>
            <a:ext cx="5720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+mj-lt"/>
              </a:rPr>
              <a:t>Strong </a:t>
            </a:r>
            <a:r>
              <a:rPr lang="it-IT" dirty="0" err="1">
                <a:latin typeface="+mj-lt"/>
              </a:rPr>
              <a:t>excitations</a:t>
            </a:r>
            <a:r>
              <a:rPr lang="it-IT" dirty="0">
                <a:latin typeface="+mj-lt"/>
              </a:rPr>
              <a:t> after the out-</a:t>
            </a:r>
            <a:r>
              <a:rPr lang="it-IT" dirty="0" err="1">
                <a:latin typeface="+mj-lt"/>
              </a:rPr>
              <a:t>going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ramp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only</a:t>
            </a:r>
            <a:r>
              <a:rPr lang="it-IT" dirty="0">
                <a:latin typeface="+mj-lt"/>
              </a:rPr>
              <a:t> in trap 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+mj-lt"/>
              </a:rPr>
              <a:t>Strong </a:t>
            </a:r>
            <a:r>
              <a:rPr lang="it-IT" dirty="0" err="1">
                <a:latin typeface="+mj-lt"/>
              </a:rPr>
              <a:t>fluctuations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at</a:t>
            </a:r>
            <a:r>
              <a:rPr lang="it-IT" dirty="0">
                <a:latin typeface="+mj-lt"/>
              </a:rPr>
              <a:t> the </a:t>
            </a:r>
            <a:r>
              <a:rPr lang="it-IT" dirty="0" err="1">
                <a:latin typeface="+mj-lt"/>
              </a:rPr>
              <a:t>transition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only</a:t>
            </a:r>
            <a:r>
              <a:rPr lang="it-IT" dirty="0">
                <a:latin typeface="+mj-lt"/>
              </a:rPr>
              <a:t> in trap D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889661D0-72F4-432D-9B75-68E3E9CDA3A1}"/>
              </a:ext>
            </a:extLst>
          </p:cNvPr>
          <p:cNvSpPr txBox="1"/>
          <p:nvPr/>
        </p:nvSpPr>
        <p:spPr>
          <a:xfrm>
            <a:off x="6677688" y="4024753"/>
            <a:ext cx="37712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+mj-lt"/>
              </a:rPr>
              <a:t>Different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character</a:t>
            </a:r>
            <a:r>
              <a:rPr lang="it-IT" dirty="0">
                <a:latin typeface="+mj-lt"/>
              </a:rPr>
              <a:t> in the </a:t>
            </a:r>
            <a:r>
              <a:rPr lang="it-IT" dirty="0" err="1">
                <a:latin typeface="+mj-lt"/>
              </a:rPr>
              <a:t>two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traps</a:t>
            </a:r>
            <a:r>
              <a:rPr lang="it-IT" dirty="0">
                <a:latin typeface="+mj-lt"/>
              </a:rPr>
              <a:t>:</a:t>
            </a:r>
          </a:p>
          <a:p>
            <a:endParaRPr lang="it-IT" dirty="0">
              <a:latin typeface="+mj-lt"/>
            </a:endParaRPr>
          </a:p>
          <a:p>
            <a:endParaRPr lang="it-IT" dirty="0">
              <a:latin typeface="+mj-lt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6D2BEE4-3AE6-48F5-BB37-7D048F8BC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12192000" cy="6207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r>
              <a:rPr lang="en-GB" sz="2400" b="1" dirty="0">
                <a:solidFill>
                  <a:schemeClr val="bg1"/>
                </a:solidFill>
              </a:rPr>
              <a:t>Experimental evidence</a:t>
            </a:r>
          </a:p>
        </p:txBody>
      </p:sp>
    </p:spTree>
    <p:extLst>
      <p:ext uri="{BB962C8B-B14F-4D97-AF65-F5344CB8AC3E}">
        <p14:creationId xmlns:p14="http://schemas.microsoft.com/office/powerpoint/2010/main" val="132129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75969DC-6264-401B-ADDD-AAE5C7B67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26" y="1213394"/>
            <a:ext cx="11254353" cy="480726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D66806E-5A12-485E-98AE-FCC419F28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0240" y="1306353"/>
            <a:ext cx="3443033" cy="471430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E257A4E-C150-4AE5-A714-3651B9646044}"/>
              </a:ext>
            </a:extLst>
          </p:cNvPr>
          <p:cNvSpPr txBox="1"/>
          <p:nvPr/>
        </p:nvSpPr>
        <p:spPr>
          <a:xfrm>
            <a:off x="8672053" y="6028565"/>
            <a:ext cx="3519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+mj-lt"/>
              </a:rPr>
              <a:t>Free energy from </a:t>
            </a:r>
            <a:r>
              <a:rPr lang="it-IT" sz="1600" dirty="0" err="1">
                <a:latin typeface="+mj-lt"/>
              </a:rPr>
              <a:t>density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ansatz</a:t>
            </a:r>
            <a:r>
              <a:rPr lang="it-IT" sz="1600" dirty="0">
                <a:latin typeface="+mj-lt"/>
              </a:rPr>
              <a:t> + </a:t>
            </a:r>
            <a:r>
              <a:rPr lang="it-IT" sz="1600" dirty="0" err="1">
                <a:latin typeface="+mj-lt"/>
              </a:rPr>
              <a:t>experimental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parameters</a:t>
            </a:r>
            <a:endParaRPr lang="it-IT" sz="1600" dirty="0">
              <a:latin typeface="+mj-lt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509B4EE-FAA2-4DDC-9C4A-41F0242975A5}"/>
              </a:ext>
            </a:extLst>
          </p:cNvPr>
          <p:cNvSpPr txBox="1"/>
          <p:nvPr/>
        </p:nvSpPr>
        <p:spPr>
          <a:xfrm>
            <a:off x="6076602" y="1028728"/>
            <a:ext cx="2277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+mj-lt"/>
              </a:rPr>
              <a:t>Before</a:t>
            </a:r>
            <a:r>
              <a:rPr lang="it-IT" dirty="0">
                <a:latin typeface="+mj-lt"/>
              </a:rPr>
              <a:t> the </a:t>
            </a:r>
            <a:r>
              <a:rPr lang="it-IT" dirty="0" err="1">
                <a:latin typeface="+mj-lt"/>
              </a:rPr>
              <a:t>transition</a:t>
            </a:r>
            <a:endParaRPr lang="it-IT" dirty="0">
              <a:latin typeface="+mj-lt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C41472E-E627-4E9D-BF62-55C75E565D8F}"/>
              </a:ext>
            </a:extLst>
          </p:cNvPr>
          <p:cNvSpPr txBox="1"/>
          <p:nvPr/>
        </p:nvSpPr>
        <p:spPr>
          <a:xfrm>
            <a:off x="2829559" y="1065836"/>
            <a:ext cx="2277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+mj-lt"/>
              </a:rPr>
              <a:t>After the </a:t>
            </a:r>
            <a:r>
              <a:rPr lang="it-IT" dirty="0" err="1">
                <a:latin typeface="+mj-lt"/>
              </a:rPr>
              <a:t>transition</a:t>
            </a:r>
            <a:endParaRPr lang="it-IT" dirty="0">
              <a:latin typeface="+mj-lt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722ED9F-D904-4A6A-A66A-B0282CCC82A3}"/>
              </a:ext>
            </a:extLst>
          </p:cNvPr>
          <p:cNvSpPr txBox="1"/>
          <p:nvPr/>
        </p:nvSpPr>
        <p:spPr>
          <a:xfrm>
            <a:off x="4867565" y="2010888"/>
            <a:ext cx="143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+mj-lt"/>
              </a:rPr>
              <a:t>Single energy minimum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E30D147-4D42-4C94-87A3-93808006EEA0}"/>
              </a:ext>
            </a:extLst>
          </p:cNvPr>
          <p:cNvSpPr txBox="1"/>
          <p:nvPr/>
        </p:nvSpPr>
        <p:spPr>
          <a:xfrm>
            <a:off x="4867565" y="4134191"/>
            <a:ext cx="143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+mj-lt"/>
              </a:rPr>
              <a:t>Two energy minima</a:t>
            </a: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AFB63FB3-EFBB-4382-B4A2-E1F1BCB58C3B}"/>
              </a:ext>
            </a:extLst>
          </p:cNvPr>
          <p:cNvCxnSpPr>
            <a:cxnSpLocks/>
          </p:cNvCxnSpPr>
          <p:nvPr/>
        </p:nvCxnSpPr>
        <p:spPr>
          <a:xfrm flipH="1">
            <a:off x="7215446" y="1388963"/>
            <a:ext cx="1" cy="2485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99EA063C-D9C2-47AC-ADFA-7DBB890AA692}"/>
              </a:ext>
            </a:extLst>
          </p:cNvPr>
          <p:cNvCxnSpPr>
            <a:cxnSpLocks/>
          </p:cNvCxnSpPr>
          <p:nvPr/>
        </p:nvCxnSpPr>
        <p:spPr>
          <a:xfrm flipH="1">
            <a:off x="3225338" y="1463835"/>
            <a:ext cx="12496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angle 4">
            <a:extLst>
              <a:ext uri="{FF2B5EF4-FFF2-40B4-BE49-F238E27FC236}">
                <a16:creationId xmlns:a16="http://schemas.microsoft.com/office/drawing/2014/main" id="{539610F6-BF1E-F3D5-5C01-AAE0ED438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12192000" cy="6207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r>
              <a:rPr lang="en-GB" sz="2400" b="1" dirty="0">
                <a:solidFill>
                  <a:schemeClr val="bg1"/>
                </a:solidFill>
              </a:rPr>
              <a:t>Free-energy scenario from fluctuations spectra</a:t>
            </a:r>
          </a:p>
        </p:txBody>
      </p:sp>
    </p:spTree>
    <p:extLst>
      <p:ext uri="{BB962C8B-B14F-4D97-AF65-F5344CB8AC3E}">
        <p14:creationId xmlns:p14="http://schemas.microsoft.com/office/powerpoint/2010/main" val="183955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0" y="1"/>
            <a:ext cx="12192000" cy="6207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r>
              <a:rPr lang="en-GB" sz="2400" b="1" dirty="0">
                <a:solidFill>
                  <a:schemeClr val="bg1"/>
                </a:solidFill>
              </a:rPr>
              <a:t>Superfluidity from rotations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ttangolo 50">
                <a:extLst>
                  <a:ext uri="{FF2B5EF4-FFF2-40B4-BE49-F238E27FC236}">
                    <a16:creationId xmlns:a16="http://schemas.microsoft.com/office/drawing/2014/main" id="{99731D4F-46AD-486A-9808-DC34C676E97F}"/>
                  </a:ext>
                </a:extLst>
              </p:cNvPr>
              <p:cNvSpPr/>
              <p:nvPr/>
            </p:nvSpPr>
            <p:spPr>
              <a:xfrm>
                <a:off x="638011" y="3472837"/>
                <a:ext cx="29060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      </m:t>
                    </m:r>
                  </m:oMath>
                </a14:m>
                <a:r>
                  <a:rPr lang="it-IT" dirty="0"/>
                  <a:t>and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51" name="Rettangolo 50">
                <a:extLst>
                  <a:ext uri="{FF2B5EF4-FFF2-40B4-BE49-F238E27FC236}">
                    <a16:creationId xmlns:a16="http://schemas.microsoft.com/office/drawing/2014/main" id="{99731D4F-46AD-486A-9808-DC34C676E9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011" y="3472837"/>
                <a:ext cx="2906052" cy="369332"/>
              </a:xfrm>
              <a:prstGeom prst="rect">
                <a:avLst/>
              </a:prstGeom>
              <a:blipFill>
                <a:blip r:embed="rId4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6DE7E080-169E-440D-B48B-F560631CC2E0}"/>
                  </a:ext>
                </a:extLst>
              </p:cNvPr>
              <p:cNvSpPr/>
              <p:nvPr/>
            </p:nvSpPr>
            <p:spPr>
              <a:xfrm>
                <a:off x="638011" y="1985955"/>
                <a:ext cx="3862640" cy="9776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 </m:t>
                      </m:r>
                      <m:d>
                        <m:dPr>
                          <m:begChr m:val="|"/>
                          <m:endChr m:val="|"/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  <a:p>
                <a:endParaRPr lang="it-IT" dirty="0"/>
              </a:p>
              <a:p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=(ℏ/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m:rPr>
                        <m:sty m:val="p"/>
                      </m:rP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it-IT" dirty="0"/>
                  <a:t>       </a:t>
                </a:r>
                <a:r>
                  <a:rPr lang="it-IT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⇒</a:t>
                </a:r>
                <a:r>
                  <a:rPr lang="it-IT" dirty="0"/>
                  <a:t>      </a:t>
                </a:r>
                <a14:m>
                  <m:oMath xmlns:m="http://schemas.openxmlformats.org/officeDocument/2006/math">
                    <m:nary>
                      <m:naryPr>
                        <m:chr m:val="∮"/>
                        <m:limLoc m:val="undOvr"/>
                        <m:subHide m:val="on"/>
                        <m:supHide m:val="on"/>
                        <m:ctrlP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𝑑𝑟</m:t>
                        </m:r>
                      </m:e>
                    </m:nary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6DE7E080-169E-440D-B48B-F560631CC2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011" y="1985955"/>
                <a:ext cx="3862640" cy="977640"/>
              </a:xfrm>
              <a:prstGeom prst="rect">
                <a:avLst/>
              </a:prstGeom>
              <a:blipFill>
                <a:blip r:embed="rId5"/>
                <a:stretch>
                  <a:fillRect b="-812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48A39AB3-2CCC-40B8-B8E0-1FE9E4E07BD8}"/>
              </a:ext>
            </a:extLst>
          </p:cNvPr>
          <p:cNvSpPr txBox="1"/>
          <p:nvPr/>
        </p:nvSpPr>
        <p:spPr>
          <a:xfrm>
            <a:off x="435201" y="873703"/>
            <a:ext cx="82751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A.J. Leggett, </a:t>
            </a:r>
            <a:r>
              <a:rPr lang="en-US" sz="1800" b="1" dirty="0"/>
              <a:t>Can a solid be “superfluid”?</a:t>
            </a:r>
            <a:r>
              <a:rPr lang="en-US" sz="1800" dirty="0"/>
              <a:t>, Phys. Rev. Lett. 25, 1543 (1970)</a:t>
            </a:r>
            <a:endParaRPr lang="it-IT" dirty="0"/>
          </a:p>
        </p:txBody>
      </p:sp>
      <p:pic>
        <p:nvPicPr>
          <p:cNvPr id="68" name="Immagine 67">
            <a:extLst>
              <a:ext uri="{FF2B5EF4-FFF2-40B4-BE49-F238E27FC236}">
                <a16:creationId xmlns:a16="http://schemas.microsoft.com/office/drawing/2014/main" id="{433CF4D8-4615-4262-B2B0-B54803ADF1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0098" y="1923762"/>
            <a:ext cx="3294059" cy="3397580"/>
          </a:xfrm>
          <a:prstGeom prst="rect">
            <a:avLst/>
          </a:prstGeom>
        </p:spPr>
      </p:pic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2D544B28-C10A-4429-9713-BAE596C2A929}"/>
              </a:ext>
            </a:extLst>
          </p:cNvPr>
          <p:cNvSpPr txBox="1"/>
          <p:nvPr/>
        </p:nvSpPr>
        <p:spPr>
          <a:xfrm>
            <a:off x="6727602" y="5264534"/>
            <a:ext cx="10945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/>
              <a:t>Dalibard</a:t>
            </a:r>
            <a:r>
              <a:rPr lang="it-IT" dirty="0"/>
              <a:t> 2000</a:t>
            </a:r>
          </a:p>
        </p:txBody>
      </p: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AD63C02D-C936-4D1F-84ED-14E6FFF20D63}"/>
              </a:ext>
            </a:extLst>
          </p:cNvPr>
          <p:cNvSpPr txBox="1"/>
          <p:nvPr/>
        </p:nvSpPr>
        <p:spPr>
          <a:xfrm>
            <a:off x="9844937" y="5535036"/>
            <a:ext cx="18748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Hess and </a:t>
            </a:r>
            <a:r>
              <a:rPr lang="it-IT" dirty="0" err="1"/>
              <a:t>Fairbank</a:t>
            </a:r>
            <a:r>
              <a:rPr lang="it-IT" dirty="0"/>
              <a:t> 1967</a:t>
            </a:r>
          </a:p>
        </p:txBody>
      </p:sp>
      <p:pic>
        <p:nvPicPr>
          <p:cNvPr id="67" name="Immagine 66">
            <a:extLst>
              <a:ext uri="{FF2B5EF4-FFF2-40B4-BE49-F238E27FC236}">
                <a16:creationId xmlns:a16="http://schemas.microsoft.com/office/drawing/2014/main" id="{72215DD3-9B8D-4566-A076-417CF4CF95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2242" y="4419492"/>
            <a:ext cx="4176817" cy="22357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4" name="CasellaDiTesto 73">
                <a:extLst>
                  <a:ext uri="{FF2B5EF4-FFF2-40B4-BE49-F238E27FC236}">
                    <a16:creationId xmlns:a16="http://schemas.microsoft.com/office/drawing/2014/main" id="{6A05151C-1EAD-4935-B94C-C4820DC6D136}"/>
                  </a:ext>
                </a:extLst>
              </p:cNvPr>
              <p:cNvSpPr txBox="1"/>
              <p:nvPr/>
            </p:nvSpPr>
            <p:spPr>
              <a:xfrm>
                <a:off x="4572783" y="1639667"/>
                <a:ext cx="414291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dirty="0" err="1"/>
                  <a:t>Cylindrical</a:t>
                </a:r>
                <a:r>
                  <a:rPr lang="it-IT" dirty="0"/>
                  <a:t> </a:t>
                </a:r>
                <a:r>
                  <a:rPr lang="it-IT" dirty="0" err="1"/>
                  <a:t>geometry</a:t>
                </a:r>
                <a:r>
                  <a:rPr lang="it-IT" dirty="0"/>
                  <a:t>, low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74" name="CasellaDiTesto 73">
                <a:extLst>
                  <a:ext uri="{FF2B5EF4-FFF2-40B4-BE49-F238E27FC236}">
                    <a16:creationId xmlns:a16="http://schemas.microsoft.com/office/drawing/2014/main" id="{6A05151C-1EAD-4935-B94C-C4820DC6D1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783" y="1639667"/>
                <a:ext cx="4142913" cy="369332"/>
              </a:xfrm>
              <a:prstGeom prst="rect">
                <a:avLst/>
              </a:prstGeom>
              <a:blipFill>
                <a:blip r:embed="rId9"/>
                <a:stretch>
                  <a:fillRect l="-1176" t="-9836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uppo 7">
            <a:extLst>
              <a:ext uri="{FF2B5EF4-FFF2-40B4-BE49-F238E27FC236}">
                <a16:creationId xmlns:a16="http://schemas.microsoft.com/office/drawing/2014/main" id="{09D087D2-CD9D-469A-9B98-5A91B94136F7}"/>
              </a:ext>
            </a:extLst>
          </p:cNvPr>
          <p:cNvGrpSpPr/>
          <p:nvPr/>
        </p:nvGrpSpPr>
        <p:grpSpPr>
          <a:xfrm>
            <a:off x="5051729" y="1961945"/>
            <a:ext cx="1885102" cy="1922942"/>
            <a:chOff x="6421902" y="4104642"/>
            <a:chExt cx="1885102" cy="1922942"/>
          </a:xfrm>
        </p:grpSpPr>
        <p:sp>
          <p:nvSpPr>
            <p:cNvPr id="43" name="Ovale 42">
              <a:extLst>
                <a:ext uri="{FF2B5EF4-FFF2-40B4-BE49-F238E27FC236}">
                  <a16:creationId xmlns:a16="http://schemas.microsoft.com/office/drawing/2014/main" id="{ABB59477-0B6B-4180-B8B6-AB20FC4C033C}"/>
                </a:ext>
              </a:extLst>
            </p:cNvPr>
            <p:cNvSpPr/>
            <p:nvPr/>
          </p:nvSpPr>
          <p:spPr>
            <a:xfrm>
              <a:off x="6614376" y="4524022"/>
              <a:ext cx="1191793" cy="1155791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186C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44" name="Arco 43">
              <a:extLst>
                <a:ext uri="{FF2B5EF4-FFF2-40B4-BE49-F238E27FC236}">
                  <a16:creationId xmlns:a16="http://schemas.microsoft.com/office/drawing/2014/main" id="{AA35745C-63BE-4A00-AFD6-989FF74A0830}"/>
                </a:ext>
              </a:extLst>
            </p:cNvPr>
            <p:cNvSpPr/>
            <p:nvPr/>
          </p:nvSpPr>
          <p:spPr>
            <a:xfrm>
              <a:off x="6496702" y="4423925"/>
              <a:ext cx="1427140" cy="1355985"/>
            </a:xfrm>
            <a:prstGeom prst="arc">
              <a:avLst>
                <a:gd name="adj1" fmla="val 20385474"/>
                <a:gd name="adj2" fmla="val 9965032"/>
              </a:avLst>
            </a:prstGeom>
            <a:ln w="19050">
              <a:solidFill>
                <a:schemeClr val="tx2"/>
              </a:solidFill>
              <a:prstDash val="sysDot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ttangolo 44">
                  <a:extLst>
                    <a:ext uri="{FF2B5EF4-FFF2-40B4-BE49-F238E27FC236}">
                      <a16:creationId xmlns:a16="http://schemas.microsoft.com/office/drawing/2014/main" id="{974DE997-9E60-4D34-B9FC-281407306C6C}"/>
                    </a:ext>
                  </a:extLst>
                </p:cNvPr>
                <p:cNvSpPr/>
                <p:nvPr/>
              </p:nvSpPr>
              <p:spPr>
                <a:xfrm>
                  <a:off x="6614376" y="5632333"/>
                  <a:ext cx="464097" cy="39525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5" name="Rettangolo 44">
                  <a:extLst>
                    <a:ext uri="{FF2B5EF4-FFF2-40B4-BE49-F238E27FC236}">
                      <a16:creationId xmlns:a16="http://schemas.microsoft.com/office/drawing/2014/main" id="{974DE997-9E60-4D34-B9FC-281407306C6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4376" y="5632333"/>
                  <a:ext cx="464097" cy="39525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ttangolo 27">
                  <a:extLst>
                    <a:ext uri="{FF2B5EF4-FFF2-40B4-BE49-F238E27FC236}">
                      <a16:creationId xmlns:a16="http://schemas.microsoft.com/office/drawing/2014/main" id="{0DDCDB27-55A2-4850-8A8C-46AB6F55B6DD}"/>
                    </a:ext>
                  </a:extLst>
                </p:cNvPr>
                <p:cNvSpPr/>
                <p:nvPr/>
              </p:nvSpPr>
              <p:spPr>
                <a:xfrm>
                  <a:off x="7888546" y="5084392"/>
                  <a:ext cx="418458" cy="39525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i="1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8" name="Rettangolo 27">
                  <a:extLst>
                    <a:ext uri="{FF2B5EF4-FFF2-40B4-BE49-F238E27FC236}">
                      <a16:creationId xmlns:a16="http://schemas.microsoft.com/office/drawing/2014/main" id="{0DDCDB27-55A2-4850-8A8C-46AB6F55B6D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88546" y="5084392"/>
                  <a:ext cx="418458" cy="39525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" name="Connettore 2 3">
              <a:extLst>
                <a:ext uri="{FF2B5EF4-FFF2-40B4-BE49-F238E27FC236}">
                  <a16:creationId xmlns:a16="http://schemas.microsoft.com/office/drawing/2014/main" id="{F26291DD-BEA7-43E0-89C1-622FD83AAA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06932" y="4328788"/>
              <a:ext cx="0" cy="150117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2 46">
              <a:extLst>
                <a:ext uri="{FF2B5EF4-FFF2-40B4-BE49-F238E27FC236}">
                  <a16:creationId xmlns:a16="http://schemas.microsoft.com/office/drawing/2014/main" id="{84DCE3A2-6FA7-4390-9E37-B2039F84E3AD}"/>
                </a:ext>
              </a:extLst>
            </p:cNvPr>
            <p:cNvCxnSpPr>
              <a:cxnSpLocks/>
            </p:cNvCxnSpPr>
            <p:nvPr/>
          </p:nvCxnSpPr>
          <p:spPr>
            <a:xfrm>
              <a:off x="6421902" y="5097727"/>
              <a:ext cx="172246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ttangolo 47">
                  <a:extLst>
                    <a:ext uri="{FF2B5EF4-FFF2-40B4-BE49-F238E27FC236}">
                      <a16:creationId xmlns:a16="http://schemas.microsoft.com/office/drawing/2014/main" id="{3E1F6791-531B-4672-86E5-E216E5582C14}"/>
                    </a:ext>
                  </a:extLst>
                </p:cNvPr>
                <p:cNvSpPr/>
                <p:nvPr/>
              </p:nvSpPr>
              <p:spPr>
                <a:xfrm>
                  <a:off x="6824327" y="4104642"/>
                  <a:ext cx="38260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8" name="Rettangolo 47">
                  <a:extLst>
                    <a:ext uri="{FF2B5EF4-FFF2-40B4-BE49-F238E27FC236}">
                      <a16:creationId xmlns:a16="http://schemas.microsoft.com/office/drawing/2014/main" id="{3E1F6791-531B-4672-86E5-E216E5582C1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24327" y="4104642"/>
                  <a:ext cx="382605" cy="369332"/>
                </a:xfrm>
                <a:prstGeom prst="rect">
                  <a:avLst/>
                </a:prstGeom>
                <a:blipFill>
                  <a:blip r:embed="rId12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custDataLst>
      <p:tags r:id="rId1"/>
    </p:custDataLst>
    <p:extLst>
      <p:ext uri="{BB962C8B-B14F-4D97-AF65-F5344CB8AC3E}">
        <p14:creationId xmlns:p14="http://schemas.microsoft.com/office/powerpoint/2010/main" val="269887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0" y="1"/>
            <a:ext cx="12192000" cy="6207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r>
              <a:rPr lang="en-GB" sz="2400" b="1" dirty="0">
                <a:solidFill>
                  <a:schemeClr val="bg1"/>
                </a:solidFill>
              </a:rPr>
              <a:t>Superfluidity of supersolids</a:t>
            </a: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96531092-7403-4FAC-9637-D4FCBD07F148}"/>
              </a:ext>
            </a:extLst>
          </p:cNvPr>
          <p:cNvSpPr/>
          <p:nvPr/>
        </p:nvSpPr>
        <p:spPr>
          <a:xfrm>
            <a:off x="736883" y="4292288"/>
            <a:ext cx="22903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22268F54-1091-48A4-AE32-8774166166F8}"/>
                  </a:ext>
                </a:extLst>
              </p:cNvPr>
              <p:cNvSpPr txBox="1"/>
              <p:nvPr/>
            </p:nvSpPr>
            <p:spPr>
              <a:xfrm>
                <a:off x="736883" y="1834973"/>
                <a:ext cx="3239604" cy="1355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err="1"/>
                  <a:t>Spatially-modulated</a:t>
                </a:r>
                <a:r>
                  <a:rPr lang="it-IT" dirty="0"/>
                  <a:t> </a:t>
                </a:r>
                <a:r>
                  <a:rPr lang="it-IT" dirty="0" err="1"/>
                  <a:t>density</a:t>
                </a:r>
                <a:r>
                  <a:rPr lang="it-IT" dirty="0"/>
                  <a:t> </a:t>
                </a:r>
                <a:r>
                  <a:rPr lang="it-IT" dirty="0" err="1"/>
                  <a:t>implies</a:t>
                </a:r>
                <a:r>
                  <a:rPr lang="it-IT" dirty="0"/>
                  <a:t>  </a:t>
                </a:r>
                <a:r>
                  <a:rPr lang="it-IT" dirty="0" err="1"/>
                  <a:t>kinetic</a:t>
                </a:r>
                <a:r>
                  <a:rPr lang="it-IT" dirty="0"/>
                  <a:t> energy:</a:t>
                </a:r>
              </a:p>
              <a:p>
                <a:endParaRPr lang="it-IT" dirty="0"/>
              </a:p>
              <a:p>
                <a:r>
                  <a:rPr lang="it-IT" dirty="0"/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den>
                    </m:f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∇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𝜑</m:t>
                                </m:r>
                              </m:e>
                            </m:d>
                          </m:e>
                          <m:sup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⃗"/>
                            <m:ctrlP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</m:nary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acc>
                      <m:accPr>
                        <m:chr m:val="⃗"/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acc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22268F54-1091-48A4-AE32-8774166166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883" y="1834973"/>
                <a:ext cx="3239604" cy="1355179"/>
              </a:xfrm>
              <a:prstGeom prst="rect">
                <a:avLst/>
              </a:prstGeom>
              <a:blipFill>
                <a:blip r:embed="rId4"/>
                <a:stretch>
                  <a:fillRect l="-1695" t="-2252" b="-180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48A39AB3-2CCC-40B8-B8E0-1FE9E4E07BD8}"/>
              </a:ext>
            </a:extLst>
          </p:cNvPr>
          <p:cNvSpPr txBox="1"/>
          <p:nvPr/>
        </p:nvSpPr>
        <p:spPr>
          <a:xfrm>
            <a:off x="435201" y="873703"/>
            <a:ext cx="82751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A.J. Leggett, </a:t>
            </a:r>
            <a:r>
              <a:rPr lang="en-US" sz="1800" b="1" dirty="0"/>
              <a:t>Can a solid be “superfluid”?</a:t>
            </a:r>
            <a:r>
              <a:rPr lang="en-US" sz="1800" dirty="0"/>
              <a:t>, Phys. Rev. Lett. 25, 1543 (1970)</a:t>
            </a:r>
            <a:endParaRPr lang="it-IT" dirty="0"/>
          </a:p>
        </p:txBody>
      </p:sp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083E49C5-3337-4A95-8A24-4C4DE409D7D6}"/>
              </a:ext>
            </a:extLst>
          </p:cNvPr>
          <p:cNvSpPr txBox="1"/>
          <p:nvPr/>
        </p:nvSpPr>
        <p:spPr>
          <a:xfrm>
            <a:off x="4463196" y="1548106"/>
            <a:ext cx="2476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Annular</a:t>
            </a:r>
            <a:r>
              <a:rPr lang="it-IT" dirty="0"/>
              <a:t> </a:t>
            </a:r>
            <a:r>
              <a:rPr lang="it-IT" dirty="0" err="1"/>
              <a:t>geometry</a:t>
            </a:r>
            <a:r>
              <a:rPr lang="it-IT" dirty="0"/>
              <a:t>, no </a:t>
            </a:r>
            <a:r>
              <a:rPr lang="it-IT" dirty="0" err="1"/>
              <a:t>radial</a:t>
            </a:r>
            <a:r>
              <a:rPr lang="it-IT" dirty="0"/>
              <a:t> </a:t>
            </a:r>
            <a:r>
              <a:rPr lang="it-IT" dirty="0" err="1"/>
              <a:t>effects</a:t>
            </a:r>
            <a:r>
              <a:rPr lang="it-IT" dirty="0"/>
              <a:t> (1D)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CasellaDiTesto 75">
                <a:extLst>
                  <a:ext uri="{FF2B5EF4-FFF2-40B4-BE49-F238E27FC236}">
                    <a16:creationId xmlns:a16="http://schemas.microsoft.com/office/drawing/2014/main" id="{D1B24574-4EB9-4E63-BD0F-18A6BBC0CEEC}"/>
                  </a:ext>
                </a:extLst>
              </p:cNvPr>
              <p:cNvSpPr txBox="1"/>
              <p:nvPr/>
            </p:nvSpPr>
            <p:spPr>
              <a:xfrm>
                <a:off x="7747403" y="1583394"/>
                <a:ext cx="3473595" cy="6925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  <m:e>
                          <m:d>
                            <m:dPr>
                              <m:begChr m:val="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′/ </m:t>
                              </m:r>
                              <m:acc>
                                <m:accPr>
                                  <m:chr m:val="̅"/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</m:acc>
                              <m:r>
                                <a:rPr lang="it-IT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6" name="CasellaDiTesto 75">
                <a:extLst>
                  <a:ext uri="{FF2B5EF4-FFF2-40B4-BE49-F238E27FC236}">
                    <a16:creationId xmlns:a16="http://schemas.microsoft.com/office/drawing/2014/main" id="{D1B24574-4EB9-4E63-BD0F-18A6BBC0CE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7403" y="1583394"/>
                <a:ext cx="3473595" cy="69256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9" name="Segnaposto contenuto 9">
            <a:extLst>
              <a:ext uri="{FF2B5EF4-FFF2-40B4-BE49-F238E27FC236}">
                <a16:creationId xmlns:a16="http://schemas.microsoft.com/office/drawing/2014/main" id="{F687D0F9-0451-4846-995E-402B33202BA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 bwMode="auto">
          <a:xfrm>
            <a:off x="7280926" y="2445175"/>
            <a:ext cx="4332592" cy="3032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6AFE2DE4-637A-402D-BBF2-CAB3E61A6D36}"/>
                  </a:ext>
                </a:extLst>
              </p:cNvPr>
              <p:cNvSpPr txBox="1"/>
              <p:nvPr/>
            </p:nvSpPr>
            <p:spPr>
              <a:xfrm>
                <a:off x="764728" y="3451355"/>
                <a:ext cx="2597084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dirty="0" err="1"/>
                  <a:t>Minimizing</a:t>
                </a:r>
                <a:r>
                  <a:rPr lang="it-IT" dirty="0"/>
                  <a:t> the energy:</a:t>
                </a:r>
              </a:p>
              <a:p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(1−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6AFE2DE4-637A-402D-BBF2-CAB3E61A6D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728" y="3451355"/>
                <a:ext cx="2597084" cy="923330"/>
              </a:xfrm>
              <a:prstGeom prst="rect">
                <a:avLst/>
              </a:prstGeom>
              <a:blipFill>
                <a:blip r:embed="rId17"/>
                <a:stretch>
                  <a:fillRect l="-1878" t="-3289" b="-526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059326F8-FBDD-4C1D-A3BE-8A2056E4830C}"/>
                  </a:ext>
                </a:extLst>
              </p:cNvPr>
              <p:cNvSpPr txBox="1"/>
              <p:nvPr/>
            </p:nvSpPr>
            <p:spPr>
              <a:xfrm>
                <a:off x="764728" y="4874441"/>
                <a:ext cx="4558118" cy="5640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dirty="0"/>
                  <a:t>Superfluid </a:t>
                </a:r>
                <a:r>
                  <a:rPr lang="it-IT" dirty="0" err="1"/>
                  <a:t>fraction</a:t>
                </a:r>
                <a:r>
                  <a:rPr lang="it-IT" dirty="0"/>
                  <a:t>: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it-IT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ctrlPr>
                                  <a:rPr lang="it-IT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it-IT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sup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𝑑𝑥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nary>
                          </m:e>
                        </m:d>
                      </m:e>
                      <m:sup>
                        <m:r>
                          <a:rPr lang="it-IT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it-IT" dirty="0"/>
              </a:p>
            </p:txBody>
          </p:sp>
        </mc:Choice>
        <mc:Fallback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059326F8-FBDD-4C1D-A3BE-8A2056E483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728" y="4874441"/>
                <a:ext cx="4558118" cy="564001"/>
              </a:xfrm>
              <a:prstGeom prst="rect">
                <a:avLst/>
              </a:prstGeom>
              <a:blipFill>
                <a:blip r:embed="rId18"/>
                <a:stretch>
                  <a:fillRect l="-1070" b="-43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2BD48ADA-F2FC-40AB-8588-1C6A74390360}"/>
                  </a:ext>
                </a:extLst>
              </p:cNvPr>
              <p:cNvSpPr txBox="1"/>
              <p:nvPr/>
            </p:nvSpPr>
            <p:spPr>
              <a:xfrm>
                <a:off x="9447222" y="5197425"/>
                <a:ext cx="1945959" cy="8188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2BD48ADA-F2FC-40AB-8588-1C6A743903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7222" y="5197425"/>
                <a:ext cx="1945959" cy="81887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uppo 2">
            <a:extLst>
              <a:ext uri="{FF2B5EF4-FFF2-40B4-BE49-F238E27FC236}">
                <a16:creationId xmlns:a16="http://schemas.microsoft.com/office/drawing/2014/main" id="{59B77BAE-A07B-4BD3-B0EB-55A9676C5024}"/>
              </a:ext>
            </a:extLst>
          </p:cNvPr>
          <p:cNvGrpSpPr/>
          <p:nvPr/>
        </p:nvGrpSpPr>
        <p:grpSpPr>
          <a:xfrm>
            <a:off x="4661515" y="2232552"/>
            <a:ext cx="1788006" cy="1915199"/>
            <a:chOff x="4661515" y="2232552"/>
            <a:chExt cx="1788006" cy="1915199"/>
          </a:xfrm>
        </p:grpSpPr>
        <p:sp>
          <p:nvSpPr>
            <p:cNvPr id="70" name="Ovale 69">
              <a:extLst>
                <a:ext uri="{FF2B5EF4-FFF2-40B4-BE49-F238E27FC236}">
                  <a16:creationId xmlns:a16="http://schemas.microsoft.com/office/drawing/2014/main" id="{FF24C836-02D5-4968-B942-9BADE8FA4253}"/>
                </a:ext>
              </a:extLst>
            </p:cNvPr>
            <p:cNvSpPr/>
            <p:nvPr/>
          </p:nvSpPr>
          <p:spPr>
            <a:xfrm>
              <a:off x="4764973" y="2507306"/>
              <a:ext cx="1587773" cy="1541055"/>
            </a:xfrm>
            <a:prstGeom prst="ellipse">
              <a:avLst/>
            </a:prstGeom>
            <a:solidFill>
              <a:srgbClr val="00B0F0">
                <a:alpha val="60000"/>
              </a:srgbClr>
            </a:solidFill>
            <a:ln>
              <a:solidFill>
                <a:srgbClr val="186C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71" name="Ovale 70">
              <a:extLst>
                <a:ext uri="{FF2B5EF4-FFF2-40B4-BE49-F238E27FC236}">
                  <a16:creationId xmlns:a16="http://schemas.microsoft.com/office/drawing/2014/main" id="{E0B56889-90BC-4608-A6A9-45FF188A6672}"/>
                </a:ext>
              </a:extLst>
            </p:cNvPr>
            <p:cNvSpPr/>
            <p:nvPr/>
          </p:nvSpPr>
          <p:spPr>
            <a:xfrm>
              <a:off x="4962962" y="2691430"/>
              <a:ext cx="1191793" cy="115579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86C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72" name="Arco 71">
              <a:extLst>
                <a:ext uri="{FF2B5EF4-FFF2-40B4-BE49-F238E27FC236}">
                  <a16:creationId xmlns:a16="http://schemas.microsoft.com/office/drawing/2014/main" id="{568E5E58-1D75-4F8A-9BAD-8288C46D738E}"/>
                </a:ext>
              </a:extLst>
            </p:cNvPr>
            <p:cNvSpPr/>
            <p:nvPr/>
          </p:nvSpPr>
          <p:spPr>
            <a:xfrm>
              <a:off x="5078114" y="2855821"/>
              <a:ext cx="993537" cy="889793"/>
            </a:xfrm>
            <a:prstGeom prst="arc">
              <a:avLst>
                <a:gd name="adj1" fmla="val 20385474"/>
                <a:gd name="adj2" fmla="val 9965032"/>
              </a:avLst>
            </a:prstGeom>
            <a:ln w="19050">
              <a:solidFill>
                <a:schemeClr val="tx2"/>
              </a:solidFill>
              <a:prstDash val="sysDot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Rettangolo 72">
                  <a:extLst>
                    <a:ext uri="{FF2B5EF4-FFF2-40B4-BE49-F238E27FC236}">
                      <a16:creationId xmlns:a16="http://schemas.microsoft.com/office/drawing/2014/main" id="{FD81C481-7C47-4CF4-88FA-E45F7576AF88}"/>
                    </a:ext>
                  </a:extLst>
                </p:cNvPr>
                <p:cNvSpPr/>
                <p:nvPr/>
              </p:nvSpPr>
              <p:spPr>
                <a:xfrm>
                  <a:off x="5170378" y="3277833"/>
                  <a:ext cx="464097" cy="39525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73" name="Rettangolo 72">
                  <a:extLst>
                    <a:ext uri="{FF2B5EF4-FFF2-40B4-BE49-F238E27FC236}">
                      <a16:creationId xmlns:a16="http://schemas.microsoft.com/office/drawing/2014/main" id="{FD81C481-7C47-4CF4-88FA-E45F7576AF8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70378" y="3277833"/>
                  <a:ext cx="464097" cy="395251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4" name="Arco 73">
              <a:extLst>
                <a:ext uri="{FF2B5EF4-FFF2-40B4-BE49-F238E27FC236}">
                  <a16:creationId xmlns:a16="http://schemas.microsoft.com/office/drawing/2014/main" id="{1C31DB8C-B2A8-408E-A45D-0F57049248BF}"/>
                </a:ext>
              </a:extLst>
            </p:cNvPr>
            <p:cNvSpPr/>
            <p:nvPr/>
          </p:nvSpPr>
          <p:spPr>
            <a:xfrm>
              <a:off x="4661515" y="2390199"/>
              <a:ext cx="1788006" cy="1757552"/>
            </a:xfrm>
            <a:prstGeom prst="arc">
              <a:avLst>
                <a:gd name="adj1" fmla="val 20385474"/>
                <a:gd name="adj2" fmla="val 14295298"/>
              </a:avLst>
            </a:prstGeom>
            <a:ln w="19050" cmpd="sng">
              <a:solidFill>
                <a:schemeClr val="tx2"/>
              </a:solidFill>
              <a:prstDash val="solid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ttangolo 68">
                  <a:extLst>
                    <a:ext uri="{FF2B5EF4-FFF2-40B4-BE49-F238E27FC236}">
                      <a16:creationId xmlns:a16="http://schemas.microsoft.com/office/drawing/2014/main" id="{14432EC8-EFC4-42C8-93B4-B2480010CF28}"/>
                    </a:ext>
                  </a:extLst>
                </p:cNvPr>
                <p:cNvSpPr/>
                <p:nvPr/>
              </p:nvSpPr>
              <p:spPr>
                <a:xfrm>
                  <a:off x="4661515" y="2232552"/>
                  <a:ext cx="418458" cy="39525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i="1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69" name="Rettangolo 68">
                  <a:extLst>
                    <a:ext uri="{FF2B5EF4-FFF2-40B4-BE49-F238E27FC236}">
                      <a16:creationId xmlns:a16="http://schemas.microsoft.com/office/drawing/2014/main" id="{14432EC8-EFC4-42C8-93B4-B2480010CF2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61515" y="2232552"/>
                  <a:ext cx="418458" cy="395251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Ovale 1">
              <a:extLst>
                <a:ext uri="{FF2B5EF4-FFF2-40B4-BE49-F238E27FC236}">
                  <a16:creationId xmlns:a16="http://schemas.microsoft.com/office/drawing/2014/main" id="{09EFAF4F-15D5-41F0-9815-CCE34934461F}"/>
                </a:ext>
              </a:extLst>
            </p:cNvPr>
            <p:cNvSpPr/>
            <p:nvPr/>
          </p:nvSpPr>
          <p:spPr>
            <a:xfrm>
              <a:off x="5411839" y="3851376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e 21">
              <a:extLst>
                <a:ext uri="{FF2B5EF4-FFF2-40B4-BE49-F238E27FC236}">
                  <a16:creationId xmlns:a16="http://schemas.microsoft.com/office/drawing/2014/main" id="{D130749A-E9F6-4F41-9F86-FA27A95876FC}"/>
                </a:ext>
              </a:extLst>
            </p:cNvPr>
            <p:cNvSpPr/>
            <p:nvPr/>
          </p:nvSpPr>
          <p:spPr>
            <a:xfrm>
              <a:off x="5811753" y="3767124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24">
              <a:extLst>
                <a:ext uri="{FF2B5EF4-FFF2-40B4-BE49-F238E27FC236}">
                  <a16:creationId xmlns:a16="http://schemas.microsoft.com/office/drawing/2014/main" id="{FE804C27-3BBC-4238-BB90-6C66C7486972}"/>
                </a:ext>
              </a:extLst>
            </p:cNvPr>
            <p:cNvSpPr/>
            <p:nvPr/>
          </p:nvSpPr>
          <p:spPr>
            <a:xfrm>
              <a:off x="6064755" y="3535054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e 25">
              <a:extLst>
                <a:ext uri="{FF2B5EF4-FFF2-40B4-BE49-F238E27FC236}">
                  <a16:creationId xmlns:a16="http://schemas.microsoft.com/office/drawing/2014/main" id="{5B2DBF6A-0070-4A11-8BCA-13703B65ECDF}"/>
                </a:ext>
              </a:extLst>
            </p:cNvPr>
            <p:cNvSpPr/>
            <p:nvPr/>
          </p:nvSpPr>
          <p:spPr>
            <a:xfrm>
              <a:off x="6165153" y="3178975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Ovale 26">
              <a:extLst>
                <a:ext uri="{FF2B5EF4-FFF2-40B4-BE49-F238E27FC236}">
                  <a16:creationId xmlns:a16="http://schemas.microsoft.com/office/drawing/2014/main" id="{5E3970C9-9848-4980-B983-627B915596EF}"/>
                </a:ext>
              </a:extLst>
            </p:cNvPr>
            <p:cNvSpPr/>
            <p:nvPr/>
          </p:nvSpPr>
          <p:spPr>
            <a:xfrm>
              <a:off x="6064755" y="2815130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e 27">
              <a:extLst>
                <a:ext uri="{FF2B5EF4-FFF2-40B4-BE49-F238E27FC236}">
                  <a16:creationId xmlns:a16="http://schemas.microsoft.com/office/drawing/2014/main" id="{1587AD43-117F-4B84-8031-9CC6E59644AD}"/>
                </a:ext>
              </a:extLst>
            </p:cNvPr>
            <p:cNvSpPr/>
            <p:nvPr/>
          </p:nvSpPr>
          <p:spPr>
            <a:xfrm>
              <a:off x="5731378" y="2545522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Ovale 30">
              <a:extLst>
                <a:ext uri="{FF2B5EF4-FFF2-40B4-BE49-F238E27FC236}">
                  <a16:creationId xmlns:a16="http://schemas.microsoft.com/office/drawing/2014/main" id="{C58638E3-8DD7-4CE7-9347-B62871ABF3AB}"/>
                </a:ext>
              </a:extLst>
            </p:cNvPr>
            <p:cNvSpPr/>
            <p:nvPr/>
          </p:nvSpPr>
          <p:spPr>
            <a:xfrm>
              <a:off x="5378858" y="2515351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Ovale 31">
              <a:extLst>
                <a:ext uri="{FF2B5EF4-FFF2-40B4-BE49-F238E27FC236}">
                  <a16:creationId xmlns:a16="http://schemas.microsoft.com/office/drawing/2014/main" id="{923D9D44-75A9-49BB-9892-7621CF73BF5E}"/>
                </a:ext>
              </a:extLst>
            </p:cNvPr>
            <p:cNvSpPr/>
            <p:nvPr/>
          </p:nvSpPr>
          <p:spPr>
            <a:xfrm>
              <a:off x="5040202" y="2665918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Ovale 32">
              <a:extLst>
                <a:ext uri="{FF2B5EF4-FFF2-40B4-BE49-F238E27FC236}">
                  <a16:creationId xmlns:a16="http://schemas.microsoft.com/office/drawing/2014/main" id="{77419FA1-1DFA-4E54-BE12-B20B7B5AE87C}"/>
                </a:ext>
              </a:extLst>
            </p:cNvPr>
            <p:cNvSpPr/>
            <p:nvPr/>
          </p:nvSpPr>
          <p:spPr>
            <a:xfrm>
              <a:off x="4821040" y="2975772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2" name="Ovale 41">
              <a:extLst>
                <a:ext uri="{FF2B5EF4-FFF2-40B4-BE49-F238E27FC236}">
                  <a16:creationId xmlns:a16="http://schemas.microsoft.com/office/drawing/2014/main" id="{3DE50AC4-E5E9-44B4-AB1F-2D106310DA55}"/>
                </a:ext>
              </a:extLst>
            </p:cNvPr>
            <p:cNvSpPr/>
            <p:nvPr/>
          </p:nvSpPr>
          <p:spPr>
            <a:xfrm>
              <a:off x="4782962" y="3345571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3" name="Ovale 42">
              <a:extLst>
                <a:ext uri="{FF2B5EF4-FFF2-40B4-BE49-F238E27FC236}">
                  <a16:creationId xmlns:a16="http://schemas.microsoft.com/office/drawing/2014/main" id="{5E0590D4-3C76-4516-A2FA-C192B836478A}"/>
                </a:ext>
              </a:extLst>
            </p:cNvPr>
            <p:cNvSpPr/>
            <p:nvPr/>
          </p:nvSpPr>
          <p:spPr>
            <a:xfrm>
              <a:off x="4996613" y="3692733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4EBFF1E2-61A1-48D7-B116-0851BED7EBBC}"/>
              </a:ext>
            </a:extLst>
          </p:cNvPr>
          <p:cNvSpPr txBox="1"/>
          <p:nvPr/>
        </p:nvSpPr>
        <p:spPr>
          <a:xfrm>
            <a:off x="6622527" y="6091806"/>
            <a:ext cx="55694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i="0" u="none" strike="noStrike" baseline="0" dirty="0">
                <a:latin typeface="Arial" panose="020B0604020202020204" pitchFamily="34" charset="0"/>
              </a:rPr>
              <a:t>Biagioni G., </a:t>
            </a:r>
            <a:r>
              <a:rPr lang="it-IT" sz="1600" i="0" u="none" strike="noStrike" baseline="0" dirty="0" err="1">
                <a:latin typeface="Arial" panose="020B0604020202020204" pitchFamily="34" charset="0"/>
              </a:rPr>
              <a:t>Rotation</a:t>
            </a:r>
            <a:r>
              <a:rPr lang="it-IT" sz="1600" i="0" u="none" strike="noStrike" baseline="0" dirty="0">
                <a:latin typeface="Arial" panose="020B0604020202020204" pitchFamily="34" charset="0"/>
              </a:rPr>
              <a:t> of a </a:t>
            </a:r>
            <a:r>
              <a:rPr lang="it-IT" sz="1600" i="0" u="none" strike="noStrike" baseline="0" dirty="0" err="1">
                <a:latin typeface="Arial" panose="020B0604020202020204" pitchFamily="34" charset="0"/>
              </a:rPr>
              <a:t>dipolar</a:t>
            </a:r>
            <a:r>
              <a:rPr lang="it-IT" sz="1600" i="0" u="none" strike="noStrike" baseline="0" dirty="0">
                <a:latin typeface="Arial" panose="020B0604020202020204" pitchFamily="34" charset="0"/>
              </a:rPr>
              <a:t> supersolid, Il nuovo Cimento 44 C 107</a:t>
            </a:r>
            <a:r>
              <a:rPr lang="it-IT" sz="1600" i="0" u="none" strike="noStrike" dirty="0">
                <a:latin typeface="Arial" panose="020B0604020202020204" pitchFamily="34" charset="0"/>
              </a:rPr>
              <a:t> (2021)</a:t>
            </a:r>
            <a:endParaRPr lang="it-IT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411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24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6D0CEC4D-CC93-4FEA-9E3B-F11466073DC2}"/>
              </a:ext>
            </a:extLst>
          </p:cNvPr>
          <p:cNvSpPr txBox="1"/>
          <p:nvPr/>
        </p:nvSpPr>
        <p:spPr>
          <a:xfrm>
            <a:off x="4947972" y="3173679"/>
            <a:ext cx="64842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>
                <a:latin typeface="+mj-lt"/>
              </a:rPr>
              <a:t>Standard BECs:</a:t>
            </a:r>
          </a:p>
          <a:p>
            <a:pPr algn="l"/>
            <a:r>
              <a:rPr lang="nn-NO" sz="1600" b="0" i="0" u="none" strike="noStrike" baseline="0" dirty="0">
                <a:latin typeface="+mj-lt"/>
              </a:rPr>
              <a:t>Theory: Guéry-Odelin and Stringari, Phys. Rev. Lett. 83, 4452</a:t>
            </a:r>
            <a:r>
              <a:rPr lang="nn-NO" sz="1600" dirty="0">
                <a:latin typeface="+mj-lt"/>
              </a:rPr>
              <a:t> </a:t>
            </a:r>
            <a:r>
              <a:rPr lang="it-IT" sz="1600" b="0" i="0" u="none" strike="noStrike" baseline="0" dirty="0">
                <a:latin typeface="+mj-lt"/>
              </a:rPr>
              <a:t>(1999)</a:t>
            </a:r>
            <a:endParaRPr lang="en-US" sz="1600" dirty="0">
              <a:latin typeface="+mj-lt"/>
            </a:endParaRPr>
          </a:p>
          <a:p>
            <a:pPr algn="l"/>
            <a:r>
              <a:rPr lang="en-US" sz="1600" dirty="0">
                <a:latin typeface="+mj-lt"/>
              </a:rPr>
              <a:t>Experiment: </a:t>
            </a:r>
            <a:r>
              <a:rPr lang="nb-NO" sz="1600" b="0" i="0" u="none" strike="noStrike" baseline="0" dirty="0">
                <a:latin typeface="+mj-lt"/>
              </a:rPr>
              <a:t>Maragò et al., Phys. Rev. Lett. 84, 2056</a:t>
            </a:r>
            <a:r>
              <a:rPr lang="nb-NO" sz="1600" dirty="0">
                <a:latin typeface="+mj-lt"/>
              </a:rPr>
              <a:t>, </a:t>
            </a:r>
            <a:r>
              <a:rPr lang="it-IT" sz="1600" b="0" i="0" u="none" strike="noStrike" baseline="0" dirty="0">
                <a:latin typeface="+mj-lt"/>
              </a:rPr>
              <a:t>(2000)</a:t>
            </a:r>
            <a:endParaRPr lang="it-IT" sz="1600" dirty="0">
              <a:latin typeface="+mj-lt"/>
            </a:endParaRP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0" y="1"/>
            <a:ext cx="12192000" cy="6207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r>
              <a:rPr lang="en-GB" sz="2400" b="1" dirty="0">
                <a:solidFill>
                  <a:schemeClr val="bg1"/>
                </a:solidFill>
              </a:rPr>
              <a:t>Scissors mode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41368113-350E-4B79-95C7-2DBC1AE636B6}"/>
                  </a:ext>
                </a:extLst>
              </p:cNvPr>
              <p:cNvSpPr/>
              <p:nvPr/>
            </p:nvSpPr>
            <p:spPr>
              <a:xfrm>
                <a:off x="1021999" y="3898360"/>
                <a:ext cx="2429832" cy="6090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𝑠𝑐</m:t>
                          </m:r>
                        </m:sub>
                        <m:sup>
                          <m:r>
                            <a:rPr lang="it-IT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it-IT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it-IT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it-IT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it-IT" i="0"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41368113-350E-4B79-95C7-2DBC1AE636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999" y="3898360"/>
                <a:ext cx="2429832" cy="6090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B40C1258-2A04-44BA-A84F-F397AD75C56E}"/>
                  </a:ext>
                </a:extLst>
              </p:cNvPr>
              <p:cNvSpPr/>
              <p:nvPr/>
            </p:nvSpPr>
            <p:spPr>
              <a:xfrm>
                <a:off x="4947971" y="1630269"/>
                <a:ext cx="4972453" cy="14458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/>
                  <a:t>In nuclei, </a:t>
                </a:r>
                <a:r>
                  <a:rPr lang="it-IT" dirty="0" err="1"/>
                  <a:t>oscillations</a:t>
                </a:r>
                <a:r>
                  <a:rPr lang="it-IT" dirty="0"/>
                  <a:t> of </a:t>
                </a:r>
                <a:r>
                  <a:rPr lang="it-IT" dirty="0" err="1"/>
                  <a:t>neutrons</a:t>
                </a:r>
                <a:r>
                  <a:rPr lang="it-IT" dirty="0"/>
                  <a:t> and </a:t>
                </a:r>
                <a:r>
                  <a:rPr lang="it-IT" dirty="0" err="1"/>
                  <a:t>protons</a:t>
                </a:r>
                <a:r>
                  <a:rPr lang="it-IT" dirty="0"/>
                  <a:t>. </a:t>
                </a:r>
              </a:p>
              <a:p>
                <a:endParaRPr lang="it-IT" dirty="0"/>
              </a:p>
              <a:p>
                <a:r>
                  <a:rPr lang="it-IT" dirty="0" err="1"/>
                  <a:t>Similar</a:t>
                </a:r>
                <a:r>
                  <a:rPr lang="it-IT" dirty="0"/>
                  <a:t> to a </a:t>
                </a:r>
                <a:r>
                  <a:rPr lang="it-IT" dirty="0" err="1"/>
                  <a:t>torsion</a:t>
                </a:r>
                <a:r>
                  <a:rPr lang="it-IT" dirty="0"/>
                  <a:t> </a:t>
                </a:r>
                <a:r>
                  <a:rPr lang="it-IT" dirty="0" err="1"/>
                  <a:t>oscillator</a:t>
                </a:r>
                <a:r>
                  <a:rPr lang="it-IT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num>
                      <m:den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den>
                    </m:f>
                  </m:oMath>
                </a14:m>
                <a:endParaRPr lang="it-IT" dirty="0">
                  <a:ea typeface="Cambria Math" panose="02040503050406030204" pitchFamily="18" charset="0"/>
                </a:endParaRP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B40C1258-2A04-44BA-A84F-F397AD75C5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7971" y="1630269"/>
                <a:ext cx="4972453" cy="1445845"/>
              </a:xfrm>
              <a:prstGeom prst="rect">
                <a:avLst/>
              </a:prstGeom>
              <a:blipFill>
                <a:blip r:embed="rId5"/>
                <a:stretch>
                  <a:fillRect l="-1104" t="-210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ttangolo 14">
                <a:extLst>
                  <a:ext uri="{FF2B5EF4-FFF2-40B4-BE49-F238E27FC236}">
                    <a16:creationId xmlns:a16="http://schemas.microsoft.com/office/drawing/2014/main" id="{18ED5044-55EE-4541-9600-C849F38C3455}"/>
                  </a:ext>
                </a:extLst>
              </p:cNvPr>
              <p:cNvSpPr/>
              <p:nvPr/>
            </p:nvSpPr>
            <p:spPr>
              <a:xfrm>
                <a:off x="195153" y="4925548"/>
                <a:ext cx="425058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〉"/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it-IT" i="0">
                              <a:latin typeface="Cambria Math" panose="02040503050406030204" pitchFamily="18" charset="0"/>
                            </a:rPr>
                            <m:t>=〈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it-IT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i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it-IT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type m:val="lin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i="0">
                                  <a:latin typeface="Cambria Math" panose="02040503050406030204" pitchFamily="18" charset="0"/>
                                </a:rPr>
                                <m:t>〉</m:t>
                              </m:r>
                            </m:num>
                            <m:den>
                              <m:r>
                                <a:rPr lang="it-IT" i="0">
                                  <a:latin typeface="Cambria Math" panose="02040503050406030204" pitchFamily="18" charset="0"/>
                                </a:rPr>
                                <m:t>〈</m:t>
                              </m:r>
                            </m:den>
                          </m:f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it-IT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i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it-IT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5" name="Rettangolo 14">
                <a:extLst>
                  <a:ext uri="{FF2B5EF4-FFF2-40B4-BE49-F238E27FC236}">
                    <a16:creationId xmlns:a16="http://schemas.microsoft.com/office/drawing/2014/main" id="{18ED5044-55EE-4541-9600-C849F38C34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53" y="4925548"/>
                <a:ext cx="4250581" cy="369332"/>
              </a:xfrm>
              <a:prstGeom prst="rect">
                <a:avLst/>
              </a:prstGeom>
              <a:blipFill>
                <a:blip r:embed="rId6"/>
                <a:stretch>
                  <a:fillRect t="-118033" b="-18524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uppo 18">
            <a:extLst>
              <a:ext uri="{FF2B5EF4-FFF2-40B4-BE49-F238E27FC236}">
                <a16:creationId xmlns:a16="http://schemas.microsoft.com/office/drawing/2014/main" id="{408C9C40-4559-488C-BBE3-FD3F36CE7686}"/>
              </a:ext>
            </a:extLst>
          </p:cNvPr>
          <p:cNvGrpSpPr/>
          <p:nvPr/>
        </p:nvGrpSpPr>
        <p:grpSpPr>
          <a:xfrm>
            <a:off x="1453138" y="845718"/>
            <a:ext cx="934900" cy="2480989"/>
            <a:chOff x="1130794" y="1179191"/>
            <a:chExt cx="934900" cy="2480989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BF25CF83-944D-447B-A25F-1B5999B6C77A}"/>
                </a:ext>
              </a:extLst>
            </p:cNvPr>
            <p:cNvGrpSpPr/>
            <p:nvPr/>
          </p:nvGrpSpPr>
          <p:grpSpPr>
            <a:xfrm>
              <a:off x="1130794" y="1295214"/>
              <a:ext cx="934900" cy="2364966"/>
              <a:chOff x="1181655" y="839980"/>
              <a:chExt cx="1384934" cy="2822844"/>
            </a:xfrm>
          </p:grpSpPr>
          <p:sp>
            <p:nvSpPr>
              <p:cNvPr id="18" name="Ovale 17">
                <a:extLst>
                  <a:ext uri="{FF2B5EF4-FFF2-40B4-BE49-F238E27FC236}">
                    <a16:creationId xmlns:a16="http://schemas.microsoft.com/office/drawing/2014/main" id="{C6B1CD65-7C05-4794-A80C-4674EB492C51}"/>
                  </a:ext>
                </a:extLst>
              </p:cNvPr>
              <p:cNvSpPr/>
              <p:nvPr/>
            </p:nvSpPr>
            <p:spPr>
              <a:xfrm rot="20343907">
                <a:off x="1368564" y="1365428"/>
                <a:ext cx="1011116" cy="1905955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0" name="Ovale 19">
                <a:extLst>
                  <a:ext uri="{FF2B5EF4-FFF2-40B4-BE49-F238E27FC236}">
                    <a16:creationId xmlns:a16="http://schemas.microsoft.com/office/drawing/2014/main" id="{027D6247-B0E2-453B-B4FB-8733A0A16E7D}"/>
                  </a:ext>
                </a:extLst>
              </p:cNvPr>
              <p:cNvSpPr/>
              <p:nvPr/>
            </p:nvSpPr>
            <p:spPr>
              <a:xfrm>
                <a:off x="1405197" y="1365428"/>
                <a:ext cx="1011116" cy="1905955"/>
              </a:xfrm>
              <a:prstGeom prst="ellipse">
                <a:avLst/>
              </a:prstGeom>
              <a:noFill/>
              <a:ln>
                <a:solidFill>
                  <a:srgbClr val="186CF4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4" name="Connettore diritto 3">
                <a:extLst>
                  <a:ext uri="{FF2B5EF4-FFF2-40B4-BE49-F238E27FC236}">
                    <a16:creationId xmlns:a16="http://schemas.microsoft.com/office/drawing/2014/main" id="{482ABD9B-C39C-4DA5-8265-E48A7E47912D}"/>
                  </a:ext>
                </a:extLst>
              </p:cNvPr>
              <p:cNvCxnSpPr/>
              <p:nvPr/>
            </p:nvCxnSpPr>
            <p:spPr>
              <a:xfrm flipV="1">
                <a:off x="1874122" y="839980"/>
                <a:ext cx="0" cy="282284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ttore diritto 20">
                <a:extLst>
                  <a:ext uri="{FF2B5EF4-FFF2-40B4-BE49-F238E27FC236}">
                    <a16:creationId xmlns:a16="http://schemas.microsoft.com/office/drawing/2014/main" id="{B6C3764D-CC75-44A1-86C8-5D37A72A768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81655" y="958776"/>
                <a:ext cx="1384934" cy="26075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Rettangolo 26">
                    <a:extLst>
                      <a:ext uri="{FF2B5EF4-FFF2-40B4-BE49-F238E27FC236}">
                        <a16:creationId xmlns:a16="http://schemas.microsoft.com/office/drawing/2014/main" id="{5AD2FF24-91AD-45EB-B484-CAFDA8218FBE}"/>
                      </a:ext>
                    </a:extLst>
                  </p:cNvPr>
                  <p:cNvSpPr/>
                  <p:nvPr/>
                </p:nvSpPr>
                <p:spPr>
                  <a:xfrm>
                    <a:off x="1345008" y="901904"/>
                    <a:ext cx="375422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oMath>
                      </m:oMathPara>
                    </a14:m>
                    <a:endParaRPr lang="it-IT" dirty="0"/>
                  </a:p>
                </p:txBody>
              </p:sp>
            </mc:Choice>
            <mc:Fallback xmlns="">
              <p:sp>
                <p:nvSpPr>
                  <p:cNvPr id="27" name="Rettangolo 26">
                    <a:extLst>
                      <a:ext uri="{FF2B5EF4-FFF2-40B4-BE49-F238E27FC236}">
                        <a16:creationId xmlns:a16="http://schemas.microsoft.com/office/drawing/2014/main" id="{5AD2FF24-91AD-45EB-B484-CAFDA8218FB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45008" y="901904"/>
                    <a:ext cx="375422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r="-21951" b="-11765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9" name="Arco 8">
              <a:extLst>
                <a:ext uri="{FF2B5EF4-FFF2-40B4-BE49-F238E27FC236}">
                  <a16:creationId xmlns:a16="http://schemas.microsoft.com/office/drawing/2014/main" id="{89877D22-A5D3-4CA0-A200-E8ECC32D0CB4}"/>
                </a:ext>
              </a:extLst>
            </p:cNvPr>
            <p:cNvSpPr/>
            <p:nvPr/>
          </p:nvSpPr>
          <p:spPr>
            <a:xfrm>
              <a:off x="1175458" y="1179191"/>
              <a:ext cx="845572" cy="463182"/>
            </a:xfrm>
            <a:prstGeom prst="arc">
              <a:avLst>
                <a:gd name="adj1" fmla="val 11444101"/>
                <a:gd name="adj2" fmla="val 21075045"/>
              </a:avLst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D17B0503-72EB-42AA-AC58-A0223D21CE2F}"/>
              </a:ext>
            </a:extLst>
          </p:cNvPr>
          <p:cNvGrpSpPr/>
          <p:nvPr/>
        </p:nvGrpSpPr>
        <p:grpSpPr>
          <a:xfrm>
            <a:off x="4445510" y="890263"/>
            <a:ext cx="7439189" cy="3952499"/>
            <a:chOff x="4444541" y="845718"/>
            <a:chExt cx="7439189" cy="3952499"/>
          </a:xfrm>
        </p:grpSpPr>
        <p:grpSp>
          <p:nvGrpSpPr>
            <p:cNvPr id="25" name="Gruppo 24">
              <a:extLst>
                <a:ext uri="{FF2B5EF4-FFF2-40B4-BE49-F238E27FC236}">
                  <a16:creationId xmlns:a16="http://schemas.microsoft.com/office/drawing/2014/main" id="{DB65F4F3-596E-4B19-BC08-B1D15790CA69}"/>
                </a:ext>
              </a:extLst>
            </p:cNvPr>
            <p:cNvGrpSpPr/>
            <p:nvPr/>
          </p:nvGrpSpPr>
          <p:grpSpPr>
            <a:xfrm>
              <a:off x="4444541" y="845718"/>
              <a:ext cx="6792567" cy="3952499"/>
              <a:chOff x="960080" y="3325625"/>
              <a:chExt cx="6510208" cy="3800719"/>
            </a:xfrm>
          </p:grpSpPr>
          <p:pic>
            <p:nvPicPr>
              <p:cNvPr id="26" name="Picture 2" descr="fig1-01-01">
                <a:extLst>
                  <a:ext uri="{FF2B5EF4-FFF2-40B4-BE49-F238E27FC236}">
                    <a16:creationId xmlns:a16="http://schemas.microsoft.com/office/drawing/2014/main" id="{88324C81-62D2-4BC0-A491-E1390702FF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422"/>
              <a:stretch/>
            </p:blipFill>
            <p:spPr bwMode="auto">
              <a:xfrm>
                <a:off x="960080" y="3325625"/>
                <a:ext cx="6510208" cy="38007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9639BA74-7CBA-4562-8D1B-09680838B659}"/>
                  </a:ext>
                </a:extLst>
              </p:cNvPr>
              <p:cNvSpPr txBox="1"/>
              <p:nvPr/>
            </p:nvSpPr>
            <p:spPr>
              <a:xfrm>
                <a:off x="6065692" y="3635039"/>
                <a:ext cx="9627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BEC</a:t>
                </a:r>
              </a:p>
            </p:txBody>
          </p:sp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65D439B5-6013-47B1-AE3A-A9A91A60E579}"/>
                  </a:ext>
                </a:extLst>
              </p:cNvPr>
              <p:cNvSpPr txBox="1"/>
              <p:nvPr/>
            </p:nvSpPr>
            <p:spPr>
              <a:xfrm>
                <a:off x="5876517" y="5196025"/>
                <a:ext cx="15579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supersolid</a:t>
                </a:r>
              </a:p>
            </p:txBody>
          </p:sp>
        </p:grpSp>
        <p:pic>
          <p:nvPicPr>
            <p:cNvPr id="22" name="Picture 2" descr="fig1-01-01">
              <a:extLst>
                <a:ext uri="{FF2B5EF4-FFF2-40B4-BE49-F238E27FC236}">
                  <a16:creationId xmlns:a16="http://schemas.microsoft.com/office/drawing/2014/main" id="{D6EBC60E-12DC-4689-8569-44A4ADEE6E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48" t="2116" r="349" b="55435"/>
            <a:stretch/>
          </p:blipFill>
          <p:spPr bwMode="auto">
            <a:xfrm>
              <a:off x="9668430" y="2200359"/>
              <a:ext cx="2215300" cy="2184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CF8A3E0C-DC39-42F3-B7C4-97C5832A54C8}"/>
                </a:ext>
              </a:extLst>
            </p:cNvPr>
            <p:cNvSpPr txBox="1"/>
            <p:nvPr/>
          </p:nvSpPr>
          <p:spPr>
            <a:xfrm>
              <a:off x="8298786" y="2790812"/>
              <a:ext cx="151095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dirty="0"/>
                <a:t>supersolid</a:t>
              </a:r>
            </a:p>
          </p:txBody>
        </p:sp>
      </p:grp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242558AF-EE6E-4270-AAD8-5D2E230F274E}"/>
              </a:ext>
            </a:extLst>
          </p:cNvPr>
          <p:cNvSpPr txBox="1"/>
          <p:nvPr/>
        </p:nvSpPr>
        <p:spPr>
          <a:xfrm>
            <a:off x="620572" y="5485699"/>
            <a:ext cx="432739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it-IT" dirty="0">
              <a:latin typeface="+mj-lt"/>
            </a:endParaRPr>
          </a:p>
          <a:p>
            <a:pPr algn="l"/>
            <a:r>
              <a:rPr lang="it-IT" sz="1600" b="0" i="0" u="none" strike="noStrike" baseline="0" dirty="0">
                <a:latin typeface="+mj-lt"/>
              </a:rPr>
              <a:t>S. M. </a:t>
            </a:r>
            <a:r>
              <a:rPr lang="it-IT" sz="1600" b="0" i="0" u="none" strike="noStrike" baseline="0" dirty="0" err="1">
                <a:latin typeface="+mj-lt"/>
              </a:rPr>
              <a:t>Roccuzzo</a:t>
            </a:r>
            <a:r>
              <a:rPr lang="it-IT" sz="1600" dirty="0">
                <a:latin typeface="+mj-lt"/>
              </a:rPr>
              <a:t>, A. </a:t>
            </a:r>
            <a:r>
              <a:rPr lang="it-IT" sz="1600" dirty="0" err="1">
                <a:latin typeface="+mj-lt"/>
              </a:rPr>
              <a:t>Gallemì</a:t>
            </a:r>
            <a:r>
              <a:rPr lang="it-IT" sz="1600" dirty="0">
                <a:latin typeface="+mj-lt"/>
              </a:rPr>
              <a:t>, A. Recati, S. Stringari, </a:t>
            </a:r>
            <a:r>
              <a:rPr lang="it-IT" sz="1600" b="0" i="0" u="none" strike="noStrike" baseline="0" dirty="0" err="1">
                <a:latin typeface="+mj-lt"/>
              </a:rPr>
              <a:t>Phys</a:t>
            </a:r>
            <a:r>
              <a:rPr lang="it-IT" sz="1600" b="0" i="0" u="none" strike="noStrike" baseline="0" dirty="0">
                <a:latin typeface="+mj-lt"/>
              </a:rPr>
              <a:t>. Rev. Lett. 124, 045702 (2020) </a:t>
            </a:r>
            <a:endParaRPr lang="en-US" sz="1600" dirty="0">
              <a:latin typeface="+mj-lt"/>
            </a:endParaRPr>
          </a:p>
        </p:txBody>
      </p:sp>
      <p:pic>
        <p:nvPicPr>
          <p:cNvPr id="32" name="Immagine 31" descr="Immagine che contiene musica, chitarra, strumento ad arco, viola da gamba&#10;&#10;Descrizione generata automaticamente">
            <a:extLst>
              <a:ext uri="{FF2B5EF4-FFF2-40B4-BE49-F238E27FC236}">
                <a16:creationId xmlns:a16="http://schemas.microsoft.com/office/drawing/2014/main" id="{DBB3594F-B696-4D42-886B-C7D01A2B03B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05006">
            <a:off x="1438002" y="983652"/>
            <a:ext cx="998252" cy="2452066"/>
          </a:xfrm>
          <a:prstGeom prst="rect">
            <a:avLst/>
          </a:prstGeom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BE16976A-9E8D-4CD2-9D05-7708C1C86206}"/>
              </a:ext>
            </a:extLst>
          </p:cNvPr>
          <p:cNvSpPr txBox="1"/>
          <p:nvPr/>
        </p:nvSpPr>
        <p:spPr>
          <a:xfrm>
            <a:off x="843292" y="3503623"/>
            <a:ext cx="6115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dirty="0">
                <a:latin typeface="+mj-lt"/>
              </a:rPr>
              <a:t>S</a:t>
            </a:r>
            <a:r>
              <a:rPr lang="it-IT" b="0" i="0" u="none" strike="noStrike" baseline="0" dirty="0">
                <a:latin typeface="+mj-lt"/>
              </a:rPr>
              <a:t>ingle-mode </a:t>
            </a:r>
            <a:r>
              <a:rPr lang="it-IT" b="0" i="0" u="none" strike="noStrike" baseline="0" dirty="0" err="1">
                <a:latin typeface="+mj-lt"/>
              </a:rPr>
              <a:t>approximation</a:t>
            </a:r>
            <a:r>
              <a:rPr lang="it-IT" dirty="0">
                <a:latin typeface="+mj-lt"/>
              </a:rPr>
              <a:t>:</a:t>
            </a:r>
            <a:r>
              <a:rPr lang="it-IT" b="0" i="0" u="none" strike="noStrike" baseline="0" dirty="0">
                <a:latin typeface="+mj-lt"/>
              </a:rPr>
              <a:t>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7BF2DE9-4791-0871-1648-00B3BC19FE6F}"/>
              </a:ext>
            </a:extLst>
          </p:cNvPr>
          <p:cNvSpPr txBox="1"/>
          <p:nvPr/>
        </p:nvSpPr>
        <p:spPr>
          <a:xfrm>
            <a:off x="5456378" y="5230498"/>
            <a:ext cx="6115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dirty="0" err="1">
                <a:latin typeface="+mj-lt"/>
              </a:rPr>
              <a:t>Analogous</a:t>
            </a:r>
            <a:r>
              <a:rPr lang="it-IT" dirty="0">
                <a:latin typeface="+mj-lt"/>
              </a:rPr>
              <a:t> to </a:t>
            </a:r>
            <a:r>
              <a:rPr lang="it-IT" dirty="0" err="1">
                <a:latin typeface="+mj-lt"/>
              </a:rPr>
              <a:t>torsion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oscillator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experiments</a:t>
            </a:r>
            <a:r>
              <a:rPr lang="it-IT" dirty="0">
                <a:latin typeface="+mj-lt"/>
              </a:rPr>
              <a:t> with </a:t>
            </a:r>
            <a:r>
              <a:rPr lang="it-IT" dirty="0" err="1">
                <a:latin typeface="+mj-lt"/>
              </a:rPr>
              <a:t>helium</a:t>
            </a:r>
            <a:endParaRPr lang="it-IT" b="0" i="0" u="none" strike="noStrike" baseline="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4064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0" y="1"/>
            <a:ext cx="12192000" cy="6207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r>
              <a:rPr lang="en-GB" sz="2400" b="1" dirty="0">
                <a:solidFill>
                  <a:schemeClr val="bg1"/>
                </a:solidFill>
              </a:rPr>
              <a:t>Scissors frequency and moment of inertia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6C66EE7-824E-436E-8038-649D2B111C8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47" y="1012184"/>
            <a:ext cx="7004868" cy="4654783"/>
          </a:xfrm>
          <a:prstGeom prst="rect">
            <a:avLst/>
          </a:prstGeom>
        </p:spPr>
      </p:pic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074DB13E-9815-404C-A354-355D7B3B8054}"/>
              </a:ext>
            </a:extLst>
          </p:cNvPr>
          <p:cNvCxnSpPr>
            <a:cxnSpLocks/>
          </p:cNvCxnSpPr>
          <p:nvPr/>
        </p:nvCxnSpPr>
        <p:spPr>
          <a:xfrm flipH="1">
            <a:off x="10034289" y="1096755"/>
            <a:ext cx="740549" cy="13637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86D7CAB-7C57-4C95-9E59-6C0E2DAF9BB9}"/>
              </a:ext>
            </a:extLst>
          </p:cNvPr>
          <p:cNvSpPr txBox="1"/>
          <p:nvPr/>
        </p:nvSpPr>
        <p:spPr>
          <a:xfrm>
            <a:off x="10368396" y="749470"/>
            <a:ext cx="2441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simulations</a:t>
            </a:r>
            <a:endParaRPr lang="it-IT" dirty="0"/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846AEDE8-21C3-494E-86A7-0CA8658A4EC3}"/>
              </a:ext>
            </a:extLst>
          </p:cNvPr>
          <p:cNvCxnSpPr>
            <a:cxnSpLocks/>
          </p:cNvCxnSpPr>
          <p:nvPr/>
        </p:nvCxnSpPr>
        <p:spPr>
          <a:xfrm flipH="1" flipV="1">
            <a:off x="10034289" y="4166713"/>
            <a:ext cx="217905" cy="3864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A0A04A5B-568F-401B-84CA-3CD519591492}"/>
                  </a:ext>
                </a:extLst>
              </p:cNvPr>
              <p:cNvSpPr/>
              <p:nvPr/>
            </p:nvSpPr>
            <p:spPr>
              <a:xfrm>
                <a:off x="10160358" y="4540921"/>
                <a:ext cx="416076" cy="3629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it-IT" baseline="30000" dirty="0"/>
                  <a:t>2</a:t>
                </a:r>
              </a:p>
            </p:txBody>
          </p:sp>
        </mc:Choice>
        <mc:Fallback xmlns=""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A0A04A5B-568F-401B-84CA-3CD5195914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0358" y="4540921"/>
                <a:ext cx="416076" cy="362984"/>
              </a:xfrm>
              <a:prstGeom prst="rect">
                <a:avLst/>
              </a:prstGeom>
              <a:blipFill>
                <a:blip r:embed="rId5"/>
                <a:stretch>
                  <a:fillRect l="-4412" t="-1695" b="-1694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DBBBA2E8-E542-416E-87CD-CFD5BF407470}"/>
              </a:ext>
            </a:extLst>
          </p:cNvPr>
          <p:cNvCxnSpPr>
            <a:cxnSpLocks/>
          </p:cNvCxnSpPr>
          <p:nvPr/>
        </p:nvCxnSpPr>
        <p:spPr>
          <a:xfrm flipH="1">
            <a:off x="8955767" y="1012184"/>
            <a:ext cx="221226" cy="3462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6B01316-4E9E-4E8C-AADC-19DE16540440}"/>
              </a:ext>
            </a:extLst>
          </p:cNvPr>
          <p:cNvSpPr txBox="1"/>
          <p:nvPr/>
        </p:nvSpPr>
        <p:spPr>
          <a:xfrm>
            <a:off x="8708285" y="605248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experiment</a:t>
            </a:r>
            <a:endParaRPr lang="it-IT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AD69DE6E-73C4-4E27-B71D-DCFF8D67909C}"/>
              </a:ext>
            </a:extLst>
          </p:cNvPr>
          <p:cNvSpPr/>
          <p:nvPr/>
        </p:nvSpPr>
        <p:spPr>
          <a:xfrm>
            <a:off x="672773" y="5900717"/>
            <a:ext cx="10919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In </a:t>
            </a:r>
            <a:r>
              <a:rPr lang="it-IT" dirty="0" err="1"/>
              <a:t>collaboration</a:t>
            </a:r>
            <a:r>
              <a:rPr lang="it-IT" dirty="0"/>
              <a:t> with Trento: S. </a:t>
            </a:r>
            <a:r>
              <a:rPr lang="it-IT" dirty="0" err="1"/>
              <a:t>Roccuzzo</a:t>
            </a:r>
            <a:r>
              <a:rPr lang="it-IT" dirty="0"/>
              <a:t> et al, </a:t>
            </a:r>
            <a:r>
              <a:rPr lang="it-IT" dirty="0" err="1"/>
              <a:t>Rotating</a:t>
            </a:r>
            <a:r>
              <a:rPr lang="it-IT" dirty="0"/>
              <a:t> a supersolid </a:t>
            </a:r>
            <a:r>
              <a:rPr lang="it-IT" dirty="0" err="1"/>
              <a:t>dipolar</a:t>
            </a:r>
            <a:r>
              <a:rPr lang="it-IT" dirty="0"/>
              <a:t> gas, </a:t>
            </a:r>
            <a:r>
              <a:rPr lang="it-IT" dirty="0" err="1"/>
              <a:t>Phys</a:t>
            </a:r>
            <a:r>
              <a:rPr lang="it-IT" dirty="0"/>
              <a:t>. Rev. Lett. 124, 045702 (2020).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319FA41A-0BB4-41FC-B1DB-F02AA1E5E554}"/>
                  </a:ext>
                </a:extLst>
              </p:cNvPr>
              <p:cNvSpPr/>
              <p:nvPr/>
            </p:nvSpPr>
            <p:spPr>
              <a:xfrm>
                <a:off x="672773" y="3029194"/>
                <a:ext cx="302210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𝐼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+ 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        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319FA41A-0BB4-41FC-B1DB-F02AA1E5E5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773" y="3029194"/>
                <a:ext cx="3022109" cy="369332"/>
              </a:xfrm>
              <a:prstGeom prst="rect">
                <a:avLst/>
              </a:prstGeom>
              <a:blipFill>
                <a:blip r:embed="rId6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0578B87-698B-43F8-9BBB-BF1B5A56123C}"/>
              </a:ext>
            </a:extLst>
          </p:cNvPr>
          <p:cNvSpPr txBox="1"/>
          <p:nvPr/>
        </p:nvSpPr>
        <p:spPr>
          <a:xfrm>
            <a:off x="672773" y="2208214"/>
            <a:ext cx="29494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/>
              <a:t>Operative </a:t>
            </a:r>
            <a:r>
              <a:rPr lang="it-IT" sz="1800" dirty="0" err="1"/>
              <a:t>definition</a:t>
            </a:r>
            <a:r>
              <a:rPr lang="it-IT" sz="1800" dirty="0"/>
              <a:t> of </a:t>
            </a:r>
            <a:r>
              <a:rPr lang="it-IT" sz="1800" dirty="0" err="1"/>
              <a:t>superfluid</a:t>
            </a:r>
            <a:r>
              <a:rPr lang="it-IT" sz="1800" dirty="0"/>
              <a:t> </a:t>
            </a:r>
            <a:r>
              <a:rPr lang="it-IT" sz="1800" dirty="0" err="1"/>
              <a:t>fraction</a:t>
            </a:r>
            <a:r>
              <a:rPr lang="it-IT" sz="1800" dirty="0"/>
              <a:t>:</a:t>
            </a:r>
            <a:endParaRPr lang="it-IT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600E701-FDD8-468A-AABF-13BE88114948}"/>
              </a:ext>
            </a:extLst>
          </p:cNvPr>
          <p:cNvSpPr txBox="1"/>
          <p:nvPr/>
        </p:nvSpPr>
        <p:spPr>
          <a:xfrm>
            <a:off x="672773" y="3711885"/>
            <a:ext cx="30463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 err="1"/>
              <a:t>recovers</a:t>
            </a:r>
            <a:r>
              <a:rPr lang="it-IT" sz="1800" dirty="0"/>
              <a:t> the </a:t>
            </a:r>
            <a:r>
              <a:rPr lang="it-IT" sz="1800" dirty="0" err="1"/>
              <a:t>two</a:t>
            </a:r>
            <a:r>
              <a:rPr lang="it-IT" sz="1800" dirty="0"/>
              <a:t> </a:t>
            </a:r>
            <a:r>
              <a:rPr lang="it-IT" sz="1800" dirty="0" err="1"/>
              <a:t>known</a:t>
            </a:r>
            <a:r>
              <a:rPr lang="it-IT" sz="1800" dirty="0"/>
              <a:t> </a:t>
            </a:r>
            <a:r>
              <a:rPr lang="it-IT" sz="1800" dirty="0" err="1"/>
              <a:t>limits</a:t>
            </a:r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893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0" y="1"/>
            <a:ext cx="12192000" cy="6207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r>
              <a:rPr lang="en-GB" sz="2400" b="1" dirty="0">
                <a:solidFill>
                  <a:schemeClr val="bg1"/>
                </a:solidFill>
              </a:rPr>
              <a:t>Superfluid fraction</a:t>
            </a:r>
          </a:p>
        </p:txBody>
      </p:sp>
      <p:pic>
        <p:nvPicPr>
          <p:cNvPr id="8" name="Immagine 7" descr="Immagine che contiene mappa&#10;&#10;Descrizione generata automaticamente">
            <a:extLst>
              <a:ext uri="{FF2B5EF4-FFF2-40B4-BE49-F238E27FC236}">
                <a16:creationId xmlns:a16="http://schemas.microsoft.com/office/drawing/2014/main" id="{BBE9C58A-B144-443E-A429-D64D9139A1E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938" y="1070609"/>
            <a:ext cx="6886279" cy="4320000"/>
          </a:xfrm>
          <a:prstGeom prst="rect">
            <a:avLst/>
          </a:prstGeom>
        </p:spPr>
      </p:pic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FFBC0B7B-B5DE-4FC5-9619-691A07DC787B}"/>
              </a:ext>
            </a:extLst>
          </p:cNvPr>
          <p:cNvCxnSpPr>
            <a:cxnSpLocks/>
          </p:cNvCxnSpPr>
          <p:nvPr/>
        </p:nvCxnSpPr>
        <p:spPr>
          <a:xfrm flipH="1">
            <a:off x="9001757" y="2578118"/>
            <a:ext cx="975582" cy="4018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138ECEA-1D6E-4496-AB83-E380E1025F33}"/>
              </a:ext>
            </a:extLst>
          </p:cNvPr>
          <p:cNvSpPr txBox="1"/>
          <p:nvPr/>
        </p:nvSpPr>
        <p:spPr>
          <a:xfrm>
            <a:off x="483990" y="5635914"/>
            <a:ext cx="10134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L. Tanzi et al. </a:t>
            </a:r>
            <a:r>
              <a:rPr lang="en-US" dirty="0"/>
              <a:t>Evidence of superfluidity in a dipolar supersolid from non-classical rotational inertia, Science 371, 1162 (2021).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AC8D234-03C0-4FFA-94B6-A0EF09F4823E}"/>
              </a:ext>
            </a:extLst>
          </p:cNvPr>
          <p:cNvSpPr txBox="1"/>
          <p:nvPr/>
        </p:nvSpPr>
        <p:spPr>
          <a:xfrm>
            <a:off x="10108229" y="1154019"/>
            <a:ext cx="2484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simulations</a:t>
            </a:r>
            <a:endParaRPr lang="it-IT" dirty="0"/>
          </a:p>
        </p:txBody>
      </p:sp>
      <p:pic>
        <p:nvPicPr>
          <p:cNvPr id="17" name="Immagine 16" descr="Immagine che contiene mappa&#10;&#10;Descrizione generata automaticamente">
            <a:extLst>
              <a:ext uri="{FF2B5EF4-FFF2-40B4-BE49-F238E27FC236}">
                <a16:creationId xmlns:a16="http://schemas.microsoft.com/office/drawing/2014/main" id="{856EE59F-FD6B-4B0D-B07D-49E080247B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264" y="1070609"/>
            <a:ext cx="6913953" cy="4320000"/>
          </a:xfrm>
          <a:prstGeom prst="rect">
            <a:avLst/>
          </a:prstGeom>
        </p:spPr>
      </p:pic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9C09539B-1C4F-407D-9090-F4302E97FF4D}"/>
              </a:ext>
            </a:extLst>
          </p:cNvPr>
          <p:cNvCxnSpPr>
            <a:cxnSpLocks/>
          </p:cNvCxnSpPr>
          <p:nvPr/>
        </p:nvCxnSpPr>
        <p:spPr>
          <a:xfrm flipH="1">
            <a:off x="9203255" y="1572667"/>
            <a:ext cx="904974" cy="4383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ttangolo 21">
                <a:extLst>
                  <a:ext uri="{FF2B5EF4-FFF2-40B4-BE49-F238E27FC236}">
                    <a16:creationId xmlns:a16="http://schemas.microsoft.com/office/drawing/2014/main" id="{22C19D71-8F8D-41F1-8F6C-BE434A1D392C}"/>
                  </a:ext>
                </a:extLst>
              </p:cNvPr>
              <p:cNvSpPr/>
              <p:nvPr/>
            </p:nvSpPr>
            <p:spPr>
              <a:xfrm>
                <a:off x="569078" y="2462098"/>
                <a:ext cx="302210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𝐼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+ 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        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22" name="Rettangolo 21">
                <a:extLst>
                  <a:ext uri="{FF2B5EF4-FFF2-40B4-BE49-F238E27FC236}">
                    <a16:creationId xmlns:a16="http://schemas.microsoft.com/office/drawing/2014/main" id="{22C19D71-8F8D-41F1-8F6C-BE434A1D39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078" y="2462098"/>
                <a:ext cx="3022109" cy="369332"/>
              </a:xfrm>
              <a:prstGeom prst="rect">
                <a:avLst/>
              </a:prstGeom>
              <a:blipFill>
                <a:blip r:embed="rId6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ttangolo 23">
                <a:extLst>
                  <a:ext uri="{FF2B5EF4-FFF2-40B4-BE49-F238E27FC236}">
                    <a16:creationId xmlns:a16="http://schemas.microsoft.com/office/drawing/2014/main" id="{278E86ED-77BF-4E04-8515-11FECDDE99CA}"/>
                  </a:ext>
                </a:extLst>
              </p:cNvPr>
              <p:cNvSpPr/>
              <p:nvPr/>
            </p:nvSpPr>
            <p:spPr>
              <a:xfrm>
                <a:off x="569078" y="3138748"/>
                <a:ext cx="2429832" cy="6090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𝑠𝑐</m:t>
                          </m:r>
                        </m:sub>
                        <m:sup>
                          <m:r>
                            <a:rPr lang="it-IT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it-IT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it-IT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it-IT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it-IT" i="0"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24" name="Rettangolo 23">
                <a:extLst>
                  <a:ext uri="{FF2B5EF4-FFF2-40B4-BE49-F238E27FC236}">
                    <a16:creationId xmlns:a16="http://schemas.microsoft.com/office/drawing/2014/main" id="{278E86ED-77BF-4E04-8515-11FECDDE99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078" y="3138748"/>
                <a:ext cx="2429832" cy="6090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asellaDiTesto 1">
            <a:extLst>
              <a:ext uri="{FF2B5EF4-FFF2-40B4-BE49-F238E27FC236}">
                <a16:creationId xmlns:a16="http://schemas.microsoft.com/office/drawing/2014/main" id="{397E976B-EA4D-4F2B-B7D4-38FEB12E999D}"/>
              </a:ext>
            </a:extLst>
          </p:cNvPr>
          <p:cNvSpPr txBox="1"/>
          <p:nvPr/>
        </p:nvSpPr>
        <p:spPr>
          <a:xfrm>
            <a:off x="8295468" y="4076338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rgbClr val="0C03BD"/>
                </a:solidFill>
              </a:rPr>
              <a:t>supersolid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BDC141AD-02ED-416A-B858-506FE4F2B290}"/>
              </a:ext>
            </a:extLst>
          </p:cNvPr>
          <p:cNvSpPr txBox="1"/>
          <p:nvPr/>
        </p:nvSpPr>
        <p:spPr>
          <a:xfrm>
            <a:off x="6018433" y="4064395"/>
            <a:ext cx="604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rgbClr val="FF0000"/>
                </a:solidFill>
              </a:rPr>
              <a:t>BEC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7474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0" y="-32367"/>
            <a:ext cx="12192000" cy="6207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r>
              <a:rPr lang="en-GB" sz="2400" b="1" dirty="0">
                <a:solidFill>
                  <a:schemeClr val="bg1"/>
                </a:solidFill>
              </a:rPr>
              <a:t>Superfluid fraction</a:t>
            </a:r>
          </a:p>
        </p:txBody>
      </p:sp>
      <p:pic>
        <p:nvPicPr>
          <p:cNvPr id="8" name="Immagine 7" descr="Immagine che contiene mappa&#10;&#10;Descrizione generata automaticamente">
            <a:extLst>
              <a:ext uri="{FF2B5EF4-FFF2-40B4-BE49-F238E27FC236}">
                <a16:creationId xmlns:a16="http://schemas.microsoft.com/office/drawing/2014/main" id="{BBE9C58A-B144-443E-A429-D64D9139A1E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938" y="1070609"/>
            <a:ext cx="6886279" cy="4320000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138ECEA-1D6E-4496-AB83-E380E1025F33}"/>
              </a:ext>
            </a:extLst>
          </p:cNvPr>
          <p:cNvSpPr txBox="1"/>
          <p:nvPr/>
        </p:nvSpPr>
        <p:spPr>
          <a:xfrm>
            <a:off x="483989" y="5618114"/>
            <a:ext cx="100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L. Tanzi et al. </a:t>
            </a:r>
            <a:r>
              <a:rPr lang="en-US" dirty="0"/>
              <a:t>Evidence of superfluidity in a dipolar supersolid from non-classical rotational inertia, Science 371, 1162 (2021).</a:t>
            </a:r>
            <a:endParaRPr lang="it-IT" dirty="0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9F5D860D-B996-4157-8648-A9F154EB7435}"/>
              </a:ext>
            </a:extLst>
          </p:cNvPr>
          <p:cNvGrpSpPr/>
          <p:nvPr/>
        </p:nvGrpSpPr>
        <p:grpSpPr>
          <a:xfrm>
            <a:off x="9503326" y="4187374"/>
            <a:ext cx="2879891" cy="1175220"/>
            <a:chOff x="9321089" y="3639537"/>
            <a:chExt cx="2879891" cy="1175220"/>
          </a:xfrm>
        </p:grpSpPr>
        <p:cxnSp>
          <p:nvCxnSpPr>
            <p:cNvPr id="9" name="Connettore 2 8">
              <a:extLst>
                <a:ext uri="{FF2B5EF4-FFF2-40B4-BE49-F238E27FC236}">
                  <a16:creationId xmlns:a16="http://schemas.microsoft.com/office/drawing/2014/main" id="{F97FA65B-2116-46FF-BAD8-3241E9BE440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21089" y="3883665"/>
              <a:ext cx="762302" cy="27161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4B0A3064-1B38-4331-8858-09596A49A95F}"/>
                </a:ext>
              </a:extLst>
            </p:cNvPr>
            <p:cNvSpPr txBox="1"/>
            <p:nvPr/>
          </p:nvSpPr>
          <p:spPr>
            <a:xfrm>
              <a:off x="9759286" y="3639537"/>
              <a:ext cx="24416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Leggett </a:t>
              </a:r>
              <a:r>
                <a:rPr lang="it-IT" dirty="0" err="1"/>
                <a:t>mechanism</a:t>
              </a:r>
              <a:endParaRPr lang="it-IT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CasellaDiTesto 14">
                  <a:extLst>
                    <a:ext uri="{FF2B5EF4-FFF2-40B4-BE49-F238E27FC236}">
                      <a16:creationId xmlns:a16="http://schemas.microsoft.com/office/drawing/2014/main" id="{BCF9DE0F-6763-49DE-8F2B-4FD12665EAAF}"/>
                    </a:ext>
                  </a:extLst>
                </p:cNvPr>
                <p:cNvSpPr txBox="1"/>
                <p:nvPr/>
              </p:nvSpPr>
              <p:spPr>
                <a:xfrm>
                  <a:off x="9759286" y="4023515"/>
                  <a:ext cx="2441694" cy="79124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it-IT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nary>
                                  <m:nary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sup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𝑑𝑥</m:t>
                                    </m:r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nary>
                              </m:e>
                            </m:d>
                          </m:e>
                          <m:sup>
                            <m:r>
                              <a:rPr lang="it-IT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15" name="CasellaDiTesto 14">
                  <a:extLst>
                    <a:ext uri="{FF2B5EF4-FFF2-40B4-BE49-F238E27FC236}">
                      <a16:creationId xmlns:a16="http://schemas.microsoft.com/office/drawing/2014/main" id="{BCF9DE0F-6763-49DE-8F2B-4FD12665EA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59286" y="4023515"/>
                  <a:ext cx="2441694" cy="79124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F23D1AAB-EB4B-4B0D-8355-00CE8C925E70}"/>
              </a:ext>
            </a:extLst>
          </p:cNvPr>
          <p:cNvGrpSpPr/>
          <p:nvPr/>
        </p:nvGrpSpPr>
        <p:grpSpPr>
          <a:xfrm>
            <a:off x="8953831" y="2213265"/>
            <a:ext cx="3262060" cy="1508141"/>
            <a:chOff x="9001757" y="2218333"/>
            <a:chExt cx="3262060" cy="1508141"/>
          </a:xfrm>
        </p:grpSpPr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FFBC0B7B-B5DE-4FC5-9619-691A07DC78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01757" y="2578118"/>
              <a:ext cx="975582" cy="40182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0A7BF4D3-D776-47A6-BE7B-0BBE44F41F30}"/>
                </a:ext>
              </a:extLst>
            </p:cNvPr>
            <p:cNvSpPr txBox="1"/>
            <p:nvPr/>
          </p:nvSpPr>
          <p:spPr>
            <a:xfrm>
              <a:off x="10413271" y="2218333"/>
              <a:ext cx="149668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/>
                <a:t>Rotation</a:t>
              </a:r>
              <a:r>
                <a:rPr lang="it-IT" dirty="0"/>
                <a:t> of </a:t>
              </a:r>
              <a:r>
                <a:rPr lang="it-IT" dirty="0" err="1"/>
                <a:t>superfluid</a:t>
              </a:r>
              <a:r>
                <a:rPr lang="it-IT" dirty="0"/>
                <a:t> </a:t>
              </a:r>
              <a:r>
                <a:rPr lang="it-IT" dirty="0" err="1"/>
                <a:t>doplets</a:t>
              </a:r>
              <a:endParaRPr lang="it-IT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CasellaDiTesto 15">
                  <a:extLst>
                    <a:ext uri="{FF2B5EF4-FFF2-40B4-BE49-F238E27FC236}">
                      <a16:creationId xmlns:a16="http://schemas.microsoft.com/office/drawing/2014/main" id="{F375C90C-491F-462E-AD3D-60E4896F95E4}"/>
                    </a:ext>
                  </a:extLst>
                </p:cNvPr>
                <p:cNvSpPr txBox="1"/>
                <p:nvPr/>
              </p:nvSpPr>
              <p:spPr>
                <a:xfrm>
                  <a:off x="9718579" y="3061484"/>
                  <a:ext cx="2545238" cy="66499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den>
                        </m:f>
                      </m:oMath>
                    </m:oMathPara>
                  </a14:m>
                  <a:endParaRPr lang="it-IT" dirty="0"/>
                </a:p>
              </p:txBody>
            </p:sp>
          </mc:Choice>
          <mc:Fallback>
            <p:sp>
              <p:nvSpPr>
                <p:cNvPr id="16" name="CasellaDiTesto 15">
                  <a:extLst>
                    <a:ext uri="{FF2B5EF4-FFF2-40B4-BE49-F238E27FC236}">
                      <a16:creationId xmlns:a16="http://schemas.microsoft.com/office/drawing/2014/main" id="{F375C90C-491F-462E-AD3D-60E4896F95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18579" y="3061484"/>
                  <a:ext cx="2545238" cy="66499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" name="Elemento grafico 49">
            <a:extLst>
              <a:ext uri="{FF2B5EF4-FFF2-40B4-BE49-F238E27FC236}">
                <a16:creationId xmlns:a16="http://schemas.microsoft.com/office/drawing/2014/main" id="{E2FDA613-B2D8-F25C-FA64-68193A7F27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96000" y="2284371"/>
            <a:ext cx="773788" cy="1437035"/>
          </a:xfrm>
          <a:prstGeom prst="rect">
            <a:avLst/>
          </a:prstGeom>
        </p:spPr>
      </p:pic>
      <p:grpSp>
        <p:nvGrpSpPr>
          <p:cNvPr id="17" name="Gruppo 16">
            <a:extLst>
              <a:ext uri="{FF2B5EF4-FFF2-40B4-BE49-F238E27FC236}">
                <a16:creationId xmlns:a16="http://schemas.microsoft.com/office/drawing/2014/main" id="{57CD1CEB-6A11-0BCC-5334-782BC2474E48}"/>
              </a:ext>
            </a:extLst>
          </p:cNvPr>
          <p:cNvGrpSpPr/>
          <p:nvPr/>
        </p:nvGrpSpPr>
        <p:grpSpPr>
          <a:xfrm>
            <a:off x="42499" y="1568905"/>
            <a:ext cx="3052777" cy="3640011"/>
            <a:chOff x="11372574" y="1064772"/>
            <a:chExt cx="3305069" cy="4051864"/>
          </a:xfrm>
        </p:grpSpPr>
        <p:pic>
          <p:nvPicPr>
            <p:cNvPr id="19" name="Immagine 18" descr="Immagine che contiene testo, elettronico, screenshot&#10;&#10;Descrizione generata automaticamente">
              <a:extLst>
                <a:ext uri="{FF2B5EF4-FFF2-40B4-BE49-F238E27FC236}">
                  <a16:creationId xmlns:a16="http://schemas.microsoft.com/office/drawing/2014/main" id="{C789BD10-53EC-7331-EB83-9E2A6B73D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8732" y="1064772"/>
              <a:ext cx="3108911" cy="36666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CasellaDiTesto 19">
                  <a:extLst>
                    <a:ext uri="{FF2B5EF4-FFF2-40B4-BE49-F238E27FC236}">
                      <a16:creationId xmlns:a16="http://schemas.microsoft.com/office/drawing/2014/main" id="{F58B3AA4-272C-80DF-C74A-83F6633E7C76}"/>
                    </a:ext>
                  </a:extLst>
                </p:cNvPr>
                <p:cNvSpPr txBox="1"/>
                <p:nvPr/>
              </p:nvSpPr>
              <p:spPr>
                <a:xfrm>
                  <a:off x="13147489" y="4874058"/>
                  <a:ext cx="160540" cy="24257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it-IT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56" name="CasellaDiTesto 55">
                  <a:extLst>
                    <a:ext uri="{FF2B5EF4-FFF2-40B4-BE49-F238E27FC236}">
                      <a16:creationId xmlns:a16="http://schemas.microsoft.com/office/drawing/2014/main" id="{D524EDC2-0C89-4EAC-8182-D1D4EF2751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47489" y="4874058"/>
                  <a:ext cx="160540" cy="242578"/>
                </a:xfrm>
                <a:prstGeom prst="rect">
                  <a:avLst/>
                </a:prstGeom>
                <a:blipFill>
                  <a:blip r:embed="rId16"/>
                  <a:stretch>
                    <a:fillRect l="-20000" r="-1333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CasellaDiTesto 23">
                  <a:extLst>
                    <a:ext uri="{FF2B5EF4-FFF2-40B4-BE49-F238E27FC236}">
                      <a16:creationId xmlns:a16="http://schemas.microsoft.com/office/drawing/2014/main" id="{736957B7-C6D7-CD25-A3E3-8061D328ACF7}"/>
                    </a:ext>
                  </a:extLst>
                </p:cNvPr>
                <p:cNvSpPr txBox="1"/>
                <p:nvPr/>
              </p:nvSpPr>
              <p:spPr>
                <a:xfrm>
                  <a:off x="11372574" y="2709486"/>
                  <a:ext cx="163516" cy="24257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it-IT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57" name="CasellaDiTesto 56">
                  <a:extLst>
                    <a:ext uri="{FF2B5EF4-FFF2-40B4-BE49-F238E27FC236}">
                      <a16:creationId xmlns:a16="http://schemas.microsoft.com/office/drawing/2014/main" id="{A817331D-3BFA-4ABF-BF62-24588D39F9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72574" y="2709486"/>
                  <a:ext cx="163516" cy="242578"/>
                </a:xfrm>
                <a:prstGeom prst="rect">
                  <a:avLst/>
                </a:prstGeom>
                <a:blipFill>
                  <a:blip r:embed="rId17"/>
                  <a:stretch>
                    <a:fillRect l="-33333" r="-30000" b="-26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Connettore 2 25">
              <a:extLst>
                <a:ext uri="{FF2B5EF4-FFF2-40B4-BE49-F238E27FC236}">
                  <a16:creationId xmlns:a16="http://schemas.microsoft.com/office/drawing/2014/main" id="{ADB4208F-171F-23BB-22CF-65E452427F26}"/>
                </a:ext>
              </a:extLst>
            </p:cNvPr>
            <p:cNvCxnSpPr>
              <a:cxnSpLocks/>
            </p:cNvCxnSpPr>
            <p:nvPr/>
          </p:nvCxnSpPr>
          <p:spPr>
            <a:xfrm>
              <a:off x="11652477" y="4854687"/>
              <a:ext cx="302516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Connettore 2 26">
              <a:extLst>
                <a:ext uri="{FF2B5EF4-FFF2-40B4-BE49-F238E27FC236}">
                  <a16:creationId xmlns:a16="http://schemas.microsoft.com/office/drawing/2014/main" id="{E8F0ADE6-3ABC-02F4-289E-A57190752E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30304" y="1635647"/>
              <a:ext cx="0" cy="32190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4257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>
            <a:extLst>
              <a:ext uri="{FF2B5EF4-FFF2-40B4-BE49-F238E27FC236}">
                <a16:creationId xmlns:a16="http://schemas.microsoft.com/office/drawing/2014/main" id="{46DC61EB-6505-5B40-02C4-303D57A53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2037" y="944569"/>
            <a:ext cx="4404518" cy="3052502"/>
          </a:xfrm>
          <a:prstGeom prst="rect">
            <a:avLst/>
          </a:prstGeom>
        </p:spPr>
      </p:pic>
      <p:pic>
        <p:nvPicPr>
          <p:cNvPr id="22" name="Elemento grafico 21">
            <a:extLst>
              <a:ext uri="{FF2B5EF4-FFF2-40B4-BE49-F238E27FC236}">
                <a16:creationId xmlns:a16="http://schemas.microsoft.com/office/drawing/2014/main" id="{7702687E-A62C-6D54-51E3-8429786BF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89206" y="1784963"/>
            <a:ext cx="2450118" cy="1437149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7BFADA55-3906-F796-A265-605954270B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158" y="944569"/>
            <a:ext cx="4404518" cy="3035729"/>
          </a:xfrm>
          <a:prstGeom prst="rect">
            <a:avLst/>
          </a:prstGeom>
        </p:spPr>
      </p:pic>
      <p:pic>
        <p:nvPicPr>
          <p:cNvPr id="26" name="Elemento grafico 25">
            <a:extLst>
              <a:ext uri="{FF2B5EF4-FFF2-40B4-BE49-F238E27FC236}">
                <a16:creationId xmlns:a16="http://schemas.microsoft.com/office/drawing/2014/main" id="{E391352C-36FA-8F2D-19EC-37B520A2BE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3770" y="2510958"/>
            <a:ext cx="3716346" cy="814729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B80BE7CA-B9E1-A457-3233-A372EFD37617}"/>
              </a:ext>
            </a:extLst>
          </p:cNvPr>
          <p:cNvSpPr txBox="1"/>
          <p:nvPr/>
        </p:nvSpPr>
        <p:spPr>
          <a:xfrm>
            <a:off x="7235627" y="641263"/>
            <a:ext cx="495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BEC in a double-</a:t>
            </a:r>
            <a:r>
              <a:rPr lang="it-IT" dirty="0" err="1"/>
              <a:t>well</a:t>
            </a:r>
            <a:r>
              <a:rPr lang="it-IT" dirty="0"/>
              <a:t> </a:t>
            </a:r>
            <a:r>
              <a:rPr lang="it-IT" dirty="0" err="1"/>
              <a:t>potential</a:t>
            </a:r>
            <a:endParaRPr lang="it-IT" dirty="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21BDFD9A-D942-4738-3B94-7FCD07912F5F}"/>
              </a:ext>
            </a:extLst>
          </p:cNvPr>
          <p:cNvSpPr txBox="1"/>
          <p:nvPr/>
        </p:nvSpPr>
        <p:spPr>
          <a:xfrm>
            <a:off x="1301063" y="682163"/>
            <a:ext cx="4534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Small </a:t>
            </a:r>
            <a:r>
              <a:rPr lang="it-IT" dirty="0" err="1"/>
              <a:t>dipolar</a:t>
            </a:r>
            <a:r>
              <a:rPr lang="it-IT" dirty="0"/>
              <a:t> supersolid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3F67D28B-52E7-E3F6-0088-D9355E1193A7}"/>
              </a:ext>
            </a:extLst>
          </p:cNvPr>
          <p:cNvSpPr txBox="1"/>
          <p:nvPr/>
        </p:nvSpPr>
        <p:spPr>
          <a:xfrm>
            <a:off x="4843750" y="2852780"/>
            <a:ext cx="1982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external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potential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450B36-9127-B77A-2F59-05216A9C0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19374"/>
            <a:ext cx="12192000" cy="6207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r>
              <a:rPr lang="en-GB" sz="2400" b="1" dirty="0">
                <a:solidFill>
                  <a:schemeClr val="bg1"/>
                </a:solidFill>
              </a:rPr>
              <a:t>Self-induced Josephson effect?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CEF4205F-D1B8-9257-9FAB-223FA891C5AA}"/>
                  </a:ext>
                </a:extLst>
              </p:cNvPr>
              <p:cNvSpPr txBox="1"/>
              <p:nvPr/>
            </p:nvSpPr>
            <p:spPr>
              <a:xfrm>
                <a:off x="8046293" y="2628388"/>
                <a:ext cx="83321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CEF4205F-D1B8-9257-9FAB-223FA891C5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6293" y="2628388"/>
                <a:ext cx="83321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C41B8A36-1CA6-A949-2775-CC966E6CE398}"/>
                  </a:ext>
                </a:extLst>
              </p:cNvPr>
              <p:cNvSpPr txBox="1"/>
              <p:nvPr/>
            </p:nvSpPr>
            <p:spPr>
              <a:xfrm>
                <a:off x="8551446" y="1738299"/>
                <a:ext cx="87376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C41B8A36-1CA6-A949-2775-CC966E6CE3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1446" y="1738299"/>
                <a:ext cx="873760" cy="369332"/>
              </a:xfrm>
              <a:prstGeom prst="rect">
                <a:avLst/>
              </a:prstGeom>
              <a:blipFill>
                <a:blip r:embed="rId9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AF3B0451-5E4A-9978-69E3-FC9B7F4863AF}"/>
                  </a:ext>
                </a:extLst>
              </p:cNvPr>
              <p:cNvSpPr txBox="1"/>
              <p:nvPr/>
            </p:nvSpPr>
            <p:spPr>
              <a:xfrm>
                <a:off x="9019267" y="3914856"/>
                <a:ext cx="246036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)/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AF3B0451-5E4A-9978-69E3-FC9B7F4863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9267" y="3914856"/>
                <a:ext cx="2460363" cy="400110"/>
              </a:xfrm>
              <a:prstGeom prst="rect">
                <a:avLst/>
              </a:prstGeom>
              <a:blipFill>
                <a:blip r:embed="rId10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127D64F3-FB52-E7C5-3489-CEEB566E4B3D}"/>
                  </a:ext>
                </a:extLst>
              </p:cNvPr>
              <p:cNvSpPr txBox="1"/>
              <p:nvPr/>
            </p:nvSpPr>
            <p:spPr>
              <a:xfrm>
                <a:off x="6863863" y="3800736"/>
                <a:ext cx="27432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127D64F3-FB52-E7C5-3489-CEEB566E4B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3863" y="3800736"/>
                <a:ext cx="274320" cy="400110"/>
              </a:xfrm>
              <a:prstGeom prst="rect">
                <a:avLst/>
              </a:prstGeom>
              <a:blipFill>
                <a:blip r:embed="rId11"/>
                <a:stretch>
                  <a:fillRect r="-288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952B0059-9EE3-904B-645E-FCB7C4281310}"/>
                  </a:ext>
                </a:extLst>
              </p:cNvPr>
              <p:cNvSpPr txBox="1"/>
              <p:nvPr/>
            </p:nvSpPr>
            <p:spPr>
              <a:xfrm>
                <a:off x="6846628" y="4176466"/>
                <a:ext cx="33528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952B0059-9EE3-904B-645E-FCB7C42813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628" y="4176466"/>
                <a:ext cx="335280" cy="400110"/>
              </a:xfrm>
              <a:prstGeom prst="rect">
                <a:avLst/>
              </a:prstGeom>
              <a:blipFill>
                <a:blip r:embed="rId12"/>
                <a:stretch>
                  <a:fillRect r="-727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C30CE15F-3325-68CA-3DAB-2DB355A34478}"/>
                  </a:ext>
                </a:extLst>
              </p:cNvPr>
              <p:cNvSpPr txBox="1"/>
              <p:nvPr/>
            </p:nvSpPr>
            <p:spPr>
              <a:xfrm>
                <a:off x="8284585" y="4549250"/>
                <a:ext cx="318182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it-IT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𝑁𝑈</m:t>
                          </m:r>
                          <m:sSup>
                            <m:sSup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it-IT" sz="2000" i="1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it-IT" sz="2000" i="1">
                          <a:latin typeface="Cambria Math" panose="02040503050406030204" pitchFamily="18" charset="0"/>
                        </a:rPr>
                        <m:t>𝐾</m:t>
                      </m:r>
                      <m:func>
                        <m:func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sz="20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it-IT" sz="2000" dirty="0"/>
              </a:p>
            </p:txBody>
          </p:sp>
        </mc:Choice>
        <mc:Fallback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C30CE15F-3325-68CA-3DAB-2DB355A344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4585" y="4549250"/>
                <a:ext cx="3181828" cy="70788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419E411-A83A-81CE-0D15-561895267ED8}"/>
              </a:ext>
            </a:extLst>
          </p:cNvPr>
          <p:cNvSpPr txBox="1"/>
          <p:nvPr/>
        </p:nvSpPr>
        <p:spPr>
          <a:xfrm>
            <a:off x="7235627" y="3815971"/>
            <a:ext cx="1315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interaction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98DB0E44-1132-7DBD-BDFA-BB61F3E91BBC}"/>
                  </a:ext>
                </a:extLst>
              </p:cNvPr>
              <p:cNvSpPr txBox="1"/>
              <p:nvPr/>
            </p:nvSpPr>
            <p:spPr>
              <a:xfrm>
                <a:off x="9238282" y="2621177"/>
                <a:ext cx="65024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98DB0E44-1132-7DBD-BDFA-BB61F3E91B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8282" y="2621177"/>
                <a:ext cx="650240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CA42252B-743C-CA1E-0CE1-0CA78E1B1760}"/>
                  </a:ext>
                </a:extLst>
              </p:cNvPr>
              <p:cNvSpPr txBox="1"/>
              <p:nvPr/>
            </p:nvSpPr>
            <p:spPr>
              <a:xfrm>
                <a:off x="8693355" y="5257136"/>
                <a:ext cx="2390334" cy="3727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  <m:rad>
                        <m:radPr>
                          <m:degHide m:val="on"/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𝑁𝑈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/2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</m:rad>
                    </m:oMath>
                  </m:oMathPara>
                </a14:m>
                <a:endParaRPr lang="it-IT" sz="2000" dirty="0"/>
              </a:p>
            </p:txBody>
          </p:sp>
        </mc:Choice>
        <mc:Fallback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CA42252B-743C-CA1E-0CE1-0CA78E1B17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3355" y="5257136"/>
                <a:ext cx="2390334" cy="372731"/>
              </a:xfrm>
              <a:prstGeom prst="rect">
                <a:avLst/>
              </a:prstGeom>
              <a:blipFill>
                <a:blip r:embed="rId15"/>
                <a:stretch>
                  <a:fillRect l="-510" r="-1786" b="-2419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83876A9-9D10-1FF3-BDEE-F3CB4BFBF248}"/>
              </a:ext>
            </a:extLst>
          </p:cNvPr>
          <p:cNvSpPr txBox="1"/>
          <p:nvPr/>
        </p:nvSpPr>
        <p:spPr>
          <a:xfrm>
            <a:off x="1525176" y="4257112"/>
            <a:ext cx="34747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 err="1"/>
              <a:t>Fully</a:t>
            </a:r>
            <a:r>
              <a:rPr lang="it-IT" sz="2000" dirty="0"/>
              <a:t> open </a:t>
            </a:r>
            <a:r>
              <a:rPr lang="it-IT" sz="2000" dirty="0" err="1"/>
              <a:t>problem</a:t>
            </a:r>
            <a:r>
              <a:rPr lang="it-IT" sz="2000" dirty="0"/>
              <a:t>!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B39F75F0-82DF-9AB8-A923-BD91DD3DE36C}"/>
              </a:ext>
            </a:extLst>
          </p:cNvPr>
          <p:cNvSpPr txBox="1"/>
          <p:nvPr/>
        </p:nvSpPr>
        <p:spPr>
          <a:xfrm>
            <a:off x="668762" y="5475190"/>
            <a:ext cx="61156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/>
              <a:t>Collaboration with B. Donelli, L. Pezzè and A. </a:t>
            </a:r>
            <a:r>
              <a:rPr lang="it-IT" sz="1800" dirty="0" err="1"/>
              <a:t>Smerzi</a:t>
            </a:r>
            <a:r>
              <a:rPr lang="it-IT" sz="1800" dirty="0"/>
              <a:t>, </a:t>
            </a:r>
            <a:r>
              <a:rPr lang="it-IT" dirty="0"/>
              <a:t>F</a:t>
            </a:r>
            <a:r>
              <a:rPr lang="it-IT" sz="1800" dirty="0"/>
              <a:t>irenze</a:t>
            </a:r>
            <a:r>
              <a:rPr lang="it-IT" dirty="0"/>
              <a:t>.</a:t>
            </a:r>
            <a:endParaRPr lang="it-IT" sz="1800" dirty="0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6E055554-1514-5061-A605-ACF9A445DF34}"/>
              </a:ext>
            </a:extLst>
          </p:cNvPr>
          <p:cNvSpPr txBox="1"/>
          <p:nvPr/>
        </p:nvSpPr>
        <p:spPr>
          <a:xfrm>
            <a:off x="6606244" y="6117545"/>
            <a:ext cx="56379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600" b="0" i="0" u="none" strike="noStrike" baseline="0" dirty="0">
                <a:latin typeface="+mn-lt"/>
              </a:rPr>
              <a:t>A. </a:t>
            </a:r>
            <a:r>
              <a:rPr lang="it-IT" sz="1600" b="0" i="0" u="none" strike="noStrike" baseline="0" dirty="0" err="1">
                <a:latin typeface="+mn-lt"/>
              </a:rPr>
              <a:t>Smerzi</a:t>
            </a:r>
            <a:r>
              <a:rPr lang="it-IT" sz="1600" b="0" i="0" u="none" strike="noStrike" baseline="0" dirty="0">
                <a:latin typeface="+mn-lt"/>
              </a:rPr>
              <a:t>, S. Fantoni, S. </a:t>
            </a:r>
            <a:r>
              <a:rPr lang="it-IT" sz="1600" b="0" i="0" u="none" strike="noStrike" baseline="0" dirty="0" err="1">
                <a:latin typeface="+mn-lt"/>
              </a:rPr>
              <a:t>Giovannazzi</a:t>
            </a:r>
            <a:r>
              <a:rPr lang="it-IT" sz="1600" b="0" i="0" u="none" strike="noStrike" baseline="0" dirty="0">
                <a:latin typeface="+mn-lt"/>
              </a:rPr>
              <a:t>, and S.R. </a:t>
            </a:r>
            <a:r>
              <a:rPr lang="it-IT" sz="1600" b="0" i="0" u="none" strike="noStrike" baseline="0" dirty="0" err="1">
                <a:latin typeface="+mn-lt"/>
              </a:rPr>
              <a:t>Shenoy</a:t>
            </a:r>
            <a:r>
              <a:rPr lang="it-IT" sz="1600" b="0" i="0" u="none" strike="noStrike" baseline="0" dirty="0">
                <a:latin typeface="+mn-lt"/>
              </a:rPr>
              <a:t>, </a:t>
            </a:r>
            <a:r>
              <a:rPr lang="it-IT" sz="1600" b="0" i="0" u="none" strike="noStrike" baseline="0" dirty="0" err="1">
                <a:latin typeface="+mn-lt"/>
              </a:rPr>
              <a:t>Phys</a:t>
            </a:r>
            <a:r>
              <a:rPr lang="it-IT" sz="1600" b="0" i="0" u="none" strike="noStrike" baseline="0" dirty="0">
                <a:latin typeface="+mn-lt"/>
              </a:rPr>
              <a:t>. Rev. Lett. </a:t>
            </a:r>
            <a:r>
              <a:rPr lang="it-IT" sz="1600" i="0" u="none" strike="noStrike" baseline="0" dirty="0">
                <a:latin typeface="+mn-lt"/>
              </a:rPr>
              <a:t>79</a:t>
            </a:r>
            <a:r>
              <a:rPr lang="it-IT" sz="1600" b="0" i="0" u="none" strike="noStrike" baseline="0" dirty="0">
                <a:latin typeface="+mn-lt"/>
              </a:rPr>
              <a:t>, 4950 </a:t>
            </a:r>
            <a:r>
              <a:rPr lang="it-IT" sz="1600" dirty="0">
                <a:latin typeface="+mn-lt"/>
              </a:rPr>
              <a:t>(</a:t>
            </a:r>
            <a:r>
              <a:rPr lang="it-IT" sz="1600" b="0" i="0" u="none" strike="noStrike" baseline="0" dirty="0">
                <a:latin typeface="+mn-lt"/>
              </a:rPr>
              <a:t>1997</a:t>
            </a:r>
            <a:r>
              <a:rPr lang="it-IT" sz="1600" dirty="0">
                <a:latin typeface="+mn-lt"/>
              </a:rPr>
              <a:t>)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1D5DEDCD-DD21-2CD1-F3AE-7A32B1A718E0}"/>
              </a:ext>
            </a:extLst>
          </p:cNvPr>
          <p:cNvSpPr txBox="1"/>
          <p:nvPr/>
        </p:nvSpPr>
        <p:spPr>
          <a:xfrm>
            <a:off x="7235627" y="4218199"/>
            <a:ext cx="1315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tunneling</a:t>
            </a:r>
          </a:p>
        </p:txBody>
      </p:sp>
    </p:spTree>
    <p:extLst>
      <p:ext uri="{BB962C8B-B14F-4D97-AF65-F5344CB8AC3E}">
        <p14:creationId xmlns:p14="http://schemas.microsoft.com/office/powerpoint/2010/main" val="426223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  <p:bldP spid="18" grpId="0"/>
      <p:bldP spid="21" grpId="0"/>
      <p:bldP spid="25" grpId="0"/>
      <p:bldP spid="33" grpId="0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618CF62B-524B-2F14-C997-E486F3008629}"/>
                  </a:ext>
                </a:extLst>
              </p:cNvPr>
              <p:cNvSpPr txBox="1"/>
              <p:nvPr/>
            </p:nvSpPr>
            <p:spPr>
              <a:xfrm>
                <a:off x="4307840" y="1143941"/>
                <a:ext cx="2710146" cy="1155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num>
                        <m:den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618CF62B-524B-2F14-C997-E486F30086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7840" y="1143941"/>
                <a:ext cx="2710146" cy="11558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asellaDiTesto 4">
            <a:extLst>
              <a:ext uri="{FF2B5EF4-FFF2-40B4-BE49-F238E27FC236}">
                <a16:creationId xmlns:a16="http://schemas.microsoft.com/office/drawing/2014/main" id="{D1C7DBD2-2D76-6592-2699-7AFC2FEEF6DA}"/>
              </a:ext>
            </a:extLst>
          </p:cNvPr>
          <p:cNvSpPr txBox="1"/>
          <p:nvPr/>
        </p:nvSpPr>
        <p:spPr>
          <a:xfrm>
            <a:off x="4676042" y="561904"/>
            <a:ext cx="26186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General </a:t>
            </a:r>
            <a:r>
              <a:rPr lang="it-IT" sz="2000" dirty="0" err="1"/>
              <a:t>definition</a:t>
            </a:r>
            <a:r>
              <a:rPr lang="it-IT" sz="2000" dirty="0"/>
              <a:t>: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3356911-6495-3A78-B902-FD6372B49ED7}"/>
              </a:ext>
            </a:extLst>
          </p:cNvPr>
          <p:cNvSpPr txBox="1"/>
          <p:nvPr/>
        </p:nvSpPr>
        <p:spPr>
          <a:xfrm>
            <a:off x="464593" y="304442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‘Josephson’ </a:t>
            </a:r>
            <a:r>
              <a:rPr lang="it-IT" dirty="0" err="1"/>
              <a:t>approach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A02F4D16-179B-7F81-17F5-AD784D58CF92}"/>
                  </a:ext>
                </a:extLst>
              </p:cNvPr>
              <p:cNvSpPr txBox="1"/>
              <p:nvPr/>
            </p:nvSpPr>
            <p:spPr>
              <a:xfrm>
                <a:off x="3902342" y="4045626"/>
                <a:ext cx="201676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~ 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  <m:sSup>
                        <m:sSupPr>
                          <m:ctrlP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A02F4D16-179B-7F81-17F5-AD784D58CF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2342" y="4045626"/>
                <a:ext cx="2016760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BB320D7E-81F3-9D94-0F64-982F6F57DBA8}"/>
                  </a:ext>
                </a:extLst>
              </p:cNvPr>
              <p:cNvSpPr txBox="1"/>
              <p:nvPr/>
            </p:nvSpPr>
            <p:spPr>
              <a:xfrm>
                <a:off x="2533390" y="5563988"/>
                <a:ext cx="2214880" cy="84600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num>
                        <m:den>
                          <m:sSup>
                            <m:sSupPr>
                              <m:ctrlPr>
                                <a:rPr lang="it-I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it-I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/2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it-I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it-I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BB320D7E-81F3-9D94-0F64-982F6F57DB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390" y="5563988"/>
                <a:ext cx="2214880" cy="84600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Elemento grafico 16">
            <a:extLst>
              <a:ext uri="{FF2B5EF4-FFF2-40B4-BE49-F238E27FC236}">
                <a16:creationId xmlns:a16="http://schemas.microsoft.com/office/drawing/2014/main" id="{941E8768-8184-01BB-B2F4-62388F37BF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7473" y="3871963"/>
            <a:ext cx="1993446" cy="8318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EC88A1D6-7E43-1AD3-15D8-0F06041629BF}"/>
                  </a:ext>
                </a:extLst>
              </p:cNvPr>
              <p:cNvSpPr txBox="1"/>
              <p:nvPr/>
            </p:nvSpPr>
            <p:spPr>
              <a:xfrm>
                <a:off x="1378766" y="4164833"/>
                <a:ext cx="53086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EC88A1D6-7E43-1AD3-15D8-0F06041629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8766" y="4164833"/>
                <a:ext cx="53086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E952EE8D-DC98-D3FA-5E9D-6199B5085E35}"/>
                  </a:ext>
                </a:extLst>
              </p:cNvPr>
              <p:cNvSpPr txBox="1"/>
              <p:nvPr/>
            </p:nvSpPr>
            <p:spPr>
              <a:xfrm>
                <a:off x="1828178" y="741139"/>
                <a:ext cx="67818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E952EE8D-DC98-D3FA-5E9D-6199B5085E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178" y="741139"/>
                <a:ext cx="678180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885B3AEF-D8BD-35FB-AB2E-D895C926648F}"/>
                  </a:ext>
                </a:extLst>
              </p:cNvPr>
              <p:cNvSpPr txBox="1"/>
              <p:nvPr/>
            </p:nvSpPr>
            <p:spPr>
              <a:xfrm>
                <a:off x="3282997" y="3286912"/>
                <a:ext cx="2930546" cy="7387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𝑁𝑈</m:t>
                          </m:r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𝐾</m:t>
                      </m:r>
                      <m:func>
                        <m:func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sz="24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885B3AEF-D8BD-35FB-AB2E-D895C92664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997" y="3286912"/>
                <a:ext cx="2930546" cy="73872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C4968A34-C525-8CC7-D70D-72868D48626B}"/>
              </a:ext>
            </a:extLst>
          </p:cNvPr>
          <p:cNvCxnSpPr>
            <a:cxnSpLocks/>
          </p:cNvCxnSpPr>
          <p:nvPr/>
        </p:nvCxnSpPr>
        <p:spPr>
          <a:xfrm flipH="1">
            <a:off x="4944497" y="2361338"/>
            <a:ext cx="302485" cy="8686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A761F0B1-3751-9017-FE92-5640DEE40D9D}"/>
              </a:ext>
            </a:extLst>
          </p:cNvPr>
          <p:cNvCxnSpPr>
            <a:cxnSpLocks/>
          </p:cNvCxnSpPr>
          <p:nvPr/>
        </p:nvCxnSpPr>
        <p:spPr>
          <a:xfrm flipH="1">
            <a:off x="4307840" y="4679199"/>
            <a:ext cx="200689" cy="6882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F4E6E251-400F-1BD6-C936-986317B314F3}"/>
                  </a:ext>
                </a:extLst>
              </p:cNvPr>
              <p:cNvSpPr txBox="1"/>
              <p:nvPr/>
            </p:nvSpPr>
            <p:spPr>
              <a:xfrm>
                <a:off x="8271739" y="5084924"/>
                <a:ext cx="3154338" cy="99437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it-IT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subHide m:val="on"/>
                                  <m:supHide m:val="on"/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d>
                                    <m:dPr>
                                      <m:begChr m:val=""/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𝑑𝑥</m:t>
                                      </m:r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/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it-IT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it-IT" sz="2400" i="1">
                                              <a:latin typeface="Cambria Math" panose="02040503050406030204" pitchFamily="18" charset="0"/>
                                            </a:rPr>
                                            <m:t>𝜌</m:t>
                                          </m:r>
                                        </m:e>
                                      </m:acc>
                                      <m:r>
                                        <a:rPr lang="it-IT" sz="240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it-IT" sz="240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it-IT" sz="2400" dirty="0"/>
              </a:p>
            </p:txBody>
          </p:sp>
        </mc:Choice>
        <mc:Fallback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F4E6E251-400F-1BD6-C936-986317B314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1739" y="5084924"/>
                <a:ext cx="3154338" cy="9943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80530605-093F-86DE-2228-ED7322B81060}"/>
                  </a:ext>
                </a:extLst>
              </p:cNvPr>
              <p:cNvSpPr txBox="1"/>
              <p:nvPr/>
            </p:nvSpPr>
            <p:spPr>
              <a:xfrm>
                <a:off x="7474966" y="3544979"/>
                <a:ext cx="3780954" cy="847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sty m:val="p"/>
                            </m:rP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it-IT" sz="2400" dirty="0"/>
              </a:p>
            </p:txBody>
          </p:sp>
        </mc:Choice>
        <mc:Fallback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80530605-093F-86DE-2228-ED7322B810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4966" y="3544979"/>
                <a:ext cx="3780954" cy="84760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6162595B-1C05-E5D7-95C6-2CE10EB40DFF}"/>
              </a:ext>
            </a:extLst>
          </p:cNvPr>
          <p:cNvCxnSpPr>
            <a:cxnSpLocks/>
          </p:cNvCxnSpPr>
          <p:nvPr/>
        </p:nvCxnSpPr>
        <p:spPr>
          <a:xfrm>
            <a:off x="6344390" y="2365688"/>
            <a:ext cx="1940129" cy="115336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07F5B205-2514-BBC5-BE27-7FAA38751434}"/>
              </a:ext>
            </a:extLst>
          </p:cNvPr>
          <p:cNvCxnSpPr>
            <a:cxnSpLocks/>
          </p:cNvCxnSpPr>
          <p:nvPr/>
        </p:nvCxnSpPr>
        <p:spPr>
          <a:xfrm>
            <a:off x="9482996" y="4386789"/>
            <a:ext cx="0" cy="59975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4">
            <a:extLst>
              <a:ext uri="{FF2B5EF4-FFF2-40B4-BE49-F238E27FC236}">
                <a16:creationId xmlns:a16="http://schemas.microsoft.com/office/drawing/2014/main" id="{0C559EC8-5822-4C59-C99B-2CCDFB823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19374"/>
            <a:ext cx="12192000" cy="6207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r>
              <a:rPr lang="en-GB" sz="2400" b="1" dirty="0">
                <a:solidFill>
                  <a:schemeClr val="bg1"/>
                </a:solidFill>
              </a:rPr>
              <a:t>Superfluid fraction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0BB5E6A6-75D3-58A6-327D-321C4A7699A3}"/>
              </a:ext>
            </a:extLst>
          </p:cNvPr>
          <p:cNvGrpSpPr/>
          <p:nvPr/>
        </p:nvGrpSpPr>
        <p:grpSpPr>
          <a:xfrm>
            <a:off x="8284519" y="1340546"/>
            <a:ext cx="4268401" cy="2261330"/>
            <a:chOff x="7617238" y="1085131"/>
            <a:chExt cx="4268401" cy="2261330"/>
          </a:xfrm>
        </p:grpSpPr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79B4CC80-45FC-F31C-6682-0DFCBA95CB11}"/>
                </a:ext>
              </a:extLst>
            </p:cNvPr>
            <p:cNvSpPr txBox="1"/>
            <p:nvPr/>
          </p:nvSpPr>
          <p:spPr>
            <a:xfrm>
              <a:off x="9577295" y="2925794"/>
              <a:ext cx="2016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Co-</a:t>
              </a:r>
              <a:r>
                <a:rPr lang="it-IT" dirty="0" err="1"/>
                <a:t>rotating</a:t>
              </a:r>
              <a:r>
                <a:rPr lang="it-IT" dirty="0"/>
                <a:t> frame</a:t>
              </a:r>
            </a:p>
          </p:txBody>
        </p:sp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CCF788F3-06B6-C65E-32A1-F178CECEC342}"/>
                </a:ext>
              </a:extLst>
            </p:cNvPr>
            <p:cNvGrpSpPr/>
            <p:nvPr/>
          </p:nvGrpSpPr>
          <p:grpSpPr>
            <a:xfrm>
              <a:off x="8000126" y="1468315"/>
              <a:ext cx="3154338" cy="1332994"/>
              <a:chOff x="8000126" y="1468315"/>
              <a:chExt cx="3154338" cy="1332994"/>
            </a:xfrm>
          </p:grpSpPr>
          <p:pic>
            <p:nvPicPr>
              <p:cNvPr id="25" name="Immagine 24">
                <a:extLst>
                  <a:ext uri="{FF2B5EF4-FFF2-40B4-BE49-F238E27FC236}">
                    <a16:creationId xmlns:a16="http://schemas.microsoft.com/office/drawing/2014/main" id="{0C18C842-788B-AE64-F4AF-653B5AF396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000126" y="1468315"/>
                <a:ext cx="3154338" cy="1332994"/>
              </a:xfrm>
              <a:prstGeom prst="rect">
                <a:avLst/>
              </a:prstGeom>
            </p:spPr>
          </p:pic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8" name="CasellaDiTesto 27">
                    <a:extLst>
                      <a:ext uri="{FF2B5EF4-FFF2-40B4-BE49-F238E27FC236}">
                        <a16:creationId xmlns:a16="http://schemas.microsoft.com/office/drawing/2014/main" id="{D52FC4B9-C033-801A-9FB7-BCEEA5CD27CF}"/>
                      </a:ext>
                    </a:extLst>
                  </p:cNvPr>
                  <p:cNvSpPr txBox="1"/>
                  <p:nvPr/>
                </p:nvSpPr>
                <p:spPr>
                  <a:xfrm>
                    <a:off x="8535561" y="2028520"/>
                    <a:ext cx="224677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oMath>
                      </m:oMathPara>
                    </a14:m>
                    <a:endParaRPr lang="it-IT" dirty="0"/>
                  </a:p>
                </p:txBody>
              </p:sp>
            </mc:Choice>
            <mc:Fallback>
              <p:sp>
                <p:nvSpPr>
                  <p:cNvPr id="28" name="CasellaDiTesto 27">
                    <a:extLst>
                      <a:ext uri="{FF2B5EF4-FFF2-40B4-BE49-F238E27FC236}">
                        <a16:creationId xmlns:a16="http://schemas.microsoft.com/office/drawing/2014/main" id="{D52FC4B9-C033-801A-9FB7-BCEEA5CD27C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35561" y="2028520"/>
                    <a:ext cx="224677" cy="27699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6216" r="-13514" b="-2222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9" name="CasellaDiTesto 28">
                    <a:extLst>
                      <a:ext uri="{FF2B5EF4-FFF2-40B4-BE49-F238E27FC236}">
                        <a16:creationId xmlns:a16="http://schemas.microsoft.com/office/drawing/2014/main" id="{FB60E8E8-FA52-E06F-E953-16771B1FE1B9}"/>
                      </a:ext>
                    </a:extLst>
                  </p:cNvPr>
                  <p:cNvSpPr txBox="1"/>
                  <p:nvPr/>
                </p:nvSpPr>
                <p:spPr>
                  <a:xfrm>
                    <a:off x="10878236" y="1478807"/>
                    <a:ext cx="18947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it-IT" dirty="0"/>
                  </a:p>
                </p:txBody>
              </p:sp>
            </mc:Choice>
            <mc:Fallback>
              <p:sp>
                <p:nvSpPr>
                  <p:cNvPr id="29" name="CasellaDiTesto 28">
                    <a:extLst>
                      <a:ext uri="{FF2B5EF4-FFF2-40B4-BE49-F238E27FC236}">
                        <a16:creationId xmlns:a16="http://schemas.microsoft.com/office/drawing/2014/main" id="{FB60E8E8-FA52-E06F-E953-16771B1FE1B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78236" y="1478807"/>
                    <a:ext cx="189474" cy="27699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32258" r="-22581" b="-8696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922EFF11-6B1A-3FE1-A5A0-11CDB89E82B0}"/>
                </a:ext>
              </a:extLst>
            </p:cNvPr>
            <p:cNvSpPr/>
            <p:nvPr/>
          </p:nvSpPr>
          <p:spPr>
            <a:xfrm>
              <a:off x="9389995" y="1243024"/>
              <a:ext cx="2495644" cy="210343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3C38B4FF-A302-A9C3-5B77-3F8CDB3088EE}"/>
                </a:ext>
              </a:extLst>
            </p:cNvPr>
            <p:cNvSpPr txBox="1"/>
            <p:nvPr/>
          </p:nvSpPr>
          <p:spPr>
            <a:xfrm>
              <a:off x="7617238" y="1085131"/>
              <a:ext cx="2286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‘</a:t>
              </a:r>
              <a:r>
                <a:rPr lang="it-IT" dirty="0" err="1"/>
                <a:t>Leggett</a:t>
              </a:r>
              <a:r>
                <a:rPr lang="it-IT" dirty="0"/>
                <a:t>’ </a:t>
              </a:r>
              <a:r>
                <a:rPr lang="it-IT" dirty="0" err="1"/>
                <a:t>approach</a:t>
              </a:r>
              <a:endParaRPr lang="it-IT" dirty="0"/>
            </a:p>
          </p:txBody>
        </p:sp>
      </p:grpSp>
      <p:sp>
        <p:nvSpPr>
          <p:cNvPr id="12" name="Rettangolo 11">
            <a:extLst>
              <a:ext uri="{FF2B5EF4-FFF2-40B4-BE49-F238E27FC236}">
                <a16:creationId xmlns:a16="http://schemas.microsoft.com/office/drawing/2014/main" id="{4F40B59D-8D4A-931A-0824-67AB73E79C1E}"/>
              </a:ext>
            </a:extLst>
          </p:cNvPr>
          <p:cNvSpPr/>
          <p:nvPr/>
        </p:nvSpPr>
        <p:spPr>
          <a:xfrm>
            <a:off x="1156285" y="1470561"/>
            <a:ext cx="1993446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system</a:t>
            </a:r>
          </a:p>
        </p:txBody>
      </p: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67C26FC6-4870-1438-6041-57E1850ECBBE}"/>
              </a:ext>
            </a:extLst>
          </p:cNvPr>
          <p:cNvCxnSpPr/>
          <p:nvPr/>
        </p:nvCxnSpPr>
        <p:spPr>
          <a:xfrm>
            <a:off x="1156285" y="1961655"/>
            <a:ext cx="199344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1E578EA3-C780-AFBE-E76D-E532A98C230C}"/>
                  </a:ext>
                </a:extLst>
              </p:cNvPr>
              <p:cNvSpPr txBox="1"/>
              <p:nvPr/>
            </p:nvSpPr>
            <p:spPr>
              <a:xfrm>
                <a:off x="1844625" y="1949288"/>
                <a:ext cx="72952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1E578EA3-C780-AFBE-E76D-E532A98C23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4625" y="1949288"/>
                <a:ext cx="729522" cy="4616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D4F99AEE-0A6D-C250-3915-0EB722FE7AAD}"/>
              </a:ext>
            </a:extLst>
          </p:cNvPr>
          <p:cNvCxnSpPr>
            <a:cxnSpLocks/>
          </p:cNvCxnSpPr>
          <p:nvPr/>
        </p:nvCxnSpPr>
        <p:spPr>
          <a:xfrm>
            <a:off x="1156285" y="1218750"/>
            <a:ext cx="199278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D14D8F5B-F5D9-D388-5B95-15FC966D62E4}"/>
              </a:ext>
            </a:extLst>
          </p:cNvPr>
          <p:cNvSpPr txBox="1"/>
          <p:nvPr/>
        </p:nvSpPr>
        <p:spPr>
          <a:xfrm>
            <a:off x="334870" y="761959"/>
            <a:ext cx="26186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/>
              <a:t>phase</a:t>
            </a:r>
            <a:r>
              <a:rPr lang="it-IT" sz="2000" dirty="0"/>
              <a:t> twist:</a:t>
            </a:r>
          </a:p>
        </p:txBody>
      </p:sp>
    </p:spTree>
    <p:extLst>
      <p:ext uri="{BB962C8B-B14F-4D97-AF65-F5344CB8AC3E}">
        <p14:creationId xmlns:p14="http://schemas.microsoft.com/office/powerpoint/2010/main" val="102426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8" grpId="0"/>
      <p:bldP spid="2" grpId="0"/>
      <p:bldP spid="30" grpId="0" animBg="1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0" y="1"/>
            <a:ext cx="12192000" cy="6207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r>
              <a:rPr lang="en-GB" sz="2400" b="1" dirty="0">
                <a:solidFill>
                  <a:schemeClr val="bg1"/>
                </a:solidFill>
              </a:rPr>
              <a:t>Bosonic quantum phases at T=0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B9EB22A6-DA41-4519-BE9E-0AEA34993471}"/>
              </a:ext>
            </a:extLst>
          </p:cNvPr>
          <p:cNvSpPr/>
          <p:nvPr/>
        </p:nvSpPr>
        <p:spPr>
          <a:xfrm>
            <a:off x="1421310" y="3278692"/>
            <a:ext cx="3434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/>
              <a:t>Crystals</a:t>
            </a:r>
            <a:r>
              <a:rPr lang="en-US" dirty="0"/>
              <a:t>: localized particles, </a:t>
            </a:r>
            <a:r>
              <a:rPr lang="en-US" dirty="0">
                <a:sym typeface="Symbol" panose="05050102010706020507" pitchFamily="18" charset="2"/>
              </a:rPr>
              <a:t>stiffness and plasticity</a:t>
            </a:r>
          </a:p>
        </p:txBody>
      </p:sp>
      <p:grpSp>
        <p:nvGrpSpPr>
          <p:cNvPr id="48" name="Gruppo 47">
            <a:extLst>
              <a:ext uri="{FF2B5EF4-FFF2-40B4-BE49-F238E27FC236}">
                <a16:creationId xmlns:a16="http://schemas.microsoft.com/office/drawing/2014/main" id="{111069E0-E8A2-4313-BE72-578FA3B5B49C}"/>
              </a:ext>
            </a:extLst>
          </p:cNvPr>
          <p:cNvGrpSpPr/>
          <p:nvPr/>
        </p:nvGrpSpPr>
        <p:grpSpPr>
          <a:xfrm>
            <a:off x="1261366" y="894388"/>
            <a:ext cx="3352266" cy="2149187"/>
            <a:chOff x="2177309" y="3048370"/>
            <a:chExt cx="3898045" cy="2884371"/>
          </a:xfrm>
        </p:grpSpPr>
        <p:grpSp>
          <p:nvGrpSpPr>
            <p:cNvPr id="40" name="Gruppo 39">
              <a:extLst>
                <a:ext uri="{FF2B5EF4-FFF2-40B4-BE49-F238E27FC236}">
                  <a16:creationId xmlns:a16="http://schemas.microsoft.com/office/drawing/2014/main" id="{EA1D984C-A041-45D5-AD6F-364730BCDF83}"/>
                </a:ext>
              </a:extLst>
            </p:cNvPr>
            <p:cNvGrpSpPr/>
            <p:nvPr/>
          </p:nvGrpSpPr>
          <p:grpSpPr>
            <a:xfrm>
              <a:off x="3088346" y="3846265"/>
              <a:ext cx="2684926" cy="1730189"/>
              <a:chOff x="3635192" y="2891116"/>
              <a:chExt cx="6454584" cy="1730189"/>
            </a:xfrm>
          </p:grpSpPr>
          <p:grpSp>
            <p:nvGrpSpPr>
              <p:cNvPr id="22" name="Gruppo 21">
                <a:extLst>
                  <a:ext uri="{FF2B5EF4-FFF2-40B4-BE49-F238E27FC236}">
                    <a16:creationId xmlns:a16="http://schemas.microsoft.com/office/drawing/2014/main" id="{F16AFAC4-467E-4134-ACDD-F1B440737CB2}"/>
                  </a:ext>
                </a:extLst>
              </p:cNvPr>
              <p:cNvGrpSpPr/>
              <p:nvPr/>
            </p:nvGrpSpPr>
            <p:grpSpPr>
              <a:xfrm>
                <a:off x="6862484" y="2891117"/>
                <a:ext cx="1613646" cy="1730188"/>
                <a:chOff x="6862483" y="2891117"/>
                <a:chExt cx="3818963" cy="1730188"/>
              </a:xfrm>
            </p:grpSpPr>
            <p:sp>
              <p:nvSpPr>
                <p:cNvPr id="19" name="Figura a mano libera: forma 18">
                  <a:extLst>
                    <a:ext uri="{FF2B5EF4-FFF2-40B4-BE49-F238E27FC236}">
                      <a16:creationId xmlns:a16="http://schemas.microsoft.com/office/drawing/2014/main" id="{6C27CF90-DDD4-4F96-99E9-6A113C9FA2D3}"/>
                    </a:ext>
                  </a:extLst>
                </p:cNvPr>
                <p:cNvSpPr/>
                <p:nvPr/>
              </p:nvSpPr>
              <p:spPr>
                <a:xfrm>
                  <a:off x="6862483" y="2891118"/>
                  <a:ext cx="1909482" cy="1730187"/>
                </a:xfrm>
                <a:custGeom>
                  <a:avLst/>
                  <a:gdLst>
                    <a:gd name="connsiteX0" fmla="*/ 0 w 1900518"/>
                    <a:gd name="connsiteY0" fmla="*/ 1712258 h 1725591"/>
                    <a:gd name="connsiteX1" fmla="*/ 618565 w 1900518"/>
                    <a:gd name="connsiteY1" fmla="*/ 1694329 h 1725591"/>
                    <a:gd name="connsiteX2" fmla="*/ 1021977 w 1900518"/>
                    <a:gd name="connsiteY2" fmla="*/ 1438835 h 1725591"/>
                    <a:gd name="connsiteX3" fmla="*/ 1376082 w 1900518"/>
                    <a:gd name="connsiteY3" fmla="*/ 654423 h 1725591"/>
                    <a:gd name="connsiteX4" fmla="*/ 1559859 w 1900518"/>
                    <a:gd name="connsiteY4" fmla="*/ 268941 h 1725591"/>
                    <a:gd name="connsiteX5" fmla="*/ 1775012 w 1900518"/>
                    <a:gd name="connsiteY5" fmla="*/ 44823 h 1725591"/>
                    <a:gd name="connsiteX6" fmla="*/ 1900518 w 1900518"/>
                    <a:gd name="connsiteY6" fmla="*/ 0 h 1725591"/>
                    <a:gd name="connsiteX0" fmla="*/ 0 w 1909482"/>
                    <a:gd name="connsiteY0" fmla="*/ 1730187 h 1737825"/>
                    <a:gd name="connsiteX1" fmla="*/ 627529 w 1909482"/>
                    <a:gd name="connsiteY1" fmla="*/ 1694329 h 1737825"/>
                    <a:gd name="connsiteX2" fmla="*/ 1030941 w 1909482"/>
                    <a:gd name="connsiteY2" fmla="*/ 1438835 h 1737825"/>
                    <a:gd name="connsiteX3" fmla="*/ 1385046 w 1909482"/>
                    <a:gd name="connsiteY3" fmla="*/ 654423 h 1737825"/>
                    <a:gd name="connsiteX4" fmla="*/ 1568823 w 1909482"/>
                    <a:gd name="connsiteY4" fmla="*/ 268941 h 1737825"/>
                    <a:gd name="connsiteX5" fmla="*/ 1783976 w 1909482"/>
                    <a:gd name="connsiteY5" fmla="*/ 44823 h 1737825"/>
                    <a:gd name="connsiteX6" fmla="*/ 1909482 w 1909482"/>
                    <a:gd name="connsiteY6" fmla="*/ 0 h 1737825"/>
                    <a:gd name="connsiteX0" fmla="*/ 0 w 1909482"/>
                    <a:gd name="connsiteY0" fmla="*/ 1730187 h 1730187"/>
                    <a:gd name="connsiteX1" fmla="*/ 627529 w 1909482"/>
                    <a:gd name="connsiteY1" fmla="*/ 1694329 h 1730187"/>
                    <a:gd name="connsiteX2" fmla="*/ 1030941 w 1909482"/>
                    <a:gd name="connsiteY2" fmla="*/ 1438835 h 1730187"/>
                    <a:gd name="connsiteX3" fmla="*/ 1385046 w 1909482"/>
                    <a:gd name="connsiteY3" fmla="*/ 654423 h 1730187"/>
                    <a:gd name="connsiteX4" fmla="*/ 1568823 w 1909482"/>
                    <a:gd name="connsiteY4" fmla="*/ 268941 h 1730187"/>
                    <a:gd name="connsiteX5" fmla="*/ 1783976 w 1909482"/>
                    <a:gd name="connsiteY5" fmla="*/ 44823 h 1730187"/>
                    <a:gd name="connsiteX6" fmla="*/ 1909482 w 1909482"/>
                    <a:gd name="connsiteY6" fmla="*/ 0 h 1730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09482" h="1730187">
                      <a:moveTo>
                        <a:pt x="0" y="1730187"/>
                      </a:moveTo>
                      <a:cubicBezTo>
                        <a:pt x="224118" y="1717113"/>
                        <a:pt x="455706" y="1742888"/>
                        <a:pt x="627529" y="1694329"/>
                      </a:cubicBezTo>
                      <a:cubicBezTo>
                        <a:pt x="799352" y="1645770"/>
                        <a:pt x="904688" y="1612153"/>
                        <a:pt x="1030941" y="1438835"/>
                      </a:cubicBezTo>
                      <a:cubicBezTo>
                        <a:pt x="1157194" y="1265517"/>
                        <a:pt x="1295399" y="849405"/>
                        <a:pt x="1385046" y="654423"/>
                      </a:cubicBezTo>
                      <a:cubicBezTo>
                        <a:pt x="1474693" y="459441"/>
                        <a:pt x="1502335" y="370541"/>
                        <a:pt x="1568823" y="268941"/>
                      </a:cubicBezTo>
                      <a:cubicBezTo>
                        <a:pt x="1635311" y="167341"/>
                        <a:pt x="1727200" y="89646"/>
                        <a:pt x="1783976" y="44823"/>
                      </a:cubicBezTo>
                      <a:cubicBezTo>
                        <a:pt x="1840753" y="-1"/>
                        <a:pt x="1875117" y="-1"/>
                        <a:pt x="1909482" y="0"/>
                      </a:cubicBezTo>
                    </a:path>
                  </a:pathLst>
                </a:custGeom>
                <a:no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0" name="Figura a mano libera: forma 29">
                  <a:extLst>
                    <a:ext uri="{FF2B5EF4-FFF2-40B4-BE49-F238E27FC236}">
                      <a16:creationId xmlns:a16="http://schemas.microsoft.com/office/drawing/2014/main" id="{EE38BB12-F3E5-46D1-90A8-D1164581E8C6}"/>
                    </a:ext>
                  </a:extLst>
                </p:cNvPr>
                <p:cNvSpPr/>
                <p:nvPr/>
              </p:nvSpPr>
              <p:spPr>
                <a:xfrm flipH="1">
                  <a:off x="8771965" y="2891117"/>
                  <a:ext cx="1909481" cy="1730187"/>
                </a:xfrm>
                <a:custGeom>
                  <a:avLst/>
                  <a:gdLst>
                    <a:gd name="connsiteX0" fmla="*/ 0 w 1900518"/>
                    <a:gd name="connsiteY0" fmla="*/ 1712258 h 1725591"/>
                    <a:gd name="connsiteX1" fmla="*/ 618565 w 1900518"/>
                    <a:gd name="connsiteY1" fmla="*/ 1694329 h 1725591"/>
                    <a:gd name="connsiteX2" fmla="*/ 1021977 w 1900518"/>
                    <a:gd name="connsiteY2" fmla="*/ 1438835 h 1725591"/>
                    <a:gd name="connsiteX3" fmla="*/ 1376082 w 1900518"/>
                    <a:gd name="connsiteY3" fmla="*/ 654423 h 1725591"/>
                    <a:gd name="connsiteX4" fmla="*/ 1559859 w 1900518"/>
                    <a:gd name="connsiteY4" fmla="*/ 268941 h 1725591"/>
                    <a:gd name="connsiteX5" fmla="*/ 1775012 w 1900518"/>
                    <a:gd name="connsiteY5" fmla="*/ 44823 h 1725591"/>
                    <a:gd name="connsiteX6" fmla="*/ 1900518 w 1900518"/>
                    <a:gd name="connsiteY6" fmla="*/ 0 h 1725591"/>
                    <a:gd name="connsiteX0" fmla="*/ 0 w 1909482"/>
                    <a:gd name="connsiteY0" fmla="*/ 1730187 h 1737825"/>
                    <a:gd name="connsiteX1" fmla="*/ 627529 w 1909482"/>
                    <a:gd name="connsiteY1" fmla="*/ 1694329 h 1737825"/>
                    <a:gd name="connsiteX2" fmla="*/ 1030941 w 1909482"/>
                    <a:gd name="connsiteY2" fmla="*/ 1438835 h 1737825"/>
                    <a:gd name="connsiteX3" fmla="*/ 1385046 w 1909482"/>
                    <a:gd name="connsiteY3" fmla="*/ 654423 h 1737825"/>
                    <a:gd name="connsiteX4" fmla="*/ 1568823 w 1909482"/>
                    <a:gd name="connsiteY4" fmla="*/ 268941 h 1737825"/>
                    <a:gd name="connsiteX5" fmla="*/ 1783976 w 1909482"/>
                    <a:gd name="connsiteY5" fmla="*/ 44823 h 1737825"/>
                    <a:gd name="connsiteX6" fmla="*/ 1909482 w 1909482"/>
                    <a:gd name="connsiteY6" fmla="*/ 0 h 1737825"/>
                    <a:gd name="connsiteX0" fmla="*/ 0 w 1909482"/>
                    <a:gd name="connsiteY0" fmla="*/ 1730187 h 1730187"/>
                    <a:gd name="connsiteX1" fmla="*/ 627529 w 1909482"/>
                    <a:gd name="connsiteY1" fmla="*/ 1694329 h 1730187"/>
                    <a:gd name="connsiteX2" fmla="*/ 1030941 w 1909482"/>
                    <a:gd name="connsiteY2" fmla="*/ 1438835 h 1730187"/>
                    <a:gd name="connsiteX3" fmla="*/ 1385046 w 1909482"/>
                    <a:gd name="connsiteY3" fmla="*/ 654423 h 1730187"/>
                    <a:gd name="connsiteX4" fmla="*/ 1568823 w 1909482"/>
                    <a:gd name="connsiteY4" fmla="*/ 268941 h 1730187"/>
                    <a:gd name="connsiteX5" fmla="*/ 1783976 w 1909482"/>
                    <a:gd name="connsiteY5" fmla="*/ 44823 h 1730187"/>
                    <a:gd name="connsiteX6" fmla="*/ 1909482 w 1909482"/>
                    <a:gd name="connsiteY6" fmla="*/ 0 h 1730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09482" h="1730187">
                      <a:moveTo>
                        <a:pt x="0" y="1730187"/>
                      </a:moveTo>
                      <a:cubicBezTo>
                        <a:pt x="224118" y="1717113"/>
                        <a:pt x="455706" y="1742888"/>
                        <a:pt x="627529" y="1694329"/>
                      </a:cubicBezTo>
                      <a:cubicBezTo>
                        <a:pt x="799352" y="1645770"/>
                        <a:pt x="904688" y="1612153"/>
                        <a:pt x="1030941" y="1438835"/>
                      </a:cubicBezTo>
                      <a:cubicBezTo>
                        <a:pt x="1157194" y="1265517"/>
                        <a:pt x="1295399" y="849405"/>
                        <a:pt x="1385046" y="654423"/>
                      </a:cubicBezTo>
                      <a:cubicBezTo>
                        <a:pt x="1474693" y="459441"/>
                        <a:pt x="1502335" y="370541"/>
                        <a:pt x="1568823" y="268941"/>
                      </a:cubicBezTo>
                      <a:cubicBezTo>
                        <a:pt x="1635311" y="167341"/>
                        <a:pt x="1727200" y="89646"/>
                        <a:pt x="1783976" y="44823"/>
                      </a:cubicBezTo>
                      <a:cubicBezTo>
                        <a:pt x="1840753" y="-1"/>
                        <a:pt x="1875117" y="-1"/>
                        <a:pt x="1909482" y="0"/>
                      </a:cubicBezTo>
                    </a:path>
                  </a:pathLst>
                </a:custGeom>
                <a:no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grpSp>
            <p:nvGrpSpPr>
              <p:cNvPr id="31" name="Gruppo 30">
                <a:extLst>
                  <a:ext uri="{FF2B5EF4-FFF2-40B4-BE49-F238E27FC236}">
                    <a16:creationId xmlns:a16="http://schemas.microsoft.com/office/drawing/2014/main" id="{8EA78A9B-C820-4E8B-A936-2FCD4CF46EF3}"/>
                  </a:ext>
                </a:extLst>
              </p:cNvPr>
              <p:cNvGrpSpPr/>
              <p:nvPr/>
            </p:nvGrpSpPr>
            <p:grpSpPr>
              <a:xfrm>
                <a:off x="8476130" y="2891116"/>
                <a:ext cx="1613646" cy="1730188"/>
                <a:chOff x="6862483" y="2891117"/>
                <a:chExt cx="3818963" cy="1730188"/>
              </a:xfrm>
            </p:grpSpPr>
            <p:sp>
              <p:nvSpPr>
                <p:cNvPr id="32" name="Figura a mano libera: forma 31">
                  <a:extLst>
                    <a:ext uri="{FF2B5EF4-FFF2-40B4-BE49-F238E27FC236}">
                      <a16:creationId xmlns:a16="http://schemas.microsoft.com/office/drawing/2014/main" id="{1148C168-EC11-4E43-AD85-B3440B492020}"/>
                    </a:ext>
                  </a:extLst>
                </p:cNvPr>
                <p:cNvSpPr/>
                <p:nvPr/>
              </p:nvSpPr>
              <p:spPr>
                <a:xfrm>
                  <a:off x="6862483" y="2891118"/>
                  <a:ext cx="1909482" cy="1730187"/>
                </a:xfrm>
                <a:custGeom>
                  <a:avLst/>
                  <a:gdLst>
                    <a:gd name="connsiteX0" fmla="*/ 0 w 1900518"/>
                    <a:gd name="connsiteY0" fmla="*/ 1712258 h 1725591"/>
                    <a:gd name="connsiteX1" fmla="*/ 618565 w 1900518"/>
                    <a:gd name="connsiteY1" fmla="*/ 1694329 h 1725591"/>
                    <a:gd name="connsiteX2" fmla="*/ 1021977 w 1900518"/>
                    <a:gd name="connsiteY2" fmla="*/ 1438835 h 1725591"/>
                    <a:gd name="connsiteX3" fmla="*/ 1376082 w 1900518"/>
                    <a:gd name="connsiteY3" fmla="*/ 654423 h 1725591"/>
                    <a:gd name="connsiteX4" fmla="*/ 1559859 w 1900518"/>
                    <a:gd name="connsiteY4" fmla="*/ 268941 h 1725591"/>
                    <a:gd name="connsiteX5" fmla="*/ 1775012 w 1900518"/>
                    <a:gd name="connsiteY5" fmla="*/ 44823 h 1725591"/>
                    <a:gd name="connsiteX6" fmla="*/ 1900518 w 1900518"/>
                    <a:gd name="connsiteY6" fmla="*/ 0 h 1725591"/>
                    <a:gd name="connsiteX0" fmla="*/ 0 w 1909482"/>
                    <a:gd name="connsiteY0" fmla="*/ 1730187 h 1737825"/>
                    <a:gd name="connsiteX1" fmla="*/ 627529 w 1909482"/>
                    <a:gd name="connsiteY1" fmla="*/ 1694329 h 1737825"/>
                    <a:gd name="connsiteX2" fmla="*/ 1030941 w 1909482"/>
                    <a:gd name="connsiteY2" fmla="*/ 1438835 h 1737825"/>
                    <a:gd name="connsiteX3" fmla="*/ 1385046 w 1909482"/>
                    <a:gd name="connsiteY3" fmla="*/ 654423 h 1737825"/>
                    <a:gd name="connsiteX4" fmla="*/ 1568823 w 1909482"/>
                    <a:gd name="connsiteY4" fmla="*/ 268941 h 1737825"/>
                    <a:gd name="connsiteX5" fmla="*/ 1783976 w 1909482"/>
                    <a:gd name="connsiteY5" fmla="*/ 44823 h 1737825"/>
                    <a:gd name="connsiteX6" fmla="*/ 1909482 w 1909482"/>
                    <a:gd name="connsiteY6" fmla="*/ 0 h 1737825"/>
                    <a:gd name="connsiteX0" fmla="*/ 0 w 1909482"/>
                    <a:gd name="connsiteY0" fmla="*/ 1730187 h 1730187"/>
                    <a:gd name="connsiteX1" fmla="*/ 627529 w 1909482"/>
                    <a:gd name="connsiteY1" fmla="*/ 1694329 h 1730187"/>
                    <a:gd name="connsiteX2" fmla="*/ 1030941 w 1909482"/>
                    <a:gd name="connsiteY2" fmla="*/ 1438835 h 1730187"/>
                    <a:gd name="connsiteX3" fmla="*/ 1385046 w 1909482"/>
                    <a:gd name="connsiteY3" fmla="*/ 654423 h 1730187"/>
                    <a:gd name="connsiteX4" fmla="*/ 1568823 w 1909482"/>
                    <a:gd name="connsiteY4" fmla="*/ 268941 h 1730187"/>
                    <a:gd name="connsiteX5" fmla="*/ 1783976 w 1909482"/>
                    <a:gd name="connsiteY5" fmla="*/ 44823 h 1730187"/>
                    <a:gd name="connsiteX6" fmla="*/ 1909482 w 1909482"/>
                    <a:gd name="connsiteY6" fmla="*/ 0 h 1730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09482" h="1730187">
                      <a:moveTo>
                        <a:pt x="0" y="1730187"/>
                      </a:moveTo>
                      <a:cubicBezTo>
                        <a:pt x="224118" y="1717113"/>
                        <a:pt x="455706" y="1742888"/>
                        <a:pt x="627529" y="1694329"/>
                      </a:cubicBezTo>
                      <a:cubicBezTo>
                        <a:pt x="799352" y="1645770"/>
                        <a:pt x="904688" y="1612153"/>
                        <a:pt x="1030941" y="1438835"/>
                      </a:cubicBezTo>
                      <a:cubicBezTo>
                        <a:pt x="1157194" y="1265517"/>
                        <a:pt x="1295399" y="849405"/>
                        <a:pt x="1385046" y="654423"/>
                      </a:cubicBezTo>
                      <a:cubicBezTo>
                        <a:pt x="1474693" y="459441"/>
                        <a:pt x="1502335" y="370541"/>
                        <a:pt x="1568823" y="268941"/>
                      </a:cubicBezTo>
                      <a:cubicBezTo>
                        <a:pt x="1635311" y="167341"/>
                        <a:pt x="1727200" y="89646"/>
                        <a:pt x="1783976" y="44823"/>
                      </a:cubicBezTo>
                      <a:cubicBezTo>
                        <a:pt x="1840753" y="-1"/>
                        <a:pt x="1875117" y="-1"/>
                        <a:pt x="1909482" y="0"/>
                      </a:cubicBezTo>
                    </a:path>
                  </a:pathLst>
                </a:custGeom>
                <a:no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3" name="Figura a mano libera: forma 32">
                  <a:extLst>
                    <a:ext uri="{FF2B5EF4-FFF2-40B4-BE49-F238E27FC236}">
                      <a16:creationId xmlns:a16="http://schemas.microsoft.com/office/drawing/2014/main" id="{CF70B618-03A8-41D3-9F80-FA4A3EA1F733}"/>
                    </a:ext>
                  </a:extLst>
                </p:cNvPr>
                <p:cNvSpPr/>
                <p:nvPr/>
              </p:nvSpPr>
              <p:spPr>
                <a:xfrm flipH="1">
                  <a:off x="8771965" y="2891117"/>
                  <a:ext cx="1909481" cy="1730187"/>
                </a:xfrm>
                <a:custGeom>
                  <a:avLst/>
                  <a:gdLst>
                    <a:gd name="connsiteX0" fmla="*/ 0 w 1900518"/>
                    <a:gd name="connsiteY0" fmla="*/ 1712258 h 1725591"/>
                    <a:gd name="connsiteX1" fmla="*/ 618565 w 1900518"/>
                    <a:gd name="connsiteY1" fmla="*/ 1694329 h 1725591"/>
                    <a:gd name="connsiteX2" fmla="*/ 1021977 w 1900518"/>
                    <a:gd name="connsiteY2" fmla="*/ 1438835 h 1725591"/>
                    <a:gd name="connsiteX3" fmla="*/ 1376082 w 1900518"/>
                    <a:gd name="connsiteY3" fmla="*/ 654423 h 1725591"/>
                    <a:gd name="connsiteX4" fmla="*/ 1559859 w 1900518"/>
                    <a:gd name="connsiteY4" fmla="*/ 268941 h 1725591"/>
                    <a:gd name="connsiteX5" fmla="*/ 1775012 w 1900518"/>
                    <a:gd name="connsiteY5" fmla="*/ 44823 h 1725591"/>
                    <a:gd name="connsiteX6" fmla="*/ 1900518 w 1900518"/>
                    <a:gd name="connsiteY6" fmla="*/ 0 h 1725591"/>
                    <a:gd name="connsiteX0" fmla="*/ 0 w 1909482"/>
                    <a:gd name="connsiteY0" fmla="*/ 1730187 h 1737825"/>
                    <a:gd name="connsiteX1" fmla="*/ 627529 w 1909482"/>
                    <a:gd name="connsiteY1" fmla="*/ 1694329 h 1737825"/>
                    <a:gd name="connsiteX2" fmla="*/ 1030941 w 1909482"/>
                    <a:gd name="connsiteY2" fmla="*/ 1438835 h 1737825"/>
                    <a:gd name="connsiteX3" fmla="*/ 1385046 w 1909482"/>
                    <a:gd name="connsiteY3" fmla="*/ 654423 h 1737825"/>
                    <a:gd name="connsiteX4" fmla="*/ 1568823 w 1909482"/>
                    <a:gd name="connsiteY4" fmla="*/ 268941 h 1737825"/>
                    <a:gd name="connsiteX5" fmla="*/ 1783976 w 1909482"/>
                    <a:gd name="connsiteY5" fmla="*/ 44823 h 1737825"/>
                    <a:gd name="connsiteX6" fmla="*/ 1909482 w 1909482"/>
                    <a:gd name="connsiteY6" fmla="*/ 0 h 1737825"/>
                    <a:gd name="connsiteX0" fmla="*/ 0 w 1909482"/>
                    <a:gd name="connsiteY0" fmla="*/ 1730187 h 1730187"/>
                    <a:gd name="connsiteX1" fmla="*/ 627529 w 1909482"/>
                    <a:gd name="connsiteY1" fmla="*/ 1694329 h 1730187"/>
                    <a:gd name="connsiteX2" fmla="*/ 1030941 w 1909482"/>
                    <a:gd name="connsiteY2" fmla="*/ 1438835 h 1730187"/>
                    <a:gd name="connsiteX3" fmla="*/ 1385046 w 1909482"/>
                    <a:gd name="connsiteY3" fmla="*/ 654423 h 1730187"/>
                    <a:gd name="connsiteX4" fmla="*/ 1568823 w 1909482"/>
                    <a:gd name="connsiteY4" fmla="*/ 268941 h 1730187"/>
                    <a:gd name="connsiteX5" fmla="*/ 1783976 w 1909482"/>
                    <a:gd name="connsiteY5" fmla="*/ 44823 h 1730187"/>
                    <a:gd name="connsiteX6" fmla="*/ 1909482 w 1909482"/>
                    <a:gd name="connsiteY6" fmla="*/ 0 h 1730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09482" h="1730187">
                      <a:moveTo>
                        <a:pt x="0" y="1730187"/>
                      </a:moveTo>
                      <a:cubicBezTo>
                        <a:pt x="224118" y="1717113"/>
                        <a:pt x="455706" y="1742888"/>
                        <a:pt x="627529" y="1694329"/>
                      </a:cubicBezTo>
                      <a:cubicBezTo>
                        <a:pt x="799352" y="1645770"/>
                        <a:pt x="904688" y="1612153"/>
                        <a:pt x="1030941" y="1438835"/>
                      </a:cubicBezTo>
                      <a:cubicBezTo>
                        <a:pt x="1157194" y="1265517"/>
                        <a:pt x="1295399" y="849405"/>
                        <a:pt x="1385046" y="654423"/>
                      </a:cubicBezTo>
                      <a:cubicBezTo>
                        <a:pt x="1474693" y="459441"/>
                        <a:pt x="1502335" y="370541"/>
                        <a:pt x="1568823" y="268941"/>
                      </a:cubicBezTo>
                      <a:cubicBezTo>
                        <a:pt x="1635311" y="167341"/>
                        <a:pt x="1727200" y="89646"/>
                        <a:pt x="1783976" y="44823"/>
                      </a:cubicBezTo>
                      <a:cubicBezTo>
                        <a:pt x="1840753" y="-1"/>
                        <a:pt x="1875117" y="-1"/>
                        <a:pt x="1909482" y="0"/>
                      </a:cubicBezTo>
                    </a:path>
                  </a:pathLst>
                </a:custGeom>
                <a:no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grpSp>
            <p:nvGrpSpPr>
              <p:cNvPr id="34" name="Gruppo 33">
                <a:extLst>
                  <a:ext uri="{FF2B5EF4-FFF2-40B4-BE49-F238E27FC236}">
                    <a16:creationId xmlns:a16="http://schemas.microsoft.com/office/drawing/2014/main" id="{95CF8511-CE27-4C90-8432-52DEAE395526}"/>
                  </a:ext>
                </a:extLst>
              </p:cNvPr>
              <p:cNvGrpSpPr/>
              <p:nvPr/>
            </p:nvGrpSpPr>
            <p:grpSpPr>
              <a:xfrm>
                <a:off x="3635192" y="2891117"/>
                <a:ext cx="1613646" cy="1730188"/>
                <a:chOff x="6862483" y="2891117"/>
                <a:chExt cx="3818963" cy="1730188"/>
              </a:xfrm>
            </p:grpSpPr>
            <p:sp>
              <p:nvSpPr>
                <p:cNvPr id="35" name="Figura a mano libera: forma 34">
                  <a:extLst>
                    <a:ext uri="{FF2B5EF4-FFF2-40B4-BE49-F238E27FC236}">
                      <a16:creationId xmlns:a16="http://schemas.microsoft.com/office/drawing/2014/main" id="{2DC1DA6F-D919-4168-9952-D025F4387A07}"/>
                    </a:ext>
                  </a:extLst>
                </p:cNvPr>
                <p:cNvSpPr/>
                <p:nvPr/>
              </p:nvSpPr>
              <p:spPr>
                <a:xfrm>
                  <a:off x="6862483" y="2891118"/>
                  <a:ext cx="1909482" cy="1730187"/>
                </a:xfrm>
                <a:custGeom>
                  <a:avLst/>
                  <a:gdLst>
                    <a:gd name="connsiteX0" fmla="*/ 0 w 1900518"/>
                    <a:gd name="connsiteY0" fmla="*/ 1712258 h 1725591"/>
                    <a:gd name="connsiteX1" fmla="*/ 618565 w 1900518"/>
                    <a:gd name="connsiteY1" fmla="*/ 1694329 h 1725591"/>
                    <a:gd name="connsiteX2" fmla="*/ 1021977 w 1900518"/>
                    <a:gd name="connsiteY2" fmla="*/ 1438835 h 1725591"/>
                    <a:gd name="connsiteX3" fmla="*/ 1376082 w 1900518"/>
                    <a:gd name="connsiteY3" fmla="*/ 654423 h 1725591"/>
                    <a:gd name="connsiteX4" fmla="*/ 1559859 w 1900518"/>
                    <a:gd name="connsiteY4" fmla="*/ 268941 h 1725591"/>
                    <a:gd name="connsiteX5" fmla="*/ 1775012 w 1900518"/>
                    <a:gd name="connsiteY5" fmla="*/ 44823 h 1725591"/>
                    <a:gd name="connsiteX6" fmla="*/ 1900518 w 1900518"/>
                    <a:gd name="connsiteY6" fmla="*/ 0 h 1725591"/>
                    <a:gd name="connsiteX0" fmla="*/ 0 w 1909482"/>
                    <a:gd name="connsiteY0" fmla="*/ 1730187 h 1737825"/>
                    <a:gd name="connsiteX1" fmla="*/ 627529 w 1909482"/>
                    <a:gd name="connsiteY1" fmla="*/ 1694329 h 1737825"/>
                    <a:gd name="connsiteX2" fmla="*/ 1030941 w 1909482"/>
                    <a:gd name="connsiteY2" fmla="*/ 1438835 h 1737825"/>
                    <a:gd name="connsiteX3" fmla="*/ 1385046 w 1909482"/>
                    <a:gd name="connsiteY3" fmla="*/ 654423 h 1737825"/>
                    <a:gd name="connsiteX4" fmla="*/ 1568823 w 1909482"/>
                    <a:gd name="connsiteY4" fmla="*/ 268941 h 1737825"/>
                    <a:gd name="connsiteX5" fmla="*/ 1783976 w 1909482"/>
                    <a:gd name="connsiteY5" fmla="*/ 44823 h 1737825"/>
                    <a:gd name="connsiteX6" fmla="*/ 1909482 w 1909482"/>
                    <a:gd name="connsiteY6" fmla="*/ 0 h 1737825"/>
                    <a:gd name="connsiteX0" fmla="*/ 0 w 1909482"/>
                    <a:gd name="connsiteY0" fmla="*/ 1730187 h 1730187"/>
                    <a:gd name="connsiteX1" fmla="*/ 627529 w 1909482"/>
                    <a:gd name="connsiteY1" fmla="*/ 1694329 h 1730187"/>
                    <a:gd name="connsiteX2" fmla="*/ 1030941 w 1909482"/>
                    <a:gd name="connsiteY2" fmla="*/ 1438835 h 1730187"/>
                    <a:gd name="connsiteX3" fmla="*/ 1385046 w 1909482"/>
                    <a:gd name="connsiteY3" fmla="*/ 654423 h 1730187"/>
                    <a:gd name="connsiteX4" fmla="*/ 1568823 w 1909482"/>
                    <a:gd name="connsiteY4" fmla="*/ 268941 h 1730187"/>
                    <a:gd name="connsiteX5" fmla="*/ 1783976 w 1909482"/>
                    <a:gd name="connsiteY5" fmla="*/ 44823 h 1730187"/>
                    <a:gd name="connsiteX6" fmla="*/ 1909482 w 1909482"/>
                    <a:gd name="connsiteY6" fmla="*/ 0 h 1730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09482" h="1730187">
                      <a:moveTo>
                        <a:pt x="0" y="1730187"/>
                      </a:moveTo>
                      <a:cubicBezTo>
                        <a:pt x="224118" y="1717113"/>
                        <a:pt x="455706" y="1742888"/>
                        <a:pt x="627529" y="1694329"/>
                      </a:cubicBezTo>
                      <a:cubicBezTo>
                        <a:pt x="799352" y="1645770"/>
                        <a:pt x="904688" y="1612153"/>
                        <a:pt x="1030941" y="1438835"/>
                      </a:cubicBezTo>
                      <a:cubicBezTo>
                        <a:pt x="1157194" y="1265517"/>
                        <a:pt x="1295399" y="849405"/>
                        <a:pt x="1385046" y="654423"/>
                      </a:cubicBezTo>
                      <a:cubicBezTo>
                        <a:pt x="1474693" y="459441"/>
                        <a:pt x="1502335" y="370541"/>
                        <a:pt x="1568823" y="268941"/>
                      </a:cubicBezTo>
                      <a:cubicBezTo>
                        <a:pt x="1635311" y="167341"/>
                        <a:pt x="1727200" y="89646"/>
                        <a:pt x="1783976" y="44823"/>
                      </a:cubicBezTo>
                      <a:cubicBezTo>
                        <a:pt x="1840753" y="-1"/>
                        <a:pt x="1875117" y="-1"/>
                        <a:pt x="1909482" y="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6" name="Figura a mano libera: forma 35">
                  <a:extLst>
                    <a:ext uri="{FF2B5EF4-FFF2-40B4-BE49-F238E27FC236}">
                      <a16:creationId xmlns:a16="http://schemas.microsoft.com/office/drawing/2014/main" id="{E9C3CE59-7D83-4EE6-B8ED-4FDE3053E0D9}"/>
                    </a:ext>
                  </a:extLst>
                </p:cNvPr>
                <p:cNvSpPr/>
                <p:nvPr/>
              </p:nvSpPr>
              <p:spPr>
                <a:xfrm flipH="1">
                  <a:off x="8771965" y="2891117"/>
                  <a:ext cx="1909481" cy="1730187"/>
                </a:xfrm>
                <a:custGeom>
                  <a:avLst/>
                  <a:gdLst>
                    <a:gd name="connsiteX0" fmla="*/ 0 w 1900518"/>
                    <a:gd name="connsiteY0" fmla="*/ 1712258 h 1725591"/>
                    <a:gd name="connsiteX1" fmla="*/ 618565 w 1900518"/>
                    <a:gd name="connsiteY1" fmla="*/ 1694329 h 1725591"/>
                    <a:gd name="connsiteX2" fmla="*/ 1021977 w 1900518"/>
                    <a:gd name="connsiteY2" fmla="*/ 1438835 h 1725591"/>
                    <a:gd name="connsiteX3" fmla="*/ 1376082 w 1900518"/>
                    <a:gd name="connsiteY3" fmla="*/ 654423 h 1725591"/>
                    <a:gd name="connsiteX4" fmla="*/ 1559859 w 1900518"/>
                    <a:gd name="connsiteY4" fmla="*/ 268941 h 1725591"/>
                    <a:gd name="connsiteX5" fmla="*/ 1775012 w 1900518"/>
                    <a:gd name="connsiteY5" fmla="*/ 44823 h 1725591"/>
                    <a:gd name="connsiteX6" fmla="*/ 1900518 w 1900518"/>
                    <a:gd name="connsiteY6" fmla="*/ 0 h 1725591"/>
                    <a:gd name="connsiteX0" fmla="*/ 0 w 1909482"/>
                    <a:gd name="connsiteY0" fmla="*/ 1730187 h 1737825"/>
                    <a:gd name="connsiteX1" fmla="*/ 627529 w 1909482"/>
                    <a:gd name="connsiteY1" fmla="*/ 1694329 h 1737825"/>
                    <a:gd name="connsiteX2" fmla="*/ 1030941 w 1909482"/>
                    <a:gd name="connsiteY2" fmla="*/ 1438835 h 1737825"/>
                    <a:gd name="connsiteX3" fmla="*/ 1385046 w 1909482"/>
                    <a:gd name="connsiteY3" fmla="*/ 654423 h 1737825"/>
                    <a:gd name="connsiteX4" fmla="*/ 1568823 w 1909482"/>
                    <a:gd name="connsiteY4" fmla="*/ 268941 h 1737825"/>
                    <a:gd name="connsiteX5" fmla="*/ 1783976 w 1909482"/>
                    <a:gd name="connsiteY5" fmla="*/ 44823 h 1737825"/>
                    <a:gd name="connsiteX6" fmla="*/ 1909482 w 1909482"/>
                    <a:gd name="connsiteY6" fmla="*/ 0 h 1737825"/>
                    <a:gd name="connsiteX0" fmla="*/ 0 w 1909482"/>
                    <a:gd name="connsiteY0" fmla="*/ 1730187 h 1730187"/>
                    <a:gd name="connsiteX1" fmla="*/ 627529 w 1909482"/>
                    <a:gd name="connsiteY1" fmla="*/ 1694329 h 1730187"/>
                    <a:gd name="connsiteX2" fmla="*/ 1030941 w 1909482"/>
                    <a:gd name="connsiteY2" fmla="*/ 1438835 h 1730187"/>
                    <a:gd name="connsiteX3" fmla="*/ 1385046 w 1909482"/>
                    <a:gd name="connsiteY3" fmla="*/ 654423 h 1730187"/>
                    <a:gd name="connsiteX4" fmla="*/ 1568823 w 1909482"/>
                    <a:gd name="connsiteY4" fmla="*/ 268941 h 1730187"/>
                    <a:gd name="connsiteX5" fmla="*/ 1783976 w 1909482"/>
                    <a:gd name="connsiteY5" fmla="*/ 44823 h 1730187"/>
                    <a:gd name="connsiteX6" fmla="*/ 1909482 w 1909482"/>
                    <a:gd name="connsiteY6" fmla="*/ 0 h 1730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09482" h="1730187">
                      <a:moveTo>
                        <a:pt x="0" y="1730187"/>
                      </a:moveTo>
                      <a:cubicBezTo>
                        <a:pt x="224118" y="1717113"/>
                        <a:pt x="455706" y="1742888"/>
                        <a:pt x="627529" y="1694329"/>
                      </a:cubicBezTo>
                      <a:cubicBezTo>
                        <a:pt x="799352" y="1645770"/>
                        <a:pt x="904688" y="1612153"/>
                        <a:pt x="1030941" y="1438835"/>
                      </a:cubicBezTo>
                      <a:cubicBezTo>
                        <a:pt x="1157194" y="1265517"/>
                        <a:pt x="1295399" y="849405"/>
                        <a:pt x="1385046" y="654423"/>
                      </a:cubicBezTo>
                      <a:cubicBezTo>
                        <a:pt x="1474693" y="459441"/>
                        <a:pt x="1502335" y="370541"/>
                        <a:pt x="1568823" y="268941"/>
                      </a:cubicBezTo>
                      <a:cubicBezTo>
                        <a:pt x="1635311" y="167341"/>
                        <a:pt x="1727200" y="89646"/>
                        <a:pt x="1783976" y="44823"/>
                      </a:cubicBezTo>
                      <a:cubicBezTo>
                        <a:pt x="1840753" y="-1"/>
                        <a:pt x="1875117" y="-1"/>
                        <a:pt x="1909482" y="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grpSp>
            <p:nvGrpSpPr>
              <p:cNvPr id="37" name="Gruppo 36">
                <a:extLst>
                  <a:ext uri="{FF2B5EF4-FFF2-40B4-BE49-F238E27FC236}">
                    <a16:creationId xmlns:a16="http://schemas.microsoft.com/office/drawing/2014/main" id="{8CB57809-7457-4225-B861-289E3659CB5F}"/>
                  </a:ext>
                </a:extLst>
              </p:cNvPr>
              <p:cNvGrpSpPr/>
              <p:nvPr/>
            </p:nvGrpSpPr>
            <p:grpSpPr>
              <a:xfrm>
                <a:off x="5248838" y="2891116"/>
                <a:ext cx="1613646" cy="1730188"/>
                <a:chOff x="6862483" y="2891117"/>
                <a:chExt cx="3818963" cy="1730188"/>
              </a:xfrm>
            </p:grpSpPr>
            <p:sp>
              <p:nvSpPr>
                <p:cNvPr id="38" name="Figura a mano libera: forma 37">
                  <a:extLst>
                    <a:ext uri="{FF2B5EF4-FFF2-40B4-BE49-F238E27FC236}">
                      <a16:creationId xmlns:a16="http://schemas.microsoft.com/office/drawing/2014/main" id="{62B7C7D4-6DF2-4821-BA1A-B203E16015E2}"/>
                    </a:ext>
                  </a:extLst>
                </p:cNvPr>
                <p:cNvSpPr/>
                <p:nvPr/>
              </p:nvSpPr>
              <p:spPr>
                <a:xfrm>
                  <a:off x="6862483" y="2891118"/>
                  <a:ext cx="1909482" cy="1730187"/>
                </a:xfrm>
                <a:custGeom>
                  <a:avLst/>
                  <a:gdLst>
                    <a:gd name="connsiteX0" fmla="*/ 0 w 1900518"/>
                    <a:gd name="connsiteY0" fmla="*/ 1712258 h 1725591"/>
                    <a:gd name="connsiteX1" fmla="*/ 618565 w 1900518"/>
                    <a:gd name="connsiteY1" fmla="*/ 1694329 h 1725591"/>
                    <a:gd name="connsiteX2" fmla="*/ 1021977 w 1900518"/>
                    <a:gd name="connsiteY2" fmla="*/ 1438835 h 1725591"/>
                    <a:gd name="connsiteX3" fmla="*/ 1376082 w 1900518"/>
                    <a:gd name="connsiteY3" fmla="*/ 654423 h 1725591"/>
                    <a:gd name="connsiteX4" fmla="*/ 1559859 w 1900518"/>
                    <a:gd name="connsiteY4" fmla="*/ 268941 h 1725591"/>
                    <a:gd name="connsiteX5" fmla="*/ 1775012 w 1900518"/>
                    <a:gd name="connsiteY5" fmla="*/ 44823 h 1725591"/>
                    <a:gd name="connsiteX6" fmla="*/ 1900518 w 1900518"/>
                    <a:gd name="connsiteY6" fmla="*/ 0 h 1725591"/>
                    <a:gd name="connsiteX0" fmla="*/ 0 w 1909482"/>
                    <a:gd name="connsiteY0" fmla="*/ 1730187 h 1737825"/>
                    <a:gd name="connsiteX1" fmla="*/ 627529 w 1909482"/>
                    <a:gd name="connsiteY1" fmla="*/ 1694329 h 1737825"/>
                    <a:gd name="connsiteX2" fmla="*/ 1030941 w 1909482"/>
                    <a:gd name="connsiteY2" fmla="*/ 1438835 h 1737825"/>
                    <a:gd name="connsiteX3" fmla="*/ 1385046 w 1909482"/>
                    <a:gd name="connsiteY3" fmla="*/ 654423 h 1737825"/>
                    <a:gd name="connsiteX4" fmla="*/ 1568823 w 1909482"/>
                    <a:gd name="connsiteY4" fmla="*/ 268941 h 1737825"/>
                    <a:gd name="connsiteX5" fmla="*/ 1783976 w 1909482"/>
                    <a:gd name="connsiteY5" fmla="*/ 44823 h 1737825"/>
                    <a:gd name="connsiteX6" fmla="*/ 1909482 w 1909482"/>
                    <a:gd name="connsiteY6" fmla="*/ 0 h 1737825"/>
                    <a:gd name="connsiteX0" fmla="*/ 0 w 1909482"/>
                    <a:gd name="connsiteY0" fmla="*/ 1730187 h 1730187"/>
                    <a:gd name="connsiteX1" fmla="*/ 627529 w 1909482"/>
                    <a:gd name="connsiteY1" fmla="*/ 1694329 h 1730187"/>
                    <a:gd name="connsiteX2" fmla="*/ 1030941 w 1909482"/>
                    <a:gd name="connsiteY2" fmla="*/ 1438835 h 1730187"/>
                    <a:gd name="connsiteX3" fmla="*/ 1385046 w 1909482"/>
                    <a:gd name="connsiteY3" fmla="*/ 654423 h 1730187"/>
                    <a:gd name="connsiteX4" fmla="*/ 1568823 w 1909482"/>
                    <a:gd name="connsiteY4" fmla="*/ 268941 h 1730187"/>
                    <a:gd name="connsiteX5" fmla="*/ 1783976 w 1909482"/>
                    <a:gd name="connsiteY5" fmla="*/ 44823 h 1730187"/>
                    <a:gd name="connsiteX6" fmla="*/ 1909482 w 1909482"/>
                    <a:gd name="connsiteY6" fmla="*/ 0 h 1730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09482" h="1730187">
                      <a:moveTo>
                        <a:pt x="0" y="1730187"/>
                      </a:moveTo>
                      <a:cubicBezTo>
                        <a:pt x="224118" y="1717113"/>
                        <a:pt x="455706" y="1742888"/>
                        <a:pt x="627529" y="1694329"/>
                      </a:cubicBezTo>
                      <a:cubicBezTo>
                        <a:pt x="799352" y="1645770"/>
                        <a:pt x="904688" y="1612153"/>
                        <a:pt x="1030941" y="1438835"/>
                      </a:cubicBezTo>
                      <a:cubicBezTo>
                        <a:pt x="1157194" y="1265517"/>
                        <a:pt x="1295399" y="849405"/>
                        <a:pt x="1385046" y="654423"/>
                      </a:cubicBezTo>
                      <a:cubicBezTo>
                        <a:pt x="1474693" y="459441"/>
                        <a:pt x="1502335" y="370541"/>
                        <a:pt x="1568823" y="268941"/>
                      </a:cubicBezTo>
                      <a:cubicBezTo>
                        <a:pt x="1635311" y="167341"/>
                        <a:pt x="1727200" y="89646"/>
                        <a:pt x="1783976" y="44823"/>
                      </a:cubicBezTo>
                      <a:cubicBezTo>
                        <a:pt x="1840753" y="-1"/>
                        <a:pt x="1875117" y="-1"/>
                        <a:pt x="1909482" y="0"/>
                      </a:cubicBezTo>
                    </a:path>
                  </a:pathLst>
                </a:cu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9" name="Figura a mano libera: forma 38">
                  <a:extLst>
                    <a:ext uri="{FF2B5EF4-FFF2-40B4-BE49-F238E27FC236}">
                      <a16:creationId xmlns:a16="http://schemas.microsoft.com/office/drawing/2014/main" id="{A0B3177B-A40C-4DD2-8B7F-318B3BCBB3D1}"/>
                    </a:ext>
                  </a:extLst>
                </p:cNvPr>
                <p:cNvSpPr/>
                <p:nvPr/>
              </p:nvSpPr>
              <p:spPr>
                <a:xfrm flipH="1">
                  <a:off x="8771965" y="2891117"/>
                  <a:ext cx="1909481" cy="1730187"/>
                </a:xfrm>
                <a:custGeom>
                  <a:avLst/>
                  <a:gdLst>
                    <a:gd name="connsiteX0" fmla="*/ 0 w 1900518"/>
                    <a:gd name="connsiteY0" fmla="*/ 1712258 h 1725591"/>
                    <a:gd name="connsiteX1" fmla="*/ 618565 w 1900518"/>
                    <a:gd name="connsiteY1" fmla="*/ 1694329 h 1725591"/>
                    <a:gd name="connsiteX2" fmla="*/ 1021977 w 1900518"/>
                    <a:gd name="connsiteY2" fmla="*/ 1438835 h 1725591"/>
                    <a:gd name="connsiteX3" fmla="*/ 1376082 w 1900518"/>
                    <a:gd name="connsiteY3" fmla="*/ 654423 h 1725591"/>
                    <a:gd name="connsiteX4" fmla="*/ 1559859 w 1900518"/>
                    <a:gd name="connsiteY4" fmla="*/ 268941 h 1725591"/>
                    <a:gd name="connsiteX5" fmla="*/ 1775012 w 1900518"/>
                    <a:gd name="connsiteY5" fmla="*/ 44823 h 1725591"/>
                    <a:gd name="connsiteX6" fmla="*/ 1900518 w 1900518"/>
                    <a:gd name="connsiteY6" fmla="*/ 0 h 1725591"/>
                    <a:gd name="connsiteX0" fmla="*/ 0 w 1909482"/>
                    <a:gd name="connsiteY0" fmla="*/ 1730187 h 1737825"/>
                    <a:gd name="connsiteX1" fmla="*/ 627529 w 1909482"/>
                    <a:gd name="connsiteY1" fmla="*/ 1694329 h 1737825"/>
                    <a:gd name="connsiteX2" fmla="*/ 1030941 w 1909482"/>
                    <a:gd name="connsiteY2" fmla="*/ 1438835 h 1737825"/>
                    <a:gd name="connsiteX3" fmla="*/ 1385046 w 1909482"/>
                    <a:gd name="connsiteY3" fmla="*/ 654423 h 1737825"/>
                    <a:gd name="connsiteX4" fmla="*/ 1568823 w 1909482"/>
                    <a:gd name="connsiteY4" fmla="*/ 268941 h 1737825"/>
                    <a:gd name="connsiteX5" fmla="*/ 1783976 w 1909482"/>
                    <a:gd name="connsiteY5" fmla="*/ 44823 h 1737825"/>
                    <a:gd name="connsiteX6" fmla="*/ 1909482 w 1909482"/>
                    <a:gd name="connsiteY6" fmla="*/ 0 h 1737825"/>
                    <a:gd name="connsiteX0" fmla="*/ 0 w 1909482"/>
                    <a:gd name="connsiteY0" fmla="*/ 1730187 h 1730187"/>
                    <a:gd name="connsiteX1" fmla="*/ 627529 w 1909482"/>
                    <a:gd name="connsiteY1" fmla="*/ 1694329 h 1730187"/>
                    <a:gd name="connsiteX2" fmla="*/ 1030941 w 1909482"/>
                    <a:gd name="connsiteY2" fmla="*/ 1438835 h 1730187"/>
                    <a:gd name="connsiteX3" fmla="*/ 1385046 w 1909482"/>
                    <a:gd name="connsiteY3" fmla="*/ 654423 h 1730187"/>
                    <a:gd name="connsiteX4" fmla="*/ 1568823 w 1909482"/>
                    <a:gd name="connsiteY4" fmla="*/ 268941 h 1730187"/>
                    <a:gd name="connsiteX5" fmla="*/ 1783976 w 1909482"/>
                    <a:gd name="connsiteY5" fmla="*/ 44823 h 1730187"/>
                    <a:gd name="connsiteX6" fmla="*/ 1909482 w 1909482"/>
                    <a:gd name="connsiteY6" fmla="*/ 0 h 1730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09482" h="1730187">
                      <a:moveTo>
                        <a:pt x="0" y="1730187"/>
                      </a:moveTo>
                      <a:cubicBezTo>
                        <a:pt x="224118" y="1717113"/>
                        <a:pt x="455706" y="1742888"/>
                        <a:pt x="627529" y="1694329"/>
                      </a:cubicBezTo>
                      <a:cubicBezTo>
                        <a:pt x="799352" y="1645770"/>
                        <a:pt x="904688" y="1612153"/>
                        <a:pt x="1030941" y="1438835"/>
                      </a:cubicBezTo>
                      <a:cubicBezTo>
                        <a:pt x="1157194" y="1265517"/>
                        <a:pt x="1295399" y="849405"/>
                        <a:pt x="1385046" y="654423"/>
                      </a:cubicBezTo>
                      <a:cubicBezTo>
                        <a:pt x="1474693" y="459441"/>
                        <a:pt x="1502335" y="370541"/>
                        <a:pt x="1568823" y="268941"/>
                      </a:cubicBezTo>
                      <a:cubicBezTo>
                        <a:pt x="1635311" y="167341"/>
                        <a:pt x="1727200" y="89646"/>
                        <a:pt x="1783976" y="44823"/>
                      </a:cubicBezTo>
                      <a:cubicBezTo>
                        <a:pt x="1840753" y="-1"/>
                        <a:pt x="1875117" y="-1"/>
                        <a:pt x="1909482" y="0"/>
                      </a:cubicBezTo>
                    </a:path>
                  </a:pathLst>
                </a:cu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</p:grpSp>
        <p:cxnSp>
          <p:nvCxnSpPr>
            <p:cNvPr id="42" name="Connettore 2 41">
              <a:extLst>
                <a:ext uri="{FF2B5EF4-FFF2-40B4-BE49-F238E27FC236}">
                  <a16:creationId xmlns:a16="http://schemas.microsoft.com/office/drawing/2014/main" id="{6B4C28C4-D51B-4885-B2E6-65C93C8402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9729" y="3482788"/>
              <a:ext cx="0" cy="236668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2 42">
              <a:extLst>
                <a:ext uri="{FF2B5EF4-FFF2-40B4-BE49-F238E27FC236}">
                  <a16:creationId xmlns:a16="http://schemas.microsoft.com/office/drawing/2014/main" id="{DFC93141-B3D9-43B0-9259-0CD739F3976B}"/>
                </a:ext>
              </a:extLst>
            </p:cNvPr>
            <p:cNvCxnSpPr>
              <a:cxnSpLocks/>
            </p:cNvCxnSpPr>
            <p:nvPr/>
          </p:nvCxnSpPr>
          <p:spPr>
            <a:xfrm>
              <a:off x="2720787" y="5589899"/>
              <a:ext cx="3330389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2D41CE78-0E2F-4392-84CC-E244433D0B9A}"/>
                </a:ext>
              </a:extLst>
            </p:cNvPr>
            <p:cNvSpPr txBox="1"/>
            <p:nvPr/>
          </p:nvSpPr>
          <p:spPr>
            <a:xfrm>
              <a:off x="5788096" y="5563409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it-IT" dirty="0"/>
            </a:p>
          </p:txBody>
        </p:sp>
        <p:sp>
          <p:nvSpPr>
            <p:cNvPr id="46" name="CasellaDiTesto 45">
              <a:extLst>
                <a:ext uri="{FF2B5EF4-FFF2-40B4-BE49-F238E27FC236}">
                  <a16:creationId xmlns:a16="http://schemas.microsoft.com/office/drawing/2014/main" id="{15AEE56E-4CED-4F0F-BDDF-D284C182DBCB}"/>
                </a:ext>
              </a:extLst>
            </p:cNvPr>
            <p:cNvSpPr txBox="1"/>
            <p:nvPr/>
          </p:nvSpPr>
          <p:spPr>
            <a:xfrm>
              <a:off x="2177309" y="3048370"/>
              <a:ext cx="986421" cy="4956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>
                  <a:latin typeface="Symbol" panose="05050102010706020507" pitchFamily="18" charset="2"/>
                  <a:cs typeface="Times New Roman" panose="02020603050405020304" pitchFamily="18" charset="0"/>
                </a:rPr>
                <a:t>r = y </a:t>
              </a:r>
              <a:r>
                <a:rPr lang="it-IT" i="1" baseline="30000" dirty="0">
                  <a:latin typeface="Symbol" panose="05050102010706020507" pitchFamily="18" charset="2"/>
                  <a:cs typeface="Times New Roman" panose="02020603050405020304" pitchFamily="18" charset="0"/>
                </a:rPr>
                <a:t>2</a:t>
              </a:r>
              <a:endParaRPr lang="it-IT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1511B65B-C973-44F1-BCFB-A495551E8F7A}"/>
              </a:ext>
            </a:extLst>
          </p:cNvPr>
          <p:cNvGrpSpPr/>
          <p:nvPr/>
        </p:nvGrpSpPr>
        <p:grpSpPr>
          <a:xfrm>
            <a:off x="4848041" y="4247721"/>
            <a:ext cx="3121048" cy="2027729"/>
            <a:chOff x="2476457" y="3279073"/>
            <a:chExt cx="3598897" cy="2653668"/>
          </a:xfrm>
        </p:grpSpPr>
        <p:grpSp>
          <p:nvGrpSpPr>
            <p:cNvPr id="50" name="Gruppo 49">
              <a:extLst>
                <a:ext uri="{FF2B5EF4-FFF2-40B4-BE49-F238E27FC236}">
                  <a16:creationId xmlns:a16="http://schemas.microsoft.com/office/drawing/2014/main" id="{5840D658-6032-479E-A0DF-6E4EDE8EF579}"/>
                </a:ext>
              </a:extLst>
            </p:cNvPr>
            <p:cNvGrpSpPr/>
            <p:nvPr/>
          </p:nvGrpSpPr>
          <p:grpSpPr>
            <a:xfrm>
              <a:off x="3111788" y="4079738"/>
              <a:ext cx="2655679" cy="1362272"/>
              <a:chOff x="3691552" y="3124589"/>
              <a:chExt cx="6384275" cy="1362272"/>
            </a:xfrm>
          </p:grpSpPr>
          <p:grpSp>
            <p:nvGrpSpPr>
              <p:cNvPr id="55" name="Gruppo 54">
                <a:extLst>
                  <a:ext uri="{FF2B5EF4-FFF2-40B4-BE49-F238E27FC236}">
                    <a16:creationId xmlns:a16="http://schemas.microsoft.com/office/drawing/2014/main" id="{DDF8AF4F-F70E-45E6-8786-56AD9A668AE6}"/>
                  </a:ext>
                </a:extLst>
              </p:cNvPr>
              <p:cNvGrpSpPr/>
              <p:nvPr/>
            </p:nvGrpSpPr>
            <p:grpSpPr>
              <a:xfrm>
                <a:off x="6918850" y="3124590"/>
                <a:ext cx="1577861" cy="1362270"/>
                <a:chOff x="6995884" y="3124590"/>
                <a:chExt cx="3734274" cy="1362270"/>
              </a:xfrm>
            </p:grpSpPr>
            <p:sp>
              <p:nvSpPr>
                <p:cNvPr id="65" name="Figura a mano libera: forma 64">
                  <a:extLst>
                    <a:ext uri="{FF2B5EF4-FFF2-40B4-BE49-F238E27FC236}">
                      <a16:creationId xmlns:a16="http://schemas.microsoft.com/office/drawing/2014/main" id="{3300FE04-724D-444E-96FE-CFAE41E2BD85}"/>
                    </a:ext>
                  </a:extLst>
                </p:cNvPr>
                <p:cNvSpPr/>
                <p:nvPr/>
              </p:nvSpPr>
              <p:spPr>
                <a:xfrm>
                  <a:off x="6995884" y="3124592"/>
                  <a:ext cx="1867138" cy="1362268"/>
                </a:xfrm>
                <a:custGeom>
                  <a:avLst/>
                  <a:gdLst>
                    <a:gd name="connsiteX0" fmla="*/ 0 w 1900518"/>
                    <a:gd name="connsiteY0" fmla="*/ 1712258 h 1725591"/>
                    <a:gd name="connsiteX1" fmla="*/ 618565 w 1900518"/>
                    <a:gd name="connsiteY1" fmla="*/ 1694329 h 1725591"/>
                    <a:gd name="connsiteX2" fmla="*/ 1021977 w 1900518"/>
                    <a:gd name="connsiteY2" fmla="*/ 1438835 h 1725591"/>
                    <a:gd name="connsiteX3" fmla="*/ 1376082 w 1900518"/>
                    <a:gd name="connsiteY3" fmla="*/ 654423 h 1725591"/>
                    <a:gd name="connsiteX4" fmla="*/ 1559859 w 1900518"/>
                    <a:gd name="connsiteY4" fmla="*/ 268941 h 1725591"/>
                    <a:gd name="connsiteX5" fmla="*/ 1775012 w 1900518"/>
                    <a:gd name="connsiteY5" fmla="*/ 44823 h 1725591"/>
                    <a:gd name="connsiteX6" fmla="*/ 1900518 w 1900518"/>
                    <a:gd name="connsiteY6" fmla="*/ 0 h 1725591"/>
                    <a:gd name="connsiteX0" fmla="*/ 0 w 1909482"/>
                    <a:gd name="connsiteY0" fmla="*/ 1730187 h 1737825"/>
                    <a:gd name="connsiteX1" fmla="*/ 627529 w 1909482"/>
                    <a:gd name="connsiteY1" fmla="*/ 1694329 h 1737825"/>
                    <a:gd name="connsiteX2" fmla="*/ 1030941 w 1909482"/>
                    <a:gd name="connsiteY2" fmla="*/ 1438835 h 1737825"/>
                    <a:gd name="connsiteX3" fmla="*/ 1385046 w 1909482"/>
                    <a:gd name="connsiteY3" fmla="*/ 654423 h 1737825"/>
                    <a:gd name="connsiteX4" fmla="*/ 1568823 w 1909482"/>
                    <a:gd name="connsiteY4" fmla="*/ 268941 h 1737825"/>
                    <a:gd name="connsiteX5" fmla="*/ 1783976 w 1909482"/>
                    <a:gd name="connsiteY5" fmla="*/ 44823 h 1737825"/>
                    <a:gd name="connsiteX6" fmla="*/ 1909482 w 1909482"/>
                    <a:gd name="connsiteY6" fmla="*/ 0 h 1737825"/>
                    <a:gd name="connsiteX0" fmla="*/ 0 w 1909482"/>
                    <a:gd name="connsiteY0" fmla="*/ 1730187 h 1730187"/>
                    <a:gd name="connsiteX1" fmla="*/ 627529 w 1909482"/>
                    <a:gd name="connsiteY1" fmla="*/ 1694329 h 1730187"/>
                    <a:gd name="connsiteX2" fmla="*/ 1030941 w 1909482"/>
                    <a:gd name="connsiteY2" fmla="*/ 1438835 h 1730187"/>
                    <a:gd name="connsiteX3" fmla="*/ 1385046 w 1909482"/>
                    <a:gd name="connsiteY3" fmla="*/ 654423 h 1730187"/>
                    <a:gd name="connsiteX4" fmla="*/ 1568823 w 1909482"/>
                    <a:gd name="connsiteY4" fmla="*/ 268941 h 1730187"/>
                    <a:gd name="connsiteX5" fmla="*/ 1783976 w 1909482"/>
                    <a:gd name="connsiteY5" fmla="*/ 44823 h 1730187"/>
                    <a:gd name="connsiteX6" fmla="*/ 1909482 w 1909482"/>
                    <a:gd name="connsiteY6" fmla="*/ 0 h 1730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09482" h="1730187">
                      <a:moveTo>
                        <a:pt x="0" y="1730187"/>
                      </a:moveTo>
                      <a:cubicBezTo>
                        <a:pt x="224118" y="1717113"/>
                        <a:pt x="455706" y="1742888"/>
                        <a:pt x="627529" y="1694329"/>
                      </a:cubicBezTo>
                      <a:cubicBezTo>
                        <a:pt x="799352" y="1645770"/>
                        <a:pt x="904688" y="1612153"/>
                        <a:pt x="1030941" y="1438835"/>
                      </a:cubicBezTo>
                      <a:cubicBezTo>
                        <a:pt x="1157194" y="1265517"/>
                        <a:pt x="1295399" y="849405"/>
                        <a:pt x="1385046" y="654423"/>
                      </a:cubicBezTo>
                      <a:cubicBezTo>
                        <a:pt x="1474693" y="459441"/>
                        <a:pt x="1502335" y="370541"/>
                        <a:pt x="1568823" y="268941"/>
                      </a:cubicBezTo>
                      <a:cubicBezTo>
                        <a:pt x="1635311" y="167341"/>
                        <a:pt x="1727200" y="89646"/>
                        <a:pt x="1783976" y="44823"/>
                      </a:cubicBezTo>
                      <a:cubicBezTo>
                        <a:pt x="1840753" y="-1"/>
                        <a:pt x="1875117" y="-1"/>
                        <a:pt x="1909482" y="0"/>
                      </a:cubicBezTo>
                    </a:path>
                  </a:pathLst>
                </a:cu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66" name="Figura a mano libera: forma 65">
                  <a:extLst>
                    <a:ext uri="{FF2B5EF4-FFF2-40B4-BE49-F238E27FC236}">
                      <a16:creationId xmlns:a16="http://schemas.microsoft.com/office/drawing/2014/main" id="{175993B3-1A52-4AC1-A5AE-639B4122FEAB}"/>
                    </a:ext>
                  </a:extLst>
                </p:cNvPr>
                <p:cNvSpPr/>
                <p:nvPr/>
              </p:nvSpPr>
              <p:spPr>
                <a:xfrm flipH="1">
                  <a:off x="8863021" y="3124590"/>
                  <a:ext cx="1867137" cy="1362268"/>
                </a:xfrm>
                <a:custGeom>
                  <a:avLst/>
                  <a:gdLst>
                    <a:gd name="connsiteX0" fmla="*/ 0 w 1900518"/>
                    <a:gd name="connsiteY0" fmla="*/ 1712258 h 1725591"/>
                    <a:gd name="connsiteX1" fmla="*/ 618565 w 1900518"/>
                    <a:gd name="connsiteY1" fmla="*/ 1694329 h 1725591"/>
                    <a:gd name="connsiteX2" fmla="*/ 1021977 w 1900518"/>
                    <a:gd name="connsiteY2" fmla="*/ 1438835 h 1725591"/>
                    <a:gd name="connsiteX3" fmla="*/ 1376082 w 1900518"/>
                    <a:gd name="connsiteY3" fmla="*/ 654423 h 1725591"/>
                    <a:gd name="connsiteX4" fmla="*/ 1559859 w 1900518"/>
                    <a:gd name="connsiteY4" fmla="*/ 268941 h 1725591"/>
                    <a:gd name="connsiteX5" fmla="*/ 1775012 w 1900518"/>
                    <a:gd name="connsiteY5" fmla="*/ 44823 h 1725591"/>
                    <a:gd name="connsiteX6" fmla="*/ 1900518 w 1900518"/>
                    <a:gd name="connsiteY6" fmla="*/ 0 h 1725591"/>
                    <a:gd name="connsiteX0" fmla="*/ 0 w 1909482"/>
                    <a:gd name="connsiteY0" fmla="*/ 1730187 h 1737825"/>
                    <a:gd name="connsiteX1" fmla="*/ 627529 w 1909482"/>
                    <a:gd name="connsiteY1" fmla="*/ 1694329 h 1737825"/>
                    <a:gd name="connsiteX2" fmla="*/ 1030941 w 1909482"/>
                    <a:gd name="connsiteY2" fmla="*/ 1438835 h 1737825"/>
                    <a:gd name="connsiteX3" fmla="*/ 1385046 w 1909482"/>
                    <a:gd name="connsiteY3" fmla="*/ 654423 h 1737825"/>
                    <a:gd name="connsiteX4" fmla="*/ 1568823 w 1909482"/>
                    <a:gd name="connsiteY4" fmla="*/ 268941 h 1737825"/>
                    <a:gd name="connsiteX5" fmla="*/ 1783976 w 1909482"/>
                    <a:gd name="connsiteY5" fmla="*/ 44823 h 1737825"/>
                    <a:gd name="connsiteX6" fmla="*/ 1909482 w 1909482"/>
                    <a:gd name="connsiteY6" fmla="*/ 0 h 1737825"/>
                    <a:gd name="connsiteX0" fmla="*/ 0 w 1909482"/>
                    <a:gd name="connsiteY0" fmla="*/ 1730187 h 1730187"/>
                    <a:gd name="connsiteX1" fmla="*/ 627529 w 1909482"/>
                    <a:gd name="connsiteY1" fmla="*/ 1694329 h 1730187"/>
                    <a:gd name="connsiteX2" fmla="*/ 1030941 w 1909482"/>
                    <a:gd name="connsiteY2" fmla="*/ 1438835 h 1730187"/>
                    <a:gd name="connsiteX3" fmla="*/ 1385046 w 1909482"/>
                    <a:gd name="connsiteY3" fmla="*/ 654423 h 1730187"/>
                    <a:gd name="connsiteX4" fmla="*/ 1568823 w 1909482"/>
                    <a:gd name="connsiteY4" fmla="*/ 268941 h 1730187"/>
                    <a:gd name="connsiteX5" fmla="*/ 1783976 w 1909482"/>
                    <a:gd name="connsiteY5" fmla="*/ 44823 h 1730187"/>
                    <a:gd name="connsiteX6" fmla="*/ 1909482 w 1909482"/>
                    <a:gd name="connsiteY6" fmla="*/ 0 h 1730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09482" h="1730187">
                      <a:moveTo>
                        <a:pt x="0" y="1730187"/>
                      </a:moveTo>
                      <a:cubicBezTo>
                        <a:pt x="224118" y="1717113"/>
                        <a:pt x="455706" y="1742888"/>
                        <a:pt x="627529" y="1694329"/>
                      </a:cubicBezTo>
                      <a:cubicBezTo>
                        <a:pt x="799352" y="1645770"/>
                        <a:pt x="904688" y="1612153"/>
                        <a:pt x="1030941" y="1438835"/>
                      </a:cubicBezTo>
                      <a:cubicBezTo>
                        <a:pt x="1157194" y="1265517"/>
                        <a:pt x="1295399" y="849405"/>
                        <a:pt x="1385046" y="654423"/>
                      </a:cubicBezTo>
                      <a:cubicBezTo>
                        <a:pt x="1474693" y="459441"/>
                        <a:pt x="1502335" y="370541"/>
                        <a:pt x="1568823" y="268941"/>
                      </a:cubicBezTo>
                      <a:cubicBezTo>
                        <a:pt x="1635311" y="167341"/>
                        <a:pt x="1727200" y="89646"/>
                        <a:pt x="1783976" y="44823"/>
                      </a:cubicBezTo>
                      <a:cubicBezTo>
                        <a:pt x="1840753" y="-1"/>
                        <a:pt x="1875117" y="-1"/>
                        <a:pt x="1909482" y="0"/>
                      </a:cubicBezTo>
                    </a:path>
                  </a:pathLst>
                </a:cu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grpSp>
            <p:nvGrpSpPr>
              <p:cNvPr id="56" name="Gruppo 55">
                <a:extLst>
                  <a:ext uri="{FF2B5EF4-FFF2-40B4-BE49-F238E27FC236}">
                    <a16:creationId xmlns:a16="http://schemas.microsoft.com/office/drawing/2014/main" id="{69E97AF1-2A8E-436E-BBB0-78BDBEFCDCA2}"/>
                  </a:ext>
                </a:extLst>
              </p:cNvPr>
              <p:cNvGrpSpPr/>
              <p:nvPr/>
            </p:nvGrpSpPr>
            <p:grpSpPr>
              <a:xfrm>
                <a:off x="8514605" y="3124589"/>
                <a:ext cx="1561222" cy="1362270"/>
                <a:chOff x="6953538" y="3124590"/>
                <a:chExt cx="3694892" cy="1362270"/>
              </a:xfrm>
            </p:grpSpPr>
            <p:sp>
              <p:nvSpPr>
                <p:cNvPr id="63" name="Figura a mano libera: forma 62">
                  <a:extLst>
                    <a:ext uri="{FF2B5EF4-FFF2-40B4-BE49-F238E27FC236}">
                      <a16:creationId xmlns:a16="http://schemas.microsoft.com/office/drawing/2014/main" id="{00A80D6E-D74C-4E6B-9A9B-AD3F8985DB4F}"/>
                    </a:ext>
                  </a:extLst>
                </p:cNvPr>
                <p:cNvSpPr/>
                <p:nvPr/>
              </p:nvSpPr>
              <p:spPr>
                <a:xfrm>
                  <a:off x="6953538" y="3124592"/>
                  <a:ext cx="1867141" cy="1362268"/>
                </a:xfrm>
                <a:custGeom>
                  <a:avLst/>
                  <a:gdLst>
                    <a:gd name="connsiteX0" fmla="*/ 0 w 1900518"/>
                    <a:gd name="connsiteY0" fmla="*/ 1712258 h 1725591"/>
                    <a:gd name="connsiteX1" fmla="*/ 618565 w 1900518"/>
                    <a:gd name="connsiteY1" fmla="*/ 1694329 h 1725591"/>
                    <a:gd name="connsiteX2" fmla="*/ 1021977 w 1900518"/>
                    <a:gd name="connsiteY2" fmla="*/ 1438835 h 1725591"/>
                    <a:gd name="connsiteX3" fmla="*/ 1376082 w 1900518"/>
                    <a:gd name="connsiteY3" fmla="*/ 654423 h 1725591"/>
                    <a:gd name="connsiteX4" fmla="*/ 1559859 w 1900518"/>
                    <a:gd name="connsiteY4" fmla="*/ 268941 h 1725591"/>
                    <a:gd name="connsiteX5" fmla="*/ 1775012 w 1900518"/>
                    <a:gd name="connsiteY5" fmla="*/ 44823 h 1725591"/>
                    <a:gd name="connsiteX6" fmla="*/ 1900518 w 1900518"/>
                    <a:gd name="connsiteY6" fmla="*/ 0 h 1725591"/>
                    <a:gd name="connsiteX0" fmla="*/ 0 w 1909482"/>
                    <a:gd name="connsiteY0" fmla="*/ 1730187 h 1737825"/>
                    <a:gd name="connsiteX1" fmla="*/ 627529 w 1909482"/>
                    <a:gd name="connsiteY1" fmla="*/ 1694329 h 1737825"/>
                    <a:gd name="connsiteX2" fmla="*/ 1030941 w 1909482"/>
                    <a:gd name="connsiteY2" fmla="*/ 1438835 h 1737825"/>
                    <a:gd name="connsiteX3" fmla="*/ 1385046 w 1909482"/>
                    <a:gd name="connsiteY3" fmla="*/ 654423 h 1737825"/>
                    <a:gd name="connsiteX4" fmla="*/ 1568823 w 1909482"/>
                    <a:gd name="connsiteY4" fmla="*/ 268941 h 1737825"/>
                    <a:gd name="connsiteX5" fmla="*/ 1783976 w 1909482"/>
                    <a:gd name="connsiteY5" fmla="*/ 44823 h 1737825"/>
                    <a:gd name="connsiteX6" fmla="*/ 1909482 w 1909482"/>
                    <a:gd name="connsiteY6" fmla="*/ 0 h 1737825"/>
                    <a:gd name="connsiteX0" fmla="*/ 0 w 1909482"/>
                    <a:gd name="connsiteY0" fmla="*/ 1730187 h 1730187"/>
                    <a:gd name="connsiteX1" fmla="*/ 627529 w 1909482"/>
                    <a:gd name="connsiteY1" fmla="*/ 1694329 h 1730187"/>
                    <a:gd name="connsiteX2" fmla="*/ 1030941 w 1909482"/>
                    <a:gd name="connsiteY2" fmla="*/ 1438835 h 1730187"/>
                    <a:gd name="connsiteX3" fmla="*/ 1385046 w 1909482"/>
                    <a:gd name="connsiteY3" fmla="*/ 654423 h 1730187"/>
                    <a:gd name="connsiteX4" fmla="*/ 1568823 w 1909482"/>
                    <a:gd name="connsiteY4" fmla="*/ 268941 h 1730187"/>
                    <a:gd name="connsiteX5" fmla="*/ 1783976 w 1909482"/>
                    <a:gd name="connsiteY5" fmla="*/ 44823 h 1730187"/>
                    <a:gd name="connsiteX6" fmla="*/ 1909482 w 1909482"/>
                    <a:gd name="connsiteY6" fmla="*/ 0 h 1730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09482" h="1730187">
                      <a:moveTo>
                        <a:pt x="0" y="1730187"/>
                      </a:moveTo>
                      <a:cubicBezTo>
                        <a:pt x="224118" y="1717113"/>
                        <a:pt x="455706" y="1742888"/>
                        <a:pt x="627529" y="1694329"/>
                      </a:cubicBezTo>
                      <a:cubicBezTo>
                        <a:pt x="799352" y="1645770"/>
                        <a:pt x="904688" y="1612153"/>
                        <a:pt x="1030941" y="1438835"/>
                      </a:cubicBezTo>
                      <a:cubicBezTo>
                        <a:pt x="1157194" y="1265517"/>
                        <a:pt x="1295399" y="849405"/>
                        <a:pt x="1385046" y="654423"/>
                      </a:cubicBezTo>
                      <a:cubicBezTo>
                        <a:pt x="1474693" y="459441"/>
                        <a:pt x="1502335" y="370541"/>
                        <a:pt x="1568823" y="268941"/>
                      </a:cubicBezTo>
                      <a:cubicBezTo>
                        <a:pt x="1635311" y="167341"/>
                        <a:pt x="1727200" y="89646"/>
                        <a:pt x="1783976" y="44823"/>
                      </a:cubicBezTo>
                      <a:cubicBezTo>
                        <a:pt x="1840753" y="-1"/>
                        <a:pt x="1875117" y="-1"/>
                        <a:pt x="1909482" y="0"/>
                      </a:cubicBezTo>
                    </a:path>
                  </a:pathLst>
                </a:cu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64" name="Figura a mano libera: forma 63">
                  <a:extLst>
                    <a:ext uri="{FF2B5EF4-FFF2-40B4-BE49-F238E27FC236}">
                      <a16:creationId xmlns:a16="http://schemas.microsoft.com/office/drawing/2014/main" id="{93C52DA8-FD7A-4252-A8C7-F162FF8790B7}"/>
                    </a:ext>
                  </a:extLst>
                </p:cNvPr>
                <p:cNvSpPr/>
                <p:nvPr/>
              </p:nvSpPr>
              <p:spPr>
                <a:xfrm flipH="1">
                  <a:off x="8781302" y="3124590"/>
                  <a:ext cx="1867128" cy="1362268"/>
                </a:xfrm>
                <a:custGeom>
                  <a:avLst/>
                  <a:gdLst>
                    <a:gd name="connsiteX0" fmla="*/ 0 w 1900518"/>
                    <a:gd name="connsiteY0" fmla="*/ 1712258 h 1725591"/>
                    <a:gd name="connsiteX1" fmla="*/ 618565 w 1900518"/>
                    <a:gd name="connsiteY1" fmla="*/ 1694329 h 1725591"/>
                    <a:gd name="connsiteX2" fmla="*/ 1021977 w 1900518"/>
                    <a:gd name="connsiteY2" fmla="*/ 1438835 h 1725591"/>
                    <a:gd name="connsiteX3" fmla="*/ 1376082 w 1900518"/>
                    <a:gd name="connsiteY3" fmla="*/ 654423 h 1725591"/>
                    <a:gd name="connsiteX4" fmla="*/ 1559859 w 1900518"/>
                    <a:gd name="connsiteY4" fmla="*/ 268941 h 1725591"/>
                    <a:gd name="connsiteX5" fmla="*/ 1775012 w 1900518"/>
                    <a:gd name="connsiteY5" fmla="*/ 44823 h 1725591"/>
                    <a:gd name="connsiteX6" fmla="*/ 1900518 w 1900518"/>
                    <a:gd name="connsiteY6" fmla="*/ 0 h 1725591"/>
                    <a:gd name="connsiteX0" fmla="*/ 0 w 1909482"/>
                    <a:gd name="connsiteY0" fmla="*/ 1730187 h 1737825"/>
                    <a:gd name="connsiteX1" fmla="*/ 627529 w 1909482"/>
                    <a:gd name="connsiteY1" fmla="*/ 1694329 h 1737825"/>
                    <a:gd name="connsiteX2" fmla="*/ 1030941 w 1909482"/>
                    <a:gd name="connsiteY2" fmla="*/ 1438835 h 1737825"/>
                    <a:gd name="connsiteX3" fmla="*/ 1385046 w 1909482"/>
                    <a:gd name="connsiteY3" fmla="*/ 654423 h 1737825"/>
                    <a:gd name="connsiteX4" fmla="*/ 1568823 w 1909482"/>
                    <a:gd name="connsiteY4" fmla="*/ 268941 h 1737825"/>
                    <a:gd name="connsiteX5" fmla="*/ 1783976 w 1909482"/>
                    <a:gd name="connsiteY5" fmla="*/ 44823 h 1737825"/>
                    <a:gd name="connsiteX6" fmla="*/ 1909482 w 1909482"/>
                    <a:gd name="connsiteY6" fmla="*/ 0 h 1737825"/>
                    <a:gd name="connsiteX0" fmla="*/ 0 w 1909482"/>
                    <a:gd name="connsiteY0" fmla="*/ 1730187 h 1730187"/>
                    <a:gd name="connsiteX1" fmla="*/ 627529 w 1909482"/>
                    <a:gd name="connsiteY1" fmla="*/ 1694329 h 1730187"/>
                    <a:gd name="connsiteX2" fmla="*/ 1030941 w 1909482"/>
                    <a:gd name="connsiteY2" fmla="*/ 1438835 h 1730187"/>
                    <a:gd name="connsiteX3" fmla="*/ 1385046 w 1909482"/>
                    <a:gd name="connsiteY3" fmla="*/ 654423 h 1730187"/>
                    <a:gd name="connsiteX4" fmla="*/ 1568823 w 1909482"/>
                    <a:gd name="connsiteY4" fmla="*/ 268941 h 1730187"/>
                    <a:gd name="connsiteX5" fmla="*/ 1783976 w 1909482"/>
                    <a:gd name="connsiteY5" fmla="*/ 44823 h 1730187"/>
                    <a:gd name="connsiteX6" fmla="*/ 1909482 w 1909482"/>
                    <a:gd name="connsiteY6" fmla="*/ 0 h 1730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09482" h="1730187">
                      <a:moveTo>
                        <a:pt x="0" y="1730187"/>
                      </a:moveTo>
                      <a:cubicBezTo>
                        <a:pt x="224118" y="1717113"/>
                        <a:pt x="455706" y="1742888"/>
                        <a:pt x="627529" y="1694329"/>
                      </a:cubicBezTo>
                      <a:cubicBezTo>
                        <a:pt x="799352" y="1645770"/>
                        <a:pt x="904688" y="1612153"/>
                        <a:pt x="1030941" y="1438835"/>
                      </a:cubicBezTo>
                      <a:cubicBezTo>
                        <a:pt x="1157194" y="1265517"/>
                        <a:pt x="1295399" y="849405"/>
                        <a:pt x="1385046" y="654423"/>
                      </a:cubicBezTo>
                      <a:cubicBezTo>
                        <a:pt x="1474693" y="459441"/>
                        <a:pt x="1502335" y="370541"/>
                        <a:pt x="1568823" y="268941"/>
                      </a:cubicBezTo>
                      <a:cubicBezTo>
                        <a:pt x="1635311" y="167341"/>
                        <a:pt x="1727200" y="89646"/>
                        <a:pt x="1783976" y="44823"/>
                      </a:cubicBezTo>
                      <a:cubicBezTo>
                        <a:pt x="1840753" y="-1"/>
                        <a:pt x="1875117" y="-1"/>
                        <a:pt x="1909482" y="0"/>
                      </a:cubicBezTo>
                    </a:path>
                  </a:pathLst>
                </a:cu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grpSp>
            <p:nvGrpSpPr>
              <p:cNvPr id="57" name="Gruppo 56">
                <a:extLst>
                  <a:ext uri="{FF2B5EF4-FFF2-40B4-BE49-F238E27FC236}">
                    <a16:creationId xmlns:a16="http://schemas.microsoft.com/office/drawing/2014/main" id="{1E156091-6819-450A-A5C1-199CDD0F6C09}"/>
                  </a:ext>
                </a:extLst>
              </p:cNvPr>
              <p:cNvGrpSpPr/>
              <p:nvPr/>
            </p:nvGrpSpPr>
            <p:grpSpPr>
              <a:xfrm>
                <a:off x="3691552" y="3124590"/>
                <a:ext cx="1595755" cy="1362271"/>
                <a:chOff x="6995864" y="3124590"/>
                <a:chExt cx="3776619" cy="1362271"/>
              </a:xfrm>
            </p:grpSpPr>
            <p:sp>
              <p:nvSpPr>
                <p:cNvPr id="61" name="Figura a mano libera: forma 60">
                  <a:extLst>
                    <a:ext uri="{FF2B5EF4-FFF2-40B4-BE49-F238E27FC236}">
                      <a16:creationId xmlns:a16="http://schemas.microsoft.com/office/drawing/2014/main" id="{7861156D-6A13-452B-86A2-AC31ED0A05A5}"/>
                    </a:ext>
                  </a:extLst>
                </p:cNvPr>
                <p:cNvSpPr/>
                <p:nvPr/>
              </p:nvSpPr>
              <p:spPr>
                <a:xfrm>
                  <a:off x="6995864" y="3124591"/>
                  <a:ext cx="1867138" cy="1362270"/>
                </a:xfrm>
                <a:custGeom>
                  <a:avLst/>
                  <a:gdLst>
                    <a:gd name="connsiteX0" fmla="*/ 0 w 1900518"/>
                    <a:gd name="connsiteY0" fmla="*/ 1712258 h 1725591"/>
                    <a:gd name="connsiteX1" fmla="*/ 618565 w 1900518"/>
                    <a:gd name="connsiteY1" fmla="*/ 1694329 h 1725591"/>
                    <a:gd name="connsiteX2" fmla="*/ 1021977 w 1900518"/>
                    <a:gd name="connsiteY2" fmla="*/ 1438835 h 1725591"/>
                    <a:gd name="connsiteX3" fmla="*/ 1376082 w 1900518"/>
                    <a:gd name="connsiteY3" fmla="*/ 654423 h 1725591"/>
                    <a:gd name="connsiteX4" fmla="*/ 1559859 w 1900518"/>
                    <a:gd name="connsiteY4" fmla="*/ 268941 h 1725591"/>
                    <a:gd name="connsiteX5" fmla="*/ 1775012 w 1900518"/>
                    <a:gd name="connsiteY5" fmla="*/ 44823 h 1725591"/>
                    <a:gd name="connsiteX6" fmla="*/ 1900518 w 1900518"/>
                    <a:gd name="connsiteY6" fmla="*/ 0 h 1725591"/>
                    <a:gd name="connsiteX0" fmla="*/ 0 w 1909482"/>
                    <a:gd name="connsiteY0" fmla="*/ 1730187 h 1737825"/>
                    <a:gd name="connsiteX1" fmla="*/ 627529 w 1909482"/>
                    <a:gd name="connsiteY1" fmla="*/ 1694329 h 1737825"/>
                    <a:gd name="connsiteX2" fmla="*/ 1030941 w 1909482"/>
                    <a:gd name="connsiteY2" fmla="*/ 1438835 h 1737825"/>
                    <a:gd name="connsiteX3" fmla="*/ 1385046 w 1909482"/>
                    <a:gd name="connsiteY3" fmla="*/ 654423 h 1737825"/>
                    <a:gd name="connsiteX4" fmla="*/ 1568823 w 1909482"/>
                    <a:gd name="connsiteY4" fmla="*/ 268941 h 1737825"/>
                    <a:gd name="connsiteX5" fmla="*/ 1783976 w 1909482"/>
                    <a:gd name="connsiteY5" fmla="*/ 44823 h 1737825"/>
                    <a:gd name="connsiteX6" fmla="*/ 1909482 w 1909482"/>
                    <a:gd name="connsiteY6" fmla="*/ 0 h 1737825"/>
                    <a:gd name="connsiteX0" fmla="*/ 0 w 1909482"/>
                    <a:gd name="connsiteY0" fmla="*/ 1730187 h 1730187"/>
                    <a:gd name="connsiteX1" fmla="*/ 627529 w 1909482"/>
                    <a:gd name="connsiteY1" fmla="*/ 1694329 h 1730187"/>
                    <a:gd name="connsiteX2" fmla="*/ 1030941 w 1909482"/>
                    <a:gd name="connsiteY2" fmla="*/ 1438835 h 1730187"/>
                    <a:gd name="connsiteX3" fmla="*/ 1385046 w 1909482"/>
                    <a:gd name="connsiteY3" fmla="*/ 654423 h 1730187"/>
                    <a:gd name="connsiteX4" fmla="*/ 1568823 w 1909482"/>
                    <a:gd name="connsiteY4" fmla="*/ 268941 h 1730187"/>
                    <a:gd name="connsiteX5" fmla="*/ 1783976 w 1909482"/>
                    <a:gd name="connsiteY5" fmla="*/ 44823 h 1730187"/>
                    <a:gd name="connsiteX6" fmla="*/ 1909482 w 1909482"/>
                    <a:gd name="connsiteY6" fmla="*/ 0 h 1730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09482" h="1730187">
                      <a:moveTo>
                        <a:pt x="0" y="1730187"/>
                      </a:moveTo>
                      <a:cubicBezTo>
                        <a:pt x="224118" y="1717113"/>
                        <a:pt x="455706" y="1742888"/>
                        <a:pt x="627529" y="1694329"/>
                      </a:cubicBezTo>
                      <a:cubicBezTo>
                        <a:pt x="799352" y="1645770"/>
                        <a:pt x="904688" y="1612153"/>
                        <a:pt x="1030941" y="1438835"/>
                      </a:cubicBezTo>
                      <a:cubicBezTo>
                        <a:pt x="1157194" y="1265517"/>
                        <a:pt x="1295399" y="849405"/>
                        <a:pt x="1385046" y="654423"/>
                      </a:cubicBezTo>
                      <a:cubicBezTo>
                        <a:pt x="1474693" y="459441"/>
                        <a:pt x="1502335" y="370541"/>
                        <a:pt x="1568823" y="268941"/>
                      </a:cubicBezTo>
                      <a:cubicBezTo>
                        <a:pt x="1635311" y="167341"/>
                        <a:pt x="1727200" y="89646"/>
                        <a:pt x="1783976" y="44823"/>
                      </a:cubicBezTo>
                      <a:cubicBezTo>
                        <a:pt x="1840753" y="-1"/>
                        <a:pt x="1875117" y="-1"/>
                        <a:pt x="1909482" y="0"/>
                      </a:cubicBezTo>
                    </a:path>
                  </a:pathLst>
                </a:cu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62" name="Figura a mano libera: forma 61">
                  <a:extLst>
                    <a:ext uri="{FF2B5EF4-FFF2-40B4-BE49-F238E27FC236}">
                      <a16:creationId xmlns:a16="http://schemas.microsoft.com/office/drawing/2014/main" id="{FFEEB509-159F-4702-BDE1-D9D22B428006}"/>
                    </a:ext>
                  </a:extLst>
                </p:cNvPr>
                <p:cNvSpPr/>
                <p:nvPr/>
              </p:nvSpPr>
              <p:spPr>
                <a:xfrm flipH="1">
                  <a:off x="8905351" y="3124590"/>
                  <a:ext cx="1867132" cy="1362267"/>
                </a:xfrm>
                <a:custGeom>
                  <a:avLst/>
                  <a:gdLst>
                    <a:gd name="connsiteX0" fmla="*/ 0 w 1900518"/>
                    <a:gd name="connsiteY0" fmla="*/ 1712258 h 1725591"/>
                    <a:gd name="connsiteX1" fmla="*/ 618565 w 1900518"/>
                    <a:gd name="connsiteY1" fmla="*/ 1694329 h 1725591"/>
                    <a:gd name="connsiteX2" fmla="*/ 1021977 w 1900518"/>
                    <a:gd name="connsiteY2" fmla="*/ 1438835 h 1725591"/>
                    <a:gd name="connsiteX3" fmla="*/ 1376082 w 1900518"/>
                    <a:gd name="connsiteY3" fmla="*/ 654423 h 1725591"/>
                    <a:gd name="connsiteX4" fmla="*/ 1559859 w 1900518"/>
                    <a:gd name="connsiteY4" fmla="*/ 268941 h 1725591"/>
                    <a:gd name="connsiteX5" fmla="*/ 1775012 w 1900518"/>
                    <a:gd name="connsiteY5" fmla="*/ 44823 h 1725591"/>
                    <a:gd name="connsiteX6" fmla="*/ 1900518 w 1900518"/>
                    <a:gd name="connsiteY6" fmla="*/ 0 h 1725591"/>
                    <a:gd name="connsiteX0" fmla="*/ 0 w 1909482"/>
                    <a:gd name="connsiteY0" fmla="*/ 1730187 h 1737825"/>
                    <a:gd name="connsiteX1" fmla="*/ 627529 w 1909482"/>
                    <a:gd name="connsiteY1" fmla="*/ 1694329 h 1737825"/>
                    <a:gd name="connsiteX2" fmla="*/ 1030941 w 1909482"/>
                    <a:gd name="connsiteY2" fmla="*/ 1438835 h 1737825"/>
                    <a:gd name="connsiteX3" fmla="*/ 1385046 w 1909482"/>
                    <a:gd name="connsiteY3" fmla="*/ 654423 h 1737825"/>
                    <a:gd name="connsiteX4" fmla="*/ 1568823 w 1909482"/>
                    <a:gd name="connsiteY4" fmla="*/ 268941 h 1737825"/>
                    <a:gd name="connsiteX5" fmla="*/ 1783976 w 1909482"/>
                    <a:gd name="connsiteY5" fmla="*/ 44823 h 1737825"/>
                    <a:gd name="connsiteX6" fmla="*/ 1909482 w 1909482"/>
                    <a:gd name="connsiteY6" fmla="*/ 0 h 1737825"/>
                    <a:gd name="connsiteX0" fmla="*/ 0 w 1909482"/>
                    <a:gd name="connsiteY0" fmla="*/ 1730187 h 1730187"/>
                    <a:gd name="connsiteX1" fmla="*/ 627529 w 1909482"/>
                    <a:gd name="connsiteY1" fmla="*/ 1694329 h 1730187"/>
                    <a:gd name="connsiteX2" fmla="*/ 1030941 w 1909482"/>
                    <a:gd name="connsiteY2" fmla="*/ 1438835 h 1730187"/>
                    <a:gd name="connsiteX3" fmla="*/ 1385046 w 1909482"/>
                    <a:gd name="connsiteY3" fmla="*/ 654423 h 1730187"/>
                    <a:gd name="connsiteX4" fmla="*/ 1568823 w 1909482"/>
                    <a:gd name="connsiteY4" fmla="*/ 268941 h 1730187"/>
                    <a:gd name="connsiteX5" fmla="*/ 1783976 w 1909482"/>
                    <a:gd name="connsiteY5" fmla="*/ 44823 h 1730187"/>
                    <a:gd name="connsiteX6" fmla="*/ 1909482 w 1909482"/>
                    <a:gd name="connsiteY6" fmla="*/ 0 h 1730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09482" h="1730187">
                      <a:moveTo>
                        <a:pt x="0" y="1730187"/>
                      </a:moveTo>
                      <a:cubicBezTo>
                        <a:pt x="224118" y="1717113"/>
                        <a:pt x="455706" y="1742888"/>
                        <a:pt x="627529" y="1694329"/>
                      </a:cubicBezTo>
                      <a:cubicBezTo>
                        <a:pt x="799352" y="1645770"/>
                        <a:pt x="904688" y="1612153"/>
                        <a:pt x="1030941" y="1438835"/>
                      </a:cubicBezTo>
                      <a:cubicBezTo>
                        <a:pt x="1157194" y="1265517"/>
                        <a:pt x="1295399" y="849405"/>
                        <a:pt x="1385046" y="654423"/>
                      </a:cubicBezTo>
                      <a:cubicBezTo>
                        <a:pt x="1474693" y="459441"/>
                        <a:pt x="1502335" y="370541"/>
                        <a:pt x="1568823" y="268941"/>
                      </a:cubicBezTo>
                      <a:cubicBezTo>
                        <a:pt x="1635311" y="167341"/>
                        <a:pt x="1727200" y="89646"/>
                        <a:pt x="1783976" y="44823"/>
                      </a:cubicBezTo>
                      <a:cubicBezTo>
                        <a:pt x="1840753" y="-1"/>
                        <a:pt x="1875117" y="-1"/>
                        <a:pt x="1909482" y="0"/>
                      </a:cubicBezTo>
                    </a:path>
                  </a:pathLst>
                </a:cu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grpSp>
            <p:nvGrpSpPr>
              <p:cNvPr id="58" name="Gruppo 57">
                <a:extLst>
                  <a:ext uri="{FF2B5EF4-FFF2-40B4-BE49-F238E27FC236}">
                    <a16:creationId xmlns:a16="http://schemas.microsoft.com/office/drawing/2014/main" id="{E1397963-37E4-46E5-85D9-7190E3C02EFE}"/>
                  </a:ext>
                </a:extLst>
              </p:cNvPr>
              <p:cNvGrpSpPr/>
              <p:nvPr/>
            </p:nvGrpSpPr>
            <p:grpSpPr>
              <a:xfrm>
                <a:off x="5305194" y="3124589"/>
                <a:ext cx="1595758" cy="1362272"/>
                <a:chOff x="6995860" y="3124590"/>
                <a:chExt cx="3776628" cy="1362272"/>
              </a:xfrm>
            </p:grpSpPr>
            <p:sp>
              <p:nvSpPr>
                <p:cNvPr id="59" name="Figura a mano libera: forma 58">
                  <a:extLst>
                    <a:ext uri="{FF2B5EF4-FFF2-40B4-BE49-F238E27FC236}">
                      <a16:creationId xmlns:a16="http://schemas.microsoft.com/office/drawing/2014/main" id="{1F702256-6E7B-49B9-977E-5DEB45218482}"/>
                    </a:ext>
                  </a:extLst>
                </p:cNvPr>
                <p:cNvSpPr/>
                <p:nvPr/>
              </p:nvSpPr>
              <p:spPr>
                <a:xfrm>
                  <a:off x="6995860" y="3124590"/>
                  <a:ext cx="1867146" cy="1362269"/>
                </a:xfrm>
                <a:custGeom>
                  <a:avLst/>
                  <a:gdLst>
                    <a:gd name="connsiteX0" fmla="*/ 0 w 1900518"/>
                    <a:gd name="connsiteY0" fmla="*/ 1712258 h 1725591"/>
                    <a:gd name="connsiteX1" fmla="*/ 618565 w 1900518"/>
                    <a:gd name="connsiteY1" fmla="*/ 1694329 h 1725591"/>
                    <a:gd name="connsiteX2" fmla="*/ 1021977 w 1900518"/>
                    <a:gd name="connsiteY2" fmla="*/ 1438835 h 1725591"/>
                    <a:gd name="connsiteX3" fmla="*/ 1376082 w 1900518"/>
                    <a:gd name="connsiteY3" fmla="*/ 654423 h 1725591"/>
                    <a:gd name="connsiteX4" fmla="*/ 1559859 w 1900518"/>
                    <a:gd name="connsiteY4" fmla="*/ 268941 h 1725591"/>
                    <a:gd name="connsiteX5" fmla="*/ 1775012 w 1900518"/>
                    <a:gd name="connsiteY5" fmla="*/ 44823 h 1725591"/>
                    <a:gd name="connsiteX6" fmla="*/ 1900518 w 1900518"/>
                    <a:gd name="connsiteY6" fmla="*/ 0 h 1725591"/>
                    <a:gd name="connsiteX0" fmla="*/ 0 w 1909482"/>
                    <a:gd name="connsiteY0" fmla="*/ 1730187 h 1737825"/>
                    <a:gd name="connsiteX1" fmla="*/ 627529 w 1909482"/>
                    <a:gd name="connsiteY1" fmla="*/ 1694329 h 1737825"/>
                    <a:gd name="connsiteX2" fmla="*/ 1030941 w 1909482"/>
                    <a:gd name="connsiteY2" fmla="*/ 1438835 h 1737825"/>
                    <a:gd name="connsiteX3" fmla="*/ 1385046 w 1909482"/>
                    <a:gd name="connsiteY3" fmla="*/ 654423 h 1737825"/>
                    <a:gd name="connsiteX4" fmla="*/ 1568823 w 1909482"/>
                    <a:gd name="connsiteY4" fmla="*/ 268941 h 1737825"/>
                    <a:gd name="connsiteX5" fmla="*/ 1783976 w 1909482"/>
                    <a:gd name="connsiteY5" fmla="*/ 44823 h 1737825"/>
                    <a:gd name="connsiteX6" fmla="*/ 1909482 w 1909482"/>
                    <a:gd name="connsiteY6" fmla="*/ 0 h 1737825"/>
                    <a:gd name="connsiteX0" fmla="*/ 0 w 1909482"/>
                    <a:gd name="connsiteY0" fmla="*/ 1730187 h 1730187"/>
                    <a:gd name="connsiteX1" fmla="*/ 627529 w 1909482"/>
                    <a:gd name="connsiteY1" fmla="*/ 1694329 h 1730187"/>
                    <a:gd name="connsiteX2" fmla="*/ 1030941 w 1909482"/>
                    <a:gd name="connsiteY2" fmla="*/ 1438835 h 1730187"/>
                    <a:gd name="connsiteX3" fmla="*/ 1385046 w 1909482"/>
                    <a:gd name="connsiteY3" fmla="*/ 654423 h 1730187"/>
                    <a:gd name="connsiteX4" fmla="*/ 1568823 w 1909482"/>
                    <a:gd name="connsiteY4" fmla="*/ 268941 h 1730187"/>
                    <a:gd name="connsiteX5" fmla="*/ 1783976 w 1909482"/>
                    <a:gd name="connsiteY5" fmla="*/ 44823 h 1730187"/>
                    <a:gd name="connsiteX6" fmla="*/ 1909482 w 1909482"/>
                    <a:gd name="connsiteY6" fmla="*/ 0 h 1730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09482" h="1730187">
                      <a:moveTo>
                        <a:pt x="0" y="1730187"/>
                      </a:moveTo>
                      <a:cubicBezTo>
                        <a:pt x="224118" y="1717113"/>
                        <a:pt x="455706" y="1742888"/>
                        <a:pt x="627529" y="1694329"/>
                      </a:cubicBezTo>
                      <a:cubicBezTo>
                        <a:pt x="799352" y="1645770"/>
                        <a:pt x="904688" y="1612153"/>
                        <a:pt x="1030941" y="1438835"/>
                      </a:cubicBezTo>
                      <a:cubicBezTo>
                        <a:pt x="1157194" y="1265517"/>
                        <a:pt x="1295399" y="849405"/>
                        <a:pt x="1385046" y="654423"/>
                      </a:cubicBezTo>
                      <a:cubicBezTo>
                        <a:pt x="1474693" y="459441"/>
                        <a:pt x="1502335" y="370541"/>
                        <a:pt x="1568823" y="268941"/>
                      </a:cubicBezTo>
                      <a:cubicBezTo>
                        <a:pt x="1635311" y="167341"/>
                        <a:pt x="1727200" y="89646"/>
                        <a:pt x="1783976" y="44823"/>
                      </a:cubicBezTo>
                      <a:cubicBezTo>
                        <a:pt x="1840753" y="-1"/>
                        <a:pt x="1875117" y="-1"/>
                        <a:pt x="1909482" y="0"/>
                      </a:cubicBezTo>
                    </a:path>
                  </a:pathLst>
                </a:cu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60" name="Figura a mano libera: forma 59">
                  <a:extLst>
                    <a:ext uri="{FF2B5EF4-FFF2-40B4-BE49-F238E27FC236}">
                      <a16:creationId xmlns:a16="http://schemas.microsoft.com/office/drawing/2014/main" id="{E96396EA-2A89-4313-AE5F-039FC5AAA5E3}"/>
                    </a:ext>
                  </a:extLst>
                </p:cNvPr>
                <p:cNvSpPr/>
                <p:nvPr/>
              </p:nvSpPr>
              <p:spPr>
                <a:xfrm flipH="1">
                  <a:off x="8905348" y="3124591"/>
                  <a:ext cx="1867140" cy="1362271"/>
                </a:xfrm>
                <a:custGeom>
                  <a:avLst/>
                  <a:gdLst>
                    <a:gd name="connsiteX0" fmla="*/ 0 w 1900518"/>
                    <a:gd name="connsiteY0" fmla="*/ 1712258 h 1725591"/>
                    <a:gd name="connsiteX1" fmla="*/ 618565 w 1900518"/>
                    <a:gd name="connsiteY1" fmla="*/ 1694329 h 1725591"/>
                    <a:gd name="connsiteX2" fmla="*/ 1021977 w 1900518"/>
                    <a:gd name="connsiteY2" fmla="*/ 1438835 h 1725591"/>
                    <a:gd name="connsiteX3" fmla="*/ 1376082 w 1900518"/>
                    <a:gd name="connsiteY3" fmla="*/ 654423 h 1725591"/>
                    <a:gd name="connsiteX4" fmla="*/ 1559859 w 1900518"/>
                    <a:gd name="connsiteY4" fmla="*/ 268941 h 1725591"/>
                    <a:gd name="connsiteX5" fmla="*/ 1775012 w 1900518"/>
                    <a:gd name="connsiteY5" fmla="*/ 44823 h 1725591"/>
                    <a:gd name="connsiteX6" fmla="*/ 1900518 w 1900518"/>
                    <a:gd name="connsiteY6" fmla="*/ 0 h 1725591"/>
                    <a:gd name="connsiteX0" fmla="*/ 0 w 1909482"/>
                    <a:gd name="connsiteY0" fmla="*/ 1730187 h 1737825"/>
                    <a:gd name="connsiteX1" fmla="*/ 627529 w 1909482"/>
                    <a:gd name="connsiteY1" fmla="*/ 1694329 h 1737825"/>
                    <a:gd name="connsiteX2" fmla="*/ 1030941 w 1909482"/>
                    <a:gd name="connsiteY2" fmla="*/ 1438835 h 1737825"/>
                    <a:gd name="connsiteX3" fmla="*/ 1385046 w 1909482"/>
                    <a:gd name="connsiteY3" fmla="*/ 654423 h 1737825"/>
                    <a:gd name="connsiteX4" fmla="*/ 1568823 w 1909482"/>
                    <a:gd name="connsiteY4" fmla="*/ 268941 h 1737825"/>
                    <a:gd name="connsiteX5" fmla="*/ 1783976 w 1909482"/>
                    <a:gd name="connsiteY5" fmla="*/ 44823 h 1737825"/>
                    <a:gd name="connsiteX6" fmla="*/ 1909482 w 1909482"/>
                    <a:gd name="connsiteY6" fmla="*/ 0 h 1737825"/>
                    <a:gd name="connsiteX0" fmla="*/ 0 w 1909482"/>
                    <a:gd name="connsiteY0" fmla="*/ 1730187 h 1730187"/>
                    <a:gd name="connsiteX1" fmla="*/ 627529 w 1909482"/>
                    <a:gd name="connsiteY1" fmla="*/ 1694329 h 1730187"/>
                    <a:gd name="connsiteX2" fmla="*/ 1030941 w 1909482"/>
                    <a:gd name="connsiteY2" fmla="*/ 1438835 h 1730187"/>
                    <a:gd name="connsiteX3" fmla="*/ 1385046 w 1909482"/>
                    <a:gd name="connsiteY3" fmla="*/ 654423 h 1730187"/>
                    <a:gd name="connsiteX4" fmla="*/ 1568823 w 1909482"/>
                    <a:gd name="connsiteY4" fmla="*/ 268941 h 1730187"/>
                    <a:gd name="connsiteX5" fmla="*/ 1783976 w 1909482"/>
                    <a:gd name="connsiteY5" fmla="*/ 44823 h 1730187"/>
                    <a:gd name="connsiteX6" fmla="*/ 1909482 w 1909482"/>
                    <a:gd name="connsiteY6" fmla="*/ 0 h 1730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09482" h="1730187">
                      <a:moveTo>
                        <a:pt x="0" y="1730187"/>
                      </a:moveTo>
                      <a:cubicBezTo>
                        <a:pt x="224118" y="1717113"/>
                        <a:pt x="455706" y="1742888"/>
                        <a:pt x="627529" y="1694329"/>
                      </a:cubicBezTo>
                      <a:cubicBezTo>
                        <a:pt x="799352" y="1645770"/>
                        <a:pt x="904688" y="1612153"/>
                        <a:pt x="1030941" y="1438835"/>
                      </a:cubicBezTo>
                      <a:cubicBezTo>
                        <a:pt x="1157194" y="1265517"/>
                        <a:pt x="1295399" y="849405"/>
                        <a:pt x="1385046" y="654423"/>
                      </a:cubicBezTo>
                      <a:cubicBezTo>
                        <a:pt x="1474693" y="459441"/>
                        <a:pt x="1502335" y="370541"/>
                        <a:pt x="1568823" y="268941"/>
                      </a:cubicBezTo>
                      <a:cubicBezTo>
                        <a:pt x="1635311" y="167341"/>
                        <a:pt x="1727200" y="89646"/>
                        <a:pt x="1783976" y="44823"/>
                      </a:cubicBezTo>
                      <a:cubicBezTo>
                        <a:pt x="1840753" y="-1"/>
                        <a:pt x="1875117" y="-1"/>
                        <a:pt x="1909482" y="0"/>
                      </a:cubicBezTo>
                    </a:path>
                  </a:pathLst>
                </a:cu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</p:grpSp>
        <p:cxnSp>
          <p:nvCxnSpPr>
            <p:cNvPr id="51" name="Connettore 2 50">
              <a:extLst>
                <a:ext uri="{FF2B5EF4-FFF2-40B4-BE49-F238E27FC236}">
                  <a16:creationId xmlns:a16="http://schemas.microsoft.com/office/drawing/2014/main" id="{7E97B450-13CC-446F-B53E-ABA89A4C4F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9729" y="3482788"/>
              <a:ext cx="0" cy="236668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2 51">
              <a:extLst>
                <a:ext uri="{FF2B5EF4-FFF2-40B4-BE49-F238E27FC236}">
                  <a16:creationId xmlns:a16="http://schemas.microsoft.com/office/drawing/2014/main" id="{6EDB07C5-BF5B-4778-AE76-54EA85353F4A}"/>
                </a:ext>
              </a:extLst>
            </p:cNvPr>
            <p:cNvCxnSpPr>
              <a:cxnSpLocks/>
            </p:cNvCxnSpPr>
            <p:nvPr/>
          </p:nvCxnSpPr>
          <p:spPr>
            <a:xfrm>
              <a:off x="2720787" y="5589899"/>
              <a:ext cx="3330389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1F29F8B3-A273-4661-B15E-FA786B21996B}"/>
                </a:ext>
              </a:extLst>
            </p:cNvPr>
            <p:cNvSpPr txBox="1"/>
            <p:nvPr/>
          </p:nvSpPr>
          <p:spPr>
            <a:xfrm>
              <a:off x="5788096" y="5563409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it-IT" dirty="0"/>
            </a:p>
          </p:txBody>
        </p:sp>
        <p:sp>
          <p:nvSpPr>
            <p:cNvPr id="54" name="CasellaDiTesto 53">
              <a:extLst>
                <a:ext uri="{FF2B5EF4-FFF2-40B4-BE49-F238E27FC236}">
                  <a16:creationId xmlns:a16="http://schemas.microsoft.com/office/drawing/2014/main" id="{FFFAA4EF-6BE3-4F3A-A2A2-C8A8AF7C8186}"/>
                </a:ext>
              </a:extLst>
            </p:cNvPr>
            <p:cNvSpPr txBox="1"/>
            <p:nvPr/>
          </p:nvSpPr>
          <p:spPr>
            <a:xfrm>
              <a:off x="2476457" y="3279073"/>
              <a:ext cx="329563" cy="48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i="1" dirty="0">
                  <a:latin typeface="Symbol" panose="05050102010706020507" pitchFamily="18" charset="2"/>
                  <a:cs typeface="Times New Roman" panose="02020603050405020304" pitchFamily="18" charset="0"/>
                </a:rPr>
                <a:t>r</a:t>
              </a:r>
              <a:endParaRPr lang="it-IT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8" name="Gruppo 87">
            <a:extLst>
              <a:ext uri="{FF2B5EF4-FFF2-40B4-BE49-F238E27FC236}">
                <a16:creationId xmlns:a16="http://schemas.microsoft.com/office/drawing/2014/main" id="{9719ECA6-42BD-4869-854C-BA746E4EA48E}"/>
              </a:ext>
            </a:extLst>
          </p:cNvPr>
          <p:cNvGrpSpPr/>
          <p:nvPr/>
        </p:nvGrpSpPr>
        <p:grpSpPr>
          <a:xfrm>
            <a:off x="7838156" y="982227"/>
            <a:ext cx="3069383" cy="1934398"/>
            <a:chOff x="951288" y="3075797"/>
            <a:chExt cx="3069383" cy="1934398"/>
          </a:xfrm>
        </p:grpSpPr>
        <p:grpSp>
          <p:nvGrpSpPr>
            <p:cNvPr id="67" name="Gruppo 66">
              <a:extLst>
                <a:ext uri="{FF2B5EF4-FFF2-40B4-BE49-F238E27FC236}">
                  <a16:creationId xmlns:a16="http://schemas.microsoft.com/office/drawing/2014/main" id="{40474140-2C06-4663-AB85-052998CD713E}"/>
                </a:ext>
              </a:extLst>
            </p:cNvPr>
            <p:cNvGrpSpPr/>
            <p:nvPr/>
          </p:nvGrpSpPr>
          <p:grpSpPr>
            <a:xfrm>
              <a:off x="951288" y="3075797"/>
              <a:ext cx="3069383" cy="1934398"/>
              <a:chOff x="2374150" y="3337241"/>
              <a:chExt cx="3701204" cy="2595500"/>
            </a:xfrm>
          </p:grpSpPr>
          <p:cxnSp>
            <p:nvCxnSpPr>
              <p:cNvPr id="69" name="Connettore 2 68">
                <a:extLst>
                  <a:ext uri="{FF2B5EF4-FFF2-40B4-BE49-F238E27FC236}">
                    <a16:creationId xmlns:a16="http://schemas.microsoft.com/office/drawing/2014/main" id="{722C1D06-D2F0-406F-BFA4-7B90DA6C3E8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9729" y="3482788"/>
                <a:ext cx="0" cy="236668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nettore 2 69">
                <a:extLst>
                  <a:ext uri="{FF2B5EF4-FFF2-40B4-BE49-F238E27FC236}">
                    <a16:creationId xmlns:a16="http://schemas.microsoft.com/office/drawing/2014/main" id="{1CEBF039-2B5A-4A3D-8B48-1A935C98DE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0787" y="5589899"/>
                <a:ext cx="3330389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CasellaDiTesto 70">
                <a:extLst>
                  <a:ext uri="{FF2B5EF4-FFF2-40B4-BE49-F238E27FC236}">
                    <a16:creationId xmlns:a16="http://schemas.microsoft.com/office/drawing/2014/main" id="{2516AB07-D855-4E43-AFA3-F01955F364D1}"/>
                  </a:ext>
                </a:extLst>
              </p:cNvPr>
              <p:cNvSpPr txBox="1"/>
              <p:nvPr/>
            </p:nvSpPr>
            <p:spPr>
              <a:xfrm>
                <a:off x="5788096" y="5563409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it-IT" dirty="0"/>
              </a:p>
            </p:txBody>
          </p:sp>
          <p:sp>
            <p:nvSpPr>
              <p:cNvPr id="72" name="CasellaDiTesto 71">
                <a:extLst>
                  <a:ext uri="{FF2B5EF4-FFF2-40B4-BE49-F238E27FC236}">
                    <a16:creationId xmlns:a16="http://schemas.microsoft.com/office/drawing/2014/main" id="{1B3F70E9-D0D4-4B20-BDC3-F87354849EF1}"/>
                  </a:ext>
                </a:extLst>
              </p:cNvPr>
              <p:cNvSpPr txBox="1"/>
              <p:nvPr/>
            </p:nvSpPr>
            <p:spPr>
              <a:xfrm>
                <a:off x="2374150" y="3337241"/>
                <a:ext cx="375385" cy="495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i="1" dirty="0">
                    <a:latin typeface="Symbol" panose="05050102010706020507" pitchFamily="18" charset="2"/>
                    <a:cs typeface="Times New Roman" panose="02020603050405020304" pitchFamily="18" charset="0"/>
                  </a:rPr>
                  <a:t>r</a:t>
                </a:r>
                <a:endParaRPr lang="it-I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86" name="Connettore diritto 85">
              <a:extLst>
                <a:ext uri="{FF2B5EF4-FFF2-40B4-BE49-F238E27FC236}">
                  <a16:creationId xmlns:a16="http://schemas.microsoft.com/office/drawing/2014/main" id="{C095F716-1203-4CCA-BB1B-19A455A42BE3}"/>
                </a:ext>
              </a:extLst>
            </p:cNvPr>
            <p:cNvCxnSpPr>
              <a:cxnSpLocks/>
            </p:cNvCxnSpPr>
            <p:nvPr/>
          </p:nvCxnSpPr>
          <p:spPr>
            <a:xfrm>
              <a:off x="1537447" y="3765176"/>
              <a:ext cx="2277035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Rettangolo 88">
            <a:extLst>
              <a:ext uri="{FF2B5EF4-FFF2-40B4-BE49-F238E27FC236}">
                <a16:creationId xmlns:a16="http://schemas.microsoft.com/office/drawing/2014/main" id="{32E8458D-C123-43E6-955F-B7591AA3E970}"/>
              </a:ext>
            </a:extLst>
          </p:cNvPr>
          <p:cNvSpPr/>
          <p:nvPr/>
        </p:nvSpPr>
        <p:spPr>
          <a:xfrm>
            <a:off x="8254138" y="3301248"/>
            <a:ext cx="3434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ym typeface="Symbol" panose="05050102010706020507" pitchFamily="18" charset="2"/>
              </a:rPr>
              <a:t>Superfluids</a:t>
            </a:r>
            <a:r>
              <a:rPr lang="en-US" dirty="0">
                <a:sym typeface="Symbol" panose="05050102010706020507" pitchFamily="18" charset="2"/>
              </a:rPr>
              <a:t>: fully delocalized particles, supercurrents</a:t>
            </a:r>
          </a:p>
        </p:txBody>
      </p:sp>
      <p:sp>
        <p:nvSpPr>
          <p:cNvPr id="90" name="Rettangolo 89">
            <a:extLst>
              <a:ext uri="{FF2B5EF4-FFF2-40B4-BE49-F238E27FC236}">
                <a16:creationId xmlns:a16="http://schemas.microsoft.com/office/drawing/2014/main" id="{3906135D-7347-4BDA-8851-FFDF56FBE288}"/>
              </a:ext>
            </a:extLst>
          </p:cNvPr>
          <p:cNvSpPr/>
          <p:nvPr/>
        </p:nvSpPr>
        <p:spPr>
          <a:xfrm>
            <a:off x="8505406" y="5235521"/>
            <a:ext cx="4327824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ym typeface="Symbol" panose="05050102010706020507" pitchFamily="18" charset="2"/>
              </a:rPr>
              <a:t>Supersolids</a:t>
            </a:r>
            <a:r>
              <a:rPr lang="en-US" dirty="0">
                <a:sym typeface="Symbol" panose="05050102010706020507" pitchFamily="18" charset="2"/>
              </a:rPr>
              <a:t>???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ym typeface="Symbol" panose="05050102010706020507" pitchFamily="18" charset="2"/>
              </a:rPr>
              <a:t>		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3EC516AF-618B-4726-B04F-E47A17478DDA}"/>
              </a:ext>
            </a:extLst>
          </p:cNvPr>
          <p:cNvSpPr/>
          <p:nvPr/>
        </p:nvSpPr>
        <p:spPr>
          <a:xfrm>
            <a:off x="10788428" y="1351560"/>
            <a:ext cx="311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>
                <a:latin typeface="Symbol" panose="05050102010706020507" pitchFamily="18" charset="2"/>
                <a:cs typeface="Times New Roman" panose="02020603050405020304" pitchFamily="18" charset="0"/>
              </a:rPr>
              <a:t>f</a:t>
            </a:r>
            <a:endParaRPr lang="it-IT" dirty="0"/>
          </a:p>
        </p:txBody>
      </p:sp>
      <p:sp>
        <p:nvSpPr>
          <p:cNvPr id="68" name="Rettangolo 67">
            <a:extLst>
              <a:ext uri="{FF2B5EF4-FFF2-40B4-BE49-F238E27FC236}">
                <a16:creationId xmlns:a16="http://schemas.microsoft.com/office/drawing/2014/main" id="{40A5A4E2-BE26-4178-BB45-B4F633B242FB}"/>
              </a:ext>
            </a:extLst>
          </p:cNvPr>
          <p:cNvSpPr/>
          <p:nvPr/>
        </p:nvSpPr>
        <p:spPr>
          <a:xfrm>
            <a:off x="6984293" y="4522802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latin typeface="Symbol" panose="05050102010706020507" pitchFamily="18" charset="2"/>
                <a:cs typeface="Times New Roman" panose="02020603050405020304" pitchFamily="18" charset="0"/>
              </a:rPr>
              <a:t>f</a:t>
            </a:r>
            <a:endParaRPr lang="it-IT" dirty="0"/>
          </a:p>
        </p:txBody>
      </p:sp>
      <p:sp>
        <p:nvSpPr>
          <p:cNvPr id="73" name="Rettangolo 72">
            <a:extLst>
              <a:ext uri="{FF2B5EF4-FFF2-40B4-BE49-F238E27FC236}">
                <a16:creationId xmlns:a16="http://schemas.microsoft.com/office/drawing/2014/main" id="{D4A05C20-0AA1-4D3F-A546-360B17CE8D28}"/>
              </a:ext>
            </a:extLst>
          </p:cNvPr>
          <p:cNvSpPr/>
          <p:nvPr/>
        </p:nvSpPr>
        <p:spPr>
          <a:xfrm>
            <a:off x="2297902" y="1221347"/>
            <a:ext cx="381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latin typeface="Symbol" panose="05050102010706020507" pitchFamily="18" charset="2"/>
                <a:cs typeface="Times New Roman" panose="02020603050405020304" pitchFamily="18" charset="0"/>
              </a:rPr>
              <a:t>f</a:t>
            </a:r>
            <a:r>
              <a:rPr lang="it-IT" i="1" baseline="-25000" dirty="0">
                <a:latin typeface="Symbol" panose="05050102010706020507" pitchFamily="18" charset="2"/>
                <a:cs typeface="Times New Roman" panose="02020603050405020304" pitchFamily="18" charset="0"/>
              </a:rPr>
              <a:t>1</a:t>
            </a:r>
            <a:endParaRPr lang="it-IT" dirty="0"/>
          </a:p>
        </p:txBody>
      </p:sp>
      <p:sp>
        <p:nvSpPr>
          <p:cNvPr id="74" name="Rettangolo 73">
            <a:extLst>
              <a:ext uri="{FF2B5EF4-FFF2-40B4-BE49-F238E27FC236}">
                <a16:creationId xmlns:a16="http://schemas.microsoft.com/office/drawing/2014/main" id="{410CADF7-173E-4F30-9D32-2C6AC211DD87}"/>
              </a:ext>
            </a:extLst>
          </p:cNvPr>
          <p:cNvSpPr/>
          <p:nvPr/>
        </p:nvSpPr>
        <p:spPr>
          <a:xfrm>
            <a:off x="2876644" y="1203677"/>
            <a:ext cx="381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latin typeface="Symbol" panose="05050102010706020507" pitchFamily="18" charset="2"/>
                <a:cs typeface="Times New Roman" panose="02020603050405020304" pitchFamily="18" charset="0"/>
              </a:rPr>
              <a:t>f</a:t>
            </a:r>
            <a:r>
              <a:rPr lang="it-IT" i="1" baseline="-25000" dirty="0">
                <a:latin typeface="Symbol" panose="05050102010706020507" pitchFamily="18" charset="2"/>
                <a:cs typeface="Times New Roman" panose="02020603050405020304" pitchFamily="18" charset="0"/>
              </a:rPr>
              <a:t>2</a:t>
            </a:r>
            <a:endParaRPr lang="it-IT" dirty="0"/>
          </a:p>
        </p:txBody>
      </p:sp>
      <p:sp>
        <p:nvSpPr>
          <p:cNvPr id="75" name="Rettangolo 74">
            <a:extLst>
              <a:ext uri="{FF2B5EF4-FFF2-40B4-BE49-F238E27FC236}">
                <a16:creationId xmlns:a16="http://schemas.microsoft.com/office/drawing/2014/main" id="{AFE55E23-9457-4BF2-96A9-1FC19F58B44A}"/>
              </a:ext>
            </a:extLst>
          </p:cNvPr>
          <p:cNvSpPr/>
          <p:nvPr/>
        </p:nvSpPr>
        <p:spPr>
          <a:xfrm>
            <a:off x="3497632" y="1211334"/>
            <a:ext cx="381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latin typeface="Symbol" panose="05050102010706020507" pitchFamily="18" charset="2"/>
                <a:cs typeface="Times New Roman" panose="02020603050405020304" pitchFamily="18" charset="0"/>
              </a:rPr>
              <a:t>f</a:t>
            </a:r>
            <a:r>
              <a:rPr lang="it-IT" i="1" baseline="-25000" dirty="0">
                <a:latin typeface="Symbol" panose="05050102010706020507" pitchFamily="18" charset="2"/>
                <a:cs typeface="Times New Roman" panose="02020603050405020304" pitchFamily="18" charset="0"/>
              </a:rPr>
              <a:t>3</a:t>
            </a:r>
            <a:endParaRPr lang="it-IT" dirty="0"/>
          </a:p>
        </p:txBody>
      </p:sp>
      <p:sp>
        <p:nvSpPr>
          <p:cNvPr id="76" name="Rettangolo 75">
            <a:extLst>
              <a:ext uri="{FF2B5EF4-FFF2-40B4-BE49-F238E27FC236}">
                <a16:creationId xmlns:a16="http://schemas.microsoft.com/office/drawing/2014/main" id="{FC229CCA-22CD-4C4E-A8AE-AA31FCE6601F}"/>
              </a:ext>
            </a:extLst>
          </p:cNvPr>
          <p:cNvSpPr/>
          <p:nvPr/>
        </p:nvSpPr>
        <p:spPr>
          <a:xfrm>
            <a:off x="4075550" y="1221347"/>
            <a:ext cx="381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latin typeface="Symbol" panose="05050102010706020507" pitchFamily="18" charset="2"/>
                <a:cs typeface="Times New Roman" panose="02020603050405020304" pitchFamily="18" charset="0"/>
              </a:rPr>
              <a:t>f</a:t>
            </a:r>
            <a:r>
              <a:rPr lang="it-IT" i="1" baseline="-25000" dirty="0">
                <a:latin typeface="Symbol" panose="05050102010706020507" pitchFamily="18" charset="2"/>
                <a:cs typeface="Times New Roman" panose="02020603050405020304" pitchFamily="18" charset="0"/>
              </a:rPr>
              <a:t>4</a:t>
            </a:r>
            <a:endParaRPr lang="it-IT" dirty="0"/>
          </a:p>
        </p:txBody>
      </p:sp>
      <p:sp>
        <p:nvSpPr>
          <p:cNvPr id="82" name="CasellaDiTesto 81">
            <a:extLst>
              <a:ext uri="{FF2B5EF4-FFF2-40B4-BE49-F238E27FC236}">
                <a16:creationId xmlns:a16="http://schemas.microsoft.com/office/drawing/2014/main" id="{C171B271-F4A0-41D3-9A4A-46DD7D0E84AA}"/>
              </a:ext>
            </a:extLst>
          </p:cNvPr>
          <p:cNvSpPr txBox="1"/>
          <p:nvPr/>
        </p:nvSpPr>
        <p:spPr>
          <a:xfrm>
            <a:off x="602159" y="5153709"/>
            <a:ext cx="41214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E. P. Gross, Unified theory of interacting bosons, Phys. Rev. 106, 161 (1957).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634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68" grpId="0"/>
      <p:bldP spid="8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68A61FFF-1658-9FC7-5763-9346DCC00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513" y="691825"/>
            <a:ext cx="7566378" cy="5792548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B3955FF1-61DB-59DD-5B2C-CD19A78AC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19374"/>
            <a:ext cx="12192000" cy="6207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r>
              <a:rPr lang="en-GB" sz="2400" b="1" dirty="0">
                <a:solidFill>
                  <a:schemeClr val="bg1"/>
                </a:solidFill>
              </a:rPr>
              <a:t>Superfluid fraction – numerical results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C2DC3FD-5CCF-7702-C24E-679AB38EE800}"/>
              </a:ext>
            </a:extLst>
          </p:cNvPr>
          <p:cNvSpPr txBox="1"/>
          <p:nvPr/>
        </p:nvSpPr>
        <p:spPr>
          <a:xfrm>
            <a:off x="8288594" y="1064030"/>
            <a:ext cx="2271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 err="1"/>
              <a:t>eGPE</a:t>
            </a:r>
            <a:r>
              <a:rPr lang="it-IT" sz="1800" dirty="0"/>
              <a:t> </a:t>
            </a:r>
            <a:r>
              <a:rPr lang="it-IT" sz="1800" dirty="0" err="1"/>
              <a:t>simulations</a:t>
            </a:r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7B03271-44F2-4D82-34DC-2F1A6E64342E}"/>
              </a:ext>
            </a:extLst>
          </p:cNvPr>
          <p:cNvSpPr txBox="1"/>
          <p:nvPr/>
        </p:nvSpPr>
        <p:spPr>
          <a:xfrm>
            <a:off x="8288594" y="1507389"/>
            <a:ext cx="2271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/>
              <a:t>Josephson model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648510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64FE152-91EB-011A-03A6-1C818D7DC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525" y="1346886"/>
            <a:ext cx="4317315" cy="467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BA05D80-43A0-1D27-4C9A-09C9EB24EFAC}"/>
              </a:ext>
            </a:extLst>
          </p:cNvPr>
          <p:cNvSpPr txBox="1"/>
          <p:nvPr/>
        </p:nvSpPr>
        <p:spPr>
          <a:xfrm>
            <a:off x="520096" y="591343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M. </a:t>
            </a:r>
            <a:r>
              <a:rPr lang="it-IT" sz="1600" dirty="0" err="1"/>
              <a:t>Guo</a:t>
            </a:r>
            <a:r>
              <a:rPr lang="it-IT" sz="1600" dirty="0"/>
              <a:t> et al., The low-energy Goldstone mode in a </a:t>
            </a:r>
            <a:r>
              <a:rPr lang="it-IT" sz="1600" dirty="0" err="1"/>
              <a:t>trapped</a:t>
            </a:r>
            <a:r>
              <a:rPr lang="it-IT" sz="1600" dirty="0"/>
              <a:t> </a:t>
            </a:r>
            <a:r>
              <a:rPr lang="it-IT" sz="1600" dirty="0" err="1"/>
              <a:t>dipolar</a:t>
            </a:r>
            <a:r>
              <a:rPr lang="it-IT" sz="1600" dirty="0"/>
              <a:t> </a:t>
            </a:r>
            <a:r>
              <a:rPr lang="it-IT" sz="1600" dirty="0" err="1"/>
              <a:t>supersolid</a:t>
            </a:r>
            <a:r>
              <a:rPr lang="it-IT" sz="1600" dirty="0"/>
              <a:t>, Nature, </a:t>
            </a:r>
            <a:r>
              <a:rPr lang="it-IT" sz="1600" b="1" i="0" dirty="0">
                <a:effectLst/>
              </a:rPr>
              <a:t>574</a:t>
            </a:r>
            <a:r>
              <a:rPr lang="it-IT" sz="1600" b="0" i="0" dirty="0">
                <a:effectLst/>
              </a:rPr>
              <a:t>, 386–389 (2019)</a:t>
            </a:r>
            <a:endParaRPr lang="it-IT" sz="16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4849AD5-F24A-DF4C-013E-4624061BC9BE}"/>
              </a:ext>
            </a:extLst>
          </p:cNvPr>
          <p:cNvSpPr txBox="1"/>
          <p:nvPr/>
        </p:nvSpPr>
        <p:spPr>
          <a:xfrm>
            <a:off x="6773488" y="1455043"/>
            <a:ext cx="1996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center of mass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EC0968B-895E-7223-02D3-548531A27446}"/>
              </a:ext>
            </a:extLst>
          </p:cNvPr>
          <p:cNvSpPr txBox="1"/>
          <p:nvPr/>
        </p:nvSpPr>
        <p:spPr>
          <a:xfrm>
            <a:off x="9078741" y="1455043"/>
            <a:ext cx="2257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individual</a:t>
            </a:r>
            <a:r>
              <a:rPr lang="it-IT" dirty="0"/>
              <a:t> </a:t>
            </a:r>
            <a:r>
              <a:rPr lang="it-IT" dirty="0" err="1"/>
              <a:t>peaks</a:t>
            </a:r>
            <a:endParaRPr lang="it-IT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B90F633-06F3-51C3-F463-0E21ED6B2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19374"/>
            <a:ext cx="12192000" cy="6207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r>
              <a:rPr lang="en-GB" sz="2400" b="1" dirty="0">
                <a:solidFill>
                  <a:schemeClr val="bg1"/>
                </a:solidFill>
              </a:rPr>
              <a:t>Self-induced barrier: Goldstone mode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31DBA88-868A-EFA8-D818-C75C8FC98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96" y="916607"/>
            <a:ext cx="4404518" cy="3035729"/>
          </a:xfrm>
          <a:prstGeom prst="rect">
            <a:avLst/>
          </a:prstGeom>
        </p:spPr>
      </p:pic>
      <p:pic>
        <p:nvPicPr>
          <p:cNvPr id="12" name="Elemento grafico 11">
            <a:extLst>
              <a:ext uri="{FF2B5EF4-FFF2-40B4-BE49-F238E27FC236}">
                <a16:creationId xmlns:a16="http://schemas.microsoft.com/office/drawing/2014/main" id="{F267352C-503D-E6EF-9714-4CF04C0510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3770" y="2510958"/>
            <a:ext cx="3716346" cy="814729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DEBC6A9-68ED-4457-53C9-F04D30B99C35}"/>
              </a:ext>
            </a:extLst>
          </p:cNvPr>
          <p:cNvSpPr txBox="1"/>
          <p:nvPr/>
        </p:nvSpPr>
        <p:spPr>
          <a:xfrm>
            <a:off x="1301063" y="682163"/>
            <a:ext cx="4534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Small </a:t>
            </a:r>
            <a:r>
              <a:rPr lang="it-IT" dirty="0" err="1"/>
              <a:t>dipolar</a:t>
            </a:r>
            <a:r>
              <a:rPr lang="it-IT" dirty="0"/>
              <a:t> supersolid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994EFA1-67D3-807A-805D-927EE6A54EC8}"/>
              </a:ext>
            </a:extLst>
          </p:cNvPr>
          <p:cNvSpPr txBox="1"/>
          <p:nvPr/>
        </p:nvSpPr>
        <p:spPr>
          <a:xfrm>
            <a:off x="1426168" y="4423528"/>
            <a:ext cx="34747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/>
              <a:t>The «</a:t>
            </a:r>
            <a:r>
              <a:rPr lang="it-IT" sz="2000" dirty="0" err="1"/>
              <a:t>barrier</a:t>
            </a:r>
            <a:r>
              <a:rPr lang="it-IT" sz="2000" dirty="0"/>
              <a:t>» can </a:t>
            </a:r>
            <a:r>
              <a:rPr lang="it-IT" sz="2000" dirty="0" err="1"/>
              <a:t>move</a:t>
            </a:r>
            <a:r>
              <a:rPr lang="it-IT" sz="2000" dirty="0"/>
              <a:t>!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2B9483B-CC53-47F4-B7AE-F7AA22F1B0AC}"/>
              </a:ext>
            </a:extLst>
          </p:cNvPr>
          <p:cNvSpPr txBox="1"/>
          <p:nvPr/>
        </p:nvSpPr>
        <p:spPr>
          <a:xfrm>
            <a:off x="8002311" y="759903"/>
            <a:ext cx="1691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/>
              <a:t>experiment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8115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FE075A7D-E22D-BC23-9DAE-1B89020C6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21" y="1035189"/>
            <a:ext cx="5207000" cy="3212689"/>
          </a:xfrm>
          <a:prstGeom prst="rect">
            <a:avLst/>
          </a:prstGeom>
        </p:spPr>
      </p:pic>
      <p:pic>
        <p:nvPicPr>
          <p:cNvPr id="11" name="Elemento grafico 10">
            <a:extLst>
              <a:ext uri="{FF2B5EF4-FFF2-40B4-BE49-F238E27FC236}">
                <a16:creationId xmlns:a16="http://schemas.microsoft.com/office/drawing/2014/main" id="{426DAA2C-86F9-1B4D-8782-F4B52C0C3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8182" y="947857"/>
            <a:ext cx="5206999" cy="3300021"/>
          </a:xfrm>
          <a:prstGeom prst="rect">
            <a:avLst/>
          </a:prstGeom>
        </p:spPr>
      </p:pic>
      <p:pic>
        <p:nvPicPr>
          <p:cNvPr id="19" name="Elemento grafico 18">
            <a:extLst>
              <a:ext uri="{FF2B5EF4-FFF2-40B4-BE49-F238E27FC236}">
                <a16:creationId xmlns:a16="http://schemas.microsoft.com/office/drawing/2014/main" id="{66382285-47DC-F596-E86A-AA1AFED46C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33878" y="1412694"/>
            <a:ext cx="3866059" cy="25286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F0C15B28-8615-798E-B967-25AD0E334266}"/>
                  </a:ext>
                </a:extLst>
              </p:cNvPr>
              <p:cNvSpPr txBox="1"/>
              <p:nvPr/>
            </p:nvSpPr>
            <p:spPr>
              <a:xfrm>
                <a:off x="8878716" y="1514461"/>
                <a:ext cx="162672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>
                    <a:solidFill>
                      <a:srgbClr val="7191BE"/>
                    </a:solidFill>
                  </a:rPr>
                  <a:t>Z</a:t>
                </a:r>
                <a:r>
                  <a:rPr lang="it-IT" sz="2400" dirty="0"/>
                  <a:t>              </a:t>
                </a:r>
                <a14:m>
                  <m:oMath xmlns:m="http://schemas.openxmlformats.org/officeDocument/2006/math">
                    <m:r>
                      <a:rPr lang="it-IT" sz="2400" i="1" smtClean="0">
                        <a:solidFill>
                          <a:srgbClr val="E09B2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it-IT" sz="2400" dirty="0"/>
                  <a:t> </a:t>
                </a:r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F0C15B28-8615-798E-B967-25AD0E3342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8716" y="1514461"/>
                <a:ext cx="1626724" cy="461665"/>
              </a:xfrm>
              <a:prstGeom prst="rect">
                <a:avLst/>
              </a:prstGeom>
              <a:blipFill>
                <a:blip r:embed="rId7"/>
                <a:stretch>
                  <a:fillRect l="-5618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8243AF17-E10D-B0F7-5CB1-012D8219A5E7}"/>
                  </a:ext>
                </a:extLst>
              </p:cNvPr>
              <p:cNvSpPr txBox="1"/>
              <p:nvPr/>
            </p:nvSpPr>
            <p:spPr>
              <a:xfrm>
                <a:off x="7096940" y="959589"/>
                <a:ext cx="531136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Slow (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it-IT" dirty="0"/>
                  <a:t>) and fast </a:t>
                </a:r>
                <a:r>
                  <a:rPr lang="it-IT" dirty="0" err="1"/>
                  <a:t>oscillations</a:t>
                </a:r>
                <a:r>
                  <a:rPr lang="it-IT" dirty="0"/>
                  <a:t> (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~ 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it-IT" dirty="0"/>
                  <a:t>)</a:t>
                </a:r>
              </a:p>
            </p:txBody>
          </p:sp>
        </mc:Choice>
        <mc:Fallback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8243AF17-E10D-B0F7-5CB1-012D8219A5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6940" y="959589"/>
                <a:ext cx="5311369" cy="369332"/>
              </a:xfrm>
              <a:prstGeom prst="rect">
                <a:avLst/>
              </a:prstGeom>
              <a:blipFill>
                <a:blip r:embed="rId8"/>
                <a:stretch>
                  <a:fillRect l="-91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2" name="Picture 4">
            <a:extLst>
              <a:ext uri="{FF2B5EF4-FFF2-40B4-BE49-F238E27FC236}">
                <a16:creationId xmlns:a16="http://schemas.microsoft.com/office/drawing/2014/main" id="{89B51FB2-E109-9621-BD6C-655689824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438" y="3941357"/>
            <a:ext cx="4020819" cy="258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6EF8EB-729E-B8B8-7941-A205A6090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19374"/>
            <a:ext cx="12192000" cy="6207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r>
              <a:rPr lang="en-GB" sz="2400" b="1" dirty="0">
                <a:solidFill>
                  <a:schemeClr val="bg1"/>
                </a:solidFill>
              </a:rPr>
              <a:t>Adiabatic preparation in an optical lattice </a:t>
            </a:r>
          </a:p>
        </p:txBody>
      </p:sp>
    </p:spTree>
    <p:extLst>
      <p:ext uri="{BB962C8B-B14F-4D97-AF65-F5344CB8AC3E}">
        <p14:creationId xmlns:p14="http://schemas.microsoft.com/office/powerpoint/2010/main" val="157135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>
            <a:extLst>
              <a:ext uri="{FF2B5EF4-FFF2-40B4-BE49-F238E27FC236}">
                <a16:creationId xmlns:a16="http://schemas.microsoft.com/office/drawing/2014/main" id="{534BB3B7-C164-783D-3FF0-6068A745FD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32" y="1758386"/>
            <a:ext cx="4599744" cy="2849286"/>
          </a:xfrm>
          <a:prstGeom prst="rect">
            <a:avLst/>
          </a:prstGeom>
        </p:spPr>
      </p:pic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30E36908-5B55-6516-CA2F-C2F99A190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3392" y="1740401"/>
            <a:ext cx="4495799" cy="284928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71AE69A2-0BDC-FD88-194F-6817056E8717}"/>
                  </a:ext>
                </a:extLst>
              </p:cNvPr>
              <p:cNvSpPr txBox="1"/>
              <p:nvPr/>
            </p:nvSpPr>
            <p:spPr>
              <a:xfrm>
                <a:off x="7179571" y="1259098"/>
                <a:ext cx="41373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dirty="0" err="1"/>
                  <a:t>Dominant</a:t>
                </a:r>
                <a:r>
                  <a:rPr lang="it-IT" dirty="0"/>
                  <a:t> fast </a:t>
                </a:r>
                <a:r>
                  <a:rPr lang="it-IT" dirty="0" err="1"/>
                  <a:t>oscillation</a:t>
                </a:r>
                <a:r>
                  <a:rPr lang="it-IT" dirty="0"/>
                  <a:t> (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~ 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it-IT" dirty="0"/>
                  <a:t>)</a:t>
                </a:r>
              </a:p>
            </p:txBody>
          </p:sp>
        </mc:Choice>
        <mc:Fallback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71AE69A2-0BDC-FD88-194F-6817056E8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9571" y="1259098"/>
                <a:ext cx="4137358" cy="369332"/>
              </a:xfrm>
              <a:prstGeom prst="rect">
                <a:avLst/>
              </a:prstGeom>
              <a:blipFill>
                <a:blip r:embed="rId5"/>
                <a:stretch>
                  <a:fillRect l="-1327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Elemento grafico 12">
            <a:extLst>
              <a:ext uri="{FF2B5EF4-FFF2-40B4-BE49-F238E27FC236}">
                <a16:creationId xmlns:a16="http://schemas.microsoft.com/office/drawing/2014/main" id="{A9AEFDAE-CEBD-DB88-C2F2-116421AE43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01740" y="1821891"/>
            <a:ext cx="4599940" cy="29771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319FC71B-36C4-8EFE-A0D5-36964CE6BC21}"/>
                  </a:ext>
                </a:extLst>
              </p:cNvPr>
              <p:cNvSpPr txBox="1"/>
              <p:nvPr/>
            </p:nvSpPr>
            <p:spPr>
              <a:xfrm>
                <a:off x="8884025" y="2103287"/>
                <a:ext cx="162672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>
                    <a:solidFill>
                      <a:srgbClr val="7191BE"/>
                    </a:solidFill>
                  </a:rPr>
                  <a:t>Z</a:t>
                </a:r>
                <a:r>
                  <a:rPr lang="it-IT" sz="2400" dirty="0"/>
                  <a:t>              </a:t>
                </a:r>
                <a14:m>
                  <m:oMath xmlns:m="http://schemas.openxmlformats.org/officeDocument/2006/math">
                    <m:r>
                      <a:rPr lang="it-IT" sz="2400" i="1" smtClean="0">
                        <a:solidFill>
                          <a:srgbClr val="E09B2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it-IT" sz="2400" dirty="0"/>
                  <a:t> </a:t>
                </a: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319FC71B-36C4-8EFE-A0D5-36964CE6BC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4025" y="2103287"/>
                <a:ext cx="1626724" cy="461665"/>
              </a:xfrm>
              <a:prstGeom prst="rect">
                <a:avLst/>
              </a:prstGeom>
              <a:blipFill>
                <a:blip r:embed="rId8"/>
                <a:stretch>
                  <a:fillRect l="-5618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4">
            <a:extLst>
              <a:ext uri="{FF2B5EF4-FFF2-40B4-BE49-F238E27FC236}">
                <a16:creationId xmlns:a16="http://schemas.microsoft.com/office/drawing/2014/main" id="{0712B4CC-54BB-EDF2-514F-FDA8695A3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19374"/>
            <a:ext cx="12192000" cy="6207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r>
              <a:rPr lang="en-GB" sz="2400" b="1" dirty="0">
                <a:solidFill>
                  <a:schemeClr val="bg1"/>
                </a:solidFill>
              </a:rPr>
              <a:t>Phase imprinting with an optical lattice</a:t>
            </a:r>
          </a:p>
        </p:txBody>
      </p:sp>
    </p:spTree>
    <p:extLst>
      <p:ext uri="{BB962C8B-B14F-4D97-AF65-F5344CB8AC3E}">
        <p14:creationId xmlns:p14="http://schemas.microsoft.com/office/powerpoint/2010/main" val="150542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>
            <a:extLst>
              <a:ext uri="{FF2B5EF4-FFF2-40B4-BE49-F238E27FC236}">
                <a16:creationId xmlns:a16="http://schemas.microsoft.com/office/drawing/2014/main" id="{13BB3E5A-1223-2602-0570-32174258DC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864" r="29143"/>
          <a:stretch/>
        </p:blipFill>
        <p:spPr>
          <a:xfrm>
            <a:off x="8076045" y="791396"/>
            <a:ext cx="2326485" cy="319950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1ABF1FC-ADD6-00F7-7DAC-0AAC5EB258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64"/>
          <a:stretch/>
        </p:blipFill>
        <p:spPr>
          <a:xfrm>
            <a:off x="1752236" y="2016924"/>
            <a:ext cx="6139418" cy="353522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A34850B-B7FC-2E9E-08E6-ADB3CADF2617}"/>
              </a:ext>
            </a:extLst>
          </p:cNvPr>
          <p:cNvSpPr txBox="1"/>
          <p:nvPr/>
        </p:nvSpPr>
        <p:spPr>
          <a:xfrm>
            <a:off x="8219584" y="884456"/>
            <a:ext cx="20102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/>
              <a:t>i</a:t>
            </a:r>
            <a:r>
              <a:rPr lang="it-IT" sz="1800" dirty="0" err="1"/>
              <a:t>nterference</a:t>
            </a:r>
            <a:r>
              <a:rPr lang="it-IT" dirty="0"/>
              <a:t>:</a:t>
            </a:r>
            <a:r>
              <a:rPr lang="it-IT" sz="1800" dirty="0">
                <a:latin typeface="+mj-lt"/>
              </a:rPr>
              <a:t> </a:t>
            </a:r>
            <a:r>
              <a:rPr lang="el-GR" sz="2000" b="1" dirty="0">
                <a:latin typeface="+mj-lt"/>
              </a:rPr>
              <a:t>φ</a:t>
            </a:r>
            <a:endParaRPr lang="it-IT" sz="1800" b="1" dirty="0">
              <a:latin typeface="+mj-lt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7DC349F4-B535-CEBC-BA27-005BE8994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473" y="4498009"/>
            <a:ext cx="1862743" cy="192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9B93BB18-1C91-05AA-F258-7C9905B08AA6}"/>
              </a:ext>
            </a:extLst>
          </p:cNvPr>
          <p:cNvCxnSpPr>
            <a:cxnSpLocks/>
          </p:cNvCxnSpPr>
          <p:nvPr/>
        </p:nvCxnSpPr>
        <p:spPr>
          <a:xfrm flipH="1">
            <a:off x="9558623" y="6176906"/>
            <a:ext cx="37618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96F9A1F8-9738-491A-5173-D0FC0FCA28E6}"/>
                  </a:ext>
                </a:extLst>
              </p:cNvPr>
              <p:cNvSpPr txBox="1"/>
              <p:nvPr/>
            </p:nvSpPr>
            <p:spPr>
              <a:xfrm>
                <a:off x="9558623" y="5818627"/>
                <a:ext cx="37618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m:rPr>
                          <m:sty m:val="p"/>
                        </m:rPr>
                        <a:rPr lang="el-GR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μ</m:t>
                      </m:r>
                      <m:r>
                        <m:rPr>
                          <m:sty m:val="p"/>
                        </m:rPr>
                        <a:rPr lang="it-IT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it-IT" dirty="0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96F9A1F8-9738-491A-5173-D0FC0FCA28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8623" y="5818627"/>
                <a:ext cx="376187" cy="276999"/>
              </a:xfrm>
              <a:prstGeom prst="rect">
                <a:avLst/>
              </a:prstGeom>
              <a:blipFill>
                <a:blip r:embed="rId4"/>
                <a:stretch>
                  <a:fillRect l="-20968" r="-35484" b="-2608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Connettore curvo 20">
            <a:extLst>
              <a:ext uri="{FF2B5EF4-FFF2-40B4-BE49-F238E27FC236}">
                <a16:creationId xmlns:a16="http://schemas.microsoft.com/office/drawing/2014/main" id="{725A492A-9212-C660-2736-5DDBA2BF7FCE}"/>
              </a:ext>
            </a:extLst>
          </p:cNvPr>
          <p:cNvCxnSpPr>
            <a:cxnSpLocks/>
          </p:cNvCxnSpPr>
          <p:nvPr/>
        </p:nvCxnSpPr>
        <p:spPr>
          <a:xfrm flipV="1">
            <a:off x="7430238" y="1647592"/>
            <a:ext cx="721360" cy="501412"/>
          </a:xfrm>
          <a:prstGeom prst="curvedConnector3">
            <a:avLst>
              <a:gd name="adj1" fmla="val 3521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curvo 23">
            <a:extLst>
              <a:ext uri="{FF2B5EF4-FFF2-40B4-BE49-F238E27FC236}">
                <a16:creationId xmlns:a16="http://schemas.microsoft.com/office/drawing/2014/main" id="{B0ACA31E-6012-5668-17B7-D7A3AC7708FA}"/>
              </a:ext>
            </a:extLst>
          </p:cNvPr>
          <p:cNvCxnSpPr>
            <a:cxnSpLocks/>
          </p:cNvCxnSpPr>
          <p:nvPr/>
        </p:nvCxnSpPr>
        <p:spPr>
          <a:xfrm>
            <a:off x="6129758" y="4716730"/>
            <a:ext cx="2021840" cy="1101897"/>
          </a:xfrm>
          <a:prstGeom prst="curvedConnector3">
            <a:avLst>
              <a:gd name="adj1" fmla="val 9296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089CFCEC-F17F-E641-A6D3-EBB32B18E25F}"/>
                  </a:ext>
                </a:extLst>
              </p:cNvPr>
              <p:cNvSpPr txBox="1"/>
              <p:nvPr/>
            </p:nvSpPr>
            <p:spPr>
              <a:xfrm>
                <a:off x="8247473" y="3800711"/>
                <a:ext cx="268060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800" b="0" dirty="0"/>
                  <a:t>in-situ </a:t>
                </a:r>
                <a:r>
                  <a:rPr lang="it-IT" sz="1800" b="0" dirty="0" err="1"/>
                  <a:t>density</a:t>
                </a:r>
                <a:r>
                  <a:rPr lang="it-IT" sz="1800" b="0" dirty="0"/>
                  <a:t>: </a:t>
                </a:r>
                <a14:m>
                  <m:oMath xmlns:m="http://schemas.openxmlformats.org/officeDocument/2006/math">
                    <m:r>
                      <a:rPr lang="it-IT" sz="2400" b="1" i="1" smtClean="0"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endParaRPr lang="it-IT" sz="1800" b="1" dirty="0">
                  <a:latin typeface="+mj-lt"/>
                </a:endParaRPr>
              </a:p>
            </p:txBody>
          </p:sp>
        </mc:Choice>
        <mc:Fallback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089CFCEC-F17F-E641-A6D3-EBB32B18E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7473" y="3800711"/>
                <a:ext cx="2680604" cy="461665"/>
              </a:xfrm>
              <a:prstGeom prst="rect">
                <a:avLst/>
              </a:prstGeom>
              <a:blipFill>
                <a:blip r:embed="rId5"/>
                <a:stretch>
                  <a:fillRect l="-2045" b="-1710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B1FD7842-DB03-1ECD-68BB-59A68B3A31AA}"/>
              </a:ext>
            </a:extLst>
          </p:cNvPr>
          <p:cNvSpPr txBox="1"/>
          <p:nvPr/>
        </p:nvSpPr>
        <p:spPr>
          <a:xfrm>
            <a:off x="2020511" y="1575798"/>
            <a:ext cx="4763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switch on the optical lattice for 50-100 </a:t>
            </a:r>
            <a:r>
              <a:rPr lang="it-IT" sz="2000" dirty="0" err="1">
                <a:latin typeface="Symbol" panose="05050102010706020507" pitchFamily="18" charset="2"/>
              </a:rPr>
              <a:t>m</a:t>
            </a:r>
            <a:r>
              <a:rPr lang="it-IT" dirty="0" err="1"/>
              <a:t>s</a:t>
            </a:r>
            <a:r>
              <a:rPr lang="it-IT" dirty="0"/>
              <a:t> </a:t>
            </a:r>
          </a:p>
        </p:txBody>
      </p:sp>
      <p:cxnSp>
        <p:nvCxnSpPr>
          <p:cNvPr id="39" name="Connettore 2 38">
            <a:extLst>
              <a:ext uri="{FF2B5EF4-FFF2-40B4-BE49-F238E27FC236}">
                <a16:creationId xmlns:a16="http://schemas.microsoft.com/office/drawing/2014/main" id="{B4AACB6C-2D4F-E6EB-67DE-E5EE64B32515}"/>
              </a:ext>
            </a:extLst>
          </p:cNvPr>
          <p:cNvCxnSpPr/>
          <p:nvPr/>
        </p:nvCxnSpPr>
        <p:spPr>
          <a:xfrm>
            <a:off x="3295118" y="1945130"/>
            <a:ext cx="944880" cy="6001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4">
            <a:extLst>
              <a:ext uri="{FF2B5EF4-FFF2-40B4-BE49-F238E27FC236}">
                <a16:creationId xmlns:a16="http://schemas.microsoft.com/office/drawing/2014/main" id="{527F6CFD-680F-DA3A-3549-43FC2159A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19374"/>
            <a:ext cx="12192000" cy="6207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r>
              <a:rPr lang="en-GB" sz="2400" b="1" dirty="0">
                <a:solidFill>
                  <a:schemeClr val="bg1"/>
                </a:solidFill>
              </a:rPr>
              <a:t>Experimental methods</a:t>
            </a:r>
          </a:p>
        </p:txBody>
      </p:sp>
    </p:spTree>
    <p:extLst>
      <p:ext uri="{BB962C8B-B14F-4D97-AF65-F5344CB8AC3E}">
        <p14:creationId xmlns:p14="http://schemas.microsoft.com/office/powerpoint/2010/main" val="31149426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DAF2F4C0-9FE7-2E46-B6B8-3A1FC3462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015" y="1002606"/>
            <a:ext cx="7423130" cy="279723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74D3E78-C7BF-A657-7769-C6762BE54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855" y="3985204"/>
            <a:ext cx="7216290" cy="2618504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1154FE3-74E0-EF74-5B6D-46B502F7DEB1}"/>
              </a:ext>
            </a:extLst>
          </p:cNvPr>
          <p:cNvSpPr txBox="1"/>
          <p:nvPr/>
        </p:nvSpPr>
        <p:spPr>
          <a:xfrm>
            <a:off x="3129280" y="1217706"/>
            <a:ext cx="878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Phase</a:t>
            </a:r>
            <a:endParaRPr lang="it-IT" b="1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76E174B-902D-3E9C-6ECF-C2B8C26D0617}"/>
              </a:ext>
            </a:extLst>
          </p:cNvPr>
          <p:cNvSpPr txBox="1"/>
          <p:nvPr/>
        </p:nvSpPr>
        <p:spPr>
          <a:xfrm>
            <a:off x="3129279" y="4184426"/>
            <a:ext cx="1619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Imbalance</a:t>
            </a:r>
            <a:endParaRPr lang="it-IT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F3AB3B-B368-8267-8CC2-B1C573B5B4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19374"/>
            <a:ext cx="12192000" cy="6207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r>
              <a:rPr lang="en-GB" sz="2400" b="1" dirty="0">
                <a:solidFill>
                  <a:schemeClr val="bg1"/>
                </a:solidFill>
              </a:rPr>
              <a:t>Josephson oscillations!</a:t>
            </a:r>
          </a:p>
        </p:txBody>
      </p:sp>
    </p:spTree>
    <p:extLst>
      <p:ext uri="{BB962C8B-B14F-4D97-AF65-F5344CB8AC3E}">
        <p14:creationId xmlns:p14="http://schemas.microsoft.com/office/powerpoint/2010/main" val="16602460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EAA4E769-5B14-1EB1-3AFE-C32B0214F6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5044" y="1764061"/>
            <a:ext cx="7639051" cy="417092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7F61D67-2010-FB9C-A11D-DFD4F3624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7870" y="3510585"/>
            <a:ext cx="2096826" cy="1342478"/>
          </a:xfrm>
          <a:prstGeom prst="rect">
            <a:avLst/>
          </a:prstGeom>
        </p:spPr>
      </p:pic>
      <p:sp>
        <p:nvSpPr>
          <p:cNvPr id="14" name="Ovale 13">
            <a:extLst>
              <a:ext uri="{FF2B5EF4-FFF2-40B4-BE49-F238E27FC236}">
                <a16:creationId xmlns:a16="http://schemas.microsoft.com/office/drawing/2014/main" id="{D1E7D414-971A-C1D1-2A7F-1A8EAD74521F}"/>
              </a:ext>
            </a:extLst>
          </p:cNvPr>
          <p:cNvSpPr/>
          <p:nvPr/>
        </p:nvSpPr>
        <p:spPr>
          <a:xfrm>
            <a:off x="9329707" y="2399573"/>
            <a:ext cx="77469" cy="770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96A41B5-EDF2-6556-AE74-070F8C3CD52F}"/>
              </a:ext>
            </a:extLst>
          </p:cNvPr>
          <p:cNvSpPr txBox="1"/>
          <p:nvPr/>
        </p:nvSpPr>
        <p:spPr>
          <a:xfrm>
            <a:off x="9546942" y="2024111"/>
            <a:ext cx="2780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eGPE</a:t>
            </a:r>
            <a:r>
              <a:rPr lang="it-IT" dirty="0"/>
              <a:t> </a:t>
            </a:r>
            <a:r>
              <a:rPr lang="it-IT" dirty="0" err="1"/>
              <a:t>numerical</a:t>
            </a:r>
            <a:r>
              <a:rPr lang="it-IT" dirty="0"/>
              <a:t> </a:t>
            </a:r>
            <a:r>
              <a:rPr lang="it-IT" dirty="0" err="1"/>
              <a:t>simulations</a:t>
            </a:r>
            <a:endParaRPr lang="it-IT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C148957-0542-860D-3068-579B723CA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19374"/>
            <a:ext cx="12192000" cy="6207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r>
              <a:rPr lang="en-GB" sz="2400" b="1" dirty="0">
                <a:solidFill>
                  <a:schemeClr val="bg1"/>
                </a:solidFill>
              </a:rPr>
              <a:t>Josephson frequencies: experiment</a:t>
            </a:r>
          </a:p>
        </p:txBody>
      </p:sp>
    </p:spTree>
    <p:extLst>
      <p:ext uri="{BB962C8B-B14F-4D97-AF65-F5344CB8AC3E}">
        <p14:creationId xmlns:p14="http://schemas.microsoft.com/office/powerpoint/2010/main" val="37030412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2C148957-0542-860D-3068-579B723CA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19374"/>
            <a:ext cx="12192000" cy="6207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r>
              <a:rPr lang="en-GB" sz="2400" b="1" dirty="0">
                <a:solidFill>
                  <a:schemeClr val="bg1"/>
                </a:solidFill>
              </a:rPr>
              <a:t>Josephson frequencies: model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7AC0115-9811-82AE-EA7F-503E879D0290}"/>
              </a:ext>
            </a:extLst>
          </p:cNvPr>
          <p:cNvSpPr txBox="1"/>
          <p:nvPr/>
        </p:nvSpPr>
        <p:spPr>
          <a:xfrm>
            <a:off x="5404554" y="6250458"/>
            <a:ext cx="2593749" cy="370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/>
              <a:t>Paper in </a:t>
            </a:r>
            <a:r>
              <a:rPr lang="it-IT" sz="1800" dirty="0" err="1"/>
              <a:t>preparation</a:t>
            </a:r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F4198990-0566-7AED-B3D8-3468A9C50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064" y="705864"/>
            <a:ext cx="7167239" cy="5446272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9568BBFE-0781-CD10-17AA-ED63287B3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1103" y="948031"/>
            <a:ext cx="3599620" cy="248096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0F95D882-4F42-A179-585E-C6E9A18388C5}"/>
                  </a:ext>
                </a:extLst>
              </p:cNvPr>
              <p:cNvSpPr txBox="1"/>
              <p:nvPr/>
            </p:nvSpPr>
            <p:spPr>
              <a:xfrm>
                <a:off x="8178472" y="4293945"/>
                <a:ext cx="2880852" cy="7203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num>
                        <m:den>
                          <m:sSup>
                            <m:sSupPr>
                              <m:ctrlP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/2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it-IT" sz="1600" dirty="0"/>
              </a:p>
            </p:txBody>
          </p:sp>
        </mc:Choice>
        <mc:Fallback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0F95D882-4F42-A179-585E-C6E9A18388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8472" y="4293945"/>
                <a:ext cx="2880852" cy="7203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71906743-358A-CDAF-56F0-CE0D3FA1C3B5}"/>
                  </a:ext>
                </a:extLst>
              </p:cNvPr>
              <p:cNvSpPr txBox="1"/>
              <p:nvPr/>
            </p:nvSpPr>
            <p:spPr>
              <a:xfrm>
                <a:off x="8724598" y="5382622"/>
                <a:ext cx="2390334" cy="3727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  <m:rad>
                        <m:radPr>
                          <m:degHide m:val="on"/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𝑁𝑈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/2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</m:rad>
                    </m:oMath>
                  </m:oMathPara>
                </a14:m>
                <a:endParaRPr lang="it-IT" sz="2000" dirty="0"/>
              </a:p>
            </p:txBody>
          </p:sp>
        </mc:Choice>
        <mc:Fallback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71906743-358A-CDAF-56F0-CE0D3FA1C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4598" y="5382622"/>
                <a:ext cx="2390334" cy="372731"/>
              </a:xfrm>
              <a:prstGeom prst="rect">
                <a:avLst/>
              </a:prstGeom>
              <a:blipFill>
                <a:blip r:embed="rId5"/>
                <a:stretch>
                  <a:fillRect l="-510" r="-1786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083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0" y="3"/>
            <a:ext cx="12192000" cy="6207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r>
              <a:rPr lang="en-GB" sz="2400" b="1" dirty="0">
                <a:solidFill>
                  <a:schemeClr val="bg1"/>
                </a:solidFill>
              </a:rPr>
              <a:t>Conclusions and outlook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B6AE625-1858-4812-9B67-2CEA85272CE7}"/>
              </a:ext>
            </a:extLst>
          </p:cNvPr>
          <p:cNvSpPr/>
          <p:nvPr/>
        </p:nvSpPr>
        <p:spPr>
          <a:xfrm>
            <a:off x="824146" y="1118898"/>
            <a:ext cx="1018374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err="1"/>
              <a:t>Fundamental</a:t>
            </a:r>
            <a:r>
              <a:rPr lang="it-IT" sz="2000" dirty="0"/>
              <a:t> </a:t>
            </a:r>
            <a:r>
              <a:rPr lang="it-IT" sz="2000" dirty="0" err="1"/>
              <a:t>properties</a:t>
            </a:r>
            <a:r>
              <a:rPr lang="it-IT" sz="2000" dirty="0"/>
              <a:t> of supersolids </a:t>
            </a:r>
            <a:r>
              <a:rPr lang="it-IT" sz="2000" dirty="0" err="1"/>
              <a:t>accessible</a:t>
            </a:r>
            <a:r>
              <a:rPr lang="it-IT" sz="2000" dirty="0"/>
              <a:t> in </a:t>
            </a:r>
            <a:r>
              <a:rPr lang="it-IT" sz="2000" dirty="0" err="1"/>
              <a:t>few</a:t>
            </a:r>
            <a:r>
              <a:rPr lang="it-IT" sz="2000" dirty="0"/>
              <a:t>-cluster systems:</a:t>
            </a:r>
          </a:p>
          <a:p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Two </a:t>
            </a:r>
            <a:r>
              <a:rPr lang="it-IT" sz="2000" dirty="0" err="1"/>
              <a:t>oscillation</a:t>
            </a:r>
            <a:r>
              <a:rPr lang="it-IT" sz="2000" dirty="0"/>
              <a:t> </a:t>
            </a:r>
            <a:r>
              <a:rPr lang="it-IT" sz="2000" dirty="0" err="1"/>
              <a:t>modes</a:t>
            </a:r>
            <a:r>
              <a:rPr lang="it-IT" sz="2000" dirty="0"/>
              <a:t> (</a:t>
            </a:r>
            <a:r>
              <a:rPr lang="it-IT" sz="2000" dirty="0" err="1"/>
              <a:t>solid</a:t>
            </a:r>
            <a:r>
              <a:rPr lang="it-IT" sz="2000" dirty="0"/>
              <a:t> nature)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/>
              <a:t>Phase</a:t>
            </a:r>
            <a:r>
              <a:rPr lang="it-IT" sz="2000" dirty="0"/>
              <a:t> </a:t>
            </a:r>
            <a:r>
              <a:rPr lang="it-IT" sz="2000" dirty="0" err="1"/>
              <a:t>transition</a:t>
            </a:r>
            <a:r>
              <a:rPr lang="it-IT" sz="2000" dirty="0"/>
              <a:t> </a:t>
            </a:r>
            <a:r>
              <a:rPr lang="it-IT" sz="2000" dirty="0" err="1"/>
              <a:t>similar</a:t>
            </a:r>
            <a:r>
              <a:rPr lang="it-IT" sz="2000" dirty="0"/>
              <a:t> to </a:t>
            </a:r>
            <a:r>
              <a:rPr lang="it-IT" sz="2000" dirty="0" err="1"/>
              <a:t>crystallization</a:t>
            </a:r>
            <a:endParaRPr lang="it-IT" sz="2000" dirty="0"/>
          </a:p>
          <a:p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Non-</a:t>
            </a:r>
            <a:r>
              <a:rPr lang="it-IT" sz="2000" dirty="0" err="1"/>
              <a:t>classical</a:t>
            </a:r>
            <a:r>
              <a:rPr lang="it-IT" sz="2000" dirty="0"/>
              <a:t> </a:t>
            </a:r>
            <a:r>
              <a:rPr lang="it-IT" sz="2000" dirty="0" err="1"/>
              <a:t>rotational</a:t>
            </a:r>
            <a:r>
              <a:rPr lang="it-IT" sz="2000" dirty="0"/>
              <a:t> </a:t>
            </a:r>
            <a:r>
              <a:rPr lang="it-IT" sz="2000" dirty="0" err="1"/>
              <a:t>inertia</a:t>
            </a:r>
            <a:r>
              <a:rPr lang="it-IT" sz="2000" dirty="0"/>
              <a:t> (</a:t>
            </a:r>
            <a:r>
              <a:rPr lang="it-IT" sz="2000" dirty="0" err="1"/>
              <a:t>superfluid</a:t>
            </a:r>
            <a:r>
              <a:rPr lang="it-IT" sz="2000" dirty="0"/>
              <a:t> nature)</a:t>
            </a:r>
          </a:p>
          <a:p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Josephson </a:t>
            </a:r>
            <a:r>
              <a:rPr lang="it-IT" sz="2000" dirty="0" err="1"/>
              <a:t>effect</a:t>
            </a:r>
            <a:r>
              <a:rPr lang="it-IT" sz="2000" dirty="0"/>
              <a:t> (</a:t>
            </a:r>
            <a:r>
              <a:rPr lang="it-IT" sz="2000" dirty="0" err="1"/>
              <a:t>solid</a:t>
            </a:r>
            <a:r>
              <a:rPr lang="it-IT" sz="2000" dirty="0"/>
              <a:t> and </a:t>
            </a:r>
            <a:r>
              <a:rPr lang="it-IT" sz="2000" dirty="0" err="1"/>
              <a:t>superfluid</a:t>
            </a:r>
            <a:r>
              <a:rPr lang="it-IT" sz="2000" dirty="0"/>
              <a:t> nature)</a:t>
            </a:r>
          </a:p>
          <a:p>
            <a:endParaRPr lang="it-IT" sz="2000" dirty="0"/>
          </a:p>
          <a:p>
            <a:endParaRPr lang="it-IT" sz="20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FC198AA-2D5F-2CB6-5C73-DA2F5FE0B70A}"/>
              </a:ext>
            </a:extLst>
          </p:cNvPr>
          <p:cNvSpPr txBox="1"/>
          <p:nvPr/>
        </p:nvSpPr>
        <p:spPr>
          <a:xfrm>
            <a:off x="824146" y="4420119"/>
            <a:ext cx="96767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/>
              <a:t>More and more open </a:t>
            </a:r>
            <a:r>
              <a:rPr lang="it-IT" sz="2000" dirty="0" err="1"/>
              <a:t>questions</a:t>
            </a:r>
            <a:r>
              <a:rPr lang="it-IT" sz="2000" dirty="0"/>
              <a:t>: </a:t>
            </a:r>
            <a:r>
              <a:rPr lang="it-IT" sz="2000" dirty="0" err="1"/>
              <a:t>solid</a:t>
            </a:r>
            <a:r>
              <a:rPr lang="it-IT" sz="2000" dirty="0"/>
              <a:t> nature of supersolids (shear </a:t>
            </a:r>
            <a:r>
              <a:rPr lang="it-IT" sz="2000" dirty="0" err="1"/>
              <a:t>forces</a:t>
            </a:r>
            <a:r>
              <a:rPr lang="it-IT" sz="2000" dirty="0"/>
              <a:t>, lattice </a:t>
            </a:r>
            <a:r>
              <a:rPr lang="it-IT" sz="2000" dirty="0" err="1"/>
              <a:t>slips</a:t>
            </a:r>
            <a:r>
              <a:rPr lang="it-IT" sz="2000" dirty="0"/>
              <a:t>, …), entanglement </a:t>
            </a:r>
            <a:r>
              <a:rPr lang="it-IT" sz="2000" dirty="0" err="1"/>
              <a:t>properties</a:t>
            </a:r>
            <a:r>
              <a:rPr lang="it-IT" sz="2000" dirty="0"/>
              <a:t> (Josephson </a:t>
            </a:r>
            <a:r>
              <a:rPr lang="it-IT" sz="2000" dirty="0" err="1"/>
              <a:t>fluctuations</a:t>
            </a:r>
            <a:r>
              <a:rPr lang="it-IT" sz="2000" dirty="0"/>
              <a:t>, …)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4D8C1C6-94E1-23F8-E9BE-6063A8C48FDE}"/>
              </a:ext>
            </a:extLst>
          </p:cNvPr>
          <p:cNvSpPr txBox="1"/>
          <p:nvPr/>
        </p:nvSpPr>
        <p:spPr>
          <a:xfrm>
            <a:off x="824146" y="5385159"/>
            <a:ext cx="94309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sz="2000" dirty="0"/>
          </a:p>
          <a:p>
            <a:r>
              <a:rPr lang="it-IT" sz="2000" dirty="0" err="1"/>
              <a:t>Also</a:t>
            </a:r>
            <a:r>
              <a:rPr lang="it-IT" sz="2000" dirty="0"/>
              <a:t> </a:t>
            </a:r>
            <a:r>
              <a:rPr lang="it-IT" sz="2000" dirty="0" err="1"/>
              <a:t>strongly</a:t>
            </a:r>
            <a:r>
              <a:rPr lang="it-IT" sz="2000" dirty="0"/>
              <a:t> </a:t>
            </a:r>
            <a:r>
              <a:rPr lang="it-IT" sz="2000" dirty="0" err="1"/>
              <a:t>correlated</a:t>
            </a:r>
            <a:r>
              <a:rPr lang="it-IT" sz="2000" dirty="0"/>
              <a:t> supersolids </a:t>
            </a:r>
            <a:r>
              <a:rPr lang="it-IT" sz="2000" dirty="0" err="1"/>
              <a:t>accessible</a:t>
            </a:r>
            <a:r>
              <a:rPr lang="it-IT" sz="2000" dirty="0"/>
              <a:t> with </a:t>
            </a:r>
            <a:r>
              <a:rPr lang="it-IT" sz="2000" dirty="0" err="1"/>
              <a:t>dipolar</a:t>
            </a:r>
            <a:r>
              <a:rPr lang="it-IT" sz="2000" dirty="0"/>
              <a:t> </a:t>
            </a:r>
            <a:r>
              <a:rPr lang="it-IT" sz="2000" dirty="0" err="1"/>
              <a:t>gases</a:t>
            </a:r>
            <a:endParaRPr lang="it-IT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718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0" y="-58991"/>
            <a:ext cx="12192000" cy="6207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r>
              <a:rPr lang="en-GB" sz="2400" b="1" dirty="0">
                <a:solidFill>
                  <a:schemeClr val="bg1"/>
                </a:solidFill>
              </a:rPr>
              <a:t>Supersolid-like low energy phases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C50901C-76A4-4542-A0F0-A54E76996DAD}"/>
              </a:ext>
            </a:extLst>
          </p:cNvPr>
          <p:cNvSpPr txBox="1"/>
          <p:nvPr/>
        </p:nvSpPr>
        <p:spPr>
          <a:xfrm>
            <a:off x="5049209" y="5349239"/>
            <a:ext cx="52277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Many </a:t>
            </a:r>
            <a:r>
              <a:rPr lang="en-US" sz="1600" b="1" dirty="0"/>
              <a:t>theoretical proposals for quantum gases</a:t>
            </a:r>
            <a:r>
              <a:rPr lang="en-US" sz="1600" dirty="0"/>
              <a:t>: e. g. dipoles in lattices or in 2D:</a:t>
            </a:r>
          </a:p>
          <a:p>
            <a:r>
              <a:rPr lang="it-IT" sz="1400" dirty="0"/>
              <a:t>S. </a:t>
            </a:r>
            <a:r>
              <a:rPr lang="it-IT" sz="1400" dirty="0" err="1"/>
              <a:t>Wessel</a:t>
            </a:r>
            <a:r>
              <a:rPr lang="it-IT" sz="1400" dirty="0"/>
              <a:t>, M. </a:t>
            </a:r>
            <a:r>
              <a:rPr lang="it-IT" sz="1400" dirty="0" err="1"/>
              <a:t>Troyer</a:t>
            </a:r>
            <a:r>
              <a:rPr lang="it-IT" sz="1400" dirty="0"/>
              <a:t>, </a:t>
            </a:r>
            <a:r>
              <a:rPr lang="it-IT" sz="1400" dirty="0" err="1"/>
              <a:t>Phys</a:t>
            </a:r>
            <a:r>
              <a:rPr lang="it-IT" sz="1400" dirty="0"/>
              <a:t>. Rev. Lett. 95 127205 (2005); Z.-K. Lu et al. </a:t>
            </a:r>
            <a:r>
              <a:rPr lang="it-IT" sz="1400" dirty="0" err="1"/>
              <a:t>Phys</a:t>
            </a:r>
            <a:r>
              <a:rPr lang="it-IT" sz="1400" dirty="0"/>
              <a:t>. Rev. Lett. 115, 075303 (2015); …</a:t>
            </a:r>
            <a:endParaRPr lang="en-US" sz="14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82F1C8D-8E92-4F05-A3CF-9B6DA9EC4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096" y="3545768"/>
            <a:ext cx="3878527" cy="1370947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07EBE122-CFF0-4ED3-9DFE-FF8C9030782A}"/>
              </a:ext>
            </a:extLst>
          </p:cNvPr>
          <p:cNvSpPr/>
          <p:nvPr/>
        </p:nvSpPr>
        <p:spPr>
          <a:xfrm>
            <a:off x="397221" y="5125950"/>
            <a:ext cx="41317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231F20"/>
                </a:solidFill>
                <a:latin typeface="+mn-lt"/>
              </a:rPr>
              <a:t>Optical </a:t>
            </a:r>
            <a:r>
              <a:rPr lang="fr-FR" sz="1400" b="1" dirty="0" err="1">
                <a:solidFill>
                  <a:srgbClr val="231F20"/>
                </a:solidFill>
                <a:latin typeface="+mn-lt"/>
              </a:rPr>
              <a:t>cavities</a:t>
            </a:r>
            <a:r>
              <a:rPr lang="fr-FR" sz="1400" dirty="0">
                <a:solidFill>
                  <a:srgbClr val="231F20"/>
                </a:solidFill>
                <a:latin typeface="+mn-lt"/>
              </a:rPr>
              <a:t>: J. Léonard et al.</a:t>
            </a:r>
            <a:r>
              <a:rPr lang="en-US" sz="1400" dirty="0">
                <a:solidFill>
                  <a:srgbClr val="231F20"/>
                </a:solidFill>
                <a:latin typeface="+mn-lt"/>
              </a:rPr>
              <a:t>, </a:t>
            </a:r>
            <a:r>
              <a:rPr lang="fr-FR" sz="1400" dirty="0">
                <a:solidFill>
                  <a:srgbClr val="231F20"/>
                </a:solidFill>
                <a:latin typeface="+mn-lt"/>
              </a:rPr>
              <a:t>Science 358, 1415 (2017). </a:t>
            </a:r>
            <a:r>
              <a:rPr lang="en-US" sz="1400" b="1" dirty="0"/>
              <a:t>Spin-Orbit coupling</a:t>
            </a:r>
            <a:r>
              <a:rPr lang="en-US" sz="1400" dirty="0"/>
              <a:t>: J. R. Li et al., Nature 543 (2017); theory: Y. Li et al. P</a:t>
            </a:r>
            <a:r>
              <a:rPr lang="it-IT" sz="1400" dirty="0" err="1"/>
              <a:t>hys</a:t>
            </a:r>
            <a:r>
              <a:rPr lang="it-IT" sz="1400" dirty="0"/>
              <a:t>. Rev. Lett. 110, 235302 (2013) .</a:t>
            </a:r>
            <a:endParaRPr lang="en-US" sz="14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A396FBF-6D50-4298-9F6A-11C2EC7C5B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8437" y="1159458"/>
            <a:ext cx="2225818" cy="2579666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AFE977B-B2DD-4594-9973-29C18BCFA6BA}"/>
              </a:ext>
            </a:extLst>
          </p:cNvPr>
          <p:cNvSpPr txBox="1"/>
          <p:nvPr/>
        </p:nvSpPr>
        <p:spPr>
          <a:xfrm>
            <a:off x="9327824" y="3824849"/>
            <a:ext cx="240608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/>
              <a:t>Cuprates</a:t>
            </a:r>
            <a:r>
              <a:rPr lang="fr-FR" sz="1400" dirty="0"/>
              <a:t>: </a:t>
            </a:r>
            <a:r>
              <a:rPr lang="fr-FR" sz="1400" dirty="0" err="1"/>
              <a:t>Edkins</a:t>
            </a:r>
            <a:r>
              <a:rPr lang="fr-FR" sz="1400" dirty="0"/>
              <a:t> et al., Science 364, 976 (2019). </a:t>
            </a:r>
            <a:r>
              <a:rPr lang="fr-FR" sz="1400" b="1" dirty="0"/>
              <a:t>TMD</a:t>
            </a:r>
            <a:r>
              <a:rPr lang="fr-FR" sz="1400" dirty="0"/>
              <a:t>: Liu et al. Science 372, 1447 (2021).</a:t>
            </a:r>
          </a:p>
          <a:p>
            <a:r>
              <a:rPr lang="fr-FR" sz="1400" b="1" dirty="0"/>
              <a:t>FFLO</a:t>
            </a:r>
            <a:r>
              <a:rPr lang="fr-FR" sz="1400" dirty="0"/>
              <a:t>…</a:t>
            </a:r>
            <a:endParaRPr lang="it-IT" sz="140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9D0380F-386B-4C5D-8B16-F61E4311F9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124" y="1002413"/>
            <a:ext cx="2769612" cy="2144216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8224DDE5-8EEF-4127-BAD1-F0CCA106BA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1713" y="1065092"/>
            <a:ext cx="1327212" cy="1719140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1CA1FA9-FE77-4502-AD0F-8C3D43635C72}"/>
              </a:ext>
            </a:extLst>
          </p:cNvPr>
          <p:cNvSpPr txBox="1"/>
          <p:nvPr/>
        </p:nvSpPr>
        <p:spPr>
          <a:xfrm>
            <a:off x="5192003" y="3756204"/>
            <a:ext cx="362127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>
                <a:latin typeface="+mn-lt"/>
              </a:rPr>
              <a:t>Helium-3 under </a:t>
            </a:r>
            <a:r>
              <a:rPr lang="it-IT" sz="1400" b="1" dirty="0" err="1">
                <a:latin typeface="+mn-lt"/>
              </a:rPr>
              <a:t>confinement</a:t>
            </a:r>
            <a:r>
              <a:rPr lang="it-IT" sz="1400" dirty="0">
                <a:latin typeface="+mn-lt"/>
              </a:rPr>
              <a:t>: </a:t>
            </a:r>
            <a:r>
              <a:rPr lang="it-IT" sz="1400" dirty="0" err="1">
                <a:latin typeface="+mn-lt"/>
              </a:rPr>
              <a:t>Levitin</a:t>
            </a:r>
            <a:r>
              <a:rPr lang="it-IT" sz="1400" dirty="0">
                <a:latin typeface="+mn-lt"/>
              </a:rPr>
              <a:t> et al. </a:t>
            </a:r>
            <a:r>
              <a:rPr lang="it-IT" sz="1400" dirty="0" err="1">
                <a:latin typeface="+mn-lt"/>
              </a:rPr>
              <a:t>Phys</a:t>
            </a:r>
            <a:r>
              <a:rPr lang="it-IT" sz="1400" dirty="0">
                <a:latin typeface="+mn-lt"/>
              </a:rPr>
              <a:t>. Rev. Lett. 122, 085301 (2019); </a:t>
            </a:r>
            <a:r>
              <a:rPr lang="it-IT" sz="1400" dirty="0" err="1">
                <a:latin typeface="+mn-lt"/>
              </a:rPr>
              <a:t>Shook</a:t>
            </a:r>
            <a:r>
              <a:rPr lang="it-IT" sz="1400" dirty="0">
                <a:latin typeface="+mn-lt"/>
              </a:rPr>
              <a:t> et al. </a:t>
            </a:r>
            <a:r>
              <a:rPr lang="it-IT" sz="1400" dirty="0" err="1">
                <a:latin typeface="+mn-lt"/>
              </a:rPr>
              <a:t>Phys</a:t>
            </a:r>
            <a:r>
              <a:rPr lang="it-IT" sz="1400" dirty="0">
                <a:latin typeface="+mn-lt"/>
              </a:rPr>
              <a:t>. Rev. Lett. </a:t>
            </a:r>
            <a:r>
              <a:rPr lang="it-IT" sz="1400" b="0" i="0" u="none" strike="noStrike" baseline="0" dirty="0">
                <a:solidFill>
                  <a:srgbClr val="231F20"/>
                </a:solidFill>
                <a:latin typeface="+mn-lt"/>
              </a:rPr>
              <a:t>124, 015301 (2020)</a:t>
            </a:r>
            <a:r>
              <a:rPr lang="it-IT" sz="1400" dirty="0">
                <a:latin typeface="+mn-lt"/>
              </a:rPr>
              <a:t> 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A47164E5-3D3B-4EFD-BC64-418694766C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4786" y="2628404"/>
            <a:ext cx="2526800" cy="1131507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7F07550-6CF8-48A6-AF8F-D30872AEA6F4}"/>
              </a:ext>
            </a:extLst>
          </p:cNvPr>
          <p:cNvSpPr txBox="1"/>
          <p:nvPr/>
        </p:nvSpPr>
        <p:spPr>
          <a:xfrm>
            <a:off x="4718064" y="1362950"/>
            <a:ext cx="33135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/>
              <a:t>Helium-4 on graphite</a:t>
            </a:r>
            <a:r>
              <a:rPr lang="fr-FR" sz="1400" dirty="0"/>
              <a:t>: </a:t>
            </a:r>
            <a:r>
              <a:rPr lang="fr-FR" sz="1400" dirty="0" err="1"/>
              <a:t>Nyeky</a:t>
            </a:r>
            <a:r>
              <a:rPr lang="fr-FR" sz="1400" dirty="0"/>
              <a:t> et al. Nature Phys. 13, 455 (2017)</a:t>
            </a:r>
            <a:endParaRPr lang="it-IT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0450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0" y="1"/>
            <a:ext cx="12192000" cy="6207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r>
              <a:rPr lang="en-GB" sz="2400" b="1" dirty="0">
                <a:solidFill>
                  <a:schemeClr val="bg1"/>
                </a:solidFill>
              </a:rPr>
              <a:t>The quest for supersolids: solid helium</a:t>
            </a:r>
          </a:p>
        </p:txBody>
      </p:sp>
      <p:sp>
        <p:nvSpPr>
          <p:cNvPr id="82" name="CasellaDiTesto 81">
            <a:extLst>
              <a:ext uri="{FF2B5EF4-FFF2-40B4-BE49-F238E27FC236}">
                <a16:creationId xmlns:a16="http://schemas.microsoft.com/office/drawing/2014/main" id="{C171B271-F4A0-41D3-9A4A-46DD7D0E84AA}"/>
              </a:ext>
            </a:extLst>
          </p:cNvPr>
          <p:cNvSpPr txBox="1"/>
          <p:nvPr/>
        </p:nvSpPr>
        <p:spPr>
          <a:xfrm>
            <a:off x="457696" y="676776"/>
            <a:ext cx="1089818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Seminal theory: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A.F. Andreev and L. M. </a:t>
            </a:r>
            <a:r>
              <a:rPr lang="en-US" sz="1600" dirty="0" err="1"/>
              <a:t>Lifshitz</a:t>
            </a:r>
            <a:r>
              <a:rPr lang="en-US" sz="1600" dirty="0"/>
              <a:t>, Quantum theory of defects in crystals, </a:t>
            </a:r>
            <a:r>
              <a:rPr lang="en-US" sz="1600" dirty="0" err="1"/>
              <a:t>Sov</a:t>
            </a:r>
            <a:r>
              <a:rPr lang="en-US" sz="1600" dirty="0"/>
              <a:t>. Phys. JETP 29, 1107–1113 (1969).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G.V. Chester, Speculations on Bose-Einstein condensation and quantum crystals, Phys. Rev. 2, 161 (1970).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A.J. Leggett, Can a solid be “superfluid”?, Phys. Rev. Lett. 25, 1543 (1970). </a:t>
            </a:r>
            <a:endParaRPr lang="it-IT" sz="1600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9AAE2314-3BB0-DC3E-6DE6-D4F6F2276109}"/>
              </a:ext>
            </a:extLst>
          </p:cNvPr>
          <p:cNvSpPr/>
          <p:nvPr/>
        </p:nvSpPr>
        <p:spPr>
          <a:xfrm>
            <a:off x="4130632" y="2772496"/>
            <a:ext cx="2938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Bose-</a:t>
            </a:r>
            <a:r>
              <a:rPr lang="en-US" dirty="0" err="1"/>
              <a:t>Einsten</a:t>
            </a:r>
            <a:r>
              <a:rPr lang="en-US" dirty="0"/>
              <a:t> condensate of “</a:t>
            </a:r>
            <a:r>
              <a:rPr lang="en-US" dirty="0" err="1"/>
              <a:t>defectons</a:t>
            </a:r>
            <a:r>
              <a:rPr lang="en-US" dirty="0"/>
              <a:t>”.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1C8645C-28FE-8C60-2FCB-8CC2B3F390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2446" t="-506" r="12257" b="506"/>
          <a:stretch/>
        </p:blipFill>
        <p:spPr>
          <a:xfrm>
            <a:off x="7341818" y="2210257"/>
            <a:ext cx="4014061" cy="453590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AF2D7A0-7276-9E13-A640-2AA1D123FE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6931" y="3577796"/>
            <a:ext cx="2505268" cy="2283805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B8E60BAE-3B63-2EF2-C08E-C837880C4E78}"/>
              </a:ext>
            </a:extLst>
          </p:cNvPr>
          <p:cNvSpPr/>
          <p:nvPr/>
        </p:nvSpPr>
        <p:spPr>
          <a:xfrm>
            <a:off x="223910" y="6430609"/>
            <a:ext cx="84460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Reviews: </a:t>
            </a:r>
            <a:r>
              <a:rPr lang="en-US" sz="1400" dirty="0" err="1"/>
              <a:t>Balibar</a:t>
            </a:r>
            <a:r>
              <a:rPr lang="en-US" sz="1400" dirty="0"/>
              <a:t>, Nature 464, 176 (2010); Chan, Hallock, </a:t>
            </a:r>
            <a:r>
              <a:rPr lang="en-US" sz="1400" dirty="0" err="1"/>
              <a:t>Reatto</a:t>
            </a:r>
            <a:r>
              <a:rPr lang="en-US" sz="1400" dirty="0"/>
              <a:t>, J. Low. Temp. Phys. 172, 317 (2013).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B021D9D-B58F-E6DD-2100-8B89D69A11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66" y="2515824"/>
            <a:ext cx="3124538" cy="360921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74EF730-5D2E-5861-852E-655F6AE5EE14}"/>
              </a:ext>
            </a:extLst>
          </p:cNvPr>
          <p:cNvSpPr txBox="1"/>
          <p:nvPr/>
        </p:nvSpPr>
        <p:spPr>
          <a:xfrm>
            <a:off x="1748265" y="5091854"/>
            <a:ext cx="2121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Two-body </a:t>
            </a:r>
            <a:r>
              <a:rPr lang="it-IT" dirty="0" err="1"/>
              <a:t>potential</a:t>
            </a:r>
            <a:endParaRPr lang="it-IT" dirty="0"/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35D92AE7-B2E9-A5D7-C73C-7976A04081C3}"/>
              </a:ext>
            </a:extLst>
          </p:cNvPr>
          <p:cNvCxnSpPr>
            <a:cxnSpLocks/>
          </p:cNvCxnSpPr>
          <p:nvPr/>
        </p:nvCxnSpPr>
        <p:spPr>
          <a:xfrm flipH="1" flipV="1">
            <a:off x="1748265" y="4358782"/>
            <a:ext cx="499630" cy="7218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75461BD-E3BB-F6A6-FEAA-0541BCA8C1B5}"/>
              </a:ext>
            </a:extLst>
          </p:cNvPr>
          <p:cNvSpPr txBox="1"/>
          <p:nvPr/>
        </p:nvSpPr>
        <p:spPr>
          <a:xfrm>
            <a:off x="1566373" y="2210257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Pair</a:t>
            </a:r>
            <a:r>
              <a:rPr lang="it-IT" dirty="0"/>
              <a:t> </a:t>
            </a:r>
            <a:r>
              <a:rPr lang="it-IT" dirty="0" err="1"/>
              <a:t>wavefunction</a:t>
            </a:r>
            <a:endParaRPr lang="it-IT" dirty="0"/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AD022A18-AC78-0DE3-7896-82C6825EC82C}"/>
              </a:ext>
            </a:extLst>
          </p:cNvPr>
          <p:cNvCxnSpPr>
            <a:cxnSpLocks/>
          </p:cNvCxnSpPr>
          <p:nvPr/>
        </p:nvCxnSpPr>
        <p:spPr>
          <a:xfrm flipH="1">
            <a:off x="2247895" y="2560309"/>
            <a:ext cx="166891" cy="7348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643572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-206098" y="912217"/>
            <a:ext cx="119553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2" algn="ctr" defTabSz="901700" eaLnBrk="0" hangingPunct="0"/>
            <a:r>
              <a:rPr lang="it-IT" sz="2000" dirty="0"/>
              <a:t>Dipartimento di Fisica e Astronomia and LENS, Università di Firenze, and CNR-INO, Pisa</a:t>
            </a:r>
            <a:endParaRPr lang="it-IT" dirty="0"/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C3F2264A-98E4-4AAD-BBA6-6D54359C0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572" y="1624546"/>
            <a:ext cx="832750" cy="81052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04F04A38-A203-4142-8AD3-5B6B0E6C6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978" y="1658283"/>
            <a:ext cx="1481584" cy="822009"/>
          </a:xfrm>
          <a:prstGeom prst="rect">
            <a:avLst/>
          </a:prstGeom>
        </p:spPr>
      </p:pic>
      <p:pic>
        <p:nvPicPr>
          <p:cNvPr id="19" name="Picture 2" descr="Risultati immagini per unifi logo">
            <a:extLst>
              <a:ext uri="{FF2B5EF4-FFF2-40B4-BE49-F238E27FC236}">
                <a16:creationId xmlns:a16="http://schemas.microsoft.com/office/drawing/2014/main" id="{3EF78CEF-85FD-4023-832D-9CE1BF295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19" y="1612463"/>
            <a:ext cx="776046" cy="84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5D8B7F3C-902A-4419-9660-F20B0C5373FF}"/>
              </a:ext>
            </a:extLst>
          </p:cNvPr>
          <p:cNvGrpSpPr/>
          <p:nvPr/>
        </p:nvGrpSpPr>
        <p:grpSpPr>
          <a:xfrm>
            <a:off x="5771600" y="2013812"/>
            <a:ext cx="5776235" cy="2952124"/>
            <a:chOff x="2580050" y="1058560"/>
            <a:chExt cx="6738848" cy="3464326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AC170294-12D6-404A-8295-5C491F745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52" t="23957" r="15636" b="35438"/>
            <a:stretch/>
          </p:blipFill>
          <p:spPr>
            <a:xfrm>
              <a:off x="2696934" y="1058560"/>
              <a:ext cx="6621964" cy="3464326"/>
            </a:xfrm>
            <a:prstGeom prst="rect">
              <a:avLst/>
            </a:prstGeom>
          </p:spPr>
        </p:pic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96A3D6D9-8B6A-4AED-BF4E-43D81619B5EC}"/>
                </a:ext>
              </a:extLst>
            </p:cNvPr>
            <p:cNvSpPr/>
            <p:nvPr/>
          </p:nvSpPr>
          <p:spPr>
            <a:xfrm>
              <a:off x="7762137" y="3275190"/>
              <a:ext cx="1537360" cy="4193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Luca </a:t>
              </a:r>
              <a:r>
                <a:rPr lang="en-US" b="1" dirty="0" err="1">
                  <a:solidFill>
                    <a:schemeClr val="bg1"/>
                  </a:solidFill>
                </a:rPr>
                <a:t>Tanzi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25843E1A-A872-4186-A754-85C7CC96EA1B}"/>
                </a:ext>
              </a:extLst>
            </p:cNvPr>
            <p:cNvSpPr/>
            <p:nvPr/>
          </p:nvSpPr>
          <p:spPr>
            <a:xfrm>
              <a:off x="3407088" y="2721838"/>
              <a:ext cx="2049522" cy="4193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Giulio </a:t>
              </a:r>
              <a:r>
                <a:rPr lang="en-US" b="1" dirty="0" err="1">
                  <a:solidFill>
                    <a:schemeClr val="bg1"/>
                  </a:solidFill>
                </a:rPr>
                <a:t>Biagioni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353EA718-603D-422B-91E5-AA6047415119}"/>
                </a:ext>
              </a:extLst>
            </p:cNvPr>
            <p:cNvSpPr/>
            <p:nvPr/>
          </p:nvSpPr>
          <p:spPr>
            <a:xfrm>
              <a:off x="2580050" y="3143850"/>
              <a:ext cx="2039810" cy="4193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</a:rPr>
                <a:t>Nicolò</a:t>
              </a:r>
              <a:r>
                <a:rPr lang="en-US" b="1" dirty="0">
                  <a:solidFill>
                    <a:schemeClr val="bg1"/>
                  </a:solidFill>
                </a:rPr>
                <a:t> Antolini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BE9ACA8E-3AD9-47FE-BCA7-A9037C9DDCE5}"/>
                </a:ext>
              </a:extLst>
            </p:cNvPr>
            <p:cNvSpPr/>
            <p:nvPr/>
          </p:nvSpPr>
          <p:spPr>
            <a:xfrm>
              <a:off x="6852232" y="2649613"/>
              <a:ext cx="2295927" cy="4193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Carlo </a:t>
              </a:r>
              <a:r>
                <a:rPr lang="en-US" b="1" dirty="0" err="1">
                  <a:solidFill>
                    <a:schemeClr val="bg1"/>
                  </a:solidFill>
                </a:rPr>
                <a:t>Gabbanini</a:t>
              </a:r>
              <a:r>
                <a:rPr lang="en-US" b="1" dirty="0">
                  <a:solidFill>
                    <a:schemeClr val="bg1"/>
                  </a:solidFill>
                </a:rPr>
                <a:t>	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2A3ADBD0-DB6F-4B95-A503-D840C19CD901}"/>
                </a:ext>
              </a:extLst>
            </p:cNvPr>
            <p:cNvSpPr/>
            <p:nvPr/>
          </p:nvSpPr>
          <p:spPr>
            <a:xfrm>
              <a:off x="4517367" y="3450247"/>
              <a:ext cx="2064016" cy="4193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Andrea </a:t>
              </a:r>
              <a:r>
                <a:rPr lang="en-US" b="1" dirty="0" err="1">
                  <a:solidFill>
                    <a:schemeClr val="bg1"/>
                  </a:solidFill>
                </a:rPr>
                <a:t>Fioretti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DEB09431-810E-4181-9472-5CA451CAFF35}"/>
              </a:ext>
            </a:extLst>
          </p:cNvPr>
          <p:cNvSpPr txBox="1"/>
          <p:nvPr/>
        </p:nvSpPr>
        <p:spPr>
          <a:xfrm>
            <a:off x="401665" y="4581283"/>
            <a:ext cx="4499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Former members: J. </a:t>
            </a:r>
            <a:r>
              <a:rPr lang="en-US" dirty="0" err="1"/>
              <a:t>Maloberti</a:t>
            </a:r>
            <a:r>
              <a:rPr lang="en-US" dirty="0"/>
              <a:t>, F. </a:t>
            </a:r>
            <a:r>
              <a:rPr lang="en-US" dirty="0" err="1"/>
              <a:t>Famà</a:t>
            </a:r>
            <a:r>
              <a:rPr lang="en-US" dirty="0"/>
              <a:t>, E. </a:t>
            </a:r>
            <a:r>
              <a:rPr lang="en-US" dirty="0" err="1"/>
              <a:t>Lucioni</a:t>
            </a:r>
            <a:r>
              <a:rPr lang="en-US" dirty="0"/>
              <a:t>, J. Catani 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7FE4FAC0-7426-42AE-A06E-202F4A0EB108}"/>
              </a:ext>
            </a:extLst>
          </p:cNvPr>
          <p:cNvSpPr txBox="1"/>
          <p:nvPr/>
        </p:nvSpPr>
        <p:spPr>
          <a:xfrm>
            <a:off x="401665" y="2947774"/>
            <a:ext cx="51657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Theory: R. Bisset, L. Santos (Hannover); </a:t>
            </a:r>
          </a:p>
          <a:p>
            <a:r>
              <a:rPr lang="en-US" dirty="0"/>
              <a:t>S. </a:t>
            </a:r>
            <a:r>
              <a:rPr lang="en-US" dirty="0" err="1"/>
              <a:t>Roccuzzo</a:t>
            </a:r>
            <a:r>
              <a:rPr lang="en-US" dirty="0"/>
              <a:t>, A. </a:t>
            </a:r>
            <a:r>
              <a:rPr lang="en-US" dirty="0" err="1"/>
              <a:t>Gallemì</a:t>
            </a:r>
            <a:r>
              <a:rPr lang="en-US" dirty="0"/>
              <a:t>, A. </a:t>
            </a:r>
            <a:r>
              <a:rPr lang="en-US" dirty="0" err="1"/>
              <a:t>Recati</a:t>
            </a:r>
            <a:r>
              <a:rPr lang="en-US" dirty="0"/>
              <a:t>, S. </a:t>
            </a:r>
            <a:r>
              <a:rPr lang="en-US" dirty="0" err="1"/>
              <a:t>Stringari</a:t>
            </a:r>
            <a:r>
              <a:rPr lang="en-US" dirty="0"/>
              <a:t> (Trento); A. Alana, M. Modugno (Bilbao); </a:t>
            </a:r>
          </a:p>
          <a:p>
            <a:r>
              <a:rPr lang="en-US" dirty="0"/>
              <a:t>B. </a:t>
            </a:r>
            <a:r>
              <a:rPr lang="en-US" dirty="0" err="1"/>
              <a:t>Donelli</a:t>
            </a:r>
            <a:r>
              <a:rPr lang="en-US" dirty="0"/>
              <a:t>, L. </a:t>
            </a:r>
            <a:r>
              <a:rPr lang="en-US" dirty="0" err="1"/>
              <a:t>Pezzè</a:t>
            </a:r>
            <a:r>
              <a:rPr lang="en-US" dirty="0"/>
              <a:t>, A. </a:t>
            </a:r>
            <a:r>
              <a:rPr lang="en-US" dirty="0" err="1"/>
              <a:t>Smerzi</a:t>
            </a:r>
            <a:r>
              <a:rPr lang="en-US" dirty="0"/>
              <a:t> (Firenze), M. </a:t>
            </a:r>
            <a:r>
              <a:rPr lang="en-US" dirty="0" err="1"/>
              <a:t>Chiofalo</a:t>
            </a:r>
            <a:r>
              <a:rPr lang="en-US" dirty="0"/>
              <a:t> (Pisa).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7A80D77C-4F2B-46C8-9D36-7B099B455393}"/>
              </a:ext>
            </a:extLst>
          </p:cNvPr>
          <p:cNvSpPr txBox="1"/>
          <p:nvPr/>
        </p:nvSpPr>
        <p:spPr>
          <a:xfrm>
            <a:off x="6765635" y="5319252"/>
            <a:ext cx="62122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http://quantumgases.lens.unifi.it/exp/dy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A876B34-7B66-7BBA-B999-D32E07F2D8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3757" y="5376556"/>
            <a:ext cx="1114864" cy="1096200"/>
          </a:xfrm>
          <a:prstGeom prst="rect">
            <a:avLst/>
          </a:prstGeom>
        </p:spPr>
      </p:pic>
      <p:pic>
        <p:nvPicPr>
          <p:cNvPr id="4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C7F5F792-655B-B9E2-549E-3A4EDEB1A3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45" y="5836544"/>
            <a:ext cx="1984783" cy="545556"/>
          </a:xfrm>
          <a:prstGeom prst="rect">
            <a:avLst/>
          </a:prstGeom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7DFA2BDD-3B7D-7834-1EE5-A9250F672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58991"/>
            <a:ext cx="12192000" cy="6207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r>
              <a:rPr lang="en-GB" sz="2400" b="1" dirty="0">
                <a:solidFill>
                  <a:schemeClr val="bg1"/>
                </a:solidFill>
              </a:rPr>
              <a:t>Team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B556DC6-82CC-B69D-44D8-80C508438E08}"/>
              </a:ext>
            </a:extLst>
          </p:cNvPr>
          <p:cNvSpPr txBox="1"/>
          <p:nvPr/>
        </p:nvSpPr>
        <p:spPr>
          <a:xfrm>
            <a:off x="5332887" y="5998585"/>
            <a:ext cx="54976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Master students, </a:t>
            </a:r>
            <a:r>
              <a:rPr lang="en-US" b="1" dirty="0" err="1">
                <a:solidFill>
                  <a:srgbClr val="FF0000"/>
                </a:solidFill>
              </a:rPr>
              <a:t>Phd</a:t>
            </a:r>
            <a:r>
              <a:rPr lang="en-US" b="1" dirty="0">
                <a:solidFill>
                  <a:srgbClr val="FF0000"/>
                </a:solidFill>
              </a:rPr>
              <a:t> students and post-doc applications are welcome!</a:t>
            </a:r>
          </a:p>
        </p:txBody>
      </p:sp>
    </p:spTree>
    <p:extLst>
      <p:ext uri="{BB962C8B-B14F-4D97-AF65-F5344CB8AC3E}">
        <p14:creationId xmlns:p14="http://schemas.microsoft.com/office/powerpoint/2010/main" val="4297025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0" y="1"/>
            <a:ext cx="12192000" cy="6207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r>
              <a:rPr lang="en-GB" sz="2400" b="1" dirty="0">
                <a:solidFill>
                  <a:schemeClr val="bg1"/>
                </a:solidFill>
              </a:rPr>
              <a:t>Experiments on solid helium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457613C-8BC1-40D0-8574-A9CF0F618F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7954"/>
          <a:stretch/>
        </p:blipFill>
        <p:spPr>
          <a:xfrm>
            <a:off x="163985" y="742885"/>
            <a:ext cx="5730043" cy="2843293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C9BDBB71-E2C8-47F4-85BC-B481F23B87B9}"/>
              </a:ext>
            </a:extLst>
          </p:cNvPr>
          <p:cNvSpPr/>
          <p:nvPr/>
        </p:nvSpPr>
        <p:spPr>
          <a:xfrm>
            <a:off x="434482" y="3708349"/>
            <a:ext cx="495765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E. Kim and M. H. W. Chan, </a:t>
            </a:r>
            <a:r>
              <a:rPr lang="it-IT" sz="1600" dirty="0" err="1"/>
              <a:t>Probable</a:t>
            </a:r>
            <a:r>
              <a:rPr lang="it-IT" sz="1600" dirty="0"/>
              <a:t> </a:t>
            </a:r>
            <a:r>
              <a:rPr lang="it-IT" sz="1600" dirty="0" err="1"/>
              <a:t>observation</a:t>
            </a:r>
            <a:r>
              <a:rPr lang="it-IT" sz="1600" dirty="0"/>
              <a:t> of a supersolid </a:t>
            </a:r>
            <a:r>
              <a:rPr lang="it-IT" sz="1600" dirty="0" err="1"/>
              <a:t>helium</a:t>
            </a:r>
            <a:r>
              <a:rPr lang="it-IT" sz="1600" dirty="0"/>
              <a:t> </a:t>
            </a:r>
            <a:r>
              <a:rPr lang="it-IT" sz="1600" dirty="0" err="1"/>
              <a:t>phase</a:t>
            </a:r>
            <a:r>
              <a:rPr lang="it-IT" sz="1600" dirty="0"/>
              <a:t>, Nature 427, 225 (2004).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22222"/>
                </a:solidFill>
                <a:ea typeface="Times New Roman" panose="02020603050405020304" pitchFamily="18" charset="0"/>
              </a:rPr>
              <a:t>J. Day and J. Beamish, Low-temperature shear modulus changes in solid </a:t>
            </a:r>
            <a:r>
              <a:rPr lang="en-US" sz="1600" baseline="30000" dirty="0">
                <a:solidFill>
                  <a:srgbClr val="222222"/>
                </a:solidFill>
                <a:ea typeface="Times New Roman" panose="02020603050405020304" pitchFamily="18" charset="0"/>
              </a:rPr>
              <a:t>4</a:t>
            </a:r>
            <a:r>
              <a:rPr lang="en-US" sz="1600" dirty="0">
                <a:solidFill>
                  <a:srgbClr val="222222"/>
                </a:solidFill>
                <a:ea typeface="Times New Roman" panose="02020603050405020304" pitchFamily="18" charset="0"/>
              </a:rPr>
              <a:t>He and connection to </a:t>
            </a:r>
            <a:r>
              <a:rPr lang="en-US" sz="1600" dirty="0" err="1">
                <a:solidFill>
                  <a:srgbClr val="222222"/>
                </a:solidFill>
                <a:ea typeface="Times New Roman" panose="02020603050405020304" pitchFamily="18" charset="0"/>
              </a:rPr>
              <a:t>supersolidity</a:t>
            </a:r>
            <a:r>
              <a:rPr lang="en-US" sz="1600" dirty="0">
                <a:solidFill>
                  <a:srgbClr val="222222"/>
                </a:solidFill>
                <a:ea typeface="Times New Roman" panose="02020603050405020304" pitchFamily="18" charset="0"/>
              </a:rPr>
              <a:t>, Nature 450</a:t>
            </a:r>
            <a:r>
              <a:rPr lang="en-US" sz="1600" b="1" dirty="0">
                <a:solidFill>
                  <a:srgbClr val="222222"/>
                </a:solidFill>
                <a:ea typeface="Times New Roman" panose="02020603050405020304" pitchFamily="18" charset="0"/>
              </a:rPr>
              <a:t>, </a:t>
            </a:r>
            <a:r>
              <a:rPr lang="en-US" sz="1600" dirty="0">
                <a:solidFill>
                  <a:srgbClr val="222222"/>
                </a:solidFill>
                <a:ea typeface="Times New Roman" panose="02020603050405020304" pitchFamily="18" charset="0"/>
              </a:rPr>
              <a:t>853 (2007).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22222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cs typeface="Calibri" panose="020F0502020204030204" pitchFamily="34" charset="0"/>
              </a:rPr>
              <a:t>D. Y. Kim and M. H. W. Chan, </a:t>
            </a:r>
            <a:r>
              <a:rPr lang="it-IT" sz="1600" dirty="0" err="1">
                <a:cs typeface="Calibri" panose="020F0502020204030204" pitchFamily="34" charset="0"/>
              </a:rPr>
              <a:t>Absence</a:t>
            </a:r>
            <a:r>
              <a:rPr lang="it-IT" sz="1600" dirty="0">
                <a:cs typeface="Calibri" panose="020F0502020204030204" pitchFamily="34" charset="0"/>
              </a:rPr>
              <a:t> of </a:t>
            </a:r>
            <a:r>
              <a:rPr lang="it-IT" sz="1600" dirty="0" err="1">
                <a:cs typeface="Calibri" panose="020F0502020204030204" pitchFamily="34" charset="0"/>
              </a:rPr>
              <a:t>supersolidity</a:t>
            </a:r>
            <a:r>
              <a:rPr lang="it-IT" sz="1600" dirty="0">
                <a:cs typeface="Calibri" panose="020F0502020204030204" pitchFamily="34" charset="0"/>
              </a:rPr>
              <a:t> in </a:t>
            </a:r>
            <a:r>
              <a:rPr lang="it-IT" sz="1600" dirty="0" err="1">
                <a:cs typeface="Calibri" panose="020F0502020204030204" pitchFamily="34" charset="0"/>
              </a:rPr>
              <a:t>solid</a:t>
            </a:r>
            <a:r>
              <a:rPr lang="it-IT" sz="1600" dirty="0">
                <a:cs typeface="Calibri" panose="020F0502020204030204" pitchFamily="34" charset="0"/>
              </a:rPr>
              <a:t> </a:t>
            </a:r>
            <a:r>
              <a:rPr lang="it-IT" sz="1600" dirty="0" err="1">
                <a:cs typeface="Calibri" panose="020F0502020204030204" pitchFamily="34" charset="0"/>
              </a:rPr>
              <a:t>helium</a:t>
            </a:r>
            <a:r>
              <a:rPr lang="it-IT" sz="1600" dirty="0">
                <a:cs typeface="Calibri" panose="020F0502020204030204" pitchFamily="34" charset="0"/>
              </a:rPr>
              <a:t> in </a:t>
            </a:r>
            <a:r>
              <a:rPr lang="it-IT" sz="1600" dirty="0" err="1">
                <a:cs typeface="Calibri" panose="020F0502020204030204" pitchFamily="34" charset="0"/>
              </a:rPr>
              <a:t>porous</a:t>
            </a:r>
            <a:r>
              <a:rPr lang="it-IT" sz="1600" dirty="0">
                <a:cs typeface="Calibri" panose="020F0502020204030204" pitchFamily="34" charset="0"/>
              </a:rPr>
              <a:t> </a:t>
            </a:r>
            <a:r>
              <a:rPr lang="it-IT" sz="1600" dirty="0" err="1">
                <a:cs typeface="Calibri" panose="020F0502020204030204" pitchFamily="34" charset="0"/>
              </a:rPr>
              <a:t>Vycor</a:t>
            </a:r>
            <a:r>
              <a:rPr lang="it-IT" sz="1600" dirty="0">
                <a:cs typeface="Calibri" panose="020F0502020204030204" pitchFamily="34" charset="0"/>
              </a:rPr>
              <a:t> </a:t>
            </a:r>
            <a:r>
              <a:rPr lang="it-IT" sz="1600" dirty="0" err="1">
                <a:cs typeface="Calibri" panose="020F0502020204030204" pitchFamily="34" charset="0"/>
              </a:rPr>
              <a:t>glass</a:t>
            </a:r>
            <a:r>
              <a:rPr lang="it-IT" sz="1600" dirty="0">
                <a:cs typeface="Calibri" panose="020F0502020204030204" pitchFamily="34" charset="0"/>
              </a:rPr>
              <a:t>, </a:t>
            </a:r>
            <a:r>
              <a:rPr lang="it-IT" sz="1600" dirty="0" err="1">
                <a:cs typeface="Calibri" panose="020F0502020204030204" pitchFamily="34" charset="0"/>
              </a:rPr>
              <a:t>Phys</a:t>
            </a:r>
            <a:r>
              <a:rPr lang="it-IT" sz="1600" dirty="0">
                <a:cs typeface="Calibri" panose="020F0502020204030204" pitchFamily="34" charset="0"/>
              </a:rPr>
              <a:t>. Rev. Lett. 109, 155301 (2012).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tangolo 4">
                <a:extLst>
                  <a:ext uri="{FF2B5EF4-FFF2-40B4-BE49-F238E27FC236}">
                    <a16:creationId xmlns:a16="http://schemas.microsoft.com/office/drawing/2014/main" id="{4221A69E-1C67-439B-8FF1-64A4433EFABF}"/>
                  </a:ext>
                </a:extLst>
              </p:cNvPr>
              <p:cNvSpPr/>
              <p:nvPr/>
            </p:nvSpPr>
            <p:spPr>
              <a:xfrm>
                <a:off x="7661148" y="1167205"/>
                <a:ext cx="16953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(1−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" name="Rettangolo 4">
                <a:extLst>
                  <a:ext uri="{FF2B5EF4-FFF2-40B4-BE49-F238E27FC236}">
                    <a16:creationId xmlns:a16="http://schemas.microsoft.com/office/drawing/2014/main" id="{4221A69E-1C67-439B-8FF1-64A4433EFA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1148" y="1167205"/>
                <a:ext cx="1695336" cy="369332"/>
              </a:xfrm>
              <a:prstGeom prst="rect">
                <a:avLst/>
              </a:prstGeom>
              <a:blipFill>
                <a:blip r:embed="rId5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9483C77-FAA9-4F74-AFFB-40DFAA7DE1B0}"/>
              </a:ext>
            </a:extLst>
          </p:cNvPr>
          <p:cNvSpPr txBox="1"/>
          <p:nvPr/>
        </p:nvSpPr>
        <p:spPr>
          <a:xfrm>
            <a:off x="6297974" y="712201"/>
            <a:ext cx="61170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Supersolids</a:t>
            </a:r>
            <a:r>
              <a:rPr lang="en-US" dirty="0"/>
              <a:t> have a reduced moment of inertia:</a:t>
            </a:r>
            <a:endParaRPr lang="it-IT" dirty="0"/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BBADAE05-9B75-495F-B003-4AEAB989CEF6}"/>
              </a:ext>
            </a:extLst>
          </p:cNvPr>
          <p:cNvGrpSpPr/>
          <p:nvPr/>
        </p:nvGrpSpPr>
        <p:grpSpPr>
          <a:xfrm>
            <a:off x="5611710" y="1814724"/>
            <a:ext cx="6145808" cy="2789793"/>
            <a:chOff x="5303726" y="3655022"/>
            <a:chExt cx="6145808" cy="2789793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FB491CAE-41F1-4D50-92D4-1AC06CE263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81" t="52643" r="51629"/>
            <a:stretch/>
          </p:blipFill>
          <p:spPr>
            <a:xfrm>
              <a:off x="5303726" y="3690166"/>
              <a:ext cx="2920799" cy="2742247"/>
            </a:xfrm>
            <a:prstGeom prst="rect">
              <a:avLst/>
            </a:prstGeom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6ED19482-9C94-4366-AB36-288265CAD7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6872" t="52643" r="-281"/>
            <a:stretch/>
          </p:blipFill>
          <p:spPr>
            <a:xfrm>
              <a:off x="8205667" y="3702568"/>
              <a:ext cx="3243867" cy="2742247"/>
            </a:xfrm>
            <a:prstGeom prst="rect">
              <a:avLst/>
            </a:prstGeom>
          </p:spPr>
        </p:pic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13A81C42-B7A9-4313-9BCE-31C292DC284C}"/>
                </a:ext>
              </a:extLst>
            </p:cNvPr>
            <p:cNvSpPr txBox="1"/>
            <p:nvPr/>
          </p:nvSpPr>
          <p:spPr>
            <a:xfrm>
              <a:off x="8879718" y="3655022"/>
              <a:ext cx="216442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Superfluid fraction</a:t>
              </a:r>
              <a:endParaRPr lang="it-IT" dirty="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245C6966-320E-4D43-AB66-1CC4CAC64A57}"/>
                  </a:ext>
                </a:extLst>
              </p:cNvPr>
              <p:cNvSpPr txBox="1"/>
              <p:nvPr/>
            </p:nvSpPr>
            <p:spPr>
              <a:xfrm>
                <a:off x="6457929" y="4917418"/>
                <a:ext cx="5585387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﻿More refined experiments do not exclude </a:t>
                </a:r>
                <a:r>
                  <a:rPr lang="en-US" dirty="0" err="1"/>
                  <a:t>supersolidity</a:t>
                </a:r>
                <a:r>
                  <a:rPr lang="en-US" dirty="0"/>
                  <a:t> of bulk helium,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245C6966-320E-4D43-AB66-1CC4CAC64A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7929" y="4917418"/>
                <a:ext cx="5585387" cy="1477328"/>
              </a:xfrm>
              <a:prstGeom prst="rect">
                <a:avLst/>
              </a:prstGeom>
              <a:blipFill>
                <a:blip r:embed="rId6"/>
                <a:stretch>
                  <a:fillRect l="-872" t="-247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ttangolo 18">
            <a:extLst>
              <a:ext uri="{FF2B5EF4-FFF2-40B4-BE49-F238E27FC236}">
                <a16:creationId xmlns:a16="http://schemas.microsoft.com/office/drawing/2014/main" id="{F246D3CD-9749-4622-9E76-DC8866F54F7A}"/>
              </a:ext>
            </a:extLst>
          </p:cNvPr>
          <p:cNvSpPr/>
          <p:nvPr/>
        </p:nvSpPr>
        <p:spPr>
          <a:xfrm>
            <a:off x="6457929" y="5854552"/>
            <a:ext cx="52005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A. </a:t>
            </a:r>
            <a:r>
              <a:rPr lang="en-US" sz="1600" dirty="0" err="1"/>
              <a:t>Eyal</a:t>
            </a:r>
            <a:r>
              <a:rPr lang="en-US" sz="1600" dirty="0"/>
              <a:t>, …, J. D. </a:t>
            </a:r>
            <a:r>
              <a:rPr lang="en-US" sz="1600" dirty="0" err="1"/>
              <a:t>Reppy</a:t>
            </a:r>
            <a:r>
              <a:rPr lang="en-US" sz="1600" dirty="0"/>
              <a:t> et al., Search for </a:t>
            </a:r>
            <a:r>
              <a:rPr lang="en-US" sz="1600" dirty="0" err="1"/>
              <a:t>supersolidity</a:t>
            </a:r>
            <a:r>
              <a:rPr lang="en-US" sz="1600" dirty="0"/>
              <a:t> in solid </a:t>
            </a:r>
            <a:r>
              <a:rPr lang="en-US" sz="1600" baseline="30000" dirty="0"/>
              <a:t>4</a:t>
            </a:r>
            <a:r>
              <a:rPr lang="en-US" sz="1600" dirty="0"/>
              <a:t>He using multiple-mode torsional oscillators, PNAS 113, E3203 (2016).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089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0" y="3"/>
            <a:ext cx="12192000" cy="6207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r>
              <a:rPr lang="en-GB" sz="2400" b="1" dirty="0">
                <a:solidFill>
                  <a:schemeClr val="bg1"/>
                </a:solidFill>
              </a:rPr>
              <a:t>Double symmetry breaking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DCC92B3-3741-4FE2-976E-C4DBA95D6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711" y="767973"/>
            <a:ext cx="3242307" cy="492993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E23A41C-85FA-48E2-AFD1-BF1BBE86678A}"/>
              </a:ext>
            </a:extLst>
          </p:cNvPr>
          <p:cNvSpPr txBox="1"/>
          <p:nvPr/>
        </p:nvSpPr>
        <p:spPr>
          <a:xfrm>
            <a:off x="3601039" y="1104350"/>
            <a:ext cx="2205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Superfluid</a:t>
            </a:r>
            <a:r>
              <a:rPr lang="it-IT" dirty="0"/>
              <a:t>: </a:t>
            </a:r>
            <a:r>
              <a:rPr lang="it-IT" dirty="0" err="1"/>
              <a:t>gauge</a:t>
            </a:r>
            <a:r>
              <a:rPr lang="it-IT" dirty="0"/>
              <a:t> </a:t>
            </a:r>
            <a:r>
              <a:rPr lang="it-IT" dirty="0" err="1"/>
              <a:t>symmetry</a:t>
            </a:r>
            <a:r>
              <a:rPr lang="it-IT" dirty="0"/>
              <a:t> (</a:t>
            </a:r>
            <a:r>
              <a:rPr lang="it-IT" dirty="0" err="1"/>
              <a:t>phase</a:t>
            </a:r>
            <a:r>
              <a:rPr lang="it-IT" dirty="0"/>
              <a:t> </a:t>
            </a:r>
            <a:r>
              <a:rPr lang="it-IT" dirty="0" err="1"/>
              <a:t>invariance</a:t>
            </a:r>
            <a:r>
              <a:rPr lang="it-IT" dirty="0"/>
              <a:t>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29AFAA1-3280-4836-B6E1-21D5F9103575}"/>
              </a:ext>
            </a:extLst>
          </p:cNvPr>
          <p:cNvSpPr txBox="1"/>
          <p:nvPr/>
        </p:nvSpPr>
        <p:spPr>
          <a:xfrm>
            <a:off x="3601040" y="2771277"/>
            <a:ext cx="2205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Supersolid: gauge and </a:t>
            </a:r>
            <a:r>
              <a:rPr lang="it-IT" dirty="0" err="1"/>
              <a:t>translational</a:t>
            </a:r>
            <a:r>
              <a:rPr lang="it-IT" dirty="0"/>
              <a:t> </a:t>
            </a:r>
            <a:r>
              <a:rPr lang="it-IT" dirty="0" err="1"/>
              <a:t>symmetries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0CEFC56-9C76-488C-9149-B865DD8C0EFD}"/>
              </a:ext>
            </a:extLst>
          </p:cNvPr>
          <p:cNvSpPr txBox="1"/>
          <p:nvPr/>
        </p:nvSpPr>
        <p:spPr>
          <a:xfrm>
            <a:off x="3601039" y="4438204"/>
            <a:ext cx="2875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Solid: </a:t>
            </a:r>
            <a:r>
              <a:rPr lang="it-IT" dirty="0" err="1"/>
              <a:t>translational</a:t>
            </a:r>
            <a:r>
              <a:rPr lang="it-IT" dirty="0"/>
              <a:t> </a:t>
            </a:r>
            <a:r>
              <a:rPr lang="it-IT" dirty="0" err="1"/>
              <a:t>symmetry</a:t>
            </a:r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98C935D3-D27B-4ED0-96C3-C2B3281BD1BB}"/>
              </a:ext>
            </a:extLst>
          </p:cNvPr>
          <p:cNvSpPr/>
          <p:nvPr/>
        </p:nvSpPr>
        <p:spPr>
          <a:xfrm>
            <a:off x="745060" y="5947012"/>
            <a:ext cx="28559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+mn-lt"/>
                <a:ea typeface="Calibri" panose="020F0502020204030204" pitchFamily="34" charset="0"/>
              </a:rPr>
              <a:t>S. </a:t>
            </a:r>
            <a:r>
              <a:rPr lang="en-US" sz="1400" dirty="0" err="1">
                <a:latin typeface="+mn-lt"/>
                <a:ea typeface="Calibri" panose="020F0502020204030204" pitchFamily="34" charset="0"/>
              </a:rPr>
              <a:t>Saccani</a:t>
            </a:r>
            <a:r>
              <a:rPr lang="en-US" sz="1400" dirty="0">
                <a:latin typeface="+mn-lt"/>
                <a:ea typeface="Calibri" panose="020F0502020204030204" pitchFamily="34" charset="0"/>
              </a:rPr>
              <a:t> et al., Phys. Rev. Lett. 108, 175301 (2012).</a:t>
            </a:r>
            <a:endParaRPr lang="it-IT" sz="1400" dirty="0">
              <a:latin typeface="+mn-lt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0AAC7A5-B4B5-4C10-AE56-7C4E8E30BF12}"/>
              </a:ext>
            </a:extLst>
          </p:cNvPr>
          <p:cNvSpPr/>
          <p:nvPr/>
        </p:nvSpPr>
        <p:spPr>
          <a:xfrm>
            <a:off x="7940273" y="695542"/>
            <a:ext cx="34567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In </a:t>
            </a:r>
            <a:r>
              <a:rPr lang="it-IT" dirty="0" err="1"/>
              <a:t>trapped</a:t>
            </a:r>
            <a:r>
              <a:rPr lang="it-IT" dirty="0"/>
              <a:t> systems, </a:t>
            </a:r>
            <a:r>
              <a:rPr lang="it-IT" dirty="0" err="1"/>
              <a:t>phonons</a:t>
            </a:r>
            <a:r>
              <a:rPr lang="it-IT" dirty="0"/>
              <a:t> </a:t>
            </a:r>
            <a:r>
              <a:rPr lang="it-IT" dirty="0" err="1"/>
              <a:t>map</a:t>
            </a:r>
            <a:r>
              <a:rPr lang="it-IT" dirty="0"/>
              <a:t> to </a:t>
            </a:r>
            <a:r>
              <a:rPr lang="it-IT" dirty="0" err="1"/>
              <a:t>collective</a:t>
            </a:r>
            <a:r>
              <a:rPr lang="it-IT" dirty="0"/>
              <a:t> </a:t>
            </a:r>
            <a:r>
              <a:rPr lang="it-IT" dirty="0" err="1"/>
              <a:t>oscillations</a:t>
            </a:r>
            <a:r>
              <a:rPr lang="it-IT" dirty="0"/>
              <a:t>. 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DE8B309-A0D4-4405-990C-759CEA89B5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65" r="15632" b="21663"/>
          <a:stretch/>
        </p:blipFill>
        <p:spPr>
          <a:xfrm>
            <a:off x="7364064" y="1462978"/>
            <a:ext cx="3946992" cy="2606690"/>
          </a:xfrm>
          <a:prstGeom prst="rect">
            <a:avLst/>
          </a:prstGeom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539F35A8-280B-4248-9C2B-61970DB9D195}"/>
              </a:ext>
            </a:extLst>
          </p:cNvPr>
          <p:cNvGrpSpPr/>
          <p:nvPr/>
        </p:nvGrpSpPr>
        <p:grpSpPr>
          <a:xfrm>
            <a:off x="7364064" y="2866525"/>
            <a:ext cx="4529335" cy="2528683"/>
            <a:chOff x="5270090" y="2783252"/>
            <a:chExt cx="4529335" cy="2528683"/>
          </a:xfrm>
        </p:grpSpPr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DD8DA421-C661-49F4-8E07-1EAE126FADB1}"/>
                </a:ext>
              </a:extLst>
            </p:cNvPr>
            <p:cNvSpPr txBox="1"/>
            <p:nvPr/>
          </p:nvSpPr>
          <p:spPr>
            <a:xfrm>
              <a:off x="5270090" y="4307509"/>
              <a:ext cx="32931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err="1"/>
                <a:t>axial</a:t>
              </a:r>
              <a:r>
                <a:rPr lang="it-IT" b="1" dirty="0"/>
                <a:t> </a:t>
              </a:r>
              <a:r>
                <a:rPr lang="it-IT" b="1" dirty="0" err="1"/>
                <a:t>breathing</a:t>
              </a:r>
              <a:r>
                <a:rPr lang="it-IT" b="1" dirty="0"/>
                <a:t> mode</a:t>
              </a:r>
            </a:p>
          </p:txBody>
        </p: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ECC6D846-5E7B-453E-9004-9F10E9B19A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14568" y="3663273"/>
              <a:ext cx="60098" cy="535946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E7503157-4BFE-4EB2-AC16-7D05AECFD40C}"/>
                </a:ext>
              </a:extLst>
            </p:cNvPr>
            <p:cNvSpPr/>
            <p:nvPr/>
          </p:nvSpPr>
          <p:spPr>
            <a:xfrm>
              <a:off x="7246768" y="2783252"/>
              <a:ext cx="722844" cy="73409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0BF64BB5-5DAD-4FA3-B74F-821EE0DF9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45664">
              <a:off x="6603469" y="4762361"/>
              <a:ext cx="1694029" cy="549574"/>
            </a:xfrm>
            <a:prstGeom prst="rect">
              <a:avLst/>
            </a:prstGeom>
          </p:spPr>
        </p:pic>
        <p:cxnSp>
          <p:nvCxnSpPr>
            <p:cNvPr id="16" name="Connettore 2 15">
              <a:extLst>
                <a:ext uri="{FF2B5EF4-FFF2-40B4-BE49-F238E27FC236}">
                  <a16:creationId xmlns:a16="http://schemas.microsoft.com/office/drawing/2014/main" id="{AEFCAE31-56EF-4222-8D09-DA1C1940A566}"/>
                </a:ext>
              </a:extLst>
            </p:cNvPr>
            <p:cNvCxnSpPr>
              <a:cxnSpLocks/>
            </p:cNvCxnSpPr>
            <p:nvPr/>
          </p:nvCxnSpPr>
          <p:spPr>
            <a:xfrm>
              <a:off x="6726947" y="4774445"/>
              <a:ext cx="138229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ttangolo 16">
                  <a:extLst>
                    <a:ext uri="{FF2B5EF4-FFF2-40B4-BE49-F238E27FC236}">
                      <a16:creationId xmlns:a16="http://schemas.microsoft.com/office/drawing/2014/main" id="{71310BE7-1D96-4C17-9964-5F6EC8996018}"/>
                    </a:ext>
                  </a:extLst>
                </p:cNvPr>
                <p:cNvSpPr/>
                <p:nvPr/>
              </p:nvSpPr>
              <p:spPr>
                <a:xfrm>
                  <a:off x="7877680" y="4238499"/>
                  <a:ext cx="1921745" cy="42774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𝐵𝐸𝐶</m:t>
                                </m:r>
                              </m:sub>
                            </m:sSub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ad>
                              <m:radPr>
                                <m:degHide m:val="on"/>
                                <m:ctrlP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5/2</m:t>
                                </m:r>
                              </m:e>
                            </m:rad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17" name="Rettangolo 16">
                  <a:extLst>
                    <a:ext uri="{FF2B5EF4-FFF2-40B4-BE49-F238E27FC236}">
                      <a16:creationId xmlns:a16="http://schemas.microsoft.com/office/drawing/2014/main" id="{71310BE7-1D96-4C17-9964-5F6EC89960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7680" y="4238499"/>
                  <a:ext cx="1921745" cy="427746"/>
                </a:xfrm>
                <a:prstGeom prst="rect">
                  <a:avLst/>
                </a:prstGeom>
                <a:blipFill>
                  <a:blip r:embed="rId7"/>
                  <a:stretch>
                    <a:fillRect b="-8571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F0B310E3-B5B8-4C16-8860-C00D8EA16F87}"/>
                </a:ext>
              </a:extLst>
            </p:cNvPr>
            <p:cNvCxnSpPr>
              <a:cxnSpLocks/>
            </p:cNvCxnSpPr>
            <p:nvPr/>
          </p:nvCxnSpPr>
          <p:spPr>
            <a:xfrm>
              <a:off x="8308977" y="4876614"/>
              <a:ext cx="0" cy="29767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18">
              <a:extLst>
                <a:ext uri="{FF2B5EF4-FFF2-40B4-BE49-F238E27FC236}">
                  <a16:creationId xmlns:a16="http://schemas.microsoft.com/office/drawing/2014/main" id="{AF26F0B7-51B5-4B44-988E-A22510E8FB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01822" y="4960888"/>
              <a:ext cx="214310" cy="15252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8C26492C-9499-4D08-8FE3-49F035063D96}"/>
              </a:ext>
            </a:extLst>
          </p:cNvPr>
          <p:cNvSpPr txBox="1"/>
          <p:nvPr/>
        </p:nvSpPr>
        <p:spPr>
          <a:xfrm>
            <a:off x="7364064" y="5666699"/>
            <a:ext cx="4484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S. Stringari, </a:t>
            </a:r>
            <a:r>
              <a:rPr lang="en-US" sz="1400" dirty="0"/>
              <a:t>Collective excitations of a trapped Bose-condensed gas, </a:t>
            </a:r>
            <a:r>
              <a:rPr lang="it-IT" sz="1400" dirty="0" err="1"/>
              <a:t>Phys</a:t>
            </a:r>
            <a:r>
              <a:rPr lang="it-IT" sz="1400" dirty="0"/>
              <a:t>. Rev. Lett. 77, 2360 (1997).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0070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5F37688-6426-4066-89D1-019E5C1BB3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7" b="37923"/>
          <a:stretch/>
        </p:blipFill>
        <p:spPr>
          <a:xfrm>
            <a:off x="222185" y="816331"/>
            <a:ext cx="4771914" cy="255744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1ED6EC8-03B0-4EFB-9008-DA24F8F45E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60" b="69509"/>
          <a:stretch/>
        </p:blipFill>
        <p:spPr>
          <a:xfrm>
            <a:off x="274933" y="3550353"/>
            <a:ext cx="2455348" cy="130890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5AEB631-62FA-4FEC-ABBC-1F6B3362C4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" t="29847" r="68195" b="39662"/>
          <a:stretch/>
        </p:blipFill>
        <p:spPr>
          <a:xfrm>
            <a:off x="470587" y="3498221"/>
            <a:ext cx="2124108" cy="123831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340F45C-575B-43D1-8330-141A782DE8FE}"/>
              </a:ext>
            </a:extLst>
          </p:cNvPr>
          <p:cNvSpPr txBox="1"/>
          <p:nvPr/>
        </p:nvSpPr>
        <p:spPr>
          <a:xfrm>
            <a:off x="452461" y="3128889"/>
            <a:ext cx="2477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+mj-lt"/>
              </a:rPr>
              <a:t>Fourier </a:t>
            </a:r>
            <a:r>
              <a:rPr lang="it-IT" dirty="0" err="1">
                <a:latin typeface="+mj-lt"/>
              </a:rPr>
              <a:t>transformation</a:t>
            </a:r>
            <a:endParaRPr lang="it-IT" dirty="0">
              <a:latin typeface="+mj-lt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6204F9C-77FC-49C9-90BF-0466A3A7BF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70" r="67160"/>
          <a:stretch/>
        </p:blipFill>
        <p:spPr>
          <a:xfrm>
            <a:off x="337778" y="5154812"/>
            <a:ext cx="2455348" cy="16497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F409B897-BF1B-4713-916F-6C941D9772AD}"/>
                  </a:ext>
                </a:extLst>
              </p:cNvPr>
              <p:cNvSpPr txBox="1"/>
              <p:nvPr/>
            </p:nvSpPr>
            <p:spPr>
              <a:xfrm>
                <a:off x="870836" y="4832687"/>
                <a:ext cx="15041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latin typeface="+mj-lt"/>
                  </a:rPr>
                  <a:t>Cut </a:t>
                </a:r>
                <a:r>
                  <a:rPr lang="it-IT" dirty="0" err="1">
                    <a:latin typeface="+mj-lt"/>
                  </a:rPr>
                  <a:t>along</a:t>
                </a:r>
                <a:r>
                  <a:rPr lang="it-IT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endParaRPr lang="it-IT" dirty="0">
                  <a:latin typeface="+mj-lt"/>
                </a:endParaRP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F409B897-BF1B-4713-916F-6C941D9772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836" y="4832687"/>
                <a:ext cx="1504177" cy="369332"/>
              </a:xfrm>
              <a:prstGeom prst="rect">
                <a:avLst/>
              </a:prstGeom>
              <a:blipFill>
                <a:blip r:embed="rId5"/>
                <a:stretch>
                  <a:fillRect l="-3644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magine 10">
            <a:extLst>
              <a:ext uri="{FF2B5EF4-FFF2-40B4-BE49-F238E27FC236}">
                <a16:creationId xmlns:a16="http://schemas.microsoft.com/office/drawing/2014/main" id="{29148758-18CA-4DE6-9437-D85AAB2CCA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6" r="34684" b="71583"/>
          <a:stretch/>
        </p:blipFill>
        <p:spPr>
          <a:xfrm>
            <a:off x="3801112" y="3574899"/>
            <a:ext cx="2245205" cy="121987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A8D8413-9131-4DC6-A27A-5B3BED9A57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2" t="30820" r="34351" b="38689"/>
          <a:stretch/>
        </p:blipFill>
        <p:spPr>
          <a:xfrm>
            <a:off x="3778887" y="3523780"/>
            <a:ext cx="2283915" cy="130890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9BAEE47-DE8C-4711-ADAD-12C135CBB9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4" t="60420" r="34225" b="1150"/>
          <a:stretch/>
        </p:blipFill>
        <p:spPr>
          <a:xfrm>
            <a:off x="3640652" y="5099452"/>
            <a:ext cx="2455348" cy="1649736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840F1D28-EF99-44C2-9BFE-01AF6EA021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03" b="70403"/>
          <a:stretch/>
        </p:blipFill>
        <p:spPr>
          <a:xfrm>
            <a:off x="7045025" y="3574899"/>
            <a:ext cx="2227824" cy="127054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81565A9B-278D-43C0-9AF9-3D16EBC60C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02" t="31410" b="41206"/>
          <a:stretch/>
        </p:blipFill>
        <p:spPr>
          <a:xfrm>
            <a:off x="7045025" y="3622405"/>
            <a:ext cx="2227824" cy="117553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5C8A236D-5B33-4E5B-9EC5-E5B397B72E4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0" t="61570"/>
          <a:stretch/>
        </p:blipFill>
        <p:spPr>
          <a:xfrm>
            <a:off x="6782369" y="5099451"/>
            <a:ext cx="2490480" cy="1649737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85D1E1FF-C87D-4BDF-A5D9-F6052AC806F9}"/>
              </a:ext>
            </a:extLst>
          </p:cNvPr>
          <p:cNvGrpSpPr/>
          <p:nvPr/>
        </p:nvGrpSpPr>
        <p:grpSpPr>
          <a:xfrm>
            <a:off x="9656878" y="3498221"/>
            <a:ext cx="2455347" cy="3320187"/>
            <a:chOff x="9007987" y="-950973"/>
            <a:chExt cx="2493128" cy="3616765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7AB52E81-A6EA-42C7-9255-745894621B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34" b="32858"/>
            <a:stretch/>
          </p:blipFill>
          <p:spPr>
            <a:xfrm>
              <a:off x="9010634" y="-950973"/>
              <a:ext cx="2490481" cy="3111994"/>
            </a:xfrm>
            <a:prstGeom prst="rect">
              <a:avLst/>
            </a:prstGeom>
          </p:spPr>
        </p:pic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B7CA84FB-726B-42EA-B02B-D07774B741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34" t="89109"/>
            <a:stretch/>
          </p:blipFill>
          <p:spPr>
            <a:xfrm>
              <a:off x="9007987" y="2161021"/>
              <a:ext cx="2490481" cy="504771"/>
            </a:xfrm>
            <a:prstGeom prst="rect">
              <a:avLst/>
            </a:prstGeom>
          </p:spPr>
        </p:pic>
      </p:grp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580C7BCA-F063-4ECB-9FBE-75C65E44CB0D}"/>
              </a:ext>
            </a:extLst>
          </p:cNvPr>
          <p:cNvCxnSpPr>
            <a:cxnSpLocks/>
          </p:cNvCxnSpPr>
          <p:nvPr/>
        </p:nvCxnSpPr>
        <p:spPr>
          <a:xfrm flipV="1">
            <a:off x="2259330" y="1433315"/>
            <a:ext cx="0" cy="125102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ECEDB307-92E5-4146-B73A-604DA9062657}"/>
              </a:ext>
            </a:extLst>
          </p:cNvPr>
          <p:cNvCxnSpPr>
            <a:cxnSpLocks/>
          </p:cNvCxnSpPr>
          <p:nvPr/>
        </p:nvCxnSpPr>
        <p:spPr>
          <a:xfrm>
            <a:off x="2259330" y="2684335"/>
            <a:ext cx="7397548" cy="83944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ED1FD486-BCFC-41F3-BC6D-DE4931A222DF}"/>
              </a:ext>
            </a:extLst>
          </p:cNvPr>
          <p:cNvCxnSpPr>
            <a:cxnSpLocks/>
            <a:stCxn id="31" idx="6"/>
          </p:cNvCxnSpPr>
          <p:nvPr/>
        </p:nvCxnSpPr>
        <p:spPr>
          <a:xfrm>
            <a:off x="2414863" y="1395007"/>
            <a:ext cx="9238657" cy="214197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Ovale 26">
            <a:extLst>
              <a:ext uri="{FF2B5EF4-FFF2-40B4-BE49-F238E27FC236}">
                <a16:creationId xmlns:a16="http://schemas.microsoft.com/office/drawing/2014/main" id="{15F2FB40-25DC-4EAF-AFFE-CE62CF57782A}"/>
              </a:ext>
            </a:extLst>
          </p:cNvPr>
          <p:cNvSpPr/>
          <p:nvPr/>
        </p:nvSpPr>
        <p:spPr>
          <a:xfrm>
            <a:off x="864651" y="882977"/>
            <a:ext cx="311069" cy="2946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74A3305F-A668-4DCC-86D4-9F2C7C9F2650}"/>
              </a:ext>
            </a:extLst>
          </p:cNvPr>
          <p:cNvSpPr/>
          <p:nvPr/>
        </p:nvSpPr>
        <p:spPr>
          <a:xfrm>
            <a:off x="2314759" y="3564228"/>
            <a:ext cx="311069" cy="2946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476072EE-837C-45C4-B318-240132D8D10A}"/>
              </a:ext>
            </a:extLst>
          </p:cNvPr>
          <p:cNvSpPr/>
          <p:nvPr/>
        </p:nvSpPr>
        <p:spPr>
          <a:xfrm>
            <a:off x="2103794" y="2133997"/>
            <a:ext cx="311069" cy="2946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30" name="Ovale 29">
            <a:extLst>
              <a:ext uri="{FF2B5EF4-FFF2-40B4-BE49-F238E27FC236}">
                <a16:creationId xmlns:a16="http://schemas.microsoft.com/office/drawing/2014/main" id="{F80352CF-13E9-49C6-BE36-864651955E01}"/>
              </a:ext>
            </a:extLst>
          </p:cNvPr>
          <p:cNvSpPr/>
          <p:nvPr/>
        </p:nvSpPr>
        <p:spPr>
          <a:xfrm>
            <a:off x="5692733" y="3546008"/>
            <a:ext cx="311069" cy="2946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31" name="Ovale 30">
            <a:extLst>
              <a:ext uri="{FF2B5EF4-FFF2-40B4-BE49-F238E27FC236}">
                <a16:creationId xmlns:a16="http://schemas.microsoft.com/office/drawing/2014/main" id="{D5EAF985-8D88-4361-ADB4-21D2BB3A1C12}"/>
              </a:ext>
            </a:extLst>
          </p:cNvPr>
          <p:cNvSpPr/>
          <p:nvPr/>
        </p:nvSpPr>
        <p:spPr>
          <a:xfrm>
            <a:off x="2103794" y="1247687"/>
            <a:ext cx="311069" cy="2946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32" name="Ovale 31">
            <a:extLst>
              <a:ext uri="{FF2B5EF4-FFF2-40B4-BE49-F238E27FC236}">
                <a16:creationId xmlns:a16="http://schemas.microsoft.com/office/drawing/2014/main" id="{332709A4-E128-4214-A79F-1D09984AC18D}"/>
              </a:ext>
            </a:extLst>
          </p:cNvPr>
          <p:cNvSpPr/>
          <p:nvPr/>
        </p:nvSpPr>
        <p:spPr>
          <a:xfrm>
            <a:off x="8862653" y="3584488"/>
            <a:ext cx="311069" cy="2946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C9708C10-D3AF-4E48-8D04-D4B9A65060CE}"/>
                  </a:ext>
                </a:extLst>
              </p:cNvPr>
              <p:cNvSpPr txBox="1"/>
              <p:nvPr/>
            </p:nvSpPr>
            <p:spPr>
              <a:xfrm>
                <a:off x="8027609" y="1672561"/>
                <a:ext cx="3080539" cy="672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err="1">
                    <a:latin typeface="+mj-lt"/>
                  </a:rPr>
                  <a:t>Few</a:t>
                </a:r>
                <a:r>
                  <a:rPr lang="it-IT" dirty="0">
                    <a:latin typeface="+mj-lt"/>
                  </a:rPr>
                  <a:t> lattice </a:t>
                </a:r>
                <a:r>
                  <a:rPr lang="it-IT" dirty="0" err="1">
                    <a:latin typeface="+mj-lt"/>
                  </a:rPr>
                  <a:t>sites</a:t>
                </a:r>
                <a:r>
                  <a:rPr lang="it-IT" dirty="0">
                    <a:latin typeface="+mj-lt"/>
                  </a:rPr>
                  <a:t>, </a:t>
                </a:r>
                <a:r>
                  <a:rPr lang="it-IT" dirty="0" err="1">
                    <a:latin typeface="+mj-lt"/>
                  </a:rPr>
                  <a:t>but</a:t>
                </a:r>
                <a:r>
                  <a:rPr lang="it-IT" dirty="0">
                    <a:latin typeface="+mj-lt"/>
                  </a:rPr>
                  <a:t> large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</m:oMath>
                </a14:m>
                <a:endParaRPr lang="it-IT" dirty="0">
                  <a:latin typeface="+mj-lt"/>
                </a:endParaRPr>
              </a:p>
              <a:p>
                <a:r>
                  <a:rPr lang="it-IT" dirty="0" err="1">
                    <a:latin typeface="+mj-lt"/>
                  </a:rPr>
                  <a:t>Fluctuations</a:t>
                </a:r>
                <a:r>
                  <a:rPr lang="it-IT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1/</m:t>
                    </m:r>
                    <m:rad>
                      <m:radPr>
                        <m:degHide m:val="on"/>
                        <m:ctrlP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</m:rad>
                  </m:oMath>
                </a14:m>
                <a:endParaRPr lang="it-IT" dirty="0">
                  <a:latin typeface="+mj-lt"/>
                </a:endParaRPr>
              </a:p>
            </p:txBody>
          </p:sp>
        </mc:Choice>
        <mc:Fallback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C9708C10-D3AF-4E48-8D04-D4B9A6506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7609" y="1672561"/>
                <a:ext cx="3080539" cy="672428"/>
              </a:xfrm>
              <a:prstGeom prst="rect">
                <a:avLst/>
              </a:prstGeom>
              <a:blipFill>
                <a:blip r:embed="rId10"/>
                <a:stretch>
                  <a:fillRect l="-1782" t="-4505" b="-135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21A6A755-FC03-447F-B21C-47A6E3CA5AC8}"/>
              </a:ext>
            </a:extLst>
          </p:cNvPr>
          <p:cNvSpPr txBox="1"/>
          <p:nvPr/>
        </p:nvSpPr>
        <p:spPr>
          <a:xfrm>
            <a:off x="5229050" y="810028"/>
            <a:ext cx="303241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+mj-lt"/>
              </a:rPr>
              <a:t>Continuous</a:t>
            </a:r>
            <a:r>
              <a:rPr lang="it-IT" dirty="0">
                <a:latin typeface="+mj-lt"/>
              </a:rPr>
              <a:t> – 1D </a:t>
            </a:r>
            <a:r>
              <a:rPr lang="it-IT" dirty="0" err="1">
                <a:latin typeface="+mj-lt"/>
              </a:rPr>
              <a:t>structure</a:t>
            </a:r>
            <a:endParaRPr lang="it-IT" dirty="0">
              <a:latin typeface="+mj-lt"/>
            </a:endParaRPr>
          </a:p>
          <a:p>
            <a:endParaRPr lang="it-IT" dirty="0">
              <a:latin typeface="+mj-lt"/>
            </a:endParaRPr>
          </a:p>
          <a:p>
            <a:r>
              <a:rPr lang="it-IT" dirty="0" err="1">
                <a:latin typeface="+mj-lt"/>
              </a:rPr>
              <a:t>Discontinuous</a:t>
            </a:r>
            <a:r>
              <a:rPr lang="it-IT" dirty="0">
                <a:latin typeface="+mj-lt"/>
              </a:rPr>
              <a:t> – 2D </a:t>
            </a:r>
            <a:r>
              <a:rPr lang="it-IT" dirty="0" err="1">
                <a:latin typeface="+mj-lt"/>
              </a:rPr>
              <a:t>structure</a:t>
            </a:r>
            <a:endParaRPr lang="it-IT" dirty="0">
              <a:latin typeface="+mj-lt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3696CE82-689A-4A2C-9CFF-E8FD1161799C}"/>
              </a:ext>
            </a:extLst>
          </p:cNvPr>
          <p:cNvSpPr txBox="1"/>
          <p:nvPr/>
        </p:nvSpPr>
        <p:spPr>
          <a:xfrm>
            <a:off x="8027609" y="840489"/>
            <a:ext cx="4258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+mj-lt"/>
              </a:rPr>
              <a:t>The crossover </a:t>
            </a:r>
            <a:r>
              <a:rPr lang="it-IT" dirty="0" err="1">
                <a:latin typeface="+mj-lt"/>
              </a:rPr>
              <a:t>is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peculiar</a:t>
            </a:r>
            <a:r>
              <a:rPr lang="it-IT" dirty="0">
                <a:latin typeface="+mj-lt"/>
              </a:rPr>
              <a:t> to the </a:t>
            </a:r>
            <a:r>
              <a:rPr lang="it-IT" b="1" dirty="0">
                <a:latin typeface="+mj-lt"/>
              </a:rPr>
              <a:t>cluster </a:t>
            </a:r>
            <a:r>
              <a:rPr lang="it-IT" b="1" dirty="0" err="1">
                <a:latin typeface="+mj-lt"/>
              </a:rPr>
              <a:t>solid</a:t>
            </a:r>
            <a:endParaRPr lang="it-IT" b="1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D4AEC1-3DDA-615D-EAA3-2171EF35E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12192000" cy="6207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r>
              <a:rPr lang="en-GB" sz="2400" b="1" dirty="0">
                <a:solidFill>
                  <a:schemeClr val="bg1"/>
                </a:solidFill>
              </a:rPr>
              <a:t>Dimensional crossover</a:t>
            </a:r>
          </a:p>
        </p:txBody>
      </p:sp>
    </p:spTree>
    <p:extLst>
      <p:ext uri="{BB962C8B-B14F-4D97-AF65-F5344CB8AC3E}">
        <p14:creationId xmlns:p14="http://schemas.microsoft.com/office/powerpoint/2010/main" val="190708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3" grpId="0"/>
      <p:bldP spid="3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51D5C549-D6B6-F313-6CAD-A47586C14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158" y="-218523"/>
            <a:ext cx="10515600" cy="1325563"/>
          </a:xfrm>
        </p:spPr>
        <p:txBody>
          <a:bodyPr>
            <a:normAutofit/>
          </a:bodyPr>
          <a:lstStyle/>
          <a:p>
            <a:r>
              <a:rPr lang="it-IT" sz="3400" dirty="0" err="1"/>
              <a:t>Fluctuations</a:t>
            </a:r>
            <a:r>
              <a:rPr lang="it-IT" sz="3400" dirty="0"/>
              <a:t> in the self-</a:t>
            </a:r>
            <a:r>
              <a:rPr lang="it-IT" sz="3400" dirty="0" err="1"/>
              <a:t>induced</a:t>
            </a:r>
            <a:r>
              <a:rPr lang="it-IT" sz="3400" dirty="0"/>
              <a:t> Josephson </a:t>
            </a:r>
            <a:r>
              <a:rPr lang="it-IT" sz="3400" dirty="0" err="1"/>
              <a:t>junction</a:t>
            </a:r>
            <a:endParaRPr lang="it-IT" sz="34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907547D-0E6A-5712-49CE-7688A2F36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835" y="1030923"/>
            <a:ext cx="6606090" cy="3022917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1D2C6354-055B-46E5-7814-9F53A03C134F}"/>
              </a:ext>
            </a:extLst>
          </p:cNvPr>
          <p:cNvSpPr/>
          <p:nvPr/>
        </p:nvSpPr>
        <p:spPr>
          <a:xfrm>
            <a:off x="2007835" y="1030923"/>
            <a:ext cx="4006886" cy="2738437"/>
          </a:xfrm>
          <a:prstGeom prst="rect">
            <a:avLst/>
          </a:prstGeom>
          <a:solidFill>
            <a:schemeClr val="bg2"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ACC9DF99-B495-F476-2C00-9FE27835CC13}"/>
              </a:ext>
            </a:extLst>
          </p:cNvPr>
          <p:cNvSpPr/>
          <p:nvPr/>
        </p:nvSpPr>
        <p:spPr>
          <a:xfrm>
            <a:off x="7311356" y="1030923"/>
            <a:ext cx="1302570" cy="2738437"/>
          </a:xfrm>
          <a:prstGeom prst="rect">
            <a:avLst/>
          </a:prstGeom>
          <a:solidFill>
            <a:schemeClr val="bg2"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CAEE2FC-7B9C-AB25-B02E-E7BDD382ABB8}"/>
              </a:ext>
            </a:extLst>
          </p:cNvPr>
          <p:cNvSpPr txBox="1"/>
          <p:nvPr/>
        </p:nvSpPr>
        <p:spPr>
          <a:xfrm>
            <a:off x="8756165" y="1645960"/>
            <a:ext cx="350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role</a:t>
            </a:r>
            <a:r>
              <a:rPr lang="it-IT" dirty="0"/>
              <a:t> of the Goldstone mode in the </a:t>
            </a:r>
            <a:r>
              <a:rPr lang="it-IT" dirty="0" err="1"/>
              <a:t>fluctuations</a:t>
            </a:r>
            <a:r>
              <a:rPr lang="it-IT" dirty="0"/>
              <a:t>?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09C42F2-0EE0-C52F-9257-FE5069A1144A}"/>
              </a:ext>
            </a:extLst>
          </p:cNvPr>
          <p:cNvSpPr txBox="1"/>
          <p:nvPr/>
        </p:nvSpPr>
        <p:spPr>
          <a:xfrm>
            <a:off x="4942840" y="4124960"/>
            <a:ext cx="4135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Squeezing</a:t>
            </a:r>
            <a:r>
              <a:rPr lang="it-IT" dirty="0"/>
              <a:t> in the </a:t>
            </a:r>
            <a:r>
              <a:rPr lang="it-IT" dirty="0" err="1"/>
              <a:t>population</a:t>
            </a:r>
            <a:r>
              <a:rPr lang="it-IT" dirty="0"/>
              <a:t> </a:t>
            </a:r>
            <a:r>
              <a:rPr lang="it-IT" dirty="0" err="1"/>
              <a:t>imbalance</a:t>
            </a:r>
            <a:endParaRPr lang="it-IT" dirty="0"/>
          </a:p>
        </p:txBody>
      </p:sp>
      <p:pic>
        <p:nvPicPr>
          <p:cNvPr id="10" name="Elemento grafico 9">
            <a:extLst>
              <a:ext uri="{FF2B5EF4-FFF2-40B4-BE49-F238E27FC236}">
                <a16:creationId xmlns:a16="http://schemas.microsoft.com/office/drawing/2014/main" id="{26738BB5-0246-EA4B-0674-8CD925E39D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10242" y="5512491"/>
            <a:ext cx="1993446" cy="831880"/>
          </a:xfrm>
          <a:prstGeom prst="rect">
            <a:avLst/>
          </a:prstGeom>
        </p:spPr>
      </p:pic>
      <p:pic>
        <p:nvPicPr>
          <p:cNvPr id="11" name="Elemento grafico 10">
            <a:extLst>
              <a:ext uri="{FF2B5EF4-FFF2-40B4-BE49-F238E27FC236}">
                <a16:creationId xmlns:a16="http://schemas.microsoft.com/office/drawing/2014/main" id="{90B4D963-599F-D44D-7AE9-02BD5FC96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6538" y="5014524"/>
            <a:ext cx="2450118" cy="143714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1095BD65-3F3E-F9D4-4C7F-88402E8D7DD9}"/>
                  </a:ext>
                </a:extLst>
              </p14:cNvPr>
              <p14:cNvContentPartPr/>
              <p14:nvPr/>
            </p14:nvContentPartPr>
            <p14:xfrm>
              <a:off x="1838640" y="5750600"/>
              <a:ext cx="360" cy="36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1095BD65-3F3E-F9D4-4C7F-88402E8D7DD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30000" y="574196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Elemento grafico 20">
            <a:extLst>
              <a:ext uri="{FF2B5EF4-FFF2-40B4-BE49-F238E27FC236}">
                <a16:creationId xmlns:a16="http://schemas.microsoft.com/office/drawing/2014/main" id="{04C1EFFD-27F6-7947-F2D6-49EC71BBEF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4530" r="59711"/>
          <a:stretch/>
        </p:blipFill>
        <p:spPr>
          <a:xfrm>
            <a:off x="1757679" y="5228011"/>
            <a:ext cx="396241" cy="989328"/>
          </a:xfrm>
          <a:prstGeom prst="rect">
            <a:avLst/>
          </a:prstGeom>
        </p:spPr>
      </p:pic>
      <p:pic>
        <p:nvPicPr>
          <p:cNvPr id="22" name="Elemento grafico 21">
            <a:extLst>
              <a:ext uri="{FF2B5EF4-FFF2-40B4-BE49-F238E27FC236}">
                <a16:creationId xmlns:a16="http://schemas.microsoft.com/office/drawing/2014/main" id="{78403C2B-1DC4-36EF-1BFB-B99BCDEB84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4530" r="59711" b="51054"/>
          <a:stretch/>
        </p:blipFill>
        <p:spPr>
          <a:xfrm>
            <a:off x="2418080" y="5733099"/>
            <a:ext cx="853440" cy="484240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FD8E56F-ED69-E98D-F706-5B91C3D5603D}"/>
              </a:ext>
            </a:extLst>
          </p:cNvPr>
          <p:cNvSpPr txBox="1"/>
          <p:nvPr/>
        </p:nvSpPr>
        <p:spPr>
          <a:xfrm>
            <a:off x="3271520" y="5848007"/>
            <a:ext cx="296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Cost in interaction energy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72B91870-2244-D487-E95A-2E8ADF3A7BAD}"/>
              </a:ext>
            </a:extLst>
          </p:cNvPr>
          <p:cNvSpPr txBox="1"/>
          <p:nvPr/>
        </p:nvSpPr>
        <p:spPr>
          <a:xfrm>
            <a:off x="1674402" y="4570343"/>
            <a:ext cx="27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Even</a:t>
            </a:r>
            <a:r>
              <a:rPr lang="it-IT" dirty="0"/>
              <a:t> </a:t>
            </a:r>
            <a:r>
              <a:rPr lang="it-IT" dirty="0" err="1"/>
              <a:t>higher</a:t>
            </a:r>
            <a:r>
              <a:rPr lang="it-IT" dirty="0"/>
              <a:t> cost in interaction energy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C60CEC8-79EB-1369-95C8-151428F7E56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877" t="15295" r="7503" b="16945"/>
          <a:stretch/>
        </p:blipFill>
        <p:spPr>
          <a:xfrm>
            <a:off x="7531106" y="4889812"/>
            <a:ext cx="2450118" cy="1437149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5C096AD9-5E1B-E4D6-F2A5-E6A9EB1631D2}"/>
              </a:ext>
            </a:extLst>
          </p:cNvPr>
          <p:cNvSpPr txBox="1"/>
          <p:nvPr/>
        </p:nvSpPr>
        <p:spPr>
          <a:xfrm>
            <a:off x="9298398" y="5533150"/>
            <a:ext cx="296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Minimizes</a:t>
            </a:r>
            <a:r>
              <a:rPr lang="it-IT" dirty="0"/>
              <a:t> interaction energy</a:t>
            </a:r>
          </a:p>
        </p:txBody>
      </p:sp>
      <p:pic>
        <p:nvPicPr>
          <p:cNvPr id="32" name="Elemento grafico 31">
            <a:extLst>
              <a:ext uri="{FF2B5EF4-FFF2-40B4-BE49-F238E27FC236}">
                <a16:creationId xmlns:a16="http://schemas.microsoft.com/office/drawing/2014/main" id="{7945EE85-D19F-6B51-DCA1-D57B562E5A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91680" y="4842907"/>
            <a:ext cx="3129281" cy="1518244"/>
          </a:xfrm>
          <a:prstGeom prst="rect">
            <a:avLst/>
          </a:prstGeom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CE63B695-0939-40E5-48FD-C5F121DB9288}"/>
              </a:ext>
            </a:extLst>
          </p:cNvPr>
          <p:cNvSpPr txBox="1"/>
          <p:nvPr/>
        </p:nvSpPr>
        <p:spPr>
          <a:xfrm>
            <a:off x="9170763" y="4440946"/>
            <a:ext cx="32219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/>
              <a:t>Relatively</a:t>
            </a:r>
            <a:r>
              <a:rPr lang="it-IT" dirty="0"/>
              <a:t> </a:t>
            </a:r>
            <a:r>
              <a:rPr lang="it-IT" dirty="0" err="1"/>
              <a:t>lower</a:t>
            </a:r>
            <a:r>
              <a:rPr lang="it-IT" dirty="0"/>
              <a:t> cost in interaction energy, </a:t>
            </a:r>
            <a:r>
              <a:rPr lang="it-IT" dirty="0" err="1"/>
              <a:t>stronger</a:t>
            </a:r>
            <a:r>
              <a:rPr lang="it-IT" dirty="0"/>
              <a:t> </a:t>
            </a:r>
            <a:r>
              <a:rPr lang="it-IT" dirty="0" err="1"/>
              <a:t>number</a:t>
            </a:r>
            <a:r>
              <a:rPr lang="it-IT" dirty="0"/>
              <a:t> </a:t>
            </a:r>
            <a:r>
              <a:rPr lang="it-IT" dirty="0" err="1"/>
              <a:t>fluctuations</a:t>
            </a:r>
            <a:endParaRPr lang="it-IT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0B576A0-1171-FB58-A759-CB705D7A4927}"/>
              </a:ext>
            </a:extLst>
          </p:cNvPr>
          <p:cNvSpPr txBox="1"/>
          <p:nvPr/>
        </p:nvSpPr>
        <p:spPr>
          <a:xfrm>
            <a:off x="8112269" y="6354534"/>
            <a:ext cx="18689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/>
              <a:t>Phase</a:t>
            </a:r>
            <a:r>
              <a:rPr lang="it-IT" dirty="0"/>
              <a:t> </a:t>
            </a:r>
            <a:r>
              <a:rPr lang="it-IT" dirty="0" err="1"/>
              <a:t>squeezing</a:t>
            </a:r>
            <a:r>
              <a:rPr lang="it-IT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34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23" grpId="0"/>
      <p:bldP spid="24" grpId="0"/>
      <p:bldP spid="26" grpId="0"/>
      <p:bldP spid="34" grpId="0"/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DDD4F5BC-286E-D438-459A-C390B9EDD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0"/>
            <a:ext cx="10515600" cy="1325563"/>
          </a:xfrm>
        </p:spPr>
        <p:txBody>
          <a:bodyPr>
            <a:normAutofit/>
          </a:bodyPr>
          <a:lstStyle/>
          <a:p>
            <a:r>
              <a:rPr lang="it-IT" sz="3400" dirty="0" err="1"/>
              <a:t>Fluctuations</a:t>
            </a:r>
            <a:r>
              <a:rPr lang="it-IT" sz="3400" dirty="0"/>
              <a:t> in the self-</a:t>
            </a:r>
            <a:r>
              <a:rPr lang="it-IT" sz="3400" dirty="0" err="1"/>
              <a:t>induced</a:t>
            </a:r>
            <a:r>
              <a:rPr lang="it-IT" sz="3400" dirty="0"/>
              <a:t> Josephson </a:t>
            </a:r>
            <a:r>
              <a:rPr lang="it-IT" sz="3400" dirty="0" err="1"/>
              <a:t>junction</a:t>
            </a:r>
            <a:r>
              <a:rPr lang="it-IT" sz="3400" dirty="0"/>
              <a:t> – T &gt; 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09D79C6F-9EA8-F027-2AC8-4A52B1520B06}"/>
                  </a:ext>
                </a:extLst>
              </p:cNvPr>
              <p:cNvSpPr txBox="1"/>
              <p:nvPr/>
            </p:nvSpPr>
            <p:spPr>
              <a:xfrm>
                <a:off x="2265680" y="1426954"/>
                <a:ext cx="1632498" cy="6890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𝑁𝐾</m:t>
                          </m:r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09D79C6F-9EA8-F027-2AC8-4A52B1520B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5680" y="1426954"/>
                <a:ext cx="1632498" cy="68903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>
            <a:extLst>
              <a:ext uri="{FF2B5EF4-FFF2-40B4-BE49-F238E27FC236}">
                <a16:creationId xmlns:a16="http://schemas.microsoft.com/office/drawing/2014/main" id="{D1643BA9-C7D4-E98E-2EB4-49F5C82F9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5644" y="1209788"/>
            <a:ext cx="3730676" cy="22192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2B7201AF-AD3A-8B3A-3DBA-AAC35F852577}"/>
                  </a:ext>
                </a:extLst>
              </p:cNvPr>
              <p:cNvSpPr txBox="1"/>
              <p:nvPr/>
            </p:nvSpPr>
            <p:spPr>
              <a:xfrm>
                <a:off x="1840916" y="2595616"/>
                <a:ext cx="340164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𝑁𝐾</m:t>
                      </m:r>
                      <m:r>
                        <m:rPr>
                          <m:sty m:val="p"/>
                        </m:rPr>
                        <a:rPr lang="el-G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~120 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𝑛𝐾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2B7201AF-AD3A-8B3A-3DBA-AAC35F8525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0916" y="2595616"/>
                <a:ext cx="3401643" cy="461665"/>
              </a:xfrm>
              <a:prstGeom prst="rect">
                <a:avLst/>
              </a:prstGeom>
              <a:blipFill>
                <a:blip r:embed="rId4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ttangolo 8">
            <a:extLst>
              <a:ext uri="{FF2B5EF4-FFF2-40B4-BE49-F238E27FC236}">
                <a16:creationId xmlns:a16="http://schemas.microsoft.com/office/drawing/2014/main" id="{BAEDCFBE-6CAD-2494-41BB-D097305F8695}"/>
              </a:ext>
            </a:extLst>
          </p:cNvPr>
          <p:cNvSpPr/>
          <p:nvPr/>
        </p:nvSpPr>
        <p:spPr>
          <a:xfrm>
            <a:off x="8168640" y="2763520"/>
            <a:ext cx="955040" cy="34508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437D013-3670-C10A-1755-24523ABEFF80}"/>
              </a:ext>
            </a:extLst>
          </p:cNvPr>
          <p:cNvSpPr txBox="1"/>
          <p:nvPr/>
        </p:nvSpPr>
        <p:spPr>
          <a:xfrm>
            <a:off x="594360" y="3851959"/>
            <a:ext cx="4148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From </a:t>
            </a:r>
            <a:r>
              <a:rPr lang="it-IT" dirty="0" err="1"/>
              <a:t>thermal</a:t>
            </a:r>
            <a:r>
              <a:rPr lang="it-IT" dirty="0"/>
              <a:t> component </a:t>
            </a:r>
            <a:r>
              <a:rPr lang="it-IT" dirty="0" err="1"/>
              <a:t>measurements</a:t>
            </a:r>
            <a:r>
              <a:rPr lang="it-IT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792BB2BC-D57F-B63A-0073-ACBD9F966117}"/>
                  </a:ext>
                </a:extLst>
              </p:cNvPr>
              <p:cNvSpPr txBox="1"/>
              <p:nvPr/>
            </p:nvSpPr>
            <p:spPr>
              <a:xfrm>
                <a:off x="4641163" y="3851959"/>
                <a:ext cx="249740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&lt;30 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𝑛𝐾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792BB2BC-D57F-B63A-0073-ACBD9F9661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1163" y="3851959"/>
                <a:ext cx="2497404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B26746F-0277-754A-6EBD-9F126F2D24A5}"/>
              </a:ext>
            </a:extLst>
          </p:cNvPr>
          <p:cNvSpPr txBox="1"/>
          <p:nvPr/>
        </p:nvSpPr>
        <p:spPr>
          <a:xfrm>
            <a:off x="594360" y="5097789"/>
            <a:ext cx="5593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 </a:t>
            </a:r>
            <a:r>
              <a:rPr lang="it-IT" dirty="0" err="1"/>
              <a:t>lower</a:t>
            </a:r>
            <a:r>
              <a:rPr lang="it-IT" dirty="0"/>
              <a:t> energy scale sets the </a:t>
            </a:r>
            <a:r>
              <a:rPr lang="it-IT" dirty="0" err="1"/>
              <a:t>amplitude</a:t>
            </a:r>
            <a:r>
              <a:rPr lang="it-IT" dirty="0"/>
              <a:t> of the </a:t>
            </a:r>
            <a:r>
              <a:rPr lang="it-IT" dirty="0" err="1"/>
              <a:t>oscillations</a:t>
            </a:r>
            <a:r>
              <a:rPr lang="it-IT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38086066-60F4-2B51-8B06-778993144741}"/>
                  </a:ext>
                </a:extLst>
              </p:cNvPr>
              <p:cNvSpPr txBox="1"/>
              <p:nvPr/>
            </p:nvSpPr>
            <p:spPr>
              <a:xfrm>
                <a:off x="6726896" y="5034951"/>
                <a:ext cx="3428024" cy="4950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𝑁𝐾</m:t>
                      </m:r>
                      <m:r>
                        <m:rPr>
                          <m:sty m:val="p"/>
                        </m:rPr>
                        <a:rPr lang="el-G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 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l-G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p>
                        <m:sSupPr>
                          <m:ctrlP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p>
                          <m: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38086066-60F4-2B51-8B06-7789931447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6896" y="5034951"/>
                <a:ext cx="3428024" cy="495007"/>
              </a:xfrm>
              <a:prstGeom prst="rect">
                <a:avLst/>
              </a:prstGeom>
              <a:blipFill>
                <a:blip r:embed="rId6"/>
                <a:stretch>
                  <a:fillRect b="-987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2AF29998-68C6-46D8-B868-54549B1852D7}"/>
                  </a:ext>
                </a:extLst>
              </p:cNvPr>
              <p:cNvSpPr txBox="1"/>
              <p:nvPr/>
            </p:nvSpPr>
            <p:spPr>
              <a:xfrm>
                <a:off x="9029117" y="5648212"/>
                <a:ext cx="143060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l-G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p>
                        <m:sSupPr>
                          <m:ctrlP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p>
                          <m: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30</m:t>
                      </m:r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𝑛𝐾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2AF29998-68C6-46D8-B868-54549B1852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9117" y="5648212"/>
                <a:ext cx="1430603" cy="461665"/>
              </a:xfrm>
              <a:prstGeom prst="rect">
                <a:avLst/>
              </a:prstGeom>
              <a:blipFill>
                <a:blip r:embed="rId7"/>
                <a:stretch>
                  <a:fillRect r="-49362" b="-10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3017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0" y="3"/>
            <a:ext cx="12192000" cy="6207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r>
              <a:rPr lang="en-GB" sz="2400" b="1" dirty="0">
                <a:solidFill>
                  <a:schemeClr val="bg1"/>
                </a:solidFill>
              </a:rPr>
              <a:t>Dipolar (cluster) supersolids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927FFF5D-0858-45F6-A327-F771C73B6816}"/>
                  </a:ext>
                </a:extLst>
              </p:cNvPr>
              <p:cNvSpPr txBox="1"/>
              <p:nvPr/>
            </p:nvSpPr>
            <p:spPr>
              <a:xfrm>
                <a:off x="2187750" y="5404345"/>
                <a:ext cx="7282943" cy="6368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it-IT" sz="20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𝑖𝑛𝑡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f>
                      <m:fPr>
                        <m:ctrlP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it-I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2 </m:t>
                            </m:r>
                          </m:sup>
                        </m:sSup>
                        <m:sSub>
                          <m:sSub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it-I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num>
                      <m:den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it-IT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it-IT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𝑑𝑑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it-IT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it-IT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</m:den>
                        </m:f>
                        <m:d>
                          <m:d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  <m:sSup>
                              <m:sSupPr>
                                <m:ctrlPr>
                                  <a:rPr lang="it-IT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it-IT" sz="20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cos</m:t>
                                </m:r>
                              </m:e>
                              <m:sup>
                                <m:r>
                                  <a:rPr lang="it-IT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it-I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it-I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e>
                    </m:d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32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num>
                      <m:den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it-IT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it-IT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it-IT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  <m:sup>
                                <m:r>
                                  <a:rPr lang="it-IT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bSup>
                            <m:r>
                              <a:rPr lang="it-I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it-I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num>
                          <m:den>
                            <m:r>
                              <a:rPr lang="it-I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den>
                        </m:f>
                      </m:e>
                    </m:rad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(1+</m:t>
                    </m:r>
                    <m:f>
                      <m:fPr>
                        <m:ctrlP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it-IT" sz="2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it-IT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it-I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𝑑𝑑</m:t>
                            </m:r>
                          </m:sub>
                          <m:sup>
                            <m:r>
                              <a:rPr lang="it-I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it-I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it-I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it-I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it-IT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2000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927FFF5D-0858-45F6-A327-F771C73B68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7750" y="5404345"/>
                <a:ext cx="7282943" cy="6368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Graphic 3">
            <a:extLst>
              <a:ext uri="{FF2B5EF4-FFF2-40B4-BE49-F238E27FC236}">
                <a16:creationId xmlns:a16="http://schemas.microsoft.com/office/drawing/2014/main" id="{17EAF614-638D-4DE4-A331-2F91B356C7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3039" t="35757" r="32440" b="37037"/>
          <a:stretch/>
        </p:blipFill>
        <p:spPr>
          <a:xfrm>
            <a:off x="8286967" y="1839111"/>
            <a:ext cx="2367450" cy="1865801"/>
          </a:xfrm>
          <a:prstGeom prst="rect">
            <a:avLst/>
          </a:prstGeom>
        </p:spPr>
      </p:pic>
      <p:pic>
        <p:nvPicPr>
          <p:cNvPr id="32" name="Graphic 144">
            <a:extLst>
              <a:ext uri="{FF2B5EF4-FFF2-40B4-BE49-F238E27FC236}">
                <a16:creationId xmlns:a16="http://schemas.microsoft.com/office/drawing/2014/main" id="{3BACF1B1-4E0A-448D-B987-2B7F19D0CD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32453" t="35325" r="30837" b="37354"/>
          <a:stretch/>
        </p:blipFill>
        <p:spPr>
          <a:xfrm>
            <a:off x="4738497" y="1633988"/>
            <a:ext cx="2685410" cy="1998586"/>
          </a:xfrm>
          <a:prstGeom prst="rect">
            <a:avLst/>
          </a:prstGeom>
        </p:spPr>
      </p:pic>
      <p:cxnSp>
        <p:nvCxnSpPr>
          <p:cNvPr id="36" name="Straight Arrow Connector 27">
            <a:extLst>
              <a:ext uri="{FF2B5EF4-FFF2-40B4-BE49-F238E27FC236}">
                <a16:creationId xmlns:a16="http://schemas.microsoft.com/office/drawing/2014/main" id="{DC9EABAD-3AC7-4A83-B6F3-6A52B3B1060C}"/>
              </a:ext>
            </a:extLst>
          </p:cNvPr>
          <p:cNvCxnSpPr>
            <a:cxnSpLocks/>
          </p:cNvCxnSpPr>
          <p:nvPr/>
        </p:nvCxnSpPr>
        <p:spPr>
          <a:xfrm flipV="1">
            <a:off x="1730437" y="4239520"/>
            <a:ext cx="8184508" cy="5385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Sottotitolo 2">
                <a:extLst>
                  <a:ext uri="{FF2B5EF4-FFF2-40B4-BE49-F238E27FC236}">
                    <a16:creationId xmlns:a16="http://schemas.microsoft.com/office/drawing/2014/main" id="{6E25777A-4E54-4D3F-AB07-ECAAA14A91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91276" y="4044717"/>
                <a:ext cx="1683530" cy="815230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it-IT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it-IT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𝑑𝑑</m:t>
                                  </m:r>
                                </m:sub>
                              </m:s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𝑑𝑑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37" name="Sottotitolo 2">
                <a:extLst>
                  <a:ext uri="{FF2B5EF4-FFF2-40B4-BE49-F238E27FC236}">
                    <a16:creationId xmlns:a16="http://schemas.microsoft.com/office/drawing/2014/main" id="{6E25777A-4E54-4D3F-AB07-ECAAA14A91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1276" y="4044717"/>
                <a:ext cx="1683530" cy="815230"/>
              </a:xfrm>
              <a:prstGeom prst="rect">
                <a:avLst/>
              </a:prstGeom>
              <a:blipFill>
                <a:blip r:embed="rId9"/>
                <a:stretch>
                  <a:fillRect t="-33083" r="-27174" b="-62406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Sottotitolo 2">
            <a:extLst>
              <a:ext uri="{FF2B5EF4-FFF2-40B4-BE49-F238E27FC236}">
                <a16:creationId xmlns:a16="http://schemas.microsoft.com/office/drawing/2014/main" id="{1E53D46F-8CB3-4F6B-B1CF-B7FAE259A31F}"/>
              </a:ext>
            </a:extLst>
          </p:cNvPr>
          <p:cNvSpPr txBox="1">
            <a:spLocks/>
          </p:cNvSpPr>
          <p:nvPr/>
        </p:nvSpPr>
        <p:spPr>
          <a:xfrm>
            <a:off x="965044" y="750142"/>
            <a:ext cx="2626184" cy="81523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dirty="0" err="1">
                <a:latin typeface="+mj-lt"/>
              </a:rPr>
              <a:t>Superfluid</a:t>
            </a:r>
            <a:endParaRPr lang="it-IT" sz="1800" dirty="0">
              <a:latin typeface="+mj-lt"/>
            </a:endParaRPr>
          </a:p>
        </p:txBody>
      </p:sp>
      <p:sp>
        <p:nvSpPr>
          <p:cNvPr id="39" name="Sottotitolo 2">
            <a:extLst>
              <a:ext uri="{FF2B5EF4-FFF2-40B4-BE49-F238E27FC236}">
                <a16:creationId xmlns:a16="http://schemas.microsoft.com/office/drawing/2014/main" id="{402556CF-0C80-43B0-9368-08402AD357DF}"/>
              </a:ext>
            </a:extLst>
          </p:cNvPr>
          <p:cNvSpPr txBox="1">
            <a:spLocks/>
          </p:cNvSpPr>
          <p:nvPr/>
        </p:nvSpPr>
        <p:spPr>
          <a:xfrm>
            <a:off x="7861030" y="802579"/>
            <a:ext cx="3854719" cy="81523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dirty="0">
                <a:latin typeface="+mj-lt"/>
              </a:rPr>
              <a:t>Crystal of self-</a:t>
            </a:r>
            <a:r>
              <a:rPr lang="it-IT" sz="1800" dirty="0" err="1">
                <a:latin typeface="+mj-lt"/>
              </a:rPr>
              <a:t>bound</a:t>
            </a:r>
            <a:r>
              <a:rPr lang="it-IT" sz="1800" dirty="0">
                <a:latin typeface="+mj-lt"/>
              </a:rPr>
              <a:t> </a:t>
            </a:r>
            <a:r>
              <a:rPr lang="it-IT" sz="1800" dirty="0" err="1">
                <a:latin typeface="+mj-lt"/>
              </a:rPr>
              <a:t>droplets</a:t>
            </a:r>
            <a:endParaRPr lang="it-IT" sz="1800" dirty="0">
              <a:latin typeface="+mj-lt"/>
            </a:endParaRPr>
          </a:p>
        </p:txBody>
      </p:sp>
      <p:sp>
        <p:nvSpPr>
          <p:cNvPr id="40" name="Sottotitolo 2">
            <a:extLst>
              <a:ext uri="{FF2B5EF4-FFF2-40B4-BE49-F238E27FC236}">
                <a16:creationId xmlns:a16="http://schemas.microsoft.com/office/drawing/2014/main" id="{18C9D4AD-FA09-4F00-B9B5-FF4F9CA1CD22}"/>
              </a:ext>
            </a:extLst>
          </p:cNvPr>
          <p:cNvSpPr txBox="1">
            <a:spLocks/>
          </p:cNvSpPr>
          <p:nvPr/>
        </p:nvSpPr>
        <p:spPr>
          <a:xfrm>
            <a:off x="4608104" y="758397"/>
            <a:ext cx="2626184" cy="81523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dirty="0">
                <a:latin typeface="+mj-lt"/>
              </a:rPr>
              <a:t>Cluster supersolid</a:t>
            </a:r>
          </a:p>
        </p:txBody>
      </p: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92576878-2C78-49FC-8BC3-E2B9BF13DA7C}"/>
              </a:ext>
            </a:extLst>
          </p:cNvPr>
          <p:cNvGrpSpPr/>
          <p:nvPr/>
        </p:nvGrpSpPr>
        <p:grpSpPr>
          <a:xfrm>
            <a:off x="907271" y="1533367"/>
            <a:ext cx="2899290" cy="2079057"/>
            <a:chOff x="1516130" y="2127411"/>
            <a:chExt cx="2899290" cy="2079057"/>
          </a:xfrm>
        </p:grpSpPr>
        <p:cxnSp>
          <p:nvCxnSpPr>
            <p:cNvPr id="42" name="Connettore 2 41">
              <a:extLst>
                <a:ext uri="{FF2B5EF4-FFF2-40B4-BE49-F238E27FC236}">
                  <a16:creationId xmlns:a16="http://schemas.microsoft.com/office/drawing/2014/main" id="{E7D928F6-92C5-480F-A83E-442D3A28CE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9029" y="3720052"/>
              <a:ext cx="0" cy="486416"/>
            </a:xfrm>
            <a:prstGeom prst="straightConnector1">
              <a:avLst/>
            </a:prstGeom>
            <a:ln w="38100">
              <a:solidFill>
                <a:srgbClr val="0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2 42">
              <a:extLst>
                <a:ext uri="{FF2B5EF4-FFF2-40B4-BE49-F238E27FC236}">
                  <a16:creationId xmlns:a16="http://schemas.microsoft.com/office/drawing/2014/main" id="{66B63163-EDD1-4EDB-8402-47E56958CA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9029" y="2282392"/>
              <a:ext cx="0" cy="894304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536C57CF-6DFE-43CE-ADA9-260F72854BCD}"/>
                </a:ext>
              </a:extLst>
            </p:cNvPr>
            <p:cNvSpPr txBox="1"/>
            <p:nvPr/>
          </p:nvSpPr>
          <p:spPr>
            <a:xfrm>
              <a:off x="3111347" y="2127411"/>
              <a:ext cx="3096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B</a:t>
              </a:r>
            </a:p>
          </p:txBody>
        </p:sp>
        <p:pic>
          <p:nvPicPr>
            <p:cNvPr id="49" name="Graphic 67">
              <a:extLst>
                <a:ext uri="{FF2B5EF4-FFF2-40B4-BE49-F238E27FC236}">
                  <a16:creationId xmlns:a16="http://schemas.microsoft.com/office/drawing/2014/main" id="{C3AE0EC9-BDE6-4033-A005-C682354FE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l="30250" t="35563" r="30249" b="36972"/>
            <a:stretch/>
          </p:blipFill>
          <p:spPr>
            <a:xfrm>
              <a:off x="1516130" y="2476709"/>
              <a:ext cx="2899290" cy="1691344"/>
            </a:xfrm>
            <a:prstGeom prst="rect">
              <a:avLst/>
            </a:prstGeom>
          </p:spPr>
        </p:pic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BCB885D6-0F56-4AF5-9454-0F4E443AFA7B}"/>
              </a:ext>
            </a:extLst>
          </p:cNvPr>
          <p:cNvGrpSpPr/>
          <p:nvPr/>
        </p:nvGrpSpPr>
        <p:grpSpPr>
          <a:xfrm>
            <a:off x="3311066" y="2467356"/>
            <a:ext cx="386963" cy="1031453"/>
            <a:chOff x="2543464" y="2434290"/>
            <a:chExt cx="386963" cy="1031453"/>
          </a:xfrm>
        </p:grpSpPr>
        <p:cxnSp>
          <p:nvCxnSpPr>
            <p:cNvPr id="8" name="Connettore 2 7">
              <a:extLst>
                <a:ext uri="{FF2B5EF4-FFF2-40B4-BE49-F238E27FC236}">
                  <a16:creationId xmlns:a16="http://schemas.microsoft.com/office/drawing/2014/main" id="{03CB8C82-E63B-4DA3-A88B-0F22E7432B1A}"/>
                </a:ext>
              </a:extLst>
            </p:cNvPr>
            <p:cNvCxnSpPr>
              <a:cxnSpLocks/>
            </p:cNvCxnSpPr>
            <p:nvPr/>
          </p:nvCxnSpPr>
          <p:spPr>
            <a:xfrm>
              <a:off x="2701692" y="2434290"/>
              <a:ext cx="0" cy="23059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2 59">
              <a:extLst>
                <a:ext uri="{FF2B5EF4-FFF2-40B4-BE49-F238E27FC236}">
                  <a16:creationId xmlns:a16="http://schemas.microsoft.com/office/drawing/2014/main" id="{63647E9E-8C95-479F-9395-F77DBA02C0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01692" y="3206556"/>
              <a:ext cx="0" cy="259187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CasellaDiTesto 60">
                  <a:extLst>
                    <a:ext uri="{FF2B5EF4-FFF2-40B4-BE49-F238E27FC236}">
                      <a16:creationId xmlns:a16="http://schemas.microsoft.com/office/drawing/2014/main" id="{4DE93C07-C729-4B51-B635-05007DFE8D29}"/>
                    </a:ext>
                  </a:extLst>
                </p:cNvPr>
                <p:cNvSpPr txBox="1"/>
                <p:nvPr/>
              </p:nvSpPr>
              <p:spPr>
                <a:xfrm>
                  <a:off x="2543464" y="2756232"/>
                  <a:ext cx="386963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61" name="CasellaDiTesto 60">
                  <a:extLst>
                    <a:ext uri="{FF2B5EF4-FFF2-40B4-BE49-F238E27FC236}">
                      <a16:creationId xmlns:a16="http://schemas.microsoft.com/office/drawing/2014/main" id="{4DE93C07-C729-4B51-B635-05007DFE8D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3464" y="2756232"/>
                  <a:ext cx="386963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Gruppo 61">
            <a:extLst>
              <a:ext uri="{FF2B5EF4-FFF2-40B4-BE49-F238E27FC236}">
                <a16:creationId xmlns:a16="http://schemas.microsoft.com/office/drawing/2014/main" id="{6224FB00-201D-4D81-ABF5-1244AB418A4C}"/>
              </a:ext>
            </a:extLst>
          </p:cNvPr>
          <p:cNvGrpSpPr/>
          <p:nvPr/>
        </p:nvGrpSpPr>
        <p:grpSpPr>
          <a:xfrm rot="5400000">
            <a:off x="5835615" y="1121653"/>
            <a:ext cx="385568" cy="916730"/>
            <a:chOff x="2349085" y="2516825"/>
            <a:chExt cx="385568" cy="916730"/>
          </a:xfrm>
        </p:grpSpPr>
        <p:cxnSp>
          <p:nvCxnSpPr>
            <p:cNvPr id="63" name="Connettore 2 62">
              <a:extLst>
                <a:ext uri="{FF2B5EF4-FFF2-40B4-BE49-F238E27FC236}">
                  <a16:creationId xmlns:a16="http://schemas.microsoft.com/office/drawing/2014/main" id="{9B4AA329-3D79-4360-B5FC-68C0369D9E07}"/>
                </a:ext>
              </a:extLst>
            </p:cNvPr>
            <p:cNvCxnSpPr>
              <a:cxnSpLocks/>
            </p:cNvCxnSpPr>
            <p:nvPr/>
          </p:nvCxnSpPr>
          <p:spPr>
            <a:xfrm>
              <a:off x="2734653" y="2516825"/>
              <a:ext cx="0" cy="23059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ttore 2 63">
              <a:extLst>
                <a:ext uri="{FF2B5EF4-FFF2-40B4-BE49-F238E27FC236}">
                  <a16:creationId xmlns:a16="http://schemas.microsoft.com/office/drawing/2014/main" id="{A2830403-A52D-40A3-A5F2-D536F20159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34602" y="3174368"/>
              <a:ext cx="0" cy="259187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CasellaDiTesto 64">
                  <a:extLst>
                    <a:ext uri="{FF2B5EF4-FFF2-40B4-BE49-F238E27FC236}">
                      <a16:creationId xmlns:a16="http://schemas.microsoft.com/office/drawing/2014/main" id="{2FA6D9A5-F53A-4378-8503-E48782578374}"/>
                    </a:ext>
                  </a:extLst>
                </p:cNvPr>
                <p:cNvSpPr txBox="1"/>
                <p:nvPr/>
              </p:nvSpPr>
              <p:spPr>
                <a:xfrm rot="16200000">
                  <a:off x="2340269" y="2928250"/>
                  <a:ext cx="386963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it-IT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~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ℓ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65" name="CasellaDiTesto 64">
                  <a:extLst>
                    <a:ext uri="{FF2B5EF4-FFF2-40B4-BE49-F238E27FC236}">
                      <a16:creationId xmlns:a16="http://schemas.microsoft.com/office/drawing/2014/main" id="{2FA6D9A5-F53A-4378-8503-E487825783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2340269" y="2928250"/>
                  <a:ext cx="386963" cy="369332"/>
                </a:xfrm>
                <a:prstGeom prst="rect">
                  <a:avLst/>
                </a:prstGeom>
                <a:blipFill>
                  <a:blip r:embed="rId13"/>
                  <a:stretch>
                    <a:fillRect r="-8254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F75A7EAB-DADE-4244-9736-C7F787C985A6}"/>
              </a:ext>
            </a:extLst>
          </p:cNvPr>
          <p:cNvCxnSpPr/>
          <p:nvPr/>
        </p:nvCxnSpPr>
        <p:spPr>
          <a:xfrm flipV="1">
            <a:off x="4326489" y="1772750"/>
            <a:ext cx="0" cy="1619803"/>
          </a:xfrm>
          <a:prstGeom prst="line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diritto 68">
            <a:extLst>
              <a:ext uri="{FF2B5EF4-FFF2-40B4-BE49-F238E27FC236}">
                <a16:creationId xmlns:a16="http://schemas.microsoft.com/office/drawing/2014/main" id="{ADB6BD50-85C3-476C-955C-8D4157EDE55C}"/>
              </a:ext>
            </a:extLst>
          </p:cNvPr>
          <p:cNvCxnSpPr/>
          <p:nvPr/>
        </p:nvCxnSpPr>
        <p:spPr>
          <a:xfrm flipV="1">
            <a:off x="7778271" y="1799672"/>
            <a:ext cx="0" cy="1619803"/>
          </a:xfrm>
          <a:prstGeom prst="line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16">
            <a:extLst>
              <a:ext uri="{FF2B5EF4-FFF2-40B4-BE49-F238E27FC236}">
                <a16:creationId xmlns:a16="http://schemas.microsoft.com/office/drawing/2014/main" id="{5F17CB8F-234A-44D2-B5D2-2BAC9FB80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1991" y="4906413"/>
            <a:ext cx="18950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600" dirty="0">
                <a:latin typeface="+mj-lt"/>
              </a:rPr>
              <a:t>Contact interaction</a:t>
            </a:r>
          </a:p>
        </p:txBody>
      </p:sp>
      <p:sp>
        <p:nvSpPr>
          <p:cNvPr id="28" name="CasellaDiTesto 16">
            <a:extLst>
              <a:ext uri="{FF2B5EF4-FFF2-40B4-BE49-F238E27FC236}">
                <a16:creationId xmlns:a16="http://schemas.microsoft.com/office/drawing/2014/main" id="{B4A5BDBB-FC60-45BC-A1CE-F93FFEE57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087" y="4669976"/>
            <a:ext cx="183575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600" dirty="0">
                <a:latin typeface="+mj-lt"/>
              </a:rPr>
              <a:t>Dipolar interaction</a:t>
            </a:r>
          </a:p>
        </p:txBody>
      </p:sp>
      <p:sp>
        <p:nvSpPr>
          <p:cNvPr id="29" name="CasellaDiTesto 16">
            <a:extLst>
              <a:ext uri="{FF2B5EF4-FFF2-40B4-BE49-F238E27FC236}">
                <a16:creationId xmlns:a16="http://schemas.microsoft.com/office/drawing/2014/main" id="{38A23A59-1A93-479C-8861-929C1CE67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8365" y="4900324"/>
            <a:ext cx="22662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600" dirty="0">
                <a:latin typeface="+mj-lt"/>
              </a:rPr>
              <a:t>Quantum fluctuations (zero-point energy)</a:t>
            </a:r>
          </a:p>
        </p:txBody>
      </p:sp>
      <p:cxnSp>
        <p:nvCxnSpPr>
          <p:cNvPr id="31" name="Connettore curvo 30">
            <a:extLst>
              <a:ext uri="{FF2B5EF4-FFF2-40B4-BE49-F238E27FC236}">
                <a16:creationId xmlns:a16="http://schemas.microsoft.com/office/drawing/2014/main" id="{28422627-5092-4140-B01E-1DF4CF8379D1}"/>
              </a:ext>
            </a:extLst>
          </p:cNvPr>
          <p:cNvCxnSpPr>
            <a:cxnSpLocks/>
          </p:cNvCxnSpPr>
          <p:nvPr/>
        </p:nvCxnSpPr>
        <p:spPr>
          <a:xfrm rot="16200000" flipH="1">
            <a:off x="3789520" y="5255577"/>
            <a:ext cx="194691" cy="89646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curvo 32">
            <a:extLst>
              <a:ext uri="{FF2B5EF4-FFF2-40B4-BE49-F238E27FC236}">
                <a16:creationId xmlns:a16="http://schemas.microsoft.com/office/drawing/2014/main" id="{2C48387D-1365-4C5D-B00C-48D3DE0DCBFB}"/>
              </a:ext>
            </a:extLst>
          </p:cNvPr>
          <p:cNvCxnSpPr>
            <a:cxnSpLocks/>
          </p:cNvCxnSpPr>
          <p:nvPr/>
        </p:nvCxnSpPr>
        <p:spPr>
          <a:xfrm rot="5400000">
            <a:off x="5551578" y="5113106"/>
            <a:ext cx="567464" cy="32961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curvo 33">
            <a:extLst>
              <a:ext uri="{FF2B5EF4-FFF2-40B4-BE49-F238E27FC236}">
                <a16:creationId xmlns:a16="http://schemas.microsoft.com/office/drawing/2014/main" id="{0FC792D9-5C86-4E9B-9555-C1A7D866037C}"/>
              </a:ext>
            </a:extLst>
          </p:cNvPr>
          <p:cNvCxnSpPr>
            <a:cxnSpLocks/>
            <a:stCxn id="29" idx="2"/>
          </p:cNvCxnSpPr>
          <p:nvPr/>
        </p:nvCxnSpPr>
        <p:spPr>
          <a:xfrm rot="5400000">
            <a:off x="9753294" y="4847230"/>
            <a:ext cx="230350" cy="1506088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95758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0" y="3"/>
            <a:ext cx="12192000" cy="6207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r>
              <a:rPr lang="en-GB" sz="2400" b="1" dirty="0">
                <a:solidFill>
                  <a:schemeClr val="bg1"/>
                </a:solidFill>
              </a:rPr>
              <a:t>A long journey …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D81B7CD7-4461-48D5-8C80-82B5CF5B581E}"/>
              </a:ext>
            </a:extLst>
          </p:cNvPr>
          <p:cNvGrpSpPr/>
          <p:nvPr/>
        </p:nvGrpSpPr>
        <p:grpSpPr>
          <a:xfrm>
            <a:off x="6096000" y="737473"/>
            <a:ext cx="5412968" cy="3545931"/>
            <a:chOff x="70262" y="1429667"/>
            <a:chExt cx="7209794" cy="4764059"/>
          </a:xfrm>
        </p:grpSpPr>
        <p:pic>
          <p:nvPicPr>
            <p:cNvPr id="8" name="Immagine 7" descr="fig.pdf">
              <a:extLst>
                <a:ext uri="{FF2B5EF4-FFF2-40B4-BE49-F238E27FC236}">
                  <a16:creationId xmlns:a16="http://schemas.microsoft.com/office/drawing/2014/main" id="{DA5F922F-76E9-42FD-9E5D-3A5D83ADD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62" y="1429667"/>
              <a:ext cx="7209794" cy="4764059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4BD19521-9F81-457D-8646-5F7D34536EF4}"/>
                </a:ext>
              </a:extLst>
            </p:cNvPr>
            <p:cNvSpPr txBox="1"/>
            <p:nvPr/>
          </p:nvSpPr>
          <p:spPr>
            <a:xfrm rot="5400000">
              <a:off x="6305000" y="2083001"/>
              <a:ext cx="796403" cy="4196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108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05706834-FD41-4CD2-90BC-293E39550AF0}"/>
                </a:ext>
              </a:extLst>
            </p:cNvPr>
            <p:cNvSpPr txBox="1"/>
            <p:nvPr/>
          </p:nvSpPr>
          <p:spPr>
            <a:xfrm rot="5400000">
              <a:off x="6357213" y="3362887"/>
              <a:ext cx="675033" cy="4196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94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F459406E-EED4-4379-98D5-3852006B78CF}"/>
                </a:ext>
              </a:extLst>
            </p:cNvPr>
            <p:cNvSpPr txBox="1"/>
            <p:nvPr/>
          </p:nvSpPr>
          <p:spPr>
            <a:xfrm rot="5400000">
              <a:off x="6365673" y="4548687"/>
              <a:ext cx="675033" cy="4196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88</a:t>
              </a:r>
            </a:p>
          </p:txBody>
        </p:sp>
      </p:grpSp>
      <p:sp>
        <p:nvSpPr>
          <p:cNvPr id="21" name="CasellaDiTesto 6">
            <a:extLst>
              <a:ext uri="{FF2B5EF4-FFF2-40B4-BE49-F238E27FC236}">
                <a16:creationId xmlns:a16="http://schemas.microsoft.com/office/drawing/2014/main" id="{D6C18EF5-94C4-49E7-AA12-473A988C8EFF}"/>
              </a:ext>
            </a:extLst>
          </p:cNvPr>
          <p:cNvSpPr txBox="1"/>
          <p:nvPr/>
        </p:nvSpPr>
        <p:spPr>
          <a:xfrm>
            <a:off x="6706565" y="4400161"/>
            <a:ext cx="452684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latin typeface="+mj-lt"/>
              </a:rPr>
              <a:t>L. Tanzi et, </a:t>
            </a:r>
            <a:r>
              <a:rPr lang="it-IT" sz="1600" dirty="0" err="1">
                <a:latin typeface="+mj-lt"/>
              </a:rPr>
              <a:t>Observation</a:t>
            </a:r>
            <a:r>
              <a:rPr lang="it-IT" sz="1600" dirty="0">
                <a:latin typeface="+mj-lt"/>
              </a:rPr>
              <a:t> of a </a:t>
            </a:r>
            <a:r>
              <a:rPr lang="it-IT" sz="1600" dirty="0" err="1">
                <a:latin typeface="+mj-lt"/>
              </a:rPr>
              <a:t>dipolar</a:t>
            </a:r>
            <a:r>
              <a:rPr lang="it-IT" sz="1600" dirty="0">
                <a:latin typeface="+mj-lt"/>
              </a:rPr>
              <a:t> quantum gas with </a:t>
            </a:r>
            <a:r>
              <a:rPr lang="it-IT" sz="1600" dirty="0" err="1">
                <a:latin typeface="+mj-lt"/>
              </a:rPr>
              <a:t>metastable</a:t>
            </a:r>
            <a:r>
              <a:rPr lang="it-IT" sz="1600" dirty="0">
                <a:latin typeface="+mj-lt"/>
              </a:rPr>
              <a:t> supersolid </a:t>
            </a:r>
            <a:r>
              <a:rPr lang="it-IT" sz="1600" dirty="0" err="1">
                <a:latin typeface="+mj-lt"/>
              </a:rPr>
              <a:t>properties</a:t>
            </a:r>
            <a:r>
              <a:rPr lang="it-IT" sz="1600" dirty="0">
                <a:latin typeface="+mj-lt"/>
              </a:rPr>
              <a:t>, </a:t>
            </a:r>
            <a:r>
              <a:rPr lang="it-IT" sz="1600" dirty="0" err="1">
                <a:latin typeface="+mj-lt"/>
              </a:rPr>
              <a:t>Phys</a:t>
            </a:r>
            <a:r>
              <a:rPr lang="it-IT" sz="1600" dirty="0">
                <a:latin typeface="+mj-lt"/>
              </a:rPr>
              <a:t>. Rev. Lett. 122, 130405 (2019), theory by R. </a:t>
            </a:r>
            <a:r>
              <a:rPr lang="it-IT" sz="1600" dirty="0" err="1">
                <a:latin typeface="+mj-lt"/>
              </a:rPr>
              <a:t>Bissett</a:t>
            </a:r>
            <a:r>
              <a:rPr lang="it-IT" sz="1600" dirty="0">
                <a:latin typeface="+mj-lt"/>
              </a:rPr>
              <a:t> and L. Santos </a:t>
            </a:r>
          </a:p>
          <a:p>
            <a:endParaRPr lang="it-IT" sz="1600" dirty="0">
              <a:latin typeface="+mj-lt"/>
            </a:endParaRPr>
          </a:p>
          <a:p>
            <a:r>
              <a:rPr lang="it-IT" sz="1600" dirty="0" err="1">
                <a:latin typeface="+mj-lt"/>
              </a:rPr>
              <a:t>Related</a:t>
            </a:r>
            <a:r>
              <a:rPr lang="it-IT" sz="1600" dirty="0">
                <a:latin typeface="+mj-lt"/>
              </a:rPr>
              <a:t> theory by </a:t>
            </a:r>
            <a:r>
              <a:rPr lang="it-IT" sz="1600" dirty="0" err="1">
                <a:latin typeface="+mj-lt"/>
              </a:rPr>
              <a:t>Roccuzzo</a:t>
            </a:r>
            <a:r>
              <a:rPr lang="it-IT" sz="1600" dirty="0">
                <a:latin typeface="+mj-lt"/>
              </a:rPr>
              <a:t> and Ancilotto; </a:t>
            </a:r>
            <a:r>
              <a:rPr lang="it-IT" sz="1600" dirty="0" err="1">
                <a:latin typeface="+mj-lt"/>
              </a:rPr>
              <a:t>related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experiments</a:t>
            </a:r>
            <a:r>
              <a:rPr lang="it-IT" sz="1600" dirty="0">
                <a:latin typeface="+mj-lt"/>
              </a:rPr>
              <a:t> and theory in Innsbruck and Stuttgart.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A620DB6A-83D1-4213-B319-4C58C8326DEA}"/>
              </a:ext>
            </a:extLst>
          </p:cNvPr>
          <p:cNvGrpSpPr/>
          <p:nvPr/>
        </p:nvGrpSpPr>
        <p:grpSpPr>
          <a:xfrm>
            <a:off x="683032" y="1534689"/>
            <a:ext cx="4374465" cy="2726593"/>
            <a:chOff x="3212165" y="1320954"/>
            <a:chExt cx="5007376" cy="4182172"/>
          </a:xfrm>
        </p:grpSpPr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258BB40E-E2D1-403E-81E6-263706E42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42" t="1469" r="5056" b="11615"/>
            <a:stretch/>
          </p:blipFill>
          <p:spPr>
            <a:xfrm>
              <a:off x="3793322" y="1320954"/>
              <a:ext cx="4426219" cy="36308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ttangolo 25">
                  <a:extLst>
                    <a:ext uri="{FF2B5EF4-FFF2-40B4-BE49-F238E27FC236}">
                      <a16:creationId xmlns:a16="http://schemas.microsoft.com/office/drawing/2014/main" id="{8FA34DD5-2C9A-48BE-8C21-CD7A27E46A92}"/>
                    </a:ext>
                  </a:extLst>
                </p:cNvPr>
                <p:cNvSpPr/>
                <p:nvPr/>
              </p:nvSpPr>
              <p:spPr>
                <a:xfrm>
                  <a:off x="5655712" y="4902853"/>
                  <a:ext cx="701437" cy="60027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𝑘𝑙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0" name="Rettangolo 29">
                  <a:extLst>
                    <a:ext uri="{FF2B5EF4-FFF2-40B4-BE49-F238E27FC236}">
                      <a16:creationId xmlns:a16="http://schemas.microsoft.com/office/drawing/2014/main" id="{2932A144-3CB0-4569-A1AE-F5D0DC52496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5712" y="4902853"/>
                  <a:ext cx="701437" cy="60027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ttangolo 26">
                  <a:extLst>
                    <a:ext uri="{FF2B5EF4-FFF2-40B4-BE49-F238E27FC236}">
                      <a16:creationId xmlns:a16="http://schemas.microsoft.com/office/drawing/2014/main" id="{4931168F-0363-4767-B4D9-D6645937E194}"/>
                    </a:ext>
                  </a:extLst>
                </p:cNvPr>
                <p:cNvSpPr/>
                <p:nvPr/>
              </p:nvSpPr>
              <p:spPr>
                <a:xfrm rot="16200000">
                  <a:off x="2855952" y="2621682"/>
                  <a:ext cx="1182935" cy="4705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2" name="Rettangolo 31">
                  <a:extLst>
                    <a:ext uri="{FF2B5EF4-FFF2-40B4-BE49-F238E27FC236}">
                      <a16:creationId xmlns:a16="http://schemas.microsoft.com/office/drawing/2014/main" id="{5EDD6AB6-913B-4A23-8D5E-3C6501B6815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2855952" y="2621682"/>
                  <a:ext cx="1182935" cy="470510"/>
                </a:xfrm>
                <a:prstGeom prst="rect">
                  <a:avLst/>
                </a:prstGeom>
                <a:blipFill>
                  <a:blip r:embed="rId11"/>
                  <a:stretch>
                    <a:fillRect r="-15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8E661298-8DC9-4F1B-A3F7-B1A0118D7FA1}"/>
              </a:ext>
            </a:extLst>
          </p:cNvPr>
          <p:cNvSpPr txBox="1"/>
          <p:nvPr/>
        </p:nvSpPr>
        <p:spPr>
          <a:xfrm>
            <a:off x="888550" y="4392513"/>
            <a:ext cx="4399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L. Santos, G. V.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Shlyapnikov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, and M.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Lewenstein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. Rev. Lett. 90, 250403 (2003).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950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147B869F-7E96-4DDA-B9A3-F17B58196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826" y="567238"/>
            <a:ext cx="4590174" cy="572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80D431A-6693-4C55-896E-86FD11EA27D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06" y="1504078"/>
            <a:ext cx="5920527" cy="4564438"/>
          </a:xfrm>
          <a:prstGeom prst="rect">
            <a:avLst/>
          </a:prstGeom>
        </p:spPr>
      </p:pic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0" y="3"/>
            <a:ext cx="12192000" cy="6207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r>
              <a:rPr lang="en-GB" sz="2400" b="1" dirty="0">
                <a:solidFill>
                  <a:schemeClr val="bg1"/>
                </a:solidFill>
              </a:rPr>
              <a:t>Double symmetry breaking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F20A0D4-D1A0-4E30-82E0-255B19111523}"/>
              </a:ext>
            </a:extLst>
          </p:cNvPr>
          <p:cNvSpPr txBox="1"/>
          <p:nvPr/>
        </p:nvSpPr>
        <p:spPr>
          <a:xfrm>
            <a:off x="193823" y="789484"/>
            <a:ext cx="8300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highlight>
                  <a:srgbClr val="FFFFFF"/>
                </a:highlight>
              </a:rPr>
              <a:t>L. Tanzi, S. </a:t>
            </a:r>
            <a:r>
              <a:rPr lang="it-IT" sz="1600" dirty="0" err="1">
                <a:highlight>
                  <a:srgbClr val="FFFFFF"/>
                </a:highlight>
              </a:rPr>
              <a:t>Roccuzzo</a:t>
            </a:r>
            <a:r>
              <a:rPr lang="it-IT" sz="1600" dirty="0">
                <a:highlight>
                  <a:srgbClr val="FFFFFF"/>
                </a:highlight>
              </a:rPr>
              <a:t> et al., </a:t>
            </a:r>
            <a:r>
              <a:rPr lang="en-US" sz="1600" dirty="0">
                <a:highlight>
                  <a:srgbClr val="FFFFFF"/>
                </a:highlight>
              </a:rPr>
              <a:t>Supersolid symmetry breaking from compressional oscillations in a dipolar quantum gas</a:t>
            </a:r>
            <a:r>
              <a:rPr lang="it-IT" sz="1600" dirty="0">
                <a:highlight>
                  <a:srgbClr val="FFFFFF"/>
                </a:highlight>
              </a:rPr>
              <a:t>, Nature 574, 382 (2019).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tangolo 3">
                <a:extLst>
                  <a:ext uri="{FF2B5EF4-FFF2-40B4-BE49-F238E27FC236}">
                    <a16:creationId xmlns:a16="http://schemas.microsoft.com/office/drawing/2014/main" id="{72E87922-0946-4FCD-8A45-39BC5B23383A}"/>
                  </a:ext>
                </a:extLst>
              </p:cNvPr>
              <p:cNvSpPr/>
              <p:nvPr/>
            </p:nvSpPr>
            <p:spPr>
              <a:xfrm>
                <a:off x="2630586" y="5754031"/>
                <a:ext cx="180455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𝑑𝑑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𝑑𝑑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ttangolo 3">
                <a:extLst>
                  <a:ext uri="{FF2B5EF4-FFF2-40B4-BE49-F238E27FC236}">
                    <a16:creationId xmlns:a16="http://schemas.microsoft.com/office/drawing/2014/main" id="{72E87922-0946-4FCD-8A45-39BC5B2338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586" y="5754031"/>
                <a:ext cx="1804554" cy="369332"/>
              </a:xfrm>
              <a:prstGeom prst="rect">
                <a:avLst/>
              </a:prstGeom>
              <a:blipFill>
                <a:blip r:embed="rId6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asellaDiTesto 1">
            <a:extLst>
              <a:ext uri="{FF2B5EF4-FFF2-40B4-BE49-F238E27FC236}">
                <a16:creationId xmlns:a16="http://schemas.microsoft.com/office/drawing/2014/main" id="{517CDCA2-3244-4930-B705-0ED1E4660487}"/>
              </a:ext>
            </a:extLst>
          </p:cNvPr>
          <p:cNvSpPr txBox="1"/>
          <p:nvPr/>
        </p:nvSpPr>
        <p:spPr>
          <a:xfrm>
            <a:off x="6734564" y="4252723"/>
            <a:ext cx="1007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lattice mode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6385014-DFFC-4927-A22E-3F196F5343D0}"/>
              </a:ext>
            </a:extLst>
          </p:cNvPr>
          <p:cNvSpPr txBox="1"/>
          <p:nvPr/>
        </p:nvSpPr>
        <p:spPr>
          <a:xfrm>
            <a:off x="1306012" y="3429000"/>
            <a:ext cx="1415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2"/>
                </a:solidFill>
              </a:rPr>
              <a:t>no quantum </a:t>
            </a:r>
            <a:r>
              <a:rPr lang="it-IT" sz="1600" dirty="0" err="1">
                <a:solidFill>
                  <a:schemeClr val="bg2"/>
                </a:solidFill>
              </a:rPr>
              <a:t>fluctuations</a:t>
            </a:r>
            <a:endParaRPr lang="it-IT" sz="1600" dirty="0">
              <a:solidFill>
                <a:schemeClr val="bg2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B7179F2-838E-46D5-AFEC-AA42414C4EE7}"/>
              </a:ext>
            </a:extLst>
          </p:cNvPr>
          <p:cNvSpPr txBox="1"/>
          <p:nvPr/>
        </p:nvSpPr>
        <p:spPr>
          <a:xfrm>
            <a:off x="6734564" y="5107700"/>
            <a:ext cx="14285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rgbClr val="0C03BD"/>
                </a:solidFill>
              </a:rPr>
              <a:t>amplitude</a:t>
            </a:r>
            <a:r>
              <a:rPr lang="it-IT" dirty="0">
                <a:solidFill>
                  <a:srgbClr val="0C03BD"/>
                </a:solidFill>
              </a:rPr>
              <a:t> mode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76A985E-63FA-720F-6BB9-21EB71FFB34C}"/>
              </a:ext>
            </a:extLst>
          </p:cNvPr>
          <p:cNvSpPr txBox="1"/>
          <p:nvPr/>
        </p:nvSpPr>
        <p:spPr>
          <a:xfrm>
            <a:off x="4391030" y="6389199"/>
            <a:ext cx="6115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+mj-lt"/>
              </a:rPr>
              <a:t>Collaboration with A. Recati and S. Stringari, Trento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1449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0" y="1"/>
            <a:ext cx="12192000" cy="6207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r>
              <a:rPr lang="en-GB" sz="2400" b="1" dirty="0">
                <a:solidFill>
                  <a:schemeClr val="bg1"/>
                </a:solidFill>
              </a:rPr>
              <a:t>Superfluid – supersolid quantum phase transition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E4F6FD1-E24D-4144-AF30-A73DE948F5BC}"/>
              </a:ext>
            </a:extLst>
          </p:cNvPr>
          <p:cNvSpPr txBox="1"/>
          <p:nvPr/>
        </p:nvSpPr>
        <p:spPr>
          <a:xfrm>
            <a:off x="9268991" y="5779946"/>
            <a:ext cx="3178190" cy="35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E. Poli et al. arXiv:2108.02682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A677278-BE07-4B08-BBE0-2D7F7A187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7443" y="3491898"/>
            <a:ext cx="2131792" cy="233614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200E0FD-508A-4C8A-9FBA-39CADB7C2F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44"/>
          <a:stretch/>
        </p:blipFill>
        <p:spPr>
          <a:xfrm>
            <a:off x="9412910" y="620714"/>
            <a:ext cx="2449476" cy="249555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E441852-AC11-4D9B-BB6F-504E9FA2CCC0}"/>
              </a:ext>
            </a:extLst>
          </p:cNvPr>
          <p:cNvSpPr txBox="1"/>
          <p:nvPr/>
        </p:nvSpPr>
        <p:spPr>
          <a:xfrm>
            <a:off x="9174065" y="3059419"/>
            <a:ext cx="3178190" cy="35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T. Bland et al. arXiv:2107.06680</a:t>
            </a:r>
          </a:p>
        </p:txBody>
      </p:sp>
      <p:graphicFrame>
        <p:nvGraphicFramePr>
          <p:cNvPr id="14" name="Tabella 13">
            <a:extLst>
              <a:ext uri="{FF2B5EF4-FFF2-40B4-BE49-F238E27FC236}">
                <a16:creationId xmlns:a16="http://schemas.microsoft.com/office/drawing/2014/main" id="{3E4746B2-EFAC-40A4-BDD4-5F2A229829C4}"/>
              </a:ext>
            </a:extLst>
          </p:cNvPr>
          <p:cNvGraphicFramePr>
            <a:graphicFrameLocks noGrp="1"/>
          </p:cNvGraphicFramePr>
          <p:nvPr/>
        </p:nvGraphicFramePr>
        <p:xfrm>
          <a:off x="-2373830" y="5012965"/>
          <a:ext cx="10972800" cy="365760"/>
        </p:xfrm>
        <a:graphic>
          <a:graphicData uri="http://schemas.openxmlformats.org/drawingml/2006/table">
            <a:tbl>
              <a:tblPr/>
              <a:tblGrid>
                <a:gridCol w="5486400">
                  <a:extLst>
                    <a:ext uri="{9D8B030D-6E8A-4147-A177-3AD203B41FA5}">
                      <a16:colId xmlns:a16="http://schemas.microsoft.com/office/drawing/2014/main" val="939453121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18074393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4599593"/>
                  </a:ext>
                </a:extLst>
              </a:tr>
            </a:tbl>
          </a:graphicData>
        </a:graphic>
      </p:graphicFrame>
      <p:pic>
        <p:nvPicPr>
          <p:cNvPr id="17" name="Immagine 16">
            <a:extLst>
              <a:ext uri="{FF2B5EF4-FFF2-40B4-BE49-F238E27FC236}">
                <a16:creationId xmlns:a16="http://schemas.microsoft.com/office/drawing/2014/main" id="{0E8AFEAC-D3E2-44DA-A76D-D59A79C4A1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1197" y="2337135"/>
            <a:ext cx="2022099" cy="2946754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B00B12C-A557-41B4-B176-3FF92EE4FCA9}"/>
              </a:ext>
            </a:extLst>
          </p:cNvPr>
          <p:cNvSpPr txBox="1"/>
          <p:nvPr/>
        </p:nvSpPr>
        <p:spPr>
          <a:xfrm>
            <a:off x="7079851" y="5290559"/>
            <a:ext cx="24737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M. A. Norcia et al. </a:t>
            </a:r>
            <a:r>
              <a:rPr lang="fr-FR" sz="1600" dirty="0"/>
              <a:t>Nature 596, 357(2021)</a:t>
            </a:r>
            <a:endParaRPr lang="it-IT" sz="1600" dirty="0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A6DAB639-4144-4381-81C0-27DA480543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6742" y="668446"/>
            <a:ext cx="3648075" cy="1514475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8A3B1DE4-C223-486E-BEED-8FEF072D9888}"/>
              </a:ext>
            </a:extLst>
          </p:cNvPr>
          <p:cNvSpPr txBox="1"/>
          <p:nvPr/>
        </p:nvSpPr>
        <p:spPr>
          <a:xfrm>
            <a:off x="4373378" y="2115600"/>
            <a:ext cx="37453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J. </a:t>
            </a:r>
            <a:r>
              <a:rPr lang="it-IT" sz="1600" dirty="0" err="1"/>
              <a:t>Hektorn</a:t>
            </a:r>
            <a:r>
              <a:rPr lang="it-IT" sz="1600" dirty="0"/>
              <a:t> et al. arXiv:2103.09752 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F40F2925-D4DA-412E-86A2-4A038D3757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2780" y="2545990"/>
            <a:ext cx="2686050" cy="2466975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79ADA311-0003-43BB-9CC5-A08BC48B47D1}"/>
              </a:ext>
            </a:extLst>
          </p:cNvPr>
          <p:cNvSpPr txBox="1"/>
          <p:nvPr/>
        </p:nvSpPr>
        <p:spPr>
          <a:xfrm>
            <a:off x="4106742" y="5012965"/>
            <a:ext cx="26991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J. </a:t>
            </a:r>
            <a:r>
              <a:rPr lang="en-US" sz="1600" dirty="0" err="1"/>
              <a:t>Hektorn</a:t>
            </a:r>
            <a:r>
              <a:rPr lang="en-US" sz="1600" dirty="0"/>
              <a:t> et al. Phys. Rev. Research 3, 033125 (2021) </a:t>
            </a:r>
            <a:endParaRPr lang="it-IT" sz="1600" dirty="0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FE865613-A774-4FE1-94B9-FE226707477D}"/>
              </a:ext>
            </a:extLst>
          </p:cNvPr>
          <p:cNvSpPr txBox="1"/>
          <p:nvPr/>
        </p:nvSpPr>
        <p:spPr>
          <a:xfrm>
            <a:off x="311408" y="5243270"/>
            <a:ext cx="32192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J. </a:t>
            </a:r>
            <a:r>
              <a:rPr lang="it-IT" sz="1600" dirty="0" err="1"/>
              <a:t>Hektorn</a:t>
            </a:r>
            <a:r>
              <a:rPr lang="it-IT" sz="1600" dirty="0"/>
              <a:t> et al. </a:t>
            </a:r>
            <a:r>
              <a:rPr lang="it-IT" sz="1600" dirty="0" err="1"/>
              <a:t>Phys</a:t>
            </a:r>
            <a:r>
              <a:rPr lang="it-IT" sz="1600" dirty="0"/>
              <a:t>. Rev. X 11, 011037 (2021)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D943F57-5E75-47B2-B3A2-0F2EA8EF98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477" y="630324"/>
            <a:ext cx="2686050" cy="1974725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AFC4914-0BED-422B-AEDD-9EA526192306}"/>
              </a:ext>
            </a:extLst>
          </p:cNvPr>
          <p:cNvSpPr txBox="1"/>
          <p:nvPr/>
        </p:nvSpPr>
        <p:spPr>
          <a:xfrm>
            <a:off x="407973" y="2518851"/>
            <a:ext cx="37015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L. Tanzi et al. </a:t>
            </a:r>
            <a:r>
              <a:rPr lang="it-IT" sz="1600" dirty="0" err="1"/>
              <a:t>Phys</a:t>
            </a:r>
            <a:r>
              <a:rPr lang="it-IT" sz="1600" dirty="0"/>
              <a:t>. Rev. Lett. 122, 130405 (2019), arXiv:1811.02613v1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EE8F40A3-2248-4018-9063-6EE79774BC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0631" y="3301365"/>
            <a:ext cx="3701538" cy="194190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CC9B6D6-45A5-3210-7AF4-99DC590CA9D5}"/>
              </a:ext>
            </a:extLst>
          </p:cNvPr>
          <p:cNvSpPr txBox="1"/>
          <p:nvPr/>
        </p:nvSpPr>
        <p:spPr>
          <a:xfrm>
            <a:off x="5434659" y="6124819"/>
            <a:ext cx="48621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P. B. </a:t>
            </a:r>
            <a:r>
              <a:rPr lang="it-IT" sz="1600" dirty="0" err="1"/>
              <a:t>Blakie</a:t>
            </a:r>
            <a:r>
              <a:rPr lang="it-IT" sz="1600" dirty="0"/>
              <a:t>, </a:t>
            </a:r>
            <a:r>
              <a:rPr lang="fr-FR" sz="1600" dirty="0"/>
              <a:t>D. Baillie, L. </a:t>
            </a:r>
            <a:r>
              <a:rPr lang="fr-FR" sz="1600" dirty="0" err="1"/>
              <a:t>Chomaz</a:t>
            </a:r>
            <a:r>
              <a:rPr lang="fr-FR" sz="1600" dirty="0"/>
              <a:t>, F. </a:t>
            </a:r>
            <a:r>
              <a:rPr lang="fr-FR" sz="1600" dirty="0" err="1"/>
              <a:t>Ferlaino</a:t>
            </a:r>
            <a:r>
              <a:rPr lang="it-IT" sz="1600" dirty="0"/>
              <a:t>, </a:t>
            </a:r>
            <a:r>
              <a:rPr lang="en-US" sz="1600" dirty="0"/>
              <a:t>Phys. Rev. Research 2, 043318 (2020)</a:t>
            </a:r>
            <a:r>
              <a:rPr lang="it-IT" sz="1600" dirty="0"/>
              <a:t>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65F8C49-9EB9-9579-3426-18DB5BF75093}"/>
              </a:ext>
            </a:extLst>
          </p:cNvPr>
          <p:cNvSpPr txBox="1"/>
          <p:nvPr/>
        </p:nvSpPr>
        <p:spPr>
          <a:xfrm>
            <a:off x="1247458" y="6124819"/>
            <a:ext cx="40483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Theory: Y.-C. Zhang, F. </a:t>
            </a:r>
            <a:r>
              <a:rPr lang="it-IT" sz="1600" dirty="0" err="1"/>
              <a:t>Maucher</a:t>
            </a:r>
            <a:r>
              <a:rPr lang="it-IT" sz="1600" dirty="0"/>
              <a:t>, and T. Pohl, </a:t>
            </a:r>
            <a:r>
              <a:rPr lang="it-IT" sz="1600" dirty="0" err="1"/>
              <a:t>Phys</a:t>
            </a:r>
            <a:r>
              <a:rPr lang="it-IT" sz="1600" dirty="0"/>
              <a:t>. Rev. Lett. 123, 015301 (2019).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7602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6B9CD56F-026B-4306-A1AA-351AB36EFFC6}"/>
                  </a:ext>
                </a:extLst>
              </p:cNvPr>
              <p:cNvSpPr txBox="1"/>
              <p:nvPr/>
            </p:nvSpPr>
            <p:spPr>
              <a:xfrm>
                <a:off x="6821119" y="950282"/>
                <a:ext cx="4289332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it-IT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+..</m:t>
                      </m:r>
                    </m:oMath>
                  </m:oMathPara>
                </a14:m>
                <a:endParaRPr lang="it-IT" sz="2000" dirty="0">
                  <a:latin typeface="+mj-lt"/>
                </a:endParaRPr>
              </a:p>
            </p:txBody>
          </p:sp>
        </mc:Choice>
        <mc:Fallback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6B9CD56F-026B-4306-A1AA-351AB36EFF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1119" y="950282"/>
                <a:ext cx="4289332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7B93BB81-0FD2-4F84-B1C0-DED329D3A17D}"/>
              </a:ext>
            </a:extLst>
          </p:cNvPr>
          <p:cNvSpPr txBox="1"/>
          <p:nvPr/>
        </p:nvSpPr>
        <p:spPr>
          <a:xfrm>
            <a:off x="6968603" y="2021712"/>
            <a:ext cx="482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+mj-lt"/>
              </a:rPr>
              <a:t>1D lattice: </a:t>
            </a:r>
            <a:r>
              <a:rPr lang="it-IT" dirty="0" err="1">
                <a:latin typeface="+mj-lt"/>
              </a:rPr>
              <a:t>even</a:t>
            </a:r>
            <a:r>
              <a:rPr lang="it-IT" dirty="0">
                <a:latin typeface="+mj-lt"/>
              </a:rPr>
              <a:t> free-energy</a:t>
            </a:r>
          </a:p>
          <a:p>
            <a:endParaRPr lang="it-IT" dirty="0">
              <a:latin typeface="+mj-lt"/>
            </a:endParaRPr>
          </a:p>
          <a:p>
            <a:r>
              <a:rPr lang="it-IT" dirty="0">
                <a:latin typeface="+mj-lt"/>
              </a:rPr>
              <a:t>Second-order (</a:t>
            </a:r>
            <a:r>
              <a:rPr lang="it-IT" dirty="0" err="1">
                <a:latin typeface="+mj-lt"/>
              </a:rPr>
              <a:t>continuous</a:t>
            </a:r>
            <a:r>
              <a:rPr lang="it-IT" dirty="0">
                <a:latin typeface="+mj-lt"/>
              </a:rPr>
              <a:t>) </a:t>
            </a:r>
            <a:r>
              <a:rPr lang="it-IT" dirty="0" err="1">
                <a:latin typeface="+mj-lt"/>
              </a:rPr>
              <a:t>phase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transition</a:t>
            </a:r>
            <a:r>
              <a:rPr lang="it-IT" dirty="0">
                <a:latin typeface="+mj-lt"/>
              </a:rPr>
              <a:t> 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2A559F14-1C30-4A15-B01C-963E7D9B2C07}"/>
              </a:ext>
            </a:extLst>
          </p:cNvPr>
          <p:cNvGrpSpPr/>
          <p:nvPr/>
        </p:nvGrpSpPr>
        <p:grpSpPr>
          <a:xfrm>
            <a:off x="249914" y="1107577"/>
            <a:ext cx="6484772" cy="4320863"/>
            <a:chOff x="397397" y="2005863"/>
            <a:chExt cx="6484772" cy="4320863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6E7A1B43-8F82-497D-B64C-EA4E8BC1F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397" y="2005863"/>
              <a:ext cx="6484772" cy="4320863"/>
            </a:xfrm>
            <a:prstGeom prst="rect">
              <a:avLst/>
            </a:prstGeom>
          </p:spPr>
        </p:pic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5B78397A-5440-4F44-A7C2-7D12E0F3102D}"/>
                </a:ext>
              </a:extLst>
            </p:cNvPr>
            <p:cNvSpPr txBox="1"/>
            <p:nvPr/>
          </p:nvSpPr>
          <p:spPr>
            <a:xfrm>
              <a:off x="4808940" y="5380196"/>
              <a:ext cx="14109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latin typeface="+mj-lt"/>
                </a:rPr>
                <a:t>TRIANGULAR</a:t>
              </a: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0004912B-FE1A-4CB1-A958-038212737E19}"/>
                </a:ext>
              </a:extLst>
            </p:cNvPr>
            <p:cNvSpPr txBox="1"/>
            <p:nvPr/>
          </p:nvSpPr>
          <p:spPr>
            <a:xfrm>
              <a:off x="792480" y="5380196"/>
              <a:ext cx="14430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latin typeface="+mj-lt"/>
                </a:rPr>
                <a:t>HONEYCOMB</a:t>
              </a:r>
            </a:p>
          </p:txBody>
        </p:sp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CCC9DE9-18EC-45A0-9D0B-72952AE7FC83}"/>
              </a:ext>
            </a:extLst>
          </p:cNvPr>
          <p:cNvSpPr txBox="1"/>
          <p:nvPr/>
        </p:nvSpPr>
        <p:spPr>
          <a:xfrm>
            <a:off x="6968603" y="3860857"/>
            <a:ext cx="482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+mj-lt"/>
              </a:rPr>
              <a:t>2D lattice: </a:t>
            </a:r>
            <a:r>
              <a:rPr lang="it-IT" dirty="0" err="1">
                <a:latin typeface="+mj-lt"/>
              </a:rPr>
              <a:t>odd</a:t>
            </a:r>
            <a:r>
              <a:rPr lang="it-IT" dirty="0">
                <a:latin typeface="+mj-lt"/>
              </a:rPr>
              <a:t> free-energy</a:t>
            </a:r>
          </a:p>
          <a:p>
            <a:endParaRPr lang="it-IT" dirty="0">
              <a:latin typeface="+mj-lt"/>
            </a:endParaRPr>
          </a:p>
          <a:p>
            <a:r>
              <a:rPr lang="it-IT" dirty="0">
                <a:latin typeface="+mj-lt"/>
              </a:rPr>
              <a:t>First-order (</a:t>
            </a:r>
            <a:r>
              <a:rPr lang="it-IT" dirty="0" err="1">
                <a:latin typeface="+mj-lt"/>
              </a:rPr>
              <a:t>discontinuous</a:t>
            </a:r>
            <a:r>
              <a:rPr lang="it-IT" dirty="0">
                <a:latin typeface="+mj-lt"/>
              </a:rPr>
              <a:t>) </a:t>
            </a:r>
            <a:r>
              <a:rPr lang="it-IT" dirty="0" err="1">
                <a:latin typeface="+mj-lt"/>
              </a:rPr>
              <a:t>phase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transition</a:t>
            </a:r>
            <a:r>
              <a:rPr lang="it-IT" dirty="0">
                <a:latin typeface="+mj-lt"/>
              </a:rPr>
              <a:t>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C81C18E-8B41-4A08-9C82-DD664EB88704}"/>
              </a:ext>
            </a:extLst>
          </p:cNvPr>
          <p:cNvSpPr txBox="1"/>
          <p:nvPr/>
        </p:nvSpPr>
        <p:spPr>
          <a:xfrm>
            <a:off x="6219904" y="5855617"/>
            <a:ext cx="61965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600" b="0" i="0" u="none" strike="noStrike" baseline="0" dirty="0">
                <a:latin typeface="+mj-lt"/>
                <a:cs typeface="Arial" panose="020B0604020202020204" pitchFamily="34" charset="0"/>
              </a:rPr>
              <a:t>Biagioni G. et al., Dimensional crossover in the superfluid-supersolid quantum phase transition,</a:t>
            </a:r>
            <a:r>
              <a:rPr lang="en-US" sz="1600" baseline="0" dirty="0">
                <a:latin typeface="+mj-lt"/>
                <a:cs typeface="Arial" panose="020B0604020202020204" pitchFamily="34" charset="0"/>
              </a:rPr>
              <a:t> </a:t>
            </a:r>
            <a:r>
              <a:rPr lang="it-IT" sz="1600" b="0" i="0" u="none" strike="noStrike" dirty="0" err="1">
                <a:effectLst/>
                <a:latin typeface="+mj-lt"/>
              </a:rPr>
              <a:t>Phys</a:t>
            </a:r>
            <a:r>
              <a:rPr lang="it-IT" sz="1600" b="0" i="0" u="none" strike="noStrike" dirty="0">
                <a:effectLst/>
                <a:latin typeface="+mj-lt"/>
              </a:rPr>
              <a:t>. Rev. X 12, 021019 (2022)</a:t>
            </a:r>
            <a:endParaRPr lang="nb-NO" sz="16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9C28F80-AF40-4146-8340-A9176B4DB343}"/>
              </a:ext>
            </a:extLst>
          </p:cNvPr>
          <p:cNvSpPr txBox="1"/>
          <p:nvPr/>
        </p:nvSpPr>
        <p:spPr>
          <a:xfrm>
            <a:off x="509088" y="5855617"/>
            <a:ext cx="4926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+mj-lt"/>
              </a:rPr>
              <a:t>Collaboration with M. Modugno and A. </a:t>
            </a:r>
            <a:r>
              <a:rPr lang="it-IT" dirty="0" err="1">
                <a:latin typeface="+mj-lt"/>
              </a:rPr>
              <a:t>Alana</a:t>
            </a:r>
            <a:r>
              <a:rPr lang="it-IT" dirty="0">
                <a:latin typeface="+mj-lt"/>
              </a:rPr>
              <a:t> from Bilbao University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0A02E306-B3F5-CCF7-AD2E-D5244A6D6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12192000" cy="6207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r>
              <a:rPr lang="en-GB" sz="2400" b="1" dirty="0">
                <a:solidFill>
                  <a:schemeClr val="bg1"/>
                </a:solidFill>
              </a:rPr>
              <a:t>Landau model </a:t>
            </a:r>
          </a:p>
        </p:txBody>
      </p:sp>
    </p:spTree>
    <p:extLst>
      <p:ext uri="{BB962C8B-B14F-4D97-AF65-F5344CB8AC3E}">
        <p14:creationId xmlns:p14="http://schemas.microsoft.com/office/powerpoint/2010/main" val="135837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FBC07BF-B66D-4461-8D97-4EEBB82998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438"/>
          <a:stretch/>
        </p:blipFill>
        <p:spPr>
          <a:xfrm>
            <a:off x="0" y="1143601"/>
            <a:ext cx="8054766" cy="503268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C07BD89-E6A7-4830-98A5-B527762949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588"/>
          <a:stretch/>
        </p:blipFill>
        <p:spPr>
          <a:xfrm>
            <a:off x="7305040" y="2810927"/>
            <a:ext cx="4886960" cy="195478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858C6E36-721F-403E-9E9B-241C90879091}"/>
                  </a:ext>
                </a:extLst>
              </p:cNvPr>
              <p:cNvSpPr txBox="1"/>
              <p:nvPr/>
            </p:nvSpPr>
            <p:spPr>
              <a:xfrm>
                <a:off x="8996932" y="2007965"/>
                <a:ext cx="1981055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=2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 20 </m:t>
                      </m:r>
                      <m:r>
                        <m:rPr>
                          <m:sty m:val="p"/>
                        </m:rPr>
                        <a:rPr lang="it-IT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Hz</m:t>
                      </m:r>
                    </m:oMath>
                  </m:oMathPara>
                </a14:m>
                <a:endParaRPr lang="it-IT" b="0" dirty="0">
                  <a:latin typeface="+mj-lt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=</m:t>
                    </m:r>
                  </m:oMath>
                </a14:m>
                <a:r>
                  <a:rPr lang="it-IT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2 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× 80 </m:t>
                    </m:r>
                    <m:r>
                      <m:rPr>
                        <m:sty m:val="p"/>
                      </m:rPr>
                      <a:rPr lang="it-IT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Hz</m:t>
                    </m:r>
                  </m:oMath>
                </a14:m>
                <a:endParaRPr lang="it-IT" dirty="0">
                  <a:latin typeface="+mj-lt"/>
                </a:endParaRPr>
              </a:p>
            </p:txBody>
          </p:sp>
        </mc:Choice>
        <mc:Fallback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858C6E36-721F-403E-9E9B-241C908790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6932" y="2007965"/>
                <a:ext cx="1981055" cy="553998"/>
              </a:xfrm>
              <a:prstGeom prst="rect">
                <a:avLst/>
              </a:prstGeom>
              <a:blipFill>
                <a:blip r:embed="rId4"/>
                <a:stretch>
                  <a:fillRect l="-615" r="-923" b="-65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e 10">
            <a:extLst>
              <a:ext uri="{FF2B5EF4-FFF2-40B4-BE49-F238E27FC236}">
                <a16:creationId xmlns:a16="http://schemas.microsoft.com/office/drawing/2014/main" id="{D9BB0DCB-6A7B-446B-B770-9747C7643208}"/>
              </a:ext>
            </a:extLst>
          </p:cNvPr>
          <p:cNvSpPr/>
          <p:nvPr/>
        </p:nvSpPr>
        <p:spPr>
          <a:xfrm>
            <a:off x="1201422" y="6134038"/>
            <a:ext cx="1080000" cy="540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+mj-lt"/>
            </a:endParaRP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B3AA2E86-7D51-4D35-BBEE-29D307C9E74E}"/>
              </a:ext>
            </a:extLst>
          </p:cNvPr>
          <p:cNvSpPr/>
          <p:nvPr/>
        </p:nvSpPr>
        <p:spPr>
          <a:xfrm>
            <a:off x="3908597" y="6256718"/>
            <a:ext cx="1080000" cy="360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+mj-lt"/>
            </a:endParaRP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A907EB15-552F-4508-9237-0F423D0ED654}"/>
              </a:ext>
            </a:extLst>
          </p:cNvPr>
          <p:cNvSpPr/>
          <p:nvPr/>
        </p:nvSpPr>
        <p:spPr>
          <a:xfrm>
            <a:off x="6357120" y="6350038"/>
            <a:ext cx="1080000" cy="108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+mj-lt"/>
            </a:endParaRP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7230B7A7-655D-4BBF-8BE4-9596C2099F31}"/>
              </a:ext>
            </a:extLst>
          </p:cNvPr>
          <p:cNvCxnSpPr>
            <a:cxnSpLocks/>
          </p:cNvCxnSpPr>
          <p:nvPr/>
        </p:nvCxnSpPr>
        <p:spPr>
          <a:xfrm flipV="1">
            <a:off x="1738882" y="5903067"/>
            <a:ext cx="0" cy="482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B8B71C7F-8E58-4D52-8A8C-C5B722A7418E}"/>
              </a:ext>
            </a:extLst>
          </p:cNvPr>
          <p:cNvCxnSpPr>
            <a:cxnSpLocks/>
          </p:cNvCxnSpPr>
          <p:nvPr/>
        </p:nvCxnSpPr>
        <p:spPr>
          <a:xfrm>
            <a:off x="1738882" y="6392356"/>
            <a:ext cx="9758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06F9DF45-2211-427C-88CA-CD59B7FA38A1}"/>
                  </a:ext>
                </a:extLst>
              </p:cNvPr>
              <p:cNvSpPr txBox="1"/>
              <p:nvPr/>
            </p:nvSpPr>
            <p:spPr>
              <a:xfrm>
                <a:off x="2436446" y="6103608"/>
                <a:ext cx="18332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it-IT" dirty="0">
                  <a:latin typeface="+mj-lt"/>
                </a:endParaRPr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06F9DF45-2211-427C-88CA-CD59B7FA38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6446" y="6103608"/>
                <a:ext cx="183320" cy="276999"/>
              </a:xfrm>
              <a:prstGeom prst="rect">
                <a:avLst/>
              </a:prstGeom>
              <a:blipFill>
                <a:blip r:embed="rId5"/>
                <a:stretch>
                  <a:fillRect l="-20000" r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37C585F2-83C1-414E-9252-29944763A59D}"/>
                  </a:ext>
                </a:extLst>
              </p:cNvPr>
              <p:cNvSpPr txBox="1"/>
              <p:nvPr/>
            </p:nvSpPr>
            <p:spPr>
              <a:xfrm>
                <a:off x="1474652" y="5856275"/>
                <a:ext cx="18671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it-IT" dirty="0">
                  <a:latin typeface="+mj-lt"/>
                </a:endParaRPr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37C585F2-83C1-414E-9252-29944763A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4652" y="5856275"/>
                <a:ext cx="186718" cy="276999"/>
              </a:xfrm>
              <a:prstGeom prst="rect">
                <a:avLst/>
              </a:prstGeom>
              <a:blipFill>
                <a:blip r:embed="rId6"/>
                <a:stretch>
                  <a:fillRect l="-32258" r="-25806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A24EF1C2-3A44-4EAD-A180-7EA6E289290E}"/>
              </a:ext>
            </a:extLst>
          </p:cNvPr>
          <p:cNvCxnSpPr>
            <a:cxnSpLocks/>
          </p:cNvCxnSpPr>
          <p:nvPr/>
        </p:nvCxnSpPr>
        <p:spPr>
          <a:xfrm>
            <a:off x="3573270" y="2164080"/>
            <a:ext cx="3731770" cy="64684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1F3EB2DB-F5ED-48E3-9BB1-F18B22B7E7B6}"/>
              </a:ext>
            </a:extLst>
          </p:cNvPr>
          <p:cNvCxnSpPr>
            <a:cxnSpLocks/>
          </p:cNvCxnSpPr>
          <p:nvPr/>
        </p:nvCxnSpPr>
        <p:spPr>
          <a:xfrm flipV="1">
            <a:off x="3488940" y="4765711"/>
            <a:ext cx="3816100" cy="46342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 4">
            <a:extLst>
              <a:ext uri="{FF2B5EF4-FFF2-40B4-BE49-F238E27FC236}">
                <a16:creationId xmlns:a16="http://schemas.microsoft.com/office/drawing/2014/main" id="{6793EDF4-2E5B-56A3-AC07-D5626D4B7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12192000" cy="6207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r>
              <a:rPr lang="en-GB" sz="2400" b="1" dirty="0">
                <a:solidFill>
                  <a:schemeClr val="bg1"/>
                </a:solidFill>
              </a:rPr>
              <a:t>Numerical phase diagram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E2F0431C-C1AF-3927-236F-C2EDF530ECD0}"/>
                  </a:ext>
                </a:extLst>
              </p:cNvPr>
              <p:cNvSpPr txBox="1"/>
              <p:nvPr/>
            </p:nvSpPr>
            <p:spPr>
              <a:xfrm>
                <a:off x="8583113" y="5291912"/>
                <a:ext cx="3080539" cy="672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err="1">
                    <a:latin typeface="+mj-lt"/>
                  </a:rPr>
                  <a:t>Few</a:t>
                </a:r>
                <a:r>
                  <a:rPr lang="it-IT" dirty="0">
                    <a:latin typeface="+mj-lt"/>
                  </a:rPr>
                  <a:t> lattice </a:t>
                </a:r>
                <a:r>
                  <a:rPr lang="it-IT" dirty="0" err="1">
                    <a:latin typeface="+mj-lt"/>
                  </a:rPr>
                  <a:t>sites</a:t>
                </a:r>
                <a:r>
                  <a:rPr lang="it-IT" dirty="0">
                    <a:latin typeface="+mj-lt"/>
                  </a:rPr>
                  <a:t>, </a:t>
                </a:r>
                <a:r>
                  <a:rPr lang="it-IT" dirty="0" err="1">
                    <a:latin typeface="+mj-lt"/>
                  </a:rPr>
                  <a:t>but</a:t>
                </a:r>
                <a:r>
                  <a:rPr lang="it-IT" dirty="0">
                    <a:latin typeface="+mj-lt"/>
                  </a:rPr>
                  <a:t> large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</m:oMath>
                </a14:m>
                <a:endParaRPr lang="it-IT" dirty="0">
                  <a:latin typeface="+mj-lt"/>
                </a:endParaRPr>
              </a:p>
              <a:p>
                <a:r>
                  <a:rPr lang="it-IT" dirty="0" err="1">
                    <a:latin typeface="+mj-lt"/>
                  </a:rPr>
                  <a:t>Fluctuations</a:t>
                </a:r>
                <a:r>
                  <a:rPr lang="it-IT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1/</m:t>
                    </m:r>
                    <m:rad>
                      <m:radPr>
                        <m:degHide m:val="on"/>
                        <m:ctrlP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</m:rad>
                  </m:oMath>
                </a14:m>
                <a:endParaRPr lang="it-IT" dirty="0">
                  <a:latin typeface="+mj-lt"/>
                </a:endParaRPr>
              </a:p>
            </p:txBody>
          </p:sp>
        </mc:Choice>
        <mc:Fallback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E2F0431C-C1AF-3927-236F-C2EDF530E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3113" y="5291912"/>
                <a:ext cx="3080539" cy="672428"/>
              </a:xfrm>
              <a:prstGeom prst="rect">
                <a:avLst/>
              </a:prstGeom>
              <a:blipFill>
                <a:blip r:embed="rId7"/>
                <a:stretch>
                  <a:fillRect l="-1782" t="-4545" b="-1454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774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9.4|12.9|2.4|4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9.4|12.9|2.4|4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9.4|12.9|2.4|4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9.4|12.9|2.4|4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9.4|12.9|2.4|4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9.4|12.9|2.4|4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9.4|12.9|2.4|4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9.4|12.9|2.4|4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9.4|12.9|2.4|4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9.4|12.9|2.4|4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9.4|12.9|2.4|4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9.4|12.9|2.4|4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6"/>
</p:tagLst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109558</TotalTime>
  <Words>2329</Words>
  <Application>Microsoft Office PowerPoint</Application>
  <PresentationFormat>Widescreen</PresentationFormat>
  <Paragraphs>349</Paragraphs>
  <Slides>35</Slides>
  <Notes>16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35</vt:i4>
      </vt:variant>
    </vt:vector>
  </HeadingPairs>
  <TitlesOfParts>
    <vt:vector size="40" baseType="lpstr">
      <vt:lpstr>Arial</vt:lpstr>
      <vt:lpstr>Cambria Math</vt:lpstr>
      <vt:lpstr>Symbol</vt:lpstr>
      <vt:lpstr>Times New Roman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Fluctuations in the self-induced Josephson junction</vt:lpstr>
      <vt:lpstr>Fluctuations in the self-induced Josephson junction – T &gt; 0</vt:lpstr>
    </vt:vector>
  </TitlesOfParts>
  <Company>mia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gio</dc:creator>
  <cp:lastModifiedBy>Giovanni Modugno</cp:lastModifiedBy>
  <cp:revision>3023</cp:revision>
  <cp:lastPrinted>2018-09-24T09:15:25Z</cp:lastPrinted>
  <dcterms:created xsi:type="dcterms:W3CDTF">2008-09-08T05:02:25Z</dcterms:created>
  <dcterms:modified xsi:type="dcterms:W3CDTF">2022-10-28T12:15:45Z</dcterms:modified>
</cp:coreProperties>
</file>