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Lst>
  <p:notesMasterIdLst>
    <p:notesMasterId r:id="rId47"/>
  </p:notesMasterIdLst>
  <p:sldIdLst>
    <p:sldId id="677" r:id="rId5"/>
    <p:sldId id="628" r:id="rId6"/>
    <p:sldId id="575" r:id="rId7"/>
    <p:sldId id="634" r:id="rId8"/>
    <p:sldId id="629" r:id="rId9"/>
    <p:sldId id="630" r:id="rId10"/>
    <p:sldId id="631" r:id="rId11"/>
    <p:sldId id="632" r:id="rId12"/>
    <p:sldId id="635" r:id="rId13"/>
    <p:sldId id="633" r:id="rId14"/>
    <p:sldId id="636" r:id="rId15"/>
    <p:sldId id="637" r:id="rId16"/>
    <p:sldId id="638" r:id="rId17"/>
    <p:sldId id="669" r:id="rId18"/>
    <p:sldId id="639" r:id="rId19"/>
    <p:sldId id="640" r:id="rId20"/>
    <p:sldId id="641" r:id="rId21"/>
    <p:sldId id="642" r:id="rId22"/>
    <p:sldId id="644" r:id="rId23"/>
    <p:sldId id="643" r:id="rId24"/>
    <p:sldId id="645" r:id="rId25"/>
    <p:sldId id="647" r:id="rId26"/>
    <p:sldId id="648" r:id="rId27"/>
    <p:sldId id="649" r:id="rId28"/>
    <p:sldId id="650" r:id="rId29"/>
    <p:sldId id="651" r:id="rId30"/>
    <p:sldId id="653" r:id="rId31"/>
    <p:sldId id="652" r:id="rId32"/>
    <p:sldId id="670" r:id="rId33"/>
    <p:sldId id="655" r:id="rId34"/>
    <p:sldId id="656" r:id="rId35"/>
    <p:sldId id="657" r:id="rId36"/>
    <p:sldId id="658" r:id="rId37"/>
    <p:sldId id="659" r:id="rId38"/>
    <p:sldId id="660" r:id="rId39"/>
    <p:sldId id="676" r:id="rId40"/>
    <p:sldId id="675" r:id="rId41"/>
    <p:sldId id="674" r:id="rId42"/>
    <p:sldId id="673" r:id="rId43"/>
    <p:sldId id="672" r:id="rId44"/>
    <p:sldId id="671" r:id="rId45"/>
    <p:sldId id="668" r:id="rId46"/>
  </p:sldIdLst>
  <p:sldSz cx="12192000" cy="6858000"/>
  <p:notesSz cx="6858000" cy="9144000"/>
  <p:custShowLst>
    <p:custShow name="Template_Mid Term Plan" id="0">
      <p:sldLst>
        <p:sld r:id="rId6"/>
        <p:sld r:id="rId7"/>
      </p:sldLst>
    </p:custShow>
  </p:custShow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FE1044E5-241A-514D-AB7B-5291AB2D9487}">
          <p14:sldIdLst>
            <p14:sldId id="677"/>
            <p14:sldId id="628"/>
            <p14:sldId id="575"/>
            <p14:sldId id="634"/>
            <p14:sldId id="629"/>
            <p14:sldId id="630"/>
            <p14:sldId id="631"/>
            <p14:sldId id="632"/>
            <p14:sldId id="635"/>
            <p14:sldId id="633"/>
            <p14:sldId id="636"/>
            <p14:sldId id="637"/>
            <p14:sldId id="638"/>
            <p14:sldId id="669"/>
            <p14:sldId id="639"/>
            <p14:sldId id="640"/>
            <p14:sldId id="641"/>
            <p14:sldId id="642"/>
            <p14:sldId id="644"/>
            <p14:sldId id="643"/>
            <p14:sldId id="645"/>
            <p14:sldId id="647"/>
            <p14:sldId id="648"/>
            <p14:sldId id="649"/>
            <p14:sldId id="650"/>
            <p14:sldId id="651"/>
            <p14:sldId id="653"/>
            <p14:sldId id="652"/>
            <p14:sldId id="670"/>
            <p14:sldId id="655"/>
            <p14:sldId id="656"/>
            <p14:sldId id="657"/>
            <p14:sldId id="658"/>
            <p14:sldId id="659"/>
            <p14:sldId id="660"/>
            <p14:sldId id="676"/>
            <p14:sldId id="675"/>
            <p14:sldId id="674"/>
            <p14:sldId id="673"/>
            <p14:sldId id="672"/>
            <p14:sldId id="671"/>
            <p14:sldId id="6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48"/>
    <a:srgbClr val="4FB5FF"/>
    <a:srgbClr val="FFFFFF"/>
    <a:srgbClr val="137192"/>
    <a:srgbClr val="89B8C8"/>
    <a:srgbClr val="002948"/>
    <a:srgbClr val="009242"/>
    <a:srgbClr val="007033"/>
    <a:srgbClr val="AC7F00"/>
    <a:srgbClr val="F4B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E1AF5-1805-9F08-8E3F-0861B8834D64}" v="2" dt="2022-04-04T15:06:49.167"/>
    <p1510:client id="{18782DE8-4584-85D6-9425-5E1CE9794CCF}" v="271" dt="2022-03-29T09:11:19.948"/>
    <p1510:client id="{26445353-2674-2DF4-93B1-F74EEB1794E8}" v="437" dt="2022-04-04T15:05:57.296"/>
    <p1510:client id="{3B51CF6E-51E0-7A35-D822-18FCC95F7F67}" v="1114" dt="2022-04-01T17:28:06.167"/>
    <p1510:client id="{3FC7434F-EE8F-A604-8FC4-9BF05454B41B}" v="130" dt="2022-04-01T11:03:31.748"/>
    <p1510:client id="{5BDF953A-964B-BF0F-CB97-489EEB0A1876}" v="178" dt="2022-04-05T08:29:05.112"/>
    <p1510:client id="{6BCB2B70-65C2-08E4-F156-611F488DA64C}" v="18" dt="2022-04-05T07:38:15.177"/>
    <p1510:client id="{70BAFBB7-C836-007A-48E5-746A307BCC0E}" v="72" dt="2022-04-04T09:12:35.302"/>
    <p1510:client id="{87ADCA9F-9C11-68D3-9FF7-774F805AA1EB}" v="1455" dt="2022-03-29T15:48:12.119"/>
    <p1510:client id="{9494D44C-64F6-6431-AC65-64905D20C8C9}" v="134" dt="2022-04-03T13:43:35"/>
    <p1510:client id="{B63C8901-A5B4-FBD3-CA55-36E590ECC910}" v="40" dt="2022-04-04T11:30:15.585"/>
    <p1510:client id="{CA04D876-C022-5D84-AE13-A680752BB0E1}" v="304" dt="2022-04-04T19:31:09.180"/>
  </p1510:revLst>
</p1510:revInfo>
</file>

<file path=ppt/tableStyles.xml><?xml version="1.0" encoding="utf-8"?>
<a:tblStyleLst xmlns:a="http://schemas.openxmlformats.org/drawingml/2006/main" def="{5C22544A-7EE6-4342-B048-85BDC9FD1C3A}">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CB23F4-5E42-4E57-8F79-D1818F09B9CC}" type="datetimeFigureOut">
              <a:rPr lang="it-IT" smtClean="0"/>
              <a:pPr/>
              <a:t>05/04/2022</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74AD4F-B870-44F2-BC28-2FE68B1C307A}"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direct.com/topics/medicine-and-dentistry/linear-energy-transf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4AD4F-B870-44F2-BC28-2FE68B1C307A}"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725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The spectrum necessary for cell culture irradiation is completely thermalized. For this reason, apart from the neutron source it is necessary to build a thermalization assembly to create the irradiation chamber, with dimensions adequate to histone or two cell culture flasks at minimum. Inside this chamber, a uniform thermal neutron field is required with sufficient neutron flux in order to ensure an irradiation time compatible with the cell life outside the incubator</a:t>
            </a:r>
          </a:p>
          <a:p>
            <a:endParaRPr lang="en-US">
              <a:ea typeface="Calibri"/>
              <a:cs typeface="Calibri"/>
            </a:endParaRPr>
          </a:p>
          <a:p>
            <a:r>
              <a:rPr lang="en-US"/>
              <a:t>If the source intensity is high enough, it is possible to build an assembly which creates a beam instead of a field, with a certain degree of collimation and freedom in tuning the spectrum by interposing different types of materials between the source and the irradiation position. The final designed is achieved by Monte Carlo simulation. This possibility would allow more applications of the neutron facility such as dosimetry, test of detector and radiation hardness tests.</a:t>
            </a:r>
            <a:endParaRPr lang="en-US">
              <a:ea typeface="Calibri"/>
              <a:cs typeface="Calibri"/>
            </a:endParaRPr>
          </a:p>
          <a:p>
            <a:endParaRPr lang="en-US">
              <a:ea typeface="Calibri"/>
              <a:cs typeface="Calibri"/>
            </a:endParaRPr>
          </a:p>
        </p:txBody>
      </p:sp>
      <p:sp>
        <p:nvSpPr>
          <p:cNvPr id="4" name="Segnaposto numero diapositiva 3"/>
          <p:cNvSpPr>
            <a:spLocks noGrp="1"/>
          </p:cNvSpPr>
          <p:nvPr>
            <p:ph type="sldNum" sz="quarter" idx="5"/>
          </p:nvPr>
        </p:nvSpPr>
        <p:spPr/>
        <p:txBody>
          <a:bodyPr/>
          <a:lstStyle/>
          <a:p>
            <a:fld id="{4974AD4F-B870-44F2-BC28-2FE68B1C307A}" type="slidenum">
              <a:rPr lang="it-IT" smtClean="0"/>
              <a:pPr/>
              <a:t>20</a:t>
            </a:fld>
            <a:endParaRPr lang="it-IT"/>
          </a:p>
        </p:txBody>
      </p:sp>
    </p:spTree>
    <p:extLst>
      <p:ext uri="{BB962C8B-B14F-4D97-AF65-F5344CB8AC3E}">
        <p14:creationId xmlns:p14="http://schemas.microsoft.com/office/powerpoint/2010/main" val="233513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The application of positron emission tomography (PET) for non-invasive monitoring of</a:t>
            </a:r>
            <a:endParaRPr lang="it-IT"/>
          </a:p>
          <a:p>
            <a:r>
              <a:rPr lang="en-US"/>
              <a:t>radiation therapy was</a:t>
            </a:r>
            <a:endParaRPr lang="en-US">
              <a:cs typeface="Calibri"/>
            </a:endParaRPr>
          </a:p>
          <a:p>
            <a:endParaRPr lang="en-US">
              <a:cs typeface="Calibri"/>
            </a:endParaRPr>
          </a:p>
          <a:p>
            <a:r>
              <a:rPr lang="en-US"/>
              <a:t>In summary, there are three concepts for monitoring of radiation therapy by means</a:t>
            </a:r>
            <a:endParaRPr lang="it-IT">
              <a:cs typeface="Calibri"/>
            </a:endParaRPr>
          </a:p>
          <a:p>
            <a:r>
              <a:rPr lang="en-US"/>
              <a:t>of PET: in-beam (measurement during the irradiation by an integrated PET scanner), </a:t>
            </a:r>
            <a:r>
              <a:rPr lang="en-US" err="1"/>
              <a:t>inroom</a:t>
            </a:r>
            <a:endParaRPr lang="it-IT" err="1"/>
          </a:p>
          <a:p>
            <a:r>
              <a:rPr lang="en-US"/>
              <a:t>(measurement immediately after irradiation by a nearby PET scanner), and off-line</a:t>
            </a:r>
            <a:endParaRPr lang="it-IT"/>
          </a:p>
          <a:p>
            <a:r>
              <a:rPr lang="en-US"/>
              <a:t>(measurement after irradiation by a standard PET/CT scanner located outside, but preferably</a:t>
            </a:r>
            <a:endParaRPr lang="it-IT"/>
          </a:p>
          <a:p>
            <a:r>
              <a:rPr lang="en-US"/>
              <a:t>close to the treatment bunker).</a:t>
            </a:r>
            <a:endParaRPr lang="it-IT"/>
          </a:p>
          <a:p>
            <a:endParaRPr lang="en-US">
              <a:cs typeface="Calibri"/>
            </a:endParaRPr>
          </a:p>
        </p:txBody>
      </p:sp>
      <p:sp>
        <p:nvSpPr>
          <p:cNvPr id="4" name="Segnaposto numero diapositiva 3"/>
          <p:cNvSpPr>
            <a:spLocks noGrp="1"/>
          </p:cNvSpPr>
          <p:nvPr>
            <p:ph type="sldNum" sz="quarter" idx="5"/>
          </p:nvPr>
        </p:nvSpPr>
        <p:spPr/>
        <p:txBody>
          <a:bodyPr/>
          <a:lstStyle/>
          <a:p>
            <a:fld id="{4974AD4F-B870-44F2-BC28-2FE68B1C307A}" type="slidenum">
              <a:rPr lang="it-IT" smtClean="0"/>
              <a:pPr/>
              <a:t>26</a:t>
            </a:fld>
            <a:endParaRPr lang="it-IT"/>
          </a:p>
        </p:txBody>
      </p:sp>
    </p:spTree>
    <p:extLst>
      <p:ext uri="{BB962C8B-B14F-4D97-AF65-F5344CB8AC3E}">
        <p14:creationId xmlns:p14="http://schemas.microsoft.com/office/powerpoint/2010/main" val="1521324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The INSIDE (Innovative Solutions for In-beam </a:t>
            </a:r>
            <a:r>
              <a:rPr lang="en-US" err="1"/>
              <a:t>DosimEtry</a:t>
            </a:r>
            <a:r>
              <a:rPr lang="en-US"/>
              <a:t> in </a:t>
            </a:r>
            <a:r>
              <a:rPr lang="en-US" err="1"/>
              <a:t>hadrontherapy</a:t>
            </a:r>
            <a:r>
              <a:rPr lang="en-US"/>
              <a:t>) in-beam PET scanner features</a:t>
            </a:r>
            <a:endParaRPr lang="it-IT"/>
          </a:p>
          <a:p>
            <a:r>
              <a:rPr lang="en-US"/>
              <a:t>two planar heads of 10 x 25 cm2 active area, each one made of 2 x 5 detection modules with 16 x16 Lutetium Fine</a:t>
            </a:r>
            <a:endParaRPr lang="it-IT"/>
          </a:p>
          <a:p>
            <a:r>
              <a:rPr lang="en-US"/>
              <a:t>Silicate (LFS) crystals coupled 1:1 to Hamamatsu MPPCs, resulting in 25602 lines of response. The PET heads are</a:t>
            </a:r>
            <a:endParaRPr lang="it-IT"/>
          </a:p>
          <a:p>
            <a:r>
              <a:rPr lang="en-US"/>
              <a:t>positioned above and below the patient, at a relative distance of 60 cm; therefore the Field Of View (FOV) covers</a:t>
            </a:r>
            <a:endParaRPr lang="it-IT"/>
          </a:p>
          <a:p>
            <a:r>
              <a:rPr lang="en-US"/>
              <a:t>25 cm along the beam direction, 10 and 22 cm along the transverse and vertical directions, respectively. The detector</a:t>
            </a:r>
            <a:endParaRPr lang="it-IT"/>
          </a:p>
          <a:p>
            <a:r>
              <a:rPr lang="en-US"/>
              <a:t>resolution on the photon interaction point in the crystal is in the order of the mm, </a:t>
            </a:r>
            <a:r>
              <a:rPr lang="en-US" err="1"/>
              <a:t>thans</a:t>
            </a:r>
            <a:r>
              <a:rPr lang="en-US"/>
              <a:t> to the 1-to-1 coupling</a:t>
            </a:r>
            <a:endParaRPr lang="it-IT"/>
          </a:p>
          <a:p>
            <a:r>
              <a:rPr lang="en-US"/>
              <a:t>between the crystals (3.2 mm pitch) and the </a:t>
            </a:r>
            <a:r>
              <a:rPr lang="en-US" err="1"/>
              <a:t>SiPM</a:t>
            </a:r>
            <a:r>
              <a:rPr lang="en-US"/>
              <a:t>.</a:t>
            </a:r>
            <a:endParaRPr lang="it-IT"/>
          </a:p>
          <a:p>
            <a:endParaRPr lang="en-US">
              <a:cs typeface="Calibri"/>
            </a:endParaRPr>
          </a:p>
        </p:txBody>
      </p:sp>
      <p:sp>
        <p:nvSpPr>
          <p:cNvPr id="4" name="Segnaposto numero diapositiva 3"/>
          <p:cNvSpPr>
            <a:spLocks noGrp="1"/>
          </p:cNvSpPr>
          <p:nvPr>
            <p:ph type="sldNum" sz="quarter" idx="5"/>
          </p:nvPr>
        </p:nvSpPr>
        <p:spPr/>
        <p:txBody>
          <a:bodyPr/>
          <a:lstStyle/>
          <a:p>
            <a:fld id="{4974AD4F-B870-44F2-BC28-2FE68B1C307A}" type="slidenum">
              <a:rPr lang="it-IT" smtClean="0"/>
              <a:pPr/>
              <a:t>28</a:t>
            </a:fld>
            <a:endParaRPr lang="it-IT"/>
          </a:p>
        </p:txBody>
      </p:sp>
    </p:spTree>
    <p:extLst>
      <p:ext uri="{BB962C8B-B14F-4D97-AF65-F5344CB8AC3E}">
        <p14:creationId xmlns:p14="http://schemas.microsoft.com/office/powerpoint/2010/main" val="1322688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AD4F-B870-44F2-BC28-2FE68B1C307A}" type="slidenum">
              <a:rPr lang="it-IT" smtClean="0"/>
              <a:pPr/>
              <a:t>35</a:t>
            </a:fld>
            <a:endParaRPr lang="it-IT"/>
          </a:p>
        </p:txBody>
      </p:sp>
    </p:spTree>
    <p:extLst>
      <p:ext uri="{BB962C8B-B14F-4D97-AF65-F5344CB8AC3E}">
        <p14:creationId xmlns:p14="http://schemas.microsoft.com/office/powerpoint/2010/main" val="1055029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AD4F-B870-44F2-BC28-2FE68B1C307A}" type="slidenum">
              <a:rPr lang="it-IT" smtClean="0"/>
              <a:pPr/>
              <a:t>37</a:t>
            </a:fld>
            <a:endParaRPr lang="it-IT"/>
          </a:p>
        </p:txBody>
      </p:sp>
    </p:spTree>
    <p:extLst>
      <p:ext uri="{BB962C8B-B14F-4D97-AF65-F5344CB8AC3E}">
        <p14:creationId xmlns:p14="http://schemas.microsoft.com/office/powerpoint/2010/main" val="3985226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AD4F-B870-44F2-BC28-2FE68B1C307A}" type="slidenum">
              <a:rPr lang="it-IT" smtClean="0"/>
              <a:pPr/>
              <a:t>39</a:t>
            </a:fld>
            <a:endParaRPr lang="it-IT"/>
          </a:p>
        </p:txBody>
      </p:sp>
    </p:spTree>
    <p:extLst>
      <p:ext uri="{BB962C8B-B14F-4D97-AF65-F5344CB8AC3E}">
        <p14:creationId xmlns:p14="http://schemas.microsoft.com/office/powerpoint/2010/main" val="2753560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74AD4F-B870-44F2-BC28-2FE68B1C307A}" type="slidenum">
              <a:rPr lang="it-IT" smtClean="0"/>
              <a:pPr/>
              <a:t>40</a:t>
            </a:fld>
            <a:endParaRPr lang="it-IT"/>
          </a:p>
        </p:txBody>
      </p:sp>
    </p:spTree>
    <p:extLst>
      <p:ext uri="{BB962C8B-B14F-4D97-AF65-F5344CB8AC3E}">
        <p14:creationId xmlns:p14="http://schemas.microsoft.com/office/powerpoint/2010/main" val="211623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1</a:t>
            </a:fld>
            <a:endParaRPr lang="it-IT"/>
          </a:p>
        </p:txBody>
      </p:sp>
    </p:spTree>
    <p:extLst>
      <p:ext uri="{BB962C8B-B14F-4D97-AF65-F5344CB8AC3E}">
        <p14:creationId xmlns:p14="http://schemas.microsoft.com/office/powerpoint/2010/main" val="192172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2</a:t>
            </a:fld>
            <a:endParaRPr lang="it-IT"/>
          </a:p>
        </p:txBody>
      </p:sp>
    </p:spTree>
    <p:extLst>
      <p:ext uri="{BB962C8B-B14F-4D97-AF65-F5344CB8AC3E}">
        <p14:creationId xmlns:p14="http://schemas.microsoft.com/office/powerpoint/2010/main" val="3244896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cs typeface="Calibri"/>
              </a:rPr>
              <a:t>Charged</a:t>
            </a:r>
            <a:r>
              <a:rPr lang="it-IT">
                <a:cs typeface="Calibri"/>
              </a:rPr>
              <a:t> </a:t>
            </a:r>
            <a:r>
              <a:rPr lang="it-IT" err="1">
                <a:cs typeface="Calibri"/>
              </a:rPr>
              <a:t>particles</a:t>
            </a:r>
            <a:r>
              <a:rPr lang="it-IT">
                <a:cs typeface="Calibri"/>
              </a:rPr>
              <a:t> therapy exploits </a:t>
            </a:r>
            <a:r>
              <a:rPr lang="it-IT" err="1">
                <a:cs typeface="Calibri"/>
              </a:rPr>
              <a:t>protons</a:t>
            </a:r>
            <a:r>
              <a:rPr lang="it-IT">
                <a:cs typeface="Calibri"/>
              </a:rPr>
              <a:t> or 12C </a:t>
            </a:r>
            <a:r>
              <a:rPr lang="it-IT" err="1">
                <a:cs typeface="Calibri"/>
              </a:rPr>
              <a:t>beams</a:t>
            </a:r>
            <a:r>
              <a:rPr lang="it-IT">
                <a:cs typeface="Calibri"/>
              </a:rPr>
              <a:t> to </a:t>
            </a:r>
            <a:r>
              <a:rPr lang="it-IT" err="1">
                <a:cs typeface="Calibri"/>
              </a:rPr>
              <a:t>treat</a:t>
            </a:r>
            <a:r>
              <a:rPr lang="it-IT">
                <a:cs typeface="Calibri"/>
              </a:rPr>
              <a:t> deep </a:t>
            </a:r>
            <a:r>
              <a:rPr lang="it-IT" err="1">
                <a:cs typeface="Calibri"/>
              </a:rPr>
              <a:t>tumor</a:t>
            </a:r>
            <a:r>
              <a:rPr lang="it-IT">
                <a:cs typeface="Calibri"/>
              </a:rPr>
              <a:t>. </a:t>
            </a:r>
            <a:r>
              <a:rPr lang="it-IT" err="1">
                <a:cs typeface="Calibri"/>
              </a:rPr>
              <a:t>However</a:t>
            </a:r>
            <a:r>
              <a:rPr lang="it-IT">
                <a:cs typeface="Calibri"/>
              </a:rPr>
              <a:t> the </a:t>
            </a:r>
            <a:r>
              <a:rPr lang="it-IT" err="1">
                <a:cs typeface="Calibri"/>
              </a:rPr>
              <a:t>beam</a:t>
            </a:r>
            <a:r>
              <a:rPr lang="it-IT">
                <a:cs typeface="Calibri"/>
              </a:rPr>
              <a:t> </a:t>
            </a:r>
            <a:r>
              <a:rPr lang="it-IT" err="1">
                <a:cs typeface="Calibri"/>
              </a:rPr>
              <a:t>nuclear</a:t>
            </a:r>
            <a:r>
              <a:rPr lang="it-IT">
                <a:cs typeface="Calibri"/>
              </a:rPr>
              <a:t> interaction with the </a:t>
            </a:r>
            <a:r>
              <a:rPr lang="it-IT" err="1">
                <a:cs typeface="Calibri"/>
              </a:rPr>
              <a:t>patient</a:t>
            </a:r>
            <a:r>
              <a:rPr lang="it-IT">
                <a:cs typeface="Calibri"/>
              </a:rPr>
              <a:t> </a:t>
            </a:r>
            <a:r>
              <a:rPr lang="it-IT" err="1">
                <a:cs typeface="Calibri"/>
              </a:rPr>
              <a:t>tissue</a:t>
            </a:r>
            <a:r>
              <a:rPr lang="it-IT">
                <a:cs typeface="Calibri"/>
              </a:rPr>
              <a:t> </a:t>
            </a:r>
            <a:r>
              <a:rPr lang="it-IT" err="1">
                <a:cs typeface="Calibri"/>
              </a:rPr>
              <a:t>induces</a:t>
            </a:r>
            <a:r>
              <a:rPr lang="it-IT">
                <a:cs typeface="Calibri"/>
              </a:rPr>
              <a:t> </a:t>
            </a:r>
            <a:r>
              <a:rPr lang="it-IT" err="1">
                <a:cs typeface="Calibri"/>
              </a:rPr>
              <a:t>fragmentation</a:t>
            </a:r>
            <a:r>
              <a:rPr lang="it-IT">
                <a:cs typeface="Calibri"/>
              </a:rPr>
              <a:t> </a:t>
            </a:r>
            <a:r>
              <a:rPr lang="it-IT" err="1">
                <a:cs typeface="Calibri"/>
              </a:rPr>
              <a:t>both</a:t>
            </a:r>
            <a:r>
              <a:rPr lang="it-IT">
                <a:cs typeface="Calibri"/>
              </a:rPr>
              <a:t> </a:t>
            </a:r>
            <a:r>
              <a:rPr lang="it-IT" err="1">
                <a:cs typeface="Calibri"/>
              </a:rPr>
              <a:t>projectile</a:t>
            </a:r>
            <a:r>
              <a:rPr lang="it-IT">
                <a:cs typeface="Calibri"/>
              </a:rPr>
              <a:t>  and target nuclei and </a:t>
            </a:r>
            <a:r>
              <a:rPr lang="it-IT" err="1">
                <a:cs typeface="Calibri"/>
              </a:rPr>
              <a:t>needs</a:t>
            </a:r>
            <a:r>
              <a:rPr lang="it-IT">
                <a:cs typeface="Calibri"/>
              </a:rPr>
              <a:t> to be </a:t>
            </a:r>
            <a:r>
              <a:rPr lang="it-IT" err="1">
                <a:cs typeface="Calibri"/>
              </a:rPr>
              <a:t>carefuly</a:t>
            </a:r>
            <a:r>
              <a:rPr lang="it-IT">
                <a:cs typeface="Calibri"/>
              </a:rPr>
              <a:t> take in </a:t>
            </a:r>
            <a:r>
              <a:rPr lang="it-IT" err="1">
                <a:cs typeface="Calibri"/>
              </a:rPr>
              <a:t>into</a:t>
            </a:r>
            <a:r>
              <a:rPr lang="it-IT">
                <a:cs typeface="Calibri"/>
              </a:rPr>
              <a:t> </a:t>
            </a:r>
            <a:r>
              <a:rPr lang="it-IT" err="1">
                <a:cs typeface="Calibri"/>
              </a:rPr>
              <a:t>accoun</a:t>
            </a:r>
            <a:r>
              <a:rPr lang="it-IT">
                <a:cs typeface="Calibri"/>
              </a:rPr>
              <a:t>. </a:t>
            </a:r>
            <a:endParaRPr lang="it-IT"/>
          </a:p>
          <a:p>
            <a:r>
              <a:rPr lang="it-IT"/>
              <a:t>In </a:t>
            </a:r>
            <a:r>
              <a:rPr lang="it-IT" err="1"/>
              <a:t>proton</a:t>
            </a:r>
            <a:r>
              <a:rPr lang="it-IT"/>
              <a:t> treatments, target </a:t>
            </a:r>
            <a:r>
              <a:rPr lang="it-IT" err="1"/>
              <a:t>fragmentation</a:t>
            </a:r>
            <a:r>
              <a:rPr lang="it-IT"/>
              <a:t> </a:t>
            </a:r>
            <a:r>
              <a:rPr lang="it-IT" err="1"/>
              <a:t>produces</a:t>
            </a:r>
            <a:r>
              <a:rPr lang="it-IT"/>
              <a:t> low energy, short range </a:t>
            </a:r>
            <a:r>
              <a:rPr lang="it-IT" err="1"/>
              <a:t>fragments</a:t>
            </a:r>
            <a:r>
              <a:rPr lang="it-IT"/>
              <a:t> </a:t>
            </a:r>
            <a:r>
              <a:rPr lang="it-IT" err="1"/>
              <a:t>along</a:t>
            </a:r>
            <a:r>
              <a:rPr lang="it-IT"/>
              <a:t> </a:t>
            </a:r>
            <a:r>
              <a:rPr lang="it-IT" err="1"/>
              <a:t>all</a:t>
            </a:r>
            <a:r>
              <a:rPr lang="it-IT"/>
              <a:t> the </a:t>
            </a:r>
            <a:r>
              <a:rPr lang="it-IT" err="1"/>
              <a:t>beam</a:t>
            </a:r>
            <a:r>
              <a:rPr lang="it-IT"/>
              <a:t> range, </a:t>
            </a:r>
            <a:r>
              <a:rPr lang="it-IT" err="1"/>
              <a:t>which</a:t>
            </a:r>
            <a:r>
              <a:rPr lang="it-IT"/>
              <a:t> </a:t>
            </a:r>
            <a:r>
              <a:rPr lang="it-IT" err="1"/>
              <a:t>deposit</a:t>
            </a:r>
            <a:r>
              <a:rPr lang="it-IT"/>
              <a:t> a non </a:t>
            </a:r>
            <a:r>
              <a:rPr lang="it-IT" err="1"/>
              <a:t>negligible</a:t>
            </a:r>
            <a:r>
              <a:rPr lang="it-IT"/>
              <a:t> dose in the entry </a:t>
            </a:r>
            <a:r>
              <a:rPr lang="it-IT" err="1"/>
              <a:t>channel</a:t>
            </a:r>
            <a:r>
              <a:rPr lang="it-IT"/>
              <a:t>. </a:t>
            </a:r>
          </a:p>
          <a:p>
            <a:r>
              <a:rPr lang="it-IT"/>
              <a:t>In  12C treatments the </a:t>
            </a:r>
            <a:r>
              <a:rPr lang="it-IT" err="1"/>
              <a:t>main</a:t>
            </a:r>
            <a:r>
              <a:rPr lang="it-IT"/>
              <a:t> </a:t>
            </a:r>
            <a:r>
              <a:rPr lang="it-IT" err="1"/>
              <a:t>concern</a:t>
            </a:r>
            <a:r>
              <a:rPr lang="it-IT"/>
              <a:t> </a:t>
            </a:r>
            <a:r>
              <a:rPr lang="it-IT" err="1"/>
              <a:t>is</a:t>
            </a:r>
            <a:r>
              <a:rPr lang="it-IT"/>
              <a:t> </a:t>
            </a:r>
            <a:r>
              <a:rPr lang="it-IT" err="1"/>
              <a:t>represented</a:t>
            </a:r>
            <a:r>
              <a:rPr lang="it-IT"/>
              <a:t> by long range </a:t>
            </a:r>
            <a:r>
              <a:rPr lang="it-IT" err="1"/>
              <a:t>fragments</a:t>
            </a:r>
            <a:r>
              <a:rPr lang="it-IT"/>
              <a:t> due to </a:t>
            </a:r>
            <a:r>
              <a:rPr lang="it-IT" err="1"/>
              <a:t>beam</a:t>
            </a:r>
            <a:r>
              <a:rPr lang="it-IT"/>
              <a:t> </a:t>
            </a:r>
            <a:r>
              <a:rPr lang="it-IT" err="1"/>
              <a:t>fragmentation</a:t>
            </a:r>
            <a:r>
              <a:rPr lang="it-IT"/>
              <a:t> </a:t>
            </a:r>
            <a:r>
              <a:rPr lang="it-IT" err="1"/>
              <a:t>that</a:t>
            </a:r>
            <a:r>
              <a:rPr lang="it-IT"/>
              <a:t> release </a:t>
            </a:r>
            <a:r>
              <a:rPr lang="it-IT" err="1"/>
              <a:t>their</a:t>
            </a:r>
            <a:r>
              <a:rPr lang="it-IT"/>
              <a:t> dose in the </a:t>
            </a:r>
            <a:r>
              <a:rPr lang="it-IT" err="1"/>
              <a:t>healthy</a:t>
            </a:r>
            <a:r>
              <a:rPr lang="it-IT"/>
              <a:t> </a:t>
            </a:r>
            <a:r>
              <a:rPr lang="it-IT" err="1"/>
              <a:t>tissues</a:t>
            </a:r>
            <a:r>
              <a:rPr lang="it-IT"/>
              <a:t> </a:t>
            </a:r>
            <a:r>
              <a:rPr lang="it-IT" err="1"/>
              <a:t>beyond</a:t>
            </a:r>
            <a:r>
              <a:rPr lang="it-IT"/>
              <a:t> the </a:t>
            </a:r>
            <a:r>
              <a:rPr lang="it-IT" err="1"/>
              <a:t>tumor</a:t>
            </a:r>
            <a:r>
              <a:rPr lang="it-IT"/>
              <a:t>. </a:t>
            </a:r>
          </a:p>
          <a:p>
            <a:r>
              <a:rPr lang="it-IT"/>
              <a:t>The FOOT </a:t>
            </a:r>
            <a:r>
              <a:rPr lang="it-IT" err="1"/>
              <a:t>experiment</a:t>
            </a:r>
            <a:r>
              <a:rPr lang="it-IT"/>
              <a:t> (</a:t>
            </a:r>
            <a:r>
              <a:rPr lang="it-IT" err="1"/>
              <a:t>FragmentatiOn</a:t>
            </a:r>
            <a:r>
              <a:rPr lang="it-IT"/>
              <a:t> Of Target) of INFN </a:t>
            </a:r>
            <a:r>
              <a:rPr lang="it-IT" err="1"/>
              <a:t>is</a:t>
            </a:r>
            <a:r>
              <a:rPr lang="it-IT"/>
              <a:t> </a:t>
            </a:r>
            <a:r>
              <a:rPr lang="it-IT" err="1"/>
              <a:t>designed</a:t>
            </a:r>
            <a:r>
              <a:rPr lang="it-IT"/>
              <a:t> to study </a:t>
            </a:r>
            <a:r>
              <a:rPr lang="it-IT" err="1"/>
              <a:t>these</a:t>
            </a:r>
            <a:r>
              <a:rPr lang="it-IT"/>
              <a:t> </a:t>
            </a:r>
            <a:r>
              <a:rPr lang="it-IT" err="1"/>
              <a:t>processes</a:t>
            </a:r>
            <a:r>
              <a:rPr lang="it-IT"/>
              <a:t>, in order to </a:t>
            </a:r>
            <a:r>
              <a:rPr lang="it-IT" err="1"/>
              <a:t>improve</a:t>
            </a:r>
            <a:r>
              <a:rPr lang="it-IT"/>
              <a:t> the </a:t>
            </a:r>
            <a:r>
              <a:rPr lang="it-IT" err="1"/>
              <a:t>nuclear</a:t>
            </a:r>
            <a:r>
              <a:rPr lang="it-IT"/>
              <a:t> </a:t>
            </a:r>
            <a:r>
              <a:rPr lang="it-IT" err="1"/>
              <a:t>fragmentation</a:t>
            </a:r>
            <a:r>
              <a:rPr lang="it-IT"/>
              <a:t> </a:t>
            </a:r>
            <a:r>
              <a:rPr lang="it-IT" err="1"/>
              <a:t>descriptionin</a:t>
            </a:r>
            <a:r>
              <a:rPr lang="it-IT"/>
              <a:t> </a:t>
            </a:r>
            <a:r>
              <a:rPr lang="it-IT" err="1"/>
              <a:t>next</a:t>
            </a:r>
            <a:r>
              <a:rPr lang="it-IT"/>
              <a:t> generation Treatment Planning Systems and the treatment plans </a:t>
            </a:r>
            <a:r>
              <a:rPr lang="it-IT" err="1"/>
              <a:t>quality</a:t>
            </a:r>
            <a:r>
              <a:rPr lang="it-IT"/>
              <a:t>. </a:t>
            </a:r>
          </a:p>
          <a:p>
            <a:r>
              <a:rPr lang="it-IT"/>
              <a:t>Target (16O and12C nuclei) </a:t>
            </a:r>
            <a:r>
              <a:rPr lang="it-IT" err="1"/>
              <a:t>fragmentation</a:t>
            </a:r>
            <a:r>
              <a:rPr lang="it-IT"/>
              <a:t> </a:t>
            </a:r>
            <a:r>
              <a:rPr lang="it-IT" err="1"/>
              <a:t>induced</a:t>
            </a:r>
            <a:r>
              <a:rPr lang="it-IT"/>
              <a:t> by —</a:t>
            </a:r>
            <a:r>
              <a:rPr lang="it-IT" err="1"/>
              <a:t>proton</a:t>
            </a:r>
            <a:r>
              <a:rPr lang="it-IT"/>
              <a:t> </a:t>
            </a:r>
            <a:r>
              <a:rPr lang="it-IT" err="1"/>
              <a:t>beams</a:t>
            </a:r>
            <a:r>
              <a:rPr lang="it-IT"/>
              <a:t> </a:t>
            </a:r>
            <a:r>
              <a:rPr lang="it-IT" err="1"/>
              <a:t>at</a:t>
            </a:r>
            <a:r>
              <a:rPr lang="it-IT"/>
              <a:t> </a:t>
            </a:r>
            <a:r>
              <a:rPr lang="it-IT" err="1"/>
              <a:t>therapeutic</a:t>
            </a:r>
            <a:r>
              <a:rPr lang="it-IT"/>
              <a:t> energies </a:t>
            </a:r>
            <a:r>
              <a:rPr lang="it-IT" err="1"/>
              <a:t>will</a:t>
            </a:r>
            <a:r>
              <a:rPr lang="it-IT"/>
              <a:t> be </a:t>
            </a:r>
            <a:r>
              <a:rPr lang="it-IT" err="1"/>
              <a:t>studied</a:t>
            </a:r>
            <a:r>
              <a:rPr lang="it-IT"/>
              <a:t> via an inverse </a:t>
            </a:r>
            <a:r>
              <a:rPr lang="it-IT" err="1"/>
              <a:t>kinematic</a:t>
            </a:r>
            <a:r>
              <a:rPr lang="it-IT"/>
              <a:t> </a:t>
            </a:r>
            <a:r>
              <a:rPr lang="it-IT" err="1"/>
              <a:t>approach</a:t>
            </a:r>
            <a:r>
              <a:rPr lang="it-IT"/>
              <a:t>, </a:t>
            </a:r>
            <a:r>
              <a:rPr lang="it-IT" err="1"/>
              <a:t>where</a:t>
            </a:r>
            <a:r>
              <a:rPr lang="it-IT"/>
              <a:t>  16O and12C </a:t>
            </a:r>
            <a:r>
              <a:rPr lang="it-IT" err="1"/>
              <a:t>therapeutic</a:t>
            </a:r>
            <a:r>
              <a:rPr lang="it-IT"/>
              <a:t> </a:t>
            </a:r>
            <a:r>
              <a:rPr lang="it-IT" err="1"/>
              <a:t>beams</a:t>
            </a:r>
            <a:r>
              <a:rPr lang="it-IT"/>
              <a:t> impinge on </a:t>
            </a:r>
            <a:r>
              <a:rPr lang="it-IT" err="1"/>
              <a:t>graphite</a:t>
            </a:r>
            <a:r>
              <a:rPr lang="it-IT"/>
              <a:t> and </a:t>
            </a:r>
            <a:r>
              <a:rPr lang="it-IT" err="1"/>
              <a:t>hydrocarbon</a:t>
            </a:r>
            <a:r>
              <a:rPr lang="it-IT"/>
              <a:t> targets to </a:t>
            </a:r>
            <a:r>
              <a:rPr lang="it-IT" err="1"/>
              <a:t>provide</a:t>
            </a:r>
            <a:r>
              <a:rPr lang="it-IT"/>
              <a:t> the </a:t>
            </a:r>
            <a:r>
              <a:rPr lang="it-IT" err="1"/>
              <a:t>nuclear</a:t>
            </a:r>
            <a:r>
              <a:rPr lang="it-IT"/>
              <a:t> </a:t>
            </a:r>
            <a:r>
              <a:rPr lang="it-IT" err="1"/>
              <a:t>fragmentation</a:t>
            </a:r>
            <a:r>
              <a:rPr lang="it-IT"/>
              <a:t> cross </a:t>
            </a:r>
            <a:r>
              <a:rPr lang="it-IT" err="1"/>
              <a:t>section</a:t>
            </a:r>
            <a:r>
              <a:rPr lang="it-IT"/>
              <a:t> on </a:t>
            </a:r>
            <a:r>
              <a:rPr lang="it-IT" err="1"/>
              <a:t>hydrogen</a:t>
            </a:r>
            <a:r>
              <a:rPr lang="it-IT"/>
              <a:t>. </a:t>
            </a:r>
            <a:r>
              <a:rPr lang="it-IT" err="1"/>
              <a:t>Projectile</a:t>
            </a:r>
            <a:r>
              <a:rPr lang="it-IT"/>
              <a:t> </a:t>
            </a:r>
            <a:r>
              <a:rPr lang="it-IT" err="1"/>
              <a:t>fragmentation</a:t>
            </a:r>
            <a:r>
              <a:rPr lang="it-IT"/>
              <a:t> of 16O and 12C </a:t>
            </a:r>
            <a:r>
              <a:rPr lang="it-IT" err="1"/>
              <a:t>beams</a:t>
            </a:r>
            <a:r>
              <a:rPr lang="it-IT"/>
              <a:t> </a:t>
            </a:r>
            <a:r>
              <a:rPr lang="it-IT" err="1"/>
              <a:t>will</a:t>
            </a:r>
            <a:r>
              <a:rPr lang="it-IT"/>
              <a:t> be </a:t>
            </a:r>
            <a:r>
              <a:rPr lang="it-IT" err="1"/>
              <a:t>explored</a:t>
            </a:r>
            <a:r>
              <a:rPr lang="it-IT"/>
              <a:t> </a:t>
            </a:r>
            <a:r>
              <a:rPr lang="it-IT" err="1"/>
              <a:t>as</a:t>
            </a:r>
            <a:r>
              <a:rPr lang="it-IT"/>
              <a:t> </a:t>
            </a:r>
            <a:r>
              <a:rPr lang="it-IT" err="1"/>
              <a:t>well</a:t>
            </a:r>
            <a:r>
              <a:rPr lang="it-IT"/>
              <a:t>. </a:t>
            </a:r>
            <a:endParaRPr lang="it-IT">
              <a:cs typeface="Calibri"/>
            </a:endParaRPr>
          </a:p>
          <a:p>
            <a:endParaRPr lang="it-IT">
              <a:cs typeface="Calibri"/>
            </a:endParaRPr>
          </a:p>
        </p:txBody>
      </p:sp>
      <p:sp>
        <p:nvSpPr>
          <p:cNvPr id="4" name="Segnaposto numero diapositiva 3"/>
          <p:cNvSpPr>
            <a:spLocks noGrp="1"/>
          </p:cNvSpPr>
          <p:nvPr>
            <p:ph type="sldNum" sz="quarter" idx="5"/>
          </p:nvPr>
        </p:nvSpPr>
        <p:spPr/>
        <p:txBody>
          <a:bodyPr/>
          <a:lstStyle/>
          <a:p>
            <a:fld id="{4974AD4F-B870-44F2-BC28-2FE68B1C307A}" type="slidenum">
              <a:rPr lang="it-IT" smtClean="0"/>
              <a:pPr/>
              <a:t>4</a:t>
            </a:fld>
            <a:endParaRPr lang="it-IT"/>
          </a:p>
        </p:txBody>
      </p:sp>
    </p:spTree>
    <p:extLst>
      <p:ext uri="{BB962C8B-B14F-4D97-AF65-F5344CB8AC3E}">
        <p14:creationId xmlns:p14="http://schemas.microsoft.com/office/powerpoint/2010/main" val="1752164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Hence</a:t>
            </a:r>
            <a:r>
              <a:rPr lang="it-IT"/>
              <a:t>, the FOOT </a:t>
            </a:r>
            <a:r>
              <a:rPr lang="it-IT" err="1"/>
              <a:t>apparatus</a:t>
            </a:r>
            <a:r>
              <a:rPr lang="it-IT"/>
              <a:t> </a:t>
            </a:r>
            <a:r>
              <a:rPr lang="it-IT" err="1"/>
              <a:t>has</a:t>
            </a:r>
            <a:r>
              <a:rPr lang="it-IT"/>
              <a:t> </a:t>
            </a:r>
            <a:r>
              <a:rPr lang="it-IT" err="1"/>
              <a:t>been</a:t>
            </a:r>
            <a:r>
              <a:rPr lang="it-IT"/>
              <a:t> </a:t>
            </a:r>
            <a:r>
              <a:rPr lang="it-IT" err="1"/>
              <a:t>designed</a:t>
            </a:r>
            <a:r>
              <a:rPr lang="it-IT"/>
              <a:t> with </a:t>
            </a:r>
            <a:r>
              <a:rPr lang="it-IT" err="1"/>
              <a:t>two</a:t>
            </a:r>
            <a:r>
              <a:rPr lang="it-IT"/>
              <a:t> </a:t>
            </a:r>
            <a:r>
              <a:rPr lang="it-IT" err="1"/>
              <a:t>different</a:t>
            </a:r>
            <a:r>
              <a:rPr lang="it-IT"/>
              <a:t> setups: an </a:t>
            </a:r>
            <a:r>
              <a:rPr lang="it-IT" err="1"/>
              <a:t>electronic</a:t>
            </a:r>
            <a:r>
              <a:rPr lang="it-IT"/>
              <a:t> </a:t>
            </a:r>
            <a:r>
              <a:rPr lang="it-IT" err="1"/>
              <a:t>experimental</a:t>
            </a:r>
            <a:r>
              <a:rPr lang="it-IT"/>
              <a:t> </a:t>
            </a:r>
            <a:r>
              <a:rPr lang="it-IT" err="1"/>
              <a:t>setup,aiming</a:t>
            </a:r>
            <a:r>
              <a:rPr lang="it-IT"/>
              <a:t> to study heavy </a:t>
            </a:r>
            <a:r>
              <a:rPr lang="it-IT" err="1"/>
              <a:t>fragments</a:t>
            </a:r>
            <a:r>
              <a:rPr lang="it-IT"/>
              <a:t>, and an </a:t>
            </a:r>
            <a:r>
              <a:rPr lang="it-IT" err="1"/>
              <a:t>emulsion</a:t>
            </a:r>
            <a:r>
              <a:rPr lang="it-IT"/>
              <a:t> </a:t>
            </a:r>
            <a:r>
              <a:rPr lang="it-IT" err="1"/>
              <a:t>chamber,able</a:t>
            </a:r>
            <a:r>
              <a:rPr lang="it-IT"/>
              <a:t> to </a:t>
            </a:r>
            <a:r>
              <a:rPr lang="it-IT" err="1"/>
              <a:t>measure</a:t>
            </a:r>
            <a:r>
              <a:rPr lang="it-IT"/>
              <a:t> light </a:t>
            </a:r>
            <a:r>
              <a:rPr lang="it-IT" err="1"/>
              <a:t>fragments</a:t>
            </a:r>
            <a:r>
              <a:rPr lang="it-IT"/>
              <a:t> </a:t>
            </a:r>
            <a:r>
              <a:rPr lang="it-IT" err="1"/>
              <a:t>at</a:t>
            </a:r>
            <a:r>
              <a:rPr lang="it-IT"/>
              <a:t> </a:t>
            </a:r>
            <a:r>
              <a:rPr lang="it-IT" err="1"/>
              <a:t>larger</a:t>
            </a:r>
            <a:r>
              <a:rPr lang="it-IT"/>
              <a:t> </a:t>
            </a:r>
            <a:r>
              <a:rPr lang="it-IT" err="1"/>
              <a:t>angles</a:t>
            </a:r>
            <a:r>
              <a:rPr lang="it-IT"/>
              <a:t>.</a:t>
            </a:r>
          </a:p>
          <a:p>
            <a:endParaRPr lang="it-IT">
              <a:cs typeface="Calibri"/>
            </a:endParaRPr>
          </a:p>
          <a:p>
            <a:r>
              <a:rPr lang="it-IT"/>
              <a:t>The </a:t>
            </a:r>
            <a:r>
              <a:rPr lang="it-IT" err="1"/>
              <a:t>electronic</a:t>
            </a:r>
            <a:r>
              <a:rPr lang="it-IT"/>
              <a:t> setup </a:t>
            </a:r>
            <a:r>
              <a:rPr lang="it-IT" err="1"/>
              <a:t>has</a:t>
            </a:r>
            <a:r>
              <a:rPr lang="it-IT"/>
              <a:t> </a:t>
            </a:r>
            <a:r>
              <a:rPr lang="it-IT" err="1"/>
              <a:t>been</a:t>
            </a:r>
            <a:r>
              <a:rPr lang="it-IT"/>
              <a:t> </a:t>
            </a:r>
            <a:r>
              <a:rPr lang="it-IT" err="1"/>
              <a:t>optimized</a:t>
            </a:r>
            <a:r>
              <a:rPr lang="it-IT"/>
              <a:t> to study heavy (Z &gt; 3) target </a:t>
            </a:r>
            <a:r>
              <a:rPr lang="it-IT" err="1"/>
              <a:t>fragment</a:t>
            </a:r>
            <a:r>
              <a:rPr lang="it-IT"/>
              <a:t> production, </a:t>
            </a:r>
            <a:r>
              <a:rPr lang="it-IT" err="1"/>
              <a:t>aiming</a:t>
            </a:r>
            <a:r>
              <a:rPr lang="it-IT"/>
              <a:t> to </a:t>
            </a:r>
            <a:r>
              <a:rPr lang="it-IT" err="1"/>
              <a:t>provide</a:t>
            </a:r>
            <a:r>
              <a:rPr lang="it-IT"/>
              <a:t>:</a:t>
            </a:r>
          </a:p>
          <a:p>
            <a:r>
              <a:rPr lang="it-IT"/>
              <a:t>• </a:t>
            </a:r>
            <a:r>
              <a:rPr lang="it-IT" err="1"/>
              <a:t>different</a:t>
            </a:r>
            <a:r>
              <a:rPr lang="it-IT"/>
              <a:t> </a:t>
            </a:r>
            <a:r>
              <a:rPr lang="it-IT" err="1"/>
              <a:t>fragments</a:t>
            </a:r>
            <a:r>
              <a:rPr lang="it-IT"/>
              <a:t> production cross </a:t>
            </a:r>
            <a:r>
              <a:rPr lang="it-IT" err="1"/>
              <a:t>sections</a:t>
            </a:r>
            <a:endParaRPr lang="it-IT" err="1">
              <a:cs typeface="Calibri"/>
            </a:endParaRPr>
          </a:p>
          <a:p>
            <a:r>
              <a:rPr lang="it-IT"/>
              <a:t>• </a:t>
            </a:r>
            <a:r>
              <a:rPr lang="it-IT" err="1"/>
              <a:t>charge</a:t>
            </a:r>
            <a:r>
              <a:rPr lang="it-IT"/>
              <a:t> Z and mass A </a:t>
            </a:r>
            <a:r>
              <a:rPr lang="it-IT" err="1"/>
              <a:t>fragments</a:t>
            </a:r>
            <a:r>
              <a:rPr lang="it-IT"/>
              <a:t> </a:t>
            </a:r>
            <a:r>
              <a:rPr lang="it-IT" err="1"/>
              <a:t>identification</a:t>
            </a:r>
            <a:endParaRPr lang="it-IT" err="1">
              <a:cs typeface="Calibri"/>
            </a:endParaRPr>
          </a:p>
          <a:p>
            <a:r>
              <a:rPr lang="it-IT"/>
              <a:t>• </a:t>
            </a:r>
            <a:r>
              <a:rPr lang="it-IT" err="1"/>
              <a:t>fragment</a:t>
            </a:r>
            <a:r>
              <a:rPr lang="it-IT"/>
              <a:t> energy </a:t>
            </a:r>
            <a:r>
              <a:rPr lang="it-IT" err="1"/>
              <a:t>spectra</a:t>
            </a:r>
            <a:endParaRPr lang="it-IT" err="1">
              <a:cs typeface="Calibri"/>
            </a:endParaRPr>
          </a:p>
          <a:p>
            <a:endParaRPr lang="it-IT"/>
          </a:p>
          <a:p>
            <a:r>
              <a:rPr lang="it-IT"/>
              <a:t>The </a:t>
            </a:r>
            <a:r>
              <a:rPr lang="it-IT" err="1"/>
              <a:t>measurement</a:t>
            </a:r>
            <a:r>
              <a:rPr lang="it-IT"/>
              <a:t> of the target </a:t>
            </a:r>
            <a:r>
              <a:rPr lang="it-IT" err="1"/>
              <a:t>fragmentation</a:t>
            </a:r>
            <a:r>
              <a:rPr lang="it-IT"/>
              <a:t> </a:t>
            </a:r>
            <a:r>
              <a:rPr lang="it-IT" err="1"/>
              <a:t>induced</a:t>
            </a:r>
            <a:r>
              <a:rPr lang="it-IT"/>
              <a:t> by </a:t>
            </a:r>
            <a:r>
              <a:rPr lang="it-IT" err="1"/>
              <a:t>protons</a:t>
            </a:r>
            <a:r>
              <a:rPr lang="it-IT"/>
              <a:t> </a:t>
            </a:r>
            <a:r>
              <a:rPr lang="it-IT" err="1"/>
              <a:t>is</a:t>
            </a:r>
            <a:r>
              <a:rPr lang="it-IT"/>
              <a:t> a </a:t>
            </a:r>
            <a:r>
              <a:rPr lang="it-IT" err="1"/>
              <a:t>challenging</a:t>
            </a:r>
            <a:r>
              <a:rPr lang="it-IT"/>
              <a:t> task due to the low energy and </a:t>
            </a:r>
            <a:r>
              <a:rPr lang="it-IT" err="1"/>
              <a:t>shortrange</a:t>
            </a:r>
            <a:r>
              <a:rPr lang="it-IT"/>
              <a:t> (∼</a:t>
            </a:r>
            <a:r>
              <a:rPr lang="it-IT" err="1"/>
              <a:t>tens</a:t>
            </a:r>
            <a:r>
              <a:rPr lang="it-IT"/>
              <a:t> of  m) of the </a:t>
            </a:r>
            <a:r>
              <a:rPr lang="it-IT" err="1"/>
              <a:t>produced</a:t>
            </a:r>
            <a:r>
              <a:rPr lang="it-IT"/>
              <a:t> </a:t>
            </a:r>
            <a:r>
              <a:rPr lang="it-IT" err="1"/>
              <a:t>fragments</a:t>
            </a:r>
            <a:r>
              <a:rPr lang="it-IT"/>
              <a:t>. For </a:t>
            </a:r>
            <a:r>
              <a:rPr lang="it-IT" err="1"/>
              <a:t>this</a:t>
            </a:r>
            <a:r>
              <a:rPr lang="it-IT"/>
              <a:t> </a:t>
            </a:r>
            <a:r>
              <a:rPr lang="it-IT" err="1"/>
              <a:t>reason</a:t>
            </a:r>
            <a:r>
              <a:rPr lang="it-IT"/>
              <a:t>, an inverse </a:t>
            </a:r>
            <a:r>
              <a:rPr lang="it-IT" err="1"/>
              <a:t>kinematic</a:t>
            </a:r>
            <a:r>
              <a:rPr lang="it-IT"/>
              <a:t> </a:t>
            </a:r>
            <a:r>
              <a:rPr lang="it-IT" err="1"/>
              <a:t>approach</a:t>
            </a:r>
            <a:r>
              <a:rPr lang="it-IT"/>
              <a:t> </a:t>
            </a:r>
            <a:r>
              <a:rPr lang="it-IT" err="1"/>
              <a:t>will</a:t>
            </a:r>
            <a:r>
              <a:rPr lang="it-IT"/>
              <a:t> be </a:t>
            </a:r>
            <a:r>
              <a:rPr lang="it-IT" err="1"/>
              <a:t>implemented</a:t>
            </a:r>
            <a:r>
              <a:rPr lang="it-IT"/>
              <a:t>: the </a:t>
            </a:r>
            <a:r>
              <a:rPr lang="it-IT" err="1"/>
              <a:t>fragmentation</a:t>
            </a:r>
            <a:r>
              <a:rPr lang="it-IT"/>
              <a:t> of </a:t>
            </a:r>
            <a:r>
              <a:rPr lang="it-IT" err="1"/>
              <a:t>tissue</a:t>
            </a:r>
            <a:r>
              <a:rPr lang="it-IT"/>
              <a:t>-like </a:t>
            </a:r>
            <a:r>
              <a:rPr lang="it-IT" err="1"/>
              <a:t>ion</a:t>
            </a:r>
            <a:r>
              <a:rPr lang="it-IT"/>
              <a:t> </a:t>
            </a:r>
            <a:r>
              <a:rPr lang="it-IT" err="1"/>
              <a:t>beams</a:t>
            </a:r>
            <a:r>
              <a:rPr lang="it-IT"/>
              <a:t> (</a:t>
            </a:r>
            <a:r>
              <a:rPr lang="it-IT" err="1"/>
              <a:t>mainly</a:t>
            </a:r>
            <a:r>
              <a:rPr lang="it-IT"/>
              <a:t> C and O, </a:t>
            </a:r>
            <a:r>
              <a:rPr lang="it-IT" err="1"/>
              <a:t>which</a:t>
            </a:r>
            <a:r>
              <a:rPr lang="it-IT"/>
              <a:t> are the </a:t>
            </a:r>
            <a:r>
              <a:rPr lang="it-IT" err="1"/>
              <a:t>main</a:t>
            </a:r>
            <a:r>
              <a:rPr lang="it-IT"/>
              <a:t> </a:t>
            </a:r>
            <a:r>
              <a:rPr lang="it-IT" err="1"/>
              <a:t>constituents</a:t>
            </a:r>
            <a:r>
              <a:rPr lang="it-IT"/>
              <a:t> of human body) </a:t>
            </a:r>
            <a:r>
              <a:rPr lang="it-IT" err="1"/>
              <a:t>impingingon</a:t>
            </a:r>
            <a:r>
              <a:rPr lang="it-IT"/>
              <a:t> a </a:t>
            </a:r>
            <a:r>
              <a:rPr lang="it-IT" err="1"/>
              <a:t>Hydrogen</a:t>
            </a:r>
            <a:r>
              <a:rPr lang="it-IT"/>
              <a:t> </a:t>
            </a:r>
            <a:r>
              <a:rPr lang="it-IT" err="1"/>
              <a:t>enriched</a:t>
            </a:r>
            <a:r>
              <a:rPr lang="it-IT"/>
              <a:t> target </a:t>
            </a:r>
            <a:r>
              <a:rPr lang="it-IT" err="1"/>
              <a:t>will</a:t>
            </a:r>
            <a:r>
              <a:rPr lang="it-IT"/>
              <a:t> be </a:t>
            </a:r>
            <a:r>
              <a:rPr lang="it-IT" err="1"/>
              <a:t>studied</a:t>
            </a:r>
            <a:r>
              <a:rPr lang="it-IT"/>
              <a:t>.</a:t>
            </a:r>
            <a:endParaRPr lang="it-IT">
              <a:cs typeface="Calibri"/>
            </a:endParaRPr>
          </a:p>
          <a:p>
            <a:endParaRPr lang="it-IT"/>
          </a:p>
          <a:p>
            <a:r>
              <a:rPr lang="it-IT"/>
              <a:t>Three </a:t>
            </a:r>
            <a:r>
              <a:rPr lang="it-IT" err="1"/>
              <a:t>different</a:t>
            </a:r>
            <a:r>
              <a:rPr lang="it-IT"/>
              <a:t> </a:t>
            </a:r>
            <a:r>
              <a:rPr lang="it-IT" err="1"/>
              <a:t>regions</a:t>
            </a:r>
            <a:r>
              <a:rPr lang="it-IT"/>
              <a:t> can be </a:t>
            </a:r>
            <a:r>
              <a:rPr lang="it-IT" err="1"/>
              <a:t>identified</a:t>
            </a:r>
            <a:r>
              <a:rPr lang="it-IT"/>
              <a:t> in the project </a:t>
            </a:r>
            <a:r>
              <a:rPr lang="it-IT" err="1"/>
              <a:t>ofthe</a:t>
            </a:r>
            <a:r>
              <a:rPr lang="it-IT"/>
              <a:t> </a:t>
            </a:r>
            <a:r>
              <a:rPr lang="it-IT" err="1"/>
              <a:t>electronic</a:t>
            </a:r>
            <a:r>
              <a:rPr lang="it-IT"/>
              <a:t> setup :</a:t>
            </a:r>
          </a:p>
          <a:p>
            <a:r>
              <a:rPr lang="it-IT" b="1"/>
              <a:t>• </a:t>
            </a:r>
            <a:r>
              <a:rPr lang="it-IT" b="1" err="1"/>
              <a:t>Pre</a:t>
            </a:r>
            <a:r>
              <a:rPr lang="it-IT" b="1"/>
              <a:t>-target </a:t>
            </a:r>
            <a:r>
              <a:rPr lang="it-IT" b="1" err="1"/>
              <a:t>region</a:t>
            </a:r>
            <a:r>
              <a:rPr lang="it-IT" b="1"/>
              <a:t>.</a:t>
            </a:r>
            <a:r>
              <a:rPr lang="it-IT"/>
              <a:t> A </a:t>
            </a:r>
            <a:r>
              <a:rPr lang="it-IT" err="1"/>
              <a:t>thin</a:t>
            </a:r>
            <a:r>
              <a:rPr lang="it-IT"/>
              <a:t> </a:t>
            </a:r>
            <a:r>
              <a:rPr lang="it-IT" err="1"/>
              <a:t>plastic</a:t>
            </a:r>
            <a:r>
              <a:rPr lang="it-IT"/>
              <a:t> </a:t>
            </a:r>
            <a:r>
              <a:rPr lang="it-IT" err="1"/>
              <a:t>scintillator</a:t>
            </a:r>
            <a:r>
              <a:rPr lang="it-IT"/>
              <a:t> counter </a:t>
            </a:r>
            <a:r>
              <a:rPr lang="it-IT" err="1"/>
              <a:t>willgive</a:t>
            </a:r>
            <a:r>
              <a:rPr lang="it-IT"/>
              <a:t> trigger information and the </a:t>
            </a:r>
            <a:r>
              <a:rPr lang="it-IT" i="1"/>
              <a:t>TOF </a:t>
            </a:r>
            <a:r>
              <a:rPr lang="it-IT"/>
              <a:t>start time, </a:t>
            </a:r>
            <a:r>
              <a:rPr lang="it-IT" err="1"/>
              <a:t>while</a:t>
            </a:r>
            <a:r>
              <a:rPr lang="it-IT"/>
              <a:t> </a:t>
            </a:r>
            <a:r>
              <a:rPr lang="it-IT" err="1"/>
              <a:t>adrift</a:t>
            </a:r>
            <a:r>
              <a:rPr lang="it-IT"/>
              <a:t> </a:t>
            </a:r>
            <a:r>
              <a:rPr lang="it-IT" err="1"/>
              <a:t>chamber</a:t>
            </a:r>
            <a:r>
              <a:rPr lang="it-IT"/>
              <a:t> </a:t>
            </a:r>
            <a:r>
              <a:rPr lang="it-IT" err="1"/>
              <a:t>will</a:t>
            </a:r>
            <a:r>
              <a:rPr lang="it-IT"/>
              <a:t> monitor the </a:t>
            </a:r>
            <a:r>
              <a:rPr lang="it-IT" err="1"/>
              <a:t>beam</a:t>
            </a:r>
            <a:r>
              <a:rPr lang="it-IT"/>
              <a:t> </a:t>
            </a:r>
            <a:r>
              <a:rPr lang="it-IT" err="1"/>
              <a:t>direction</a:t>
            </a:r>
            <a:r>
              <a:rPr lang="it-IT"/>
              <a:t> and posi-</a:t>
            </a:r>
            <a:r>
              <a:rPr lang="it-IT" err="1"/>
              <a:t>tion</a:t>
            </a:r>
            <a:r>
              <a:rPr lang="it-IT"/>
              <a:t>. The target </a:t>
            </a:r>
            <a:r>
              <a:rPr lang="it-IT" err="1"/>
              <a:t>is</a:t>
            </a:r>
            <a:r>
              <a:rPr lang="it-IT"/>
              <a:t> </a:t>
            </a:r>
            <a:r>
              <a:rPr lang="it-IT" err="1"/>
              <a:t>placed</a:t>
            </a:r>
            <a:r>
              <a:rPr lang="it-IT"/>
              <a:t> </a:t>
            </a:r>
            <a:r>
              <a:rPr lang="it-IT" err="1"/>
              <a:t>immediately</a:t>
            </a:r>
            <a:r>
              <a:rPr lang="it-IT"/>
              <a:t> downstream </a:t>
            </a:r>
            <a:r>
              <a:rPr lang="it-IT" err="1"/>
              <a:t>thedrift</a:t>
            </a:r>
            <a:r>
              <a:rPr lang="it-IT"/>
              <a:t> </a:t>
            </a:r>
            <a:r>
              <a:rPr lang="it-IT" err="1"/>
              <a:t>chamber</a:t>
            </a:r>
            <a:r>
              <a:rPr lang="it-IT"/>
              <a:t>.</a:t>
            </a:r>
            <a:endParaRPr lang="it-IT">
              <a:cs typeface="Calibri"/>
            </a:endParaRPr>
          </a:p>
          <a:p>
            <a:r>
              <a:rPr lang="it-IT" b="1"/>
              <a:t>• </a:t>
            </a:r>
            <a:r>
              <a:rPr lang="it-IT" b="1" err="1"/>
              <a:t>Magnetic</a:t>
            </a:r>
            <a:r>
              <a:rPr lang="it-IT" b="1"/>
              <a:t> </a:t>
            </a:r>
            <a:r>
              <a:rPr lang="it-IT" b="1" err="1"/>
              <a:t>spectrometer</a:t>
            </a:r>
            <a:r>
              <a:rPr lang="it-IT" b="1"/>
              <a:t> </a:t>
            </a:r>
            <a:r>
              <a:rPr lang="it-IT" b="1" err="1"/>
              <a:t>region</a:t>
            </a:r>
            <a:r>
              <a:rPr lang="it-IT" b="1"/>
              <a:t>. </a:t>
            </a:r>
            <a:r>
              <a:rPr lang="it-IT"/>
              <a:t>Beyond the target, a tele-scope of Silicon pixel trackers </a:t>
            </a:r>
            <a:r>
              <a:rPr lang="it-IT" err="1"/>
              <a:t>will</a:t>
            </a:r>
            <a:r>
              <a:rPr lang="it-IT"/>
              <a:t> </a:t>
            </a:r>
            <a:r>
              <a:rPr lang="it-IT" err="1"/>
              <a:t>reconstruct</a:t>
            </a:r>
            <a:r>
              <a:rPr lang="it-IT"/>
              <a:t> the </a:t>
            </a:r>
            <a:r>
              <a:rPr lang="it-IT" err="1"/>
              <a:t>vertexposition</a:t>
            </a:r>
            <a:r>
              <a:rPr lang="it-IT"/>
              <a:t> and </a:t>
            </a:r>
            <a:r>
              <a:rPr lang="it-IT" err="1"/>
              <a:t>provide</a:t>
            </a:r>
            <a:r>
              <a:rPr lang="it-IT"/>
              <a:t> the </a:t>
            </a:r>
            <a:r>
              <a:rPr lang="it-IT" err="1"/>
              <a:t>initial</a:t>
            </a:r>
            <a:r>
              <a:rPr lang="it-IT"/>
              <a:t> tracking. </a:t>
            </a:r>
            <a:r>
              <a:rPr lang="it-IT" err="1"/>
              <a:t>Then</a:t>
            </a:r>
            <a:r>
              <a:rPr lang="it-IT"/>
              <a:t> </a:t>
            </a:r>
            <a:r>
              <a:rPr lang="it-IT" err="1"/>
              <a:t>two</a:t>
            </a:r>
            <a:r>
              <a:rPr lang="it-IT"/>
              <a:t> </a:t>
            </a:r>
            <a:r>
              <a:rPr lang="it-IT" err="1"/>
              <a:t>cylin-drical</a:t>
            </a:r>
            <a:r>
              <a:rPr lang="it-IT"/>
              <a:t> </a:t>
            </a:r>
            <a:r>
              <a:rPr lang="it-IT" err="1"/>
              <a:t>permanent</a:t>
            </a:r>
            <a:r>
              <a:rPr lang="it-IT"/>
              <a:t> </a:t>
            </a:r>
            <a:r>
              <a:rPr lang="it-IT" err="1"/>
              <a:t>magnets</a:t>
            </a:r>
            <a:r>
              <a:rPr lang="it-IT"/>
              <a:t> in the </a:t>
            </a:r>
            <a:r>
              <a:rPr lang="it-IT" err="1"/>
              <a:t>Halbach</a:t>
            </a:r>
            <a:r>
              <a:rPr lang="it-IT"/>
              <a:t> </a:t>
            </a:r>
            <a:r>
              <a:rPr lang="it-IT" err="1"/>
              <a:t>configurationwill</a:t>
            </a:r>
            <a:r>
              <a:rPr lang="it-IT"/>
              <a:t> </a:t>
            </a:r>
            <a:r>
              <a:rPr lang="it-IT" err="1"/>
              <a:t>provide</a:t>
            </a:r>
            <a:r>
              <a:rPr lang="it-IT"/>
              <a:t> the </a:t>
            </a:r>
            <a:r>
              <a:rPr lang="it-IT" err="1"/>
              <a:t>magnetic</a:t>
            </a:r>
            <a:r>
              <a:rPr lang="it-IT"/>
              <a:t> field (maximum </a:t>
            </a:r>
            <a:r>
              <a:rPr lang="it-IT" err="1"/>
              <a:t>value</a:t>
            </a:r>
            <a:r>
              <a:rPr lang="it-IT"/>
              <a:t> ∼0.8 T).Two </a:t>
            </a:r>
            <a:r>
              <a:rPr lang="it-IT" err="1"/>
              <a:t>other</a:t>
            </a:r>
            <a:r>
              <a:rPr lang="it-IT"/>
              <a:t> </a:t>
            </a:r>
            <a:r>
              <a:rPr lang="it-IT" err="1"/>
              <a:t>layers</a:t>
            </a:r>
            <a:r>
              <a:rPr lang="it-IT"/>
              <a:t> of Silicon pixel trackers and a tele-scope of Silicon </a:t>
            </a:r>
            <a:r>
              <a:rPr lang="it-IT" err="1"/>
              <a:t>microstrips</a:t>
            </a:r>
            <a:r>
              <a:rPr lang="it-IT"/>
              <a:t> </a:t>
            </a:r>
            <a:r>
              <a:rPr lang="it-IT" err="1"/>
              <a:t>will</a:t>
            </a:r>
            <a:r>
              <a:rPr lang="it-IT"/>
              <a:t> be </a:t>
            </a:r>
            <a:r>
              <a:rPr lang="it-IT" err="1"/>
              <a:t>placed</a:t>
            </a:r>
            <a:r>
              <a:rPr lang="it-IT"/>
              <a:t> </a:t>
            </a:r>
            <a:r>
              <a:rPr lang="it-IT" err="1"/>
              <a:t>between</a:t>
            </a:r>
            <a:r>
              <a:rPr lang="it-IT"/>
              <a:t> and at the end of the </a:t>
            </a:r>
            <a:r>
              <a:rPr lang="it-IT" err="1"/>
              <a:t>magnets</a:t>
            </a:r>
            <a:r>
              <a:rPr lang="it-IT"/>
              <a:t> </a:t>
            </a:r>
            <a:r>
              <a:rPr lang="it-IT" err="1"/>
              <a:t>respectively</a:t>
            </a:r>
            <a:r>
              <a:rPr lang="it-IT"/>
              <a:t>. </a:t>
            </a:r>
            <a:r>
              <a:rPr lang="it-IT" err="1"/>
              <a:t>All</a:t>
            </a:r>
            <a:r>
              <a:rPr lang="it-IT"/>
              <a:t> </a:t>
            </a:r>
            <a:r>
              <a:rPr lang="it-IT" err="1"/>
              <a:t>these</a:t>
            </a:r>
            <a:r>
              <a:rPr lang="it-IT"/>
              <a:t> track-</a:t>
            </a:r>
            <a:r>
              <a:rPr lang="it-IT" err="1"/>
              <a:t>ing</a:t>
            </a:r>
            <a:r>
              <a:rPr lang="it-IT"/>
              <a:t> </a:t>
            </a:r>
            <a:r>
              <a:rPr lang="it-IT" err="1"/>
              <a:t>elements</a:t>
            </a:r>
            <a:r>
              <a:rPr lang="it-IT"/>
              <a:t> </a:t>
            </a:r>
            <a:r>
              <a:rPr lang="it-IT" err="1"/>
              <a:t>will</a:t>
            </a:r>
            <a:r>
              <a:rPr lang="it-IT"/>
              <a:t> </a:t>
            </a:r>
            <a:r>
              <a:rPr lang="it-IT" err="1"/>
              <a:t>allow</a:t>
            </a:r>
            <a:r>
              <a:rPr lang="it-IT"/>
              <a:t> the </a:t>
            </a:r>
            <a:r>
              <a:rPr lang="it-IT" err="1"/>
              <a:t>measurement</a:t>
            </a:r>
            <a:r>
              <a:rPr lang="it-IT"/>
              <a:t> of </a:t>
            </a:r>
            <a:r>
              <a:rPr lang="it-IT" err="1"/>
              <a:t>fragmentsmomentum</a:t>
            </a:r>
            <a:r>
              <a:rPr lang="it-IT"/>
              <a:t>.</a:t>
            </a:r>
            <a:endParaRPr lang="it-IT">
              <a:cs typeface="Calibri"/>
            </a:endParaRPr>
          </a:p>
          <a:p>
            <a:r>
              <a:rPr lang="it-IT" b="1"/>
              <a:t>• </a:t>
            </a:r>
            <a:r>
              <a:rPr lang="it-IT" b="1" err="1"/>
              <a:t>Calorimeter</a:t>
            </a:r>
            <a:r>
              <a:rPr lang="it-IT" b="1"/>
              <a:t> </a:t>
            </a:r>
            <a:r>
              <a:rPr lang="it-IT" b="1" err="1"/>
              <a:t>region</a:t>
            </a:r>
            <a:r>
              <a:rPr lang="it-IT" b="1"/>
              <a:t>. </a:t>
            </a:r>
            <a:r>
              <a:rPr lang="it-IT"/>
              <a:t>A detector made of </a:t>
            </a:r>
            <a:r>
              <a:rPr lang="it-IT" err="1"/>
              <a:t>two</a:t>
            </a:r>
            <a:r>
              <a:rPr lang="it-IT"/>
              <a:t> </a:t>
            </a:r>
            <a:r>
              <a:rPr lang="it-IT" err="1"/>
              <a:t>orthogonalplanes</a:t>
            </a:r>
            <a:r>
              <a:rPr lang="it-IT"/>
              <a:t> </a:t>
            </a:r>
            <a:r>
              <a:rPr lang="it-IT" err="1"/>
              <a:t>consisting</a:t>
            </a:r>
            <a:r>
              <a:rPr lang="it-IT"/>
              <a:t> of </a:t>
            </a:r>
            <a:r>
              <a:rPr lang="it-IT" err="1"/>
              <a:t>plastic</a:t>
            </a:r>
            <a:r>
              <a:rPr lang="it-IT"/>
              <a:t> </a:t>
            </a:r>
            <a:r>
              <a:rPr lang="it-IT" err="1"/>
              <a:t>scintillator</a:t>
            </a:r>
            <a:r>
              <a:rPr lang="it-IT"/>
              <a:t> </a:t>
            </a:r>
            <a:r>
              <a:rPr lang="it-IT" err="1"/>
              <a:t>bars</a:t>
            </a:r>
            <a:r>
              <a:rPr lang="it-IT"/>
              <a:t> </a:t>
            </a:r>
            <a:r>
              <a:rPr lang="it-IT" err="1"/>
              <a:t>will</a:t>
            </a:r>
            <a:r>
              <a:rPr lang="it-IT"/>
              <a:t> </a:t>
            </a:r>
            <a:r>
              <a:rPr lang="it-IT" err="1"/>
              <a:t>measure</a:t>
            </a:r>
            <a:r>
              <a:rPr lang="it-IT" i="1" err="1"/>
              <a:t>E</a:t>
            </a:r>
            <a:r>
              <a:rPr lang="it-IT" i="1"/>
              <a:t> </a:t>
            </a:r>
            <a:r>
              <a:rPr lang="it-IT"/>
              <a:t>and </a:t>
            </a:r>
            <a:r>
              <a:rPr lang="it-IT" i="1"/>
              <a:t>TOF</a:t>
            </a:r>
            <a:r>
              <a:rPr lang="it-IT"/>
              <a:t>. </a:t>
            </a:r>
            <a:r>
              <a:rPr lang="it-IT" err="1"/>
              <a:t>Finally</a:t>
            </a:r>
            <a:r>
              <a:rPr lang="it-IT"/>
              <a:t>, the </a:t>
            </a:r>
            <a:r>
              <a:rPr lang="it-IT" err="1"/>
              <a:t>measurement</a:t>
            </a:r>
            <a:r>
              <a:rPr lang="it-IT"/>
              <a:t> of </a:t>
            </a:r>
            <a:r>
              <a:rPr lang="it-IT" err="1"/>
              <a:t>kinetic</a:t>
            </a:r>
            <a:r>
              <a:rPr lang="it-IT"/>
              <a:t> </a:t>
            </a:r>
            <a:r>
              <a:rPr lang="it-IT" err="1"/>
              <a:t>energyis</a:t>
            </a:r>
            <a:r>
              <a:rPr lang="it-IT"/>
              <a:t> </a:t>
            </a:r>
            <a:r>
              <a:rPr lang="it-IT" err="1"/>
              <a:t>provided</a:t>
            </a:r>
            <a:r>
              <a:rPr lang="it-IT"/>
              <a:t> by a </a:t>
            </a:r>
            <a:r>
              <a:rPr lang="it-IT" err="1"/>
              <a:t>calorimeter</a:t>
            </a:r>
            <a:r>
              <a:rPr lang="it-IT"/>
              <a:t> made of BGO </a:t>
            </a:r>
            <a:r>
              <a:rPr lang="it-IT" err="1"/>
              <a:t>crystals</a:t>
            </a:r>
            <a:r>
              <a:rPr lang="it-IT"/>
              <a:t>.</a:t>
            </a:r>
            <a:endParaRPr lang="it-IT">
              <a:cs typeface="Calibri"/>
            </a:endParaRPr>
          </a:p>
          <a:p>
            <a:r>
              <a:rPr lang="it-IT"/>
              <a:t> </a:t>
            </a:r>
            <a:endParaRPr lang="it-IT">
              <a:cs typeface="Calibri"/>
            </a:endParaRPr>
          </a:p>
          <a:p>
            <a:r>
              <a:rPr lang="it-IT"/>
              <a:t>An </a:t>
            </a:r>
            <a:r>
              <a:rPr lang="it-IT" err="1"/>
              <a:t>emulsion</a:t>
            </a:r>
            <a:r>
              <a:rPr lang="it-IT"/>
              <a:t> cloud </a:t>
            </a:r>
            <a:r>
              <a:rPr lang="it-IT" err="1"/>
              <a:t>chamber</a:t>
            </a:r>
            <a:r>
              <a:rPr lang="it-IT"/>
              <a:t> </a:t>
            </a:r>
            <a:r>
              <a:rPr lang="it-IT" err="1"/>
              <a:t>will</a:t>
            </a:r>
            <a:r>
              <a:rPr lang="it-IT"/>
              <a:t> </a:t>
            </a:r>
            <a:r>
              <a:rPr lang="it-IT" err="1"/>
              <a:t>provide</a:t>
            </a:r>
            <a:r>
              <a:rPr lang="it-IT"/>
              <a:t> </a:t>
            </a:r>
            <a:r>
              <a:rPr lang="it-IT" err="1"/>
              <a:t>complementarylight</a:t>
            </a:r>
            <a:r>
              <a:rPr lang="it-IT"/>
              <a:t> </a:t>
            </a:r>
            <a:r>
              <a:rPr lang="it-IT" err="1"/>
              <a:t>fragments</a:t>
            </a:r>
            <a:r>
              <a:rPr lang="it-IT"/>
              <a:t> (Z ≤ 3) </a:t>
            </a:r>
            <a:r>
              <a:rPr lang="it-IT" err="1"/>
              <a:t>measurements</a:t>
            </a:r>
            <a:r>
              <a:rPr lang="it-IT"/>
              <a:t>. </a:t>
            </a:r>
            <a:r>
              <a:rPr lang="it-IT" err="1"/>
              <a:t>It</a:t>
            </a:r>
            <a:r>
              <a:rPr lang="it-IT"/>
              <a:t> </a:t>
            </a:r>
            <a:r>
              <a:rPr lang="it-IT" err="1"/>
              <a:t>will</a:t>
            </a:r>
            <a:r>
              <a:rPr lang="it-IT"/>
              <a:t> </a:t>
            </a:r>
            <a:r>
              <a:rPr lang="it-IT" err="1"/>
              <a:t>iprovide</a:t>
            </a:r>
            <a:r>
              <a:rPr lang="it-IT"/>
              <a:t> </a:t>
            </a:r>
            <a:r>
              <a:rPr lang="it-IT" err="1"/>
              <a:t>measurements</a:t>
            </a:r>
            <a:r>
              <a:rPr lang="it-IT"/>
              <a:t> of </a:t>
            </a:r>
            <a:r>
              <a:rPr lang="it-IT" err="1"/>
              <a:t>fragments</a:t>
            </a:r>
            <a:r>
              <a:rPr lang="it-IT"/>
              <a:t> </a:t>
            </a:r>
            <a:r>
              <a:rPr lang="it-IT" err="1"/>
              <a:t>emit-ted</a:t>
            </a:r>
            <a:r>
              <a:rPr lang="it-IT"/>
              <a:t> up to 70◦(</a:t>
            </a:r>
            <a:r>
              <a:rPr lang="it-IT" err="1"/>
              <a:t>mainly</a:t>
            </a:r>
            <a:r>
              <a:rPr lang="it-IT"/>
              <a:t> </a:t>
            </a:r>
            <a:r>
              <a:rPr lang="it-IT" err="1"/>
              <a:t>protons</a:t>
            </a:r>
            <a:r>
              <a:rPr lang="it-IT"/>
              <a:t>, </a:t>
            </a:r>
            <a:r>
              <a:rPr lang="it-IT" err="1"/>
              <a:t>deuterons</a:t>
            </a:r>
            <a:r>
              <a:rPr lang="it-IT"/>
              <a:t>, </a:t>
            </a:r>
            <a:r>
              <a:rPr lang="it-IT" err="1"/>
              <a:t>tritons</a:t>
            </a:r>
            <a:r>
              <a:rPr lang="it-IT"/>
              <a:t>, </a:t>
            </a:r>
            <a:r>
              <a:rPr lang="it-IT" err="1"/>
              <a:t>Heliumand</a:t>
            </a:r>
            <a:r>
              <a:rPr lang="it-IT"/>
              <a:t> </a:t>
            </a:r>
            <a:r>
              <a:rPr lang="it-IT" err="1"/>
              <a:t>Lithium</a:t>
            </a:r>
            <a:r>
              <a:rPr lang="it-IT"/>
              <a:t> </a:t>
            </a:r>
            <a:r>
              <a:rPr lang="it-IT" err="1"/>
              <a:t>ions</a:t>
            </a:r>
            <a:r>
              <a:rPr lang="it-IT"/>
              <a:t>). </a:t>
            </a:r>
            <a:endParaRPr lang="it-IT">
              <a:cs typeface="Calibri"/>
            </a:endParaRPr>
          </a:p>
          <a:p>
            <a:endParaRPr lang="it-IT">
              <a:cs typeface="Calibri"/>
            </a:endParaRPr>
          </a:p>
          <a:p>
            <a:endParaRPr lang="it-IT">
              <a:cs typeface="Calibri"/>
            </a:endParaRPr>
          </a:p>
        </p:txBody>
      </p:sp>
      <p:sp>
        <p:nvSpPr>
          <p:cNvPr id="4" name="Segnaposto numero diapositiva 3"/>
          <p:cNvSpPr>
            <a:spLocks noGrp="1"/>
          </p:cNvSpPr>
          <p:nvPr>
            <p:ph type="sldNum" sz="quarter" idx="5"/>
          </p:nvPr>
        </p:nvSpPr>
        <p:spPr/>
        <p:txBody>
          <a:bodyPr/>
          <a:lstStyle/>
          <a:p>
            <a:fld id="{4974AD4F-B870-44F2-BC28-2FE68B1C307A}" type="slidenum">
              <a:rPr lang="it-IT" smtClean="0"/>
              <a:pPr/>
              <a:t>5</a:t>
            </a:fld>
            <a:endParaRPr lang="it-IT"/>
          </a:p>
        </p:txBody>
      </p:sp>
    </p:spTree>
    <p:extLst>
      <p:ext uri="{BB962C8B-B14F-4D97-AF65-F5344CB8AC3E}">
        <p14:creationId xmlns:p14="http://schemas.microsoft.com/office/powerpoint/2010/main" val="18280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i="1"/>
              <a:t>Treatment design and delivery techniques for particle radiotherapy are becoming more sophisticated, from passive scattering (broad beam) to active scanning (spot/raster-scanning). Until now, only a single ion species (proton [p], helium [He], carbon [C], oxygen [O] or neon [Ne] ions) is used in the treatment of a patient. Conversely, one emerging topic known as multi-ion therapy (MIT) is a potential treatment concept that involves mixing ion species into a single treatment fraction.</a:t>
            </a:r>
            <a:endParaRPr lang="it-IT"/>
          </a:p>
          <a:p>
            <a:endParaRPr lang="en-US">
              <a:cs typeface="Calibri"/>
            </a:endParaRPr>
          </a:p>
          <a:p>
            <a:r>
              <a:rPr lang="en-US"/>
              <a:t>While the carbon-ion beam has demonstrated unique and promising suitability in  clinical trials toward the </a:t>
            </a:r>
            <a:r>
              <a:rPr lang="en-US" err="1"/>
              <a:t>hypofractionated</a:t>
            </a:r>
            <a:r>
              <a:rPr lang="en-US"/>
              <a:t> treatment of hypoxic and/or radioresistant cancer, substantial developmental potential remains. Perhaps most notable is the ability to paint LET in a tumor, theoretically better focusing damage delivery within the most resistant areas. </a:t>
            </a:r>
            <a:endParaRPr lang="it-IT"/>
          </a:p>
          <a:p>
            <a:r>
              <a:rPr lang="en-US"/>
              <a:t>However, the technique may be limited in practice by the physical properties of the beams themselves. </a:t>
            </a:r>
            <a:endParaRPr lang="it-IT"/>
          </a:p>
          <a:p>
            <a:r>
              <a:rPr lang="en-US"/>
              <a:t>A heavy-ion synchrotron may provide irradiation with multiple heavy ions: carbon, helium, and oxygen are prime candidates. </a:t>
            </a:r>
            <a:endParaRPr lang="it-IT"/>
          </a:p>
          <a:p>
            <a:r>
              <a:rPr lang="en-US"/>
              <a:t>Each ion varies in LET distribution, and so a methodology combining the use of multiple ions into a uniform LET distribution within a tumor may allow for even greater treatment potential in radioresistant cancer.</a:t>
            </a:r>
            <a:endParaRPr lang="it-IT">
              <a:cs typeface="Calibri"/>
            </a:endParaRPr>
          </a:p>
          <a:p>
            <a:endParaRPr lang="en-US">
              <a:cs typeface="Calibri"/>
            </a:endParaRPr>
          </a:p>
        </p:txBody>
      </p:sp>
      <p:sp>
        <p:nvSpPr>
          <p:cNvPr id="4" name="Segnaposto numero diapositiva 3"/>
          <p:cNvSpPr>
            <a:spLocks noGrp="1"/>
          </p:cNvSpPr>
          <p:nvPr>
            <p:ph type="sldNum" sz="quarter" idx="5"/>
          </p:nvPr>
        </p:nvSpPr>
        <p:spPr/>
        <p:txBody>
          <a:bodyPr/>
          <a:lstStyle/>
          <a:p>
            <a:fld id="{4974AD4F-B870-44F2-BC28-2FE68B1C307A}" type="slidenum">
              <a:rPr lang="it-IT" smtClean="0"/>
              <a:pPr/>
              <a:t>9</a:t>
            </a:fld>
            <a:endParaRPr lang="it-IT"/>
          </a:p>
        </p:txBody>
      </p:sp>
    </p:spTree>
    <p:extLst>
      <p:ext uri="{BB962C8B-B14F-4D97-AF65-F5344CB8AC3E}">
        <p14:creationId xmlns:p14="http://schemas.microsoft.com/office/powerpoint/2010/main" val="416276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i="1"/>
              <a:t>By mixing low (p, He) and high (C, O, Ne) LET particles, MIT offers additional degrees of freedom in treatment design, planning and optimization otherwise not attainable with the use of a single radiation quality.  </a:t>
            </a:r>
            <a:endParaRPr lang="it-IT"/>
          </a:p>
          <a:p>
            <a:r>
              <a:rPr lang="en-US" i="1"/>
              <a:t>MIT Dedicated treatment planning and optimization systems must handle the mixed radiation field of multiple primary particle beams to accurately predict effective dose.</a:t>
            </a:r>
          </a:p>
          <a:p>
            <a:endParaRPr lang="en-US" i="1">
              <a:cs typeface="Calibri"/>
            </a:endParaRPr>
          </a:p>
          <a:p>
            <a:endParaRPr lang="en-US" i="1">
              <a:cs typeface="Calibri"/>
            </a:endParaRPr>
          </a:p>
          <a:p>
            <a:r>
              <a:rPr lang="en-US" i="1">
                <a:cs typeface="Calibri"/>
              </a:rPr>
              <a:t>==&gt; </a:t>
            </a:r>
            <a:r>
              <a:rPr lang="en-US"/>
              <a:t>CICR treatment plans for the 3 patients presented highly uniform physical dose while reducing high dose-averaged </a:t>
            </a:r>
            <a:r>
              <a:rPr lang="en-US" u="sng">
                <a:hlinkClick r:id="rId3"/>
              </a:rPr>
              <a:t>linear energy transfer</a:t>
            </a:r>
            <a:r>
              <a:rPr lang="en-US"/>
              <a:t> gradients compared with carbon ions alone. When considering uncertainty in tissue parameter (α/β)x assignment and RBE modeling, the CICRC-p treatment exhibited enhanced biophysical stability within the target volume, similar to protons alone. CICR treatments reduced dose to normal tissue surrounding the target, exhibiting similar or improved </a:t>
            </a:r>
            <a:r>
              <a:rPr lang="en-US" err="1"/>
              <a:t>dosimetric</a:t>
            </a:r>
            <a:r>
              <a:rPr lang="en-US"/>
              <a:t> features compared with SFUDH</a:t>
            </a:r>
            <a:endParaRPr lang="en-US" i="1">
              <a:cs typeface="Calibri"/>
            </a:endParaRPr>
          </a:p>
        </p:txBody>
      </p:sp>
      <p:sp>
        <p:nvSpPr>
          <p:cNvPr id="4" name="Segnaposto numero diapositiva 3"/>
          <p:cNvSpPr>
            <a:spLocks noGrp="1"/>
          </p:cNvSpPr>
          <p:nvPr>
            <p:ph type="sldNum" sz="quarter" idx="5"/>
          </p:nvPr>
        </p:nvSpPr>
        <p:spPr/>
        <p:txBody>
          <a:bodyPr/>
          <a:lstStyle/>
          <a:p>
            <a:fld id="{4974AD4F-B870-44F2-BC28-2FE68B1C307A}" type="slidenum">
              <a:rPr lang="it-IT" smtClean="0"/>
              <a:pPr/>
              <a:t>10</a:t>
            </a:fld>
            <a:endParaRPr lang="it-IT"/>
          </a:p>
        </p:txBody>
      </p:sp>
    </p:spTree>
    <p:extLst>
      <p:ext uri="{BB962C8B-B14F-4D97-AF65-F5344CB8AC3E}">
        <p14:creationId xmlns:p14="http://schemas.microsoft.com/office/powerpoint/2010/main" val="78207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Recently reported studies have emphasized the benefits of ultra-high-dose-rate FLASH radiation therapy (FLASH-RT) when examining normal tissue toxicities. Preclinical and clinical studies by us and others showed the absence of severe toxicities in several FLASH-irradiated normal tissues (3–6), along with a maintained anti-tumor effect (7). This observation has been coined as the FLASH effect. </a:t>
            </a:r>
            <a:endParaRPr lang="it-IT"/>
          </a:p>
          <a:p>
            <a:endParaRPr lang="en-US"/>
          </a:p>
          <a:p>
            <a:r>
              <a:rPr lang="en-US"/>
              <a:t>Using a mouse model of combined syngeneic</a:t>
            </a:r>
            <a:endParaRPr lang="en-US">
              <a:ea typeface="Calibri"/>
              <a:cs typeface="Calibri"/>
            </a:endParaRPr>
          </a:p>
          <a:p>
            <a:r>
              <a:rPr lang="en-US"/>
              <a:t>heterotopic pancreatic tumors and upper intestinal</a:t>
            </a:r>
            <a:endParaRPr lang="en-US">
              <a:ea typeface="Calibri"/>
              <a:cs typeface="Calibri"/>
            </a:endParaRPr>
          </a:p>
          <a:p>
            <a:r>
              <a:rPr lang="en-US"/>
              <a:t>track injury, we show that FLASH PRT elicits significantly</a:t>
            </a:r>
            <a:endParaRPr lang="en-US">
              <a:ea typeface="Calibri"/>
              <a:cs typeface="Calibri"/>
            </a:endParaRPr>
          </a:p>
          <a:p>
            <a:r>
              <a:rPr lang="en-US"/>
              <a:t>reduced intestinal fibrosis compared with standard PRT.</a:t>
            </a:r>
            <a:endParaRPr lang="en-US">
              <a:ea typeface="Calibri"/>
              <a:cs typeface="Calibri"/>
            </a:endParaRPr>
          </a:p>
          <a:p>
            <a:endParaRPr lang="en-US">
              <a:ea typeface="Calibri"/>
              <a:cs typeface="Calibri"/>
            </a:endParaRPr>
          </a:p>
        </p:txBody>
      </p:sp>
      <p:sp>
        <p:nvSpPr>
          <p:cNvPr id="4" name="Segnaposto numero diapositiva 3"/>
          <p:cNvSpPr>
            <a:spLocks noGrp="1"/>
          </p:cNvSpPr>
          <p:nvPr>
            <p:ph type="sldNum" sz="quarter" idx="5"/>
          </p:nvPr>
        </p:nvSpPr>
        <p:spPr/>
        <p:txBody>
          <a:bodyPr/>
          <a:lstStyle/>
          <a:p>
            <a:fld id="{4974AD4F-B870-44F2-BC28-2FE68B1C307A}" type="slidenum">
              <a:rPr lang="it-IT" smtClean="0"/>
              <a:pPr/>
              <a:t>14</a:t>
            </a:fld>
            <a:endParaRPr lang="it-IT"/>
          </a:p>
        </p:txBody>
      </p:sp>
    </p:spTree>
    <p:extLst>
      <p:ext uri="{BB962C8B-B14F-4D97-AF65-F5344CB8AC3E}">
        <p14:creationId xmlns:p14="http://schemas.microsoft.com/office/powerpoint/2010/main" val="178450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Average dose-rates achieved were 185 Gy/s and 0.12 Gy/s for </a:t>
            </a:r>
            <a:r>
              <a:rPr lang="en-US" err="1"/>
              <a:t>uHDR</a:t>
            </a:r>
            <a:r>
              <a:rPr lang="en-US"/>
              <a:t> and SDR, respectively.</a:t>
            </a:r>
            <a:endParaRPr lang="it-IT"/>
          </a:p>
          <a:p>
            <a:r>
              <a:rPr lang="en-US"/>
              <a:t>No differences in cellular response to SDR vs. </a:t>
            </a:r>
            <a:r>
              <a:rPr lang="en-US" err="1"/>
              <a:t>uHDR</a:t>
            </a:r>
            <a:r>
              <a:rPr lang="en-US"/>
              <a:t> were observed for all tested doses at 21% O2,</a:t>
            </a:r>
            <a:endParaRPr lang="it-IT"/>
          </a:p>
          <a:p>
            <a:r>
              <a:rPr lang="en-US"/>
              <a:t>as well as at 2 and 4 Gy at 1% O2. In contrast, at 1% O2 and dose threshold of ≳8Gy cell survival</a:t>
            </a:r>
            <a:endParaRPr lang="it-IT"/>
          </a:p>
          <a:p>
            <a:r>
              <a:rPr lang="en-US"/>
              <a:t>was higher and correlated with reduced nuclear γH2AX RIF signal indicating FLASH sparing effect</a:t>
            </a:r>
            <a:endParaRPr lang="it-IT"/>
          </a:p>
          <a:p>
            <a:r>
              <a:rPr lang="en-US"/>
              <a:t>in the investigated cell lines irradiated with </a:t>
            </a:r>
            <a:r>
              <a:rPr lang="en-US" err="1"/>
              <a:t>uHDR</a:t>
            </a:r>
            <a:r>
              <a:rPr lang="en-US"/>
              <a:t> as compared to SDR .</a:t>
            </a:r>
            <a:endParaRPr lang="it-IT"/>
          </a:p>
          <a:p>
            <a:r>
              <a:rPr lang="en-US"/>
              <a:t>Conclusion: The first </a:t>
            </a:r>
            <a:r>
              <a:rPr lang="en-US" err="1"/>
              <a:t>uHDR</a:t>
            </a:r>
            <a:r>
              <a:rPr lang="en-US"/>
              <a:t> delivery of raster-scanned particle beams was achieved using helium</a:t>
            </a:r>
            <a:endParaRPr lang="it-IT"/>
          </a:p>
          <a:p>
            <a:r>
              <a:rPr lang="en-US"/>
              <a:t>ions, reaching FLASH-level dose-rates of &gt;100 Gy/s. Baseline oxygen levels and delivered dose (≳ 8</a:t>
            </a:r>
            <a:endParaRPr lang="it-IT"/>
          </a:p>
          <a:p>
            <a:r>
              <a:rPr lang="en-US"/>
              <a:t>Gy) play a pivotal role, irrespective of the studied cell lines, for observation of a sparing effect for</a:t>
            </a:r>
            <a:endParaRPr lang="it-IT"/>
          </a:p>
          <a:p>
            <a:r>
              <a:rPr lang="en-US"/>
              <a:t>helium ions.</a:t>
            </a:r>
            <a:endParaRPr lang="it-IT"/>
          </a:p>
          <a:p>
            <a:endParaRPr lang="en-US">
              <a:ea typeface="Calibri"/>
              <a:cs typeface="Calibri"/>
            </a:endParaRPr>
          </a:p>
        </p:txBody>
      </p:sp>
      <p:sp>
        <p:nvSpPr>
          <p:cNvPr id="4" name="Segnaposto numero diapositiva 3"/>
          <p:cNvSpPr>
            <a:spLocks noGrp="1"/>
          </p:cNvSpPr>
          <p:nvPr>
            <p:ph type="sldNum" sz="quarter" idx="5"/>
          </p:nvPr>
        </p:nvSpPr>
        <p:spPr/>
        <p:txBody>
          <a:bodyPr/>
          <a:lstStyle/>
          <a:p>
            <a:fld id="{4974AD4F-B870-44F2-BC28-2FE68B1C307A}" type="slidenum">
              <a:rPr lang="it-IT" smtClean="0"/>
              <a:pPr/>
              <a:t>15</a:t>
            </a:fld>
            <a:endParaRPr lang="it-IT"/>
          </a:p>
        </p:txBody>
      </p:sp>
    </p:spTree>
    <p:extLst>
      <p:ext uri="{BB962C8B-B14F-4D97-AF65-F5344CB8AC3E}">
        <p14:creationId xmlns:p14="http://schemas.microsoft.com/office/powerpoint/2010/main" val="4011058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 name="Rettangolo 22"/>
          <p:cNvSpPr/>
          <p:nvPr/>
        </p:nvSpPr>
        <p:spPr>
          <a:xfrm flipV="1">
            <a:off x="7213578" y="3810003"/>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ttangolo 23"/>
          <p:cNvSpPr/>
          <p:nvPr/>
        </p:nvSpPr>
        <p:spPr>
          <a:xfrm flipV="1">
            <a:off x="7213602"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ttangolo 24"/>
          <p:cNvSpPr/>
          <p:nvPr/>
        </p:nvSpPr>
        <p:spPr>
          <a:xfrm flipV="1">
            <a:off x="7213602"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ttangolo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ttangolo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ettangolo arrotondato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ettangolo arrotondato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ttangolo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ttangolo 9"/>
          <p:cNvSpPr/>
          <p:nvPr/>
        </p:nvSpPr>
        <p:spPr>
          <a:xfrm>
            <a:off x="2" y="3675530"/>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ttangolo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ttangolo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olo 7"/>
          <p:cNvSpPr>
            <a:spLocks noGrp="1"/>
          </p:cNvSpPr>
          <p:nvPr>
            <p:ph type="ctrTitle"/>
          </p:nvPr>
        </p:nvSpPr>
        <p:spPr>
          <a:xfrm>
            <a:off x="609600" y="2401890"/>
            <a:ext cx="11277600" cy="1470025"/>
          </a:xfrm>
        </p:spPr>
        <p:txBody>
          <a:bodyPr anchor="b"/>
          <a:lstStyle>
            <a:lvl1pPr>
              <a:defRPr sz="4400">
                <a:solidFill>
                  <a:schemeClr val="bg1"/>
                </a:solidFill>
              </a:defRPr>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8940800" y="4206240"/>
            <a:ext cx="1280160" cy="457200"/>
          </a:xfrm>
        </p:spPr>
        <p:txBody>
          <a:bodyPr/>
          <a:lstStyle/>
          <a:p>
            <a:fld id="{69F0C062-AB77-4A28-8687-DAD03F9C43E8}" type="datetime1">
              <a:rPr lang="it-IT" smtClean="0"/>
              <a:t>05/04/2022</a:t>
            </a:fld>
            <a:endParaRPr lang="it-IT"/>
          </a:p>
        </p:txBody>
      </p:sp>
      <p:sp>
        <p:nvSpPr>
          <p:cNvPr id="17" name="Segnaposto piè di pagina 16"/>
          <p:cNvSpPr>
            <a:spLocks noGrp="1"/>
          </p:cNvSpPr>
          <p:nvPr>
            <p:ph type="ftr" sz="quarter" idx="11"/>
          </p:nvPr>
        </p:nvSpPr>
        <p:spPr>
          <a:xfrm>
            <a:off x="7213600" y="4205288"/>
            <a:ext cx="1727200" cy="457200"/>
          </a:xfrm>
        </p:spPr>
        <p:txBody>
          <a:bodyPr/>
          <a:lstStyle/>
          <a:p>
            <a:endParaRPr lang="it-IT"/>
          </a:p>
        </p:txBody>
      </p:sp>
      <p:sp>
        <p:nvSpPr>
          <p:cNvPr id="29" name="Segnaposto numero diapositiva 28"/>
          <p:cNvSpPr>
            <a:spLocks noGrp="1"/>
          </p:cNvSpPr>
          <p:nvPr>
            <p:ph type="sldNum" sz="quarter" idx="12"/>
          </p:nvPr>
        </p:nvSpPr>
        <p:spPr>
          <a:xfrm>
            <a:off x="11093452" y="1136"/>
            <a:ext cx="996949" cy="365760"/>
          </a:xfrm>
        </p:spPr>
        <p:txBody>
          <a:bodyPr/>
          <a:lstStyle>
            <a:lvl1pPr algn="r">
              <a:defRPr sz="1800">
                <a:solidFill>
                  <a:schemeClr val="bg1"/>
                </a:solidFill>
              </a:defRPr>
            </a:lvl1pPr>
          </a:lstStyle>
          <a:p>
            <a:fld id="{825A1364-9D83-4D37-A282-5E5560CE45F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BC4B1B8F-1C8B-4EA0-AB58-050E6D5F7361}" type="datetime1">
              <a:rPr lang="it-IT" smtClean="0"/>
              <a:t>05/04/2022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2400" y="1143000"/>
            <a:ext cx="2540000" cy="5486400"/>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1143000"/>
            <a:ext cx="8331200" cy="548640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0EDE425-3E60-486C-831E-6F220C530EAE}" type="datetime1">
              <a:rPr lang="it-IT" smtClean="0"/>
              <a:t>05/04/2022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17ED3EC2-CD36-4F46-95C0-F74620B27B83}" type="datetime1">
              <a:rPr lang="it-IT" smtClean="0"/>
              <a:t>05/04/2022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‹N›</a:t>
            </a:fld>
            <a:endParaRPr lang="it-IT"/>
          </a:p>
        </p:txBody>
      </p:sp>
      <p:grpSp>
        <p:nvGrpSpPr>
          <p:cNvPr id="7" name="Gruppo 6">
            <a:extLst>
              <a:ext uri="{FF2B5EF4-FFF2-40B4-BE49-F238E27FC236}">
                <a16:creationId xmlns:a16="http://schemas.microsoft.com/office/drawing/2014/main" id="{BE31FE10-C898-4209-B9FD-E06EB6F7856B}"/>
              </a:ext>
            </a:extLst>
          </p:cNvPr>
          <p:cNvGrpSpPr/>
          <p:nvPr userDrawn="1"/>
        </p:nvGrpSpPr>
        <p:grpSpPr>
          <a:xfrm>
            <a:off x="8976320" y="5301207"/>
            <a:ext cx="3215680" cy="1556793"/>
            <a:chOff x="8976320" y="5301207"/>
            <a:chExt cx="3215680" cy="1556793"/>
          </a:xfrm>
        </p:grpSpPr>
        <p:sp>
          <p:nvSpPr>
            <p:cNvPr id="8" name="Triangolo rettangolo 7">
              <a:extLst>
                <a:ext uri="{FF2B5EF4-FFF2-40B4-BE49-F238E27FC236}">
                  <a16:creationId xmlns:a16="http://schemas.microsoft.com/office/drawing/2014/main" id="{7E1CB078-A370-4427-971B-A5B6593A7CB3}"/>
                </a:ext>
              </a:extLst>
            </p:cNvPr>
            <p:cNvSpPr/>
            <p:nvPr/>
          </p:nvSpPr>
          <p:spPr>
            <a:xfrm flipH="1">
              <a:off x="8976320" y="5301207"/>
              <a:ext cx="3215680" cy="1556793"/>
            </a:xfrm>
            <a:prstGeom prst="rtTriangle">
              <a:avLst/>
            </a:prstGeom>
            <a:solidFill>
              <a:srgbClr val="4FB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rettangolo 8">
              <a:extLst>
                <a:ext uri="{FF2B5EF4-FFF2-40B4-BE49-F238E27FC236}">
                  <a16:creationId xmlns:a16="http://schemas.microsoft.com/office/drawing/2014/main" id="{811A1E00-2E30-4E61-B91D-955A98113505}"/>
                </a:ext>
              </a:extLst>
            </p:cNvPr>
            <p:cNvSpPr/>
            <p:nvPr/>
          </p:nvSpPr>
          <p:spPr>
            <a:xfrm flipH="1">
              <a:off x="9120336" y="5373216"/>
              <a:ext cx="3071664" cy="1482513"/>
            </a:xfrm>
            <a:prstGeom prst="rtTriangle">
              <a:avLst/>
            </a:prstGeom>
            <a:solidFill>
              <a:srgbClr val="002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descr="Immagine che contiene testo&#10;&#10;Descrizione generata automaticamente">
              <a:extLst>
                <a:ext uri="{FF2B5EF4-FFF2-40B4-BE49-F238E27FC236}">
                  <a16:creationId xmlns:a16="http://schemas.microsoft.com/office/drawing/2014/main" id="{1CE2908F-3686-45BB-9580-446BDDDF8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2754" y="6309320"/>
              <a:ext cx="2001918" cy="526636"/>
            </a:xfrm>
            <a:prstGeom prst="rect">
              <a:avLst/>
            </a:prstGeom>
          </p:spPr>
        </p:pic>
        <p:pic>
          <p:nvPicPr>
            <p:cNvPr id="11" name="Elemento grafico 10">
              <a:extLst>
                <a:ext uri="{FF2B5EF4-FFF2-40B4-BE49-F238E27FC236}">
                  <a16:creationId xmlns:a16="http://schemas.microsoft.com/office/drawing/2014/main" id="{D130424A-96CF-4E53-B886-6212138466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8820" y="5643340"/>
              <a:ext cx="638175" cy="323850"/>
            </a:xfrm>
            <a:prstGeom prst="rect">
              <a:avLst/>
            </a:prstGeom>
          </p:spPr>
        </p:pic>
      </p:grpSp>
      <p:sp>
        <p:nvSpPr>
          <p:cNvPr id="12" name="CasellaDiTesto 11">
            <a:extLst>
              <a:ext uri="{FF2B5EF4-FFF2-40B4-BE49-F238E27FC236}">
                <a16:creationId xmlns:a16="http://schemas.microsoft.com/office/drawing/2014/main" id="{FADF63BF-3FF9-4EFC-9D99-0ED3B77D3D2B}"/>
              </a:ext>
            </a:extLst>
          </p:cNvPr>
          <p:cNvSpPr txBox="1"/>
          <p:nvPr userDrawn="1"/>
        </p:nvSpPr>
        <p:spPr>
          <a:xfrm>
            <a:off x="8904312" y="250961"/>
            <a:ext cx="3168352" cy="253916"/>
          </a:xfrm>
          <a:prstGeom prst="rect">
            <a:avLst/>
          </a:prstGeom>
          <a:noFill/>
        </p:spPr>
        <p:txBody>
          <a:bodyPr wrap="square">
            <a:spAutoFit/>
          </a:bodyPr>
          <a:lstStyle/>
          <a:p>
            <a:r>
              <a:rPr lang="en-US" sz="1050" i="1">
                <a:solidFill>
                  <a:srgbClr val="002948"/>
                </a:solidFill>
                <a:latin typeface="Calibri" panose="020F0502020204030204" pitchFamily="34" charset="0"/>
                <a:cs typeface="Calibri" panose="020F0502020204030204" pitchFamily="34" charset="0"/>
              </a:rPr>
              <a:t>Nuclear Physics Mid Term Plan in Italy – LNS Session</a:t>
            </a:r>
            <a:endParaRPr lang="it-IT" sz="105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1981203"/>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A75D4145-067E-4E73-8AB8-184BB7A3C011}" type="datetime1">
              <a:rPr lang="it-IT" smtClean="0"/>
              <a:t>05/04/2022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609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6197600" y="2249427"/>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7BE23D0-0DBA-4428-811C-1818178EE46F}" type="datetime1">
              <a:rPr lang="it-IT" smtClean="0"/>
              <a:t>05/04/2022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8000" y="1143000"/>
            <a:ext cx="11176000" cy="1069848"/>
          </a:xfrm>
        </p:spPr>
        <p:txBody>
          <a:bodyPr anchor="ctr"/>
          <a:lstStyle>
            <a:lvl1pPr>
              <a:defRPr sz="4000" b="0" i="0"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6294969"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6291074"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6" name="Segnaposto data 25"/>
          <p:cNvSpPr>
            <a:spLocks noGrp="1"/>
          </p:cNvSpPr>
          <p:nvPr>
            <p:ph type="dt" sz="half" idx="10"/>
          </p:nvPr>
        </p:nvSpPr>
        <p:spPr/>
        <p:txBody>
          <a:bodyPr rtlCol="0"/>
          <a:lstStyle/>
          <a:p>
            <a:fld id="{BFEDA260-5228-449E-8387-9BE9318FC3D7}" type="datetime1">
              <a:rPr lang="it-IT" smtClean="0"/>
              <a:t>05/04/2022</a:t>
            </a:fld>
            <a:endParaRPr lang="it-IT"/>
          </a:p>
        </p:txBody>
      </p:sp>
      <p:sp>
        <p:nvSpPr>
          <p:cNvPr id="27" name="Segnaposto numero diapositiva 26"/>
          <p:cNvSpPr>
            <a:spLocks noGrp="1"/>
          </p:cNvSpPr>
          <p:nvPr>
            <p:ph type="sldNum" sz="quarter" idx="11"/>
          </p:nvPr>
        </p:nvSpPr>
        <p:spPr/>
        <p:txBody>
          <a:bodyPr rtlCol="0"/>
          <a:lstStyle/>
          <a:p>
            <a:fld id="{825A1364-9D83-4D37-A282-5E5560CE45FB}" type="slidenum">
              <a:rPr lang="it-IT" smtClean="0"/>
              <a:pPr/>
              <a:t>‹N›</a:t>
            </a:fld>
            <a:endParaRPr lang="it-IT"/>
          </a:p>
        </p:txBody>
      </p:sp>
      <p:sp>
        <p:nvSpPr>
          <p:cNvPr id="28" name="Segnaposto piè di pagina 27"/>
          <p:cNvSpPr>
            <a:spLocks noGrp="1"/>
          </p:cNvSpPr>
          <p:nvPr>
            <p:ph type="ftr" sz="quarter" idx="12"/>
          </p:nvPr>
        </p:nvSpPr>
        <p:spPr/>
        <p:txBody>
          <a:bodyPr rtlCol="0"/>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a:xfrm>
            <a:off x="8778240" y="612648"/>
            <a:ext cx="1276352" cy="457200"/>
          </a:xfrm>
        </p:spPr>
        <p:txBody>
          <a:bodyPr/>
          <a:lstStyle/>
          <a:p>
            <a:fld id="{59863955-01A9-42ED-A1C8-064ED0677A81}" type="datetime1">
              <a:rPr lang="it-IT" smtClean="0"/>
              <a:t>05/04/2022</a:t>
            </a:fld>
            <a:endParaRPr lang="it-IT"/>
          </a:p>
        </p:txBody>
      </p:sp>
      <p:sp>
        <p:nvSpPr>
          <p:cNvPr id="4" name="Segnaposto piè di pagina 3"/>
          <p:cNvSpPr>
            <a:spLocks noGrp="1"/>
          </p:cNvSpPr>
          <p:nvPr>
            <p:ph type="ftr" sz="quarter" idx="11"/>
          </p:nvPr>
        </p:nvSpPr>
        <p:spPr>
          <a:xfrm>
            <a:off x="7010400" y="612648"/>
            <a:ext cx="1767840" cy="457200"/>
          </a:xfrm>
        </p:spPr>
        <p:txBody>
          <a:bodyPr/>
          <a:lstStyle/>
          <a:p>
            <a:endParaRPr lang="it-IT"/>
          </a:p>
        </p:txBody>
      </p:sp>
      <p:sp>
        <p:nvSpPr>
          <p:cNvPr id="5" name="Segnaposto numero diapositiva 4"/>
          <p:cNvSpPr>
            <a:spLocks noGrp="1"/>
          </p:cNvSpPr>
          <p:nvPr>
            <p:ph type="sldNum" sz="quarter" idx="12"/>
          </p:nvPr>
        </p:nvSpPr>
        <p:spPr>
          <a:xfrm>
            <a:off x="10899648" y="2272"/>
            <a:ext cx="1016000" cy="365760"/>
          </a:xfrm>
        </p:spPr>
        <p:txBody>
          <a:bodyPr/>
          <a:lstStyle/>
          <a:p>
            <a:fld id="{825A1364-9D83-4D37-A282-5E5560CE45F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2BA06F3-3ACD-498E-BF81-55BB60E8045A}" type="datetime1">
              <a:rPr lang="it-IT" smtClean="0"/>
              <a:t>05/04/2022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137995" y="1101970"/>
            <a:ext cx="4511040" cy="877824"/>
          </a:xfrm>
        </p:spPr>
        <p:txBody>
          <a:bodyPr anchor="b"/>
          <a:lstStyle>
            <a:lvl1pPr algn="l">
              <a:buNone/>
              <a:defRPr sz="1800" b="1"/>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65CD582B-338B-467F-BD26-DEC27DEB0C1C}" type="datetime1">
              <a:rPr lang="it-IT" smtClean="0"/>
              <a:t>05/04/2022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253914" y="1109162"/>
            <a:ext cx="782404" cy="4681637"/>
          </a:xfrm>
        </p:spPr>
        <p:txBody>
          <a:bodyPr vert="vert270" lIns="45720" tIns="0" rIns="45720" anchor="t"/>
          <a:lstStyle>
            <a:lvl1pPr algn="ctr">
              <a:buNone/>
              <a:defRPr sz="2000" b="1"/>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a:t>Fare clic sull'icona per inserire un'immagine</a:t>
            </a:r>
            <a:endParaRPr kumimoji="0" lang="en-US"/>
          </a:p>
        </p:txBody>
      </p:sp>
      <p:sp>
        <p:nvSpPr>
          <p:cNvPr id="4" name="Segnaposto testo 3"/>
          <p:cNvSpPr>
            <a:spLocks noGrp="1"/>
          </p:cNvSpPr>
          <p:nvPr>
            <p:ph type="body" sz="half" idx="2"/>
          </p:nvPr>
        </p:nvSpPr>
        <p:spPr>
          <a:xfrm>
            <a:off x="8117924" y="3274311"/>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9C4382B5-01F5-497D-8E1C-DDA54D29BBD7}" type="datetime1">
              <a:rPr lang="it-IT" smtClean="0"/>
              <a:t>05/04/2022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25A1364-9D83-4D37-A282-5E5560CE45F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tangolo 27"/>
          <p:cNvSpPr/>
          <p:nvPr/>
        </p:nvSpPr>
        <p:spPr>
          <a:xfrm>
            <a:off x="1" y="366821"/>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ttangolo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ttangolo 29"/>
          <p:cNvSpPr/>
          <p:nvPr/>
        </p:nvSpPr>
        <p:spPr>
          <a:xfrm>
            <a:off x="2" y="308279"/>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ttangolo 30"/>
          <p:cNvSpPr/>
          <p:nvPr/>
        </p:nvSpPr>
        <p:spPr>
          <a:xfrm flipV="1">
            <a:off x="7213578" y="360249"/>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ttangolo 31"/>
          <p:cNvSpPr/>
          <p:nvPr/>
        </p:nvSpPr>
        <p:spPr>
          <a:xfrm flipV="1">
            <a:off x="7213602" y="440115"/>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ettangolo arrotondato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ettangolo arrotondato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ttangolo 34"/>
          <p:cNvSpPr/>
          <p:nvPr/>
        </p:nvSpPr>
        <p:spPr bwMode="invGray">
          <a:xfrm>
            <a:off x="12113289"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6" name="Rettangolo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7" name="Rettangolo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ttangolo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ttangolo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ttangolo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Segnaposto titolo 21"/>
          <p:cNvSpPr>
            <a:spLocks noGrp="1"/>
          </p:cNvSpPr>
          <p:nvPr>
            <p:ph type="title"/>
          </p:nvPr>
        </p:nvSpPr>
        <p:spPr>
          <a:xfrm>
            <a:off x="609600" y="1143000"/>
            <a:ext cx="10972800" cy="1066800"/>
          </a:xfrm>
          <a:prstGeom prst="rect">
            <a:avLst/>
          </a:prstGeom>
        </p:spPr>
        <p:txBody>
          <a:bodyPr vert="horz" anchor="ctr">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5B94ED94-DD8F-4A02-869D-F8DB3743DAE9}" type="datetime1">
              <a:rPr lang="it-IT" smtClean="0"/>
              <a:t>05/04/2022</a:t>
            </a:fld>
            <a:endParaRPr lang="it-IT"/>
          </a:p>
        </p:txBody>
      </p:sp>
      <p:sp>
        <p:nvSpPr>
          <p:cNvPr id="3" name="Segnaposto piè di pagina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it-IT"/>
          </a:p>
        </p:txBody>
      </p:sp>
      <p:sp>
        <p:nvSpPr>
          <p:cNvPr id="23" name="Segnaposto numero diapositiva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825A1364-9D83-4D37-A282-5E5560CE45F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57.png"/><Relationship Id="rId7" Type="http://schemas.openxmlformats.org/officeDocument/2006/relationships/image" Target="../media/image65.tiff"/><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58.emf"/></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7.emf"/><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emf"/></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image" Target="../media/image74.emf"/></Relationships>
</file>

<file path=ppt/slides/_rels/slide3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2.gif"/><Relationship Id="rId3" Type="http://schemas.openxmlformats.org/officeDocument/2006/relationships/notesSlide" Target="../notesSlides/notesSlide13.xml"/><Relationship Id="rId7"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google.it/url?sa=i&amp;rct=j&amp;q=&amp;esrc=s&amp;frm=1&amp;source=images&amp;cd=&amp;cad=rja&amp;docid=5hbFRc8iCYTk9M&amp;tbnid=wgV7tKNU4N37OM:&amp;ved=0CAUQjRw&amp;url=http://www.nuclearonline.org/newsletter/casestudy706.htm&amp;ei=I0h6UuOvH6OI0AX2r4HIBg&amp;bvm=bv.55980276,d.ZG4&amp;psig=AFQjCNH1TnhfHrbOyyy2t2xH16D6ylltjw&amp;ust=1383831690361596" TargetMode="External"/><Relationship Id="rId5" Type="http://schemas.openxmlformats.org/officeDocument/2006/relationships/image" Target="../media/image79.emf"/><Relationship Id="rId10" Type="http://schemas.openxmlformats.org/officeDocument/2006/relationships/image" Target="../media/image80.emf"/><Relationship Id="rId4" Type="http://schemas.openxmlformats.org/officeDocument/2006/relationships/oleObject" Target="../embeddings/oleObject1.bin"/><Relationship Id="rId9"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0.png"/><Relationship Id="rId5" Type="http://schemas.microsoft.com/office/2007/relationships/hdphoto" Target="../media/hdphoto1.wdp"/><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10.png"/><Relationship Id="rId21" Type="http://schemas.openxmlformats.org/officeDocument/2006/relationships/image" Target="../media/image113.png"/><Relationship Id="rId7" Type="http://schemas.openxmlformats.org/officeDocument/2006/relationships/image" Target="../media/image38.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image" Target="../media/image9.png"/><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103.png"/><Relationship Id="rId5" Type="http://schemas.openxmlformats.org/officeDocument/2006/relationships/image" Target="../media/image78.png"/><Relationship Id="rId15" Type="http://schemas.openxmlformats.org/officeDocument/2006/relationships/image" Target="../media/image107.png"/><Relationship Id="rId23" Type="http://schemas.openxmlformats.org/officeDocument/2006/relationships/image" Target="../media/image115.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11.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LOGO_INFN_NEWS_sito.jpg">
            <a:extLst>
              <a:ext uri="{FF2B5EF4-FFF2-40B4-BE49-F238E27FC236}">
                <a16:creationId xmlns:a16="http://schemas.microsoft.com/office/drawing/2014/main" id="{98215EA1-7938-4AB5-BA0E-7BA572316F2A}"/>
              </a:ext>
            </a:extLst>
          </p:cNvPr>
          <p:cNvPicPr>
            <a:picLocks noChangeAspect="1"/>
          </p:cNvPicPr>
          <p:nvPr/>
        </p:nvPicPr>
        <p:blipFill rotWithShape="1">
          <a:blip r:embed="rId3" cstate="print"/>
          <a:srcRect t="6213"/>
          <a:stretch/>
        </p:blipFill>
        <p:spPr>
          <a:xfrm>
            <a:off x="10200456" y="5733256"/>
            <a:ext cx="1757752" cy="914942"/>
          </a:xfrm>
          <a:prstGeom prst="rect">
            <a:avLst/>
          </a:prstGeom>
        </p:spPr>
      </p:pic>
      <p:sp>
        <p:nvSpPr>
          <p:cNvPr id="15" name="Rettangolo 14">
            <a:extLst>
              <a:ext uri="{FF2B5EF4-FFF2-40B4-BE49-F238E27FC236}">
                <a16:creationId xmlns:a16="http://schemas.microsoft.com/office/drawing/2014/main" id="{4FBA24AF-F007-4161-A1C8-82B6AC4C575E}"/>
              </a:ext>
            </a:extLst>
          </p:cNvPr>
          <p:cNvSpPr/>
          <p:nvPr/>
        </p:nvSpPr>
        <p:spPr>
          <a:xfrm>
            <a:off x="7176120" y="4310416"/>
            <a:ext cx="5616370" cy="377026"/>
          </a:xfrm>
          <a:prstGeom prst="rect">
            <a:avLst/>
          </a:prstGeom>
          <a:noFill/>
        </p:spPr>
        <p:txBody>
          <a:bodyPr wrap="square" lIns="68580" tIns="34290" rIns="68580" bIns="3429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948"/>
                </a:solidFill>
                <a:effectLst/>
                <a:uLnTx/>
                <a:uFillTx/>
                <a:latin typeface="Calibri" panose="020F0502020204030204" pitchFamily="34" charset="0"/>
                <a:ea typeface="+mn-ea"/>
                <a:cs typeface="Calibri" panose="020F0502020204030204" pitchFamily="34" charset="0"/>
              </a:rPr>
              <a:t>Salvatore </a:t>
            </a:r>
            <a:r>
              <a:rPr kumimoji="0" lang="en-US" sz="2000" b="1" i="0" u="none" strike="noStrike" kern="1200" cap="none" spc="0" normalizeH="0" baseline="0" noProof="0" err="1">
                <a:ln>
                  <a:noFill/>
                </a:ln>
                <a:solidFill>
                  <a:srgbClr val="002948"/>
                </a:solidFill>
                <a:effectLst/>
                <a:uLnTx/>
                <a:uFillTx/>
                <a:latin typeface="Calibri" panose="020F0502020204030204" pitchFamily="34" charset="0"/>
                <a:ea typeface="+mn-ea"/>
                <a:cs typeface="Calibri" panose="020F0502020204030204" pitchFamily="34" charset="0"/>
              </a:rPr>
              <a:t>Tudisco</a:t>
            </a:r>
            <a:endParaRPr kumimoji="0" lang="en-US" sz="2000" b="0" i="0" u="none" strike="noStrike" kern="1200" cap="none" spc="0" normalizeH="0" baseline="0" noProof="0">
              <a:ln>
                <a:noFill/>
              </a:ln>
              <a:solidFill>
                <a:srgbClr val="002948"/>
              </a:solidFill>
              <a:effectLst/>
              <a:uLnTx/>
              <a:uFillTx/>
              <a:latin typeface="Calibri" panose="020F0502020204030204" pitchFamily="34" charset="0"/>
              <a:ea typeface="+mn-ea"/>
              <a:cs typeface="Calibri" panose="020F0502020204030204" pitchFamily="34" charset="0"/>
            </a:endParaRPr>
          </a:p>
        </p:txBody>
      </p:sp>
      <p:sp>
        <p:nvSpPr>
          <p:cNvPr id="17" name="Rettangolo 16">
            <a:extLst>
              <a:ext uri="{FF2B5EF4-FFF2-40B4-BE49-F238E27FC236}">
                <a16:creationId xmlns:a16="http://schemas.microsoft.com/office/drawing/2014/main" id="{DC3516AD-4BCB-4B82-BFDA-ECE42A696377}"/>
              </a:ext>
            </a:extLst>
          </p:cNvPr>
          <p:cNvSpPr/>
          <p:nvPr/>
        </p:nvSpPr>
        <p:spPr>
          <a:xfrm>
            <a:off x="7176120" y="4653136"/>
            <a:ext cx="49438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2948"/>
                </a:solidFill>
                <a:effectLst/>
                <a:uLnTx/>
                <a:uFillTx/>
                <a:latin typeface="Calibri"/>
                <a:ea typeface="+mn-ea"/>
                <a:cs typeface="Calibri"/>
              </a:rPr>
              <a:t>Laboratori</a:t>
            </a:r>
            <a:r>
              <a:rPr kumimoji="0" lang="en-US" sz="1800" b="0" i="0" u="none" strike="noStrike" kern="1200" cap="none" spc="0" normalizeH="0" baseline="0" noProof="0">
                <a:ln>
                  <a:noFill/>
                </a:ln>
                <a:solidFill>
                  <a:srgbClr val="002948"/>
                </a:solidFill>
                <a:effectLst/>
                <a:uLnTx/>
                <a:uFillTx/>
                <a:latin typeface="Calibri"/>
                <a:ea typeface="+mn-ea"/>
                <a:cs typeface="Calibri"/>
              </a:rPr>
              <a:t> </a:t>
            </a:r>
            <a:r>
              <a:rPr kumimoji="0" lang="en-US" sz="1800" b="0" i="0" u="none" strike="noStrike" kern="1200" cap="none" spc="0" normalizeH="0" baseline="0" noProof="0" err="1">
                <a:ln>
                  <a:noFill/>
                </a:ln>
                <a:solidFill>
                  <a:srgbClr val="002948"/>
                </a:solidFill>
                <a:effectLst/>
                <a:uLnTx/>
                <a:uFillTx/>
                <a:latin typeface="Calibri"/>
                <a:ea typeface="+mn-ea"/>
                <a:cs typeface="Calibri"/>
              </a:rPr>
              <a:t>Nazionali</a:t>
            </a:r>
            <a:r>
              <a:rPr kumimoji="0" lang="en-US" sz="1800" b="0" i="0" u="none" strike="noStrike" kern="1200" cap="none" spc="0" normalizeH="0" baseline="0" noProof="0">
                <a:ln>
                  <a:noFill/>
                </a:ln>
                <a:solidFill>
                  <a:srgbClr val="002948"/>
                </a:solidFill>
                <a:effectLst/>
                <a:uLnTx/>
                <a:uFillTx/>
                <a:latin typeface="Calibri"/>
                <a:ea typeface="+mn-ea"/>
                <a:cs typeface="Calibri"/>
              </a:rPr>
              <a:t> del Sud, INFN, Catania, Italy</a:t>
            </a:r>
            <a:endParaRPr kumimoji="0" lang="it-IT" sz="1800" b="0" i="0" u="none" strike="noStrike" kern="1200" cap="none" spc="0" normalizeH="0" baseline="0" noProof="0">
              <a:ln>
                <a:noFill/>
              </a:ln>
              <a:solidFill>
                <a:srgbClr val="002948"/>
              </a:solidFill>
              <a:effectLst/>
              <a:uLnTx/>
              <a:uFillTx/>
              <a:latin typeface="Calibri"/>
              <a:ea typeface="+mn-ea"/>
              <a:cs typeface="Calibri"/>
            </a:endParaRPr>
          </a:p>
        </p:txBody>
      </p:sp>
      <p:sp>
        <p:nvSpPr>
          <p:cNvPr id="11" name="CasellaDiTesto 10">
            <a:extLst>
              <a:ext uri="{FF2B5EF4-FFF2-40B4-BE49-F238E27FC236}">
                <a16:creationId xmlns:a16="http://schemas.microsoft.com/office/drawing/2014/main" id="{DD49560B-8982-4F0F-B4C7-379CE1755431}"/>
              </a:ext>
            </a:extLst>
          </p:cNvPr>
          <p:cNvSpPr txBox="1"/>
          <p:nvPr/>
        </p:nvSpPr>
        <p:spPr>
          <a:xfrm>
            <a:off x="191344" y="2491240"/>
            <a:ext cx="11754192" cy="72173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WG4 – </a:t>
            </a:r>
            <a:r>
              <a:rPr lang="en-US" sz="4000" b="1">
                <a:solidFill>
                  <a:prstClr val="white"/>
                </a:solidFill>
                <a:latin typeface="Calibri" panose="020F0502020204030204" pitchFamily="34" charset="0"/>
                <a:cs typeface="Calibri" panose="020F0502020204030204" pitchFamily="34" charset="0"/>
              </a:rPr>
              <a:t>Applications</a:t>
            </a: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7" name="Immagine 6" descr="Immagine che contiene testo&#10;&#10;Descrizione generata automaticamente">
            <a:extLst>
              <a:ext uri="{FF2B5EF4-FFF2-40B4-BE49-F238E27FC236}">
                <a16:creationId xmlns:a16="http://schemas.microsoft.com/office/drawing/2014/main" id="{63E64B16-5FF6-4C00-BC20-29803922B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5058" y="106486"/>
            <a:ext cx="3853590" cy="1013746"/>
          </a:xfrm>
          <a:prstGeom prst="rect">
            <a:avLst/>
          </a:prstGeom>
        </p:spPr>
      </p:pic>
      <p:sp>
        <p:nvSpPr>
          <p:cNvPr id="31" name="CasellaDiTesto 30">
            <a:extLst>
              <a:ext uri="{FF2B5EF4-FFF2-40B4-BE49-F238E27FC236}">
                <a16:creationId xmlns:a16="http://schemas.microsoft.com/office/drawing/2014/main" id="{EBB211CC-8B89-4E7C-9E3F-28AE426421C2}"/>
              </a:ext>
            </a:extLst>
          </p:cNvPr>
          <p:cNvSpPr txBox="1"/>
          <p:nvPr/>
        </p:nvSpPr>
        <p:spPr>
          <a:xfrm>
            <a:off x="-1933" y="31361"/>
            <a:ext cx="4297733" cy="117346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Nuclear Physics Mid Term Plan in Italy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LNS – Session</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Catania, April 4</a:t>
            </a:r>
            <a:r>
              <a:rPr kumimoji="0" lang="en-US" sz="1800" b="0" i="0" u="none" strike="noStrike" kern="1200" cap="none" spc="0" normalizeH="0" baseline="30000" noProof="0">
                <a:ln>
                  <a:noFill/>
                </a:ln>
                <a:solidFill>
                  <a:prstClr val="white"/>
                </a:solidFill>
                <a:effectLst/>
                <a:uLnTx/>
                <a:uFillTx/>
                <a:latin typeface="Calibri" panose="020F0502020204030204" pitchFamily="34" charset="0"/>
                <a:ea typeface="+mn-ea"/>
                <a:cs typeface="Calibri" panose="020F0502020204030204" pitchFamily="34" charset="0"/>
              </a:rPr>
              <a:t>th</a:t>
            </a: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a:t>
            </a:r>
            <a:r>
              <a:rPr kumimoji="0" lang="en-US" sz="1800" b="0" i="0" u="none" strike="noStrike" kern="1200" cap="none" spc="0" normalizeH="0" baseline="30000" noProof="0">
                <a:ln>
                  <a:noFill/>
                </a:ln>
                <a:solidFill>
                  <a:prstClr val="white"/>
                </a:solidFill>
                <a:effectLst/>
                <a:uLnTx/>
                <a:uFillTx/>
                <a:latin typeface="Calibri" panose="020F0502020204030204" pitchFamily="34" charset="0"/>
                <a:ea typeface="+mn-ea"/>
                <a:cs typeface="Calibri" panose="020F0502020204030204" pitchFamily="34" charset="0"/>
              </a:rPr>
              <a:t>th</a:t>
            </a: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2022</a:t>
            </a:r>
            <a:endParaRPr kumimoji="0" lang="it-IT"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Immagine 11">
            <a:extLst>
              <a:ext uri="{FF2B5EF4-FFF2-40B4-BE49-F238E27FC236}">
                <a16:creationId xmlns:a16="http://schemas.microsoft.com/office/drawing/2014/main" id="{7156C7DB-4709-4779-B48F-B7003EDFD4B7}"/>
              </a:ext>
            </a:extLst>
          </p:cNvPr>
          <p:cNvPicPr>
            <a:picLocks noChangeAspect="1"/>
          </p:cNvPicPr>
          <p:nvPr/>
        </p:nvPicPr>
        <p:blipFill>
          <a:blip r:embed="rId5"/>
          <a:stretch>
            <a:fillRect/>
          </a:stretch>
        </p:blipFill>
        <p:spPr>
          <a:xfrm>
            <a:off x="130346" y="646458"/>
            <a:ext cx="1069110" cy="1278446"/>
          </a:xfrm>
          <a:prstGeom prst="rect">
            <a:avLst/>
          </a:prstGeom>
        </p:spPr>
      </p:pic>
      <p:sp>
        <p:nvSpPr>
          <p:cNvPr id="2" name="CasellaDiTesto 1">
            <a:extLst>
              <a:ext uri="{FF2B5EF4-FFF2-40B4-BE49-F238E27FC236}">
                <a16:creationId xmlns:a16="http://schemas.microsoft.com/office/drawing/2014/main" id="{D35509F1-486D-8646-AB2D-1B54587B0AE3}"/>
              </a:ext>
            </a:extLst>
          </p:cNvPr>
          <p:cNvSpPr txBox="1"/>
          <p:nvPr/>
        </p:nvSpPr>
        <p:spPr>
          <a:xfrm>
            <a:off x="392818" y="4178003"/>
            <a:ext cx="6855499"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Medical Applications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G. </a:t>
            </a:r>
            <a:r>
              <a:rPr kumimoji="0" lang="it-IT" sz="18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Petringa</a:t>
            </a:r>
            <a:r>
              <a:rPr kumimoji="0" lang="it-IT"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INFN-LNS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eorg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LASER-driven Applications  </a:t>
            </a:r>
            <a:r>
              <a:rPr kumimoji="0" lang="en-US" sz="1800" b="1" i="0" u="none" strike="noStrike" kern="1200" cap="none" spc="0" normalizeH="0" baseline="0" noProof="0">
                <a:ln>
                  <a:noFill/>
                </a:ln>
                <a:solidFill>
                  <a:srgbClr val="002948"/>
                </a:solidFill>
                <a:effectLst/>
                <a:uLnTx/>
                <a:uFillTx/>
                <a:latin typeface="Calibri"/>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948"/>
                </a:solidFill>
                <a:effectLst/>
                <a:uLnTx/>
                <a:uFillTx/>
                <a:latin typeface="Calibri"/>
                <a:ea typeface="+mn-ea"/>
                <a:cs typeface="Calibri"/>
              </a:rPr>
              <a:t>      GAP </a:t>
            </a:r>
            <a:r>
              <a:rPr kumimoji="0" lang="en-US" sz="1800" b="0" i="0" u="none" strike="noStrike" kern="1200" cap="none" spc="0" normalizeH="0" baseline="0" noProof="0" err="1">
                <a:ln>
                  <a:noFill/>
                </a:ln>
                <a:solidFill>
                  <a:srgbClr val="002948"/>
                </a:solidFill>
                <a:effectLst/>
                <a:uLnTx/>
                <a:uFillTx/>
                <a:latin typeface="Calibri"/>
                <a:ea typeface="+mn-ea"/>
                <a:cs typeface="Calibri"/>
              </a:rPr>
              <a:t>Cirrone</a:t>
            </a:r>
            <a:r>
              <a:rPr kumimoji="0" lang="en-US" sz="1800" b="0" i="0" u="none" strike="noStrike" kern="1200" cap="none" spc="0" normalizeH="0" baseline="0" noProof="0">
                <a:ln>
                  <a:noFill/>
                </a:ln>
                <a:solidFill>
                  <a:srgbClr val="002948"/>
                </a:solidFill>
                <a:effectLst/>
                <a:uLnTx/>
                <a:uFillTx/>
                <a:latin typeface="Calibri"/>
                <a:ea typeface="+mn-ea"/>
                <a:cs typeface="Calibri"/>
              </a:rPr>
              <a:t> and G. </a:t>
            </a:r>
            <a:r>
              <a:rPr kumimoji="0" lang="en-US" sz="1800" b="0" i="0" u="none" strike="noStrike" kern="1200" cap="none" spc="0" normalizeH="0" baseline="0" noProof="0" err="1">
                <a:ln>
                  <a:noFill/>
                </a:ln>
                <a:solidFill>
                  <a:srgbClr val="002948"/>
                </a:solidFill>
                <a:effectLst/>
                <a:uLnTx/>
                <a:uFillTx/>
                <a:latin typeface="Calibri"/>
                <a:ea typeface="+mn-ea"/>
                <a:cs typeface="Calibri"/>
              </a:rPr>
              <a:t>Milluzzo</a:t>
            </a:r>
            <a:r>
              <a:rPr kumimoji="0" lang="en-US" sz="1800" b="0" i="0" u="none" strike="noStrike" kern="1200" cap="none" spc="0" normalizeH="0" baseline="0" noProof="0">
                <a:ln>
                  <a:noFill/>
                </a:ln>
                <a:solidFill>
                  <a:srgbClr val="002948"/>
                </a:solidFill>
                <a:effectLst/>
                <a:uLnTx/>
                <a:uFillTx/>
                <a:latin typeface="Calibri"/>
                <a:ea typeface="+mn-ea"/>
                <a:cs typeface="Calibri"/>
              </a:rPr>
              <a:t>, </a:t>
            </a:r>
            <a:r>
              <a:rPr kumimoji="0" lang="it-IT"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INFN-LNS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PLASMA TRAPS Applications  </a:t>
            </a:r>
            <a:r>
              <a:rPr kumimoji="0" lang="en-US" sz="1800" b="1" i="0" u="none" strike="noStrike" kern="1200" cap="none" spc="0" normalizeH="0" baseline="0" noProof="0">
                <a:ln>
                  <a:noFill/>
                </a:ln>
                <a:solidFill>
                  <a:srgbClr val="002948"/>
                </a:solidFill>
                <a:effectLst/>
                <a:uLnTx/>
                <a:uFillTx/>
                <a:latin typeface="Calibri"/>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948"/>
                </a:solidFill>
                <a:effectLst/>
                <a:uLnTx/>
                <a:uFillTx/>
                <a:latin typeface="Calibri"/>
                <a:ea typeface="+mn-ea"/>
                <a:cs typeface="Calibri"/>
              </a:rPr>
              <a:t>     D. Mascali, </a:t>
            </a:r>
            <a:r>
              <a:rPr kumimoji="0" lang="it-IT" sz="1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INFN-LNS</a:t>
            </a:r>
          </a:p>
        </p:txBody>
      </p:sp>
    </p:spTree>
    <p:extLst>
      <p:ext uri="{BB962C8B-B14F-4D97-AF65-F5344CB8AC3E}">
        <p14:creationId xmlns:p14="http://schemas.microsoft.com/office/powerpoint/2010/main" val="3689200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89F0F9A-821B-5441-8C7C-70316AC8A0A1}"/>
              </a:ext>
            </a:extLst>
          </p:cNvPr>
          <p:cNvSpPr>
            <a:spLocks noGrp="1"/>
          </p:cNvSpPr>
          <p:nvPr>
            <p:ph type="sldNum" sz="quarter" idx="12"/>
          </p:nvPr>
        </p:nvSpPr>
        <p:spPr/>
        <p:txBody>
          <a:bodyPr/>
          <a:lstStyle/>
          <a:p>
            <a:fld id="{825A1364-9D83-4D37-A282-5E5560CE45FB}" type="slidenum">
              <a:rPr lang="it-IT" smtClean="0"/>
              <a:pPr/>
              <a:t>9</a:t>
            </a:fld>
            <a:endParaRPr lang="it-IT"/>
          </a:p>
        </p:txBody>
      </p:sp>
      <p:grpSp>
        <p:nvGrpSpPr>
          <p:cNvPr id="5" name="Group">
            <a:extLst>
              <a:ext uri="{FF2B5EF4-FFF2-40B4-BE49-F238E27FC236}">
                <a16:creationId xmlns:a16="http://schemas.microsoft.com/office/drawing/2014/main" id="{3AAEFF9E-720F-C345-94A1-B46BFB89FF65}"/>
              </a:ext>
            </a:extLst>
          </p:cNvPr>
          <p:cNvGrpSpPr/>
          <p:nvPr/>
        </p:nvGrpSpPr>
        <p:grpSpPr>
          <a:xfrm>
            <a:off x="967526" y="1133308"/>
            <a:ext cx="10408965" cy="4826057"/>
            <a:chOff x="0" y="0"/>
            <a:chExt cx="9782282" cy="4535499"/>
          </a:xfrm>
        </p:grpSpPr>
        <p:pic>
          <p:nvPicPr>
            <p:cNvPr id="6" name="A close up of a deviceDescription automatically generated" descr="A close up of a deviceDescription automatically generated">
              <a:extLst>
                <a:ext uri="{FF2B5EF4-FFF2-40B4-BE49-F238E27FC236}">
                  <a16:creationId xmlns:a16="http://schemas.microsoft.com/office/drawing/2014/main" id="{2B2ADA2C-E085-C347-A339-E6AA032F2B46}"/>
                </a:ext>
              </a:extLst>
            </p:cNvPr>
            <p:cNvPicPr>
              <a:picLocks noChangeAspect="1"/>
            </p:cNvPicPr>
            <p:nvPr/>
          </p:nvPicPr>
          <p:blipFill>
            <a:blip r:embed="rId3"/>
            <a:stretch>
              <a:fillRect/>
            </a:stretch>
          </p:blipFill>
          <p:spPr>
            <a:xfrm>
              <a:off x="0" y="205450"/>
              <a:ext cx="4905311" cy="4254954"/>
            </a:xfrm>
            <a:prstGeom prst="rect">
              <a:avLst/>
            </a:prstGeom>
            <a:ln w="12700" cap="flat">
              <a:noFill/>
              <a:miter lim="400000"/>
            </a:ln>
            <a:effectLst/>
          </p:spPr>
        </p:pic>
        <p:pic>
          <p:nvPicPr>
            <p:cNvPr id="7" name="image.png" descr="image.png">
              <a:extLst>
                <a:ext uri="{FF2B5EF4-FFF2-40B4-BE49-F238E27FC236}">
                  <a16:creationId xmlns:a16="http://schemas.microsoft.com/office/drawing/2014/main" id="{F12ADD99-B318-E546-93C2-6B192A1BF02D}"/>
                </a:ext>
              </a:extLst>
            </p:cNvPr>
            <p:cNvPicPr>
              <a:picLocks noChangeAspect="1"/>
            </p:cNvPicPr>
            <p:nvPr/>
          </p:nvPicPr>
          <p:blipFill>
            <a:blip r:embed="rId4"/>
            <a:stretch>
              <a:fillRect/>
            </a:stretch>
          </p:blipFill>
          <p:spPr>
            <a:xfrm>
              <a:off x="5269453" y="0"/>
              <a:ext cx="4512830" cy="4535500"/>
            </a:xfrm>
            <a:prstGeom prst="rect">
              <a:avLst/>
            </a:prstGeom>
            <a:ln w="12700" cap="flat">
              <a:noFill/>
              <a:miter lim="400000"/>
            </a:ln>
            <a:effectLst/>
          </p:spPr>
        </p:pic>
      </p:grpSp>
      <p:sp>
        <p:nvSpPr>
          <p:cNvPr id="8" name="Can novel single and multi-ion therapy techniques improve stability of phys/bio distributions?">
            <a:extLst>
              <a:ext uri="{FF2B5EF4-FFF2-40B4-BE49-F238E27FC236}">
                <a16:creationId xmlns:a16="http://schemas.microsoft.com/office/drawing/2014/main" id="{6DFF941D-E4D5-7D4B-A1F8-114A48646170}"/>
              </a:ext>
            </a:extLst>
          </p:cNvPr>
          <p:cNvSpPr txBox="1"/>
          <p:nvPr/>
        </p:nvSpPr>
        <p:spPr>
          <a:xfrm>
            <a:off x="689773" y="6074554"/>
            <a:ext cx="807052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3000"/>
            </a:pPr>
            <a:r>
              <a:rPr sz="2000"/>
              <a:t>Can novel</a:t>
            </a:r>
            <a:r>
              <a:rPr sz="2000">
                <a:solidFill>
                  <a:schemeClr val="accent1">
                    <a:satOff val="-19355"/>
                    <a:lumOff val="-11215"/>
                  </a:schemeClr>
                </a:solidFill>
              </a:rPr>
              <a:t> </a:t>
            </a:r>
            <a:r>
              <a:rPr sz="2000" b="1">
                <a:solidFill>
                  <a:schemeClr val="accent1">
                    <a:satOff val="-19355"/>
                    <a:lumOff val="-11215"/>
                  </a:schemeClr>
                </a:solidFill>
              </a:rPr>
              <a:t>single and </a:t>
            </a:r>
            <a:r>
              <a:rPr sz="2000" b="1">
                <a:solidFill>
                  <a:srgbClr val="C00000"/>
                </a:solidFill>
              </a:rPr>
              <a:t>multi-ion therapy </a:t>
            </a:r>
            <a:r>
              <a:rPr sz="2000"/>
              <a:t>techniques improve stability of </a:t>
            </a:r>
            <a:r>
              <a:rPr sz="2000" err="1"/>
              <a:t>phys</a:t>
            </a:r>
            <a:r>
              <a:rPr sz="2000"/>
              <a:t>/bio distributions?</a:t>
            </a:r>
          </a:p>
        </p:txBody>
      </p:sp>
      <p:sp>
        <p:nvSpPr>
          <p:cNvPr id="9" name="Rectangle">
            <a:extLst>
              <a:ext uri="{FF2B5EF4-FFF2-40B4-BE49-F238E27FC236}">
                <a16:creationId xmlns:a16="http://schemas.microsoft.com/office/drawing/2014/main" id="{C7A28F63-F2CC-8B4D-86B0-47DB401F121C}"/>
              </a:ext>
            </a:extLst>
          </p:cNvPr>
          <p:cNvSpPr/>
          <p:nvPr/>
        </p:nvSpPr>
        <p:spPr>
          <a:xfrm>
            <a:off x="1082675" y="1558925"/>
            <a:ext cx="468313" cy="503238"/>
          </a:xfrm>
          <a:prstGeom prst="rect">
            <a:avLst/>
          </a:prstGeom>
          <a:solidFill>
            <a:srgbClr val="000000"/>
          </a:solidFill>
          <a:ln w="12700">
            <a:miter lim="400000"/>
          </a:ln>
        </p:spPr>
        <p:txBody>
          <a:bodyPr lIns="45718" tIns="45718" rIns="45718" bIns="45718"/>
          <a:lstStyle/>
          <a:p>
            <a:pPr>
              <a:defRPr sz="1800"/>
            </a:pPr>
            <a:endParaRPr/>
          </a:p>
        </p:txBody>
      </p:sp>
      <p:sp>
        <p:nvSpPr>
          <p:cNvPr id="10" name="1F">
            <a:extLst>
              <a:ext uri="{FF2B5EF4-FFF2-40B4-BE49-F238E27FC236}">
                <a16:creationId xmlns:a16="http://schemas.microsoft.com/office/drawing/2014/main" id="{74E898B8-1C80-8F44-9AB7-617BB5FA7D1E}"/>
              </a:ext>
            </a:extLst>
          </p:cNvPr>
          <p:cNvSpPr txBox="1"/>
          <p:nvPr/>
        </p:nvSpPr>
        <p:spPr>
          <a:xfrm>
            <a:off x="1131374" y="1635212"/>
            <a:ext cx="370915"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800" b="1">
                <a:solidFill>
                  <a:srgbClr val="FFFFFF"/>
                </a:solidFill>
              </a:defRPr>
            </a:lvl1pPr>
          </a:lstStyle>
          <a:p>
            <a:r>
              <a:t>1F</a:t>
            </a:r>
          </a:p>
        </p:txBody>
      </p:sp>
      <p:sp>
        <p:nvSpPr>
          <p:cNvPr id="11" name="Rectangle">
            <a:extLst>
              <a:ext uri="{FF2B5EF4-FFF2-40B4-BE49-F238E27FC236}">
                <a16:creationId xmlns:a16="http://schemas.microsoft.com/office/drawing/2014/main" id="{1C1C70FB-FED6-1C46-BED9-CD70BC9619B2}"/>
              </a:ext>
            </a:extLst>
          </p:cNvPr>
          <p:cNvSpPr/>
          <p:nvPr/>
        </p:nvSpPr>
        <p:spPr>
          <a:xfrm>
            <a:off x="6408737" y="1322387"/>
            <a:ext cx="468313" cy="504826"/>
          </a:xfrm>
          <a:prstGeom prst="rect">
            <a:avLst/>
          </a:prstGeom>
          <a:solidFill>
            <a:srgbClr val="000000"/>
          </a:solidFill>
          <a:ln w="12700">
            <a:miter lim="400000"/>
          </a:ln>
        </p:spPr>
        <p:txBody>
          <a:bodyPr lIns="45718" tIns="45718" rIns="45718" bIns="45718"/>
          <a:lstStyle/>
          <a:p>
            <a:pPr>
              <a:defRPr sz="1800"/>
            </a:pPr>
            <a:endParaRPr/>
          </a:p>
        </p:txBody>
      </p:sp>
      <p:sp>
        <p:nvSpPr>
          <p:cNvPr id="12" name="2F">
            <a:extLst>
              <a:ext uri="{FF2B5EF4-FFF2-40B4-BE49-F238E27FC236}">
                <a16:creationId xmlns:a16="http://schemas.microsoft.com/office/drawing/2014/main" id="{88DD61DA-EB7F-E545-9ED7-C4527CB5CD5F}"/>
              </a:ext>
            </a:extLst>
          </p:cNvPr>
          <p:cNvSpPr txBox="1"/>
          <p:nvPr/>
        </p:nvSpPr>
        <p:spPr>
          <a:xfrm>
            <a:off x="6457436" y="1399469"/>
            <a:ext cx="641265"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800" b="1">
                <a:solidFill>
                  <a:srgbClr val="FFFFFF"/>
                </a:solidFill>
              </a:defRPr>
            </a:lvl1pPr>
          </a:lstStyle>
          <a:p>
            <a:r>
              <a:t>2F</a:t>
            </a:r>
          </a:p>
        </p:txBody>
      </p:sp>
      <p:sp>
        <p:nvSpPr>
          <p:cNvPr id="13" name="α/β = 2Gy">
            <a:extLst>
              <a:ext uri="{FF2B5EF4-FFF2-40B4-BE49-F238E27FC236}">
                <a16:creationId xmlns:a16="http://schemas.microsoft.com/office/drawing/2014/main" id="{8B842C42-BAF5-A048-A98E-B1069C78DD21}"/>
              </a:ext>
            </a:extLst>
          </p:cNvPr>
          <p:cNvSpPr txBox="1"/>
          <p:nvPr/>
        </p:nvSpPr>
        <p:spPr>
          <a:xfrm>
            <a:off x="48055" y="984250"/>
            <a:ext cx="967621" cy="30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500" b="1"/>
            </a:lvl1pPr>
          </a:lstStyle>
          <a:p>
            <a:r>
              <a:t>α/β = 2Gy</a:t>
            </a:r>
          </a:p>
        </p:txBody>
      </p:sp>
      <p:sp>
        <p:nvSpPr>
          <p:cNvPr id="14" name="Rectangle 2">
            <a:extLst>
              <a:ext uri="{FF2B5EF4-FFF2-40B4-BE49-F238E27FC236}">
                <a16:creationId xmlns:a16="http://schemas.microsoft.com/office/drawing/2014/main" id="{650477CB-08AE-1A4A-A09A-DEAF22ED3BF6}"/>
              </a:ext>
            </a:extLst>
          </p:cNvPr>
          <p:cNvSpPr>
            <a:spLocks noChangeArrowheads="1"/>
          </p:cNvSpPr>
          <p:nvPr/>
        </p:nvSpPr>
        <p:spPr bwMode="auto">
          <a:xfrm>
            <a:off x="689773" y="215200"/>
            <a:ext cx="6582813"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State of the art: carbon </a:t>
            </a:r>
            <a:r>
              <a:rPr lang="it-IT" sz="3200" b="1" err="1">
                <a:solidFill>
                  <a:srgbClr val="000090"/>
                </a:solidFill>
                <a:latin typeface="Calibri" panose="020F0502020204030204" pitchFamily="34" charset="0"/>
                <a:cs typeface="Calibri" panose="020F0502020204030204" pitchFamily="34" charset="0"/>
              </a:rPr>
              <a:t>ion</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therapy</a:t>
            </a:r>
            <a:endParaRPr lang="it-IT" sz="3200" b="1">
              <a:solidFill>
                <a:srgbClr val="00009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8416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76781CB-D184-5448-9AE3-3B0BDE9CA90A}"/>
              </a:ext>
            </a:extLst>
          </p:cNvPr>
          <p:cNvSpPr>
            <a:spLocks noGrp="1"/>
          </p:cNvSpPr>
          <p:nvPr>
            <p:ph type="sldNum" sz="quarter" idx="12"/>
          </p:nvPr>
        </p:nvSpPr>
        <p:spPr/>
        <p:txBody>
          <a:bodyPr/>
          <a:lstStyle/>
          <a:p>
            <a:fld id="{825A1364-9D83-4D37-A282-5E5560CE45FB}" type="slidenum">
              <a:rPr lang="it-IT" smtClean="0"/>
              <a:pPr/>
              <a:t>10</a:t>
            </a:fld>
            <a:endParaRPr lang="it-IT"/>
          </a:p>
        </p:txBody>
      </p:sp>
      <p:sp>
        <p:nvSpPr>
          <p:cNvPr id="5" name="Rectangle">
            <a:extLst>
              <a:ext uri="{FF2B5EF4-FFF2-40B4-BE49-F238E27FC236}">
                <a16:creationId xmlns:a16="http://schemas.microsoft.com/office/drawing/2014/main" id="{DAAF9248-9A23-B340-9DE0-F3BC53BD3FD3}"/>
              </a:ext>
            </a:extLst>
          </p:cNvPr>
          <p:cNvSpPr/>
          <p:nvPr/>
        </p:nvSpPr>
        <p:spPr>
          <a:xfrm>
            <a:off x="8195122" y="1163120"/>
            <a:ext cx="3941045" cy="5534178"/>
          </a:xfrm>
          <a:prstGeom prst="rect">
            <a:avLst/>
          </a:prstGeom>
          <a:solidFill>
            <a:srgbClr val="CCDBF1"/>
          </a:solidFill>
          <a:ln w="38100">
            <a:solidFill>
              <a:srgbClr val="A7A7A7"/>
            </a:solidFill>
          </a:ln>
        </p:spPr>
        <p:txBody>
          <a:bodyPr lIns="45718" tIns="45718" rIns="45718" bIns="45718"/>
          <a:lstStyle/>
          <a:p>
            <a:endParaRPr/>
          </a:p>
        </p:txBody>
      </p:sp>
      <p:sp>
        <p:nvSpPr>
          <p:cNvPr id="6" name="Rectangle">
            <a:extLst>
              <a:ext uri="{FF2B5EF4-FFF2-40B4-BE49-F238E27FC236}">
                <a16:creationId xmlns:a16="http://schemas.microsoft.com/office/drawing/2014/main" id="{4B8D599D-4DF7-1C4B-B491-96414E4F7DC4}"/>
              </a:ext>
            </a:extLst>
          </p:cNvPr>
          <p:cNvSpPr/>
          <p:nvPr/>
        </p:nvSpPr>
        <p:spPr>
          <a:xfrm>
            <a:off x="8195122" y="1182393"/>
            <a:ext cx="3941045" cy="812802"/>
          </a:xfrm>
          <a:prstGeom prst="rect">
            <a:avLst/>
          </a:prstGeom>
          <a:solidFill>
            <a:srgbClr val="CCDBF1"/>
          </a:solidFill>
          <a:ln w="63500">
            <a:solidFill>
              <a:srgbClr val="5563C6"/>
            </a:solidFill>
          </a:ln>
        </p:spPr>
        <p:txBody>
          <a:bodyPr lIns="45718" tIns="45718" rIns="45718" bIns="45718"/>
          <a:lstStyle/>
          <a:p>
            <a:pPr>
              <a:defRPr>
                <a:solidFill>
                  <a:srgbClr val="C36F7A"/>
                </a:solidFill>
              </a:defRPr>
            </a:pPr>
            <a:endParaRPr/>
          </a:p>
        </p:txBody>
      </p:sp>
      <p:sp>
        <p:nvSpPr>
          <p:cNvPr id="7" name="Rectangle">
            <a:extLst>
              <a:ext uri="{FF2B5EF4-FFF2-40B4-BE49-F238E27FC236}">
                <a16:creationId xmlns:a16="http://schemas.microsoft.com/office/drawing/2014/main" id="{F14D1ED9-F5E7-A044-9E9E-1D48933DB366}"/>
              </a:ext>
            </a:extLst>
          </p:cNvPr>
          <p:cNvSpPr/>
          <p:nvPr/>
        </p:nvSpPr>
        <p:spPr>
          <a:xfrm>
            <a:off x="4154310" y="1163121"/>
            <a:ext cx="3941046" cy="5534177"/>
          </a:xfrm>
          <a:prstGeom prst="rect">
            <a:avLst/>
          </a:prstGeom>
          <a:solidFill>
            <a:srgbClr val="CCDBF1"/>
          </a:solidFill>
          <a:ln w="38100">
            <a:solidFill>
              <a:srgbClr val="A7A7A7"/>
            </a:solidFill>
          </a:ln>
        </p:spPr>
        <p:txBody>
          <a:bodyPr lIns="45718" tIns="45718" rIns="45718" bIns="45718"/>
          <a:lstStyle/>
          <a:p>
            <a:endParaRPr/>
          </a:p>
        </p:txBody>
      </p:sp>
      <p:sp>
        <p:nvSpPr>
          <p:cNvPr id="8" name="Rectangle">
            <a:extLst>
              <a:ext uri="{FF2B5EF4-FFF2-40B4-BE49-F238E27FC236}">
                <a16:creationId xmlns:a16="http://schemas.microsoft.com/office/drawing/2014/main" id="{5CB48897-532E-8D48-B12E-333F8A9EE908}"/>
              </a:ext>
            </a:extLst>
          </p:cNvPr>
          <p:cNvSpPr/>
          <p:nvPr/>
        </p:nvSpPr>
        <p:spPr>
          <a:xfrm>
            <a:off x="4154310" y="1163121"/>
            <a:ext cx="3941046" cy="812802"/>
          </a:xfrm>
          <a:prstGeom prst="rect">
            <a:avLst/>
          </a:prstGeom>
          <a:solidFill>
            <a:srgbClr val="CCDBF1"/>
          </a:solidFill>
          <a:ln w="63500">
            <a:solidFill>
              <a:srgbClr val="5563C6"/>
            </a:solidFill>
          </a:ln>
        </p:spPr>
        <p:txBody>
          <a:bodyPr lIns="45718" tIns="45718" rIns="45718" bIns="45718"/>
          <a:lstStyle/>
          <a:p>
            <a:pPr>
              <a:defRPr>
                <a:solidFill>
                  <a:srgbClr val="C36F7A"/>
                </a:solidFill>
              </a:defRPr>
            </a:pPr>
            <a:endParaRPr/>
          </a:p>
        </p:txBody>
      </p:sp>
      <p:sp>
        <p:nvSpPr>
          <p:cNvPr id="9" name="O Sokol et al 2019 Phys. Med. Biol.…">
            <a:extLst>
              <a:ext uri="{FF2B5EF4-FFF2-40B4-BE49-F238E27FC236}">
                <a16:creationId xmlns:a16="http://schemas.microsoft.com/office/drawing/2014/main" id="{E9BF23EB-C396-E54C-B2FA-A7AAC88D58A3}"/>
              </a:ext>
            </a:extLst>
          </p:cNvPr>
          <p:cNvSpPr txBox="1"/>
          <p:nvPr/>
        </p:nvSpPr>
        <p:spPr>
          <a:xfrm>
            <a:off x="8321715" y="6130622"/>
            <a:ext cx="3275892" cy="548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sz="1500">
                <a:latin typeface="+mj-lt"/>
                <a:ea typeface="+mj-ea"/>
                <a:cs typeface="+mj-cs"/>
                <a:sym typeface="Helvetica"/>
              </a:defRPr>
            </a:pPr>
            <a:r>
              <a:t>O Sokol et al 2019 Phys. Med. Biol. </a:t>
            </a:r>
            <a:endParaRPr sz="1400"/>
          </a:p>
          <a:p>
            <a:pPr defTabSz="457200">
              <a:defRPr sz="1500">
                <a:latin typeface="+mj-lt"/>
                <a:ea typeface="+mj-ea"/>
                <a:cs typeface="+mj-cs"/>
                <a:sym typeface="Helvetica"/>
              </a:defRPr>
            </a:pPr>
            <a:r>
              <a:rPr err="1"/>
              <a:t>Tinganelli</a:t>
            </a:r>
            <a:r>
              <a:t> et al 2015 Sci. Rep.</a:t>
            </a:r>
          </a:p>
        </p:txBody>
      </p:sp>
      <p:sp>
        <p:nvSpPr>
          <p:cNvPr id="10" name="GSI">
            <a:extLst>
              <a:ext uri="{FF2B5EF4-FFF2-40B4-BE49-F238E27FC236}">
                <a16:creationId xmlns:a16="http://schemas.microsoft.com/office/drawing/2014/main" id="{41CE81FB-3C6C-0446-977D-C0DD3045C145}"/>
              </a:ext>
            </a:extLst>
          </p:cNvPr>
          <p:cNvSpPr txBox="1"/>
          <p:nvPr/>
        </p:nvSpPr>
        <p:spPr>
          <a:xfrm>
            <a:off x="8955914" y="1325926"/>
            <a:ext cx="2439125" cy="507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700"/>
            </a:lvl1pPr>
          </a:lstStyle>
          <a:p>
            <a:r>
              <a:t>GSI (</a:t>
            </a:r>
            <a:r>
              <a:rPr lang="en-US"/>
              <a:t>Germany</a:t>
            </a:r>
            <a:r>
              <a:t>)</a:t>
            </a:r>
          </a:p>
        </p:txBody>
      </p:sp>
      <p:sp>
        <p:nvSpPr>
          <p:cNvPr id="11" name="NIRS">
            <a:extLst>
              <a:ext uri="{FF2B5EF4-FFF2-40B4-BE49-F238E27FC236}">
                <a16:creationId xmlns:a16="http://schemas.microsoft.com/office/drawing/2014/main" id="{1220E0DA-BB21-A443-B732-C57B3FECF590}"/>
              </a:ext>
            </a:extLst>
          </p:cNvPr>
          <p:cNvSpPr txBox="1"/>
          <p:nvPr/>
        </p:nvSpPr>
        <p:spPr>
          <a:xfrm>
            <a:off x="5014868" y="1290677"/>
            <a:ext cx="2189057" cy="507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700"/>
            </a:lvl1pPr>
          </a:lstStyle>
          <a:p>
            <a:r>
              <a:t>NIRS (</a:t>
            </a:r>
            <a:r>
              <a:rPr lang="en-US"/>
              <a:t>Japan</a:t>
            </a:r>
            <a:r>
              <a:t>)</a:t>
            </a:r>
          </a:p>
        </p:txBody>
      </p:sp>
      <p:sp>
        <p:nvSpPr>
          <p:cNvPr id="12" name="Inaniwa et al. 2017 Phys. Med. Biol.">
            <a:extLst>
              <a:ext uri="{FF2B5EF4-FFF2-40B4-BE49-F238E27FC236}">
                <a16:creationId xmlns:a16="http://schemas.microsoft.com/office/drawing/2014/main" id="{4137D145-0F8A-2F45-8491-06435AC16E42}"/>
              </a:ext>
            </a:extLst>
          </p:cNvPr>
          <p:cNvSpPr txBox="1"/>
          <p:nvPr/>
        </p:nvSpPr>
        <p:spPr>
          <a:xfrm>
            <a:off x="4198760" y="6100462"/>
            <a:ext cx="2775756"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defTabSz="457200">
              <a:defRPr sz="1500">
                <a:latin typeface="+mj-lt"/>
                <a:ea typeface="+mj-ea"/>
                <a:cs typeface="+mj-cs"/>
                <a:sym typeface="Helvetica"/>
              </a:defRPr>
            </a:pPr>
            <a:r>
              <a:rPr err="1"/>
              <a:t>Inaniwa</a:t>
            </a:r>
            <a:r>
              <a:t> et al.</a:t>
            </a:r>
            <a:r>
              <a:rPr lang="en-US"/>
              <a:t> </a:t>
            </a:r>
            <a:r>
              <a:t>Phys. Med. Biol.  </a:t>
            </a:r>
          </a:p>
          <a:p>
            <a:pPr defTabSz="457200">
              <a:defRPr sz="1500">
                <a:latin typeface="+mj-lt"/>
                <a:ea typeface="+mj-ea"/>
                <a:cs typeface="+mj-cs"/>
                <a:sym typeface="Helvetica"/>
              </a:defRPr>
            </a:pPr>
            <a:r>
              <a:t>2017, 2018,</a:t>
            </a:r>
            <a:r>
              <a:rPr lang="en-US"/>
              <a:t> </a:t>
            </a:r>
            <a:r>
              <a:t>2020</a:t>
            </a:r>
            <a:r>
              <a:rPr lang="en-US"/>
              <a:t>, 2021</a:t>
            </a:r>
            <a:endParaRPr/>
          </a:p>
        </p:txBody>
      </p:sp>
      <p:sp>
        <p:nvSpPr>
          <p:cNvPr id="13" name="Intensity modulated composite particle therapy (IMPACT)…">
            <a:extLst>
              <a:ext uri="{FF2B5EF4-FFF2-40B4-BE49-F238E27FC236}">
                <a16:creationId xmlns:a16="http://schemas.microsoft.com/office/drawing/2014/main" id="{3575ADE1-3C3D-B442-810E-D258980333D7}"/>
              </a:ext>
            </a:extLst>
          </p:cNvPr>
          <p:cNvSpPr txBox="1"/>
          <p:nvPr/>
        </p:nvSpPr>
        <p:spPr>
          <a:xfrm>
            <a:off x="4250223" y="2026399"/>
            <a:ext cx="3540722" cy="1246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b="1"/>
            </a:pPr>
            <a:r>
              <a:rPr sz="2000"/>
              <a:t>Intensity modulated composite particle therapy (IMPACT)</a:t>
            </a:r>
            <a:endParaRPr lang="en-US" sz="2000"/>
          </a:p>
          <a:p>
            <a:pPr>
              <a:defRPr b="1"/>
            </a:pPr>
            <a:endParaRPr sz="1500"/>
          </a:p>
        </p:txBody>
      </p:sp>
      <p:sp>
        <p:nvSpPr>
          <p:cNvPr id="14" name="multi-ion kill painting">
            <a:extLst>
              <a:ext uri="{FF2B5EF4-FFF2-40B4-BE49-F238E27FC236}">
                <a16:creationId xmlns:a16="http://schemas.microsoft.com/office/drawing/2014/main" id="{1233F493-E45F-8444-A597-8F74C0FE3624}"/>
              </a:ext>
            </a:extLst>
          </p:cNvPr>
          <p:cNvSpPr txBox="1"/>
          <p:nvPr/>
        </p:nvSpPr>
        <p:spPr>
          <a:xfrm>
            <a:off x="8230808" y="2092164"/>
            <a:ext cx="3592965"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b="1"/>
            </a:pPr>
            <a:r>
              <a:rPr sz="2000"/>
              <a:t>Multi-ion kill painting</a:t>
            </a:r>
          </a:p>
        </p:txBody>
      </p:sp>
      <p:sp>
        <p:nvSpPr>
          <p:cNvPr id="15" name="Aim: overcome hypoxia-related tumor radio resistance">
            <a:extLst>
              <a:ext uri="{FF2B5EF4-FFF2-40B4-BE49-F238E27FC236}">
                <a16:creationId xmlns:a16="http://schemas.microsoft.com/office/drawing/2014/main" id="{BE0693B4-BA40-3F4B-A9C4-7BE312F853FF}"/>
              </a:ext>
            </a:extLst>
          </p:cNvPr>
          <p:cNvSpPr txBox="1"/>
          <p:nvPr/>
        </p:nvSpPr>
        <p:spPr>
          <a:xfrm>
            <a:off x="8230808" y="2488498"/>
            <a:ext cx="3697842"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u="sng"/>
            </a:pPr>
            <a:r>
              <a:rPr sz="1500"/>
              <a:t>Aim</a:t>
            </a:r>
            <a:r>
              <a:rPr sz="1500" u="none"/>
              <a:t>: overcome hypoxia-related tumor radio resistance  </a:t>
            </a:r>
          </a:p>
        </p:txBody>
      </p:sp>
      <p:pic>
        <p:nvPicPr>
          <p:cNvPr id="16" name="Screen Shot 2019-07-02 at 3.28.03 PM.png" descr="Screen Shot 2019-07-02 at 3.28.03 PM.png">
            <a:extLst>
              <a:ext uri="{FF2B5EF4-FFF2-40B4-BE49-F238E27FC236}">
                <a16:creationId xmlns:a16="http://schemas.microsoft.com/office/drawing/2014/main" id="{1AC07569-295E-BE4F-B0D2-4D627BBE413E}"/>
              </a:ext>
            </a:extLst>
          </p:cNvPr>
          <p:cNvPicPr>
            <a:picLocks noChangeAspect="1"/>
          </p:cNvPicPr>
          <p:nvPr/>
        </p:nvPicPr>
        <p:blipFill>
          <a:blip r:embed="rId3"/>
          <a:srcRect l="2012" t="5806" r="66026" b="5806"/>
          <a:stretch>
            <a:fillRect/>
          </a:stretch>
        </p:blipFill>
        <p:spPr>
          <a:xfrm>
            <a:off x="10117168" y="2797538"/>
            <a:ext cx="1751964" cy="1886214"/>
          </a:xfrm>
          <a:prstGeom prst="rect">
            <a:avLst/>
          </a:prstGeom>
          <a:ln w="12700">
            <a:miter lim="400000"/>
          </a:ln>
        </p:spPr>
      </p:pic>
      <p:pic>
        <p:nvPicPr>
          <p:cNvPr id="17" name="Screen Shot 2019-07-02 at 3.30.25 PM.png" descr="Screen Shot 2019-07-02 at 3.30.25 PM.png">
            <a:extLst>
              <a:ext uri="{FF2B5EF4-FFF2-40B4-BE49-F238E27FC236}">
                <a16:creationId xmlns:a16="http://schemas.microsoft.com/office/drawing/2014/main" id="{4BE952EC-E9F0-944D-A265-7BEC7FC00038}"/>
              </a:ext>
            </a:extLst>
          </p:cNvPr>
          <p:cNvPicPr>
            <a:picLocks noChangeAspect="1"/>
          </p:cNvPicPr>
          <p:nvPr/>
        </p:nvPicPr>
        <p:blipFill>
          <a:blip r:embed="rId4"/>
          <a:stretch>
            <a:fillRect/>
          </a:stretch>
        </p:blipFill>
        <p:spPr>
          <a:xfrm>
            <a:off x="8415380" y="4197348"/>
            <a:ext cx="2462437" cy="1701748"/>
          </a:xfrm>
          <a:prstGeom prst="rect">
            <a:avLst/>
          </a:prstGeom>
          <a:ln w="12700">
            <a:miter lim="400000"/>
          </a:ln>
        </p:spPr>
      </p:pic>
      <p:sp>
        <p:nvSpPr>
          <p:cNvPr id="18" name="Rectangle">
            <a:extLst>
              <a:ext uri="{FF2B5EF4-FFF2-40B4-BE49-F238E27FC236}">
                <a16:creationId xmlns:a16="http://schemas.microsoft.com/office/drawing/2014/main" id="{894406BF-9D73-2B4E-809C-E42069919F40}"/>
              </a:ext>
            </a:extLst>
          </p:cNvPr>
          <p:cNvSpPr/>
          <p:nvPr/>
        </p:nvSpPr>
        <p:spPr>
          <a:xfrm>
            <a:off x="100798" y="1166867"/>
            <a:ext cx="3941046" cy="5540266"/>
          </a:xfrm>
          <a:prstGeom prst="rect">
            <a:avLst/>
          </a:prstGeom>
          <a:solidFill>
            <a:srgbClr val="CCDBF1"/>
          </a:solidFill>
          <a:ln w="38100">
            <a:solidFill>
              <a:srgbClr val="A7A7A7"/>
            </a:solidFill>
          </a:ln>
        </p:spPr>
        <p:txBody>
          <a:bodyPr lIns="45718" tIns="45718" rIns="45718" bIns="45718"/>
          <a:lstStyle/>
          <a:p>
            <a:endParaRPr/>
          </a:p>
        </p:txBody>
      </p:sp>
      <p:sp>
        <p:nvSpPr>
          <p:cNvPr id="19" name="Rectangle">
            <a:extLst>
              <a:ext uri="{FF2B5EF4-FFF2-40B4-BE49-F238E27FC236}">
                <a16:creationId xmlns:a16="http://schemas.microsoft.com/office/drawing/2014/main" id="{52957724-95CD-324C-AC4A-8C3A2876BBDB}"/>
              </a:ext>
            </a:extLst>
          </p:cNvPr>
          <p:cNvSpPr/>
          <p:nvPr/>
        </p:nvSpPr>
        <p:spPr>
          <a:xfrm>
            <a:off x="100798" y="1173439"/>
            <a:ext cx="3941046" cy="812802"/>
          </a:xfrm>
          <a:prstGeom prst="rect">
            <a:avLst/>
          </a:prstGeom>
          <a:solidFill>
            <a:srgbClr val="CCDBF1"/>
          </a:solidFill>
          <a:ln w="63500">
            <a:solidFill>
              <a:srgbClr val="5563C6"/>
            </a:solidFill>
          </a:ln>
        </p:spPr>
        <p:txBody>
          <a:bodyPr lIns="45718" tIns="45718" rIns="45718" bIns="45718"/>
          <a:lstStyle/>
          <a:p>
            <a:pPr>
              <a:defRPr>
                <a:solidFill>
                  <a:srgbClr val="C36F7A"/>
                </a:solidFill>
              </a:defRPr>
            </a:pPr>
            <a:endParaRPr/>
          </a:p>
        </p:txBody>
      </p:sp>
      <p:sp>
        <p:nvSpPr>
          <p:cNvPr id="20" name="HIT">
            <a:extLst>
              <a:ext uri="{FF2B5EF4-FFF2-40B4-BE49-F238E27FC236}">
                <a16:creationId xmlns:a16="http://schemas.microsoft.com/office/drawing/2014/main" id="{07B4EB21-8542-6E4F-B3D3-62E46F193284}"/>
              </a:ext>
            </a:extLst>
          </p:cNvPr>
          <p:cNvSpPr txBox="1"/>
          <p:nvPr/>
        </p:nvSpPr>
        <p:spPr>
          <a:xfrm>
            <a:off x="886853" y="1298656"/>
            <a:ext cx="2400653" cy="507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700"/>
            </a:lvl1pPr>
          </a:lstStyle>
          <a:p>
            <a:r>
              <a:t>HIT (</a:t>
            </a:r>
            <a:r>
              <a:rPr lang="en-US"/>
              <a:t>Germany</a:t>
            </a:r>
            <a:r>
              <a:t>)</a:t>
            </a:r>
          </a:p>
        </p:txBody>
      </p:sp>
      <p:sp>
        <p:nvSpPr>
          <p:cNvPr id="21" name="Combined Ion-beam  Constant RBE (CICR)">
            <a:extLst>
              <a:ext uri="{FF2B5EF4-FFF2-40B4-BE49-F238E27FC236}">
                <a16:creationId xmlns:a16="http://schemas.microsoft.com/office/drawing/2014/main" id="{40A6E63E-E043-C54E-9532-C337245F8483}"/>
              </a:ext>
            </a:extLst>
          </p:cNvPr>
          <p:cNvSpPr txBox="1"/>
          <p:nvPr/>
        </p:nvSpPr>
        <p:spPr>
          <a:xfrm>
            <a:off x="164940" y="2098770"/>
            <a:ext cx="3592965"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b="1"/>
            </a:pPr>
            <a:r>
              <a:rPr sz="2000"/>
              <a:t>Combined ion-beam  constant RBE (CICR)</a:t>
            </a:r>
          </a:p>
        </p:txBody>
      </p:sp>
      <p:sp>
        <p:nvSpPr>
          <p:cNvPr id="22" name="Aim: …">
            <a:extLst>
              <a:ext uri="{FF2B5EF4-FFF2-40B4-BE49-F238E27FC236}">
                <a16:creationId xmlns:a16="http://schemas.microsoft.com/office/drawing/2014/main" id="{0B99B1CF-9A42-5E41-AB8F-0041770C20F2}"/>
              </a:ext>
            </a:extLst>
          </p:cNvPr>
          <p:cNvSpPr txBox="1"/>
          <p:nvPr/>
        </p:nvSpPr>
        <p:spPr>
          <a:xfrm>
            <a:off x="173942" y="2898349"/>
            <a:ext cx="3657082"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defRPr u="sng"/>
            </a:pPr>
            <a:r>
              <a:rPr sz="1500"/>
              <a:t>Aim</a:t>
            </a:r>
            <a:r>
              <a:rPr sz="1500" u="none"/>
              <a:t>: </a:t>
            </a:r>
            <a:r>
              <a:rPr lang="en-GB" sz="1500" u="none"/>
              <a:t>r</a:t>
            </a:r>
            <a:r>
              <a:rPr sz="1500" u="none" err="1"/>
              <a:t>obust</a:t>
            </a:r>
            <a:r>
              <a:rPr sz="1500" u="none"/>
              <a:t> biological optimization and </a:t>
            </a:r>
            <a:r>
              <a:rPr lang="it-IT" sz="1500" err="1"/>
              <a:t>Organ</a:t>
            </a:r>
            <a:r>
              <a:rPr lang="it-IT" sz="1500"/>
              <a:t> At Risk</a:t>
            </a:r>
            <a:r>
              <a:rPr sz="1500" u="none"/>
              <a:t> sparing</a:t>
            </a:r>
            <a:r>
              <a:rPr lang="en-US" sz="1500" u="none"/>
              <a:t>. Harmonize clinical practice via inter-/intra-patient RBE/LET/</a:t>
            </a:r>
            <a:r>
              <a:rPr lang="en-US" sz="1500" u="none" err="1"/>
              <a:t>D</a:t>
            </a:r>
            <a:r>
              <a:rPr lang="en-US" sz="1500" u="none" baseline="-25000" err="1"/>
              <a:t>phys</a:t>
            </a:r>
            <a:endParaRPr sz="1500" baseline="-25000"/>
          </a:p>
        </p:txBody>
      </p:sp>
      <p:pic>
        <p:nvPicPr>
          <p:cNvPr id="23" name="Picture 1">
            <a:extLst>
              <a:ext uri="{FF2B5EF4-FFF2-40B4-BE49-F238E27FC236}">
                <a16:creationId xmlns:a16="http://schemas.microsoft.com/office/drawing/2014/main" id="{98F51995-B921-064B-97B9-8C06ECD12BB5}"/>
              </a:ext>
            </a:extLst>
          </p:cNvPr>
          <p:cNvPicPr>
            <a:picLocks noChangeAspect="1"/>
          </p:cNvPicPr>
          <p:nvPr/>
        </p:nvPicPr>
        <p:blipFill>
          <a:blip r:embed="rId5"/>
          <a:stretch>
            <a:fillRect/>
          </a:stretch>
        </p:blipFill>
        <p:spPr>
          <a:xfrm>
            <a:off x="4886240" y="3608071"/>
            <a:ext cx="2303802" cy="2390847"/>
          </a:xfrm>
          <a:prstGeom prst="rect">
            <a:avLst/>
          </a:prstGeom>
        </p:spPr>
      </p:pic>
      <p:sp>
        <p:nvSpPr>
          <p:cNvPr id="24" name="TextBox 4">
            <a:extLst>
              <a:ext uri="{FF2B5EF4-FFF2-40B4-BE49-F238E27FC236}">
                <a16:creationId xmlns:a16="http://schemas.microsoft.com/office/drawing/2014/main" id="{095F134B-B424-194F-ADB1-EEE39A00AE82}"/>
              </a:ext>
            </a:extLst>
          </p:cNvPr>
          <p:cNvSpPr txBox="1"/>
          <p:nvPr/>
        </p:nvSpPr>
        <p:spPr>
          <a:xfrm>
            <a:off x="4250223" y="3003003"/>
            <a:ext cx="3856193"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500" u="sng"/>
              <a:t>Aim</a:t>
            </a:r>
            <a:r>
              <a:rPr lang="en-GB" sz="1500"/>
              <a:t>: expand therapeutic window via optimization of </a:t>
            </a:r>
            <a:r>
              <a:rPr lang="en-US" sz="1500" err="1"/>
              <a:t>D</a:t>
            </a:r>
            <a:r>
              <a:rPr lang="en-US" sz="1500" baseline="-25000" err="1"/>
              <a:t>phys</a:t>
            </a:r>
            <a:r>
              <a:rPr lang="en-US" sz="1500" baseline="-25000"/>
              <a:t> </a:t>
            </a:r>
            <a:r>
              <a:rPr lang="en-GB" sz="1500"/>
              <a:t>/LET. Combat hypoxia</a:t>
            </a:r>
          </a:p>
          <a:p>
            <a:pPr marL="0" marR="0" indent="0" algn="l" defTabSz="914400" rtl="0" fontAlgn="auto" latinLnBrk="0" hangingPunct="0">
              <a:lnSpc>
                <a:spcPct val="100000"/>
              </a:lnSpc>
              <a:spcBef>
                <a:spcPts val="0"/>
              </a:spcBef>
              <a:spcAft>
                <a:spcPts val="0"/>
              </a:spcAft>
              <a:buClrTx/>
              <a:buSzTx/>
              <a:buFontTx/>
              <a:buNone/>
              <a:tabLst/>
            </a:pPr>
            <a:endParaRPr kumimoji="0" lang="en-DE" sz="2400" b="0" i="0" u="none" strike="noStrike" cap="none" spc="0" normalizeH="0" baseline="0">
              <a:ln>
                <a:noFill/>
              </a:ln>
              <a:solidFill>
                <a:srgbClr val="000000"/>
              </a:solidFill>
              <a:effectLst/>
              <a:uFillTx/>
              <a:latin typeface="Arial"/>
              <a:ea typeface="Arial"/>
              <a:cs typeface="Arial"/>
              <a:sym typeface="Arial"/>
            </a:endParaRPr>
          </a:p>
        </p:txBody>
      </p:sp>
      <p:grpSp>
        <p:nvGrpSpPr>
          <p:cNvPr id="25" name="Group">
            <a:extLst>
              <a:ext uri="{FF2B5EF4-FFF2-40B4-BE49-F238E27FC236}">
                <a16:creationId xmlns:a16="http://schemas.microsoft.com/office/drawing/2014/main" id="{36C4F859-A0DB-074B-ACAF-E81876D8BDBB}"/>
              </a:ext>
            </a:extLst>
          </p:cNvPr>
          <p:cNvGrpSpPr/>
          <p:nvPr/>
        </p:nvGrpSpPr>
        <p:grpSpPr>
          <a:xfrm>
            <a:off x="164940" y="3964882"/>
            <a:ext cx="3758994" cy="1813755"/>
            <a:chOff x="0" y="0"/>
            <a:chExt cx="6626225" cy="3197225"/>
          </a:xfrm>
        </p:grpSpPr>
        <p:grpSp>
          <p:nvGrpSpPr>
            <p:cNvPr id="26" name="Group">
              <a:extLst>
                <a:ext uri="{FF2B5EF4-FFF2-40B4-BE49-F238E27FC236}">
                  <a16:creationId xmlns:a16="http://schemas.microsoft.com/office/drawing/2014/main" id="{834B3FC6-0537-0042-83EB-1A10399A3D2A}"/>
                </a:ext>
              </a:extLst>
            </p:cNvPr>
            <p:cNvGrpSpPr/>
            <p:nvPr/>
          </p:nvGrpSpPr>
          <p:grpSpPr>
            <a:xfrm>
              <a:off x="0" y="0"/>
              <a:ext cx="6626225" cy="3197225"/>
              <a:chOff x="0" y="0"/>
              <a:chExt cx="6626225" cy="3197225"/>
            </a:xfrm>
          </p:grpSpPr>
          <p:sp>
            <p:nvSpPr>
              <p:cNvPr id="31" name="Rectangle">
                <a:extLst>
                  <a:ext uri="{FF2B5EF4-FFF2-40B4-BE49-F238E27FC236}">
                    <a16:creationId xmlns:a16="http://schemas.microsoft.com/office/drawing/2014/main" id="{82B2989B-F25A-AB40-8313-FE82F946BFE3}"/>
                  </a:ext>
                </a:extLst>
              </p:cNvPr>
              <p:cNvSpPr/>
              <p:nvPr/>
            </p:nvSpPr>
            <p:spPr>
              <a:xfrm>
                <a:off x="0" y="-1"/>
                <a:ext cx="6626225" cy="3197226"/>
              </a:xfrm>
              <a:prstGeom prst="rect">
                <a:avLst/>
              </a:prstGeom>
              <a:solidFill>
                <a:srgbClr val="FFFFFF"/>
              </a:solidFill>
              <a:ln w="12700" cap="flat">
                <a:noFill/>
                <a:miter lim="400000"/>
              </a:ln>
              <a:effectLst/>
            </p:spPr>
            <p:txBody>
              <a:bodyPr wrap="square" lIns="45718" tIns="45718" rIns="45718" bIns="45718" numCol="1" anchor="t">
                <a:noAutofit/>
              </a:bodyPr>
              <a:lstStyle/>
              <a:p>
                <a:pPr>
                  <a:defRPr sz="1800"/>
                </a:pPr>
                <a:endParaRPr/>
              </a:p>
            </p:txBody>
          </p:sp>
          <p:pic>
            <p:nvPicPr>
              <p:cNvPr id="32" name="image.png" descr="image.png">
                <a:extLst>
                  <a:ext uri="{FF2B5EF4-FFF2-40B4-BE49-F238E27FC236}">
                    <a16:creationId xmlns:a16="http://schemas.microsoft.com/office/drawing/2014/main" id="{90621C93-1D1C-4340-8553-C855EBFE55A4}"/>
                  </a:ext>
                </a:extLst>
              </p:cNvPr>
              <p:cNvPicPr>
                <a:picLocks noChangeAspect="1"/>
              </p:cNvPicPr>
              <p:nvPr/>
            </p:nvPicPr>
            <p:blipFill>
              <a:blip r:embed="rId6"/>
              <a:srcRect l="67637" t="53712" r="16979" b="20660"/>
              <a:stretch>
                <a:fillRect/>
              </a:stretch>
            </p:blipFill>
            <p:spPr>
              <a:xfrm>
                <a:off x="3214574" y="319986"/>
                <a:ext cx="1956029" cy="2696632"/>
              </a:xfrm>
              <a:prstGeom prst="rect">
                <a:avLst/>
              </a:prstGeom>
              <a:ln w="12700" cap="flat">
                <a:noFill/>
                <a:miter lim="400000"/>
              </a:ln>
              <a:effectLst/>
            </p:spPr>
          </p:pic>
          <p:pic>
            <p:nvPicPr>
              <p:cNvPr id="33" name="image.png" descr="image.png">
                <a:extLst>
                  <a:ext uri="{FF2B5EF4-FFF2-40B4-BE49-F238E27FC236}">
                    <a16:creationId xmlns:a16="http://schemas.microsoft.com/office/drawing/2014/main" id="{D5D6FDB0-A9A4-5945-B36D-5E73214F1B98}"/>
                  </a:ext>
                </a:extLst>
              </p:cNvPr>
              <p:cNvPicPr>
                <a:picLocks noChangeAspect="1"/>
              </p:cNvPicPr>
              <p:nvPr/>
            </p:nvPicPr>
            <p:blipFill>
              <a:blip r:embed="rId6"/>
              <a:srcRect l="67637" t="79238" r="2441" b="18585"/>
              <a:stretch>
                <a:fillRect/>
              </a:stretch>
            </p:blipFill>
            <p:spPr>
              <a:xfrm>
                <a:off x="1341962" y="91015"/>
                <a:ext cx="3804482" cy="228972"/>
              </a:xfrm>
              <a:prstGeom prst="rect">
                <a:avLst/>
              </a:prstGeom>
              <a:ln w="12700" cap="flat">
                <a:noFill/>
                <a:miter lim="400000"/>
              </a:ln>
              <a:effectLst/>
            </p:spPr>
          </p:pic>
          <p:pic>
            <p:nvPicPr>
              <p:cNvPr id="34" name="image.png" descr="image.png">
                <a:extLst>
                  <a:ext uri="{FF2B5EF4-FFF2-40B4-BE49-F238E27FC236}">
                    <a16:creationId xmlns:a16="http://schemas.microsoft.com/office/drawing/2014/main" id="{5055B5BE-E370-9C47-8676-F7E2CB9856CE}"/>
                  </a:ext>
                </a:extLst>
              </p:cNvPr>
              <p:cNvPicPr>
                <a:picLocks noChangeAspect="1"/>
              </p:cNvPicPr>
              <p:nvPr/>
            </p:nvPicPr>
            <p:blipFill>
              <a:blip r:embed="rId6"/>
              <a:srcRect l="67312" t="27929" r="15760" b="46295"/>
              <a:stretch>
                <a:fillRect/>
              </a:stretch>
            </p:blipFill>
            <p:spPr>
              <a:xfrm>
                <a:off x="1091943" y="319986"/>
                <a:ext cx="2152260" cy="2712277"/>
              </a:xfrm>
              <a:prstGeom prst="rect">
                <a:avLst/>
              </a:prstGeom>
              <a:ln w="12700" cap="flat">
                <a:noFill/>
                <a:miter lim="400000"/>
              </a:ln>
              <a:effectLst/>
            </p:spPr>
          </p:pic>
        </p:grpSp>
        <p:sp>
          <p:nvSpPr>
            <p:cNvPr id="27" name="FWD…">
              <a:extLst>
                <a:ext uri="{FF2B5EF4-FFF2-40B4-BE49-F238E27FC236}">
                  <a16:creationId xmlns:a16="http://schemas.microsoft.com/office/drawing/2014/main" id="{206F78D2-4830-C24C-8FE0-EB8EBA968EE8}"/>
                </a:ext>
              </a:extLst>
            </p:cNvPr>
            <p:cNvSpPr txBox="1"/>
            <p:nvPr/>
          </p:nvSpPr>
          <p:spPr>
            <a:xfrm>
              <a:off x="83534" y="1189616"/>
              <a:ext cx="1064989" cy="8138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2000" i="1"/>
              </a:pPr>
              <a:r>
                <a:rPr sz="1200"/>
                <a:t>FWD</a:t>
              </a:r>
            </a:p>
            <a:p>
              <a:pPr algn="ctr">
                <a:defRPr sz="2000" i="1"/>
              </a:pPr>
              <a:r>
                <a:rPr sz="1200"/>
                <a:t>wedge</a:t>
              </a:r>
            </a:p>
          </p:txBody>
        </p:sp>
        <p:sp>
          <p:nvSpPr>
            <p:cNvPr id="28" name="INV…">
              <a:extLst>
                <a:ext uri="{FF2B5EF4-FFF2-40B4-BE49-F238E27FC236}">
                  <a16:creationId xmlns:a16="http://schemas.microsoft.com/office/drawing/2014/main" id="{4518F5F0-2716-2D48-8D67-6A04EA221BA1}"/>
                </a:ext>
              </a:extLst>
            </p:cNvPr>
            <p:cNvSpPr txBox="1"/>
            <p:nvPr/>
          </p:nvSpPr>
          <p:spPr>
            <a:xfrm>
              <a:off x="5117654" y="1304670"/>
              <a:ext cx="1064989" cy="8138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2000" i="1"/>
              </a:pPr>
              <a:r>
                <a:rPr sz="1200"/>
                <a:t>INV</a:t>
              </a:r>
            </a:p>
            <a:p>
              <a:pPr algn="ctr">
                <a:defRPr sz="2000" i="1"/>
              </a:pPr>
              <a:r>
                <a:rPr sz="1200"/>
                <a:t>wedge</a:t>
              </a:r>
            </a:p>
          </p:txBody>
        </p:sp>
        <p:sp>
          <p:nvSpPr>
            <p:cNvPr id="29" name="Shape">
              <a:extLst>
                <a:ext uri="{FF2B5EF4-FFF2-40B4-BE49-F238E27FC236}">
                  <a16:creationId xmlns:a16="http://schemas.microsoft.com/office/drawing/2014/main" id="{873E13EC-253B-594B-A6E7-F6E38A9A8253}"/>
                </a:ext>
              </a:extLst>
            </p:cNvPr>
            <p:cNvSpPr/>
            <p:nvPr/>
          </p:nvSpPr>
          <p:spPr>
            <a:xfrm rot="16200000">
              <a:off x="5307805" y="940594"/>
              <a:ext cx="325438" cy="457201"/>
            </a:xfrm>
            <a:custGeom>
              <a:avLst/>
              <a:gdLst/>
              <a:ahLst/>
              <a:cxnLst>
                <a:cxn ang="0">
                  <a:pos x="wd2" y="hd2"/>
                </a:cxn>
                <a:cxn ang="5400000">
                  <a:pos x="wd2" y="hd2"/>
                </a:cxn>
                <a:cxn ang="10800000">
                  <a:pos x="wd2" y="hd2"/>
                </a:cxn>
                <a:cxn ang="16200000">
                  <a:pos x="wd2" y="hd2"/>
                </a:cxn>
              </a:cxnLst>
              <a:rect l="0" t="0" r="r" b="b"/>
              <a:pathLst>
                <a:path w="21600" h="21600" extrusionOk="0">
                  <a:moveTo>
                    <a:pt x="0" y="17757"/>
                  </a:moveTo>
                  <a:lnTo>
                    <a:pt x="13500" y="17757"/>
                  </a:lnTo>
                  <a:lnTo>
                    <a:pt x="13500" y="3843"/>
                  </a:lnTo>
                  <a:lnTo>
                    <a:pt x="10800" y="3843"/>
                  </a:lnTo>
                  <a:lnTo>
                    <a:pt x="16200" y="0"/>
                  </a:lnTo>
                  <a:lnTo>
                    <a:pt x="21600" y="3843"/>
                  </a:lnTo>
                  <a:lnTo>
                    <a:pt x="18900" y="3843"/>
                  </a:lnTo>
                  <a:lnTo>
                    <a:pt x="18900" y="21600"/>
                  </a:lnTo>
                  <a:lnTo>
                    <a:pt x="0" y="21600"/>
                  </a:lnTo>
                  <a:lnTo>
                    <a:pt x="0" y="17757"/>
                  </a:lnTo>
                  <a:close/>
                </a:path>
              </a:pathLst>
            </a:custGeom>
            <a:solidFill>
              <a:srgbClr val="000000"/>
            </a:solidFill>
            <a:ln w="25400" cap="flat">
              <a:solidFill>
                <a:srgbClr val="535353"/>
              </a:solidFill>
              <a:prstDash val="solid"/>
              <a:round/>
            </a:ln>
            <a:effectLst/>
          </p:spPr>
          <p:txBody>
            <a:bodyPr wrap="square" lIns="45718" tIns="45718" rIns="45718" bIns="45718" numCol="1" anchor="t">
              <a:noAutofit/>
            </a:bodyPr>
            <a:lstStyle/>
            <a:p>
              <a:pPr>
                <a:defRPr>
                  <a:latin typeface="+mn-lt"/>
                  <a:ea typeface="+mn-ea"/>
                  <a:cs typeface="+mn-cs"/>
                  <a:sym typeface="Times Roman"/>
                </a:defRPr>
              </a:pPr>
              <a:endParaRPr/>
            </a:p>
          </p:txBody>
        </p:sp>
        <p:sp>
          <p:nvSpPr>
            <p:cNvPr id="30" name="Shape">
              <a:extLst>
                <a:ext uri="{FF2B5EF4-FFF2-40B4-BE49-F238E27FC236}">
                  <a16:creationId xmlns:a16="http://schemas.microsoft.com/office/drawing/2014/main" id="{A0D256E8-6867-A74A-BC82-A3A87C4AF74A}"/>
                </a:ext>
              </a:extLst>
            </p:cNvPr>
            <p:cNvSpPr/>
            <p:nvPr/>
          </p:nvSpPr>
          <p:spPr>
            <a:xfrm rot="5400000">
              <a:off x="700086" y="1974850"/>
              <a:ext cx="325439" cy="458790"/>
            </a:xfrm>
            <a:custGeom>
              <a:avLst/>
              <a:gdLst/>
              <a:ahLst/>
              <a:cxnLst>
                <a:cxn ang="0">
                  <a:pos x="wd2" y="hd2"/>
                </a:cxn>
                <a:cxn ang="5400000">
                  <a:pos x="wd2" y="hd2"/>
                </a:cxn>
                <a:cxn ang="10800000">
                  <a:pos x="wd2" y="hd2"/>
                </a:cxn>
                <a:cxn ang="16200000">
                  <a:pos x="wd2" y="hd2"/>
                </a:cxn>
              </a:cxnLst>
              <a:rect l="0" t="0" r="r" b="b"/>
              <a:pathLst>
                <a:path w="21600" h="21600" extrusionOk="0">
                  <a:moveTo>
                    <a:pt x="0" y="17770"/>
                  </a:moveTo>
                  <a:lnTo>
                    <a:pt x="13500" y="17770"/>
                  </a:lnTo>
                  <a:lnTo>
                    <a:pt x="13500" y="3830"/>
                  </a:lnTo>
                  <a:lnTo>
                    <a:pt x="10800" y="3830"/>
                  </a:lnTo>
                  <a:lnTo>
                    <a:pt x="16200" y="0"/>
                  </a:lnTo>
                  <a:lnTo>
                    <a:pt x="21600" y="3830"/>
                  </a:lnTo>
                  <a:lnTo>
                    <a:pt x="18900" y="3830"/>
                  </a:lnTo>
                  <a:lnTo>
                    <a:pt x="18900" y="21600"/>
                  </a:lnTo>
                  <a:lnTo>
                    <a:pt x="0" y="21600"/>
                  </a:lnTo>
                  <a:lnTo>
                    <a:pt x="0" y="17770"/>
                  </a:lnTo>
                  <a:close/>
                </a:path>
              </a:pathLst>
            </a:custGeom>
            <a:solidFill>
              <a:srgbClr val="000000"/>
            </a:solidFill>
            <a:ln w="25400" cap="flat">
              <a:solidFill>
                <a:srgbClr val="535353"/>
              </a:solidFill>
              <a:prstDash val="solid"/>
              <a:round/>
            </a:ln>
            <a:effectLst/>
          </p:spPr>
          <p:txBody>
            <a:bodyPr wrap="square" lIns="45718" tIns="45718" rIns="45718" bIns="45718" numCol="1" anchor="t">
              <a:noAutofit/>
            </a:bodyPr>
            <a:lstStyle/>
            <a:p>
              <a:pPr>
                <a:defRPr>
                  <a:latin typeface="+mn-lt"/>
                  <a:ea typeface="+mn-ea"/>
                  <a:cs typeface="+mn-cs"/>
                  <a:sym typeface="Times Roman"/>
                </a:defRPr>
              </a:pPr>
              <a:endParaRPr/>
            </a:p>
          </p:txBody>
        </p:sp>
      </p:grpSp>
      <p:sp>
        <p:nvSpPr>
          <p:cNvPr id="37" name="Rectangle 2">
            <a:extLst>
              <a:ext uri="{FF2B5EF4-FFF2-40B4-BE49-F238E27FC236}">
                <a16:creationId xmlns:a16="http://schemas.microsoft.com/office/drawing/2014/main" id="{3277E82B-2589-8849-AC77-468A244195D2}"/>
              </a:ext>
            </a:extLst>
          </p:cNvPr>
          <p:cNvSpPr>
            <a:spLocks noChangeArrowheads="1"/>
          </p:cNvSpPr>
          <p:nvPr/>
        </p:nvSpPr>
        <p:spPr bwMode="auto">
          <a:xfrm>
            <a:off x="-672752" y="241162"/>
            <a:ext cx="8247936"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Multi-</a:t>
            </a:r>
            <a:r>
              <a:rPr lang="it-IT" sz="3200" b="1" err="1">
                <a:solidFill>
                  <a:srgbClr val="000090"/>
                </a:solidFill>
                <a:latin typeface="Calibri" panose="020F0502020204030204" pitchFamily="34" charset="0"/>
                <a:cs typeface="Calibri" panose="020F0502020204030204" pitchFamily="34" charset="0"/>
              </a:rPr>
              <a:t>ion</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Therapy</a:t>
            </a:r>
            <a:r>
              <a:rPr lang="it-IT" sz="3200" b="1">
                <a:solidFill>
                  <a:srgbClr val="000090"/>
                </a:solidFill>
                <a:latin typeface="Calibri" panose="020F0502020204030204" pitchFamily="34" charset="0"/>
                <a:cs typeface="Calibri" panose="020F0502020204030204" pitchFamily="34" charset="0"/>
              </a:rPr>
              <a:t> (MIT): </a:t>
            </a:r>
            <a:r>
              <a:rPr lang="it-IT" sz="3200" b="1" err="1">
                <a:solidFill>
                  <a:srgbClr val="000090"/>
                </a:solidFill>
                <a:latin typeface="Calibri" panose="020F0502020204030204" pitchFamily="34" charset="0"/>
                <a:cs typeface="Calibri" panose="020F0502020204030204" pitchFamily="34" charset="0"/>
              </a:rPr>
              <a:t>Recent</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Results</a:t>
            </a:r>
            <a:r>
              <a:rPr lang="it-IT" sz="3200" b="1">
                <a:solidFill>
                  <a:srgbClr val="00009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68167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AFD55D8-2F7F-8145-A0C2-58BEE056A8FD}"/>
              </a:ext>
            </a:extLst>
          </p:cNvPr>
          <p:cNvSpPr>
            <a:spLocks noGrp="1"/>
          </p:cNvSpPr>
          <p:nvPr>
            <p:ph type="sldNum" sz="quarter" idx="12"/>
          </p:nvPr>
        </p:nvSpPr>
        <p:spPr/>
        <p:txBody>
          <a:bodyPr/>
          <a:lstStyle/>
          <a:p>
            <a:fld id="{825A1364-9D83-4D37-A282-5E5560CE45FB}" type="slidenum">
              <a:rPr lang="it-IT" smtClean="0"/>
              <a:pPr/>
              <a:t>11</a:t>
            </a:fld>
            <a:endParaRPr lang="it-IT"/>
          </a:p>
        </p:txBody>
      </p:sp>
      <p:pic>
        <p:nvPicPr>
          <p:cNvPr id="5" name="A screenshot of textDescription automatically generated" descr="A screenshot of textDescription automatically generated">
            <a:extLst>
              <a:ext uri="{FF2B5EF4-FFF2-40B4-BE49-F238E27FC236}">
                <a16:creationId xmlns:a16="http://schemas.microsoft.com/office/drawing/2014/main" id="{5F98FB31-93BD-EA4A-A564-C66FAD305005}"/>
              </a:ext>
            </a:extLst>
          </p:cNvPr>
          <p:cNvPicPr>
            <a:picLocks noChangeAspect="1"/>
          </p:cNvPicPr>
          <p:nvPr/>
        </p:nvPicPr>
        <p:blipFill>
          <a:blip r:embed="rId2"/>
          <a:stretch>
            <a:fillRect/>
          </a:stretch>
        </p:blipFill>
        <p:spPr>
          <a:xfrm>
            <a:off x="2476278" y="1123546"/>
            <a:ext cx="6841321" cy="4950435"/>
          </a:xfrm>
          <a:prstGeom prst="rect">
            <a:avLst/>
          </a:prstGeom>
          <a:ln w="12700">
            <a:miter lim="400000"/>
          </a:ln>
        </p:spPr>
      </p:pic>
      <p:grpSp>
        <p:nvGrpSpPr>
          <p:cNvPr id="6" name="Group">
            <a:extLst>
              <a:ext uri="{FF2B5EF4-FFF2-40B4-BE49-F238E27FC236}">
                <a16:creationId xmlns:a16="http://schemas.microsoft.com/office/drawing/2014/main" id="{44060E41-8962-F240-9D24-575C0FBA5053}"/>
              </a:ext>
            </a:extLst>
          </p:cNvPr>
          <p:cNvGrpSpPr/>
          <p:nvPr/>
        </p:nvGrpSpPr>
        <p:grpSpPr>
          <a:xfrm>
            <a:off x="802126" y="3729585"/>
            <a:ext cx="916815" cy="1917003"/>
            <a:chOff x="0" y="0"/>
            <a:chExt cx="916813" cy="1917001"/>
          </a:xfrm>
        </p:grpSpPr>
        <p:grpSp>
          <p:nvGrpSpPr>
            <p:cNvPr id="7" name="Group">
              <a:extLst>
                <a:ext uri="{FF2B5EF4-FFF2-40B4-BE49-F238E27FC236}">
                  <a16:creationId xmlns:a16="http://schemas.microsoft.com/office/drawing/2014/main" id="{CAC439FC-59A0-CA40-AE54-D8771DC4B483}"/>
                </a:ext>
              </a:extLst>
            </p:cNvPr>
            <p:cNvGrpSpPr/>
            <p:nvPr/>
          </p:nvGrpSpPr>
          <p:grpSpPr>
            <a:xfrm>
              <a:off x="80961" y="436563"/>
              <a:ext cx="711205" cy="685799"/>
              <a:chOff x="-1" y="1"/>
              <a:chExt cx="711203" cy="685797"/>
            </a:xfrm>
          </p:grpSpPr>
          <p:sp>
            <p:nvSpPr>
              <p:cNvPr id="12" name="Shape">
                <a:extLst>
                  <a:ext uri="{FF2B5EF4-FFF2-40B4-BE49-F238E27FC236}">
                    <a16:creationId xmlns:a16="http://schemas.microsoft.com/office/drawing/2014/main" id="{8FB8579A-1CEA-7645-BE1C-D31CE8E0392C}"/>
                  </a:ext>
                </a:extLst>
              </p:cNvPr>
              <p:cNvSpPr/>
              <p:nvPr/>
            </p:nvSpPr>
            <p:spPr>
              <a:xfrm rot="2533151">
                <a:off x="117626" y="369351"/>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13" name="Shape">
                <a:extLst>
                  <a:ext uri="{FF2B5EF4-FFF2-40B4-BE49-F238E27FC236}">
                    <a16:creationId xmlns:a16="http://schemas.microsoft.com/office/drawing/2014/main" id="{DF9ABCA3-FA20-174B-9E16-944C659B161A}"/>
                  </a:ext>
                </a:extLst>
              </p:cNvPr>
              <p:cNvSpPr/>
              <p:nvPr/>
            </p:nvSpPr>
            <p:spPr>
              <a:xfrm rot="19459794">
                <a:off x="421156" y="262599"/>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14" name="Shape">
                <a:extLst>
                  <a:ext uri="{FF2B5EF4-FFF2-40B4-BE49-F238E27FC236}">
                    <a16:creationId xmlns:a16="http://schemas.microsoft.com/office/drawing/2014/main" id="{F57E3A08-6F0F-9348-8B58-683B41CA4264}"/>
                  </a:ext>
                </a:extLst>
              </p:cNvPr>
              <p:cNvSpPr/>
              <p:nvPr/>
            </p:nvSpPr>
            <p:spPr>
              <a:xfrm rot="19459794">
                <a:off x="360078" y="395045"/>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5895">
                    <a:srgbClr val="7B7E80"/>
                  </a:gs>
                  <a:gs pos="100000">
                    <a:srgbClr val="000000"/>
                  </a:gs>
                </a:gsLst>
                <a:path path="circle">
                  <a:fillToRect l="62278" t="119636" r="37721" b="-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15" name="Shape">
                <a:extLst>
                  <a:ext uri="{FF2B5EF4-FFF2-40B4-BE49-F238E27FC236}">
                    <a16:creationId xmlns:a16="http://schemas.microsoft.com/office/drawing/2014/main" id="{CA8D147A-E92A-7347-9048-1ACE3D90AEB9}"/>
                  </a:ext>
                </a:extLst>
              </p:cNvPr>
              <p:cNvSpPr/>
              <p:nvPr/>
            </p:nvSpPr>
            <p:spPr>
              <a:xfrm rot="19459794">
                <a:off x="352893" y="310528"/>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16" name="Shape">
                <a:extLst>
                  <a:ext uri="{FF2B5EF4-FFF2-40B4-BE49-F238E27FC236}">
                    <a16:creationId xmlns:a16="http://schemas.microsoft.com/office/drawing/2014/main" id="{0A5CEC55-3E44-1E49-9F5C-511A63C21BF6}"/>
                  </a:ext>
                </a:extLst>
              </p:cNvPr>
              <p:cNvSpPr/>
              <p:nvPr/>
            </p:nvSpPr>
            <p:spPr>
              <a:xfrm rot="2533151">
                <a:off x="48955" y="241209"/>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5895">
                    <a:srgbClr val="7B7E80"/>
                  </a:gs>
                  <a:gs pos="100000">
                    <a:srgbClr val="000000"/>
                  </a:gs>
                </a:gsLst>
                <a:path path="circle">
                  <a:fillToRect l="62278" t="119636" r="37721" b="-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17" name="Shape">
                <a:extLst>
                  <a:ext uri="{FF2B5EF4-FFF2-40B4-BE49-F238E27FC236}">
                    <a16:creationId xmlns:a16="http://schemas.microsoft.com/office/drawing/2014/main" id="{4CCE1ACE-F963-FF44-9AF8-9706A92E3DDC}"/>
                  </a:ext>
                </a:extLst>
              </p:cNvPr>
              <p:cNvSpPr/>
              <p:nvPr/>
            </p:nvSpPr>
            <p:spPr>
              <a:xfrm rot="19459794">
                <a:off x="310161" y="48382"/>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18" name="Shape">
                <a:extLst>
                  <a:ext uri="{FF2B5EF4-FFF2-40B4-BE49-F238E27FC236}">
                    <a16:creationId xmlns:a16="http://schemas.microsoft.com/office/drawing/2014/main" id="{AE71DA8B-8346-2C4B-B43D-18211DB0B640}"/>
                  </a:ext>
                </a:extLst>
              </p:cNvPr>
              <p:cNvSpPr/>
              <p:nvPr/>
            </p:nvSpPr>
            <p:spPr>
              <a:xfrm rot="19459794">
                <a:off x="392520" y="148444"/>
                <a:ext cx="243004"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2877">
                    <a:srgbClr val="7B7E80"/>
                  </a:gs>
                  <a:gs pos="100000">
                    <a:srgbClr val="000000"/>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19" name="Shape">
                <a:extLst>
                  <a:ext uri="{FF2B5EF4-FFF2-40B4-BE49-F238E27FC236}">
                    <a16:creationId xmlns:a16="http://schemas.microsoft.com/office/drawing/2014/main" id="{463550CC-8598-774F-9667-1B553E828CA6}"/>
                  </a:ext>
                </a:extLst>
              </p:cNvPr>
              <p:cNvSpPr/>
              <p:nvPr/>
            </p:nvSpPr>
            <p:spPr>
              <a:xfrm rot="19459794">
                <a:off x="184900" y="94215"/>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2877">
                    <a:srgbClr val="7B7E80"/>
                  </a:gs>
                  <a:gs pos="100000">
                    <a:srgbClr val="000000"/>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20" name="Shape">
                <a:extLst>
                  <a:ext uri="{FF2B5EF4-FFF2-40B4-BE49-F238E27FC236}">
                    <a16:creationId xmlns:a16="http://schemas.microsoft.com/office/drawing/2014/main" id="{EE2FB0EF-FBAB-2E45-BFC4-5F889BE8DA48}"/>
                  </a:ext>
                </a:extLst>
              </p:cNvPr>
              <p:cNvSpPr/>
              <p:nvPr/>
            </p:nvSpPr>
            <p:spPr>
              <a:xfrm rot="2533151">
                <a:off x="248312" y="395694"/>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2877">
                    <a:srgbClr val="7B7E80"/>
                  </a:gs>
                  <a:gs pos="100000">
                    <a:srgbClr val="000000"/>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21" name="Shape">
                <a:extLst>
                  <a:ext uri="{FF2B5EF4-FFF2-40B4-BE49-F238E27FC236}">
                    <a16:creationId xmlns:a16="http://schemas.microsoft.com/office/drawing/2014/main" id="{E913FCE5-B64D-604C-A8F7-D332B2463692}"/>
                  </a:ext>
                </a:extLst>
              </p:cNvPr>
              <p:cNvSpPr/>
              <p:nvPr/>
            </p:nvSpPr>
            <p:spPr>
              <a:xfrm rot="2533151">
                <a:off x="73978" y="191709"/>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22" name="Shape">
                <a:extLst>
                  <a:ext uri="{FF2B5EF4-FFF2-40B4-BE49-F238E27FC236}">
                    <a16:creationId xmlns:a16="http://schemas.microsoft.com/office/drawing/2014/main" id="{BE0588CB-450D-F246-881E-23244D2A7ADD}"/>
                  </a:ext>
                </a:extLst>
              </p:cNvPr>
              <p:cNvSpPr/>
              <p:nvPr/>
            </p:nvSpPr>
            <p:spPr>
              <a:xfrm rot="19459794">
                <a:off x="130397" y="293044"/>
                <a:ext cx="243004" cy="239531"/>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5895">
                    <a:srgbClr val="7B7E80"/>
                  </a:gs>
                  <a:gs pos="100000">
                    <a:srgbClr val="000000"/>
                  </a:gs>
                </a:gsLst>
                <a:path path="circle">
                  <a:fillToRect l="62278" t="119636" r="37721" b="-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23" name="Shape">
                <a:extLst>
                  <a:ext uri="{FF2B5EF4-FFF2-40B4-BE49-F238E27FC236}">
                    <a16:creationId xmlns:a16="http://schemas.microsoft.com/office/drawing/2014/main" id="{68C81755-50AC-8945-B289-9E6724ED4446}"/>
                  </a:ext>
                </a:extLst>
              </p:cNvPr>
              <p:cNvSpPr/>
              <p:nvPr/>
            </p:nvSpPr>
            <p:spPr>
              <a:xfrm rot="19459794">
                <a:off x="250942" y="242263"/>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grpSp>
        <p:sp>
          <p:nvSpPr>
            <p:cNvPr id="8" name="Shape">
              <a:extLst>
                <a:ext uri="{FF2B5EF4-FFF2-40B4-BE49-F238E27FC236}">
                  <a16:creationId xmlns:a16="http://schemas.microsoft.com/office/drawing/2014/main" id="{3B067BD4-9CB7-9D4A-872C-9E3A388AC3FE}"/>
                </a:ext>
              </a:extLst>
            </p:cNvPr>
            <p:cNvSpPr/>
            <p:nvPr/>
          </p:nvSpPr>
          <p:spPr>
            <a:xfrm rot="19459794">
              <a:off x="328610" y="1649414"/>
              <a:ext cx="227018" cy="222247"/>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9" name="+">
              <a:extLst>
                <a:ext uri="{FF2B5EF4-FFF2-40B4-BE49-F238E27FC236}">
                  <a16:creationId xmlns:a16="http://schemas.microsoft.com/office/drawing/2014/main" id="{B614B9E3-F0E1-2D42-BFF7-F090ED6CD101}"/>
                </a:ext>
              </a:extLst>
            </p:cNvPr>
            <p:cNvSpPr txBox="1"/>
            <p:nvPr/>
          </p:nvSpPr>
          <p:spPr>
            <a:xfrm>
              <a:off x="257038" y="1022350"/>
              <a:ext cx="359049"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300" b="1">
                  <a:latin typeface="+mj-lt"/>
                  <a:ea typeface="+mj-ea"/>
                  <a:cs typeface="+mj-cs"/>
                  <a:sym typeface="Helvetica"/>
                </a:defRPr>
              </a:lvl1pPr>
            </a:lstStyle>
            <a:p>
              <a:r>
                <a:t>+</a:t>
              </a:r>
            </a:p>
          </p:txBody>
        </p:sp>
        <p:sp>
          <p:nvSpPr>
            <p:cNvPr id="10" name="CICRC-p">
              <a:extLst>
                <a:ext uri="{FF2B5EF4-FFF2-40B4-BE49-F238E27FC236}">
                  <a16:creationId xmlns:a16="http://schemas.microsoft.com/office/drawing/2014/main" id="{D5F1CE31-1655-B848-BE97-992ED2C3025B}"/>
                </a:ext>
              </a:extLst>
            </p:cNvPr>
            <p:cNvSpPr txBox="1"/>
            <p:nvPr/>
          </p:nvSpPr>
          <p:spPr>
            <a:xfrm>
              <a:off x="0" y="0"/>
              <a:ext cx="916814" cy="370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p>
              <a:pPr defTabSz="584200">
                <a:lnSpc>
                  <a:spcPct val="110000"/>
                </a:lnSpc>
                <a:spcBef>
                  <a:spcPts val="1500"/>
                </a:spcBef>
                <a:defRPr sz="1800" b="1">
                  <a:latin typeface="+mj-lt"/>
                  <a:ea typeface="+mj-ea"/>
                  <a:cs typeface="+mj-cs"/>
                  <a:sym typeface="Helvetica"/>
                </a:defRPr>
              </a:pPr>
              <a:r>
                <a:t>CICR</a:t>
              </a:r>
              <a:r>
                <a:rPr baseline="-5999"/>
                <a:t>C-p</a:t>
              </a:r>
            </a:p>
          </p:txBody>
        </p:sp>
        <p:sp>
          <p:nvSpPr>
            <p:cNvPr id="11" name="Line">
              <a:extLst>
                <a:ext uri="{FF2B5EF4-FFF2-40B4-BE49-F238E27FC236}">
                  <a16:creationId xmlns:a16="http://schemas.microsoft.com/office/drawing/2014/main" id="{791EB73C-639A-5248-9D92-FB899CCEB96E}"/>
                </a:ext>
              </a:extLst>
            </p:cNvPr>
            <p:cNvSpPr/>
            <p:nvPr/>
          </p:nvSpPr>
          <p:spPr>
            <a:xfrm>
              <a:off x="52388" y="385762"/>
              <a:ext cx="796926" cy="1"/>
            </a:xfrm>
            <a:prstGeom prst="line">
              <a:avLst/>
            </a:prstGeom>
            <a:noFill/>
            <a:ln w="25400" cap="flat">
              <a:solidFill>
                <a:srgbClr val="000000"/>
              </a:solidFill>
              <a:prstDash val="solid"/>
              <a:round/>
            </a:ln>
            <a:effectLst/>
          </p:spPr>
          <p:txBody>
            <a:bodyPr wrap="square" lIns="45719" tIns="45719" rIns="45719" bIns="45719" numCol="1" anchor="t">
              <a:noAutofit/>
            </a:bodyPr>
            <a:lstStyle/>
            <a:p>
              <a:endParaRPr/>
            </a:p>
          </p:txBody>
        </p:sp>
      </p:grpSp>
      <p:pic>
        <p:nvPicPr>
          <p:cNvPr id="24" name="A picture containing indoor, table, sitting, roomDescription automatically generated" descr="A picture containing indoor, table, sitting, roomDescription automatically generated">
            <a:extLst>
              <a:ext uri="{FF2B5EF4-FFF2-40B4-BE49-F238E27FC236}">
                <a16:creationId xmlns:a16="http://schemas.microsoft.com/office/drawing/2014/main" id="{21EAF8FF-634A-E446-9945-A8B88AA99E9F}"/>
              </a:ext>
            </a:extLst>
          </p:cNvPr>
          <p:cNvPicPr>
            <a:picLocks noChangeAspect="1"/>
          </p:cNvPicPr>
          <p:nvPr/>
        </p:nvPicPr>
        <p:blipFill>
          <a:blip r:embed="rId3"/>
          <a:srcRect l="1918" r="41535" b="3315"/>
          <a:stretch>
            <a:fillRect/>
          </a:stretch>
        </p:blipFill>
        <p:spPr>
          <a:xfrm>
            <a:off x="9672972" y="3970188"/>
            <a:ext cx="2127251" cy="1676401"/>
          </a:xfrm>
          <a:prstGeom prst="rect">
            <a:avLst/>
          </a:prstGeom>
          <a:ln w="12700">
            <a:miter lim="400000"/>
          </a:ln>
        </p:spPr>
      </p:pic>
      <p:pic>
        <p:nvPicPr>
          <p:cNvPr id="25" name="A picture containing indoor, table, sitting, roomDescription automatically generated" descr="A picture containing indoor, table, sitting, roomDescription automatically generated">
            <a:extLst>
              <a:ext uri="{FF2B5EF4-FFF2-40B4-BE49-F238E27FC236}">
                <a16:creationId xmlns:a16="http://schemas.microsoft.com/office/drawing/2014/main" id="{E302FE20-899F-E24C-946D-4BD52FF0B692}"/>
              </a:ext>
            </a:extLst>
          </p:cNvPr>
          <p:cNvPicPr>
            <a:picLocks noChangeAspect="1"/>
          </p:cNvPicPr>
          <p:nvPr/>
        </p:nvPicPr>
        <p:blipFill>
          <a:blip r:embed="rId3"/>
          <a:srcRect l="58364" b="4121"/>
          <a:stretch>
            <a:fillRect/>
          </a:stretch>
        </p:blipFill>
        <p:spPr>
          <a:xfrm>
            <a:off x="9652335" y="1551710"/>
            <a:ext cx="2234426" cy="2370854"/>
          </a:xfrm>
          <a:prstGeom prst="rect">
            <a:avLst/>
          </a:prstGeom>
          <a:ln w="12700">
            <a:miter lim="400000"/>
          </a:ln>
        </p:spPr>
      </p:pic>
      <p:pic>
        <p:nvPicPr>
          <p:cNvPr id="26" name="A large white buildingDescription automatically generated" descr="A large white buildingDescription automatically generated">
            <a:extLst>
              <a:ext uri="{FF2B5EF4-FFF2-40B4-BE49-F238E27FC236}">
                <a16:creationId xmlns:a16="http://schemas.microsoft.com/office/drawing/2014/main" id="{31E5D175-9642-B949-868B-E5472D87D062}"/>
              </a:ext>
            </a:extLst>
          </p:cNvPr>
          <p:cNvPicPr>
            <a:picLocks noChangeAspect="1"/>
          </p:cNvPicPr>
          <p:nvPr/>
        </p:nvPicPr>
        <p:blipFill>
          <a:blip r:embed="rId4"/>
          <a:stretch>
            <a:fillRect/>
          </a:stretch>
        </p:blipFill>
        <p:spPr>
          <a:xfrm>
            <a:off x="305239" y="1535660"/>
            <a:ext cx="1911350" cy="1917701"/>
          </a:xfrm>
          <a:prstGeom prst="rect">
            <a:avLst/>
          </a:prstGeom>
          <a:ln w="12700">
            <a:miter lim="400000"/>
          </a:ln>
        </p:spPr>
      </p:pic>
      <p:sp>
        <p:nvSpPr>
          <p:cNvPr id="27" name="Can novel single and multi-ion therapy techniques improve stability of phys/bio distributions?">
            <a:extLst>
              <a:ext uri="{FF2B5EF4-FFF2-40B4-BE49-F238E27FC236}">
                <a16:creationId xmlns:a16="http://schemas.microsoft.com/office/drawing/2014/main" id="{B61DE90C-493A-D740-8A5D-AAC5645AA26A}"/>
              </a:ext>
            </a:extLst>
          </p:cNvPr>
          <p:cNvSpPr txBox="1"/>
          <p:nvPr/>
        </p:nvSpPr>
        <p:spPr>
          <a:xfrm>
            <a:off x="689773" y="6148445"/>
            <a:ext cx="835855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3000"/>
            </a:pPr>
            <a:r>
              <a:rPr lang="en-US" sz="1800" b="1">
                <a:solidFill>
                  <a:srgbClr val="002060"/>
                </a:solidFill>
              </a:rPr>
              <a:t>Measurement, characterization and modeling nuclear secondaries for low and high LET particles </a:t>
            </a:r>
            <a:endParaRPr sz="1800" b="1">
              <a:solidFill>
                <a:srgbClr val="002060"/>
              </a:solidFill>
            </a:endParaRPr>
          </a:p>
        </p:txBody>
      </p:sp>
      <p:sp>
        <p:nvSpPr>
          <p:cNvPr id="28" name="Rectangle 2">
            <a:extLst>
              <a:ext uri="{FF2B5EF4-FFF2-40B4-BE49-F238E27FC236}">
                <a16:creationId xmlns:a16="http://schemas.microsoft.com/office/drawing/2014/main" id="{0B7349F4-F0A5-584A-A66C-71ECC411D76A}"/>
              </a:ext>
            </a:extLst>
          </p:cNvPr>
          <p:cNvSpPr>
            <a:spLocks noChangeArrowheads="1"/>
          </p:cNvSpPr>
          <p:nvPr/>
        </p:nvSpPr>
        <p:spPr bwMode="auto">
          <a:xfrm>
            <a:off x="-672752" y="241162"/>
            <a:ext cx="8247936"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@Laboratori Nazionali del Sud</a:t>
            </a:r>
          </a:p>
        </p:txBody>
      </p:sp>
    </p:spTree>
    <p:extLst>
      <p:ext uri="{BB962C8B-B14F-4D97-AF65-F5344CB8AC3E}">
        <p14:creationId xmlns:p14="http://schemas.microsoft.com/office/powerpoint/2010/main" val="14751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AFD55D8-2F7F-8145-A0C2-58BEE056A8FD}"/>
              </a:ext>
            </a:extLst>
          </p:cNvPr>
          <p:cNvSpPr>
            <a:spLocks noGrp="1"/>
          </p:cNvSpPr>
          <p:nvPr>
            <p:ph type="sldNum" sz="quarter" idx="12"/>
          </p:nvPr>
        </p:nvSpPr>
        <p:spPr/>
        <p:txBody>
          <a:bodyPr/>
          <a:lstStyle/>
          <a:p>
            <a:fld id="{825A1364-9D83-4D37-A282-5E5560CE45FB}" type="slidenum">
              <a:rPr lang="it-IT" smtClean="0"/>
              <a:pPr/>
              <a:t>12</a:t>
            </a:fld>
            <a:endParaRPr lang="it-IT"/>
          </a:p>
        </p:txBody>
      </p:sp>
      <p:sp>
        <p:nvSpPr>
          <p:cNvPr id="28" name="Rectangle 2">
            <a:extLst>
              <a:ext uri="{FF2B5EF4-FFF2-40B4-BE49-F238E27FC236}">
                <a16:creationId xmlns:a16="http://schemas.microsoft.com/office/drawing/2014/main" id="{0B7349F4-F0A5-584A-A66C-71ECC411D76A}"/>
              </a:ext>
            </a:extLst>
          </p:cNvPr>
          <p:cNvSpPr>
            <a:spLocks noChangeArrowheads="1"/>
          </p:cNvSpPr>
          <p:nvPr/>
        </p:nvSpPr>
        <p:spPr bwMode="auto">
          <a:xfrm>
            <a:off x="-672752" y="241162"/>
            <a:ext cx="8247936"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@Laboratori Nazionali del Sud</a:t>
            </a:r>
          </a:p>
        </p:txBody>
      </p:sp>
      <p:grpSp>
        <p:nvGrpSpPr>
          <p:cNvPr id="29" name="A screenshot of textDescription automatically generated">
            <a:extLst>
              <a:ext uri="{FF2B5EF4-FFF2-40B4-BE49-F238E27FC236}">
                <a16:creationId xmlns:a16="http://schemas.microsoft.com/office/drawing/2014/main" id="{4E6110AA-471E-0949-9A29-5C188C3DB4C0}"/>
              </a:ext>
            </a:extLst>
          </p:cNvPr>
          <p:cNvGrpSpPr/>
          <p:nvPr/>
        </p:nvGrpSpPr>
        <p:grpSpPr>
          <a:xfrm>
            <a:off x="10342562" y="1079500"/>
            <a:ext cx="1801813" cy="1393825"/>
            <a:chOff x="0" y="0"/>
            <a:chExt cx="1801812" cy="1393825"/>
          </a:xfrm>
        </p:grpSpPr>
        <p:sp>
          <p:nvSpPr>
            <p:cNvPr id="30" name="Rectangle">
              <a:extLst>
                <a:ext uri="{FF2B5EF4-FFF2-40B4-BE49-F238E27FC236}">
                  <a16:creationId xmlns:a16="http://schemas.microsoft.com/office/drawing/2014/main" id="{6E0BDDE5-CF11-764D-996F-4FA299886D3D}"/>
                </a:ext>
              </a:extLst>
            </p:cNvPr>
            <p:cNvSpPr/>
            <p:nvPr/>
          </p:nvSpPr>
          <p:spPr>
            <a:xfrm>
              <a:off x="9525" y="9525"/>
              <a:ext cx="1782763" cy="1374775"/>
            </a:xfrm>
            <a:prstGeom prst="rect">
              <a:avLst/>
            </a:prstGeom>
            <a:solidFill>
              <a:srgbClr val="CCDBF1"/>
            </a:solidFill>
            <a:ln w="12700" cap="flat">
              <a:noFill/>
              <a:miter lim="400000"/>
            </a:ln>
            <a:effectLst/>
          </p:spPr>
          <p:txBody>
            <a:bodyPr wrap="square" lIns="45718" tIns="45718" rIns="45718" bIns="45718" numCol="1" anchor="t">
              <a:noAutofit/>
            </a:bodyPr>
            <a:lstStyle/>
            <a:p>
              <a:endParaRPr/>
            </a:p>
          </p:txBody>
        </p:sp>
        <p:pic>
          <p:nvPicPr>
            <p:cNvPr id="31" name="A screenshot of text  Description automatically generated.png" descr="A screenshot of text  Description automatically generated.png">
              <a:extLst>
                <a:ext uri="{FF2B5EF4-FFF2-40B4-BE49-F238E27FC236}">
                  <a16:creationId xmlns:a16="http://schemas.microsoft.com/office/drawing/2014/main" id="{E17176FF-6F3D-A14C-B1C9-5E53AFD5EBA8}"/>
                </a:ext>
              </a:extLst>
            </p:cNvPr>
            <p:cNvPicPr>
              <a:picLocks noChangeAspect="1"/>
            </p:cNvPicPr>
            <p:nvPr/>
          </p:nvPicPr>
          <p:blipFill>
            <a:blip r:embed="rId2"/>
            <a:srcRect l="49572" r="427" b="46809"/>
            <a:stretch>
              <a:fillRect/>
            </a:stretch>
          </p:blipFill>
          <p:spPr>
            <a:xfrm>
              <a:off x="9525" y="12083"/>
              <a:ext cx="1782763" cy="1372217"/>
            </a:xfrm>
            <a:prstGeom prst="rect">
              <a:avLst/>
            </a:prstGeom>
            <a:ln w="12700" cap="flat">
              <a:noFill/>
              <a:miter lim="400000"/>
            </a:ln>
            <a:effectLst/>
          </p:spPr>
        </p:pic>
        <p:sp>
          <p:nvSpPr>
            <p:cNvPr id="32" name="Rectangle">
              <a:extLst>
                <a:ext uri="{FF2B5EF4-FFF2-40B4-BE49-F238E27FC236}">
                  <a16:creationId xmlns:a16="http://schemas.microsoft.com/office/drawing/2014/main" id="{24AA618E-5CC8-964A-8809-3113FB049B6C}"/>
                </a:ext>
              </a:extLst>
            </p:cNvPr>
            <p:cNvSpPr/>
            <p:nvPr/>
          </p:nvSpPr>
          <p:spPr>
            <a:xfrm>
              <a:off x="0" y="0"/>
              <a:ext cx="1801813" cy="1393825"/>
            </a:xfrm>
            <a:prstGeom prst="rect">
              <a:avLst/>
            </a:prstGeom>
            <a:noFill/>
            <a:ln w="19050" cap="flat">
              <a:solidFill>
                <a:srgbClr val="000000"/>
              </a:solidFill>
              <a:prstDash val="solid"/>
              <a:round/>
            </a:ln>
            <a:effectLst/>
          </p:spPr>
          <p:txBody>
            <a:bodyPr wrap="square" lIns="45718" tIns="45718" rIns="45718" bIns="45718" numCol="1" anchor="t">
              <a:noAutofit/>
            </a:bodyPr>
            <a:lstStyle/>
            <a:p>
              <a:endParaRPr/>
            </a:p>
          </p:txBody>
        </p:sp>
      </p:grpSp>
      <p:sp>
        <p:nvSpPr>
          <p:cNvPr id="33" name="1st multi-ion bio-effect verification">
            <a:extLst>
              <a:ext uri="{FF2B5EF4-FFF2-40B4-BE49-F238E27FC236}">
                <a16:creationId xmlns:a16="http://schemas.microsoft.com/office/drawing/2014/main" id="{EE28F4D2-8CC2-0F43-AF75-EBE74A07C45A}"/>
              </a:ext>
            </a:extLst>
          </p:cNvPr>
          <p:cNvSpPr txBox="1"/>
          <p:nvPr/>
        </p:nvSpPr>
        <p:spPr>
          <a:xfrm>
            <a:off x="2848768" y="1177131"/>
            <a:ext cx="6434139"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4200">
              <a:lnSpc>
                <a:spcPct val="110000"/>
              </a:lnSpc>
              <a:spcBef>
                <a:spcPts val="1500"/>
              </a:spcBef>
              <a:defRPr sz="2000" b="1">
                <a:latin typeface="+mj-lt"/>
                <a:ea typeface="+mj-ea"/>
                <a:cs typeface="+mj-cs"/>
                <a:sym typeface="Helvetica"/>
              </a:defRPr>
            </a:lvl1pPr>
          </a:lstStyle>
          <a:p>
            <a:r>
              <a:t>1st multi-ion bio-effect verification</a:t>
            </a:r>
          </a:p>
        </p:txBody>
      </p:sp>
      <p:grpSp>
        <p:nvGrpSpPr>
          <p:cNvPr id="34" name="Group">
            <a:extLst>
              <a:ext uri="{FF2B5EF4-FFF2-40B4-BE49-F238E27FC236}">
                <a16:creationId xmlns:a16="http://schemas.microsoft.com/office/drawing/2014/main" id="{AA114838-2AD7-1C48-930F-EB3DEBA55ACC}"/>
              </a:ext>
            </a:extLst>
          </p:cNvPr>
          <p:cNvGrpSpPr/>
          <p:nvPr/>
        </p:nvGrpSpPr>
        <p:grpSpPr>
          <a:xfrm>
            <a:off x="10783887" y="3236912"/>
            <a:ext cx="916815" cy="1917002"/>
            <a:chOff x="0" y="0"/>
            <a:chExt cx="916813" cy="1917001"/>
          </a:xfrm>
        </p:grpSpPr>
        <p:grpSp>
          <p:nvGrpSpPr>
            <p:cNvPr id="35" name="Group">
              <a:extLst>
                <a:ext uri="{FF2B5EF4-FFF2-40B4-BE49-F238E27FC236}">
                  <a16:creationId xmlns:a16="http://schemas.microsoft.com/office/drawing/2014/main" id="{9B2F80E6-B7A6-4F46-85BE-63EEE751C77B}"/>
                </a:ext>
              </a:extLst>
            </p:cNvPr>
            <p:cNvGrpSpPr/>
            <p:nvPr/>
          </p:nvGrpSpPr>
          <p:grpSpPr>
            <a:xfrm>
              <a:off x="80961" y="436563"/>
              <a:ext cx="711205" cy="685799"/>
              <a:chOff x="-1" y="1"/>
              <a:chExt cx="711203" cy="685797"/>
            </a:xfrm>
          </p:grpSpPr>
          <p:sp>
            <p:nvSpPr>
              <p:cNvPr id="40" name="Shape">
                <a:extLst>
                  <a:ext uri="{FF2B5EF4-FFF2-40B4-BE49-F238E27FC236}">
                    <a16:creationId xmlns:a16="http://schemas.microsoft.com/office/drawing/2014/main" id="{525AAE8B-A02D-7347-B991-B21281EB8466}"/>
                  </a:ext>
                </a:extLst>
              </p:cNvPr>
              <p:cNvSpPr/>
              <p:nvPr/>
            </p:nvSpPr>
            <p:spPr>
              <a:xfrm rot="2533151">
                <a:off x="117626" y="369351"/>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41" name="Shape">
                <a:extLst>
                  <a:ext uri="{FF2B5EF4-FFF2-40B4-BE49-F238E27FC236}">
                    <a16:creationId xmlns:a16="http://schemas.microsoft.com/office/drawing/2014/main" id="{92279E84-1BE8-FF48-BD21-A7662BFFD65E}"/>
                  </a:ext>
                </a:extLst>
              </p:cNvPr>
              <p:cNvSpPr/>
              <p:nvPr/>
            </p:nvSpPr>
            <p:spPr>
              <a:xfrm rot="19459794">
                <a:off x="421156" y="262599"/>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42" name="Shape">
                <a:extLst>
                  <a:ext uri="{FF2B5EF4-FFF2-40B4-BE49-F238E27FC236}">
                    <a16:creationId xmlns:a16="http://schemas.microsoft.com/office/drawing/2014/main" id="{60A286A7-9275-3C45-BF87-37EB343595A6}"/>
                  </a:ext>
                </a:extLst>
              </p:cNvPr>
              <p:cNvSpPr/>
              <p:nvPr/>
            </p:nvSpPr>
            <p:spPr>
              <a:xfrm rot="19459794">
                <a:off x="360078" y="395045"/>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5895">
                    <a:srgbClr val="7B7E80"/>
                  </a:gs>
                  <a:gs pos="100000">
                    <a:srgbClr val="000000"/>
                  </a:gs>
                </a:gsLst>
                <a:path path="circle">
                  <a:fillToRect l="62278" t="119636" r="37721" b="-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43" name="Shape">
                <a:extLst>
                  <a:ext uri="{FF2B5EF4-FFF2-40B4-BE49-F238E27FC236}">
                    <a16:creationId xmlns:a16="http://schemas.microsoft.com/office/drawing/2014/main" id="{2070924E-52EA-D246-B4C2-963C4AF6C10B}"/>
                  </a:ext>
                </a:extLst>
              </p:cNvPr>
              <p:cNvSpPr/>
              <p:nvPr/>
            </p:nvSpPr>
            <p:spPr>
              <a:xfrm rot="19459794">
                <a:off x="352893" y="310528"/>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44" name="Shape">
                <a:extLst>
                  <a:ext uri="{FF2B5EF4-FFF2-40B4-BE49-F238E27FC236}">
                    <a16:creationId xmlns:a16="http://schemas.microsoft.com/office/drawing/2014/main" id="{236E33F5-AEA6-2544-8A6E-890B53B2A282}"/>
                  </a:ext>
                </a:extLst>
              </p:cNvPr>
              <p:cNvSpPr/>
              <p:nvPr/>
            </p:nvSpPr>
            <p:spPr>
              <a:xfrm rot="2533151">
                <a:off x="48955" y="241209"/>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5895">
                    <a:srgbClr val="7B7E80"/>
                  </a:gs>
                  <a:gs pos="100000">
                    <a:srgbClr val="000000"/>
                  </a:gs>
                </a:gsLst>
                <a:path path="circle">
                  <a:fillToRect l="62278" t="119636" r="37721" b="-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45" name="Shape">
                <a:extLst>
                  <a:ext uri="{FF2B5EF4-FFF2-40B4-BE49-F238E27FC236}">
                    <a16:creationId xmlns:a16="http://schemas.microsoft.com/office/drawing/2014/main" id="{DB785618-5B62-4D4A-9A43-48BB621F3DE4}"/>
                  </a:ext>
                </a:extLst>
              </p:cNvPr>
              <p:cNvSpPr/>
              <p:nvPr/>
            </p:nvSpPr>
            <p:spPr>
              <a:xfrm rot="19459794">
                <a:off x="310161" y="48382"/>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46" name="Shape">
                <a:extLst>
                  <a:ext uri="{FF2B5EF4-FFF2-40B4-BE49-F238E27FC236}">
                    <a16:creationId xmlns:a16="http://schemas.microsoft.com/office/drawing/2014/main" id="{5979F70E-D801-924A-B04D-60F06040AF70}"/>
                  </a:ext>
                </a:extLst>
              </p:cNvPr>
              <p:cNvSpPr/>
              <p:nvPr/>
            </p:nvSpPr>
            <p:spPr>
              <a:xfrm rot="19459794">
                <a:off x="392520" y="148444"/>
                <a:ext cx="243004"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2877">
                    <a:srgbClr val="7B7E80"/>
                  </a:gs>
                  <a:gs pos="100000">
                    <a:srgbClr val="000000"/>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47" name="Shape">
                <a:extLst>
                  <a:ext uri="{FF2B5EF4-FFF2-40B4-BE49-F238E27FC236}">
                    <a16:creationId xmlns:a16="http://schemas.microsoft.com/office/drawing/2014/main" id="{E260B01C-FCA4-D041-9CFE-B4253B918746}"/>
                  </a:ext>
                </a:extLst>
              </p:cNvPr>
              <p:cNvSpPr/>
              <p:nvPr/>
            </p:nvSpPr>
            <p:spPr>
              <a:xfrm rot="19459794">
                <a:off x="184900" y="94215"/>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2877">
                    <a:srgbClr val="7B7E80"/>
                  </a:gs>
                  <a:gs pos="100000">
                    <a:srgbClr val="000000"/>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48" name="Shape">
                <a:extLst>
                  <a:ext uri="{FF2B5EF4-FFF2-40B4-BE49-F238E27FC236}">
                    <a16:creationId xmlns:a16="http://schemas.microsoft.com/office/drawing/2014/main" id="{83B015E1-CDDB-EE4F-84A6-1620B1B6F059}"/>
                  </a:ext>
                </a:extLst>
              </p:cNvPr>
              <p:cNvSpPr/>
              <p:nvPr/>
            </p:nvSpPr>
            <p:spPr>
              <a:xfrm rot="2533151">
                <a:off x="248312" y="395694"/>
                <a:ext cx="243005"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2877">
                    <a:srgbClr val="7B7E80"/>
                  </a:gs>
                  <a:gs pos="100000">
                    <a:srgbClr val="000000"/>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49" name="Shape">
                <a:extLst>
                  <a:ext uri="{FF2B5EF4-FFF2-40B4-BE49-F238E27FC236}">
                    <a16:creationId xmlns:a16="http://schemas.microsoft.com/office/drawing/2014/main" id="{472DABD3-4167-914B-B90E-22F17B6C3C97}"/>
                  </a:ext>
                </a:extLst>
              </p:cNvPr>
              <p:cNvSpPr/>
              <p:nvPr/>
            </p:nvSpPr>
            <p:spPr>
              <a:xfrm rot="2533151">
                <a:off x="73978" y="191709"/>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50" name="Shape">
                <a:extLst>
                  <a:ext uri="{FF2B5EF4-FFF2-40B4-BE49-F238E27FC236}">
                    <a16:creationId xmlns:a16="http://schemas.microsoft.com/office/drawing/2014/main" id="{7F7E92D0-1FF3-A14E-97EE-04CBAECB5FB6}"/>
                  </a:ext>
                </a:extLst>
              </p:cNvPr>
              <p:cNvSpPr/>
              <p:nvPr/>
            </p:nvSpPr>
            <p:spPr>
              <a:xfrm rot="19459794">
                <a:off x="130397" y="293044"/>
                <a:ext cx="243004" cy="239531"/>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6FBFF"/>
                  </a:gs>
                  <a:gs pos="45895">
                    <a:srgbClr val="7B7E80"/>
                  </a:gs>
                  <a:gs pos="100000">
                    <a:srgbClr val="000000"/>
                  </a:gs>
                </a:gsLst>
                <a:path path="circle">
                  <a:fillToRect l="62278" t="119636" r="37721" b="-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51" name="Shape">
                <a:extLst>
                  <a:ext uri="{FF2B5EF4-FFF2-40B4-BE49-F238E27FC236}">
                    <a16:creationId xmlns:a16="http://schemas.microsoft.com/office/drawing/2014/main" id="{3D572641-8561-3542-8968-C9447D0F54EC}"/>
                  </a:ext>
                </a:extLst>
              </p:cNvPr>
              <p:cNvSpPr/>
              <p:nvPr/>
            </p:nvSpPr>
            <p:spPr>
              <a:xfrm rot="19459794">
                <a:off x="250942" y="242263"/>
                <a:ext cx="243006" cy="239530"/>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grpSp>
        <p:sp>
          <p:nvSpPr>
            <p:cNvPr id="36" name="Shape">
              <a:extLst>
                <a:ext uri="{FF2B5EF4-FFF2-40B4-BE49-F238E27FC236}">
                  <a16:creationId xmlns:a16="http://schemas.microsoft.com/office/drawing/2014/main" id="{7EB8CD6F-D6EB-ED4C-A9B7-4918174AED15}"/>
                </a:ext>
              </a:extLst>
            </p:cNvPr>
            <p:cNvSpPr/>
            <p:nvPr/>
          </p:nvSpPr>
          <p:spPr>
            <a:xfrm rot="19459794">
              <a:off x="328610" y="1649414"/>
              <a:ext cx="227018" cy="222247"/>
            </a:xfrm>
            <a:custGeom>
              <a:avLst/>
              <a:gdLst/>
              <a:ahLst/>
              <a:cxnLst>
                <a:cxn ang="0">
                  <a:pos x="wd2" y="hd2"/>
                </a:cxn>
                <a:cxn ang="5400000">
                  <a:pos x="wd2" y="hd2"/>
                </a:cxn>
                <a:cxn ang="10800000">
                  <a:pos x="wd2" y="hd2"/>
                </a:cxn>
                <a:cxn ang="16200000">
                  <a:pos x="wd2" y="hd2"/>
                </a:cxn>
              </a:cxnLst>
              <a:rect l="0" t="0" r="r" b="b"/>
              <a:pathLst>
                <a:path w="19623" h="19620" extrusionOk="0">
                  <a:moveTo>
                    <a:pt x="16819" y="2800"/>
                  </a:moveTo>
                  <a:cubicBezTo>
                    <a:pt x="20611" y="6590"/>
                    <a:pt x="20548" y="12801"/>
                    <a:pt x="16678" y="16672"/>
                  </a:cubicBezTo>
                  <a:cubicBezTo>
                    <a:pt x="12808" y="20544"/>
                    <a:pt x="6596" y="20610"/>
                    <a:pt x="2803" y="16820"/>
                  </a:cubicBezTo>
                  <a:cubicBezTo>
                    <a:pt x="-989" y="13030"/>
                    <a:pt x="-926" y="6819"/>
                    <a:pt x="2944" y="2948"/>
                  </a:cubicBezTo>
                  <a:cubicBezTo>
                    <a:pt x="6814" y="-924"/>
                    <a:pt x="13026" y="-990"/>
                    <a:pt x="16819" y="2800"/>
                  </a:cubicBezTo>
                  <a:close/>
                </a:path>
              </a:pathLst>
            </a:custGeom>
            <a:gradFill flip="none" rotWithShape="1">
              <a:gsLst>
                <a:gs pos="0">
                  <a:srgbClr val="F2FFF7"/>
                </a:gs>
                <a:gs pos="63719">
                  <a:srgbClr val="DC8189"/>
                </a:gs>
                <a:gs pos="100000">
                  <a:srgbClr val="C6021C"/>
                </a:gs>
              </a:gsLst>
              <a:path path="circle">
                <a:fillToRect l="37721" t="-19636" r="62278" b="119636"/>
              </a:path>
            </a:gradFill>
            <a:ln w="12700" cap="flat">
              <a:noFill/>
              <a:miter lim="400000"/>
            </a:ln>
            <a:effectLst>
              <a:outerShdw dist="11838" dir="5400000" rotWithShape="0">
                <a:srgbClr val="000000"/>
              </a:outerShdw>
            </a:effectLst>
          </p:spPr>
          <p:txBody>
            <a:bodyPr wrap="square" lIns="45718" tIns="45718" rIns="45718" bIns="45718" numCol="1" anchor="ctr">
              <a:noAutofit/>
            </a:bodyPr>
            <a:lstStyle/>
            <a:p>
              <a:pPr>
                <a:defRPr>
                  <a:latin typeface="+mn-lt"/>
                  <a:ea typeface="+mn-ea"/>
                  <a:cs typeface="+mn-cs"/>
                  <a:sym typeface="Times Roman"/>
                </a:defRPr>
              </a:pPr>
              <a:endParaRPr/>
            </a:p>
          </p:txBody>
        </p:sp>
        <p:sp>
          <p:nvSpPr>
            <p:cNvPr id="37" name="+">
              <a:extLst>
                <a:ext uri="{FF2B5EF4-FFF2-40B4-BE49-F238E27FC236}">
                  <a16:creationId xmlns:a16="http://schemas.microsoft.com/office/drawing/2014/main" id="{7560B99D-FEFC-C843-85A2-61BCD82A8FBA}"/>
                </a:ext>
              </a:extLst>
            </p:cNvPr>
            <p:cNvSpPr txBox="1"/>
            <p:nvPr/>
          </p:nvSpPr>
          <p:spPr>
            <a:xfrm>
              <a:off x="257038" y="1022350"/>
              <a:ext cx="359049" cy="609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584200">
                <a:defRPr sz="3300" b="1">
                  <a:latin typeface="+mj-lt"/>
                  <a:ea typeface="+mj-ea"/>
                  <a:cs typeface="+mj-cs"/>
                  <a:sym typeface="Helvetica"/>
                </a:defRPr>
              </a:lvl1pPr>
            </a:lstStyle>
            <a:p>
              <a:r>
                <a:t>+</a:t>
              </a:r>
            </a:p>
          </p:txBody>
        </p:sp>
        <p:sp>
          <p:nvSpPr>
            <p:cNvPr id="38" name="CICRC-p">
              <a:extLst>
                <a:ext uri="{FF2B5EF4-FFF2-40B4-BE49-F238E27FC236}">
                  <a16:creationId xmlns:a16="http://schemas.microsoft.com/office/drawing/2014/main" id="{0A7DB5E0-7829-3747-B850-D65F32370906}"/>
                </a:ext>
              </a:extLst>
            </p:cNvPr>
            <p:cNvSpPr txBox="1"/>
            <p:nvPr/>
          </p:nvSpPr>
          <p:spPr>
            <a:xfrm>
              <a:off x="0" y="0"/>
              <a:ext cx="916814" cy="3708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p>
              <a:pPr defTabSz="584200">
                <a:lnSpc>
                  <a:spcPct val="110000"/>
                </a:lnSpc>
                <a:spcBef>
                  <a:spcPts val="1500"/>
                </a:spcBef>
                <a:defRPr sz="1800" b="1">
                  <a:latin typeface="+mj-lt"/>
                  <a:ea typeface="+mj-ea"/>
                  <a:cs typeface="+mj-cs"/>
                  <a:sym typeface="Helvetica"/>
                </a:defRPr>
              </a:pPr>
              <a:r>
                <a:t>CICR</a:t>
              </a:r>
              <a:r>
                <a:rPr baseline="-5999"/>
                <a:t>C-p</a:t>
              </a:r>
            </a:p>
          </p:txBody>
        </p:sp>
        <p:sp>
          <p:nvSpPr>
            <p:cNvPr id="39" name="Line">
              <a:extLst>
                <a:ext uri="{FF2B5EF4-FFF2-40B4-BE49-F238E27FC236}">
                  <a16:creationId xmlns:a16="http://schemas.microsoft.com/office/drawing/2014/main" id="{F82EF76C-5614-7641-9B04-F7B658B5B7EE}"/>
                </a:ext>
              </a:extLst>
            </p:cNvPr>
            <p:cNvSpPr/>
            <p:nvPr/>
          </p:nvSpPr>
          <p:spPr>
            <a:xfrm>
              <a:off x="52388" y="385762"/>
              <a:ext cx="796926" cy="1"/>
            </a:xfrm>
            <a:prstGeom prst="line">
              <a:avLst/>
            </a:prstGeom>
            <a:noFill/>
            <a:ln w="25400" cap="flat">
              <a:solidFill>
                <a:srgbClr val="000000"/>
              </a:solidFill>
              <a:prstDash val="solid"/>
              <a:round/>
            </a:ln>
            <a:effectLst/>
          </p:spPr>
          <p:txBody>
            <a:bodyPr wrap="square" lIns="45719" tIns="45719" rIns="45719" bIns="45719" numCol="1" anchor="t">
              <a:noAutofit/>
            </a:bodyPr>
            <a:lstStyle/>
            <a:p>
              <a:endParaRPr/>
            </a:p>
          </p:txBody>
        </p:sp>
      </p:grpSp>
      <p:pic>
        <p:nvPicPr>
          <p:cNvPr id="52" name="A screenshot of textDescription automatically generated" descr="A screenshot of textDescription automatically generated">
            <a:extLst>
              <a:ext uri="{FF2B5EF4-FFF2-40B4-BE49-F238E27FC236}">
                <a16:creationId xmlns:a16="http://schemas.microsoft.com/office/drawing/2014/main" id="{635A4835-FD6E-EB4C-ACD5-763AE2E5ED8E}"/>
              </a:ext>
            </a:extLst>
          </p:cNvPr>
          <p:cNvPicPr>
            <a:picLocks noChangeAspect="1"/>
          </p:cNvPicPr>
          <p:nvPr/>
        </p:nvPicPr>
        <p:blipFill>
          <a:blip r:embed="rId2"/>
          <a:srcRect r="50000" b="46710"/>
          <a:stretch>
            <a:fillRect/>
          </a:stretch>
        </p:blipFill>
        <p:spPr>
          <a:xfrm>
            <a:off x="3175" y="1052512"/>
            <a:ext cx="1781175" cy="1374776"/>
          </a:xfrm>
          <a:prstGeom prst="rect">
            <a:avLst/>
          </a:prstGeom>
          <a:ln w="19050">
            <a:solidFill>
              <a:srgbClr val="000000"/>
            </a:solidFill>
          </a:ln>
        </p:spPr>
      </p:pic>
      <p:pic>
        <p:nvPicPr>
          <p:cNvPr id="53" name="A close up of a mapDescription automatically generated" descr="A close up of a mapDescription automatically generated">
            <a:extLst>
              <a:ext uri="{FF2B5EF4-FFF2-40B4-BE49-F238E27FC236}">
                <a16:creationId xmlns:a16="http://schemas.microsoft.com/office/drawing/2014/main" id="{8DF50815-72DC-824A-86E6-A38546AE82E0}"/>
              </a:ext>
            </a:extLst>
          </p:cNvPr>
          <p:cNvPicPr>
            <a:picLocks noChangeAspect="1"/>
          </p:cNvPicPr>
          <p:nvPr/>
        </p:nvPicPr>
        <p:blipFill>
          <a:blip r:embed="rId3"/>
          <a:stretch>
            <a:fillRect/>
          </a:stretch>
        </p:blipFill>
        <p:spPr>
          <a:xfrm>
            <a:off x="1897062" y="1811337"/>
            <a:ext cx="8375651" cy="4397376"/>
          </a:xfrm>
          <a:prstGeom prst="rect">
            <a:avLst/>
          </a:prstGeom>
          <a:ln w="12700">
            <a:miter lim="400000"/>
          </a:ln>
        </p:spPr>
      </p:pic>
      <p:sp>
        <p:nvSpPr>
          <p:cNvPr id="54" name="in vitro…">
            <a:extLst>
              <a:ext uri="{FF2B5EF4-FFF2-40B4-BE49-F238E27FC236}">
                <a16:creationId xmlns:a16="http://schemas.microsoft.com/office/drawing/2014/main" id="{6F4BAAE0-A2CD-444C-9885-1CFCED54BCB4}"/>
              </a:ext>
            </a:extLst>
          </p:cNvPr>
          <p:cNvSpPr txBox="1"/>
          <p:nvPr/>
        </p:nvSpPr>
        <p:spPr>
          <a:xfrm>
            <a:off x="156757" y="2990485"/>
            <a:ext cx="2159001" cy="1281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584200">
              <a:defRPr sz="1600">
                <a:latin typeface="+mj-lt"/>
                <a:ea typeface="+mj-ea"/>
                <a:cs typeface="+mj-cs"/>
                <a:sym typeface="Helvetica"/>
              </a:defRPr>
            </a:pPr>
            <a:r>
              <a:t>in vitro </a:t>
            </a:r>
          </a:p>
          <a:p>
            <a:pPr defTabSz="584200">
              <a:defRPr sz="1600">
                <a:latin typeface="+mj-lt"/>
                <a:ea typeface="+mj-ea"/>
                <a:cs typeface="+mj-cs"/>
                <a:sym typeface="Helvetica"/>
              </a:defRPr>
            </a:pPr>
            <a:r>
              <a:t>clonogenic assay:</a:t>
            </a:r>
          </a:p>
          <a:p>
            <a:pPr defTabSz="584200">
              <a:lnSpc>
                <a:spcPct val="110000"/>
              </a:lnSpc>
              <a:spcBef>
                <a:spcPts val="1500"/>
              </a:spcBef>
              <a:defRPr sz="1600" i="1">
                <a:latin typeface="+mj-lt"/>
                <a:ea typeface="+mj-ea"/>
                <a:cs typeface="+mj-cs"/>
                <a:sym typeface="Helvetica"/>
              </a:defRPr>
            </a:pPr>
            <a:r>
              <a:t>glioma cell line (GL261)</a:t>
            </a:r>
          </a:p>
        </p:txBody>
      </p:sp>
      <p:sp>
        <p:nvSpPr>
          <p:cNvPr id="55" name="Can novel single and multi-ion therapy techniques improve stability of phys/bio distributions?">
            <a:extLst>
              <a:ext uri="{FF2B5EF4-FFF2-40B4-BE49-F238E27FC236}">
                <a16:creationId xmlns:a16="http://schemas.microsoft.com/office/drawing/2014/main" id="{BFA4F7E8-062F-804E-AABC-16E8FABD8329}"/>
              </a:ext>
            </a:extLst>
          </p:cNvPr>
          <p:cNvSpPr txBox="1"/>
          <p:nvPr/>
        </p:nvSpPr>
        <p:spPr>
          <a:xfrm>
            <a:off x="2011874" y="6206250"/>
            <a:ext cx="750687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3000"/>
            </a:pPr>
            <a:r>
              <a:rPr lang="en-US" sz="1800" b="1">
                <a:solidFill>
                  <a:srgbClr val="002060"/>
                </a:solidFill>
              </a:rPr>
              <a:t>Measurement of biological effect for low and high LET particle mixtures </a:t>
            </a:r>
            <a:endParaRPr sz="1800" b="1">
              <a:solidFill>
                <a:srgbClr val="002060"/>
              </a:solidFill>
            </a:endParaRPr>
          </a:p>
        </p:txBody>
      </p:sp>
    </p:spTree>
    <p:extLst>
      <p:ext uri="{BB962C8B-B14F-4D97-AF65-F5344CB8AC3E}">
        <p14:creationId xmlns:p14="http://schemas.microsoft.com/office/powerpoint/2010/main" val="1057924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FA0A05E-7A0E-8444-B097-149924FED9E1}"/>
              </a:ext>
            </a:extLst>
          </p:cNvPr>
          <p:cNvSpPr>
            <a:spLocks noGrp="1"/>
          </p:cNvSpPr>
          <p:nvPr>
            <p:ph type="sldNum" sz="quarter" idx="12"/>
          </p:nvPr>
        </p:nvSpPr>
        <p:spPr/>
        <p:txBody>
          <a:bodyPr/>
          <a:lstStyle/>
          <a:p>
            <a:fld id="{825A1364-9D83-4D37-A282-5E5560CE45FB}" type="slidenum">
              <a:rPr lang="it-IT" smtClean="0"/>
              <a:pPr/>
              <a:t>13</a:t>
            </a:fld>
            <a:endParaRPr lang="it-IT"/>
          </a:p>
        </p:txBody>
      </p:sp>
      <p:pic>
        <p:nvPicPr>
          <p:cNvPr id="6" name="Immagine 5">
            <a:extLst>
              <a:ext uri="{FF2B5EF4-FFF2-40B4-BE49-F238E27FC236}">
                <a16:creationId xmlns:a16="http://schemas.microsoft.com/office/drawing/2014/main" id="{C7E242B8-6A84-6B4A-A07F-AF58EF8F1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092" y="3054805"/>
            <a:ext cx="5430462" cy="1221854"/>
          </a:xfrm>
          <a:prstGeom prst="rect">
            <a:avLst/>
          </a:prstGeom>
        </p:spPr>
      </p:pic>
      <p:sp>
        <p:nvSpPr>
          <p:cNvPr id="5" name="Title 1">
            <a:extLst>
              <a:ext uri="{FF2B5EF4-FFF2-40B4-BE49-F238E27FC236}">
                <a16:creationId xmlns:a16="http://schemas.microsoft.com/office/drawing/2014/main" id="{245CA77B-2793-765A-6401-66D2D7E9C360}"/>
              </a:ext>
            </a:extLst>
          </p:cNvPr>
          <p:cNvSpPr>
            <a:spLocks noGrp="1"/>
          </p:cNvSpPr>
          <p:nvPr/>
        </p:nvSpPr>
        <p:spPr>
          <a:xfrm>
            <a:off x="441600" y="699000"/>
            <a:ext cx="11140800" cy="1345772"/>
          </a:xfrm>
          <a:prstGeom prst="rect">
            <a:avLst/>
          </a:prstGeom>
          <a:solidFill>
            <a:srgbClr val="4FB5FF"/>
          </a:solidFill>
          <a:ln>
            <a:solidFill>
              <a:srgbClr val="002060"/>
            </a:solidFill>
          </a:ln>
        </p:spPr>
        <p:txBody>
          <a:bodyPr vert="horz" lIns="91440" tIns="45720" rIns="91440" bIns="45720"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a:ln w="12700">
                  <a:solidFill>
                    <a:srgbClr val="4FB5FF">
                      <a:shade val="90000"/>
                      <a:satMod val="150000"/>
                    </a:srgbClr>
                  </a:solidFill>
                </a:ln>
                <a:latin typeface="Calibri"/>
                <a:ea typeface="+mj-lt"/>
                <a:cs typeface="Calibri"/>
              </a:rPr>
              <a:t>Flash radiotherapy with multi-ion in particle therapy</a:t>
            </a:r>
            <a:endParaRPr lang="it-IT"/>
          </a:p>
        </p:txBody>
      </p:sp>
      <p:sp>
        <p:nvSpPr>
          <p:cNvPr id="9" name="TextBox 2">
            <a:extLst>
              <a:ext uri="{FF2B5EF4-FFF2-40B4-BE49-F238E27FC236}">
                <a16:creationId xmlns:a16="http://schemas.microsoft.com/office/drawing/2014/main" id="{5D4CFBFF-077B-D458-4834-F34EE97C57BA}"/>
              </a:ext>
            </a:extLst>
          </p:cNvPr>
          <p:cNvSpPr txBox="1"/>
          <p:nvPr/>
        </p:nvSpPr>
        <p:spPr>
          <a:xfrm>
            <a:off x="589407" y="2356625"/>
            <a:ext cx="5370987" cy="35394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2">
                    <a:lumMod val="75000"/>
                    <a:lumOff val="25000"/>
                  </a:schemeClr>
                </a:solidFill>
                <a:latin typeface="Calibri"/>
                <a:cs typeface="Calibri"/>
              </a:rPr>
              <a:t>Contributions</a:t>
            </a:r>
          </a:p>
          <a:p>
            <a:pPr marL="285750" indent="-285750">
              <a:buFont typeface="Arial,Sans-Serif"/>
              <a:buChar char="•"/>
            </a:pPr>
            <a:r>
              <a:rPr lang="en-US" b="1">
                <a:solidFill>
                  <a:srgbClr val="002A48"/>
                </a:solidFill>
                <a:latin typeface="Calibri"/>
              </a:rPr>
              <a:t>Andrea Mairani (spokesperson for the contribution)</a:t>
            </a:r>
            <a:endParaRPr lang="en-US" b="1">
              <a:solidFill>
                <a:srgbClr val="002A48"/>
              </a:solidFill>
              <a:latin typeface="Calibri"/>
              <a:cs typeface="Calibri"/>
            </a:endParaRPr>
          </a:p>
          <a:p>
            <a:pPr marL="109855">
              <a:spcBef>
                <a:spcPts val="300"/>
              </a:spcBef>
            </a:pPr>
            <a:r>
              <a:rPr lang="en-US">
                <a:solidFill>
                  <a:srgbClr val="002A48"/>
                </a:solidFill>
                <a:latin typeface="Calibri"/>
                <a:ea typeface="+mn-lt"/>
                <a:cs typeface="+mn-lt"/>
              </a:rPr>
              <a:t>Biophysics in Particle Therapy Group (</a:t>
            </a:r>
            <a:r>
              <a:rPr lang="en-US" err="1">
                <a:solidFill>
                  <a:srgbClr val="002A48"/>
                </a:solidFill>
                <a:latin typeface="Calibri"/>
                <a:ea typeface="+mn-lt"/>
                <a:cs typeface="+mn-lt"/>
              </a:rPr>
              <a:t>BioPT</a:t>
            </a:r>
            <a:r>
              <a:rPr lang="en-US">
                <a:solidFill>
                  <a:srgbClr val="002A48"/>
                </a:solidFill>
                <a:latin typeface="Calibri"/>
                <a:ea typeface="+mn-lt"/>
                <a:cs typeface="+mn-lt"/>
              </a:rPr>
              <a:t>)</a:t>
            </a:r>
          </a:p>
          <a:p>
            <a:pPr marL="109855">
              <a:spcBef>
                <a:spcPts val="300"/>
              </a:spcBef>
            </a:pPr>
            <a:r>
              <a:rPr lang="en-US">
                <a:solidFill>
                  <a:srgbClr val="002A48"/>
                </a:solidFill>
                <a:latin typeface="Calibri"/>
                <a:ea typeface="+mn-lt"/>
                <a:cs typeface="+mn-lt"/>
              </a:rPr>
              <a:t>Heidelberg Ion-beam Therapy Center (HIT)</a:t>
            </a:r>
          </a:p>
          <a:p>
            <a:pPr marL="109855">
              <a:spcBef>
                <a:spcPts val="300"/>
              </a:spcBef>
            </a:pPr>
            <a:r>
              <a:rPr lang="en-US">
                <a:solidFill>
                  <a:srgbClr val="002A48"/>
                </a:solidFill>
                <a:latin typeface="Calibri"/>
                <a:ea typeface="+mn-lt"/>
                <a:cs typeface="+mn-lt"/>
              </a:rPr>
              <a:t>University Hospital Heidelberg (UKHD)</a:t>
            </a:r>
          </a:p>
          <a:p>
            <a:pPr marL="109855">
              <a:spcBef>
                <a:spcPts val="300"/>
              </a:spcBef>
            </a:pPr>
            <a:r>
              <a:rPr lang="en-US">
                <a:solidFill>
                  <a:srgbClr val="002A48"/>
                </a:solidFill>
                <a:latin typeface="Calibri"/>
                <a:ea typeface="+mn-lt"/>
                <a:cs typeface="+mn-lt"/>
              </a:rPr>
              <a:t>German Cancer Research Center (DKFZ)</a:t>
            </a:r>
          </a:p>
          <a:p>
            <a:pPr marL="109855">
              <a:spcBef>
                <a:spcPts val="300"/>
              </a:spcBef>
            </a:pPr>
            <a:r>
              <a:rPr lang="en-US">
                <a:solidFill>
                  <a:srgbClr val="002A48"/>
                </a:solidFill>
                <a:latin typeface="Calibri"/>
                <a:ea typeface="+mn-lt"/>
                <a:cs typeface="+mn-lt"/>
              </a:rPr>
              <a:t>National Center for Tumor Diseases (NCT)</a:t>
            </a:r>
          </a:p>
          <a:p>
            <a:pPr marL="109855">
              <a:spcBef>
                <a:spcPts val="300"/>
              </a:spcBef>
            </a:pPr>
            <a:endParaRPr lang="en-US">
              <a:solidFill>
                <a:srgbClr val="002A48"/>
              </a:solidFill>
              <a:latin typeface="Calibri"/>
              <a:ea typeface="+mn-lt"/>
              <a:cs typeface="Calibri"/>
            </a:endParaRPr>
          </a:p>
          <a:p>
            <a:pPr marL="395605" indent="-285750">
              <a:spcBef>
                <a:spcPts val="300"/>
              </a:spcBef>
              <a:buFont typeface="Arial"/>
              <a:buChar char="•"/>
            </a:pPr>
            <a:r>
              <a:rPr lang="en-US" b="1">
                <a:solidFill>
                  <a:srgbClr val="002A48"/>
                </a:solidFill>
                <a:latin typeface="Calibri"/>
                <a:ea typeface="+mn-lt"/>
                <a:cs typeface="Calibri"/>
              </a:rPr>
              <a:t>Benedik Koop, Stewart Mein, Thomas </a:t>
            </a:r>
            <a:r>
              <a:rPr lang="en-US" b="1" err="1">
                <a:solidFill>
                  <a:srgbClr val="002A48"/>
                </a:solidFill>
                <a:latin typeface="Calibri"/>
                <a:ea typeface="+mn-lt"/>
                <a:cs typeface="Calibri"/>
              </a:rPr>
              <a:t>Tessonnier</a:t>
            </a:r>
            <a:endParaRPr lang="en-US" err="1"/>
          </a:p>
          <a:p>
            <a:pPr marL="109855">
              <a:spcBef>
                <a:spcPts val="300"/>
              </a:spcBef>
            </a:pPr>
            <a:r>
              <a:rPr lang="en-US">
                <a:solidFill>
                  <a:srgbClr val="002A48"/>
                </a:solidFill>
                <a:latin typeface="Calibri"/>
                <a:ea typeface="+mn-lt"/>
                <a:cs typeface="Calibri"/>
              </a:rPr>
              <a:t>Heidelberg Ion-beam Therapy Center (HIT)</a:t>
            </a:r>
            <a:endParaRPr lang="en-US"/>
          </a:p>
          <a:p>
            <a:endParaRPr lang="en-US">
              <a:solidFill>
                <a:srgbClr val="002A48"/>
              </a:solidFill>
              <a:latin typeface="Calibri"/>
              <a:ea typeface="+mn-lt"/>
              <a:cs typeface="+mn-lt"/>
            </a:endParaRPr>
          </a:p>
        </p:txBody>
      </p:sp>
      <p:sp>
        <p:nvSpPr>
          <p:cNvPr id="2" name="TextBox 2">
            <a:extLst>
              <a:ext uri="{FF2B5EF4-FFF2-40B4-BE49-F238E27FC236}">
                <a16:creationId xmlns:a16="http://schemas.microsoft.com/office/drawing/2014/main" id="{030E89F7-3421-18B7-DB8D-8D953ACFA5D6}"/>
              </a:ext>
            </a:extLst>
          </p:cNvPr>
          <p:cNvSpPr txBox="1"/>
          <p:nvPr/>
        </p:nvSpPr>
        <p:spPr>
          <a:xfrm>
            <a:off x="694840" y="5931794"/>
            <a:ext cx="8141024"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tx2">
                    <a:lumMod val="75000"/>
                    <a:lumOff val="25000"/>
                  </a:schemeClr>
                </a:solidFill>
                <a:latin typeface="Calibri"/>
                <a:cs typeface="Calibri"/>
              </a:rPr>
              <a:t>LNS Collaboration</a:t>
            </a:r>
          </a:p>
          <a:p>
            <a:pPr marL="285750" indent="-285750">
              <a:buFont typeface="Arial,Sans-Serif"/>
              <a:buChar char="•"/>
            </a:pPr>
            <a:r>
              <a:rPr lang="en-US" b="1" dirty="0">
                <a:solidFill>
                  <a:srgbClr val="002A48"/>
                </a:solidFill>
                <a:latin typeface="Calibri"/>
              </a:rPr>
              <a:t>Pablo Cirrone, Giacomo Cuttone, Giada </a:t>
            </a:r>
            <a:r>
              <a:rPr lang="en-US" b="1" dirty="0" err="1">
                <a:solidFill>
                  <a:srgbClr val="002A48"/>
                </a:solidFill>
                <a:latin typeface="Calibri"/>
              </a:rPr>
              <a:t>Petringa</a:t>
            </a:r>
            <a:r>
              <a:rPr lang="en-US" b="1" dirty="0">
                <a:solidFill>
                  <a:srgbClr val="002A48"/>
                </a:solidFill>
                <a:latin typeface="Calibri"/>
              </a:rPr>
              <a:t>, Roberto Catalano</a:t>
            </a:r>
            <a:endParaRPr lang="en-US" b="1" dirty="0">
              <a:solidFill>
                <a:srgbClr val="002A48"/>
              </a:solidFill>
              <a:latin typeface="Calibri"/>
              <a:cs typeface="Calibri"/>
            </a:endParaRPr>
          </a:p>
        </p:txBody>
      </p:sp>
    </p:spTree>
    <p:extLst>
      <p:ext uri="{BB962C8B-B14F-4D97-AF65-F5344CB8AC3E}">
        <p14:creationId xmlns:p14="http://schemas.microsoft.com/office/powerpoint/2010/main" val="3334041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202BA32-2713-B04E-B07C-161C2C79F13B}"/>
              </a:ext>
            </a:extLst>
          </p:cNvPr>
          <p:cNvSpPr>
            <a:spLocks noGrp="1"/>
          </p:cNvSpPr>
          <p:nvPr>
            <p:ph type="sldNum" sz="quarter" idx="12"/>
          </p:nvPr>
        </p:nvSpPr>
        <p:spPr/>
        <p:txBody>
          <a:bodyPr/>
          <a:lstStyle/>
          <a:p>
            <a:fld id="{825A1364-9D83-4D37-A282-5E5560CE45FB}" type="slidenum">
              <a:rPr lang="it-IT" smtClean="0"/>
              <a:pPr/>
              <a:t>14</a:t>
            </a:fld>
            <a:endParaRPr lang="it-IT"/>
          </a:p>
        </p:txBody>
      </p:sp>
      <p:sp>
        <p:nvSpPr>
          <p:cNvPr id="5" name="Can novel single and multi-ion therapy techniques improve stability of phys/bio distributions?">
            <a:extLst>
              <a:ext uri="{FF2B5EF4-FFF2-40B4-BE49-F238E27FC236}">
                <a16:creationId xmlns:a16="http://schemas.microsoft.com/office/drawing/2014/main" id="{D815C6E8-D2AB-634B-93AB-E37C7DA76DF9}"/>
              </a:ext>
            </a:extLst>
          </p:cNvPr>
          <p:cNvSpPr txBox="1"/>
          <p:nvPr/>
        </p:nvSpPr>
        <p:spPr>
          <a:xfrm>
            <a:off x="689772" y="1186442"/>
            <a:ext cx="10812455" cy="4001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lgn="ctr">
              <a:defRPr sz="3000"/>
            </a:pPr>
            <a:r>
              <a:rPr lang="en-US" sz="2000" b="1"/>
              <a:t>Ultra-high dose rate (uHDR) </a:t>
            </a:r>
            <a:r>
              <a:rPr lang="en-US" sz="2000"/>
              <a:t>shows promise to improve efficiency and efficacy:</a:t>
            </a:r>
            <a:endParaRPr sz="2000"/>
          </a:p>
        </p:txBody>
      </p:sp>
      <p:pic>
        <p:nvPicPr>
          <p:cNvPr id="6" name="Picture 3">
            <a:extLst>
              <a:ext uri="{FF2B5EF4-FFF2-40B4-BE49-F238E27FC236}">
                <a16:creationId xmlns:a16="http://schemas.microsoft.com/office/drawing/2014/main" id="{EA5C180F-AD05-C445-BCBF-B9BF062AC3C0}"/>
              </a:ext>
            </a:extLst>
          </p:cNvPr>
          <p:cNvPicPr>
            <a:picLocks noChangeAspect="1"/>
          </p:cNvPicPr>
          <p:nvPr/>
        </p:nvPicPr>
        <p:blipFill rotWithShape="1">
          <a:blip r:embed="rId3"/>
          <a:srcRect r="51767"/>
          <a:stretch/>
        </p:blipFill>
        <p:spPr>
          <a:xfrm>
            <a:off x="435936" y="2165305"/>
            <a:ext cx="4741447" cy="3700606"/>
          </a:xfrm>
          <a:prstGeom prst="rect">
            <a:avLst/>
          </a:prstGeom>
        </p:spPr>
      </p:pic>
      <p:sp>
        <p:nvSpPr>
          <p:cNvPr id="8" name="Mein et al, IJROBP 2020;">
            <a:extLst>
              <a:ext uri="{FF2B5EF4-FFF2-40B4-BE49-F238E27FC236}">
                <a16:creationId xmlns:a16="http://schemas.microsoft.com/office/drawing/2014/main" id="{D4099EDF-E68D-1942-8E77-9E49CC9EEAAE}"/>
              </a:ext>
            </a:extLst>
          </p:cNvPr>
          <p:cNvSpPr txBox="1"/>
          <p:nvPr/>
        </p:nvSpPr>
        <p:spPr>
          <a:xfrm>
            <a:off x="7392144" y="6505784"/>
            <a:ext cx="1696937"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200">
                <a:latin typeface="+mj-lt"/>
                <a:ea typeface="+mj-ea"/>
                <a:cs typeface="+mj-cs"/>
                <a:sym typeface="Helvetica"/>
              </a:defRPr>
            </a:pPr>
            <a:r>
              <a:rPr lang="en-GB" sz="1200" err="1">
                <a:sym typeface="Helvetica"/>
              </a:rPr>
              <a:t>Diffenderfer</a:t>
            </a:r>
            <a:r>
              <a:rPr lang="en-GB" sz="1200">
                <a:sym typeface="Helvetica"/>
              </a:rPr>
              <a:t> et al,</a:t>
            </a:r>
            <a:r>
              <a:rPr lang="en-GB"/>
              <a:t> </a:t>
            </a:r>
            <a:r>
              <a:rPr lang="en-US" b="1"/>
              <a:t>2019</a:t>
            </a:r>
            <a:r>
              <a:rPr i="1"/>
              <a:t>;</a:t>
            </a:r>
          </a:p>
        </p:txBody>
      </p:sp>
      <p:pic>
        <p:nvPicPr>
          <p:cNvPr id="9" name="Picture 5">
            <a:extLst>
              <a:ext uri="{FF2B5EF4-FFF2-40B4-BE49-F238E27FC236}">
                <a16:creationId xmlns:a16="http://schemas.microsoft.com/office/drawing/2014/main" id="{83A20FFF-9452-6547-B55E-8BFB16DBB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004" y="1773977"/>
            <a:ext cx="5756761" cy="4657255"/>
          </a:xfrm>
          <a:prstGeom prst="rect">
            <a:avLst/>
          </a:prstGeom>
        </p:spPr>
      </p:pic>
      <p:sp>
        <p:nvSpPr>
          <p:cNvPr id="10" name="Mein et al, IJROBP 2020;">
            <a:extLst>
              <a:ext uri="{FF2B5EF4-FFF2-40B4-BE49-F238E27FC236}">
                <a16:creationId xmlns:a16="http://schemas.microsoft.com/office/drawing/2014/main" id="{B6F265E8-2113-F445-869C-CBC6D545A0BB}"/>
              </a:ext>
            </a:extLst>
          </p:cNvPr>
          <p:cNvSpPr txBox="1"/>
          <p:nvPr/>
        </p:nvSpPr>
        <p:spPr>
          <a:xfrm>
            <a:off x="23629" y="6581000"/>
            <a:ext cx="1825178"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200">
                <a:latin typeface="+mj-lt"/>
                <a:ea typeface="+mj-ea"/>
                <a:cs typeface="+mj-cs"/>
                <a:sym typeface="Helvetica"/>
              </a:defRPr>
            </a:pPr>
            <a:r>
              <a:rPr lang="en-GB" err="1"/>
              <a:t>Montay</a:t>
            </a:r>
            <a:r>
              <a:rPr lang="en-GB"/>
              <a:t>-Gruel et al, </a:t>
            </a:r>
            <a:r>
              <a:rPr b="1"/>
              <a:t>2020</a:t>
            </a:r>
            <a:r>
              <a:rPr i="1"/>
              <a:t>;</a:t>
            </a:r>
          </a:p>
        </p:txBody>
      </p:sp>
      <p:sp>
        <p:nvSpPr>
          <p:cNvPr id="11" name="Rectangle 2">
            <a:extLst>
              <a:ext uri="{FF2B5EF4-FFF2-40B4-BE49-F238E27FC236}">
                <a16:creationId xmlns:a16="http://schemas.microsoft.com/office/drawing/2014/main" id="{DA1076BF-6ADA-D849-AA7E-2569C3B9E1F0}"/>
              </a:ext>
            </a:extLst>
          </p:cNvPr>
          <p:cNvSpPr>
            <a:spLocks noChangeArrowheads="1"/>
          </p:cNvSpPr>
          <p:nvPr/>
        </p:nvSpPr>
        <p:spPr bwMode="auto">
          <a:xfrm>
            <a:off x="-672752" y="241162"/>
            <a:ext cx="8247936"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State of the art: FLASH </a:t>
            </a:r>
            <a:r>
              <a:rPr lang="it-IT" sz="3200" b="1" err="1">
                <a:solidFill>
                  <a:srgbClr val="000090"/>
                </a:solidFill>
                <a:latin typeface="Calibri" panose="020F0502020204030204" pitchFamily="34" charset="0"/>
                <a:cs typeface="Calibri" panose="020F0502020204030204" pitchFamily="34" charset="0"/>
              </a:rPr>
              <a:t>particle</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therapy</a:t>
            </a:r>
            <a:endParaRPr lang="it-IT" sz="3200" b="1">
              <a:solidFill>
                <a:srgbClr val="000090"/>
              </a:solidFill>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043FF117-2C86-253F-151D-65C2F8284E46}"/>
              </a:ext>
            </a:extLst>
          </p:cNvPr>
          <p:cNvSpPr txBox="1"/>
          <p:nvPr/>
        </p:nvSpPr>
        <p:spPr>
          <a:xfrm>
            <a:off x="5783943" y="5479143"/>
            <a:ext cx="5965371"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0000"/>
                </a:solidFill>
                <a:ea typeface="+mn-lt"/>
                <a:cs typeface="+mn-lt"/>
              </a:rPr>
              <a:t>Using a mouse model of combined syngeneic</a:t>
            </a:r>
          </a:p>
          <a:p>
            <a:r>
              <a:rPr lang="en-US" sz="1400">
                <a:solidFill>
                  <a:srgbClr val="000000"/>
                </a:solidFill>
                <a:ea typeface="+mn-lt"/>
                <a:cs typeface="+mn-lt"/>
              </a:rPr>
              <a:t>heterotopic pancreatic tumors and upper intestinal</a:t>
            </a:r>
          </a:p>
          <a:p>
            <a:r>
              <a:rPr lang="en-US" sz="1400">
                <a:solidFill>
                  <a:srgbClr val="000000"/>
                </a:solidFill>
                <a:ea typeface="+mn-lt"/>
                <a:cs typeface="+mn-lt"/>
              </a:rPr>
              <a:t>track injury, we show that FLASH PRT elicits significantly reduced intestinal fibrosis compared with standard PRT.</a:t>
            </a:r>
            <a:endParaRPr lang="it-IT" sz="1400">
              <a:solidFill>
                <a:srgbClr val="000000"/>
              </a:solidFill>
            </a:endParaRPr>
          </a:p>
        </p:txBody>
      </p:sp>
      <p:sp>
        <p:nvSpPr>
          <p:cNvPr id="3" name="CasellaDiTesto 2">
            <a:extLst>
              <a:ext uri="{FF2B5EF4-FFF2-40B4-BE49-F238E27FC236}">
                <a16:creationId xmlns:a16="http://schemas.microsoft.com/office/drawing/2014/main" id="{83DA559F-F3C6-B30E-6C8D-D0939D78B573}"/>
              </a:ext>
            </a:extLst>
          </p:cNvPr>
          <p:cNvSpPr txBox="1"/>
          <p:nvPr/>
        </p:nvSpPr>
        <p:spPr>
          <a:xfrm>
            <a:off x="10472057" y="4100286"/>
            <a:ext cx="1422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78 Gy/s </a:t>
            </a:r>
            <a:endParaRPr lang="it-IT"/>
          </a:p>
          <a:p>
            <a:r>
              <a:rPr lang="en-US"/>
              <a:t>Vs  </a:t>
            </a:r>
            <a:endParaRPr lang="it-IT"/>
          </a:p>
          <a:p>
            <a:r>
              <a:rPr lang="en-US"/>
              <a:t>0.9 Gy/s </a:t>
            </a:r>
          </a:p>
        </p:txBody>
      </p:sp>
    </p:spTree>
    <p:extLst>
      <p:ext uri="{BB962C8B-B14F-4D97-AF65-F5344CB8AC3E}">
        <p14:creationId xmlns:p14="http://schemas.microsoft.com/office/powerpoint/2010/main" val="1395576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202BA32-2713-B04E-B07C-161C2C79F13B}"/>
              </a:ext>
            </a:extLst>
          </p:cNvPr>
          <p:cNvSpPr>
            <a:spLocks noGrp="1"/>
          </p:cNvSpPr>
          <p:nvPr>
            <p:ph type="sldNum" sz="quarter" idx="12"/>
          </p:nvPr>
        </p:nvSpPr>
        <p:spPr/>
        <p:txBody>
          <a:bodyPr/>
          <a:lstStyle/>
          <a:p>
            <a:fld id="{825A1364-9D83-4D37-A282-5E5560CE45FB}" type="slidenum">
              <a:rPr lang="it-IT" smtClean="0"/>
              <a:pPr/>
              <a:t>15</a:t>
            </a:fld>
            <a:endParaRPr lang="it-IT"/>
          </a:p>
        </p:txBody>
      </p:sp>
      <p:sp>
        <p:nvSpPr>
          <p:cNvPr id="11" name="Rectangle 2">
            <a:extLst>
              <a:ext uri="{FF2B5EF4-FFF2-40B4-BE49-F238E27FC236}">
                <a16:creationId xmlns:a16="http://schemas.microsoft.com/office/drawing/2014/main" id="{DA1076BF-6ADA-D849-AA7E-2569C3B9E1F0}"/>
              </a:ext>
            </a:extLst>
          </p:cNvPr>
          <p:cNvSpPr>
            <a:spLocks noChangeArrowheads="1"/>
          </p:cNvSpPr>
          <p:nvPr/>
        </p:nvSpPr>
        <p:spPr bwMode="auto">
          <a:xfrm>
            <a:off x="-672752" y="241162"/>
            <a:ext cx="8247936"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State of the art: </a:t>
            </a:r>
            <a:r>
              <a:rPr lang="it-IT" sz="3200" b="1" err="1">
                <a:solidFill>
                  <a:srgbClr val="000090"/>
                </a:solidFill>
                <a:latin typeface="Calibri" panose="020F0502020204030204" pitchFamily="34" charset="0"/>
                <a:cs typeface="Calibri" panose="020F0502020204030204" pitchFamily="34" charset="0"/>
              </a:rPr>
              <a:t>Recent</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results</a:t>
            </a:r>
            <a:r>
              <a:rPr lang="it-IT" sz="3200" b="1">
                <a:solidFill>
                  <a:srgbClr val="000090"/>
                </a:solidFill>
                <a:latin typeface="Calibri" panose="020F0502020204030204" pitchFamily="34" charset="0"/>
                <a:cs typeface="Calibri" panose="020F0502020204030204" pitchFamily="34" charset="0"/>
              </a:rPr>
              <a:t> @HIT</a:t>
            </a:r>
          </a:p>
        </p:txBody>
      </p:sp>
      <p:pic>
        <p:nvPicPr>
          <p:cNvPr id="12" name="Picture 38">
            <a:extLst>
              <a:ext uri="{FF2B5EF4-FFF2-40B4-BE49-F238E27FC236}">
                <a16:creationId xmlns:a16="http://schemas.microsoft.com/office/drawing/2014/main" id="{C3D0A593-7AF4-CA4B-A8D8-3B5E4C520C4B}"/>
              </a:ext>
            </a:extLst>
          </p:cNvPr>
          <p:cNvPicPr>
            <a:picLocks noChangeAspect="1"/>
          </p:cNvPicPr>
          <p:nvPr/>
        </p:nvPicPr>
        <p:blipFill rotWithShape="1">
          <a:blip r:embed="rId3">
            <a:extLst>
              <a:ext uri="{28A0092B-C50C-407E-A947-70E740481C1C}">
                <a14:useLocalDpi xmlns:a14="http://schemas.microsoft.com/office/drawing/2010/main" val="0"/>
              </a:ext>
            </a:extLst>
          </a:blip>
          <a:srcRect l="834" t="1342" r="145" b="229"/>
          <a:stretch/>
        </p:blipFill>
        <p:spPr>
          <a:xfrm>
            <a:off x="6179529" y="1766747"/>
            <a:ext cx="5726543" cy="3580000"/>
          </a:xfrm>
          <a:prstGeom prst="rect">
            <a:avLst/>
          </a:prstGeom>
        </p:spPr>
      </p:pic>
      <p:sp>
        <p:nvSpPr>
          <p:cNvPr id="13" name="Can novel single and multi-ion therapy techniques improve stability of phys/bio distributions?">
            <a:extLst>
              <a:ext uri="{FF2B5EF4-FFF2-40B4-BE49-F238E27FC236}">
                <a16:creationId xmlns:a16="http://schemas.microsoft.com/office/drawing/2014/main" id="{8FCF03E9-3AAC-9B46-98D9-886F6CE232D6}"/>
              </a:ext>
            </a:extLst>
          </p:cNvPr>
          <p:cNvSpPr txBox="1"/>
          <p:nvPr/>
        </p:nvSpPr>
        <p:spPr>
          <a:xfrm>
            <a:off x="335360" y="6032063"/>
            <a:ext cx="8939241" cy="5847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gn="ctr">
              <a:defRPr sz="3000"/>
            </a:pPr>
            <a:r>
              <a:rPr lang="en-US" sz="1600"/>
              <a:t>Experimental conditions dictated by physics limitations of clinical synchrotron facility</a:t>
            </a:r>
          </a:p>
          <a:p>
            <a:pPr algn="ctr">
              <a:defRPr sz="3000"/>
            </a:pPr>
            <a:r>
              <a:rPr lang="en-US" sz="1600"/>
              <a:t>i.e., max fluence and current (dose-rate) settings yield: </a:t>
            </a:r>
            <a:r>
              <a:rPr lang="en-US" sz="1600" b="1"/>
              <a:t>field size = 1cm</a:t>
            </a:r>
            <a:r>
              <a:rPr lang="en-US" sz="1600" b="1" baseline="30000"/>
              <a:t>3</a:t>
            </a:r>
            <a:r>
              <a:rPr lang="en-US" sz="1600" b="1"/>
              <a:t>, &lt;10 Gy @ ~100Gy/s</a:t>
            </a:r>
            <a:endParaRPr sz="1600" b="1"/>
          </a:p>
        </p:txBody>
      </p:sp>
      <p:grpSp>
        <p:nvGrpSpPr>
          <p:cNvPr id="14" name="Group 2">
            <a:extLst>
              <a:ext uri="{FF2B5EF4-FFF2-40B4-BE49-F238E27FC236}">
                <a16:creationId xmlns:a16="http://schemas.microsoft.com/office/drawing/2014/main" id="{9DBFBC0A-54B3-974E-B3DC-FBE35A51F4DA}"/>
              </a:ext>
            </a:extLst>
          </p:cNvPr>
          <p:cNvGrpSpPr/>
          <p:nvPr/>
        </p:nvGrpSpPr>
        <p:grpSpPr>
          <a:xfrm>
            <a:off x="473976" y="1086900"/>
            <a:ext cx="5622023" cy="4627218"/>
            <a:chOff x="473977" y="1086900"/>
            <a:chExt cx="5233140" cy="4307147"/>
          </a:xfrm>
        </p:grpSpPr>
        <p:pic>
          <p:nvPicPr>
            <p:cNvPr id="15" name="Picture 40">
              <a:extLst>
                <a:ext uri="{FF2B5EF4-FFF2-40B4-BE49-F238E27FC236}">
                  <a16:creationId xmlns:a16="http://schemas.microsoft.com/office/drawing/2014/main" id="{EA4B65FE-C77E-9B4D-981F-30885E797B11}"/>
                </a:ext>
              </a:extLst>
            </p:cNvPr>
            <p:cNvPicPr>
              <a:picLocks noChangeAspect="1"/>
            </p:cNvPicPr>
            <p:nvPr/>
          </p:nvPicPr>
          <p:blipFill rotWithShape="1">
            <a:blip r:embed="rId4">
              <a:extLst>
                <a:ext uri="{28A0092B-C50C-407E-A947-70E740481C1C}">
                  <a14:useLocalDpi xmlns:a14="http://schemas.microsoft.com/office/drawing/2010/main" val="0"/>
                </a:ext>
              </a:extLst>
            </a:blip>
            <a:srcRect b="73649"/>
            <a:stretch/>
          </p:blipFill>
          <p:spPr>
            <a:xfrm>
              <a:off x="473977" y="1086900"/>
              <a:ext cx="5233140" cy="2516059"/>
            </a:xfrm>
            <a:prstGeom prst="rect">
              <a:avLst/>
            </a:prstGeom>
          </p:spPr>
        </p:pic>
        <p:pic>
          <p:nvPicPr>
            <p:cNvPr id="16" name="Picture 41">
              <a:extLst>
                <a:ext uri="{FF2B5EF4-FFF2-40B4-BE49-F238E27FC236}">
                  <a16:creationId xmlns:a16="http://schemas.microsoft.com/office/drawing/2014/main" id="{716DB664-B694-0747-896D-8F2F9FA82ACF}"/>
                </a:ext>
              </a:extLst>
            </p:cNvPr>
            <p:cNvPicPr>
              <a:picLocks noChangeAspect="1"/>
            </p:cNvPicPr>
            <p:nvPr/>
          </p:nvPicPr>
          <p:blipFill rotWithShape="1">
            <a:blip r:embed="rId4">
              <a:extLst>
                <a:ext uri="{28A0092B-C50C-407E-A947-70E740481C1C}">
                  <a14:useLocalDpi xmlns:a14="http://schemas.microsoft.com/office/drawing/2010/main" val="0"/>
                </a:ext>
              </a:extLst>
            </a:blip>
            <a:srcRect t="80729" b="513"/>
            <a:stretch/>
          </p:blipFill>
          <p:spPr>
            <a:xfrm>
              <a:off x="473977" y="3602958"/>
              <a:ext cx="5233140" cy="1791089"/>
            </a:xfrm>
            <a:prstGeom prst="rect">
              <a:avLst/>
            </a:prstGeom>
          </p:spPr>
        </p:pic>
      </p:grpSp>
      <p:sp>
        <p:nvSpPr>
          <p:cNvPr id="17" name="Kopp, Mein et al, IJROBP 2020">
            <a:extLst>
              <a:ext uri="{FF2B5EF4-FFF2-40B4-BE49-F238E27FC236}">
                <a16:creationId xmlns:a16="http://schemas.microsoft.com/office/drawing/2014/main" id="{97FCA0B9-64A2-B54D-A514-48BAE4D42F02}"/>
              </a:ext>
            </a:extLst>
          </p:cNvPr>
          <p:cNvSpPr txBox="1"/>
          <p:nvPr/>
        </p:nvSpPr>
        <p:spPr>
          <a:xfrm>
            <a:off x="9042800" y="5437119"/>
            <a:ext cx="2209898"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200">
                <a:latin typeface="+mj-lt"/>
                <a:ea typeface="+mj-ea"/>
                <a:cs typeface="+mj-cs"/>
                <a:sym typeface="Helvetica"/>
              </a:defRPr>
            </a:pPr>
            <a:r>
              <a:rPr lang="en-US" err="1"/>
              <a:t>Tessonnier</a:t>
            </a:r>
            <a:r>
              <a:rPr lang="en-US"/>
              <a:t> </a:t>
            </a:r>
            <a:r>
              <a:t>et al, </a:t>
            </a:r>
            <a:r>
              <a:rPr i="1"/>
              <a:t>IJROBP </a:t>
            </a:r>
            <a:r>
              <a:rPr lang="en-US" b="1" i="1"/>
              <a:t>2021</a:t>
            </a:r>
            <a:endParaRPr b="1" i="1"/>
          </a:p>
        </p:txBody>
      </p:sp>
      <p:sp>
        <p:nvSpPr>
          <p:cNvPr id="2" name="CasellaDiTesto 1">
            <a:extLst>
              <a:ext uri="{FF2B5EF4-FFF2-40B4-BE49-F238E27FC236}">
                <a16:creationId xmlns:a16="http://schemas.microsoft.com/office/drawing/2014/main" id="{F42D9082-E82A-5D9D-884B-2459853F8F2A}"/>
              </a:ext>
            </a:extLst>
          </p:cNvPr>
          <p:cNvSpPr txBox="1"/>
          <p:nvPr/>
        </p:nvSpPr>
        <p:spPr>
          <a:xfrm>
            <a:off x="7220857" y="1030514"/>
            <a:ext cx="48477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libri"/>
              </a:rPr>
              <a:t>Average dose-rates achieved were 185 Gy/s and 0.12 Gy/s for </a:t>
            </a:r>
            <a:r>
              <a:rPr lang="en-US" sz="1200" b="1" err="1">
                <a:latin typeface="Calibri"/>
              </a:rPr>
              <a:t>uHDR</a:t>
            </a:r>
            <a:r>
              <a:rPr lang="en-US" sz="1200" b="1">
                <a:latin typeface="Calibri"/>
              </a:rPr>
              <a:t> and SDR, respectively.</a:t>
            </a:r>
            <a:r>
              <a:rPr lang="it-IT" sz="1200" b="1">
                <a:latin typeface="Calibri"/>
                <a:ea typeface="Calibri"/>
                <a:cs typeface="Calibri"/>
              </a:rPr>
              <a:t>​</a:t>
            </a:r>
            <a:endParaRPr lang="it-IT" b="1"/>
          </a:p>
        </p:txBody>
      </p:sp>
    </p:spTree>
    <p:extLst>
      <p:ext uri="{BB962C8B-B14F-4D97-AF65-F5344CB8AC3E}">
        <p14:creationId xmlns:p14="http://schemas.microsoft.com/office/powerpoint/2010/main" val="977784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CFDBAF9-F367-1E49-8BBC-2E381A03BF7B}"/>
              </a:ext>
            </a:extLst>
          </p:cNvPr>
          <p:cNvSpPr>
            <a:spLocks noGrp="1"/>
          </p:cNvSpPr>
          <p:nvPr>
            <p:ph type="sldNum" sz="quarter" idx="12"/>
          </p:nvPr>
        </p:nvSpPr>
        <p:spPr/>
        <p:txBody>
          <a:bodyPr/>
          <a:lstStyle/>
          <a:p>
            <a:fld id="{825A1364-9D83-4D37-A282-5E5560CE45FB}" type="slidenum">
              <a:rPr lang="it-IT" smtClean="0"/>
              <a:pPr/>
              <a:t>16</a:t>
            </a:fld>
            <a:endParaRPr lang="it-IT"/>
          </a:p>
        </p:txBody>
      </p:sp>
      <p:sp>
        <p:nvSpPr>
          <p:cNvPr id="5" name="Kopp, Mein et al, IJROBP 2020">
            <a:extLst>
              <a:ext uri="{FF2B5EF4-FFF2-40B4-BE49-F238E27FC236}">
                <a16:creationId xmlns:a16="http://schemas.microsoft.com/office/drawing/2014/main" id="{4C5D3DE5-7405-9E41-800A-AA8F98048658}"/>
              </a:ext>
            </a:extLst>
          </p:cNvPr>
          <p:cNvSpPr txBox="1"/>
          <p:nvPr/>
        </p:nvSpPr>
        <p:spPr>
          <a:xfrm>
            <a:off x="9918382" y="6581775"/>
            <a:ext cx="2209898" cy="2769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p>
            <a:pPr>
              <a:defRPr sz="1200">
                <a:latin typeface="+mj-lt"/>
                <a:ea typeface="+mj-ea"/>
                <a:cs typeface="+mj-cs"/>
                <a:sym typeface="Helvetica"/>
              </a:defRPr>
            </a:pPr>
            <a:r>
              <a:rPr lang="en-US" err="1"/>
              <a:t>Tessonnier</a:t>
            </a:r>
            <a:r>
              <a:rPr lang="en-US"/>
              <a:t> </a:t>
            </a:r>
            <a:r>
              <a:t>et al, </a:t>
            </a:r>
            <a:r>
              <a:rPr i="1"/>
              <a:t>IJROBP </a:t>
            </a:r>
            <a:r>
              <a:rPr lang="en-US" b="1" i="1"/>
              <a:t>2021</a:t>
            </a:r>
            <a:endParaRPr b="1" i="1"/>
          </a:p>
        </p:txBody>
      </p:sp>
      <p:sp>
        <p:nvSpPr>
          <p:cNvPr id="6" name="Can novel single and multi-ion therapy techniques improve stability of phys/bio distributions?">
            <a:extLst>
              <a:ext uri="{FF2B5EF4-FFF2-40B4-BE49-F238E27FC236}">
                <a16:creationId xmlns:a16="http://schemas.microsoft.com/office/drawing/2014/main" id="{AAECDF8D-52CF-B143-A15C-18CDDCFFC4B2}"/>
              </a:ext>
            </a:extLst>
          </p:cNvPr>
          <p:cNvSpPr txBox="1"/>
          <p:nvPr/>
        </p:nvSpPr>
        <p:spPr>
          <a:xfrm>
            <a:off x="407368" y="5081778"/>
            <a:ext cx="8712968" cy="16312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L="457200" indent="-457200" algn="just">
              <a:buFont typeface="Arial" panose="020B0604020202020204" pitchFamily="34" charset="0"/>
              <a:buChar char="•"/>
              <a:defRPr sz="3000"/>
            </a:pPr>
            <a:r>
              <a:rPr lang="en-GB" sz="2000">
                <a:latin typeface="Calibri" panose="020F0502020204030204" pitchFamily="34" charset="0"/>
                <a:cs typeface="Calibri" panose="020F0502020204030204" pitchFamily="34" charset="0"/>
              </a:rPr>
              <a:t>Investigate high dose levels in both low and high LET regions for various particle species (p, He, C… )</a:t>
            </a:r>
          </a:p>
          <a:p>
            <a:pPr algn="just">
              <a:defRPr sz="3000"/>
            </a:pPr>
            <a:endParaRPr lang="en-GB" sz="200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defRPr sz="3000"/>
            </a:pPr>
            <a:r>
              <a:rPr lang="en-GB" sz="2000">
                <a:latin typeface="Calibri" panose="020F0502020204030204" pitchFamily="34" charset="0"/>
                <a:cs typeface="Calibri" panose="020F0502020204030204" pitchFamily="34" charset="0"/>
              </a:rPr>
              <a:t>comprehensive radio-biological investigations will be made possible via delivery using the high intensity cyclotron present at the facility.</a:t>
            </a:r>
            <a:r>
              <a:rPr lang="en-DE" sz="2000">
                <a:latin typeface="Calibri" panose="020F0502020204030204" pitchFamily="34" charset="0"/>
                <a:cs typeface="Calibri" panose="020F0502020204030204" pitchFamily="34" charset="0"/>
              </a:rPr>
              <a:t> </a:t>
            </a:r>
            <a:endParaRPr sz="2000">
              <a:solidFill>
                <a:srgbClr val="002060"/>
              </a:solidFill>
              <a:latin typeface="Calibri" panose="020F0502020204030204" pitchFamily="34" charset="0"/>
              <a:cs typeface="Calibri" panose="020F0502020204030204" pitchFamily="34" charset="0"/>
            </a:endParaRPr>
          </a:p>
        </p:txBody>
      </p:sp>
      <p:pic>
        <p:nvPicPr>
          <p:cNvPr id="7" name="Picture 2">
            <a:extLst>
              <a:ext uri="{FF2B5EF4-FFF2-40B4-BE49-F238E27FC236}">
                <a16:creationId xmlns:a16="http://schemas.microsoft.com/office/drawing/2014/main" id="{3BB21979-1A8F-E54E-A776-9261BA7B393E}"/>
              </a:ext>
            </a:extLst>
          </p:cNvPr>
          <p:cNvPicPr>
            <a:picLocks noChangeAspect="1"/>
          </p:cNvPicPr>
          <p:nvPr/>
        </p:nvPicPr>
        <p:blipFill rotWithShape="1">
          <a:blip r:embed="rId2">
            <a:extLst>
              <a:ext uri="{28A0092B-C50C-407E-A947-70E740481C1C}">
                <a14:useLocalDpi xmlns:a14="http://schemas.microsoft.com/office/drawing/2010/main" val="0"/>
              </a:ext>
            </a:extLst>
          </a:blip>
          <a:srcRect t="56036"/>
          <a:stretch/>
        </p:blipFill>
        <p:spPr>
          <a:xfrm>
            <a:off x="1145958" y="1415232"/>
            <a:ext cx="9978346" cy="3323941"/>
          </a:xfrm>
          <a:prstGeom prst="rect">
            <a:avLst/>
          </a:prstGeom>
        </p:spPr>
      </p:pic>
      <p:sp>
        <p:nvSpPr>
          <p:cNvPr id="8" name="Rectangle 2">
            <a:extLst>
              <a:ext uri="{FF2B5EF4-FFF2-40B4-BE49-F238E27FC236}">
                <a16:creationId xmlns:a16="http://schemas.microsoft.com/office/drawing/2014/main" id="{906B14A2-DBE2-9A40-ACBB-A637816D50B9}"/>
              </a:ext>
            </a:extLst>
          </p:cNvPr>
          <p:cNvSpPr>
            <a:spLocks noChangeArrowheads="1"/>
          </p:cNvSpPr>
          <p:nvPr/>
        </p:nvSpPr>
        <p:spPr bwMode="auto">
          <a:xfrm>
            <a:off x="-672752" y="241162"/>
            <a:ext cx="8247936"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@Laboratori Nazionali del Sud</a:t>
            </a:r>
          </a:p>
        </p:txBody>
      </p:sp>
    </p:spTree>
    <p:extLst>
      <p:ext uri="{BB962C8B-B14F-4D97-AF65-F5344CB8AC3E}">
        <p14:creationId xmlns:p14="http://schemas.microsoft.com/office/powerpoint/2010/main" val="4100634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C714B50-366C-9644-9065-64EB30013143}"/>
              </a:ext>
            </a:extLst>
          </p:cNvPr>
          <p:cNvSpPr>
            <a:spLocks noGrp="1"/>
          </p:cNvSpPr>
          <p:nvPr>
            <p:ph type="sldNum" sz="quarter" idx="12"/>
          </p:nvPr>
        </p:nvSpPr>
        <p:spPr/>
        <p:txBody>
          <a:bodyPr/>
          <a:lstStyle/>
          <a:p>
            <a:fld id="{825A1364-9D83-4D37-A282-5E5560CE45FB}" type="slidenum">
              <a:rPr lang="it-IT" smtClean="0"/>
              <a:pPr/>
              <a:t>17</a:t>
            </a:fld>
            <a:endParaRPr lang="it-IT"/>
          </a:p>
        </p:txBody>
      </p:sp>
      <p:sp>
        <p:nvSpPr>
          <p:cNvPr id="3" name="Title 1">
            <a:extLst>
              <a:ext uri="{FF2B5EF4-FFF2-40B4-BE49-F238E27FC236}">
                <a16:creationId xmlns:a16="http://schemas.microsoft.com/office/drawing/2014/main" id="{57680766-7EB0-0A85-71E7-8B2720A3E014}"/>
              </a:ext>
            </a:extLst>
          </p:cNvPr>
          <p:cNvSpPr>
            <a:spLocks noGrp="1"/>
          </p:cNvSpPr>
          <p:nvPr/>
        </p:nvSpPr>
        <p:spPr>
          <a:xfrm>
            <a:off x="772279" y="847566"/>
            <a:ext cx="11140800" cy="1345772"/>
          </a:xfrm>
          <a:prstGeom prst="rect">
            <a:avLst/>
          </a:prstGeom>
          <a:solidFill>
            <a:srgbClr val="4FB5FF"/>
          </a:solidFill>
          <a:ln>
            <a:solidFill>
              <a:srgbClr val="002060"/>
            </a:solidFill>
          </a:ln>
        </p:spPr>
        <p:txBody>
          <a:bodyPr vert="horz" lIns="91440" tIns="45720" rIns="91440" bIns="45720"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a:ln w="12700">
                  <a:solidFill>
                    <a:srgbClr val="4FB5FF">
                      <a:shade val="90000"/>
                      <a:satMod val="150000"/>
                    </a:srgbClr>
                  </a:solidFill>
                </a:ln>
                <a:latin typeface="Calibri"/>
                <a:ea typeface="+mj-lt"/>
                <a:cs typeface="Calibri"/>
              </a:rPr>
              <a:t>Boron Neutron Capture Therapy</a:t>
            </a:r>
            <a:endParaRPr lang="en-US" b="1">
              <a:ln w="12700">
                <a:solidFill>
                  <a:srgbClr val="4FB5FF">
                    <a:shade val="90000"/>
                    <a:satMod val="150000"/>
                  </a:srgbClr>
                </a:solidFill>
              </a:ln>
              <a:latin typeface="Calibri"/>
              <a:cs typeface="Calibri"/>
            </a:endParaRPr>
          </a:p>
        </p:txBody>
      </p:sp>
      <p:sp>
        <p:nvSpPr>
          <p:cNvPr id="10" name="TextBox 2">
            <a:extLst>
              <a:ext uri="{FF2B5EF4-FFF2-40B4-BE49-F238E27FC236}">
                <a16:creationId xmlns:a16="http://schemas.microsoft.com/office/drawing/2014/main" id="{2EEF84BA-ED8B-F49D-426B-87261F2820A1}"/>
              </a:ext>
            </a:extLst>
          </p:cNvPr>
          <p:cNvSpPr txBox="1"/>
          <p:nvPr/>
        </p:nvSpPr>
        <p:spPr>
          <a:xfrm>
            <a:off x="712829" y="2603470"/>
            <a:ext cx="9611292" cy="16466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2">
                    <a:lumMod val="75000"/>
                    <a:lumOff val="25000"/>
                  </a:schemeClr>
                </a:solidFill>
                <a:latin typeface="Calibri"/>
                <a:cs typeface="Calibri"/>
              </a:rPr>
              <a:t>Contributions</a:t>
            </a:r>
          </a:p>
          <a:p>
            <a:pPr marL="285750" indent="-285750">
              <a:buFont typeface="Arial,Sans-Serif"/>
              <a:buChar char="•"/>
            </a:pPr>
            <a:r>
              <a:rPr lang="en-US" b="1">
                <a:solidFill>
                  <a:srgbClr val="002A48"/>
                </a:solidFill>
                <a:latin typeface="Calibri"/>
              </a:rPr>
              <a:t>Silva Bortolussi, Valerio </a:t>
            </a:r>
            <a:r>
              <a:rPr lang="en-US" b="1" err="1">
                <a:solidFill>
                  <a:srgbClr val="002A48"/>
                </a:solidFill>
                <a:latin typeface="Calibri"/>
              </a:rPr>
              <a:t>Vercesi</a:t>
            </a:r>
            <a:r>
              <a:rPr lang="en-US" b="1">
                <a:solidFill>
                  <a:srgbClr val="002A48"/>
                </a:solidFill>
                <a:latin typeface="Calibri"/>
              </a:rPr>
              <a:t>, Ian Postuma</a:t>
            </a:r>
            <a:endParaRPr lang="en-US" b="1">
              <a:solidFill>
                <a:srgbClr val="002A48"/>
              </a:solidFill>
              <a:latin typeface="Calibri"/>
              <a:cs typeface="Calibri"/>
            </a:endParaRPr>
          </a:p>
          <a:p>
            <a:pPr marL="109855">
              <a:spcBef>
                <a:spcPts val="300"/>
              </a:spcBef>
            </a:pPr>
            <a:r>
              <a:rPr lang="en-US" err="1">
                <a:solidFill>
                  <a:srgbClr val="002A48"/>
                </a:solidFill>
                <a:latin typeface="Calibri"/>
                <a:ea typeface="+mn-lt"/>
                <a:cs typeface="+mn-lt"/>
              </a:rPr>
              <a:t>Università</a:t>
            </a:r>
            <a:r>
              <a:rPr lang="en-US">
                <a:solidFill>
                  <a:srgbClr val="002A48"/>
                </a:solidFill>
                <a:latin typeface="Calibri"/>
                <a:ea typeface="+mn-lt"/>
                <a:cs typeface="+mn-lt"/>
              </a:rPr>
              <a:t> di Pavia, </a:t>
            </a:r>
            <a:r>
              <a:rPr lang="en-US" err="1">
                <a:solidFill>
                  <a:srgbClr val="002A48"/>
                </a:solidFill>
                <a:latin typeface="Calibri"/>
                <a:ea typeface="+mn-lt"/>
                <a:cs typeface="+mn-lt"/>
              </a:rPr>
              <a:t>Dipartimento</a:t>
            </a:r>
            <a:r>
              <a:rPr lang="en-US">
                <a:solidFill>
                  <a:srgbClr val="002A48"/>
                </a:solidFill>
                <a:latin typeface="Calibri"/>
                <a:ea typeface="+mn-lt"/>
                <a:cs typeface="+mn-lt"/>
              </a:rPr>
              <a:t> di </a:t>
            </a:r>
            <a:r>
              <a:rPr lang="en-US" err="1">
                <a:solidFill>
                  <a:srgbClr val="002A48"/>
                </a:solidFill>
                <a:latin typeface="Calibri"/>
                <a:ea typeface="+mn-lt"/>
                <a:cs typeface="+mn-lt"/>
              </a:rPr>
              <a:t>Fisica</a:t>
            </a:r>
            <a:endParaRPr lang="en-US" err="1"/>
          </a:p>
          <a:p>
            <a:pPr marL="109855">
              <a:spcBef>
                <a:spcPts val="300"/>
              </a:spcBef>
            </a:pPr>
            <a:r>
              <a:rPr lang="en-US" err="1">
                <a:solidFill>
                  <a:srgbClr val="002A48"/>
                </a:solidFill>
                <a:latin typeface="Calibri"/>
                <a:ea typeface="+mn-lt"/>
                <a:cs typeface="+mn-lt"/>
              </a:rPr>
              <a:t>Istituto</a:t>
            </a:r>
            <a:r>
              <a:rPr lang="en-US">
                <a:solidFill>
                  <a:srgbClr val="002A48"/>
                </a:solidFill>
                <a:latin typeface="Calibri"/>
                <a:ea typeface="+mn-lt"/>
                <a:cs typeface="+mn-lt"/>
              </a:rPr>
              <a:t> Nazionale di </a:t>
            </a:r>
            <a:r>
              <a:rPr lang="en-US" err="1">
                <a:solidFill>
                  <a:srgbClr val="002A48"/>
                </a:solidFill>
                <a:latin typeface="Calibri"/>
                <a:ea typeface="+mn-lt"/>
                <a:cs typeface="+mn-lt"/>
              </a:rPr>
              <a:t>Fisica</a:t>
            </a:r>
            <a:r>
              <a:rPr lang="en-US">
                <a:solidFill>
                  <a:srgbClr val="002A48"/>
                </a:solidFill>
                <a:latin typeface="Calibri"/>
                <a:ea typeface="+mn-lt"/>
                <a:cs typeface="+mn-lt"/>
              </a:rPr>
              <a:t> </a:t>
            </a:r>
            <a:r>
              <a:rPr lang="en-US" err="1">
                <a:solidFill>
                  <a:srgbClr val="002A48"/>
                </a:solidFill>
                <a:latin typeface="Calibri"/>
                <a:ea typeface="+mn-lt"/>
                <a:cs typeface="+mn-lt"/>
              </a:rPr>
              <a:t>Nucleare</a:t>
            </a:r>
            <a:r>
              <a:rPr lang="en-US">
                <a:solidFill>
                  <a:srgbClr val="002A48"/>
                </a:solidFill>
                <a:latin typeface="Calibri"/>
                <a:ea typeface="+mn-lt"/>
                <a:cs typeface="+mn-lt"/>
              </a:rPr>
              <a:t> – </a:t>
            </a:r>
            <a:r>
              <a:rPr lang="en-US" err="1">
                <a:solidFill>
                  <a:srgbClr val="002A48"/>
                </a:solidFill>
                <a:latin typeface="Calibri"/>
                <a:ea typeface="+mn-lt"/>
                <a:cs typeface="+mn-lt"/>
              </a:rPr>
              <a:t>Sezione</a:t>
            </a:r>
            <a:r>
              <a:rPr lang="en-US">
                <a:solidFill>
                  <a:srgbClr val="002A48"/>
                </a:solidFill>
                <a:latin typeface="Calibri"/>
                <a:ea typeface="+mn-lt"/>
                <a:cs typeface="+mn-lt"/>
              </a:rPr>
              <a:t> di Pavia</a:t>
            </a:r>
          </a:p>
          <a:p>
            <a:endParaRPr lang="en-US">
              <a:solidFill>
                <a:srgbClr val="002A48"/>
              </a:solidFill>
              <a:latin typeface="Calibri"/>
              <a:ea typeface="+mn-lt"/>
              <a:cs typeface="+mn-lt"/>
            </a:endParaRPr>
          </a:p>
        </p:txBody>
      </p:sp>
      <p:pic>
        <p:nvPicPr>
          <p:cNvPr id="2" name="Immagine 4" descr="Immagine che contiene testo&#10;&#10;Descrizione generata automaticamente">
            <a:extLst>
              <a:ext uri="{FF2B5EF4-FFF2-40B4-BE49-F238E27FC236}">
                <a16:creationId xmlns:a16="http://schemas.microsoft.com/office/drawing/2014/main" id="{2DC8F487-9EC3-FD87-6AF7-984ED0599D26}"/>
              </a:ext>
            </a:extLst>
          </p:cNvPr>
          <p:cNvPicPr>
            <a:picLocks noChangeAspect="1"/>
          </p:cNvPicPr>
          <p:nvPr/>
        </p:nvPicPr>
        <p:blipFill>
          <a:blip r:embed="rId2"/>
          <a:stretch>
            <a:fillRect/>
          </a:stretch>
        </p:blipFill>
        <p:spPr>
          <a:xfrm>
            <a:off x="2743200" y="4629793"/>
            <a:ext cx="3550023" cy="861567"/>
          </a:xfrm>
          <a:prstGeom prst="rect">
            <a:avLst/>
          </a:prstGeom>
        </p:spPr>
      </p:pic>
      <p:pic>
        <p:nvPicPr>
          <p:cNvPr id="5" name="Immagine 4" descr="Immagine che contiene testo, clipart&#10;&#10;Descrizione generata automaticamente">
            <a:extLst>
              <a:ext uri="{FF2B5EF4-FFF2-40B4-BE49-F238E27FC236}">
                <a16:creationId xmlns:a16="http://schemas.microsoft.com/office/drawing/2014/main" id="{B4B36178-DAFC-4DFF-B5FB-23A645B1C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473" y="4724563"/>
            <a:ext cx="1960984" cy="867160"/>
          </a:xfrm>
          <a:prstGeom prst="rect">
            <a:avLst/>
          </a:prstGeom>
        </p:spPr>
      </p:pic>
    </p:spTree>
    <p:extLst>
      <p:ext uri="{BB962C8B-B14F-4D97-AF65-F5344CB8AC3E}">
        <p14:creationId xmlns:p14="http://schemas.microsoft.com/office/powerpoint/2010/main" val="2926112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F9D8849-C553-8746-A706-8AA0DC6101CE}"/>
              </a:ext>
            </a:extLst>
          </p:cNvPr>
          <p:cNvSpPr>
            <a:spLocks noGrp="1"/>
          </p:cNvSpPr>
          <p:nvPr>
            <p:ph type="sldNum" sz="quarter" idx="12"/>
          </p:nvPr>
        </p:nvSpPr>
        <p:spPr/>
        <p:txBody>
          <a:bodyPr/>
          <a:lstStyle/>
          <a:p>
            <a:fld id="{825A1364-9D83-4D37-A282-5E5560CE45FB}" type="slidenum">
              <a:rPr lang="it-IT" smtClean="0"/>
              <a:pPr/>
              <a:t>18</a:t>
            </a:fld>
            <a:endParaRPr lang="it-IT"/>
          </a:p>
        </p:txBody>
      </p:sp>
      <p:sp>
        <p:nvSpPr>
          <p:cNvPr id="8" name="Rectangle 2">
            <a:extLst>
              <a:ext uri="{FF2B5EF4-FFF2-40B4-BE49-F238E27FC236}">
                <a16:creationId xmlns:a16="http://schemas.microsoft.com/office/drawing/2014/main" id="{1BB0DBDC-1E31-8041-B14A-8D65C2772B65}"/>
              </a:ext>
            </a:extLst>
          </p:cNvPr>
          <p:cNvSpPr>
            <a:spLocks noChangeArrowheads="1"/>
          </p:cNvSpPr>
          <p:nvPr/>
        </p:nvSpPr>
        <p:spPr bwMode="auto">
          <a:xfrm>
            <a:off x="191344" y="377584"/>
            <a:ext cx="5583640"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State of the art: BNCT</a:t>
            </a:r>
          </a:p>
        </p:txBody>
      </p:sp>
      <p:pic>
        <p:nvPicPr>
          <p:cNvPr id="2" name="Immagine 2">
            <a:extLst>
              <a:ext uri="{FF2B5EF4-FFF2-40B4-BE49-F238E27FC236}">
                <a16:creationId xmlns:a16="http://schemas.microsoft.com/office/drawing/2014/main" id="{C9D8562E-DF2C-B462-1731-0D9245E9B31E}"/>
              </a:ext>
            </a:extLst>
          </p:cNvPr>
          <p:cNvPicPr>
            <a:picLocks noChangeAspect="1"/>
          </p:cNvPicPr>
          <p:nvPr/>
        </p:nvPicPr>
        <p:blipFill rotWithShape="1">
          <a:blip r:embed="rId2"/>
          <a:srcRect l="6034" t="10286" r="2371" b="8286"/>
          <a:stretch/>
        </p:blipFill>
        <p:spPr>
          <a:xfrm>
            <a:off x="1147233" y="4024172"/>
            <a:ext cx="4044667" cy="2703394"/>
          </a:xfrm>
          <a:prstGeom prst="rect">
            <a:avLst/>
          </a:prstGeom>
        </p:spPr>
      </p:pic>
      <p:sp>
        <p:nvSpPr>
          <p:cNvPr id="3" name="CasellaDiTesto 2">
            <a:extLst>
              <a:ext uri="{FF2B5EF4-FFF2-40B4-BE49-F238E27FC236}">
                <a16:creationId xmlns:a16="http://schemas.microsoft.com/office/drawing/2014/main" id="{C4257869-3A8F-0BF7-4095-F95D3F06D95B}"/>
              </a:ext>
            </a:extLst>
          </p:cNvPr>
          <p:cNvSpPr txBox="1"/>
          <p:nvPr/>
        </p:nvSpPr>
        <p:spPr>
          <a:xfrm>
            <a:off x="332317" y="1115484"/>
            <a:ext cx="59711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latin typeface="Arial"/>
                <a:cs typeface="Arial"/>
              </a:rPr>
              <a:t>Boron </a:t>
            </a:r>
            <a:r>
              <a:rPr lang="it-IT" sz="1400" b="1" err="1">
                <a:latin typeface="Arial"/>
                <a:cs typeface="Arial"/>
              </a:rPr>
              <a:t>Neutron</a:t>
            </a:r>
            <a:r>
              <a:rPr lang="it-IT" sz="1400" b="1">
                <a:latin typeface="Arial"/>
                <a:cs typeface="Arial"/>
              </a:rPr>
              <a:t> Capture Therapy </a:t>
            </a:r>
            <a:r>
              <a:rPr lang="it-IT" sz="1400" b="1" err="1">
                <a:latin typeface="Arial"/>
                <a:cs typeface="Arial"/>
              </a:rPr>
              <a:t>is</a:t>
            </a:r>
            <a:r>
              <a:rPr lang="it-IT" sz="1400" b="1">
                <a:latin typeface="Arial"/>
                <a:cs typeface="Arial"/>
              </a:rPr>
              <a:t> a </a:t>
            </a:r>
            <a:r>
              <a:rPr lang="it-IT" sz="1400" b="1" err="1">
                <a:latin typeface="Arial"/>
                <a:cs typeface="Arial"/>
              </a:rPr>
              <a:t>binary</a:t>
            </a:r>
            <a:r>
              <a:rPr lang="it-IT" sz="1400" b="1">
                <a:latin typeface="Arial"/>
                <a:cs typeface="Arial"/>
              </a:rPr>
              <a:t> </a:t>
            </a:r>
            <a:r>
              <a:rPr lang="it-IT" sz="1400" b="1" err="1">
                <a:latin typeface="Arial"/>
                <a:cs typeface="Arial"/>
              </a:rPr>
              <a:t>form</a:t>
            </a:r>
            <a:r>
              <a:rPr lang="it-IT" sz="1400" b="1">
                <a:latin typeface="Arial"/>
                <a:cs typeface="Arial"/>
              </a:rPr>
              <a:t> of </a:t>
            </a:r>
            <a:r>
              <a:rPr lang="it-IT" sz="1400" b="1" err="1">
                <a:latin typeface="Arial"/>
                <a:cs typeface="Arial"/>
              </a:rPr>
              <a:t>cancer</a:t>
            </a:r>
            <a:r>
              <a:rPr lang="it-IT" sz="1400" b="1">
                <a:latin typeface="Arial"/>
                <a:cs typeface="Arial"/>
              </a:rPr>
              <a:t> therapy</a:t>
            </a:r>
          </a:p>
        </p:txBody>
      </p:sp>
      <p:pic>
        <p:nvPicPr>
          <p:cNvPr id="5" name="Immagine 5">
            <a:extLst>
              <a:ext uri="{FF2B5EF4-FFF2-40B4-BE49-F238E27FC236}">
                <a16:creationId xmlns:a16="http://schemas.microsoft.com/office/drawing/2014/main" id="{3337A146-EC7D-0474-5B89-EF94318294CD}"/>
              </a:ext>
            </a:extLst>
          </p:cNvPr>
          <p:cNvPicPr>
            <a:picLocks noChangeAspect="1"/>
          </p:cNvPicPr>
          <p:nvPr/>
        </p:nvPicPr>
        <p:blipFill>
          <a:blip r:embed="rId3"/>
          <a:stretch>
            <a:fillRect/>
          </a:stretch>
        </p:blipFill>
        <p:spPr>
          <a:xfrm>
            <a:off x="395817" y="1716624"/>
            <a:ext cx="5537199" cy="2038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magine 6" descr="Immagine che contiene testo&#10;&#10;Descrizione generata automaticamente">
            <a:extLst>
              <a:ext uri="{FF2B5EF4-FFF2-40B4-BE49-F238E27FC236}">
                <a16:creationId xmlns:a16="http://schemas.microsoft.com/office/drawing/2014/main" id="{C17E9818-84EB-696D-31D8-98B78059DCC1}"/>
              </a:ext>
            </a:extLst>
          </p:cNvPr>
          <p:cNvPicPr>
            <a:picLocks noChangeAspect="1"/>
          </p:cNvPicPr>
          <p:nvPr/>
        </p:nvPicPr>
        <p:blipFill>
          <a:blip r:embed="rId4"/>
          <a:stretch>
            <a:fillRect/>
          </a:stretch>
        </p:blipFill>
        <p:spPr>
          <a:xfrm>
            <a:off x="6629400" y="797094"/>
            <a:ext cx="5389033" cy="638897"/>
          </a:xfrm>
          <a:prstGeom prst="rect">
            <a:avLst/>
          </a:prstGeom>
        </p:spPr>
      </p:pic>
      <p:sp>
        <p:nvSpPr>
          <p:cNvPr id="9" name="CasellaDiTesto 8">
            <a:extLst>
              <a:ext uri="{FF2B5EF4-FFF2-40B4-BE49-F238E27FC236}">
                <a16:creationId xmlns:a16="http://schemas.microsoft.com/office/drawing/2014/main" id="{BFC12D4F-FA76-2D45-072B-C667474882AF}"/>
              </a:ext>
            </a:extLst>
          </p:cNvPr>
          <p:cNvSpPr txBox="1"/>
          <p:nvPr/>
        </p:nvSpPr>
        <p:spPr>
          <a:xfrm rot="-10800000" flipV="1">
            <a:off x="6534150" y="2385395"/>
            <a:ext cx="543136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000" b="1" err="1">
                <a:solidFill>
                  <a:srgbClr val="C00000"/>
                </a:solidFill>
                <a:latin typeface="Arial"/>
                <a:cs typeface="Arial"/>
              </a:rPr>
              <a:t>Novel</a:t>
            </a:r>
            <a:r>
              <a:rPr lang="it-IT" sz="2000" b="1">
                <a:solidFill>
                  <a:srgbClr val="C00000"/>
                </a:solidFill>
                <a:latin typeface="Arial"/>
                <a:cs typeface="Arial"/>
              </a:rPr>
              <a:t> </a:t>
            </a:r>
            <a:r>
              <a:rPr lang="it-IT" sz="2000" b="1" err="1">
                <a:solidFill>
                  <a:srgbClr val="C00000"/>
                </a:solidFill>
                <a:latin typeface="Arial"/>
                <a:cs typeface="Arial"/>
              </a:rPr>
              <a:t>neutron</a:t>
            </a:r>
            <a:r>
              <a:rPr lang="it-IT" sz="2000" b="1">
                <a:solidFill>
                  <a:srgbClr val="C00000"/>
                </a:solidFill>
                <a:latin typeface="Arial"/>
                <a:cs typeface="Arial"/>
              </a:rPr>
              <a:t> sources for BNCT</a:t>
            </a:r>
            <a:endParaRPr lang="it-IT" sz="2000">
              <a:solidFill>
                <a:srgbClr val="C00000"/>
              </a:solidFill>
            </a:endParaRPr>
          </a:p>
          <a:p>
            <a:endParaRPr lang="it-IT" sz="2000" b="1">
              <a:latin typeface="Arial"/>
              <a:cs typeface="Arial"/>
            </a:endParaRPr>
          </a:p>
          <a:p>
            <a:r>
              <a:rPr lang="it-IT" sz="2000" b="1" err="1">
                <a:solidFill>
                  <a:schemeClr val="tx2">
                    <a:lumMod val="75000"/>
                    <a:lumOff val="25000"/>
                  </a:schemeClr>
                </a:solidFill>
                <a:latin typeface="Arial"/>
                <a:cs typeface="Arial"/>
              </a:rPr>
              <a:t>Disadvantages</a:t>
            </a:r>
            <a:r>
              <a:rPr lang="it-IT" sz="2000" b="1">
                <a:solidFill>
                  <a:schemeClr val="tx2">
                    <a:lumMod val="75000"/>
                    <a:lumOff val="25000"/>
                  </a:schemeClr>
                </a:solidFill>
                <a:latin typeface="Arial"/>
                <a:cs typeface="Arial"/>
              </a:rPr>
              <a:t> of </a:t>
            </a:r>
            <a:r>
              <a:rPr lang="it-IT" sz="2000" b="1" err="1">
                <a:solidFill>
                  <a:schemeClr val="tx2">
                    <a:lumMod val="75000"/>
                    <a:lumOff val="25000"/>
                  </a:schemeClr>
                </a:solidFill>
                <a:latin typeface="Arial"/>
                <a:cs typeface="Arial"/>
              </a:rPr>
              <a:t>nuclear</a:t>
            </a:r>
            <a:r>
              <a:rPr lang="it-IT" sz="2000" b="1">
                <a:solidFill>
                  <a:schemeClr val="tx2">
                    <a:lumMod val="75000"/>
                    <a:lumOff val="25000"/>
                  </a:schemeClr>
                </a:solidFill>
                <a:latin typeface="Arial"/>
                <a:cs typeface="Arial"/>
              </a:rPr>
              <a:t> </a:t>
            </a:r>
            <a:r>
              <a:rPr lang="it-IT" sz="2000" b="1" err="1">
                <a:solidFill>
                  <a:schemeClr val="tx2">
                    <a:lumMod val="75000"/>
                    <a:lumOff val="25000"/>
                  </a:schemeClr>
                </a:solidFill>
                <a:latin typeface="Arial"/>
                <a:cs typeface="Arial"/>
              </a:rPr>
              <a:t>reactors</a:t>
            </a:r>
            <a:r>
              <a:rPr lang="it-IT" sz="2000" b="1">
                <a:solidFill>
                  <a:schemeClr val="tx2">
                    <a:lumMod val="75000"/>
                    <a:lumOff val="25000"/>
                  </a:schemeClr>
                </a:solidFill>
                <a:latin typeface="Arial"/>
                <a:cs typeface="Arial"/>
              </a:rPr>
              <a:t>:</a:t>
            </a:r>
            <a:r>
              <a:rPr lang="it-IT" sz="2000" b="1">
                <a:latin typeface="Arial"/>
                <a:cs typeface="Arial"/>
              </a:rPr>
              <a:t> </a:t>
            </a:r>
            <a:endParaRPr lang="it-IT" sz="2000">
              <a:latin typeface="Georgia"/>
              <a:cs typeface="Arial"/>
            </a:endParaRPr>
          </a:p>
          <a:p>
            <a:r>
              <a:rPr lang="it-IT" sz="2000" err="1">
                <a:latin typeface="Arial"/>
                <a:cs typeface="Arial"/>
              </a:rPr>
              <a:t>Reactors</a:t>
            </a:r>
            <a:r>
              <a:rPr lang="it-IT" sz="2000">
                <a:latin typeface="Arial"/>
                <a:cs typeface="Arial"/>
              </a:rPr>
              <a:t> are large, </a:t>
            </a:r>
            <a:r>
              <a:rPr lang="it-IT" sz="2000" err="1">
                <a:latin typeface="Arial"/>
                <a:cs typeface="Arial"/>
              </a:rPr>
              <a:t>expansive</a:t>
            </a:r>
            <a:r>
              <a:rPr lang="it-IT" sz="2000">
                <a:latin typeface="Arial"/>
                <a:cs typeface="Arial"/>
              </a:rPr>
              <a:t> and </a:t>
            </a:r>
            <a:r>
              <a:rPr lang="it-IT" sz="2000" err="1">
                <a:latin typeface="Arial"/>
                <a:cs typeface="Arial"/>
              </a:rPr>
              <a:t>subject</a:t>
            </a:r>
            <a:r>
              <a:rPr lang="it-IT" sz="2000">
                <a:latin typeface="Arial"/>
                <a:cs typeface="Arial"/>
              </a:rPr>
              <a:t> </a:t>
            </a:r>
            <a:r>
              <a:rPr lang="it-IT" sz="2000" err="1">
                <a:latin typeface="Arial"/>
                <a:cs typeface="Arial"/>
              </a:rPr>
              <a:t>tor</a:t>
            </a:r>
            <a:r>
              <a:rPr lang="it-IT" sz="2000">
                <a:latin typeface="Arial"/>
                <a:cs typeface="Arial"/>
              </a:rPr>
              <a:t> </a:t>
            </a:r>
            <a:r>
              <a:rPr lang="it-IT" sz="2000" err="1">
                <a:latin typeface="Arial"/>
                <a:cs typeface="Arial"/>
              </a:rPr>
              <a:t>strict</a:t>
            </a:r>
            <a:r>
              <a:rPr lang="it-IT" sz="2000">
                <a:latin typeface="Arial"/>
                <a:cs typeface="Arial"/>
              </a:rPr>
              <a:t> </a:t>
            </a:r>
            <a:r>
              <a:rPr lang="it-IT" sz="2000" err="1">
                <a:latin typeface="Arial"/>
                <a:cs typeface="Arial"/>
              </a:rPr>
              <a:t>regulations</a:t>
            </a:r>
            <a:r>
              <a:rPr lang="it-IT" sz="2000">
                <a:latin typeface="Arial"/>
                <a:cs typeface="Arial"/>
              </a:rPr>
              <a:t> making </a:t>
            </a:r>
            <a:r>
              <a:rPr lang="it-IT" sz="2000" err="1">
                <a:latin typeface="Arial"/>
                <a:cs typeface="Arial"/>
              </a:rPr>
              <a:t>them</a:t>
            </a:r>
            <a:r>
              <a:rPr lang="it-IT" sz="2000">
                <a:latin typeface="Arial"/>
                <a:cs typeface="Arial"/>
              </a:rPr>
              <a:t> </a:t>
            </a:r>
            <a:r>
              <a:rPr lang="it-IT" sz="2000" err="1">
                <a:latin typeface="Arial"/>
                <a:cs typeface="Arial"/>
              </a:rPr>
              <a:t>unsuitable</a:t>
            </a:r>
            <a:r>
              <a:rPr lang="it-IT" sz="2000">
                <a:latin typeface="Arial"/>
                <a:cs typeface="Arial"/>
              </a:rPr>
              <a:t> for in-hospital treatment.</a:t>
            </a:r>
            <a:endParaRPr lang="it-IT" sz="2000"/>
          </a:p>
          <a:p>
            <a:endParaRPr lang="it-IT" sz="2000" b="1">
              <a:latin typeface="Arial"/>
              <a:cs typeface="Arial"/>
            </a:endParaRPr>
          </a:p>
          <a:p>
            <a:r>
              <a:rPr lang="it-IT" sz="2000" b="1">
                <a:solidFill>
                  <a:schemeClr val="tx2">
                    <a:lumMod val="75000"/>
                    <a:lumOff val="25000"/>
                  </a:schemeClr>
                </a:solidFill>
                <a:latin typeface="Arial"/>
                <a:cs typeface="Arial"/>
              </a:rPr>
              <a:t>SEARCH for in-hospital </a:t>
            </a:r>
            <a:r>
              <a:rPr lang="it-IT" sz="2000" b="1" err="1">
                <a:solidFill>
                  <a:schemeClr val="tx2">
                    <a:lumMod val="75000"/>
                    <a:lumOff val="25000"/>
                  </a:schemeClr>
                </a:solidFill>
                <a:latin typeface="Arial"/>
                <a:cs typeface="Arial"/>
              </a:rPr>
              <a:t>neutron</a:t>
            </a:r>
            <a:r>
              <a:rPr lang="it-IT" sz="2000" b="1">
                <a:solidFill>
                  <a:schemeClr val="tx2">
                    <a:lumMod val="75000"/>
                    <a:lumOff val="25000"/>
                  </a:schemeClr>
                </a:solidFill>
                <a:latin typeface="Arial"/>
                <a:cs typeface="Arial"/>
              </a:rPr>
              <a:t> sources:</a:t>
            </a:r>
          </a:p>
          <a:p>
            <a:r>
              <a:rPr lang="it-IT" sz="2000">
                <a:latin typeface="Arial"/>
                <a:cs typeface="Arial"/>
              </a:rPr>
              <a:t>- </a:t>
            </a:r>
            <a:r>
              <a:rPr lang="it-IT" sz="2000" err="1">
                <a:latin typeface="Arial"/>
                <a:cs typeface="Arial"/>
              </a:rPr>
              <a:t>Charged</a:t>
            </a:r>
            <a:r>
              <a:rPr lang="it-IT" sz="2000">
                <a:latin typeface="Arial"/>
                <a:cs typeface="Arial"/>
              </a:rPr>
              <a:t> </a:t>
            </a:r>
            <a:r>
              <a:rPr lang="it-IT" sz="2000" err="1">
                <a:latin typeface="Arial"/>
                <a:cs typeface="Arial"/>
              </a:rPr>
              <a:t>particle</a:t>
            </a:r>
            <a:r>
              <a:rPr lang="it-IT" sz="2000">
                <a:latin typeface="Arial"/>
                <a:cs typeface="Arial"/>
              </a:rPr>
              <a:t> </a:t>
            </a:r>
            <a:r>
              <a:rPr lang="it-IT" sz="2000" err="1">
                <a:latin typeface="Arial"/>
                <a:cs typeface="Arial"/>
              </a:rPr>
              <a:t>accelerators</a:t>
            </a:r>
            <a:r>
              <a:rPr lang="it-IT" sz="2000">
                <a:latin typeface="Arial"/>
                <a:cs typeface="Arial"/>
              </a:rPr>
              <a:t>;</a:t>
            </a:r>
          </a:p>
          <a:p>
            <a:r>
              <a:rPr lang="it-IT" sz="2000">
                <a:latin typeface="Arial"/>
                <a:cs typeface="Arial"/>
              </a:rPr>
              <a:t>- Compact </a:t>
            </a:r>
            <a:r>
              <a:rPr lang="it-IT" sz="2000" err="1">
                <a:latin typeface="Arial"/>
                <a:cs typeface="Arial"/>
              </a:rPr>
              <a:t>neutron</a:t>
            </a:r>
            <a:r>
              <a:rPr lang="it-IT" sz="2000">
                <a:latin typeface="Arial"/>
                <a:cs typeface="Arial"/>
              </a:rPr>
              <a:t> </a:t>
            </a:r>
            <a:r>
              <a:rPr lang="it-IT" sz="2000" err="1">
                <a:latin typeface="Arial"/>
                <a:cs typeface="Arial"/>
              </a:rPr>
              <a:t>generators</a:t>
            </a:r>
            <a:r>
              <a:rPr lang="it-IT" sz="2000">
                <a:latin typeface="Arial"/>
                <a:cs typeface="Arial"/>
              </a:rPr>
              <a:t>;</a:t>
            </a:r>
          </a:p>
          <a:p>
            <a:r>
              <a:rPr lang="it-IT" sz="2000">
                <a:latin typeface="Arial"/>
                <a:cs typeface="Arial"/>
              </a:rPr>
              <a:t>- LINAC </a:t>
            </a:r>
            <a:r>
              <a:rPr lang="it-IT" sz="2000" err="1">
                <a:latin typeface="Arial"/>
                <a:cs typeface="Arial"/>
              </a:rPr>
              <a:t>accelerators</a:t>
            </a:r>
            <a:r>
              <a:rPr lang="it-IT" sz="2000">
                <a:latin typeface="Arial"/>
                <a:cs typeface="Arial"/>
              </a:rPr>
              <a:t> for </a:t>
            </a:r>
            <a:r>
              <a:rPr lang="it-IT" sz="2000" err="1">
                <a:latin typeface="Arial"/>
                <a:cs typeface="Arial"/>
              </a:rPr>
              <a:t>radiotherapy</a:t>
            </a:r>
            <a:endParaRPr lang="it-IT" sz="2000">
              <a:latin typeface="Arial"/>
              <a:cs typeface="Arial"/>
            </a:endParaRPr>
          </a:p>
        </p:txBody>
      </p:sp>
    </p:spTree>
    <p:extLst>
      <p:ext uri="{BB962C8B-B14F-4D97-AF65-F5344CB8AC3E}">
        <p14:creationId xmlns:p14="http://schemas.microsoft.com/office/powerpoint/2010/main" val="1211408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LOGO_INFN_NEWS_sito.jpg">
            <a:extLst>
              <a:ext uri="{FF2B5EF4-FFF2-40B4-BE49-F238E27FC236}">
                <a16:creationId xmlns:a16="http://schemas.microsoft.com/office/drawing/2014/main" id="{98215EA1-7938-4AB5-BA0E-7BA572316F2A}"/>
              </a:ext>
            </a:extLst>
          </p:cNvPr>
          <p:cNvPicPr>
            <a:picLocks noChangeAspect="1"/>
          </p:cNvPicPr>
          <p:nvPr/>
        </p:nvPicPr>
        <p:blipFill rotWithShape="1">
          <a:blip r:embed="rId3" cstate="print"/>
          <a:srcRect t="6213"/>
          <a:stretch/>
        </p:blipFill>
        <p:spPr>
          <a:xfrm>
            <a:off x="10200456" y="5733256"/>
            <a:ext cx="1757752" cy="914942"/>
          </a:xfrm>
          <a:prstGeom prst="rect">
            <a:avLst/>
          </a:prstGeom>
        </p:spPr>
      </p:pic>
      <p:sp>
        <p:nvSpPr>
          <p:cNvPr id="15" name="Rettangolo 14">
            <a:extLst>
              <a:ext uri="{FF2B5EF4-FFF2-40B4-BE49-F238E27FC236}">
                <a16:creationId xmlns:a16="http://schemas.microsoft.com/office/drawing/2014/main" id="{4FBA24AF-F007-4161-A1C8-82B6AC4C575E}"/>
              </a:ext>
            </a:extLst>
          </p:cNvPr>
          <p:cNvSpPr/>
          <p:nvPr/>
        </p:nvSpPr>
        <p:spPr>
          <a:xfrm>
            <a:off x="7176120" y="4310416"/>
            <a:ext cx="5616370" cy="377026"/>
          </a:xfrm>
          <a:prstGeom prst="rect">
            <a:avLst/>
          </a:prstGeom>
          <a:noFill/>
        </p:spPr>
        <p:txBody>
          <a:bodyPr wrap="square" lIns="68580" tIns="34290" rIns="68580" bIns="34290">
            <a:spAutoFit/>
          </a:bodyPr>
          <a:lstStyle/>
          <a:p>
            <a:r>
              <a:rPr lang="en-US" sz="2000" b="1">
                <a:solidFill>
                  <a:srgbClr val="002948"/>
                </a:solidFill>
                <a:latin typeface="Calibri" panose="020F0502020204030204" pitchFamily="34" charset="0"/>
                <a:cs typeface="Calibri" panose="020F0502020204030204" pitchFamily="34" charset="0"/>
              </a:rPr>
              <a:t>Giada </a:t>
            </a:r>
            <a:r>
              <a:rPr lang="en-US" sz="2000" b="1" err="1">
                <a:solidFill>
                  <a:srgbClr val="002948"/>
                </a:solidFill>
                <a:latin typeface="Calibri" panose="020F0502020204030204" pitchFamily="34" charset="0"/>
                <a:cs typeface="Calibri" panose="020F0502020204030204" pitchFamily="34" charset="0"/>
              </a:rPr>
              <a:t>Petringa</a:t>
            </a:r>
            <a:endParaRPr lang="en-US" sz="2000">
              <a:solidFill>
                <a:srgbClr val="002948"/>
              </a:solidFill>
              <a:latin typeface="Calibri" panose="020F0502020204030204" pitchFamily="34" charset="0"/>
              <a:cs typeface="Calibri" panose="020F0502020204030204" pitchFamily="34" charset="0"/>
            </a:endParaRPr>
          </a:p>
        </p:txBody>
      </p:sp>
      <p:sp>
        <p:nvSpPr>
          <p:cNvPr id="17" name="Rettangolo 16">
            <a:extLst>
              <a:ext uri="{FF2B5EF4-FFF2-40B4-BE49-F238E27FC236}">
                <a16:creationId xmlns:a16="http://schemas.microsoft.com/office/drawing/2014/main" id="{DC3516AD-4BCB-4B82-BFDA-ECE42A696377}"/>
              </a:ext>
            </a:extLst>
          </p:cNvPr>
          <p:cNvSpPr/>
          <p:nvPr/>
        </p:nvSpPr>
        <p:spPr>
          <a:xfrm>
            <a:off x="7176120" y="4653136"/>
            <a:ext cx="4943872" cy="923330"/>
          </a:xfrm>
          <a:prstGeom prst="rect">
            <a:avLst/>
          </a:prstGeom>
        </p:spPr>
        <p:txBody>
          <a:bodyPr wrap="square">
            <a:spAutoFit/>
          </a:bodyPr>
          <a:lstStyle/>
          <a:p>
            <a:r>
              <a:rPr lang="en-US" err="1">
                <a:solidFill>
                  <a:srgbClr val="002948"/>
                </a:solidFill>
                <a:latin typeface="Calibri" panose="020F0502020204030204" pitchFamily="34" charset="0"/>
                <a:cs typeface="Calibri" panose="020F0502020204030204" pitchFamily="34" charset="0"/>
              </a:rPr>
              <a:t>Laboratori</a:t>
            </a:r>
            <a:r>
              <a:rPr lang="en-US">
                <a:solidFill>
                  <a:srgbClr val="002948"/>
                </a:solidFill>
                <a:latin typeface="Calibri" panose="020F0502020204030204" pitchFamily="34" charset="0"/>
                <a:cs typeface="Calibri" panose="020F0502020204030204" pitchFamily="34" charset="0"/>
              </a:rPr>
              <a:t> </a:t>
            </a:r>
            <a:r>
              <a:rPr lang="en-US" err="1">
                <a:solidFill>
                  <a:srgbClr val="002948"/>
                </a:solidFill>
                <a:latin typeface="Calibri" panose="020F0502020204030204" pitchFamily="34" charset="0"/>
                <a:cs typeface="Calibri" panose="020F0502020204030204" pitchFamily="34" charset="0"/>
              </a:rPr>
              <a:t>Nazionali</a:t>
            </a:r>
            <a:r>
              <a:rPr lang="en-US">
                <a:solidFill>
                  <a:srgbClr val="002948"/>
                </a:solidFill>
                <a:latin typeface="Calibri" panose="020F0502020204030204" pitchFamily="34" charset="0"/>
                <a:cs typeface="Calibri" panose="020F0502020204030204" pitchFamily="34" charset="0"/>
              </a:rPr>
              <a:t> del Sud</a:t>
            </a:r>
          </a:p>
          <a:p>
            <a:r>
              <a:rPr lang="en-US" err="1">
                <a:solidFill>
                  <a:srgbClr val="002948"/>
                </a:solidFill>
                <a:latin typeface="Calibri" panose="020F0502020204030204" pitchFamily="34" charset="0"/>
                <a:cs typeface="Calibri" panose="020F0502020204030204" pitchFamily="34" charset="0"/>
              </a:rPr>
              <a:t>Istituto</a:t>
            </a:r>
            <a:r>
              <a:rPr lang="en-US">
                <a:solidFill>
                  <a:srgbClr val="002948"/>
                </a:solidFill>
                <a:latin typeface="Calibri" panose="020F0502020204030204" pitchFamily="34" charset="0"/>
                <a:cs typeface="Calibri" panose="020F0502020204030204" pitchFamily="34" charset="0"/>
              </a:rPr>
              <a:t> Nazionale di </a:t>
            </a:r>
            <a:r>
              <a:rPr lang="en-US" err="1">
                <a:solidFill>
                  <a:srgbClr val="002948"/>
                </a:solidFill>
                <a:latin typeface="Calibri" panose="020F0502020204030204" pitchFamily="34" charset="0"/>
                <a:cs typeface="Calibri" panose="020F0502020204030204" pitchFamily="34" charset="0"/>
              </a:rPr>
              <a:t>Fisica</a:t>
            </a:r>
            <a:r>
              <a:rPr lang="en-US">
                <a:solidFill>
                  <a:srgbClr val="002948"/>
                </a:solidFill>
                <a:latin typeface="Calibri" panose="020F0502020204030204" pitchFamily="34" charset="0"/>
                <a:cs typeface="Calibri" panose="020F0502020204030204" pitchFamily="34" charset="0"/>
              </a:rPr>
              <a:t> </a:t>
            </a:r>
            <a:r>
              <a:rPr lang="en-US" err="1">
                <a:solidFill>
                  <a:srgbClr val="002948"/>
                </a:solidFill>
                <a:latin typeface="Calibri" panose="020F0502020204030204" pitchFamily="34" charset="0"/>
                <a:cs typeface="Calibri" panose="020F0502020204030204" pitchFamily="34" charset="0"/>
              </a:rPr>
              <a:t>Nucleare</a:t>
            </a:r>
            <a:endParaRPr lang="en-US">
              <a:solidFill>
                <a:srgbClr val="002948"/>
              </a:solidFill>
              <a:latin typeface="Calibri" panose="020F0502020204030204" pitchFamily="34" charset="0"/>
              <a:cs typeface="Calibri" panose="020F0502020204030204" pitchFamily="34" charset="0"/>
            </a:endParaRPr>
          </a:p>
          <a:p>
            <a:r>
              <a:rPr lang="en-US">
                <a:solidFill>
                  <a:srgbClr val="002948"/>
                </a:solidFill>
                <a:latin typeface="Calibri" panose="020F0502020204030204" pitchFamily="34" charset="0"/>
                <a:cs typeface="Calibri" panose="020F0502020204030204" pitchFamily="34" charset="0"/>
              </a:rPr>
              <a:t>Catania, Italy</a:t>
            </a:r>
            <a:endParaRPr lang="it-IT">
              <a:solidFill>
                <a:srgbClr val="002948"/>
              </a:solidFill>
              <a:latin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id="{DD49560B-8982-4F0F-B4C7-379CE1755431}"/>
              </a:ext>
            </a:extLst>
          </p:cNvPr>
          <p:cNvSpPr txBox="1"/>
          <p:nvPr/>
        </p:nvSpPr>
        <p:spPr>
          <a:xfrm>
            <a:off x="191344" y="2491240"/>
            <a:ext cx="11754192" cy="721736"/>
          </a:xfrm>
          <a:prstGeom prst="rect">
            <a:avLst/>
          </a:prstGeom>
          <a:noFill/>
        </p:spPr>
        <p:txBody>
          <a:bodyPr wrap="square">
            <a:spAutoFit/>
          </a:bodyPr>
          <a:lstStyle/>
          <a:p>
            <a:pPr algn="ctr">
              <a:lnSpc>
                <a:spcPct val="107000"/>
              </a:lnSpc>
              <a:spcAft>
                <a:spcPts val="800"/>
              </a:spcAft>
            </a:pPr>
            <a:r>
              <a:rPr lang="en-US" sz="4000" b="1">
                <a:solidFill>
                  <a:schemeClr val="bg1"/>
                </a:solidFill>
                <a:latin typeface="Calibri" panose="020F0502020204030204" pitchFamily="34" charset="0"/>
                <a:cs typeface="Calibri" panose="020F0502020204030204" pitchFamily="34" charset="0"/>
              </a:rPr>
              <a:t>Medical Applications</a:t>
            </a:r>
          </a:p>
        </p:txBody>
      </p:sp>
      <p:pic>
        <p:nvPicPr>
          <p:cNvPr id="7" name="Immagine 6" descr="Immagine che contiene testo&#10;&#10;Descrizione generata automaticamente">
            <a:extLst>
              <a:ext uri="{FF2B5EF4-FFF2-40B4-BE49-F238E27FC236}">
                <a16:creationId xmlns:a16="http://schemas.microsoft.com/office/drawing/2014/main" id="{63E64B16-5FF6-4C00-BC20-29803922B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5058" y="106486"/>
            <a:ext cx="3853590" cy="1013746"/>
          </a:xfrm>
          <a:prstGeom prst="rect">
            <a:avLst/>
          </a:prstGeom>
        </p:spPr>
      </p:pic>
      <p:sp>
        <p:nvSpPr>
          <p:cNvPr id="31" name="CasellaDiTesto 30">
            <a:extLst>
              <a:ext uri="{FF2B5EF4-FFF2-40B4-BE49-F238E27FC236}">
                <a16:creationId xmlns:a16="http://schemas.microsoft.com/office/drawing/2014/main" id="{EBB211CC-8B89-4E7C-9E3F-28AE426421C2}"/>
              </a:ext>
            </a:extLst>
          </p:cNvPr>
          <p:cNvSpPr txBox="1"/>
          <p:nvPr/>
        </p:nvSpPr>
        <p:spPr>
          <a:xfrm>
            <a:off x="-1933" y="31361"/>
            <a:ext cx="4297733" cy="1173463"/>
          </a:xfrm>
          <a:prstGeom prst="rect">
            <a:avLst/>
          </a:prstGeom>
          <a:noFill/>
        </p:spPr>
        <p:txBody>
          <a:bodyPr wrap="square">
            <a:spAutoFit/>
          </a:bodyPr>
          <a:lstStyle/>
          <a:p>
            <a:pPr algn="ctr">
              <a:lnSpc>
                <a:spcPct val="107000"/>
              </a:lnSpc>
              <a:spcAft>
                <a:spcPts val="800"/>
              </a:spcAft>
            </a:pPr>
            <a:r>
              <a:rPr lang="en-US" b="1">
                <a:solidFill>
                  <a:schemeClr val="bg1"/>
                </a:solidFill>
                <a:latin typeface="Calibri" panose="020F0502020204030204" pitchFamily="34" charset="0"/>
                <a:cs typeface="Calibri" panose="020F0502020204030204" pitchFamily="34" charset="0"/>
              </a:rPr>
              <a:t>Nuclear Physics Mid Term Plan in Italy</a:t>
            </a:r>
          </a:p>
          <a:p>
            <a:pPr algn="ctr">
              <a:lnSpc>
                <a:spcPct val="107000"/>
              </a:lnSpc>
              <a:spcAft>
                <a:spcPts val="800"/>
              </a:spcAft>
            </a:pPr>
            <a:r>
              <a:rPr lang="en-US">
                <a:solidFill>
                  <a:schemeClr val="bg1"/>
                </a:solidFill>
                <a:latin typeface="Calibri" panose="020F0502020204030204" pitchFamily="34" charset="0"/>
                <a:cs typeface="Calibri" panose="020F0502020204030204" pitchFamily="34" charset="0"/>
              </a:rPr>
              <a:t>LNS – Session</a:t>
            </a:r>
          </a:p>
          <a:p>
            <a:pPr algn="ctr">
              <a:lnSpc>
                <a:spcPct val="107000"/>
              </a:lnSpc>
              <a:spcAft>
                <a:spcPts val="800"/>
              </a:spcAft>
            </a:pPr>
            <a:r>
              <a:rPr lang="en-US">
                <a:solidFill>
                  <a:schemeClr val="bg1"/>
                </a:solidFill>
                <a:latin typeface="Calibri" panose="020F0502020204030204" pitchFamily="34" charset="0"/>
                <a:cs typeface="Calibri" panose="020F0502020204030204" pitchFamily="34" charset="0"/>
              </a:rPr>
              <a:t>Catania, April 4</a:t>
            </a:r>
            <a:r>
              <a:rPr lang="en-US" baseline="30000">
                <a:solidFill>
                  <a:schemeClr val="bg1"/>
                </a:solidFill>
                <a:latin typeface="Calibri" panose="020F0502020204030204" pitchFamily="34" charset="0"/>
                <a:cs typeface="Calibri" panose="020F0502020204030204" pitchFamily="34" charset="0"/>
              </a:rPr>
              <a:t>th</a:t>
            </a:r>
            <a:r>
              <a:rPr lang="en-US">
                <a:solidFill>
                  <a:schemeClr val="bg1"/>
                </a:solidFill>
                <a:latin typeface="Calibri" panose="020F0502020204030204" pitchFamily="34" charset="0"/>
                <a:cs typeface="Calibri" panose="020F0502020204030204" pitchFamily="34" charset="0"/>
              </a:rPr>
              <a:t>-5</a:t>
            </a:r>
            <a:r>
              <a:rPr lang="en-US" baseline="30000">
                <a:solidFill>
                  <a:schemeClr val="bg1"/>
                </a:solidFill>
                <a:latin typeface="Calibri" panose="020F0502020204030204" pitchFamily="34" charset="0"/>
                <a:cs typeface="Calibri" panose="020F0502020204030204" pitchFamily="34" charset="0"/>
              </a:rPr>
              <a:t>th</a:t>
            </a:r>
            <a:r>
              <a:rPr lang="en-US">
                <a:solidFill>
                  <a:schemeClr val="bg1"/>
                </a:solidFill>
                <a:latin typeface="Calibri" panose="020F0502020204030204" pitchFamily="34" charset="0"/>
                <a:cs typeface="Calibri" panose="020F0502020204030204" pitchFamily="34" charset="0"/>
              </a:rPr>
              <a:t> 2022</a:t>
            </a:r>
            <a:endParaRPr lang="it-IT">
              <a:solidFill>
                <a:schemeClr val="bg1"/>
              </a:solidFill>
              <a:latin typeface="Calibri" panose="020F0502020204030204" pitchFamily="34" charset="0"/>
              <a:cs typeface="Calibri" panose="020F0502020204030204" pitchFamily="34" charset="0"/>
            </a:endParaRPr>
          </a:p>
        </p:txBody>
      </p:sp>
      <p:pic>
        <p:nvPicPr>
          <p:cNvPr id="12" name="Immagine 11">
            <a:extLst>
              <a:ext uri="{FF2B5EF4-FFF2-40B4-BE49-F238E27FC236}">
                <a16:creationId xmlns:a16="http://schemas.microsoft.com/office/drawing/2014/main" id="{7156C7DB-4709-4779-B48F-B7003EDFD4B7}"/>
              </a:ext>
            </a:extLst>
          </p:cNvPr>
          <p:cNvPicPr>
            <a:picLocks noChangeAspect="1"/>
          </p:cNvPicPr>
          <p:nvPr/>
        </p:nvPicPr>
        <p:blipFill>
          <a:blip r:embed="rId5"/>
          <a:stretch>
            <a:fillRect/>
          </a:stretch>
        </p:blipFill>
        <p:spPr>
          <a:xfrm>
            <a:off x="130346" y="646458"/>
            <a:ext cx="1069110" cy="1278446"/>
          </a:xfrm>
          <a:prstGeom prst="rect">
            <a:avLst/>
          </a:prstGeom>
        </p:spPr>
      </p:pic>
    </p:spTree>
    <p:extLst>
      <p:ext uri="{BB962C8B-B14F-4D97-AF65-F5344CB8AC3E}">
        <p14:creationId xmlns:p14="http://schemas.microsoft.com/office/powerpoint/2010/main" val="3557604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6128D37-7DCB-3E4E-BEE2-AE0EA32D6DAE}"/>
              </a:ext>
            </a:extLst>
          </p:cNvPr>
          <p:cNvSpPr>
            <a:spLocks noGrp="1"/>
          </p:cNvSpPr>
          <p:nvPr>
            <p:ph type="sldNum" sz="quarter" idx="12"/>
          </p:nvPr>
        </p:nvSpPr>
        <p:spPr/>
        <p:txBody>
          <a:bodyPr/>
          <a:lstStyle/>
          <a:p>
            <a:fld id="{825A1364-9D83-4D37-A282-5E5560CE45FB}" type="slidenum">
              <a:rPr lang="it-IT" smtClean="0"/>
              <a:pPr/>
              <a:t>19</a:t>
            </a:fld>
            <a:endParaRPr lang="it-IT"/>
          </a:p>
        </p:txBody>
      </p:sp>
      <p:pic>
        <p:nvPicPr>
          <p:cNvPr id="5" name="Picture 2" descr="TRIGA Mark II Nuclear Reactor – Illinois Distributed Museum">
            <a:extLst>
              <a:ext uri="{FF2B5EF4-FFF2-40B4-BE49-F238E27FC236}">
                <a16:creationId xmlns:a16="http://schemas.microsoft.com/office/drawing/2014/main" id="{A128BC08-178A-3F40-BDDD-368AAA336D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7" r="5900" b="-1"/>
          <a:stretch/>
        </p:blipFill>
        <p:spPr bwMode="auto">
          <a:xfrm>
            <a:off x="2498439" y="1594747"/>
            <a:ext cx="3728297" cy="371703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81E0321-6F5F-AB46-91E0-E5DAC3D30104}"/>
              </a:ext>
            </a:extLst>
          </p:cNvPr>
          <p:cNvSpPr>
            <a:spLocks noChangeArrowheads="1"/>
          </p:cNvSpPr>
          <p:nvPr/>
        </p:nvSpPr>
        <p:spPr bwMode="auto">
          <a:xfrm>
            <a:off x="119336" y="523761"/>
            <a:ext cx="6984776" cy="838201"/>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Neutron</a:t>
            </a:r>
            <a:r>
              <a:rPr lang="it-IT" sz="3200" b="1">
                <a:solidFill>
                  <a:srgbClr val="000090"/>
                </a:solidFill>
                <a:latin typeface="Calibri" panose="020F0502020204030204" pitchFamily="34" charset="0"/>
                <a:cs typeface="Calibri" panose="020F0502020204030204" pitchFamily="34" charset="0"/>
              </a:rPr>
              <a:t> source: </a:t>
            </a:r>
            <a:r>
              <a:rPr lang="it-IT" sz="3200" b="1" err="1">
                <a:solidFill>
                  <a:srgbClr val="000090"/>
                </a:solidFill>
                <a:latin typeface="Calibri" panose="020F0502020204030204" pitchFamily="34" charset="0"/>
                <a:cs typeface="Calibri" panose="020F0502020204030204" pitchFamily="34" charset="0"/>
              </a:rPr>
              <a:t>current</a:t>
            </a:r>
            <a:r>
              <a:rPr lang="it-IT" sz="3200" b="1">
                <a:solidFill>
                  <a:srgbClr val="000090"/>
                </a:solidFill>
                <a:latin typeface="Calibri" panose="020F0502020204030204" pitchFamily="34" charset="0"/>
                <a:cs typeface="Calibri" panose="020F0502020204030204" pitchFamily="34" charset="0"/>
              </a:rPr>
              <a:t> status and </a:t>
            </a:r>
            <a:r>
              <a:rPr lang="it-IT" sz="3200" b="1" err="1">
                <a:solidFill>
                  <a:srgbClr val="000090"/>
                </a:solidFill>
                <a:latin typeface="Calibri" panose="020F0502020204030204" pitchFamily="34" charset="0"/>
                <a:cs typeface="Calibri" panose="020F0502020204030204" pitchFamily="34" charset="0"/>
              </a:rPr>
              <a:t>next</a:t>
            </a:r>
            <a:r>
              <a:rPr lang="it-IT" sz="3200" b="1">
                <a:solidFill>
                  <a:srgbClr val="000090"/>
                </a:solidFill>
                <a:latin typeface="Calibri" panose="020F0502020204030204" pitchFamily="34" charset="0"/>
                <a:cs typeface="Calibri" panose="020F0502020204030204" pitchFamily="34" charset="0"/>
              </a:rPr>
              <a:t> future</a:t>
            </a:r>
          </a:p>
        </p:txBody>
      </p:sp>
      <p:sp>
        <p:nvSpPr>
          <p:cNvPr id="7" name="Content Placeholder 2">
            <a:extLst>
              <a:ext uri="{FF2B5EF4-FFF2-40B4-BE49-F238E27FC236}">
                <a16:creationId xmlns:a16="http://schemas.microsoft.com/office/drawing/2014/main" id="{1AA620E8-0732-1F4C-9056-3CFF39E91BF1}"/>
              </a:ext>
            </a:extLst>
          </p:cNvPr>
          <p:cNvSpPr>
            <a:spLocks noGrp="1"/>
          </p:cNvSpPr>
          <p:nvPr>
            <p:ph idx="1"/>
          </p:nvPr>
        </p:nvSpPr>
        <p:spPr>
          <a:xfrm>
            <a:off x="25757" y="2179560"/>
            <a:ext cx="4243589" cy="3401820"/>
          </a:xfrm>
        </p:spPr>
        <p:txBody>
          <a:bodyPr vert="horz" lIns="91440" tIns="45720" rIns="91440" bIns="45720" rtlCol="0" anchor="t">
            <a:normAutofit lnSpcReduction="10000"/>
          </a:bodyPr>
          <a:lstStyle/>
          <a:p>
            <a:pPr marL="0" indent="0">
              <a:buNone/>
            </a:pPr>
            <a:r>
              <a:rPr lang="en-GB" sz="2200"/>
              <a:t>up to </a:t>
            </a:r>
            <a:r>
              <a:rPr lang="en-GB" sz="2200" b="1"/>
              <a:t>≈ 10</a:t>
            </a:r>
            <a:r>
              <a:rPr lang="en-GB" sz="2200" b="1" baseline="30000"/>
              <a:t>10</a:t>
            </a:r>
            <a:r>
              <a:rPr lang="en-GB" sz="2200" b="1"/>
              <a:t> </a:t>
            </a:r>
            <a:r>
              <a:rPr lang="en-GB" sz="2200"/>
              <a:t>s</a:t>
            </a:r>
            <a:r>
              <a:rPr lang="en-GB" sz="2200" baseline="30000"/>
              <a:t>-1 . </a:t>
            </a:r>
            <a:r>
              <a:rPr lang="en-GB" sz="2200"/>
              <a:t>cm</a:t>
            </a:r>
            <a:r>
              <a:rPr lang="en-GB" sz="2200" baseline="30000"/>
              <a:t>-2</a:t>
            </a:r>
          </a:p>
          <a:p>
            <a:pPr marL="0" indent="0">
              <a:buNone/>
            </a:pPr>
            <a:r>
              <a:rPr lang="en-GB" sz="2200" b="1"/>
              <a:t>25 </a:t>
            </a:r>
            <a:r>
              <a:rPr lang="en-GB" sz="2200" b="1" err="1"/>
              <a:t>meV</a:t>
            </a:r>
            <a:r>
              <a:rPr lang="en-GB" sz="2200" b="1"/>
              <a:t> </a:t>
            </a:r>
            <a:r>
              <a:rPr lang="en-GB" sz="2200"/>
              <a:t>neutrons </a:t>
            </a:r>
          </a:p>
          <a:p>
            <a:pPr marL="0" indent="0">
              <a:buNone/>
            </a:pPr>
            <a:endParaRPr lang="en-GB" sz="2200"/>
          </a:p>
          <a:p>
            <a:pPr marL="0" indent="0">
              <a:buNone/>
            </a:pPr>
            <a:r>
              <a:rPr lang="en-GB" sz="2200"/>
              <a:t>Graphite chamber </a:t>
            </a:r>
            <a:endParaRPr lang="en-GB"/>
          </a:p>
          <a:p>
            <a:pPr marL="0" indent="0">
              <a:buNone/>
            </a:pPr>
            <a:r>
              <a:rPr lang="en-GB" sz="2200" b="1"/>
              <a:t>30x40x60 cm</a:t>
            </a:r>
            <a:r>
              <a:rPr lang="en-GB" sz="2200" b="1" baseline="30000"/>
              <a:t>3</a:t>
            </a:r>
          </a:p>
          <a:p>
            <a:pPr marL="0" indent="0">
              <a:buNone/>
            </a:pPr>
            <a:endParaRPr lang="en-GB" sz="2200"/>
          </a:p>
          <a:p>
            <a:pPr marL="0" indent="0">
              <a:buNone/>
            </a:pPr>
            <a:r>
              <a:rPr lang="en-GB" sz="2200"/>
              <a:t>cell samples</a:t>
            </a:r>
            <a:endParaRPr lang="en-GB"/>
          </a:p>
          <a:p>
            <a:pPr marL="0" indent="0">
              <a:buNone/>
            </a:pPr>
            <a:r>
              <a:rPr lang="en-GB" sz="2200"/>
              <a:t>small animals</a:t>
            </a:r>
            <a:endParaRPr lang="en-GB" sz="2200">
              <a:cs typeface="Calibri" panose="020F0502020204030204"/>
            </a:endParaRPr>
          </a:p>
          <a:p>
            <a:pPr marL="0" indent="0">
              <a:buNone/>
            </a:pPr>
            <a:r>
              <a:rPr lang="en-GB" sz="2200">
                <a:cs typeface="Calibri" panose="020F0502020204030204"/>
              </a:rPr>
              <a:t>detectors/dosimeters</a:t>
            </a:r>
          </a:p>
        </p:txBody>
      </p:sp>
      <p:pic>
        <p:nvPicPr>
          <p:cNvPr id="8" name="Picture 2">
            <a:extLst>
              <a:ext uri="{FF2B5EF4-FFF2-40B4-BE49-F238E27FC236}">
                <a16:creationId xmlns:a16="http://schemas.microsoft.com/office/drawing/2014/main" id="{E384F0ED-DCA0-B847-8E76-81A192C993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78" t="18900" r="15527" b="13880"/>
          <a:stretch/>
        </p:blipFill>
        <p:spPr bwMode="auto">
          <a:xfrm>
            <a:off x="6577505" y="3760737"/>
            <a:ext cx="5561021" cy="309944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E2D20A48-5931-0242-8DF6-BE54D1C4C2E9}"/>
              </a:ext>
            </a:extLst>
          </p:cNvPr>
          <p:cNvSpPr txBox="1">
            <a:spLocks/>
          </p:cNvSpPr>
          <p:nvPr/>
        </p:nvSpPr>
        <p:spPr>
          <a:xfrm>
            <a:off x="3441837" y="5698163"/>
            <a:ext cx="3083058" cy="1249240"/>
          </a:xfrm>
          <a:prstGeom prst="rect">
            <a:avLst/>
          </a:prstGeom>
        </p:spPr>
        <p:txBody>
          <a:bodyPr vert="horz" lIns="91440" tIns="45720" rIns="91440" bIns="45720" anchor="t">
            <a:normAutofit fontScale="850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r">
              <a:buNone/>
            </a:pPr>
            <a:r>
              <a:rPr lang="en-GB" sz="2000"/>
              <a:t>up to ≈ 10</a:t>
            </a:r>
            <a:r>
              <a:rPr lang="en-GB" sz="2000" baseline="30000"/>
              <a:t>9</a:t>
            </a:r>
            <a:r>
              <a:rPr lang="en-GB" sz="2000"/>
              <a:t> s</a:t>
            </a:r>
            <a:r>
              <a:rPr lang="en-GB" sz="2000" baseline="30000"/>
              <a:t>-1</a:t>
            </a:r>
            <a:r>
              <a:rPr lang="en-GB" sz="2000"/>
              <a:t>  cm</a:t>
            </a:r>
            <a:r>
              <a:rPr lang="en-GB" sz="2000" baseline="30000"/>
              <a:t>-2</a:t>
            </a:r>
            <a:endParaRPr lang="it-IT"/>
          </a:p>
          <a:p>
            <a:pPr marL="0" indent="0" algn="r">
              <a:buFont typeface="Georgia"/>
              <a:buNone/>
            </a:pPr>
            <a:r>
              <a:rPr lang="en-GB" sz="2000"/>
              <a:t>10 keV neutrons</a:t>
            </a:r>
          </a:p>
          <a:p>
            <a:pPr marL="0" indent="0" algn="r">
              <a:buFont typeface="Georgia"/>
              <a:buNone/>
            </a:pPr>
            <a:r>
              <a:rPr lang="en-GB" sz="2000"/>
              <a:t>Clinical BNCT facility neutron beam of 14 cm diameter</a:t>
            </a:r>
          </a:p>
        </p:txBody>
      </p:sp>
      <p:sp>
        <p:nvSpPr>
          <p:cNvPr id="2" name="CasellaDiTesto 1">
            <a:extLst>
              <a:ext uri="{FF2B5EF4-FFF2-40B4-BE49-F238E27FC236}">
                <a16:creationId xmlns:a16="http://schemas.microsoft.com/office/drawing/2014/main" id="{CB6AAA20-29DB-F8C5-3BD0-575A6E026381}"/>
              </a:ext>
            </a:extLst>
          </p:cNvPr>
          <p:cNvSpPr txBox="1"/>
          <p:nvPr/>
        </p:nvSpPr>
        <p:spPr>
          <a:xfrm>
            <a:off x="3191487" y="4853627"/>
            <a:ext cx="297491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solidFill>
                  <a:srgbClr val="FFFF00"/>
                </a:solidFill>
                <a:latin typeface="Calibri"/>
                <a:cs typeface="Calibri"/>
              </a:rPr>
              <a:t>Triga Mark II research reactor at the University of Pavia.</a:t>
            </a:r>
            <a:endParaRPr lang="en-US" b="1">
              <a:solidFill>
                <a:srgbClr val="FFFF00"/>
              </a:solidFill>
            </a:endParaRPr>
          </a:p>
        </p:txBody>
      </p:sp>
      <p:sp>
        <p:nvSpPr>
          <p:cNvPr id="3" name="CasellaDiTesto 2">
            <a:extLst>
              <a:ext uri="{FF2B5EF4-FFF2-40B4-BE49-F238E27FC236}">
                <a16:creationId xmlns:a16="http://schemas.microsoft.com/office/drawing/2014/main" id="{431DB8BC-1EC4-3332-FD08-418701D6D80F}"/>
              </a:ext>
            </a:extLst>
          </p:cNvPr>
          <p:cNvSpPr txBox="1"/>
          <p:nvPr/>
        </p:nvSpPr>
        <p:spPr>
          <a:xfrm>
            <a:off x="6412642" y="1593134"/>
            <a:ext cx="577846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atin typeface="Calibri"/>
                <a:cs typeface="Calibri"/>
              </a:rPr>
              <a:t>Given the recent advances in the production of suitable neutron beams for boron neutron capture therapy (BNCT), the interest in this kind of experiments is growing.</a:t>
            </a:r>
            <a:endParaRPr lang="it-IT">
              <a:latin typeface="Georgia"/>
              <a:cs typeface="Calibri"/>
            </a:endParaRPr>
          </a:p>
          <a:p>
            <a:pPr algn="r"/>
            <a:r>
              <a:rPr lang="en-US">
                <a:latin typeface="Calibri"/>
                <a:cs typeface="Calibri"/>
              </a:rPr>
              <a:t> Presently,  neutron facilities for dosimetry and radiobiology are being built by interaction of protons with Be or Li targets. The possibility to count on thermal neutron fields obtained with other technologies is very appealing.</a:t>
            </a:r>
            <a:endParaRPr lang="it-IT"/>
          </a:p>
        </p:txBody>
      </p:sp>
    </p:spTree>
    <p:extLst>
      <p:ext uri="{BB962C8B-B14F-4D97-AF65-F5344CB8AC3E}">
        <p14:creationId xmlns:p14="http://schemas.microsoft.com/office/powerpoint/2010/main" val="2018735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tangolo con angoli arrotondati 47">
            <a:extLst>
              <a:ext uri="{FF2B5EF4-FFF2-40B4-BE49-F238E27FC236}">
                <a16:creationId xmlns:a16="http://schemas.microsoft.com/office/drawing/2014/main" id="{8994330B-8960-46B4-8643-226C1BDD00CA}"/>
              </a:ext>
            </a:extLst>
          </p:cNvPr>
          <p:cNvSpPr/>
          <p:nvPr/>
        </p:nvSpPr>
        <p:spPr>
          <a:xfrm>
            <a:off x="6094924" y="3513783"/>
            <a:ext cx="3960253" cy="2881647"/>
          </a:xfrm>
          <a:prstGeom prst="roundRect">
            <a:avLst/>
          </a:prstGeom>
          <a:solidFill>
            <a:schemeClr val="accent2">
              <a:lumMod val="40000"/>
              <a:lumOff val="60000"/>
            </a:schemeClr>
          </a:solidFill>
          <a:ln>
            <a:solidFill>
              <a:srgbClr val="137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con angoli arrotondati 46">
            <a:extLst>
              <a:ext uri="{FF2B5EF4-FFF2-40B4-BE49-F238E27FC236}">
                <a16:creationId xmlns:a16="http://schemas.microsoft.com/office/drawing/2014/main" id="{C7C8371F-0763-C777-A382-46BFE651837D}"/>
              </a:ext>
            </a:extLst>
          </p:cNvPr>
          <p:cNvSpPr/>
          <p:nvPr/>
        </p:nvSpPr>
        <p:spPr>
          <a:xfrm>
            <a:off x="62769" y="3388848"/>
            <a:ext cx="5929234" cy="2661632"/>
          </a:xfrm>
          <a:prstGeom prst="roundRect">
            <a:avLst/>
          </a:prstGeom>
          <a:solidFill>
            <a:schemeClr val="tx2">
              <a:lumMod val="25000"/>
              <a:lumOff val="75000"/>
            </a:schemeClr>
          </a:solidFill>
          <a:ln>
            <a:solidFill>
              <a:srgbClr val="137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con angoli arrotondati 45">
            <a:extLst>
              <a:ext uri="{FF2B5EF4-FFF2-40B4-BE49-F238E27FC236}">
                <a16:creationId xmlns:a16="http://schemas.microsoft.com/office/drawing/2014/main" id="{7D6371B7-6877-CDAC-276C-38D0813BBF6F}"/>
              </a:ext>
            </a:extLst>
          </p:cNvPr>
          <p:cNvSpPr/>
          <p:nvPr/>
        </p:nvSpPr>
        <p:spPr>
          <a:xfrm>
            <a:off x="6094925" y="954109"/>
            <a:ext cx="5870619" cy="2436252"/>
          </a:xfrm>
          <a:prstGeom prst="roundRect">
            <a:avLst/>
          </a:prstGeom>
          <a:solidFill>
            <a:schemeClr val="tx2">
              <a:lumMod val="10000"/>
              <a:lumOff val="90000"/>
            </a:schemeClr>
          </a:solidFill>
          <a:ln>
            <a:solidFill>
              <a:srgbClr val="137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804D8856-E1E9-3E69-3108-010A3CA0B995}"/>
              </a:ext>
            </a:extLst>
          </p:cNvPr>
          <p:cNvSpPr/>
          <p:nvPr/>
        </p:nvSpPr>
        <p:spPr>
          <a:xfrm>
            <a:off x="68686" y="1180177"/>
            <a:ext cx="5870619" cy="2146478"/>
          </a:xfrm>
          <a:prstGeom prst="roundRect">
            <a:avLst/>
          </a:prstGeom>
          <a:solidFill>
            <a:srgbClr val="89B8C8"/>
          </a:solidFill>
          <a:ln>
            <a:solidFill>
              <a:srgbClr val="137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numero diapositiva 3">
            <a:extLst>
              <a:ext uri="{FF2B5EF4-FFF2-40B4-BE49-F238E27FC236}">
                <a16:creationId xmlns:a16="http://schemas.microsoft.com/office/drawing/2014/main" id="{35B635C4-B6AE-FC48-9204-6B2126CB96E0}"/>
              </a:ext>
            </a:extLst>
          </p:cNvPr>
          <p:cNvSpPr>
            <a:spLocks noGrp="1"/>
          </p:cNvSpPr>
          <p:nvPr>
            <p:ph type="sldNum" sz="quarter" idx="12"/>
          </p:nvPr>
        </p:nvSpPr>
        <p:spPr/>
        <p:txBody>
          <a:bodyPr/>
          <a:lstStyle/>
          <a:p>
            <a:fld id="{825A1364-9D83-4D37-A282-5E5560CE45FB}" type="slidenum">
              <a:rPr lang="it-IT" dirty="0" smtClean="0"/>
              <a:pPr/>
              <a:t>20</a:t>
            </a:fld>
            <a:endParaRPr lang="it-IT"/>
          </a:p>
        </p:txBody>
      </p:sp>
      <p:sp>
        <p:nvSpPr>
          <p:cNvPr id="5" name="Content Placeholder 2">
            <a:extLst>
              <a:ext uri="{FF2B5EF4-FFF2-40B4-BE49-F238E27FC236}">
                <a16:creationId xmlns:a16="http://schemas.microsoft.com/office/drawing/2014/main" id="{40870551-E611-1048-B52B-77102552A319}"/>
              </a:ext>
            </a:extLst>
          </p:cNvPr>
          <p:cNvSpPr>
            <a:spLocks noGrp="1"/>
          </p:cNvSpPr>
          <p:nvPr>
            <p:ph idx="1"/>
          </p:nvPr>
        </p:nvSpPr>
        <p:spPr>
          <a:xfrm>
            <a:off x="293587" y="1512442"/>
            <a:ext cx="4937300" cy="1603062"/>
          </a:xfrm>
        </p:spPr>
        <p:txBody>
          <a:bodyPr vert="horz" lIns="91440" tIns="45720" rIns="91440" bIns="45720" rtlCol="0" anchor="t">
            <a:normAutofit/>
          </a:bodyPr>
          <a:lstStyle/>
          <a:p>
            <a:pPr marL="0" indent="0">
              <a:buNone/>
            </a:pPr>
            <a:r>
              <a:rPr lang="en-US" sz="2000" b="1"/>
              <a:t>Radiobiology</a:t>
            </a:r>
          </a:p>
          <a:p>
            <a:pPr marL="0" indent="0">
              <a:buNone/>
            </a:pPr>
            <a:r>
              <a:rPr lang="en-US" sz="2000" b="1"/>
              <a:t>thermal neutrons </a:t>
            </a:r>
            <a:r>
              <a:rPr lang="en-US" sz="2000"/>
              <a:t>field</a:t>
            </a:r>
            <a:r>
              <a:rPr lang="en-US" sz="2000" b="1"/>
              <a:t> </a:t>
            </a:r>
            <a:r>
              <a:rPr lang="en-US" sz="2000"/>
              <a:t>for cell culture</a:t>
            </a:r>
          </a:p>
          <a:p>
            <a:pPr marL="0" indent="0">
              <a:buNone/>
            </a:pPr>
            <a:r>
              <a:rPr lang="en-US" sz="2000"/>
              <a:t>&gt; 0.5 ∙ 10</a:t>
            </a:r>
            <a:r>
              <a:rPr lang="en-US" sz="2000" baseline="30000"/>
              <a:t>8</a:t>
            </a:r>
            <a:r>
              <a:rPr lang="en-US" sz="2000"/>
              <a:t> s</a:t>
            </a:r>
            <a:r>
              <a:rPr lang="en-US" sz="2000" baseline="30000"/>
              <a:t>-1</a:t>
            </a:r>
            <a:r>
              <a:rPr lang="en-GB" sz="2000"/>
              <a:t> ∙</a:t>
            </a:r>
            <a:r>
              <a:rPr lang="en-US" sz="2000" baseline="30000"/>
              <a:t> </a:t>
            </a:r>
            <a:r>
              <a:rPr lang="en-US" sz="2000"/>
              <a:t>cm</a:t>
            </a:r>
            <a:r>
              <a:rPr lang="en-US" sz="2000" baseline="30000"/>
              <a:t>-2</a:t>
            </a:r>
            <a:endParaRPr lang="en-US" sz="2000"/>
          </a:p>
          <a:p>
            <a:pPr marL="0" indent="0">
              <a:buNone/>
            </a:pPr>
            <a:r>
              <a:rPr lang="en-US" sz="2000"/>
              <a:t>Low </a:t>
            </a:r>
            <a:r>
              <a:rPr lang="en-US" sz="2000" b="1"/>
              <a:t>gamma</a:t>
            </a:r>
            <a:r>
              <a:rPr lang="en-US" sz="2000"/>
              <a:t> and </a:t>
            </a:r>
            <a:r>
              <a:rPr lang="en-US" sz="2000" b="1"/>
              <a:t>fast n</a:t>
            </a:r>
            <a:r>
              <a:rPr lang="en-US" sz="2000"/>
              <a:t> contaminations </a:t>
            </a:r>
          </a:p>
        </p:txBody>
      </p:sp>
      <p:sp>
        <p:nvSpPr>
          <p:cNvPr id="6" name="Content Placeholder 2">
            <a:extLst>
              <a:ext uri="{FF2B5EF4-FFF2-40B4-BE49-F238E27FC236}">
                <a16:creationId xmlns:a16="http://schemas.microsoft.com/office/drawing/2014/main" id="{A1114050-AD68-ED43-9FC5-EF84558A0ED2}"/>
              </a:ext>
            </a:extLst>
          </p:cNvPr>
          <p:cNvSpPr txBox="1">
            <a:spLocks/>
          </p:cNvSpPr>
          <p:nvPr/>
        </p:nvSpPr>
        <p:spPr>
          <a:xfrm>
            <a:off x="236693" y="3659381"/>
            <a:ext cx="5642540" cy="2268470"/>
          </a:xfrm>
          <a:prstGeom prst="rect">
            <a:avLst/>
          </a:prstGeom>
        </p:spPr>
        <p:txBody>
          <a:bodyPr vert="horz" lIns="91440" tIns="45720" rIns="91440" bIns="45720" rtlCol="0">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US" sz="2000"/>
              <a:t>Studies towards </a:t>
            </a:r>
            <a:r>
              <a:rPr lang="en-US" sz="2000" b="1"/>
              <a:t>CLINICAL </a:t>
            </a:r>
            <a:r>
              <a:rPr lang="en-US" sz="2000"/>
              <a:t>or</a:t>
            </a:r>
            <a:r>
              <a:rPr lang="en-US" sz="2000" b="1"/>
              <a:t> experimental </a:t>
            </a:r>
            <a:r>
              <a:rPr lang="en-US" sz="2000"/>
              <a:t>neutron beams</a:t>
            </a:r>
          </a:p>
          <a:p>
            <a:pPr marL="0" indent="0">
              <a:buFont typeface="Georgia"/>
              <a:buNone/>
            </a:pPr>
            <a:r>
              <a:rPr lang="en-US" sz="2000"/>
              <a:t>collimated</a:t>
            </a:r>
            <a:r>
              <a:rPr lang="en-US" sz="2000" b="1"/>
              <a:t> epithermal neutrons</a:t>
            </a:r>
            <a:endParaRPr lang="en-US" sz="2000"/>
          </a:p>
          <a:p>
            <a:pPr marL="0" indent="0">
              <a:buFont typeface="Georgia"/>
              <a:buNone/>
            </a:pPr>
            <a:r>
              <a:rPr lang="en-US" sz="2000"/>
              <a:t>&gt;  10</a:t>
            </a:r>
            <a:r>
              <a:rPr lang="en-US" sz="2000" baseline="30000"/>
              <a:t>9</a:t>
            </a:r>
            <a:r>
              <a:rPr lang="en-US" sz="2000"/>
              <a:t> s</a:t>
            </a:r>
            <a:r>
              <a:rPr lang="en-US" sz="2000" baseline="30000"/>
              <a:t>-1</a:t>
            </a:r>
            <a:r>
              <a:rPr lang="en-GB" sz="2000"/>
              <a:t> ∙</a:t>
            </a:r>
            <a:r>
              <a:rPr lang="en-US" sz="2000" baseline="30000"/>
              <a:t> </a:t>
            </a:r>
            <a:r>
              <a:rPr lang="en-US" sz="2000"/>
              <a:t>cm</a:t>
            </a:r>
            <a:r>
              <a:rPr lang="en-US" sz="2000" baseline="30000"/>
              <a:t>-2</a:t>
            </a:r>
            <a:endParaRPr lang="en-US" sz="2000"/>
          </a:p>
          <a:p>
            <a:pPr marL="0" indent="0">
              <a:buFont typeface="Georgia"/>
              <a:buNone/>
            </a:pPr>
            <a:r>
              <a:rPr lang="en-US" sz="2000"/>
              <a:t>Low </a:t>
            </a:r>
            <a:r>
              <a:rPr lang="en-US" sz="2000" b="1"/>
              <a:t>gamma, thermal</a:t>
            </a:r>
            <a:r>
              <a:rPr lang="en-US" sz="2000"/>
              <a:t> and </a:t>
            </a:r>
            <a:r>
              <a:rPr lang="en-US" sz="2000" b="1"/>
              <a:t>fast n</a:t>
            </a:r>
            <a:r>
              <a:rPr lang="en-US" sz="2000"/>
              <a:t> contaminations </a:t>
            </a:r>
          </a:p>
        </p:txBody>
      </p:sp>
      <p:sp>
        <p:nvSpPr>
          <p:cNvPr id="7" name="Content Placeholder 2">
            <a:extLst>
              <a:ext uri="{FF2B5EF4-FFF2-40B4-BE49-F238E27FC236}">
                <a16:creationId xmlns:a16="http://schemas.microsoft.com/office/drawing/2014/main" id="{863F9743-E1DE-A44F-A7CC-A5061C9D135D}"/>
              </a:ext>
            </a:extLst>
          </p:cNvPr>
          <p:cNvSpPr txBox="1">
            <a:spLocks/>
          </p:cNvSpPr>
          <p:nvPr/>
        </p:nvSpPr>
        <p:spPr>
          <a:xfrm>
            <a:off x="6409649" y="1123598"/>
            <a:ext cx="5386421" cy="2179033"/>
          </a:xfrm>
          <a:prstGeom prst="rect">
            <a:avLst/>
          </a:prstGeom>
        </p:spPr>
        <p:txBody>
          <a:bodyPr vert="horz" lIns="91440" tIns="45720" rIns="91440" bIns="45720" rtlCol="0" anchor="t">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US" sz="2000"/>
              <a:t>Studies for beam characterization</a:t>
            </a:r>
          </a:p>
          <a:p>
            <a:pPr marL="0" indent="0">
              <a:buFont typeface="Georgia"/>
              <a:buNone/>
            </a:pPr>
            <a:r>
              <a:rPr lang="en-US" sz="2000"/>
              <a:t>collimated</a:t>
            </a:r>
            <a:r>
              <a:rPr lang="en-US" sz="2000" b="1"/>
              <a:t> epithermal neutrons</a:t>
            </a:r>
            <a:endParaRPr lang="en-US" sz="2000"/>
          </a:p>
          <a:p>
            <a:pPr marL="0" indent="0">
              <a:buFont typeface="Georgia"/>
              <a:buNone/>
            </a:pPr>
            <a:r>
              <a:rPr lang="en-US" sz="2000">
                <a:cs typeface="Calibri"/>
              </a:rPr>
              <a:t>Also low n flux -</a:t>
            </a:r>
            <a:r>
              <a:rPr lang="en-US" sz="2000"/>
              <a:t>Low </a:t>
            </a:r>
            <a:r>
              <a:rPr lang="en-US" sz="2000" b="1"/>
              <a:t>gamma, thermal</a:t>
            </a:r>
            <a:r>
              <a:rPr lang="en-US" sz="2000"/>
              <a:t> and </a:t>
            </a:r>
            <a:r>
              <a:rPr lang="en-US" sz="2000" b="1"/>
              <a:t>fast n</a:t>
            </a:r>
            <a:r>
              <a:rPr lang="en-US" sz="2000"/>
              <a:t> contaminations </a:t>
            </a:r>
          </a:p>
          <a:p>
            <a:pPr marL="0" indent="0">
              <a:buFont typeface="Georgia"/>
              <a:buNone/>
            </a:pPr>
            <a:r>
              <a:rPr lang="en-US" sz="2000">
                <a:cs typeface="Calibri"/>
              </a:rPr>
              <a:t>Detectors/n spectrometry/ beam quality systems/dosimetry</a:t>
            </a:r>
          </a:p>
        </p:txBody>
      </p:sp>
      <p:sp>
        <p:nvSpPr>
          <p:cNvPr id="8" name="Content Placeholder 2">
            <a:extLst>
              <a:ext uri="{FF2B5EF4-FFF2-40B4-BE49-F238E27FC236}">
                <a16:creationId xmlns:a16="http://schemas.microsoft.com/office/drawing/2014/main" id="{D6AF6F3B-C7F6-2D47-B3DF-4CB721B2EBEF}"/>
              </a:ext>
            </a:extLst>
          </p:cNvPr>
          <p:cNvSpPr txBox="1">
            <a:spLocks/>
          </p:cNvSpPr>
          <p:nvPr/>
        </p:nvSpPr>
        <p:spPr>
          <a:xfrm>
            <a:off x="6302322" y="3676489"/>
            <a:ext cx="3912621" cy="2554667"/>
          </a:xfrm>
          <a:prstGeom prst="rect">
            <a:avLst/>
          </a:prstGeom>
        </p:spPr>
        <p:txBody>
          <a:bodyPr vert="horz" lIns="91440" tIns="45720" rIns="91440" bIns="45720" rtlCol="0" anchor="t">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US" sz="2000"/>
              <a:t>Other applications:</a:t>
            </a:r>
            <a:endParaRPr lang="it-IT"/>
          </a:p>
          <a:p>
            <a:pPr marL="0" indent="0">
              <a:buFont typeface="Georgia"/>
              <a:buNone/>
            </a:pPr>
            <a:r>
              <a:rPr lang="en-US" sz="2000">
                <a:cs typeface="Calibri"/>
              </a:rPr>
              <a:t>Thermal neutrons, collimated beam, </a:t>
            </a:r>
            <a:r>
              <a:rPr lang="en-US" sz="2000"/>
              <a:t>Low </a:t>
            </a:r>
            <a:r>
              <a:rPr lang="en-US" sz="2000" b="1"/>
              <a:t>gamma </a:t>
            </a:r>
            <a:r>
              <a:rPr lang="en-US" sz="2000"/>
              <a:t> contamination</a:t>
            </a:r>
            <a:endParaRPr lang="en-US" sz="2000">
              <a:cs typeface="Calibri"/>
            </a:endParaRPr>
          </a:p>
          <a:p>
            <a:pPr marL="0" indent="0">
              <a:buFont typeface="Georgia"/>
              <a:buNone/>
            </a:pPr>
            <a:endParaRPr lang="en-US" sz="2000">
              <a:cs typeface="Calibri"/>
            </a:endParaRPr>
          </a:p>
          <a:p>
            <a:pPr marL="0" indent="0">
              <a:buFont typeface="Georgia"/>
              <a:buNone/>
            </a:pPr>
            <a:r>
              <a:rPr lang="en-US" sz="2000">
                <a:cs typeface="Calibri"/>
              </a:rPr>
              <a:t>Neutron imaging for cultural heritage or industrial studies/neutron activation analysis</a:t>
            </a:r>
          </a:p>
        </p:txBody>
      </p:sp>
      <p:sp>
        <p:nvSpPr>
          <p:cNvPr id="9" name="Rectangle 2">
            <a:extLst>
              <a:ext uri="{FF2B5EF4-FFF2-40B4-BE49-F238E27FC236}">
                <a16:creationId xmlns:a16="http://schemas.microsoft.com/office/drawing/2014/main" id="{AE2E1CE9-99D8-A241-B71F-55377EF5CA76}"/>
              </a:ext>
            </a:extLst>
          </p:cNvPr>
          <p:cNvSpPr>
            <a:spLocks noChangeArrowheads="1"/>
          </p:cNvSpPr>
          <p:nvPr/>
        </p:nvSpPr>
        <p:spPr bwMode="auto">
          <a:xfrm>
            <a:off x="-672752" y="241162"/>
            <a:ext cx="8247936"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@Laboratori Nazionali del Sud</a:t>
            </a:r>
          </a:p>
        </p:txBody>
      </p:sp>
      <p:sp>
        <p:nvSpPr>
          <p:cNvPr id="2" name="CasellaDiTesto 1">
            <a:extLst>
              <a:ext uri="{FF2B5EF4-FFF2-40B4-BE49-F238E27FC236}">
                <a16:creationId xmlns:a16="http://schemas.microsoft.com/office/drawing/2014/main" id="{7D8FB6A6-0DEA-12E8-3200-36F849E3E9EA}"/>
              </a:ext>
            </a:extLst>
          </p:cNvPr>
          <p:cNvSpPr txBox="1"/>
          <p:nvPr/>
        </p:nvSpPr>
        <p:spPr>
          <a:xfrm>
            <a:off x="63277" y="6448927"/>
            <a:ext cx="72528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ighlight>
                  <a:srgbClr val="00FFFF"/>
                </a:highlight>
                <a:latin typeface="Arial"/>
                <a:cs typeface="Arial"/>
              </a:rPr>
              <a:t>see </a:t>
            </a:r>
            <a:r>
              <a:rPr lang="en-US" b="1" i="1">
                <a:highlight>
                  <a:srgbClr val="00FFFF"/>
                </a:highlight>
                <a:latin typeface="Arial"/>
                <a:cs typeface="Arial"/>
              </a:rPr>
              <a:t>Laser-Matter Interaction </a:t>
            </a:r>
            <a:r>
              <a:rPr lang="en-US" b="1">
                <a:highlight>
                  <a:srgbClr val="00FFFF"/>
                </a:highlight>
                <a:latin typeface="Arial"/>
                <a:cs typeface="Arial"/>
              </a:rPr>
              <a:t>talk – G.A.P. Cirrone, G. </a:t>
            </a:r>
            <a:r>
              <a:rPr lang="en-US" b="1" err="1">
                <a:highlight>
                  <a:srgbClr val="00FFFF"/>
                </a:highlight>
                <a:latin typeface="Arial"/>
                <a:cs typeface="Arial"/>
              </a:rPr>
              <a:t>Milluzzo</a:t>
            </a:r>
            <a:endParaRPr lang="en-US" err="1">
              <a:highlight>
                <a:srgbClr val="00FFFF"/>
              </a:highlight>
            </a:endParaRPr>
          </a:p>
        </p:txBody>
      </p:sp>
    </p:spTree>
    <p:extLst>
      <p:ext uri="{BB962C8B-B14F-4D97-AF65-F5344CB8AC3E}">
        <p14:creationId xmlns:p14="http://schemas.microsoft.com/office/powerpoint/2010/main" val="3610116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C714B50-366C-9644-9065-64EB30013143}"/>
              </a:ext>
            </a:extLst>
          </p:cNvPr>
          <p:cNvSpPr>
            <a:spLocks noGrp="1"/>
          </p:cNvSpPr>
          <p:nvPr>
            <p:ph type="sldNum" sz="quarter" idx="12"/>
          </p:nvPr>
        </p:nvSpPr>
        <p:spPr/>
        <p:txBody>
          <a:bodyPr/>
          <a:lstStyle/>
          <a:p>
            <a:fld id="{825A1364-9D83-4D37-A282-5E5560CE45FB}" type="slidenum">
              <a:rPr lang="it-IT" dirty="0" smtClean="0"/>
              <a:pPr/>
              <a:t>21</a:t>
            </a:fld>
            <a:endParaRPr lang="it-IT"/>
          </a:p>
        </p:txBody>
      </p:sp>
      <p:sp>
        <p:nvSpPr>
          <p:cNvPr id="3" name="Title 1">
            <a:extLst>
              <a:ext uri="{FF2B5EF4-FFF2-40B4-BE49-F238E27FC236}">
                <a16:creationId xmlns:a16="http://schemas.microsoft.com/office/drawing/2014/main" id="{729E6858-20B4-94F3-AAA1-8E72E6D9CC26}"/>
              </a:ext>
            </a:extLst>
          </p:cNvPr>
          <p:cNvSpPr>
            <a:spLocks noGrp="1"/>
          </p:cNvSpPr>
          <p:nvPr/>
        </p:nvSpPr>
        <p:spPr>
          <a:xfrm>
            <a:off x="523072" y="876321"/>
            <a:ext cx="11140800" cy="1729168"/>
          </a:xfrm>
          <a:prstGeom prst="rect">
            <a:avLst/>
          </a:prstGeom>
          <a:solidFill>
            <a:srgbClr val="4FB5FF"/>
          </a:solidFill>
          <a:ln>
            <a:solidFill>
              <a:srgbClr val="002060"/>
            </a:solidFill>
          </a:ln>
        </p:spPr>
        <p:txBody>
          <a:bodyPr vert="horz" lIns="91440" tIns="45720" rIns="91440" bIns="45720"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a:ln w="12700">
                  <a:solidFill>
                    <a:srgbClr val="4FB5FF">
                      <a:shade val="90000"/>
                      <a:satMod val="150000"/>
                    </a:srgbClr>
                  </a:solidFill>
                </a:ln>
                <a:latin typeface="Calibri"/>
                <a:ea typeface="+mj-lt"/>
                <a:cs typeface="Calibri"/>
              </a:rPr>
              <a:t>Heavy ion cross section measurements at intermediate energies for therapy and space applications</a:t>
            </a:r>
            <a:endParaRPr lang="it-IT"/>
          </a:p>
        </p:txBody>
      </p:sp>
      <p:sp>
        <p:nvSpPr>
          <p:cNvPr id="9" name="TextBox 2">
            <a:extLst>
              <a:ext uri="{FF2B5EF4-FFF2-40B4-BE49-F238E27FC236}">
                <a16:creationId xmlns:a16="http://schemas.microsoft.com/office/drawing/2014/main" id="{FAF67FF7-491E-280B-0128-B725CC258CD2}"/>
              </a:ext>
            </a:extLst>
          </p:cNvPr>
          <p:cNvSpPr txBox="1"/>
          <p:nvPr/>
        </p:nvSpPr>
        <p:spPr>
          <a:xfrm>
            <a:off x="560652" y="3094663"/>
            <a:ext cx="11317742" cy="18466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2">
                    <a:lumMod val="75000"/>
                    <a:lumOff val="25000"/>
                  </a:schemeClr>
                </a:solidFill>
                <a:latin typeface="Calibri"/>
                <a:cs typeface="Calibri"/>
              </a:rPr>
              <a:t>Contributions</a:t>
            </a:r>
          </a:p>
          <a:p>
            <a:pPr marL="285750" indent="-285750">
              <a:buFont typeface="Arial,Sans-Serif"/>
              <a:buChar char="•"/>
            </a:pPr>
            <a:r>
              <a:rPr lang="en-US" b="1">
                <a:solidFill>
                  <a:srgbClr val="002A48"/>
                </a:solidFill>
                <a:latin typeface="Calibri"/>
                <a:ea typeface="+mn-lt"/>
                <a:cs typeface="+mn-lt"/>
              </a:rPr>
              <a:t>Marco Durante (Spokesperson for the contribution)</a:t>
            </a:r>
          </a:p>
          <a:p>
            <a:r>
              <a:rPr lang="en-US">
                <a:solidFill>
                  <a:srgbClr val="002A48"/>
                </a:solidFill>
                <a:latin typeface="Calibri"/>
                <a:ea typeface="+mn-lt"/>
                <a:cs typeface="+mn-lt"/>
              </a:rPr>
              <a:t>     GSI </a:t>
            </a:r>
            <a:r>
              <a:rPr lang="en-US" err="1">
                <a:solidFill>
                  <a:srgbClr val="002A48"/>
                </a:solidFill>
                <a:latin typeface="Calibri"/>
                <a:ea typeface="+mn-lt"/>
                <a:cs typeface="+mn-lt"/>
              </a:rPr>
              <a:t>Helmholtzzentrum</a:t>
            </a:r>
            <a:r>
              <a:rPr lang="en-US">
                <a:solidFill>
                  <a:srgbClr val="002A48"/>
                </a:solidFill>
                <a:latin typeface="Calibri"/>
                <a:ea typeface="+mn-lt"/>
                <a:cs typeface="+mn-lt"/>
              </a:rPr>
              <a:t> fur </a:t>
            </a:r>
            <a:r>
              <a:rPr lang="en-US" err="1">
                <a:solidFill>
                  <a:srgbClr val="002A48"/>
                </a:solidFill>
                <a:latin typeface="Calibri"/>
                <a:ea typeface="+mn-lt"/>
                <a:cs typeface="+mn-lt"/>
              </a:rPr>
              <a:t>Schwerionenforschung</a:t>
            </a:r>
            <a:r>
              <a:rPr lang="en-US">
                <a:solidFill>
                  <a:srgbClr val="002A48"/>
                </a:solidFill>
                <a:latin typeface="Calibri"/>
                <a:ea typeface="+mn-lt"/>
                <a:cs typeface="+mn-lt"/>
              </a:rPr>
              <a:t> GmbH</a:t>
            </a:r>
            <a:r>
              <a:rPr lang="en-US">
                <a:solidFill>
                  <a:srgbClr val="002A48"/>
                </a:solidFill>
                <a:latin typeface="Calibri"/>
                <a:ea typeface="+mn-lt"/>
                <a:cs typeface="Calibri"/>
              </a:rPr>
              <a:t>, Germany</a:t>
            </a:r>
          </a:p>
          <a:p>
            <a:endParaRPr lang="en-US">
              <a:solidFill>
                <a:srgbClr val="002A48"/>
              </a:solidFill>
              <a:latin typeface="Calibri"/>
              <a:ea typeface="+mn-lt"/>
              <a:cs typeface="+mn-lt"/>
            </a:endParaRPr>
          </a:p>
          <a:p>
            <a:pPr marL="285750" indent="-285750">
              <a:buFont typeface="Arial,Sans-Serif"/>
              <a:buChar char="•"/>
            </a:pPr>
            <a:r>
              <a:rPr lang="en-US" b="1">
                <a:solidFill>
                  <a:srgbClr val="002A48"/>
                </a:solidFill>
                <a:latin typeface="Calibri"/>
                <a:ea typeface="+mn-lt"/>
                <a:cs typeface="+mn-lt"/>
              </a:rPr>
              <a:t>Daria Boscolo, Felix Horst, Christoph </a:t>
            </a:r>
            <a:r>
              <a:rPr lang="en-US" b="1" err="1">
                <a:solidFill>
                  <a:srgbClr val="002A48"/>
                </a:solidFill>
                <a:latin typeface="Calibri"/>
                <a:ea typeface="+mn-lt"/>
                <a:cs typeface="+mn-lt"/>
              </a:rPr>
              <a:t>Schuy</a:t>
            </a:r>
            <a:r>
              <a:rPr lang="en-US" b="1">
                <a:solidFill>
                  <a:srgbClr val="002A48"/>
                </a:solidFill>
                <a:latin typeface="Calibri"/>
                <a:ea typeface="+mn-lt"/>
                <a:cs typeface="+mn-lt"/>
              </a:rPr>
              <a:t>, Uli Weber, Claire-Anne Reidel</a:t>
            </a:r>
          </a:p>
          <a:p>
            <a:r>
              <a:rPr lang="en-US">
                <a:solidFill>
                  <a:srgbClr val="002A48"/>
                </a:solidFill>
                <a:latin typeface="Calibri"/>
                <a:ea typeface="+mn-lt"/>
                <a:cs typeface="+mn-lt"/>
              </a:rPr>
              <a:t>    </a:t>
            </a:r>
            <a:r>
              <a:rPr lang="en-US">
                <a:solidFill>
                  <a:srgbClr val="002A48"/>
                </a:solidFill>
                <a:latin typeface="Calibri"/>
                <a:ea typeface="+mn-lt"/>
                <a:cs typeface="Calibri"/>
              </a:rPr>
              <a:t>GSI </a:t>
            </a:r>
            <a:r>
              <a:rPr lang="en-US" err="1">
                <a:solidFill>
                  <a:srgbClr val="002A48"/>
                </a:solidFill>
                <a:latin typeface="Calibri"/>
                <a:ea typeface="+mn-lt"/>
                <a:cs typeface="Calibri"/>
              </a:rPr>
              <a:t>Helmholtzzentrum</a:t>
            </a:r>
            <a:r>
              <a:rPr lang="en-US">
                <a:solidFill>
                  <a:srgbClr val="002A48"/>
                </a:solidFill>
                <a:latin typeface="Calibri"/>
                <a:ea typeface="+mn-lt"/>
                <a:cs typeface="Calibri"/>
              </a:rPr>
              <a:t> fur </a:t>
            </a:r>
            <a:r>
              <a:rPr lang="en-US" err="1">
                <a:solidFill>
                  <a:srgbClr val="002A48"/>
                </a:solidFill>
                <a:latin typeface="Calibri"/>
                <a:ea typeface="+mn-lt"/>
                <a:cs typeface="Calibri"/>
              </a:rPr>
              <a:t>Schwerionenforschung</a:t>
            </a:r>
            <a:r>
              <a:rPr lang="en-US">
                <a:solidFill>
                  <a:srgbClr val="002A48"/>
                </a:solidFill>
                <a:latin typeface="Calibri"/>
                <a:ea typeface="+mn-lt"/>
                <a:cs typeface="Calibri"/>
              </a:rPr>
              <a:t> GmbH, Germany</a:t>
            </a:r>
          </a:p>
        </p:txBody>
      </p:sp>
      <p:pic>
        <p:nvPicPr>
          <p:cNvPr id="10" name="Immagine 10" descr="Immagine che contiene testo, clipart, segnale&#10;&#10;Descrizione generata automaticamente">
            <a:extLst>
              <a:ext uri="{FF2B5EF4-FFF2-40B4-BE49-F238E27FC236}">
                <a16:creationId xmlns:a16="http://schemas.microsoft.com/office/drawing/2014/main" id="{F69B4854-C952-AA47-0640-B79DE7D2F7D8}"/>
              </a:ext>
            </a:extLst>
          </p:cNvPr>
          <p:cNvPicPr>
            <a:picLocks noChangeAspect="1"/>
          </p:cNvPicPr>
          <p:nvPr/>
        </p:nvPicPr>
        <p:blipFill>
          <a:blip r:embed="rId2"/>
          <a:stretch>
            <a:fillRect/>
          </a:stretch>
        </p:blipFill>
        <p:spPr>
          <a:xfrm>
            <a:off x="8828087" y="3497712"/>
            <a:ext cx="2357108" cy="734802"/>
          </a:xfrm>
          <a:prstGeom prst="rect">
            <a:avLst/>
          </a:prstGeom>
        </p:spPr>
      </p:pic>
    </p:spTree>
    <p:extLst>
      <p:ext uri="{BB962C8B-B14F-4D97-AF65-F5344CB8AC3E}">
        <p14:creationId xmlns:p14="http://schemas.microsoft.com/office/powerpoint/2010/main" val="2758556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359B23D-E692-E745-8178-A63FE9D454CE}"/>
              </a:ext>
            </a:extLst>
          </p:cNvPr>
          <p:cNvSpPr>
            <a:spLocks noGrp="1"/>
          </p:cNvSpPr>
          <p:nvPr>
            <p:ph type="sldNum" sz="quarter" idx="12"/>
          </p:nvPr>
        </p:nvSpPr>
        <p:spPr/>
        <p:txBody>
          <a:bodyPr/>
          <a:lstStyle/>
          <a:p>
            <a:fld id="{825A1364-9D83-4D37-A282-5E5560CE45FB}" type="slidenum">
              <a:rPr lang="it-IT" smtClean="0"/>
              <a:pPr/>
              <a:t>22</a:t>
            </a:fld>
            <a:endParaRPr lang="it-IT"/>
          </a:p>
        </p:txBody>
      </p:sp>
      <p:pic>
        <p:nvPicPr>
          <p:cNvPr id="42" name="Immagine 41">
            <a:extLst>
              <a:ext uri="{FF2B5EF4-FFF2-40B4-BE49-F238E27FC236}">
                <a16:creationId xmlns:a16="http://schemas.microsoft.com/office/drawing/2014/main" id="{A9A3C2FD-AE76-6C4C-A955-2E5EFFEF09C3}"/>
              </a:ext>
            </a:extLst>
          </p:cNvPr>
          <p:cNvPicPr>
            <a:picLocks noChangeAspect="1"/>
          </p:cNvPicPr>
          <p:nvPr/>
        </p:nvPicPr>
        <p:blipFill rotWithShape="1">
          <a:blip r:embed="rId2">
            <a:extLst>
              <a:ext uri="{28A0092B-C50C-407E-A947-70E740481C1C}">
                <a14:useLocalDpi xmlns:a14="http://schemas.microsoft.com/office/drawing/2010/main" val="0"/>
              </a:ext>
            </a:extLst>
          </a:blip>
          <a:srcRect l="1610"/>
          <a:stretch/>
        </p:blipFill>
        <p:spPr>
          <a:xfrm>
            <a:off x="0" y="1416253"/>
            <a:ext cx="12192000" cy="5441747"/>
          </a:xfrm>
          <a:prstGeom prst="rect">
            <a:avLst/>
          </a:prstGeom>
        </p:spPr>
      </p:pic>
      <p:sp>
        <p:nvSpPr>
          <p:cNvPr id="47" name="Rectangle 2">
            <a:extLst>
              <a:ext uri="{FF2B5EF4-FFF2-40B4-BE49-F238E27FC236}">
                <a16:creationId xmlns:a16="http://schemas.microsoft.com/office/drawing/2014/main" id="{9E8D7A2B-E549-6043-A857-F73FF8DF2577}"/>
              </a:ext>
            </a:extLst>
          </p:cNvPr>
          <p:cNvSpPr>
            <a:spLocks noChangeArrowheads="1"/>
          </p:cNvSpPr>
          <p:nvPr/>
        </p:nvSpPr>
        <p:spPr bwMode="auto">
          <a:xfrm>
            <a:off x="-672752" y="241162"/>
            <a:ext cx="8247936" cy="838201"/>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Needs</a:t>
            </a:r>
            <a:r>
              <a:rPr lang="it-IT" sz="3200" b="1">
                <a:solidFill>
                  <a:srgbClr val="000090"/>
                </a:solidFill>
                <a:latin typeface="Calibri" panose="020F0502020204030204" pitchFamily="34" charset="0"/>
                <a:cs typeface="Calibri" panose="020F0502020204030204" pitchFamily="34" charset="0"/>
              </a:rPr>
              <a:t> of for </a:t>
            </a:r>
            <a:r>
              <a:rPr lang="it-IT" sz="3200" b="1" err="1">
                <a:solidFill>
                  <a:srgbClr val="000090"/>
                </a:solidFill>
                <a:latin typeface="Calibri" panose="020F0502020204030204" pitchFamily="34" charset="0"/>
                <a:cs typeface="Calibri" panose="020F0502020204030204" pitchFamily="34" charset="0"/>
              </a:rPr>
              <a:t>space</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applications</a:t>
            </a:r>
            <a:endParaRPr lang="it-IT" sz="3200" b="1">
              <a:solidFill>
                <a:srgbClr val="000090"/>
              </a:solidFill>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FAF21EF8-661E-CFD5-EE28-C965FC2ABC09}"/>
              </a:ext>
            </a:extLst>
          </p:cNvPr>
          <p:cNvSpPr txBox="1"/>
          <p:nvPr/>
        </p:nvSpPr>
        <p:spPr>
          <a:xfrm>
            <a:off x="660400" y="1081314"/>
            <a:ext cx="37809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400" b="1">
                <a:latin typeface="Arial"/>
                <a:cs typeface="Arial"/>
              </a:rPr>
              <a:t>SPE – Solar </a:t>
            </a:r>
            <a:r>
              <a:rPr lang="it-IT" sz="1400" b="1" err="1">
                <a:latin typeface="Arial"/>
                <a:cs typeface="Arial"/>
              </a:rPr>
              <a:t>Particle</a:t>
            </a:r>
            <a:r>
              <a:rPr lang="it-IT" sz="1400" b="1">
                <a:latin typeface="Arial"/>
                <a:cs typeface="Arial"/>
              </a:rPr>
              <a:t> Events</a:t>
            </a:r>
          </a:p>
          <a:p>
            <a:r>
              <a:rPr lang="it-IT" sz="1400" b="1">
                <a:latin typeface="Arial"/>
                <a:cs typeface="Arial"/>
              </a:rPr>
              <a:t>GCR – </a:t>
            </a:r>
            <a:r>
              <a:rPr lang="it-IT" sz="1400" b="1" err="1">
                <a:latin typeface="Arial"/>
                <a:cs typeface="Arial"/>
              </a:rPr>
              <a:t>Galactic</a:t>
            </a:r>
            <a:r>
              <a:rPr lang="it-IT" sz="1400" b="1">
                <a:latin typeface="Arial"/>
                <a:cs typeface="Arial"/>
              </a:rPr>
              <a:t> </a:t>
            </a:r>
            <a:r>
              <a:rPr lang="it-IT" sz="1400" b="1" err="1">
                <a:latin typeface="Arial"/>
                <a:cs typeface="Arial"/>
              </a:rPr>
              <a:t>Cosmic</a:t>
            </a:r>
            <a:r>
              <a:rPr lang="it-IT" sz="1400" b="1">
                <a:latin typeface="Arial"/>
                <a:cs typeface="Arial"/>
              </a:rPr>
              <a:t> </a:t>
            </a:r>
            <a:r>
              <a:rPr lang="it-IT" sz="1400" b="1" err="1">
                <a:latin typeface="Arial"/>
                <a:cs typeface="Arial"/>
              </a:rPr>
              <a:t>Radiation</a:t>
            </a:r>
            <a:endParaRPr lang="it-IT" sz="1400" b="1">
              <a:latin typeface="Arial"/>
              <a:cs typeface="Arial"/>
            </a:endParaRPr>
          </a:p>
        </p:txBody>
      </p:sp>
    </p:spTree>
    <p:extLst>
      <p:ext uri="{BB962C8B-B14F-4D97-AF65-F5344CB8AC3E}">
        <p14:creationId xmlns:p14="http://schemas.microsoft.com/office/powerpoint/2010/main" val="1381575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359B23D-E692-E745-8178-A63FE9D454CE}"/>
              </a:ext>
            </a:extLst>
          </p:cNvPr>
          <p:cNvSpPr>
            <a:spLocks noGrp="1"/>
          </p:cNvSpPr>
          <p:nvPr>
            <p:ph type="sldNum" sz="quarter" idx="12"/>
          </p:nvPr>
        </p:nvSpPr>
        <p:spPr/>
        <p:txBody>
          <a:bodyPr/>
          <a:lstStyle/>
          <a:p>
            <a:fld id="{825A1364-9D83-4D37-A282-5E5560CE45FB}" type="slidenum">
              <a:rPr lang="it-IT" smtClean="0"/>
              <a:pPr/>
              <a:t>23</a:t>
            </a:fld>
            <a:endParaRPr lang="it-IT"/>
          </a:p>
        </p:txBody>
      </p:sp>
      <p:pic>
        <p:nvPicPr>
          <p:cNvPr id="44" name="Immagine 43">
            <a:extLst>
              <a:ext uri="{FF2B5EF4-FFF2-40B4-BE49-F238E27FC236}">
                <a16:creationId xmlns:a16="http://schemas.microsoft.com/office/drawing/2014/main" id="{8CAAFA8F-A4DC-5140-89A2-A4C0BAE4F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34" y="1556792"/>
            <a:ext cx="12060378" cy="5298936"/>
          </a:xfrm>
          <a:prstGeom prst="rect">
            <a:avLst/>
          </a:prstGeom>
        </p:spPr>
      </p:pic>
      <p:sp>
        <p:nvSpPr>
          <p:cNvPr id="6" name="Rectangle 2">
            <a:extLst>
              <a:ext uri="{FF2B5EF4-FFF2-40B4-BE49-F238E27FC236}">
                <a16:creationId xmlns:a16="http://schemas.microsoft.com/office/drawing/2014/main" id="{EDEDBD1B-4D26-504B-A076-75DAEEC99BAC}"/>
              </a:ext>
            </a:extLst>
          </p:cNvPr>
          <p:cNvSpPr>
            <a:spLocks noChangeArrowheads="1"/>
          </p:cNvSpPr>
          <p:nvPr/>
        </p:nvSpPr>
        <p:spPr bwMode="auto">
          <a:xfrm>
            <a:off x="-672752" y="241162"/>
            <a:ext cx="8247936" cy="838201"/>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Current</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achievements</a:t>
            </a:r>
            <a:endParaRPr lang="it-IT" sz="3200" b="1">
              <a:solidFill>
                <a:srgbClr val="00009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184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359B23D-E692-E745-8178-A63FE9D454CE}"/>
              </a:ext>
            </a:extLst>
          </p:cNvPr>
          <p:cNvSpPr>
            <a:spLocks noGrp="1"/>
          </p:cNvSpPr>
          <p:nvPr>
            <p:ph type="sldNum" sz="quarter" idx="12"/>
          </p:nvPr>
        </p:nvSpPr>
        <p:spPr/>
        <p:txBody>
          <a:bodyPr/>
          <a:lstStyle/>
          <a:p>
            <a:fld id="{825A1364-9D83-4D37-A282-5E5560CE45FB}" type="slidenum">
              <a:rPr lang="it-IT" smtClean="0"/>
              <a:pPr/>
              <a:t>24</a:t>
            </a:fld>
            <a:endParaRPr lang="it-IT"/>
          </a:p>
        </p:txBody>
      </p:sp>
      <p:pic>
        <p:nvPicPr>
          <p:cNvPr id="46" name="Immagine 45">
            <a:extLst>
              <a:ext uri="{FF2B5EF4-FFF2-40B4-BE49-F238E27FC236}">
                <a16:creationId xmlns:a16="http://schemas.microsoft.com/office/drawing/2014/main" id="{1F5EF20F-F736-1149-ABC7-0BCD0C8ED4F5}"/>
              </a:ext>
            </a:extLst>
          </p:cNvPr>
          <p:cNvPicPr>
            <a:picLocks noChangeAspect="1"/>
          </p:cNvPicPr>
          <p:nvPr/>
        </p:nvPicPr>
        <p:blipFill rotWithShape="1">
          <a:blip r:embed="rId2">
            <a:extLst>
              <a:ext uri="{28A0092B-C50C-407E-A947-70E740481C1C}">
                <a14:useLocalDpi xmlns:a14="http://schemas.microsoft.com/office/drawing/2010/main" val="0"/>
              </a:ext>
            </a:extLst>
          </a:blip>
          <a:srcRect b="4876"/>
          <a:stretch/>
        </p:blipFill>
        <p:spPr>
          <a:xfrm>
            <a:off x="6593" y="1556792"/>
            <a:ext cx="12185407" cy="5040560"/>
          </a:xfrm>
          <a:prstGeom prst="rect">
            <a:avLst/>
          </a:prstGeom>
        </p:spPr>
      </p:pic>
      <p:sp>
        <p:nvSpPr>
          <p:cNvPr id="6" name="Rectangle 2">
            <a:extLst>
              <a:ext uri="{FF2B5EF4-FFF2-40B4-BE49-F238E27FC236}">
                <a16:creationId xmlns:a16="http://schemas.microsoft.com/office/drawing/2014/main" id="{EFE7A31C-0032-B144-BBB1-03EE125A63B6}"/>
              </a:ext>
            </a:extLst>
          </p:cNvPr>
          <p:cNvSpPr>
            <a:spLocks noChangeArrowheads="1"/>
          </p:cNvSpPr>
          <p:nvPr/>
        </p:nvSpPr>
        <p:spPr bwMode="auto">
          <a:xfrm>
            <a:off x="6593" y="718591"/>
            <a:ext cx="11909055" cy="838201"/>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Possible</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measurements</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at</a:t>
            </a:r>
            <a:r>
              <a:rPr lang="it-IT" sz="3200" b="1">
                <a:solidFill>
                  <a:srgbClr val="000090"/>
                </a:solidFill>
                <a:latin typeface="Calibri" panose="020F0502020204030204" pitchFamily="34" charset="0"/>
                <a:cs typeface="Calibri" panose="020F0502020204030204" pitchFamily="34" charset="0"/>
              </a:rPr>
              <a:t> the Laboratori Nazionali del Sud </a:t>
            </a:r>
            <a:r>
              <a:rPr lang="it-IT" sz="3200" b="1" err="1">
                <a:solidFill>
                  <a:srgbClr val="000090"/>
                </a:solidFill>
                <a:latin typeface="Calibri" panose="020F0502020204030204" pitchFamily="34" charset="0"/>
                <a:cs typeface="Calibri" panose="020F0502020204030204" pitchFamily="34" charset="0"/>
              </a:rPr>
              <a:t>cyclotron</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facility</a:t>
            </a:r>
            <a:endParaRPr lang="it-IT" sz="3200" b="1">
              <a:solidFill>
                <a:srgbClr val="000090"/>
              </a:solidFill>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13675D6C-6FC8-D478-DC2C-887F15F2C5A3}"/>
              </a:ext>
            </a:extLst>
          </p:cNvPr>
          <p:cNvSpPr txBox="1"/>
          <p:nvPr/>
        </p:nvSpPr>
        <p:spPr>
          <a:xfrm>
            <a:off x="8130988" y="4240306"/>
            <a:ext cx="3720353" cy="276999"/>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a:latin typeface="Arial"/>
                <a:cs typeface="Arial"/>
              </a:rPr>
              <a:t>Thanks to the </a:t>
            </a:r>
            <a:r>
              <a:rPr lang="it-IT" sz="1200" err="1">
                <a:latin typeface="Arial"/>
                <a:cs typeface="Arial"/>
              </a:rPr>
              <a:t>collaboration</a:t>
            </a:r>
            <a:r>
              <a:rPr lang="it-IT" sz="1200">
                <a:latin typeface="Arial"/>
                <a:cs typeface="Arial"/>
              </a:rPr>
              <a:t> with </a:t>
            </a:r>
            <a:r>
              <a:rPr lang="it-IT" sz="1200" err="1">
                <a:latin typeface="Arial"/>
                <a:cs typeface="Arial"/>
              </a:rPr>
              <a:t>CHIMERA's</a:t>
            </a:r>
            <a:r>
              <a:rPr lang="it-IT" sz="1200">
                <a:latin typeface="Arial"/>
                <a:cs typeface="Arial"/>
              </a:rPr>
              <a:t> group</a:t>
            </a:r>
          </a:p>
        </p:txBody>
      </p:sp>
    </p:spTree>
    <p:extLst>
      <p:ext uri="{BB962C8B-B14F-4D97-AF65-F5344CB8AC3E}">
        <p14:creationId xmlns:p14="http://schemas.microsoft.com/office/powerpoint/2010/main" val="1609541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ED14B65-EA14-1841-90D7-03DF079A766B}"/>
              </a:ext>
            </a:extLst>
          </p:cNvPr>
          <p:cNvSpPr>
            <a:spLocks noGrp="1"/>
          </p:cNvSpPr>
          <p:nvPr>
            <p:ph type="sldNum" sz="quarter" idx="12"/>
          </p:nvPr>
        </p:nvSpPr>
        <p:spPr/>
        <p:txBody>
          <a:bodyPr/>
          <a:lstStyle/>
          <a:p>
            <a:fld id="{825A1364-9D83-4D37-A282-5E5560CE45FB}" type="slidenum">
              <a:rPr lang="it-IT" smtClean="0"/>
              <a:pPr/>
              <a:t>25</a:t>
            </a:fld>
            <a:endParaRPr lang="it-IT"/>
          </a:p>
        </p:txBody>
      </p:sp>
      <p:sp>
        <p:nvSpPr>
          <p:cNvPr id="6" name="Title 1">
            <a:extLst>
              <a:ext uri="{FF2B5EF4-FFF2-40B4-BE49-F238E27FC236}">
                <a16:creationId xmlns:a16="http://schemas.microsoft.com/office/drawing/2014/main" id="{A8B9AAD3-375C-B5D2-9F3F-172B48789FD9}"/>
              </a:ext>
            </a:extLst>
          </p:cNvPr>
          <p:cNvSpPr>
            <a:spLocks noGrp="1"/>
          </p:cNvSpPr>
          <p:nvPr/>
        </p:nvSpPr>
        <p:spPr>
          <a:xfrm>
            <a:off x="523072" y="876321"/>
            <a:ext cx="11140800" cy="1729168"/>
          </a:xfrm>
          <a:prstGeom prst="rect">
            <a:avLst/>
          </a:prstGeom>
          <a:solidFill>
            <a:srgbClr val="4FB5FF"/>
          </a:solidFill>
          <a:ln>
            <a:solidFill>
              <a:srgbClr val="002060"/>
            </a:solidFill>
          </a:ln>
        </p:spPr>
        <p:txBody>
          <a:bodyPr vert="horz" lIns="91440" tIns="45720" rIns="91440" bIns="45720"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a:ln w="12700">
                  <a:solidFill>
                    <a:srgbClr val="4FB5FF">
                      <a:shade val="90000"/>
                      <a:satMod val="150000"/>
                    </a:srgbClr>
                  </a:solidFill>
                </a:ln>
                <a:latin typeface="Calibri"/>
                <a:ea typeface="+mj-lt"/>
                <a:cs typeface="Calibri"/>
              </a:rPr>
              <a:t>Advanced imaging techniques: in beam PET</a:t>
            </a:r>
            <a:endParaRPr lang="it-IT"/>
          </a:p>
        </p:txBody>
      </p:sp>
      <p:sp>
        <p:nvSpPr>
          <p:cNvPr id="8" name="TextBox 2">
            <a:extLst>
              <a:ext uri="{FF2B5EF4-FFF2-40B4-BE49-F238E27FC236}">
                <a16:creationId xmlns:a16="http://schemas.microsoft.com/office/drawing/2014/main" id="{9E70DC78-DAAC-ACE6-BE89-DD49731055FC}"/>
              </a:ext>
            </a:extLst>
          </p:cNvPr>
          <p:cNvSpPr txBox="1"/>
          <p:nvPr/>
        </p:nvSpPr>
        <p:spPr>
          <a:xfrm>
            <a:off x="560652" y="3094663"/>
            <a:ext cx="9611292" cy="240065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2">
                    <a:lumMod val="75000"/>
                    <a:lumOff val="25000"/>
                  </a:schemeClr>
                </a:solidFill>
                <a:latin typeface="Calibri"/>
                <a:cs typeface="Calibri"/>
              </a:rPr>
              <a:t>Contributions</a:t>
            </a:r>
          </a:p>
          <a:p>
            <a:pPr marL="285750" indent="-285750">
              <a:buFont typeface="Arial,Sans-Serif"/>
              <a:buChar char="•"/>
            </a:pPr>
            <a:r>
              <a:rPr lang="en-US" b="1">
                <a:solidFill>
                  <a:srgbClr val="002A48"/>
                </a:solidFill>
                <a:latin typeface="Calibri"/>
                <a:ea typeface="+mn-lt"/>
                <a:cs typeface="+mn-lt"/>
              </a:rPr>
              <a:t>Katia Parodi (Spokesperson for the contribution)</a:t>
            </a:r>
          </a:p>
          <a:p>
            <a:r>
              <a:rPr lang="en-US">
                <a:solidFill>
                  <a:srgbClr val="002A48"/>
                </a:solidFill>
                <a:latin typeface="Calibri"/>
                <a:ea typeface="+mn-lt"/>
                <a:cs typeface="Calibri"/>
              </a:rPr>
              <a:t>   Ludwig-Maximilians-Universität München (LMU Munich) </a:t>
            </a:r>
          </a:p>
          <a:p>
            <a:r>
              <a:rPr lang="en-US">
                <a:solidFill>
                  <a:srgbClr val="002A48"/>
                </a:solidFill>
                <a:latin typeface="Calibri"/>
                <a:ea typeface="+mn-lt"/>
                <a:cs typeface="Calibri"/>
              </a:rPr>
              <a:t>   Department of Medical Physics, Munich, Germany</a:t>
            </a:r>
          </a:p>
          <a:p>
            <a:endParaRPr lang="en-US">
              <a:solidFill>
                <a:srgbClr val="002A48"/>
              </a:solidFill>
              <a:latin typeface="Calibri"/>
              <a:ea typeface="+mn-lt"/>
              <a:cs typeface="Calibri"/>
            </a:endParaRPr>
          </a:p>
          <a:p>
            <a:pPr marL="285750" indent="-285750">
              <a:buFont typeface="Arial,Sans-Serif"/>
              <a:buChar char="•"/>
            </a:pPr>
            <a:r>
              <a:rPr lang="en-US" b="1">
                <a:solidFill>
                  <a:srgbClr val="002A48"/>
                </a:solidFill>
                <a:latin typeface="Calibri"/>
                <a:ea typeface="+mn-lt"/>
                <a:cs typeface="Calibri"/>
              </a:rPr>
              <a:t>Peter </a:t>
            </a:r>
            <a:r>
              <a:rPr lang="en-US" b="1" err="1">
                <a:solidFill>
                  <a:srgbClr val="002A48"/>
                </a:solidFill>
                <a:latin typeface="Calibri"/>
                <a:ea typeface="+mn-lt"/>
                <a:cs typeface="Calibri"/>
              </a:rPr>
              <a:t>Thirolf</a:t>
            </a:r>
            <a:r>
              <a:rPr lang="en-US" b="1">
                <a:solidFill>
                  <a:srgbClr val="002A48"/>
                </a:solidFill>
                <a:latin typeface="Calibri"/>
                <a:ea typeface="+mn-lt"/>
                <a:cs typeface="Calibri"/>
              </a:rPr>
              <a:t> </a:t>
            </a:r>
            <a:endParaRPr lang="en-US">
              <a:solidFill>
                <a:srgbClr val="000000"/>
              </a:solidFill>
              <a:latin typeface="Georgia"/>
              <a:ea typeface="+mn-lt"/>
              <a:cs typeface="Calibri"/>
            </a:endParaRPr>
          </a:p>
          <a:p>
            <a:r>
              <a:rPr lang="en-US">
                <a:solidFill>
                  <a:srgbClr val="002A48"/>
                </a:solidFill>
                <a:latin typeface="Calibri"/>
                <a:ea typeface="+mn-lt"/>
                <a:cs typeface="Calibri"/>
              </a:rPr>
              <a:t>   Ludwig-Maximilians-Universität München (LMU Munich) </a:t>
            </a:r>
            <a:endParaRPr lang="en-US">
              <a:ea typeface="+mn-lt"/>
              <a:cs typeface="+mn-lt"/>
            </a:endParaRPr>
          </a:p>
          <a:p>
            <a:r>
              <a:rPr lang="en-US">
                <a:solidFill>
                  <a:srgbClr val="002A48"/>
                </a:solidFill>
                <a:latin typeface="Calibri"/>
                <a:ea typeface="+mn-lt"/>
                <a:cs typeface="Calibri"/>
              </a:rPr>
              <a:t>   Department of Medical Physics, Munich, Germany</a:t>
            </a:r>
            <a:endParaRPr lang="en-US"/>
          </a:p>
        </p:txBody>
      </p:sp>
      <p:pic>
        <p:nvPicPr>
          <p:cNvPr id="9" name="Immagine 9" descr="Immagine che contiene testo&#10;&#10;Descrizione generata automaticamente">
            <a:extLst>
              <a:ext uri="{FF2B5EF4-FFF2-40B4-BE49-F238E27FC236}">
                <a16:creationId xmlns:a16="http://schemas.microsoft.com/office/drawing/2014/main" id="{04A872D0-0019-1DA8-6C1E-47A283F9AF9C}"/>
              </a:ext>
            </a:extLst>
          </p:cNvPr>
          <p:cNvPicPr>
            <a:picLocks noChangeAspect="1"/>
          </p:cNvPicPr>
          <p:nvPr/>
        </p:nvPicPr>
        <p:blipFill>
          <a:blip r:embed="rId2"/>
          <a:stretch>
            <a:fillRect/>
          </a:stretch>
        </p:blipFill>
        <p:spPr>
          <a:xfrm>
            <a:off x="7510792" y="3693771"/>
            <a:ext cx="2511238" cy="1255619"/>
          </a:xfrm>
          <a:prstGeom prst="rect">
            <a:avLst/>
          </a:prstGeom>
        </p:spPr>
      </p:pic>
    </p:spTree>
    <p:extLst>
      <p:ext uri="{BB962C8B-B14F-4D97-AF65-F5344CB8AC3E}">
        <p14:creationId xmlns:p14="http://schemas.microsoft.com/office/powerpoint/2010/main" val="347213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AA34C7E-5CD7-5C4D-B766-FBE02CB9AE3D}"/>
              </a:ext>
            </a:extLst>
          </p:cNvPr>
          <p:cNvSpPr>
            <a:spLocks noGrp="1"/>
          </p:cNvSpPr>
          <p:nvPr>
            <p:ph type="sldNum" sz="quarter" idx="12"/>
          </p:nvPr>
        </p:nvSpPr>
        <p:spPr/>
        <p:txBody>
          <a:bodyPr/>
          <a:lstStyle/>
          <a:p>
            <a:fld id="{825A1364-9D83-4D37-A282-5E5560CE45FB}" type="slidenum">
              <a:rPr lang="it-IT" smtClean="0"/>
              <a:pPr/>
              <a:t>26</a:t>
            </a:fld>
            <a:endParaRPr lang="it-IT"/>
          </a:p>
        </p:txBody>
      </p:sp>
      <p:sp>
        <p:nvSpPr>
          <p:cNvPr id="6" name="Textfeld 1">
            <a:extLst>
              <a:ext uri="{FF2B5EF4-FFF2-40B4-BE49-F238E27FC236}">
                <a16:creationId xmlns:a16="http://schemas.microsoft.com/office/drawing/2014/main" id="{B9DF9429-0551-E741-A650-0C9337F99536}"/>
              </a:ext>
            </a:extLst>
          </p:cNvPr>
          <p:cNvSpPr txBox="1">
            <a:spLocks noChangeArrowheads="1"/>
          </p:cNvSpPr>
          <p:nvPr/>
        </p:nvSpPr>
        <p:spPr bwMode="auto">
          <a:xfrm>
            <a:off x="3695778" y="1672123"/>
            <a:ext cx="4403059" cy="150810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000" b="1" i="1" u="none" strike="noStrike" kern="1200" cap="none" spc="0" normalizeH="0" baseline="0" noProof="0">
                <a:ln>
                  <a:noFill/>
                </a:ln>
                <a:solidFill>
                  <a:schemeClr val="tx1"/>
                </a:solidFill>
                <a:effectLst/>
                <a:uLnTx/>
                <a:uFillTx/>
                <a:latin typeface="Calibri"/>
                <a:ea typeface="MS PGothic"/>
                <a:cs typeface="+mn-cs"/>
              </a:rPr>
              <a:t>In-beam/On-board:</a:t>
            </a:r>
            <a:endParaRPr lang="de-DE" altLang="de-DE" sz="2000" i="1" u="none" strike="noStrike" kern="1200" cap="none" spc="0" normalizeH="0" baseline="0" noProof="0">
              <a:ln>
                <a:noFill/>
              </a:ln>
              <a:solidFill>
                <a:schemeClr val="tx1"/>
              </a:solidFill>
              <a:effectLst/>
              <a:uLnTx/>
              <a:uFillTx/>
              <a:latin typeface="Calibri"/>
              <a:ea typeface="MS PGothic"/>
              <a:cs typeface="Calibri"/>
            </a:endParaRPr>
          </a:p>
          <a:p>
            <a:pPr eaLnBrk="1" hangingPunct="1">
              <a:defRPr/>
            </a:pP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NCC (Japan): p, passive, </a:t>
            </a:r>
            <a:r>
              <a:rPr kumimoji="0" lang="de-DE" altLang="de-DE" sz="1800" b="0" i="0" u="none" strike="noStrike" kern="1200" cap="none" spc="0" normalizeH="0" baseline="0" noProof="0" err="1">
                <a:ln>
                  <a:noFill/>
                </a:ln>
                <a:solidFill>
                  <a:schemeClr val="tx1"/>
                </a:solidFill>
                <a:effectLst/>
                <a:uLnTx/>
                <a:uFillTx/>
                <a:latin typeface="Calibri"/>
                <a:ea typeface="MS PGothic"/>
                <a:cs typeface="+mn-cs"/>
              </a:rPr>
              <a:t>cycl</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 planar</a:t>
            </a:r>
            <a:br>
              <a:rPr lang="de-DE" altLang="de-DE" sz="1800" b="0" i="0" u="none" strike="noStrike" kern="1200" cap="none" spc="0" normalizeH="0" baseline="0" noProof="0">
                <a:ln>
                  <a:noFill/>
                </a:ln>
                <a:effectLst/>
                <a:uLnTx/>
                <a:uFillTx/>
                <a:latin typeface="Calibri"/>
                <a:ea typeface="MS PGothic" panose="020B0600070205080204" pitchFamily="34" charset="-128"/>
              </a:rPr>
            </a:br>
            <a:r>
              <a:rPr lang="de-DE" altLang="de-DE" sz="1800">
                <a:solidFill>
                  <a:schemeClr val="tx1"/>
                </a:solidFill>
                <a:latin typeface="Calibri"/>
                <a:ea typeface="MS PGothic"/>
              </a:rPr>
              <a:t>                       </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 </a:t>
            </a:r>
            <a:r>
              <a:rPr kumimoji="0" lang="de-DE" altLang="de-DE" sz="1800" b="0" i="0" u="none" strike="noStrike" kern="1200" cap="none" spc="0" normalizeH="0" baseline="0" noProof="0" err="1">
                <a:ln>
                  <a:noFill/>
                </a:ln>
                <a:solidFill>
                  <a:schemeClr val="tx1"/>
                </a:solidFill>
                <a:effectLst/>
                <a:uLnTx/>
                <a:uFillTx/>
                <a:latin typeface="Calibri"/>
                <a:ea typeface="MS PGothic"/>
                <a:cs typeface="+mn-cs"/>
              </a:rPr>
              <a:t>camera</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 (0s after </a:t>
            </a:r>
            <a:r>
              <a:rPr kumimoji="0" lang="de-DE" altLang="de-DE" sz="1800" b="0" i="0" u="none" strike="noStrike" kern="1200" cap="none" spc="0" normalizeH="0" baseline="0" noProof="0" err="1">
                <a:ln>
                  <a:noFill/>
                </a:ln>
                <a:solidFill>
                  <a:schemeClr val="tx1"/>
                </a:solidFill>
                <a:effectLst/>
                <a:uLnTx/>
                <a:uFillTx/>
                <a:latin typeface="Calibri"/>
                <a:ea typeface="MS PGothic"/>
                <a:cs typeface="+mn-cs"/>
              </a:rPr>
              <a:t>irradiation</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a:t>
            </a:r>
            <a:endParaRPr lang="de-DE" altLang="de-DE" sz="1800" b="0" i="0" u="none" strike="noStrike" kern="1200" cap="none" spc="0" normalizeH="0" baseline="0" noProof="0">
              <a:ln>
                <a:noFill/>
              </a:ln>
              <a:solidFill>
                <a:schemeClr val="tx1"/>
              </a:solidFill>
              <a:effectLst/>
              <a:uLnTx/>
              <a:uFillTx/>
              <a:latin typeface="Calibri"/>
              <a:ea typeface="MS PGothic"/>
              <a:cs typeface="Calibri"/>
            </a:endParaRPr>
          </a:p>
          <a:p>
            <a:pPr eaLnBrk="1" hangingPunct="1">
              <a:defRPr/>
            </a:pP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GSI (Germany): </a:t>
            </a:r>
            <a:r>
              <a:rPr kumimoji="0" lang="de-DE" altLang="de-DE" sz="1800" b="0" i="0" u="none" strike="noStrike" kern="1200" cap="none" spc="0" normalizeH="0" baseline="30000" noProof="0">
                <a:ln>
                  <a:noFill/>
                </a:ln>
                <a:solidFill>
                  <a:schemeClr val="tx1"/>
                </a:solidFill>
                <a:effectLst/>
                <a:uLnTx/>
                <a:uFillTx/>
                <a:latin typeface="Calibri"/>
                <a:ea typeface="MS PGothic"/>
                <a:cs typeface="+mn-cs"/>
              </a:rPr>
              <a:t>12</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C, </a:t>
            </a:r>
            <a:r>
              <a:rPr kumimoji="0" lang="de-DE" altLang="de-DE" sz="1800" b="0" i="0" u="none" strike="noStrike" kern="1200" cap="none" spc="0" normalizeH="0" baseline="0" noProof="0" err="1">
                <a:ln>
                  <a:noFill/>
                </a:ln>
                <a:solidFill>
                  <a:schemeClr val="tx1"/>
                </a:solidFill>
                <a:effectLst/>
                <a:uLnTx/>
                <a:uFillTx/>
                <a:latin typeface="Calibri"/>
                <a:ea typeface="MS PGothic"/>
                <a:cs typeface="+mn-cs"/>
              </a:rPr>
              <a:t>scanned</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 </a:t>
            </a:r>
            <a:r>
              <a:rPr kumimoji="0" lang="de-DE" altLang="de-DE" sz="1800" b="0" i="0" u="none" strike="noStrike" kern="1200" cap="none" spc="0" normalizeH="0" baseline="0" noProof="0" err="1">
                <a:ln>
                  <a:noFill/>
                </a:ln>
                <a:solidFill>
                  <a:schemeClr val="tx1"/>
                </a:solidFill>
                <a:effectLst/>
                <a:uLnTx/>
                <a:uFillTx/>
                <a:latin typeface="Calibri"/>
                <a:ea typeface="MS PGothic"/>
                <a:cs typeface="+mn-cs"/>
              </a:rPr>
              <a:t>synchr</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a:t>
            </a:r>
            <a:br>
              <a:rPr lang="de-DE" altLang="de-DE" sz="1800" b="0" i="0" u="none" strike="noStrike" kern="1200" cap="none" spc="0" normalizeH="0" baseline="0" noProof="0">
                <a:ln>
                  <a:noFill/>
                </a:ln>
                <a:effectLst/>
                <a:uLnTx/>
                <a:uFillTx/>
                <a:latin typeface="Calibri"/>
                <a:ea typeface="MS PGothic" panose="020B0600070205080204" pitchFamily="34" charset="-128"/>
              </a:rPr>
            </a:br>
            <a:r>
              <a:rPr lang="de-DE" altLang="de-DE" sz="1800">
                <a:solidFill>
                  <a:schemeClr val="tx1"/>
                </a:solidFill>
                <a:latin typeface="Calibri"/>
                <a:ea typeface="MS PGothic"/>
              </a:rPr>
              <a:t>                       </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 (</a:t>
            </a:r>
            <a:r>
              <a:rPr kumimoji="0" lang="de-DE" altLang="de-DE" sz="1800" b="0" i="0" u="none" strike="noStrike" kern="1200" cap="none" spc="0" normalizeH="0" baseline="0" noProof="0" err="1">
                <a:ln>
                  <a:noFill/>
                </a:ln>
                <a:solidFill>
                  <a:schemeClr val="tx1"/>
                </a:solidFill>
                <a:effectLst/>
                <a:uLnTx/>
                <a:uFillTx/>
                <a:latin typeface="Calibri"/>
                <a:ea typeface="MS PGothic"/>
                <a:cs typeface="+mn-cs"/>
              </a:rPr>
              <a:t>pauses</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 </a:t>
            </a:r>
            <a:r>
              <a:rPr kumimoji="0" lang="de-DE" altLang="de-DE" sz="1800" b="0" i="0" u="none" strike="noStrike" kern="1200" cap="none" spc="0" normalizeH="0" baseline="0" noProof="0" err="1">
                <a:ln>
                  <a:noFill/>
                </a:ln>
                <a:solidFill>
                  <a:schemeClr val="tx1"/>
                </a:solidFill>
                <a:effectLst/>
                <a:uLnTx/>
                <a:uFillTx/>
                <a:latin typeface="Calibri"/>
                <a:ea typeface="MS PGothic"/>
                <a:cs typeface="+mn-cs"/>
              </a:rPr>
              <a:t>of</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 </a:t>
            </a:r>
            <a:r>
              <a:rPr kumimoji="0" lang="de-DE" altLang="de-DE" sz="1800" b="0" i="0" u="none" strike="noStrike" kern="1200" cap="none" spc="0" normalizeH="0" baseline="0" noProof="0" err="1">
                <a:ln>
                  <a:noFill/>
                </a:ln>
                <a:solidFill>
                  <a:schemeClr val="tx1"/>
                </a:solidFill>
                <a:effectLst/>
                <a:uLnTx/>
                <a:uFillTx/>
                <a:latin typeface="Calibri"/>
                <a:ea typeface="MS PGothic"/>
                <a:cs typeface="+mn-cs"/>
              </a:rPr>
              <a:t>irradiation</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a:t>
            </a:r>
            <a:endParaRPr lang="de-DE" altLang="de-DE" sz="1800" b="0" i="0" u="none" strike="noStrike" kern="1200" cap="none" spc="0" normalizeH="0" baseline="0" noProof="0">
              <a:ln>
                <a:noFill/>
              </a:ln>
              <a:solidFill>
                <a:schemeClr val="tx1"/>
              </a:solidFill>
              <a:effectLst/>
              <a:uLnTx/>
              <a:uFillTx/>
              <a:latin typeface="Calibri"/>
              <a:ea typeface="MS PGothic"/>
              <a:cs typeface="Calibri"/>
            </a:endParaRPr>
          </a:p>
        </p:txBody>
      </p:sp>
      <p:grpSp>
        <p:nvGrpSpPr>
          <p:cNvPr id="7" name="Gruppieren 8">
            <a:extLst>
              <a:ext uri="{FF2B5EF4-FFF2-40B4-BE49-F238E27FC236}">
                <a16:creationId xmlns:a16="http://schemas.microsoft.com/office/drawing/2014/main" id="{1483C213-BF1A-9849-BFB8-BFA94760BD8F}"/>
              </a:ext>
            </a:extLst>
          </p:cNvPr>
          <p:cNvGrpSpPr>
            <a:grpSpLocks/>
          </p:cNvGrpSpPr>
          <p:nvPr/>
        </p:nvGrpSpPr>
        <p:grpSpPr bwMode="auto">
          <a:xfrm>
            <a:off x="10534872" y="972770"/>
            <a:ext cx="1584324" cy="2579733"/>
            <a:chOff x="8290027" y="963502"/>
            <a:chExt cx="1620000" cy="2637826"/>
          </a:xfrm>
        </p:grpSpPr>
        <p:grpSp>
          <p:nvGrpSpPr>
            <p:cNvPr id="8" name="Gruppieren 9">
              <a:extLst>
                <a:ext uri="{FF2B5EF4-FFF2-40B4-BE49-F238E27FC236}">
                  <a16:creationId xmlns:a16="http://schemas.microsoft.com/office/drawing/2014/main" id="{0818BEFA-20A6-2D45-AF43-ED39396A61D7}"/>
                </a:ext>
              </a:extLst>
            </p:cNvPr>
            <p:cNvGrpSpPr>
              <a:grpSpLocks/>
            </p:cNvGrpSpPr>
            <p:nvPr/>
          </p:nvGrpSpPr>
          <p:grpSpPr bwMode="auto">
            <a:xfrm>
              <a:off x="8290027" y="963502"/>
              <a:ext cx="1620000" cy="2637826"/>
              <a:chOff x="8290027" y="963502"/>
              <a:chExt cx="1620000" cy="2637826"/>
            </a:xfrm>
          </p:grpSpPr>
          <p:pic>
            <p:nvPicPr>
              <p:cNvPr id="10" name="Picture 43">
                <a:extLst>
                  <a:ext uri="{FF2B5EF4-FFF2-40B4-BE49-F238E27FC236}">
                    <a16:creationId xmlns:a16="http://schemas.microsoft.com/office/drawing/2014/main" id="{5B728EBE-94DD-1D4B-A46F-5257DD12D37D}"/>
                  </a:ext>
                </a:extLst>
              </p:cNvPr>
              <p:cNvPicPr>
                <a:picLocks noChangeAspect="1"/>
              </p:cNvPicPr>
              <p:nvPr/>
            </p:nvPicPr>
            <p:blipFill>
              <a:blip r:embed="rId3"/>
              <a:srcRect t="5237" r="14277" b="18209"/>
              <a:stretch>
                <a:fillRect/>
              </a:stretch>
            </p:blipFill>
            <p:spPr>
              <a:xfrm>
                <a:off x="8290027" y="963502"/>
                <a:ext cx="1620000" cy="2608560"/>
              </a:xfrm>
              <a:prstGeom prst="rect">
                <a:avLst/>
              </a:prstGeom>
              <a:noFill/>
              <a:ln w="28575">
                <a:noFill/>
              </a:ln>
            </p:spPr>
          </p:pic>
          <p:sp>
            <p:nvSpPr>
              <p:cNvPr id="11" name="Freihandform 14">
                <a:extLst>
                  <a:ext uri="{FF2B5EF4-FFF2-40B4-BE49-F238E27FC236}">
                    <a16:creationId xmlns:a16="http://schemas.microsoft.com/office/drawing/2014/main" id="{3C3ECAB6-201B-4942-961E-ECB556F04278}"/>
                  </a:ext>
                </a:extLst>
              </p:cNvPr>
              <p:cNvSpPr/>
              <p:nvPr/>
            </p:nvSpPr>
            <p:spPr>
              <a:xfrm>
                <a:off x="8384950" y="3233251"/>
                <a:ext cx="185916" cy="36807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BE0E3">
                  <a:alpha val="49000"/>
                </a:srgbClr>
              </a:solidFill>
              <a:ln>
                <a:noFill/>
                <a:prstDash val="solid"/>
              </a:ln>
            </p:spPr>
            <p:txBody>
              <a:bodyPr wrap="none" lIns="90000" tIns="46800" rIns="90000" bIns="46800" compatLnSpc="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18"/>
                  <a:ea typeface="Arial Unicode MS" pitchFamily="2"/>
                  <a:cs typeface="Tahoma" pitchFamily="2"/>
                </a:endParaRPr>
              </a:p>
            </p:txBody>
          </p:sp>
        </p:grpSp>
        <p:sp>
          <p:nvSpPr>
            <p:cNvPr id="9" name="Textfeld 12">
              <a:extLst>
                <a:ext uri="{FF2B5EF4-FFF2-40B4-BE49-F238E27FC236}">
                  <a16:creationId xmlns:a16="http://schemas.microsoft.com/office/drawing/2014/main" id="{C4968568-5264-0D45-A5B7-096FC65C62F9}"/>
                </a:ext>
              </a:extLst>
            </p:cNvPr>
            <p:cNvSpPr txBox="1"/>
            <p:nvPr/>
          </p:nvSpPr>
          <p:spPr>
            <a:xfrm>
              <a:off x="8856808" y="3178699"/>
              <a:ext cx="474660" cy="349018"/>
            </a:xfrm>
            <a:prstGeom prst="rect">
              <a:avLst/>
            </a:prstGeom>
            <a:noFill/>
            <a:ln>
              <a:noFill/>
            </a:ln>
          </p:spPr>
          <p:txBody>
            <a:bodyPr wrap="none" lIns="90000" tIns="45000" rIns="90000" bIns="45000" compatLnSpc="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ea typeface="Arial Unicode MS" pitchFamily="2"/>
                  <a:cs typeface="Tahoma" pitchFamily="2"/>
                </a:rPr>
                <a:t>GSI</a:t>
              </a:r>
            </a:p>
          </p:txBody>
        </p:sp>
      </p:grpSp>
      <p:grpSp>
        <p:nvGrpSpPr>
          <p:cNvPr id="12" name="Gruppierung 4">
            <a:extLst>
              <a:ext uri="{FF2B5EF4-FFF2-40B4-BE49-F238E27FC236}">
                <a16:creationId xmlns:a16="http://schemas.microsoft.com/office/drawing/2014/main" id="{BE327E1E-3850-4D45-817F-C2C50EF82F10}"/>
              </a:ext>
            </a:extLst>
          </p:cNvPr>
          <p:cNvGrpSpPr>
            <a:grpSpLocks/>
          </p:cNvGrpSpPr>
          <p:nvPr/>
        </p:nvGrpSpPr>
        <p:grpSpPr bwMode="auto">
          <a:xfrm>
            <a:off x="8066662" y="1150165"/>
            <a:ext cx="2476319" cy="2366412"/>
            <a:chOff x="8237293" y="1198587"/>
            <a:chExt cx="2475976" cy="2367038"/>
          </a:xfrm>
        </p:grpSpPr>
        <p:grpSp>
          <p:nvGrpSpPr>
            <p:cNvPr id="13" name="Gruppierung 3">
              <a:extLst>
                <a:ext uri="{FF2B5EF4-FFF2-40B4-BE49-F238E27FC236}">
                  <a16:creationId xmlns:a16="http://schemas.microsoft.com/office/drawing/2014/main" id="{545A7B1B-95A6-364B-8CB7-9EE4D6AEA9AC}"/>
                </a:ext>
              </a:extLst>
            </p:cNvPr>
            <p:cNvGrpSpPr>
              <a:grpSpLocks/>
            </p:cNvGrpSpPr>
            <p:nvPr/>
          </p:nvGrpSpPr>
          <p:grpSpPr bwMode="auto">
            <a:xfrm>
              <a:off x="8237293" y="1233207"/>
              <a:ext cx="2475976" cy="2332418"/>
              <a:chOff x="4081144" y="967088"/>
              <a:chExt cx="2475976" cy="2332418"/>
            </a:xfrm>
          </p:grpSpPr>
          <p:pic>
            <p:nvPicPr>
              <p:cNvPr id="15" name="Picture 23">
                <a:extLst>
                  <a:ext uri="{FF2B5EF4-FFF2-40B4-BE49-F238E27FC236}">
                    <a16:creationId xmlns:a16="http://schemas.microsoft.com/office/drawing/2014/main" id="{C8E3A46E-29FA-9249-AA75-9C8C4CA24074}"/>
                  </a:ext>
                </a:extLst>
              </p:cNvPr>
              <p:cNvPicPr>
                <a:picLocks noChangeAspect="1" noChangeArrowheads="1"/>
              </p:cNvPicPr>
              <p:nvPr/>
            </p:nvPicPr>
            <p:blipFill>
              <a:blip r:embed="rId4"/>
              <a:srcRect/>
              <a:stretch>
                <a:fillRect/>
              </a:stretch>
            </p:blipFill>
            <p:spPr bwMode="auto">
              <a:xfrm>
                <a:off x="4232275" y="967088"/>
                <a:ext cx="2263461" cy="2016658"/>
              </a:xfrm>
              <a:prstGeom prst="rect">
                <a:avLst/>
              </a:prstGeom>
              <a:noFill/>
              <a:ln>
                <a:noFill/>
              </a:ln>
              <a:effectLst/>
              <a:extLst>
                <a:ext uri="{909E8E84-426E-40DD-AFC4-6F175D3DCCD1}">
                  <a14:hiddenFill xmlns:a14="http://schemas.microsoft.com/office/drawing/2010/main">
                    <a:solidFill>
                      <a:srgbClr val="6699FF">
                        <a:alpha val="70195"/>
                      </a:srgbClr>
                    </a:solidFill>
                  </a14:hiddenFill>
                </a:ext>
                <a:ext uri="{91240B29-F687-4F45-9708-019B960494DF}">
                  <a14:hiddenLine xmlns:a14="http://schemas.microsoft.com/office/drawing/2010/main" w="25400">
                    <a:solidFill>
                      <a:srgbClr val="3333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Textfeld 2">
                <a:extLst>
                  <a:ext uri="{FF2B5EF4-FFF2-40B4-BE49-F238E27FC236}">
                    <a16:creationId xmlns:a16="http://schemas.microsoft.com/office/drawing/2014/main" id="{19055E26-258E-FF4B-A646-FF31A97469DE}"/>
                  </a:ext>
                </a:extLst>
              </p:cNvPr>
              <p:cNvSpPr txBox="1">
                <a:spLocks noChangeArrowheads="1"/>
              </p:cNvSpPr>
              <p:nvPr/>
            </p:nvSpPr>
            <p:spPr bwMode="auto">
              <a:xfrm>
                <a:off x="4081144" y="2991648"/>
                <a:ext cx="2475976" cy="30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err="1">
                    <a:ln>
                      <a:noFill/>
                    </a:ln>
                    <a:solidFill>
                      <a:prstClr val="black"/>
                    </a:solidFill>
                    <a:effectLst/>
                    <a:uLnTx/>
                    <a:uFillTx/>
                    <a:latin typeface="Calibri"/>
                    <a:ea typeface="MS PGothic" panose="020B0600070205080204" pitchFamily="34" charset="-128"/>
                    <a:cs typeface="+mn-cs"/>
                  </a:rPr>
                  <a:t>Miyatake</a:t>
                </a:r>
                <a:r>
                  <a:rPr kumimoji="0" lang="de-DE" altLang="de-DE"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 et al, </a:t>
                </a:r>
                <a:r>
                  <a:rPr kumimoji="0" lang="de-DE" altLang="de-DE" sz="1400" b="1" i="0" u="none" strike="noStrike" kern="1200" cap="none" spc="0" normalizeH="0" baseline="0" noProof="0" err="1">
                    <a:ln>
                      <a:noFill/>
                    </a:ln>
                    <a:solidFill>
                      <a:prstClr val="black"/>
                    </a:solidFill>
                    <a:effectLst/>
                    <a:uLnTx/>
                    <a:uFillTx/>
                    <a:latin typeface="Calibri"/>
                    <a:ea typeface="MS PGothic" panose="020B0600070205080204" pitchFamily="34" charset="-128"/>
                    <a:cs typeface="+mn-cs"/>
                  </a:rPr>
                  <a:t>MedPhys</a:t>
                </a:r>
                <a:r>
                  <a:rPr kumimoji="0" lang="de-DE" altLang="de-DE"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 2010</a:t>
                </a:r>
                <a:endParaRPr kumimoji="0" lang="en-US" altLang="de-DE" sz="1400" b="1" i="0" u="none" strike="noStrike" kern="1200" cap="none" spc="0" normalizeH="0" baseline="0" noProof="0">
                  <a:ln>
                    <a:noFill/>
                  </a:ln>
                  <a:solidFill>
                    <a:srgbClr val="009DD9"/>
                  </a:solidFill>
                  <a:effectLst/>
                  <a:uLnTx/>
                  <a:uFillTx/>
                  <a:latin typeface="Calibri"/>
                  <a:ea typeface="MS PGothic" panose="020B0600070205080204" pitchFamily="34" charset="-128"/>
                  <a:cs typeface="+mn-cs"/>
                </a:endParaRPr>
              </a:p>
            </p:txBody>
          </p:sp>
        </p:grpSp>
        <p:sp>
          <p:nvSpPr>
            <p:cNvPr id="14" name="Textfeld 1">
              <a:extLst>
                <a:ext uri="{FF2B5EF4-FFF2-40B4-BE49-F238E27FC236}">
                  <a16:creationId xmlns:a16="http://schemas.microsoft.com/office/drawing/2014/main" id="{710BD9B5-4DFD-AA49-A6EA-B84C13543216}"/>
                </a:ext>
              </a:extLst>
            </p:cNvPr>
            <p:cNvSpPr txBox="1">
              <a:spLocks noChangeArrowheads="1"/>
            </p:cNvSpPr>
            <p:nvPr/>
          </p:nvSpPr>
          <p:spPr bwMode="auto">
            <a:xfrm>
              <a:off x="8388424" y="1198587"/>
              <a:ext cx="534088" cy="345058"/>
            </a:xfrm>
            <a:prstGeom prst="rect">
              <a:avLst/>
            </a:prstGeom>
            <a:solidFill>
              <a:srgbClr val="BBE0E3">
                <a:alpha val="49000"/>
              </a:srgbClr>
            </a:solidFill>
            <a:ln>
              <a:noFill/>
              <a:prstDash val="solid"/>
            </a:ln>
          </p:spPr>
          <p:txBody>
            <a:bodyPr wrap="none" lIns="90000" tIns="46800" rIns="90000" bIns="46800" compatLnSpc="0">
              <a:spAutoFit/>
            </a:bodyPr>
            <a:lstStyle>
              <a:defPPr>
                <a:defRPr lang="de-DE"/>
              </a:defPPr>
              <a:lvl1pPr hangingPunct="0">
                <a:spcBef>
                  <a:spcPts val="0"/>
                </a:spcBef>
                <a:spcAft>
                  <a:spcPts val="0"/>
                </a:spcAft>
                <a:defRPr>
                  <a:latin typeface="Arial" pitchFamily="18"/>
                  <a:ea typeface="Arial Unicode MS" pitchFamily="2"/>
                  <a:cs typeface="Tahoma" pitchFamily="2"/>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altLang="de-DE" sz="1600" b="1" i="0" u="none" strike="noStrike" kern="1200" cap="none" spc="0" normalizeH="0" baseline="0" noProof="0">
                  <a:ln>
                    <a:noFill/>
                  </a:ln>
                  <a:solidFill>
                    <a:srgbClr val="000000"/>
                  </a:solidFill>
                  <a:effectLst/>
                  <a:uLnTx/>
                  <a:uFillTx/>
                  <a:latin typeface="Calibri"/>
                  <a:cs typeface="Tahoma" pitchFamily="2"/>
                </a:rPr>
                <a:t>NCC</a:t>
              </a:r>
              <a:endParaRPr kumimoji="0" lang="en-US" altLang="de-DE" sz="1600" b="1" i="0" u="none" strike="noStrike" kern="1200" cap="none" spc="0" normalizeH="0" baseline="0" noProof="0">
                <a:ln>
                  <a:noFill/>
                </a:ln>
                <a:solidFill>
                  <a:srgbClr val="000000"/>
                </a:solidFill>
                <a:effectLst/>
                <a:uLnTx/>
                <a:uFillTx/>
                <a:latin typeface="Calibri"/>
                <a:cs typeface="Tahoma" pitchFamily="2"/>
              </a:endParaRPr>
            </a:p>
          </p:txBody>
        </p:sp>
      </p:grpSp>
      <p:sp>
        <p:nvSpPr>
          <p:cNvPr id="17" name="Textfeld 2">
            <a:extLst>
              <a:ext uri="{FF2B5EF4-FFF2-40B4-BE49-F238E27FC236}">
                <a16:creationId xmlns:a16="http://schemas.microsoft.com/office/drawing/2014/main" id="{C52E2F94-2AA9-9D4A-B95F-CF8FC9888A31}"/>
              </a:ext>
            </a:extLst>
          </p:cNvPr>
          <p:cNvSpPr txBox="1">
            <a:spLocks noChangeArrowheads="1"/>
          </p:cNvSpPr>
          <p:nvPr/>
        </p:nvSpPr>
        <p:spPr bwMode="auto">
          <a:xfrm>
            <a:off x="10065611" y="3497932"/>
            <a:ext cx="21481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err="1">
                <a:ln>
                  <a:noFill/>
                </a:ln>
                <a:solidFill>
                  <a:prstClr val="black"/>
                </a:solidFill>
                <a:effectLst/>
                <a:uLnTx/>
                <a:uFillTx/>
                <a:latin typeface="Calibri"/>
                <a:ea typeface="MS PGothic" panose="020B0600070205080204" pitchFamily="34" charset="-128"/>
                <a:cs typeface="+mn-cs"/>
              </a:rPr>
              <a:t>Enghardt</a:t>
            </a:r>
            <a:r>
              <a:rPr kumimoji="0" lang="de-DE" altLang="de-DE"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 et al, NIMA 2004</a:t>
            </a:r>
            <a:endParaRPr kumimoji="0" lang="en-US" altLang="de-DE" sz="1400" b="1" i="0" u="none" strike="noStrike" kern="1200" cap="none" spc="0" normalizeH="0" baseline="0" noProof="0">
              <a:ln>
                <a:noFill/>
              </a:ln>
              <a:solidFill>
                <a:srgbClr val="009DD9"/>
              </a:solidFill>
              <a:effectLst/>
              <a:uLnTx/>
              <a:uFillTx/>
              <a:latin typeface="Calibri"/>
              <a:ea typeface="MS PGothic" panose="020B0600070205080204" pitchFamily="34" charset="-128"/>
              <a:cs typeface="+mn-cs"/>
            </a:endParaRPr>
          </a:p>
        </p:txBody>
      </p:sp>
      <p:sp>
        <p:nvSpPr>
          <p:cNvPr id="18" name="Textfeld 3">
            <a:extLst>
              <a:ext uri="{FF2B5EF4-FFF2-40B4-BE49-F238E27FC236}">
                <a16:creationId xmlns:a16="http://schemas.microsoft.com/office/drawing/2014/main" id="{5F0AA0A7-FA0B-9C45-9FAB-C39AD850FAE2}"/>
              </a:ext>
            </a:extLst>
          </p:cNvPr>
          <p:cNvSpPr txBox="1">
            <a:spLocks noChangeArrowheads="1"/>
          </p:cNvSpPr>
          <p:nvPr/>
        </p:nvSpPr>
        <p:spPr bwMode="auto">
          <a:xfrm>
            <a:off x="8550451" y="4116698"/>
            <a:ext cx="3559834" cy="98488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t">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200" b="1" i="1" u="none" strike="noStrike" kern="1200" cap="none" spc="0" normalizeH="0" baseline="0" noProof="0">
                <a:ln>
                  <a:noFill/>
                </a:ln>
                <a:solidFill>
                  <a:schemeClr val="tx1"/>
                </a:solidFill>
                <a:effectLst/>
                <a:uLnTx/>
                <a:uFillTx/>
                <a:latin typeface="Calibri"/>
                <a:ea typeface="MS PGothic"/>
                <a:cs typeface="+mn-cs"/>
              </a:rPr>
              <a:t>In </a:t>
            </a:r>
            <a:r>
              <a:rPr kumimoji="0" lang="de-DE" altLang="de-DE" sz="2200" b="1" i="1" u="none" strike="noStrike" kern="1200" cap="none" spc="0" normalizeH="0" baseline="0" noProof="0" err="1">
                <a:ln>
                  <a:noFill/>
                </a:ln>
                <a:solidFill>
                  <a:schemeClr val="tx1"/>
                </a:solidFill>
                <a:effectLst/>
                <a:uLnTx/>
                <a:uFillTx/>
                <a:latin typeface="Calibri"/>
                <a:ea typeface="MS PGothic"/>
                <a:cs typeface="+mn-cs"/>
              </a:rPr>
              <a:t>room</a:t>
            </a:r>
            <a:r>
              <a:rPr kumimoji="0" lang="de-DE" altLang="de-DE" sz="2200" b="1" i="1" u="none" strike="noStrike" kern="1200" cap="none" spc="0" normalizeH="0" baseline="0" noProof="0">
                <a:ln>
                  <a:noFill/>
                </a:ln>
                <a:solidFill>
                  <a:schemeClr val="tx1"/>
                </a:solidFill>
                <a:effectLst/>
                <a:uLnTx/>
                <a:uFillTx/>
                <a:latin typeface="Calibri"/>
                <a:ea typeface="MS PGothic"/>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MGH (USA): p, passive, </a:t>
            </a:r>
            <a:r>
              <a:rPr kumimoji="0" lang="de-DE" altLang="de-DE" sz="1800" b="0" i="0" u="none" strike="noStrike" kern="1200" cap="none" spc="0" normalizeH="0" baseline="0" noProof="0" err="1">
                <a:ln>
                  <a:noFill/>
                </a:ln>
                <a:solidFill>
                  <a:schemeClr val="tx1"/>
                </a:solidFill>
                <a:effectLst/>
                <a:uLnTx/>
                <a:uFillTx/>
                <a:latin typeface="Calibri"/>
                <a:ea typeface="MS PGothic"/>
                <a:cs typeface="+mn-cs"/>
              </a:rPr>
              <a:t>cycl</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 </a:t>
            </a:r>
            <a:br>
              <a:rPr lang="de-DE" altLang="de-DE" sz="1800" b="0" i="0" u="none" strike="noStrike" kern="1200" cap="none" spc="0" normalizeH="0" baseline="0" noProof="0">
                <a:ln>
                  <a:noFill/>
                </a:ln>
                <a:effectLst/>
                <a:uLnTx/>
                <a:uFillTx/>
                <a:latin typeface="Calibri"/>
                <a:ea typeface="MS PGothic" panose="020B0600070205080204" pitchFamily="34" charset="-128"/>
              </a:rPr>
            </a:b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a:t>
            </a:r>
            <a:r>
              <a:rPr kumimoji="0" lang="de-DE" altLang="de-DE" sz="1800" b="1" i="0" u="none" strike="noStrike" kern="1200" cap="none" spc="0" normalizeH="0" baseline="0" noProof="0">
                <a:ln>
                  <a:noFill/>
                </a:ln>
                <a:solidFill>
                  <a:schemeClr val="tx2">
                    <a:lumMod val="90000"/>
                    <a:lumOff val="10000"/>
                  </a:schemeClr>
                </a:solidFill>
                <a:effectLst/>
                <a:uLnTx/>
                <a:uFillTx/>
                <a:latin typeface="Calibri"/>
                <a:ea typeface="MS PGothic"/>
                <a:cs typeface="+mn-cs"/>
              </a:rPr>
              <a:t>~ 2 min after </a:t>
            </a:r>
            <a:r>
              <a:rPr kumimoji="0" lang="de-DE" altLang="de-DE" sz="1800" b="1" i="0" u="none" strike="noStrike" kern="1200" cap="none" spc="0" normalizeH="0" baseline="0" noProof="0" err="1">
                <a:ln>
                  <a:noFill/>
                </a:ln>
                <a:solidFill>
                  <a:schemeClr val="tx2">
                    <a:lumMod val="90000"/>
                    <a:lumOff val="10000"/>
                  </a:schemeClr>
                </a:solidFill>
                <a:effectLst/>
                <a:uLnTx/>
                <a:uFillTx/>
                <a:latin typeface="Calibri"/>
                <a:ea typeface="MS PGothic"/>
                <a:cs typeface="+mn-cs"/>
              </a:rPr>
              <a:t>irradiation</a:t>
            </a:r>
            <a:r>
              <a:rPr kumimoji="0" lang="de-DE" altLang="de-DE" sz="1800" b="0" i="0" u="none" strike="noStrike" kern="1200" cap="none" spc="0" normalizeH="0" baseline="0" noProof="0">
                <a:ln>
                  <a:noFill/>
                </a:ln>
                <a:solidFill>
                  <a:schemeClr val="tx1"/>
                </a:solidFill>
                <a:effectLst/>
                <a:uLnTx/>
                <a:uFillTx/>
                <a:latin typeface="Calibri"/>
                <a:ea typeface="MS PGothic"/>
                <a:cs typeface="+mn-cs"/>
              </a:rPr>
              <a:t>)</a:t>
            </a:r>
            <a:endParaRPr lang="de-DE" altLang="de-DE" sz="1800" b="0" i="0" u="none" strike="noStrike" kern="1200" cap="none" spc="0" normalizeH="0" baseline="0" noProof="0">
              <a:ln>
                <a:noFill/>
              </a:ln>
              <a:solidFill>
                <a:schemeClr val="tx1"/>
              </a:solidFill>
              <a:effectLst/>
              <a:uLnTx/>
              <a:uFillTx/>
              <a:latin typeface="Calibri"/>
              <a:ea typeface="MS PGothic"/>
              <a:cs typeface="Calibri"/>
            </a:endParaRPr>
          </a:p>
        </p:txBody>
      </p:sp>
      <p:grpSp>
        <p:nvGrpSpPr>
          <p:cNvPr id="19" name="Gruppierung 1">
            <a:extLst>
              <a:ext uri="{FF2B5EF4-FFF2-40B4-BE49-F238E27FC236}">
                <a16:creationId xmlns:a16="http://schemas.microsoft.com/office/drawing/2014/main" id="{231C7699-65F9-7C4F-AAF9-3C4AF4736C8C}"/>
              </a:ext>
            </a:extLst>
          </p:cNvPr>
          <p:cNvGrpSpPr>
            <a:grpSpLocks/>
          </p:cNvGrpSpPr>
          <p:nvPr/>
        </p:nvGrpSpPr>
        <p:grpSpPr bwMode="auto">
          <a:xfrm>
            <a:off x="5650922" y="3357200"/>
            <a:ext cx="2062843" cy="1716924"/>
            <a:chOff x="3913188" y="2836863"/>
            <a:chExt cx="2171700" cy="1949152"/>
          </a:xfrm>
        </p:grpSpPr>
        <p:pic>
          <p:nvPicPr>
            <p:cNvPr id="20" name="Picture 22" descr="http://nmmiweb.mgh.harvard.edu/CAMIS/wp-content/uploads/mock_scanner.jpg">
              <a:extLst>
                <a:ext uri="{FF2B5EF4-FFF2-40B4-BE49-F238E27FC236}">
                  <a16:creationId xmlns:a16="http://schemas.microsoft.com/office/drawing/2014/main" id="{A5BFD29E-EAD0-7946-A156-9E2B13ECA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3188" y="2836863"/>
              <a:ext cx="2171700"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feld 24">
              <a:extLst>
                <a:ext uri="{FF2B5EF4-FFF2-40B4-BE49-F238E27FC236}">
                  <a16:creationId xmlns:a16="http://schemas.microsoft.com/office/drawing/2014/main" id="{E9C3D77F-7155-6046-B299-AE4D91C8BEB0}"/>
                </a:ext>
              </a:extLst>
            </p:cNvPr>
            <p:cNvSpPr txBox="1">
              <a:spLocks noChangeArrowheads="1"/>
            </p:cNvSpPr>
            <p:nvPr/>
          </p:nvSpPr>
          <p:spPr bwMode="auto">
            <a:xfrm>
              <a:off x="4363202" y="4478238"/>
              <a:ext cx="15988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MGH </a:t>
              </a:r>
              <a:r>
                <a:rPr kumimoji="0" lang="de-DE" altLang="de-DE" sz="1400" b="1" i="0" u="none" strike="noStrike" kern="1200" cap="none" spc="0" normalizeH="0" baseline="0" noProof="0" err="1">
                  <a:ln>
                    <a:noFill/>
                  </a:ln>
                  <a:solidFill>
                    <a:prstClr val="black"/>
                  </a:solidFill>
                  <a:effectLst/>
                  <a:uLnTx/>
                  <a:uFillTx/>
                  <a:latin typeface="Calibri"/>
                  <a:ea typeface="MS PGothic" panose="020B0600070205080204" pitchFamily="34" charset="-128"/>
                  <a:cs typeface="+mn-cs"/>
                </a:rPr>
                <a:t>website</a:t>
              </a:r>
              <a:r>
                <a:rPr kumimoji="0" lang="de-DE" altLang="de-DE"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 2014</a:t>
              </a:r>
              <a:endParaRPr kumimoji="0" lang="en-US" altLang="de-DE"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grpSp>
        <p:nvGrpSpPr>
          <p:cNvPr id="22" name="Gruppierung 2">
            <a:extLst>
              <a:ext uri="{FF2B5EF4-FFF2-40B4-BE49-F238E27FC236}">
                <a16:creationId xmlns:a16="http://schemas.microsoft.com/office/drawing/2014/main" id="{94E78423-A273-3043-9F86-CD64F832C95E}"/>
              </a:ext>
            </a:extLst>
          </p:cNvPr>
          <p:cNvGrpSpPr>
            <a:grpSpLocks/>
          </p:cNvGrpSpPr>
          <p:nvPr/>
        </p:nvGrpSpPr>
        <p:grpSpPr bwMode="auto">
          <a:xfrm>
            <a:off x="3695911" y="3357201"/>
            <a:ext cx="1931761" cy="1652163"/>
            <a:chOff x="6802438" y="3644901"/>
            <a:chExt cx="2149809" cy="1920677"/>
          </a:xfrm>
        </p:grpSpPr>
        <p:pic>
          <p:nvPicPr>
            <p:cNvPr id="23" name="Picture 24">
              <a:extLst>
                <a:ext uri="{FF2B5EF4-FFF2-40B4-BE49-F238E27FC236}">
                  <a16:creationId xmlns:a16="http://schemas.microsoft.com/office/drawing/2014/main" id="{B26EB7BD-07DF-0747-A8B4-116339D174EB}"/>
                </a:ext>
              </a:extLst>
            </p:cNvPr>
            <p:cNvPicPr>
              <a:picLocks noChangeAspect="1" noChangeArrowheads="1"/>
            </p:cNvPicPr>
            <p:nvPr/>
          </p:nvPicPr>
          <p:blipFill>
            <a:blip r:embed="rId6"/>
            <a:srcRect/>
            <a:stretch>
              <a:fillRect/>
            </a:stretch>
          </p:blipFill>
          <p:spPr bwMode="auto">
            <a:xfrm>
              <a:off x="6802438" y="3644901"/>
              <a:ext cx="2149809" cy="1612900"/>
            </a:xfrm>
            <a:prstGeom prst="rect">
              <a:avLst/>
            </a:prstGeom>
            <a:noFill/>
            <a:ln>
              <a:noFill/>
            </a:ln>
            <a:effectLst/>
            <a:extLst>
              <a:ext uri="{909E8E84-426E-40DD-AFC4-6F175D3DCCD1}">
                <a14:hiddenFill xmlns:a14="http://schemas.microsoft.com/office/drawing/2010/main">
                  <a:solidFill>
                    <a:srgbClr val="6699FF">
                      <a:alpha val="70195"/>
                    </a:srgbClr>
                  </a:solidFill>
                </a14:hiddenFill>
              </a:ext>
              <a:ext uri="{91240B29-F687-4F45-9708-019B960494DF}">
                <a14:hiddenLine xmlns:a14="http://schemas.microsoft.com/office/drawing/2010/main" w="25400">
                  <a:solidFill>
                    <a:srgbClr val="3333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 name="Textfeld 26">
              <a:extLst>
                <a:ext uri="{FF2B5EF4-FFF2-40B4-BE49-F238E27FC236}">
                  <a16:creationId xmlns:a16="http://schemas.microsoft.com/office/drawing/2014/main" id="{0E3DB23A-A626-0143-81BB-3899BA466481}"/>
                </a:ext>
              </a:extLst>
            </p:cNvPr>
            <p:cNvSpPr txBox="1">
              <a:spLocks noChangeArrowheads="1"/>
            </p:cNvSpPr>
            <p:nvPr/>
          </p:nvSpPr>
          <p:spPr bwMode="auto">
            <a:xfrm>
              <a:off x="6916705" y="5257801"/>
              <a:ext cx="19212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Min et al, IJROBP 2013</a:t>
              </a:r>
              <a:endParaRPr kumimoji="0" lang="en-US" altLang="de-DE"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sp>
        <p:nvSpPr>
          <p:cNvPr id="25" name="Textfeld 4">
            <a:extLst>
              <a:ext uri="{FF2B5EF4-FFF2-40B4-BE49-F238E27FC236}">
                <a16:creationId xmlns:a16="http://schemas.microsoft.com/office/drawing/2014/main" id="{00274FA3-5FDD-0F48-9478-2717F406D787}"/>
              </a:ext>
            </a:extLst>
          </p:cNvPr>
          <p:cNvSpPr txBox="1">
            <a:spLocks noChangeArrowheads="1"/>
          </p:cNvSpPr>
          <p:nvPr/>
        </p:nvSpPr>
        <p:spPr bwMode="auto">
          <a:xfrm>
            <a:off x="3057282" y="5412367"/>
            <a:ext cx="6634407" cy="1446550"/>
          </a:xfrm>
          <a:prstGeom prst="rect">
            <a:avLst/>
          </a:prstGeom>
          <a:solidFill>
            <a:schemeClr val="bg1"/>
          </a:solidFill>
          <a:ln w="28575">
            <a:solidFill>
              <a:srgbClr val="FF0000"/>
            </a:solidFill>
            <a:miter lim="800000"/>
            <a:headEnd/>
            <a:tailEnd/>
          </a:ln>
        </p:spPr>
        <p:txBody>
          <a:bodyPr wrap="square" lIns="91440" tIns="45720" rIns="91440" bIns="45720" anchor="t">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200" b="1" i="1" u="none" strike="noStrike" kern="1200" cap="none" spc="0" normalizeH="0" baseline="0" noProof="0">
                <a:ln>
                  <a:noFill/>
                </a:ln>
                <a:solidFill>
                  <a:schemeClr val="tx1">
                    <a:lumMod val="95000"/>
                    <a:lumOff val="5000"/>
                  </a:schemeClr>
                </a:solidFill>
                <a:effectLst/>
                <a:uLnTx/>
                <a:uFillTx/>
                <a:latin typeface="Calibri"/>
                <a:ea typeface="MS PGothic"/>
                <a:cs typeface="+mn-cs"/>
              </a:rPr>
              <a:t>Offline: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mn-cs"/>
              </a:rPr>
              <a:t>MGH (USA): p, passive, </a:t>
            </a:r>
            <a:r>
              <a:rPr kumimoji="0" lang="de-DE" altLang="de-DE" sz="2200" b="0" i="0" u="none" strike="noStrike" kern="1200" cap="none" spc="0" normalizeH="0" baseline="0" noProof="0" err="1">
                <a:ln>
                  <a:noFill/>
                </a:ln>
                <a:solidFill>
                  <a:schemeClr val="tx1">
                    <a:lumMod val="95000"/>
                    <a:lumOff val="5000"/>
                  </a:schemeClr>
                </a:solidFill>
                <a:effectLst/>
                <a:uLnTx/>
                <a:uFillTx/>
                <a:latin typeface="Calibri"/>
                <a:ea typeface="MS PGothic"/>
                <a:cs typeface="+mn-cs"/>
              </a:rPr>
              <a:t>cycl</a:t>
            </a:r>
            <a:r>
              <a:rPr kumimoji="0" lang="de-DE"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mn-cs"/>
              </a:rPr>
              <a:t>. (</a:t>
            </a:r>
            <a:r>
              <a:rPr lang="de-DE" altLang="de-DE" b="1">
                <a:solidFill>
                  <a:schemeClr val="tx2">
                    <a:lumMod val="90000"/>
                    <a:lumOff val="10000"/>
                  </a:schemeClr>
                </a:solidFill>
                <a:latin typeface="Calibri"/>
                <a:ea typeface="MS PGothic"/>
              </a:rPr>
              <a:t>~10-20 min after</a:t>
            </a:r>
            <a:r>
              <a:rPr kumimoji="0" lang="de-DE"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mn-cs"/>
              </a:rPr>
              <a:t>)</a:t>
            </a:r>
            <a:endParaRPr lang="de-DE"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mn-cs"/>
              </a:rPr>
              <a:t>NCC (Japan): p, passive, </a:t>
            </a:r>
            <a:r>
              <a:rPr kumimoji="0" lang="de-DE" altLang="de-DE" sz="2200" b="0" i="0" u="none" strike="noStrike" kern="1200" cap="none" spc="0" normalizeH="0" baseline="0" noProof="0" err="1">
                <a:ln>
                  <a:noFill/>
                </a:ln>
                <a:solidFill>
                  <a:schemeClr val="tx1">
                    <a:lumMod val="95000"/>
                    <a:lumOff val="5000"/>
                  </a:schemeClr>
                </a:solidFill>
                <a:effectLst/>
                <a:uLnTx/>
                <a:uFillTx/>
                <a:latin typeface="Calibri"/>
                <a:ea typeface="MS PGothic"/>
                <a:cs typeface="+mn-cs"/>
              </a:rPr>
              <a:t>cyc</a:t>
            </a:r>
            <a:r>
              <a:rPr kumimoji="0" lang="de-DE"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mn-cs"/>
              </a:rPr>
              <a:t>. (</a:t>
            </a:r>
            <a:r>
              <a:rPr lang="de-DE" altLang="de-DE" b="1">
                <a:solidFill>
                  <a:schemeClr val="tx2">
                    <a:lumMod val="90000"/>
                    <a:lumOff val="10000"/>
                  </a:schemeClr>
                </a:solidFill>
                <a:latin typeface="Calibri"/>
                <a:ea typeface="MS PGothic"/>
              </a:rPr>
              <a:t>~7 min after</a:t>
            </a:r>
            <a:r>
              <a:rPr kumimoji="0" lang="de-DE"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mn-cs"/>
              </a:rPr>
              <a:t>)</a:t>
            </a:r>
            <a:endParaRPr lang="de-DE"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200" i="0" u="none" strike="noStrike" kern="1200" cap="none" spc="0" normalizeH="0" baseline="0" noProof="0">
                <a:ln>
                  <a:noFill/>
                </a:ln>
                <a:solidFill>
                  <a:schemeClr val="tx1">
                    <a:lumMod val="95000"/>
                    <a:lumOff val="5000"/>
                  </a:schemeClr>
                </a:solidFill>
                <a:effectLst/>
                <a:uLnTx/>
                <a:uFillTx/>
                <a:latin typeface="Calibri"/>
                <a:ea typeface="MS PGothic"/>
                <a:cs typeface="+mn-cs"/>
              </a:rPr>
              <a:t>HIT (Germany): p, </a:t>
            </a:r>
            <a:r>
              <a:rPr kumimoji="0" lang="de-DE" altLang="de-DE" sz="2200" i="0" u="none" strike="noStrike" kern="1200" cap="none" spc="0" normalizeH="0" baseline="30000" noProof="0">
                <a:ln>
                  <a:noFill/>
                </a:ln>
                <a:solidFill>
                  <a:schemeClr val="tx1">
                    <a:lumMod val="95000"/>
                    <a:lumOff val="5000"/>
                  </a:schemeClr>
                </a:solidFill>
                <a:effectLst/>
                <a:uLnTx/>
                <a:uFillTx/>
                <a:latin typeface="Calibri"/>
                <a:ea typeface="MS PGothic"/>
                <a:cs typeface="+mn-cs"/>
              </a:rPr>
              <a:t>12</a:t>
            </a:r>
            <a:r>
              <a:rPr kumimoji="0" lang="de-DE" altLang="de-DE" sz="2200" i="0" u="none" strike="noStrike" kern="1200" cap="none" spc="0" normalizeH="0" baseline="0" noProof="0">
                <a:ln>
                  <a:noFill/>
                </a:ln>
                <a:solidFill>
                  <a:schemeClr val="tx1">
                    <a:lumMod val="95000"/>
                    <a:lumOff val="5000"/>
                  </a:schemeClr>
                </a:solidFill>
                <a:effectLst/>
                <a:uLnTx/>
                <a:uFillTx/>
                <a:latin typeface="Calibri"/>
                <a:ea typeface="MS PGothic"/>
                <a:cs typeface="+mn-cs"/>
              </a:rPr>
              <a:t>C, </a:t>
            </a:r>
            <a:r>
              <a:rPr kumimoji="0" lang="de-DE" altLang="de-DE" sz="2200" i="0" u="none" strike="noStrike" kern="1200" cap="none" spc="0" normalizeH="0" baseline="0" noProof="0" err="1">
                <a:ln>
                  <a:noFill/>
                </a:ln>
                <a:solidFill>
                  <a:schemeClr val="tx1">
                    <a:lumMod val="95000"/>
                    <a:lumOff val="5000"/>
                  </a:schemeClr>
                </a:solidFill>
                <a:effectLst/>
                <a:uLnTx/>
                <a:uFillTx/>
                <a:latin typeface="Calibri"/>
                <a:ea typeface="MS PGothic"/>
                <a:cs typeface="+mn-cs"/>
              </a:rPr>
              <a:t>scanned</a:t>
            </a:r>
            <a:r>
              <a:rPr kumimoji="0" lang="de-DE" altLang="de-DE" sz="2200" i="0" u="none" strike="noStrike" kern="1200" cap="none" spc="0" normalizeH="0" baseline="0" noProof="0">
                <a:ln>
                  <a:noFill/>
                </a:ln>
                <a:solidFill>
                  <a:schemeClr val="tx1">
                    <a:lumMod val="95000"/>
                    <a:lumOff val="5000"/>
                  </a:schemeClr>
                </a:solidFill>
                <a:effectLst/>
                <a:uLnTx/>
                <a:uFillTx/>
                <a:latin typeface="Calibri"/>
                <a:ea typeface="MS PGothic"/>
                <a:cs typeface="+mn-cs"/>
              </a:rPr>
              <a:t>, </a:t>
            </a:r>
            <a:r>
              <a:rPr kumimoji="0" lang="de-DE" altLang="de-DE" sz="2200" i="0" u="none" strike="noStrike" kern="1200" cap="none" spc="0" normalizeH="0" baseline="0" noProof="0" err="1">
                <a:ln>
                  <a:noFill/>
                </a:ln>
                <a:solidFill>
                  <a:schemeClr val="tx1">
                    <a:lumMod val="95000"/>
                    <a:lumOff val="5000"/>
                  </a:schemeClr>
                </a:solidFill>
                <a:effectLst/>
                <a:uLnTx/>
                <a:uFillTx/>
                <a:latin typeface="Calibri"/>
                <a:ea typeface="MS PGothic"/>
                <a:cs typeface="+mn-cs"/>
              </a:rPr>
              <a:t>synchr</a:t>
            </a:r>
            <a:r>
              <a:rPr kumimoji="0" lang="de-DE" altLang="de-DE" sz="2200" i="0" u="none" strike="noStrike" kern="1200" cap="none" spc="0" normalizeH="0" baseline="0" noProof="0">
                <a:ln>
                  <a:noFill/>
                </a:ln>
                <a:solidFill>
                  <a:schemeClr val="tx1">
                    <a:lumMod val="95000"/>
                    <a:lumOff val="5000"/>
                  </a:schemeClr>
                </a:solidFill>
                <a:effectLst/>
                <a:uLnTx/>
                <a:uFillTx/>
                <a:latin typeface="Calibri"/>
                <a:ea typeface="MS PGothic"/>
                <a:cs typeface="+mn-cs"/>
              </a:rPr>
              <a:t>. (</a:t>
            </a:r>
            <a:r>
              <a:rPr kumimoji="0" lang="de-DE" altLang="de-DE" sz="2200" b="1" i="0" u="none" strike="noStrike" kern="1200" cap="none" spc="0" normalizeH="0" baseline="0" noProof="0">
                <a:ln>
                  <a:noFill/>
                </a:ln>
                <a:solidFill>
                  <a:schemeClr val="tx2">
                    <a:lumMod val="90000"/>
                    <a:lumOff val="10000"/>
                  </a:schemeClr>
                </a:solidFill>
                <a:effectLst/>
                <a:uLnTx/>
                <a:uFillTx/>
                <a:latin typeface="Calibri"/>
                <a:ea typeface="MS PGothic"/>
                <a:cs typeface="+mn-cs"/>
              </a:rPr>
              <a:t>~5-15 min after</a:t>
            </a:r>
            <a:r>
              <a:rPr kumimoji="0" lang="de-DE"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mn-cs"/>
              </a:rPr>
              <a:t>)</a:t>
            </a:r>
            <a:endParaRPr kumimoji="0" lang="en-US" altLang="de-DE" sz="2200" b="0" i="0" u="none" strike="noStrike" kern="1200" cap="none" spc="0" normalizeH="0" baseline="0" noProof="0">
              <a:ln>
                <a:noFill/>
              </a:ln>
              <a:solidFill>
                <a:schemeClr val="tx1">
                  <a:lumMod val="95000"/>
                  <a:lumOff val="5000"/>
                </a:schemeClr>
              </a:solidFill>
              <a:effectLst/>
              <a:uLnTx/>
              <a:uFillTx/>
              <a:latin typeface="Calibri"/>
              <a:ea typeface="MS PGothic"/>
              <a:cs typeface="+mn-cs"/>
            </a:endParaRPr>
          </a:p>
        </p:txBody>
      </p:sp>
      <p:grpSp>
        <p:nvGrpSpPr>
          <p:cNvPr id="26" name="Gruppierung 6">
            <a:extLst>
              <a:ext uri="{FF2B5EF4-FFF2-40B4-BE49-F238E27FC236}">
                <a16:creationId xmlns:a16="http://schemas.microsoft.com/office/drawing/2014/main" id="{ED720F77-A161-C142-8026-4683415946EF}"/>
              </a:ext>
            </a:extLst>
          </p:cNvPr>
          <p:cNvGrpSpPr>
            <a:grpSpLocks/>
          </p:cNvGrpSpPr>
          <p:nvPr/>
        </p:nvGrpSpPr>
        <p:grpSpPr bwMode="auto">
          <a:xfrm>
            <a:off x="9880376" y="5117848"/>
            <a:ext cx="2328863" cy="1749425"/>
            <a:chOff x="6420910" y="4683264"/>
            <a:chExt cx="2328863" cy="1749424"/>
          </a:xfrm>
        </p:grpSpPr>
        <p:grpSp>
          <p:nvGrpSpPr>
            <p:cNvPr id="27" name="Gruppierung 5">
              <a:extLst>
                <a:ext uri="{FF2B5EF4-FFF2-40B4-BE49-F238E27FC236}">
                  <a16:creationId xmlns:a16="http://schemas.microsoft.com/office/drawing/2014/main" id="{A7AD1939-ED3C-E244-9F65-D9CE8DC726D4}"/>
                </a:ext>
              </a:extLst>
            </p:cNvPr>
            <p:cNvGrpSpPr>
              <a:grpSpLocks/>
            </p:cNvGrpSpPr>
            <p:nvPr/>
          </p:nvGrpSpPr>
          <p:grpSpPr bwMode="auto">
            <a:xfrm>
              <a:off x="6420910" y="4683264"/>
              <a:ext cx="2328863" cy="1749424"/>
              <a:chOff x="5316183" y="4703753"/>
              <a:chExt cx="2328863" cy="1749424"/>
            </a:xfrm>
          </p:grpSpPr>
          <p:pic>
            <p:nvPicPr>
              <p:cNvPr id="29" name="Picture 9">
                <a:extLst>
                  <a:ext uri="{FF2B5EF4-FFF2-40B4-BE49-F238E27FC236}">
                    <a16:creationId xmlns:a16="http://schemas.microsoft.com/office/drawing/2014/main" id="{C72A7BC4-DA99-2240-B571-E8AE8BF86DCE}"/>
                  </a:ext>
                </a:extLst>
              </p:cNvPr>
              <p:cNvPicPr>
                <a:picLocks noChangeAspect="1"/>
              </p:cNvPicPr>
              <p:nvPr/>
            </p:nvPicPr>
            <p:blipFill>
              <a:blip r:embed="rId7"/>
              <a:srcRect/>
              <a:stretch>
                <a:fillRect/>
              </a:stretch>
            </p:blipFill>
            <p:spPr>
              <a:xfrm>
                <a:off x="5316183" y="4703753"/>
                <a:ext cx="2328863" cy="1749424"/>
              </a:xfrm>
              <a:prstGeom prst="rect">
                <a:avLst/>
              </a:prstGeom>
              <a:noFill/>
              <a:ln w="28575">
                <a:noFill/>
              </a:ln>
            </p:spPr>
          </p:pic>
          <p:sp>
            <p:nvSpPr>
              <p:cNvPr id="30" name="Textfeld 34">
                <a:extLst>
                  <a:ext uri="{FF2B5EF4-FFF2-40B4-BE49-F238E27FC236}">
                    <a16:creationId xmlns:a16="http://schemas.microsoft.com/office/drawing/2014/main" id="{650C90BE-9041-D742-9C20-EFC592E000D1}"/>
                  </a:ext>
                </a:extLst>
              </p:cNvPr>
              <p:cNvSpPr txBox="1"/>
              <p:nvPr/>
            </p:nvSpPr>
            <p:spPr>
              <a:xfrm>
                <a:off x="5696766" y="4703753"/>
                <a:ext cx="1441975" cy="344967"/>
              </a:xfrm>
              <a:prstGeom prst="rect">
                <a:avLst/>
              </a:prstGeom>
              <a:solidFill>
                <a:srgbClr val="BBE0E3">
                  <a:alpha val="49000"/>
                </a:srgbClr>
              </a:solidFill>
              <a:ln>
                <a:noFill/>
                <a:prstDash val="solid"/>
              </a:ln>
            </p:spPr>
            <p:txBody>
              <a:bodyPr wrap="none" lIns="90000" tIns="46800" rIns="90000" bIns="46800" compatLnSpc="0">
                <a:spAutoFit/>
              </a:bodyPr>
              <a:lstStyle>
                <a:defPPr>
                  <a:defRPr lang="de-DE"/>
                </a:defPPr>
                <a:lvl1pPr hangingPunct="0">
                  <a:spcBef>
                    <a:spcPts val="0"/>
                  </a:spcBef>
                  <a:spcAft>
                    <a:spcPts val="0"/>
                  </a:spcAft>
                  <a:defRPr>
                    <a:latin typeface="Arial" pitchFamily="18"/>
                    <a:ea typeface="Arial Unicode MS" pitchFamily="2"/>
                    <a:cs typeface="Tahoma" pitchFamily="2"/>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cs typeface="Tahoma" pitchFamily="2"/>
                  </a:rPr>
                  <a:t>HIT Heidelberg</a:t>
                </a:r>
              </a:p>
            </p:txBody>
          </p:sp>
        </p:grpSp>
        <p:sp>
          <p:nvSpPr>
            <p:cNvPr id="28" name="Freihandform 32">
              <a:extLst>
                <a:ext uri="{FF2B5EF4-FFF2-40B4-BE49-F238E27FC236}">
                  <a16:creationId xmlns:a16="http://schemas.microsoft.com/office/drawing/2014/main" id="{52CA9B0A-8F3D-EE4E-ACCE-D290E68E402B}"/>
                </a:ext>
              </a:extLst>
            </p:cNvPr>
            <p:cNvSpPr/>
            <p:nvPr/>
          </p:nvSpPr>
          <p:spPr>
            <a:xfrm>
              <a:off x="6785703" y="5961587"/>
              <a:ext cx="1441450" cy="4492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BE0E3">
                <a:alpha val="49000"/>
              </a:srgbClr>
            </a:solidFill>
            <a:ln>
              <a:noFill/>
              <a:prstDash val="solid"/>
            </a:ln>
          </p:spPr>
          <p:txBody>
            <a:bodyPr lIns="90000" tIns="46800" rIns="90000" bIns="4680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prstClr val="black"/>
                  </a:solidFill>
                  <a:effectLst/>
                  <a:uLnTx/>
                  <a:uFillTx/>
                  <a:latin typeface="Arial" pitchFamily="18"/>
                  <a:ea typeface="Arial" pitchFamily="34"/>
                  <a:cs typeface="Arial" pitchFamily="34"/>
                </a:rPr>
                <a:t>Siemens </a:t>
              </a:r>
              <a:r>
                <a:rPr kumimoji="0" lang="en-GB" sz="1200" b="1" i="1" u="none" strike="noStrike" kern="1200" cap="none" spc="0" normalizeH="0" baseline="0" noProof="0" err="1">
                  <a:ln>
                    <a:noFill/>
                  </a:ln>
                  <a:solidFill>
                    <a:prstClr val="black"/>
                  </a:solidFill>
                  <a:effectLst/>
                  <a:uLnTx/>
                  <a:uFillTx/>
                  <a:latin typeface="Arial" pitchFamily="18"/>
                  <a:ea typeface="Arial" pitchFamily="34"/>
                  <a:cs typeface="Arial" pitchFamily="34"/>
                </a:rPr>
                <a:t>Biograph</a:t>
              </a:r>
              <a:r>
                <a:rPr kumimoji="0" lang="en-GB" sz="1200" b="1" i="1" u="none" strike="noStrike" kern="1200" cap="none" spc="0" normalizeH="0" baseline="0" noProof="0">
                  <a:ln>
                    <a:noFill/>
                  </a:ln>
                  <a:solidFill>
                    <a:prstClr val="black"/>
                  </a:solidFill>
                  <a:effectLst/>
                  <a:uLnTx/>
                  <a:uFillTx/>
                  <a:latin typeface="Arial" pitchFamily="18"/>
                  <a:ea typeface="Arial" pitchFamily="34"/>
                  <a:cs typeface="Arial" pitchFamily="34"/>
                </a:rPr>
                <a:t> </a:t>
              </a:r>
              <a:r>
                <a:rPr kumimoji="0" lang="en-GB" sz="1200" b="1" i="1" u="none" strike="noStrike" kern="1200" cap="none" spc="0" normalizeH="0" baseline="0" noProof="0" err="1">
                  <a:ln>
                    <a:noFill/>
                  </a:ln>
                  <a:solidFill>
                    <a:prstClr val="black"/>
                  </a:solidFill>
                  <a:effectLst/>
                  <a:uLnTx/>
                  <a:uFillTx/>
                  <a:latin typeface="Arial" pitchFamily="18"/>
                  <a:ea typeface="Arial" pitchFamily="34"/>
                  <a:cs typeface="Arial" pitchFamily="34"/>
                </a:rPr>
                <a:t>mCT</a:t>
              </a:r>
              <a:endParaRPr kumimoji="0" lang="en-GB" sz="1200" b="1" i="1" u="none" strike="noStrike" kern="1200" cap="none" spc="0" normalizeH="0" baseline="0" noProof="0">
                <a:ln>
                  <a:noFill/>
                </a:ln>
                <a:solidFill>
                  <a:prstClr val="black"/>
                </a:solidFill>
                <a:effectLst/>
                <a:uLnTx/>
                <a:uFillTx/>
                <a:latin typeface="Arial" pitchFamily="18"/>
                <a:ea typeface="Arial" pitchFamily="34"/>
                <a:cs typeface="Arial" pitchFamily="34"/>
              </a:endParaRPr>
            </a:p>
          </p:txBody>
        </p:sp>
      </p:grpSp>
      <p:grpSp>
        <p:nvGrpSpPr>
          <p:cNvPr id="31" name="Gruppieren 4">
            <a:extLst>
              <a:ext uri="{FF2B5EF4-FFF2-40B4-BE49-F238E27FC236}">
                <a16:creationId xmlns:a16="http://schemas.microsoft.com/office/drawing/2014/main" id="{489CEA38-CA6E-A54A-ABFF-44570C7737C0}"/>
              </a:ext>
            </a:extLst>
          </p:cNvPr>
          <p:cNvGrpSpPr>
            <a:grpSpLocks/>
          </p:cNvGrpSpPr>
          <p:nvPr/>
        </p:nvGrpSpPr>
        <p:grpSpPr bwMode="auto">
          <a:xfrm>
            <a:off x="29580" y="1948467"/>
            <a:ext cx="3485359" cy="3072410"/>
            <a:chOff x="2647280" y="897855"/>
            <a:chExt cx="3682288" cy="3125484"/>
          </a:xfrm>
        </p:grpSpPr>
        <p:pic>
          <p:nvPicPr>
            <p:cNvPr id="32" name="Picture 27">
              <a:extLst>
                <a:ext uri="{FF2B5EF4-FFF2-40B4-BE49-F238E27FC236}">
                  <a16:creationId xmlns:a16="http://schemas.microsoft.com/office/drawing/2014/main" id="{C5C93240-E7A0-B248-B312-3661392D4450}"/>
                </a:ext>
              </a:extLst>
            </p:cNvPr>
            <p:cNvPicPr>
              <a:picLocks noChangeAspect="1" noChangeArrowheads="1"/>
            </p:cNvPicPr>
            <p:nvPr/>
          </p:nvPicPr>
          <p:blipFill>
            <a:blip r:embed="rId8"/>
            <a:srcRect/>
            <a:stretch>
              <a:fillRect/>
            </a:stretch>
          </p:blipFill>
          <p:spPr bwMode="auto">
            <a:xfrm>
              <a:off x="2647280" y="897855"/>
              <a:ext cx="3639780" cy="2781787"/>
            </a:xfrm>
            <a:prstGeom prst="rect">
              <a:avLst/>
            </a:prstGeom>
            <a:noFill/>
            <a:ln>
              <a:noFill/>
            </a:ln>
            <a:effectLst/>
            <a:extLst>
              <a:ext uri="{909E8E84-426E-40DD-AFC4-6F175D3DCCD1}">
                <a14:hiddenFill xmlns:a14="http://schemas.microsoft.com/office/drawing/2010/main">
                  <a:solidFill>
                    <a:srgbClr val="6699FF">
                      <a:alpha val="70195"/>
                    </a:srgbClr>
                  </a:solidFill>
                </a14:hiddenFill>
              </a:ext>
              <a:ext uri="{91240B29-F687-4F45-9708-019B960494DF}">
                <a14:hiddenLine xmlns:a14="http://schemas.microsoft.com/office/drawing/2010/main" w="25400">
                  <a:solidFill>
                    <a:srgbClr val="3333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 name="Textfeld 2">
              <a:extLst>
                <a:ext uri="{FF2B5EF4-FFF2-40B4-BE49-F238E27FC236}">
                  <a16:creationId xmlns:a16="http://schemas.microsoft.com/office/drawing/2014/main" id="{7B82F6F6-F81D-D94B-A869-1A6FB1D0F7CF}"/>
                </a:ext>
              </a:extLst>
            </p:cNvPr>
            <p:cNvSpPr txBox="1">
              <a:spLocks noChangeArrowheads="1"/>
            </p:cNvSpPr>
            <p:nvPr/>
          </p:nvSpPr>
          <p:spPr bwMode="auto">
            <a:xfrm>
              <a:off x="3004421" y="3600882"/>
              <a:ext cx="3325147" cy="42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eaLnBrk="1" hangingPunct="1"/>
              <a:r>
                <a:rPr lang="de-DE" altLang="de-DE" sz="1400" b="1" i="1" err="1">
                  <a:solidFill>
                    <a:prstClr val="black"/>
                  </a:solidFill>
                </a:rPr>
                <a:t>Shakirin</a:t>
              </a:r>
              <a:r>
                <a:rPr lang="de-DE" altLang="de-DE" sz="1400" b="1" i="1">
                  <a:solidFill>
                    <a:prstClr val="black"/>
                  </a:solidFill>
                </a:rPr>
                <a:t> et al, PMB 56, 2011</a:t>
              </a:r>
              <a:endParaRPr lang="en-US" altLang="de-DE" sz="1400" b="1" i="1">
                <a:solidFill>
                  <a:prstClr val="black"/>
                </a:solidFill>
              </a:endParaRPr>
            </a:p>
          </p:txBody>
        </p:sp>
      </p:grpSp>
      <p:sp>
        <p:nvSpPr>
          <p:cNvPr id="34" name="Textfeld 1">
            <a:extLst>
              <a:ext uri="{FF2B5EF4-FFF2-40B4-BE49-F238E27FC236}">
                <a16:creationId xmlns:a16="http://schemas.microsoft.com/office/drawing/2014/main" id="{1EF83FB1-3BC4-F44F-AA2D-4D579339DDB8}"/>
              </a:ext>
            </a:extLst>
          </p:cNvPr>
          <p:cNvSpPr txBox="1">
            <a:spLocks noChangeArrowheads="1"/>
          </p:cNvSpPr>
          <p:nvPr/>
        </p:nvSpPr>
        <p:spPr bwMode="auto">
          <a:xfrm>
            <a:off x="3693146" y="3437944"/>
            <a:ext cx="621302" cy="344967"/>
          </a:xfrm>
          <a:prstGeom prst="rect">
            <a:avLst/>
          </a:prstGeom>
          <a:solidFill>
            <a:srgbClr val="BBE0E3">
              <a:alpha val="49000"/>
            </a:srgbClr>
          </a:solidFill>
          <a:ln>
            <a:noFill/>
            <a:prstDash val="solid"/>
          </a:ln>
        </p:spPr>
        <p:txBody>
          <a:bodyPr wrap="none" lIns="90000" tIns="46800" rIns="90000" bIns="46800" compatLnSpc="0">
            <a:spAutoFit/>
          </a:bodyPr>
          <a:lstStyle>
            <a:defPPr>
              <a:defRPr lang="de-DE"/>
            </a:defPPr>
            <a:lvl1pPr hangingPunct="0">
              <a:spcBef>
                <a:spcPts val="0"/>
              </a:spcBef>
              <a:spcAft>
                <a:spcPts val="0"/>
              </a:spcAft>
              <a:defRPr>
                <a:latin typeface="Arial" pitchFamily="18"/>
                <a:ea typeface="Arial Unicode MS" pitchFamily="2"/>
                <a:cs typeface="Tahoma" pitchFamily="2"/>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altLang="de-DE" sz="1600" b="1" i="0" u="none" strike="noStrike" kern="1200" cap="none" spc="0" normalizeH="0" baseline="0" noProof="0">
                <a:ln>
                  <a:noFill/>
                </a:ln>
                <a:solidFill>
                  <a:srgbClr val="000000"/>
                </a:solidFill>
                <a:effectLst/>
                <a:uLnTx/>
                <a:uFillTx/>
                <a:latin typeface="Calibri"/>
                <a:cs typeface="Tahoma" pitchFamily="2"/>
              </a:rPr>
              <a:t>MGH</a:t>
            </a:r>
            <a:endParaRPr kumimoji="0" lang="en-US" altLang="de-DE" sz="1600" b="1" i="0" u="none" strike="noStrike" kern="1200" cap="none" spc="0" normalizeH="0" baseline="0" noProof="0">
              <a:ln>
                <a:noFill/>
              </a:ln>
              <a:solidFill>
                <a:srgbClr val="000000"/>
              </a:solidFill>
              <a:effectLst/>
              <a:uLnTx/>
              <a:uFillTx/>
              <a:latin typeface="Calibri"/>
              <a:cs typeface="Tahoma" pitchFamily="2"/>
            </a:endParaRPr>
          </a:p>
        </p:txBody>
      </p:sp>
      <p:sp>
        <p:nvSpPr>
          <p:cNvPr id="35" name="Textfeld 1">
            <a:extLst>
              <a:ext uri="{FF2B5EF4-FFF2-40B4-BE49-F238E27FC236}">
                <a16:creationId xmlns:a16="http://schemas.microsoft.com/office/drawing/2014/main" id="{B72C0944-DD2E-CB41-8AB5-22466036A5EF}"/>
              </a:ext>
            </a:extLst>
          </p:cNvPr>
          <p:cNvSpPr txBox="1">
            <a:spLocks noChangeArrowheads="1"/>
          </p:cNvSpPr>
          <p:nvPr/>
        </p:nvSpPr>
        <p:spPr bwMode="auto">
          <a:xfrm>
            <a:off x="5753332" y="3438484"/>
            <a:ext cx="621302" cy="344967"/>
          </a:xfrm>
          <a:prstGeom prst="rect">
            <a:avLst/>
          </a:prstGeom>
          <a:solidFill>
            <a:srgbClr val="BBE0E3">
              <a:alpha val="49000"/>
            </a:srgbClr>
          </a:solidFill>
          <a:ln>
            <a:noFill/>
            <a:prstDash val="solid"/>
          </a:ln>
        </p:spPr>
        <p:txBody>
          <a:bodyPr wrap="none" lIns="90000" tIns="46800" rIns="90000" bIns="46800" compatLnSpc="0">
            <a:spAutoFit/>
          </a:bodyPr>
          <a:lstStyle>
            <a:defPPr>
              <a:defRPr lang="de-DE"/>
            </a:defPPr>
            <a:lvl1pPr hangingPunct="0">
              <a:spcBef>
                <a:spcPts val="0"/>
              </a:spcBef>
              <a:spcAft>
                <a:spcPts val="0"/>
              </a:spcAft>
              <a:defRPr>
                <a:latin typeface="Arial" pitchFamily="18"/>
                <a:ea typeface="Arial Unicode MS" pitchFamily="2"/>
                <a:cs typeface="Tahoma" pitchFamily="2"/>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altLang="de-DE" sz="1600" b="1" i="0" u="none" strike="noStrike" kern="1200" cap="none" spc="0" normalizeH="0" baseline="0" noProof="0">
                <a:ln>
                  <a:noFill/>
                </a:ln>
                <a:solidFill>
                  <a:srgbClr val="000000"/>
                </a:solidFill>
                <a:effectLst/>
                <a:uLnTx/>
                <a:uFillTx/>
                <a:latin typeface="Calibri"/>
                <a:cs typeface="Tahoma" pitchFamily="2"/>
              </a:rPr>
              <a:t>MGH</a:t>
            </a:r>
            <a:endParaRPr kumimoji="0" lang="en-US" altLang="de-DE" sz="1600" b="1" i="0" u="none" strike="noStrike" kern="1200" cap="none" spc="0" normalizeH="0" baseline="0" noProof="0">
              <a:ln>
                <a:noFill/>
              </a:ln>
              <a:solidFill>
                <a:srgbClr val="000000"/>
              </a:solidFill>
              <a:effectLst/>
              <a:uLnTx/>
              <a:uFillTx/>
              <a:latin typeface="Calibri"/>
              <a:cs typeface="Tahoma" pitchFamily="2"/>
            </a:endParaRPr>
          </a:p>
        </p:txBody>
      </p:sp>
      <p:sp>
        <p:nvSpPr>
          <p:cNvPr id="36" name="Rechteck 1">
            <a:extLst>
              <a:ext uri="{FF2B5EF4-FFF2-40B4-BE49-F238E27FC236}">
                <a16:creationId xmlns:a16="http://schemas.microsoft.com/office/drawing/2014/main" id="{9F93AD60-B077-A744-934C-02BC44BCDE3F}"/>
              </a:ext>
            </a:extLst>
          </p:cNvPr>
          <p:cNvSpPr>
            <a:spLocks noChangeArrowheads="1"/>
          </p:cNvSpPr>
          <p:nvPr/>
        </p:nvSpPr>
        <p:spPr bwMode="auto">
          <a:xfrm>
            <a:off x="2281153" y="2423505"/>
            <a:ext cx="856950" cy="238644"/>
          </a:xfrm>
          <a:prstGeom prst="rect">
            <a:avLst/>
          </a:prstGeom>
          <a:noFill/>
          <a:ln w="2857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de-DE" sz="2100">
              <a:solidFill>
                <a:prstClr val="white"/>
              </a:solidFill>
              <a:latin typeface="Calibri"/>
            </a:endParaRPr>
          </a:p>
        </p:txBody>
      </p:sp>
      <p:sp>
        <p:nvSpPr>
          <p:cNvPr id="37" name="Textfeld 15">
            <a:extLst>
              <a:ext uri="{FF2B5EF4-FFF2-40B4-BE49-F238E27FC236}">
                <a16:creationId xmlns:a16="http://schemas.microsoft.com/office/drawing/2014/main" id="{CE10F138-6865-9646-BFC5-35C4FFF2B178}"/>
              </a:ext>
            </a:extLst>
          </p:cNvPr>
          <p:cNvSpPr txBox="1">
            <a:spLocks noChangeArrowheads="1"/>
          </p:cNvSpPr>
          <p:nvPr/>
        </p:nvSpPr>
        <p:spPr bwMode="auto">
          <a:xfrm>
            <a:off x="1814560" y="3655678"/>
            <a:ext cx="1213927" cy="30777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eaLnBrk="1" hangingPunct="1"/>
            <a:r>
              <a:rPr lang="de-DE" altLang="de-DE" sz="1400" b="1">
                <a:solidFill>
                  <a:srgbClr val="009DD9"/>
                </a:solidFill>
                <a:latin typeface="Calibri" panose="020F0502020204030204" pitchFamily="34" charset="0"/>
                <a:cs typeface="Calibri" panose="020F0502020204030204" pitchFamily="34" charset="0"/>
              </a:rPr>
              <a:t>~ 30 min</a:t>
            </a:r>
            <a:endParaRPr lang="en-US" altLang="de-DE" sz="1400" b="1">
              <a:solidFill>
                <a:srgbClr val="009DD9"/>
              </a:solidFill>
              <a:latin typeface="Calibri" panose="020F0502020204030204" pitchFamily="34" charset="0"/>
              <a:cs typeface="Calibri" panose="020F0502020204030204" pitchFamily="34" charset="0"/>
            </a:endParaRPr>
          </a:p>
        </p:txBody>
      </p:sp>
      <p:sp>
        <p:nvSpPr>
          <p:cNvPr id="38" name="Rechteck 18">
            <a:extLst>
              <a:ext uri="{FF2B5EF4-FFF2-40B4-BE49-F238E27FC236}">
                <a16:creationId xmlns:a16="http://schemas.microsoft.com/office/drawing/2014/main" id="{13D5F0EC-528A-CE48-8629-0BAF010B291C}"/>
              </a:ext>
            </a:extLst>
          </p:cNvPr>
          <p:cNvSpPr>
            <a:spLocks noChangeArrowheads="1"/>
          </p:cNvSpPr>
          <p:nvPr/>
        </p:nvSpPr>
        <p:spPr bwMode="auto">
          <a:xfrm rot="16200000">
            <a:off x="831640" y="2657038"/>
            <a:ext cx="868251" cy="229618"/>
          </a:xfrm>
          <a:prstGeom prst="rect">
            <a:avLst/>
          </a:prstGeom>
          <a:noFill/>
          <a:ln w="28575">
            <a:solidFill>
              <a:srgbClr val="FFFF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de-DE">
              <a:solidFill>
                <a:prstClr val="white"/>
              </a:solidFill>
              <a:latin typeface="Calibri"/>
            </a:endParaRPr>
          </a:p>
        </p:txBody>
      </p:sp>
      <p:sp>
        <p:nvSpPr>
          <p:cNvPr id="39" name="Textfeld 2">
            <a:extLst>
              <a:ext uri="{FF2B5EF4-FFF2-40B4-BE49-F238E27FC236}">
                <a16:creationId xmlns:a16="http://schemas.microsoft.com/office/drawing/2014/main" id="{36BB17AD-ABE1-AE40-8E28-0271B066A081}"/>
              </a:ext>
            </a:extLst>
          </p:cNvPr>
          <p:cNvSpPr txBox="1">
            <a:spLocks noChangeArrowheads="1"/>
          </p:cNvSpPr>
          <p:nvPr/>
        </p:nvSpPr>
        <p:spPr bwMode="auto">
          <a:xfrm>
            <a:off x="1140355" y="4021995"/>
            <a:ext cx="1256930" cy="307777"/>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200">
                <a:solidFill>
                  <a:schemeClr val="accent2"/>
                </a:solidFill>
                <a:latin typeface="Arial" panose="020B0604020202020204" pitchFamily="34" charset="0"/>
                <a:ea typeface="MS PGothic" panose="020B0600070205080204" pitchFamily="34" charset="-128"/>
              </a:defRPr>
            </a:lvl1pPr>
            <a:lvl2pPr marL="742950" indent="-285750" eaLnBrk="0" hangingPunct="0">
              <a:defRPr sz="2200">
                <a:solidFill>
                  <a:schemeClr val="accent2"/>
                </a:solidFill>
                <a:latin typeface="Arial" panose="020B0604020202020204" pitchFamily="34" charset="0"/>
                <a:ea typeface="MS PGothic" panose="020B0600070205080204" pitchFamily="34" charset="-128"/>
              </a:defRPr>
            </a:lvl2pPr>
            <a:lvl3pPr marL="1143000" indent="-228600" eaLnBrk="0" hangingPunct="0">
              <a:defRPr sz="2200">
                <a:solidFill>
                  <a:schemeClr val="accent2"/>
                </a:solidFill>
                <a:latin typeface="Arial" panose="020B0604020202020204" pitchFamily="34" charset="0"/>
                <a:ea typeface="MS PGothic" panose="020B0600070205080204" pitchFamily="34" charset="-128"/>
              </a:defRPr>
            </a:lvl3pPr>
            <a:lvl4pPr marL="1600200" indent="-228600" eaLnBrk="0" hangingPunct="0">
              <a:defRPr sz="2200">
                <a:solidFill>
                  <a:schemeClr val="accent2"/>
                </a:solidFill>
                <a:latin typeface="Arial" panose="020B0604020202020204" pitchFamily="34" charset="0"/>
                <a:ea typeface="MS PGothic" panose="020B0600070205080204" pitchFamily="34" charset="-128"/>
              </a:defRPr>
            </a:lvl4pPr>
            <a:lvl5pPr marL="2057400" indent="-228600" eaLnBrk="0" hangingPunct="0">
              <a:defRPr sz="2200">
                <a:solidFill>
                  <a:schemeClr val="accent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200">
                <a:solidFill>
                  <a:schemeClr val="accent2"/>
                </a:solidFill>
                <a:latin typeface="Arial" panose="020B0604020202020204" pitchFamily="34" charset="0"/>
                <a:ea typeface="MS PGothic" panose="020B0600070205080204" pitchFamily="34" charset="-128"/>
              </a:defRPr>
            </a:lvl9pPr>
          </a:lstStyle>
          <a:p>
            <a:pPr eaLnBrk="1" hangingPunct="1"/>
            <a:r>
              <a:rPr lang="de-DE" altLang="de-DE" sz="1400" b="1">
                <a:solidFill>
                  <a:srgbClr val="009DD9"/>
                </a:solidFill>
                <a:latin typeface="Calibri" panose="020F0502020204030204" pitchFamily="34" charset="0"/>
                <a:cs typeface="Calibri" panose="020F0502020204030204" pitchFamily="34" charset="0"/>
              </a:rPr>
              <a:t>~ 3-5 min</a:t>
            </a:r>
            <a:endParaRPr lang="en-US" altLang="de-DE" sz="1400" b="1">
              <a:solidFill>
                <a:srgbClr val="009DD9"/>
              </a:solidFill>
              <a:latin typeface="Calibri" panose="020F0502020204030204" pitchFamily="34" charset="0"/>
              <a:cs typeface="Calibri" panose="020F0502020204030204" pitchFamily="34" charset="0"/>
            </a:endParaRPr>
          </a:p>
        </p:txBody>
      </p:sp>
      <p:sp>
        <p:nvSpPr>
          <p:cNvPr id="40" name="Rechteck 22">
            <a:extLst>
              <a:ext uri="{FF2B5EF4-FFF2-40B4-BE49-F238E27FC236}">
                <a16:creationId xmlns:a16="http://schemas.microsoft.com/office/drawing/2014/main" id="{9114D7FA-ACEE-BC47-A891-ECE16C0C3E77}"/>
              </a:ext>
            </a:extLst>
          </p:cNvPr>
          <p:cNvSpPr>
            <a:spLocks noChangeArrowheads="1"/>
          </p:cNvSpPr>
          <p:nvPr/>
        </p:nvSpPr>
        <p:spPr bwMode="auto">
          <a:xfrm rot="16200000">
            <a:off x="280666" y="2654331"/>
            <a:ext cx="868252" cy="236875"/>
          </a:xfrm>
          <a:prstGeom prst="rect">
            <a:avLst/>
          </a:prstGeom>
          <a:noFill/>
          <a:ln w="28575">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de-DE">
              <a:solidFill>
                <a:prstClr val="white"/>
              </a:solidFill>
              <a:latin typeface="Calibri"/>
            </a:endParaRPr>
          </a:p>
        </p:txBody>
      </p:sp>
      <p:sp>
        <p:nvSpPr>
          <p:cNvPr id="41" name="Rectangle 2">
            <a:extLst>
              <a:ext uri="{FF2B5EF4-FFF2-40B4-BE49-F238E27FC236}">
                <a16:creationId xmlns:a16="http://schemas.microsoft.com/office/drawing/2014/main" id="{4CDDFCCD-4A1B-5D43-B4C3-E8AEF42FE6EF}"/>
              </a:ext>
            </a:extLst>
          </p:cNvPr>
          <p:cNvSpPr>
            <a:spLocks noChangeArrowheads="1"/>
          </p:cNvSpPr>
          <p:nvPr/>
        </p:nvSpPr>
        <p:spPr bwMode="auto">
          <a:xfrm>
            <a:off x="25330" y="361247"/>
            <a:ext cx="8040216" cy="838201"/>
          </a:xfrm>
          <a:prstGeom prst="rect">
            <a:avLst/>
          </a:prstGeom>
          <a:noFill/>
          <a:ln w="9525">
            <a:noFill/>
            <a:miter lim="800000"/>
            <a:headEnd/>
            <a:tailEnd/>
          </a:ln>
        </p:spPr>
        <p:txBody>
          <a:bodyPr lIns="91440" tIns="45720" rIns="91440" bIns="45720" anchor="ctr"/>
          <a:lstStyle/>
          <a:p>
            <a:pPr algn="ctr"/>
            <a:r>
              <a:rPr lang="it-IT" sz="3200" b="1">
                <a:solidFill>
                  <a:srgbClr val="000090"/>
                </a:solidFill>
                <a:latin typeface="Calibri"/>
                <a:cs typeface="Calibri"/>
              </a:rPr>
              <a:t>PET: </a:t>
            </a:r>
            <a:r>
              <a:rPr lang="it-IT" sz="3200" b="1" err="1">
                <a:solidFill>
                  <a:srgbClr val="000090"/>
                </a:solidFill>
                <a:latin typeface="Calibri"/>
                <a:cs typeface="Calibri"/>
              </a:rPr>
              <a:t>Adopted</a:t>
            </a:r>
            <a:r>
              <a:rPr lang="it-IT" sz="3200" b="1">
                <a:solidFill>
                  <a:srgbClr val="000090"/>
                </a:solidFill>
                <a:latin typeface="Calibri"/>
                <a:cs typeface="Calibri"/>
              </a:rPr>
              <a:t> Techniques</a:t>
            </a:r>
            <a:endParaRPr lang="it-IT" sz="3200" b="1" err="1">
              <a:solidFill>
                <a:srgbClr val="00009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1547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C43F2E3-D0F9-ED42-9533-34627DB7818D}"/>
              </a:ext>
            </a:extLst>
          </p:cNvPr>
          <p:cNvSpPr>
            <a:spLocks noGrp="1"/>
          </p:cNvSpPr>
          <p:nvPr>
            <p:ph type="sldNum" sz="quarter" idx="12"/>
          </p:nvPr>
        </p:nvSpPr>
        <p:spPr/>
        <p:txBody>
          <a:bodyPr/>
          <a:lstStyle/>
          <a:p>
            <a:fld id="{825A1364-9D83-4D37-A282-5E5560CE45FB}" type="slidenum">
              <a:rPr lang="it-IT" smtClean="0"/>
              <a:pPr/>
              <a:t>27</a:t>
            </a:fld>
            <a:endParaRPr lang="it-IT"/>
          </a:p>
        </p:txBody>
      </p:sp>
      <p:sp>
        <p:nvSpPr>
          <p:cNvPr id="5" name="Rectangle 11">
            <a:extLst>
              <a:ext uri="{FF2B5EF4-FFF2-40B4-BE49-F238E27FC236}">
                <a16:creationId xmlns:a16="http://schemas.microsoft.com/office/drawing/2014/main" id="{98C8DA7A-E2E1-ED4C-9EFC-A895B130548C}"/>
              </a:ext>
            </a:extLst>
          </p:cNvPr>
          <p:cNvSpPr>
            <a:spLocks noChangeArrowheads="1"/>
          </p:cNvSpPr>
          <p:nvPr/>
        </p:nvSpPr>
        <p:spPr bwMode="auto">
          <a:xfrm>
            <a:off x="937394" y="6398315"/>
            <a:ext cx="87849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1600" b="1" i="1">
                <a:solidFill>
                  <a:srgbClr val="010000"/>
                </a:solidFill>
                <a:latin typeface="Calibri"/>
              </a:rPr>
              <a:t>K. Parodi et al.: IEEE T. Nucl. Sci. 52 (2005) 778; M. Priegnitz et al.: Phys. Med. Biol. </a:t>
            </a:r>
            <a:r>
              <a:rPr lang="pt-BR" altLang="de-DE" sz="1600" b="1" i="1">
                <a:solidFill>
                  <a:srgbClr val="010000"/>
                </a:solidFill>
                <a:latin typeface="Calibri"/>
              </a:rPr>
              <a:t>53 (2008) 4443</a:t>
            </a:r>
            <a:endParaRPr lang="de-DE" altLang="de-DE" sz="1600" b="1" i="1">
              <a:solidFill>
                <a:srgbClr val="010000"/>
              </a:solidFill>
              <a:latin typeface="Calibri"/>
            </a:endParaRPr>
          </a:p>
        </p:txBody>
      </p:sp>
      <p:graphicFrame>
        <p:nvGraphicFramePr>
          <p:cNvPr id="6" name="Group 35">
            <a:extLst>
              <a:ext uri="{FF2B5EF4-FFF2-40B4-BE49-F238E27FC236}">
                <a16:creationId xmlns:a16="http://schemas.microsoft.com/office/drawing/2014/main" id="{71AFF14A-B554-9C42-81FA-0012355AD58F}"/>
              </a:ext>
            </a:extLst>
          </p:cNvPr>
          <p:cNvGraphicFramePr>
            <a:graphicFrameLocks noGrp="1"/>
          </p:cNvGraphicFramePr>
          <p:nvPr>
            <p:extLst>
              <p:ext uri="{D42A27DB-BD31-4B8C-83A1-F6EECF244321}">
                <p14:modId xmlns:p14="http://schemas.microsoft.com/office/powerpoint/2010/main" val="646822897"/>
              </p:ext>
            </p:extLst>
          </p:nvPr>
        </p:nvGraphicFramePr>
        <p:xfrm>
          <a:off x="832495" y="5473248"/>
          <a:ext cx="8943975" cy="731838"/>
        </p:xfrm>
        <a:graphic>
          <a:graphicData uri="http://schemas.openxmlformats.org/drawingml/2006/table">
            <a:tbl>
              <a:tblPr/>
              <a:tblGrid>
                <a:gridCol w="3176587">
                  <a:extLst>
                    <a:ext uri="{9D8B030D-6E8A-4147-A177-3AD203B41FA5}">
                      <a16:colId xmlns:a16="http://schemas.microsoft.com/office/drawing/2014/main" val="20000"/>
                    </a:ext>
                  </a:extLst>
                </a:gridCol>
                <a:gridCol w="703263">
                  <a:extLst>
                    <a:ext uri="{9D8B030D-6E8A-4147-A177-3AD203B41FA5}">
                      <a16:colId xmlns:a16="http://schemas.microsoft.com/office/drawing/2014/main" val="20001"/>
                    </a:ext>
                  </a:extLst>
                </a:gridCol>
                <a:gridCol w="722312">
                  <a:extLst>
                    <a:ext uri="{9D8B030D-6E8A-4147-A177-3AD203B41FA5}">
                      <a16:colId xmlns:a16="http://schemas.microsoft.com/office/drawing/2014/main" val="20002"/>
                    </a:ext>
                  </a:extLst>
                </a:gridCol>
                <a:gridCol w="722313">
                  <a:extLst>
                    <a:ext uri="{9D8B030D-6E8A-4147-A177-3AD203B41FA5}">
                      <a16:colId xmlns:a16="http://schemas.microsoft.com/office/drawing/2014/main" val="20003"/>
                    </a:ext>
                  </a:extLst>
                </a:gridCol>
                <a:gridCol w="722312">
                  <a:extLst>
                    <a:ext uri="{9D8B030D-6E8A-4147-A177-3AD203B41FA5}">
                      <a16:colId xmlns:a16="http://schemas.microsoft.com/office/drawing/2014/main" val="20004"/>
                    </a:ext>
                  </a:extLst>
                </a:gridCol>
                <a:gridCol w="731838">
                  <a:extLst>
                    <a:ext uri="{9D8B030D-6E8A-4147-A177-3AD203B41FA5}">
                      <a16:colId xmlns:a16="http://schemas.microsoft.com/office/drawing/2014/main" val="20005"/>
                    </a:ext>
                  </a:extLst>
                </a:gridCol>
                <a:gridCol w="2165350">
                  <a:extLst>
                    <a:ext uri="{9D8B030D-6E8A-4147-A177-3AD203B41FA5}">
                      <a16:colId xmlns:a16="http://schemas.microsoft.com/office/drawing/2014/main" val="20006"/>
                    </a:ext>
                  </a:extLst>
                </a:gridCol>
              </a:tblGrid>
              <a:tr h="365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err="1">
                          <a:ln>
                            <a:noFill/>
                          </a:ln>
                          <a:solidFill>
                            <a:schemeClr val="tx1"/>
                          </a:solidFill>
                          <a:effectLst/>
                          <a:latin typeface="Arial" pitchFamily="34" charset="0"/>
                        </a:rPr>
                        <a:t>Therapy</a:t>
                      </a:r>
                      <a:r>
                        <a:rPr kumimoji="0" lang="de-DE" sz="1800" b="0" i="0" u="none" strike="noStrike" cap="none" normalizeH="0" baseline="0">
                          <a:ln>
                            <a:noFill/>
                          </a:ln>
                          <a:solidFill>
                            <a:schemeClr val="tx1"/>
                          </a:solidFill>
                          <a:effectLst/>
                          <a:latin typeface="Arial" pitchFamily="34" charset="0"/>
                        </a:rPr>
                        <a:t> beam</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30000">
                          <a:ln>
                            <a:noFill/>
                          </a:ln>
                          <a:solidFill>
                            <a:schemeClr val="tx1"/>
                          </a:solidFill>
                          <a:effectLst/>
                          <a:latin typeface="Arial" pitchFamily="34" charset="0"/>
                        </a:rPr>
                        <a:t>1</a:t>
                      </a:r>
                      <a:r>
                        <a:rPr kumimoji="0" lang="de-DE" sz="1800" b="0" i="0" u="none" strike="noStrike" cap="none" normalizeH="0" baseline="0">
                          <a:ln>
                            <a:noFill/>
                          </a:ln>
                          <a:solidFill>
                            <a:schemeClr val="tx1"/>
                          </a:solidFill>
                          <a:effectLst/>
                          <a:latin typeface="Arial" pitchFamily="34" charset="0"/>
                        </a:rPr>
                        <a:t>H</a:t>
                      </a:r>
                      <a:endParaRPr kumimoji="0" lang="de-DE" sz="1800" b="0" i="0" u="none" strike="noStrike" cap="none" normalizeH="0" baseline="30000">
                        <a:ln>
                          <a:noFill/>
                        </a:ln>
                        <a:solidFill>
                          <a:schemeClr val="tx1"/>
                        </a:solidFill>
                        <a:effectLst/>
                        <a:latin typeface="Arial" pitchFamily="34"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30000">
                          <a:ln>
                            <a:noFill/>
                          </a:ln>
                          <a:solidFill>
                            <a:schemeClr val="tx1"/>
                          </a:solidFill>
                          <a:effectLst/>
                          <a:latin typeface="Arial" pitchFamily="34" charset="0"/>
                        </a:rPr>
                        <a:t>3</a:t>
                      </a:r>
                      <a:r>
                        <a:rPr kumimoji="0" lang="de-DE" sz="1800" b="0" i="0" u="none" strike="noStrike" cap="none" normalizeH="0" baseline="0">
                          <a:ln>
                            <a:noFill/>
                          </a:ln>
                          <a:solidFill>
                            <a:schemeClr val="tx1"/>
                          </a:solidFill>
                          <a:effectLst/>
                          <a:latin typeface="Arial" pitchFamily="34" charset="0"/>
                        </a:rPr>
                        <a:t>He</a:t>
                      </a:r>
                      <a:endParaRPr kumimoji="0" lang="de-DE" sz="1800" b="0" i="0" u="none" strike="noStrike" cap="none" normalizeH="0" baseline="30000">
                        <a:ln>
                          <a:noFill/>
                        </a:ln>
                        <a:solidFill>
                          <a:schemeClr val="tx1"/>
                        </a:solidFill>
                        <a:effectLst/>
                        <a:latin typeface="Arial" pitchFamily="34"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30000">
                          <a:ln>
                            <a:noFill/>
                          </a:ln>
                          <a:solidFill>
                            <a:schemeClr val="tx1"/>
                          </a:solidFill>
                          <a:effectLst/>
                          <a:latin typeface="Arial" pitchFamily="34" charset="0"/>
                        </a:rPr>
                        <a:t>7</a:t>
                      </a:r>
                      <a:r>
                        <a:rPr kumimoji="0" lang="de-DE" sz="1800" b="0" i="0" u="none" strike="noStrike" cap="none" normalizeH="0" baseline="0">
                          <a:ln>
                            <a:noFill/>
                          </a:ln>
                          <a:solidFill>
                            <a:schemeClr val="tx1"/>
                          </a:solidFill>
                          <a:effectLst/>
                          <a:latin typeface="Arial" pitchFamily="34" charset="0"/>
                        </a:rPr>
                        <a:t>Li</a:t>
                      </a:r>
                      <a:endParaRPr kumimoji="0" lang="de-DE" sz="1800" b="0" i="0" u="none" strike="noStrike" cap="none" normalizeH="0" baseline="30000">
                        <a:ln>
                          <a:noFill/>
                        </a:ln>
                        <a:solidFill>
                          <a:schemeClr val="tx1"/>
                        </a:solidFill>
                        <a:effectLst/>
                        <a:latin typeface="Arial" pitchFamily="34" charset="0"/>
                      </a:endParaRPr>
                    </a:p>
                  </a:txBody>
                  <a:tcPr marT="45740" marB="457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30000">
                          <a:ln>
                            <a:noFill/>
                          </a:ln>
                          <a:solidFill>
                            <a:schemeClr val="tx1"/>
                          </a:solidFill>
                          <a:effectLst/>
                          <a:latin typeface="Arial" pitchFamily="34" charset="0"/>
                        </a:rPr>
                        <a:t>12</a:t>
                      </a:r>
                      <a:r>
                        <a:rPr kumimoji="0" lang="de-DE" sz="1800" b="0" i="0" u="none" strike="noStrike" cap="none" normalizeH="0" baseline="0">
                          <a:ln>
                            <a:noFill/>
                          </a:ln>
                          <a:solidFill>
                            <a:schemeClr val="tx1"/>
                          </a:solidFill>
                          <a:effectLst/>
                          <a:latin typeface="Arial" pitchFamily="34" charset="0"/>
                        </a:rPr>
                        <a:t>C</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30000">
                          <a:ln>
                            <a:noFill/>
                          </a:ln>
                          <a:solidFill>
                            <a:schemeClr val="tx1"/>
                          </a:solidFill>
                          <a:effectLst/>
                          <a:latin typeface="Arial" pitchFamily="34" charset="0"/>
                        </a:rPr>
                        <a:t>16</a:t>
                      </a:r>
                      <a:r>
                        <a:rPr kumimoji="0" lang="de-DE" sz="1800" b="0" i="0" u="none" strike="noStrike" cap="none" normalizeH="0" baseline="0">
                          <a:ln>
                            <a:noFill/>
                          </a:ln>
                          <a:solidFill>
                            <a:schemeClr val="tx1"/>
                          </a:solidFill>
                          <a:effectLst/>
                          <a:latin typeface="Arial" pitchFamily="34" charset="0"/>
                        </a:rPr>
                        <a:t>O</a:t>
                      </a:r>
                      <a:endParaRPr kumimoji="0" lang="de-DE" sz="1800" b="0" i="0" u="none" strike="noStrike" cap="none" normalizeH="0" baseline="30000">
                        <a:ln>
                          <a:noFill/>
                        </a:ln>
                        <a:solidFill>
                          <a:schemeClr val="tx1"/>
                        </a:solidFill>
                        <a:effectLst/>
                        <a:latin typeface="Arial" pitchFamily="34"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rgbClr val="0000FF"/>
                          </a:solidFill>
                          <a:effectLst/>
                          <a:latin typeface="Arial" pitchFamily="34" charset="0"/>
                        </a:rPr>
                        <a:t>Nuclear medicine</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9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err="1">
                          <a:ln>
                            <a:noFill/>
                          </a:ln>
                          <a:solidFill>
                            <a:schemeClr val="tx1"/>
                          </a:solidFill>
                          <a:effectLst/>
                          <a:latin typeface="Arial" pitchFamily="34" charset="0"/>
                        </a:rPr>
                        <a:t>Activity</a:t>
                      </a:r>
                      <a:r>
                        <a:rPr kumimoji="0" lang="de-DE" sz="1800" b="0" i="0" u="none" strike="noStrike" cap="none" normalizeH="0" baseline="0">
                          <a:ln>
                            <a:noFill/>
                          </a:ln>
                          <a:solidFill>
                            <a:schemeClr val="tx1"/>
                          </a:solidFill>
                          <a:effectLst/>
                          <a:latin typeface="Arial" pitchFamily="34" charset="0"/>
                        </a:rPr>
                        <a:t> </a:t>
                      </a:r>
                      <a:r>
                        <a:rPr kumimoji="0" lang="de-DE" sz="1800" b="0" i="0" u="none" strike="noStrike" cap="none" normalizeH="0" baseline="0" err="1">
                          <a:ln>
                            <a:noFill/>
                          </a:ln>
                          <a:solidFill>
                            <a:schemeClr val="tx1"/>
                          </a:solidFill>
                          <a:effectLst/>
                          <a:latin typeface="Arial" pitchFamily="34" charset="0"/>
                        </a:rPr>
                        <a:t>density</a:t>
                      </a:r>
                      <a:r>
                        <a:rPr kumimoji="0" lang="de-DE" sz="1800" b="0" i="0" u="none" strike="noStrike" cap="none" normalizeH="0" baseline="0">
                          <a:ln>
                            <a:noFill/>
                          </a:ln>
                          <a:solidFill>
                            <a:schemeClr val="tx1"/>
                          </a:solidFill>
                          <a:effectLst/>
                          <a:latin typeface="Arial" pitchFamily="34" charset="0"/>
                        </a:rPr>
                        <a:t> / </a:t>
                      </a:r>
                      <a:r>
                        <a:rPr kumimoji="0" lang="de-DE" sz="1800" b="0" i="0" u="none" strike="noStrike" cap="none" normalizeH="0" baseline="0" err="1">
                          <a:ln>
                            <a:noFill/>
                          </a:ln>
                          <a:solidFill>
                            <a:schemeClr val="tx1"/>
                          </a:solidFill>
                          <a:effectLst/>
                          <a:latin typeface="Arial" pitchFamily="34" charset="0"/>
                        </a:rPr>
                        <a:t>Bq</a:t>
                      </a:r>
                      <a:r>
                        <a:rPr kumimoji="0" lang="de-DE" sz="1800" b="0" i="0" u="none" strike="noStrike" cap="none" normalizeH="0" baseline="0">
                          <a:ln>
                            <a:noFill/>
                          </a:ln>
                          <a:solidFill>
                            <a:schemeClr val="tx1"/>
                          </a:solidFill>
                          <a:effectLst/>
                          <a:latin typeface="Arial" pitchFamily="34" charset="0"/>
                        </a:rPr>
                        <a:t> cm</a:t>
                      </a:r>
                      <a:r>
                        <a:rPr kumimoji="0" lang="de-DE" sz="1800" b="0" i="0" u="none" strike="noStrike" cap="none" normalizeH="0" baseline="30000">
                          <a:ln>
                            <a:noFill/>
                          </a:ln>
                          <a:solidFill>
                            <a:schemeClr val="tx1"/>
                          </a:solidFill>
                          <a:effectLst/>
                          <a:latin typeface="Arial" pitchFamily="34" charset="0"/>
                        </a:rPr>
                        <a:t>-3 </a:t>
                      </a:r>
                      <a:r>
                        <a:rPr kumimoji="0" lang="de-DE" sz="1800" b="0" i="0" u="none" strike="noStrike" cap="none" normalizeH="0" baseline="0">
                          <a:ln>
                            <a:noFill/>
                          </a:ln>
                          <a:solidFill>
                            <a:schemeClr val="tx1"/>
                          </a:solidFill>
                          <a:effectLst/>
                          <a:latin typeface="Arial" pitchFamily="34" charset="0"/>
                        </a:rPr>
                        <a:t>Gy</a:t>
                      </a:r>
                      <a:r>
                        <a:rPr kumimoji="0" lang="de-DE" sz="1800" b="0" i="0" u="none" strike="noStrike" cap="none" normalizeH="0" baseline="30000">
                          <a:ln>
                            <a:noFill/>
                          </a:ln>
                          <a:solidFill>
                            <a:schemeClr val="tx1"/>
                          </a:solidFill>
                          <a:effectLst/>
                          <a:latin typeface="Arial" pitchFamily="34" charset="0"/>
                        </a:rPr>
                        <a:t>-1</a:t>
                      </a:r>
                      <a:r>
                        <a:rPr kumimoji="0" lang="de-DE" sz="1800" b="0" i="0" u="none" strike="noStrike" cap="none" normalizeH="0" baseline="0">
                          <a:ln>
                            <a:noFill/>
                          </a:ln>
                          <a:solidFill>
                            <a:schemeClr val="tx1"/>
                          </a:solidFill>
                          <a:effectLst/>
                          <a:latin typeface="Arial" pitchFamily="34" charset="0"/>
                        </a:rPr>
                        <a:t> </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pitchFamily="34" charset="0"/>
                        </a:rPr>
                        <a:t>6600</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pitchFamily="34" charset="0"/>
                        </a:rPr>
                        <a:t>5300</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pitchFamily="34" charset="0"/>
                        </a:rPr>
                        <a:t>3060</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pitchFamily="34" charset="0"/>
                        </a:rPr>
                        <a:t>1600</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chemeClr val="tx1"/>
                          </a:solidFill>
                          <a:effectLst/>
                          <a:latin typeface="Arial" pitchFamily="34" charset="0"/>
                        </a:rPr>
                        <a:t>1030</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800" b="0" i="0" u="none" strike="noStrike" cap="none" normalizeH="0" baseline="0">
                          <a:ln>
                            <a:noFill/>
                          </a:ln>
                          <a:solidFill>
                            <a:srgbClr val="0000FF"/>
                          </a:solidFill>
                          <a:effectLst/>
                          <a:latin typeface="Arial" pitchFamily="34" charset="0"/>
                        </a:rPr>
                        <a:t>10</a:t>
                      </a:r>
                      <a:r>
                        <a:rPr kumimoji="0" lang="de-DE" sz="1800" b="0" i="0" u="none" strike="noStrike" cap="none" normalizeH="0" baseline="30000">
                          <a:ln>
                            <a:noFill/>
                          </a:ln>
                          <a:solidFill>
                            <a:srgbClr val="0000FF"/>
                          </a:solidFill>
                          <a:effectLst/>
                          <a:latin typeface="Arial" pitchFamily="34" charset="0"/>
                        </a:rPr>
                        <a:t>4</a:t>
                      </a:r>
                      <a:r>
                        <a:rPr kumimoji="0" lang="de-DE" sz="1800" b="0" i="0" u="none" strike="noStrike" cap="none" normalizeH="0" baseline="0">
                          <a:ln>
                            <a:noFill/>
                          </a:ln>
                          <a:solidFill>
                            <a:srgbClr val="0000FF"/>
                          </a:solidFill>
                          <a:effectLst/>
                          <a:latin typeface="Arial" pitchFamily="34" charset="0"/>
                        </a:rPr>
                        <a:t> – 10</a:t>
                      </a:r>
                      <a:r>
                        <a:rPr kumimoji="0" lang="de-DE" sz="1800" b="0" i="0" u="none" strike="noStrike" cap="none" normalizeH="0" baseline="30000">
                          <a:ln>
                            <a:noFill/>
                          </a:ln>
                          <a:solidFill>
                            <a:srgbClr val="0000FF"/>
                          </a:solidFill>
                          <a:effectLst/>
                          <a:latin typeface="Arial" pitchFamily="34" charset="0"/>
                        </a:rPr>
                        <a:t>5</a:t>
                      </a:r>
                      <a:r>
                        <a:rPr kumimoji="0" lang="de-DE" sz="1800" b="0" i="0" u="none" strike="noStrike" cap="none" normalizeH="0" baseline="0">
                          <a:ln>
                            <a:noFill/>
                          </a:ln>
                          <a:solidFill>
                            <a:srgbClr val="0000FF"/>
                          </a:solidFill>
                          <a:effectLst/>
                          <a:latin typeface="Arial" pitchFamily="34" charset="0"/>
                        </a:rPr>
                        <a:t> </a:t>
                      </a:r>
                      <a:r>
                        <a:rPr kumimoji="0" lang="de-DE" sz="1800" b="0" i="0" u="none" strike="noStrike" cap="none" normalizeH="0" baseline="0" err="1">
                          <a:ln>
                            <a:noFill/>
                          </a:ln>
                          <a:solidFill>
                            <a:srgbClr val="0000FF"/>
                          </a:solidFill>
                          <a:effectLst/>
                          <a:latin typeface="Arial" pitchFamily="34" charset="0"/>
                        </a:rPr>
                        <a:t>Bq</a:t>
                      </a:r>
                      <a:r>
                        <a:rPr kumimoji="0" lang="de-DE" sz="1800" b="0" i="0" u="none" strike="noStrike" cap="none" normalizeH="0" baseline="0">
                          <a:ln>
                            <a:noFill/>
                          </a:ln>
                          <a:solidFill>
                            <a:srgbClr val="0000FF"/>
                          </a:solidFill>
                          <a:effectLst/>
                          <a:latin typeface="Arial" pitchFamily="34" charset="0"/>
                        </a:rPr>
                        <a:t> cm</a:t>
                      </a:r>
                      <a:r>
                        <a:rPr kumimoji="0" lang="de-DE" sz="1800" b="0" i="0" u="none" strike="noStrike" cap="none" normalizeH="0" baseline="30000">
                          <a:ln>
                            <a:noFill/>
                          </a:ln>
                          <a:solidFill>
                            <a:srgbClr val="0000FF"/>
                          </a:solidFill>
                          <a:effectLst/>
                          <a:latin typeface="Arial" pitchFamily="34" charset="0"/>
                        </a:rPr>
                        <a:t>-3</a:t>
                      </a:r>
                      <a:endParaRPr kumimoji="0" lang="de-DE" sz="1800" b="0" i="0" u="none" strike="noStrike" cap="none" normalizeH="0" baseline="0">
                        <a:ln>
                          <a:noFill/>
                        </a:ln>
                        <a:solidFill>
                          <a:srgbClr val="0000FF"/>
                        </a:solidFill>
                        <a:effectLst/>
                        <a:latin typeface="Arial" pitchFamily="34" charset="0"/>
                      </a:endParaRP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bl>
          </a:graphicData>
        </a:graphic>
      </p:graphicFrame>
      <p:grpSp>
        <p:nvGrpSpPr>
          <p:cNvPr id="7" name="Gruppieren 54">
            <a:extLst>
              <a:ext uri="{FF2B5EF4-FFF2-40B4-BE49-F238E27FC236}">
                <a16:creationId xmlns:a16="http://schemas.microsoft.com/office/drawing/2014/main" id="{775085E4-7D09-FE45-B3D6-1EDBB8844B69}"/>
              </a:ext>
            </a:extLst>
          </p:cNvPr>
          <p:cNvGrpSpPr>
            <a:grpSpLocks/>
          </p:cNvGrpSpPr>
          <p:nvPr/>
        </p:nvGrpSpPr>
        <p:grpSpPr bwMode="auto">
          <a:xfrm>
            <a:off x="5329882" y="1643406"/>
            <a:ext cx="4514850" cy="3570287"/>
            <a:chOff x="4586288" y="1687512"/>
            <a:chExt cx="4514850" cy="3570288"/>
          </a:xfrm>
        </p:grpSpPr>
        <p:sp>
          <p:nvSpPr>
            <p:cNvPr id="8" name="Text Box 62">
              <a:extLst>
                <a:ext uri="{FF2B5EF4-FFF2-40B4-BE49-F238E27FC236}">
                  <a16:creationId xmlns:a16="http://schemas.microsoft.com/office/drawing/2014/main" id="{96E356D3-E0B4-2D4A-AF71-B07420C78657}"/>
                </a:ext>
              </a:extLst>
            </p:cNvPr>
            <p:cNvSpPr txBox="1">
              <a:spLocks noChangeArrowheads="1"/>
            </p:cNvSpPr>
            <p:nvPr/>
          </p:nvSpPr>
          <p:spPr bwMode="auto">
            <a:xfrm>
              <a:off x="6523038" y="1698625"/>
              <a:ext cx="1915974" cy="341632"/>
            </a:xfrm>
            <a:prstGeom prst="rect">
              <a:avLst/>
            </a:prstGeom>
            <a:noFill/>
            <a:ln w="28575" cap="sq">
              <a:solidFill>
                <a:srgbClr val="00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de-DE" altLang="de-DE">
                  <a:solidFill>
                    <a:srgbClr val="010000"/>
                  </a:solidFill>
                </a:rPr>
                <a:t>Target fragments</a:t>
              </a:r>
              <a:endParaRPr lang="de-DE" altLang="de-DE">
                <a:solidFill>
                  <a:srgbClr val="009999"/>
                </a:solidFill>
              </a:endParaRPr>
            </a:p>
          </p:txBody>
        </p:sp>
        <p:sp>
          <p:nvSpPr>
            <p:cNvPr id="9" name="Text Box 63">
              <a:extLst>
                <a:ext uri="{FF2B5EF4-FFF2-40B4-BE49-F238E27FC236}">
                  <a16:creationId xmlns:a16="http://schemas.microsoft.com/office/drawing/2014/main" id="{92C6D8E9-4D66-4C49-A109-23CB5BEF8D0F}"/>
                </a:ext>
              </a:extLst>
            </p:cNvPr>
            <p:cNvSpPr txBox="1">
              <a:spLocks noChangeArrowheads="1"/>
            </p:cNvSpPr>
            <p:nvPr/>
          </p:nvSpPr>
          <p:spPr bwMode="auto">
            <a:xfrm>
              <a:off x="5619750" y="1687512"/>
              <a:ext cx="768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0000FF"/>
                  </a:solidFill>
                </a:rPr>
                <a:t>Z </a:t>
              </a:r>
              <a:r>
                <a:rPr lang="de-DE" altLang="de-DE" sz="2000">
                  <a:solidFill>
                    <a:srgbClr val="0000FF"/>
                  </a:solidFill>
                  <a:sym typeface="Symbol" panose="05050102010706020507" pitchFamily="18" charset="2"/>
                </a:rPr>
                <a:t>&lt;</a:t>
              </a:r>
              <a:r>
                <a:rPr lang="de-DE" altLang="de-DE" sz="2000" b="1">
                  <a:solidFill>
                    <a:srgbClr val="0000FF"/>
                  </a:solidFill>
                  <a:sym typeface="Symbol" panose="05050102010706020507" pitchFamily="18" charset="2"/>
                </a:rPr>
                <a:t> 5</a:t>
              </a:r>
            </a:p>
          </p:txBody>
        </p:sp>
        <p:grpSp>
          <p:nvGrpSpPr>
            <p:cNvPr id="10" name="Group 64">
              <a:extLst>
                <a:ext uri="{FF2B5EF4-FFF2-40B4-BE49-F238E27FC236}">
                  <a16:creationId xmlns:a16="http://schemas.microsoft.com/office/drawing/2014/main" id="{EFE6D04F-F365-894B-A3D9-CF319F008B38}"/>
                </a:ext>
              </a:extLst>
            </p:cNvPr>
            <p:cNvGrpSpPr>
              <a:grpSpLocks/>
            </p:cNvGrpSpPr>
            <p:nvPr/>
          </p:nvGrpSpPr>
          <p:grpSpPr bwMode="auto">
            <a:xfrm>
              <a:off x="4586288" y="2247900"/>
              <a:ext cx="4514850" cy="3009900"/>
              <a:chOff x="2889" y="1285"/>
              <a:chExt cx="2844" cy="1896"/>
            </a:xfrm>
          </p:grpSpPr>
          <p:pic>
            <p:nvPicPr>
              <p:cNvPr id="11" name="Picture 65" descr="dosact_p">
                <a:extLst>
                  <a:ext uri="{FF2B5EF4-FFF2-40B4-BE49-F238E27FC236}">
                    <a16:creationId xmlns:a16="http://schemas.microsoft.com/office/drawing/2014/main" id="{963D2A44-4B72-6D4E-B1F3-177C7076A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 y="1285"/>
                <a:ext cx="2844"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6">
                <a:extLst>
                  <a:ext uri="{FF2B5EF4-FFF2-40B4-BE49-F238E27FC236}">
                    <a16:creationId xmlns:a16="http://schemas.microsoft.com/office/drawing/2014/main" id="{3859A369-DE2A-9E46-A6BB-B251CC9EF56D}"/>
                  </a:ext>
                </a:extLst>
              </p:cNvPr>
              <p:cNvSpPr txBox="1">
                <a:spLocks noChangeArrowheads="1"/>
              </p:cNvSpPr>
              <p:nvPr/>
            </p:nvSpPr>
            <p:spPr bwMode="auto">
              <a:xfrm>
                <a:off x="3828" y="1942"/>
                <a:ext cx="118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baseline="30000">
                    <a:solidFill>
                      <a:srgbClr val="000000"/>
                    </a:solidFill>
                  </a:rPr>
                  <a:t>1</a:t>
                </a:r>
                <a:r>
                  <a:rPr lang="de-DE" altLang="de-DE">
                    <a:solidFill>
                      <a:srgbClr val="000000"/>
                    </a:solidFill>
                  </a:rPr>
                  <a:t>H: E = 110 MeV</a:t>
                </a:r>
              </a:p>
              <a:p>
                <a:pPr eaLnBrk="1" hangingPunct="1"/>
                <a:r>
                  <a:rPr lang="de-DE" altLang="de-DE">
                    <a:solidFill>
                      <a:srgbClr val="000000"/>
                    </a:solidFill>
                  </a:rPr>
                  <a:t>Target: PMMA</a:t>
                </a:r>
                <a:endParaRPr lang="de-DE" altLang="de-DE" baseline="30000">
                  <a:solidFill>
                    <a:srgbClr val="000000"/>
                  </a:solidFill>
                </a:endParaRPr>
              </a:p>
            </p:txBody>
          </p:sp>
          <p:sp>
            <p:nvSpPr>
              <p:cNvPr id="13" name="Text Box 67">
                <a:extLst>
                  <a:ext uri="{FF2B5EF4-FFF2-40B4-BE49-F238E27FC236}">
                    <a16:creationId xmlns:a16="http://schemas.microsoft.com/office/drawing/2014/main" id="{FD393F45-0F6D-1A47-A28A-F7A2F9040B00}"/>
                  </a:ext>
                </a:extLst>
              </p:cNvPr>
              <p:cNvSpPr txBox="1">
                <a:spLocks noChangeArrowheads="1"/>
              </p:cNvSpPr>
              <p:nvPr/>
            </p:nvSpPr>
            <p:spPr bwMode="auto">
              <a:xfrm>
                <a:off x="3874" y="2547"/>
                <a:ext cx="1076" cy="198"/>
              </a:xfrm>
              <a:prstGeom prst="rect">
                <a:avLst/>
              </a:prstGeom>
              <a:noFill/>
              <a:ln w="28575" cap="sq">
                <a:solidFill>
                  <a:srgbClr val="00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de-DE" altLang="de-DE" baseline="30000">
                    <a:solidFill>
                      <a:srgbClr val="010000"/>
                    </a:solidFill>
                  </a:rPr>
                  <a:t>15</a:t>
                </a:r>
                <a:r>
                  <a:rPr lang="de-DE" altLang="de-DE">
                    <a:solidFill>
                      <a:srgbClr val="010000"/>
                    </a:solidFill>
                  </a:rPr>
                  <a:t>O, </a:t>
                </a:r>
                <a:r>
                  <a:rPr lang="de-DE" altLang="de-DE" baseline="30000">
                    <a:solidFill>
                      <a:srgbClr val="010000"/>
                    </a:solidFill>
                  </a:rPr>
                  <a:t>11</a:t>
                </a:r>
                <a:r>
                  <a:rPr lang="de-DE" altLang="de-DE">
                    <a:solidFill>
                      <a:srgbClr val="010000"/>
                    </a:solidFill>
                  </a:rPr>
                  <a:t>C, </a:t>
                </a:r>
                <a:r>
                  <a:rPr lang="de-DE" altLang="de-DE" baseline="30000">
                    <a:solidFill>
                      <a:srgbClr val="010000"/>
                    </a:solidFill>
                  </a:rPr>
                  <a:t>13</a:t>
                </a:r>
                <a:r>
                  <a:rPr lang="de-DE" altLang="de-DE">
                    <a:solidFill>
                      <a:srgbClr val="010000"/>
                    </a:solidFill>
                  </a:rPr>
                  <a:t>N ...</a:t>
                </a:r>
                <a:endParaRPr lang="de-DE" altLang="de-DE">
                  <a:solidFill>
                    <a:srgbClr val="009999"/>
                  </a:solidFill>
                </a:endParaRPr>
              </a:p>
            </p:txBody>
          </p:sp>
        </p:grpSp>
      </p:grpSp>
      <p:grpSp>
        <p:nvGrpSpPr>
          <p:cNvPr id="14" name="Gruppieren 53">
            <a:extLst>
              <a:ext uri="{FF2B5EF4-FFF2-40B4-BE49-F238E27FC236}">
                <a16:creationId xmlns:a16="http://schemas.microsoft.com/office/drawing/2014/main" id="{2C37B65A-EAF6-0C4C-A3E6-1FAC7DBA1139}"/>
              </a:ext>
            </a:extLst>
          </p:cNvPr>
          <p:cNvGrpSpPr>
            <a:grpSpLocks/>
          </p:cNvGrpSpPr>
          <p:nvPr/>
        </p:nvGrpSpPr>
        <p:grpSpPr bwMode="auto">
          <a:xfrm>
            <a:off x="767408" y="1632293"/>
            <a:ext cx="4916349" cy="3565525"/>
            <a:chOff x="23813" y="1676400"/>
            <a:chExt cx="4916349" cy="3565525"/>
          </a:xfrm>
        </p:grpSpPr>
        <p:sp>
          <p:nvSpPr>
            <p:cNvPr id="15" name="Text Box 15">
              <a:extLst>
                <a:ext uri="{FF2B5EF4-FFF2-40B4-BE49-F238E27FC236}">
                  <a16:creationId xmlns:a16="http://schemas.microsoft.com/office/drawing/2014/main" id="{51FFFD4B-78EE-2441-810A-642F6A42DA5D}"/>
                </a:ext>
              </a:extLst>
            </p:cNvPr>
            <p:cNvSpPr txBox="1">
              <a:spLocks noChangeArrowheads="1"/>
            </p:cNvSpPr>
            <p:nvPr/>
          </p:nvSpPr>
          <p:spPr bwMode="auto">
            <a:xfrm>
              <a:off x="3024188" y="1681162"/>
              <a:ext cx="1915974" cy="341632"/>
            </a:xfrm>
            <a:prstGeom prst="rect">
              <a:avLst/>
            </a:prstGeom>
            <a:noFill/>
            <a:ln w="28575" cap="sq">
              <a:solidFill>
                <a:srgbClr val="00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de-DE" altLang="de-DE">
                  <a:solidFill>
                    <a:srgbClr val="010000"/>
                  </a:solidFill>
                </a:rPr>
                <a:t>Target fragments</a:t>
              </a:r>
              <a:endParaRPr lang="de-DE" altLang="de-DE">
                <a:solidFill>
                  <a:srgbClr val="009999"/>
                </a:solidFill>
              </a:endParaRPr>
            </a:p>
          </p:txBody>
        </p:sp>
        <p:grpSp>
          <p:nvGrpSpPr>
            <p:cNvPr id="16" name="Group 16">
              <a:extLst>
                <a:ext uri="{FF2B5EF4-FFF2-40B4-BE49-F238E27FC236}">
                  <a16:creationId xmlns:a16="http://schemas.microsoft.com/office/drawing/2014/main" id="{C55C844D-246B-D74E-811D-F768B1222B13}"/>
                </a:ext>
              </a:extLst>
            </p:cNvPr>
            <p:cNvGrpSpPr>
              <a:grpSpLocks/>
            </p:cNvGrpSpPr>
            <p:nvPr/>
          </p:nvGrpSpPr>
          <p:grpSpPr bwMode="auto">
            <a:xfrm>
              <a:off x="25400" y="2276475"/>
              <a:ext cx="4446588" cy="2965450"/>
              <a:chOff x="16" y="1303"/>
              <a:chExt cx="2801" cy="1868"/>
            </a:xfrm>
          </p:grpSpPr>
          <p:grpSp>
            <p:nvGrpSpPr>
              <p:cNvPr id="20" name="Group 17">
                <a:extLst>
                  <a:ext uri="{FF2B5EF4-FFF2-40B4-BE49-F238E27FC236}">
                    <a16:creationId xmlns:a16="http://schemas.microsoft.com/office/drawing/2014/main" id="{737468C9-BB0C-7549-A903-98DFF6AF0329}"/>
                  </a:ext>
                </a:extLst>
              </p:cNvPr>
              <p:cNvGrpSpPr>
                <a:grpSpLocks/>
              </p:cNvGrpSpPr>
              <p:nvPr/>
            </p:nvGrpSpPr>
            <p:grpSpPr bwMode="auto">
              <a:xfrm>
                <a:off x="16" y="1303"/>
                <a:ext cx="2801" cy="1868"/>
                <a:chOff x="16" y="1303"/>
                <a:chExt cx="2801" cy="1868"/>
              </a:xfrm>
            </p:grpSpPr>
            <p:grpSp>
              <p:nvGrpSpPr>
                <p:cNvPr id="23" name="Group 18">
                  <a:extLst>
                    <a:ext uri="{FF2B5EF4-FFF2-40B4-BE49-F238E27FC236}">
                      <a16:creationId xmlns:a16="http://schemas.microsoft.com/office/drawing/2014/main" id="{4473C95C-E165-664B-8C1A-74A5441877D4}"/>
                    </a:ext>
                  </a:extLst>
                </p:cNvPr>
                <p:cNvGrpSpPr>
                  <a:grpSpLocks/>
                </p:cNvGrpSpPr>
                <p:nvPr/>
              </p:nvGrpSpPr>
              <p:grpSpPr bwMode="auto">
                <a:xfrm>
                  <a:off x="16" y="1303"/>
                  <a:ext cx="2801" cy="1868"/>
                  <a:chOff x="16" y="1303"/>
                  <a:chExt cx="2801" cy="1868"/>
                </a:xfrm>
              </p:grpSpPr>
              <p:sp>
                <p:nvSpPr>
                  <p:cNvPr id="25" name="Text Box 19">
                    <a:extLst>
                      <a:ext uri="{FF2B5EF4-FFF2-40B4-BE49-F238E27FC236}">
                        <a16:creationId xmlns:a16="http://schemas.microsoft.com/office/drawing/2014/main" id="{5B75FFD6-2DE5-5848-B717-D350BAC18BB3}"/>
                      </a:ext>
                    </a:extLst>
                  </p:cNvPr>
                  <p:cNvSpPr txBox="1">
                    <a:spLocks noChangeAspect="1" noChangeArrowheads="1"/>
                  </p:cNvSpPr>
                  <p:nvPr/>
                </p:nvSpPr>
                <p:spPr bwMode="auto">
                  <a:xfrm>
                    <a:off x="982" y="1841"/>
                    <a:ext cx="16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de-DE" altLang="de-DE" sz="2000">
                      <a:solidFill>
                        <a:srgbClr val="010000"/>
                      </a:solidFill>
                    </a:endParaRPr>
                  </a:p>
                  <a:p>
                    <a:r>
                      <a:rPr lang="de-DE" altLang="de-DE" sz="2000">
                        <a:solidFill>
                          <a:srgbClr val="010000"/>
                        </a:solidFill>
                      </a:rPr>
                      <a:t> </a:t>
                    </a:r>
                    <a:endParaRPr lang="en-US" altLang="de-DE" sz="2000">
                      <a:solidFill>
                        <a:srgbClr val="010000"/>
                      </a:solidFill>
                    </a:endParaRPr>
                  </a:p>
                </p:txBody>
              </p:sp>
              <p:pic>
                <p:nvPicPr>
                  <p:cNvPr id="26" name="Picture 20" descr="dosact_C">
                    <a:extLst>
                      <a:ext uri="{FF2B5EF4-FFF2-40B4-BE49-F238E27FC236}">
                        <a16:creationId xmlns:a16="http://schemas.microsoft.com/office/drawing/2014/main" id="{AB0C1EB7-CDED-7840-804E-134EACA56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 y="1303"/>
                    <a:ext cx="2801" cy="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21">
                    <a:extLst>
                      <a:ext uri="{FF2B5EF4-FFF2-40B4-BE49-F238E27FC236}">
                        <a16:creationId xmlns:a16="http://schemas.microsoft.com/office/drawing/2014/main" id="{D938259E-4ACA-884B-9DC4-E84DF978EB9D}"/>
                      </a:ext>
                    </a:extLst>
                  </p:cNvPr>
                  <p:cNvSpPr>
                    <a:spLocks noChangeAspect="1"/>
                  </p:cNvSpPr>
                  <p:nvPr/>
                </p:nvSpPr>
                <p:spPr bwMode="auto">
                  <a:xfrm>
                    <a:off x="1782" y="2437"/>
                    <a:ext cx="721" cy="251"/>
                  </a:xfrm>
                  <a:custGeom>
                    <a:avLst/>
                    <a:gdLst>
                      <a:gd name="T0" fmla="*/ 0 w 851"/>
                      <a:gd name="T1" fmla="*/ 17 h 296"/>
                      <a:gd name="T2" fmla="*/ 33 w 851"/>
                      <a:gd name="T3" fmla="*/ 10 h 296"/>
                      <a:gd name="T4" fmla="*/ 64 w 851"/>
                      <a:gd name="T5" fmla="*/ 3 h 296"/>
                      <a:gd name="T6" fmla="*/ 79 w 851"/>
                      <a:gd name="T7" fmla="*/ 3 h 296"/>
                      <a:gd name="T8" fmla="*/ 91 w 851"/>
                      <a:gd name="T9" fmla="*/ 7 h 296"/>
                      <a:gd name="T10" fmla="*/ 97 w 851"/>
                      <a:gd name="T11" fmla="*/ 20 h 296"/>
                      <a:gd name="T12" fmla="*/ 101 w 851"/>
                      <a:gd name="T13" fmla="*/ 41 h 296"/>
                      <a:gd name="T14" fmla="*/ 111 w 851"/>
                      <a:gd name="T15" fmla="*/ 47 h 296"/>
                      <a:gd name="T16" fmla="*/ 140 w 851"/>
                      <a:gd name="T17" fmla="*/ 55 h 296"/>
                      <a:gd name="T18" fmla="*/ 162 w 851"/>
                      <a:gd name="T19" fmla="*/ 57 h 2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1"/>
                      <a:gd name="T31" fmla="*/ 0 h 296"/>
                      <a:gd name="T32" fmla="*/ 851 w 851"/>
                      <a:gd name="T33" fmla="*/ 296 h 2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1" h="296">
                        <a:moveTo>
                          <a:pt x="0" y="87"/>
                        </a:moveTo>
                        <a:cubicBezTo>
                          <a:pt x="59" y="77"/>
                          <a:pt x="119" y="67"/>
                          <a:pt x="175" y="54"/>
                        </a:cubicBezTo>
                        <a:cubicBezTo>
                          <a:pt x="231" y="41"/>
                          <a:pt x="294" y="20"/>
                          <a:pt x="334" y="12"/>
                        </a:cubicBezTo>
                        <a:cubicBezTo>
                          <a:pt x="374" y="4"/>
                          <a:pt x="393" y="0"/>
                          <a:pt x="417" y="4"/>
                        </a:cubicBezTo>
                        <a:cubicBezTo>
                          <a:pt x="441" y="8"/>
                          <a:pt x="462" y="20"/>
                          <a:pt x="476" y="37"/>
                        </a:cubicBezTo>
                        <a:cubicBezTo>
                          <a:pt x="490" y="54"/>
                          <a:pt x="493" y="75"/>
                          <a:pt x="501" y="104"/>
                        </a:cubicBezTo>
                        <a:cubicBezTo>
                          <a:pt x="509" y="133"/>
                          <a:pt x="512" y="189"/>
                          <a:pt x="526" y="213"/>
                        </a:cubicBezTo>
                        <a:cubicBezTo>
                          <a:pt x="540" y="237"/>
                          <a:pt x="549" y="234"/>
                          <a:pt x="584" y="246"/>
                        </a:cubicBezTo>
                        <a:cubicBezTo>
                          <a:pt x="619" y="258"/>
                          <a:pt x="690" y="280"/>
                          <a:pt x="734" y="288"/>
                        </a:cubicBezTo>
                        <a:cubicBezTo>
                          <a:pt x="778" y="296"/>
                          <a:pt x="814" y="296"/>
                          <a:pt x="851" y="296"/>
                        </a:cubicBezTo>
                      </a:path>
                    </a:pathLst>
                  </a:custGeom>
                  <a:noFill/>
                  <a:ln w="28575">
                    <a:solidFill>
                      <a:srgbClr val="010000"/>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de-DE">
                      <a:solidFill>
                        <a:prstClr val="black"/>
                      </a:solidFill>
                      <a:latin typeface="Calibri"/>
                    </a:endParaRPr>
                  </a:p>
                </p:txBody>
              </p:sp>
            </p:grpSp>
            <p:sp>
              <p:nvSpPr>
                <p:cNvPr id="24" name="Text Box 22">
                  <a:extLst>
                    <a:ext uri="{FF2B5EF4-FFF2-40B4-BE49-F238E27FC236}">
                      <a16:creationId xmlns:a16="http://schemas.microsoft.com/office/drawing/2014/main" id="{00D28E54-D436-9B40-B326-913B53309429}"/>
                    </a:ext>
                  </a:extLst>
                </p:cNvPr>
                <p:cNvSpPr txBox="1">
                  <a:spLocks noChangeArrowheads="1"/>
                </p:cNvSpPr>
                <p:nvPr/>
              </p:nvSpPr>
              <p:spPr bwMode="auto">
                <a:xfrm>
                  <a:off x="545" y="1820"/>
                  <a:ext cx="133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baseline="30000">
                      <a:solidFill>
                        <a:srgbClr val="010000"/>
                      </a:solidFill>
                    </a:rPr>
                    <a:t>12</a:t>
                  </a:r>
                  <a:r>
                    <a:rPr lang="de-DE" altLang="de-DE">
                      <a:solidFill>
                        <a:srgbClr val="010000"/>
                      </a:solidFill>
                    </a:rPr>
                    <a:t>C: E = 212 AMeV</a:t>
                  </a:r>
                </a:p>
                <a:p>
                  <a:r>
                    <a:rPr lang="de-DE" altLang="de-DE">
                      <a:solidFill>
                        <a:srgbClr val="010000"/>
                      </a:solidFill>
                    </a:rPr>
                    <a:t>Target: PMMA</a:t>
                  </a:r>
                  <a:endParaRPr lang="en-US" altLang="de-DE">
                    <a:solidFill>
                      <a:srgbClr val="009999"/>
                    </a:solidFill>
                  </a:endParaRPr>
                </a:p>
              </p:txBody>
            </p:sp>
          </p:grpSp>
          <p:sp>
            <p:nvSpPr>
              <p:cNvPr id="21" name="Text Box 23">
                <a:extLst>
                  <a:ext uri="{FF2B5EF4-FFF2-40B4-BE49-F238E27FC236}">
                    <a16:creationId xmlns:a16="http://schemas.microsoft.com/office/drawing/2014/main" id="{CB76D903-A1B8-764D-A2C7-AA6620CC2453}"/>
                  </a:ext>
                </a:extLst>
              </p:cNvPr>
              <p:cNvSpPr txBox="1">
                <a:spLocks noChangeArrowheads="1"/>
              </p:cNvSpPr>
              <p:nvPr/>
            </p:nvSpPr>
            <p:spPr bwMode="auto">
              <a:xfrm>
                <a:off x="1090" y="2576"/>
                <a:ext cx="1076" cy="215"/>
              </a:xfrm>
              <a:prstGeom prst="rect">
                <a:avLst/>
              </a:prstGeom>
              <a:noFill/>
              <a:ln w="28575" cap="sq">
                <a:solidFill>
                  <a:srgbClr val="00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de-DE" altLang="de-DE" baseline="30000">
                    <a:solidFill>
                      <a:srgbClr val="010000"/>
                    </a:solidFill>
                  </a:rPr>
                  <a:t>15</a:t>
                </a:r>
                <a:r>
                  <a:rPr lang="de-DE" altLang="de-DE">
                    <a:solidFill>
                      <a:srgbClr val="010000"/>
                    </a:solidFill>
                  </a:rPr>
                  <a:t>O, </a:t>
                </a:r>
                <a:r>
                  <a:rPr lang="de-DE" altLang="de-DE" baseline="30000">
                    <a:solidFill>
                      <a:srgbClr val="010000"/>
                    </a:solidFill>
                  </a:rPr>
                  <a:t>11</a:t>
                </a:r>
                <a:r>
                  <a:rPr lang="de-DE" altLang="de-DE">
                    <a:solidFill>
                      <a:srgbClr val="010000"/>
                    </a:solidFill>
                  </a:rPr>
                  <a:t>C, </a:t>
                </a:r>
                <a:r>
                  <a:rPr lang="de-DE" altLang="de-DE" baseline="30000">
                    <a:solidFill>
                      <a:srgbClr val="010000"/>
                    </a:solidFill>
                  </a:rPr>
                  <a:t>13</a:t>
                </a:r>
                <a:r>
                  <a:rPr lang="de-DE" altLang="de-DE">
                    <a:solidFill>
                      <a:srgbClr val="010000"/>
                    </a:solidFill>
                  </a:rPr>
                  <a:t>N ...</a:t>
                </a:r>
                <a:endParaRPr lang="de-DE" altLang="de-DE">
                  <a:solidFill>
                    <a:srgbClr val="009999"/>
                  </a:solidFill>
                </a:endParaRPr>
              </a:p>
            </p:txBody>
          </p:sp>
          <p:sp>
            <p:nvSpPr>
              <p:cNvPr id="22" name="Text Box 24">
                <a:extLst>
                  <a:ext uri="{FF2B5EF4-FFF2-40B4-BE49-F238E27FC236}">
                    <a16:creationId xmlns:a16="http://schemas.microsoft.com/office/drawing/2014/main" id="{9955C85F-7FE9-9F43-A003-98DDA7FD33B7}"/>
                  </a:ext>
                </a:extLst>
              </p:cNvPr>
              <p:cNvSpPr txBox="1">
                <a:spLocks noChangeArrowheads="1"/>
              </p:cNvSpPr>
              <p:nvPr/>
            </p:nvSpPr>
            <p:spPr bwMode="auto">
              <a:xfrm>
                <a:off x="2204" y="1751"/>
                <a:ext cx="389" cy="446"/>
              </a:xfrm>
              <a:prstGeom prst="rect">
                <a:avLst/>
              </a:prstGeom>
              <a:noFill/>
              <a:ln w="28575" cap="sq">
                <a:solidFill>
                  <a:srgbClr val="FF0066"/>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000" baseline="30000">
                    <a:solidFill>
                      <a:srgbClr val="010000"/>
                    </a:solidFill>
                  </a:rPr>
                  <a:t>11</a:t>
                </a:r>
                <a:r>
                  <a:rPr lang="de-DE" altLang="de-DE" sz="2000">
                    <a:solidFill>
                      <a:srgbClr val="010000"/>
                    </a:solidFill>
                  </a:rPr>
                  <a:t>C,</a:t>
                </a:r>
              </a:p>
              <a:p>
                <a:r>
                  <a:rPr lang="de-DE" altLang="de-DE" sz="2000" baseline="30000">
                    <a:solidFill>
                      <a:srgbClr val="010000"/>
                    </a:solidFill>
                  </a:rPr>
                  <a:t>10</a:t>
                </a:r>
                <a:r>
                  <a:rPr lang="de-DE" altLang="de-DE" sz="2000">
                    <a:solidFill>
                      <a:srgbClr val="010000"/>
                    </a:solidFill>
                  </a:rPr>
                  <a:t>C</a:t>
                </a:r>
                <a:endParaRPr lang="de-DE" altLang="de-DE" sz="2000">
                  <a:solidFill>
                    <a:srgbClr val="009999"/>
                  </a:solidFill>
                </a:endParaRPr>
              </a:p>
            </p:txBody>
          </p:sp>
        </p:grpSp>
        <p:sp>
          <p:nvSpPr>
            <p:cNvPr id="17" name="Text Box 25">
              <a:extLst>
                <a:ext uri="{FF2B5EF4-FFF2-40B4-BE49-F238E27FC236}">
                  <a16:creationId xmlns:a16="http://schemas.microsoft.com/office/drawing/2014/main" id="{C26A800C-04CB-194A-961B-EB96B22B7385}"/>
                </a:ext>
              </a:extLst>
            </p:cNvPr>
            <p:cNvSpPr txBox="1">
              <a:spLocks noChangeArrowheads="1"/>
            </p:cNvSpPr>
            <p:nvPr/>
          </p:nvSpPr>
          <p:spPr bwMode="auto">
            <a:xfrm>
              <a:off x="765175" y="1684337"/>
              <a:ext cx="2223686" cy="341632"/>
            </a:xfrm>
            <a:prstGeom prst="rect">
              <a:avLst/>
            </a:prstGeom>
            <a:noFill/>
            <a:ln w="28575" cap="sq">
              <a:solidFill>
                <a:srgbClr val="FF0066"/>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de-DE" altLang="de-DE">
                  <a:solidFill>
                    <a:srgbClr val="010000"/>
                  </a:solidFill>
                </a:rPr>
                <a:t>Projectile fragments</a:t>
              </a:r>
              <a:endParaRPr lang="de-DE" altLang="de-DE">
                <a:solidFill>
                  <a:srgbClr val="009999"/>
                </a:solidFill>
              </a:endParaRPr>
            </a:p>
          </p:txBody>
        </p:sp>
        <p:sp>
          <p:nvSpPr>
            <p:cNvPr id="18" name="Text Box 61">
              <a:extLst>
                <a:ext uri="{FF2B5EF4-FFF2-40B4-BE49-F238E27FC236}">
                  <a16:creationId xmlns:a16="http://schemas.microsoft.com/office/drawing/2014/main" id="{19C9AB11-698D-274F-8486-5273E5D78A3C}"/>
                </a:ext>
              </a:extLst>
            </p:cNvPr>
            <p:cNvSpPr txBox="1">
              <a:spLocks noChangeArrowheads="1"/>
            </p:cNvSpPr>
            <p:nvPr/>
          </p:nvSpPr>
          <p:spPr bwMode="auto">
            <a:xfrm>
              <a:off x="23813" y="1676400"/>
              <a:ext cx="7745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0000FF"/>
                  </a:solidFill>
                  <a:latin typeface="Arial"/>
                  <a:cs typeface="Arial"/>
                </a:rPr>
                <a:t>Z </a:t>
              </a:r>
              <a:r>
                <a:rPr lang="de-DE" altLang="de-DE" sz="2000" b="1">
                  <a:solidFill>
                    <a:srgbClr val="0000FF"/>
                  </a:solidFill>
                  <a:latin typeface="Arial"/>
                  <a:cs typeface="Arial"/>
                  <a:sym typeface="Symbol" panose="05050102010706020507" pitchFamily="18" charset="2"/>
                </a:rPr>
                <a:t>&gt; 5</a:t>
              </a:r>
            </a:p>
          </p:txBody>
        </p:sp>
        <p:sp>
          <p:nvSpPr>
            <p:cNvPr id="19" name="Text Box 72">
              <a:extLst>
                <a:ext uri="{FF2B5EF4-FFF2-40B4-BE49-F238E27FC236}">
                  <a16:creationId xmlns:a16="http://schemas.microsoft.com/office/drawing/2014/main" id="{9ED3C824-EBDD-194E-A557-0D3E7A487D08}"/>
                </a:ext>
              </a:extLst>
            </p:cNvPr>
            <p:cNvSpPr txBox="1">
              <a:spLocks noChangeArrowheads="1"/>
            </p:cNvSpPr>
            <p:nvPr/>
          </p:nvSpPr>
          <p:spPr bwMode="auto">
            <a:xfrm rot="-5400000">
              <a:off x="3919538" y="3308350"/>
              <a:ext cx="1674813"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de-DE" altLang="de-DE" sz="1600">
                  <a:solidFill>
                    <a:srgbClr val="000000"/>
                  </a:solidFill>
                </a:rPr>
                <a:t>Arbitrary units</a:t>
              </a:r>
            </a:p>
          </p:txBody>
        </p:sp>
      </p:grpSp>
      <p:sp>
        <p:nvSpPr>
          <p:cNvPr id="28" name="Rectangle 2">
            <a:extLst>
              <a:ext uri="{FF2B5EF4-FFF2-40B4-BE49-F238E27FC236}">
                <a16:creationId xmlns:a16="http://schemas.microsoft.com/office/drawing/2014/main" id="{EAAEC21A-A808-5144-8DAE-9C09B6C53AF0}"/>
              </a:ext>
            </a:extLst>
          </p:cNvPr>
          <p:cNvSpPr>
            <a:spLocks noChangeArrowheads="1"/>
          </p:cNvSpPr>
          <p:nvPr/>
        </p:nvSpPr>
        <p:spPr bwMode="auto">
          <a:xfrm>
            <a:off x="25330" y="361247"/>
            <a:ext cx="8040216"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PET for </a:t>
            </a:r>
            <a:r>
              <a:rPr lang="it-IT" sz="3200" b="1" err="1">
                <a:solidFill>
                  <a:srgbClr val="000090"/>
                </a:solidFill>
                <a:latin typeface="Calibri" panose="020F0502020204030204" pitchFamily="34" charset="0"/>
                <a:cs typeface="Calibri" panose="020F0502020204030204" pitchFamily="34" charset="0"/>
              </a:rPr>
              <a:t>range</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verification</a:t>
            </a:r>
            <a:r>
              <a:rPr lang="it-IT" sz="3200" b="1">
                <a:solidFill>
                  <a:srgbClr val="000090"/>
                </a:solidFill>
                <a:latin typeface="Calibri" panose="020F0502020204030204" pitchFamily="34" charset="0"/>
                <a:cs typeface="Calibri" panose="020F0502020204030204" pitchFamily="34" charset="0"/>
              </a:rPr>
              <a:t> of </a:t>
            </a:r>
            <a:r>
              <a:rPr lang="it-IT" sz="3200" b="1" err="1">
                <a:solidFill>
                  <a:srgbClr val="000090"/>
                </a:solidFill>
                <a:latin typeface="Calibri" panose="020F0502020204030204" pitchFamily="34" charset="0"/>
                <a:cs typeface="Calibri" panose="020F0502020204030204" pitchFamily="34" charset="0"/>
              </a:rPr>
              <a:t>ion</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beam</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therapy</a:t>
            </a:r>
            <a:endParaRPr lang="it-IT" sz="3200" b="1">
              <a:solidFill>
                <a:srgbClr val="00009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4496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95F00B8-F9CB-4042-8C4C-A158A26978C7}"/>
              </a:ext>
            </a:extLst>
          </p:cNvPr>
          <p:cNvSpPr>
            <a:spLocks noGrp="1"/>
          </p:cNvSpPr>
          <p:nvPr>
            <p:ph type="sldNum" sz="quarter" idx="12"/>
          </p:nvPr>
        </p:nvSpPr>
        <p:spPr/>
        <p:txBody>
          <a:bodyPr/>
          <a:lstStyle/>
          <a:p>
            <a:fld id="{825A1364-9D83-4D37-A282-5E5560CE45FB}" type="slidenum">
              <a:rPr lang="it-IT" smtClean="0"/>
              <a:pPr/>
              <a:t>28</a:t>
            </a:fld>
            <a:endParaRPr lang="it-IT"/>
          </a:p>
        </p:txBody>
      </p:sp>
      <p:pic>
        <p:nvPicPr>
          <p:cNvPr id="7" name="Grafik 3">
            <a:extLst>
              <a:ext uri="{FF2B5EF4-FFF2-40B4-BE49-F238E27FC236}">
                <a16:creationId xmlns:a16="http://schemas.microsoft.com/office/drawing/2014/main" id="{5F778C2D-2102-D741-8EEB-D4A417EAB483}"/>
              </a:ext>
            </a:extLst>
          </p:cNvPr>
          <p:cNvPicPr>
            <a:picLocks noChangeAspect="1"/>
          </p:cNvPicPr>
          <p:nvPr/>
        </p:nvPicPr>
        <p:blipFill>
          <a:blip r:embed="rId3" cstate="print">
            <a:extLst>
              <a:ext uri="{28A0092B-C50C-407E-A947-70E740481C1C}">
                <a14:useLocalDpi xmlns:a14="http://schemas.microsoft.com/office/drawing/2010/main" val="0"/>
              </a:ext>
            </a:extLst>
          </a:blip>
          <a:srcRect l="19061" t="27779" r="3125" b="8888"/>
          <a:stretch>
            <a:fillRect/>
          </a:stretch>
        </p:blipFill>
        <p:spPr bwMode="auto">
          <a:xfrm>
            <a:off x="558272" y="4065929"/>
            <a:ext cx="3935903" cy="166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30">
            <a:extLst>
              <a:ext uri="{FF2B5EF4-FFF2-40B4-BE49-F238E27FC236}">
                <a16:creationId xmlns:a16="http://schemas.microsoft.com/office/drawing/2014/main" id="{4D4F7E13-C844-1F4D-9D79-B8DD27431EFB}"/>
              </a:ext>
            </a:extLst>
          </p:cNvPr>
          <p:cNvPicPr>
            <a:picLocks noChangeAspect="1"/>
          </p:cNvPicPr>
          <p:nvPr/>
        </p:nvPicPr>
        <p:blipFill>
          <a:blip r:embed="rId4"/>
          <a:stretch>
            <a:fillRect/>
          </a:stretch>
        </p:blipFill>
        <p:spPr>
          <a:xfrm>
            <a:off x="603428" y="1473403"/>
            <a:ext cx="3844821" cy="2529648"/>
          </a:xfrm>
          <a:prstGeom prst="rect">
            <a:avLst/>
          </a:prstGeom>
        </p:spPr>
      </p:pic>
      <p:sp>
        <p:nvSpPr>
          <p:cNvPr id="12" name="TextBox 1">
            <a:extLst>
              <a:ext uri="{FF2B5EF4-FFF2-40B4-BE49-F238E27FC236}">
                <a16:creationId xmlns:a16="http://schemas.microsoft.com/office/drawing/2014/main" id="{DE7A55C7-8C81-1745-B41C-EA6595879175}"/>
              </a:ext>
            </a:extLst>
          </p:cNvPr>
          <p:cNvSpPr txBox="1"/>
          <p:nvPr/>
        </p:nvSpPr>
        <p:spPr bwMode="auto">
          <a:xfrm>
            <a:off x="500583" y="5915057"/>
            <a:ext cx="4052240" cy="707886"/>
          </a:xfrm>
          <a:prstGeom prst="rect">
            <a:avLst/>
          </a:prstGeom>
          <a:solidFill>
            <a:srgbClr val="FFC000"/>
          </a:solidFill>
        </p:spPr>
        <p:txBody>
          <a:bodyPr wrap="square" lIns="91440" tIns="45720" rIns="91440" bIns="45720" anchor="t">
            <a:spAutoFit/>
          </a:bodyPr>
          <a:lstStyle/>
          <a:p>
            <a:pPr algn="ctr">
              <a:defRPr/>
            </a:pPr>
            <a:r>
              <a:rPr lang="de-DE" sz="2400" b="1" i="1">
                <a:latin typeface="Calibri"/>
                <a:ea typeface="ヒラギノ角ゴ Pro W3" charset="0"/>
                <a:cs typeface="ヒラギノ角ゴ Pro W3" charset="0"/>
              </a:rPr>
              <a:t> </a:t>
            </a:r>
            <a:r>
              <a:rPr lang="de-DE" sz="1600" b="1" i="1">
                <a:latin typeface="Calibri"/>
                <a:ea typeface="ヒラギノ角ゴ Pro W3" charset="0"/>
                <a:cs typeface="ヒラギノ角ゴ Pro W3" charset="0"/>
              </a:rPr>
              <a:t>Dual-</a:t>
            </a:r>
            <a:r>
              <a:rPr lang="de-DE" sz="1600" b="1" i="1" err="1">
                <a:latin typeface="Calibri"/>
                <a:ea typeface="ヒラギノ角ゴ Pro W3" charset="0"/>
                <a:cs typeface="ヒラギノ角ゴ Pro W3" charset="0"/>
              </a:rPr>
              <a:t>head</a:t>
            </a:r>
            <a:r>
              <a:rPr lang="de-DE" sz="1600" b="1" i="1">
                <a:latin typeface="Calibri"/>
                <a:ea typeface="ヒラギノ角ゴ Pro W3" charset="0"/>
                <a:cs typeface="ヒラギノ角ゴ Pro W3" charset="0"/>
              </a:rPr>
              <a:t> </a:t>
            </a:r>
            <a:r>
              <a:rPr lang="de-DE" sz="1600" b="1" i="1" err="1">
                <a:latin typeface="Calibri"/>
                <a:ea typeface="ヒラギノ角ゴ Pro W3" charset="0"/>
                <a:cs typeface="ヒラギノ角ゴ Pro W3" charset="0"/>
              </a:rPr>
              <a:t>solution</a:t>
            </a:r>
            <a:r>
              <a:rPr lang="de-DE" sz="1600" b="1" i="1">
                <a:latin typeface="Calibri"/>
                <a:ea typeface="ヒラギノ角ゴ Pro W3" charset="0"/>
                <a:cs typeface="ヒラギノ角ゴ Pro W3" charset="0"/>
              </a:rPr>
              <a:t> @CNAO:</a:t>
            </a:r>
            <a:r>
              <a:rPr lang="de-DE" sz="1600" b="1" i="1">
                <a:latin typeface="Calibri"/>
                <a:ea typeface="ヒラギノ角ゴ Pro W3" charset="0"/>
                <a:cs typeface="Calibri"/>
              </a:rPr>
              <a:t> </a:t>
            </a:r>
            <a:endParaRPr lang="de-DE" sz="1600">
              <a:latin typeface="Georgia"/>
              <a:ea typeface="ヒラギノ角ゴ Pro W3" charset="0"/>
              <a:cs typeface="Calibri"/>
            </a:endParaRPr>
          </a:p>
          <a:p>
            <a:pPr algn="ctr">
              <a:defRPr/>
            </a:pPr>
            <a:r>
              <a:rPr lang="de-DE" sz="1600" b="1" i="1">
                <a:latin typeface="Calibri"/>
                <a:ea typeface="ヒラギノ角ゴ Pro W3" charset="0"/>
                <a:cs typeface="Calibri"/>
              </a:rPr>
              <a:t>Clinical </a:t>
            </a:r>
            <a:r>
              <a:rPr lang="de-DE" sz="1600" b="1" i="1" err="1">
                <a:latin typeface="Calibri"/>
                <a:ea typeface="ヒラギノ角ゴ Pro W3" charset="0"/>
                <a:cs typeface="Calibri"/>
              </a:rPr>
              <a:t>evaluation</a:t>
            </a:r>
            <a:r>
              <a:rPr lang="de-DE" sz="1600" b="1" i="1">
                <a:latin typeface="Calibri"/>
                <a:ea typeface="ヒラギノ角ゴ Pro W3" charset="0"/>
                <a:cs typeface="Calibri"/>
              </a:rPr>
              <a:t> </a:t>
            </a:r>
            <a:r>
              <a:rPr lang="de-DE" sz="1600" b="1" i="1" err="1">
                <a:latin typeface="Calibri"/>
                <a:ea typeface="ヒラギノ角ゴ Pro W3" charset="0"/>
                <a:cs typeface="Calibri"/>
              </a:rPr>
              <a:t>for</a:t>
            </a:r>
            <a:r>
              <a:rPr lang="de-DE" sz="1600" b="1" i="1">
                <a:latin typeface="Calibri"/>
                <a:ea typeface="ヒラギノ角ゴ Pro W3" charset="0"/>
                <a:cs typeface="Calibri"/>
              </a:rPr>
              <a:t> p and 12C </a:t>
            </a:r>
            <a:r>
              <a:rPr lang="de-DE" sz="1600" b="1" i="1" err="1">
                <a:latin typeface="Calibri"/>
                <a:ea typeface="ヒラギノ角ゴ Pro W3" charset="0"/>
                <a:cs typeface="Calibri"/>
              </a:rPr>
              <a:t>ions</a:t>
            </a:r>
            <a:r>
              <a:rPr lang="de-DE" sz="1600" b="1" i="1">
                <a:latin typeface="Calibri"/>
                <a:ea typeface="ヒラギノ角ゴ Pro W3" charset="0"/>
                <a:cs typeface="Calibri"/>
              </a:rPr>
              <a:t> </a:t>
            </a:r>
            <a:r>
              <a:rPr lang="de-DE" sz="1600" b="1" i="1" err="1">
                <a:latin typeface="Calibri"/>
                <a:ea typeface="ヒラギノ角ゴ Pro W3" charset="0"/>
                <a:cs typeface="Calibri"/>
              </a:rPr>
              <a:t>started</a:t>
            </a:r>
            <a:endParaRPr lang="de-DE" sz="1600">
              <a:ea typeface="+mn-lt"/>
              <a:cs typeface="+mn-lt"/>
            </a:endParaRPr>
          </a:p>
        </p:txBody>
      </p:sp>
      <p:sp>
        <p:nvSpPr>
          <p:cNvPr id="14" name="TextBox 1">
            <a:extLst>
              <a:ext uri="{FF2B5EF4-FFF2-40B4-BE49-F238E27FC236}">
                <a16:creationId xmlns:a16="http://schemas.microsoft.com/office/drawing/2014/main" id="{4DE291AF-B4DA-7C40-8734-B6E58B13D2D5}"/>
              </a:ext>
            </a:extLst>
          </p:cNvPr>
          <p:cNvSpPr txBox="1"/>
          <p:nvPr/>
        </p:nvSpPr>
        <p:spPr bwMode="auto">
          <a:xfrm>
            <a:off x="5350708" y="5499625"/>
            <a:ext cx="5072760" cy="461665"/>
          </a:xfrm>
          <a:prstGeom prst="rect">
            <a:avLst/>
          </a:prstGeom>
          <a:solidFill>
            <a:schemeClr val="tx2">
              <a:lumMod val="10000"/>
              <a:lumOff val="90000"/>
            </a:schemeClr>
          </a:solidFill>
        </p:spPr>
        <p:txBody>
          <a:bodyPr wrap="square" lIns="91440" tIns="45720" rIns="91440" bIns="45720" anchor="t">
            <a:spAutoFit/>
          </a:bodyPr>
          <a:lstStyle/>
          <a:p>
            <a:pPr algn="ctr">
              <a:defRPr/>
            </a:pPr>
            <a:r>
              <a:rPr lang="de-DE" sz="2400" b="1" i="1">
                <a:latin typeface="Calibri"/>
                <a:ea typeface="ヒラギノ角ゴ Pro W3" charset="0"/>
                <a:cs typeface="Calibri"/>
              </a:rPr>
              <a:t> </a:t>
            </a:r>
            <a:r>
              <a:rPr lang="it-IT" sz="2000" b="1" i="1" err="1">
                <a:latin typeface="Calibri"/>
              </a:rPr>
              <a:t>Ultrafast</a:t>
            </a:r>
            <a:r>
              <a:rPr lang="it-IT" sz="2000" b="1" i="1">
                <a:latin typeface="Calibri"/>
              </a:rPr>
              <a:t> time of </a:t>
            </a:r>
            <a:r>
              <a:rPr lang="it-IT" sz="2000" b="1" i="1" err="1">
                <a:latin typeface="Calibri"/>
              </a:rPr>
              <a:t>flight</a:t>
            </a:r>
            <a:r>
              <a:rPr lang="it-IT" sz="2000" b="1" i="1">
                <a:latin typeface="Calibri"/>
              </a:rPr>
              <a:t> in </a:t>
            </a:r>
            <a:r>
              <a:rPr lang="it-IT" sz="2000" b="1" i="1" err="1">
                <a:latin typeface="Calibri"/>
              </a:rPr>
              <a:t>beam</a:t>
            </a:r>
            <a:r>
              <a:rPr lang="it-IT" sz="2000" b="1" i="1">
                <a:latin typeface="Calibri"/>
              </a:rPr>
              <a:t> PET</a:t>
            </a:r>
            <a:endParaRPr lang="de-DE" sz="2000" b="1" i="1">
              <a:latin typeface="Calibri"/>
              <a:cs typeface="Calibri"/>
            </a:endParaRPr>
          </a:p>
        </p:txBody>
      </p:sp>
      <p:sp>
        <p:nvSpPr>
          <p:cNvPr id="31" name="Rechteck 2">
            <a:extLst>
              <a:ext uri="{FF2B5EF4-FFF2-40B4-BE49-F238E27FC236}">
                <a16:creationId xmlns:a16="http://schemas.microsoft.com/office/drawing/2014/main" id="{1DA47A2B-BCBA-2640-B271-39712387C71E}"/>
              </a:ext>
            </a:extLst>
          </p:cNvPr>
          <p:cNvSpPr/>
          <p:nvPr/>
        </p:nvSpPr>
        <p:spPr>
          <a:xfrm>
            <a:off x="907439" y="5961138"/>
            <a:ext cx="2555801" cy="369332"/>
          </a:xfrm>
          <a:prstGeom prst="rect">
            <a:avLst/>
          </a:prstGeom>
        </p:spPr>
        <p:txBody>
          <a:bodyPr wrap="square" lIns="91440" tIns="45720" rIns="91440" bIns="45720" anchor="t">
            <a:spAutoFit/>
          </a:bodyPr>
          <a:lstStyle/>
          <a:p>
            <a:pPr lvl="0" algn="ctr">
              <a:defRPr/>
            </a:pPr>
            <a:endParaRPr lang="de-DE" b="1" i="1">
              <a:latin typeface="Calibri"/>
              <a:ea typeface="ヒラギノ角ゴ Pro W3" charset="0"/>
              <a:cs typeface="ヒラギノ角ゴ Pro W3" charset="0"/>
            </a:endParaRPr>
          </a:p>
        </p:txBody>
      </p:sp>
      <p:sp>
        <p:nvSpPr>
          <p:cNvPr id="32" name="Rectangle 2">
            <a:extLst>
              <a:ext uri="{FF2B5EF4-FFF2-40B4-BE49-F238E27FC236}">
                <a16:creationId xmlns:a16="http://schemas.microsoft.com/office/drawing/2014/main" id="{9D2C16C7-6564-DB47-8C1E-570903CDB53F}"/>
              </a:ext>
            </a:extLst>
          </p:cNvPr>
          <p:cNvSpPr>
            <a:spLocks noChangeArrowheads="1"/>
          </p:cNvSpPr>
          <p:nvPr/>
        </p:nvSpPr>
        <p:spPr bwMode="auto">
          <a:xfrm>
            <a:off x="-132714" y="423335"/>
            <a:ext cx="10738259" cy="832557"/>
          </a:xfrm>
          <a:prstGeom prst="rect">
            <a:avLst/>
          </a:prstGeom>
          <a:noFill/>
          <a:ln w="9525">
            <a:noFill/>
            <a:miter lim="800000"/>
            <a:headEnd/>
            <a:tailEnd/>
          </a:ln>
        </p:spPr>
        <p:txBody>
          <a:bodyPr lIns="91440" tIns="45720" rIns="91440" bIns="45720" anchor="ctr"/>
          <a:lstStyle/>
          <a:p>
            <a:pPr algn="ctr"/>
            <a:r>
              <a:rPr lang="it-IT" sz="3200" b="1">
                <a:solidFill>
                  <a:srgbClr val="000090"/>
                </a:solidFill>
                <a:latin typeface="Calibri"/>
                <a:cs typeface="Calibri"/>
              </a:rPr>
              <a:t>Next generation detectors and </a:t>
            </a:r>
            <a:r>
              <a:rPr lang="it-IT" sz="3200" b="1" err="1">
                <a:solidFill>
                  <a:srgbClr val="000090"/>
                </a:solidFill>
                <a:latin typeface="Calibri"/>
                <a:cs typeface="Calibri"/>
              </a:rPr>
              <a:t>further</a:t>
            </a:r>
            <a:r>
              <a:rPr lang="it-IT" sz="3200" b="1">
                <a:solidFill>
                  <a:srgbClr val="000090"/>
                </a:solidFill>
                <a:latin typeface="Calibri"/>
                <a:cs typeface="Calibri"/>
              </a:rPr>
              <a:t> future </a:t>
            </a:r>
            <a:r>
              <a:rPr lang="it-IT" sz="3200" b="1" err="1">
                <a:solidFill>
                  <a:srgbClr val="000090"/>
                </a:solidFill>
                <a:latin typeface="Calibri"/>
                <a:cs typeface="Calibri"/>
              </a:rPr>
              <a:t>developments</a:t>
            </a:r>
            <a:endParaRPr lang="it-IT" err="1"/>
          </a:p>
        </p:txBody>
      </p:sp>
      <p:grpSp>
        <p:nvGrpSpPr>
          <p:cNvPr id="2" name="Gruppieren 27">
            <a:extLst>
              <a:ext uri="{FF2B5EF4-FFF2-40B4-BE49-F238E27FC236}">
                <a16:creationId xmlns:a16="http://schemas.microsoft.com/office/drawing/2014/main" id="{070A97F2-5D6C-186E-A48E-5FB17C6A65DC}"/>
              </a:ext>
            </a:extLst>
          </p:cNvPr>
          <p:cNvGrpSpPr>
            <a:grpSpLocks/>
          </p:cNvGrpSpPr>
          <p:nvPr/>
        </p:nvGrpSpPr>
        <p:grpSpPr bwMode="auto">
          <a:xfrm>
            <a:off x="5053452" y="1322156"/>
            <a:ext cx="6031088" cy="3902781"/>
            <a:chOff x="5181600" y="1355019"/>
            <a:chExt cx="6031088" cy="3902781"/>
          </a:xfrm>
        </p:grpSpPr>
        <p:grpSp>
          <p:nvGrpSpPr>
            <p:cNvPr id="34" name="Gruppieren 37">
              <a:extLst>
                <a:ext uri="{FF2B5EF4-FFF2-40B4-BE49-F238E27FC236}">
                  <a16:creationId xmlns:a16="http://schemas.microsoft.com/office/drawing/2014/main" id="{FB11EE34-0474-4EBA-31FF-E742294F2FA9}"/>
                </a:ext>
              </a:extLst>
            </p:cNvPr>
            <p:cNvGrpSpPr>
              <a:grpSpLocks/>
            </p:cNvGrpSpPr>
            <p:nvPr/>
          </p:nvGrpSpPr>
          <p:grpSpPr bwMode="auto">
            <a:xfrm>
              <a:off x="5181600" y="1981200"/>
              <a:ext cx="3352800" cy="3276600"/>
              <a:chOff x="5791200" y="2895600"/>
              <a:chExt cx="3352800" cy="3276600"/>
            </a:xfrm>
          </p:grpSpPr>
          <p:sp>
            <p:nvSpPr>
              <p:cNvPr id="36" name="Rechteck 23">
                <a:extLst>
                  <a:ext uri="{FF2B5EF4-FFF2-40B4-BE49-F238E27FC236}">
                    <a16:creationId xmlns:a16="http://schemas.microsoft.com/office/drawing/2014/main" id="{944CCECD-1B26-0E43-D72F-30B1CFC41890}"/>
                  </a:ext>
                </a:extLst>
              </p:cNvPr>
              <p:cNvSpPr/>
              <p:nvPr/>
            </p:nvSpPr>
            <p:spPr>
              <a:xfrm>
                <a:off x="5791200" y="2895600"/>
                <a:ext cx="3352800" cy="3276600"/>
              </a:xfrm>
              <a:prstGeom prst="rect">
                <a:avLst/>
              </a:prstGeom>
              <a:solidFill>
                <a:schemeClr val="bg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latin typeface="Arial"/>
                </a:endParaRPr>
              </a:p>
            </p:txBody>
          </p:sp>
          <p:pic>
            <p:nvPicPr>
              <p:cNvPr id="37" name="Picture 4">
                <a:extLst>
                  <a:ext uri="{FF2B5EF4-FFF2-40B4-BE49-F238E27FC236}">
                    <a16:creationId xmlns:a16="http://schemas.microsoft.com/office/drawing/2014/main" id="{B67ABEA2-0EAC-A18B-72EB-7ED94ECFD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66" r="93913" b="25027"/>
              <a:stretch>
                <a:fillRect/>
              </a:stretch>
            </p:blipFill>
            <p:spPr bwMode="auto">
              <a:xfrm>
                <a:off x="5820052" y="2940514"/>
                <a:ext cx="199748" cy="300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8" name="Picture 7">
                <a:extLst>
                  <a:ext uri="{FF2B5EF4-FFF2-40B4-BE49-F238E27FC236}">
                    <a16:creationId xmlns:a16="http://schemas.microsoft.com/office/drawing/2014/main" id="{B6D5CCC6-6CBD-97FC-2C78-47D2D3A234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69069"/>
              <a:stretch>
                <a:fillRect/>
              </a:stretch>
            </p:blipFill>
            <p:spPr bwMode="auto">
              <a:xfrm>
                <a:off x="6015038" y="2971800"/>
                <a:ext cx="1564481" cy="298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9" name="Picture 7">
                <a:extLst>
                  <a:ext uri="{FF2B5EF4-FFF2-40B4-BE49-F238E27FC236}">
                    <a16:creationId xmlns:a16="http://schemas.microsoft.com/office/drawing/2014/main" id="{A3148A0C-4244-EDD1-41D4-66E2201861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8161"/>
              <a:stretch>
                <a:fillRect/>
              </a:stretch>
            </p:blipFill>
            <p:spPr bwMode="auto">
              <a:xfrm>
                <a:off x="7467600" y="2985380"/>
                <a:ext cx="1610411" cy="298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35" name="Textfeld 32">
              <a:extLst>
                <a:ext uri="{FF2B5EF4-FFF2-40B4-BE49-F238E27FC236}">
                  <a16:creationId xmlns:a16="http://schemas.microsoft.com/office/drawing/2014/main" id="{D77D186D-5041-9F52-F92E-8D65A0CFA1C1}"/>
                </a:ext>
              </a:extLst>
            </p:cNvPr>
            <p:cNvSpPr txBox="1">
              <a:spLocks noChangeArrowheads="1"/>
            </p:cNvSpPr>
            <p:nvPr/>
          </p:nvSpPr>
          <p:spPr bwMode="auto">
            <a:xfrm>
              <a:off x="5181600" y="1355019"/>
              <a:ext cx="6031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de-DE" altLang="de-DE" b="1" err="1">
                  <a:solidFill>
                    <a:srgbClr val="000000"/>
                  </a:solidFill>
                  <a:latin typeface="Arial"/>
                  <a:cs typeface="Arial"/>
                </a:rPr>
                <a:t>Calculated</a:t>
              </a:r>
              <a:r>
                <a:rPr lang="de-DE" altLang="de-DE" b="1">
                  <a:solidFill>
                    <a:srgbClr val="000000"/>
                  </a:solidFill>
                  <a:latin typeface="Arial"/>
                  <a:cs typeface="Arial"/>
                </a:rPr>
                <a:t> in-beam TOF-PET </a:t>
              </a:r>
              <a:r>
                <a:rPr lang="de-DE" altLang="de-DE" b="1" err="1">
                  <a:solidFill>
                    <a:srgbClr val="000000"/>
                  </a:solidFill>
                  <a:latin typeface="Arial"/>
                  <a:cs typeface="Arial"/>
                </a:rPr>
                <a:t>images</a:t>
              </a:r>
              <a:endParaRPr lang="de-DE" altLang="de-DE" b="1">
                <a:solidFill>
                  <a:srgbClr val="000000"/>
                </a:solidFill>
                <a:latin typeface="Arial"/>
                <a:cs typeface="Arial"/>
              </a:endParaRPr>
            </a:p>
          </p:txBody>
        </p:sp>
      </p:grpSp>
      <p:grpSp>
        <p:nvGrpSpPr>
          <p:cNvPr id="3" name="Gruppieren 3">
            <a:extLst>
              <a:ext uri="{FF2B5EF4-FFF2-40B4-BE49-F238E27FC236}">
                <a16:creationId xmlns:a16="http://schemas.microsoft.com/office/drawing/2014/main" id="{F0D7C21B-7D47-DE68-8D20-EE9008CB77F3}"/>
              </a:ext>
            </a:extLst>
          </p:cNvPr>
          <p:cNvGrpSpPr/>
          <p:nvPr/>
        </p:nvGrpSpPr>
        <p:grpSpPr>
          <a:xfrm>
            <a:off x="9038522" y="1795890"/>
            <a:ext cx="2280059" cy="2206790"/>
            <a:chOff x="6388596" y="2501632"/>
            <a:chExt cx="2500908" cy="2417626"/>
          </a:xfrm>
        </p:grpSpPr>
        <p:pic>
          <p:nvPicPr>
            <p:cNvPr id="41" name="Grafik 1">
              <a:extLst>
                <a:ext uri="{FF2B5EF4-FFF2-40B4-BE49-F238E27FC236}">
                  <a16:creationId xmlns:a16="http://schemas.microsoft.com/office/drawing/2014/main" id="{3C8930A6-3C3F-18DB-4CE3-6A238642398A}"/>
                </a:ext>
              </a:extLst>
            </p:cNvPr>
            <p:cNvPicPr>
              <a:picLocks noChangeAspect="1"/>
            </p:cNvPicPr>
            <p:nvPr/>
          </p:nvPicPr>
          <p:blipFill>
            <a:blip r:embed="rId7"/>
            <a:stretch>
              <a:fillRect/>
            </a:stretch>
          </p:blipFill>
          <p:spPr>
            <a:xfrm>
              <a:off x="6502896" y="2501632"/>
              <a:ext cx="2386608" cy="2417626"/>
            </a:xfrm>
            <a:prstGeom prst="rect">
              <a:avLst/>
            </a:prstGeom>
          </p:spPr>
        </p:pic>
        <p:sp>
          <p:nvSpPr>
            <p:cNvPr id="42" name="Rechteck 2">
              <a:extLst>
                <a:ext uri="{FF2B5EF4-FFF2-40B4-BE49-F238E27FC236}">
                  <a16:creationId xmlns:a16="http://schemas.microsoft.com/office/drawing/2014/main" id="{F5045E03-0F16-3E0D-61EF-8B979AA9668B}"/>
                </a:ext>
              </a:extLst>
            </p:cNvPr>
            <p:cNvSpPr/>
            <p:nvPr/>
          </p:nvSpPr>
          <p:spPr>
            <a:xfrm>
              <a:off x="6388596" y="3140968"/>
              <a:ext cx="55966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a:endParaRPr>
            </a:p>
          </p:txBody>
        </p:sp>
      </p:grpSp>
      <p:sp>
        <p:nvSpPr>
          <p:cNvPr id="48" name="Textfeld 38">
            <a:extLst>
              <a:ext uri="{FF2B5EF4-FFF2-40B4-BE49-F238E27FC236}">
                <a16:creationId xmlns:a16="http://schemas.microsoft.com/office/drawing/2014/main" id="{D22D3437-6FF1-C7C2-B56F-89DC8BC84A0D}"/>
              </a:ext>
            </a:extLst>
          </p:cNvPr>
          <p:cNvSpPr txBox="1">
            <a:spLocks noChangeArrowheads="1"/>
          </p:cNvSpPr>
          <p:nvPr/>
        </p:nvSpPr>
        <p:spPr bwMode="auto">
          <a:xfrm>
            <a:off x="8683446" y="4214114"/>
            <a:ext cx="33415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de-DE" altLang="de-DE" sz="2000" b="1">
                <a:solidFill>
                  <a:srgbClr val="00007D"/>
                </a:solidFill>
                <a:latin typeface="Arial"/>
                <a:cs typeface="Arial"/>
              </a:rPr>
              <a:t>→ </a:t>
            </a:r>
            <a:r>
              <a:rPr lang="de-DE" altLang="de-DE" sz="2000" b="1" err="1">
                <a:solidFill>
                  <a:srgbClr val="00007D"/>
                </a:solidFill>
                <a:latin typeface="Arial"/>
                <a:cs typeface="Arial"/>
              </a:rPr>
              <a:t>Reduced</a:t>
            </a:r>
            <a:r>
              <a:rPr lang="de-DE" altLang="de-DE" sz="2000" b="1">
                <a:solidFill>
                  <a:srgbClr val="00007D"/>
                </a:solidFill>
                <a:latin typeface="Arial"/>
                <a:cs typeface="Arial"/>
              </a:rPr>
              <a:t> limited angle </a:t>
            </a:r>
            <a:r>
              <a:rPr lang="de-DE" altLang="de-DE" sz="2000" b="1" err="1">
                <a:solidFill>
                  <a:srgbClr val="00007D"/>
                </a:solidFill>
                <a:latin typeface="Arial"/>
                <a:cs typeface="Arial"/>
              </a:rPr>
              <a:t>artifacts</a:t>
            </a:r>
            <a:r>
              <a:rPr lang="de-DE" altLang="de-DE" sz="2000" b="1">
                <a:solidFill>
                  <a:srgbClr val="00007D"/>
                </a:solidFill>
                <a:latin typeface="Arial"/>
                <a:cs typeface="Arial"/>
              </a:rPr>
              <a:t> </a:t>
            </a:r>
            <a:r>
              <a:rPr lang="de-DE" altLang="de-DE" sz="2000" b="1" err="1">
                <a:solidFill>
                  <a:srgbClr val="00007D"/>
                </a:solidFill>
                <a:latin typeface="Arial"/>
                <a:cs typeface="Arial"/>
              </a:rPr>
              <a:t>for</a:t>
            </a:r>
            <a:r>
              <a:rPr lang="de-DE" altLang="de-DE" sz="2000" b="1">
                <a:solidFill>
                  <a:srgbClr val="00007D"/>
                </a:solidFill>
                <a:latin typeface="Arial"/>
                <a:cs typeface="Arial"/>
              </a:rPr>
              <a:t> dual-</a:t>
            </a:r>
            <a:r>
              <a:rPr lang="de-DE" altLang="de-DE" sz="2000" b="1" err="1">
                <a:solidFill>
                  <a:srgbClr val="00007D"/>
                </a:solidFill>
                <a:latin typeface="Arial"/>
                <a:cs typeface="Arial"/>
              </a:rPr>
              <a:t>head</a:t>
            </a:r>
            <a:r>
              <a:rPr lang="de-DE" altLang="de-DE" sz="2000" b="1">
                <a:solidFill>
                  <a:srgbClr val="00007D"/>
                </a:solidFill>
                <a:latin typeface="Arial"/>
                <a:cs typeface="Arial"/>
              </a:rPr>
              <a:t> </a:t>
            </a:r>
            <a:r>
              <a:rPr lang="de-DE" altLang="de-DE" sz="2000" b="1" err="1">
                <a:solidFill>
                  <a:srgbClr val="00007D"/>
                </a:solidFill>
                <a:latin typeface="Arial"/>
                <a:cs typeface="Arial"/>
              </a:rPr>
              <a:t>designs</a:t>
            </a:r>
            <a:r>
              <a:rPr lang="de-DE" altLang="de-DE" sz="2000" b="1">
                <a:solidFill>
                  <a:srgbClr val="00007D"/>
                </a:solidFill>
                <a:latin typeface="Arial"/>
                <a:cs typeface="Arial"/>
              </a:rPr>
              <a:t> </a:t>
            </a:r>
            <a:endParaRPr lang="de-DE" altLang="de-DE" sz="2000" b="1">
              <a:solidFill>
                <a:srgbClr val="00007D"/>
              </a:solidFill>
            </a:endParaRPr>
          </a:p>
        </p:txBody>
      </p:sp>
    </p:spTree>
    <p:extLst>
      <p:ext uri="{BB962C8B-B14F-4D97-AF65-F5344CB8AC3E}">
        <p14:creationId xmlns:p14="http://schemas.microsoft.com/office/powerpoint/2010/main" val="203827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2</a:t>
            </a:fld>
            <a:endParaRPr lang="it-IT"/>
          </a:p>
        </p:txBody>
      </p:sp>
      <p:sp>
        <p:nvSpPr>
          <p:cNvPr id="34" name="CasellaDiTesto 33">
            <a:extLst>
              <a:ext uri="{FF2B5EF4-FFF2-40B4-BE49-F238E27FC236}">
                <a16:creationId xmlns:a16="http://schemas.microsoft.com/office/drawing/2014/main" id="{621D4C70-328C-4814-92A9-7CF678C1880B}"/>
              </a:ext>
            </a:extLst>
          </p:cNvPr>
          <p:cNvSpPr txBox="1"/>
          <p:nvPr/>
        </p:nvSpPr>
        <p:spPr>
          <a:xfrm>
            <a:off x="7150732" y="250961"/>
            <a:ext cx="4366328" cy="253916"/>
          </a:xfrm>
          <a:prstGeom prst="rect">
            <a:avLst/>
          </a:prstGeom>
          <a:noFill/>
        </p:spPr>
        <p:txBody>
          <a:bodyPr wrap="square">
            <a:spAutoFit/>
          </a:bodyPr>
          <a:lstStyle/>
          <a:p>
            <a:r>
              <a:rPr lang="en-US" sz="1050" b="1" i="1">
                <a:solidFill>
                  <a:srgbClr val="002948"/>
                </a:solidFill>
                <a:latin typeface="Calibri" panose="020F0502020204030204" pitchFamily="34" charset="0"/>
                <a:cs typeface="Calibri" panose="020F0502020204030204" pitchFamily="34" charset="0"/>
              </a:rPr>
              <a:t>Giada </a:t>
            </a:r>
            <a:r>
              <a:rPr lang="en-US" sz="1050" b="1" i="1" err="1">
                <a:solidFill>
                  <a:srgbClr val="002948"/>
                </a:solidFill>
                <a:latin typeface="Calibri" panose="020F0502020204030204" pitchFamily="34" charset="0"/>
                <a:cs typeface="Calibri" panose="020F0502020204030204" pitchFamily="34" charset="0"/>
              </a:rPr>
              <a:t>Petringa</a:t>
            </a:r>
            <a:endParaRPr lang="it-IT" sz="1050"/>
          </a:p>
        </p:txBody>
      </p:sp>
      <p:grpSp>
        <p:nvGrpSpPr>
          <p:cNvPr id="6" name="Gruppo 5">
            <a:extLst>
              <a:ext uri="{FF2B5EF4-FFF2-40B4-BE49-F238E27FC236}">
                <a16:creationId xmlns:a16="http://schemas.microsoft.com/office/drawing/2014/main" id="{DF660EE0-783F-4631-B401-7EC49FBBFC7E}"/>
              </a:ext>
            </a:extLst>
          </p:cNvPr>
          <p:cNvGrpSpPr/>
          <p:nvPr/>
        </p:nvGrpSpPr>
        <p:grpSpPr>
          <a:xfrm>
            <a:off x="8976320" y="5301207"/>
            <a:ext cx="3215680" cy="1556793"/>
            <a:chOff x="8976320" y="5301207"/>
            <a:chExt cx="3215680" cy="1556793"/>
          </a:xfrm>
        </p:grpSpPr>
        <p:sp>
          <p:nvSpPr>
            <p:cNvPr id="10" name="Triangolo rettangolo 9">
              <a:extLst>
                <a:ext uri="{FF2B5EF4-FFF2-40B4-BE49-F238E27FC236}">
                  <a16:creationId xmlns:a16="http://schemas.microsoft.com/office/drawing/2014/main" id="{84D24BA5-876D-4416-8179-9AA0A5DD8DA3}"/>
                </a:ext>
              </a:extLst>
            </p:cNvPr>
            <p:cNvSpPr/>
            <p:nvPr/>
          </p:nvSpPr>
          <p:spPr>
            <a:xfrm flipH="1">
              <a:off x="8976320" y="5301207"/>
              <a:ext cx="3215680" cy="1556793"/>
            </a:xfrm>
            <a:prstGeom prst="rtTriangle">
              <a:avLst/>
            </a:prstGeom>
            <a:solidFill>
              <a:srgbClr val="4FB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riangolo rettangolo 4">
              <a:extLst>
                <a:ext uri="{FF2B5EF4-FFF2-40B4-BE49-F238E27FC236}">
                  <a16:creationId xmlns:a16="http://schemas.microsoft.com/office/drawing/2014/main" id="{5BFF891A-7BB6-4F6B-9D6F-FE0005EC2739}"/>
                </a:ext>
              </a:extLst>
            </p:cNvPr>
            <p:cNvSpPr/>
            <p:nvPr/>
          </p:nvSpPr>
          <p:spPr>
            <a:xfrm flipH="1">
              <a:off x="9120336" y="5373216"/>
              <a:ext cx="3071664" cy="1482513"/>
            </a:xfrm>
            <a:prstGeom prst="rtTriangle">
              <a:avLst/>
            </a:prstGeom>
            <a:solidFill>
              <a:srgbClr val="002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testo&#10;&#10;Descrizione generata automaticamente">
              <a:extLst>
                <a:ext uri="{FF2B5EF4-FFF2-40B4-BE49-F238E27FC236}">
                  <a16:creationId xmlns:a16="http://schemas.microsoft.com/office/drawing/2014/main" id="{E65E617A-576C-42BD-B7C7-6AD93328A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754" y="6309320"/>
              <a:ext cx="2001918" cy="526636"/>
            </a:xfrm>
            <a:prstGeom prst="rect">
              <a:avLst/>
            </a:prstGeom>
          </p:spPr>
        </p:pic>
        <p:pic>
          <p:nvPicPr>
            <p:cNvPr id="4" name="Elemento grafico 3">
              <a:extLst>
                <a:ext uri="{FF2B5EF4-FFF2-40B4-BE49-F238E27FC236}">
                  <a16:creationId xmlns:a16="http://schemas.microsoft.com/office/drawing/2014/main" id="{E19A2672-6E44-4A93-B958-070146D20D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98820" y="5643340"/>
              <a:ext cx="638175" cy="323850"/>
            </a:xfrm>
            <a:prstGeom prst="rect">
              <a:avLst/>
            </a:prstGeom>
          </p:spPr>
        </p:pic>
      </p:grpSp>
      <p:sp>
        <p:nvSpPr>
          <p:cNvPr id="12" name="CasellaDiTesto 11">
            <a:extLst>
              <a:ext uri="{FF2B5EF4-FFF2-40B4-BE49-F238E27FC236}">
                <a16:creationId xmlns:a16="http://schemas.microsoft.com/office/drawing/2014/main" id="{FE031044-B70B-4FA1-993E-6AC555D4E703}"/>
              </a:ext>
            </a:extLst>
          </p:cNvPr>
          <p:cNvSpPr txBox="1"/>
          <p:nvPr/>
        </p:nvSpPr>
        <p:spPr>
          <a:xfrm>
            <a:off x="119336" y="527074"/>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Text</a:t>
            </a:r>
          </a:p>
        </p:txBody>
      </p:sp>
      <p:sp>
        <p:nvSpPr>
          <p:cNvPr id="7" name="CasellaDiTesto 6">
            <a:extLst>
              <a:ext uri="{FF2B5EF4-FFF2-40B4-BE49-F238E27FC236}">
                <a16:creationId xmlns:a16="http://schemas.microsoft.com/office/drawing/2014/main" id="{634BE40A-8235-154A-BEAB-FAEFA25888F9}"/>
              </a:ext>
            </a:extLst>
          </p:cNvPr>
          <p:cNvSpPr txBox="1"/>
          <p:nvPr/>
        </p:nvSpPr>
        <p:spPr>
          <a:xfrm>
            <a:off x="2954205" y="393323"/>
            <a:ext cx="2304256" cy="646331"/>
          </a:xfrm>
          <a:prstGeom prst="rect">
            <a:avLst/>
          </a:prstGeom>
          <a:noFill/>
        </p:spPr>
        <p:txBody>
          <a:bodyPr wrap="square" rtlCol="0">
            <a:spAutoFit/>
          </a:bodyPr>
          <a:lstStyle/>
          <a:p>
            <a:r>
              <a:rPr lang="it-IT" sz="3600" b="1" err="1">
                <a:solidFill>
                  <a:srgbClr val="002A48"/>
                </a:solidFill>
                <a:latin typeface="Calibri" panose="020F0502020204030204" pitchFamily="34" charset="0"/>
                <a:cs typeface="Calibri" panose="020F0502020204030204" pitchFamily="34" charset="0"/>
              </a:rPr>
              <a:t>Outline</a:t>
            </a:r>
            <a:endParaRPr lang="it-IT" sz="3600" b="1">
              <a:solidFill>
                <a:srgbClr val="002A48"/>
              </a:solidFill>
              <a:latin typeface="Calibri" panose="020F0502020204030204" pitchFamily="34" charset="0"/>
              <a:cs typeface="Calibri" panose="020F0502020204030204" pitchFamily="34" charset="0"/>
            </a:endParaRPr>
          </a:p>
        </p:txBody>
      </p:sp>
      <p:sp>
        <p:nvSpPr>
          <p:cNvPr id="9" name="Rettangolo 8">
            <a:extLst>
              <a:ext uri="{FF2B5EF4-FFF2-40B4-BE49-F238E27FC236}">
                <a16:creationId xmlns:a16="http://schemas.microsoft.com/office/drawing/2014/main" id="{8914C828-F1A1-E34A-9ECB-F20EB6AE2D01}"/>
              </a:ext>
            </a:extLst>
          </p:cNvPr>
          <p:cNvSpPr/>
          <p:nvPr/>
        </p:nvSpPr>
        <p:spPr>
          <a:xfrm>
            <a:off x="84466" y="1289083"/>
            <a:ext cx="10341515" cy="4893647"/>
          </a:xfrm>
          <a:prstGeom prst="rect">
            <a:avLst/>
          </a:prstGeom>
          <a:solidFill>
            <a:schemeClr val="bg1"/>
          </a:solidFill>
        </p:spPr>
        <p:txBody>
          <a:bodyPr wrap="square" lIns="91440" tIns="45720" rIns="91440" bIns="45720" anchor="t">
            <a:spAutoFit/>
          </a:bodyPr>
          <a:lstStyle/>
          <a:p>
            <a:pPr marL="457200" fontAlgn="base"/>
            <a:r>
              <a:rPr lang="it-IT" sz="2400" b="1">
                <a:solidFill>
                  <a:schemeClr val="tx2">
                    <a:lumMod val="75000"/>
                    <a:lumOff val="25000"/>
                  </a:schemeClr>
                </a:solidFill>
                <a:latin typeface="Calibri"/>
                <a:cs typeface="Calibri"/>
              </a:rPr>
              <a:t>1. Target and </a:t>
            </a:r>
            <a:r>
              <a:rPr lang="it-IT" sz="2400" b="1" err="1">
                <a:solidFill>
                  <a:schemeClr val="tx2">
                    <a:lumMod val="75000"/>
                    <a:lumOff val="25000"/>
                  </a:schemeClr>
                </a:solidFill>
                <a:latin typeface="Calibri"/>
                <a:cs typeface="Calibri"/>
              </a:rPr>
              <a:t>Projectile</a:t>
            </a:r>
            <a:r>
              <a:rPr lang="it-IT" sz="2400" b="1">
                <a:solidFill>
                  <a:schemeClr val="tx2">
                    <a:lumMod val="75000"/>
                    <a:lumOff val="25000"/>
                  </a:schemeClr>
                </a:solidFill>
                <a:latin typeface="Calibri"/>
                <a:cs typeface="Calibri"/>
              </a:rPr>
              <a:t> </a:t>
            </a:r>
            <a:r>
              <a:rPr lang="it-IT" sz="2400" b="1" err="1">
                <a:solidFill>
                  <a:schemeClr val="tx2">
                    <a:lumMod val="75000"/>
                    <a:lumOff val="25000"/>
                  </a:schemeClr>
                </a:solidFill>
                <a:latin typeface="Calibri"/>
                <a:cs typeface="Calibri"/>
              </a:rPr>
              <a:t>fragmentation</a:t>
            </a:r>
            <a:r>
              <a:rPr lang="it-IT" sz="2400" b="1">
                <a:solidFill>
                  <a:schemeClr val="tx2">
                    <a:lumMod val="75000"/>
                    <a:lumOff val="25000"/>
                  </a:schemeClr>
                </a:solidFill>
                <a:latin typeface="Calibri"/>
                <a:cs typeface="Calibri"/>
              </a:rPr>
              <a:t> and </a:t>
            </a:r>
            <a:r>
              <a:rPr lang="it-IT" sz="2400" b="1" err="1">
                <a:solidFill>
                  <a:schemeClr val="tx2">
                    <a:lumMod val="75000"/>
                    <a:lumOff val="25000"/>
                  </a:schemeClr>
                </a:solidFill>
                <a:latin typeface="Calibri"/>
                <a:cs typeface="Calibri"/>
              </a:rPr>
              <a:t>nuclear</a:t>
            </a:r>
            <a:r>
              <a:rPr lang="it-IT" sz="2400" b="1">
                <a:solidFill>
                  <a:schemeClr val="tx2">
                    <a:lumMod val="75000"/>
                    <a:lumOff val="25000"/>
                  </a:schemeClr>
                </a:solidFill>
                <a:latin typeface="Calibri"/>
                <a:cs typeface="Calibri"/>
              </a:rPr>
              <a:t> reaction for </a:t>
            </a:r>
            <a:r>
              <a:rPr lang="it-IT" sz="2400" b="1" err="1">
                <a:solidFill>
                  <a:schemeClr val="tx2">
                    <a:lumMod val="75000"/>
                    <a:lumOff val="25000"/>
                  </a:schemeClr>
                </a:solidFill>
                <a:latin typeface="Calibri"/>
                <a:cs typeface="Calibri"/>
              </a:rPr>
              <a:t>medical</a:t>
            </a:r>
            <a:r>
              <a:rPr lang="it-IT" sz="2400" b="1">
                <a:solidFill>
                  <a:schemeClr val="tx2">
                    <a:lumMod val="75000"/>
                    <a:lumOff val="25000"/>
                  </a:schemeClr>
                </a:solidFill>
                <a:latin typeface="Calibri"/>
                <a:cs typeface="Calibri"/>
              </a:rPr>
              <a:t> and </a:t>
            </a:r>
            <a:r>
              <a:rPr lang="it-IT" sz="2400" b="1" err="1">
                <a:solidFill>
                  <a:schemeClr val="tx2">
                    <a:lumMod val="75000"/>
                    <a:lumOff val="25000"/>
                  </a:schemeClr>
                </a:solidFill>
                <a:latin typeface="Calibri"/>
                <a:cs typeface="Calibri"/>
              </a:rPr>
              <a:t>space</a:t>
            </a:r>
            <a:r>
              <a:rPr lang="it-IT" sz="2400" b="1">
                <a:solidFill>
                  <a:schemeClr val="tx2">
                    <a:lumMod val="75000"/>
                    <a:lumOff val="25000"/>
                  </a:schemeClr>
                </a:solidFill>
                <a:latin typeface="Calibri"/>
                <a:cs typeface="Calibri"/>
              </a:rPr>
              <a:t> </a:t>
            </a:r>
            <a:r>
              <a:rPr lang="it-IT" sz="2400" b="1" err="1">
                <a:solidFill>
                  <a:schemeClr val="tx2">
                    <a:lumMod val="75000"/>
                    <a:lumOff val="25000"/>
                  </a:schemeClr>
                </a:solidFill>
                <a:latin typeface="Calibri"/>
                <a:cs typeface="Calibri"/>
              </a:rPr>
              <a:t>applications</a:t>
            </a:r>
            <a:endParaRPr lang="it-IT" sz="2400" b="1">
              <a:solidFill>
                <a:schemeClr val="tx2">
                  <a:lumMod val="75000"/>
                  <a:lumOff val="25000"/>
                </a:schemeClr>
              </a:solidFill>
              <a:latin typeface="Calibri"/>
              <a:cs typeface="Calibri"/>
            </a:endParaRPr>
          </a:p>
          <a:p>
            <a:pPr marL="457200" fontAlgn="base"/>
            <a:endParaRPr lang="it-IT" sz="2400" b="1">
              <a:solidFill>
                <a:schemeClr val="tx2">
                  <a:lumMod val="75000"/>
                  <a:lumOff val="25000"/>
                </a:schemeClr>
              </a:solidFill>
              <a:latin typeface="Calibri" panose="020F0502020204030204" pitchFamily="34" charset="0"/>
              <a:cs typeface="Calibri" panose="020F0502020204030204" pitchFamily="34" charset="0"/>
            </a:endParaRPr>
          </a:p>
          <a:p>
            <a:pPr marL="1371600"/>
            <a:r>
              <a:rPr lang="it-IT" sz="2400" b="1">
                <a:solidFill>
                  <a:schemeClr val="tx2">
                    <a:lumMod val="75000"/>
                    <a:lumOff val="25000"/>
                  </a:schemeClr>
                </a:solidFill>
                <a:latin typeface="Calibri"/>
                <a:cs typeface="Calibri"/>
              </a:rPr>
              <a:t>1.1 Proton </a:t>
            </a:r>
            <a:r>
              <a:rPr lang="it-IT" sz="2400" b="1" err="1">
                <a:solidFill>
                  <a:schemeClr val="tx2">
                    <a:lumMod val="75000"/>
                    <a:lumOff val="25000"/>
                  </a:schemeClr>
                </a:solidFill>
                <a:latin typeface="Calibri"/>
                <a:cs typeface="Calibri"/>
              </a:rPr>
              <a:t>beams</a:t>
            </a:r>
            <a:endParaRPr lang="it-IT" sz="2400" b="1">
              <a:solidFill>
                <a:schemeClr val="tx2">
                  <a:lumMod val="75000"/>
                  <a:lumOff val="25000"/>
                </a:schemeClr>
              </a:solidFill>
              <a:latin typeface="Calibri"/>
              <a:cs typeface="Calibri"/>
            </a:endParaRPr>
          </a:p>
          <a:p>
            <a:pPr marL="1371600"/>
            <a:r>
              <a:rPr lang="it-IT" sz="2400" b="1">
                <a:solidFill>
                  <a:schemeClr val="tx2">
                    <a:lumMod val="75000"/>
                    <a:lumOff val="25000"/>
                  </a:schemeClr>
                </a:solidFill>
                <a:latin typeface="Calibri"/>
                <a:cs typeface="Calibri"/>
              </a:rPr>
              <a:t>1.2 Multiple-</a:t>
            </a:r>
            <a:r>
              <a:rPr lang="it-IT" sz="2400" b="1" err="1">
                <a:solidFill>
                  <a:schemeClr val="tx2">
                    <a:lumMod val="75000"/>
                    <a:lumOff val="25000"/>
                  </a:schemeClr>
                </a:solidFill>
                <a:latin typeface="Calibri"/>
                <a:cs typeface="Calibri"/>
              </a:rPr>
              <a:t>ion</a:t>
            </a:r>
            <a:r>
              <a:rPr lang="it-IT" sz="2400" b="1">
                <a:solidFill>
                  <a:schemeClr val="tx2">
                    <a:lumMod val="75000"/>
                    <a:lumOff val="25000"/>
                  </a:schemeClr>
                </a:solidFill>
                <a:latin typeface="Calibri"/>
                <a:cs typeface="Calibri"/>
              </a:rPr>
              <a:t> </a:t>
            </a:r>
          </a:p>
          <a:p>
            <a:pPr marL="1371600"/>
            <a:r>
              <a:rPr lang="it-IT" sz="2400" b="1">
                <a:solidFill>
                  <a:schemeClr val="tx2">
                    <a:lumMod val="75000"/>
                    <a:lumOff val="25000"/>
                  </a:schemeClr>
                </a:solidFill>
                <a:latin typeface="Calibri"/>
                <a:cs typeface="Calibri"/>
              </a:rPr>
              <a:t>     1.2.1 Flash </a:t>
            </a:r>
            <a:r>
              <a:rPr lang="it-IT" sz="2400" b="1" err="1">
                <a:solidFill>
                  <a:schemeClr val="tx2">
                    <a:lumMod val="75000"/>
                    <a:lumOff val="25000"/>
                  </a:schemeClr>
                </a:solidFill>
                <a:latin typeface="Calibri"/>
                <a:cs typeface="Calibri"/>
              </a:rPr>
              <a:t>radiotherapy</a:t>
            </a:r>
            <a:r>
              <a:rPr lang="it-IT" sz="2400" b="1">
                <a:solidFill>
                  <a:schemeClr val="tx2">
                    <a:lumMod val="75000"/>
                    <a:lumOff val="25000"/>
                  </a:schemeClr>
                </a:solidFill>
                <a:latin typeface="Calibri"/>
                <a:cs typeface="Calibri"/>
              </a:rPr>
              <a:t> </a:t>
            </a:r>
            <a:endParaRPr lang="it-IT" sz="2400" b="1">
              <a:solidFill>
                <a:schemeClr val="tx2">
                  <a:lumMod val="75000"/>
                  <a:lumOff val="25000"/>
                </a:schemeClr>
              </a:solidFill>
              <a:latin typeface="Calibri" panose="020F0502020204030204" pitchFamily="34" charset="0"/>
              <a:cs typeface="Calibri" panose="020F0502020204030204" pitchFamily="34" charset="0"/>
            </a:endParaRPr>
          </a:p>
          <a:p>
            <a:pPr marL="1371600"/>
            <a:r>
              <a:rPr lang="it-IT" sz="2400" b="1">
                <a:solidFill>
                  <a:schemeClr val="tx2">
                    <a:lumMod val="75000"/>
                    <a:lumOff val="25000"/>
                  </a:schemeClr>
                </a:solidFill>
                <a:latin typeface="Calibri"/>
                <a:cs typeface="Calibri"/>
              </a:rPr>
              <a:t>1.3 Boron </a:t>
            </a:r>
            <a:r>
              <a:rPr lang="it-IT" sz="2400" b="1" err="1">
                <a:solidFill>
                  <a:schemeClr val="tx2">
                    <a:lumMod val="75000"/>
                    <a:lumOff val="25000"/>
                  </a:schemeClr>
                </a:solidFill>
                <a:latin typeface="Calibri"/>
                <a:cs typeface="Calibri"/>
              </a:rPr>
              <a:t>Neutron</a:t>
            </a:r>
            <a:r>
              <a:rPr lang="it-IT" sz="2400" b="1">
                <a:solidFill>
                  <a:schemeClr val="tx2">
                    <a:lumMod val="75000"/>
                    <a:lumOff val="25000"/>
                  </a:schemeClr>
                </a:solidFill>
                <a:latin typeface="Calibri"/>
                <a:cs typeface="Calibri"/>
              </a:rPr>
              <a:t> Capture Therapy </a:t>
            </a:r>
          </a:p>
          <a:p>
            <a:pPr marL="1371600"/>
            <a:r>
              <a:rPr lang="it-IT" sz="2400" b="1">
                <a:solidFill>
                  <a:schemeClr val="tx2">
                    <a:lumMod val="75000"/>
                    <a:lumOff val="25000"/>
                  </a:schemeClr>
                </a:solidFill>
                <a:latin typeface="Calibri"/>
                <a:cs typeface="Calibri"/>
              </a:rPr>
              <a:t>1.4 </a:t>
            </a:r>
            <a:r>
              <a:rPr lang="it-IT" sz="2400" b="1" err="1">
                <a:solidFill>
                  <a:schemeClr val="tx2">
                    <a:lumMod val="75000"/>
                    <a:lumOff val="25000"/>
                  </a:schemeClr>
                </a:solidFill>
                <a:latin typeface="Calibri"/>
                <a:cs typeface="Calibri"/>
              </a:rPr>
              <a:t>Radioprotection</a:t>
            </a:r>
            <a:r>
              <a:rPr lang="it-IT" sz="2400" b="1">
                <a:solidFill>
                  <a:schemeClr val="tx2">
                    <a:lumMod val="75000"/>
                    <a:lumOff val="25000"/>
                  </a:schemeClr>
                </a:solidFill>
                <a:latin typeface="Calibri"/>
                <a:cs typeface="Calibri"/>
              </a:rPr>
              <a:t> in </a:t>
            </a:r>
            <a:r>
              <a:rPr lang="it-IT" sz="2400" b="1" err="1">
                <a:solidFill>
                  <a:schemeClr val="tx2">
                    <a:lumMod val="75000"/>
                    <a:lumOff val="25000"/>
                  </a:schemeClr>
                </a:solidFill>
                <a:latin typeface="Calibri"/>
                <a:cs typeface="Calibri"/>
              </a:rPr>
              <a:t>space</a:t>
            </a:r>
            <a:r>
              <a:rPr lang="it-IT" sz="2400" b="1">
                <a:solidFill>
                  <a:schemeClr val="tx2">
                    <a:lumMod val="75000"/>
                    <a:lumOff val="25000"/>
                  </a:schemeClr>
                </a:solidFill>
                <a:latin typeface="Calibri"/>
                <a:cs typeface="Calibri"/>
              </a:rPr>
              <a:t> </a:t>
            </a:r>
            <a:r>
              <a:rPr lang="it-IT" sz="2400" b="1" err="1">
                <a:solidFill>
                  <a:schemeClr val="tx2">
                    <a:lumMod val="75000"/>
                    <a:lumOff val="25000"/>
                  </a:schemeClr>
                </a:solidFill>
                <a:latin typeface="Calibri"/>
                <a:cs typeface="Calibri"/>
              </a:rPr>
              <a:t>applications</a:t>
            </a:r>
            <a:r>
              <a:rPr lang="it-IT" sz="2400" b="1">
                <a:solidFill>
                  <a:schemeClr val="tx2">
                    <a:lumMod val="75000"/>
                    <a:lumOff val="25000"/>
                  </a:schemeClr>
                </a:solidFill>
                <a:latin typeface="Calibri"/>
                <a:cs typeface="Calibri"/>
              </a:rPr>
              <a:t> </a:t>
            </a:r>
            <a:endParaRPr lang="it-IT" sz="2400" b="1">
              <a:solidFill>
                <a:schemeClr val="tx2">
                  <a:lumMod val="75000"/>
                  <a:lumOff val="25000"/>
                </a:schemeClr>
              </a:solidFill>
              <a:latin typeface="Calibri" panose="020F0502020204030204" pitchFamily="34" charset="0"/>
              <a:cs typeface="Calibri" panose="020F0502020204030204" pitchFamily="34" charset="0"/>
            </a:endParaRPr>
          </a:p>
          <a:p>
            <a:pPr marL="457200" fontAlgn="base"/>
            <a:endParaRPr lang="it-IT" sz="2400" b="1">
              <a:solidFill>
                <a:schemeClr val="tx2">
                  <a:lumMod val="75000"/>
                  <a:lumOff val="25000"/>
                </a:schemeClr>
              </a:solidFill>
              <a:latin typeface="Calibri" panose="020F0502020204030204" pitchFamily="34" charset="0"/>
              <a:cs typeface="Calibri" panose="020F0502020204030204" pitchFamily="34" charset="0"/>
            </a:endParaRPr>
          </a:p>
          <a:p>
            <a:pPr marL="457200" fontAlgn="base"/>
            <a:r>
              <a:rPr lang="it-IT" sz="2400" b="1">
                <a:solidFill>
                  <a:schemeClr val="tx2">
                    <a:lumMod val="75000"/>
                    <a:lumOff val="25000"/>
                  </a:schemeClr>
                </a:solidFill>
                <a:latin typeface="Calibri"/>
                <a:cs typeface="Calibri"/>
              </a:rPr>
              <a:t>2. </a:t>
            </a:r>
            <a:r>
              <a:rPr lang="it-IT" sz="2400" b="1" err="1">
                <a:solidFill>
                  <a:schemeClr val="tx2">
                    <a:lumMod val="75000"/>
                    <a:lumOff val="25000"/>
                  </a:schemeClr>
                </a:solidFill>
                <a:latin typeface="Calibri"/>
                <a:cs typeface="Calibri"/>
              </a:rPr>
              <a:t>Radioactive</a:t>
            </a:r>
            <a:r>
              <a:rPr lang="it-IT" sz="2400" b="1">
                <a:solidFill>
                  <a:schemeClr val="tx2">
                    <a:lumMod val="75000"/>
                    <a:lumOff val="25000"/>
                  </a:schemeClr>
                </a:solidFill>
                <a:latin typeface="Calibri"/>
                <a:cs typeface="Calibri"/>
              </a:rPr>
              <a:t> </a:t>
            </a:r>
            <a:r>
              <a:rPr lang="it-IT" sz="2400" b="1" err="1">
                <a:solidFill>
                  <a:schemeClr val="tx2">
                    <a:lumMod val="75000"/>
                    <a:lumOff val="25000"/>
                  </a:schemeClr>
                </a:solidFill>
                <a:latin typeface="Calibri"/>
                <a:cs typeface="Calibri"/>
              </a:rPr>
              <a:t>beams</a:t>
            </a:r>
            <a:r>
              <a:rPr lang="it-IT" sz="2400" b="1">
                <a:solidFill>
                  <a:schemeClr val="tx2">
                    <a:lumMod val="75000"/>
                    <a:lumOff val="25000"/>
                  </a:schemeClr>
                </a:solidFill>
                <a:latin typeface="Calibri"/>
                <a:cs typeface="Calibri"/>
              </a:rPr>
              <a:t> in </a:t>
            </a:r>
            <a:r>
              <a:rPr lang="it-IT" sz="2400" b="1" err="1">
                <a:solidFill>
                  <a:schemeClr val="tx2">
                    <a:lumMod val="75000"/>
                    <a:lumOff val="25000"/>
                  </a:schemeClr>
                </a:solidFill>
                <a:latin typeface="Calibri"/>
                <a:cs typeface="Calibri"/>
              </a:rPr>
              <a:t>particle</a:t>
            </a:r>
            <a:r>
              <a:rPr lang="it-IT" sz="2400" b="1">
                <a:solidFill>
                  <a:schemeClr val="tx2">
                    <a:lumMod val="75000"/>
                    <a:lumOff val="25000"/>
                  </a:schemeClr>
                </a:solidFill>
                <a:latin typeface="Calibri"/>
                <a:cs typeface="Calibri"/>
              </a:rPr>
              <a:t> therapy: in </a:t>
            </a:r>
            <a:r>
              <a:rPr lang="it-IT" sz="2400" b="1" err="1">
                <a:solidFill>
                  <a:schemeClr val="tx2">
                    <a:lumMod val="75000"/>
                    <a:lumOff val="25000"/>
                  </a:schemeClr>
                </a:solidFill>
                <a:latin typeface="Calibri"/>
                <a:cs typeface="Calibri"/>
              </a:rPr>
              <a:t>beam</a:t>
            </a:r>
            <a:r>
              <a:rPr lang="it-IT" sz="2400" b="1">
                <a:solidFill>
                  <a:schemeClr val="tx2">
                    <a:lumMod val="75000"/>
                    <a:lumOff val="25000"/>
                  </a:schemeClr>
                </a:solidFill>
                <a:latin typeface="Calibri"/>
                <a:cs typeface="Calibri"/>
              </a:rPr>
              <a:t> PET</a:t>
            </a:r>
          </a:p>
          <a:p>
            <a:pPr marL="457200" fontAlgn="base"/>
            <a:endParaRPr lang="it-IT" sz="2400" b="1">
              <a:solidFill>
                <a:schemeClr val="tx2">
                  <a:lumMod val="75000"/>
                  <a:lumOff val="25000"/>
                </a:schemeClr>
              </a:solidFill>
              <a:latin typeface="Calibri" panose="020F0502020204030204" pitchFamily="34" charset="0"/>
              <a:cs typeface="Calibri" panose="020F0502020204030204" pitchFamily="34" charset="0"/>
            </a:endParaRPr>
          </a:p>
          <a:p>
            <a:pPr marL="457200" fontAlgn="base"/>
            <a:r>
              <a:rPr lang="it-IT" sz="2400" b="1">
                <a:solidFill>
                  <a:schemeClr val="tx2">
                    <a:lumMod val="75000"/>
                    <a:lumOff val="25000"/>
                  </a:schemeClr>
                </a:solidFill>
                <a:latin typeface="Calibri"/>
                <a:cs typeface="Calibri"/>
              </a:rPr>
              <a:t>3. Cross-</a:t>
            </a:r>
            <a:r>
              <a:rPr lang="it-IT" sz="2400" b="1" err="1">
                <a:solidFill>
                  <a:schemeClr val="tx2">
                    <a:lumMod val="75000"/>
                    <a:lumOff val="25000"/>
                  </a:schemeClr>
                </a:solidFill>
                <a:latin typeface="Calibri"/>
                <a:cs typeface="Calibri"/>
              </a:rPr>
              <a:t>section</a:t>
            </a:r>
            <a:r>
              <a:rPr lang="it-IT" sz="2400" b="1">
                <a:solidFill>
                  <a:schemeClr val="tx2">
                    <a:lumMod val="75000"/>
                    <a:lumOff val="25000"/>
                  </a:schemeClr>
                </a:solidFill>
                <a:latin typeface="Calibri"/>
                <a:cs typeface="Calibri"/>
              </a:rPr>
              <a:t> study for </a:t>
            </a:r>
            <a:r>
              <a:rPr lang="it-IT" sz="2400" b="1" err="1">
                <a:solidFill>
                  <a:schemeClr val="tx2">
                    <a:lumMod val="75000"/>
                    <a:lumOff val="25000"/>
                  </a:schemeClr>
                </a:solidFill>
                <a:latin typeface="Calibri"/>
                <a:cs typeface="Calibri"/>
              </a:rPr>
              <a:t>exotic</a:t>
            </a:r>
            <a:r>
              <a:rPr lang="it-IT" sz="2400" b="1">
                <a:solidFill>
                  <a:schemeClr val="tx2">
                    <a:lumMod val="75000"/>
                    <a:lumOff val="25000"/>
                  </a:schemeClr>
                </a:solidFill>
                <a:latin typeface="Calibri"/>
                <a:cs typeface="Calibri"/>
              </a:rPr>
              <a:t> </a:t>
            </a:r>
            <a:r>
              <a:rPr lang="it-IT" sz="2400" b="1" err="1">
                <a:solidFill>
                  <a:schemeClr val="tx2">
                    <a:lumMod val="75000"/>
                    <a:lumOff val="25000"/>
                  </a:schemeClr>
                </a:solidFill>
                <a:latin typeface="Calibri"/>
                <a:cs typeface="Calibri"/>
              </a:rPr>
              <a:t>radioisotopes</a:t>
            </a:r>
            <a:r>
              <a:rPr lang="it-IT" sz="2400" b="1">
                <a:solidFill>
                  <a:schemeClr val="tx2">
                    <a:lumMod val="75000"/>
                    <a:lumOff val="25000"/>
                  </a:schemeClr>
                </a:solidFill>
                <a:latin typeface="Calibri"/>
                <a:cs typeface="Calibri"/>
              </a:rPr>
              <a:t> production with high-</a:t>
            </a:r>
            <a:r>
              <a:rPr lang="it-IT" sz="2400" b="1" err="1">
                <a:solidFill>
                  <a:schemeClr val="tx2">
                    <a:lumMod val="75000"/>
                    <a:lumOff val="25000"/>
                  </a:schemeClr>
                </a:solidFill>
                <a:latin typeface="Calibri"/>
                <a:cs typeface="Calibri"/>
              </a:rPr>
              <a:t>intensity</a:t>
            </a:r>
            <a:r>
              <a:rPr lang="it-IT" sz="2400" b="1">
                <a:solidFill>
                  <a:schemeClr val="tx2">
                    <a:lumMod val="75000"/>
                    <a:lumOff val="25000"/>
                  </a:schemeClr>
                </a:solidFill>
                <a:latin typeface="Calibri"/>
                <a:cs typeface="Calibri"/>
              </a:rPr>
              <a:t> </a:t>
            </a:r>
            <a:r>
              <a:rPr lang="it-IT" sz="2400" b="1" err="1">
                <a:solidFill>
                  <a:schemeClr val="tx2">
                    <a:lumMod val="75000"/>
                    <a:lumOff val="25000"/>
                  </a:schemeClr>
                </a:solidFill>
                <a:latin typeface="Calibri"/>
                <a:cs typeface="Calibri"/>
              </a:rPr>
              <a:t>beams</a:t>
            </a:r>
            <a:r>
              <a:rPr lang="it-IT" sz="2400" b="1">
                <a:solidFill>
                  <a:schemeClr val="tx2">
                    <a:lumMod val="75000"/>
                    <a:lumOff val="25000"/>
                  </a:schemeClr>
                </a:solidFill>
                <a:latin typeface="Calibri"/>
                <a:cs typeface="Calibri"/>
              </a:rPr>
              <a:t> </a:t>
            </a:r>
            <a:r>
              <a:rPr lang="it-IT" sz="2400" b="1" err="1">
                <a:solidFill>
                  <a:schemeClr val="tx2">
                    <a:lumMod val="75000"/>
                    <a:lumOff val="25000"/>
                  </a:schemeClr>
                </a:solidFill>
                <a:latin typeface="Calibri"/>
                <a:cs typeface="Calibri"/>
              </a:rPr>
              <a:t>at</a:t>
            </a:r>
            <a:r>
              <a:rPr lang="it-IT" sz="2400" b="1">
                <a:solidFill>
                  <a:schemeClr val="tx2">
                    <a:lumMod val="75000"/>
                    <a:lumOff val="25000"/>
                  </a:schemeClr>
                </a:solidFill>
                <a:latin typeface="Calibri"/>
                <a:cs typeface="Calibri"/>
              </a:rPr>
              <a:t> LNS</a:t>
            </a:r>
          </a:p>
        </p:txBody>
      </p:sp>
    </p:spTree>
    <p:custDataLst>
      <p:tags r:id="rId1"/>
    </p:custDataLst>
    <p:extLst>
      <p:ext uri="{BB962C8B-B14F-4D97-AF65-F5344CB8AC3E}">
        <p14:creationId xmlns:p14="http://schemas.microsoft.com/office/powerpoint/2010/main" val="180031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95F00B8-F9CB-4042-8C4C-A158A26978C7}"/>
              </a:ext>
            </a:extLst>
          </p:cNvPr>
          <p:cNvSpPr>
            <a:spLocks noGrp="1"/>
          </p:cNvSpPr>
          <p:nvPr>
            <p:ph type="sldNum" sz="quarter" idx="12"/>
          </p:nvPr>
        </p:nvSpPr>
        <p:spPr/>
        <p:txBody>
          <a:bodyPr/>
          <a:lstStyle/>
          <a:p>
            <a:fld id="{825A1364-9D83-4D37-A282-5E5560CE45FB}" type="slidenum">
              <a:rPr lang="it-IT" smtClean="0"/>
              <a:pPr/>
              <a:t>29</a:t>
            </a:fld>
            <a:endParaRPr lang="it-IT"/>
          </a:p>
        </p:txBody>
      </p:sp>
      <p:grpSp>
        <p:nvGrpSpPr>
          <p:cNvPr id="5" name="Gruppieren 4">
            <a:extLst>
              <a:ext uri="{FF2B5EF4-FFF2-40B4-BE49-F238E27FC236}">
                <a16:creationId xmlns:a16="http://schemas.microsoft.com/office/drawing/2014/main" id="{36A710FE-CEA0-4B47-9AA9-CAF9CEAB3299}"/>
              </a:ext>
            </a:extLst>
          </p:cNvPr>
          <p:cNvGrpSpPr>
            <a:grpSpLocks/>
          </p:cNvGrpSpPr>
          <p:nvPr/>
        </p:nvGrpSpPr>
        <p:grpSpPr bwMode="auto">
          <a:xfrm>
            <a:off x="95428" y="1611953"/>
            <a:ext cx="7871021" cy="3870131"/>
            <a:chOff x="668595" y="1723391"/>
            <a:chExt cx="7872776" cy="3870564"/>
          </a:xfrm>
        </p:grpSpPr>
        <p:pic>
          <p:nvPicPr>
            <p:cNvPr id="6" name="Grafik 2">
              <a:extLst>
                <a:ext uri="{FF2B5EF4-FFF2-40B4-BE49-F238E27FC236}">
                  <a16:creationId xmlns:a16="http://schemas.microsoft.com/office/drawing/2014/main" id="{297B8D1A-D31D-3A47-AE60-B7DF7FFF2F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063" t="16666" r="11250" b="9838"/>
            <a:stretch/>
          </p:blipFill>
          <p:spPr bwMode="auto">
            <a:xfrm>
              <a:off x="3889363" y="1723391"/>
              <a:ext cx="4652008" cy="387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3">
              <a:extLst>
                <a:ext uri="{FF2B5EF4-FFF2-40B4-BE49-F238E27FC236}">
                  <a16:creationId xmlns:a16="http://schemas.microsoft.com/office/drawing/2014/main" id="{5F778C2D-2102-D741-8EEB-D4A417EAB483}"/>
                </a:ext>
              </a:extLst>
            </p:cNvPr>
            <p:cNvPicPr>
              <a:picLocks noChangeAspect="1"/>
            </p:cNvPicPr>
            <p:nvPr/>
          </p:nvPicPr>
          <p:blipFill>
            <a:blip r:embed="rId3" cstate="print">
              <a:extLst>
                <a:ext uri="{28A0092B-C50C-407E-A947-70E740481C1C}">
                  <a14:useLocalDpi xmlns:a14="http://schemas.microsoft.com/office/drawing/2010/main" val="0"/>
                </a:ext>
              </a:extLst>
            </a:blip>
            <a:srcRect l="19061" t="27779" r="3125" b="8888"/>
            <a:stretch>
              <a:fillRect/>
            </a:stretch>
          </p:blipFill>
          <p:spPr bwMode="auto">
            <a:xfrm>
              <a:off x="668595" y="3923613"/>
              <a:ext cx="3191548" cy="134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Grafik 30">
            <a:extLst>
              <a:ext uri="{FF2B5EF4-FFF2-40B4-BE49-F238E27FC236}">
                <a16:creationId xmlns:a16="http://schemas.microsoft.com/office/drawing/2014/main" id="{4D4F7E13-C844-1F4D-9D79-B8DD27431EFB}"/>
              </a:ext>
            </a:extLst>
          </p:cNvPr>
          <p:cNvPicPr>
            <a:picLocks noChangeAspect="1"/>
          </p:cNvPicPr>
          <p:nvPr/>
        </p:nvPicPr>
        <p:blipFill>
          <a:blip r:embed="rId4"/>
          <a:stretch>
            <a:fillRect/>
          </a:stretch>
        </p:blipFill>
        <p:spPr>
          <a:xfrm>
            <a:off x="95428" y="1580648"/>
            <a:ext cx="3235221" cy="2128893"/>
          </a:xfrm>
          <a:prstGeom prst="rect">
            <a:avLst/>
          </a:prstGeom>
        </p:spPr>
      </p:pic>
      <p:sp>
        <p:nvSpPr>
          <p:cNvPr id="9" name="Textfeld 7">
            <a:extLst>
              <a:ext uri="{FF2B5EF4-FFF2-40B4-BE49-F238E27FC236}">
                <a16:creationId xmlns:a16="http://schemas.microsoft.com/office/drawing/2014/main" id="{0A7B3198-099A-3E43-8DFA-D926306CC675}"/>
              </a:ext>
            </a:extLst>
          </p:cNvPr>
          <p:cNvSpPr txBox="1"/>
          <p:nvPr/>
        </p:nvSpPr>
        <p:spPr>
          <a:xfrm>
            <a:off x="5470155" y="2697813"/>
            <a:ext cx="2049920" cy="338554"/>
          </a:xfrm>
          <a:prstGeom prst="rect">
            <a:avLst/>
          </a:prstGeom>
          <a:noFill/>
        </p:spPr>
        <p:txBody>
          <a:bodyPr wrap="none" rtlCol="0">
            <a:spAutoFit/>
          </a:bodyPr>
          <a:lstStyle/>
          <a:p>
            <a:r>
              <a:rPr lang="de-DE" sz="1600">
                <a:solidFill>
                  <a:prstClr val="white"/>
                </a:solidFill>
                <a:latin typeface="Calibri"/>
              </a:rPr>
              <a:t>Proton </a:t>
            </a:r>
            <a:r>
              <a:rPr lang="de-DE" sz="1600" err="1">
                <a:solidFill>
                  <a:prstClr val="white"/>
                </a:solidFill>
                <a:latin typeface="Calibri"/>
              </a:rPr>
              <a:t>treatment</a:t>
            </a:r>
            <a:r>
              <a:rPr lang="de-DE" sz="1600">
                <a:solidFill>
                  <a:prstClr val="white"/>
                </a:solidFill>
                <a:latin typeface="Calibri"/>
              </a:rPr>
              <a:t> plan</a:t>
            </a:r>
          </a:p>
        </p:txBody>
      </p:sp>
      <p:sp>
        <p:nvSpPr>
          <p:cNvPr id="10" name="Textfeld 31">
            <a:extLst>
              <a:ext uri="{FF2B5EF4-FFF2-40B4-BE49-F238E27FC236}">
                <a16:creationId xmlns:a16="http://schemas.microsoft.com/office/drawing/2014/main" id="{9D57B3C0-A879-6E41-8B5D-510A3BDFF073}"/>
              </a:ext>
            </a:extLst>
          </p:cNvPr>
          <p:cNvSpPr txBox="1"/>
          <p:nvPr/>
        </p:nvSpPr>
        <p:spPr>
          <a:xfrm>
            <a:off x="4425612" y="3208110"/>
            <a:ext cx="2982932" cy="338554"/>
          </a:xfrm>
          <a:prstGeom prst="rect">
            <a:avLst/>
          </a:prstGeom>
          <a:noFill/>
        </p:spPr>
        <p:txBody>
          <a:bodyPr wrap="none" rtlCol="0">
            <a:spAutoFit/>
          </a:bodyPr>
          <a:lstStyle/>
          <a:p>
            <a:r>
              <a:rPr lang="de-DE" sz="1600" err="1">
                <a:solidFill>
                  <a:prstClr val="white"/>
                </a:solidFill>
                <a:latin typeface="Calibri"/>
              </a:rPr>
              <a:t>Measured</a:t>
            </a:r>
            <a:r>
              <a:rPr lang="de-DE" sz="1600">
                <a:solidFill>
                  <a:prstClr val="white"/>
                </a:solidFill>
                <a:latin typeface="Calibri"/>
              </a:rPr>
              <a:t> </a:t>
            </a:r>
            <a:r>
              <a:rPr lang="de-DE" sz="1600" err="1">
                <a:solidFill>
                  <a:prstClr val="white"/>
                </a:solidFill>
                <a:latin typeface="Calibri"/>
              </a:rPr>
              <a:t>activity</a:t>
            </a:r>
            <a:r>
              <a:rPr lang="de-DE" sz="1600">
                <a:solidFill>
                  <a:prstClr val="white"/>
                </a:solidFill>
                <a:latin typeface="Calibri"/>
              </a:rPr>
              <a:t> </a:t>
            </a:r>
            <a:r>
              <a:rPr lang="de-DE" sz="1600" err="1">
                <a:solidFill>
                  <a:prstClr val="white"/>
                </a:solidFill>
                <a:latin typeface="Calibri"/>
              </a:rPr>
              <a:t>over</a:t>
            </a:r>
            <a:r>
              <a:rPr lang="de-DE" sz="1600">
                <a:solidFill>
                  <a:prstClr val="white"/>
                </a:solidFill>
                <a:latin typeface="Calibri"/>
              </a:rPr>
              <a:t> time, fr. 1 </a:t>
            </a:r>
          </a:p>
        </p:txBody>
      </p:sp>
      <p:sp>
        <p:nvSpPr>
          <p:cNvPr id="11" name="Textfeld 34">
            <a:extLst>
              <a:ext uri="{FF2B5EF4-FFF2-40B4-BE49-F238E27FC236}">
                <a16:creationId xmlns:a16="http://schemas.microsoft.com/office/drawing/2014/main" id="{75830CAF-81FB-0246-9137-B4F48FFD6B08}"/>
              </a:ext>
            </a:extLst>
          </p:cNvPr>
          <p:cNvSpPr txBox="1"/>
          <p:nvPr/>
        </p:nvSpPr>
        <p:spPr>
          <a:xfrm>
            <a:off x="4505747" y="4051030"/>
            <a:ext cx="2982932" cy="338554"/>
          </a:xfrm>
          <a:prstGeom prst="rect">
            <a:avLst/>
          </a:prstGeom>
          <a:noFill/>
        </p:spPr>
        <p:txBody>
          <a:bodyPr wrap="none" rtlCol="0">
            <a:spAutoFit/>
          </a:bodyPr>
          <a:lstStyle/>
          <a:p>
            <a:r>
              <a:rPr lang="de-DE" sz="1600" err="1">
                <a:solidFill>
                  <a:prstClr val="white"/>
                </a:solidFill>
                <a:latin typeface="Calibri"/>
              </a:rPr>
              <a:t>Measured</a:t>
            </a:r>
            <a:r>
              <a:rPr lang="de-DE" sz="1600">
                <a:solidFill>
                  <a:prstClr val="white"/>
                </a:solidFill>
                <a:latin typeface="Calibri"/>
              </a:rPr>
              <a:t> </a:t>
            </a:r>
            <a:r>
              <a:rPr lang="de-DE" sz="1600" err="1">
                <a:solidFill>
                  <a:prstClr val="white"/>
                </a:solidFill>
                <a:latin typeface="Calibri"/>
              </a:rPr>
              <a:t>activity</a:t>
            </a:r>
            <a:r>
              <a:rPr lang="de-DE" sz="1600">
                <a:solidFill>
                  <a:prstClr val="white"/>
                </a:solidFill>
                <a:latin typeface="Calibri"/>
              </a:rPr>
              <a:t> </a:t>
            </a:r>
            <a:r>
              <a:rPr lang="de-DE" sz="1600" err="1">
                <a:solidFill>
                  <a:prstClr val="white"/>
                </a:solidFill>
                <a:latin typeface="Calibri"/>
              </a:rPr>
              <a:t>over</a:t>
            </a:r>
            <a:r>
              <a:rPr lang="de-DE" sz="1600">
                <a:solidFill>
                  <a:prstClr val="white"/>
                </a:solidFill>
                <a:latin typeface="Calibri"/>
              </a:rPr>
              <a:t> time, fr. 2 </a:t>
            </a:r>
          </a:p>
        </p:txBody>
      </p:sp>
      <p:sp>
        <p:nvSpPr>
          <p:cNvPr id="12" name="TextBox 1">
            <a:extLst>
              <a:ext uri="{FF2B5EF4-FFF2-40B4-BE49-F238E27FC236}">
                <a16:creationId xmlns:a16="http://schemas.microsoft.com/office/drawing/2014/main" id="{DE7A55C7-8C81-1745-B41C-EA6595879175}"/>
              </a:ext>
            </a:extLst>
          </p:cNvPr>
          <p:cNvSpPr txBox="1"/>
          <p:nvPr/>
        </p:nvSpPr>
        <p:spPr bwMode="auto">
          <a:xfrm>
            <a:off x="551384" y="5548168"/>
            <a:ext cx="6552728" cy="830997"/>
          </a:xfrm>
          <a:prstGeom prst="rect">
            <a:avLst/>
          </a:prstGeom>
          <a:solidFill>
            <a:srgbClr val="FFC000"/>
          </a:solidFill>
        </p:spPr>
        <p:txBody>
          <a:bodyPr wrap="square">
            <a:spAutoFit/>
          </a:bodyPr>
          <a:lstStyle/>
          <a:p>
            <a:pPr algn="ctr">
              <a:defRPr/>
            </a:pPr>
            <a:r>
              <a:rPr lang="de-DE" sz="2400" b="1" i="1">
                <a:solidFill>
                  <a:prstClr val="black"/>
                </a:solidFill>
                <a:latin typeface="Calibri"/>
                <a:ea typeface="ヒラギノ角ゴ Pro W3" charset="0"/>
                <a:cs typeface="ヒラギノ角ゴ Pro W3" charset="0"/>
              </a:rPr>
              <a:t> Dual-</a:t>
            </a:r>
            <a:r>
              <a:rPr lang="de-DE" sz="2400" b="1" i="1" err="1">
                <a:solidFill>
                  <a:prstClr val="black"/>
                </a:solidFill>
                <a:latin typeface="Calibri"/>
                <a:ea typeface="ヒラギノ角ゴ Pro W3" charset="0"/>
                <a:cs typeface="ヒラギノ角ゴ Pro W3" charset="0"/>
              </a:rPr>
              <a:t>head</a:t>
            </a:r>
            <a:r>
              <a:rPr lang="de-DE" sz="2400" b="1" i="1">
                <a:solidFill>
                  <a:prstClr val="black"/>
                </a:solidFill>
                <a:latin typeface="Calibri"/>
                <a:ea typeface="ヒラギノ角ゴ Pro W3" charset="0"/>
                <a:cs typeface="ヒラギノ角ゴ Pro W3" charset="0"/>
              </a:rPr>
              <a:t> </a:t>
            </a:r>
            <a:r>
              <a:rPr lang="de-DE" sz="2400" b="1" i="1" err="1">
                <a:solidFill>
                  <a:prstClr val="black"/>
                </a:solidFill>
                <a:latin typeface="Calibri"/>
                <a:ea typeface="ヒラギノ角ゴ Pro W3" charset="0"/>
                <a:cs typeface="ヒラギノ角ゴ Pro W3" charset="0"/>
              </a:rPr>
              <a:t>solution</a:t>
            </a:r>
            <a:r>
              <a:rPr lang="de-DE" sz="2400" b="1" i="1">
                <a:solidFill>
                  <a:prstClr val="black"/>
                </a:solidFill>
                <a:latin typeface="Calibri"/>
                <a:ea typeface="ヒラギノ角ゴ Pro W3" charset="0"/>
                <a:cs typeface="ヒラギノ角ゴ Pro W3" charset="0"/>
              </a:rPr>
              <a:t> @CNAO:</a:t>
            </a:r>
          </a:p>
          <a:p>
            <a:pPr algn="ctr">
              <a:defRPr/>
            </a:pPr>
            <a:endParaRPr lang="de-DE" sz="2400" b="1" i="1">
              <a:solidFill>
                <a:prstClr val="black"/>
              </a:solidFill>
              <a:latin typeface="Calibri"/>
              <a:ea typeface="ヒラギノ角ゴ Pro W3" charset="0"/>
              <a:cs typeface="ヒラギノ角ゴ Pro W3" charset="0"/>
            </a:endParaRPr>
          </a:p>
        </p:txBody>
      </p:sp>
      <p:grpSp>
        <p:nvGrpSpPr>
          <p:cNvPr id="13" name="Gruppieren 3">
            <a:extLst>
              <a:ext uri="{FF2B5EF4-FFF2-40B4-BE49-F238E27FC236}">
                <a16:creationId xmlns:a16="http://schemas.microsoft.com/office/drawing/2014/main" id="{0381DB20-2E02-4541-9D2C-879283DCB0FA}"/>
              </a:ext>
            </a:extLst>
          </p:cNvPr>
          <p:cNvGrpSpPr/>
          <p:nvPr/>
        </p:nvGrpSpPr>
        <p:grpSpPr>
          <a:xfrm>
            <a:off x="8031491" y="1618055"/>
            <a:ext cx="4068377" cy="4740789"/>
            <a:chOff x="8031491" y="1618055"/>
            <a:chExt cx="4068377" cy="4740789"/>
          </a:xfrm>
        </p:grpSpPr>
        <p:sp>
          <p:nvSpPr>
            <p:cNvPr id="14" name="TextBox 1">
              <a:extLst>
                <a:ext uri="{FF2B5EF4-FFF2-40B4-BE49-F238E27FC236}">
                  <a16:creationId xmlns:a16="http://schemas.microsoft.com/office/drawing/2014/main" id="{4DE291AF-B4DA-7C40-8734-B6E58B13D2D5}"/>
                </a:ext>
              </a:extLst>
            </p:cNvPr>
            <p:cNvSpPr txBox="1"/>
            <p:nvPr/>
          </p:nvSpPr>
          <p:spPr bwMode="auto">
            <a:xfrm>
              <a:off x="8285818" y="5527847"/>
              <a:ext cx="3814050" cy="830997"/>
            </a:xfrm>
            <a:prstGeom prst="rect">
              <a:avLst/>
            </a:prstGeom>
            <a:solidFill>
              <a:srgbClr val="FFC000"/>
            </a:solidFill>
          </p:spPr>
          <p:txBody>
            <a:bodyPr wrap="square">
              <a:spAutoFit/>
            </a:bodyPr>
            <a:lstStyle/>
            <a:p>
              <a:pPr algn="ctr">
                <a:defRPr/>
              </a:pPr>
              <a:r>
                <a:rPr lang="de-DE" sz="2400" b="1" i="1">
                  <a:solidFill>
                    <a:prstClr val="black"/>
                  </a:solidFill>
                  <a:latin typeface="Calibri"/>
                  <a:ea typeface="ヒラギノ角ゴ Pro W3" charset="0"/>
                  <a:cs typeface="ヒラギノ角ゴ Pro W3" charset="0"/>
                </a:rPr>
                <a:t> </a:t>
              </a:r>
              <a:r>
                <a:rPr lang="de-DE" sz="2400" b="1" i="1" err="1">
                  <a:solidFill>
                    <a:prstClr val="black"/>
                  </a:solidFill>
                  <a:latin typeface="Calibri"/>
                  <a:ea typeface="ヒラギノ角ゴ Pro W3" charset="0"/>
                  <a:cs typeface="ヒラギノ角ゴ Pro W3" charset="0"/>
                </a:rPr>
                <a:t>Full</a:t>
              </a:r>
              <a:r>
                <a:rPr lang="de-DE" sz="2400" b="1" i="1">
                  <a:solidFill>
                    <a:prstClr val="black"/>
                  </a:solidFill>
                  <a:latin typeface="Calibri"/>
                  <a:ea typeface="ヒラギノ角ゴ Pro W3" charset="0"/>
                  <a:cs typeface="ヒラギノ角ゴ Pro W3" charset="0"/>
                </a:rPr>
                <a:t>-ring </a:t>
              </a:r>
              <a:r>
                <a:rPr lang="de-DE" sz="2400" b="1" i="1" err="1">
                  <a:solidFill>
                    <a:prstClr val="black"/>
                  </a:solidFill>
                  <a:latin typeface="Calibri"/>
                  <a:ea typeface="ヒラギノ角ゴ Pro W3" charset="0"/>
                  <a:cs typeface="ヒラギノ角ゴ Pro W3" charset="0"/>
                </a:rPr>
                <a:t>openPET</a:t>
              </a:r>
              <a:r>
                <a:rPr lang="de-DE" sz="2400" b="1" i="1">
                  <a:solidFill>
                    <a:prstClr val="black"/>
                  </a:solidFill>
                  <a:latin typeface="Calibri"/>
                  <a:ea typeface="ヒラギノ角ゴ Pro W3" charset="0"/>
                  <a:cs typeface="ヒラギノ角ゴ Pro W3" charset="0"/>
                </a:rPr>
                <a:t> @NIRS: </a:t>
              </a:r>
              <a:r>
                <a:rPr lang="de-DE" sz="2400" b="1" i="1" err="1">
                  <a:solidFill>
                    <a:prstClr val="black"/>
                  </a:solidFill>
                  <a:latin typeface="Calibri"/>
                  <a:ea typeface="ヒラギノ角ゴ Pro W3" charset="0"/>
                  <a:cs typeface="ヒラギノ角ゴ Pro W3" charset="0"/>
                </a:rPr>
                <a:t>planned</a:t>
              </a:r>
              <a:r>
                <a:rPr lang="de-DE" sz="2400" b="1" i="1">
                  <a:solidFill>
                    <a:prstClr val="black"/>
                  </a:solidFill>
                  <a:latin typeface="Calibri"/>
                  <a:ea typeface="ヒラギノ角ゴ Pro W3" charset="0"/>
                  <a:cs typeface="ヒラギノ角ゴ Pro W3" charset="0"/>
                </a:rPr>
                <a:t> </a:t>
              </a:r>
              <a:r>
                <a:rPr lang="de-DE" sz="2400" b="1" i="1" err="1">
                  <a:solidFill>
                    <a:prstClr val="black"/>
                  </a:solidFill>
                  <a:latin typeface="Calibri"/>
                  <a:ea typeface="ヒラギノ角ゴ Pro W3" charset="0"/>
                  <a:cs typeface="ヒラギノ角ゴ Pro W3" charset="0"/>
                </a:rPr>
                <a:t>clinical</a:t>
              </a:r>
              <a:r>
                <a:rPr lang="de-DE" sz="2400" b="1" i="1">
                  <a:solidFill>
                    <a:prstClr val="black"/>
                  </a:solidFill>
                  <a:latin typeface="Calibri"/>
                  <a:ea typeface="ヒラギノ角ゴ Pro W3" charset="0"/>
                  <a:cs typeface="ヒラギノ角ゴ Pro W3" charset="0"/>
                </a:rPr>
                <a:t> </a:t>
              </a:r>
              <a:r>
                <a:rPr lang="de-DE" sz="2400" b="1" i="1" err="1">
                  <a:solidFill>
                    <a:prstClr val="black"/>
                  </a:solidFill>
                  <a:latin typeface="Calibri"/>
                  <a:ea typeface="ヒラギノ角ゴ Pro W3" charset="0"/>
                  <a:cs typeface="ヒラギノ角ゴ Pro W3" charset="0"/>
                </a:rPr>
                <a:t>integration</a:t>
              </a:r>
              <a:endParaRPr lang="de-DE" sz="2400" b="1" i="1">
                <a:solidFill>
                  <a:prstClr val="black"/>
                </a:solidFill>
                <a:latin typeface="Calibri"/>
                <a:ea typeface="ヒラギノ角ゴ Pro W3" charset="0"/>
                <a:cs typeface="ヒラギノ角ゴ Pro W3" charset="0"/>
              </a:endParaRPr>
            </a:p>
          </p:txBody>
        </p:sp>
        <p:grpSp>
          <p:nvGrpSpPr>
            <p:cNvPr id="15" name="Gruppieren 13">
              <a:extLst>
                <a:ext uri="{FF2B5EF4-FFF2-40B4-BE49-F238E27FC236}">
                  <a16:creationId xmlns:a16="http://schemas.microsoft.com/office/drawing/2014/main" id="{595723DD-A225-1549-B169-8C41CD75D0D3}"/>
                </a:ext>
              </a:extLst>
            </p:cNvPr>
            <p:cNvGrpSpPr/>
            <p:nvPr/>
          </p:nvGrpSpPr>
          <p:grpSpPr>
            <a:xfrm>
              <a:off x="8031491" y="1618055"/>
              <a:ext cx="1695305" cy="2304256"/>
              <a:chOff x="234805" y="1335756"/>
              <a:chExt cx="1847152" cy="2410894"/>
            </a:xfrm>
          </p:grpSpPr>
          <p:pic>
            <p:nvPicPr>
              <p:cNvPr id="16" name="Picture 3">
                <a:extLst>
                  <a:ext uri="{FF2B5EF4-FFF2-40B4-BE49-F238E27FC236}">
                    <a16:creationId xmlns:a16="http://schemas.microsoft.com/office/drawing/2014/main" id="{2F962C24-6F93-C148-B1D2-8E3379104F8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17" r="7557" b="6857"/>
              <a:stretch/>
            </p:blipFill>
            <p:spPr bwMode="auto">
              <a:xfrm>
                <a:off x="328920" y="1335756"/>
                <a:ext cx="1687454" cy="241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9">
                <a:extLst>
                  <a:ext uri="{FF2B5EF4-FFF2-40B4-BE49-F238E27FC236}">
                    <a16:creationId xmlns:a16="http://schemas.microsoft.com/office/drawing/2014/main" id="{C2394A69-DE41-0F4D-9EFE-A8B3D91BC5F6}"/>
                  </a:ext>
                </a:extLst>
              </p:cNvPr>
              <p:cNvSpPr txBox="1">
                <a:spLocks noChangeArrowheads="1"/>
              </p:cNvSpPr>
              <p:nvPr/>
            </p:nvSpPr>
            <p:spPr bwMode="auto">
              <a:xfrm>
                <a:off x="234805" y="3099596"/>
                <a:ext cx="1847152" cy="276999"/>
              </a:xfrm>
              <a:prstGeom prst="rect">
                <a:avLst/>
              </a:prstGeom>
              <a:no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en-US" altLang="en-US" sz="1200" b="1" i="1">
                    <a:solidFill>
                      <a:srgbClr val="DBF5F9"/>
                    </a:solidFill>
                    <a:latin typeface="Arial" charset="0"/>
                    <a:ea typeface="MS PGothic" pitchFamily="34" charset="-128"/>
                    <a:sym typeface="Wingdings" pitchFamily="2" charset="2"/>
                  </a:rPr>
                  <a:t>Single ring </a:t>
                </a:r>
                <a:r>
                  <a:rPr lang="en-US" altLang="en-US" sz="1200" b="1" i="1" err="1">
                    <a:solidFill>
                      <a:srgbClr val="DBF5F9"/>
                    </a:solidFill>
                    <a:latin typeface="Arial" charset="0"/>
                    <a:ea typeface="MS PGothic" pitchFamily="34" charset="-128"/>
                    <a:sym typeface="Wingdings" pitchFamily="2" charset="2"/>
                  </a:rPr>
                  <a:t>OpenPET</a:t>
                </a:r>
                <a:endParaRPr lang="en-US" altLang="en-US" sz="1200" b="1" i="1">
                  <a:solidFill>
                    <a:srgbClr val="DBF5F9"/>
                  </a:solidFill>
                  <a:latin typeface="Arial" charset="0"/>
                  <a:ea typeface="MS PGothic" pitchFamily="34" charset="-128"/>
                  <a:sym typeface="Wingdings" pitchFamily="2" charset="2"/>
                </a:endParaRPr>
              </a:p>
            </p:txBody>
          </p:sp>
        </p:grpSp>
      </p:grpSp>
      <p:grpSp>
        <p:nvGrpSpPr>
          <p:cNvPr id="18" name="Gruppieren 5">
            <a:extLst>
              <a:ext uri="{FF2B5EF4-FFF2-40B4-BE49-F238E27FC236}">
                <a16:creationId xmlns:a16="http://schemas.microsoft.com/office/drawing/2014/main" id="{6B8F0996-9B33-0946-BE46-0EEB6663F774}"/>
              </a:ext>
            </a:extLst>
          </p:cNvPr>
          <p:cNvGrpSpPr/>
          <p:nvPr/>
        </p:nvGrpSpPr>
        <p:grpSpPr>
          <a:xfrm>
            <a:off x="9844022" y="1508882"/>
            <a:ext cx="2350229" cy="3820103"/>
            <a:chOff x="9844022" y="1508882"/>
            <a:chExt cx="2350229" cy="3820103"/>
          </a:xfrm>
        </p:grpSpPr>
        <p:pic>
          <p:nvPicPr>
            <p:cNvPr id="19" name="図 5" descr="150831himac-map-9.jpg">
              <a:extLst>
                <a:ext uri="{FF2B5EF4-FFF2-40B4-BE49-F238E27FC236}">
                  <a16:creationId xmlns:a16="http://schemas.microsoft.com/office/drawing/2014/main" id="{FEBD3150-4B50-5148-91EF-81B2EE398FA6}"/>
                </a:ext>
              </a:extLst>
            </p:cNvPr>
            <p:cNvPicPr>
              <a:picLocks noChangeAspect="1"/>
            </p:cNvPicPr>
            <p:nvPr/>
          </p:nvPicPr>
          <p:blipFill rotWithShape="1">
            <a:blip r:embed="rId6">
              <a:extLst>
                <a:ext uri="{28A0092B-C50C-407E-A947-70E740481C1C}">
                  <a14:useLocalDpi xmlns:a14="http://schemas.microsoft.com/office/drawing/2010/main"/>
                </a:ext>
              </a:extLst>
            </a:blip>
            <a:srcRect r="7652"/>
            <a:stretch/>
          </p:blipFill>
          <p:spPr>
            <a:xfrm>
              <a:off x="9844022" y="1508882"/>
              <a:ext cx="2310677" cy="2016224"/>
            </a:xfrm>
            <a:prstGeom prst="rect">
              <a:avLst/>
            </a:prstGeom>
          </p:spPr>
        </p:pic>
        <p:grpSp>
          <p:nvGrpSpPr>
            <p:cNvPr id="20" name="Gruppieren 17">
              <a:extLst>
                <a:ext uri="{FF2B5EF4-FFF2-40B4-BE49-F238E27FC236}">
                  <a16:creationId xmlns:a16="http://schemas.microsoft.com/office/drawing/2014/main" id="{6FD035E1-7E40-8741-9AF8-9EAF8CB9F2C8}"/>
                </a:ext>
              </a:extLst>
            </p:cNvPr>
            <p:cNvGrpSpPr/>
            <p:nvPr/>
          </p:nvGrpSpPr>
          <p:grpSpPr>
            <a:xfrm>
              <a:off x="9942575" y="3643855"/>
              <a:ext cx="2251676" cy="1685130"/>
              <a:chOff x="117743" y="4251539"/>
              <a:chExt cx="3619689" cy="2262306"/>
            </a:xfrm>
          </p:grpSpPr>
          <p:pic>
            <p:nvPicPr>
              <p:cNvPr id="21" name="図 48">
                <a:extLst>
                  <a:ext uri="{FF2B5EF4-FFF2-40B4-BE49-F238E27FC236}">
                    <a16:creationId xmlns:a16="http://schemas.microsoft.com/office/drawing/2014/main" id="{0F18EEF3-CD23-604B-83ED-C627D32671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743" y="4251539"/>
                <a:ext cx="3619689" cy="2262306"/>
              </a:xfrm>
              <a:prstGeom prst="rect">
                <a:avLst/>
              </a:prstGeom>
            </p:spPr>
          </p:pic>
          <p:sp>
            <p:nvSpPr>
              <p:cNvPr id="22" name="テキスト ボックス 15">
                <a:extLst>
                  <a:ext uri="{FF2B5EF4-FFF2-40B4-BE49-F238E27FC236}">
                    <a16:creationId xmlns:a16="http://schemas.microsoft.com/office/drawing/2014/main" id="{DC40D270-8F44-4140-9F75-3D7C494EC086}"/>
                  </a:ext>
                </a:extLst>
              </p:cNvPr>
              <p:cNvSpPr txBox="1"/>
              <p:nvPr/>
            </p:nvSpPr>
            <p:spPr>
              <a:xfrm>
                <a:off x="1021730" y="5806312"/>
                <a:ext cx="1037463" cy="307777"/>
              </a:xfrm>
              <a:prstGeom prst="rect">
                <a:avLst/>
              </a:prstGeom>
              <a:noFill/>
            </p:spPr>
            <p:txBody>
              <a:bodyPr wrap="none" rtlCol="0">
                <a:spAutoFit/>
              </a:bodyPr>
              <a:lstStyle/>
              <a:p>
                <a:r>
                  <a:rPr kumimoji="1" lang="en-US" altLang="ja-JP" sz="1400">
                    <a:solidFill>
                      <a:prstClr val="white"/>
                    </a:solidFill>
                    <a:latin typeface="Calibri" panose="020F0502020204030204" pitchFamily="34" charset="0"/>
                    <a:ea typeface="メイリオ" panose="020B0604030504040204" pitchFamily="50" charset="-128"/>
                    <a:cs typeface="メイリオ" panose="020B0604030504040204" pitchFamily="50" charset="-128"/>
                  </a:rPr>
                  <a:t>PET</a:t>
                </a:r>
                <a:r>
                  <a:rPr kumimoji="1" lang="ja-JP" altLang="en-US" sz="1400">
                    <a:solidFill>
                      <a:prstClr val="white"/>
                    </a:solidFill>
                    <a:latin typeface="Calibri" panose="020F0502020204030204" pitchFamily="34" charset="0"/>
                    <a:ea typeface="メイリオ" panose="020B0604030504040204" pitchFamily="50" charset="-128"/>
                    <a:cs typeface="メイリオ" panose="020B0604030504040204" pitchFamily="50" charset="-128"/>
                  </a:rPr>
                  <a:t> </a:t>
                </a:r>
                <a:r>
                  <a:rPr kumimoji="1" lang="en-US" altLang="ja-JP" sz="1400">
                    <a:solidFill>
                      <a:prstClr val="white"/>
                    </a:solidFill>
                    <a:latin typeface="Calibri" panose="020F0502020204030204" pitchFamily="34" charset="0"/>
                    <a:ea typeface="メイリオ" panose="020B0604030504040204" pitchFamily="50" charset="-128"/>
                    <a:cs typeface="メイリオ" panose="020B0604030504040204" pitchFamily="50" charset="-128"/>
                  </a:rPr>
                  <a:t>(meas.)</a:t>
                </a:r>
                <a:endParaRPr kumimoji="1" lang="ja-JP" altLang="en-US" sz="1400">
                  <a:solidFill>
                    <a:prstClr val="white"/>
                  </a:solidFill>
                  <a:latin typeface="Calibri" panose="020F0502020204030204" pitchFamily="34" charset="0"/>
                  <a:ea typeface="メイリオ" panose="020B0604030504040204" pitchFamily="50" charset="-128"/>
                  <a:cs typeface="メイリオ" panose="020B0604030504040204" pitchFamily="50" charset="-128"/>
                </a:endParaRPr>
              </a:p>
            </p:txBody>
          </p:sp>
          <p:grpSp>
            <p:nvGrpSpPr>
              <p:cNvPr id="23" name="グループ化 44">
                <a:extLst>
                  <a:ext uri="{FF2B5EF4-FFF2-40B4-BE49-F238E27FC236}">
                    <a16:creationId xmlns:a16="http://schemas.microsoft.com/office/drawing/2014/main" id="{5A9A0DB9-CBC5-2743-A9EC-500092798002}"/>
                  </a:ext>
                </a:extLst>
              </p:cNvPr>
              <p:cNvGrpSpPr/>
              <p:nvPr/>
            </p:nvGrpSpPr>
            <p:grpSpPr>
              <a:xfrm>
                <a:off x="520062" y="4607183"/>
                <a:ext cx="2367732" cy="1097657"/>
                <a:chOff x="520062" y="4607183"/>
                <a:chExt cx="2367732" cy="1097657"/>
              </a:xfrm>
            </p:grpSpPr>
            <p:cxnSp>
              <p:nvCxnSpPr>
                <p:cNvPr id="24" name="直線コネクタ 33">
                  <a:extLst>
                    <a:ext uri="{FF2B5EF4-FFF2-40B4-BE49-F238E27FC236}">
                      <a16:creationId xmlns:a16="http://schemas.microsoft.com/office/drawing/2014/main" id="{7F598E87-BFB8-964C-B058-1E18355D3630}"/>
                    </a:ext>
                  </a:extLst>
                </p:cNvPr>
                <p:cNvCxnSpPr/>
                <p:nvPr/>
              </p:nvCxnSpPr>
              <p:spPr>
                <a:xfrm>
                  <a:off x="2113734" y="5532120"/>
                  <a:ext cx="774060" cy="17272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コネクタ 59">
                  <a:extLst>
                    <a:ext uri="{FF2B5EF4-FFF2-40B4-BE49-F238E27FC236}">
                      <a16:creationId xmlns:a16="http://schemas.microsoft.com/office/drawing/2014/main" id="{360AA40B-BA3E-134C-BEDE-35490274CF90}"/>
                    </a:ext>
                  </a:extLst>
                </p:cNvPr>
                <p:cNvCxnSpPr/>
                <p:nvPr/>
              </p:nvCxnSpPr>
              <p:spPr>
                <a:xfrm flipV="1">
                  <a:off x="520062" y="5412595"/>
                  <a:ext cx="1020399" cy="12674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線コネクタ 60">
                  <a:extLst>
                    <a:ext uri="{FF2B5EF4-FFF2-40B4-BE49-F238E27FC236}">
                      <a16:creationId xmlns:a16="http://schemas.microsoft.com/office/drawing/2014/main" id="{A70A91DF-F489-3147-B981-460B8667DBF6}"/>
                    </a:ext>
                  </a:extLst>
                </p:cNvPr>
                <p:cNvCxnSpPr/>
                <p:nvPr/>
              </p:nvCxnSpPr>
              <p:spPr>
                <a:xfrm flipV="1">
                  <a:off x="1520948" y="5326062"/>
                  <a:ext cx="197935" cy="8049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コネクタ 61">
                  <a:extLst>
                    <a:ext uri="{FF2B5EF4-FFF2-40B4-BE49-F238E27FC236}">
                      <a16:creationId xmlns:a16="http://schemas.microsoft.com/office/drawing/2014/main" id="{E0D61EB8-4C1F-7746-8764-62C17E2413E9}"/>
                    </a:ext>
                  </a:extLst>
                </p:cNvPr>
                <p:cNvCxnSpPr/>
                <p:nvPr/>
              </p:nvCxnSpPr>
              <p:spPr>
                <a:xfrm flipV="1">
                  <a:off x="1693731" y="4663761"/>
                  <a:ext cx="157311" cy="6542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コネクタ 62">
                  <a:extLst>
                    <a:ext uri="{FF2B5EF4-FFF2-40B4-BE49-F238E27FC236}">
                      <a16:creationId xmlns:a16="http://schemas.microsoft.com/office/drawing/2014/main" id="{6F9A21CD-CDC9-F542-A774-7F4096D3B16B}"/>
                    </a:ext>
                  </a:extLst>
                </p:cNvPr>
                <p:cNvCxnSpPr/>
                <p:nvPr/>
              </p:nvCxnSpPr>
              <p:spPr>
                <a:xfrm flipV="1">
                  <a:off x="1844040" y="4607183"/>
                  <a:ext cx="74522" cy="6673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正方形/長方形 43">
                  <a:extLst>
                    <a:ext uri="{FF2B5EF4-FFF2-40B4-BE49-F238E27FC236}">
                      <a16:creationId xmlns:a16="http://schemas.microsoft.com/office/drawing/2014/main" id="{96E6418D-98C8-5B4D-8A6C-9E732DB14711}"/>
                    </a:ext>
                  </a:extLst>
                </p:cNvPr>
                <p:cNvSpPr/>
                <p:nvPr/>
              </p:nvSpPr>
              <p:spPr>
                <a:xfrm>
                  <a:off x="644241" y="5201443"/>
                  <a:ext cx="786410" cy="211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latin typeface="Calibri" panose="020F0502020204030204" pitchFamily="34" charset="0"/>
                    <a:ea typeface="メイリオ" panose="020B0604030504040204" pitchFamily="50" charset="-128"/>
                  </a:endParaRPr>
                </a:p>
              </p:txBody>
            </p:sp>
          </p:grpSp>
        </p:grpSp>
      </p:grpSp>
      <p:pic>
        <p:nvPicPr>
          <p:cNvPr id="30" name="Grafik 29">
            <a:extLst>
              <a:ext uri="{FF2B5EF4-FFF2-40B4-BE49-F238E27FC236}">
                <a16:creationId xmlns:a16="http://schemas.microsoft.com/office/drawing/2014/main" id="{763D7307-FF86-144F-9230-B81F00D87612}"/>
              </a:ext>
            </a:extLst>
          </p:cNvPr>
          <p:cNvPicPr>
            <a:picLocks noChangeAspect="1"/>
          </p:cNvPicPr>
          <p:nvPr/>
        </p:nvPicPr>
        <p:blipFill>
          <a:blip r:embed="rId8"/>
          <a:stretch>
            <a:fillRect/>
          </a:stretch>
        </p:blipFill>
        <p:spPr>
          <a:xfrm>
            <a:off x="8007447" y="3956641"/>
            <a:ext cx="1935128" cy="1345806"/>
          </a:xfrm>
          <a:prstGeom prst="rect">
            <a:avLst/>
          </a:prstGeom>
        </p:spPr>
      </p:pic>
      <p:sp>
        <p:nvSpPr>
          <p:cNvPr id="31" name="Rechteck 2">
            <a:extLst>
              <a:ext uri="{FF2B5EF4-FFF2-40B4-BE49-F238E27FC236}">
                <a16:creationId xmlns:a16="http://schemas.microsoft.com/office/drawing/2014/main" id="{1DA47A2B-BCBA-2640-B271-39712387C71E}"/>
              </a:ext>
            </a:extLst>
          </p:cNvPr>
          <p:cNvSpPr/>
          <p:nvPr/>
        </p:nvSpPr>
        <p:spPr>
          <a:xfrm>
            <a:off x="1127448" y="5882116"/>
            <a:ext cx="5750805" cy="461665"/>
          </a:xfrm>
          <a:prstGeom prst="rect">
            <a:avLst/>
          </a:prstGeom>
        </p:spPr>
        <p:txBody>
          <a:bodyPr wrap="none">
            <a:spAutoFit/>
          </a:bodyPr>
          <a:lstStyle/>
          <a:p>
            <a:pPr lvl="0" algn="ctr">
              <a:defRPr/>
            </a:pPr>
            <a:r>
              <a:rPr lang="de-DE" sz="2400" b="1" i="1">
                <a:solidFill>
                  <a:prstClr val="black"/>
                </a:solidFill>
                <a:latin typeface="Calibri"/>
                <a:ea typeface="ヒラギノ角ゴ Pro W3" charset="0"/>
                <a:cs typeface="ヒラギノ角ゴ Pro W3" charset="0"/>
              </a:rPr>
              <a:t>Clinical </a:t>
            </a:r>
            <a:r>
              <a:rPr lang="de-DE" sz="2400" b="1" i="1" err="1">
                <a:solidFill>
                  <a:prstClr val="black"/>
                </a:solidFill>
                <a:latin typeface="Calibri"/>
                <a:ea typeface="ヒラギノ角ゴ Pro W3" charset="0"/>
                <a:cs typeface="ヒラギノ角ゴ Pro W3" charset="0"/>
              </a:rPr>
              <a:t>evaluation</a:t>
            </a:r>
            <a:r>
              <a:rPr lang="de-DE" sz="2400" b="1" i="1">
                <a:solidFill>
                  <a:prstClr val="black"/>
                </a:solidFill>
                <a:latin typeface="Calibri"/>
                <a:ea typeface="ヒラギノ角ゴ Pro W3" charset="0"/>
                <a:cs typeface="ヒラギノ角ゴ Pro W3" charset="0"/>
              </a:rPr>
              <a:t> </a:t>
            </a:r>
            <a:r>
              <a:rPr lang="de-DE" sz="2400" b="1" i="1" err="1">
                <a:solidFill>
                  <a:prstClr val="black"/>
                </a:solidFill>
                <a:latin typeface="Calibri"/>
                <a:ea typeface="ヒラギノ角ゴ Pro W3" charset="0"/>
                <a:cs typeface="ヒラギノ角ゴ Pro W3" charset="0"/>
              </a:rPr>
              <a:t>for</a:t>
            </a:r>
            <a:r>
              <a:rPr lang="de-DE" sz="2400" b="1" i="1">
                <a:solidFill>
                  <a:prstClr val="black"/>
                </a:solidFill>
                <a:latin typeface="Calibri"/>
                <a:ea typeface="ヒラギノ角ゴ Pro W3" charset="0"/>
                <a:cs typeface="ヒラギノ角ゴ Pro W3" charset="0"/>
              </a:rPr>
              <a:t> p </a:t>
            </a:r>
            <a:r>
              <a:rPr lang="de-DE" sz="2400" b="1" i="1" err="1">
                <a:solidFill>
                  <a:prstClr val="black"/>
                </a:solidFill>
                <a:latin typeface="Calibri"/>
                <a:ea typeface="ヒラギノ角ゴ Pro W3" charset="0"/>
                <a:cs typeface="ヒラギノ角ゴ Pro W3" charset="0"/>
              </a:rPr>
              <a:t>and</a:t>
            </a:r>
            <a:r>
              <a:rPr lang="de-DE" sz="2400" b="1" i="1">
                <a:solidFill>
                  <a:prstClr val="black"/>
                </a:solidFill>
                <a:latin typeface="Calibri"/>
                <a:ea typeface="ヒラギノ角ゴ Pro W3" charset="0"/>
                <a:cs typeface="ヒラギノ角ゴ Pro W3" charset="0"/>
              </a:rPr>
              <a:t> </a:t>
            </a:r>
            <a:r>
              <a:rPr lang="de-DE" sz="2400" b="1" i="1" baseline="30000">
                <a:solidFill>
                  <a:prstClr val="black"/>
                </a:solidFill>
                <a:latin typeface="Calibri"/>
                <a:ea typeface="ヒラギノ角ゴ Pro W3" charset="0"/>
                <a:cs typeface="ヒラギノ角ゴ Pro W3" charset="0"/>
              </a:rPr>
              <a:t>12</a:t>
            </a:r>
            <a:r>
              <a:rPr lang="de-DE" sz="2400" b="1" i="1">
                <a:solidFill>
                  <a:prstClr val="black"/>
                </a:solidFill>
                <a:latin typeface="Calibri"/>
                <a:ea typeface="ヒラギノ角ゴ Pro W3" charset="0"/>
                <a:cs typeface="ヒラギノ角ゴ Pro W3" charset="0"/>
              </a:rPr>
              <a:t>C </a:t>
            </a:r>
            <a:r>
              <a:rPr lang="de-DE" sz="2400" b="1" i="1" err="1">
                <a:solidFill>
                  <a:prstClr val="black"/>
                </a:solidFill>
                <a:latin typeface="Calibri"/>
                <a:ea typeface="ヒラギノ角ゴ Pro W3" charset="0"/>
                <a:cs typeface="ヒラギノ角ゴ Pro W3" charset="0"/>
              </a:rPr>
              <a:t>ions</a:t>
            </a:r>
            <a:r>
              <a:rPr lang="de-DE" sz="2400" b="1" i="1">
                <a:solidFill>
                  <a:prstClr val="black"/>
                </a:solidFill>
                <a:latin typeface="Calibri"/>
                <a:ea typeface="ヒラギノ角ゴ Pro W3" charset="0"/>
                <a:cs typeface="ヒラギノ角ゴ Pro W3" charset="0"/>
              </a:rPr>
              <a:t> </a:t>
            </a:r>
            <a:r>
              <a:rPr lang="de-DE" sz="2400" b="1" i="1" err="1">
                <a:solidFill>
                  <a:prstClr val="black"/>
                </a:solidFill>
                <a:latin typeface="Calibri"/>
                <a:ea typeface="ヒラギノ角ゴ Pro W3" charset="0"/>
                <a:cs typeface="ヒラギノ角ゴ Pro W3" charset="0"/>
              </a:rPr>
              <a:t>started</a:t>
            </a:r>
            <a:endParaRPr lang="de-DE" sz="2400" b="1" i="1">
              <a:solidFill>
                <a:prstClr val="black"/>
              </a:solidFill>
              <a:latin typeface="Calibri"/>
              <a:ea typeface="ヒラギノ角ゴ Pro W3" charset="0"/>
              <a:cs typeface="ヒラギノ角ゴ Pro W3" charset="0"/>
            </a:endParaRPr>
          </a:p>
        </p:txBody>
      </p:sp>
      <p:sp>
        <p:nvSpPr>
          <p:cNvPr id="32" name="Rectangle 2">
            <a:extLst>
              <a:ext uri="{FF2B5EF4-FFF2-40B4-BE49-F238E27FC236}">
                <a16:creationId xmlns:a16="http://schemas.microsoft.com/office/drawing/2014/main" id="{9D2C16C7-6564-DB47-8C1E-570903CDB53F}"/>
              </a:ext>
            </a:extLst>
          </p:cNvPr>
          <p:cNvSpPr>
            <a:spLocks noChangeArrowheads="1"/>
          </p:cNvSpPr>
          <p:nvPr/>
        </p:nvSpPr>
        <p:spPr bwMode="auto">
          <a:xfrm>
            <a:off x="25330" y="361247"/>
            <a:ext cx="8040216" cy="838201"/>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Next</a:t>
            </a:r>
            <a:r>
              <a:rPr lang="it-IT" sz="3200" b="1">
                <a:solidFill>
                  <a:srgbClr val="000090"/>
                </a:solidFill>
                <a:latin typeface="Calibri" panose="020F0502020204030204" pitchFamily="34" charset="0"/>
                <a:cs typeface="Calibri" panose="020F0502020204030204" pitchFamily="34" charset="0"/>
              </a:rPr>
              <a:t> generation detectors</a:t>
            </a:r>
          </a:p>
        </p:txBody>
      </p:sp>
    </p:spTree>
    <p:extLst>
      <p:ext uri="{BB962C8B-B14F-4D97-AF65-F5344CB8AC3E}">
        <p14:creationId xmlns:p14="http://schemas.microsoft.com/office/powerpoint/2010/main" val="63524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C928599-1F6B-E349-9245-1824ECCEE309}"/>
              </a:ext>
            </a:extLst>
          </p:cNvPr>
          <p:cNvSpPr>
            <a:spLocks noGrp="1"/>
          </p:cNvSpPr>
          <p:nvPr>
            <p:ph type="sldNum" sz="quarter" idx="12"/>
          </p:nvPr>
        </p:nvSpPr>
        <p:spPr/>
        <p:txBody>
          <a:bodyPr/>
          <a:lstStyle/>
          <a:p>
            <a:fld id="{825A1364-9D83-4D37-A282-5E5560CE45FB}" type="slidenum">
              <a:rPr lang="it-IT" smtClean="0"/>
              <a:pPr/>
              <a:t>30</a:t>
            </a:fld>
            <a:endParaRPr lang="it-IT"/>
          </a:p>
        </p:txBody>
      </p:sp>
      <p:grpSp>
        <p:nvGrpSpPr>
          <p:cNvPr id="5" name="Gruppieren 3">
            <a:extLst>
              <a:ext uri="{FF2B5EF4-FFF2-40B4-BE49-F238E27FC236}">
                <a16:creationId xmlns:a16="http://schemas.microsoft.com/office/drawing/2014/main" id="{24EA9E6F-4D29-004B-AC1B-9F816E26A26E}"/>
              </a:ext>
            </a:extLst>
          </p:cNvPr>
          <p:cNvGrpSpPr/>
          <p:nvPr/>
        </p:nvGrpSpPr>
        <p:grpSpPr>
          <a:xfrm>
            <a:off x="86432" y="2845756"/>
            <a:ext cx="3081570" cy="2951856"/>
            <a:chOff x="6388596" y="2501632"/>
            <a:chExt cx="2500908" cy="2417626"/>
          </a:xfrm>
        </p:grpSpPr>
        <p:pic>
          <p:nvPicPr>
            <p:cNvPr id="6" name="Grafik 1">
              <a:extLst>
                <a:ext uri="{FF2B5EF4-FFF2-40B4-BE49-F238E27FC236}">
                  <a16:creationId xmlns:a16="http://schemas.microsoft.com/office/drawing/2014/main" id="{296A6C50-B37D-EF4D-8C6F-ACF9D78E7CAE}"/>
                </a:ext>
              </a:extLst>
            </p:cNvPr>
            <p:cNvPicPr>
              <a:picLocks noChangeAspect="1"/>
            </p:cNvPicPr>
            <p:nvPr/>
          </p:nvPicPr>
          <p:blipFill>
            <a:blip r:embed="rId2"/>
            <a:stretch>
              <a:fillRect/>
            </a:stretch>
          </p:blipFill>
          <p:spPr>
            <a:xfrm>
              <a:off x="6502896" y="2501632"/>
              <a:ext cx="2386608" cy="2417626"/>
            </a:xfrm>
            <a:prstGeom prst="rect">
              <a:avLst/>
            </a:prstGeom>
          </p:spPr>
        </p:pic>
        <p:sp>
          <p:nvSpPr>
            <p:cNvPr id="7" name="Rechteck 2">
              <a:extLst>
                <a:ext uri="{FF2B5EF4-FFF2-40B4-BE49-F238E27FC236}">
                  <a16:creationId xmlns:a16="http://schemas.microsoft.com/office/drawing/2014/main" id="{FD16A54A-C2E8-0447-9972-880F0F88EFF9}"/>
                </a:ext>
              </a:extLst>
            </p:cNvPr>
            <p:cNvSpPr/>
            <p:nvPr/>
          </p:nvSpPr>
          <p:spPr>
            <a:xfrm>
              <a:off x="6388596" y="3140968"/>
              <a:ext cx="55966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a:endParaRPr>
            </a:p>
          </p:txBody>
        </p:sp>
      </p:grpSp>
      <p:sp>
        <p:nvSpPr>
          <p:cNvPr id="8" name="Textfeld 5">
            <a:extLst>
              <a:ext uri="{FF2B5EF4-FFF2-40B4-BE49-F238E27FC236}">
                <a16:creationId xmlns:a16="http://schemas.microsoft.com/office/drawing/2014/main" id="{F81BA457-5094-9347-88DC-9510AB627ACB}"/>
              </a:ext>
            </a:extLst>
          </p:cNvPr>
          <p:cNvSpPr txBox="1"/>
          <p:nvPr/>
        </p:nvSpPr>
        <p:spPr>
          <a:xfrm>
            <a:off x="2899114" y="4007972"/>
            <a:ext cx="294604" cy="369332"/>
          </a:xfrm>
          <a:prstGeom prst="rect">
            <a:avLst/>
          </a:prstGeom>
          <a:noFill/>
        </p:spPr>
        <p:txBody>
          <a:bodyPr wrap="square" rtlCol="0">
            <a:spAutoFit/>
          </a:bodyPr>
          <a:lstStyle/>
          <a:p>
            <a:r>
              <a:rPr lang="de-DE">
                <a:solidFill>
                  <a:prstClr val="black"/>
                </a:solidFill>
                <a:latin typeface="Calibri"/>
              </a:rPr>
              <a:t>B</a:t>
            </a:r>
          </a:p>
        </p:txBody>
      </p:sp>
      <p:sp>
        <p:nvSpPr>
          <p:cNvPr id="9" name="Textfeld 15">
            <a:extLst>
              <a:ext uri="{FF2B5EF4-FFF2-40B4-BE49-F238E27FC236}">
                <a16:creationId xmlns:a16="http://schemas.microsoft.com/office/drawing/2014/main" id="{55DEE611-D2AD-6A41-885A-4A184CE106DA}"/>
              </a:ext>
            </a:extLst>
          </p:cNvPr>
          <p:cNvSpPr txBox="1"/>
          <p:nvPr/>
        </p:nvSpPr>
        <p:spPr>
          <a:xfrm>
            <a:off x="990211" y="3025535"/>
            <a:ext cx="295672" cy="369332"/>
          </a:xfrm>
          <a:prstGeom prst="rect">
            <a:avLst/>
          </a:prstGeom>
          <a:noFill/>
        </p:spPr>
        <p:txBody>
          <a:bodyPr wrap="square" rtlCol="0">
            <a:spAutoFit/>
          </a:bodyPr>
          <a:lstStyle/>
          <a:p>
            <a:r>
              <a:rPr lang="de-DE">
                <a:solidFill>
                  <a:prstClr val="black"/>
                </a:solidFill>
                <a:latin typeface="Calibri"/>
              </a:rPr>
              <a:t>A</a:t>
            </a:r>
          </a:p>
        </p:txBody>
      </p:sp>
      <p:sp>
        <p:nvSpPr>
          <p:cNvPr id="10" name="Textfeld 9">
            <a:extLst>
              <a:ext uri="{FF2B5EF4-FFF2-40B4-BE49-F238E27FC236}">
                <a16:creationId xmlns:a16="http://schemas.microsoft.com/office/drawing/2014/main" id="{BAEA8CFA-E50C-DF4A-ACAB-90AFB1F869A1}"/>
              </a:ext>
            </a:extLst>
          </p:cNvPr>
          <p:cNvSpPr txBox="1"/>
          <p:nvPr/>
        </p:nvSpPr>
        <p:spPr>
          <a:xfrm>
            <a:off x="1253700" y="3574646"/>
            <a:ext cx="282450" cy="369332"/>
          </a:xfrm>
          <a:prstGeom prst="rect">
            <a:avLst/>
          </a:prstGeom>
          <a:noFill/>
        </p:spPr>
        <p:txBody>
          <a:bodyPr wrap="none" rtlCol="0">
            <a:spAutoFit/>
          </a:bodyPr>
          <a:lstStyle/>
          <a:p>
            <a:r>
              <a:rPr lang="de-DE">
                <a:solidFill>
                  <a:prstClr val="black"/>
                </a:solidFill>
                <a:latin typeface="Calibri"/>
              </a:rPr>
              <a:t>L</a:t>
            </a:r>
          </a:p>
        </p:txBody>
      </p:sp>
      <mc:AlternateContent xmlns:mc="http://schemas.openxmlformats.org/markup-compatibility/2006" xmlns:a14="http://schemas.microsoft.com/office/drawing/2010/main">
        <mc:Choice Requires="a14">
          <p:sp>
            <p:nvSpPr>
              <p:cNvPr id="11" name="Textfeld 11">
                <a:extLst>
                  <a:ext uri="{FF2B5EF4-FFF2-40B4-BE49-F238E27FC236}">
                    <a16:creationId xmlns:a16="http://schemas.microsoft.com/office/drawing/2014/main" id="{2C528972-B5D7-D34E-91E8-E870978D65E0}"/>
                  </a:ext>
                </a:extLst>
              </p:cNvPr>
              <p:cNvSpPr txBox="1"/>
              <p:nvPr/>
            </p:nvSpPr>
            <p:spPr>
              <a:xfrm>
                <a:off x="173272" y="2272779"/>
                <a:ext cx="2380301" cy="572977"/>
              </a:xfrm>
              <a:prstGeom prst="rect">
                <a:avLst/>
              </a:prstGeom>
              <a:noFill/>
            </p:spPr>
            <p:txBody>
              <a:bodyPr wrap="square" rtlCol="0">
                <a:spAutoFit/>
              </a:bodyPr>
              <a:lstStyle/>
              <a:p>
                <a:r>
                  <a:rPr lang="de-DE" sz="2200">
                    <a:solidFill>
                      <a:prstClr val="black"/>
                    </a:solidFill>
                    <a:latin typeface="Calibri"/>
                    <a:sym typeface="Symbol" panose="05050102010706020507" pitchFamily="18" charset="2"/>
                  </a:rPr>
                  <a:t>t=</a:t>
                </a:r>
                <a:r>
                  <a:rPr lang="de-DE" sz="2200" err="1">
                    <a:solidFill>
                      <a:prstClr val="black"/>
                    </a:solidFill>
                    <a:latin typeface="Calibri"/>
                    <a:sym typeface="Symbol" panose="05050102010706020507" pitchFamily="18" charset="2"/>
                  </a:rPr>
                  <a:t>t</a:t>
                </a:r>
                <a:r>
                  <a:rPr lang="de-DE" sz="2200" baseline="-25000" err="1">
                    <a:solidFill>
                      <a:prstClr val="black"/>
                    </a:solidFill>
                    <a:latin typeface="Calibri"/>
                    <a:sym typeface="Symbol" panose="05050102010706020507" pitchFamily="18" charset="2"/>
                  </a:rPr>
                  <a:t>B</a:t>
                </a:r>
                <a:r>
                  <a:rPr lang="de-DE" sz="2200" err="1">
                    <a:solidFill>
                      <a:prstClr val="black"/>
                    </a:solidFill>
                    <a:latin typeface="Calibri"/>
                    <a:sym typeface="Symbol" panose="05050102010706020507" pitchFamily="18" charset="2"/>
                  </a:rPr>
                  <a:t>-t</a:t>
                </a:r>
                <a:r>
                  <a:rPr lang="de-DE" sz="2200" baseline="-25000" err="1">
                    <a:solidFill>
                      <a:prstClr val="black"/>
                    </a:solidFill>
                    <a:latin typeface="Calibri"/>
                    <a:sym typeface="Symbol" panose="05050102010706020507" pitchFamily="18" charset="2"/>
                  </a:rPr>
                  <a:t>A</a:t>
                </a:r>
                <a:r>
                  <a:rPr lang="de-DE" sz="2200" baseline="-25000">
                    <a:solidFill>
                      <a:prstClr val="black"/>
                    </a:solidFill>
                    <a:latin typeface="Calibri"/>
                    <a:sym typeface="Symbol" panose="05050102010706020507" pitchFamily="18" charset="2"/>
                  </a:rPr>
                  <a:t> </a:t>
                </a:r>
                <a:r>
                  <a:rPr lang="de-DE" sz="2200">
                    <a:solidFill>
                      <a:prstClr val="black"/>
                    </a:solidFill>
                    <a:latin typeface="Calibri"/>
                    <a:sym typeface="Symbol" panose="05050102010706020507" pitchFamily="18" charset="2"/>
                  </a:rPr>
                  <a:t>= </a:t>
                </a:r>
                <a14:m>
                  <m:oMath xmlns:m="http://schemas.openxmlformats.org/officeDocument/2006/math">
                    <m:f>
                      <m:fPr>
                        <m:ctrlPr>
                          <a:rPr lang="de-DE" sz="2200" i="1">
                            <a:solidFill>
                              <a:prstClr val="black"/>
                            </a:solidFill>
                            <a:latin typeface="Cambria Math" panose="02040503050406030204" pitchFamily="18" charset="0"/>
                            <a:sym typeface="Symbol" panose="05050102010706020507" pitchFamily="18" charset="2"/>
                          </a:rPr>
                        </m:ctrlPr>
                      </m:fPr>
                      <m:num>
                        <m:r>
                          <a:rPr lang="de-DE" sz="2200" i="1">
                            <a:solidFill>
                              <a:prstClr val="black"/>
                            </a:solidFill>
                            <a:latin typeface="Cambria Math" panose="02040503050406030204" pitchFamily="18" charset="0"/>
                            <a:sym typeface="Symbol" panose="05050102010706020507" pitchFamily="18" charset="2"/>
                          </a:rPr>
                          <m:t>2</m:t>
                        </m:r>
                        <m:r>
                          <a:rPr lang="de-DE" sz="2200" i="1">
                            <a:solidFill>
                              <a:prstClr val="black"/>
                            </a:solidFill>
                            <a:latin typeface="Cambria Math" panose="02040503050406030204" pitchFamily="18" charset="0"/>
                            <a:sym typeface="Symbol" panose="05050102010706020507" pitchFamily="18" charset="2"/>
                          </a:rPr>
                          <m:t>𝑥</m:t>
                        </m:r>
                      </m:num>
                      <m:den>
                        <m:r>
                          <a:rPr lang="de-DE" sz="2200" i="1">
                            <a:solidFill>
                              <a:prstClr val="black"/>
                            </a:solidFill>
                            <a:latin typeface="Cambria Math" panose="02040503050406030204" pitchFamily="18" charset="0"/>
                            <a:sym typeface="Symbol" panose="05050102010706020507" pitchFamily="18" charset="2"/>
                          </a:rPr>
                          <m:t>𝑐</m:t>
                        </m:r>
                      </m:den>
                    </m:f>
                  </m:oMath>
                </a14:m>
                <a:endParaRPr lang="de-DE" sz="2200">
                  <a:solidFill>
                    <a:prstClr val="black"/>
                  </a:solidFill>
                  <a:latin typeface="Calibri"/>
                </a:endParaRPr>
              </a:p>
            </p:txBody>
          </p:sp>
        </mc:Choice>
        <mc:Fallback xmlns="">
          <p:sp>
            <p:nvSpPr>
              <p:cNvPr id="11" name="Textfeld 11">
                <a:extLst>
                  <a:ext uri="{FF2B5EF4-FFF2-40B4-BE49-F238E27FC236}">
                    <a16:creationId xmlns:a16="http://schemas.microsoft.com/office/drawing/2014/main" id="{2C528972-B5D7-D34E-91E8-E870978D65E0}"/>
                  </a:ext>
                </a:extLst>
              </p:cNvPr>
              <p:cNvSpPr txBox="1">
                <a:spLocks noRot="1" noChangeAspect="1" noMove="1" noResize="1" noEditPoints="1" noAdjustHandles="1" noChangeArrowheads="1" noChangeShapeType="1" noTextEdit="1"/>
              </p:cNvSpPr>
              <p:nvPr/>
            </p:nvSpPr>
            <p:spPr>
              <a:xfrm>
                <a:off x="173272" y="2272779"/>
                <a:ext cx="2380301" cy="572977"/>
              </a:xfrm>
              <a:prstGeom prst="rect">
                <a:avLst/>
              </a:prstGeom>
              <a:blipFill>
                <a:blip r:embed="rId3"/>
                <a:stretch>
                  <a:fillRect l="-3325" b="-8511"/>
                </a:stretch>
              </a:blipFill>
            </p:spPr>
            <p:txBody>
              <a:bodyPr/>
              <a:lstStyle/>
              <a:p>
                <a:r>
                  <a:rPr lang="en-US">
                    <a:noFill/>
                  </a:rPr>
                  <a:t> </a:t>
                </a:r>
              </a:p>
            </p:txBody>
          </p:sp>
        </mc:Fallback>
      </mc:AlternateContent>
      <p:sp>
        <p:nvSpPr>
          <p:cNvPr id="12" name="Textfeld 14">
            <a:extLst>
              <a:ext uri="{FF2B5EF4-FFF2-40B4-BE49-F238E27FC236}">
                <a16:creationId xmlns:a16="http://schemas.microsoft.com/office/drawing/2014/main" id="{F711C68E-E256-4543-9BF2-2B87D8071619}"/>
              </a:ext>
            </a:extLst>
          </p:cNvPr>
          <p:cNvSpPr txBox="1"/>
          <p:nvPr/>
        </p:nvSpPr>
        <p:spPr>
          <a:xfrm>
            <a:off x="3286740" y="1539958"/>
            <a:ext cx="8954556" cy="430887"/>
          </a:xfrm>
          <a:prstGeom prst="rect">
            <a:avLst/>
          </a:prstGeom>
          <a:noFill/>
        </p:spPr>
        <p:txBody>
          <a:bodyPr wrap="square" lIns="91440" tIns="45720" rIns="91440" bIns="45720" rtlCol="0" anchor="t">
            <a:spAutoFit/>
          </a:bodyPr>
          <a:lstStyle/>
          <a:p>
            <a:r>
              <a:rPr lang="de-DE" sz="2200" err="1">
                <a:latin typeface="Calibri"/>
              </a:rPr>
              <a:t>For</a:t>
            </a:r>
            <a:r>
              <a:rPr lang="de-DE" sz="2200">
                <a:latin typeface="Calibri"/>
              </a:rPr>
              <a:t> </a:t>
            </a:r>
            <a:r>
              <a:rPr lang="de-DE" sz="2200" err="1">
                <a:latin typeface="Calibri"/>
              </a:rPr>
              <a:t>state</a:t>
            </a:r>
            <a:r>
              <a:rPr lang="de-DE" sz="2200">
                <a:latin typeface="Calibri"/>
              </a:rPr>
              <a:t>-</a:t>
            </a:r>
            <a:r>
              <a:rPr lang="de-DE" sz="2200" err="1">
                <a:latin typeface="Calibri"/>
              </a:rPr>
              <a:t>of</a:t>
            </a:r>
            <a:r>
              <a:rPr lang="de-DE" sz="2200">
                <a:latin typeface="Calibri"/>
              </a:rPr>
              <a:t>-</a:t>
            </a:r>
            <a:r>
              <a:rPr lang="de-DE" sz="2200" err="1">
                <a:latin typeface="Calibri"/>
              </a:rPr>
              <a:t>the</a:t>
            </a:r>
            <a:r>
              <a:rPr lang="de-DE" sz="2200">
                <a:latin typeface="Calibri"/>
              </a:rPr>
              <a:t>-art </a:t>
            </a:r>
            <a:r>
              <a:rPr lang="de-DE" sz="2200" err="1">
                <a:latin typeface="Calibri"/>
              </a:rPr>
              <a:t>detectors</a:t>
            </a:r>
            <a:r>
              <a:rPr lang="de-DE" sz="2200">
                <a:latin typeface="Calibri"/>
              </a:rPr>
              <a:t> (</a:t>
            </a:r>
            <a:r>
              <a:rPr lang="de-DE" sz="2200">
                <a:latin typeface="Calibri"/>
                <a:sym typeface="Symbol" panose="05050102010706020507" pitchFamily="18" charset="2"/>
              </a:rPr>
              <a:t>t = 200 ps) a </a:t>
            </a:r>
            <a:r>
              <a:rPr lang="de-DE" sz="2200" err="1">
                <a:latin typeface="Calibri"/>
                <a:sym typeface="Symbol" panose="05050102010706020507" pitchFamily="18" charset="2"/>
              </a:rPr>
              <a:t>resolution</a:t>
            </a:r>
            <a:r>
              <a:rPr lang="de-DE" sz="2200">
                <a:latin typeface="Calibri"/>
                <a:sym typeface="Symbol" panose="05050102010706020507" pitchFamily="18" charset="2"/>
              </a:rPr>
              <a:t> </a:t>
            </a:r>
            <a:r>
              <a:rPr lang="de-DE" sz="2200" err="1">
                <a:latin typeface="Calibri"/>
                <a:sym typeface="Symbol" panose="05050102010706020507" pitchFamily="18" charset="2"/>
              </a:rPr>
              <a:t>of</a:t>
            </a:r>
            <a:r>
              <a:rPr lang="de-DE" sz="2200">
                <a:latin typeface="Calibri"/>
                <a:sym typeface="Symbol" panose="05050102010706020507" pitchFamily="18" charset="2"/>
              </a:rPr>
              <a:t> 3 cm </a:t>
            </a:r>
            <a:r>
              <a:rPr lang="de-DE" sz="2200" err="1">
                <a:latin typeface="Calibri"/>
                <a:sym typeface="Symbol" panose="05050102010706020507" pitchFamily="18" charset="2"/>
              </a:rPr>
              <a:t>is</a:t>
            </a:r>
            <a:r>
              <a:rPr lang="de-DE" sz="2200">
                <a:latin typeface="Calibri"/>
                <a:sym typeface="Symbol" panose="05050102010706020507" pitchFamily="18" charset="2"/>
              </a:rPr>
              <a:t> </a:t>
            </a:r>
            <a:r>
              <a:rPr lang="de-DE" sz="2200" err="1">
                <a:latin typeface="Calibri"/>
                <a:sym typeface="Symbol" panose="05050102010706020507" pitchFamily="18" charset="2"/>
              </a:rPr>
              <a:t>achieved</a:t>
            </a:r>
            <a:r>
              <a:rPr lang="de-DE" sz="2200">
                <a:latin typeface="Calibri"/>
              </a:rPr>
              <a:t>  </a:t>
            </a:r>
            <a:endParaRPr lang="de-DE" sz="2200">
              <a:solidFill>
                <a:prstClr val="black"/>
              </a:solidFill>
              <a:latin typeface="Calibri"/>
            </a:endParaRPr>
          </a:p>
        </p:txBody>
      </p:sp>
      <p:sp>
        <p:nvSpPr>
          <p:cNvPr id="13" name="Textfeld 38">
            <a:extLst>
              <a:ext uri="{FF2B5EF4-FFF2-40B4-BE49-F238E27FC236}">
                <a16:creationId xmlns:a16="http://schemas.microsoft.com/office/drawing/2014/main" id="{96EDC3AE-2C44-0C44-A5A1-42EDE36AB2BC}"/>
              </a:ext>
            </a:extLst>
          </p:cNvPr>
          <p:cNvSpPr txBox="1">
            <a:spLocks noChangeArrowheads="1"/>
          </p:cNvSpPr>
          <p:nvPr/>
        </p:nvSpPr>
        <p:spPr bwMode="auto">
          <a:xfrm>
            <a:off x="2711624" y="5845358"/>
            <a:ext cx="44196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de-DE" altLang="de-DE" sz="2000" b="1">
                <a:solidFill>
                  <a:srgbClr val="00007D"/>
                </a:solidFill>
              </a:rPr>
              <a:t>→ </a:t>
            </a:r>
            <a:r>
              <a:rPr lang="de-DE" altLang="de-DE" sz="2000" b="1" err="1">
                <a:solidFill>
                  <a:srgbClr val="00007D"/>
                </a:solidFill>
              </a:rPr>
              <a:t>Reduced</a:t>
            </a:r>
            <a:r>
              <a:rPr lang="de-DE" altLang="de-DE" sz="2000" b="1">
                <a:solidFill>
                  <a:srgbClr val="00007D"/>
                </a:solidFill>
              </a:rPr>
              <a:t> limited angle </a:t>
            </a:r>
            <a:r>
              <a:rPr lang="de-DE" altLang="de-DE" sz="2000" b="1" err="1">
                <a:solidFill>
                  <a:srgbClr val="00007D"/>
                </a:solidFill>
              </a:rPr>
              <a:t>artifacts</a:t>
            </a:r>
            <a:endParaRPr lang="de-DE" altLang="de-DE" sz="2000" b="1">
              <a:solidFill>
                <a:srgbClr val="00007D"/>
              </a:solidFill>
            </a:endParaRPr>
          </a:p>
          <a:p>
            <a:pPr eaLnBrk="1" fontAlgn="base" hangingPunct="1">
              <a:spcBef>
                <a:spcPct val="0"/>
              </a:spcBef>
              <a:spcAft>
                <a:spcPct val="0"/>
              </a:spcAft>
              <a:defRPr/>
            </a:pPr>
            <a:r>
              <a:rPr lang="de-DE" altLang="de-DE" sz="2000" b="1">
                <a:solidFill>
                  <a:srgbClr val="00007D"/>
                </a:solidFill>
              </a:rPr>
              <a:t>     </a:t>
            </a:r>
            <a:r>
              <a:rPr lang="de-DE" altLang="de-DE" sz="2000" b="1" err="1">
                <a:solidFill>
                  <a:srgbClr val="00007D"/>
                </a:solidFill>
              </a:rPr>
              <a:t>for</a:t>
            </a:r>
            <a:r>
              <a:rPr lang="de-DE" altLang="de-DE" sz="2000" b="1">
                <a:solidFill>
                  <a:srgbClr val="00007D"/>
                </a:solidFill>
              </a:rPr>
              <a:t> dual-</a:t>
            </a:r>
            <a:r>
              <a:rPr lang="de-DE" altLang="de-DE" sz="2000" b="1" err="1">
                <a:solidFill>
                  <a:srgbClr val="00007D"/>
                </a:solidFill>
              </a:rPr>
              <a:t>head</a:t>
            </a:r>
            <a:r>
              <a:rPr lang="de-DE" altLang="de-DE" sz="2000" b="1">
                <a:solidFill>
                  <a:srgbClr val="00007D"/>
                </a:solidFill>
              </a:rPr>
              <a:t> </a:t>
            </a:r>
            <a:r>
              <a:rPr lang="de-DE" altLang="de-DE" sz="2000" b="1" err="1">
                <a:solidFill>
                  <a:srgbClr val="00007D"/>
                </a:solidFill>
              </a:rPr>
              <a:t>designs</a:t>
            </a:r>
            <a:r>
              <a:rPr lang="de-DE" altLang="de-DE" sz="2000" b="1">
                <a:solidFill>
                  <a:srgbClr val="00007D"/>
                </a:solidFill>
              </a:rPr>
              <a:t> </a:t>
            </a:r>
          </a:p>
        </p:txBody>
      </p:sp>
      <p:grpSp>
        <p:nvGrpSpPr>
          <p:cNvPr id="14" name="Gruppieren 27">
            <a:extLst>
              <a:ext uri="{FF2B5EF4-FFF2-40B4-BE49-F238E27FC236}">
                <a16:creationId xmlns:a16="http://schemas.microsoft.com/office/drawing/2014/main" id="{88828070-56B4-5D4D-8D1D-7AA9D232E937}"/>
              </a:ext>
            </a:extLst>
          </p:cNvPr>
          <p:cNvGrpSpPr>
            <a:grpSpLocks/>
          </p:cNvGrpSpPr>
          <p:nvPr/>
        </p:nvGrpSpPr>
        <p:grpSpPr bwMode="auto">
          <a:xfrm>
            <a:off x="3286740" y="2010779"/>
            <a:ext cx="3429000" cy="3654425"/>
            <a:chOff x="5181600" y="1603375"/>
            <a:chExt cx="3429000" cy="3654425"/>
          </a:xfrm>
        </p:grpSpPr>
        <p:grpSp>
          <p:nvGrpSpPr>
            <p:cNvPr id="15" name="Gruppieren 37">
              <a:extLst>
                <a:ext uri="{FF2B5EF4-FFF2-40B4-BE49-F238E27FC236}">
                  <a16:creationId xmlns:a16="http://schemas.microsoft.com/office/drawing/2014/main" id="{9FB5428D-15FE-5F47-BC6F-B1DD09C41E74}"/>
                </a:ext>
              </a:extLst>
            </p:cNvPr>
            <p:cNvGrpSpPr>
              <a:grpSpLocks/>
            </p:cNvGrpSpPr>
            <p:nvPr/>
          </p:nvGrpSpPr>
          <p:grpSpPr bwMode="auto">
            <a:xfrm>
              <a:off x="5181600" y="1981200"/>
              <a:ext cx="3352800" cy="3276600"/>
              <a:chOff x="5791200" y="2895600"/>
              <a:chExt cx="3352800" cy="3276600"/>
            </a:xfrm>
          </p:grpSpPr>
          <p:sp>
            <p:nvSpPr>
              <p:cNvPr id="17" name="Rechteck 23">
                <a:extLst>
                  <a:ext uri="{FF2B5EF4-FFF2-40B4-BE49-F238E27FC236}">
                    <a16:creationId xmlns:a16="http://schemas.microsoft.com/office/drawing/2014/main" id="{55F86016-D4E9-574F-81BD-50645E78A420}"/>
                  </a:ext>
                </a:extLst>
              </p:cNvPr>
              <p:cNvSpPr/>
              <p:nvPr/>
            </p:nvSpPr>
            <p:spPr>
              <a:xfrm>
                <a:off x="5791200" y="2895600"/>
                <a:ext cx="3352800" cy="327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latin typeface="Arial"/>
                </a:endParaRPr>
              </a:p>
            </p:txBody>
          </p:sp>
          <p:pic>
            <p:nvPicPr>
              <p:cNvPr id="18" name="Picture 4">
                <a:extLst>
                  <a:ext uri="{FF2B5EF4-FFF2-40B4-BE49-F238E27FC236}">
                    <a16:creationId xmlns:a16="http://schemas.microsoft.com/office/drawing/2014/main" id="{DFE26714-A9A7-334A-BB82-840A11401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6" r="93913" b="25027"/>
              <a:stretch>
                <a:fillRect/>
              </a:stretch>
            </p:blipFill>
            <p:spPr bwMode="auto">
              <a:xfrm>
                <a:off x="5820052" y="2940514"/>
                <a:ext cx="199748" cy="300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 name="Picture 7">
                <a:extLst>
                  <a:ext uri="{FF2B5EF4-FFF2-40B4-BE49-F238E27FC236}">
                    <a16:creationId xmlns:a16="http://schemas.microsoft.com/office/drawing/2014/main" id="{E7C3BB2A-0CA2-7E43-9DF8-0B45B9624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9069"/>
              <a:stretch>
                <a:fillRect/>
              </a:stretch>
            </p:blipFill>
            <p:spPr bwMode="auto">
              <a:xfrm>
                <a:off x="6015038" y="2971800"/>
                <a:ext cx="1564481" cy="298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 name="Picture 7">
                <a:extLst>
                  <a:ext uri="{FF2B5EF4-FFF2-40B4-BE49-F238E27FC236}">
                    <a16:creationId xmlns:a16="http://schemas.microsoft.com/office/drawing/2014/main" id="{519F75CF-F437-F941-97E0-8B98601EE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8161"/>
              <a:stretch>
                <a:fillRect/>
              </a:stretch>
            </p:blipFill>
            <p:spPr bwMode="auto">
              <a:xfrm>
                <a:off x="7467600" y="2985380"/>
                <a:ext cx="1610411" cy="298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6" name="Textfeld 32">
              <a:extLst>
                <a:ext uri="{FF2B5EF4-FFF2-40B4-BE49-F238E27FC236}">
                  <a16:creationId xmlns:a16="http://schemas.microsoft.com/office/drawing/2014/main" id="{25E6EA3D-1832-E743-AC12-5E0DD899E468}"/>
                </a:ext>
              </a:extLst>
            </p:cNvPr>
            <p:cNvSpPr txBox="1">
              <a:spLocks noChangeArrowheads="1"/>
            </p:cNvSpPr>
            <p:nvPr/>
          </p:nvSpPr>
          <p:spPr bwMode="auto">
            <a:xfrm>
              <a:off x="5334000" y="1603375"/>
              <a:ext cx="327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de-DE" altLang="de-DE" sz="1400" b="1" err="1">
                  <a:solidFill>
                    <a:srgbClr val="000000"/>
                  </a:solidFill>
                </a:rPr>
                <a:t>Calculated</a:t>
              </a:r>
              <a:r>
                <a:rPr lang="de-DE" altLang="de-DE" sz="1400" b="1">
                  <a:solidFill>
                    <a:srgbClr val="000000"/>
                  </a:solidFill>
                </a:rPr>
                <a:t> in-beam TOF-PET </a:t>
              </a:r>
              <a:r>
                <a:rPr lang="de-DE" altLang="de-DE" sz="1400" b="1" err="1">
                  <a:solidFill>
                    <a:srgbClr val="000000"/>
                  </a:solidFill>
                </a:rPr>
                <a:t>images</a:t>
              </a:r>
              <a:endParaRPr lang="de-DE" altLang="de-DE" sz="1400" b="1">
                <a:solidFill>
                  <a:srgbClr val="000000"/>
                </a:solidFill>
              </a:endParaRPr>
            </a:p>
          </p:txBody>
        </p:sp>
      </p:grpSp>
      <p:grpSp>
        <p:nvGrpSpPr>
          <p:cNvPr id="21" name="Gruppieren 29">
            <a:extLst>
              <a:ext uri="{FF2B5EF4-FFF2-40B4-BE49-F238E27FC236}">
                <a16:creationId xmlns:a16="http://schemas.microsoft.com/office/drawing/2014/main" id="{59154DBC-A91A-0E47-B60D-6F37A6117608}"/>
              </a:ext>
            </a:extLst>
          </p:cNvPr>
          <p:cNvGrpSpPr/>
          <p:nvPr/>
        </p:nvGrpSpPr>
        <p:grpSpPr>
          <a:xfrm>
            <a:off x="5191740" y="2721983"/>
            <a:ext cx="1414806" cy="2313342"/>
            <a:chOff x="7135949" y="1898127"/>
            <a:chExt cx="1414806" cy="2313342"/>
          </a:xfrm>
        </p:grpSpPr>
        <p:sp>
          <p:nvSpPr>
            <p:cNvPr id="22" name="Ellipse 30">
              <a:extLst>
                <a:ext uri="{FF2B5EF4-FFF2-40B4-BE49-F238E27FC236}">
                  <a16:creationId xmlns:a16="http://schemas.microsoft.com/office/drawing/2014/main" id="{39478C4E-B397-9E4B-98C7-955031FB0192}"/>
                </a:ext>
              </a:extLst>
            </p:cNvPr>
            <p:cNvSpPr/>
            <p:nvPr/>
          </p:nvSpPr>
          <p:spPr>
            <a:xfrm>
              <a:off x="7135949" y="3363179"/>
              <a:ext cx="1378496" cy="848290"/>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a:endParaRPr>
            </a:p>
          </p:txBody>
        </p:sp>
        <p:sp>
          <p:nvSpPr>
            <p:cNvPr id="23" name="Ellipse 31">
              <a:extLst>
                <a:ext uri="{FF2B5EF4-FFF2-40B4-BE49-F238E27FC236}">
                  <a16:creationId xmlns:a16="http://schemas.microsoft.com/office/drawing/2014/main" id="{3B29DA52-03BE-D147-AD6F-65912B39987D}"/>
                </a:ext>
              </a:extLst>
            </p:cNvPr>
            <p:cNvSpPr/>
            <p:nvPr/>
          </p:nvSpPr>
          <p:spPr>
            <a:xfrm>
              <a:off x="7172259" y="1898127"/>
              <a:ext cx="1378496" cy="872367"/>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a:endParaRPr>
            </a:p>
          </p:txBody>
        </p:sp>
      </p:grpSp>
      <p:cxnSp>
        <p:nvCxnSpPr>
          <p:cNvPr id="24" name="Gerade Verbindung mit Pfeil 32">
            <a:extLst>
              <a:ext uri="{FF2B5EF4-FFF2-40B4-BE49-F238E27FC236}">
                <a16:creationId xmlns:a16="http://schemas.microsoft.com/office/drawing/2014/main" id="{D1A50606-6E63-1844-88E7-55DE397567D4}"/>
              </a:ext>
            </a:extLst>
          </p:cNvPr>
          <p:cNvCxnSpPr/>
          <p:nvPr/>
        </p:nvCxnSpPr>
        <p:spPr>
          <a:xfrm>
            <a:off x="6758513" y="4005064"/>
            <a:ext cx="0" cy="108012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33">
            <a:extLst>
              <a:ext uri="{FF2B5EF4-FFF2-40B4-BE49-F238E27FC236}">
                <a16:creationId xmlns:a16="http://schemas.microsoft.com/office/drawing/2014/main" id="{396852B6-9CCF-CF4D-A74D-6EF29AB0FCCB}"/>
              </a:ext>
            </a:extLst>
          </p:cNvPr>
          <p:cNvCxnSpPr/>
          <p:nvPr/>
        </p:nvCxnSpPr>
        <p:spPr>
          <a:xfrm>
            <a:off x="6743294" y="2787899"/>
            <a:ext cx="0" cy="72008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feld 38">
            <a:extLst>
              <a:ext uri="{FF2B5EF4-FFF2-40B4-BE49-F238E27FC236}">
                <a16:creationId xmlns:a16="http://schemas.microsoft.com/office/drawing/2014/main" id="{CB2B7E7E-4E10-734C-9DCC-183490385B68}"/>
              </a:ext>
            </a:extLst>
          </p:cNvPr>
          <p:cNvSpPr txBox="1">
            <a:spLocks noChangeArrowheads="1"/>
          </p:cNvSpPr>
          <p:nvPr/>
        </p:nvSpPr>
        <p:spPr bwMode="auto">
          <a:xfrm>
            <a:off x="7027208" y="5856579"/>
            <a:ext cx="5197066" cy="7078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de-DE" altLang="de-DE" sz="2000" b="1">
                <a:solidFill>
                  <a:srgbClr val="00007D"/>
                </a:solidFill>
              </a:rPr>
              <a:t>→ </a:t>
            </a:r>
            <a:r>
              <a:rPr lang="de-DE" altLang="de-DE" sz="2000" b="1" err="1">
                <a:solidFill>
                  <a:srgbClr val="00007D"/>
                </a:solidFill>
              </a:rPr>
              <a:t>Toward</a:t>
            </a:r>
            <a:r>
              <a:rPr lang="de-DE" altLang="de-DE" sz="2000" b="1">
                <a:solidFill>
                  <a:srgbClr val="00007D"/>
                </a:solidFill>
              </a:rPr>
              <a:t> real-time </a:t>
            </a:r>
            <a:r>
              <a:rPr lang="de-DE" altLang="de-DE" sz="2000" b="1" err="1">
                <a:solidFill>
                  <a:srgbClr val="00007D"/>
                </a:solidFill>
              </a:rPr>
              <a:t>direct</a:t>
            </a:r>
            <a:r>
              <a:rPr lang="de-DE" altLang="de-DE" sz="2000" b="1">
                <a:solidFill>
                  <a:srgbClr val="00007D"/>
                </a:solidFill>
              </a:rPr>
              <a:t> </a:t>
            </a:r>
            <a:r>
              <a:rPr lang="de-DE" altLang="de-DE" sz="2000" b="1" err="1">
                <a:solidFill>
                  <a:srgbClr val="00007D"/>
                </a:solidFill>
              </a:rPr>
              <a:t>reconstruction</a:t>
            </a:r>
            <a:br>
              <a:rPr lang="de-DE" altLang="de-DE" sz="2000" b="1">
                <a:solidFill>
                  <a:srgbClr val="00007D"/>
                </a:solidFill>
              </a:rPr>
            </a:br>
            <a:r>
              <a:rPr lang="de-DE" altLang="de-DE" sz="2000" b="1">
                <a:solidFill>
                  <a:srgbClr val="00007D"/>
                </a:solidFill>
              </a:rPr>
              <a:t>     </a:t>
            </a:r>
            <a:r>
              <a:rPr lang="de-DE" altLang="de-DE" sz="2000" b="1" err="1">
                <a:solidFill>
                  <a:srgbClr val="00007D"/>
                </a:solidFill>
              </a:rPr>
              <a:t>with</a:t>
            </a:r>
            <a:r>
              <a:rPr lang="de-DE" altLang="de-DE" sz="2000" b="1">
                <a:solidFill>
                  <a:srgbClr val="00007D"/>
                </a:solidFill>
              </a:rPr>
              <a:t> ultrafast (~10 -30 </a:t>
            </a:r>
            <a:r>
              <a:rPr lang="de-DE" altLang="de-DE" sz="2000" b="1" err="1">
                <a:solidFill>
                  <a:srgbClr val="00007D"/>
                </a:solidFill>
              </a:rPr>
              <a:t>ps</a:t>
            </a:r>
            <a:r>
              <a:rPr lang="de-DE" altLang="de-DE" sz="2000" b="1">
                <a:solidFill>
                  <a:srgbClr val="00007D"/>
                </a:solidFill>
              </a:rPr>
              <a:t>) TOF </a:t>
            </a:r>
          </a:p>
        </p:txBody>
      </p:sp>
      <p:sp>
        <p:nvSpPr>
          <p:cNvPr id="27" name="Textfeld 27">
            <a:extLst>
              <a:ext uri="{FF2B5EF4-FFF2-40B4-BE49-F238E27FC236}">
                <a16:creationId xmlns:a16="http://schemas.microsoft.com/office/drawing/2014/main" id="{AABF0202-EE6E-564E-B017-D543DC11B44F}"/>
              </a:ext>
            </a:extLst>
          </p:cNvPr>
          <p:cNvSpPr txBox="1">
            <a:spLocks noChangeArrowheads="1"/>
          </p:cNvSpPr>
          <p:nvPr/>
        </p:nvSpPr>
        <p:spPr bwMode="auto">
          <a:xfrm>
            <a:off x="4150671" y="6507708"/>
            <a:ext cx="21547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400" b="1"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Crespo</a:t>
            </a:r>
            <a:r>
              <a:rPr kumimoji="0" lang="de-DE" altLang="de-DE" sz="14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et al, PMB 2007</a:t>
            </a:r>
          </a:p>
        </p:txBody>
      </p:sp>
      <p:grpSp>
        <p:nvGrpSpPr>
          <p:cNvPr id="28" name="Gruppieren 7">
            <a:extLst>
              <a:ext uri="{FF2B5EF4-FFF2-40B4-BE49-F238E27FC236}">
                <a16:creationId xmlns:a16="http://schemas.microsoft.com/office/drawing/2014/main" id="{E35A1BA5-4847-3E4A-B8D0-8F9064C35AA3}"/>
              </a:ext>
            </a:extLst>
          </p:cNvPr>
          <p:cNvGrpSpPr/>
          <p:nvPr/>
        </p:nvGrpSpPr>
        <p:grpSpPr>
          <a:xfrm>
            <a:off x="6910479" y="2323528"/>
            <a:ext cx="4730137" cy="1481967"/>
            <a:chOff x="6910479" y="2323528"/>
            <a:chExt cx="4730137" cy="1481967"/>
          </a:xfrm>
        </p:grpSpPr>
        <p:grpSp>
          <p:nvGrpSpPr>
            <p:cNvPr id="29" name="Gruppieren 34">
              <a:extLst>
                <a:ext uri="{FF2B5EF4-FFF2-40B4-BE49-F238E27FC236}">
                  <a16:creationId xmlns:a16="http://schemas.microsoft.com/office/drawing/2014/main" id="{E46588B9-2838-8245-940E-681EC8D73AEA}"/>
                </a:ext>
              </a:extLst>
            </p:cNvPr>
            <p:cNvGrpSpPr/>
            <p:nvPr/>
          </p:nvGrpSpPr>
          <p:grpSpPr>
            <a:xfrm>
              <a:off x="6910479" y="2323528"/>
              <a:ext cx="1702671" cy="1481967"/>
              <a:chOff x="13555695" y="-2228745"/>
              <a:chExt cx="1863818" cy="1609512"/>
            </a:xfrm>
          </p:grpSpPr>
          <p:pic>
            <p:nvPicPr>
              <p:cNvPr id="32" name="Picture 43">
                <a:extLst>
                  <a:ext uri="{FF2B5EF4-FFF2-40B4-BE49-F238E27FC236}">
                    <a16:creationId xmlns:a16="http://schemas.microsoft.com/office/drawing/2014/main" id="{B89AD1A6-2EA1-9346-9BA2-3A85A737BC97}"/>
                  </a:ext>
                </a:extLst>
              </p:cNvPr>
              <p:cNvPicPr>
                <a:picLocks noChangeAspect="1"/>
              </p:cNvPicPr>
              <p:nvPr/>
            </p:nvPicPr>
            <p:blipFill rotWithShape="1">
              <a:blip r:embed="rId6"/>
              <a:srcRect t="21529" r="14277" b="37416"/>
              <a:stretch/>
            </p:blipFill>
            <p:spPr bwMode="auto">
              <a:xfrm>
                <a:off x="13555695" y="-2228745"/>
                <a:ext cx="1863818" cy="1609512"/>
              </a:xfrm>
              <a:prstGeom prst="rect">
                <a:avLst/>
              </a:prstGeom>
              <a:noFill/>
              <a:ln w="28575">
                <a:noFill/>
              </a:ln>
            </p:spPr>
          </p:pic>
          <p:sp>
            <p:nvSpPr>
              <p:cNvPr id="33" name="Textfeld 36">
                <a:extLst>
                  <a:ext uri="{FF2B5EF4-FFF2-40B4-BE49-F238E27FC236}">
                    <a16:creationId xmlns:a16="http://schemas.microsoft.com/office/drawing/2014/main" id="{EE38971E-A698-D04F-AB77-213B5E71F031}"/>
                  </a:ext>
                </a:extLst>
              </p:cNvPr>
              <p:cNvSpPr txBox="1"/>
              <p:nvPr/>
            </p:nvSpPr>
            <p:spPr bwMode="auto">
              <a:xfrm>
                <a:off x="14592759" y="-969142"/>
                <a:ext cx="464207" cy="344967"/>
              </a:xfrm>
              <a:prstGeom prst="rect">
                <a:avLst/>
              </a:prstGeom>
              <a:solidFill>
                <a:srgbClr val="BBE0E3">
                  <a:alpha val="49000"/>
                </a:srgbClr>
              </a:solidFill>
              <a:ln>
                <a:noFill/>
                <a:prstDash val="solid"/>
              </a:ln>
            </p:spPr>
            <p:txBody>
              <a:bodyPr wrap="none" lIns="90000" tIns="46800" rIns="90000" bIns="46800" compatLnSpc="0">
                <a:spAutoFit/>
              </a:bodyPr>
              <a:lstStyle>
                <a:defPPr>
                  <a:defRPr lang="de-DE"/>
                </a:defPPr>
                <a:lvl1pPr hangingPunct="0">
                  <a:spcBef>
                    <a:spcPts val="0"/>
                  </a:spcBef>
                  <a:spcAft>
                    <a:spcPts val="0"/>
                  </a:spcAft>
                  <a:defRPr sz="1600" b="1">
                    <a:solidFill>
                      <a:srgbClr val="000000"/>
                    </a:solidFill>
                    <a:ea typeface="Arial Unicode MS" pitchFamily="2"/>
                    <a:cs typeface="Tahoma" pitchFamily="2"/>
                  </a:defRPr>
                </a:lvl1pPr>
              </a:lstStyle>
              <a:p>
                <a:r>
                  <a:rPr lang="en-US">
                    <a:latin typeface="Calibri"/>
                  </a:rPr>
                  <a:t>GSI</a:t>
                </a:r>
              </a:p>
            </p:txBody>
          </p:sp>
        </p:grpSp>
        <p:sp>
          <p:nvSpPr>
            <p:cNvPr id="30" name="TextBox 1">
              <a:extLst>
                <a:ext uri="{FF2B5EF4-FFF2-40B4-BE49-F238E27FC236}">
                  <a16:creationId xmlns:a16="http://schemas.microsoft.com/office/drawing/2014/main" id="{797B6156-9EA1-244B-9477-7609F6EE28F7}"/>
                </a:ext>
              </a:extLst>
            </p:cNvPr>
            <p:cNvSpPr txBox="1"/>
            <p:nvPr/>
          </p:nvSpPr>
          <p:spPr bwMode="auto">
            <a:xfrm>
              <a:off x="9192344" y="2548874"/>
              <a:ext cx="2448272" cy="830997"/>
            </a:xfrm>
            <a:prstGeom prst="rect">
              <a:avLst/>
            </a:prstGeom>
            <a:solidFill>
              <a:srgbClr val="FFC000"/>
            </a:solidFill>
          </p:spPr>
          <p:txBody>
            <a:bodyPr wrap="square">
              <a:spAutoFit/>
            </a:bodyPr>
            <a:lstStyle/>
            <a:p>
              <a:pPr algn="ctr">
                <a:defRPr/>
              </a:pPr>
              <a:r>
                <a:rPr lang="de-DE" sz="2400" b="1" i="1">
                  <a:solidFill>
                    <a:prstClr val="black"/>
                  </a:solidFill>
                  <a:latin typeface="Calibri"/>
                  <a:ea typeface="ヒラギノ角ゴ Pro W3" charset="0"/>
                  <a:cs typeface="ヒラギノ角ゴ Pro W3" charset="0"/>
                </a:rPr>
                <a:t> Dual-</a:t>
              </a:r>
              <a:r>
                <a:rPr lang="de-DE" sz="2400" b="1" i="1" err="1">
                  <a:solidFill>
                    <a:prstClr val="black"/>
                  </a:solidFill>
                  <a:latin typeface="Calibri"/>
                  <a:ea typeface="ヒラギノ角ゴ Pro W3" charset="0"/>
                  <a:cs typeface="ヒラギノ角ゴ Pro W3" charset="0"/>
                </a:rPr>
                <a:t>head</a:t>
              </a:r>
              <a:r>
                <a:rPr lang="de-DE" sz="2400" b="1" i="1">
                  <a:solidFill>
                    <a:prstClr val="black"/>
                  </a:solidFill>
                  <a:latin typeface="Calibri"/>
                  <a:ea typeface="ヒラギノ角ゴ Pro W3" charset="0"/>
                  <a:cs typeface="ヒラギノ角ゴ Pro W3" charset="0"/>
                </a:rPr>
                <a:t> in-beam </a:t>
              </a:r>
              <a:r>
                <a:rPr lang="de-DE" sz="2400" b="1" i="1" err="1">
                  <a:solidFill>
                    <a:prstClr val="black"/>
                  </a:solidFill>
                  <a:latin typeface="Calibri"/>
                  <a:ea typeface="ヒラギノ角ゴ Pro W3" charset="0"/>
                  <a:cs typeface="ヒラギノ角ゴ Pro W3" charset="0"/>
                </a:rPr>
                <a:t>solutions</a:t>
              </a:r>
              <a:endParaRPr lang="de-DE" sz="2400" b="1" i="1">
                <a:solidFill>
                  <a:prstClr val="black"/>
                </a:solidFill>
                <a:latin typeface="Calibri"/>
                <a:ea typeface="ヒラギノ角ゴ Pro W3" charset="0"/>
                <a:cs typeface="ヒラギノ角ゴ Pro W3" charset="0"/>
              </a:endParaRPr>
            </a:p>
          </p:txBody>
        </p:sp>
        <p:cxnSp>
          <p:nvCxnSpPr>
            <p:cNvPr id="31" name="Gerade Verbindung mit Pfeil 41">
              <a:extLst>
                <a:ext uri="{FF2B5EF4-FFF2-40B4-BE49-F238E27FC236}">
                  <a16:creationId xmlns:a16="http://schemas.microsoft.com/office/drawing/2014/main" id="{3EBAC361-5ACD-1B44-A325-790ECCCD95C6}"/>
                </a:ext>
              </a:extLst>
            </p:cNvPr>
            <p:cNvCxnSpPr/>
            <p:nvPr/>
          </p:nvCxnSpPr>
          <p:spPr>
            <a:xfrm>
              <a:off x="8745593" y="2518659"/>
              <a:ext cx="0" cy="108012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4" name="Rechteck 16">
            <a:extLst>
              <a:ext uri="{FF2B5EF4-FFF2-40B4-BE49-F238E27FC236}">
                <a16:creationId xmlns:a16="http://schemas.microsoft.com/office/drawing/2014/main" id="{BEBF62DA-8240-1749-B655-B05CEFEFDF47}"/>
              </a:ext>
            </a:extLst>
          </p:cNvPr>
          <p:cNvSpPr/>
          <p:nvPr/>
        </p:nvSpPr>
        <p:spPr>
          <a:xfrm>
            <a:off x="69018" y="1745085"/>
            <a:ext cx="2830096" cy="646331"/>
          </a:xfrm>
          <a:prstGeom prst="rect">
            <a:avLst/>
          </a:prstGeom>
        </p:spPr>
        <p:txBody>
          <a:bodyPr wrap="square">
            <a:spAutoFit/>
          </a:bodyPr>
          <a:lstStyle/>
          <a:p>
            <a:r>
              <a:rPr lang="de-DE" err="1"/>
              <a:t>For</a:t>
            </a:r>
            <a:r>
              <a:rPr lang="de-DE"/>
              <a:t> </a:t>
            </a:r>
            <a:r>
              <a:rPr lang="de-DE" err="1"/>
              <a:t>emission</a:t>
            </a:r>
            <a:r>
              <a:rPr lang="de-DE"/>
              <a:t> at </a:t>
            </a:r>
            <a:r>
              <a:rPr lang="de-DE" i="1"/>
              <a:t>x</a:t>
            </a:r>
            <a:r>
              <a:rPr lang="de-DE"/>
              <a:t> </a:t>
            </a:r>
            <a:r>
              <a:rPr lang="de-DE" err="1"/>
              <a:t>from</a:t>
            </a:r>
            <a:r>
              <a:rPr lang="de-DE"/>
              <a:t> </a:t>
            </a:r>
            <a:r>
              <a:rPr lang="de-DE" err="1"/>
              <a:t>the</a:t>
            </a:r>
            <a:r>
              <a:rPr lang="de-DE"/>
              <a:t> LOR </a:t>
            </a:r>
            <a:r>
              <a:rPr lang="de-DE" err="1"/>
              <a:t>mid</a:t>
            </a:r>
            <a:r>
              <a:rPr lang="de-DE"/>
              <a:t> </a:t>
            </a:r>
            <a:r>
              <a:rPr lang="de-DE" err="1"/>
              <a:t>point</a:t>
            </a:r>
            <a:endParaRPr lang="de-DE"/>
          </a:p>
        </p:txBody>
      </p:sp>
      <p:pic>
        <p:nvPicPr>
          <p:cNvPr id="35" name="Picture 4">
            <a:extLst>
              <a:ext uri="{FF2B5EF4-FFF2-40B4-BE49-F238E27FC236}">
                <a16:creationId xmlns:a16="http://schemas.microsoft.com/office/drawing/2014/main" id="{BC25CB89-CCC8-B94C-92B3-68AEAC43F888}"/>
              </a:ext>
            </a:extLst>
          </p:cNvPr>
          <p:cNvPicPr>
            <a:picLocks noChangeAspect="1"/>
          </p:cNvPicPr>
          <p:nvPr/>
        </p:nvPicPr>
        <p:blipFill>
          <a:blip r:embed="rId7"/>
          <a:stretch>
            <a:fillRect/>
          </a:stretch>
        </p:blipFill>
        <p:spPr>
          <a:xfrm>
            <a:off x="7125262" y="4016779"/>
            <a:ext cx="5065353" cy="1829868"/>
          </a:xfrm>
          <a:prstGeom prst="rect">
            <a:avLst/>
          </a:prstGeom>
        </p:spPr>
      </p:pic>
      <p:sp>
        <p:nvSpPr>
          <p:cNvPr id="36" name="Rectangle 2">
            <a:extLst>
              <a:ext uri="{FF2B5EF4-FFF2-40B4-BE49-F238E27FC236}">
                <a16:creationId xmlns:a16="http://schemas.microsoft.com/office/drawing/2014/main" id="{1E79FF12-0948-3641-9814-28B103E4A88F}"/>
              </a:ext>
            </a:extLst>
          </p:cNvPr>
          <p:cNvSpPr>
            <a:spLocks noChangeArrowheads="1"/>
          </p:cNvSpPr>
          <p:nvPr/>
        </p:nvSpPr>
        <p:spPr bwMode="auto">
          <a:xfrm>
            <a:off x="-1501" y="484669"/>
            <a:ext cx="7385540" cy="832835"/>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Further</a:t>
            </a:r>
            <a:r>
              <a:rPr lang="it-IT" sz="3200" b="1">
                <a:solidFill>
                  <a:srgbClr val="000090"/>
                </a:solidFill>
                <a:latin typeface="Calibri" panose="020F0502020204030204" pitchFamily="34" charset="0"/>
                <a:cs typeface="Calibri" panose="020F0502020204030204" pitchFamily="34" charset="0"/>
              </a:rPr>
              <a:t> future </a:t>
            </a:r>
            <a:r>
              <a:rPr lang="it-IT" sz="3200" b="1" err="1">
                <a:solidFill>
                  <a:srgbClr val="000090"/>
                </a:solidFill>
                <a:latin typeface="Calibri" panose="020F0502020204030204" pitchFamily="34" charset="0"/>
                <a:cs typeface="Calibri" panose="020F0502020204030204" pitchFamily="34" charset="0"/>
              </a:rPr>
              <a:t>developments</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ultrafast</a:t>
            </a:r>
            <a:r>
              <a:rPr lang="it-IT" sz="3200" b="1">
                <a:solidFill>
                  <a:srgbClr val="000090"/>
                </a:solidFill>
                <a:latin typeface="Calibri" panose="020F0502020204030204" pitchFamily="34" charset="0"/>
                <a:cs typeface="Calibri" panose="020F0502020204030204" pitchFamily="34" charset="0"/>
              </a:rPr>
              <a:t> time of </a:t>
            </a:r>
            <a:r>
              <a:rPr lang="it-IT" sz="3200" b="1" err="1">
                <a:solidFill>
                  <a:srgbClr val="000090"/>
                </a:solidFill>
                <a:latin typeface="Calibri" panose="020F0502020204030204" pitchFamily="34" charset="0"/>
                <a:cs typeface="Calibri" panose="020F0502020204030204" pitchFamily="34" charset="0"/>
              </a:rPr>
              <a:t>flight</a:t>
            </a:r>
            <a:r>
              <a:rPr lang="it-IT" sz="3200" b="1">
                <a:solidFill>
                  <a:srgbClr val="000090"/>
                </a:solidFill>
                <a:latin typeface="Calibri" panose="020F0502020204030204" pitchFamily="34" charset="0"/>
                <a:cs typeface="Calibri" panose="020F0502020204030204" pitchFamily="34" charset="0"/>
              </a:rPr>
              <a:t> in </a:t>
            </a:r>
            <a:r>
              <a:rPr lang="it-IT" sz="3200" b="1" err="1">
                <a:solidFill>
                  <a:srgbClr val="000090"/>
                </a:solidFill>
                <a:latin typeface="Calibri" panose="020F0502020204030204" pitchFamily="34" charset="0"/>
                <a:cs typeface="Calibri" panose="020F0502020204030204" pitchFamily="34" charset="0"/>
              </a:rPr>
              <a:t>beam</a:t>
            </a:r>
            <a:r>
              <a:rPr lang="it-IT" sz="3200" b="1">
                <a:solidFill>
                  <a:srgbClr val="000090"/>
                </a:solidFill>
                <a:latin typeface="Calibri" panose="020F0502020204030204" pitchFamily="34" charset="0"/>
                <a:cs typeface="Calibri" panose="020F0502020204030204" pitchFamily="34" charset="0"/>
              </a:rPr>
              <a:t> PET</a:t>
            </a:r>
          </a:p>
        </p:txBody>
      </p:sp>
    </p:spTree>
    <p:extLst>
      <p:ext uri="{BB962C8B-B14F-4D97-AF65-F5344CB8AC3E}">
        <p14:creationId xmlns:p14="http://schemas.microsoft.com/office/powerpoint/2010/main" val="39369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B47A9A9-D4ED-3B45-8B63-2E84B54207B5}"/>
              </a:ext>
            </a:extLst>
          </p:cNvPr>
          <p:cNvSpPr>
            <a:spLocks noGrp="1"/>
          </p:cNvSpPr>
          <p:nvPr>
            <p:ph type="sldNum" sz="quarter" idx="12"/>
          </p:nvPr>
        </p:nvSpPr>
        <p:spPr/>
        <p:txBody>
          <a:bodyPr/>
          <a:lstStyle/>
          <a:p>
            <a:fld id="{825A1364-9D83-4D37-A282-5E5560CE45FB}" type="slidenum">
              <a:rPr lang="it-IT" smtClean="0"/>
              <a:pPr/>
              <a:t>31</a:t>
            </a:fld>
            <a:endParaRPr lang="it-IT"/>
          </a:p>
        </p:txBody>
      </p:sp>
      <p:pic>
        <p:nvPicPr>
          <p:cNvPr id="5" name="Picture 6">
            <a:extLst>
              <a:ext uri="{FF2B5EF4-FFF2-40B4-BE49-F238E27FC236}">
                <a16:creationId xmlns:a16="http://schemas.microsoft.com/office/drawing/2014/main" id="{250EB59F-54A6-D44D-8C3D-93CF730AA058}"/>
              </a:ext>
            </a:extLst>
          </p:cNvPr>
          <p:cNvPicPr>
            <a:picLocks noChangeAspect="1"/>
          </p:cNvPicPr>
          <p:nvPr/>
        </p:nvPicPr>
        <p:blipFill>
          <a:blip r:embed="rId2"/>
          <a:stretch>
            <a:fillRect/>
          </a:stretch>
        </p:blipFill>
        <p:spPr>
          <a:xfrm>
            <a:off x="257853" y="1715271"/>
            <a:ext cx="6060719" cy="2304256"/>
          </a:xfrm>
          <a:prstGeom prst="rect">
            <a:avLst/>
          </a:prstGeom>
        </p:spPr>
      </p:pic>
      <p:pic>
        <p:nvPicPr>
          <p:cNvPr id="6" name="Picture 8">
            <a:extLst>
              <a:ext uri="{FF2B5EF4-FFF2-40B4-BE49-F238E27FC236}">
                <a16:creationId xmlns:a16="http://schemas.microsoft.com/office/drawing/2014/main" id="{433D1E14-FAC1-7A45-B106-162BE8E91E64}"/>
              </a:ext>
            </a:extLst>
          </p:cNvPr>
          <p:cNvPicPr>
            <a:picLocks noChangeAspect="1"/>
          </p:cNvPicPr>
          <p:nvPr/>
        </p:nvPicPr>
        <p:blipFill>
          <a:blip r:embed="rId3"/>
          <a:stretch>
            <a:fillRect/>
          </a:stretch>
        </p:blipFill>
        <p:spPr>
          <a:xfrm>
            <a:off x="999688" y="4178515"/>
            <a:ext cx="4327935" cy="2579460"/>
          </a:xfrm>
          <a:prstGeom prst="rect">
            <a:avLst/>
          </a:prstGeom>
        </p:spPr>
      </p:pic>
      <p:pic>
        <p:nvPicPr>
          <p:cNvPr id="7" name="Picture 10">
            <a:extLst>
              <a:ext uri="{FF2B5EF4-FFF2-40B4-BE49-F238E27FC236}">
                <a16:creationId xmlns:a16="http://schemas.microsoft.com/office/drawing/2014/main" id="{9B134226-DB19-034A-8D10-EA85F1AF750A}"/>
              </a:ext>
            </a:extLst>
          </p:cNvPr>
          <p:cNvPicPr>
            <a:picLocks noChangeAspect="1"/>
          </p:cNvPicPr>
          <p:nvPr/>
        </p:nvPicPr>
        <p:blipFill>
          <a:blip r:embed="rId4"/>
          <a:stretch>
            <a:fillRect/>
          </a:stretch>
        </p:blipFill>
        <p:spPr>
          <a:xfrm>
            <a:off x="7217675" y="3627876"/>
            <a:ext cx="4974310" cy="3263442"/>
          </a:xfrm>
          <a:prstGeom prst="rect">
            <a:avLst/>
          </a:prstGeom>
        </p:spPr>
      </p:pic>
      <p:pic>
        <p:nvPicPr>
          <p:cNvPr id="8" name="Picture 13">
            <a:extLst>
              <a:ext uri="{FF2B5EF4-FFF2-40B4-BE49-F238E27FC236}">
                <a16:creationId xmlns:a16="http://schemas.microsoft.com/office/drawing/2014/main" id="{E37BA1A6-224A-714B-9AAF-8C37B48FB941}"/>
              </a:ext>
            </a:extLst>
          </p:cNvPr>
          <p:cNvPicPr>
            <a:picLocks noChangeAspect="1"/>
          </p:cNvPicPr>
          <p:nvPr/>
        </p:nvPicPr>
        <p:blipFill>
          <a:blip r:embed="rId5"/>
          <a:stretch>
            <a:fillRect/>
          </a:stretch>
        </p:blipFill>
        <p:spPr>
          <a:xfrm>
            <a:off x="6793394" y="585511"/>
            <a:ext cx="5341796" cy="2845875"/>
          </a:xfrm>
          <a:prstGeom prst="rect">
            <a:avLst/>
          </a:prstGeom>
        </p:spPr>
      </p:pic>
      <p:sp>
        <p:nvSpPr>
          <p:cNvPr id="9" name="Rectangle 2">
            <a:extLst>
              <a:ext uri="{FF2B5EF4-FFF2-40B4-BE49-F238E27FC236}">
                <a16:creationId xmlns:a16="http://schemas.microsoft.com/office/drawing/2014/main" id="{D50039DC-9D6F-2043-9F3F-EDB7A06F9915}"/>
              </a:ext>
            </a:extLst>
          </p:cNvPr>
          <p:cNvSpPr>
            <a:spLocks noChangeArrowheads="1"/>
          </p:cNvSpPr>
          <p:nvPr/>
        </p:nvSpPr>
        <p:spPr bwMode="auto">
          <a:xfrm>
            <a:off x="-1501" y="532965"/>
            <a:ext cx="7095766" cy="838201"/>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Further</a:t>
            </a:r>
            <a:r>
              <a:rPr lang="it-IT" sz="3200" b="1">
                <a:solidFill>
                  <a:srgbClr val="000090"/>
                </a:solidFill>
                <a:latin typeface="Calibri" panose="020F0502020204030204" pitchFamily="34" charset="0"/>
                <a:cs typeface="Calibri" panose="020F0502020204030204" pitchFamily="34" charset="0"/>
              </a:rPr>
              <a:t> future </a:t>
            </a:r>
            <a:r>
              <a:rPr lang="it-IT" sz="3200" b="1" err="1">
                <a:solidFill>
                  <a:srgbClr val="000090"/>
                </a:solidFill>
                <a:latin typeface="Calibri" panose="020F0502020204030204" pitchFamily="34" charset="0"/>
                <a:cs typeface="Calibri" panose="020F0502020204030204" pitchFamily="34" charset="0"/>
              </a:rPr>
              <a:t>developments</a:t>
            </a:r>
            <a:r>
              <a:rPr lang="it-IT" sz="3200" b="1">
                <a:solidFill>
                  <a:srgbClr val="000090"/>
                </a:solidFill>
                <a:latin typeface="Calibri" panose="020F0502020204030204" pitchFamily="34" charset="0"/>
                <a:cs typeface="Calibri" panose="020F0502020204030204" pitchFamily="34" charset="0"/>
              </a:rPr>
              <a:t>: quasi </a:t>
            </a:r>
            <a:r>
              <a:rPr lang="it-IT" sz="3200" b="1" err="1">
                <a:solidFill>
                  <a:srgbClr val="000090"/>
                </a:solidFill>
                <a:latin typeface="Calibri" panose="020F0502020204030204" pitchFamily="34" charset="0"/>
                <a:cs typeface="Calibri" panose="020F0502020204030204" pitchFamily="34" charset="0"/>
              </a:rPr>
              <a:t>prompt</a:t>
            </a:r>
            <a:r>
              <a:rPr lang="it-IT" sz="3200" b="1">
                <a:solidFill>
                  <a:srgbClr val="000090"/>
                </a:solidFill>
                <a:latin typeface="Calibri" panose="020F0502020204030204" pitchFamily="34" charset="0"/>
                <a:cs typeface="Calibri" panose="020F0502020204030204" pitchFamily="34" charset="0"/>
              </a:rPr>
              <a:t> PET</a:t>
            </a:r>
          </a:p>
        </p:txBody>
      </p:sp>
    </p:spTree>
    <p:extLst>
      <p:ext uri="{BB962C8B-B14F-4D97-AF65-F5344CB8AC3E}">
        <p14:creationId xmlns:p14="http://schemas.microsoft.com/office/powerpoint/2010/main" val="2125848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227DAB0-2F77-8C4A-B082-82AC4A7FC134}"/>
              </a:ext>
            </a:extLst>
          </p:cNvPr>
          <p:cNvSpPr>
            <a:spLocks noGrp="1"/>
          </p:cNvSpPr>
          <p:nvPr>
            <p:ph type="sldNum" sz="quarter" idx="12"/>
          </p:nvPr>
        </p:nvSpPr>
        <p:spPr/>
        <p:txBody>
          <a:bodyPr/>
          <a:lstStyle/>
          <a:p>
            <a:fld id="{825A1364-9D83-4D37-A282-5E5560CE45FB}" type="slidenum">
              <a:rPr lang="it-IT" smtClean="0"/>
              <a:pPr/>
              <a:t>32</a:t>
            </a:fld>
            <a:endParaRPr lang="it-IT"/>
          </a:p>
        </p:txBody>
      </p:sp>
      <p:sp>
        <p:nvSpPr>
          <p:cNvPr id="5" name="Textfeld 13">
            <a:extLst>
              <a:ext uri="{FF2B5EF4-FFF2-40B4-BE49-F238E27FC236}">
                <a16:creationId xmlns:a16="http://schemas.microsoft.com/office/drawing/2014/main" id="{1B6EFB80-C4FB-6A4F-980A-B2135C161596}"/>
              </a:ext>
            </a:extLst>
          </p:cNvPr>
          <p:cNvSpPr txBox="1"/>
          <p:nvPr/>
        </p:nvSpPr>
        <p:spPr>
          <a:xfrm>
            <a:off x="8904312" y="3511887"/>
            <a:ext cx="1898148" cy="307777"/>
          </a:xfrm>
          <a:prstGeom prst="rect">
            <a:avLst/>
          </a:prstGeom>
          <a:noFill/>
        </p:spPr>
        <p:txBody>
          <a:bodyPr wrap="none" rtlCol="0">
            <a:spAutoFit/>
          </a:bodyPr>
          <a:lstStyle/>
          <a:p>
            <a:pPr defTabSz="685800" fontAlgn="base">
              <a:spcBef>
                <a:spcPct val="0"/>
              </a:spcBef>
              <a:spcAft>
                <a:spcPct val="0"/>
              </a:spcAft>
              <a:defRPr/>
            </a:pPr>
            <a:r>
              <a:rPr lang="de-DE" sz="1400" b="1" i="1">
                <a:solidFill>
                  <a:prstClr val="black"/>
                </a:solidFill>
                <a:latin typeface="Calibri"/>
                <a:cs typeface="Arial" charset="0"/>
              </a:rPr>
              <a:t>Horst et al, PMB 2019 </a:t>
            </a:r>
          </a:p>
        </p:txBody>
      </p:sp>
      <p:pic>
        <p:nvPicPr>
          <p:cNvPr id="6" name="Grafik 2">
            <a:extLst>
              <a:ext uri="{FF2B5EF4-FFF2-40B4-BE49-F238E27FC236}">
                <a16:creationId xmlns:a16="http://schemas.microsoft.com/office/drawing/2014/main" id="{508D646A-0EFB-F64E-9A9F-B70B706223AB}"/>
              </a:ext>
            </a:extLst>
          </p:cNvPr>
          <p:cNvPicPr>
            <a:picLocks noChangeAspect="1"/>
          </p:cNvPicPr>
          <p:nvPr/>
        </p:nvPicPr>
        <p:blipFill>
          <a:blip r:embed="rId2"/>
          <a:stretch>
            <a:fillRect/>
          </a:stretch>
        </p:blipFill>
        <p:spPr>
          <a:xfrm>
            <a:off x="7022527" y="1197895"/>
            <a:ext cx="5169473" cy="2308136"/>
          </a:xfrm>
          <a:prstGeom prst="rect">
            <a:avLst/>
          </a:prstGeom>
        </p:spPr>
      </p:pic>
      <p:sp>
        <p:nvSpPr>
          <p:cNvPr id="7" name="Textfeld 3">
            <a:extLst>
              <a:ext uri="{FF2B5EF4-FFF2-40B4-BE49-F238E27FC236}">
                <a16:creationId xmlns:a16="http://schemas.microsoft.com/office/drawing/2014/main" id="{96AFAAB0-60D7-3F41-AE39-430CAAA92FB5}"/>
              </a:ext>
            </a:extLst>
          </p:cNvPr>
          <p:cNvSpPr txBox="1"/>
          <p:nvPr/>
        </p:nvSpPr>
        <p:spPr>
          <a:xfrm>
            <a:off x="263352" y="1748135"/>
            <a:ext cx="5077164" cy="769441"/>
          </a:xfrm>
          <a:prstGeom prst="rect">
            <a:avLst/>
          </a:prstGeom>
          <a:noFill/>
        </p:spPr>
        <p:txBody>
          <a:bodyPr wrap="square" rtlCol="0">
            <a:spAutoFit/>
          </a:bodyPr>
          <a:lstStyle/>
          <a:p>
            <a:r>
              <a:rPr lang="de-DE" sz="2200" err="1">
                <a:latin typeface="Calibri" panose="020F0502020204030204" pitchFamily="34" charset="0"/>
                <a:cs typeface="Calibri" panose="020F0502020204030204" pitchFamily="34" charset="0"/>
              </a:rPr>
              <a:t>Refinement</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of</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cross</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section</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data</a:t>
            </a:r>
            <a:r>
              <a:rPr lang="de-DE" sz="2200">
                <a:latin typeface="Calibri" panose="020F0502020204030204" pitchFamily="34" charset="0"/>
                <a:cs typeface="Calibri" panose="020F0502020204030204" pitchFamily="34" charset="0"/>
              </a:rPr>
              <a:t> at </a:t>
            </a:r>
            <a:r>
              <a:rPr lang="de-DE" sz="2200" err="1">
                <a:latin typeface="Calibri" panose="020F0502020204030204" pitchFamily="34" charset="0"/>
                <a:cs typeface="Calibri" panose="020F0502020204030204" pitchFamily="34" charset="0"/>
              </a:rPr>
              <a:t>energies</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close</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to</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reaction</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threshold</a:t>
            </a:r>
            <a:endParaRPr lang="de-DE" sz="2200">
              <a:latin typeface="Calibri" panose="020F0502020204030204" pitchFamily="34" charset="0"/>
              <a:cs typeface="Calibri" panose="020F0502020204030204" pitchFamily="34" charset="0"/>
            </a:endParaRPr>
          </a:p>
        </p:txBody>
      </p:sp>
      <p:grpSp>
        <p:nvGrpSpPr>
          <p:cNvPr id="8" name="Group 8">
            <a:extLst>
              <a:ext uri="{FF2B5EF4-FFF2-40B4-BE49-F238E27FC236}">
                <a16:creationId xmlns:a16="http://schemas.microsoft.com/office/drawing/2014/main" id="{DC83BCD9-3607-F348-9B11-B74A9FEC89FD}"/>
              </a:ext>
            </a:extLst>
          </p:cNvPr>
          <p:cNvGrpSpPr/>
          <p:nvPr/>
        </p:nvGrpSpPr>
        <p:grpSpPr>
          <a:xfrm>
            <a:off x="258337" y="2740707"/>
            <a:ext cx="11900650" cy="4101039"/>
            <a:chOff x="258337" y="2740707"/>
            <a:chExt cx="11900650" cy="4101039"/>
          </a:xfrm>
        </p:grpSpPr>
        <p:sp>
          <p:nvSpPr>
            <p:cNvPr id="9" name="Textfeld 3">
              <a:extLst>
                <a:ext uri="{FF2B5EF4-FFF2-40B4-BE49-F238E27FC236}">
                  <a16:creationId xmlns:a16="http://schemas.microsoft.com/office/drawing/2014/main" id="{C31B5C03-0846-9643-A04E-13CDD7C82F6E}"/>
                </a:ext>
              </a:extLst>
            </p:cNvPr>
            <p:cNvSpPr txBox="1"/>
            <p:nvPr/>
          </p:nvSpPr>
          <p:spPr>
            <a:xfrm>
              <a:off x="258337" y="2740707"/>
              <a:ext cx="5765655" cy="2462213"/>
            </a:xfrm>
            <a:prstGeom prst="rect">
              <a:avLst/>
            </a:prstGeom>
            <a:noFill/>
          </p:spPr>
          <p:txBody>
            <a:bodyPr wrap="square" lIns="91440" tIns="45720" rIns="91440" bIns="45720" rtlCol="0" anchor="t">
              <a:spAutoFit/>
            </a:bodyPr>
            <a:lstStyle/>
            <a:p>
              <a:r>
                <a:rPr lang="de-DE" sz="2200">
                  <a:latin typeface="Calibri"/>
                  <a:cs typeface="Calibri"/>
                </a:rPr>
                <a:t>Test </a:t>
              </a:r>
              <a:r>
                <a:rPr lang="de-DE" sz="2200" err="1">
                  <a:latin typeface="Calibri"/>
                  <a:cs typeface="Calibri"/>
                </a:rPr>
                <a:t>benches</a:t>
              </a:r>
              <a:r>
                <a:rPr lang="de-DE" sz="2200">
                  <a:latin typeface="Calibri"/>
                  <a:cs typeface="Calibri"/>
                </a:rPr>
                <a:t> </a:t>
              </a:r>
              <a:r>
                <a:rPr lang="de-DE" sz="2200" err="1">
                  <a:latin typeface="Calibri"/>
                  <a:cs typeface="Calibri"/>
                </a:rPr>
                <a:t>for</a:t>
              </a:r>
              <a:r>
                <a:rPr lang="de-DE" sz="2200">
                  <a:latin typeface="Calibri"/>
                  <a:cs typeface="Calibri"/>
                </a:rPr>
                <a:t> </a:t>
              </a:r>
              <a:r>
                <a:rPr lang="de-DE" sz="2200" err="1">
                  <a:latin typeface="Calibri"/>
                  <a:cs typeface="Calibri"/>
                </a:rPr>
                <a:t>new</a:t>
              </a:r>
              <a:r>
                <a:rPr lang="de-DE" sz="2200">
                  <a:latin typeface="Calibri"/>
                  <a:cs typeface="Calibri"/>
                </a:rPr>
                <a:t> </a:t>
              </a:r>
              <a:r>
                <a:rPr lang="de-DE" sz="2200" err="1">
                  <a:latin typeface="Calibri"/>
                  <a:cs typeface="Calibri"/>
                </a:rPr>
                <a:t>detector</a:t>
              </a:r>
              <a:r>
                <a:rPr lang="de-DE" sz="2200">
                  <a:latin typeface="Calibri"/>
                  <a:cs typeface="Calibri"/>
                </a:rPr>
                <a:t> </a:t>
              </a:r>
              <a:r>
                <a:rPr lang="de-DE" sz="2200" err="1">
                  <a:latin typeface="Calibri"/>
                  <a:cs typeface="Calibri"/>
                </a:rPr>
                <a:t>developments</a:t>
              </a:r>
              <a:endParaRPr lang="de-DE" sz="2200">
                <a:latin typeface="Calibri"/>
                <a:cs typeface="Calibri"/>
              </a:endParaRPr>
            </a:p>
            <a:p>
              <a:pPr marL="342900" indent="-342900">
                <a:buFont typeface="Arial" panose="020B0604020202020204" pitchFamily="34" charset="0"/>
                <a:buChar char="•"/>
              </a:pPr>
              <a:r>
                <a:rPr lang="de-DE" sz="2200">
                  <a:latin typeface="Calibri"/>
                  <a:cs typeface="Calibri"/>
                </a:rPr>
                <a:t>ultrafast TOF in-beam PET</a:t>
              </a:r>
            </a:p>
            <a:p>
              <a:pPr marL="342900" indent="-342900">
                <a:buFont typeface="Arial" panose="020B0604020202020204" pitchFamily="34" charset="0"/>
                <a:buChar char="•"/>
              </a:pPr>
              <a:r>
                <a:rPr lang="de-DE" sz="2200" err="1">
                  <a:latin typeface="Calibri"/>
                  <a:cs typeface="Calibri"/>
                </a:rPr>
                <a:t>suppression</a:t>
              </a:r>
              <a:r>
                <a:rPr lang="de-DE" sz="2200">
                  <a:latin typeface="Calibri"/>
                  <a:cs typeface="Calibri"/>
                </a:rPr>
                <a:t> </a:t>
              </a:r>
              <a:r>
                <a:rPr lang="de-DE" sz="2200" err="1">
                  <a:latin typeface="Calibri"/>
                  <a:cs typeface="Calibri"/>
                </a:rPr>
                <a:t>or</a:t>
              </a:r>
              <a:r>
                <a:rPr lang="de-DE" sz="2200">
                  <a:latin typeface="Calibri"/>
                  <a:cs typeface="Calibri"/>
                </a:rPr>
                <a:t> </a:t>
              </a:r>
              <a:r>
                <a:rPr lang="de-DE" sz="2200" err="1">
                  <a:latin typeface="Calibri"/>
                  <a:cs typeface="Calibri"/>
                </a:rPr>
                <a:t>exploitation</a:t>
              </a:r>
              <a:r>
                <a:rPr lang="de-DE" sz="2200">
                  <a:latin typeface="Calibri"/>
                  <a:cs typeface="Calibri"/>
                </a:rPr>
                <a:t> (</a:t>
              </a:r>
              <a:r>
                <a:rPr lang="de-DE" sz="2200" err="1">
                  <a:latin typeface="Calibri"/>
                  <a:cs typeface="Calibri"/>
                </a:rPr>
                <a:t>eg</a:t>
              </a:r>
              <a:r>
                <a:rPr lang="de-DE" sz="2200">
                  <a:latin typeface="Calibri"/>
                  <a:cs typeface="Calibri"/>
                </a:rPr>
                <a:t> gamma-PET)</a:t>
              </a:r>
            </a:p>
            <a:p>
              <a:r>
                <a:rPr lang="de-DE" sz="2200" err="1">
                  <a:latin typeface="Calibri"/>
                  <a:cs typeface="Calibri"/>
                </a:rPr>
                <a:t>of</a:t>
              </a:r>
              <a:r>
                <a:rPr lang="de-DE" sz="2200">
                  <a:latin typeface="Calibri"/>
                  <a:cs typeface="Calibri"/>
                </a:rPr>
                <a:t> </a:t>
              </a:r>
              <a:r>
                <a:rPr lang="de-DE" sz="2200" err="1">
                  <a:latin typeface="Calibri"/>
                  <a:cs typeface="Calibri"/>
                </a:rPr>
                <a:t>radiation</a:t>
              </a:r>
              <a:r>
                <a:rPr lang="de-DE" sz="2200">
                  <a:latin typeface="Calibri"/>
                  <a:cs typeface="Calibri"/>
                </a:rPr>
                <a:t> </a:t>
              </a:r>
              <a:r>
                <a:rPr lang="de-DE" sz="2200" err="1">
                  <a:latin typeface="Calibri"/>
                  <a:cs typeface="Calibri"/>
                </a:rPr>
                <a:t>background</a:t>
              </a:r>
              <a:r>
                <a:rPr lang="de-DE" sz="2200">
                  <a:latin typeface="Calibri"/>
                  <a:cs typeface="Calibri"/>
                </a:rPr>
                <a:t> </a:t>
              </a:r>
              <a:r>
                <a:rPr lang="de-DE" sz="2200" err="1">
                  <a:latin typeface="Calibri"/>
                  <a:cs typeface="Calibri"/>
                </a:rPr>
                <a:t>during</a:t>
              </a:r>
              <a:r>
                <a:rPr lang="de-DE" sz="2200">
                  <a:latin typeface="Calibri"/>
                  <a:cs typeface="Calibri"/>
                </a:rPr>
                <a:t> beam-on</a:t>
              </a:r>
            </a:p>
            <a:p>
              <a:pPr marL="342900" indent="-342900">
                <a:buFont typeface="Arial" panose="020B0604020202020204" pitchFamily="34" charset="0"/>
                <a:buChar char="•"/>
              </a:pPr>
              <a:r>
                <a:rPr lang="de-DE" sz="2200" err="1">
                  <a:latin typeface="Calibri"/>
                  <a:cs typeface="Calibri"/>
                </a:rPr>
                <a:t>radiation</a:t>
              </a:r>
              <a:r>
                <a:rPr lang="de-DE" sz="2200">
                  <a:latin typeface="Calibri"/>
                  <a:cs typeface="Calibri"/>
                </a:rPr>
                <a:t> </a:t>
              </a:r>
              <a:r>
                <a:rPr lang="de-DE" sz="2200" err="1">
                  <a:latin typeface="Calibri"/>
                  <a:cs typeface="Calibri"/>
                </a:rPr>
                <a:t>hardness</a:t>
              </a:r>
              <a:r>
                <a:rPr lang="de-DE" sz="2200">
                  <a:latin typeface="Calibri"/>
                  <a:cs typeface="Calibri"/>
                </a:rPr>
                <a:t> </a:t>
              </a:r>
              <a:r>
                <a:rPr lang="de-DE" sz="2200" err="1">
                  <a:latin typeface="Calibri"/>
                  <a:cs typeface="Calibri"/>
                </a:rPr>
                <a:t>tests</a:t>
              </a:r>
              <a:endParaRPr lang="de-DE" sz="2200">
                <a:latin typeface="Calibri"/>
                <a:cs typeface="Calibri"/>
              </a:endParaRPr>
            </a:p>
            <a:p>
              <a:pPr marL="342900" indent="-342900">
                <a:buFont typeface="Arial" panose="020B0604020202020204" pitchFamily="34" charset="0"/>
                <a:buChar char="•"/>
              </a:pPr>
              <a:r>
                <a:rPr lang="de-DE" sz="2200">
                  <a:latin typeface="Calibri"/>
                  <a:cs typeface="Calibri"/>
                </a:rPr>
                <a:t>...</a:t>
              </a:r>
            </a:p>
            <a:p>
              <a:endParaRPr lang="de-DE" sz="2200">
                <a:latin typeface="Calibri" panose="020F0502020204030204" pitchFamily="34" charset="0"/>
                <a:cs typeface="Calibri" panose="020F0502020204030204" pitchFamily="34" charset="0"/>
              </a:endParaRPr>
            </a:p>
          </p:txBody>
        </p:sp>
        <p:pic>
          <p:nvPicPr>
            <p:cNvPr id="10" name="Picture 1">
              <a:extLst>
                <a:ext uri="{FF2B5EF4-FFF2-40B4-BE49-F238E27FC236}">
                  <a16:creationId xmlns:a16="http://schemas.microsoft.com/office/drawing/2014/main" id="{5C451DF8-F99D-8440-8803-A5554D2A9040}"/>
                </a:ext>
              </a:extLst>
            </p:cNvPr>
            <p:cNvPicPr>
              <a:picLocks noChangeAspect="1"/>
            </p:cNvPicPr>
            <p:nvPr/>
          </p:nvPicPr>
          <p:blipFill>
            <a:blip r:embed="rId3"/>
            <a:stretch>
              <a:fillRect/>
            </a:stretch>
          </p:blipFill>
          <p:spPr>
            <a:xfrm>
              <a:off x="5900902" y="3971814"/>
              <a:ext cx="4157396" cy="1495778"/>
            </a:xfrm>
            <a:prstGeom prst="rect">
              <a:avLst/>
            </a:prstGeom>
          </p:spPr>
        </p:pic>
        <p:pic>
          <p:nvPicPr>
            <p:cNvPr id="11" name="Picture 2">
              <a:extLst>
                <a:ext uri="{FF2B5EF4-FFF2-40B4-BE49-F238E27FC236}">
                  <a16:creationId xmlns:a16="http://schemas.microsoft.com/office/drawing/2014/main" id="{FA62D322-A5D8-B441-BBEE-06BF6A16278E}"/>
                </a:ext>
              </a:extLst>
            </p:cNvPr>
            <p:cNvPicPr>
              <a:picLocks noChangeAspect="1"/>
            </p:cNvPicPr>
            <p:nvPr/>
          </p:nvPicPr>
          <p:blipFill>
            <a:blip r:embed="rId4"/>
            <a:stretch>
              <a:fillRect/>
            </a:stretch>
          </p:blipFill>
          <p:spPr>
            <a:xfrm>
              <a:off x="10091648" y="3836252"/>
              <a:ext cx="2067339" cy="2167467"/>
            </a:xfrm>
            <a:prstGeom prst="rect">
              <a:avLst/>
            </a:prstGeom>
          </p:spPr>
        </p:pic>
        <p:pic>
          <p:nvPicPr>
            <p:cNvPr id="12" name="Picture 7">
              <a:extLst>
                <a:ext uri="{FF2B5EF4-FFF2-40B4-BE49-F238E27FC236}">
                  <a16:creationId xmlns:a16="http://schemas.microsoft.com/office/drawing/2014/main" id="{7026CB56-F4DF-A84D-9340-5AFDC126A831}"/>
                </a:ext>
              </a:extLst>
            </p:cNvPr>
            <p:cNvPicPr>
              <a:picLocks noChangeAspect="1"/>
            </p:cNvPicPr>
            <p:nvPr/>
          </p:nvPicPr>
          <p:blipFill>
            <a:blip r:embed="rId5"/>
            <a:stretch>
              <a:fillRect/>
            </a:stretch>
          </p:blipFill>
          <p:spPr>
            <a:xfrm>
              <a:off x="6806090" y="5649471"/>
              <a:ext cx="2988351" cy="1192275"/>
            </a:xfrm>
            <a:prstGeom prst="rect">
              <a:avLst/>
            </a:prstGeom>
          </p:spPr>
        </p:pic>
      </p:grpSp>
      <p:sp>
        <p:nvSpPr>
          <p:cNvPr id="13" name="Textfeld 3">
            <a:extLst>
              <a:ext uri="{FF2B5EF4-FFF2-40B4-BE49-F238E27FC236}">
                <a16:creationId xmlns:a16="http://schemas.microsoft.com/office/drawing/2014/main" id="{668B522E-A81D-8441-86E7-B42718367D5E}"/>
              </a:ext>
            </a:extLst>
          </p:cNvPr>
          <p:cNvSpPr txBox="1"/>
          <p:nvPr/>
        </p:nvSpPr>
        <p:spPr>
          <a:xfrm>
            <a:off x="258337" y="4924742"/>
            <a:ext cx="5596804" cy="1446550"/>
          </a:xfrm>
          <a:prstGeom prst="rect">
            <a:avLst/>
          </a:prstGeom>
          <a:noFill/>
        </p:spPr>
        <p:txBody>
          <a:bodyPr wrap="square" rtlCol="0">
            <a:spAutoFit/>
          </a:bodyPr>
          <a:lstStyle/>
          <a:p>
            <a:r>
              <a:rPr lang="de-DE" sz="2200">
                <a:latin typeface="Calibri" panose="020F0502020204030204" pitchFamily="34" charset="0"/>
                <a:cs typeface="Calibri" panose="020F0502020204030204" pitchFamily="34" charset="0"/>
              </a:rPr>
              <a:t>Acquisition </a:t>
            </a:r>
            <a:r>
              <a:rPr lang="de-DE" sz="2200" err="1">
                <a:latin typeface="Calibri" panose="020F0502020204030204" pitchFamily="34" charset="0"/>
                <a:cs typeface="Calibri" panose="020F0502020204030204" pitchFamily="34" charset="0"/>
              </a:rPr>
              <a:t>of</a:t>
            </a:r>
            <a:r>
              <a:rPr lang="de-DE" sz="2200">
                <a:latin typeface="Calibri" panose="020F0502020204030204" pitchFamily="34" charset="0"/>
                <a:cs typeface="Calibri" panose="020F0502020204030204" pitchFamily="34" charset="0"/>
              </a:rPr>
              <a:t> experimental benchmark </a:t>
            </a:r>
            <a:r>
              <a:rPr lang="de-DE" sz="2200" err="1">
                <a:latin typeface="Calibri" panose="020F0502020204030204" pitchFamily="34" charset="0"/>
                <a:cs typeface="Calibri" panose="020F0502020204030204" pitchFamily="34" charset="0"/>
              </a:rPr>
              <a:t>data</a:t>
            </a:r>
            <a:r>
              <a:rPr lang="de-DE" sz="220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sz="2200" err="1">
                <a:latin typeface="Calibri" panose="020F0502020204030204" pitchFamily="34" charset="0"/>
                <a:cs typeface="Calibri" panose="020F0502020204030204" pitchFamily="34" charset="0"/>
              </a:rPr>
              <a:t>validation</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of</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computational</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models</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for</a:t>
            </a:r>
            <a:r>
              <a:rPr lang="de-DE" sz="2200">
                <a:latin typeface="Calibri" panose="020F0502020204030204" pitchFamily="34" charset="0"/>
                <a:cs typeface="Calibri" panose="020F0502020204030204" pitchFamily="34" charset="0"/>
              </a:rPr>
              <a:t> different </a:t>
            </a:r>
            <a:r>
              <a:rPr lang="de-DE" sz="2200" err="1">
                <a:latin typeface="Calibri" panose="020F0502020204030204" pitchFamily="34" charset="0"/>
                <a:cs typeface="Calibri" panose="020F0502020204030204" pitchFamily="34" charset="0"/>
              </a:rPr>
              <a:t>ion</a:t>
            </a:r>
            <a:r>
              <a:rPr lang="de-DE" sz="2200">
                <a:latin typeface="Calibri" panose="020F0502020204030204" pitchFamily="34" charset="0"/>
                <a:cs typeface="Calibri" panose="020F0502020204030204" pitchFamily="34" charset="0"/>
              </a:rPr>
              <a:t> </a:t>
            </a:r>
            <a:r>
              <a:rPr lang="de-DE" sz="2200" err="1">
                <a:latin typeface="Calibri" panose="020F0502020204030204" pitchFamily="34" charset="0"/>
                <a:cs typeface="Calibri" panose="020F0502020204030204" pitchFamily="34" charset="0"/>
              </a:rPr>
              <a:t>species</a:t>
            </a:r>
            <a:endParaRPr lang="de-DE" sz="220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200">
                <a:latin typeface="Calibri" panose="020F0502020204030204" pitchFamily="34" charset="0"/>
                <a:cs typeface="Calibri" panose="020F0502020204030204" pitchFamily="34" charset="0"/>
              </a:rPr>
              <a:t>…</a:t>
            </a:r>
          </a:p>
        </p:txBody>
      </p:sp>
      <p:sp>
        <p:nvSpPr>
          <p:cNvPr id="14" name="Rectangle 2">
            <a:extLst>
              <a:ext uri="{FF2B5EF4-FFF2-40B4-BE49-F238E27FC236}">
                <a16:creationId xmlns:a16="http://schemas.microsoft.com/office/drawing/2014/main" id="{A25EEC0B-1C59-3944-8DCE-A535C581448B}"/>
              </a:ext>
            </a:extLst>
          </p:cNvPr>
          <p:cNvSpPr>
            <a:spLocks noChangeArrowheads="1"/>
          </p:cNvSpPr>
          <p:nvPr/>
        </p:nvSpPr>
        <p:spPr bwMode="auto">
          <a:xfrm>
            <a:off x="-1501" y="479303"/>
            <a:ext cx="7246019" cy="838201"/>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Research</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at</a:t>
            </a:r>
            <a:r>
              <a:rPr lang="it-IT" sz="3200" b="1">
                <a:solidFill>
                  <a:srgbClr val="000090"/>
                </a:solidFill>
                <a:latin typeface="Calibri" panose="020F0502020204030204" pitchFamily="34" charset="0"/>
                <a:cs typeface="Calibri" panose="020F0502020204030204" pitchFamily="34" charset="0"/>
              </a:rPr>
              <a:t> high </a:t>
            </a:r>
            <a:r>
              <a:rPr lang="it-IT" sz="3200" b="1" err="1">
                <a:solidFill>
                  <a:srgbClr val="000090"/>
                </a:solidFill>
                <a:latin typeface="Calibri" panose="020F0502020204030204" pitchFamily="34" charset="0"/>
                <a:cs typeface="Calibri" panose="020F0502020204030204" pitchFamily="34" charset="0"/>
              </a:rPr>
              <a:t>current</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low</a:t>
            </a:r>
            <a:r>
              <a:rPr lang="it-IT" sz="3200" b="1">
                <a:solidFill>
                  <a:srgbClr val="000090"/>
                </a:solidFill>
                <a:latin typeface="Calibri" panose="020F0502020204030204" pitchFamily="34" charset="0"/>
                <a:cs typeface="Calibri" panose="020F0502020204030204" pitchFamily="34" charset="0"/>
              </a:rPr>
              <a:t>/</a:t>
            </a:r>
            <a:r>
              <a:rPr lang="it-IT" sz="3200" b="1" err="1">
                <a:solidFill>
                  <a:srgbClr val="000090"/>
                </a:solidFill>
                <a:latin typeface="Calibri" panose="020F0502020204030204" pitchFamily="34" charset="0"/>
                <a:cs typeface="Calibri" panose="020F0502020204030204" pitchFamily="34" charset="0"/>
              </a:rPr>
              <a:t>mid</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energy</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accelerators</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possible</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studies</a:t>
            </a:r>
            <a:r>
              <a:rPr lang="it-IT" sz="3200" b="1">
                <a:solidFill>
                  <a:srgbClr val="000090"/>
                </a:solidFill>
                <a:latin typeface="Calibri" panose="020F0502020204030204" pitchFamily="34" charset="0"/>
                <a:cs typeface="Calibri" panose="020F0502020204030204" pitchFamily="34" charset="0"/>
              </a:rPr>
              <a:t> @LNS</a:t>
            </a:r>
          </a:p>
        </p:txBody>
      </p:sp>
    </p:spTree>
    <p:extLst>
      <p:ext uri="{BB962C8B-B14F-4D97-AF65-F5344CB8AC3E}">
        <p14:creationId xmlns:p14="http://schemas.microsoft.com/office/powerpoint/2010/main" val="2512914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F814F18-B5C4-9D47-AA38-FAED188CADA7}"/>
              </a:ext>
            </a:extLst>
          </p:cNvPr>
          <p:cNvSpPr>
            <a:spLocks noGrp="1"/>
          </p:cNvSpPr>
          <p:nvPr>
            <p:ph type="sldNum" sz="quarter" idx="12"/>
          </p:nvPr>
        </p:nvSpPr>
        <p:spPr/>
        <p:txBody>
          <a:bodyPr/>
          <a:lstStyle/>
          <a:p>
            <a:fld id="{825A1364-9D83-4D37-A282-5E5560CE45FB}" type="slidenum">
              <a:rPr lang="it-IT" smtClean="0"/>
              <a:pPr/>
              <a:t>33</a:t>
            </a:fld>
            <a:endParaRPr lang="it-IT"/>
          </a:p>
        </p:txBody>
      </p:sp>
      <p:sp>
        <p:nvSpPr>
          <p:cNvPr id="5" name="Textfeld 12">
            <a:extLst>
              <a:ext uri="{FF2B5EF4-FFF2-40B4-BE49-F238E27FC236}">
                <a16:creationId xmlns:a16="http://schemas.microsoft.com/office/drawing/2014/main" id="{73456D4B-D34B-AA4C-8824-08C1F528F756}"/>
              </a:ext>
            </a:extLst>
          </p:cNvPr>
          <p:cNvSpPr txBox="1"/>
          <p:nvPr/>
        </p:nvSpPr>
        <p:spPr>
          <a:xfrm>
            <a:off x="112451" y="1502699"/>
            <a:ext cx="11967097" cy="4647426"/>
          </a:xfrm>
          <a:prstGeom prst="rect">
            <a:avLst/>
          </a:prstGeom>
          <a:noFill/>
        </p:spPr>
        <p:txBody>
          <a:bodyPr wrap="square" rtlCol="0">
            <a:spAutoFit/>
          </a:bodyPr>
          <a:lstStyle/>
          <a:p>
            <a:r>
              <a:rPr lang="de-DE" sz="2200" err="1">
                <a:solidFill>
                  <a:prstClr val="black"/>
                </a:solidFill>
                <a:latin typeface="Calibri"/>
              </a:rPr>
              <a:t>Pre-clinical</a:t>
            </a:r>
            <a:r>
              <a:rPr lang="de-DE" sz="2200">
                <a:solidFill>
                  <a:prstClr val="black"/>
                </a:solidFill>
                <a:latin typeface="Calibri"/>
              </a:rPr>
              <a:t> </a:t>
            </a:r>
            <a:r>
              <a:rPr lang="de-DE" sz="2200" err="1">
                <a:solidFill>
                  <a:prstClr val="black"/>
                </a:solidFill>
                <a:latin typeface="Calibri"/>
              </a:rPr>
              <a:t>research</a:t>
            </a:r>
            <a:r>
              <a:rPr lang="de-DE" sz="2200">
                <a:solidFill>
                  <a:prstClr val="black"/>
                </a:solidFill>
                <a:latin typeface="Calibri"/>
              </a:rPr>
              <a:t> in </a:t>
            </a:r>
            <a:r>
              <a:rPr lang="de-DE" sz="2200" err="1">
                <a:solidFill>
                  <a:prstClr val="black"/>
                </a:solidFill>
                <a:latin typeface="Calibri"/>
              </a:rPr>
              <a:t>small</a:t>
            </a:r>
            <a:r>
              <a:rPr lang="de-DE" sz="2200">
                <a:solidFill>
                  <a:prstClr val="black"/>
                </a:solidFill>
                <a:latin typeface="Calibri"/>
              </a:rPr>
              <a:t> </a:t>
            </a:r>
            <a:r>
              <a:rPr lang="de-DE" sz="2200" err="1">
                <a:solidFill>
                  <a:prstClr val="black"/>
                </a:solidFill>
                <a:latin typeface="Calibri"/>
              </a:rPr>
              <a:t>animals</a:t>
            </a:r>
            <a:r>
              <a:rPr lang="de-DE" sz="2200">
                <a:solidFill>
                  <a:prstClr val="black"/>
                </a:solidFill>
                <a:latin typeface="Calibri"/>
              </a:rPr>
              <a:t> (e.g., </a:t>
            </a:r>
            <a:r>
              <a:rPr lang="de-DE" sz="2200" err="1">
                <a:solidFill>
                  <a:prstClr val="black"/>
                </a:solidFill>
                <a:latin typeface="Calibri"/>
              </a:rPr>
              <a:t>mice</a:t>
            </a:r>
            <a:r>
              <a:rPr lang="de-DE" sz="2200">
                <a:solidFill>
                  <a:prstClr val="black"/>
                </a:solidFill>
                <a:latin typeface="Calibri"/>
              </a:rPr>
              <a:t>)</a:t>
            </a:r>
          </a:p>
          <a:p>
            <a:pPr marL="342900" indent="-342900">
              <a:buFont typeface="Arial" panose="020B0604020202020204" pitchFamily="34" charset="0"/>
              <a:buChar char="•"/>
            </a:pPr>
            <a:r>
              <a:rPr lang="de-DE" sz="2200">
                <a:solidFill>
                  <a:prstClr val="black"/>
                </a:solidFill>
                <a:latin typeface="Calibri"/>
              </a:rPr>
              <a:t>Studies on </a:t>
            </a:r>
            <a:r>
              <a:rPr lang="de-DE" sz="2200" err="1">
                <a:solidFill>
                  <a:prstClr val="black"/>
                </a:solidFill>
                <a:latin typeface="Calibri"/>
              </a:rPr>
              <a:t>biological</a:t>
            </a:r>
            <a:r>
              <a:rPr lang="de-DE" sz="2200">
                <a:solidFill>
                  <a:prstClr val="black"/>
                </a:solidFill>
                <a:latin typeface="Calibri"/>
              </a:rPr>
              <a:t> </a:t>
            </a:r>
            <a:r>
              <a:rPr lang="de-DE" sz="2200" err="1">
                <a:solidFill>
                  <a:prstClr val="black"/>
                </a:solidFill>
                <a:latin typeface="Calibri"/>
              </a:rPr>
              <a:t>washout</a:t>
            </a:r>
            <a:r>
              <a:rPr lang="de-DE" sz="2200">
                <a:solidFill>
                  <a:prstClr val="black"/>
                </a:solidFill>
                <a:latin typeface="Calibri"/>
              </a:rPr>
              <a:t> and possible </a:t>
            </a:r>
            <a:r>
              <a:rPr lang="de-DE" sz="2200" err="1">
                <a:solidFill>
                  <a:prstClr val="black"/>
                </a:solidFill>
                <a:latin typeface="Calibri"/>
              </a:rPr>
              <a:t>radiation-induced</a:t>
            </a:r>
            <a:r>
              <a:rPr lang="de-DE" sz="2200">
                <a:solidFill>
                  <a:prstClr val="black"/>
                </a:solidFill>
                <a:latin typeface="Calibri"/>
              </a:rPr>
              <a:t> </a:t>
            </a:r>
            <a:r>
              <a:rPr lang="de-DE" sz="2200" err="1">
                <a:solidFill>
                  <a:prstClr val="black"/>
                </a:solidFill>
                <a:latin typeface="Calibri"/>
              </a:rPr>
              <a:t>changes</a:t>
            </a:r>
            <a:r>
              <a:rPr lang="de-DE" sz="2200">
                <a:solidFill>
                  <a:prstClr val="black"/>
                </a:solidFill>
                <a:latin typeface="Calibri"/>
              </a:rPr>
              <a:t> </a:t>
            </a:r>
            <a:r>
              <a:rPr lang="de-DE" sz="2200" err="1">
                <a:solidFill>
                  <a:prstClr val="black"/>
                </a:solidFill>
                <a:latin typeface="Calibri"/>
              </a:rPr>
              <a:t>for</a:t>
            </a:r>
            <a:r>
              <a:rPr lang="de-DE" sz="2200">
                <a:solidFill>
                  <a:prstClr val="black"/>
                </a:solidFill>
                <a:latin typeface="Calibri"/>
              </a:rPr>
              <a:t> different </a:t>
            </a:r>
            <a:r>
              <a:rPr lang="de-DE" sz="2200" err="1">
                <a:solidFill>
                  <a:prstClr val="black"/>
                </a:solidFill>
                <a:latin typeface="Calibri"/>
              </a:rPr>
              <a:t>ion</a:t>
            </a:r>
            <a:r>
              <a:rPr lang="de-DE" sz="2200">
                <a:solidFill>
                  <a:prstClr val="black"/>
                </a:solidFill>
                <a:latin typeface="Calibri"/>
              </a:rPr>
              <a:t> </a:t>
            </a:r>
            <a:r>
              <a:rPr lang="de-DE" sz="2200" err="1">
                <a:solidFill>
                  <a:prstClr val="black"/>
                </a:solidFill>
                <a:latin typeface="Calibri"/>
              </a:rPr>
              <a:t>species</a:t>
            </a: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pPr marL="342900" indent="-342900">
              <a:buFont typeface="Arial" panose="020B0604020202020204" pitchFamily="34" charset="0"/>
              <a:buChar char="•"/>
            </a:pPr>
            <a:endParaRPr lang="de-DE" sz="2200">
              <a:solidFill>
                <a:prstClr val="black"/>
              </a:solidFill>
              <a:latin typeface="Calibri"/>
            </a:endParaRPr>
          </a:p>
          <a:p>
            <a:endParaRPr lang="de-DE" sz="2200">
              <a:solidFill>
                <a:prstClr val="black"/>
              </a:solidFill>
              <a:latin typeface="Calibri"/>
            </a:endParaRPr>
          </a:p>
          <a:p>
            <a:endParaRPr lang="de-DE" sz="1000">
              <a:solidFill>
                <a:prstClr val="black"/>
              </a:solidFill>
              <a:latin typeface="Calibri"/>
            </a:endParaRPr>
          </a:p>
        </p:txBody>
      </p:sp>
      <p:pic>
        <p:nvPicPr>
          <p:cNvPr id="6" name="Grafik 1">
            <a:extLst>
              <a:ext uri="{FF2B5EF4-FFF2-40B4-BE49-F238E27FC236}">
                <a16:creationId xmlns:a16="http://schemas.microsoft.com/office/drawing/2014/main" id="{6554BD7D-8C3C-BD44-8D7B-3BE6E84DE5E6}"/>
              </a:ext>
            </a:extLst>
          </p:cNvPr>
          <p:cNvPicPr>
            <a:picLocks noChangeAspect="1"/>
          </p:cNvPicPr>
          <p:nvPr/>
        </p:nvPicPr>
        <p:blipFill>
          <a:blip r:embed="rId2"/>
          <a:stretch>
            <a:fillRect/>
          </a:stretch>
        </p:blipFill>
        <p:spPr>
          <a:xfrm>
            <a:off x="3668662" y="2354682"/>
            <a:ext cx="4432421" cy="3670348"/>
          </a:xfrm>
          <a:prstGeom prst="rect">
            <a:avLst/>
          </a:prstGeom>
        </p:spPr>
      </p:pic>
      <p:pic>
        <p:nvPicPr>
          <p:cNvPr id="7" name="Grafik 2">
            <a:extLst>
              <a:ext uri="{FF2B5EF4-FFF2-40B4-BE49-F238E27FC236}">
                <a16:creationId xmlns:a16="http://schemas.microsoft.com/office/drawing/2014/main" id="{732C51FC-CF14-AD40-A0EE-9BEA924EA8E2}"/>
              </a:ext>
            </a:extLst>
          </p:cNvPr>
          <p:cNvPicPr>
            <a:picLocks noChangeAspect="1"/>
          </p:cNvPicPr>
          <p:nvPr/>
        </p:nvPicPr>
        <p:blipFill rotWithShape="1">
          <a:blip r:embed="rId3"/>
          <a:srcRect r="43844"/>
          <a:stretch/>
        </p:blipFill>
        <p:spPr>
          <a:xfrm>
            <a:off x="813493" y="2286723"/>
            <a:ext cx="2606412" cy="1856667"/>
          </a:xfrm>
          <a:prstGeom prst="rect">
            <a:avLst/>
          </a:prstGeom>
        </p:spPr>
      </p:pic>
      <p:pic>
        <p:nvPicPr>
          <p:cNvPr id="8" name="Grafik 15">
            <a:extLst>
              <a:ext uri="{FF2B5EF4-FFF2-40B4-BE49-F238E27FC236}">
                <a16:creationId xmlns:a16="http://schemas.microsoft.com/office/drawing/2014/main" id="{6D15F725-FB72-6946-9C51-551655F71811}"/>
              </a:ext>
            </a:extLst>
          </p:cNvPr>
          <p:cNvPicPr>
            <a:picLocks noChangeAspect="1"/>
          </p:cNvPicPr>
          <p:nvPr/>
        </p:nvPicPr>
        <p:blipFill rotWithShape="1">
          <a:blip r:embed="rId3"/>
          <a:srcRect l="56030"/>
          <a:stretch/>
        </p:blipFill>
        <p:spPr>
          <a:xfrm>
            <a:off x="983432" y="4175810"/>
            <a:ext cx="2088232" cy="1899807"/>
          </a:xfrm>
          <a:prstGeom prst="rect">
            <a:avLst/>
          </a:prstGeom>
        </p:spPr>
      </p:pic>
      <p:sp>
        <p:nvSpPr>
          <p:cNvPr id="9" name="Textfeld 3">
            <a:extLst>
              <a:ext uri="{FF2B5EF4-FFF2-40B4-BE49-F238E27FC236}">
                <a16:creationId xmlns:a16="http://schemas.microsoft.com/office/drawing/2014/main" id="{80EF35A1-CA9D-604A-9CF7-E1CFC7170E8C}"/>
              </a:ext>
            </a:extLst>
          </p:cNvPr>
          <p:cNvSpPr txBox="1"/>
          <p:nvPr/>
        </p:nvSpPr>
        <p:spPr>
          <a:xfrm flipH="1">
            <a:off x="8619062" y="3064632"/>
            <a:ext cx="2791642" cy="1077218"/>
          </a:xfrm>
          <a:prstGeom prst="rect">
            <a:avLst/>
          </a:prstGeom>
          <a:noFill/>
        </p:spPr>
        <p:txBody>
          <a:bodyPr wrap="square" rtlCol="0">
            <a:spAutoFit/>
          </a:bodyPr>
          <a:lstStyle/>
          <a:p>
            <a:r>
              <a:rPr lang="de-DE" sz="1600" b="1" i="1" err="1">
                <a:solidFill>
                  <a:prstClr val="black"/>
                </a:solidFill>
                <a:latin typeface="Calibri"/>
              </a:rPr>
              <a:t>Toramatsu</a:t>
            </a:r>
            <a:r>
              <a:rPr lang="de-DE" sz="1600" b="1" i="1">
                <a:solidFill>
                  <a:prstClr val="black"/>
                </a:solidFill>
                <a:latin typeface="Calibri"/>
              </a:rPr>
              <a:t>…</a:t>
            </a:r>
            <a:r>
              <a:rPr lang="de-DE" sz="1600" b="1" i="1" err="1">
                <a:solidFill>
                  <a:prstClr val="black"/>
                </a:solidFill>
                <a:latin typeface="Calibri"/>
              </a:rPr>
              <a:t>Yamaya</a:t>
            </a:r>
            <a:r>
              <a:rPr lang="de-DE" sz="1600" b="1" i="1">
                <a:solidFill>
                  <a:prstClr val="black"/>
                </a:solidFill>
                <a:latin typeface="Calibri"/>
              </a:rPr>
              <a:t>, </a:t>
            </a:r>
            <a:r>
              <a:rPr lang="de-DE" sz="1600" b="1" i="1" err="1">
                <a:solidFill>
                  <a:prstClr val="black"/>
                </a:solidFill>
                <a:latin typeface="Calibri"/>
              </a:rPr>
              <a:t>Phys</a:t>
            </a:r>
            <a:r>
              <a:rPr lang="de-DE" sz="1600" b="1" i="1">
                <a:solidFill>
                  <a:prstClr val="black"/>
                </a:solidFill>
                <a:latin typeface="Calibri"/>
              </a:rPr>
              <a:t> </a:t>
            </a:r>
            <a:r>
              <a:rPr lang="de-DE" sz="1600" b="1" i="1" err="1">
                <a:solidFill>
                  <a:prstClr val="black"/>
                </a:solidFill>
                <a:latin typeface="Calibri"/>
              </a:rPr>
              <a:t>Med</a:t>
            </a:r>
            <a:r>
              <a:rPr lang="de-DE" sz="1600" b="1" i="1">
                <a:solidFill>
                  <a:prstClr val="black"/>
                </a:solidFill>
                <a:latin typeface="Calibri"/>
              </a:rPr>
              <a:t> </a:t>
            </a:r>
            <a:r>
              <a:rPr lang="de-DE" sz="1600" b="1" i="1" err="1">
                <a:solidFill>
                  <a:prstClr val="black"/>
                </a:solidFill>
                <a:latin typeface="Calibri"/>
              </a:rPr>
              <a:t>Biol</a:t>
            </a:r>
            <a:r>
              <a:rPr lang="de-DE" sz="1600" b="1" i="1">
                <a:solidFill>
                  <a:prstClr val="black"/>
                </a:solidFill>
                <a:latin typeface="Calibri"/>
              </a:rPr>
              <a:t> 65 (2020) 105011; </a:t>
            </a:r>
          </a:p>
          <a:p>
            <a:endParaRPr lang="de-DE" sz="1600" b="1" i="1">
              <a:solidFill>
                <a:prstClr val="black"/>
              </a:solidFill>
              <a:latin typeface="Calibri"/>
            </a:endParaRPr>
          </a:p>
          <a:p>
            <a:endParaRPr lang="de-DE" sz="1600" b="1" i="1">
              <a:solidFill>
                <a:prstClr val="black"/>
              </a:solidFill>
              <a:latin typeface="Calibri"/>
            </a:endParaRPr>
          </a:p>
        </p:txBody>
      </p:sp>
      <p:sp>
        <p:nvSpPr>
          <p:cNvPr id="10" name="Rectangle 2">
            <a:extLst>
              <a:ext uri="{FF2B5EF4-FFF2-40B4-BE49-F238E27FC236}">
                <a16:creationId xmlns:a16="http://schemas.microsoft.com/office/drawing/2014/main" id="{F7D6E433-40E4-5940-B847-6210EAD576FD}"/>
              </a:ext>
            </a:extLst>
          </p:cNvPr>
          <p:cNvSpPr/>
          <p:nvPr/>
        </p:nvSpPr>
        <p:spPr>
          <a:xfrm>
            <a:off x="263352" y="6026885"/>
            <a:ext cx="9879057" cy="769441"/>
          </a:xfrm>
          <a:prstGeom prst="rect">
            <a:avLst/>
          </a:prstGeom>
        </p:spPr>
        <p:txBody>
          <a:bodyPr wrap="square">
            <a:spAutoFit/>
          </a:bodyPr>
          <a:lstStyle/>
          <a:p>
            <a:pPr marL="342900" lvl="0" indent="-342900">
              <a:buFont typeface="Arial" panose="020B0604020202020204" pitchFamily="34" charset="0"/>
              <a:buChar char="•"/>
            </a:pPr>
            <a:r>
              <a:rPr lang="de-DE" sz="2200">
                <a:solidFill>
                  <a:prstClr val="black"/>
                </a:solidFill>
                <a:latin typeface="Calibri"/>
              </a:rPr>
              <a:t>In-situ </a:t>
            </a:r>
            <a:r>
              <a:rPr lang="de-DE" sz="2200" err="1">
                <a:solidFill>
                  <a:prstClr val="black"/>
                </a:solidFill>
                <a:latin typeface="Calibri"/>
              </a:rPr>
              <a:t>imaging</a:t>
            </a:r>
            <a:r>
              <a:rPr lang="de-DE" sz="2200">
                <a:solidFill>
                  <a:prstClr val="black"/>
                </a:solidFill>
                <a:latin typeface="Calibri"/>
              </a:rPr>
              <a:t> </a:t>
            </a:r>
            <a:r>
              <a:rPr lang="de-DE" sz="2200" err="1">
                <a:solidFill>
                  <a:prstClr val="black"/>
                </a:solidFill>
                <a:latin typeface="Calibri"/>
              </a:rPr>
              <a:t>of</a:t>
            </a:r>
            <a:r>
              <a:rPr lang="de-DE" sz="2200">
                <a:solidFill>
                  <a:prstClr val="black"/>
                </a:solidFill>
                <a:latin typeface="Calibri"/>
              </a:rPr>
              <a:t> relevant </a:t>
            </a:r>
            <a:r>
              <a:rPr lang="de-DE" sz="2200" err="1">
                <a:solidFill>
                  <a:prstClr val="black"/>
                </a:solidFill>
                <a:latin typeface="Calibri"/>
              </a:rPr>
              <a:t>biomarkers</a:t>
            </a:r>
            <a:r>
              <a:rPr lang="de-DE" sz="2200">
                <a:solidFill>
                  <a:prstClr val="black"/>
                </a:solidFill>
                <a:latin typeface="Calibri"/>
              </a:rPr>
              <a:t> in </a:t>
            </a:r>
            <a:r>
              <a:rPr lang="de-DE" sz="2200" err="1">
                <a:solidFill>
                  <a:prstClr val="black"/>
                </a:solidFill>
                <a:latin typeface="Calibri"/>
              </a:rPr>
              <a:t>connection</a:t>
            </a:r>
            <a:r>
              <a:rPr lang="de-DE" sz="2200">
                <a:solidFill>
                  <a:prstClr val="black"/>
                </a:solidFill>
                <a:latin typeface="Calibri"/>
              </a:rPr>
              <a:t> </a:t>
            </a:r>
            <a:r>
              <a:rPr lang="de-DE" sz="2200" err="1">
                <a:solidFill>
                  <a:prstClr val="black"/>
                </a:solidFill>
                <a:latin typeface="Calibri"/>
              </a:rPr>
              <a:t>with</a:t>
            </a:r>
            <a:r>
              <a:rPr lang="de-DE" sz="2200">
                <a:solidFill>
                  <a:prstClr val="black"/>
                </a:solidFill>
                <a:latin typeface="Calibri"/>
              </a:rPr>
              <a:t> </a:t>
            </a:r>
            <a:r>
              <a:rPr lang="de-DE" sz="2200" err="1">
                <a:solidFill>
                  <a:prstClr val="black"/>
                </a:solidFill>
                <a:latin typeface="Calibri"/>
              </a:rPr>
              <a:t>new</a:t>
            </a:r>
            <a:r>
              <a:rPr lang="de-DE" sz="2200">
                <a:solidFill>
                  <a:prstClr val="black"/>
                </a:solidFill>
                <a:latin typeface="Calibri"/>
              </a:rPr>
              <a:t> </a:t>
            </a:r>
            <a:r>
              <a:rPr lang="de-DE" sz="2200" err="1">
                <a:solidFill>
                  <a:prstClr val="black"/>
                </a:solidFill>
                <a:latin typeface="Calibri"/>
              </a:rPr>
              <a:t>treatment</a:t>
            </a:r>
            <a:r>
              <a:rPr lang="de-DE" sz="2200">
                <a:solidFill>
                  <a:prstClr val="black"/>
                </a:solidFill>
                <a:latin typeface="Calibri"/>
              </a:rPr>
              <a:t> </a:t>
            </a:r>
            <a:r>
              <a:rPr lang="de-DE" sz="2200" err="1">
                <a:solidFill>
                  <a:prstClr val="black"/>
                </a:solidFill>
                <a:latin typeface="Calibri"/>
              </a:rPr>
              <a:t>schemes</a:t>
            </a:r>
            <a:r>
              <a:rPr lang="de-DE" sz="2200">
                <a:solidFill>
                  <a:prstClr val="black"/>
                </a:solidFill>
                <a:latin typeface="Calibri"/>
              </a:rPr>
              <a:t> (</a:t>
            </a:r>
            <a:r>
              <a:rPr lang="de-DE" sz="2200" err="1">
                <a:solidFill>
                  <a:prstClr val="black"/>
                </a:solidFill>
                <a:latin typeface="Calibri"/>
              </a:rPr>
              <a:t>eg</a:t>
            </a:r>
            <a:r>
              <a:rPr lang="de-DE" sz="2200">
                <a:solidFill>
                  <a:prstClr val="black"/>
                </a:solidFill>
                <a:latin typeface="Calibri"/>
              </a:rPr>
              <a:t> FLASH, …)</a:t>
            </a:r>
          </a:p>
        </p:txBody>
      </p:sp>
      <p:sp>
        <p:nvSpPr>
          <p:cNvPr id="11" name="Rectangle 9">
            <a:extLst>
              <a:ext uri="{FF2B5EF4-FFF2-40B4-BE49-F238E27FC236}">
                <a16:creationId xmlns:a16="http://schemas.microsoft.com/office/drawing/2014/main" id="{97CFE04F-532C-9041-972A-05EA1F38FC32}"/>
              </a:ext>
            </a:extLst>
          </p:cNvPr>
          <p:cNvSpPr/>
          <p:nvPr/>
        </p:nvSpPr>
        <p:spPr>
          <a:xfrm>
            <a:off x="8661992" y="4175809"/>
            <a:ext cx="2791642" cy="584775"/>
          </a:xfrm>
          <a:prstGeom prst="rect">
            <a:avLst/>
          </a:prstGeom>
        </p:spPr>
        <p:txBody>
          <a:bodyPr wrap="square">
            <a:spAutoFit/>
          </a:bodyPr>
          <a:lstStyle/>
          <a:p>
            <a:pPr lvl="0"/>
            <a:r>
              <a:rPr lang="de-DE" sz="1600" b="1" i="1" err="1">
                <a:solidFill>
                  <a:prstClr val="black"/>
                </a:solidFill>
                <a:latin typeface="Calibri"/>
              </a:rPr>
              <a:t>Boscolo</a:t>
            </a:r>
            <a:r>
              <a:rPr lang="de-DE" sz="1600" b="1" i="1">
                <a:solidFill>
                  <a:prstClr val="black"/>
                </a:solidFill>
                <a:latin typeface="Calibri"/>
              </a:rPr>
              <a:t>, …Parodi, Durante Front </a:t>
            </a:r>
            <a:r>
              <a:rPr lang="de-DE" sz="1600" b="1" i="1" err="1">
                <a:solidFill>
                  <a:prstClr val="black"/>
                </a:solidFill>
                <a:latin typeface="Calibri"/>
              </a:rPr>
              <a:t>Oncol</a:t>
            </a:r>
            <a:r>
              <a:rPr lang="de-DE" sz="1600" b="1" i="1">
                <a:solidFill>
                  <a:prstClr val="black"/>
                </a:solidFill>
                <a:latin typeface="Calibri"/>
              </a:rPr>
              <a:t> 2021</a:t>
            </a:r>
          </a:p>
        </p:txBody>
      </p:sp>
      <p:sp>
        <p:nvSpPr>
          <p:cNvPr id="12" name="Rectangle 2">
            <a:extLst>
              <a:ext uri="{FF2B5EF4-FFF2-40B4-BE49-F238E27FC236}">
                <a16:creationId xmlns:a16="http://schemas.microsoft.com/office/drawing/2014/main" id="{B4E5EE79-4404-964D-96E2-D45FD61B8FEC}"/>
              </a:ext>
            </a:extLst>
          </p:cNvPr>
          <p:cNvSpPr>
            <a:spLocks noChangeArrowheads="1"/>
          </p:cNvSpPr>
          <p:nvPr/>
        </p:nvSpPr>
        <p:spPr bwMode="auto">
          <a:xfrm>
            <a:off x="35104" y="506774"/>
            <a:ext cx="8040216" cy="838201"/>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Research</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at</a:t>
            </a:r>
            <a:r>
              <a:rPr lang="it-IT" sz="3200" b="1">
                <a:solidFill>
                  <a:srgbClr val="000090"/>
                </a:solidFill>
                <a:latin typeface="Calibri" panose="020F0502020204030204" pitchFamily="34" charset="0"/>
                <a:cs typeface="Calibri" panose="020F0502020204030204" pitchFamily="34" charset="0"/>
              </a:rPr>
              <a:t> high </a:t>
            </a:r>
            <a:r>
              <a:rPr lang="it-IT" sz="3200" b="1" err="1">
                <a:solidFill>
                  <a:srgbClr val="000090"/>
                </a:solidFill>
                <a:latin typeface="Calibri" panose="020F0502020204030204" pitchFamily="34" charset="0"/>
                <a:cs typeface="Calibri" panose="020F0502020204030204" pitchFamily="34" charset="0"/>
              </a:rPr>
              <a:t>current</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low</a:t>
            </a:r>
            <a:r>
              <a:rPr lang="it-IT" sz="3200" b="1">
                <a:solidFill>
                  <a:srgbClr val="000090"/>
                </a:solidFill>
                <a:latin typeface="Calibri" panose="020F0502020204030204" pitchFamily="34" charset="0"/>
                <a:cs typeface="Calibri" panose="020F0502020204030204" pitchFamily="34" charset="0"/>
              </a:rPr>
              <a:t>/</a:t>
            </a:r>
            <a:r>
              <a:rPr lang="it-IT" sz="3200" b="1" err="1">
                <a:solidFill>
                  <a:srgbClr val="000090"/>
                </a:solidFill>
                <a:latin typeface="Calibri" panose="020F0502020204030204" pitchFamily="34" charset="0"/>
                <a:cs typeface="Calibri" panose="020F0502020204030204" pitchFamily="34" charset="0"/>
              </a:rPr>
              <a:t>mid</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energy</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accelerators</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possible</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studies</a:t>
            </a:r>
            <a:r>
              <a:rPr lang="it-IT" sz="3200" b="1">
                <a:solidFill>
                  <a:srgbClr val="000090"/>
                </a:solidFill>
                <a:latin typeface="Calibri" panose="020F0502020204030204" pitchFamily="34" charset="0"/>
                <a:cs typeface="Calibri" panose="020F0502020204030204" pitchFamily="34" charset="0"/>
              </a:rPr>
              <a:t> @LNS</a:t>
            </a:r>
          </a:p>
        </p:txBody>
      </p:sp>
    </p:spTree>
    <p:extLst>
      <p:ext uri="{BB962C8B-B14F-4D97-AF65-F5344CB8AC3E}">
        <p14:creationId xmlns:p14="http://schemas.microsoft.com/office/powerpoint/2010/main" val="1614699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C354C3B-3EB0-7549-B8BB-318A3EA9C095}"/>
              </a:ext>
            </a:extLst>
          </p:cNvPr>
          <p:cNvSpPr>
            <a:spLocks noGrp="1"/>
          </p:cNvSpPr>
          <p:nvPr>
            <p:ph type="sldNum" sz="quarter" idx="12"/>
          </p:nvPr>
        </p:nvSpPr>
        <p:spPr/>
        <p:txBody>
          <a:bodyPr/>
          <a:lstStyle/>
          <a:p>
            <a:fld id="{825A1364-9D83-4D37-A282-5E5560CE45FB}" type="slidenum">
              <a:rPr lang="it-IT" smtClean="0"/>
              <a:pPr/>
              <a:t>34</a:t>
            </a:fld>
            <a:endParaRPr lang="it-IT"/>
          </a:p>
        </p:txBody>
      </p:sp>
      <p:sp>
        <p:nvSpPr>
          <p:cNvPr id="8" name="TextBox 2">
            <a:extLst>
              <a:ext uri="{FF2B5EF4-FFF2-40B4-BE49-F238E27FC236}">
                <a16:creationId xmlns:a16="http://schemas.microsoft.com/office/drawing/2014/main" id="{3ED45911-8AF2-8298-8D73-A6D7906020A9}"/>
              </a:ext>
            </a:extLst>
          </p:cNvPr>
          <p:cNvSpPr txBox="1"/>
          <p:nvPr/>
        </p:nvSpPr>
        <p:spPr>
          <a:xfrm>
            <a:off x="498528" y="3504068"/>
            <a:ext cx="7002563" cy="29238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2">
                    <a:lumMod val="75000"/>
                    <a:lumOff val="25000"/>
                  </a:schemeClr>
                </a:solidFill>
                <a:latin typeface="Calibri"/>
                <a:cs typeface="Calibri"/>
              </a:rPr>
              <a:t>Contributions</a:t>
            </a:r>
          </a:p>
          <a:p>
            <a:pPr marL="285750" indent="-285750">
              <a:buFont typeface="Arial,Sans-Serif"/>
              <a:buChar char="•"/>
            </a:pPr>
            <a:r>
              <a:rPr lang="en-US" sz="1600" b="1">
                <a:solidFill>
                  <a:srgbClr val="002A48"/>
                </a:solidFill>
                <a:latin typeface="Calibri"/>
                <a:ea typeface="+mn-lt"/>
                <a:cs typeface="+mn-lt"/>
              </a:rPr>
              <a:t>Juan Esposito (Spokesperson for the contribution)</a:t>
            </a:r>
          </a:p>
          <a:p>
            <a:r>
              <a:rPr lang="en-US" sz="1600">
                <a:solidFill>
                  <a:srgbClr val="002A48"/>
                </a:solidFill>
                <a:latin typeface="Calibri"/>
                <a:ea typeface="+mn-lt"/>
                <a:cs typeface="Calibri"/>
              </a:rPr>
              <a:t>  LARAMED project leader</a:t>
            </a:r>
          </a:p>
          <a:p>
            <a:r>
              <a:rPr lang="en-US" sz="1600">
                <a:solidFill>
                  <a:srgbClr val="002A48"/>
                </a:solidFill>
                <a:latin typeface="Calibri"/>
                <a:ea typeface="+mn-lt"/>
                <a:cs typeface="Calibri"/>
              </a:rPr>
              <a:t>  </a:t>
            </a:r>
            <a:r>
              <a:rPr lang="en-US" sz="1600" err="1">
                <a:solidFill>
                  <a:srgbClr val="002A48"/>
                </a:solidFill>
                <a:latin typeface="Calibri"/>
                <a:ea typeface="+mn-lt"/>
                <a:cs typeface="Calibri"/>
              </a:rPr>
              <a:t>Isitituto</a:t>
            </a:r>
            <a:r>
              <a:rPr lang="en-US" sz="1600">
                <a:solidFill>
                  <a:srgbClr val="002A48"/>
                </a:solidFill>
                <a:latin typeface="Calibri"/>
                <a:ea typeface="+mn-lt"/>
                <a:cs typeface="Calibri"/>
              </a:rPr>
              <a:t> Nazionale di </a:t>
            </a:r>
            <a:r>
              <a:rPr lang="en-US" sz="1600" err="1">
                <a:solidFill>
                  <a:srgbClr val="002A48"/>
                </a:solidFill>
                <a:latin typeface="Calibri"/>
                <a:ea typeface="+mn-lt"/>
                <a:cs typeface="Calibri"/>
              </a:rPr>
              <a:t>Fisica</a:t>
            </a:r>
            <a:r>
              <a:rPr lang="en-US" sz="1600">
                <a:solidFill>
                  <a:srgbClr val="002A48"/>
                </a:solidFill>
                <a:latin typeface="Calibri"/>
                <a:ea typeface="+mn-lt"/>
                <a:cs typeface="Calibri"/>
              </a:rPr>
              <a:t> </a:t>
            </a:r>
            <a:r>
              <a:rPr lang="en-US" sz="1600" err="1">
                <a:solidFill>
                  <a:srgbClr val="002A48"/>
                </a:solidFill>
                <a:latin typeface="Calibri"/>
                <a:ea typeface="+mn-lt"/>
                <a:cs typeface="Calibri"/>
              </a:rPr>
              <a:t>Nucleare</a:t>
            </a:r>
            <a:r>
              <a:rPr lang="en-US" sz="1600">
                <a:solidFill>
                  <a:srgbClr val="002A48"/>
                </a:solidFill>
                <a:latin typeface="Calibri"/>
                <a:ea typeface="+mn-lt"/>
                <a:cs typeface="Calibri"/>
              </a:rPr>
              <a:t>, </a:t>
            </a:r>
            <a:r>
              <a:rPr lang="en-US" sz="1600" err="1">
                <a:solidFill>
                  <a:srgbClr val="002A48"/>
                </a:solidFill>
                <a:latin typeface="Calibri"/>
                <a:ea typeface="+mn-lt"/>
                <a:cs typeface="Calibri"/>
              </a:rPr>
              <a:t>Laboratori</a:t>
            </a:r>
            <a:r>
              <a:rPr lang="en-US" sz="1600">
                <a:solidFill>
                  <a:srgbClr val="002A48"/>
                </a:solidFill>
                <a:latin typeface="Calibri"/>
                <a:ea typeface="+mn-lt"/>
                <a:cs typeface="Calibri"/>
              </a:rPr>
              <a:t> </a:t>
            </a:r>
            <a:r>
              <a:rPr lang="en-US" sz="1600" err="1">
                <a:solidFill>
                  <a:srgbClr val="002A48"/>
                </a:solidFill>
                <a:latin typeface="Calibri"/>
                <a:ea typeface="+mn-lt"/>
                <a:cs typeface="Calibri"/>
              </a:rPr>
              <a:t>Nazionali</a:t>
            </a:r>
            <a:r>
              <a:rPr lang="en-US" sz="1600">
                <a:solidFill>
                  <a:srgbClr val="002A48"/>
                </a:solidFill>
                <a:latin typeface="Calibri"/>
                <a:ea typeface="+mn-lt"/>
                <a:cs typeface="Calibri"/>
              </a:rPr>
              <a:t> di </a:t>
            </a:r>
            <a:r>
              <a:rPr lang="en-US" sz="1600" err="1">
                <a:solidFill>
                  <a:srgbClr val="002A48"/>
                </a:solidFill>
                <a:latin typeface="Calibri"/>
                <a:ea typeface="+mn-lt"/>
                <a:cs typeface="Calibri"/>
              </a:rPr>
              <a:t>Legnaro</a:t>
            </a:r>
            <a:r>
              <a:rPr lang="en-US" sz="1600">
                <a:solidFill>
                  <a:srgbClr val="002A48"/>
                </a:solidFill>
                <a:latin typeface="Calibri"/>
                <a:ea typeface="+mn-lt"/>
                <a:cs typeface="Calibri"/>
              </a:rPr>
              <a:t> (LNL)</a:t>
            </a:r>
            <a:endParaRPr lang="en-US" sz="1600">
              <a:ea typeface="+mn-lt"/>
              <a:cs typeface="+mn-lt"/>
            </a:endParaRPr>
          </a:p>
          <a:p>
            <a:endParaRPr lang="en-US" sz="1600">
              <a:solidFill>
                <a:srgbClr val="002A48"/>
              </a:solidFill>
              <a:latin typeface="Calibri"/>
              <a:ea typeface="+mn-lt"/>
              <a:cs typeface="Calibri"/>
            </a:endParaRPr>
          </a:p>
          <a:p>
            <a:pPr marL="285750" indent="-285750">
              <a:buFont typeface="Arial,Sans-Serif"/>
              <a:buChar char="•"/>
            </a:pPr>
            <a:r>
              <a:rPr lang="en-US" sz="1600" b="1">
                <a:solidFill>
                  <a:srgbClr val="002A48"/>
                </a:solidFill>
                <a:latin typeface="Calibri"/>
                <a:ea typeface="+mn-lt"/>
                <a:cs typeface="Calibri"/>
              </a:rPr>
              <a:t>Liliana Mou, Gaia Pupillo </a:t>
            </a:r>
            <a:endParaRPr lang="en-US" sz="1600">
              <a:ea typeface="+mn-lt"/>
              <a:cs typeface="+mn-lt"/>
            </a:endParaRPr>
          </a:p>
          <a:p>
            <a:r>
              <a:rPr lang="en-US" sz="1600">
                <a:solidFill>
                  <a:srgbClr val="002A48"/>
                </a:solidFill>
                <a:latin typeface="Calibri"/>
                <a:ea typeface="+mn-lt"/>
                <a:cs typeface="Calibri"/>
              </a:rPr>
              <a:t>  </a:t>
            </a:r>
            <a:r>
              <a:rPr lang="en-US" sz="1600" err="1">
                <a:solidFill>
                  <a:srgbClr val="002A48"/>
                </a:solidFill>
                <a:latin typeface="Calibri"/>
                <a:ea typeface="+mn-lt"/>
                <a:cs typeface="Calibri"/>
              </a:rPr>
              <a:t>Isitituto</a:t>
            </a:r>
            <a:r>
              <a:rPr lang="en-US" sz="1600">
                <a:solidFill>
                  <a:srgbClr val="002A48"/>
                </a:solidFill>
                <a:latin typeface="Calibri"/>
                <a:ea typeface="+mn-lt"/>
                <a:cs typeface="Calibri"/>
              </a:rPr>
              <a:t> Nazionale di </a:t>
            </a:r>
            <a:r>
              <a:rPr lang="en-US" sz="1600" err="1">
                <a:solidFill>
                  <a:srgbClr val="002A48"/>
                </a:solidFill>
                <a:latin typeface="Calibri"/>
                <a:ea typeface="+mn-lt"/>
                <a:cs typeface="Calibri"/>
              </a:rPr>
              <a:t>Fisica</a:t>
            </a:r>
            <a:r>
              <a:rPr lang="en-US" sz="1600">
                <a:solidFill>
                  <a:srgbClr val="002A48"/>
                </a:solidFill>
                <a:latin typeface="Calibri"/>
                <a:ea typeface="+mn-lt"/>
                <a:cs typeface="Calibri"/>
              </a:rPr>
              <a:t> </a:t>
            </a:r>
            <a:r>
              <a:rPr lang="en-US" sz="1600" err="1">
                <a:solidFill>
                  <a:srgbClr val="002A48"/>
                </a:solidFill>
                <a:latin typeface="Calibri"/>
                <a:ea typeface="+mn-lt"/>
                <a:cs typeface="Calibri"/>
              </a:rPr>
              <a:t>Nucleare</a:t>
            </a:r>
            <a:r>
              <a:rPr lang="en-US" sz="1600">
                <a:solidFill>
                  <a:srgbClr val="002A48"/>
                </a:solidFill>
                <a:latin typeface="Calibri"/>
                <a:ea typeface="+mn-lt"/>
                <a:cs typeface="Calibri"/>
              </a:rPr>
              <a:t>, </a:t>
            </a:r>
            <a:r>
              <a:rPr lang="en-US" sz="1600" err="1">
                <a:solidFill>
                  <a:srgbClr val="002A48"/>
                </a:solidFill>
                <a:latin typeface="Calibri"/>
                <a:ea typeface="+mn-lt"/>
                <a:cs typeface="Calibri"/>
              </a:rPr>
              <a:t>Laboratori</a:t>
            </a:r>
            <a:r>
              <a:rPr lang="en-US" sz="1600">
                <a:solidFill>
                  <a:srgbClr val="002A48"/>
                </a:solidFill>
                <a:latin typeface="Calibri"/>
                <a:ea typeface="+mn-lt"/>
                <a:cs typeface="Calibri"/>
              </a:rPr>
              <a:t> </a:t>
            </a:r>
            <a:r>
              <a:rPr lang="en-US" sz="1600" err="1">
                <a:solidFill>
                  <a:srgbClr val="002A48"/>
                </a:solidFill>
                <a:latin typeface="Calibri"/>
                <a:ea typeface="+mn-lt"/>
                <a:cs typeface="Calibri"/>
              </a:rPr>
              <a:t>Nazionali</a:t>
            </a:r>
            <a:r>
              <a:rPr lang="en-US" sz="1600">
                <a:solidFill>
                  <a:srgbClr val="002A48"/>
                </a:solidFill>
                <a:latin typeface="Calibri"/>
                <a:ea typeface="+mn-lt"/>
                <a:cs typeface="Calibri"/>
              </a:rPr>
              <a:t> di </a:t>
            </a:r>
            <a:r>
              <a:rPr lang="en-US" sz="1600" err="1">
                <a:solidFill>
                  <a:srgbClr val="002A48"/>
                </a:solidFill>
                <a:latin typeface="Calibri"/>
                <a:ea typeface="+mn-lt"/>
                <a:cs typeface="Calibri"/>
              </a:rPr>
              <a:t>Legnaro</a:t>
            </a:r>
            <a:r>
              <a:rPr lang="en-US" sz="1600">
                <a:solidFill>
                  <a:srgbClr val="002A48"/>
                </a:solidFill>
                <a:latin typeface="Calibri"/>
                <a:ea typeface="+mn-lt"/>
                <a:cs typeface="Calibri"/>
              </a:rPr>
              <a:t> (LNL)</a:t>
            </a:r>
          </a:p>
          <a:p>
            <a:endParaRPr lang="en-US" sz="1600">
              <a:solidFill>
                <a:srgbClr val="002A48"/>
              </a:solidFill>
              <a:latin typeface="Calibri"/>
              <a:cs typeface="Calibri"/>
            </a:endParaRPr>
          </a:p>
          <a:p>
            <a:pPr marL="285750" indent="-285750">
              <a:buFont typeface="Arial,Sans-Serif"/>
              <a:buChar char="•"/>
            </a:pPr>
            <a:r>
              <a:rPr lang="en-US" sz="1600" b="1">
                <a:solidFill>
                  <a:srgbClr val="002A48"/>
                </a:solidFill>
                <a:latin typeface="Calibri"/>
                <a:cs typeface="Calibri"/>
              </a:rPr>
              <a:t>Simone Manetti, Flavia Groppi</a:t>
            </a:r>
            <a:endParaRPr lang="en-US" sz="1600">
              <a:ea typeface="+mn-lt"/>
              <a:cs typeface="+mn-lt"/>
            </a:endParaRPr>
          </a:p>
          <a:p>
            <a:r>
              <a:rPr lang="en-US" sz="1600">
                <a:solidFill>
                  <a:srgbClr val="002A48"/>
                </a:solidFill>
                <a:latin typeface="Calibri"/>
                <a:cs typeface="Calibri"/>
              </a:rPr>
              <a:t>  </a:t>
            </a:r>
            <a:r>
              <a:rPr lang="en-US" sz="1600" err="1">
                <a:solidFill>
                  <a:srgbClr val="002A48"/>
                </a:solidFill>
                <a:latin typeface="Calibri"/>
                <a:cs typeface="Calibri"/>
              </a:rPr>
              <a:t>Isitituto</a:t>
            </a:r>
            <a:r>
              <a:rPr lang="en-US" sz="1600">
                <a:solidFill>
                  <a:srgbClr val="002A48"/>
                </a:solidFill>
                <a:latin typeface="Calibri"/>
                <a:cs typeface="Calibri"/>
              </a:rPr>
              <a:t> Nazionale di </a:t>
            </a:r>
            <a:r>
              <a:rPr lang="en-US" sz="1600" err="1">
                <a:solidFill>
                  <a:srgbClr val="002A48"/>
                </a:solidFill>
                <a:latin typeface="Calibri"/>
                <a:cs typeface="Calibri"/>
              </a:rPr>
              <a:t>Fisica</a:t>
            </a:r>
            <a:r>
              <a:rPr lang="en-US" sz="1600">
                <a:solidFill>
                  <a:srgbClr val="002A48"/>
                </a:solidFill>
                <a:latin typeface="Calibri"/>
                <a:cs typeface="Calibri"/>
              </a:rPr>
              <a:t> </a:t>
            </a:r>
            <a:r>
              <a:rPr lang="en-US" sz="1600" err="1">
                <a:solidFill>
                  <a:srgbClr val="002A48"/>
                </a:solidFill>
                <a:latin typeface="Calibri"/>
                <a:cs typeface="Calibri"/>
              </a:rPr>
              <a:t>Nucleare</a:t>
            </a:r>
            <a:r>
              <a:rPr lang="en-US" sz="1600">
                <a:solidFill>
                  <a:srgbClr val="002A48"/>
                </a:solidFill>
                <a:latin typeface="Calibri"/>
                <a:cs typeface="Calibri"/>
              </a:rPr>
              <a:t>, </a:t>
            </a:r>
            <a:r>
              <a:rPr lang="en-US" sz="1600" err="1">
                <a:solidFill>
                  <a:srgbClr val="002A48"/>
                </a:solidFill>
                <a:latin typeface="Calibri"/>
                <a:cs typeface="Calibri"/>
              </a:rPr>
              <a:t>Sezione</a:t>
            </a:r>
            <a:r>
              <a:rPr lang="en-US" sz="1600">
                <a:solidFill>
                  <a:srgbClr val="002A48"/>
                </a:solidFill>
                <a:latin typeface="Calibri"/>
                <a:cs typeface="Calibri"/>
              </a:rPr>
              <a:t> di Milano</a:t>
            </a:r>
          </a:p>
          <a:p>
            <a:r>
              <a:rPr lang="en-US" sz="1600">
                <a:solidFill>
                  <a:srgbClr val="002A48"/>
                </a:solidFill>
                <a:latin typeface="Calibri"/>
                <a:cs typeface="Calibri"/>
              </a:rPr>
              <a:t> </a:t>
            </a:r>
            <a:r>
              <a:rPr lang="en-US" sz="1600" err="1">
                <a:solidFill>
                  <a:srgbClr val="002A48"/>
                </a:solidFill>
                <a:latin typeface="Calibri"/>
                <a:cs typeface="Calibri"/>
              </a:rPr>
              <a:t>Università</a:t>
            </a:r>
            <a:r>
              <a:rPr lang="en-US" sz="1600">
                <a:solidFill>
                  <a:srgbClr val="002A48"/>
                </a:solidFill>
                <a:latin typeface="Calibri"/>
                <a:cs typeface="Calibri"/>
              </a:rPr>
              <a:t> </a:t>
            </a:r>
            <a:r>
              <a:rPr lang="en-US" sz="1600" err="1">
                <a:solidFill>
                  <a:srgbClr val="002A48"/>
                </a:solidFill>
                <a:latin typeface="Calibri"/>
                <a:cs typeface="Calibri"/>
              </a:rPr>
              <a:t>degli</a:t>
            </a:r>
            <a:r>
              <a:rPr lang="en-US" sz="1600">
                <a:solidFill>
                  <a:srgbClr val="002A48"/>
                </a:solidFill>
                <a:latin typeface="Calibri"/>
                <a:cs typeface="Calibri"/>
              </a:rPr>
              <a:t> Studi di Milano</a:t>
            </a:r>
          </a:p>
        </p:txBody>
      </p:sp>
      <p:pic>
        <p:nvPicPr>
          <p:cNvPr id="10" name="Immagine 9" descr="Immagine che contiene testo, clipart&#10;&#10;Descrizione generata automaticamente">
            <a:extLst>
              <a:ext uri="{FF2B5EF4-FFF2-40B4-BE49-F238E27FC236}">
                <a16:creationId xmlns:a16="http://schemas.microsoft.com/office/drawing/2014/main" id="{4613A7E9-DFEA-EA18-5E93-8DC4DFC8B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7581" y="4179238"/>
            <a:ext cx="1656184" cy="732690"/>
          </a:xfrm>
          <a:prstGeom prst="rect">
            <a:avLst/>
          </a:prstGeom>
        </p:spPr>
      </p:pic>
      <p:pic>
        <p:nvPicPr>
          <p:cNvPr id="2" name="Immagine 2" descr="Immagine che contiene testo&#10;&#10;Descrizione generata automaticamente">
            <a:extLst>
              <a:ext uri="{FF2B5EF4-FFF2-40B4-BE49-F238E27FC236}">
                <a16:creationId xmlns:a16="http://schemas.microsoft.com/office/drawing/2014/main" id="{D62510B7-AB5D-E1B7-3CF2-DC8899BFE533}"/>
              </a:ext>
            </a:extLst>
          </p:cNvPr>
          <p:cNvPicPr>
            <a:picLocks noChangeAspect="1"/>
          </p:cNvPicPr>
          <p:nvPr/>
        </p:nvPicPr>
        <p:blipFill>
          <a:blip r:embed="rId3"/>
          <a:stretch>
            <a:fillRect/>
          </a:stretch>
        </p:blipFill>
        <p:spPr>
          <a:xfrm>
            <a:off x="8426823" y="5103043"/>
            <a:ext cx="2097742" cy="703961"/>
          </a:xfrm>
          <a:prstGeom prst="rect">
            <a:avLst/>
          </a:prstGeom>
        </p:spPr>
      </p:pic>
      <p:sp>
        <p:nvSpPr>
          <p:cNvPr id="3" name="Title 1">
            <a:extLst>
              <a:ext uri="{FF2B5EF4-FFF2-40B4-BE49-F238E27FC236}">
                <a16:creationId xmlns:a16="http://schemas.microsoft.com/office/drawing/2014/main" id="{AB5EB05C-4A5A-98D2-E1E3-8019E8E97C8B}"/>
              </a:ext>
            </a:extLst>
          </p:cNvPr>
          <p:cNvSpPr>
            <a:spLocks noGrp="1"/>
          </p:cNvSpPr>
          <p:nvPr/>
        </p:nvSpPr>
        <p:spPr>
          <a:xfrm>
            <a:off x="341231" y="850344"/>
            <a:ext cx="11140800" cy="2361281"/>
          </a:xfrm>
          <a:prstGeom prst="rect">
            <a:avLst/>
          </a:prstGeom>
          <a:solidFill>
            <a:srgbClr val="4FB5FF"/>
          </a:solidFill>
          <a:ln>
            <a:solidFill>
              <a:srgbClr val="002060"/>
            </a:solidFill>
          </a:ln>
        </p:spPr>
        <p:txBody>
          <a:bodyPr vert="horz" lIns="91440" tIns="45720" rIns="91440" bIns="45720"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err="1">
                <a:ln w="12700">
                  <a:solidFill>
                    <a:srgbClr val="4FB5FF">
                      <a:shade val="90000"/>
                      <a:satMod val="150000"/>
                    </a:srgbClr>
                  </a:solidFill>
                </a:ln>
                <a:latin typeface="Calibri"/>
                <a:ea typeface="+mj-lt"/>
                <a:cs typeface="Calibri"/>
              </a:rPr>
              <a:t>xs</a:t>
            </a:r>
            <a:r>
              <a:rPr lang="en-US" b="1">
                <a:ln w="12700">
                  <a:solidFill>
                    <a:srgbClr val="4FB5FF">
                      <a:shade val="90000"/>
                      <a:satMod val="150000"/>
                    </a:srgbClr>
                  </a:solidFill>
                </a:ln>
                <a:latin typeface="Calibri"/>
                <a:ea typeface="+mj-lt"/>
                <a:cs typeface="Calibri"/>
              </a:rPr>
              <a:t> studies for innovative radioisotopes production for Nuclear Medicine as well as applied physics</a:t>
            </a:r>
            <a:endParaRPr lang="en-US">
              <a:ln w="12700">
                <a:solidFill>
                  <a:srgbClr val="4FB5FF">
                    <a:shade val="90000"/>
                    <a:satMod val="150000"/>
                  </a:srgbClr>
                </a:solidFill>
              </a:ln>
              <a:ea typeface="+mj-lt"/>
              <a:cs typeface="+mj-lt"/>
            </a:endParaRPr>
          </a:p>
        </p:txBody>
      </p:sp>
    </p:spTree>
    <p:extLst>
      <p:ext uri="{BB962C8B-B14F-4D97-AF65-F5344CB8AC3E}">
        <p14:creationId xmlns:p14="http://schemas.microsoft.com/office/powerpoint/2010/main" val="1671930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24AC51B-CA20-4E4A-A37E-4CC465F30746}"/>
              </a:ext>
            </a:extLst>
          </p:cNvPr>
          <p:cNvSpPr>
            <a:spLocks noGrp="1"/>
          </p:cNvSpPr>
          <p:nvPr>
            <p:ph type="sldNum" sz="quarter" idx="12"/>
          </p:nvPr>
        </p:nvSpPr>
        <p:spPr/>
        <p:txBody>
          <a:bodyPr/>
          <a:lstStyle/>
          <a:p>
            <a:fld id="{825A1364-9D83-4D37-A282-5E5560CE45FB}" type="slidenum">
              <a:rPr lang="it-IT" smtClean="0"/>
              <a:pPr/>
              <a:t>35</a:t>
            </a:fld>
            <a:endParaRPr lang="it-IT"/>
          </a:p>
        </p:txBody>
      </p:sp>
      <p:sp>
        <p:nvSpPr>
          <p:cNvPr id="5" name="Content Placeholder 2">
            <a:extLst>
              <a:ext uri="{FF2B5EF4-FFF2-40B4-BE49-F238E27FC236}">
                <a16:creationId xmlns:a16="http://schemas.microsoft.com/office/drawing/2014/main" id="{2EB6DC48-2006-A446-BF58-B2E77D905BD3}"/>
              </a:ext>
            </a:extLst>
          </p:cNvPr>
          <p:cNvSpPr>
            <a:spLocks noGrp="1"/>
          </p:cNvSpPr>
          <p:nvPr>
            <p:ph idx="1"/>
          </p:nvPr>
        </p:nvSpPr>
        <p:spPr>
          <a:xfrm>
            <a:off x="-52865" y="1871191"/>
            <a:ext cx="6547095" cy="3115617"/>
          </a:xfrm>
        </p:spPr>
        <p:txBody>
          <a:bodyPr vert="horz" lIns="91440" tIns="45720" rIns="91440" bIns="45720" anchor="t">
            <a:noAutofit/>
          </a:bodyPr>
          <a:lstStyle/>
          <a:p>
            <a:pPr indent="-255905">
              <a:lnSpc>
                <a:spcPts val="2400"/>
              </a:lnSpc>
            </a:pPr>
            <a:r>
              <a:rPr lang="en-US" sz="2200">
                <a:latin typeface="Calibri" panose="020F0502020204030204" pitchFamily="34" charset="0"/>
                <a:cs typeface="Calibri" panose="020F0502020204030204" pitchFamily="34" charset="0"/>
              </a:rPr>
              <a:t>The new frontier of NM is the “</a:t>
            </a:r>
            <a:r>
              <a:rPr lang="en-US" sz="2200" b="1" err="1">
                <a:latin typeface="Calibri" panose="020F0502020204030204" pitchFamily="34" charset="0"/>
                <a:cs typeface="Calibri" panose="020F0502020204030204" pitchFamily="34" charset="0"/>
              </a:rPr>
              <a:t>theranostic</a:t>
            </a:r>
            <a:r>
              <a:rPr lang="en-US" sz="2200" b="1">
                <a:latin typeface="Calibri" panose="020F0502020204030204" pitchFamily="34" charset="0"/>
                <a:cs typeface="Calibri" panose="020F0502020204030204" pitchFamily="34" charset="0"/>
              </a:rPr>
              <a:t> approach</a:t>
            </a:r>
            <a:r>
              <a:rPr lang="en-US" sz="2200">
                <a:latin typeface="Calibri" panose="020F0502020204030204" pitchFamily="34" charset="0"/>
                <a:cs typeface="Calibri" panose="020F0502020204030204" pitchFamily="34" charset="0"/>
              </a:rPr>
              <a:t>”, i.e. RNs combining properties specific for  imaging and those for radiotherapy (e.g. local tumors treatment) by using a </a:t>
            </a:r>
            <a:r>
              <a:rPr lang="en-US" sz="2200" b="1">
                <a:latin typeface="Calibri" panose="020F0502020204030204" pitchFamily="34" charset="0"/>
                <a:cs typeface="Calibri" panose="020F0502020204030204" pitchFamily="34" charset="0"/>
              </a:rPr>
              <a:t>single radiopharmaceutical product</a:t>
            </a:r>
            <a:r>
              <a:rPr lang="en-US" sz="2200">
                <a:latin typeface="Calibri" panose="020F0502020204030204" pitchFamily="34" charset="0"/>
                <a:cs typeface="Calibri" panose="020F0502020204030204" pitchFamily="34" charset="0"/>
              </a:rPr>
              <a:t>.</a:t>
            </a:r>
          </a:p>
          <a:p>
            <a:pPr marL="452755" indent="-342900">
              <a:lnSpc>
                <a:spcPts val="2400"/>
              </a:lnSpc>
              <a:spcBef>
                <a:spcPts val="2400"/>
              </a:spcBef>
            </a:pPr>
            <a:r>
              <a:rPr lang="en-US" sz="2200">
                <a:latin typeface="Calibri" panose="020F0502020204030204" pitchFamily="34" charset="0"/>
                <a:cs typeface="Calibri" panose="020F0502020204030204" pitchFamily="34" charset="0"/>
              </a:rPr>
              <a:t>The most important </a:t>
            </a:r>
            <a:r>
              <a:rPr lang="en-US" sz="2200" b="1" err="1">
                <a:latin typeface="Calibri" panose="020F0502020204030204" pitchFamily="34" charset="0"/>
                <a:cs typeface="Calibri" panose="020F0502020204030204" pitchFamily="34" charset="0"/>
              </a:rPr>
              <a:t>theranostic</a:t>
            </a:r>
            <a:r>
              <a:rPr lang="en-US" sz="2200" b="1">
                <a:latin typeface="Calibri" panose="020F0502020204030204" pitchFamily="34" charset="0"/>
                <a:cs typeface="Calibri" panose="020F0502020204030204" pitchFamily="34" charset="0"/>
              </a:rPr>
              <a:t> RNs </a:t>
            </a:r>
            <a:r>
              <a:rPr lang="en-US" sz="2200">
                <a:latin typeface="Calibri" panose="020F0502020204030204" pitchFamily="34" charset="0"/>
                <a:cs typeface="Calibri" panose="020F0502020204030204" pitchFamily="34" charset="0"/>
              </a:rPr>
              <a:t>known nowadays, i.e. having a nuclear decay pattern suitable for both applications are </a:t>
            </a:r>
            <a:br>
              <a:rPr lang="en-US" sz="2200">
                <a:latin typeface="Calibri" panose="020F0502020204030204" pitchFamily="34" charset="0"/>
                <a:cs typeface="Calibri" panose="020F0502020204030204" pitchFamily="34" charset="0"/>
              </a:rPr>
            </a:br>
            <a:r>
              <a:rPr lang="nb-NO" sz="2200" baseline="30000">
                <a:solidFill>
                  <a:srgbClr val="FF0000"/>
                </a:solidFill>
                <a:latin typeface="Calibri" panose="020F0502020204030204" pitchFamily="34" charset="0"/>
                <a:cs typeface="Calibri" panose="020F0502020204030204" pitchFamily="34" charset="0"/>
              </a:rPr>
              <a:t>67</a:t>
            </a:r>
            <a:r>
              <a:rPr lang="nb-NO" sz="2200">
                <a:solidFill>
                  <a:srgbClr val="FF0000"/>
                </a:solidFill>
                <a:latin typeface="Calibri" panose="020F0502020204030204" pitchFamily="34" charset="0"/>
                <a:cs typeface="Calibri" panose="020F0502020204030204" pitchFamily="34" charset="0"/>
              </a:rPr>
              <a:t>Cu,</a:t>
            </a:r>
            <a:r>
              <a:rPr lang="nb-NO" sz="2200" baseline="30000">
                <a:solidFill>
                  <a:srgbClr val="FF0000"/>
                </a:solidFill>
                <a:latin typeface="Calibri" panose="020F0502020204030204" pitchFamily="34" charset="0"/>
                <a:cs typeface="Calibri" panose="020F0502020204030204" pitchFamily="34" charset="0"/>
              </a:rPr>
              <a:t>64</a:t>
            </a:r>
            <a:r>
              <a:rPr lang="nb-NO" sz="2200">
                <a:solidFill>
                  <a:srgbClr val="FF0000"/>
                </a:solidFill>
                <a:latin typeface="Calibri" panose="020F0502020204030204" pitchFamily="34" charset="0"/>
                <a:cs typeface="Calibri" panose="020F0502020204030204" pitchFamily="34" charset="0"/>
              </a:rPr>
              <a:t>Cu, </a:t>
            </a:r>
            <a:r>
              <a:rPr lang="nb-NO" sz="2200" baseline="30000">
                <a:solidFill>
                  <a:srgbClr val="FF0000"/>
                </a:solidFill>
                <a:latin typeface="Calibri" panose="020F0502020204030204" pitchFamily="34" charset="0"/>
                <a:cs typeface="Calibri" panose="020F0502020204030204" pitchFamily="34" charset="0"/>
              </a:rPr>
              <a:t>47</a:t>
            </a:r>
            <a:r>
              <a:rPr lang="nb-NO" sz="2200">
                <a:solidFill>
                  <a:srgbClr val="FF0000"/>
                </a:solidFill>
                <a:latin typeface="Calibri" panose="020F0502020204030204" pitchFamily="34" charset="0"/>
                <a:cs typeface="Calibri" panose="020F0502020204030204" pitchFamily="34" charset="0"/>
              </a:rPr>
              <a:t>Sc, </a:t>
            </a:r>
            <a:r>
              <a:rPr lang="nb-NO" sz="2200" baseline="30000">
                <a:solidFill>
                  <a:srgbClr val="FF0000"/>
                </a:solidFill>
                <a:latin typeface="Calibri" panose="020F0502020204030204" pitchFamily="34" charset="0"/>
                <a:cs typeface="Calibri" panose="020F0502020204030204" pitchFamily="34" charset="0"/>
              </a:rPr>
              <a:t>67</a:t>
            </a:r>
            <a:r>
              <a:rPr lang="nb-NO" sz="2200">
                <a:solidFill>
                  <a:srgbClr val="FF0000"/>
                </a:solidFill>
                <a:latin typeface="Calibri" panose="020F0502020204030204" pitchFamily="34" charset="0"/>
                <a:cs typeface="Calibri" panose="020F0502020204030204" pitchFamily="34" charset="0"/>
              </a:rPr>
              <a:t>Ga...others...still to be found</a:t>
            </a:r>
          </a:p>
        </p:txBody>
      </p:sp>
      <p:sp>
        <p:nvSpPr>
          <p:cNvPr id="6" name="Rectangle 2">
            <a:extLst>
              <a:ext uri="{FF2B5EF4-FFF2-40B4-BE49-F238E27FC236}">
                <a16:creationId xmlns:a16="http://schemas.microsoft.com/office/drawing/2014/main" id="{1455344C-8EF9-694F-8757-8C309A0C66B0}"/>
              </a:ext>
            </a:extLst>
          </p:cNvPr>
          <p:cNvSpPr>
            <a:spLocks noChangeArrowheads="1"/>
          </p:cNvSpPr>
          <p:nvPr/>
        </p:nvSpPr>
        <p:spPr bwMode="auto">
          <a:xfrm>
            <a:off x="282933" y="581282"/>
            <a:ext cx="11229777" cy="912563"/>
          </a:xfrm>
          <a:prstGeom prst="rect">
            <a:avLst/>
          </a:prstGeom>
          <a:noFill/>
          <a:ln w="9525">
            <a:noFill/>
            <a:miter lim="800000"/>
            <a:headEnd/>
            <a:tailEnd/>
          </a:ln>
        </p:spPr>
        <p:txBody>
          <a:bodyPr lIns="91440" tIns="45720" rIns="91440" bIns="45720" anchor="ctr"/>
          <a:lstStyle/>
          <a:p>
            <a:r>
              <a:rPr lang="en-US" sz="3200" b="1">
                <a:solidFill>
                  <a:srgbClr val="000090"/>
                </a:solidFill>
                <a:latin typeface="Calibri"/>
                <a:cs typeface="Calibri"/>
              </a:rPr>
              <a:t>Need of reliable nuclear data aimed at emerging radionuclides (RNs) production in Nuclear Medicine (NM)</a:t>
            </a:r>
            <a:endParaRPr lang="en-US"/>
          </a:p>
        </p:txBody>
      </p:sp>
      <p:grpSp>
        <p:nvGrpSpPr>
          <p:cNvPr id="28" name="Group 27">
            <a:extLst>
              <a:ext uri="{FF2B5EF4-FFF2-40B4-BE49-F238E27FC236}">
                <a16:creationId xmlns:a16="http://schemas.microsoft.com/office/drawing/2014/main" id="{1B2209B5-EDF4-4AB4-AB50-249E6469EE3A}"/>
              </a:ext>
            </a:extLst>
          </p:cNvPr>
          <p:cNvGrpSpPr/>
          <p:nvPr/>
        </p:nvGrpSpPr>
        <p:grpSpPr>
          <a:xfrm>
            <a:off x="6429376" y="1573876"/>
            <a:ext cx="5686425" cy="3433400"/>
            <a:chOff x="5791458" y="2093938"/>
            <a:chExt cx="6469230" cy="3587217"/>
          </a:xfrm>
        </p:grpSpPr>
        <p:graphicFrame>
          <p:nvGraphicFramePr>
            <p:cNvPr id="18" name="Oggetto 6">
              <a:extLst>
                <a:ext uri="{FF2B5EF4-FFF2-40B4-BE49-F238E27FC236}">
                  <a16:creationId xmlns:a16="http://schemas.microsoft.com/office/drawing/2014/main" id="{61ED35FF-A9E3-4432-B0DD-3635761EC1DD}"/>
                </a:ext>
              </a:extLst>
            </p:cNvPr>
            <p:cNvGraphicFramePr>
              <a:graphicFrameLocks noChangeAspect="1"/>
            </p:cNvGraphicFramePr>
            <p:nvPr>
              <p:extLst>
                <p:ext uri="{D42A27DB-BD31-4B8C-83A1-F6EECF244321}">
                  <p14:modId xmlns:p14="http://schemas.microsoft.com/office/powerpoint/2010/main" val="2748014987"/>
                </p:ext>
              </p:extLst>
            </p:nvPr>
          </p:nvGraphicFramePr>
          <p:xfrm>
            <a:off x="5791458" y="2579221"/>
            <a:ext cx="1347305" cy="2167817"/>
          </p:xfrm>
          <a:graphic>
            <a:graphicData uri="http://schemas.openxmlformats.org/presentationml/2006/ole">
              <mc:AlternateContent xmlns:mc="http://schemas.openxmlformats.org/markup-compatibility/2006">
                <mc:Choice xmlns:v="urn:schemas-microsoft-com:vml" Requires="v">
                  <p:oleObj spid="_x0000_s62465" name="CS ChemDraw Drawing" r:id="rId4" imgW="1885103" imgH="2779807" progId="ChemDraw.Document.6.0">
                    <p:embed/>
                  </p:oleObj>
                </mc:Choice>
                <mc:Fallback>
                  <p:oleObj name="CS ChemDraw Drawing" r:id="rId4" imgW="1885103" imgH="2779807" progId="ChemDraw.Document.6.0">
                    <p:embed/>
                    <p:pic>
                      <p:nvPicPr>
                        <p:cNvPr id="18" name="Oggetto 6">
                          <a:extLst>
                            <a:ext uri="{FF2B5EF4-FFF2-40B4-BE49-F238E27FC236}">
                              <a16:creationId xmlns:a16="http://schemas.microsoft.com/office/drawing/2014/main" id="{61ED35FF-A9E3-4432-B0DD-3635761EC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458" y="2579221"/>
                          <a:ext cx="1347305" cy="2167817"/>
                        </a:xfrm>
                        <a:prstGeom prst="rect">
                          <a:avLst/>
                        </a:prstGeom>
                        <a:noFill/>
                        <a:ln>
                          <a:noFill/>
                        </a:ln>
                      </p:spPr>
                    </p:pic>
                  </p:oleObj>
                </mc:Fallback>
              </mc:AlternateContent>
            </a:graphicData>
          </a:graphic>
        </p:graphicFrame>
        <p:pic>
          <p:nvPicPr>
            <p:cNvPr id="19" name="Picture 8" descr="jawNecrosis2">
              <a:hlinkClick r:id="rId6"/>
              <a:extLst>
                <a:ext uri="{FF2B5EF4-FFF2-40B4-BE49-F238E27FC236}">
                  <a16:creationId xmlns:a16="http://schemas.microsoft.com/office/drawing/2014/main" id="{928EFA23-30FD-4D65-B12A-CD604EF639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0547" y="2093938"/>
              <a:ext cx="1866985" cy="3054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4" descr="PET-Maximum Intensity Projection-anim">
              <a:extLst>
                <a:ext uri="{FF2B5EF4-FFF2-40B4-BE49-F238E27FC236}">
                  <a16:creationId xmlns:a16="http://schemas.microsoft.com/office/drawing/2014/main" id="{51183478-EC74-4DA2-BE43-668ADBB75CC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71739" y="2093938"/>
              <a:ext cx="1636954" cy="3054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Oggetto 5">
              <a:extLst>
                <a:ext uri="{FF2B5EF4-FFF2-40B4-BE49-F238E27FC236}">
                  <a16:creationId xmlns:a16="http://schemas.microsoft.com/office/drawing/2014/main" id="{FFF7D7DE-EB6B-4129-AB4E-CA75D2AEEF0B}"/>
                </a:ext>
              </a:extLst>
            </p:cNvPr>
            <p:cNvGraphicFramePr>
              <a:graphicFrameLocks noChangeAspect="1"/>
            </p:cNvGraphicFramePr>
            <p:nvPr>
              <p:extLst>
                <p:ext uri="{D42A27DB-BD31-4B8C-83A1-F6EECF244321}">
                  <p14:modId xmlns:p14="http://schemas.microsoft.com/office/powerpoint/2010/main" val="999554114"/>
                </p:ext>
              </p:extLst>
            </p:nvPr>
          </p:nvGraphicFramePr>
          <p:xfrm>
            <a:off x="10702954" y="2578952"/>
            <a:ext cx="1557734" cy="1965412"/>
          </p:xfrm>
          <a:graphic>
            <a:graphicData uri="http://schemas.openxmlformats.org/presentationml/2006/ole">
              <mc:AlternateContent xmlns:mc="http://schemas.openxmlformats.org/markup-compatibility/2006">
                <mc:Choice xmlns:v="urn:schemas-microsoft-com:vml" Requires="v">
                  <p:oleObj spid="_x0000_s62466" name="CS ChemDraw Drawing" r:id="rId9" imgW="2150191" imgH="2200646" progId="ChemDraw.Document.6.0">
                    <p:embed/>
                  </p:oleObj>
                </mc:Choice>
                <mc:Fallback>
                  <p:oleObj name="CS ChemDraw Drawing" r:id="rId9" imgW="2150191" imgH="2200646" progId="ChemDraw.Document.6.0">
                    <p:embed/>
                    <p:pic>
                      <p:nvPicPr>
                        <p:cNvPr id="21" name="Oggetto 5">
                          <a:extLst>
                            <a:ext uri="{FF2B5EF4-FFF2-40B4-BE49-F238E27FC236}">
                              <a16:creationId xmlns:a16="http://schemas.microsoft.com/office/drawing/2014/main" id="{FFF7D7DE-EB6B-4129-AB4E-CA75D2AEEF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02954" y="2578952"/>
                          <a:ext cx="1557734" cy="1965412"/>
                        </a:xfrm>
                        <a:prstGeom prst="rect">
                          <a:avLst/>
                        </a:prstGeom>
                        <a:noFill/>
                        <a:ln>
                          <a:noFill/>
                        </a:ln>
                      </p:spPr>
                    </p:pic>
                  </p:oleObj>
                </mc:Fallback>
              </mc:AlternateContent>
            </a:graphicData>
          </a:graphic>
        </p:graphicFrame>
        <p:sp>
          <p:nvSpPr>
            <p:cNvPr id="22" name="TextBox 246">
              <a:extLst>
                <a:ext uri="{FF2B5EF4-FFF2-40B4-BE49-F238E27FC236}">
                  <a16:creationId xmlns:a16="http://schemas.microsoft.com/office/drawing/2014/main" id="{110C6609-FEB2-48F6-8BB9-E02EBEFD0E24}"/>
                </a:ext>
              </a:extLst>
            </p:cNvPr>
            <p:cNvSpPr txBox="1"/>
            <p:nvPr/>
          </p:nvSpPr>
          <p:spPr>
            <a:xfrm>
              <a:off x="7377740" y="4599217"/>
              <a:ext cx="1600566" cy="523220"/>
            </a:xfrm>
            <a:prstGeom prst="rect">
              <a:avLst/>
            </a:prstGeom>
            <a:noFill/>
          </p:spPr>
          <p:txBody>
            <a:bodyPr wrap="none" rtlCol="0">
              <a:spAutoFit/>
            </a:bodyPr>
            <a:lstStyle/>
            <a:p>
              <a:r>
                <a:rPr lang="it-IT" sz="2800" b="1">
                  <a:solidFill>
                    <a:srgbClr val="FFFF00"/>
                  </a:solidFill>
                  <a:latin typeface="Calibri"/>
                </a:rPr>
                <a:t>IMAGING</a:t>
              </a:r>
            </a:p>
          </p:txBody>
        </p:sp>
        <p:sp>
          <p:nvSpPr>
            <p:cNvPr id="23" name="TextBox 246">
              <a:extLst>
                <a:ext uri="{FF2B5EF4-FFF2-40B4-BE49-F238E27FC236}">
                  <a16:creationId xmlns:a16="http://schemas.microsoft.com/office/drawing/2014/main" id="{207E4DAE-EE6B-4646-91BF-2ABD8796BC75}"/>
                </a:ext>
              </a:extLst>
            </p:cNvPr>
            <p:cNvSpPr txBox="1"/>
            <p:nvPr/>
          </p:nvSpPr>
          <p:spPr>
            <a:xfrm>
              <a:off x="9171739" y="4599217"/>
              <a:ext cx="1557735" cy="523220"/>
            </a:xfrm>
            <a:prstGeom prst="rect">
              <a:avLst/>
            </a:prstGeom>
            <a:noFill/>
          </p:spPr>
          <p:txBody>
            <a:bodyPr wrap="none" rtlCol="0">
              <a:spAutoFit/>
            </a:bodyPr>
            <a:lstStyle/>
            <a:p>
              <a:r>
                <a:rPr lang="it-IT" sz="2800" b="1">
                  <a:solidFill>
                    <a:srgbClr val="FFFF00"/>
                  </a:solidFill>
                  <a:latin typeface="Calibri"/>
                </a:rPr>
                <a:t>THERAPY</a:t>
              </a:r>
            </a:p>
          </p:txBody>
        </p:sp>
        <p:sp>
          <p:nvSpPr>
            <p:cNvPr id="26" name="Rectangle 292">
              <a:extLst>
                <a:ext uri="{FF2B5EF4-FFF2-40B4-BE49-F238E27FC236}">
                  <a16:creationId xmlns:a16="http://schemas.microsoft.com/office/drawing/2014/main" id="{9C464797-6D7C-481F-B51E-4C4F0516611E}"/>
                </a:ext>
              </a:extLst>
            </p:cNvPr>
            <p:cNvSpPr/>
            <p:nvPr/>
          </p:nvSpPr>
          <p:spPr>
            <a:xfrm>
              <a:off x="5791458" y="5198807"/>
              <a:ext cx="6310276" cy="482348"/>
            </a:xfrm>
            <a:prstGeom prst="rect">
              <a:avLst/>
            </a:prstGeom>
          </p:spPr>
          <p:txBody>
            <a:bodyPr wrap="square">
              <a:spAutoFit/>
            </a:bodyPr>
            <a:lstStyle/>
            <a:p>
              <a:pPr algn="ctr" fontAlgn="base">
                <a:spcBef>
                  <a:spcPct val="20000"/>
                </a:spcBef>
                <a:spcAft>
                  <a:spcPct val="0"/>
                </a:spcAft>
                <a:defRPr/>
              </a:pPr>
              <a:r>
                <a:rPr lang="en-US" sz="2400" kern="0">
                  <a:solidFill>
                    <a:srgbClr val="0070C0"/>
                  </a:solidFill>
                  <a:latin typeface="Calibri"/>
                </a:rPr>
                <a:t>THERAPY</a:t>
              </a:r>
              <a:r>
                <a:rPr lang="en-US" sz="2400" kern="0">
                  <a:solidFill>
                    <a:srgbClr val="FF0000"/>
                  </a:solidFill>
                  <a:latin typeface="Calibri"/>
                </a:rPr>
                <a:t> (</a:t>
              </a:r>
              <a:r>
                <a:rPr lang="en-US" sz="2400" kern="0">
                  <a:solidFill>
                    <a:prstClr val="black"/>
                  </a:solidFill>
                  <a:latin typeface="Calibri"/>
                </a:rPr>
                <a:t>+</a:t>
              </a:r>
              <a:r>
                <a:rPr lang="en-US" sz="2400" kern="0">
                  <a:solidFill>
                    <a:srgbClr val="FF0000"/>
                  </a:solidFill>
                  <a:latin typeface="Calibri"/>
                </a:rPr>
                <a:t> DIAGNOSTIC)  </a:t>
              </a:r>
              <a:r>
                <a:rPr lang="en-US" sz="2400" kern="0">
                  <a:solidFill>
                    <a:prstClr val="black"/>
                  </a:solidFill>
                  <a:latin typeface="Calibri"/>
                </a:rPr>
                <a:t>=</a:t>
              </a:r>
              <a:r>
                <a:rPr lang="en-US" sz="2400" kern="0">
                  <a:solidFill>
                    <a:srgbClr val="FF0000"/>
                  </a:solidFill>
                  <a:latin typeface="Calibri"/>
                </a:rPr>
                <a:t> </a:t>
              </a:r>
              <a:r>
                <a:rPr lang="en-US" sz="2400" kern="0">
                  <a:solidFill>
                    <a:srgbClr val="0070C0"/>
                  </a:solidFill>
                  <a:latin typeface="Calibri"/>
                </a:rPr>
                <a:t>THERA</a:t>
              </a:r>
              <a:r>
                <a:rPr lang="en-US" sz="2400" kern="0">
                  <a:solidFill>
                    <a:srgbClr val="FF0000"/>
                  </a:solidFill>
                  <a:latin typeface="Calibri"/>
                </a:rPr>
                <a:t>NOSTIC</a:t>
              </a:r>
            </a:p>
          </p:txBody>
        </p:sp>
      </p:grpSp>
      <p:sp>
        <p:nvSpPr>
          <p:cNvPr id="27" name="TextBox 26">
            <a:extLst>
              <a:ext uri="{FF2B5EF4-FFF2-40B4-BE49-F238E27FC236}">
                <a16:creationId xmlns:a16="http://schemas.microsoft.com/office/drawing/2014/main" id="{A2221419-9715-4533-B0AD-73D358C554FD}"/>
              </a:ext>
            </a:extLst>
          </p:cNvPr>
          <p:cNvSpPr txBox="1"/>
          <p:nvPr/>
        </p:nvSpPr>
        <p:spPr>
          <a:xfrm>
            <a:off x="15895" y="5182876"/>
            <a:ext cx="10806864" cy="1323439"/>
          </a:xfrm>
          <a:prstGeom prst="rect">
            <a:avLst/>
          </a:prstGeom>
          <a:noFill/>
        </p:spPr>
        <p:txBody>
          <a:bodyPr wrap="square">
            <a:spAutoFit/>
          </a:bodyPr>
          <a:lstStyle/>
          <a:p>
            <a:pPr marL="342900" indent="-342900">
              <a:lnSpc>
                <a:spcPts val="2400"/>
              </a:lnSpc>
              <a:buFont typeface="Arial" panose="020B0604020202020204" pitchFamily="34" charset="0"/>
              <a:buChar char="•"/>
            </a:pPr>
            <a:r>
              <a:rPr lang="en-US" sz="2200">
                <a:latin typeface="Calibri" panose="020F0502020204030204" pitchFamily="34" charset="0"/>
                <a:cs typeface="Calibri" panose="020F0502020204030204" pitchFamily="34" charset="0"/>
              </a:rPr>
              <a:t>The </a:t>
            </a:r>
            <a:r>
              <a:rPr lang="en-US" sz="2200" err="1">
                <a:latin typeface="Calibri" panose="020F0502020204030204" pitchFamily="34" charset="0"/>
                <a:cs typeface="Calibri" panose="020F0502020204030204" pitchFamily="34" charset="0"/>
              </a:rPr>
              <a:t>theranostic</a:t>
            </a:r>
            <a:r>
              <a:rPr lang="en-US" sz="2200">
                <a:latin typeface="Calibri" panose="020F0502020204030204" pitchFamily="34" charset="0"/>
                <a:cs typeface="Calibri" panose="020F0502020204030204" pitchFamily="34" charset="0"/>
              </a:rPr>
              <a:t> approach may be also obtained with </a:t>
            </a:r>
            <a:r>
              <a:rPr lang="en-US" sz="2200" b="1">
                <a:latin typeface="Calibri" panose="020F0502020204030204" pitchFamily="34" charset="0"/>
                <a:cs typeface="Calibri" panose="020F0502020204030204" pitchFamily="34" charset="0"/>
              </a:rPr>
              <a:t>“</a:t>
            </a:r>
            <a:r>
              <a:rPr lang="en-US" sz="2200" b="1" err="1">
                <a:latin typeface="Calibri" panose="020F0502020204030204" pitchFamily="34" charset="0"/>
                <a:cs typeface="Calibri" panose="020F0502020204030204" pitchFamily="34" charset="0"/>
              </a:rPr>
              <a:t>theranostic</a:t>
            </a:r>
            <a:r>
              <a:rPr lang="en-US" sz="2200" b="1">
                <a:latin typeface="Calibri" panose="020F0502020204030204" pitchFamily="34" charset="0"/>
                <a:cs typeface="Calibri" panose="020F0502020204030204" pitchFamily="34" charset="0"/>
              </a:rPr>
              <a:t> pair” </a:t>
            </a:r>
            <a:r>
              <a:rPr lang="en-US" sz="2200">
                <a:latin typeface="Calibri" panose="020F0502020204030204" pitchFamily="34" charset="0"/>
                <a:cs typeface="Calibri" panose="020F0502020204030204" pitchFamily="34" charset="0"/>
              </a:rPr>
              <a:t>i.e.  Isotopic RNs, one specific for imaging, while the other one for therapy. The most known pairs belonging to this group are</a:t>
            </a:r>
            <a:r>
              <a:rPr lang="en-GB" sz="22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2200" baseline="30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61/64</a:t>
            </a:r>
            <a:r>
              <a:rPr lang="en-GB" sz="22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Cu/</a:t>
            </a:r>
            <a:r>
              <a:rPr lang="en-GB" sz="2200" baseline="30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67</a:t>
            </a:r>
            <a:r>
              <a:rPr lang="en-GB" sz="22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Cu,</a:t>
            </a:r>
            <a:r>
              <a:rPr lang="en-GB" sz="220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GB" sz="2200" baseline="30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43/44</a:t>
            </a:r>
            <a:r>
              <a:rPr lang="en-GB" sz="22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Sc/</a:t>
            </a:r>
            <a:r>
              <a:rPr lang="en-GB" sz="2200" baseline="30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47</a:t>
            </a:r>
            <a:r>
              <a:rPr lang="en-GB" sz="22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Sc</a:t>
            </a:r>
            <a:r>
              <a:rPr lang="en-GB" sz="220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GB" sz="2200" baseline="30000">
                <a:solidFill>
                  <a:srgbClr val="FF0000"/>
                </a:solidFill>
                <a:latin typeface="Calibri" panose="020F0502020204030204" pitchFamily="34" charset="0"/>
                <a:ea typeface="Times New Roman" panose="02020603050405020304" pitchFamily="18" charset="0"/>
                <a:cs typeface="Calibri" panose="020F0502020204030204" pitchFamily="34" charset="0"/>
              </a:rPr>
              <a:t>68</a:t>
            </a:r>
            <a:r>
              <a:rPr lang="en-GB" sz="2200">
                <a:solidFill>
                  <a:srgbClr val="FF0000"/>
                </a:solidFill>
                <a:latin typeface="Calibri" panose="020F0502020204030204" pitchFamily="34" charset="0"/>
                <a:ea typeface="Times New Roman" panose="02020603050405020304" pitchFamily="18" charset="0"/>
                <a:cs typeface="Calibri" panose="020F0502020204030204" pitchFamily="34" charset="0"/>
              </a:rPr>
              <a:t>Ga/</a:t>
            </a:r>
            <a:r>
              <a:rPr lang="en-GB" sz="2200" baseline="30000">
                <a:solidFill>
                  <a:srgbClr val="FF0000"/>
                </a:solidFill>
                <a:latin typeface="Calibri" panose="020F0502020204030204" pitchFamily="34" charset="0"/>
                <a:ea typeface="Times New Roman" panose="02020603050405020304" pitchFamily="18" charset="0"/>
                <a:cs typeface="Calibri" panose="020F0502020204030204" pitchFamily="34" charset="0"/>
              </a:rPr>
              <a:t>67</a:t>
            </a:r>
            <a:r>
              <a:rPr lang="en-GB" sz="2200">
                <a:solidFill>
                  <a:srgbClr val="FF0000"/>
                </a:solidFill>
                <a:latin typeface="Calibri" panose="020F0502020204030204" pitchFamily="34" charset="0"/>
                <a:ea typeface="Times New Roman" panose="02020603050405020304" pitchFamily="18" charset="0"/>
                <a:cs typeface="Calibri" panose="020F0502020204030204" pitchFamily="34" charset="0"/>
              </a:rPr>
              <a:t>Ga, </a:t>
            </a:r>
            <a:r>
              <a:rPr lang="en-GB" sz="2400" baseline="30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149/152</a:t>
            </a:r>
            <a:r>
              <a:rPr lang="en-GB"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Tb/</a:t>
            </a:r>
            <a:r>
              <a:rPr lang="en-GB" sz="2400" baseline="300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155/161</a:t>
            </a:r>
            <a:r>
              <a:rPr lang="en-GB" sz="24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Tb </a:t>
            </a:r>
            <a:r>
              <a:rPr lang="en-GB" sz="2200">
                <a:solidFill>
                  <a:srgbClr val="FF0000"/>
                </a:solidFill>
                <a:latin typeface="Calibri" panose="020F0502020204030204" pitchFamily="34" charset="0"/>
                <a:ea typeface="Times New Roman" panose="02020603050405020304" pitchFamily="18" charset="0"/>
                <a:cs typeface="Calibri" panose="020F0502020204030204" pitchFamily="34" charset="0"/>
              </a:rPr>
              <a:t>and </a:t>
            </a:r>
            <a:r>
              <a:rPr lang="nb-NO" sz="2200">
                <a:solidFill>
                  <a:srgbClr val="FF0000"/>
                </a:solidFill>
                <a:latin typeface="Calibri" panose="020F0502020204030204" pitchFamily="34" charset="0"/>
                <a:cs typeface="Calibri" panose="020F0502020204030204" pitchFamily="34" charset="0"/>
              </a:rPr>
              <a:t>others ...still to be found </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49932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
            <a:extLst>
              <a:ext uri="{FF2B5EF4-FFF2-40B4-BE49-F238E27FC236}">
                <a16:creationId xmlns:a16="http://schemas.microsoft.com/office/drawing/2014/main" id="{893FAF54-3535-43D0-80CE-590ACD91E9AC}"/>
              </a:ext>
            </a:extLst>
          </p:cNvPr>
          <p:cNvPicPr>
            <a:picLocks noChangeAspect="1"/>
          </p:cNvPicPr>
          <p:nvPr/>
        </p:nvPicPr>
        <p:blipFill>
          <a:blip r:embed="rId2"/>
          <a:stretch>
            <a:fillRect/>
          </a:stretch>
        </p:blipFill>
        <p:spPr>
          <a:xfrm>
            <a:off x="5035610" y="5185981"/>
            <a:ext cx="3251518" cy="1452909"/>
          </a:xfrm>
          <a:prstGeom prst="rect">
            <a:avLst/>
          </a:prstGeom>
          <a:solidFill>
            <a:schemeClr val="bg1"/>
          </a:solidFill>
          <a:ln w="28575">
            <a:solidFill>
              <a:schemeClr val="tx1"/>
            </a:solidFill>
          </a:ln>
        </p:spPr>
      </p:pic>
      <p:sp>
        <p:nvSpPr>
          <p:cNvPr id="4" name="Segnaposto numero diapositiva 3">
            <a:extLst>
              <a:ext uri="{FF2B5EF4-FFF2-40B4-BE49-F238E27FC236}">
                <a16:creationId xmlns:a16="http://schemas.microsoft.com/office/drawing/2014/main" id="{FBD52D7F-CABD-F44E-A7A7-565E8E5C9D7C}"/>
              </a:ext>
            </a:extLst>
          </p:cNvPr>
          <p:cNvSpPr>
            <a:spLocks noGrp="1"/>
          </p:cNvSpPr>
          <p:nvPr>
            <p:ph type="sldNum" sz="quarter" idx="12"/>
          </p:nvPr>
        </p:nvSpPr>
        <p:spPr/>
        <p:txBody>
          <a:bodyPr/>
          <a:lstStyle/>
          <a:p>
            <a:fld id="{825A1364-9D83-4D37-A282-5E5560CE45FB}" type="slidenum">
              <a:rPr lang="it-IT" smtClean="0"/>
              <a:pPr/>
              <a:t>36</a:t>
            </a:fld>
            <a:endParaRPr lang="it-IT"/>
          </a:p>
        </p:txBody>
      </p:sp>
      <p:sp>
        <p:nvSpPr>
          <p:cNvPr id="6" name="Rectangle 2">
            <a:extLst>
              <a:ext uri="{FF2B5EF4-FFF2-40B4-BE49-F238E27FC236}">
                <a16:creationId xmlns:a16="http://schemas.microsoft.com/office/drawing/2014/main" id="{4EE1DDBF-BAF7-E14B-91AA-4FF542740DEC}"/>
              </a:ext>
            </a:extLst>
          </p:cNvPr>
          <p:cNvSpPr>
            <a:spLocks noChangeArrowheads="1"/>
          </p:cNvSpPr>
          <p:nvPr/>
        </p:nvSpPr>
        <p:spPr bwMode="auto">
          <a:xfrm>
            <a:off x="101600" y="516038"/>
            <a:ext cx="11876006" cy="589189"/>
          </a:xfrm>
          <a:prstGeom prst="rect">
            <a:avLst/>
          </a:prstGeom>
          <a:noFill/>
          <a:ln w="9525">
            <a:noFill/>
            <a:miter lim="800000"/>
            <a:headEnd/>
            <a:tailEnd/>
          </a:ln>
        </p:spPr>
        <p:txBody>
          <a:bodyPr anchor="ctr"/>
          <a:lstStyle/>
          <a:p>
            <a:r>
              <a:rPr lang="en-US" sz="3200" b="1">
                <a:solidFill>
                  <a:srgbClr val="000090"/>
                </a:solidFill>
                <a:latin typeface="Calibri" panose="020F0502020204030204" pitchFamily="34" charset="0"/>
                <a:cs typeface="Calibri" panose="020F0502020204030204" pitchFamily="34" charset="0"/>
              </a:rPr>
              <a:t>Some key points about established/emerging RNs production for NM</a:t>
            </a:r>
            <a:endParaRPr lang="it-IT" sz="2400" b="1">
              <a:solidFill>
                <a:srgbClr val="00009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182EC3A-49F3-43C4-90F2-E1209C770F17}"/>
              </a:ext>
            </a:extLst>
          </p:cNvPr>
          <p:cNvSpPr txBox="1"/>
          <p:nvPr/>
        </p:nvSpPr>
        <p:spPr>
          <a:xfrm>
            <a:off x="12917" y="1189298"/>
            <a:ext cx="7117502" cy="1015663"/>
          </a:xfrm>
          <a:prstGeom prst="rect">
            <a:avLst/>
          </a:prstGeom>
          <a:noFill/>
        </p:spPr>
        <p:txBody>
          <a:bodyPr wrap="square">
            <a:spAutoFit/>
          </a:bodyPr>
          <a:lstStyle/>
          <a:p>
            <a:pPr marL="228600" indent="-228600">
              <a:lnSpc>
                <a:spcPts val="2400"/>
              </a:lnSpc>
              <a:buFont typeface="Arial" panose="020B0604020202020204" pitchFamily="34" charset="0"/>
              <a:buChar char="•"/>
            </a:pPr>
            <a:r>
              <a:rPr lang="en-US" sz="2100" u="sng">
                <a:latin typeface="Calibri" panose="020F0502020204030204" pitchFamily="34" charset="0"/>
                <a:cs typeface="Calibri" panose="020F0502020204030204" pitchFamily="34" charset="0"/>
              </a:rPr>
              <a:t>Most of RNs nowadays used in NM </a:t>
            </a:r>
            <a:r>
              <a:rPr lang="en-US" sz="2100">
                <a:latin typeface="Calibri" panose="020F0502020204030204" pitchFamily="34" charset="0"/>
                <a:cs typeface="Calibri" panose="020F0502020204030204" pitchFamily="34" charset="0"/>
              </a:rPr>
              <a:t>are massively produced by </a:t>
            </a:r>
            <a:r>
              <a:rPr lang="en-US" sz="2100" b="1">
                <a:latin typeface="Calibri" panose="020F0502020204030204" pitchFamily="34" charset="0"/>
                <a:cs typeface="Calibri" panose="020F0502020204030204" pitchFamily="34" charset="0"/>
              </a:rPr>
              <a:t>using nuclear reactors </a:t>
            </a:r>
            <a:r>
              <a:rPr lang="en-US" sz="2100">
                <a:latin typeface="Calibri" panose="020F0502020204030204" pitchFamily="34" charset="0"/>
                <a:cs typeface="Calibri" panose="020F0502020204030204" pitchFamily="34" charset="0"/>
              </a:rPr>
              <a:t>(e.g., Mo99/Tc99m generators, the most used radionuclide worldwide). </a:t>
            </a:r>
          </a:p>
        </p:txBody>
      </p:sp>
      <p:sp>
        <p:nvSpPr>
          <p:cNvPr id="13" name="TextBox 12">
            <a:extLst>
              <a:ext uri="{FF2B5EF4-FFF2-40B4-BE49-F238E27FC236}">
                <a16:creationId xmlns:a16="http://schemas.microsoft.com/office/drawing/2014/main" id="{E8D50BC7-0006-48AA-A094-188EB3C43EF1}"/>
              </a:ext>
            </a:extLst>
          </p:cNvPr>
          <p:cNvSpPr txBox="1"/>
          <p:nvPr/>
        </p:nvSpPr>
        <p:spPr>
          <a:xfrm>
            <a:off x="20591" y="2256358"/>
            <a:ext cx="7243809" cy="1631216"/>
          </a:xfrm>
          <a:prstGeom prst="rect">
            <a:avLst/>
          </a:prstGeom>
          <a:noFill/>
        </p:spPr>
        <p:txBody>
          <a:bodyPr wrap="square" lIns="91440" tIns="45720" rIns="91440" bIns="45720" anchor="t">
            <a:spAutoFit/>
          </a:bodyPr>
          <a:lstStyle/>
          <a:p>
            <a:pPr marL="228600" indent="-228600">
              <a:lnSpc>
                <a:spcPts val="2400"/>
              </a:lnSpc>
              <a:buFont typeface="Arial" panose="020B0604020202020204" pitchFamily="34" charset="0"/>
              <a:buChar char="•"/>
            </a:pPr>
            <a:r>
              <a:rPr lang="en-US" sz="2100" b="1" dirty="0">
                <a:latin typeface="Calibri"/>
                <a:cs typeface="Calibri"/>
              </a:rPr>
              <a:t>Particles accelerators (</a:t>
            </a:r>
            <a:r>
              <a:rPr lang="en-US" sz="2100" b="1" dirty="0" err="1">
                <a:latin typeface="Calibri"/>
                <a:cs typeface="Calibri"/>
              </a:rPr>
              <a:t>p,d,alpha</a:t>
            </a:r>
            <a:r>
              <a:rPr lang="en-US" sz="2100" b="1" dirty="0">
                <a:latin typeface="Calibri"/>
                <a:cs typeface="Calibri"/>
              </a:rPr>
              <a:t> …..), </a:t>
            </a:r>
            <a:r>
              <a:rPr lang="en-US" sz="2100" b="1" dirty="0" err="1">
                <a:latin typeface="Calibri"/>
                <a:cs typeface="Calibri"/>
              </a:rPr>
              <a:t>e.g.cyclotrons</a:t>
            </a:r>
            <a:r>
              <a:rPr lang="en-US" sz="2100" b="1" dirty="0">
                <a:latin typeface="Calibri"/>
                <a:cs typeface="Calibri"/>
              </a:rPr>
              <a:t>/</a:t>
            </a:r>
            <a:r>
              <a:rPr lang="en-US" sz="2100" b="1" dirty="0" err="1">
                <a:latin typeface="Calibri"/>
                <a:cs typeface="Calibri"/>
              </a:rPr>
              <a:t>linacs</a:t>
            </a:r>
            <a:r>
              <a:rPr lang="en-US" sz="2100" b="1" dirty="0">
                <a:latin typeface="Calibri"/>
                <a:cs typeface="Calibri"/>
              </a:rPr>
              <a:t> (</a:t>
            </a:r>
            <a:r>
              <a:rPr lang="en-US" sz="2100" dirty="0">
                <a:latin typeface="Calibri"/>
                <a:cs typeface="Calibri"/>
              </a:rPr>
              <a:t>or </a:t>
            </a:r>
            <a:r>
              <a:rPr lang="en-US" sz="2100" b="1" dirty="0">
                <a:latin typeface="Calibri"/>
                <a:cs typeface="Calibri"/>
              </a:rPr>
              <a:t>e-</a:t>
            </a:r>
            <a:r>
              <a:rPr lang="en-US" sz="2100" b="1" dirty="0" err="1">
                <a:latin typeface="Calibri"/>
                <a:cs typeface="Calibri"/>
              </a:rPr>
              <a:t>linacs</a:t>
            </a:r>
            <a:r>
              <a:rPr lang="en-US" sz="2100" b="1" dirty="0">
                <a:latin typeface="Calibri"/>
                <a:cs typeface="Calibri"/>
              </a:rPr>
              <a:t> producing a</a:t>
            </a:r>
            <a:r>
              <a:rPr lang="en-US" sz="2100" dirty="0">
                <a:latin typeface="Calibri"/>
                <a:cs typeface="Calibri"/>
              </a:rPr>
              <a:t> γ-source) are becoming the alternative  supplying route of choice (in some cases, the only way). NOT only for already established RNs, but also for the </a:t>
            </a:r>
            <a:r>
              <a:rPr lang="en-US" sz="2100" b="1" dirty="0">
                <a:latin typeface="Calibri"/>
                <a:cs typeface="Calibri"/>
              </a:rPr>
              <a:t>new emerging RNs. </a:t>
            </a:r>
            <a:endParaRPr lang="en-US" sz="2100" dirty="0">
              <a:latin typeface="Calibri"/>
              <a:cs typeface="Calibri"/>
            </a:endParaRPr>
          </a:p>
        </p:txBody>
      </p:sp>
      <p:grpSp>
        <p:nvGrpSpPr>
          <p:cNvPr id="21" name="Group 20">
            <a:extLst>
              <a:ext uri="{FF2B5EF4-FFF2-40B4-BE49-F238E27FC236}">
                <a16:creationId xmlns:a16="http://schemas.microsoft.com/office/drawing/2014/main" id="{92F44FC7-2E43-478F-91F3-D8C2F046DDBA}"/>
              </a:ext>
            </a:extLst>
          </p:cNvPr>
          <p:cNvGrpSpPr/>
          <p:nvPr/>
        </p:nvGrpSpPr>
        <p:grpSpPr>
          <a:xfrm>
            <a:off x="7099994" y="1087209"/>
            <a:ext cx="4990406" cy="1674036"/>
            <a:chOff x="7201594" y="1024111"/>
            <a:chExt cx="4990406" cy="1674036"/>
          </a:xfrm>
        </p:grpSpPr>
        <p:pic>
          <p:nvPicPr>
            <p:cNvPr id="3" name="Picture 2">
              <a:extLst>
                <a:ext uri="{FF2B5EF4-FFF2-40B4-BE49-F238E27FC236}">
                  <a16:creationId xmlns:a16="http://schemas.microsoft.com/office/drawing/2014/main" id="{7C9C6028-2CFF-4B47-A3F0-075E10878878}"/>
                </a:ext>
              </a:extLst>
            </p:cNvPr>
            <p:cNvPicPr>
              <a:picLocks noChangeAspect="1"/>
            </p:cNvPicPr>
            <p:nvPr/>
          </p:nvPicPr>
          <p:blipFill>
            <a:blip r:embed="rId3"/>
            <a:stretch>
              <a:fillRect/>
            </a:stretch>
          </p:blipFill>
          <p:spPr>
            <a:xfrm>
              <a:off x="7201594" y="1043160"/>
              <a:ext cx="2449838" cy="1631945"/>
            </a:xfrm>
            <a:prstGeom prst="rect">
              <a:avLst/>
            </a:prstGeom>
            <a:ln>
              <a:noFill/>
            </a:ln>
            <a:effectLst>
              <a:outerShdw blurRad="292100" dist="139700" dir="2700000" algn="tl" rotWithShape="0">
                <a:srgbClr val="333333">
                  <a:alpha val="65000"/>
                </a:srgbClr>
              </a:outerShdw>
            </a:effectLst>
          </p:spPr>
        </p:pic>
        <p:pic>
          <p:nvPicPr>
            <p:cNvPr id="15" name="Immagine 10">
              <a:extLst>
                <a:ext uri="{FF2B5EF4-FFF2-40B4-BE49-F238E27FC236}">
                  <a16:creationId xmlns:a16="http://schemas.microsoft.com/office/drawing/2014/main" id="{360754F7-8D64-4F5E-84F8-9455F15EFD4D}"/>
                </a:ext>
              </a:extLst>
            </p:cNvPr>
            <p:cNvPicPr>
              <a:picLocks noChangeAspect="1"/>
            </p:cNvPicPr>
            <p:nvPr/>
          </p:nvPicPr>
          <p:blipFill rotWithShape="1">
            <a:blip r:embed="rId4"/>
            <a:srcRect l="23060" t="15625" r="24817" b="14584"/>
            <a:stretch/>
          </p:blipFill>
          <p:spPr>
            <a:xfrm>
              <a:off x="9689532" y="1024111"/>
              <a:ext cx="2456476" cy="1674036"/>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53A46F27-383D-48FF-B9BC-36728833074D}"/>
                </a:ext>
              </a:extLst>
            </p:cNvPr>
            <p:cNvSpPr txBox="1"/>
            <p:nvPr/>
          </p:nvSpPr>
          <p:spPr>
            <a:xfrm>
              <a:off x="9651432" y="2091360"/>
              <a:ext cx="2540568" cy="584775"/>
            </a:xfrm>
            <a:prstGeom prst="rect">
              <a:avLst/>
            </a:prstGeom>
            <a:noFill/>
          </p:spPr>
          <p:txBody>
            <a:bodyPr wrap="square">
              <a:spAutoFit/>
            </a:bodyPr>
            <a:lstStyle/>
            <a:p>
              <a:r>
                <a:rPr lang="en-US" sz="1600">
                  <a:solidFill>
                    <a:schemeClr val="bg1"/>
                  </a:solidFill>
                  <a:latin typeface="Calibri" panose="020F0502020204030204" pitchFamily="34" charset="0"/>
                  <a:cs typeface="Calibri" panose="020F0502020204030204" pitchFamily="34" charset="0"/>
                </a:rPr>
                <a:t>Typical target (plate): high density LEU-Al alloy </a:t>
              </a:r>
            </a:p>
          </p:txBody>
        </p:sp>
      </p:grpSp>
      <p:pic>
        <p:nvPicPr>
          <p:cNvPr id="28" name="Picture 27">
            <a:extLst>
              <a:ext uri="{FF2B5EF4-FFF2-40B4-BE49-F238E27FC236}">
                <a16:creationId xmlns:a16="http://schemas.microsoft.com/office/drawing/2014/main" id="{0AB60AF4-0D78-4B9C-807C-9F210DECCD00}"/>
              </a:ext>
            </a:extLst>
          </p:cNvPr>
          <p:cNvPicPr>
            <a:picLocks noChangeAspect="1"/>
          </p:cNvPicPr>
          <p:nvPr/>
        </p:nvPicPr>
        <p:blipFill rotWithShape="1">
          <a:blip r:embed="rId5"/>
          <a:srcRect r="3115" b="5781"/>
          <a:stretch/>
        </p:blipFill>
        <p:spPr>
          <a:xfrm>
            <a:off x="7099993" y="2911784"/>
            <a:ext cx="5021435" cy="2123658"/>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658800FA-9F0C-40A3-BF01-7FF3389F5AFB}"/>
              </a:ext>
            </a:extLst>
          </p:cNvPr>
          <p:cNvSpPr txBox="1"/>
          <p:nvPr/>
        </p:nvSpPr>
        <p:spPr>
          <a:xfrm>
            <a:off x="-4809" y="3917151"/>
            <a:ext cx="7421609" cy="1323439"/>
          </a:xfrm>
          <a:prstGeom prst="rect">
            <a:avLst/>
          </a:prstGeom>
          <a:noFill/>
        </p:spPr>
        <p:txBody>
          <a:bodyPr wrap="square">
            <a:spAutoFit/>
          </a:bodyPr>
          <a:lstStyle/>
          <a:p>
            <a:pPr marL="228600" indent="-228600">
              <a:lnSpc>
                <a:spcPts val="2400"/>
              </a:lnSpc>
              <a:buFont typeface="Arial" panose="020B0604020202020204" pitchFamily="34" charset="0"/>
              <a:buChar char="•"/>
            </a:pPr>
            <a:r>
              <a:rPr lang="en-US" sz="2100">
                <a:latin typeface="Calibri" panose="020F0502020204030204" pitchFamily="34" charset="0"/>
                <a:cs typeface="Calibri" panose="020F0502020204030204" pitchFamily="34" charset="0"/>
              </a:rPr>
              <a:t>To select </a:t>
            </a:r>
            <a:r>
              <a:rPr lang="en-US" sz="2100" b="1">
                <a:latin typeface="Calibri" panose="020F0502020204030204" pitchFamily="34" charset="0"/>
                <a:cs typeface="Calibri" panose="020F0502020204030204" pitchFamily="34" charset="0"/>
              </a:rPr>
              <a:t>the optimal RNs’ production pathway,</a:t>
            </a:r>
            <a:r>
              <a:rPr lang="en-US" sz="2100">
                <a:latin typeface="Calibri" panose="020F0502020204030204" pitchFamily="34" charset="0"/>
                <a:cs typeface="Calibri" panose="020F0502020204030204" pitchFamily="34" charset="0"/>
              </a:rPr>
              <a:t> it is </a:t>
            </a:r>
            <a:r>
              <a:rPr lang="en-US" sz="2100" b="1">
                <a:latin typeface="Calibri" panose="020F0502020204030204" pitchFamily="34" charset="0"/>
                <a:cs typeface="Calibri" panose="020F0502020204030204" pitchFamily="34" charset="0"/>
              </a:rPr>
              <a:t>mandatory to probe all the possible nuclear reaction routes (</a:t>
            </a:r>
            <a:r>
              <a:rPr lang="en-US" sz="2100" b="1" err="1">
                <a:latin typeface="Calibri" panose="020F0502020204030204" pitchFamily="34" charset="0"/>
                <a:cs typeface="Calibri" panose="020F0502020204030204" pitchFamily="34" charset="0"/>
              </a:rPr>
              <a:t>xs</a:t>
            </a:r>
            <a:r>
              <a:rPr lang="en-US" sz="2100" b="1">
                <a:latin typeface="Calibri" panose="020F0502020204030204" pitchFamily="34" charset="0"/>
                <a:cs typeface="Calibri" panose="020F0502020204030204" pitchFamily="34" charset="0"/>
              </a:rPr>
              <a:t> measurements)</a:t>
            </a:r>
            <a:r>
              <a:rPr lang="en-US" sz="2100">
                <a:solidFill>
                  <a:srgbClr val="002A48"/>
                </a:solidFill>
                <a:latin typeface="Calibri" panose="020F0502020204030204" pitchFamily="34" charset="0"/>
                <a:cs typeface="Calibri" panose="020F0502020204030204" pitchFamily="34" charset="0"/>
              </a:rPr>
              <a:t> and determine the full map of isotopic contaminants</a:t>
            </a:r>
            <a:r>
              <a:rPr lang="en-US" sz="2100">
                <a:latin typeface="Calibri" panose="020F0502020204030204" pitchFamily="34" charset="0"/>
                <a:cs typeface="Calibri" panose="020F0502020204030204" pitchFamily="34" charset="0"/>
              </a:rPr>
              <a:t>. </a:t>
            </a:r>
          </a:p>
        </p:txBody>
      </p:sp>
      <p:pic>
        <p:nvPicPr>
          <p:cNvPr id="45" name="Picture 44">
            <a:extLst>
              <a:ext uri="{FF2B5EF4-FFF2-40B4-BE49-F238E27FC236}">
                <a16:creationId xmlns:a16="http://schemas.microsoft.com/office/drawing/2014/main" id="{FBFEEEE3-C236-468A-9B4C-83F262252A11}"/>
              </a:ext>
            </a:extLst>
          </p:cNvPr>
          <p:cNvPicPr>
            <a:picLocks noChangeAspect="1"/>
          </p:cNvPicPr>
          <p:nvPr/>
        </p:nvPicPr>
        <p:blipFill>
          <a:blip r:embed="rId6"/>
          <a:stretch>
            <a:fillRect/>
          </a:stretch>
        </p:blipFill>
        <p:spPr>
          <a:xfrm>
            <a:off x="8418786" y="5185981"/>
            <a:ext cx="3625622" cy="1452909"/>
          </a:xfrm>
          <a:prstGeom prst="rect">
            <a:avLst/>
          </a:prstGeom>
          <a:ln w="28575">
            <a:solidFill>
              <a:schemeClr val="tx1"/>
            </a:solidFill>
          </a:ln>
        </p:spPr>
      </p:pic>
      <p:sp>
        <p:nvSpPr>
          <p:cNvPr id="47" name="TextBox 46">
            <a:extLst>
              <a:ext uri="{FF2B5EF4-FFF2-40B4-BE49-F238E27FC236}">
                <a16:creationId xmlns:a16="http://schemas.microsoft.com/office/drawing/2014/main" id="{CC9C5635-50BF-45F3-95DC-4D852EE26DB1}"/>
              </a:ext>
            </a:extLst>
          </p:cNvPr>
          <p:cNvSpPr txBox="1"/>
          <p:nvPr/>
        </p:nvSpPr>
        <p:spPr>
          <a:xfrm>
            <a:off x="-4599" y="5239881"/>
            <a:ext cx="4932658" cy="1631216"/>
          </a:xfrm>
          <a:prstGeom prst="rect">
            <a:avLst/>
          </a:prstGeom>
          <a:noFill/>
        </p:spPr>
        <p:txBody>
          <a:bodyPr wrap="square" lIns="91440" tIns="45720" rIns="91440" bIns="45720" anchor="t">
            <a:spAutoFit/>
          </a:bodyPr>
          <a:lstStyle/>
          <a:p>
            <a:pPr marL="228600" indent="-228600">
              <a:lnSpc>
                <a:spcPts val="2400"/>
              </a:lnSpc>
              <a:buFont typeface="Arial" panose="020B0604020202020204" pitchFamily="34" charset="0"/>
              <a:buChar char="•"/>
            </a:pPr>
            <a:r>
              <a:rPr lang="en-US" sz="2000">
                <a:latin typeface="Calibri"/>
                <a:cs typeface="Calibri"/>
              </a:rPr>
              <a:t>For most of them </a:t>
            </a:r>
            <a:r>
              <a:rPr lang="en-US" sz="2000">
                <a:solidFill>
                  <a:srgbClr val="FF0000"/>
                </a:solidFill>
                <a:latin typeface="Calibri"/>
                <a:cs typeface="Calibri"/>
              </a:rPr>
              <a:t>optimal production routes still needs to be cleared/investigated. </a:t>
            </a:r>
            <a:br>
              <a:rPr lang="en-US" sz="2000">
                <a:latin typeface="Calibri" panose="020F0502020204030204" pitchFamily="34" charset="0"/>
                <a:cs typeface="Calibri" panose="020F0502020204030204" pitchFamily="34" charset="0"/>
              </a:rPr>
            </a:br>
            <a:r>
              <a:rPr lang="en-US" sz="2000">
                <a:latin typeface="Calibri"/>
                <a:cs typeface="Calibri"/>
              </a:rPr>
              <a:t>Exploring reaction routes by using </a:t>
            </a:r>
            <a:r>
              <a:rPr lang="en-US" sz="2000" b="1">
                <a:latin typeface="Calibri"/>
                <a:cs typeface="Calibri"/>
              </a:rPr>
              <a:t>heavier (Z&gt;2) hitting particles may be of interest.</a:t>
            </a:r>
          </a:p>
        </p:txBody>
      </p:sp>
    </p:spTree>
    <p:extLst>
      <p:ext uri="{BB962C8B-B14F-4D97-AF65-F5344CB8AC3E}">
        <p14:creationId xmlns:p14="http://schemas.microsoft.com/office/powerpoint/2010/main" val="110212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A3B180D-E43B-3844-8911-3306228BCC31}"/>
              </a:ext>
            </a:extLst>
          </p:cNvPr>
          <p:cNvSpPr>
            <a:spLocks noGrp="1"/>
          </p:cNvSpPr>
          <p:nvPr>
            <p:ph type="sldNum" sz="quarter" idx="12"/>
          </p:nvPr>
        </p:nvSpPr>
        <p:spPr/>
        <p:txBody>
          <a:bodyPr/>
          <a:lstStyle/>
          <a:p>
            <a:fld id="{825A1364-9D83-4D37-A282-5E5560CE45FB}" type="slidenum">
              <a:rPr lang="it-IT" smtClean="0"/>
              <a:pPr/>
              <a:t>37</a:t>
            </a:fld>
            <a:endParaRPr lang="it-IT"/>
          </a:p>
        </p:txBody>
      </p:sp>
      <p:sp>
        <p:nvSpPr>
          <p:cNvPr id="6" name="Rettangolo 5">
            <a:extLst>
              <a:ext uri="{FF2B5EF4-FFF2-40B4-BE49-F238E27FC236}">
                <a16:creationId xmlns:a16="http://schemas.microsoft.com/office/drawing/2014/main" id="{0748CAFB-701E-E941-BC81-68EBB9D00C8B}"/>
              </a:ext>
            </a:extLst>
          </p:cNvPr>
          <p:cNvSpPr/>
          <p:nvPr/>
        </p:nvSpPr>
        <p:spPr>
          <a:xfrm>
            <a:off x="67919" y="505253"/>
            <a:ext cx="12056162" cy="584775"/>
          </a:xfrm>
          <a:prstGeom prst="rect">
            <a:avLst/>
          </a:prstGeom>
        </p:spPr>
        <p:txBody>
          <a:bodyPr wrap="square">
            <a:spAutoFit/>
          </a:bodyPr>
          <a:lstStyle/>
          <a:p>
            <a:r>
              <a:rPr lang="en-US" sz="3200" b="1">
                <a:solidFill>
                  <a:srgbClr val="000090"/>
                </a:solidFill>
                <a:latin typeface="Calibri" panose="020F0502020204030204" pitchFamily="34" charset="0"/>
                <a:cs typeface="Calibri" panose="020F0502020204030204" pitchFamily="34" charset="0"/>
              </a:rPr>
              <a:t>Production of established/ emerging RNs in NM (some examples)</a:t>
            </a:r>
            <a:endParaRPr lang="it-IT" sz="3200" b="1">
              <a:solidFill>
                <a:srgbClr val="00009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61D3A02-C430-443E-9B97-710297B85B27}"/>
              </a:ext>
            </a:extLst>
          </p:cNvPr>
          <p:cNvPicPr>
            <a:picLocks noChangeAspect="1"/>
          </p:cNvPicPr>
          <p:nvPr/>
        </p:nvPicPr>
        <p:blipFill>
          <a:blip r:embed="rId3"/>
          <a:stretch>
            <a:fillRect/>
          </a:stretch>
        </p:blipFill>
        <p:spPr>
          <a:xfrm>
            <a:off x="7109947" y="993818"/>
            <a:ext cx="2392417" cy="211349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8581BFA-139D-47FE-B868-A4F5AF38398D}"/>
              </a:ext>
            </a:extLst>
          </p:cNvPr>
          <p:cNvSpPr txBox="1"/>
          <p:nvPr/>
        </p:nvSpPr>
        <p:spPr>
          <a:xfrm>
            <a:off x="7162434" y="3111063"/>
            <a:ext cx="2292005" cy="400110"/>
          </a:xfrm>
          <a:prstGeom prst="rect">
            <a:avLst/>
          </a:prstGeom>
          <a:noFill/>
        </p:spPr>
        <p:txBody>
          <a:bodyPr wrap="square" rtlCol="0">
            <a:spAutoFit/>
          </a:bodyPr>
          <a:lstStyle/>
          <a:p>
            <a:r>
              <a:rPr lang="it-IT" sz="1000" b="1" err="1">
                <a:latin typeface="Calibri" panose="020F0502020204030204" pitchFamily="34" charset="0"/>
                <a:cs typeface="Calibri" panose="020F0502020204030204" pitchFamily="34" charset="0"/>
              </a:rPr>
              <a:t>Radiopharmacy</a:t>
            </a:r>
            <a:r>
              <a:rPr lang="it-IT" sz="1000" b="1">
                <a:latin typeface="Calibri" panose="020F0502020204030204" pitchFamily="34" charset="0"/>
                <a:cs typeface="Calibri" panose="020F0502020204030204" pitchFamily="34" charset="0"/>
              </a:rPr>
              <a:t> and </a:t>
            </a:r>
            <a:r>
              <a:rPr lang="it-IT" sz="1000" b="1" err="1">
                <a:latin typeface="Calibri" panose="020F0502020204030204" pitchFamily="34" charset="0"/>
                <a:cs typeface="Calibri" panose="020F0502020204030204" pitchFamily="34" charset="0"/>
              </a:rPr>
              <a:t>cyclotron</a:t>
            </a:r>
            <a:r>
              <a:rPr lang="it-IT" sz="1000" b="1">
                <a:latin typeface="Calibri" panose="020F0502020204030204" pitchFamily="34" charset="0"/>
                <a:cs typeface="Calibri" panose="020F0502020204030204" pitchFamily="34" charset="0"/>
              </a:rPr>
              <a:t> </a:t>
            </a:r>
            <a:r>
              <a:rPr lang="it-IT" sz="1000" b="1" err="1">
                <a:latin typeface="Calibri" panose="020F0502020204030204" pitchFamily="34" charset="0"/>
                <a:cs typeface="Calibri" panose="020F0502020204030204" pitchFamily="34" charset="0"/>
              </a:rPr>
              <a:t>unit</a:t>
            </a:r>
            <a:r>
              <a:rPr lang="it-IT" sz="1000" b="1">
                <a:latin typeface="Calibri" panose="020F0502020204030204" pitchFamily="34" charset="0"/>
                <a:cs typeface="Calibri" panose="020F0502020204030204" pitchFamily="34" charset="0"/>
              </a:rPr>
              <a:t> Sacro Cuore Hospital, Negrar (VR) </a:t>
            </a:r>
            <a:endParaRPr lang="en-US" sz="1000" b="1">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25ABC7B-FA73-4F6A-9AD0-6EE89EC8EE07}"/>
              </a:ext>
            </a:extLst>
          </p:cNvPr>
          <p:cNvSpPr txBox="1"/>
          <p:nvPr/>
        </p:nvSpPr>
        <p:spPr>
          <a:xfrm>
            <a:off x="69067" y="1100509"/>
            <a:ext cx="7271159" cy="3139321"/>
          </a:xfrm>
          <a:prstGeom prst="rect">
            <a:avLst/>
          </a:prstGeom>
          <a:noFill/>
        </p:spPr>
        <p:txBody>
          <a:bodyPr wrap="square">
            <a:spAutoFit/>
          </a:bodyPr>
          <a:lstStyle/>
          <a:p>
            <a:pPr>
              <a:lnSpc>
                <a:spcPct val="120000"/>
              </a:lnSpc>
            </a:pPr>
            <a:r>
              <a:rPr lang="en-GB" sz="2000">
                <a:effectLst/>
                <a:latin typeface="Calibri" panose="020F0502020204030204" pitchFamily="34" charset="0"/>
                <a:ea typeface="Calibri" panose="020F0502020204030204" pitchFamily="34" charset="0"/>
                <a:cs typeface="Times New Roman" panose="02020603050405020304" pitchFamily="18" charset="0"/>
              </a:rPr>
              <a:t>Most accelerator-based radionuclides are nowadays, produced by public/private facilities using:</a:t>
            </a:r>
          </a:p>
          <a:p>
            <a:pPr marL="285750" indent="-285750">
              <a:buFontTx/>
              <a:buChar char="-"/>
            </a:pPr>
            <a:r>
              <a:rPr lang="en-GB" sz="2000" b="1">
                <a:latin typeface="Calibri" panose="020F0502020204030204" pitchFamily="34" charset="0"/>
                <a:ea typeface="Calibri" panose="020F0502020204030204" pitchFamily="34" charset="0"/>
                <a:cs typeface="Times New Roman" panose="02020603050405020304" pitchFamily="18" charset="0"/>
              </a:rPr>
              <a:t>large network of low-energy medical </a:t>
            </a:r>
            <a:r>
              <a:rPr lang="en-GB" sz="2000">
                <a:latin typeface="Calibri" panose="020F0502020204030204" pitchFamily="34" charset="0"/>
                <a:ea typeface="Calibri" panose="020F0502020204030204" pitchFamily="34" charset="0"/>
                <a:cs typeface="Times New Roman" panose="02020603050405020304" pitchFamily="18" charset="0"/>
              </a:rPr>
              <a:t>cyclotrons ( Ep&lt;20 MeV)</a:t>
            </a:r>
            <a:br>
              <a:rPr lang="en-GB" sz="2000">
                <a:latin typeface="Calibri" panose="020F0502020204030204" pitchFamily="34" charset="0"/>
                <a:ea typeface="Calibri" panose="020F0502020204030204" pitchFamily="34" charset="0"/>
                <a:cs typeface="Times New Roman" panose="02020603050405020304" pitchFamily="18" charset="0"/>
              </a:rPr>
            </a:br>
            <a:r>
              <a:rPr lang="en-GB" sz="2000">
                <a:effectLst/>
                <a:latin typeface="Calibri" panose="020F0502020204030204" pitchFamily="34" charset="0"/>
                <a:ea typeface="Calibri" panose="020F0502020204030204" pitchFamily="34" charset="0"/>
                <a:cs typeface="Times New Roman" panose="02020603050405020304" pitchFamily="18" charset="0"/>
              </a:rPr>
              <a:t> </a:t>
            </a:r>
            <a:r>
              <a:rPr lang="en-GB" sz="20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e.g. </a:t>
            </a:r>
            <a:r>
              <a:rPr lang="en-GB" sz="2000" b="1">
                <a:effectLst/>
                <a:latin typeface="Calibri" panose="020F0502020204030204" pitchFamily="34" charset="0"/>
                <a:ea typeface="Calibri" panose="020F0502020204030204" pitchFamily="34" charset="0"/>
                <a:cs typeface="Times New Roman" panose="02020603050405020304" pitchFamily="18" charset="0"/>
              </a:rPr>
              <a:t>ACSI TR19/300 </a:t>
            </a:r>
            <a:r>
              <a:rPr lang="en-GB" sz="2000">
                <a:effectLst/>
                <a:latin typeface="Calibri" panose="020F0502020204030204" pitchFamily="34" charset="0"/>
                <a:ea typeface="Calibri" panose="020F0502020204030204" pitchFamily="34" charset="0"/>
                <a:cs typeface="Times New Roman" panose="02020603050405020304" pitchFamily="18" charset="0"/>
              </a:rPr>
              <a:t>Sacro Cuore Don Calabria Hospital (</a:t>
            </a:r>
            <a:r>
              <a:rPr lang="en-GB" sz="2000" err="1">
                <a:effectLst/>
                <a:latin typeface="Calibri" panose="020F0502020204030204" pitchFamily="34" charset="0"/>
                <a:ea typeface="Calibri" panose="020F0502020204030204" pitchFamily="34" charset="0"/>
                <a:cs typeface="Times New Roman" panose="02020603050405020304" pitchFamily="18" charset="0"/>
              </a:rPr>
              <a:t>Negrar</a:t>
            </a:r>
            <a:r>
              <a:rPr lang="en-GB" sz="2000">
                <a:effectLst/>
                <a:latin typeface="Calibri" panose="020F0502020204030204" pitchFamily="34" charset="0"/>
                <a:ea typeface="Calibri" panose="020F0502020204030204" pitchFamily="34" charset="0"/>
                <a:cs typeface="Times New Roman" panose="02020603050405020304" pitchFamily="18" charset="0"/>
              </a:rPr>
              <a:t>, VR)</a:t>
            </a:r>
          </a:p>
          <a:p>
            <a:pPr marL="285750" indent="-285750">
              <a:spcBef>
                <a:spcPts val="600"/>
              </a:spcBef>
              <a:buFontTx/>
              <a:buChar char="-"/>
            </a:pPr>
            <a:r>
              <a:rPr lang="en-GB" sz="2000">
                <a:effectLst/>
                <a:latin typeface="Calibri" panose="020F0502020204030204" pitchFamily="34" charset="0"/>
                <a:ea typeface="Calibri" panose="020F0502020204030204" pitchFamily="34" charset="0"/>
                <a:cs typeface="Times New Roman" panose="02020603050405020304" pitchFamily="18" charset="0"/>
              </a:rPr>
              <a:t>some </a:t>
            </a:r>
            <a:r>
              <a:rPr lang="en-GB" sz="2000" b="1">
                <a:effectLst/>
                <a:latin typeface="Calibri" panose="020F0502020204030204" pitchFamily="34" charset="0"/>
                <a:ea typeface="Calibri" panose="020F0502020204030204" pitchFamily="34" charset="0"/>
                <a:cs typeface="Times New Roman" panose="02020603050405020304" pitchFamily="18" charset="0"/>
              </a:rPr>
              <a:t>mid-energy </a:t>
            </a:r>
            <a:r>
              <a:rPr lang="en-GB" sz="2000" b="1" err="1">
                <a:effectLst/>
                <a:latin typeface="Calibri" panose="020F0502020204030204" pitchFamily="34" charset="0"/>
                <a:ea typeface="Calibri" panose="020F0502020204030204" pitchFamily="34" charset="0"/>
                <a:cs typeface="Times New Roman" panose="02020603050405020304" pitchFamily="18" charset="0"/>
              </a:rPr>
              <a:t>p,d</a:t>
            </a:r>
            <a:r>
              <a:rPr lang="en-GB" sz="2000" b="1">
                <a:effectLst/>
                <a:latin typeface="Calibri" panose="020F0502020204030204" pitchFamily="34" charset="0"/>
                <a:ea typeface="Calibri" panose="020F0502020204030204" pitchFamily="34" charset="0"/>
                <a:cs typeface="Times New Roman" panose="02020603050405020304" pitchFamily="18" charset="0"/>
              </a:rPr>
              <a:t>,</a:t>
            </a:r>
            <a:r>
              <a:rPr lang="en-GB" sz="2000" b="1">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GB" sz="2000" b="1">
                <a:effectLst/>
                <a:latin typeface="Calibri" panose="020F0502020204030204" pitchFamily="34" charset="0"/>
                <a:ea typeface="Calibri" panose="020F0502020204030204" pitchFamily="34" charset="0"/>
                <a:cs typeface="Times New Roman" panose="02020603050405020304" pitchFamily="18" charset="0"/>
              </a:rPr>
              <a:t> </a:t>
            </a:r>
            <a:r>
              <a:rPr lang="en-GB" sz="2000">
                <a:effectLst/>
                <a:latin typeface="Calibri" panose="020F0502020204030204" pitchFamily="34" charset="0"/>
                <a:ea typeface="Calibri" panose="020F0502020204030204" pitchFamily="34" charset="0"/>
                <a:cs typeface="Times New Roman" panose="02020603050405020304" pitchFamily="18" charset="0"/>
              </a:rPr>
              <a:t> cyclotrons (i.e. Ep 20-35 MeV) </a:t>
            </a:r>
            <a:br>
              <a:rPr lang="en-GB" sz="2000">
                <a:effectLst/>
                <a:latin typeface="Calibri" panose="020F0502020204030204" pitchFamily="34" charset="0"/>
                <a:ea typeface="Calibri" panose="020F0502020204030204" pitchFamily="34" charset="0"/>
                <a:cs typeface="Times New Roman" panose="02020603050405020304" pitchFamily="18" charset="0"/>
              </a:rPr>
            </a:br>
            <a:r>
              <a:rPr lang="en-GB" sz="20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GB" sz="2000" err="1">
                <a:effectLst/>
                <a:latin typeface="Calibri" panose="020F0502020204030204" pitchFamily="34" charset="0"/>
                <a:ea typeface="Calibri" panose="020F0502020204030204" pitchFamily="34" charset="0"/>
                <a:cs typeface="Times New Roman" panose="02020603050405020304" pitchFamily="18" charset="0"/>
              </a:rPr>
              <a:t>e.</a:t>
            </a:r>
            <a:r>
              <a:rPr lang="en-GB" sz="2000" err="1">
                <a:latin typeface="Calibri" panose="020F0502020204030204" pitchFamily="34" charset="0"/>
                <a:ea typeface="Calibri" panose="020F0502020204030204" pitchFamily="34" charset="0"/>
                <a:cs typeface="Times New Roman" panose="02020603050405020304" pitchFamily="18" charset="0"/>
              </a:rPr>
              <a:t>g</a:t>
            </a:r>
            <a:r>
              <a:rPr lang="en-GB" sz="2000">
                <a:latin typeface="Calibri" panose="020F0502020204030204" pitchFamily="34" charset="0"/>
                <a:ea typeface="Calibri" panose="020F0502020204030204" pitchFamily="34" charset="0"/>
                <a:cs typeface="Times New Roman" panose="02020603050405020304" pitchFamily="18" charset="0"/>
              </a:rPr>
              <a:t>  IBA Cyclone -30, Kolkata Research </a:t>
            </a:r>
            <a:r>
              <a:rPr lang="en-GB" sz="2000" err="1">
                <a:latin typeface="Calibri" panose="020F0502020204030204" pitchFamily="34" charset="0"/>
                <a:ea typeface="Calibri" panose="020F0502020204030204" pitchFamily="34" charset="0"/>
                <a:cs typeface="Times New Roman" panose="02020603050405020304" pitchFamily="18" charset="0"/>
              </a:rPr>
              <a:t>Center</a:t>
            </a:r>
            <a:r>
              <a:rPr lang="en-GB" sz="2000">
                <a:latin typeface="Calibri" panose="020F0502020204030204" pitchFamily="34" charset="0"/>
                <a:ea typeface="Calibri" panose="020F0502020204030204" pitchFamily="34" charset="0"/>
                <a:cs typeface="Times New Roman" panose="02020603050405020304" pitchFamily="18" charset="0"/>
              </a:rPr>
              <a:t>, India</a:t>
            </a:r>
          </a:p>
          <a:p>
            <a:pPr marL="285750" indent="-285750">
              <a:spcBef>
                <a:spcPts val="600"/>
              </a:spcBef>
              <a:buFontTx/>
              <a:buChar char="-"/>
            </a:pPr>
            <a:r>
              <a:rPr lang="en-GB" sz="2000">
                <a:effectLst/>
                <a:latin typeface="Calibri" panose="020F0502020204030204" pitchFamily="34" charset="0"/>
                <a:ea typeface="Calibri" panose="020F0502020204030204" pitchFamily="34" charset="0"/>
                <a:cs typeface="Times New Roman" panose="02020603050405020304" pitchFamily="18" charset="0"/>
              </a:rPr>
              <a:t> a few </a:t>
            </a:r>
            <a:r>
              <a:rPr lang="en-GB" sz="2000" b="1">
                <a:effectLst/>
                <a:latin typeface="Calibri" panose="020F0502020204030204" pitchFamily="34" charset="0"/>
                <a:ea typeface="Calibri" panose="020F0502020204030204" pitchFamily="34" charset="0"/>
                <a:cs typeface="Times New Roman" panose="02020603050405020304" pitchFamily="18" charset="0"/>
              </a:rPr>
              <a:t>high-energy</a:t>
            </a:r>
            <a:r>
              <a:rPr lang="en-GB" sz="2000">
                <a:effectLst/>
                <a:latin typeface="Calibri" panose="020F0502020204030204" pitchFamily="34" charset="0"/>
                <a:ea typeface="Calibri" panose="020F0502020204030204" pitchFamily="34" charset="0"/>
                <a:cs typeface="Times New Roman" panose="02020603050405020304" pitchFamily="18" charset="0"/>
              </a:rPr>
              <a:t> </a:t>
            </a:r>
            <a:r>
              <a:rPr lang="en-GB" sz="2000" b="1" err="1">
                <a:effectLst/>
                <a:latin typeface="Calibri" panose="020F0502020204030204" pitchFamily="34" charset="0"/>
                <a:ea typeface="Calibri" panose="020F0502020204030204" pitchFamily="34" charset="0"/>
                <a:cs typeface="Times New Roman" panose="02020603050405020304" pitchFamily="18" charset="0"/>
              </a:rPr>
              <a:t>p,d</a:t>
            </a:r>
            <a:r>
              <a:rPr lang="en-GB" sz="2000" b="1">
                <a:effectLst/>
                <a:latin typeface="Calibri" panose="020F0502020204030204" pitchFamily="34" charset="0"/>
                <a:ea typeface="Calibri" panose="020F0502020204030204" pitchFamily="34" charset="0"/>
                <a:cs typeface="Times New Roman" panose="02020603050405020304" pitchFamily="18" charset="0"/>
              </a:rPr>
              <a:t>,</a:t>
            </a:r>
            <a:r>
              <a:rPr lang="en-GB" sz="2000" b="1">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a:t>
            </a:r>
            <a:r>
              <a:rPr lang="en-GB" sz="2000">
                <a:effectLst/>
                <a:latin typeface="Calibri" panose="020F0502020204030204" pitchFamily="34" charset="0"/>
                <a:ea typeface="Calibri" panose="020F0502020204030204" pitchFamily="34" charset="0"/>
                <a:cs typeface="Times New Roman" panose="02020603050405020304" pitchFamily="18" charset="0"/>
              </a:rPr>
              <a:t>cyclotrons (i.e. Ep&gt;35 MeV) </a:t>
            </a:r>
            <a:br>
              <a:rPr lang="en-GB" sz="2000">
                <a:effectLst/>
                <a:latin typeface="Calibri" panose="020F0502020204030204" pitchFamily="34" charset="0"/>
                <a:ea typeface="Calibri" panose="020F0502020204030204" pitchFamily="34" charset="0"/>
                <a:cs typeface="Times New Roman" panose="02020603050405020304" pitchFamily="18" charset="0"/>
              </a:rPr>
            </a:br>
            <a:r>
              <a:rPr lang="en-GB" sz="20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e.g. ARRONAX (France), ZEVACOR (Us), LARAMED (Italy)</a:t>
            </a:r>
          </a:p>
        </p:txBody>
      </p:sp>
      <p:sp>
        <p:nvSpPr>
          <p:cNvPr id="14" name="TextBox 13">
            <a:extLst>
              <a:ext uri="{FF2B5EF4-FFF2-40B4-BE49-F238E27FC236}">
                <a16:creationId xmlns:a16="http://schemas.microsoft.com/office/drawing/2014/main" id="{39CA432F-EB10-488E-90FF-265320881B4C}"/>
              </a:ext>
            </a:extLst>
          </p:cNvPr>
          <p:cNvSpPr txBox="1"/>
          <p:nvPr/>
        </p:nvSpPr>
        <p:spPr>
          <a:xfrm>
            <a:off x="9585245" y="2875002"/>
            <a:ext cx="2535310" cy="553998"/>
          </a:xfrm>
          <a:prstGeom prst="rect">
            <a:avLst/>
          </a:prstGeom>
          <a:solidFill>
            <a:schemeClr val="bg1"/>
          </a:solidFill>
        </p:spPr>
        <p:txBody>
          <a:bodyPr wrap="square">
            <a:spAutoFit/>
          </a:bodyPr>
          <a:lstStyle/>
          <a:p>
            <a:r>
              <a:rPr lang="en-US" sz="1000" b="1">
                <a:latin typeface="Calibri" panose="020F0502020204030204" pitchFamily="34" charset="0"/>
                <a:cs typeface="Calibri" panose="020F0502020204030204" pitchFamily="34" charset="0"/>
              </a:rPr>
              <a:t>The power-efficient Cyclone-30 (15-30 MeV, 350µA max) isotope-producing cyclotron, </a:t>
            </a:r>
            <a:r>
              <a:rPr lang="sv-SE" sz="1000" b="1">
                <a:latin typeface="Calibri" panose="020F0502020204030204" pitchFamily="34" charset="0"/>
                <a:cs typeface="Calibri" panose="020F0502020204030204" pitchFamily="34" charset="0"/>
              </a:rPr>
              <a:t>Kolkata-based VECC India</a:t>
            </a:r>
            <a:endParaRPr lang="en-US" sz="1000" b="1">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FCBCC69-470E-4DB8-8596-DB2DF0B7104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5785" r="8210"/>
          <a:stretch/>
        </p:blipFill>
        <p:spPr>
          <a:xfrm>
            <a:off x="9656691" y="1220481"/>
            <a:ext cx="2392418" cy="1546691"/>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320CE559-4131-4862-B0C2-41C11882BE87}"/>
              </a:ext>
            </a:extLst>
          </p:cNvPr>
          <p:cNvPicPr>
            <a:picLocks noChangeAspect="1"/>
          </p:cNvPicPr>
          <p:nvPr/>
        </p:nvPicPr>
        <p:blipFill>
          <a:blip r:embed="rId6"/>
          <a:stretch>
            <a:fillRect/>
          </a:stretch>
        </p:blipFill>
        <p:spPr>
          <a:xfrm>
            <a:off x="9585245" y="3566098"/>
            <a:ext cx="2427459" cy="1855825"/>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2E466047-3935-4671-9A1C-C429DEFE51E2}"/>
              </a:ext>
            </a:extLst>
          </p:cNvPr>
          <p:cNvSpPr txBox="1"/>
          <p:nvPr/>
        </p:nvSpPr>
        <p:spPr>
          <a:xfrm>
            <a:off x="9586085" y="5492834"/>
            <a:ext cx="2540102" cy="553998"/>
          </a:xfrm>
          <a:prstGeom prst="rect">
            <a:avLst/>
          </a:prstGeom>
          <a:solidFill>
            <a:schemeClr val="bg1"/>
          </a:solidFill>
        </p:spPr>
        <p:txBody>
          <a:bodyPr wrap="square" lIns="91440" tIns="45720" rIns="91440" bIns="45720" anchor="t">
            <a:spAutoFit/>
          </a:bodyPr>
          <a:lstStyle/>
          <a:p>
            <a:r>
              <a:rPr lang="sv-SE" sz="1000" b="1" dirty="0">
                <a:latin typeface="Calibri" panose="020F0502020204030204" pitchFamily="34" charset="0"/>
                <a:cs typeface="Calibri" panose="020F0502020204030204" pitchFamily="34" charset="0"/>
              </a:rPr>
              <a:t>The IBA Cyclone-70 (15-30 MeV, 350µA max) </a:t>
            </a:r>
            <a:r>
              <a:rPr lang="sv-SE" sz="1000" b="1" dirty="0" err="1">
                <a:latin typeface="Calibri" panose="020F0502020204030204" pitchFamily="34" charset="0"/>
                <a:cs typeface="Calibri" panose="020F0502020204030204" pitchFamily="34" charset="0"/>
              </a:rPr>
              <a:t>isotope-producing</a:t>
            </a:r>
            <a:r>
              <a:rPr lang="sv-SE" sz="1000" b="1" dirty="0">
                <a:latin typeface="Calibri" panose="020F0502020204030204" pitchFamily="34" charset="0"/>
                <a:cs typeface="Calibri" panose="020F0502020204030204" pitchFamily="34" charset="0"/>
              </a:rPr>
              <a:t> </a:t>
            </a:r>
            <a:r>
              <a:rPr lang="sv-SE" sz="1000" b="1" dirty="0" err="1">
                <a:latin typeface="Calibri" panose="020F0502020204030204" pitchFamily="34" charset="0"/>
                <a:cs typeface="Calibri" panose="020F0502020204030204" pitchFamily="34" charset="0"/>
              </a:rPr>
              <a:t>cyclotron</a:t>
            </a:r>
            <a:r>
              <a:rPr lang="sv-SE" sz="1000" b="1" dirty="0">
                <a:latin typeface="Calibri" panose="020F0502020204030204" pitchFamily="34" charset="0"/>
                <a:cs typeface="Calibri" panose="020F0502020204030204" pitchFamily="34" charset="0"/>
              </a:rPr>
              <a:t>, ARRONAX </a:t>
            </a:r>
            <a:r>
              <a:rPr lang="sv-SE" sz="1000" b="1" dirty="0" err="1">
                <a:latin typeface="Calibri" panose="020F0502020204030204" pitchFamily="34" charset="0"/>
                <a:cs typeface="Calibri" panose="020F0502020204030204" pitchFamily="34" charset="0"/>
              </a:rPr>
              <a:t>facility</a:t>
            </a:r>
            <a:r>
              <a:rPr lang="sv-SE" sz="1000" b="1" dirty="0">
                <a:latin typeface="Calibri" panose="020F0502020204030204" pitchFamily="34" charset="0"/>
                <a:cs typeface="Calibri" panose="020F0502020204030204" pitchFamily="34" charset="0"/>
              </a:rPr>
              <a:t>, </a:t>
            </a:r>
            <a:r>
              <a:rPr lang="sv-SE" sz="1000" b="1" dirty="0" err="1">
                <a:latin typeface="Calibri" panose="020F0502020204030204" pitchFamily="34" charset="0"/>
                <a:cs typeface="Calibri" panose="020F0502020204030204" pitchFamily="34" charset="0"/>
              </a:rPr>
              <a:t>France</a:t>
            </a:r>
            <a:endParaRPr lang="it-IT" sz="1000" b="1" dirty="0" err="1">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FE75C10-FE68-4A47-BCC7-CEAA48DC7B75}"/>
              </a:ext>
            </a:extLst>
          </p:cNvPr>
          <p:cNvSpPr txBox="1"/>
          <p:nvPr/>
        </p:nvSpPr>
        <p:spPr>
          <a:xfrm>
            <a:off x="6561009" y="5493810"/>
            <a:ext cx="2943605" cy="400110"/>
          </a:xfrm>
          <a:prstGeom prst="rect">
            <a:avLst/>
          </a:prstGeom>
          <a:solidFill>
            <a:schemeClr val="bg1"/>
          </a:solidFill>
        </p:spPr>
        <p:txBody>
          <a:bodyPr wrap="square">
            <a:spAutoFit/>
          </a:bodyPr>
          <a:lstStyle/>
          <a:p>
            <a:r>
              <a:rPr lang="en-US" sz="1000" b="1">
                <a:latin typeface="Calibri" panose="020F0502020204030204" pitchFamily="34" charset="0"/>
                <a:cs typeface="Calibri" panose="020F0502020204030204" pitchFamily="34" charset="0"/>
              </a:rPr>
              <a:t>The BEST BCSI 70p (35-70 MeV, 750µA max)   cyclotron, SPES/LARAMED facility, Italy </a:t>
            </a:r>
          </a:p>
        </p:txBody>
      </p:sp>
      <p:sp>
        <p:nvSpPr>
          <p:cNvPr id="33" name="TextBox 32">
            <a:extLst>
              <a:ext uri="{FF2B5EF4-FFF2-40B4-BE49-F238E27FC236}">
                <a16:creationId xmlns:a16="http://schemas.microsoft.com/office/drawing/2014/main" id="{FEBDCBD8-282B-4588-9C41-27FC58B8B80E}"/>
              </a:ext>
            </a:extLst>
          </p:cNvPr>
          <p:cNvSpPr txBox="1"/>
          <p:nvPr/>
        </p:nvSpPr>
        <p:spPr>
          <a:xfrm>
            <a:off x="67919" y="4342409"/>
            <a:ext cx="6642418" cy="1323439"/>
          </a:xfrm>
          <a:prstGeom prst="rect">
            <a:avLst/>
          </a:prstGeom>
          <a:noFill/>
        </p:spPr>
        <p:txBody>
          <a:bodyPr wrap="square" lIns="91440" tIns="45720" rIns="91440" bIns="45720" anchor="t">
            <a:spAutoFit/>
          </a:bodyPr>
          <a:lstStyle/>
          <a:p>
            <a:pPr marL="177800" indent="-177800">
              <a:buFont typeface="Arial" panose="020B0604020202020204" pitchFamily="34" charset="0"/>
              <a:buChar char="•"/>
            </a:pPr>
            <a:endParaRPr lang="en-US" sz="2000" b="1">
              <a:latin typeface="Calibri" panose="020F0502020204030204" pitchFamily="34" charset="0"/>
              <a:cs typeface="Calibri" panose="020F0502020204030204" pitchFamily="34" charset="0"/>
            </a:endParaRPr>
          </a:p>
          <a:p>
            <a:pPr marL="177800" indent="-177800">
              <a:buFont typeface="Arial" panose="020B0604020202020204" pitchFamily="34" charset="0"/>
              <a:buChar char="•"/>
            </a:pPr>
            <a:r>
              <a:rPr lang="en-US" sz="2000">
                <a:latin typeface="Calibri" panose="020F0502020204030204" pitchFamily="34" charset="0"/>
                <a:cs typeface="Calibri" panose="020F0502020204030204" pitchFamily="34" charset="0"/>
              </a:rPr>
              <a:t>The </a:t>
            </a:r>
            <a:r>
              <a:rPr lang="en-US" sz="2000" b="1">
                <a:latin typeface="Calibri" panose="020F0502020204030204" pitchFamily="34" charset="0"/>
                <a:cs typeface="Calibri" panose="020F0502020204030204" pitchFamily="34" charset="0"/>
              </a:rPr>
              <a:t>quality of the final product </a:t>
            </a:r>
            <a:r>
              <a:rPr lang="en-US" sz="2000">
                <a:latin typeface="Calibri" panose="020F0502020204030204" pitchFamily="34" charset="0"/>
                <a:cs typeface="Calibri" panose="020F0502020204030204" pitchFamily="34" charset="0"/>
              </a:rPr>
              <a:t>strongly depends</a:t>
            </a:r>
            <a:r>
              <a:rPr lang="en-US" sz="2000" b="1">
                <a:latin typeface="Calibri" panose="020F0502020204030204" pitchFamily="34" charset="0"/>
                <a:cs typeface="Calibri" panose="020F0502020204030204" pitchFamily="34" charset="0"/>
              </a:rPr>
              <a:t> </a:t>
            </a:r>
            <a:r>
              <a:rPr lang="en-US" sz="2000">
                <a:latin typeface="Calibri" panose="020F0502020204030204" pitchFamily="34" charset="0"/>
                <a:cs typeface="Calibri" panose="020F0502020204030204" pitchFamily="34" charset="0"/>
              </a:rPr>
              <a:t>on the chosen target/projectile/energy parameters set </a:t>
            </a:r>
            <a:br>
              <a:rPr lang="en-US" sz="2000">
                <a:latin typeface="Calibri" panose="020F0502020204030204" pitchFamily="34" charset="0"/>
                <a:cs typeface="Calibri" panose="020F0502020204030204" pitchFamily="34" charset="0"/>
              </a:rPr>
            </a:br>
            <a:r>
              <a:rPr lang="en-US" sz="2000">
                <a:latin typeface="Calibri" panose="020F0502020204030204" pitchFamily="34" charset="0"/>
                <a:cs typeface="Calibri" panose="020F0502020204030204" pitchFamily="34" charset="0"/>
              </a:rPr>
              <a:t>(</a:t>
            </a:r>
            <a:r>
              <a:rPr lang="en-US" sz="2000">
                <a:solidFill>
                  <a:srgbClr val="FF0000"/>
                </a:solidFill>
                <a:latin typeface="Calibri" panose="020F0502020204030204" pitchFamily="34" charset="0"/>
                <a:cs typeface="Calibri" panose="020F0502020204030204" pitchFamily="34" charset="0"/>
              </a:rPr>
              <a:t>e.g.,</a:t>
            </a:r>
            <a:r>
              <a:rPr lang="en-US" sz="2000">
                <a:latin typeface="Calibri" panose="020F0502020204030204" pitchFamily="34" charset="0"/>
                <a:cs typeface="Calibri" panose="020F0502020204030204" pitchFamily="34" charset="0"/>
              </a:rPr>
              <a:t> </a:t>
            </a:r>
            <a:r>
              <a:rPr lang="en-US" sz="2000" baseline="30000">
                <a:solidFill>
                  <a:srgbClr val="FF0000"/>
                </a:solidFill>
                <a:latin typeface="Calibri" panose="020F0502020204030204" pitchFamily="34" charset="0"/>
                <a:cs typeface="Calibri" panose="020F0502020204030204" pitchFamily="34" charset="0"/>
              </a:rPr>
              <a:t>67</a:t>
            </a:r>
            <a:r>
              <a:rPr lang="en-US" sz="2000">
                <a:solidFill>
                  <a:srgbClr val="FF0000"/>
                </a:solidFill>
                <a:latin typeface="Calibri" panose="020F0502020204030204" pitchFamily="34" charset="0"/>
                <a:cs typeface="Calibri" panose="020F0502020204030204" pitchFamily="34" charset="0"/>
              </a:rPr>
              <a:t>Cu, </a:t>
            </a:r>
            <a:r>
              <a:rPr lang="en-US" sz="2000" baseline="30000">
                <a:solidFill>
                  <a:srgbClr val="FF0000"/>
                </a:solidFill>
                <a:latin typeface="Calibri" panose="020F0502020204030204" pitchFamily="34" charset="0"/>
                <a:cs typeface="Calibri" panose="020F0502020204030204" pitchFamily="34" charset="0"/>
              </a:rPr>
              <a:t>47</a:t>
            </a:r>
            <a:r>
              <a:rPr lang="en-US" sz="2000">
                <a:solidFill>
                  <a:srgbClr val="FF0000"/>
                </a:solidFill>
                <a:latin typeface="Calibri" panose="020F0502020204030204" pitchFamily="34" charset="0"/>
                <a:cs typeface="Calibri" panose="020F0502020204030204" pitchFamily="34" charset="0"/>
              </a:rPr>
              <a:t>Sc, </a:t>
            </a:r>
            <a:r>
              <a:rPr lang="en-US" sz="2000" baseline="30000">
                <a:solidFill>
                  <a:srgbClr val="FF0000"/>
                </a:solidFill>
                <a:latin typeface="Calibri" panose="020F0502020204030204" pitchFamily="34" charset="0"/>
                <a:cs typeface="Calibri" panose="020F0502020204030204" pitchFamily="34" charset="0"/>
              </a:rPr>
              <a:t>103</a:t>
            </a:r>
            <a:r>
              <a:rPr lang="en-US" sz="2000">
                <a:solidFill>
                  <a:srgbClr val="FF0000"/>
                </a:solidFill>
                <a:latin typeface="Calibri" panose="020F0502020204030204" pitchFamily="34" charset="0"/>
                <a:cs typeface="Calibri" panose="020F0502020204030204" pitchFamily="34" charset="0"/>
              </a:rPr>
              <a:t>Pd, </a:t>
            </a:r>
            <a:r>
              <a:rPr lang="en-US" sz="2000" baseline="30000">
                <a:solidFill>
                  <a:srgbClr val="FF0000"/>
                </a:solidFill>
                <a:latin typeface="Calibri" panose="020F0502020204030204" pitchFamily="34" charset="0"/>
                <a:cs typeface="Calibri" panose="020F0502020204030204" pitchFamily="34" charset="0"/>
              </a:rPr>
              <a:t>186</a:t>
            </a:r>
            <a:r>
              <a:rPr lang="en-US" sz="2000">
                <a:solidFill>
                  <a:srgbClr val="FF0000"/>
                </a:solidFill>
                <a:latin typeface="Calibri" panose="020F0502020204030204" pitchFamily="34" charset="0"/>
                <a:cs typeface="Calibri" panose="020F0502020204030204" pitchFamily="34" charset="0"/>
              </a:rPr>
              <a:t>Re, </a:t>
            </a:r>
            <a:r>
              <a:rPr lang="en-US" sz="2000" baseline="30000">
                <a:solidFill>
                  <a:srgbClr val="FF0000"/>
                </a:solidFill>
                <a:latin typeface="Calibri" panose="020F0502020204030204" pitchFamily="34" charset="0"/>
                <a:cs typeface="Calibri" panose="020F0502020204030204" pitchFamily="34" charset="0"/>
              </a:rPr>
              <a:t>97</a:t>
            </a:r>
            <a:r>
              <a:rPr lang="en-US" sz="2000">
                <a:solidFill>
                  <a:srgbClr val="FF0000"/>
                </a:solidFill>
                <a:latin typeface="Calibri" panose="020F0502020204030204" pitchFamily="34" charset="0"/>
                <a:cs typeface="Calibri" panose="020F0502020204030204" pitchFamily="34" charset="0"/>
              </a:rPr>
              <a:t>Ru and </a:t>
            </a:r>
            <a:r>
              <a:rPr lang="en-US" sz="2000" baseline="30000">
                <a:solidFill>
                  <a:srgbClr val="FF0000"/>
                </a:solidFill>
                <a:latin typeface="Calibri" panose="020F0502020204030204" pitchFamily="34" charset="0"/>
                <a:cs typeface="Calibri" panose="020F0502020204030204" pitchFamily="34" charset="0"/>
              </a:rPr>
              <a:t>211</a:t>
            </a:r>
            <a:r>
              <a:rPr lang="en-US" sz="2000">
                <a:solidFill>
                  <a:srgbClr val="FF0000"/>
                </a:solidFill>
                <a:latin typeface="Calibri" panose="020F0502020204030204" pitchFamily="34" charset="0"/>
                <a:cs typeface="Calibri" panose="020F0502020204030204" pitchFamily="34" charset="0"/>
              </a:rPr>
              <a:t>A</a:t>
            </a:r>
            <a:r>
              <a:rPr lang="en-US" sz="2000">
                <a:solidFill>
                  <a:srgbClr val="FF0000"/>
                </a:solidFill>
              </a:rPr>
              <a:t>t………</a:t>
            </a:r>
            <a:r>
              <a:rPr lang="en-US" sz="2000">
                <a:solidFill>
                  <a:srgbClr val="FF0000"/>
                </a:solidFill>
                <a:latin typeface="Calibri" panose="020F0502020204030204" pitchFamily="34" charset="0"/>
                <a:cs typeface="Calibri" panose="020F0502020204030204" pitchFamily="34" charset="0"/>
              </a:rPr>
              <a:t> </a:t>
            </a:r>
            <a:r>
              <a:rPr lang="en-US" sz="2000">
                <a:latin typeface="Calibri" panose="020F0502020204030204" pitchFamily="34" charset="0"/>
                <a:cs typeface="Calibri" panose="020F0502020204030204" pitchFamily="34" charset="0"/>
              </a:rPr>
              <a:t>)</a:t>
            </a:r>
            <a:endParaRPr lang="en-US" sz="2000">
              <a:solidFill>
                <a:srgbClr val="FF0000"/>
              </a:solidFill>
            </a:endParaRPr>
          </a:p>
        </p:txBody>
      </p:sp>
      <p:sp>
        <p:nvSpPr>
          <p:cNvPr id="39" name="TextBox 38">
            <a:extLst>
              <a:ext uri="{FF2B5EF4-FFF2-40B4-BE49-F238E27FC236}">
                <a16:creationId xmlns:a16="http://schemas.microsoft.com/office/drawing/2014/main" id="{441CCE9D-E947-4D58-8D84-1FCD22A8C9C4}"/>
              </a:ext>
            </a:extLst>
          </p:cNvPr>
          <p:cNvSpPr txBox="1"/>
          <p:nvPr/>
        </p:nvSpPr>
        <p:spPr>
          <a:xfrm>
            <a:off x="5737774" y="6101495"/>
            <a:ext cx="4387301" cy="576120"/>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nSpc>
                <a:spcPct val="120000"/>
              </a:lnSpc>
            </a:pPr>
            <a:r>
              <a:rPr lang="en-US" sz="900" b="1" err="1">
                <a:solidFill>
                  <a:schemeClr val="bg1"/>
                </a:solidFill>
                <a:cs typeface="Calibri" panose="020F0502020204030204" pitchFamily="34" charset="0"/>
              </a:rPr>
              <a:t>G.Pupillo</a:t>
            </a:r>
            <a:r>
              <a:rPr lang="en-US" sz="900" b="1">
                <a:solidFill>
                  <a:schemeClr val="bg1"/>
                </a:solidFill>
                <a:cs typeface="Calibri" panose="020F0502020204030204" pitchFamily="34" charset="0"/>
              </a:rPr>
              <a:t>, S. </a:t>
            </a:r>
            <a:r>
              <a:rPr lang="en-US" sz="900" b="1" err="1">
                <a:solidFill>
                  <a:schemeClr val="bg1"/>
                </a:solidFill>
                <a:cs typeface="Calibri" panose="020F0502020204030204" pitchFamily="34" charset="0"/>
              </a:rPr>
              <a:t>Manenti</a:t>
            </a:r>
            <a:r>
              <a:rPr lang="en-US" sz="900" b="1">
                <a:solidFill>
                  <a:schemeClr val="bg1"/>
                </a:solidFill>
                <a:cs typeface="Calibri" panose="020F0502020204030204" pitchFamily="34" charset="0"/>
              </a:rPr>
              <a:t>, </a:t>
            </a:r>
            <a:r>
              <a:rPr lang="en-US" sz="900" b="1" err="1">
                <a:solidFill>
                  <a:schemeClr val="bg1"/>
                </a:solidFill>
                <a:cs typeface="Calibri" panose="020F0502020204030204" pitchFamily="34" charset="0"/>
              </a:rPr>
              <a:t>F.Groppi</a:t>
            </a:r>
            <a:r>
              <a:rPr lang="en-US" sz="900" b="1">
                <a:solidFill>
                  <a:schemeClr val="bg1"/>
                </a:solidFill>
                <a:cs typeface="Calibri" panose="020F0502020204030204" pitchFamily="34" charset="0"/>
              </a:rPr>
              <a:t>, </a:t>
            </a:r>
            <a:r>
              <a:rPr lang="en-US" sz="900" b="1" err="1">
                <a:solidFill>
                  <a:schemeClr val="bg1"/>
                </a:solidFill>
                <a:cs typeface="Calibri" panose="020F0502020204030204" pitchFamily="34" charset="0"/>
              </a:rPr>
              <a:t>J.Esposito</a:t>
            </a:r>
            <a:r>
              <a:rPr lang="en-US" sz="900" b="1">
                <a:solidFill>
                  <a:schemeClr val="bg1"/>
                </a:solidFill>
                <a:cs typeface="Calibri" panose="020F0502020204030204" pitchFamily="34" charset="0"/>
              </a:rPr>
              <a:t>, </a:t>
            </a:r>
            <a:r>
              <a:rPr lang="en-US" sz="900" b="1" err="1">
                <a:solidFill>
                  <a:schemeClr val="bg1"/>
                </a:solidFill>
                <a:cs typeface="Calibri" panose="020F0502020204030204" pitchFamily="34" charset="0"/>
              </a:rPr>
              <a:t>F.Hadd</a:t>
            </a:r>
            <a:r>
              <a:rPr lang="en-US" sz="900" err="1">
                <a:solidFill>
                  <a:schemeClr val="bg1"/>
                </a:solidFill>
                <a:cs typeface="Calibri" panose="020F0502020204030204" pitchFamily="34" charset="0"/>
              </a:rPr>
              <a:t>ad</a:t>
            </a:r>
            <a:r>
              <a:rPr lang="en-US" sz="900">
                <a:solidFill>
                  <a:schemeClr val="bg1"/>
                </a:solidFill>
                <a:cs typeface="Calibri" panose="020F0502020204030204" pitchFamily="34" charset="0"/>
              </a:rPr>
              <a:t>, </a:t>
            </a:r>
            <a:br>
              <a:rPr lang="en-US" sz="900">
                <a:solidFill>
                  <a:schemeClr val="bg1"/>
                </a:solidFill>
                <a:cs typeface="Calibri" panose="020F0502020204030204" pitchFamily="34" charset="0"/>
              </a:rPr>
            </a:br>
            <a:r>
              <a:rPr lang="en-GB" sz="900" i="1">
                <a:solidFill>
                  <a:schemeClr val="bg1"/>
                </a:solidFill>
                <a:effectLst/>
                <a:ea typeface="Calibri" panose="020F0502020204030204" pitchFamily="34" charset="0"/>
                <a:cs typeface="Calibri" panose="020F0502020204030204" pitchFamily="34" charset="0"/>
              </a:rPr>
              <a:t>Nuclear data for light charged particle induced production of emerging medical radionuclides</a:t>
            </a:r>
            <a:r>
              <a:rPr lang="en-GB" sz="900">
                <a:solidFill>
                  <a:schemeClr val="bg1"/>
                </a:solidFill>
                <a:effectLst/>
                <a:ea typeface="Calibri" panose="020F0502020204030204" pitchFamily="34" charset="0"/>
                <a:cs typeface="Calibri" panose="020F0502020204030204" pitchFamily="34" charset="0"/>
              </a:rPr>
              <a:t>, </a:t>
            </a:r>
            <a:r>
              <a:rPr lang="it-IT" sz="900" b="1">
                <a:solidFill>
                  <a:schemeClr val="bg1"/>
                </a:solidFill>
                <a:effectLst/>
                <a:ea typeface="Calibri" panose="020F0502020204030204" pitchFamily="34" charset="0"/>
                <a:cs typeface="Calibri" panose="020F0502020204030204" pitchFamily="34" charset="0"/>
              </a:rPr>
              <a:t>Radiochimica Acta</a:t>
            </a:r>
            <a:r>
              <a:rPr lang="it-IT" sz="900">
                <a:solidFill>
                  <a:schemeClr val="bg1"/>
                </a:solidFill>
                <a:effectLst/>
                <a:ea typeface="Calibri" panose="020F0502020204030204" pitchFamily="34" charset="0"/>
                <a:cs typeface="Calibri" panose="020F0502020204030204" pitchFamily="34" charset="0"/>
              </a:rPr>
              <a:t> (under review)</a:t>
            </a:r>
            <a:endParaRPr lang="en-US" sz="900">
              <a:solidFill>
                <a:schemeClr val="bg1"/>
              </a:solidFill>
              <a:cs typeface="Calibri" panose="020F0502020204030204" pitchFamily="34" charset="0"/>
            </a:endParaRPr>
          </a:p>
        </p:txBody>
      </p:sp>
      <p:pic>
        <p:nvPicPr>
          <p:cNvPr id="42" name="Picture 41">
            <a:extLst>
              <a:ext uri="{FF2B5EF4-FFF2-40B4-BE49-F238E27FC236}">
                <a16:creationId xmlns:a16="http://schemas.microsoft.com/office/drawing/2014/main" id="{8A86B943-5F10-4B05-A61A-3C714CF0E6DF}"/>
              </a:ext>
            </a:extLst>
          </p:cNvPr>
          <p:cNvPicPr>
            <a:picLocks noChangeAspect="1"/>
          </p:cNvPicPr>
          <p:nvPr/>
        </p:nvPicPr>
        <p:blipFill>
          <a:blip r:embed="rId7"/>
          <a:stretch>
            <a:fillRect/>
          </a:stretch>
        </p:blipFill>
        <p:spPr>
          <a:xfrm>
            <a:off x="6496805" y="3590515"/>
            <a:ext cx="3022186" cy="18263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9179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FDD32B82-0092-E849-9C71-37975FECE9D0}"/>
              </a:ext>
            </a:extLst>
          </p:cNvPr>
          <p:cNvSpPr>
            <a:spLocks noGrp="1"/>
          </p:cNvSpPr>
          <p:nvPr>
            <p:ph type="sldNum" sz="quarter" idx="12"/>
          </p:nvPr>
        </p:nvSpPr>
        <p:spPr/>
        <p:txBody>
          <a:bodyPr/>
          <a:lstStyle/>
          <a:p>
            <a:fld id="{825A1364-9D83-4D37-A282-5E5560CE45FB}" type="slidenum">
              <a:rPr lang="it-IT" smtClean="0"/>
              <a:pPr/>
              <a:t>38</a:t>
            </a:fld>
            <a:endParaRPr lang="it-IT"/>
          </a:p>
        </p:txBody>
      </p:sp>
      <p:sp>
        <p:nvSpPr>
          <p:cNvPr id="5" name="Content Placeholder 2">
            <a:extLst>
              <a:ext uri="{FF2B5EF4-FFF2-40B4-BE49-F238E27FC236}">
                <a16:creationId xmlns:a16="http://schemas.microsoft.com/office/drawing/2014/main" id="{4776EFBE-143F-2141-B378-2872E525D964}"/>
              </a:ext>
            </a:extLst>
          </p:cNvPr>
          <p:cNvSpPr>
            <a:spLocks noGrp="1"/>
          </p:cNvSpPr>
          <p:nvPr>
            <p:ph idx="1"/>
          </p:nvPr>
        </p:nvSpPr>
        <p:spPr>
          <a:xfrm>
            <a:off x="108183" y="1161923"/>
            <a:ext cx="7556330" cy="5696077"/>
          </a:xfrm>
          <a:solidFill>
            <a:schemeClr val="bg1"/>
          </a:solidFill>
        </p:spPr>
        <p:txBody>
          <a:bodyPr>
            <a:normAutofit fontScale="92500" lnSpcReduction="20000"/>
          </a:bodyPr>
          <a:lstStyle/>
          <a:p>
            <a:pPr marL="109728" indent="0" algn="just">
              <a:lnSpc>
                <a:spcPct val="100000"/>
              </a:lnSpc>
              <a:spcBef>
                <a:spcPts val="0"/>
              </a:spcBef>
              <a:buNone/>
            </a:pPr>
            <a:r>
              <a:rPr lang="en-US" sz="1900">
                <a:latin typeface="Calibri" panose="020F0502020204030204" pitchFamily="34" charset="0"/>
                <a:cs typeface="Calibri" panose="020F0502020204030204" pitchFamily="34" charset="0"/>
              </a:rPr>
              <a:t>With the planned upgrade, currently underway, for both the</a:t>
            </a:r>
          </a:p>
          <a:p>
            <a:pPr algn="just">
              <a:lnSpc>
                <a:spcPct val="100000"/>
              </a:lnSpc>
              <a:spcBef>
                <a:spcPts val="0"/>
              </a:spcBef>
            </a:pPr>
            <a:r>
              <a:rPr lang="en-US" sz="1900" b="1">
                <a:solidFill>
                  <a:srgbClr val="FF0000"/>
                </a:solidFill>
                <a:latin typeface="Calibri" panose="020F0502020204030204" pitchFamily="34" charset="0"/>
                <a:cs typeface="Calibri" panose="020F0502020204030204" pitchFamily="34" charset="0"/>
              </a:rPr>
              <a:t>K800 Superconducting Cyclotron -&gt; </a:t>
            </a:r>
            <a:r>
              <a:rPr lang="en-US" sz="1900">
                <a:latin typeface="Calibri" panose="020F0502020204030204" pitchFamily="34" charset="0"/>
                <a:cs typeface="Calibri" panose="020F0502020204030204" pitchFamily="34" charset="0"/>
              </a:rPr>
              <a:t>improvement in beam intensities which will be available for </a:t>
            </a:r>
            <a:r>
              <a:rPr lang="en-US" sz="1900" b="1">
                <a:latin typeface="Calibri" panose="020F0502020204030204" pitchFamily="34" charset="0"/>
                <a:cs typeface="Calibri" panose="020F0502020204030204" pitchFamily="34" charset="0"/>
              </a:rPr>
              <a:t>low-mid Z ion species </a:t>
            </a:r>
            <a:r>
              <a:rPr lang="en-US" sz="1900">
                <a:latin typeface="Calibri" panose="020F0502020204030204" pitchFamily="34" charset="0"/>
                <a:cs typeface="Calibri" panose="020F0502020204030204" pitchFamily="34" charset="0"/>
              </a:rPr>
              <a:t>with respect to the past;</a:t>
            </a:r>
          </a:p>
          <a:p>
            <a:pPr algn="just">
              <a:lnSpc>
                <a:spcPct val="100000"/>
              </a:lnSpc>
              <a:spcBef>
                <a:spcPts val="0"/>
              </a:spcBef>
            </a:pPr>
            <a:r>
              <a:rPr lang="en-US" sz="1900" b="1">
                <a:solidFill>
                  <a:srgbClr val="FF0000"/>
                </a:solidFill>
                <a:latin typeface="Calibri" panose="020F0502020204030204" pitchFamily="34" charset="0"/>
                <a:cs typeface="Calibri" panose="020F0502020204030204" pitchFamily="34" charset="0"/>
              </a:rPr>
              <a:t>MP Tandem accelerator </a:t>
            </a:r>
            <a:r>
              <a:rPr lang="en-US" sz="1900" b="1">
                <a:latin typeface="Calibri" panose="020F0502020204030204" pitchFamily="34" charset="0"/>
                <a:cs typeface="Calibri" panose="020F0502020204030204" pitchFamily="34" charset="0"/>
              </a:rPr>
              <a:t>-&gt; </a:t>
            </a:r>
            <a:r>
              <a:rPr lang="en-US" sz="1900">
                <a:latin typeface="Calibri" panose="020F0502020204030204" pitchFamily="34" charset="0"/>
                <a:cs typeface="Calibri" panose="020F0502020204030204" pitchFamily="34" charset="0"/>
              </a:rPr>
              <a:t>installation of an </a:t>
            </a:r>
            <a:r>
              <a:rPr lang="en-US" sz="1900" b="1">
                <a:latin typeface="Calibri" panose="020F0502020204030204" pitchFamily="34" charset="0"/>
                <a:cs typeface="Calibri" panose="020F0502020204030204" pitchFamily="34" charset="0"/>
              </a:rPr>
              <a:t>ion source of noble gases</a:t>
            </a:r>
          </a:p>
          <a:p>
            <a:pPr marL="109728" indent="0" algn="just">
              <a:lnSpc>
                <a:spcPct val="100000"/>
              </a:lnSpc>
              <a:spcBef>
                <a:spcPts val="600"/>
              </a:spcBef>
              <a:buNone/>
            </a:pPr>
            <a:r>
              <a:rPr lang="en-US" sz="1900">
                <a:latin typeface="Calibri" panose="020F0502020204030204" pitchFamily="34" charset="0"/>
                <a:cs typeface="Calibri" panose="020F0502020204030204" pitchFamily="34" charset="0"/>
              </a:rPr>
              <a:t>a </a:t>
            </a:r>
            <a:r>
              <a:rPr lang="en-US" sz="1900" u="sng">
                <a:latin typeface="Calibri" panose="020F0502020204030204" pitchFamily="34" charset="0"/>
                <a:cs typeface="Calibri" panose="020F0502020204030204" pitchFamily="34" charset="0"/>
              </a:rPr>
              <a:t>dedicated (and very-well characterized) </a:t>
            </a:r>
            <a:r>
              <a:rPr lang="en-US" sz="1900" b="1" u="sng">
                <a:latin typeface="Calibri" panose="020F0502020204030204" pitchFamily="34" charset="0"/>
                <a:cs typeface="Calibri" panose="020F0502020204030204" pitchFamily="34" charset="0"/>
              </a:rPr>
              <a:t>beamline for high quality nuclear </a:t>
            </a:r>
            <a:r>
              <a:rPr lang="en-US" sz="1900" b="1" u="sng" err="1">
                <a:latin typeface="Calibri" panose="020F0502020204030204" pitchFamily="34" charset="0"/>
                <a:cs typeface="Calibri" panose="020F0502020204030204" pitchFamily="34" charset="0"/>
              </a:rPr>
              <a:t>xs</a:t>
            </a:r>
            <a:r>
              <a:rPr lang="en-US" sz="1900" b="1" u="sng">
                <a:latin typeface="Calibri" panose="020F0502020204030204" pitchFamily="34" charset="0"/>
                <a:cs typeface="Calibri" panose="020F0502020204030204" pitchFamily="34" charset="0"/>
              </a:rPr>
              <a:t> measurements </a:t>
            </a:r>
            <a:r>
              <a:rPr lang="en-US" sz="1900" u="sng">
                <a:latin typeface="Calibri" panose="020F0502020204030204" pitchFamily="34" charset="0"/>
                <a:cs typeface="Calibri" panose="020F0502020204030204" pitchFamily="34" charset="0"/>
              </a:rPr>
              <a:t>may be envisaged</a:t>
            </a:r>
            <a:r>
              <a:rPr lang="en-US" sz="1900">
                <a:latin typeface="Calibri" panose="020F0502020204030204" pitchFamily="34" charset="0"/>
                <a:cs typeface="Calibri" panose="020F0502020204030204" pitchFamily="34" charset="0"/>
              </a:rPr>
              <a:t>. </a:t>
            </a:r>
          </a:p>
          <a:p>
            <a:pPr algn="just">
              <a:lnSpc>
                <a:spcPct val="100000"/>
              </a:lnSpc>
              <a:spcBef>
                <a:spcPts val="0"/>
              </a:spcBef>
            </a:pPr>
            <a:endParaRPr lang="en-US" sz="1900">
              <a:latin typeface="Calibri" panose="020F0502020204030204" pitchFamily="34" charset="0"/>
              <a:cs typeface="Calibri" panose="020F0502020204030204" pitchFamily="34" charset="0"/>
            </a:endParaRPr>
          </a:p>
          <a:p>
            <a:pPr algn="just">
              <a:lnSpc>
                <a:spcPct val="100000"/>
              </a:lnSpc>
              <a:spcBef>
                <a:spcPts val="0"/>
              </a:spcBef>
            </a:pPr>
            <a:r>
              <a:rPr lang="en-US" sz="1900" b="1">
                <a:latin typeface="Calibri" panose="020F0502020204030204" pitchFamily="34" charset="0"/>
                <a:cs typeface="Calibri" panose="020F0502020204030204" pitchFamily="34" charset="0"/>
              </a:rPr>
              <a:t>new </a:t>
            </a:r>
            <a:r>
              <a:rPr lang="en-US" sz="1900" b="1" err="1">
                <a:latin typeface="Calibri" panose="020F0502020204030204" pitchFamily="34" charset="0"/>
                <a:cs typeface="Calibri" panose="020F0502020204030204" pitchFamily="34" charset="0"/>
              </a:rPr>
              <a:t>p,d</a:t>
            </a:r>
            <a:r>
              <a:rPr lang="en-US" sz="1900" b="1">
                <a:latin typeface="Calibri" panose="020F0502020204030204" pitchFamily="34" charset="0"/>
                <a:cs typeface="Calibri" panose="020F0502020204030204" pitchFamily="34" charset="0"/>
              </a:rPr>
              <a:t>,α, (heavier-ions) driven nuclear reaction routes may be explored  </a:t>
            </a:r>
            <a:r>
              <a:rPr lang="en-US" sz="1900">
                <a:latin typeface="Calibri" panose="020F0502020204030204" pitchFamily="34" charset="0"/>
                <a:cs typeface="Calibri" panose="020F0502020204030204" pitchFamily="34" charset="0"/>
              </a:rPr>
              <a:t>to produce specific/emerging RNs (for imaging/therapy/</a:t>
            </a:r>
            <a:r>
              <a:rPr lang="en-US" sz="1900" err="1">
                <a:latin typeface="Calibri" panose="020F0502020204030204" pitchFamily="34" charset="0"/>
                <a:cs typeface="Calibri" panose="020F0502020204030204" pitchFamily="34" charset="0"/>
              </a:rPr>
              <a:t>theranostic</a:t>
            </a:r>
            <a:r>
              <a:rPr lang="en-US" sz="1900">
                <a:latin typeface="Calibri" panose="020F0502020204030204" pitchFamily="34" charset="0"/>
                <a:cs typeface="Calibri" panose="020F0502020204030204" pitchFamily="34" charset="0"/>
              </a:rPr>
              <a:t> applications). </a:t>
            </a:r>
          </a:p>
          <a:p>
            <a:pPr algn="just">
              <a:lnSpc>
                <a:spcPct val="100000"/>
              </a:lnSpc>
              <a:spcBef>
                <a:spcPts val="600"/>
              </a:spcBef>
            </a:pPr>
            <a:r>
              <a:rPr lang="en-US" sz="1900">
                <a:latin typeface="Calibri" panose="020F0502020204030204" pitchFamily="34" charset="0"/>
                <a:cs typeface="Calibri" panose="020F0502020204030204" pitchFamily="34" charset="0"/>
              </a:rPr>
              <a:t>Such beamline could be also usefully employed for any specific interest, to measure </a:t>
            </a:r>
            <a:r>
              <a:rPr lang="en-US" sz="1900" err="1">
                <a:latin typeface="Calibri" panose="020F0502020204030204" pitchFamily="34" charset="0"/>
                <a:cs typeface="Calibri" panose="020F0502020204030204" pitchFamily="34" charset="0"/>
              </a:rPr>
              <a:t>xs</a:t>
            </a:r>
            <a:r>
              <a:rPr lang="en-US" sz="1900">
                <a:latin typeface="Calibri" panose="020F0502020204030204" pitchFamily="34" charset="0"/>
                <a:cs typeface="Calibri" panose="020F0502020204030204" pitchFamily="34" charset="0"/>
              </a:rPr>
              <a:t> values, for </a:t>
            </a:r>
            <a:r>
              <a:rPr lang="en-US" sz="1900" b="1">
                <a:latin typeface="Calibri" panose="020F0502020204030204" pitchFamily="34" charset="0"/>
                <a:cs typeface="Calibri" panose="020F0502020204030204" pitchFamily="34" charset="0"/>
              </a:rPr>
              <a:t>any nuclear reaction route of interest. </a:t>
            </a:r>
          </a:p>
          <a:p>
            <a:pPr algn="just">
              <a:lnSpc>
                <a:spcPct val="100000"/>
              </a:lnSpc>
              <a:spcBef>
                <a:spcPts val="600"/>
              </a:spcBef>
            </a:pPr>
            <a:r>
              <a:rPr lang="en-US" sz="1900">
                <a:latin typeface="Calibri" panose="020F0502020204030204" pitchFamily="34" charset="0"/>
                <a:cs typeface="Calibri" panose="020F0502020204030204" pitchFamily="34" charset="0"/>
              </a:rPr>
              <a:t>Alternatively, </a:t>
            </a:r>
            <a:r>
              <a:rPr lang="en-US" sz="1900" b="1">
                <a:latin typeface="Calibri" panose="020F0502020204030204" pitchFamily="34" charset="0"/>
                <a:cs typeface="Calibri" panose="020F0502020204030204" pitchFamily="34" charset="0"/>
              </a:rPr>
              <a:t>to produce low amounts of the radionuclide concerned to study its nuclear decay properties) for fundamental as well as applied physics studies</a:t>
            </a:r>
            <a:r>
              <a:rPr lang="en-US" sz="1900">
                <a:latin typeface="Calibri" panose="020F0502020204030204" pitchFamily="34" charset="0"/>
                <a:cs typeface="Calibri" panose="020F0502020204030204" pitchFamily="34" charset="0"/>
              </a:rPr>
              <a:t>. Moreover, to play the role of servicing industry in case of needs. </a:t>
            </a:r>
          </a:p>
          <a:p>
            <a:pPr algn="just">
              <a:lnSpc>
                <a:spcPct val="100000"/>
              </a:lnSpc>
              <a:spcBef>
                <a:spcPts val="600"/>
              </a:spcBef>
            </a:pPr>
            <a:r>
              <a:rPr lang="en-US" sz="1900">
                <a:latin typeface="Calibri" panose="020F0502020204030204" pitchFamily="34" charset="0"/>
                <a:cs typeface="Calibri" panose="020F0502020204030204" pitchFamily="34" charset="0"/>
              </a:rPr>
              <a:t>Possible research activities which may be carried out </a:t>
            </a:r>
            <a:r>
              <a:rPr lang="en-US" sz="1900" b="1">
                <a:latin typeface="Calibri" panose="020F0502020204030204" pitchFamily="34" charset="0"/>
                <a:cs typeface="Calibri" panose="020F0502020204030204" pitchFamily="34" charset="0"/>
              </a:rPr>
              <a:t>shall be coordinated between LNS and LNL labs</a:t>
            </a:r>
            <a:r>
              <a:rPr lang="en-US" sz="1900">
                <a:latin typeface="Calibri" panose="020F0502020204030204" pitchFamily="34" charset="0"/>
                <a:cs typeface="Calibri" panose="020F0502020204030204" pitchFamily="34" charset="0"/>
              </a:rPr>
              <a:t>, where the LARAMED facility is under construction, in order to avoid superpositions. </a:t>
            </a:r>
          </a:p>
          <a:p>
            <a:pPr algn="just">
              <a:lnSpc>
                <a:spcPct val="100000"/>
              </a:lnSpc>
              <a:spcBef>
                <a:spcPts val="600"/>
              </a:spcBef>
            </a:pPr>
            <a:r>
              <a:rPr lang="en-US" sz="1900">
                <a:latin typeface="Calibri" panose="020F0502020204030204" pitchFamily="34" charset="0"/>
                <a:cs typeface="Calibri" panose="020F0502020204030204" pitchFamily="34" charset="0"/>
              </a:rPr>
              <a:t>The </a:t>
            </a:r>
            <a:r>
              <a:rPr lang="en-US" sz="1900" b="1">
                <a:latin typeface="Calibri" panose="020F0502020204030204" pitchFamily="34" charset="0"/>
                <a:cs typeface="Calibri" panose="020F0502020204030204" pitchFamily="34" charset="0"/>
              </a:rPr>
              <a:t>LARAMED facility </a:t>
            </a:r>
            <a:r>
              <a:rPr lang="en-US" sz="1900">
                <a:latin typeface="Calibri" panose="020F0502020204030204" pitchFamily="34" charset="0"/>
                <a:cs typeface="Calibri" panose="020F0502020204030204" pitchFamily="34" charset="0"/>
              </a:rPr>
              <a:t>will have a dedicated beamline for </a:t>
            </a:r>
            <a:r>
              <a:rPr lang="en-US" sz="1900" err="1">
                <a:latin typeface="Calibri" panose="020F0502020204030204" pitchFamily="34" charset="0"/>
                <a:cs typeface="Calibri" panose="020F0502020204030204" pitchFamily="34" charset="0"/>
              </a:rPr>
              <a:t>xs</a:t>
            </a:r>
            <a:r>
              <a:rPr lang="en-US" sz="1900">
                <a:latin typeface="Calibri" panose="020F0502020204030204" pitchFamily="34" charset="0"/>
                <a:cs typeface="Calibri" panose="020F0502020204030204" pitchFamily="34" charset="0"/>
              </a:rPr>
              <a:t> measurements but based upon the SPES cyclotron that will accelerate (at least in the initial years) only protons. </a:t>
            </a:r>
          </a:p>
        </p:txBody>
      </p:sp>
      <p:sp>
        <p:nvSpPr>
          <p:cNvPr id="6" name="Rettangolo 5">
            <a:extLst>
              <a:ext uri="{FF2B5EF4-FFF2-40B4-BE49-F238E27FC236}">
                <a16:creationId xmlns:a16="http://schemas.microsoft.com/office/drawing/2014/main" id="{3A7EB986-AFDE-9249-87A2-7733ADD3CA2A}"/>
              </a:ext>
            </a:extLst>
          </p:cNvPr>
          <p:cNvSpPr/>
          <p:nvPr/>
        </p:nvSpPr>
        <p:spPr>
          <a:xfrm>
            <a:off x="276351" y="507553"/>
            <a:ext cx="11538285" cy="584775"/>
          </a:xfrm>
          <a:prstGeom prst="rect">
            <a:avLst/>
          </a:prstGeom>
        </p:spPr>
        <p:txBody>
          <a:bodyPr wrap="square" lIns="91440" tIns="45720" rIns="91440" bIns="45720" anchor="t">
            <a:spAutoFit/>
          </a:bodyPr>
          <a:lstStyle/>
          <a:p>
            <a:r>
              <a:rPr lang="en-US" sz="3200" b="1">
                <a:solidFill>
                  <a:srgbClr val="000090"/>
                </a:solidFill>
                <a:latin typeface="Calibri"/>
                <a:ea typeface="+mn-lt"/>
                <a:cs typeface="Calibri"/>
              </a:rPr>
              <a:t>The proposal: possible </a:t>
            </a:r>
            <a:r>
              <a:rPr lang="en-US" sz="3200" b="1" err="1">
                <a:solidFill>
                  <a:srgbClr val="000090"/>
                </a:solidFill>
                <a:latin typeface="Calibri"/>
                <a:ea typeface="+mn-lt"/>
                <a:cs typeface="Calibri"/>
              </a:rPr>
              <a:t>xs</a:t>
            </a:r>
            <a:r>
              <a:rPr lang="en-US" sz="3200" b="1">
                <a:solidFill>
                  <a:srgbClr val="000090"/>
                </a:solidFill>
                <a:latin typeface="Calibri"/>
                <a:ea typeface="+mn-lt"/>
                <a:cs typeface="Calibri"/>
              </a:rPr>
              <a:t> studies @LNS of RNs for NMM  </a:t>
            </a:r>
            <a:endParaRPr lang="it-IT" sz="3200" b="1">
              <a:solidFill>
                <a:srgbClr val="000090"/>
              </a:solidFill>
              <a:latin typeface="Calibri"/>
              <a:ea typeface="+mn-lt"/>
              <a:cs typeface="Calibri"/>
            </a:endParaRPr>
          </a:p>
        </p:txBody>
      </p:sp>
      <p:pic>
        <p:nvPicPr>
          <p:cNvPr id="8" name="Picture 7">
            <a:extLst>
              <a:ext uri="{FF2B5EF4-FFF2-40B4-BE49-F238E27FC236}">
                <a16:creationId xmlns:a16="http://schemas.microsoft.com/office/drawing/2014/main" id="{89C361D7-4ADD-4C7C-B88B-F7DDB068C1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285" t="15872"/>
          <a:stretch/>
        </p:blipFill>
        <p:spPr>
          <a:xfrm>
            <a:off x="7731262" y="3096176"/>
            <a:ext cx="4083374" cy="182355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1343C97-C808-4395-9A98-12AE3316D3A0}"/>
              </a:ext>
            </a:extLst>
          </p:cNvPr>
          <p:cNvPicPr>
            <a:picLocks noChangeAspect="1"/>
          </p:cNvPicPr>
          <p:nvPr/>
        </p:nvPicPr>
        <p:blipFill>
          <a:blip r:embed="rId4"/>
          <a:stretch>
            <a:fillRect/>
          </a:stretch>
        </p:blipFill>
        <p:spPr>
          <a:xfrm>
            <a:off x="7731262" y="1092328"/>
            <a:ext cx="2293610" cy="193425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BA8954A-45B4-47C1-8B89-DB0CA783E48E}"/>
              </a:ext>
            </a:extLst>
          </p:cNvPr>
          <p:cNvPicPr>
            <a:picLocks noChangeAspect="1"/>
          </p:cNvPicPr>
          <p:nvPr/>
        </p:nvPicPr>
        <p:blipFill>
          <a:blip r:embed="rId5"/>
          <a:stretch>
            <a:fillRect/>
          </a:stretch>
        </p:blipFill>
        <p:spPr>
          <a:xfrm>
            <a:off x="10091621" y="1092325"/>
            <a:ext cx="1723015" cy="19342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8009C0C-BE44-42B4-8B22-95049CF50FC1}"/>
              </a:ext>
            </a:extLst>
          </p:cNvPr>
          <p:cNvPicPr>
            <a:picLocks noChangeAspect="1"/>
          </p:cNvPicPr>
          <p:nvPr/>
        </p:nvPicPr>
        <p:blipFill>
          <a:blip r:embed="rId6"/>
          <a:stretch>
            <a:fillRect/>
          </a:stretch>
        </p:blipFill>
        <p:spPr>
          <a:xfrm>
            <a:off x="7731262" y="4989330"/>
            <a:ext cx="4083374" cy="18235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3843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1F13FEF-7947-604E-A23D-4E4D890852F7}"/>
              </a:ext>
            </a:extLst>
          </p:cNvPr>
          <p:cNvSpPr>
            <a:spLocks noGrp="1"/>
          </p:cNvSpPr>
          <p:nvPr>
            <p:ph type="sldNum" sz="quarter" idx="12"/>
          </p:nvPr>
        </p:nvSpPr>
        <p:spPr/>
        <p:txBody>
          <a:bodyPr/>
          <a:lstStyle/>
          <a:p>
            <a:fld id="{825A1364-9D83-4D37-A282-5E5560CE45FB}" type="slidenum">
              <a:rPr lang="it-IT" smtClean="0"/>
              <a:pPr/>
              <a:t>3</a:t>
            </a:fld>
            <a:endParaRPr lang="it-IT"/>
          </a:p>
        </p:txBody>
      </p:sp>
      <p:pic>
        <p:nvPicPr>
          <p:cNvPr id="6" name="Immagine 5" descr="Immagine che contiene testo, clipart&#10;&#10;Descrizione generata automaticamente">
            <a:extLst>
              <a:ext uri="{FF2B5EF4-FFF2-40B4-BE49-F238E27FC236}">
                <a16:creationId xmlns:a16="http://schemas.microsoft.com/office/drawing/2014/main" id="{B8DC03A0-1E07-1E4A-868A-F4E92B764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544" y="4581128"/>
            <a:ext cx="1656184" cy="732690"/>
          </a:xfrm>
          <a:prstGeom prst="rect">
            <a:avLst/>
          </a:prstGeom>
        </p:spPr>
      </p:pic>
      <p:pic>
        <p:nvPicPr>
          <p:cNvPr id="8" name="Immagine 7">
            <a:extLst>
              <a:ext uri="{FF2B5EF4-FFF2-40B4-BE49-F238E27FC236}">
                <a16:creationId xmlns:a16="http://schemas.microsoft.com/office/drawing/2014/main" id="{95B5F994-4023-964A-BE68-AC9A7D483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579" y="4477747"/>
            <a:ext cx="2381748" cy="836071"/>
          </a:xfrm>
          <a:prstGeom prst="rect">
            <a:avLst/>
          </a:prstGeom>
        </p:spPr>
      </p:pic>
      <p:pic>
        <p:nvPicPr>
          <p:cNvPr id="10" name="Immagine 9">
            <a:extLst>
              <a:ext uri="{FF2B5EF4-FFF2-40B4-BE49-F238E27FC236}">
                <a16:creationId xmlns:a16="http://schemas.microsoft.com/office/drawing/2014/main" id="{E15F86E4-AABB-D442-8098-E7D178362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891" y="4477747"/>
            <a:ext cx="2016437" cy="955927"/>
          </a:xfrm>
          <a:prstGeom prst="rect">
            <a:avLst/>
          </a:prstGeom>
        </p:spPr>
      </p:pic>
      <p:sp>
        <p:nvSpPr>
          <p:cNvPr id="11" name="Title 1">
            <a:extLst>
              <a:ext uri="{FF2B5EF4-FFF2-40B4-BE49-F238E27FC236}">
                <a16:creationId xmlns:a16="http://schemas.microsoft.com/office/drawing/2014/main" id="{DB4EE460-9030-EBDE-0967-B86017AF942B}"/>
              </a:ext>
            </a:extLst>
          </p:cNvPr>
          <p:cNvSpPr>
            <a:spLocks noGrp="1"/>
          </p:cNvSpPr>
          <p:nvPr/>
        </p:nvSpPr>
        <p:spPr>
          <a:xfrm>
            <a:off x="441600" y="699000"/>
            <a:ext cx="11140800" cy="1345772"/>
          </a:xfrm>
          <a:prstGeom prst="rect">
            <a:avLst/>
          </a:prstGeom>
          <a:solidFill>
            <a:srgbClr val="4FB5FF"/>
          </a:solidFill>
          <a:ln>
            <a:solidFill>
              <a:srgbClr val="002060"/>
            </a:solidFill>
          </a:ln>
        </p:spPr>
        <p:txBody>
          <a:bodyPr vert="horz" lIns="91440" tIns="45720" rIns="91440" bIns="45720"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a:ln w="12700">
                  <a:solidFill>
                    <a:srgbClr val="4FB5FF">
                      <a:shade val="90000"/>
                      <a:satMod val="150000"/>
                    </a:srgbClr>
                  </a:solidFill>
                </a:ln>
                <a:latin typeface="Calibri"/>
                <a:ea typeface="Calibri"/>
                <a:cs typeface="Calibri"/>
              </a:rPr>
              <a:t>Target fragmentation in </a:t>
            </a:r>
            <a:r>
              <a:rPr lang="en-US" b="1" err="1">
                <a:ln w="12700">
                  <a:solidFill>
                    <a:srgbClr val="4FB5FF">
                      <a:shade val="90000"/>
                      <a:satMod val="150000"/>
                    </a:srgbClr>
                  </a:solidFill>
                </a:ln>
                <a:latin typeface="Calibri"/>
                <a:ea typeface="Calibri"/>
                <a:cs typeface="Calibri"/>
              </a:rPr>
              <a:t>protontherapy</a:t>
            </a:r>
            <a:endParaRPr lang="en-US" b="1">
              <a:ln w="12700">
                <a:solidFill>
                  <a:srgbClr val="4FB5FF">
                    <a:shade val="90000"/>
                    <a:satMod val="150000"/>
                  </a:srgbClr>
                </a:solidFill>
              </a:ln>
              <a:latin typeface="Calibri"/>
              <a:ea typeface="Calibri"/>
              <a:cs typeface="Calibri"/>
            </a:endParaRPr>
          </a:p>
        </p:txBody>
      </p:sp>
      <p:sp>
        <p:nvSpPr>
          <p:cNvPr id="14" name="TextBox 2">
            <a:extLst>
              <a:ext uri="{FF2B5EF4-FFF2-40B4-BE49-F238E27FC236}">
                <a16:creationId xmlns:a16="http://schemas.microsoft.com/office/drawing/2014/main" id="{F0BB1BC2-FA61-567E-722E-B964099D12B3}"/>
              </a:ext>
            </a:extLst>
          </p:cNvPr>
          <p:cNvSpPr txBox="1"/>
          <p:nvPr/>
        </p:nvSpPr>
        <p:spPr>
          <a:xfrm>
            <a:off x="589407" y="2356625"/>
            <a:ext cx="9611292" cy="184665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2">
                    <a:lumMod val="75000"/>
                    <a:lumOff val="25000"/>
                  </a:schemeClr>
                </a:solidFill>
                <a:latin typeface="Calibri"/>
                <a:cs typeface="Calibri"/>
              </a:rPr>
              <a:t>Contributions</a:t>
            </a:r>
          </a:p>
          <a:p>
            <a:pPr marL="285750" indent="-285750">
              <a:buFont typeface="Arial,Sans-Serif"/>
              <a:buChar char="•"/>
            </a:pPr>
            <a:r>
              <a:rPr lang="en-US" b="1">
                <a:solidFill>
                  <a:srgbClr val="002A48"/>
                </a:solidFill>
                <a:latin typeface="Calibri"/>
                <a:ea typeface="+mn-lt"/>
                <a:cs typeface="+mn-lt"/>
              </a:rPr>
              <a:t>Vincenzo Patera, Giacomo Traini </a:t>
            </a:r>
          </a:p>
          <a:p>
            <a:r>
              <a:rPr lang="en-US">
                <a:solidFill>
                  <a:srgbClr val="002A48"/>
                </a:solidFill>
                <a:latin typeface="Calibri"/>
                <a:ea typeface="+mn-lt"/>
                <a:cs typeface="+mn-lt"/>
              </a:rPr>
              <a:t>     </a:t>
            </a:r>
            <a:r>
              <a:rPr lang="en-US" err="1">
                <a:solidFill>
                  <a:srgbClr val="002A48"/>
                </a:solidFill>
                <a:latin typeface="Calibri"/>
                <a:ea typeface="+mn-lt"/>
                <a:cs typeface="+mn-lt"/>
              </a:rPr>
              <a:t>Università</a:t>
            </a:r>
            <a:r>
              <a:rPr lang="en-US">
                <a:solidFill>
                  <a:srgbClr val="002A48"/>
                </a:solidFill>
                <a:latin typeface="Calibri"/>
                <a:ea typeface="+mn-lt"/>
                <a:cs typeface="+mn-lt"/>
              </a:rPr>
              <a:t> di Roma Sapienza, </a:t>
            </a:r>
            <a:r>
              <a:rPr lang="en-US" err="1">
                <a:solidFill>
                  <a:srgbClr val="002A48"/>
                </a:solidFill>
                <a:latin typeface="Calibri"/>
                <a:ea typeface="+mn-lt"/>
                <a:cs typeface="+mn-lt"/>
              </a:rPr>
              <a:t>Istituto</a:t>
            </a:r>
            <a:r>
              <a:rPr lang="en-US">
                <a:solidFill>
                  <a:srgbClr val="002A48"/>
                </a:solidFill>
                <a:latin typeface="Calibri"/>
                <a:ea typeface="+mn-lt"/>
                <a:cs typeface="+mn-lt"/>
              </a:rPr>
              <a:t> Nazionale di </a:t>
            </a:r>
            <a:r>
              <a:rPr lang="en-US" err="1">
                <a:solidFill>
                  <a:srgbClr val="002A48"/>
                </a:solidFill>
                <a:latin typeface="Calibri"/>
                <a:ea typeface="+mn-lt"/>
                <a:cs typeface="+mn-lt"/>
              </a:rPr>
              <a:t>Fisica</a:t>
            </a:r>
            <a:r>
              <a:rPr lang="en-US">
                <a:solidFill>
                  <a:srgbClr val="002A48"/>
                </a:solidFill>
                <a:latin typeface="Calibri"/>
                <a:ea typeface="+mn-lt"/>
                <a:cs typeface="+mn-lt"/>
              </a:rPr>
              <a:t> </a:t>
            </a:r>
            <a:r>
              <a:rPr lang="en-US" err="1">
                <a:solidFill>
                  <a:srgbClr val="002A48"/>
                </a:solidFill>
                <a:latin typeface="Calibri"/>
                <a:ea typeface="+mn-lt"/>
                <a:cs typeface="+mn-lt"/>
              </a:rPr>
              <a:t>Nucleare</a:t>
            </a:r>
            <a:r>
              <a:rPr lang="en-US">
                <a:solidFill>
                  <a:srgbClr val="002A48"/>
                </a:solidFill>
                <a:latin typeface="Calibri"/>
                <a:ea typeface="+mn-lt"/>
                <a:cs typeface="+mn-lt"/>
              </a:rPr>
              <a:t> – </a:t>
            </a:r>
            <a:r>
              <a:rPr lang="en-US" err="1">
                <a:solidFill>
                  <a:srgbClr val="002A48"/>
                </a:solidFill>
                <a:latin typeface="Calibri"/>
                <a:ea typeface="+mn-lt"/>
                <a:cs typeface="+mn-lt"/>
              </a:rPr>
              <a:t>Sezione</a:t>
            </a:r>
            <a:r>
              <a:rPr lang="en-US">
                <a:solidFill>
                  <a:srgbClr val="002A48"/>
                </a:solidFill>
                <a:latin typeface="Calibri"/>
                <a:ea typeface="+mn-lt"/>
                <a:cs typeface="+mn-lt"/>
              </a:rPr>
              <a:t> Roma 1 </a:t>
            </a:r>
          </a:p>
          <a:p>
            <a:endParaRPr lang="en-US">
              <a:solidFill>
                <a:srgbClr val="002A48"/>
              </a:solidFill>
              <a:latin typeface="Calibri"/>
              <a:ea typeface="+mn-lt"/>
              <a:cs typeface="+mn-lt"/>
            </a:endParaRPr>
          </a:p>
          <a:p>
            <a:pPr marL="285750" indent="-285750">
              <a:buFont typeface="Arial,Sans-Serif"/>
              <a:buChar char="•"/>
            </a:pPr>
            <a:r>
              <a:rPr lang="en-US" b="1">
                <a:solidFill>
                  <a:srgbClr val="002A48"/>
                </a:solidFill>
                <a:latin typeface="Calibri"/>
                <a:ea typeface="+mn-lt"/>
                <a:cs typeface="+mn-lt"/>
              </a:rPr>
              <a:t>Michela </a:t>
            </a:r>
            <a:r>
              <a:rPr lang="en-US" b="1" err="1">
                <a:solidFill>
                  <a:srgbClr val="002A48"/>
                </a:solidFill>
                <a:latin typeface="Calibri"/>
                <a:ea typeface="+mn-lt"/>
                <a:cs typeface="+mn-lt"/>
              </a:rPr>
              <a:t>Marafini</a:t>
            </a:r>
            <a:endParaRPr lang="en-US" err="1">
              <a:solidFill>
                <a:srgbClr val="002A48"/>
              </a:solidFill>
              <a:latin typeface="Calibri"/>
              <a:ea typeface="+mn-lt"/>
              <a:cs typeface="+mn-lt"/>
            </a:endParaRPr>
          </a:p>
          <a:p>
            <a:r>
              <a:rPr lang="en-US">
                <a:solidFill>
                  <a:srgbClr val="002A48"/>
                </a:solidFill>
                <a:latin typeface="Calibri"/>
                <a:ea typeface="+mn-lt"/>
                <a:cs typeface="+mn-lt"/>
              </a:rPr>
              <a:t>     Centro </a:t>
            </a:r>
            <a:r>
              <a:rPr lang="en-US" err="1">
                <a:solidFill>
                  <a:srgbClr val="002A48"/>
                </a:solidFill>
                <a:latin typeface="Calibri"/>
                <a:ea typeface="+mn-lt"/>
                <a:cs typeface="+mn-lt"/>
              </a:rPr>
              <a:t>Ricerche</a:t>
            </a:r>
            <a:r>
              <a:rPr lang="en-US">
                <a:solidFill>
                  <a:srgbClr val="002A48"/>
                </a:solidFill>
                <a:latin typeface="Calibri"/>
                <a:ea typeface="+mn-lt"/>
                <a:cs typeface="+mn-lt"/>
              </a:rPr>
              <a:t> Enrico Fermi</a:t>
            </a:r>
          </a:p>
        </p:txBody>
      </p:sp>
    </p:spTree>
    <p:extLst>
      <p:ext uri="{BB962C8B-B14F-4D97-AF65-F5344CB8AC3E}">
        <p14:creationId xmlns:p14="http://schemas.microsoft.com/office/powerpoint/2010/main" val="1752957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7EB9C94-8DE5-A14C-853F-141DC169622E}"/>
              </a:ext>
            </a:extLst>
          </p:cNvPr>
          <p:cNvSpPr>
            <a:spLocks noGrp="1"/>
          </p:cNvSpPr>
          <p:nvPr>
            <p:ph type="sldNum" sz="quarter" idx="12"/>
          </p:nvPr>
        </p:nvSpPr>
        <p:spPr/>
        <p:txBody>
          <a:bodyPr/>
          <a:lstStyle/>
          <a:p>
            <a:fld id="{825A1364-9D83-4D37-A282-5E5560CE45FB}" type="slidenum">
              <a:rPr lang="it-IT" smtClean="0"/>
              <a:pPr/>
              <a:t>39</a:t>
            </a:fld>
            <a:endParaRPr lang="it-IT"/>
          </a:p>
        </p:txBody>
      </p:sp>
      <p:sp>
        <p:nvSpPr>
          <p:cNvPr id="9" name="Rettangolo 5">
            <a:extLst>
              <a:ext uri="{FF2B5EF4-FFF2-40B4-BE49-F238E27FC236}">
                <a16:creationId xmlns:a16="http://schemas.microsoft.com/office/drawing/2014/main" id="{696CB741-2243-4384-99C8-804CF4D76670}"/>
              </a:ext>
            </a:extLst>
          </p:cNvPr>
          <p:cNvSpPr/>
          <p:nvPr/>
        </p:nvSpPr>
        <p:spPr>
          <a:xfrm>
            <a:off x="167932" y="507553"/>
            <a:ext cx="11950495" cy="1077218"/>
          </a:xfrm>
          <a:prstGeom prst="rect">
            <a:avLst/>
          </a:prstGeom>
        </p:spPr>
        <p:txBody>
          <a:bodyPr wrap="square" lIns="91440" tIns="45720" rIns="91440" bIns="45720" anchor="t">
            <a:spAutoFit/>
          </a:bodyPr>
          <a:lstStyle/>
          <a:p>
            <a:r>
              <a:rPr lang="en-US" sz="3200" b="1" dirty="0">
                <a:solidFill>
                  <a:srgbClr val="000090"/>
                </a:solidFill>
                <a:latin typeface="Calibri"/>
                <a:cs typeface="Calibri"/>
              </a:rPr>
              <a:t>Possible studies @LNS: some examples of RNs produced by different (</a:t>
            </a:r>
            <a:r>
              <a:rPr lang="en-US" sz="3200" b="1" dirty="0" err="1">
                <a:solidFill>
                  <a:srgbClr val="000090"/>
                </a:solidFill>
                <a:latin typeface="Calibri"/>
                <a:cs typeface="Calibri"/>
              </a:rPr>
              <a:t>p,d</a:t>
            </a:r>
            <a:r>
              <a:rPr lang="en-US" sz="3200" b="1" dirty="0">
                <a:solidFill>
                  <a:srgbClr val="000090"/>
                </a:solidFill>
                <a:latin typeface="Calibri"/>
                <a:cs typeface="Calibri"/>
              </a:rPr>
              <a:t>, X) routes and corresponding (alpha</a:t>
            </a:r>
            <a:r>
              <a:rPr lang="en-US" sz="3200" b="1" dirty="0">
                <a:solidFill>
                  <a:srgbClr val="000090"/>
                </a:solidFill>
                <a:latin typeface="Calibri"/>
                <a:cs typeface="Calibri"/>
                <a:sym typeface="Symbol" panose="05050102010706020507" pitchFamily="18" charset="2"/>
              </a:rPr>
              <a:t>, X)</a:t>
            </a:r>
            <a:r>
              <a:rPr lang="en-US" sz="3200" b="1" dirty="0">
                <a:solidFill>
                  <a:srgbClr val="000090"/>
                </a:solidFill>
                <a:latin typeface="Calibri"/>
                <a:cs typeface="Calibri"/>
              </a:rPr>
              <a:t> beams</a:t>
            </a:r>
            <a:endParaRPr lang="it-IT" sz="3200" b="1" dirty="0">
              <a:solidFill>
                <a:srgbClr val="000090"/>
              </a:solidFill>
              <a:latin typeface="Calibri"/>
              <a:cs typeface="Calibri"/>
            </a:endParaRPr>
          </a:p>
        </p:txBody>
      </p:sp>
      <p:sp>
        <p:nvSpPr>
          <p:cNvPr id="10" name="TextBox 5">
            <a:extLst>
              <a:ext uri="{FF2B5EF4-FFF2-40B4-BE49-F238E27FC236}">
                <a16:creationId xmlns:a16="http://schemas.microsoft.com/office/drawing/2014/main" id="{71221578-FC0C-482D-B475-366DF9E2E101}"/>
              </a:ext>
            </a:extLst>
          </p:cNvPr>
          <p:cNvSpPr txBox="1"/>
          <p:nvPr/>
        </p:nvSpPr>
        <p:spPr>
          <a:xfrm>
            <a:off x="8512776" y="4204114"/>
            <a:ext cx="3491772" cy="1323439"/>
          </a:xfrm>
          <a:prstGeom prst="rect">
            <a:avLst/>
          </a:prstGeom>
          <a:noFill/>
        </p:spPr>
        <p:txBody>
          <a:bodyPr wrap="square" rtlCol="0">
            <a:spAutoFit/>
          </a:bodyPr>
          <a:lstStyle/>
          <a:p>
            <a:r>
              <a:rPr lang="en-US" sz="1600">
                <a:latin typeface="Calibri" panose="020F0502020204030204" pitchFamily="34" charset="0"/>
                <a:cs typeface="Calibri" panose="020F0502020204030204" pitchFamily="34" charset="0"/>
              </a:rPr>
              <a:t>Table taken from:</a:t>
            </a:r>
          </a:p>
          <a:p>
            <a:r>
              <a:rPr lang="en-US" sz="1600" b="1">
                <a:latin typeface="Calibri" panose="020F0502020204030204" pitchFamily="34" charset="0"/>
                <a:cs typeface="Calibri" panose="020F0502020204030204" pitchFamily="34" charset="0"/>
              </a:rPr>
              <a:t>S. Qaim et al., </a:t>
            </a:r>
            <a:r>
              <a:rPr lang="en-US" sz="1600" b="1" i="1">
                <a:latin typeface="Calibri" panose="020F0502020204030204" pitchFamily="34" charset="0"/>
                <a:cs typeface="Calibri" panose="020F0502020204030204" pitchFamily="34" charset="0"/>
              </a:rPr>
              <a:t>Uses of alpha Particles, especially in Nuclear Reaction studies and Medical Radionuclide Production, </a:t>
            </a:r>
            <a:r>
              <a:rPr lang="pt-BR" sz="1600" b="1">
                <a:latin typeface="Calibri" panose="020F0502020204030204" pitchFamily="34" charset="0"/>
                <a:cs typeface="Calibri" panose="020F0502020204030204" pitchFamily="34" charset="0"/>
              </a:rPr>
              <a:t>Radiochim. Acta 2016; 104(9): 601–624</a:t>
            </a:r>
            <a:endParaRPr lang="en-US" sz="1600" b="1">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ECBC4FDE-E029-4C2F-8097-0706116E78BC}"/>
              </a:ext>
            </a:extLst>
          </p:cNvPr>
          <p:cNvGrpSpPr/>
          <p:nvPr/>
        </p:nvGrpSpPr>
        <p:grpSpPr>
          <a:xfrm>
            <a:off x="72686" y="1584770"/>
            <a:ext cx="8419226" cy="5057329"/>
            <a:chOff x="72686" y="1584770"/>
            <a:chExt cx="8419226" cy="5273229"/>
          </a:xfrm>
        </p:grpSpPr>
        <p:pic>
          <p:nvPicPr>
            <p:cNvPr id="5" name="Picture 8">
              <a:extLst>
                <a:ext uri="{FF2B5EF4-FFF2-40B4-BE49-F238E27FC236}">
                  <a16:creationId xmlns:a16="http://schemas.microsoft.com/office/drawing/2014/main" id="{E949C33C-E1A7-3448-BA47-F4D8F1E33D31}"/>
                </a:ext>
              </a:extLst>
            </p:cNvPr>
            <p:cNvPicPr>
              <a:picLocks noChangeAspect="1"/>
            </p:cNvPicPr>
            <p:nvPr/>
          </p:nvPicPr>
          <p:blipFill>
            <a:blip r:embed="rId3"/>
            <a:stretch>
              <a:fillRect/>
            </a:stretch>
          </p:blipFill>
          <p:spPr>
            <a:xfrm>
              <a:off x="72686" y="1584770"/>
              <a:ext cx="8419226" cy="5273229"/>
            </a:xfrm>
            <a:prstGeom prst="rect">
              <a:avLst/>
            </a:prstGeom>
          </p:spPr>
        </p:pic>
        <p:sp>
          <p:nvSpPr>
            <p:cNvPr id="11" name="Rectangle 10">
              <a:extLst>
                <a:ext uri="{FF2B5EF4-FFF2-40B4-BE49-F238E27FC236}">
                  <a16:creationId xmlns:a16="http://schemas.microsoft.com/office/drawing/2014/main" id="{E1EDF065-854F-4A94-B166-ED7FF18102FA}"/>
                </a:ext>
              </a:extLst>
            </p:cNvPr>
            <p:cNvSpPr/>
            <p:nvPr/>
          </p:nvSpPr>
          <p:spPr>
            <a:xfrm>
              <a:off x="72686" y="4563141"/>
              <a:ext cx="8164504" cy="325811"/>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E7A8A2-6677-4D61-8E2B-DFB1F51BF3F2}"/>
                </a:ext>
              </a:extLst>
            </p:cNvPr>
            <p:cNvSpPr/>
            <p:nvPr/>
          </p:nvSpPr>
          <p:spPr>
            <a:xfrm>
              <a:off x="72686" y="3832795"/>
              <a:ext cx="8164504" cy="445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547E5D-B271-4E6E-AAAB-E7BEE42CDBF9}"/>
                </a:ext>
              </a:extLst>
            </p:cNvPr>
            <p:cNvSpPr/>
            <p:nvPr/>
          </p:nvSpPr>
          <p:spPr>
            <a:xfrm>
              <a:off x="72686" y="5204867"/>
              <a:ext cx="8164504" cy="445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uppo 17">
            <a:extLst>
              <a:ext uri="{FF2B5EF4-FFF2-40B4-BE49-F238E27FC236}">
                <a16:creationId xmlns:a16="http://schemas.microsoft.com/office/drawing/2014/main" id="{DFAA3E68-6C36-4587-B1F6-F705DE560952}"/>
              </a:ext>
            </a:extLst>
          </p:cNvPr>
          <p:cNvGrpSpPr/>
          <p:nvPr/>
        </p:nvGrpSpPr>
        <p:grpSpPr>
          <a:xfrm>
            <a:off x="8491912" y="1844673"/>
            <a:ext cx="3512636" cy="2221606"/>
            <a:chOff x="8776559" y="2357554"/>
            <a:chExt cx="3220007" cy="2612516"/>
          </a:xfrm>
        </p:grpSpPr>
        <p:pic>
          <p:nvPicPr>
            <p:cNvPr id="15" name="Immagine 18">
              <a:extLst>
                <a:ext uri="{FF2B5EF4-FFF2-40B4-BE49-F238E27FC236}">
                  <a16:creationId xmlns:a16="http://schemas.microsoft.com/office/drawing/2014/main" id="{E65C2985-2812-4B3C-AA2B-F4BDDBD0A930}"/>
                </a:ext>
              </a:extLst>
            </p:cNvPr>
            <p:cNvPicPr>
              <a:picLocks noChangeAspect="1"/>
            </p:cNvPicPr>
            <p:nvPr/>
          </p:nvPicPr>
          <p:blipFill rotWithShape="1">
            <a:blip r:embed="rId4"/>
            <a:srcRect t="80675" b="8538"/>
            <a:stretch/>
          </p:blipFill>
          <p:spPr>
            <a:xfrm>
              <a:off x="8776559" y="4622959"/>
              <a:ext cx="3220007" cy="347111"/>
            </a:xfrm>
            <a:prstGeom prst="rect">
              <a:avLst/>
            </a:prstGeom>
          </p:spPr>
        </p:pic>
        <p:pic>
          <p:nvPicPr>
            <p:cNvPr id="16" name="Immagine 19">
              <a:extLst>
                <a:ext uri="{FF2B5EF4-FFF2-40B4-BE49-F238E27FC236}">
                  <a16:creationId xmlns:a16="http://schemas.microsoft.com/office/drawing/2014/main" id="{9A93F1BE-E601-461F-8D28-FCA3F6246B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30" t="18577" r="813" b="35496"/>
            <a:stretch/>
          </p:blipFill>
          <p:spPr>
            <a:xfrm>
              <a:off x="8795685" y="2357554"/>
              <a:ext cx="3146159" cy="2262424"/>
            </a:xfrm>
            <a:prstGeom prst="rect">
              <a:avLst/>
            </a:prstGeom>
            <a:ln w="19050">
              <a:solidFill>
                <a:schemeClr val="tx1">
                  <a:lumMod val="65000"/>
                </a:schemeClr>
              </a:solidFill>
            </a:ln>
            <a:effectLst/>
          </p:spPr>
        </p:pic>
      </p:grpSp>
    </p:spTree>
    <p:extLst>
      <p:ext uri="{BB962C8B-B14F-4D97-AF65-F5344CB8AC3E}">
        <p14:creationId xmlns:p14="http://schemas.microsoft.com/office/powerpoint/2010/main" val="432662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4ADFBA2-322E-E14D-A297-DDAD62E9B782}"/>
              </a:ext>
            </a:extLst>
          </p:cNvPr>
          <p:cNvSpPr>
            <a:spLocks noGrp="1"/>
          </p:cNvSpPr>
          <p:nvPr>
            <p:ph type="sldNum" sz="quarter" idx="12"/>
          </p:nvPr>
        </p:nvSpPr>
        <p:spPr/>
        <p:txBody>
          <a:bodyPr/>
          <a:lstStyle/>
          <a:p>
            <a:fld id="{825A1364-9D83-4D37-A282-5E5560CE45FB}" type="slidenum">
              <a:rPr lang="it-IT" smtClean="0"/>
              <a:pPr/>
              <a:t>40</a:t>
            </a:fld>
            <a:endParaRPr lang="it-IT"/>
          </a:p>
        </p:txBody>
      </p:sp>
      <p:pic>
        <p:nvPicPr>
          <p:cNvPr id="5" name="Picture 2">
            <a:extLst>
              <a:ext uri="{FF2B5EF4-FFF2-40B4-BE49-F238E27FC236}">
                <a16:creationId xmlns:a16="http://schemas.microsoft.com/office/drawing/2014/main" id="{904DF8FB-7F7D-C245-BA61-1513ACED26DE}"/>
              </a:ext>
            </a:extLst>
          </p:cNvPr>
          <p:cNvPicPr>
            <a:picLocks noChangeAspect="1"/>
          </p:cNvPicPr>
          <p:nvPr/>
        </p:nvPicPr>
        <p:blipFill>
          <a:blip r:embed="rId3"/>
          <a:stretch>
            <a:fillRect/>
          </a:stretch>
        </p:blipFill>
        <p:spPr>
          <a:xfrm>
            <a:off x="-628" y="1433819"/>
            <a:ext cx="8598090" cy="5412444"/>
          </a:xfrm>
          <a:prstGeom prst="rect">
            <a:avLst/>
          </a:prstGeom>
        </p:spPr>
      </p:pic>
      <p:sp>
        <p:nvSpPr>
          <p:cNvPr id="9" name="Rettangolo 5">
            <a:extLst>
              <a:ext uri="{FF2B5EF4-FFF2-40B4-BE49-F238E27FC236}">
                <a16:creationId xmlns:a16="http://schemas.microsoft.com/office/drawing/2014/main" id="{E2EAE40F-5CC3-4088-BD3C-CB9DE22B3C0A}"/>
              </a:ext>
            </a:extLst>
          </p:cNvPr>
          <p:cNvSpPr/>
          <p:nvPr/>
        </p:nvSpPr>
        <p:spPr>
          <a:xfrm>
            <a:off x="167932" y="507553"/>
            <a:ext cx="11950495" cy="1077218"/>
          </a:xfrm>
          <a:prstGeom prst="rect">
            <a:avLst/>
          </a:prstGeom>
        </p:spPr>
        <p:txBody>
          <a:bodyPr wrap="square" lIns="91440" tIns="45720" rIns="91440" bIns="45720" anchor="t">
            <a:spAutoFit/>
          </a:bodyPr>
          <a:lstStyle/>
          <a:p>
            <a:r>
              <a:rPr lang="en-US" sz="3200" b="1" dirty="0">
                <a:solidFill>
                  <a:srgbClr val="000090"/>
                </a:solidFill>
                <a:latin typeface="Calibri"/>
                <a:cs typeface="Calibri"/>
              </a:rPr>
              <a:t>Possible studies @LNS: some examples of RNs produced by different (</a:t>
            </a:r>
            <a:r>
              <a:rPr lang="en-US" sz="3200" b="1" dirty="0" err="1">
                <a:solidFill>
                  <a:srgbClr val="000090"/>
                </a:solidFill>
                <a:latin typeface="Calibri"/>
                <a:cs typeface="Calibri"/>
              </a:rPr>
              <a:t>p,d</a:t>
            </a:r>
            <a:r>
              <a:rPr lang="en-US" sz="3200" b="1" dirty="0">
                <a:solidFill>
                  <a:srgbClr val="000090"/>
                </a:solidFill>
                <a:latin typeface="Calibri"/>
                <a:cs typeface="Calibri"/>
              </a:rPr>
              <a:t>, X) routes and corresponding (alpha</a:t>
            </a:r>
            <a:r>
              <a:rPr lang="en-US" sz="3200" b="1" dirty="0">
                <a:solidFill>
                  <a:srgbClr val="000090"/>
                </a:solidFill>
                <a:latin typeface="Calibri"/>
                <a:cs typeface="Calibri"/>
                <a:sym typeface="Symbol" panose="05050102010706020507" pitchFamily="18" charset="2"/>
              </a:rPr>
              <a:t>, X)</a:t>
            </a:r>
            <a:r>
              <a:rPr lang="en-US" sz="3200" b="1" dirty="0">
                <a:solidFill>
                  <a:srgbClr val="000090"/>
                </a:solidFill>
                <a:latin typeface="Calibri"/>
                <a:cs typeface="Calibri"/>
              </a:rPr>
              <a:t> beams</a:t>
            </a:r>
            <a:endParaRPr lang="it-IT" sz="3200" b="1" dirty="0">
              <a:solidFill>
                <a:srgbClr val="000090"/>
              </a:solidFill>
              <a:latin typeface="Calibri"/>
              <a:cs typeface="Calibri"/>
            </a:endParaRPr>
          </a:p>
        </p:txBody>
      </p:sp>
      <p:sp>
        <p:nvSpPr>
          <p:cNvPr id="10" name="Rectangle 9">
            <a:extLst>
              <a:ext uri="{FF2B5EF4-FFF2-40B4-BE49-F238E27FC236}">
                <a16:creationId xmlns:a16="http://schemas.microsoft.com/office/drawing/2014/main" id="{BE55D2DC-6241-4816-8A51-71C66BE0C8D4}"/>
              </a:ext>
            </a:extLst>
          </p:cNvPr>
          <p:cNvSpPr/>
          <p:nvPr/>
        </p:nvSpPr>
        <p:spPr>
          <a:xfrm>
            <a:off x="94360" y="5271888"/>
            <a:ext cx="8164504" cy="445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68FBF0-1417-44DE-80D8-FDEE3B2BB5D5}"/>
              </a:ext>
            </a:extLst>
          </p:cNvPr>
          <p:cNvSpPr/>
          <p:nvPr/>
        </p:nvSpPr>
        <p:spPr>
          <a:xfrm>
            <a:off x="94360" y="4641215"/>
            <a:ext cx="8164504" cy="445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0A4D01-BB12-4067-B444-988E33B6F42B}"/>
              </a:ext>
            </a:extLst>
          </p:cNvPr>
          <p:cNvSpPr/>
          <p:nvPr/>
        </p:nvSpPr>
        <p:spPr>
          <a:xfrm>
            <a:off x="83652" y="3707080"/>
            <a:ext cx="8164504" cy="445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4D11E7-0577-4784-A50B-0891BF761211}"/>
              </a:ext>
            </a:extLst>
          </p:cNvPr>
          <p:cNvSpPr/>
          <p:nvPr/>
        </p:nvSpPr>
        <p:spPr>
          <a:xfrm>
            <a:off x="83652" y="3074419"/>
            <a:ext cx="8164504" cy="339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2E40E8-FB3F-462B-8523-B8FF6120FE60}"/>
              </a:ext>
            </a:extLst>
          </p:cNvPr>
          <p:cNvSpPr/>
          <p:nvPr/>
        </p:nvSpPr>
        <p:spPr>
          <a:xfrm>
            <a:off x="94360" y="4446137"/>
            <a:ext cx="8164504" cy="199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5">
            <a:extLst>
              <a:ext uri="{FF2B5EF4-FFF2-40B4-BE49-F238E27FC236}">
                <a16:creationId xmlns:a16="http://schemas.microsoft.com/office/drawing/2014/main" id="{8510294E-4D1C-469A-AFCA-BA1F4E8EEC79}"/>
              </a:ext>
            </a:extLst>
          </p:cNvPr>
          <p:cNvSpPr txBox="1"/>
          <p:nvPr/>
        </p:nvSpPr>
        <p:spPr>
          <a:xfrm>
            <a:off x="3729620" y="5813462"/>
            <a:ext cx="6717662" cy="923330"/>
          </a:xfrm>
          <a:prstGeom prst="rect">
            <a:avLst/>
          </a:prstGeom>
          <a:noFill/>
        </p:spPr>
        <p:txBody>
          <a:bodyPr wrap="square" rtlCol="0">
            <a:spAutoFit/>
          </a:bodyPr>
          <a:lstStyle/>
          <a:p>
            <a:r>
              <a:rPr lang="en-US">
                <a:solidFill>
                  <a:srgbClr val="0070C0"/>
                </a:solidFill>
                <a:latin typeface="Calibri" panose="020F0502020204030204" pitchFamily="34" charset="0"/>
                <a:cs typeface="Calibri" panose="020F0502020204030204" pitchFamily="34" charset="0"/>
              </a:rPr>
              <a:t>The examples here reported are just a little part of different </a:t>
            </a:r>
            <a:r>
              <a:rPr lang="en-US" b="1" i="1">
                <a:solidFill>
                  <a:srgbClr val="0070C0"/>
                </a:solidFill>
                <a:latin typeface="Calibri" panose="020F0502020204030204" pitchFamily="34" charset="0"/>
                <a:cs typeface="Calibri" panose="020F0502020204030204" pitchFamily="34" charset="0"/>
              </a:rPr>
              <a:t> nuclear reaction studies which may be carried out, exploiting the different hitting beams (</a:t>
            </a:r>
            <a:r>
              <a:rPr lang="en-US" b="1" i="1" err="1">
                <a:solidFill>
                  <a:srgbClr val="0070C0"/>
                </a:solidFill>
                <a:latin typeface="Calibri" panose="020F0502020204030204" pitchFamily="34" charset="0"/>
                <a:cs typeface="Calibri" panose="020F0502020204030204" pitchFamily="34" charset="0"/>
              </a:rPr>
              <a:t>p</a:t>
            </a:r>
            <a:r>
              <a:rPr lang="en-US" b="1" i="1">
                <a:solidFill>
                  <a:srgbClr val="0070C0"/>
                </a:solidFill>
                <a:latin typeface="Calibri" panose="020F0502020204030204" pitchFamily="34" charset="0"/>
                <a:cs typeface="Calibri" panose="020F0502020204030204" pitchFamily="34" charset="0"/>
              </a:rPr>
              <a:t>,d,</a:t>
            </a:r>
            <a:r>
              <a:rPr lang="en-US" b="1" i="1">
                <a:solidFill>
                  <a:srgbClr val="0070C0"/>
                </a:solidFill>
                <a:latin typeface="Calibri" panose="020F0502020204030204" pitchFamily="34" charset="0"/>
                <a:cs typeface="Calibri" panose="020F0502020204030204" pitchFamily="34" charset="0"/>
                <a:sym typeface="Symbol" panose="05050102010706020507" pitchFamily="18" charset="2"/>
              </a:rPr>
              <a:t>…) at energies</a:t>
            </a:r>
            <a:r>
              <a:rPr lang="en-US" b="1" i="1">
                <a:solidFill>
                  <a:srgbClr val="0070C0"/>
                </a:solidFill>
                <a:latin typeface="Calibri" panose="020F0502020204030204" pitchFamily="34" charset="0"/>
                <a:cs typeface="Calibri" panose="020F0502020204030204" pitchFamily="34" charset="0"/>
              </a:rPr>
              <a:t> which could be available at LNS</a:t>
            </a:r>
            <a:endParaRPr lang="en-US" b="1">
              <a:solidFill>
                <a:srgbClr val="0070C0"/>
              </a:solidFill>
              <a:latin typeface="Calibri" panose="020F0502020204030204" pitchFamily="34" charset="0"/>
              <a:cs typeface="Calibri" panose="020F0502020204030204" pitchFamily="34" charset="0"/>
            </a:endParaRPr>
          </a:p>
        </p:txBody>
      </p:sp>
      <p:sp>
        <p:nvSpPr>
          <p:cNvPr id="20" name="TextBox 5">
            <a:extLst>
              <a:ext uri="{FF2B5EF4-FFF2-40B4-BE49-F238E27FC236}">
                <a16:creationId xmlns:a16="http://schemas.microsoft.com/office/drawing/2014/main" id="{3ABA6B4A-6714-402E-97B2-19E56317ECC2}"/>
              </a:ext>
            </a:extLst>
          </p:cNvPr>
          <p:cNvSpPr txBox="1"/>
          <p:nvPr/>
        </p:nvSpPr>
        <p:spPr>
          <a:xfrm>
            <a:off x="8512776" y="4204114"/>
            <a:ext cx="3491772" cy="1323439"/>
          </a:xfrm>
          <a:prstGeom prst="rect">
            <a:avLst/>
          </a:prstGeom>
          <a:noFill/>
        </p:spPr>
        <p:txBody>
          <a:bodyPr wrap="square" rtlCol="0">
            <a:spAutoFit/>
          </a:bodyPr>
          <a:lstStyle/>
          <a:p>
            <a:r>
              <a:rPr lang="en-US" sz="1600">
                <a:latin typeface="Calibri" panose="020F0502020204030204" pitchFamily="34" charset="0"/>
                <a:cs typeface="Calibri" panose="020F0502020204030204" pitchFamily="34" charset="0"/>
              </a:rPr>
              <a:t>Table taken from:</a:t>
            </a:r>
          </a:p>
          <a:p>
            <a:r>
              <a:rPr lang="en-US" sz="1600" b="1">
                <a:latin typeface="Calibri" panose="020F0502020204030204" pitchFamily="34" charset="0"/>
                <a:cs typeface="Calibri" panose="020F0502020204030204" pitchFamily="34" charset="0"/>
              </a:rPr>
              <a:t>S. Qaim et al., </a:t>
            </a:r>
            <a:r>
              <a:rPr lang="en-US" sz="1600" b="1" i="1">
                <a:latin typeface="Calibri" panose="020F0502020204030204" pitchFamily="34" charset="0"/>
                <a:cs typeface="Calibri" panose="020F0502020204030204" pitchFamily="34" charset="0"/>
              </a:rPr>
              <a:t>Uses of alpha Particles, especially in Nuclear Reaction studies and Medical Radionuclide Production, </a:t>
            </a:r>
            <a:r>
              <a:rPr lang="pt-BR" sz="1600" b="1">
                <a:latin typeface="Calibri" panose="020F0502020204030204" pitchFamily="34" charset="0"/>
                <a:cs typeface="Calibri" panose="020F0502020204030204" pitchFamily="34" charset="0"/>
              </a:rPr>
              <a:t>Radiochim. Acta 2016; 104(9): 601–624</a:t>
            </a:r>
            <a:endParaRPr lang="en-US" sz="1600" b="1">
              <a:latin typeface="Calibri" panose="020F0502020204030204" pitchFamily="34" charset="0"/>
              <a:cs typeface="Calibri" panose="020F0502020204030204" pitchFamily="34" charset="0"/>
            </a:endParaRPr>
          </a:p>
        </p:txBody>
      </p:sp>
      <p:grpSp>
        <p:nvGrpSpPr>
          <p:cNvPr id="21" name="Gruppo 17">
            <a:extLst>
              <a:ext uri="{FF2B5EF4-FFF2-40B4-BE49-F238E27FC236}">
                <a16:creationId xmlns:a16="http://schemas.microsoft.com/office/drawing/2014/main" id="{D0710469-7C5E-4181-A754-C668C0907796}"/>
              </a:ext>
            </a:extLst>
          </p:cNvPr>
          <p:cNvGrpSpPr/>
          <p:nvPr/>
        </p:nvGrpSpPr>
        <p:grpSpPr>
          <a:xfrm>
            <a:off x="8491912" y="1844673"/>
            <a:ext cx="3512636" cy="2221606"/>
            <a:chOff x="8776559" y="2357554"/>
            <a:chExt cx="3220007" cy="2612516"/>
          </a:xfrm>
        </p:grpSpPr>
        <p:pic>
          <p:nvPicPr>
            <p:cNvPr id="22" name="Immagine 18">
              <a:extLst>
                <a:ext uri="{FF2B5EF4-FFF2-40B4-BE49-F238E27FC236}">
                  <a16:creationId xmlns:a16="http://schemas.microsoft.com/office/drawing/2014/main" id="{3EC60863-D252-4F60-A187-53790A8B1356}"/>
                </a:ext>
              </a:extLst>
            </p:cNvPr>
            <p:cNvPicPr>
              <a:picLocks noChangeAspect="1"/>
            </p:cNvPicPr>
            <p:nvPr/>
          </p:nvPicPr>
          <p:blipFill rotWithShape="1">
            <a:blip r:embed="rId4"/>
            <a:srcRect t="80675" b="8538"/>
            <a:stretch/>
          </p:blipFill>
          <p:spPr>
            <a:xfrm>
              <a:off x="8776559" y="4622959"/>
              <a:ext cx="3220007" cy="347111"/>
            </a:xfrm>
            <a:prstGeom prst="rect">
              <a:avLst/>
            </a:prstGeom>
          </p:spPr>
        </p:pic>
        <p:pic>
          <p:nvPicPr>
            <p:cNvPr id="23" name="Immagine 19">
              <a:extLst>
                <a:ext uri="{FF2B5EF4-FFF2-40B4-BE49-F238E27FC236}">
                  <a16:creationId xmlns:a16="http://schemas.microsoft.com/office/drawing/2014/main" id="{D2441F32-0D5D-45D1-A5B5-B4AAF89FFF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30" t="18577" r="813" b="35496"/>
            <a:stretch/>
          </p:blipFill>
          <p:spPr>
            <a:xfrm>
              <a:off x="8795685" y="2357554"/>
              <a:ext cx="3146159" cy="2262424"/>
            </a:xfrm>
            <a:prstGeom prst="rect">
              <a:avLst/>
            </a:prstGeom>
            <a:ln w="19050">
              <a:solidFill>
                <a:schemeClr val="tx1">
                  <a:lumMod val="65000"/>
                </a:schemeClr>
              </a:solidFill>
            </a:ln>
            <a:effectLst/>
          </p:spPr>
        </p:pic>
      </p:grpSp>
    </p:spTree>
    <p:extLst>
      <p:ext uri="{BB962C8B-B14F-4D97-AF65-F5344CB8AC3E}">
        <p14:creationId xmlns:p14="http://schemas.microsoft.com/office/powerpoint/2010/main" val="413047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4E77F7A-49AA-CF4E-BE4E-AFEF0CF7DD3B}"/>
              </a:ext>
            </a:extLst>
          </p:cNvPr>
          <p:cNvSpPr>
            <a:spLocks noGrp="1"/>
          </p:cNvSpPr>
          <p:nvPr>
            <p:ph type="sldNum" sz="quarter" idx="12"/>
          </p:nvPr>
        </p:nvSpPr>
        <p:spPr/>
        <p:txBody>
          <a:bodyPr/>
          <a:lstStyle/>
          <a:p>
            <a:fld id="{825A1364-9D83-4D37-A282-5E5560CE45FB}" type="slidenum">
              <a:rPr lang="it-IT" dirty="0" smtClean="0"/>
              <a:pPr/>
              <a:t>41</a:t>
            </a:fld>
            <a:endParaRPr lang="it-IT"/>
          </a:p>
        </p:txBody>
      </p:sp>
      <p:sp>
        <p:nvSpPr>
          <p:cNvPr id="2" name="Rectangle 2">
            <a:extLst>
              <a:ext uri="{FF2B5EF4-FFF2-40B4-BE49-F238E27FC236}">
                <a16:creationId xmlns:a16="http://schemas.microsoft.com/office/drawing/2014/main" id="{3021BDC3-5640-4334-62C3-D9CDFB263C24}"/>
              </a:ext>
            </a:extLst>
          </p:cNvPr>
          <p:cNvSpPr>
            <a:spLocks noChangeArrowheads="1"/>
          </p:cNvSpPr>
          <p:nvPr/>
        </p:nvSpPr>
        <p:spPr bwMode="auto">
          <a:xfrm>
            <a:off x="2769340" y="2783810"/>
            <a:ext cx="6516216" cy="1483659"/>
          </a:xfrm>
          <a:prstGeom prst="rect">
            <a:avLst/>
          </a:prstGeom>
          <a:noFill/>
          <a:ln w="9525">
            <a:noFill/>
            <a:miter lim="800000"/>
            <a:headEnd/>
            <a:tailEnd/>
          </a:ln>
        </p:spPr>
        <p:txBody>
          <a:bodyPr lIns="91440" tIns="45720" rIns="91440" bIns="45720" anchor="ctr"/>
          <a:lstStyle/>
          <a:p>
            <a:pPr algn="ctr"/>
            <a:r>
              <a:rPr lang="it-IT" sz="4800" b="1">
                <a:solidFill>
                  <a:srgbClr val="000090"/>
                </a:solidFill>
                <a:latin typeface="Calibri"/>
                <a:cs typeface="Calibri"/>
              </a:rPr>
              <a:t>Thanks for </a:t>
            </a:r>
            <a:r>
              <a:rPr lang="it-IT" sz="4800" b="1" err="1">
                <a:solidFill>
                  <a:srgbClr val="000090"/>
                </a:solidFill>
                <a:latin typeface="Calibri"/>
                <a:cs typeface="Calibri"/>
              </a:rPr>
              <a:t>your</a:t>
            </a:r>
            <a:r>
              <a:rPr lang="it-IT" sz="4800" b="1">
                <a:solidFill>
                  <a:srgbClr val="000090"/>
                </a:solidFill>
                <a:latin typeface="Calibri"/>
                <a:cs typeface="Calibri"/>
              </a:rPr>
              <a:t> </a:t>
            </a:r>
            <a:r>
              <a:rPr lang="it-IT" sz="4800" b="1" err="1">
                <a:solidFill>
                  <a:srgbClr val="000090"/>
                </a:solidFill>
                <a:latin typeface="Calibri"/>
                <a:cs typeface="Calibri"/>
              </a:rPr>
              <a:t>attention</a:t>
            </a:r>
            <a:r>
              <a:rPr lang="it-IT" sz="3200" b="1">
                <a:solidFill>
                  <a:srgbClr val="000090"/>
                </a:solidFill>
                <a:latin typeface="Calibri"/>
                <a:cs typeface="Calibri"/>
              </a:rPr>
              <a:t> </a:t>
            </a:r>
            <a:endParaRPr lang="it-IT"/>
          </a:p>
        </p:txBody>
      </p:sp>
      <p:pic>
        <p:nvPicPr>
          <p:cNvPr id="3" name="Immagine 2" descr="Immagine che contiene testo, clipart&#10;&#10;Descrizione generata automaticamente">
            <a:extLst>
              <a:ext uri="{FF2B5EF4-FFF2-40B4-BE49-F238E27FC236}">
                <a16:creationId xmlns:a16="http://schemas.microsoft.com/office/drawing/2014/main" id="{92EA6DC5-6DCA-841D-6159-332E788CF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484" y="591834"/>
            <a:ext cx="1656184" cy="732690"/>
          </a:xfrm>
          <a:prstGeom prst="rect">
            <a:avLst/>
          </a:prstGeom>
        </p:spPr>
      </p:pic>
      <p:pic>
        <p:nvPicPr>
          <p:cNvPr id="9" name="Immagine 8">
            <a:extLst>
              <a:ext uri="{FF2B5EF4-FFF2-40B4-BE49-F238E27FC236}">
                <a16:creationId xmlns:a16="http://schemas.microsoft.com/office/drawing/2014/main" id="{58E9002E-A405-87D4-EFB5-82CB9CAD0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226" y="596029"/>
            <a:ext cx="2381748" cy="836071"/>
          </a:xfrm>
          <a:prstGeom prst="rect">
            <a:avLst/>
          </a:prstGeom>
        </p:spPr>
      </p:pic>
      <p:pic>
        <p:nvPicPr>
          <p:cNvPr id="11" name="Immagine 10">
            <a:extLst>
              <a:ext uri="{FF2B5EF4-FFF2-40B4-BE49-F238E27FC236}">
                <a16:creationId xmlns:a16="http://schemas.microsoft.com/office/drawing/2014/main" id="{EC8D5DBD-82AB-71B1-8BA0-DEBCA72F3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632" y="667747"/>
            <a:ext cx="2016437" cy="955927"/>
          </a:xfrm>
          <a:prstGeom prst="rect">
            <a:avLst/>
          </a:prstGeom>
        </p:spPr>
      </p:pic>
      <p:pic>
        <p:nvPicPr>
          <p:cNvPr id="13" name="Immagine 2" descr="Immagine che contiene testo&#10;&#10;Descrizione generata automaticamente">
            <a:extLst>
              <a:ext uri="{FF2B5EF4-FFF2-40B4-BE49-F238E27FC236}">
                <a16:creationId xmlns:a16="http://schemas.microsoft.com/office/drawing/2014/main" id="{FF330E9D-6262-9DEA-EFCC-166BF16044F4}"/>
              </a:ext>
            </a:extLst>
          </p:cNvPr>
          <p:cNvPicPr>
            <a:picLocks noChangeAspect="1"/>
          </p:cNvPicPr>
          <p:nvPr/>
        </p:nvPicPr>
        <p:blipFill>
          <a:blip r:embed="rId5"/>
          <a:stretch>
            <a:fillRect/>
          </a:stretch>
        </p:blipFill>
        <p:spPr>
          <a:xfrm>
            <a:off x="286870" y="5999513"/>
            <a:ext cx="2097742" cy="703961"/>
          </a:xfrm>
          <a:prstGeom prst="rect">
            <a:avLst/>
          </a:prstGeom>
        </p:spPr>
      </p:pic>
      <p:pic>
        <p:nvPicPr>
          <p:cNvPr id="17" name="Immagine 10" descr="Immagine che contiene testo, clipart, segnale&#10;&#10;Descrizione generata automaticamente">
            <a:extLst>
              <a:ext uri="{FF2B5EF4-FFF2-40B4-BE49-F238E27FC236}">
                <a16:creationId xmlns:a16="http://schemas.microsoft.com/office/drawing/2014/main" id="{5AF386EF-88DA-C70F-9EB5-3F75D885DF41}"/>
              </a:ext>
            </a:extLst>
          </p:cNvPr>
          <p:cNvPicPr>
            <a:picLocks noChangeAspect="1"/>
          </p:cNvPicPr>
          <p:nvPr/>
        </p:nvPicPr>
        <p:blipFill>
          <a:blip r:embed="rId6"/>
          <a:stretch>
            <a:fillRect/>
          </a:stretch>
        </p:blipFill>
        <p:spPr>
          <a:xfrm>
            <a:off x="4300912" y="5971971"/>
            <a:ext cx="2321249" cy="734802"/>
          </a:xfrm>
          <a:prstGeom prst="rect">
            <a:avLst/>
          </a:prstGeom>
        </p:spPr>
      </p:pic>
      <p:pic>
        <p:nvPicPr>
          <p:cNvPr id="19" name="Immagine 4" descr="Immagine che contiene testo&#10;&#10;Descrizione generata automaticamente">
            <a:extLst>
              <a:ext uri="{FF2B5EF4-FFF2-40B4-BE49-F238E27FC236}">
                <a16:creationId xmlns:a16="http://schemas.microsoft.com/office/drawing/2014/main" id="{2E5093F2-E34E-5423-8627-99BF6EC89F4A}"/>
              </a:ext>
            </a:extLst>
          </p:cNvPr>
          <p:cNvPicPr>
            <a:picLocks noChangeAspect="1"/>
          </p:cNvPicPr>
          <p:nvPr/>
        </p:nvPicPr>
        <p:blipFill>
          <a:blip r:embed="rId7"/>
          <a:stretch>
            <a:fillRect/>
          </a:stretch>
        </p:blipFill>
        <p:spPr>
          <a:xfrm>
            <a:off x="233082" y="631534"/>
            <a:ext cx="2438400" cy="592626"/>
          </a:xfrm>
          <a:prstGeom prst="rect">
            <a:avLst/>
          </a:prstGeom>
        </p:spPr>
      </p:pic>
      <p:pic>
        <p:nvPicPr>
          <p:cNvPr id="20" name="Immagine 20">
            <a:extLst>
              <a:ext uri="{FF2B5EF4-FFF2-40B4-BE49-F238E27FC236}">
                <a16:creationId xmlns:a16="http://schemas.microsoft.com/office/drawing/2014/main" id="{C52BDB6A-67EF-9906-6A6B-634A32D28F90}"/>
              </a:ext>
            </a:extLst>
          </p:cNvPr>
          <p:cNvPicPr>
            <a:picLocks noChangeAspect="1"/>
          </p:cNvPicPr>
          <p:nvPr/>
        </p:nvPicPr>
        <p:blipFill>
          <a:blip r:embed="rId8"/>
          <a:stretch>
            <a:fillRect/>
          </a:stretch>
        </p:blipFill>
        <p:spPr>
          <a:xfrm>
            <a:off x="9861175" y="670572"/>
            <a:ext cx="1120589" cy="1007611"/>
          </a:xfrm>
          <a:prstGeom prst="rect">
            <a:avLst/>
          </a:prstGeom>
        </p:spPr>
      </p:pic>
      <p:pic>
        <p:nvPicPr>
          <p:cNvPr id="21" name="Immagine 21" descr="Immagine che contiene testo&#10;&#10;Descrizione generata automaticamente">
            <a:extLst>
              <a:ext uri="{FF2B5EF4-FFF2-40B4-BE49-F238E27FC236}">
                <a16:creationId xmlns:a16="http://schemas.microsoft.com/office/drawing/2014/main" id="{1EC734D4-A303-0963-FF9B-9AD7ADEA3F2B}"/>
              </a:ext>
            </a:extLst>
          </p:cNvPr>
          <p:cNvPicPr>
            <a:picLocks noChangeAspect="1"/>
          </p:cNvPicPr>
          <p:nvPr/>
        </p:nvPicPr>
        <p:blipFill>
          <a:blip r:embed="rId9"/>
          <a:stretch>
            <a:fillRect/>
          </a:stretch>
        </p:blipFill>
        <p:spPr>
          <a:xfrm>
            <a:off x="6849035" y="6204202"/>
            <a:ext cx="1819836" cy="599383"/>
          </a:xfrm>
          <a:prstGeom prst="rect">
            <a:avLst/>
          </a:prstGeom>
        </p:spPr>
      </p:pic>
      <p:pic>
        <p:nvPicPr>
          <p:cNvPr id="22" name="Immagine 22">
            <a:extLst>
              <a:ext uri="{FF2B5EF4-FFF2-40B4-BE49-F238E27FC236}">
                <a16:creationId xmlns:a16="http://schemas.microsoft.com/office/drawing/2014/main" id="{275E7635-9730-6806-4CB9-9ED257D97676}"/>
              </a:ext>
            </a:extLst>
          </p:cNvPr>
          <p:cNvPicPr>
            <a:picLocks noChangeAspect="1"/>
          </p:cNvPicPr>
          <p:nvPr/>
        </p:nvPicPr>
        <p:blipFill>
          <a:blip r:embed="rId10"/>
          <a:stretch>
            <a:fillRect/>
          </a:stretch>
        </p:blipFill>
        <p:spPr>
          <a:xfrm>
            <a:off x="62753" y="2385702"/>
            <a:ext cx="1371600" cy="625350"/>
          </a:xfrm>
          <a:prstGeom prst="rect">
            <a:avLst/>
          </a:prstGeom>
        </p:spPr>
      </p:pic>
      <p:pic>
        <p:nvPicPr>
          <p:cNvPr id="23" name="Immagine 23">
            <a:extLst>
              <a:ext uri="{FF2B5EF4-FFF2-40B4-BE49-F238E27FC236}">
                <a16:creationId xmlns:a16="http://schemas.microsoft.com/office/drawing/2014/main" id="{F48ECD16-4C8F-CA50-0A28-F46A86EC9B74}"/>
              </a:ext>
            </a:extLst>
          </p:cNvPr>
          <p:cNvPicPr>
            <a:picLocks noChangeAspect="1"/>
          </p:cNvPicPr>
          <p:nvPr/>
        </p:nvPicPr>
        <p:blipFill>
          <a:blip r:embed="rId11"/>
          <a:stretch>
            <a:fillRect/>
          </a:stretch>
        </p:blipFill>
        <p:spPr>
          <a:xfrm>
            <a:off x="233083" y="5090699"/>
            <a:ext cx="2743200" cy="585216"/>
          </a:xfrm>
          <a:prstGeom prst="rect">
            <a:avLst/>
          </a:prstGeom>
        </p:spPr>
      </p:pic>
      <p:pic>
        <p:nvPicPr>
          <p:cNvPr id="24" name="Immagine 24">
            <a:extLst>
              <a:ext uri="{FF2B5EF4-FFF2-40B4-BE49-F238E27FC236}">
                <a16:creationId xmlns:a16="http://schemas.microsoft.com/office/drawing/2014/main" id="{9A225A0C-43B2-DCFC-DEFA-02299F9AADA6}"/>
              </a:ext>
            </a:extLst>
          </p:cNvPr>
          <p:cNvPicPr>
            <a:picLocks noChangeAspect="1"/>
          </p:cNvPicPr>
          <p:nvPr/>
        </p:nvPicPr>
        <p:blipFill>
          <a:blip r:embed="rId12"/>
          <a:stretch>
            <a:fillRect/>
          </a:stretch>
        </p:blipFill>
        <p:spPr>
          <a:xfrm>
            <a:off x="10977002" y="3759293"/>
            <a:ext cx="1022537" cy="827555"/>
          </a:xfrm>
          <a:prstGeom prst="rect">
            <a:avLst/>
          </a:prstGeom>
        </p:spPr>
      </p:pic>
      <p:pic>
        <p:nvPicPr>
          <p:cNvPr id="25" name="Immagine 25">
            <a:extLst>
              <a:ext uri="{FF2B5EF4-FFF2-40B4-BE49-F238E27FC236}">
                <a16:creationId xmlns:a16="http://schemas.microsoft.com/office/drawing/2014/main" id="{D5ED1EC9-F865-5AA2-8C01-E791516EDF6C}"/>
              </a:ext>
            </a:extLst>
          </p:cNvPr>
          <p:cNvPicPr>
            <a:picLocks noChangeAspect="1"/>
          </p:cNvPicPr>
          <p:nvPr/>
        </p:nvPicPr>
        <p:blipFill>
          <a:blip r:embed="rId13"/>
          <a:stretch>
            <a:fillRect/>
          </a:stretch>
        </p:blipFill>
        <p:spPr>
          <a:xfrm>
            <a:off x="59952" y="1489262"/>
            <a:ext cx="1520639" cy="625289"/>
          </a:xfrm>
          <a:prstGeom prst="rect">
            <a:avLst/>
          </a:prstGeom>
        </p:spPr>
      </p:pic>
      <p:pic>
        <p:nvPicPr>
          <p:cNvPr id="26" name="Immagine 26">
            <a:extLst>
              <a:ext uri="{FF2B5EF4-FFF2-40B4-BE49-F238E27FC236}">
                <a16:creationId xmlns:a16="http://schemas.microsoft.com/office/drawing/2014/main" id="{B4C1DDCF-519E-6055-0E00-099BA4C44B57}"/>
              </a:ext>
            </a:extLst>
          </p:cNvPr>
          <p:cNvPicPr>
            <a:picLocks noChangeAspect="1"/>
          </p:cNvPicPr>
          <p:nvPr/>
        </p:nvPicPr>
        <p:blipFill>
          <a:blip r:embed="rId14"/>
          <a:stretch>
            <a:fillRect/>
          </a:stretch>
        </p:blipFill>
        <p:spPr>
          <a:xfrm>
            <a:off x="152400" y="4323678"/>
            <a:ext cx="1335742" cy="532504"/>
          </a:xfrm>
          <a:prstGeom prst="rect">
            <a:avLst/>
          </a:prstGeom>
        </p:spPr>
      </p:pic>
      <p:pic>
        <p:nvPicPr>
          <p:cNvPr id="27" name="Immagine 27" descr="Immagine che contiene lavagnabianca&#10;&#10;Descrizione generata automaticamente">
            <a:extLst>
              <a:ext uri="{FF2B5EF4-FFF2-40B4-BE49-F238E27FC236}">
                <a16:creationId xmlns:a16="http://schemas.microsoft.com/office/drawing/2014/main" id="{63690DF4-86B6-E32F-8698-A31C35A57EC4}"/>
              </a:ext>
            </a:extLst>
          </p:cNvPr>
          <p:cNvPicPr>
            <a:picLocks noChangeAspect="1"/>
          </p:cNvPicPr>
          <p:nvPr/>
        </p:nvPicPr>
        <p:blipFill>
          <a:blip r:embed="rId15"/>
          <a:stretch>
            <a:fillRect/>
          </a:stretch>
        </p:blipFill>
        <p:spPr>
          <a:xfrm>
            <a:off x="9115425" y="5464549"/>
            <a:ext cx="944656" cy="886385"/>
          </a:xfrm>
          <a:prstGeom prst="rect">
            <a:avLst/>
          </a:prstGeom>
        </p:spPr>
      </p:pic>
      <p:pic>
        <p:nvPicPr>
          <p:cNvPr id="28" name="Immagine 28">
            <a:extLst>
              <a:ext uri="{FF2B5EF4-FFF2-40B4-BE49-F238E27FC236}">
                <a16:creationId xmlns:a16="http://schemas.microsoft.com/office/drawing/2014/main" id="{D4F56D21-2CF3-4135-200E-F20B60AA0E1F}"/>
              </a:ext>
            </a:extLst>
          </p:cNvPr>
          <p:cNvPicPr>
            <a:picLocks noChangeAspect="1"/>
          </p:cNvPicPr>
          <p:nvPr/>
        </p:nvPicPr>
        <p:blipFill>
          <a:blip r:embed="rId16"/>
          <a:stretch>
            <a:fillRect/>
          </a:stretch>
        </p:blipFill>
        <p:spPr>
          <a:xfrm>
            <a:off x="9923930" y="4951833"/>
            <a:ext cx="1721224" cy="683651"/>
          </a:xfrm>
          <a:prstGeom prst="rect">
            <a:avLst/>
          </a:prstGeom>
        </p:spPr>
      </p:pic>
      <p:pic>
        <p:nvPicPr>
          <p:cNvPr id="29" name="Immagine 29" descr="Immagine che contiene testo&#10;&#10;Descrizione generata automaticamente">
            <a:extLst>
              <a:ext uri="{FF2B5EF4-FFF2-40B4-BE49-F238E27FC236}">
                <a16:creationId xmlns:a16="http://schemas.microsoft.com/office/drawing/2014/main" id="{5B74A692-3860-BCBD-1F71-DAA3B2BA6E96}"/>
              </a:ext>
            </a:extLst>
          </p:cNvPr>
          <p:cNvPicPr>
            <a:picLocks noChangeAspect="1"/>
          </p:cNvPicPr>
          <p:nvPr/>
        </p:nvPicPr>
        <p:blipFill>
          <a:blip r:embed="rId17"/>
          <a:stretch>
            <a:fillRect/>
          </a:stretch>
        </p:blipFill>
        <p:spPr>
          <a:xfrm>
            <a:off x="2712384" y="6053417"/>
            <a:ext cx="1298763" cy="649942"/>
          </a:xfrm>
          <a:prstGeom prst="rect">
            <a:avLst/>
          </a:prstGeom>
        </p:spPr>
      </p:pic>
      <p:pic>
        <p:nvPicPr>
          <p:cNvPr id="30" name="Immagine 30">
            <a:extLst>
              <a:ext uri="{FF2B5EF4-FFF2-40B4-BE49-F238E27FC236}">
                <a16:creationId xmlns:a16="http://schemas.microsoft.com/office/drawing/2014/main" id="{15A283D6-D890-9FFC-2F77-7702A173F590}"/>
              </a:ext>
            </a:extLst>
          </p:cNvPr>
          <p:cNvPicPr>
            <a:picLocks noChangeAspect="1"/>
          </p:cNvPicPr>
          <p:nvPr/>
        </p:nvPicPr>
        <p:blipFill>
          <a:blip r:embed="rId18"/>
          <a:stretch>
            <a:fillRect/>
          </a:stretch>
        </p:blipFill>
        <p:spPr>
          <a:xfrm>
            <a:off x="11227734" y="1577787"/>
            <a:ext cx="673475" cy="663390"/>
          </a:xfrm>
          <a:prstGeom prst="rect">
            <a:avLst/>
          </a:prstGeom>
        </p:spPr>
      </p:pic>
      <p:pic>
        <p:nvPicPr>
          <p:cNvPr id="31" name="Immagine 31">
            <a:extLst>
              <a:ext uri="{FF2B5EF4-FFF2-40B4-BE49-F238E27FC236}">
                <a16:creationId xmlns:a16="http://schemas.microsoft.com/office/drawing/2014/main" id="{29F4EF73-9CAC-07F2-455A-197325DF5BED}"/>
              </a:ext>
            </a:extLst>
          </p:cNvPr>
          <p:cNvPicPr>
            <a:picLocks noChangeAspect="1"/>
          </p:cNvPicPr>
          <p:nvPr/>
        </p:nvPicPr>
        <p:blipFill>
          <a:blip r:embed="rId19"/>
          <a:stretch>
            <a:fillRect/>
          </a:stretch>
        </p:blipFill>
        <p:spPr>
          <a:xfrm>
            <a:off x="11274238" y="583826"/>
            <a:ext cx="741830" cy="741830"/>
          </a:xfrm>
          <a:prstGeom prst="rect">
            <a:avLst/>
          </a:prstGeom>
        </p:spPr>
      </p:pic>
      <p:pic>
        <p:nvPicPr>
          <p:cNvPr id="32" name="Immagine 32">
            <a:extLst>
              <a:ext uri="{FF2B5EF4-FFF2-40B4-BE49-F238E27FC236}">
                <a16:creationId xmlns:a16="http://schemas.microsoft.com/office/drawing/2014/main" id="{3ECEECB8-90BA-1C60-BEFE-9C658711C913}"/>
              </a:ext>
            </a:extLst>
          </p:cNvPr>
          <p:cNvPicPr>
            <a:picLocks noChangeAspect="1"/>
          </p:cNvPicPr>
          <p:nvPr/>
        </p:nvPicPr>
        <p:blipFill>
          <a:blip r:embed="rId20"/>
          <a:stretch>
            <a:fillRect/>
          </a:stretch>
        </p:blipFill>
        <p:spPr>
          <a:xfrm>
            <a:off x="11187953" y="2740456"/>
            <a:ext cx="726142" cy="740595"/>
          </a:xfrm>
          <a:prstGeom prst="rect">
            <a:avLst/>
          </a:prstGeom>
        </p:spPr>
      </p:pic>
      <p:pic>
        <p:nvPicPr>
          <p:cNvPr id="33" name="Immagine 33" descr="Immagine che contiene testo&#10;&#10;Descrizione generata automaticamente">
            <a:extLst>
              <a:ext uri="{FF2B5EF4-FFF2-40B4-BE49-F238E27FC236}">
                <a16:creationId xmlns:a16="http://schemas.microsoft.com/office/drawing/2014/main" id="{22D46703-7435-A28D-6382-3366DC692ACC}"/>
              </a:ext>
            </a:extLst>
          </p:cNvPr>
          <p:cNvPicPr>
            <a:picLocks noChangeAspect="1"/>
          </p:cNvPicPr>
          <p:nvPr/>
        </p:nvPicPr>
        <p:blipFill>
          <a:blip r:embed="rId21"/>
          <a:stretch>
            <a:fillRect/>
          </a:stretch>
        </p:blipFill>
        <p:spPr>
          <a:xfrm>
            <a:off x="3191434" y="5294243"/>
            <a:ext cx="2743200" cy="536713"/>
          </a:xfrm>
          <a:prstGeom prst="rect">
            <a:avLst/>
          </a:prstGeom>
        </p:spPr>
      </p:pic>
      <p:pic>
        <p:nvPicPr>
          <p:cNvPr id="34" name="Immagine 34">
            <a:extLst>
              <a:ext uri="{FF2B5EF4-FFF2-40B4-BE49-F238E27FC236}">
                <a16:creationId xmlns:a16="http://schemas.microsoft.com/office/drawing/2014/main" id="{B6514CFB-3D79-1515-A666-E39C9984C5D2}"/>
              </a:ext>
            </a:extLst>
          </p:cNvPr>
          <p:cNvPicPr>
            <a:picLocks noChangeAspect="1"/>
          </p:cNvPicPr>
          <p:nvPr/>
        </p:nvPicPr>
        <p:blipFill>
          <a:blip r:embed="rId22"/>
          <a:stretch>
            <a:fillRect/>
          </a:stretch>
        </p:blipFill>
        <p:spPr>
          <a:xfrm>
            <a:off x="6266329" y="5466771"/>
            <a:ext cx="2850776" cy="415777"/>
          </a:xfrm>
          <a:prstGeom prst="rect">
            <a:avLst/>
          </a:prstGeom>
        </p:spPr>
      </p:pic>
      <p:pic>
        <p:nvPicPr>
          <p:cNvPr id="35" name="Immagine 35" descr="Immagine che contiene testo&#10;&#10;Descrizione generata automaticamente">
            <a:extLst>
              <a:ext uri="{FF2B5EF4-FFF2-40B4-BE49-F238E27FC236}">
                <a16:creationId xmlns:a16="http://schemas.microsoft.com/office/drawing/2014/main" id="{0BF0A8B3-DCF5-B9D4-6E02-EFE4B6ACC68F}"/>
              </a:ext>
            </a:extLst>
          </p:cNvPr>
          <p:cNvPicPr>
            <a:picLocks noChangeAspect="1"/>
          </p:cNvPicPr>
          <p:nvPr/>
        </p:nvPicPr>
        <p:blipFill>
          <a:blip r:embed="rId23"/>
          <a:stretch>
            <a:fillRect/>
          </a:stretch>
        </p:blipFill>
        <p:spPr>
          <a:xfrm>
            <a:off x="17929" y="3267926"/>
            <a:ext cx="1470212" cy="815207"/>
          </a:xfrm>
          <a:prstGeom prst="rect">
            <a:avLst/>
          </a:prstGeom>
        </p:spPr>
      </p:pic>
    </p:spTree>
    <p:extLst>
      <p:ext uri="{BB962C8B-B14F-4D97-AF65-F5344CB8AC3E}">
        <p14:creationId xmlns:p14="http://schemas.microsoft.com/office/powerpoint/2010/main" val="53297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4</a:t>
            </a:fld>
            <a:endParaRPr lang="it-IT"/>
          </a:p>
        </p:txBody>
      </p:sp>
      <p:sp>
        <p:nvSpPr>
          <p:cNvPr id="34" name="CasellaDiTesto 33">
            <a:extLst>
              <a:ext uri="{FF2B5EF4-FFF2-40B4-BE49-F238E27FC236}">
                <a16:creationId xmlns:a16="http://schemas.microsoft.com/office/drawing/2014/main" id="{621D4C70-328C-4814-92A9-7CF678C1880B}"/>
              </a:ext>
            </a:extLst>
          </p:cNvPr>
          <p:cNvSpPr txBox="1"/>
          <p:nvPr/>
        </p:nvSpPr>
        <p:spPr>
          <a:xfrm>
            <a:off x="7150732" y="250961"/>
            <a:ext cx="4366328" cy="253916"/>
          </a:xfrm>
          <a:prstGeom prst="rect">
            <a:avLst/>
          </a:prstGeom>
          <a:noFill/>
        </p:spPr>
        <p:txBody>
          <a:bodyPr wrap="square">
            <a:spAutoFit/>
          </a:bodyPr>
          <a:lstStyle/>
          <a:p>
            <a:r>
              <a:rPr lang="en-US" sz="1050" b="1" i="1">
                <a:solidFill>
                  <a:srgbClr val="002948"/>
                </a:solidFill>
                <a:latin typeface="Calibri" panose="020F0502020204030204" pitchFamily="34" charset="0"/>
                <a:cs typeface="Calibri" panose="020F0502020204030204" pitchFamily="34" charset="0"/>
              </a:rPr>
              <a:t>Giada </a:t>
            </a:r>
            <a:r>
              <a:rPr lang="en-US" sz="1050" b="1" i="1" err="1">
                <a:solidFill>
                  <a:srgbClr val="002948"/>
                </a:solidFill>
                <a:latin typeface="Calibri" panose="020F0502020204030204" pitchFamily="34" charset="0"/>
                <a:cs typeface="Calibri" panose="020F0502020204030204" pitchFamily="34" charset="0"/>
              </a:rPr>
              <a:t>Petringa</a:t>
            </a:r>
            <a:endParaRPr lang="it-IT" sz="1050"/>
          </a:p>
        </p:txBody>
      </p:sp>
      <p:sp>
        <p:nvSpPr>
          <p:cNvPr id="12" name="CasellaDiTesto 11">
            <a:extLst>
              <a:ext uri="{FF2B5EF4-FFF2-40B4-BE49-F238E27FC236}">
                <a16:creationId xmlns:a16="http://schemas.microsoft.com/office/drawing/2014/main" id="{FE031044-B70B-4FA1-993E-6AC555D4E703}"/>
              </a:ext>
            </a:extLst>
          </p:cNvPr>
          <p:cNvSpPr txBox="1"/>
          <p:nvPr/>
        </p:nvSpPr>
        <p:spPr>
          <a:xfrm>
            <a:off x="119336" y="527074"/>
            <a:ext cx="5832647" cy="369332"/>
          </a:xfrm>
          <a:prstGeom prst="rect">
            <a:avLst/>
          </a:prstGeom>
          <a:noFill/>
        </p:spPr>
        <p:txBody>
          <a:bodyPr wrap="square">
            <a:spAutoFit/>
          </a:bodyPr>
          <a:lstStyle/>
          <a:p>
            <a:r>
              <a:rPr lang="it-IT">
                <a:solidFill>
                  <a:schemeClr val="bg1"/>
                </a:solidFill>
                <a:latin typeface="Calibri" panose="020F0502020204030204" pitchFamily="34" charset="0"/>
                <a:cs typeface="Calibri" panose="020F0502020204030204" pitchFamily="34" charset="0"/>
              </a:rPr>
              <a:t>Text</a:t>
            </a:r>
          </a:p>
        </p:txBody>
      </p:sp>
      <p:sp>
        <p:nvSpPr>
          <p:cNvPr id="14" name="Rectangle 2">
            <a:extLst>
              <a:ext uri="{FF2B5EF4-FFF2-40B4-BE49-F238E27FC236}">
                <a16:creationId xmlns:a16="http://schemas.microsoft.com/office/drawing/2014/main" id="{B5DB8084-DB23-6141-BD1B-CE5F7F009BBD}"/>
              </a:ext>
            </a:extLst>
          </p:cNvPr>
          <p:cNvSpPr>
            <a:spLocks noChangeArrowheads="1"/>
          </p:cNvSpPr>
          <p:nvPr/>
        </p:nvSpPr>
        <p:spPr bwMode="auto">
          <a:xfrm>
            <a:off x="1524000" y="558738"/>
            <a:ext cx="9144000"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FOOT (</a:t>
            </a:r>
            <a:r>
              <a:rPr lang="it-IT" sz="3200" b="1" err="1">
                <a:solidFill>
                  <a:srgbClr val="000090"/>
                </a:solidFill>
                <a:latin typeface="Calibri" panose="020F0502020204030204" pitchFamily="34" charset="0"/>
                <a:cs typeface="Calibri" panose="020F0502020204030204" pitchFamily="34" charset="0"/>
              </a:rPr>
              <a:t>FragmentatiOn</a:t>
            </a:r>
            <a:r>
              <a:rPr lang="it-IT" sz="3200" b="1">
                <a:solidFill>
                  <a:srgbClr val="000090"/>
                </a:solidFill>
                <a:latin typeface="Calibri" panose="020F0502020204030204" pitchFamily="34" charset="0"/>
                <a:cs typeface="Calibri" panose="020F0502020204030204" pitchFamily="34" charset="0"/>
              </a:rPr>
              <a:t> Of Target)</a:t>
            </a:r>
          </a:p>
        </p:txBody>
      </p:sp>
      <p:sp>
        <p:nvSpPr>
          <p:cNvPr id="15" name="CasellaDiTesto 14">
            <a:extLst>
              <a:ext uri="{FF2B5EF4-FFF2-40B4-BE49-F238E27FC236}">
                <a16:creationId xmlns:a16="http://schemas.microsoft.com/office/drawing/2014/main" id="{B056819E-F437-A84E-B6FA-637F7F679457}"/>
              </a:ext>
            </a:extLst>
          </p:cNvPr>
          <p:cNvSpPr txBox="1"/>
          <p:nvPr/>
        </p:nvSpPr>
        <p:spPr>
          <a:xfrm>
            <a:off x="815847" y="1308300"/>
            <a:ext cx="1037688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a:ln>
                  <a:noFill/>
                </a:ln>
                <a:solidFill>
                  <a:srgbClr val="FF0000"/>
                </a:solidFill>
                <a:effectLst/>
                <a:uLnTx/>
                <a:uFillTx/>
                <a:latin typeface="Calibri"/>
                <a:ea typeface="+mn-ea"/>
                <a:cs typeface="+mn-cs"/>
              </a:rPr>
              <a:t>Goal: </a:t>
            </a:r>
            <a:r>
              <a:rPr kumimoji="0" lang="it-IT" sz="2200" i="0" u="none" strike="noStrike" kern="1200" cap="none" spc="0" normalizeH="0" baseline="0" noProof="0" err="1">
                <a:ln>
                  <a:noFill/>
                </a:ln>
                <a:solidFill>
                  <a:srgbClr val="000090"/>
                </a:solidFill>
                <a:effectLst/>
                <a:uLnTx/>
                <a:uFillTx/>
                <a:latin typeface="Calibri"/>
                <a:ea typeface="+mn-ea"/>
                <a:cs typeface="+mn-cs"/>
              </a:rPr>
              <a:t>measurement</a:t>
            </a:r>
            <a:r>
              <a:rPr kumimoji="0" lang="it-IT" sz="2200" i="0" u="none" strike="noStrike" kern="1200" cap="none" spc="0" normalizeH="0" baseline="0" noProof="0">
                <a:ln>
                  <a:noFill/>
                </a:ln>
                <a:solidFill>
                  <a:srgbClr val="000090"/>
                </a:solidFill>
                <a:effectLst/>
                <a:uLnTx/>
                <a:uFillTx/>
                <a:latin typeface="Calibri"/>
                <a:ea typeface="+mn-ea"/>
                <a:cs typeface="+mn-cs"/>
              </a:rPr>
              <a:t> of target and </a:t>
            </a:r>
            <a:r>
              <a:rPr kumimoji="0" lang="it-IT" sz="2200" i="0" u="none" strike="noStrike" kern="1200" cap="none" spc="0" normalizeH="0" baseline="0" noProof="0" err="1">
                <a:ln>
                  <a:noFill/>
                </a:ln>
                <a:solidFill>
                  <a:srgbClr val="000090"/>
                </a:solidFill>
                <a:effectLst/>
                <a:uLnTx/>
                <a:uFillTx/>
                <a:latin typeface="Calibri"/>
                <a:ea typeface="+mn-ea"/>
                <a:cs typeface="+mn-cs"/>
              </a:rPr>
              <a:t>projectile</a:t>
            </a:r>
            <a:r>
              <a:rPr kumimoji="0" lang="it-IT" sz="2200" i="0" u="none" strike="noStrike" kern="1200" cap="none" spc="0" normalizeH="0" baseline="0" noProof="0">
                <a:ln>
                  <a:noFill/>
                </a:ln>
                <a:solidFill>
                  <a:srgbClr val="000090"/>
                </a:solidFill>
                <a:effectLst/>
                <a:uLnTx/>
                <a:uFillTx/>
                <a:latin typeface="Calibri"/>
                <a:ea typeface="+mn-ea"/>
                <a:cs typeface="+mn-cs"/>
              </a:rPr>
              <a:t> </a:t>
            </a:r>
            <a:r>
              <a:rPr kumimoji="0" lang="it-IT" sz="2200" i="0" u="none" strike="noStrike" kern="1200" cap="none" spc="0" normalizeH="0" baseline="0" noProof="0" err="1">
                <a:ln>
                  <a:noFill/>
                </a:ln>
                <a:solidFill>
                  <a:srgbClr val="000090"/>
                </a:solidFill>
                <a:effectLst/>
                <a:uLnTx/>
                <a:uFillTx/>
                <a:latin typeface="Calibri"/>
                <a:ea typeface="+mn-ea"/>
                <a:cs typeface="+mn-cs"/>
              </a:rPr>
              <a:t>fragmentation</a:t>
            </a:r>
            <a:r>
              <a:rPr kumimoji="0" lang="it-IT" sz="2200" i="0" u="none" strike="noStrike" kern="1200" cap="none" spc="0" normalizeH="0" baseline="0" noProof="0">
                <a:ln>
                  <a:noFill/>
                </a:ln>
                <a:solidFill>
                  <a:srgbClr val="000090"/>
                </a:solidFill>
                <a:effectLst/>
                <a:uLnTx/>
                <a:uFillTx/>
                <a:latin typeface="Calibri"/>
                <a:ea typeface="+mn-ea"/>
                <a:cs typeface="+mn-cs"/>
              </a:rPr>
              <a:t> cross </a:t>
            </a:r>
            <a:r>
              <a:rPr kumimoji="0" lang="it-IT" sz="2200" i="0" u="none" strike="noStrike" kern="1200" cap="none" spc="0" normalizeH="0" baseline="0" noProof="0" err="1">
                <a:ln>
                  <a:noFill/>
                </a:ln>
                <a:solidFill>
                  <a:srgbClr val="000090"/>
                </a:solidFill>
                <a:effectLst/>
                <a:uLnTx/>
                <a:uFillTx/>
                <a:latin typeface="Calibri"/>
                <a:ea typeface="+mn-ea"/>
                <a:cs typeface="+mn-cs"/>
              </a:rPr>
              <a:t>section</a:t>
            </a:r>
            <a:r>
              <a:rPr kumimoji="0" lang="it-IT" sz="2200" i="0" u="none" strike="noStrike" kern="1200" cap="none" spc="0" normalizeH="0" baseline="0" noProof="0">
                <a:ln>
                  <a:noFill/>
                </a:ln>
                <a:solidFill>
                  <a:srgbClr val="000090"/>
                </a:solidFill>
                <a:effectLst/>
                <a:uLnTx/>
                <a:uFillTx/>
                <a:latin typeface="Calibri"/>
                <a:ea typeface="+mn-ea"/>
                <a:cs typeface="+mn-cs"/>
              </a:rPr>
              <a:t> </a:t>
            </a:r>
            <a:r>
              <a:rPr kumimoji="0" lang="it-IT" sz="2200" i="0" u="none" strike="noStrike" kern="1200" cap="none" spc="0" normalizeH="0" baseline="0" noProof="0" err="1">
                <a:ln>
                  <a:noFill/>
                </a:ln>
                <a:solidFill>
                  <a:srgbClr val="000090"/>
                </a:solidFill>
                <a:effectLst/>
                <a:uLnTx/>
                <a:uFillTx/>
                <a:latin typeface="Calibri"/>
                <a:ea typeface="+mn-ea"/>
                <a:cs typeface="+mn-cs"/>
              </a:rPr>
              <a:t>relevant</a:t>
            </a:r>
            <a:r>
              <a:rPr kumimoji="0" lang="it-IT" sz="2200" i="0" u="none" strike="noStrike" kern="1200" cap="none" spc="0" normalizeH="0" baseline="0" noProof="0">
                <a:ln>
                  <a:noFill/>
                </a:ln>
                <a:solidFill>
                  <a:srgbClr val="000090"/>
                </a:solidFill>
                <a:effectLst/>
                <a:uLnTx/>
                <a:uFillTx/>
                <a:latin typeface="Calibri"/>
                <a:ea typeface="+mn-ea"/>
                <a:cs typeface="+mn-cs"/>
              </a:rPr>
              <a:t> for </a:t>
            </a:r>
            <a:r>
              <a:rPr kumimoji="0" lang="it-IT" sz="2200" b="1" i="0" u="none" strike="noStrike" kern="1200" cap="none" spc="0" normalizeH="0" baseline="0" noProof="0" err="1">
                <a:ln>
                  <a:noFill/>
                </a:ln>
                <a:solidFill>
                  <a:srgbClr val="000090"/>
                </a:solidFill>
                <a:effectLst/>
                <a:uLnTx/>
                <a:uFillTx/>
                <a:latin typeface="Calibri"/>
                <a:ea typeface="+mn-ea"/>
                <a:cs typeface="+mn-cs"/>
              </a:rPr>
              <a:t>particle</a:t>
            </a:r>
            <a:r>
              <a:rPr kumimoji="0" lang="it-IT" sz="2200" b="1" i="0" u="none" strike="noStrike" kern="1200" cap="none" spc="0" normalizeH="0" baseline="0" noProof="0">
                <a:ln>
                  <a:noFill/>
                </a:ln>
                <a:solidFill>
                  <a:srgbClr val="000090"/>
                </a:solidFill>
                <a:effectLst/>
                <a:uLnTx/>
                <a:uFillTx/>
                <a:latin typeface="Calibri"/>
                <a:ea typeface="+mn-ea"/>
                <a:cs typeface="+mn-cs"/>
              </a:rPr>
              <a:t> </a:t>
            </a:r>
            <a:r>
              <a:rPr kumimoji="0" lang="it-IT" sz="2200" b="1" i="0" u="none" strike="noStrike" kern="1200" cap="none" spc="0" normalizeH="0" baseline="0" noProof="0" err="1">
                <a:ln>
                  <a:noFill/>
                </a:ln>
                <a:solidFill>
                  <a:srgbClr val="000090"/>
                </a:solidFill>
                <a:effectLst/>
                <a:uLnTx/>
                <a:uFillTx/>
                <a:latin typeface="Calibri"/>
                <a:ea typeface="+mn-ea"/>
                <a:cs typeface="+mn-cs"/>
              </a:rPr>
              <a:t>therapy</a:t>
            </a:r>
            <a:r>
              <a:rPr kumimoji="0" lang="it-IT" sz="2200" b="1" i="0" u="none" strike="noStrike" kern="1200" cap="none" spc="0" normalizeH="0" baseline="0" noProof="0">
                <a:ln>
                  <a:noFill/>
                </a:ln>
                <a:solidFill>
                  <a:srgbClr val="000090"/>
                </a:solidFill>
                <a:effectLst/>
                <a:uLnTx/>
                <a:uFillTx/>
                <a:latin typeface="Calibri"/>
                <a:ea typeface="+mn-ea"/>
                <a:cs typeface="+mn-cs"/>
              </a:rPr>
              <a:t> </a:t>
            </a:r>
            <a:r>
              <a:rPr kumimoji="0" lang="it-IT" sz="2200" i="0" u="none" strike="noStrike" kern="1200" cap="none" spc="0" normalizeH="0" baseline="0" noProof="0">
                <a:ln>
                  <a:noFill/>
                </a:ln>
                <a:solidFill>
                  <a:srgbClr val="000090"/>
                </a:solidFill>
                <a:effectLst/>
                <a:uLnTx/>
                <a:uFillTx/>
                <a:latin typeface="Calibri"/>
                <a:ea typeface="+mn-ea"/>
                <a:cs typeface="+mn-cs"/>
              </a:rPr>
              <a:t>and for </a:t>
            </a:r>
            <a:r>
              <a:rPr kumimoji="0" lang="it-IT" sz="2200" b="1" i="0" u="none" strike="noStrike" kern="1200" cap="none" spc="0" normalizeH="0" baseline="0" noProof="0" err="1">
                <a:ln>
                  <a:noFill/>
                </a:ln>
                <a:solidFill>
                  <a:schemeClr val="accent6">
                    <a:lumMod val="75000"/>
                  </a:schemeClr>
                </a:solidFill>
                <a:effectLst/>
                <a:uLnTx/>
                <a:uFillTx/>
                <a:latin typeface="Calibri"/>
                <a:ea typeface="+mn-ea"/>
                <a:cs typeface="+mn-cs"/>
              </a:rPr>
              <a:t>radioprotection</a:t>
            </a:r>
            <a:r>
              <a:rPr kumimoji="0" lang="it-IT" sz="2200" b="1" i="0" u="none" strike="noStrike" kern="1200" cap="none" spc="0" normalizeH="0" baseline="0" noProof="0">
                <a:ln>
                  <a:noFill/>
                </a:ln>
                <a:solidFill>
                  <a:schemeClr val="accent6">
                    <a:lumMod val="75000"/>
                  </a:schemeClr>
                </a:solidFill>
                <a:effectLst/>
                <a:uLnTx/>
                <a:uFillTx/>
                <a:latin typeface="Calibri"/>
                <a:ea typeface="+mn-ea"/>
                <a:cs typeface="+mn-cs"/>
              </a:rPr>
              <a:t> in </a:t>
            </a:r>
            <a:r>
              <a:rPr kumimoji="0" lang="it-IT" sz="2200" b="1" i="0" u="none" strike="noStrike" kern="1200" cap="none" spc="0" normalizeH="0" baseline="0" noProof="0" err="1">
                <a:ln>
                  <a:noFill/>
                </a:ln>
                <a:solidFill>
                  <a:schemeClr val="accent6">
                    <a:lumMod val="75000"/>
                  </a:schemeClr>
                </a:solidFill>
                <a:effectLst/>
                <a:uLnTx/>
                <a:uFillTx/>
                <a:latin typeface="Calibri"/>
                <a:ea typeface="+mn-ea"/>
                <a:cs typeface="+mn-cs"/>
              </a:rPr>
              <a:t>space</a:t>
            </a:r>
            <a:r>
              <a:rPr kumimoji="0" lang="it-IT" sz="2200" b="1" i="0" u="none" strike="noStrike" kern="1200" cap="none" spc="0" normalizeH="0" baseline="0" noProof="0">
                <a:ln>
                  <a:noFill/>
                </a:ln>
                <a:solidFill>
                  <a:schemeClr val="accent6">
                    <a:lumMod val="75000"/>
                  </a:schemeClr>
                </a:solidFill>
                <a:effectLst/>
                <a:uLnTx/>
                <a:uFillTx/>
                <a:latin typeface="Calibri"/>
                <a:ea typeface="+mn-ea"/>
                <a:cs typeface="+mn-cs"/>
              </a:rPr>
              <a:t> </a:t>
            </a:r>
            <a:r>
              <a:rPr kumimoji="0" lang="it-IT" sz="2200" i="0" u="none" strike="noStrike" kern="1200" cap="none" spc="0" normalizeH="0" baseline="0" noProof="0" err="1">
                <a:ln>
                  <a:noFill/>
                </a:ln>
                <a:solidFill>
                  <a:srgbClr val="000090"/>
                </a:solidFill>
                <a:effectLst/>
                <a:uLnTx/>
                <a:uFillTx/>
                <a:latin typeface="Calibri"/>
                <a:ea typeface="+mn-ea"/>
                <a:cs typeface="+mn-cs"/>
              </a:rPr>
              <a:t>applications</a:t>
            </a:r>
            <a:endParaRPr kumimoji="0" lang="it-IT" sz="2200" i="0" u="none" strike="noStrike" kern="1200" cap="none" spc="0" normalizeH="0" baseline="0" noProof="0">
              <a:ln>
                <a:noFill/>
              </a:ln>
              <a:solidFill>
                <a:srgbClr val="000090"/>
              </a:solidFill>
              <a:effectLst/>
              <a:uLnTx/>
              <a:uFillTx/>
              <a:latin typeface="Calibri"/>
              <a:ea typeface="+mn-ea"/>
              <a:cs typeface="+mn-cs"/>
            </a:endParaRPr>
          </a:p>
        </p:txBody>
      </p:sp>
      <p:pic>
        <p:nvPicPr>
          <p:cNvPr id="16" name="Picture 2">
            <a:extLst>
              <a:ext uri="{FF2B5EF4-FFF2-40B4-BE49-F238E27FC236}">
                <a16:creationId xmlns:a16="http://schemas.microsoft.com/office/drawing/2014/main" id="{E02E7A3A-1F09-DB4F-AE49-6CA3AB8D6C72}"/>
              </a:ext>
            </a:extLst>
          </p:cNvPr>
          <p:cNvPicPr>
            <a:picLocks noChangeAspect="1"/>
          </p:cNvPicPr>
          <p:nvPr/>
        </p:nvPicPr>
        <p:blipFill rotWithShape="1">
          <a:blip r:embed="rId4"/>
          <a:srcRect l="50536" b="49405"/>
          <a:stretch/>
        </p:blipFill>
        <p:spPr>
          <a:xfrm>
            <a:off x="544072" y="4434520"/>
            <a:ext cx="1862669" cy="2250621"/>
          </a:xfrm>
          <a:prstGeom prst="rect">
            <a:avLst/>
          </a:prstGeom>
        </p:spPr>
      </p:pic>
      <p:pic>
        <p:nvPicPr>
          <p:cNvPr id="17" name="Picture 3">
            <a:extLst>
              <a:ext uri="{FF2B5EF4-FFF2-40B4-BE49-F238E27FC236}">
                <a16:creationId xmlns:a16="http://schemas.microsoft.com/office/drawing/2014/main" id="{FBE60EDB-0B28-8144-9248-ADF33C30A8A5}"/>
              </a:ext>
            </a:extLst>
          </p:cNvPr>
          <p:cNvPicPr>
            <a:picLocks noChangeAspect="1"/>
          </p:cNvPicPr>
          <p:nvPr/>
        </p:nvPicPr>
        <p:blipFill>
          <a:blip r:embed="rId5"/>
          <a:stretch>
            <a:fillRect/>
          </a:stretch>
        </p:blipFill>
        <p:spPr>
          <a:xfrm>
            <a:off x="5829318" y="2557847"/>
            <a:ext cx="3516944" cy="3707049"/>
          </a:xfrm>
          <a:prstGeom prst="rect">
            <a:avLst/>
          </a:prstGeom>
        </p:spPr>
      </p:pic>
      <p:sp>
        <p:nvSpPr>
          <p:cNvPr id="19" name="TextBox 4">
            <a:extLst>
              <a:ext uri="{FF2B5EF4-FFF2-40B4-BE49-F238E27FC236}">
                <a16:creationId xmlns:a16="http://schemas.microsoft.com/office/drawing/2014/main" id="{56AB7F18-998D-7E43-B64C-8182044C4D42}"/>
              </a:ext>
            </a:extLst>
          </p:cNvPr>
          <p:cNvSpPr txBox="1"/>
          <p:nvPr/>
        </p:nvSpPr>
        <p:spPr>
          <a:xfrm>
            <a:off x="2372873" y="2580571"/>
            <a:ext cx="3077962" cy="40934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a:t>Projectile fragmentation of </a:t>
            </a:r>
            <a:r>
              <a:rPr lang="en-GB" sz="2000" b="1" baseline="30000"/>
              <a:t>4</a:t>
            </a:r>
            <a:r>
              <a:rPr lang="en-GB" sz="2000" b="1"/>
              <a:t>He, </a:t>
            </a:r>
            <a:r>
              <a:rPr lang="en-GB" sz="2000" b="1" baseline="30000"/>
              <a:t>12</a:t>
            </a:r>
            <a:r>
              <a:rPr lang="en-GB" sz="2000" b="1"/>
              <a:t>C, </a:t>
            </a:r>
            <a:r>
              <a:rPr lang="en-GB" sz="2000" b="1" baseline="30000"/>
              <a:t>16</a:t>
            </a:r>
            <a:r>
              <a:rPr lang="en-GB" sz="2000" b="1"/>
              <a:t>O </a:t>
            </a:r>
            <a:r>
              <a:rPr lang="en-GB" sz="2000"/>
              <a:t> ion beams in the energy range </a:t>
            </a:r>
            <a:r>
              <a:rPr lang="en-GB" sz="2000" b="1"/>
              <a:t>100-500 MeV/u,</a:t>
            </a:r>
            <a:r>
              <a:rPr lang="en-GB" sz="2000"/>
              <a:t> interaction with main constituent of human body (H,C,O)</a:t>
            </a:r>
          </a:p>
          <a:p>
            <a:endParaRPr lang="en-GB" sz="2000"/>
          </a:p>
          <a:p>
            <a:pPr marL="285750" indent="-285750">
              <a:buFont typeface="Arial" panose="020B0604020202020204" pitchFamily="34" charset="0"/>
              <a:buChar char="•"/>
            </a:pPr>
            <a:r>
              <a:rPr lang="en-GB" sz="2000" baseline="30000"/>
              <a:t>12</a:t>
            </a:r>
            <a:r>
              <a:rPr lang="en-GB" sz="2000"/>
              <a:t>C and </a:t>
            </a:r>
            <a:r>
              <a:rPr lang="en-GB" sz="2000" baseline="30000"/>
              <a:t>16</a:t>
            </a:r>
            <a:r>
              <a:rPr lang="en-GB" sz="2000"/>
              <a:t>O target fragmentation induced by </a:t>
            </a:r>
            <a:r>
              <a:rPr lang="en-GB" sz="2000" b="1"/>
              <a:t>proton</a:t>
            </a:r>
            <a:r>
              <a:rPr lang="en-GB" sz="2000"/>
              <a:t> beams of </a:t>
            </a:r>
            <a:r>
              <a:rPr lang="en-GB" sz="2000" b="1"/>
              <a:t>70-250 MeV</a:t>
            </a:r>
          </a:p>
        </p:txBody>
      </p:sp>
      <p:sp>
        <p:nvSpPr>
          <p:cNvPr id="20" name="TextBox 5">
            <a:extLst>
              <a:ext uri="{FF2B5EF4-FFF2-40B4-BE49-F238E27FC236}">
                <a16:creationId xmlns:a16="http://schemas.microsoft.com/office/drawing/2014/main" id="{D2D35E91-3B11-D64B-AF87-15D45EBBBB93}"/>
              </a:ext>
            </a:extLst>
          </p:cNvPr>
          <p:cNvSpPr txBox="1"/>
          <p:nvPr/>
        </p:nvSpPr>
        <p:spPr>
          <a:xfrm>
            <a:off x="9319447" y="2584938"/>
            <a:ext cx="2321169"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t>Same ions used in particle therapy plus ions up to </a:t>
            </a:r>
            <a:r>
              <a:rPr lang="en-GB" baseline="30000"/>
              <a:t>56</a:t>
            </a:r>
            <a:r>
              <a:rPr lang="en-GB"/>
              <a:t>Fe interacting with  hydrogen rich targets, of interest for shielding , at energy </a:t>
            </a:r>
            <a:r>
              <a:rPr lang="en-GB" b="1"/>
              <a:t>100-800 MeV/u</a:t>
            </a:r>
          </a:p>
        </p:txBody>
      </p:sp>
      <p:cxnSp>
        <p:nvCxnSpPr>
          <p:cNvPr id="21" name="Straight Arrow Connector 6">
            <a:extLst>
              <a:ext uri="{FF2B5EF4-FFF2-40B4-BE49-F238E27FC236}">
                <a16:creationId xmlns:a16="http://schemas.microsoft.com/office/drawing/2014/main" id="{38957555-58DE-B14C-849B-6A7FDEFDB5BB}"/>
              </a:ext>
            </a:extLst>
          </p:cNvPr>
          <p:cNvCxnSpPr>
            <a:cxnSpLocks/>
          </p:cNvCxnSpPr>
          <p:nvPr/>
        </p:nvCxnSpPr>
        <p:spPr>
          <a:xfrm flipH="1">
            <a:off x="2626873" y="2065867"/>
            <a:ext cx="474134" cy="423333"/>
          </a:xfrm>
          <a:prstGeom prst="straightConnector1">
            <a:avLst/>
          </a:prstGeom>
          <a:ln w="34925">
            <a:solidFill>
              <a:srgbClr val="00009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12">
            <a:extLst>
              <a:ext uri="{FF2B5EF4-FFF2-40B4-BE49-F238E27FC236}">
                <a16:creationId xmlns:a16="http://schemas.microsoft.com/office/drawing/2014/main" id="{CCE5222F-CEBF-CB4B-8C7C-ABB792B7950E}"/>
              </a:ext>
            </a:extLst>
          </p:cNvPr>
          <p:cNvCxnSpPr>
            <a:cxnSpLocks/>
          </p:cNvCxnSpPr>
          <p:nvPr/>
        </p:nvCxnSpPr>
        <p:spPr>
          <a:xfrm>
            <a:off x="6894073" y="2048934"/>
            <a:ext cx="440267" cy="406399"/>
          </a:xfrm>
          <a:prstGeom prst="straightConnector1">
            <a:avLst/>
          </a:prstGeom>
          <a:ln w="349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16">
            <a:extLst>
              <a:ext uri="{FF2B5EF4-FFF2-40B4-BE49-F238E27FC236}">
                <a16:creationId xmlns:a16="http://schemas.microsoft.com/office/drawing/2014/main" id="{B1F5AD04-5EA1-194F-AE8B-BDE32FC244C3}"/>
              </a:ext>
            </a:extLst>
          </p:cNvPr>
          <p:cNvPicPr>
            <a:picLocks noChangeAspect="1"/>
          </p:cNvPicPr>
          <p:nvPr/>
        </p:nvPicPr>
        <p:blipFill rotWithShape="1">
          <a:blip r:embed="rId4"/>
          <a:srcRect r="50539" b="49405"/>
          <a:stretch/>
        </p:blipFill>
        <p:spPr>
          <a:xfrm>
            <a:off x="561006" y="2294407"/>
            <a:ext cx="1828801" cy="2209858"/>
          </a:xfrm>
          <a:prstGeom prst="rect">
            <a:avLst/>
          </a:prstGeom>
        </p:spPr>
      </p:pic>
      <p:sp>
        <p:nvSpPr>
          <p:cNvPr id="24" name="TextBox 17">
            <a:extLst>
              <a:ext uri="{FF2B5EF4-FFF2-40B4-BE49-F238E27FC236}">
                <a16:creationId xmlns:a16="http://schemas.microsoft.com/office/drawing/2014/main" id="{3B86BD77-4931-9449-97DA-F38DBD89B637}"/>
              </a:ext>
            </a:extLst>
          </p:cNvPr>
          <p:cNvSpPr txBox="1"/>
          <p:nvPr/>
        </p:nvSpPr>
        <p:spPr>
          <a:xfrm>
            <a:off x="899673" y="4114801"/>
            <a:ext cx="1326958" cy="312395"/>
          </a:xfrm>
          <a:prstGeom prst="rect">
            <a:avLst/>
          </a:prstGeom>
          <a:noFill/>
        </p:spPr>
        <p:txBody>
          <a:bodyPr wrap="square" lIns="91440" tIns="45720" rIns="91440" bIns="45720" rtlCol="0" anchor="t">
            <a:spAutoFit/>
          </a:bodyPr>
          <a:lstStyle/>
          <a:p>
            <a:r>
              <a:rPr lang="en-GB" sz="1400">
                <a:solidFill>
                  <a:schemeClr val="bg1"/>
                </a:solidFill>
              </a:rPr>
              <a:t>Radiotherapy</a:t>
            </a:r>
          </a:p>
        </p:txBody>
      </p:sp>
      <p:sp>
        <p:nvSpPr>
          <p:cNvPr id="25" name="TextBox 19">
            <a:extLst>
              <a:ext uri="{FF2B5EF4-FFF2-40B4-BE49-F238E27FC236}">
                <a16:creationId xmlns:a16="http://schemas.microsoft.com/office/drawing/2014/main" id="{C2B6F493-AE36-C748-8630-17C1FBB4016C}"/>
              </a:ext>
            </a:extLst>
          </p:cNvPr>
          <p:cNvSpPr txBox="1"/>
          <p:nvPr/>
        </p:nvSpPr>
        <p:spPr>
          <a:xfrm>
            <a:off x="727261" y="6308437"/>
            <a:ext cx="2096655" cy="307777"/>
          </a:xfrm>
          <a:prstGeom prst="rect">
            <a:avLst/>
          </a:prstGeom>
          <a:noFill/>
        </p:spPr>
        <p:txBody>
          <a:bodyPr wrap="square" rtlCol="0">
            <a:spAutoFit/>
          </a:bodyPr>
          <a:lstStyle/>
          <a:p>
            <a:r>
              <a:rPr lang="en-GB" sz="1400">
                <a:solidFill>
                  <a:schemeClr val="bg1"/>
                </a:solidFill>
              </a:rPr>
              <a:t>Particle therapy </a:t>
            </a:r>
          </a:p>
        </p:txBody>
      </p:sp>
    </p:spTree>
    <p:custDataLst>
      <p:tags r:id="rId1"/>
    </p:custDataLst>
    <p:extLst>
      <p:ext uri="{BB962C8B-B14F-4D97-AF65-F5344CB8AC3E}">
        <p14:creationId xmlns:p14="http://schemas.microsoft.com/office/powerpoint/2010/main" val="2689797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fld id="{825A1364-9D83-4D37-A282-5E5560CE45FB}" type="slidenum">
              <a:rPr lang="it-IT" smtClean="0"/>
              <a:pPr/>
              <a:t>5</a:t>
            </a:fld>
            <a:endParaRPr lang="it-IT"/>
          </a:p>
        </p:txBody>
      </p:sp>
      <p:sp>
        <p:nvSpPr>
          <p:cNvPr id="34" name="CasellaDiTesto 33">
            <a:extLst>
              <a:ext uri="{FF2B5EF4-FFF2-40B4-BE49-F238E27FC236}">
                <a16:creationId xmlns:a16="http://schemas.microsoft.com/office/drawing/2014/main" id="{621D4C70-328C-4814-92A9-7CF678C1880B}"/>
              </a:ext>
            </a:extLst>
          </p:cNvPr>
          <p:cNvSpPr txBox="1"/>
          <p:nvPr/>
        </p:nvSpPr>
        <p:spPr>
          <a:xfrm>
            <a:off x="7150732" y="250961"/>
            <a:ext cx="4366328" cy="253916"/>
          </a:xfrm>
          <a:prstGeom prst="rect">
            <a:avLst/>
          </a:prstGeom>
          <a:noFill/>
        </p:spPr>
        <p:txBody>
          <a:bodyPr wrap="square">
            <a:spAutoFit/>
          </a:bodyPr>
          <a:lstStyle/>
          <a:p>
            <a:r>
              <a:rPr lang="en-US" sz="1050" b="1" i="1">
                <a:solidFill>
                  <a:srgbClr val="002948"/>
                </a:solidFill>
                <a:latin typeface="Calibri" panose="020F0502020204030204" pitchFamily="34" charset="0"/>
                <a:cs typeface="Calibri" panose="020F0502020204030204" pitchFamily="34" charset="0"/>
              </a:rPr>
              <a:t>Giada </a:t>
            </a:r>
            <a:r>
              <a:rPr lang="en-US" sz="1050" b="1" i="1" err="1">
                <a:solidFill>
                  <a:srgbClr val="002948"/>
                </a:solidFill>
                <a:latin typeface="Calibri" panose="020F0502020204030204" pitchFamily="34" charset="0"/>
                <a:cs typeface="Calibri" panose="020F0502020204030204" pitchFamily="34" charset="0"/>
              </a:rPr>
              <a:t>Petringa</a:t>
            </a:r>
            <a:endParaRPr lang="it-IT" sz="1050"/>
          </a:p>
        </p:txBody>
      </p:sp>
      <p:sp>
        <p:nvSpPr>
          <p:cNvPr id="32" name="Rectangle 2">
            <a:extLst>
              <a:ext uri="{FF2B5EF4-FFF2-40B4-BE49-F238E27FC236}">
                <a16:creationId xmlns:a16="http://schemas.microsoft.com/office/drawing/2014/main" id="{5ED2587F-232C-1A49-B0B3-6BF5C2FB0BBC}"/>
              </a:ext>
            </a:extLst>
          </p:cNvPr>
          <p:cNvSpPr>
            <a:spLocks noChangeArrowheads="1"/>
          </p:cNvSpPr>
          <p:nvPr/>
        </p:nvSpPr>
        <p:spPr bwMode="auto">
          <a:xfrm>
            <a:off x="776377" y="296774"/>
            <a:ext cx="4677434" cy="833409"/>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The FOOT </a:t>
            </a:r>
            <a:r>
              <a:rPr lang="it-IT" sz="3200" b="1" err="1">
                <a:solidFill>
                  <a:srgbClr val="000090"/>
                </a:solidFill>
                <a:latin typeface="Calibri" panose="020F0502020204030204" pitchFamily="34" charset="0"/>
                <a:cs typeface="Calibri" panose="020F0502020204030204" pitchFamily="34" charset="0"/>
              </a:rPr>
              <a:t>apparatus</a:t>
            </a:r>
            <a:endParaRPr lang="it-IT" sz="3200" b="1">
              <a:solidFill>
                <a:srgbClr val="000090"/>
              </a:solidFill>
              <a:latin typeface="Calibri" panose="020F0502020204030204" pitchFamily="34" charset="0"/>
              <a:cs typeface="Calibri" panose="020F0502020204030204" pitchFamily="34" charset="0"/>
            </a:endParaRPr>
          </a:p>
        </p:txBody>
      </p:sp>
      <p:pic>
        <p:nvPicPr>
          <p:cNvPr id="33" name="Image" descr="Image">
            <a:extLst>
              <a:ext uri="{FF2B5EF4-FFF2-40B4-BE49-F238E27FC236}">
                <a16:creationId xmlns:a16="http://schemas.microsoft.com/office/drawing/2014/main" id="{CA0C07D3-2789-A647-B090-C205AF4C174B}"/>
              </a:ext>
            </a:extLst>
          </p:cNvPr>
          <p:cNvPicPr>
            <a:picLocks noChangeAspect="1"/>
          </p:cNvPicPr>
          <p:nvPr/>
        </p:nvPicPr>
        <p:blipFill>
          <a:blip r:embed="rId4"/>
          <a:srcRect l="1572" r="1572"/>
          <a:stretch>
            <a:fillRect/>
          </a:stretch>
        </p:blipFill>
        <p:spPr>
          <a:xfrm>
            <a:off x="6686491" y="4337555"/>
            <a:ext cx="5505509" cy="2520445"/>
          </a:xfrm>
          <a:prstGeom prst="rect">
            <a:avLst/>
          </a:prstGeom>
          <a:ln w="12700">
            <a:miter lim="400000"/>
          </a:ln>
        </p:spPr>
      </p:pic>
      <p:pic>
        <p:nvPicPr>
          <p:cNvPr id="35" name="Picture 1">
            <a:extLst>
              <a:ext uri="{FF2B5EF4-FFF2-40B4-BE49-F238E27FC236}">
                <a16:creationId xmlns:a16="http://schemas.microsoft.com/office/drawing/2014/main" id="{2454A52B-8FB1-9C43-A4D5-A79F6668EDC7}"/>
              </a:ext>
            </a:extLst>
          </p:cNvPr>
          <p:cNvPicPr>
            <a:picLocks noChangeAspect="1"/>
          </p:cNvPicPr>
          <p:nvPr/>
        </p:nvPicPr>
        <p:blipFill>
          <a:blip r:embed="rId5"/>
          <a:stretch>
            <a:fillRect/>
          </a:stretch>
        </p:blipFill>
        <p:spPr>
          <a:xfrm>
            <a:off x="34550" y="1064982"/>
            <a:ext cx="5677187" cy="3217333"/>
          </a:xfrm>
          <a:prstGeom prst="rect">
            <a:avLst/>
          </a:prstGeom>
        </p:spPr>
      </p:pic>
      <p:sp>
        <p:nvSpPr>
          <p:cNvPr id="36" name="TextBox 8">
            <a:extLst>
              <a:ext uri="{FF2B5EF4-FFF2-40B4-BE49-F238E27FC236}">
                <a16:creationId xmlns:a16="http://schemas.microsoft.com/office/drawing/2014/main" id="{72B387D3-3E34-3C4A-90C4-C3DEE053C098}"/>
              </a:ext>
            </a:extLst>
          </p:cNvPr>
          <p:cNvSpPr txBox="1"/>
          <p:nvPr/>
        </p:nvSpPr>
        <p:spPr>
          <a:xfrm>
            <a:off x="6045199" y="1236132"/>
            <a:ext cx="5943600" cy="3139321"/>
          </a:xfrm>
          <a:prstGeom prst="rect">
            <a:avLst/>
          </a:prstGeom>
          <a:noFill/>
        </p:spPr>
        <p:txBody>
          <a:bodyPr wrap="square" rtlCol="0">
            <a:spAutoFit/>
          </a:bodyPr>
          <a:lstStyle/>
          <a:p>
            <a:pPr marL="285750" indent="-285750">
              <a:buFont typeface="Arial" panose="020B0604020202020204" pitchFamily="34" charset="0"/>
              <a:buChar char="•"/>
            </a:pPr>
            <a:r>
              <a:rPr lang="it-IT"/>
              <a:t>The FOOT detector </a:t>
            </a:r>
            <a:r>
              <a:rPr lang="it-IT" err="1"/>
              <a:t>is</a:t>
            </a:r>
            <a:r>
              <a:rPr lang="it-IT"/>
              <a:t> a </a:t>
            </a:r>
            <a:r>
              <a:rPr lang="it-IT" err="1"/>
              <a:t>movable</a:t>
            </a:r>
            <a:r>
              <a:rPr lang="it-IT"/>
              <a:t> set-up to </a:t>
            </a:r>
            <a:r>
              <a:rPr lang="it-IT" err="1"/>
              <a:t>fit</a:t>
            </a:r>
            <a:r>
              <a:rPr lang="it-IT"/>
              <a:t> the </a:t>
            </a:r>
            <a:r>
              <a:rPr lang="it-IT" err="1"/>
              <a:t>experimental</a:t>
            </a:r>
            <a:r>
              <a:rPr lang="it-IT"/>
              <a:t> rooms </a:t>
            </a:r>
            <a:r>
              <a:rPr lang="it-IT" err="1"/>
              <a:t>dimensions</a:t>
            </a:r>
            <a:r>
              <a:rPr lang="it-IT"/>
              <a:t> of </a:t>
            </a:r>
            <a:r>
              <a:rPr lang="it-IT" err="1"/>
              <a:t>different</a:t>
            </a:r>
            <a:r>
              <a:rPr lang="it-IT"/>
              <a:t> PT treatment centers  </a:t>
            </a:r>
            <a:r>
              <a:rPr lang="it-IT" err="1"/>
              <a:t>experimental</a:t>
            </a:r>
            <a:r>
              <a:rPr lang="it-IT"/>
              <a:t> </a:t>
            </a:r>
            <a:r>
              <a:rPr lang="it-IT" err="1"/>
              <a:t>facility</a:t>
            </a:r>
            <a:r>
              <a:rPr lang="it-IT"/>
              <a:t> (CNAO, HIT, GSI) with </a:t>
            </a:r>
            <a:r>
              <a:rPr lang="it-IT" err="1"/>
              <a:t>ions</a:t>
            </a:r>
            <a:r>
              <a:rPr lang="it-IT"/>
              <a:t> </a:t>
            </a:r>
            <a:r>
              <a:rPr lang="it-IT" err="1"/>
              <a:t>beams</a:t>
            </a:r>
            <a:endParaRPr lang="it-IT"/>
          </a:p>
          <a:p>
            <a:endParaRPr lang="en-GB"/>
          </a:p>
          <a:p>
            <a:pPr marL="285750" indent="-285750">
              <a:buFont typeface="Arial" panose="020B0604020202020204" pitchFamily="34" charset="0"/>
              <a:buChar char="•"/>
            </a:pPr>
            <a:r>
              <a:rPr lang="en-GB" b="1"/>
              <a:t>Fixed target </a:t>
            </a:r>
            <a:r>
              <a:rPr lang="en-GB"/>
              <a:t>experiment with magnetic spectrometer, optimized to detect </a:t>
            </a:r>
            <a:r>
              <a:rPr lang="en-GB" b="1"/>
              <a:t>Z&gt;=3 fragments </a:t>
            </a:r>
          </a:p>
          <a:p>
            <a:pPr marL="285750" indent="-285750">
              <a:buFont typeface="Arial" panose="020B0604020202020204" pitchFamily="34" charset="0"/>
              <a:buChar char="•"/>
            </a:pPr>
            <a:endParaRPr lang="en-GB" b="1"/>
          </a:p>
          <a:p>
            <a:pPr marL="285750" indent="-285750">
              <a:buFont typeface="Arial" panose="020B0604020202020204" pitchFamily="34" charset="0"/>
              <a:buChar char="•"/>
            </a:pPr>
            <a:r>
              <a:rPr lang="it-IT" err="1"/>
              <a:t>Dedicated</a:t>
            </a:r>
            <a:r>
              <a:rPr lang="it-IT"/>
              <a:t>, </a:t>
            </a:r>
            <a:r>
              <a:rPr lang="it-IT" err="1"/>
              <a:t>independent</a:t>
            </a:r>
            <a:r>
              <a:rPr lang="it-IT"/>
              <a:t> setup for </a:t>
            </a:r>
            <a:r>
              <a:rPr lang="it-IT" err="1"/>
              <a:t>detection</a:t>
            </a:r>
            <a:r>
              <a:rPr lang="it-IT"/>
              <a:t> of </a:t>
            </a:r>
            <a:r>
              <a:rPr lang="it-IT" b="1" err="1"/>
              <a:t>Z</a:t>
            </a:r>
            <a:r>
              <a:rPr lang="it-IT" b="1"/>
              <a:t>&lt;3 </a:t>
            </a:r>
            <a:r>
              <a:rPr lang="it-IT" b="1" err="1"/>
              <a:t>fragments</a:t>
            </a:r>
            <a:r>
              <a:rPr lang="it-IT"/>
              <a:t> </a:t>
            </a:r>
            <a:r>
              <a:rPr lang="it-IT" err="1"/>
              <a:t>based</a:t>
            </a:r>
            <a:r>
              <a:rPr lang="it-IT"/>
              <a:t> on </a:t>
            </a:r>
            <a:r>
              <a:rPr lang="it-IT" b="1" u="sng" err="1"/>
              <a:t>emulsions</a:t>
            </a:r>
            <a:r>
              <a:rPr lang="it-IT" b="1"/>
              <a:t> </a:t>
            </a:r>
          </a:p>
          <a:p>
            <a:endParaRPr lang="en-GB" b="1"/>
          </a:p>
        </p:txBody>
      </p:sp>
      <p:pic>
        <p:nvPicPr>
          <p:cNvPr id="37" name="Picture 11">
            <a:extLst>
              <a:ext uri="{FF2B5EF4-FFF2-40B4-BE49-F238E27FC236}">
                <a16:creationId xmlns:a16="http://schemas.microsoft.com/office/drawing/2014/main" id="{3D536314-59F3-C54E-A9DC-DBC0C677711A}"/>
              </a:ext>
            </a:extLst>
          </p:cNvPr>
          <p:cNvPicPr>
            <a:picLocks noChangeAspect="1"/>
          </p:cNvPicPr>
          <p:nvPr/>
        </p:nvPicPr>
        <p:blipFill rotWithShape="1">
          <a:blip r:embed="rId6"/>
          <a:srcRect l="13789"/>
          <a:stretch/>
        </p:blipFill>
        <p:spPr>
          <a:xfrm>
            <a:off x="3058403" y="4996162"/>
            <a:ext cx="2726266" cy="1701021"/>
          </a:xfrm>
          <a:prstGeom prst="rect">
            <a:avLst/>
          </a:prstGeom>
        </p:spPr>
      </p:pic>
      <p:cxnSp>
        <p:nvCxnSpPr>
          <p:cNvPr id="38" name="Straight Arrow Connector 16">
            <a:extLst>
              <a:ext uri="{FF2B5EF4-FFF2-40B4-BE49-F238E27FC236}">
                <a16:creationId xmlns:a16="http://schemas.microsoft.com/office/drawing/2014/main" id="{855DE990-E100-AC46-B7F9-1C4B906D3F32}"/>
              </a:ext>
            </a:extLst>
          </p:cNvPr>
          <p:cNvCxnSpPr>
            <a:cxnSpLocks/>
          </p:cNvCxnSpPr>
          <p:nvPr/>
        </p:nvCxnSpPr>
        <p:spPr>
          <a:xfrm>
            <a:off x="9912424" y="4005064"/>
            <a:ext cx="648072" cy="370389"/>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9">
            <a:extLst>
              <a:ext uri="{FF2B5EF4-FFF2-40B4-BE49-F238E27FC236}">
                <a16:creationId xmlns:a16="http://schemas.microsoft.com/office/drawing/2014/main" id="{2840B1E3-2717-6848-BE00-5F028833AEA2}"/>
              </a:ext>
            </a:extLst>
          </p:cNvPr>
          <p:cNvSpPr txBox="1"/>
          <p:nvPr/>
        </p:nvSpPr>
        <p:spPr>
          <a:xfrm>
            <a:off x="196670" y="4509120"/>
            <a:ext cx="5723467" cy="1754326"/>
          </a:xfrm>
          <a:prstGeom prst="rect">
            <a:avLst/>
          </a:prstGeom>
          <a:noFill/>
          <a:ln>
            <a:noFill/>
          </a:ln>
        </p:spPr>
        <p:txBody>
          <a:bodyPr wrap="square" rtlCol="0">
            <a:spAutoFit/>
          </a:bodyPr>
          <a:lstStyle/>
          <a:p>
            <a:pPr marL="285750" indent="-285750">
              <a:buFont typeface="Arial" panose="020B0604020202020204" pitchFamily="34" charset="0"/>
              <a:buChar char="•"/>
            </a:pPr>
            <a:r>
              <a:rPr lang="en-GB" u="sng"/>
              <a:t>Full-apparatus completed in 2022</a:t>
            </a:r>
            <a:br>
              <a:rPr lang="en-GB" u="sng"/>
            </a:br>
            <a:endParaRPr lang="en-GB" u="sng"/>
          </a:p>
          <a:p>
            <a:pPr marL="285750" indent="-285750">
              <a:buFont typeface="Arial" panose="020B0604020202020204" pitchFamily="34" charset="0"/>
              <a:buChar char="•"/>
            </a:pPr>
            <a:r>
              <a:rPr lang="en-GB"/>
              <a:t>Required performance</a:t>
            </a:r>
            <a:br>
              <a:rPr lang="en-GB"/>
            </a:br>
            <a:r>
              <a:rPr lang="en-GB"/>
              <a:t>for cross-section</a:t>
            </a:r>
            <a:br>
              <a:rPr lang="en-GB"/>
            </a:br>
            <a:r>
              <a:rPr lang="en-GB"/>
              <a:t>accuracy &lt; 10%</a:t>
            </a:r>
          </a:p>
          <a:p>
            <a:endParaRPr lang="en-GB"/>
          </a:p>
        </p:txBody>
      </p:sp>
    </p:spTree>
    <p:custDataLst>
      <p:tags r:id="rId1"/>
    </p:custDataLst>
    <p:extLst>
      <p:ext uri="{BB962C8B-B14F-4D97-AF65-F5344CB8AC3E}">
        <p14:creationId xmlns:p14="http://schemas.microsoft.com/office/powerpoint/2010/main" val="81899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23064F3-0329-874B-A01F-C92DC247125F}"/>
              </a:ext>
            </a:extLst>
          </p:cNvPr>
          <p:cNvSpPr>
            <a:spLocks noGrp="1"/>
          </p:cNvSpPr>
          <p:nvPr>
            <p:ph type="sldNum" sz="quarter" idx="12"/>
          </p:nvPr>
        </p:nvSpPr>
        <p:spPr/>
        <p:txBody>
          <a:bodyPr/>
          <a:lstStyle/>
          <a:p>
            <a:fld id="{825A1364-9D83-4D37-A282-5E5560CE45FB}" type="slidenum">
              <a:rPr lang="it-IT" smtClean="0"/>
              <a:pPr/>
              <a:t>6</a:t>
            </a:fld>
            <a:endParaRPr lang="it-IT"/>
          </a:p>
        </p:txBody>
      </p:sp>
      <p:sp>
        <p:nvSpPr>
          <p:cNvPr id="5" name="Rectangle 2">
            <a:extLst>
              <a:ext uri="{FF2B5EF4-FFF2-40B4-BE49-F238E27FC236}">
                <a16:creationId xmlns:a16="http://schemas.microsoft.com/office/drawing/2014/main" id="{4949813E-1C51-0148-97A0-3273A4BFD1FF}"/>
              </a:ext>
            </a:extLst>
          </p:cNvPr>
          <p:cNvSpPr>
            <a:spLocks noChangeArrowheads="1"/>
          </p:cNvSpPr>
          <p:nvPr/>
        </p:nvSpPr>
        <p:spPr bwMode="auto">
          <a:xfrm>
            <a:off x="507999" y="277258"/>
            <a:ext cx="6766944" cy="838201"/>
          </a:xfrm>
          <a:prstGeom prst="rect">
            <a:avLst/>
          </a:prstGeom>
          <a:noFill/>
          <a:ln w="9525">
            <a:noFill/>
            <a:miter lim="800000"/>
            <a:headEnd/>
            <a:tailEnd/>
          </a:ln>
        </p:spPr>
        <p:txBody>
          <a:bodyPr anchor="ctr"/>
          <a:lstStyle/>
          <a:p>
            <a:pPr algn="ctr"/>
            <a:r>
              <a:rPr lang="it-IT" sz="3200" b="1">
                <a:solidFill>
                  <a:srgbClr val="000090"/>
                </a:solidFill>
                <a:latin typeface="Calibri" panose="020F0502020204030204" pitchFamily="34" charset="0"/>
                <a:cs typeface="Calibri" panose="020F0502020204030204" pitchFamily="34" charset="0"/>
              </a:rPr>
              <a:t>The FOOT data-</a:t>
            </a:r>
            <a:r>
              <a:rPr lang="it-IT" sz="3200" b="1" err="1">
                <a:solidFill>
                  <a:srgbClr val="000090"/>
                </a:solidFill>
                <a:latin typeface="Calibri" panose="020F0502020204030204" pitchFamily="34" charset="0"/>
                <a:cs typeface="Calibri" panose="020F0502020204030204" pitchFamily="34" charset="0"/>
              </a:rPr>
              <a:t>taking</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campaigns</a:t>
            </a:r>
            <a:endParaRPr lang="it-IT" sz="3200" b="1">
              <a:solidFill>
                <a:srgbClr val="000090"/>
              </a:solidFill>
              <a:latin typeface="Calibri" panose="020F0502020204030204" pitchFamily="34" charset="0"/>
              <a:cs typeface="Calibri" panose="020F0502020204030204" pitchFamily="34" charset="0"/>
            </a:endParaRPr>
          </a:p>
        </p:txBody>
      </p:sp>
      <p:sp>
        <p:nvSpPr>
          <p:cNvPr id="6" name="TextBox 1">
            <a:extLst>
              <a:ext uri="{FF2B5EF4-FFF2-40B4-BE49-F238E27FC236}">
                <a16:creationId xmlns:a16="http://schemas.microsoft.com/office/drawing/2014/main" id="{B4FFC7E6-DDD2-0049-8E4F-F52FCC1AC82B}"/>
              </a:ext>
            </a:extLst>
          </p:cNvPr>
          <p:cNvSpPr txBox="1"/>
          <p:nvPr/>
        </p:nvSpPr>
        <p:spPr>
          <a:xfrm>
            <a:off x="0" y="1115484"/>
            <a:ext cx="2783632" cy="2031325"/>
          </a:xfrm>
          <a:prstGeom prst="rect">
            <a:avLst/>
          </a:prstGeom>
          <a:noFill/>
        </p:spPr>
        <p:txBody>
          <a:bodyPr wrap="square" rtlCol="0">
            <a:spAutoFit/>
          </a:bodyPr>
          <a:lstStyle/>
          <a:p>
            <a:pPr marL="285750" indent="-285750">
              <a:buFont typeface="Arial" panose="020B0604020202020204" pitchFamily="34" charset="0"/>
              <a:buChar char="•"/>
            </a:pPr>
            <a:r>
              <a:rPr lang="en-GB"/>
              <a:t>Calibration/data taking campaign with partial apparatus @ </a:t>
            </a:r>
          </a:p>
          <a:p>
            <a:pPr marL="742950" lvl="1" indent="-285750">
              <a:buFont typeface="Arial" panose="020B0604020202020204" pitchFamily="34" charset="0"/>
              <a:buChar char="•"/>
            </a:pPr>
            <a:r>
              <a:rPr lang="en-GB" b="1"/>
              <a:t>GSI </a:t>
            </a:r>
            <a:r>
              <a:rPr lang="en-GB"/>
              <a:t>(</a:t>
            </a:r>
            <a:r>
              <a:rPr lang="en-GB" baseline="30000"/>
              <a:t>16</a:t>
            </a:r>
            <a:r>
              <a:rPr lang="en-GB"/>
              <a:t>O @ 200-400 MeV/u) </a:t>
            </a:r>
          </a:p>
          <a:p>
            <a:pPr marL="742950" lvl="1" indent="-285750">
              <a:buFont typeface="Arial" panose="020B0604020202020204" pitchFamily="34" charset="0"/>
              <a:buChar char="•"/>
            </a:pPr>
            <a:r>
              <a:rPr lang="en-GB" b="1"/>
              <a:t>CNAO</a:t>
            </a:r>
            <a:r>
              <a:rPr lang="en-GB"/>
              <a:t>(</a:t>
            </a:r>
            <a:r>
              <a:rPr lang="en-GB" baseline="30000"/>
              <a:t>12</a:t>
            </a:r>
            <a:r>
              <a:rPr lang="en-GB"/>
              <a:t>C @ 200 MeV/u)</a:t>
            </a:r>
          </a:p>
        </p:txBody>
      </p:sp>
      <p:pic>
        <p:nvPicPr>
          <p:cNvPr id="7" name="Picture 6">
            <a:extLst>
              <a:ext uri="{FF2B5EF4-FFF2-40B4-BE49-F238E27FC236}">
                <a16:creationId xmlns:a16="http://schemas.microsoft.com/office/drawing/2014/main" id="{20A54F75-AF76-EB44-ADD7-4A210DA1F133}"/>
              </a:ext>
            </a:extLst>
          </p:cNvPr>
          <p:cNvPicPr>
            <a:picLocks noChangeAspect="1"/>
          </p:cNvPicPr>
          <p:nvPr/>
        </p:nvPicPr>
        <p:blipFill>
          <a:blip r:embed="rId2"/>
          <a:stretch>
            <a:fillRect/>
          </a:stretch>
        </p:blipFill>
        <p:spPr>
          <a:xfrm>
            <a:off x="2830757" y="1234390"/>
            <a:ext cx="3326287" cy="2043641"/>
          </a:xfrm>
          <a:prstGeom prst="rect">
            <a:avLst/>
          </a:prstGeom>
        </p:spPr>
      </p:pic>
      <p:pic>
        <p:nvPicPr>
          <p:cNvPr id="8" name="Picture 10">
            <a:extLst>
              <a:ext uri="{FF2B5EF4-FFF2-40B4-BE49-F238E27FC236}">
                <a16:creationId xmlns:a16="http://schemas.microsoft.com/office/drawing/2014/main" id="{D7E802BF-3FE6-FB43-B5F8-9CD00B4B60FB}"/>
              </a:ext>
            </a:extLst>
          </p:cNvPr>
          <p:cNvPicPr>
            <a:picLocks noChangeAspect="1"/>
          </p:cNvPicPr>
          <p:nvPr/>
        </p:nvPicPr>
        <p:blipFill>
          <a:blip r:embed="rId3"/>
          <a:stretch>
            <a:fillRect/>
          </a:stretch>
        </p:blipFill>
        <p:spPr>
          <a:xfrm>
            <a:off x="6327199" y="1262089"/>
            <a:ext cx="5441234" cy="2000248"/>
          </a:xfrm>
          <a:prstGeom prst="rect">
            <a:avLst/>
          </a:prstGeom>
        </p:spPr>
      </p:pic>
      <p:grpSp>
        <p:nvGrpSpPr>
          <p:cNvPr id="9" name="Group 15">
            <a:extLst>
              <a:ext uri="{FF2B5EF4-FFF2-40B4-BE49-F238E27FC236}">
                <a16:creationId xmlns:a16="http://schemas.microsoft.com/office/drawing/2014/main" id="{F7DF296B-1064-784E-AE0A-E8EFADF8D9C4}"/>
              </a:ext>
            </a:extLst>
          </p:cNvPr>
          <p:cNvGrpSpPr/>
          <p:nvPr/>
        </p:nvGrpSpPr>
        <p:grpSpPr>
          <a:xfrm>
            <a:off x="7081436" y="3303668"/>
            <a:ext cx="5108422" cy="3584049"/>
            <a:chOff x="6697133" y="3041650"/>
            <a:chExt cx="5130800" cy="3619500"/>
          </a:xfrm>
        </p:grpSpPr>
        <p:pic>
          <p:nvPicPr>
            <p:cNvPr id="10" name="Picture 3">
              <a:extLst>
                <a:ext uri="{FF2B5EF4-FFF2-40B4-BE49-F238E27FC236}">
                  <a16:creationId xmlns:a16="http://schemas.microsoft.com/office/drawing/2014/main" id="{AACBF9BC-7B37-9041-9924-C42D86087A93}"/>
                </a:ext>
              </a:extLst>
            </p:cNvPr>
            <p:cNvPicPr>
              <a:picLocks noChangeAspect="1"/>
            </p:cNvPicPr>
            <p:nvPr/>
          </p:nvPicPr>
          <p:blipFill>
            <a:blip r:embed="rId4"/>
            <a:stretch>
              <a:fillRect/>
            </a:stretch>
          </p:blipFill>
          <p:spPr>
            <a:xfrm>
              <a:off x="6697133" y="3041650"/>
              <a:ext cx="5130800" cy="3619500"/>
            </a:xfrm>
            <a:prstGeom prst="rect">
              <a:avLst/>
            </a:prstGeom>
          </p:spPr>
        </p:pic>
        <p:sp>
          <p:nvSpPr>
            <p:cNvPr id="11" name="TextBox 5">
              <a:extLst>
                <a:ext uri="{FF2B5EF4-FFF2-40B4-BE49-F238E27FC236}">
                  <a16:creationId xmlns:a16="http://schemas.microsoft.com/office/drawing/2014/main" id="{DB111169-DE77-0240-8777-4904EE98E761}"/>
                </a:ext>
              </a:extLst>
            </p:cNvPr>
            <p:cNvSpPr txBox="1"/>
            <p:nvPr/>
          </p:nvSpPr>
          <p:spPr>
            <a:xfrm>
              <a:off x="7603065" y="3911597"/>
              <a:ext cx="524503" cy="369332"/>
            </a:xfrm>
            <a:prstGeom prst="rect">
              <a:avLst/>
            </a:prstGeom>
            <a:noFill/>
          </p:spPr>
          <p:txBody>
            <a:bodyPr wrap="none" rtlCol="0">
              <a:spAutoFit/>
            </a:bodyPr>
            <a:lstStyle/>
            <a:p>
              <a:r>
                <a:rPr lang="en-GB"/>
                <a:t>Z=2</a:t>
              </a:r>
            </a:p>
          </p:txBody>
        </p:sp>
        <p:sp>
          <p:nvSpPr>
            <p:cNvPr id="12" name="TextBox 7">
              <a:extLst>
                <a:ext uri="{FF2B5EF4-FFF2-40B4-BE49-F238E27FC236}">
                  <a16:creationId xmlns:a16="http://schemas.microsoft.com/office/drawing/2014/main" id="{EEA6E110-3776-294E-A87E-FAF7F10AC94A}"/>
                </a:ext>
              </a:extLst>
            </p:cNvPr>
            <p:cNvSpPr txBox="1"/>
            <p:nvPr/>
          </p:nvSpPr>
          <p:spPr>
            <a:xfrm>
              <a:off x="9059334" y="4504266"/>
              <a:ext cx="524503" cy="369332"/>
            </a:xfrm>
            <a:prstGeom prst="rect">
              <a:avLst/>
            </a:prstGeom>
            <a:noFill/>
          </p:spPr>
          <p:txBody>
            <a:bodyPr wrap="none" rtlCol="0">
              <a:spAutoFit/>
            </a:bodyPr>
            <a:lstStyle/>
            <a:p>
              <a:r>
                <a:rPr lang="en-GB"/>
                <a:t>Z=3</a:t>
              </a:r>
            </a:p>
          </p:txBody>
        </p:sp>
        <p:sp>
          <p:nvSpPr>
            <p:cNvPr id="13" name="TextBox 8">
              <a:extLst>
                <a:ext uri="{FF2B5EF4-FFF2-40B4-BE49-F238E27FC236}">
                  <a16:creationId xmlns:a16="http://schemas.microsoft.com/office/drawing/2014/main" id="{2F3FADE9-2AB3-B543-8F53-FFC6FBC6A392}"/>
                </a:ext>
              </a:extLst>
            </p:cNvPr>
            <p:cNvSpPr txBox="1"/>
            <p:nvPr/>
          </p:nvSpPr>
          <p:spPr>
            <a:xfrm>
              <a:off x="10041467" y="5130799"/>
              <a:ext cx="524503" cy="369332"/>
            </a:xfrm>
            <a:prstGeom prst="rect">
              <a:avLst/>
            </a:prstGeom>
            <a:noFill/>
          </p:spPr>
          <p:txBody>
            <a:bodyPr wrap="none" rtlCol="0">
              <a:spAutoFit/>
            </a:bodyPr>
            <a:lstStyle/>
            <a:p>
              <a:r>
                <a:rPr lang="en-GB"/>
                <a:t>Z=4</a:t>
              </a:r>
            </a:p>
          </p:txBody>
        </p:sp>
        <p:sp>
          <p:nvSpPr>
            <p:cNvPr id="14" name="TextBox 11">
              <a:extLst>
                <a:ext uri="{FF2B5EF4-FFF2-40B4-BE49-F238E27FC236}">
                  <a16:creationId xmlns:a16="http://schemas.microsoft.com/office/drawing/2014/main" id="{CE8FB305-6C5D-6943-B48C-19B1ABFC3918}"/>
                </a:ext>
              </a:extLst>
            </p:cNvPr>
            <p:cNvSpPr txBox="1"/>
            <p:nvPr/>
          </p:nvSpPr>
          <p:spPr>
            <a:xfrm>
              <a:off x="9770532" y="3793066"/>
              <a:ext cx="1828800" cy="923330"/>
            </a:xfrm>
            <a:prstGeom prst="rect">
              <a:avLst/>
            </a:prstGeom>
            <a:noFill/>
          </p:spPr>
          <p:txBody>
            <a:bodyPr wrap="square" rtlCol="0">
              <a:spAutoFit/>
            </a:bodyPr>
            <a:lstStyle/>
            <a:p>
              <a:r>
                <a:rPr lang="en-GB"/>
                <a:t>Fragment identification with emulsions </a:t>
              </a:r>
            </a:p>
          </p:txBody>
        </p:sp>
        <p:sp>
          <p:nvSpPr>
            <p:cNvPr id="15" name="TextBox 12">
              <a:extLst>
                <a:ext uri="{FF2B5EF4-FFF2-40B4-BE49-F238E27FC236}">
                  <a16:creationId xmlns:a16="http://schemas.microsoft.com/office/drawing/2014/main" id="{B6E2BB1A-A075-8345-BFDB-D86B2BF03AE4}"/>
                </a:ext>
              </a:extLst>
            </p:cNvPr>
            <p:cNvSpPr txBox="1"/>
            <p:nvPr/>
          </p:nvSpPr>
          <p:spPr>
            <a:xfrm>
              <a:off x="8737600" y="3329771"/>
              <a:ext cx="2669395" cy="372985"/>
            </a:xfrm>
            <a:prstGeom prst="rect">
              <a:avLst/>
            </a:prstGeom>
            <a:noFill/>
            <a:ln w="3175">
              <a:solidFill>
                <a:schemeClr val="tx1"/>
              </a:solidFill>
            </a:ln>
          </p:spPr>
          <p:txBody>
            <a:bodyPr wrap="square" rtlCol="0">
              <a:spAutoFit/>
            </a:bodyPr>
            <a:lstStyle/>
            <a:p>
              <a:r>
                <a:rPr lang="en-GB" baseline="30000"/>
                <a:t>16</a:t>
              </a:r>
              <a:r>
                <a:rPr lang="en-GB"/>
                <a:t>O beam @ 200 MeV/u</a:t>
              </a:r>
            </a:p>
          </p:txBody>
        </p:sp>
      </p:grpSp>
      <p:sp>
        <p:nvSpPr>
          <p:cNvPr id="16" name="TextBox 16">
            <a:extLst>
              <a:ext uri="{FF2B5EF4-FFF2-40B4-BE49-F238E27FC236}">
                <a16:creationId xmlns:a16="http://schemas.microsoft.com/office/drawing/2014/main" id="{62A35A2D-3755-B04F-BD57-57FD56F38030}"/>
              </a:ext>
            </a:extLst>
          </p:cNvPr>
          <p:cNvSpPr txBox="1"/>
          <p:nvPr/>
        </p:nvSpPr>
        <p:spPr>
          <a:xfrm>
            <a:off x="3933773" y="3798621"/>
            <a:ext cx="2344835" cy="923330"/>
          </a:xfrm>
          <a:prstGeom prst="rect">
            <a:avLst/>
          </a:prstGeom>
          <a:noFill/>
        </p:spPr>
        <p:txBody>
          <a:bodyPr wrap="square" rtlCol="0">
            <a:spAutoFit/>
          </a:bodyPr>
          <a:lstStyle/>
          <a:p>
            <a:r>
              <a:rPr lang="en-GB"/>
              <a:t>Fragment identification with </a:t>
            </a:r>
            <a:r>
              <a:rPr lang="en-GB" err="1"/>
              <a:t>ToF</a:t>
            </a:r>
            <a:r>
              <a:rPr lang="en-GB"/>
              <a:t> system</a:t>
            </a:r>
          </a:p>
        </p:txBody>
      </p:sp>
      <p:sp>
        <p:nvSpPr>
          <p:cNvPr id="17" name="Rectangle 17">
            <a:extLst>
              <a:ext uri="{FF2B5EF4-FFF2-40B4-BE49-F238E27FC236}">
                <a16:creationId xmlns:a16="http://schemas.microsoft.com/office/drawing/2014/main" id="{0C55990F-1D98-1346-828B-F6D297ED89C6}"/>
              </a:ext>
            </a:extLst>
          </p:cNvPr>
          <p:cNvSpPr/>
          <p:nvPr/>
        </p:nvSpPr>
        <p:spPr>
          <a:xfrm>
            <a:off x="4051501" y="5375483"/>
            <a:ext cx="1197832" cy="646331"/>
          </a:xfrm>
          <a:prstGeom prst="rect">
            <a:avLst/>
          </a:prstGeom>
        </p:spPr>
        <p:txBody>
          <a:bodyPr wrap="square">
            <a:spAutoFit/>
          </a:bodyPr>
          <a:lstStyle/>
          <a:p>
            <a:r>
              <a:rPr lang="en-GB" sz="1200"/>
              <a:t>Submit to Frontiers in Physics</a:t>
            </a:r>
          </a:p>
        </p:txBody>
      </p:sp>
      <p:pic>
        <p:nvPicPr>
          <p:cNvPr id="18" name="Picture 18">
            <a:extLst>
              <a:ext uri="{FF2B5EF4-FFF2-40B4-BE49-F238E27FC236}">
                <a16:creationId xmlns:a16="http://schemas.microsoft.com/office/drawing/2014/main" id="{E5DB7C48-411B-F242-A369-7FFCC6EB176B}"/>
              </a:ext>
            </a:extLst>
          </p:cNvPr>
          <p:cNvPicPr>
            <a:picLocks noChangeAspect="1"/>
          </p:cNvPicPr>
          <p:nvPr/>
        </p:nvPicPr>
        <p:blipFill rotWithShape="1">
          <a:blip r:embed="rId5"/>
          <a:srcRect r="40085"/>
          <a:stretch/>
        </p:blipFill>
        <p:spPr>
          <a:xfrm>
            <a:off x="3754965" y="4721951"/>
            <a:ext cx="3248304" cy="1866898"/>
          </a:xfrm>
          <a:prstGeom prst="rect">
            <a:avLst/>
          </a:prstGeom>
        </p:spPr>
      </p:pic>
      <p:sp>
        <p:nvSpPr>
          <p:cNvPr id="19" name="TextBox 19">
            <a:extLst>
              <a:ext uri="{FF2B5EF4-FFF2-40B4-BE49-F238E27FC236}">
                <a16:creationId xmlns:a16="http://schemas.microsoft.com/office/drawing/2014/main" id="{CD71F1E6-36BC-5D44-BC2E-AAF06BF0B94F}"/>
              </a:ext>
            </a:extLst>
          </p:cNvPr>
          <p:cNvSpPr txBox="1"/>
          <p:nvPr/>
        </p:nvSpPr>
        <p:spPr>
          <a:xfrm>
            <a:off x="510314" y="3409253"/>
            <a:ext cx="2853438" cy="369332"/>
          </a:xfrm>
          <a:prstGeom prst="rect">
            <a:avLst/>
          </a:prstGeom>
          <a:solidFill>
            <a:schemeClr val="bg1"/>
          </a:solidFill>
          <a:ln w="3175">
            <a:solidFill>
              <a:schemeClr val="tx1"/>
            </a:solidFill>
          </a:ln>
        </p:spPr>
        <p:txBody>
          <a:bodyPr wrap="square" rtlCol="0">
            <a:spAutoFit/>
          </a:bodyPr>
          <a:lstStyle/>
          <a:p>
            <a:r>
              <a:rPr lang="en-GB" baseline="30000"/>
              <a:t>16</a:t>
            </a:r>
            <a:r>
              <a:rPr lang="en-GB"/>
              <a:t>O beam @ 200 MeV/u</a:t>
            </a:r>
          </a:p>
        </p:txBody>
      </p:sp>
      <p:sp>
        <p:nvSpPr>
          <p:cNvPr id="20" name="TextBox 20">
            <a:extLst>
              <a:ext uri="{FF2B5EF4-FFF2-40B4-BE49-F238E27FC236}">
                <a16:creationId xmlns:a16="http://schemas.microsoft.com/office/drawing/2014/main" id="{1ECC6BB6-6ADD-B846-9050-3CBACCE64DE0}"/>
              </a:ext>
            </a:extLst>
          </p:cNvPr>
          <p:cNvSpPr txBox="1"/>
          <p:nvPr/>
        </p:nvSpPr>
        <p:spPr>
          <a:xfrm>
            <a:off x="271727" y="6581001"/>
            <a:ext cx="2844802" cy="276999"/>
          </a:xfrm>
          <a:prstGeom prst="rect">
            <a:avLst/>
          </a:prstGeom>
          <a:noFill/>
        </p:spPr>
        <p:txBody>
          <a:bodyPr wrap="square" rtlCol="0">
            <a:spAutoFit/>
          </a:bodyPr>
          <a:lstStyle/>
          <a:p>
            <a:r>
              <a:rPr lang="en-GB" sz="1200"/>
              <a:t>Submitted to Frontiers in Physics</a:t>
            </a:r>
          </a:p>
        </p:txBody>
      </p:sp>
      <p:sp>
        <p:nvSpPr>
          <p:cNvPr id="21" name="TextBox 21">
            <a:extLst>
              <a:ext uri="{FF2B5EF4-FFF2-40B4-BE49-F238E27FC236}">
                <a16:creationId xmlns:a16="http://schemas.microsoft.com/office/drawing/2014/main" id="{3780030D-5546-A24A-B14B-7D4639B064A9}"/>
              </a:ext>
            </a:extLst>
          </p:cNvPr>
          <p:cNvSpPr txBox="1"/>
          <p:nvPr/>
        </p:nvSpPr>
        <p:spPr>
          <a:xfrm>
            <a:off x="5842000" y="5500883"/>
            <a:ext cx="1473200" cy="369332"/>
          </a:xfrm>
          <a:prstGeom prst="rect">
            <a:avLst/>
          </a:prstGeom>
          <a:noFill/>
          <a:scene3d>
            <a:camera prst="orthographicFront">
              <a:rot lat="0" lon="0" rev="1800000"/>
            </a:camera>
            <a:lightRig rig="threePt" dir="t"/>
          </a:scene3d>
        </p:spPr>
        <p:txBody>
          <a:bodyPr wrap="square" rtlCol="0">
            <a:spAutoFit/>
          </a:bodyPr>
          <a:lstStyle/>
          <a:p>
            <a:r>
              <a:rPr lang="en-GB">
                <a:solidFill>
                  <a:schemeClr val="bg2">
                    <a:lumMod val="75000"/>
                  </a:schemeClr>
                </a:solidFill>
              </a:rPr>
              <a:t>preliminary</a:t>
            </a:r>
          </a:p>
        </p:txBody>
      </p:sp>
      <p:pic>
        <p:nvPicPr>
          <p:cNvPr id="22" name="Picture 2">
            <a:extLst>
              <a:ext uri="{FF2B5EF4-FFF2-40B4-BE49-F238E27FC236}">
                <a16:creationId xmlns:a16="http://schemas.microsoft.com/office/drawing/2014/main" id="{9CF23E53-E56A-AF49-B5DD-AB79104868FD}"/>
              </a:ext>
            </a:extLst>
          </p:cNvPr>
          <p:cNvPicPr>
            <a:picLocks noChangeAspect="1"/>
          </p:cNvPicPr>
          <p:nvPr/>
        </p:nvPicPr>
        <p:blipFill rotWithShape="1">
          <a:blip r:embed="rId6"/>
          <a:srcRect r="7069"/>
          <a:stretch/>
        </p:blipFill>
        <p:spPr>
          <a:xfrm>
            <a:off x="-11248" y="3784840"/>
            <a:ext cx="3474475" cy="2985876"/>
          </a:xfrm>
          <a:prstGeom prst="rect">
            <a:avLst/>
          </a:prstGeom>
        </p:spPr>
      </p:pic>
    </p:spTree>
    <p:extLst>
      <p:ext uri="{BB962C8B-B14F-4D97-AF65-F5344CB8AC3E}">
        <p14:creationId xmlns:p14="http://schemas.microsoft.com/office/powerpoint/2010/main" val="4213353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24CC5BF2-AEF0-5644-B0DE-82EF59DB1005}"/>
              </a:ext>
            </a:extLst>
          </p:cNvPr>
          <p:cNvSpPr>
            <a:spLocks noGrp="1"/>
          </p:cNvSpPr>
          <p:nvPr>
            <p:ph type="sldNum" sz="quarter" idx="12"/>
          </p:nvPr>
        </p:nvSpPr>
        <p:spPr/>
        <p:txBody>
          <a:bodyPr/>
          <a:lstStyle/>
          <a:p>
            <a:fld id="{825A1364-9D83-4D37-A282-5E5560CE45FB}" type="slidenum">
              <a:rPr lang="it-IT" smtClean="0"/>
              <a:pPr/>
              <a:t>7</a:t>
            </a:fld>
            <a:endParaRPr lang="it-IT"/>
          </a:p>
        </p:txBody>
      </p:sp>
      <p:sp>
        <p:nvSpPr>
          <p:cNvPr id="5" name="Rectangle 2">
            <a:extLst>
              <a:ext uri="{FF2B5EF4-FFF2-40B4-BE49-F238E27FC236}">
                <a16:creationId xmlns:a16="http://schemas.microsoft.com/office/drawing/2014/main" id="{A2709A65-CB71-4F43-932D-78AC1F65977B}"/>
              </a:ext>
            </a:extLst>
          </p:cNvPr>
          <p:cNvSpPr>
            <a:spLocks noChangeArrowheads="1"/>
          </p:cNvSpPr>
          <p:nvPr/>
        </p:nvSpPr>
        <p:spPr bwMode="auto">
          <a:xfrm>
            <a:off x="661358" y="297708"/>
            <a:ext cx="5511321" cy="838201"/>
          </a:xfrm>
          <a:prstGeom prst="rect">
            <a:avLst/>
          </a:prstGeom>
          <a:noFill/>
          <a:ln w="9525">
            <a:noFill/>
            <a:miter lim="800000"/>
            <a:headEnd/>
            <a:tailEnd/>
          </a:ln>
        </p:spPr>
        <p:txBody>
          <a:bodyPr anchor="ctr"/>
          <a:lstStyle/>
          <a:p>
            <a:pPr algn="ctr"/>
            <a:r>
              <a:rPr lang="it-IT" sz="3200" b="1" err="1">
                <a:solidFill>
                  <a:srgbClr val="000090"/>
                </a:solidFill>
                <a:latin typeface="Calibri" panose="020F0502020204030204" pitchFamily="34" charset="0"/>
                <a:cs typeface="Calibri" panose="020F0502020204030204" pitchFamily="34" charset="0"/>
              </a:rPr>
              <a:t>Possible</a:t>
            </a:r>
            <a:r>
              <a:rPr lang="it-IT" sz="3200" b="1">
                <a:solidFill>
                  <a:srgbClr val="000090"/>
                </a:solidFill>
                <a:latin typeface="Calibri" panose="020F0502020204030204" pitchFamily="34" charset="0"/>
                <a:cs typeface="Calibri" panose="020F0502020204030204" pitchFamily="34" charset="0"/>
              </a:rPr>
              <a:t> </a:t>
            </a:r>
            <a:r>
              <a:rPr lang="it-IT" sz="3200" b="1" err="1">
                <a:solidFill>
                  <a:srgbClr val="000090"/>
                </a:solidFill>
                <a:latin typeface="Calibri" panose="020F0502020204030204" pitchFamily="34" charset="0"/>
                <a:cs typeface="Calibri" panose="020F0502020204030204" pitchFamily="34" charset="0"/>
              </a:rPr>
              <a:t>activity</a:t>
            </a:r>
            <a:r>
              <a:rPr lang="it-IT" sz="3200" b="1">
                <a:solidFill>
                  <a:srgbClr val="000090"/>
                </a:solidFill>
                <a:latin typeface="Calibri" panose="020F0502020204030204" pitchFamily="34" charset="0"/>
                <a:cs typeface="Calibri" panose="020F0502020204030204" pitchFamily="34" charset="0"/>
              </a:rPr>
              <a:t> @ LNS</a:t>
            </a:r>
          </a:p>
        </p:txBody>
      </p:sp>
      <p:sp>
        <p:nvSpPr>
          <p:cNvPr id="6" name="TextBox 1">
            <a:extLst>
              <a:ext uri="{FF2B5EF4-FFF2-40B4-BE49-F238E27FC236}">
                <a16:creationId xmlns:a16="http://schemas.microsoft.com/office/drawing/2014/main" id="{F569DA86-8105-9848-810D-75C3DF23A607}"/>
              </a:ext>
            </a:extLst>
          </p:cNvPr>
          <p:cNvSpPr txBox="1"/>
          <p:nvPr/>
        </p:nvSpPr>
        <p:spPr>
          <a:xfrm>
            <a:off x="407368" y="1484784"/>
            <a:ext cx="10667999" cy="4893647"/>
          </a:xfrm>
          <a:prstGeom prst="rect">
            <a:avLst/>
          </a:prstGeom>
          <a:noFill/>
        </p:spPr>
        <p:txBody>
          <a:bodyPr wrap="square" rtlCol="0">
            <a:spAutoFit/>
          </a:bodyPr>
          <a:lstStyle/>
          <a:p>
            <a:r>
              <a:rPr lang="it-IT" sz="2600"/>
              <a:t>The FOOT </a:t>
            </a:r>
            <a:r>
              <a:rPr lang="it-IT" sz="2600" err="1"/>
              <a:t>apparatus</a:t>
            </a:r>
            <a:r>
              <a:rPr lang="it-IT" sz="2600"/>
              <a:t> </a:t>
            </a:r>
            <a:r>
              <a:rPr lang="it-IT" sz="2600" err="1"/>
              <a:t>could</a:t>
            </a:r>
            <a:r>
              <a:rPr lang="it-IT" sz="2600"/>
              <a:t> be </a:t>
            </a:r>
            <a:r>
              <a:rPr lang="it-IT" sz="2600" err="1"/>
              <a:t>used</a:t>
            </a:r>
            <a:r>
              <a:rPr lang="it-IT" sz="2600"/>
              <a:t> to </a:t>
            </a:r>
            <a:r>
              <a:rPr lang="it-IT" sz="2600" err="1"/>
              <a:t>measure</a:t>
            </a:r>
            <a:r>
              <a:rPr lang="it-IT" sz="2600"/>
              <a:t> </a:t>
            </a:r>
            <a:r>
              <a:rPr lang="it-IT" sz="2600" err="1"/>
              <a:t>fragmentation</a:t>
            </a:r>
            <a:r>
              <a:rPr lang="it-IT" sz="2600"/>
              <a:t> cross </a:t>
            </a:r>
            <a:r>
              <a:rPr lang="it-IT" sz="2600" err="1"/>
              <a:t>section</a:t>
            </a:r>
            <a:r>
              <a:rPr lang="it-IT" sz="2600"/>
              <a:t> @ LNS with H,C and O </a:t>
            </a:r>
            <a:r>
              <a:rPr lang="it-IT" sz="2600" err="1"/>
              <a:t>beams</a:t>
            </a:r>
            <a:r>
              <a:rPr lang="it-IT" sz="2600"/>
              <a:t>.</a:t>
            </a:r>
          </a:p>
          <a:p>
            <a:endParaRPr lang="it-IT" sz="2600"/>
          </a:p>
          <a:p>
            <a:pPr marL="285750" indent="-285750">
              <a:buFont typeface="Arial" panose="020B0604020202020204" pitchFamily="34" charset="0"/>
              <a:buChar char="•"/>
            </a:pPr>
            <a:r>
              <a:rPr lang="it-IT" sz="2600"/>
              <a:t>Multi-</a:t>
            </a:r>
            <a:r>
              <a:rPr lang="it-IT" sz="2600" err="1"/>
              <a:t>ion</a:t>
            </a:r>
            <a:r>
              <a:rPr lang="it-IT" sz="2600"/>
              <a:t> </a:t>
            </a:r>
            <a:r>
              <a:rPr lang="it-IT" sz="2600" err="1"/>
              <a:t>radiotherapy</a:t>
            </a:r>
            <a:r>
              <a:rPr lang="it-IT" sz="2600"/>
              <a:t> (MIRT) </a:t>
            </a:r>
            <a:r>
              <a:rPr lang="it-IT" sz="2600" err="1"/>
              <a:t>theoretically</a:t>
            </a:r>
            <a:r>
              <a:rPr lang="it-IT" sz="2600"/>
              <a:t> </a:t>
            </a:r>
            <a:r>
              <a:rPr lang="it-IT" sz="2600" err="1"/>
              <a:t>provides</a:t>
            </a:r>
            <a:r>
              <a:rPr lang="it-IT" sz="2600"/>
              <a:t> an high dose </a:t>
            </a:r>
            <a:r>
              <a:rPr lang="it-IT" sz="2600" err="1"/>
              <a:t>optimised</a:t>
            </a:r>
            <a:r>
              <a:rPr lang="it-IT" sz="2600"/>
              <a:t> LET. In </a:t>
            </a:r>
            <a:r>
              <a:rPr lang="it-IT" sz="2600" err="1"/>
              <a:t>such</a:t>
            </a:r>
            <a:r>
              <a:rPr lang="it-IT" sz="2600"/>
              <a:t> scenario, </a:t>
            </a:r>
            <a:r>
              <a:rPr lang="it-IT" sz="2600" err="1"/>
              <a:t>helium</a:t>
            </a:r>
            <a:r>
              <a:rPr lang="it-IT" sz="2600"/>
              <a:t> </a:t>
            </a:r>
            <a:r>
              <a:rPr lang="it-IT" sz="2600" err="1"/>
              <a:t>offers</a:t>
            </a:r>
            <a:r>
              <a:rPr lang="it-IT" sz="2600"/>
              <a:t> a </a:t>
            </a:r>
            <a:r>
              <a:rPr lang="it-IT" sz="2600" err="1"/>
              <a:t>decreased</a:t>
            </a:r>
            <a:r>
              <a:rPr lang="it-IT" sz="2600"/>
              <a:t> </a:t>
            </a:r>
            <a:r>
              <a:rPr lang="it-IT" sz="2600" err="1"/>
              <a:t>lateral</a:t>
            </a:r>
            <a:r>
              <a:rPr lang="it-IT" sz="2600"/>
              <a:t> </a:t>
            </a:r>
            <a:r>
              <a:rPr lang="it-IT" sz="2600" err="1"/>
              <a:t>scatter</a:t>
            </a:r>
            <a:r>
              <a:rPr lang="it-IT" sz="2600"/>
              <a:t> </a:t>
            </a:r>
            <a:r>
              <a:rPr lang="it-IT" sz="2600" err="1"/>
              <a:t>effect</a:t>
            </a:r>
            <a:r>
              <a:rPr lang="it-IT" sz="2600"/>
              <a:t> </a:t>
            </a:r>
            <a:r>
              <a:rPr lang="it-IT" sz="2600" i="1"/>
              <a:t>versus</a:t>
            </a:r>
            <a:r>
              <a:rPr lang="it-IT" sz="2600"/>
              <a:t> </a:t>
            </a:r>
            <a:r>
              <a:rPr lang="it-IT" sz="2600" err="1"/>
              <a:t>proton</a:t>
            </a:r>
            <a:r>
              <a:rPr lang="it-IT" sz="2600"/>
              <a:t> with </a:t>
            </a:r>
            <a:r>
              <a:rPr lang="it-IT" sz="2600" err="1"/>
              <a:t>less</a:t>
            </a:r>
            <a:r>
              <a:rPr lang="it-IT" sz="2600"/>
              <a:t> </a:t>
            </a:r>
            <a:r>
              <a:rPr lang="it-IT" sz="2600" err="1"/>
              <a:t>fragmentation</a:t>
            </a:r>
            <a:r>
              <a:rPr lang="it-IT" sz="2600"/>
              <a:t> </a:t>
            </a:r>
            <a:r>
              <a:rPr lang="it-IT" sz="2600" err="1"/>
              <a:t>tail</a:t>
            </a:r>
            <a:r>
              <a:rPr lang="it-IT" sz="2600"/>
              <a:t> dose </a:t>
            </a:r>
            <a:r>
              <a:rPr lang="it-IT" sz="2600" i="1"/>
              <a:t>versus</a:t>
            </a:r>
            <a:r>
              <a:rPr lang="it-IT" sz="2600"/>
              <a:t> carbon. The </a:t>
            </a:r>
            <a:r>
              <a:rPr lang="it-IT" sz="2600" err="1"/>
              <a:t>energy</a:t>
            </a:r>
            <a:r>
              <a:rPr lang="it-IT" sz="2600"/>
              <a:t> </a:t>
            </a:r>
            <a:r>
              <a:rPr lang="it-IT" sz="2600" err="1"/>
              <a:t>available</a:t>
            </a:r>
            <a:r>
              <a:rPr lang="it-IT" sz="2600"/>
              <a:t> @ LNS (80MeV) </a:t>
            </a:r>
            <a:r>
              <a:rPr lang="it-IT" sz="2600" err="1"/>
              <a:t>is</a:t>
            </a:r>
            <a:r>
              <a:rPr lang="it-IT" sz="2600"/>
              <a:t> </a:t>
            </a:r>
            <a:r>
              <a:rPr lang="it-IT" sz="2600" err="1"/>
              <a:t>compliant</a:t>
            </a:r>
            <a:r>
              <a:rPr lang="it-IT" sz="2600"/>
              <a:t> for </a:t>
            </a:r>
            <a:r>
              <a:rPr lang="it-IT" sz="2600" err="1"/>
              <a:t>possible</a:t>
            </a:r>
            <a:r>
              <a:rPr lang="it-IT" sz="2600"/>
              <a:t> </a:t>
            </a:r>
            <a:r>
              <a:rPr lang="it-IT" sz="2600" err="1"/>
              <a:t>particle</a:t>
            </a:r>
            <a:r>
              <a:rPr lang="it-IT" sz="2600"/>
              <a:t> </a:t>
            </a:r>
            <a:r>
              <a:rPr lang="it-IT" sz="2600" err="1"/>
              <a:t>therapy</a:t>
            </a:r>
            <a:r>
              <a:rPr lang="it-IT" sz="2600"/>
              <a:t> </a:t>
            </a:r>
            <a:r>
              <a:rPr lang="it-IT" sz="2600" err="1"/>
              <a:t>application</a:t>
            </a:r>
            <a:r>
              <a:rPr lang="it-IT" sz="2600"/>
              <a:t>.</a:t>
            </a:r>
          </a:p>
          <a:p>
            <a:endParaRPr lang="it-IT" sz="2600"/>
          </a:p>
          <a:p>
            <a:pPr marL="285750" indent="-285750">
              <a:buFont typeface="Arial" panose="020B0604020202020204" pitchFamily="34" charset="0"/>
              <a:buChar char="•"/>
            </a:pPr>
            <a:r>
              <a:rPr lang="it-IT" sz="2600" err="1"/>
              <a:t>Moreover</a:t>
            </a:r>
            <a:r>
              <a:rPr lang="it-IT" sz="2600"/>
              <a:t>,  the </a:t>
            </a:r>
            <a:r>
              <a:rPr lang="it-IT" sz="2600" err="1"/>
              <a:t>knowledge</a:t>
            </a:r>
            <a:r>
              <a:rPr lang="it-IT" sz="2600"/>
              <a:t> of </a:t>
            </a:r>
            <a:r>
              <a:rPr lang="it-IT" sz="2600" err="1"/>
              <a:t>fragmenation</a:t>
            </a:r>
            <a:r>
              <a:rPr lang="it-IT" sz="2600"/>
              <a:t> cross </a:t>
            </a:r>
            <a:r>
              <a:rPr lang="it-IT" sz="2600" err="1"/>
              <a:t>section</a:t>
            </a:r>
            <a:r>
              <a:rPr lang="it-IT" sz="2600"/>
              <a:t> of </a:t>
            </a:r>
            <a:r>
              <a:rPr lang="it-IT" sz="2600" b="1"/>
              <a:t>C and O </a:t>
            </a:r>
            <a:r>
              <a:rPr lang="it-IT" sz="2600" b="1" err="1"/>
              <a:t>ion</a:t>
            </a:r>
            <a:r>
              <a:rPr lang="it-IT" sz="2600" b="1"/>
              <a:t> </a:t>
            </a:r>
            <a:r>
              <a:rPr lang="it-IT" sz="2600" err="1"/>
              <a:t>beams</a:t>
            </a:r>
            <a:r>
              <a:rPr lang="it-IT" sz="2600"/>
              <a:t> </a:t>
            </a:r>
            <a:r>
              <a:rPr lang="it-IT" sz="2600" err="1"/>
              <a:t>at</a:t>
            </a:r>
            <a:r>
              <a:rPr lang="it-IT" sz="2600"/>
              <a:t> </a:t>
            </a:r>
            <a:r>
              <a:rPr lang="it-IT" sz="2600" err="1"/>
              <a:t>such</a:t>
            </a:r>
            <a:r>
              <a:rPr lang="it-IT" sz="2600"/>
              <a:t> </a:t>
            </a:r>
            <a:r>
              <a:rPr lang="it-IT" sz="2600" err="1"/>
              <a:t>energy</a:t>
            </a:r>
            <a:r>
              <a:rPr lang="it-IT" sz="2600"/>
              <a:t> </a:t>
            </a:r>
            <a:r>
              <a:rPr lang="it-IT" sz="2600" err="1"/>
              <a:t>allow</a:t>
            </a:r>
            <a:r>
              <a:rPr lang="it-IT" sz="2600"/>
              <a:t> to investigate the </a:t>
            </a:r>
            <a:r>
              <a:rPr lang="it-IT" sz="2600" err="1"/>
              <a:t>fragmentation</a:t>
            </a:r>
            <a:r>
              <a:rPr lang="it-IT" sz="2600"/>
              <a:t> </a:t>
            </a:r>
            <a:r>
              <a:rPr lang="it-IT" sz="2600" err="1"/>
              <a:t>reactions</a:t>
            </a:r>
            <a:r>
              <a:rPr lang="it-IT" sz="2600"/>
              <a:t> in the </a:t>
            </a:r>
            <a:r>
              <a:rPr lang="it-IT" sz="2600" err="1"/>
              <a:t>entrance</a:t>
            </a:r>
            <a:r>
              <a:rPr lang="it-IT" sz="2600"/>
              <a:t> </a:t>
            </a:r>
            <a:r>
              <a:rPr lang="it-IT" sz="2600" err="1"/>
              <a:t>channel</a:t>
            </a:r>
            <a:r>
              <a:rPr lang="it-IT" sz="2600"/>
              <a:t>, </a:t>
            </a:r>
            <a:r>
              <a:rPr lang="it-IT" sz="2600" err="1"/>
              <a:t>where</a:t>
            </a:r>
            <a:r>
              <a:rPr lang="it-IT" sz="2600"/>
              <a:t>  </a:t>
            </a:r>
            <a:r>
              <a:rPr lang="it-IT" sz="2600" err="1"/>
              <a:t>fragmentation</a:t>
            </a:r>
            <a:r>
              <a:rPr lang="it-IT" sz="2600"/>
              <a:t> play a </a:t>
            </a:r>
            <a:r>
              <a:rPr lang="it-IT" sz="2600" err="1"/>
              <a:t>fundamental</a:t>
            </a:r>
            <a:r>
              <a:rPr lang="it-IT" sz="2600"/>
              <a:t> </a:t>
            </a:r>
            <a:r>
              <a:rPr lang="it-IT" sz="2600" err="1"/>
              <a:t>role</a:t>
            </a:r>
            <a:r>
              <a:rPr lang="it-IT" sz="2600"/>
              <a:t>.</a:t>
            </a:r>
          </a:p>
          <a:p>
            <a:r>
              <a:rPr lang="it-IT" sz="2600"/>
              <a:t> </a:t>
            </a:r>
            <a:endParaRPr lang="en-GB" sz="2600"/>
          </a:p>
        </p:txBody>
      </p:sp>
    </p:spTree>
    <p:extLst>
      <p:ext uri="{BB962C8B-B14F-4D97-AF65-F5344CB8AC3E}">
        <p14:creationId xmlns:p14="http://schemas.microsoft.com/office/powerpoint/2010/main" val="563478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FA0A05E-7A0E-8444-B097-149924FED9E1}"/>
              </a:ext>
            </a:extLst>
          </p:cNvPr>
          <p:cNvSpPr>
            <a:spLocks noGrp="1"/>
          </p:cNvSpPr>
          <p:nvPr>
            <p:ph type="sldNum" sz="quarter" idx="12"/>
          </p:nvPr>
        </p:nvSpPr>
        <p:spPr/>
        <p:txBody>
          <a:bodyPr/>
          <a:lstStyle/>
          <a:p>
            <a:fld id="{825A1364-9D83-4D37-A282-5E5560CE45FB}" type="slidenum">
              <a:rPr lang="it-IT" smtClean="0"/>
              <a:pPr/>
              <a:t>8</a:t>
            </a:fld>
            <a:endParaRPr lang="it-IT"/>
          </a:p>
        </p:txBody>
      </p:sp>
      <p:sp>
        <p:nvSpPr>
          <p:cNvPr id="5" name="Title 1">
            <a:extLst>
              <a:ext uri="{FF2B5EF4-FFF2-40B4-BE49-F238E27FC236}">
                <a16:creationId xmlns:a16="http://schemas.microsoft.com/office/drawing/2014/main" id="{245CA77B-2793-765A-6401-66D2D7E9C360}"/>
              </a:ext>
            </a:extLst>
          </p:cNvPr>
          <p:cNvSpPr>
            <a:spLocks noGrp="1"/>
          </p:cNvSpPr>
          <p:nvPr/>
        </p:nvSpPr>
        <p:spPr>
          <a:xfrm>
            <a:off x="441600" y="699000"/>
            <a:ext cx="11140800" cy="1345772"/>
          </a:xfrm>
          <a:prstGeom prst="rect">
            <a:avLst/>
          </a:prstGeom>
          <a:solidFill>
            <a:srgbClr val="4FB5FF"/>
          </a:solidFill>
          <a:ln>
            <a:solidFill>
              <a:srgbClr val="002060"/>
            </a:solidFill>
          </a:ln>
        </p:spPr>
        <p:txBody>
          <a:bodyPr vert="horz" lIns="91440" tIns="45720" rIns="91440" bIns="45720"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a:ln w="12700">
                  <a:solidFill>
                    <a:srgbClr val="4FB5FF">
                      <a:shade val="90000"/>
                      <a:satMod val="150000"/>
                    </a:srgbClr>
                  </a:solidFill>
                </a:ln>
                <a:latin typeface="Calibri"/>
                <a:ea typeface="+mj-lt"/>
                <a:cs typeface="Calibri"/>
              </a:rPr>
              <a:t>Nuclear Secondaries Measurements of interest for single and multi-ion treatments in particle therapy</a:t>
            </a:r>
            <a:endParaRPr lang="it-IT"/>
          </a:p>
        </p:txBody>
      </p:sp>
      <p:pic>
        <p:nvPicPr>
          <p:cNvPr id="2" name="Immagine 1" descr="Immagine che contiene testo, clipart&#10;&#10;Descrizione generata automaticamente">
            <a:extLst>
              <a:ext uri="{FF2B5EF4-FFF2-40B4-BE49-F238E27FC236}">
                <a16:creationId xmlns:a16="http://schemas.microsoft.com/office/drawing/2014/main" id="{A4C6267B-7887-3613-5FD7-3A73286F4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092" y="3054805"/>
            <a:ext cx="5430462" cy="1221854"/>
          </a:xfrm>
          <a:prstGeom prst="rect">
            <a:avLst/>
          </a:prstGeom>
        </p:spPr>
      </p:pic>
      <p:sp>
        <p:nvSpPr>
          <p:cNvPr id="3" name="TextBox 2">
            <a:extLst>
              <a:ext uri="{FF2B5EF4-FFF2-40B4-BE49-F238E27FC236}">
                <a16:creationId xmlns:a16="http://schemas.microsoft.com/office/drawing/2014/main" id="{138D5053-5832-878F-C5D7-B95E8E310358}"/>
              </a:ext>
            </a:extLst>
          </p:cNvPr>
          <p:cNvSpPr txBox="1"/>
          <p:nvPr/>
        </p:nvSpPr>
        <p:spPr>
          <a:xfrm>
            <a:off x="589407" y="2356625"/>
            <a:ext cx="5370987" cy="35394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chemeClr val="tx2">
                    <a:lumMod val="75000"/>
                    <a:lumOff val="25000"/>
                  </a:schemeClr>
                </a:solidFill>
                <a:latin typeface="Calibri"/>
                <a:cs typeface="Calibri"/>
              </a:rPr>
              <a:t>Contributions</a:t>
            </a:r>
          </a:p>
          <a:p>
            <a:pPr marL="285750" indent="-285750">
              <a:buFont typeface="Arial,Sans-Serif"/>
              <a:buChar char="•"/>
            </a:pPr>
            <a:r>
              <a:rPr lang="en-US" b="1">
                <a:solidFill>
                  <a:srgbClr val="002A48"/>
                </a:solidFill>
                <a:latin typeface="Calibri"/>
              </a:rPr>
              <a:t>Andrea Mairani (spokesperson for the contribution)</a:t>
            </a:r>
            <a:endParaRPr lang="en-US" b="1">
              <a:solidFill>
                <a:srgbClr val="002A48"/>
              </a:solidFill>
              <a:latin typeface="Calibri"/>
              <a:cs typeface="Calibri"/>
            </a:endParaRPr>
          </a:p>
          <a:p>
            <a:pPr marL="109855">
              <a:spcBef>
                <a:spcPts val="300"/>
              </a:spcBef>
            </a:pPr>
            <a:r>
              <a:rPr lang="en-US">
                <a:solidFill>
                  <a:srgbClr val="002A48"/>
                </a:solidFill>
                <a:latin typeface="Calibri"/>
                <a:ea typeface="+mn-lt"/>
                <a:cs typeface="+mn-lt"/>
              </a:rPr>
              <a:t>Biophysics in Particle Therapy Group (</a:t>
            </a:r>
            <a:r>
              <a:rPr lang="en-US" err="1">
                <a:solidFill>
                  <a:srgbClr val="002A48"/>
                </a:solidFill>
                <a:latin typeface="Calibri"/>
                <a:ea typeface="+mn-lt"/>
                <a:cs typeface="+mn-lt"/>
              </a:rPr>
              <a:t>BioPT</a:t>
            </a:r>
            <a:r>
              <a:rPr lang="en-US">
                <a:solidFill>
                  <a:srgbClr val="002A48"/>
                </a:solidFill>
                <a:latin typeface="Calibri"/>
                <a:ea typeface="+mn-lt"/>
                <a:cs typeface="+mn-lt"/>
              </a:rPr>
              <a:t>)</a:t>
            </a:r>
          </a:p>
          <a:p>
            <a:pPr marL="109855">
              <a:spcBef>
                <a:spcPts val="300"/>
              </a:spcBef>
            </a:pPr>
            <a:r>
              <a:rPr lang="en-US">
                <a:solidFill>
                  <a:srgbClr val="002A48"/>
                </a:solidFill>
                <a:latin typeface="Calibri"/>
                <a:ea typeface="+mn-lt"/>
                <a:cs typeface="+mn-lt"/>
              </a:rPr>
              <a:t>Heidelberg Ion-beam Therapy Center (HIT)</a:t>
            </a:r>
          </a:p>
          <a:p>
            <a:pPr marL="109855">
              <a:spcBef>
                <a:spcPts val="300"/>
              </a:spcBef>
            </a:pPr>
            <a:r>
              <a:rPr lang="en-US">
                <a:solidFill>
                  <a:srgbClr val="002A48"/>
                </a:solidFill>
                <a:latin typeface="Calibri"/>
                <a:ea typeface="+mn-lt"/>
                <a:cs typeface="+mn-lt"/>
              </a:rPr>
              <a:t>University Hospital Heidelberg (UKHD)</a:t>
            </a:r>
          </a:p>
          <a:p>
            <a:pPr marL="109855">
              <a:spcBef>
                <a:spcPts val="300"/>
              </a:spcBef>
            </a:pPr>
            <a:r>
              <a:rPr lang="en-US">
                <a:solidFill>
                  <a:srgbClr val="002A48"/>
                </a:solidFill>
                <a:latin typeface="Calibri"/>
                <a:ea typeface="+mn-lt"/>
                <a:cs typeface="+mn-lt"/>
              </a:rPr>
              <a:t>German Cancer Research Center (DKFZ)</a:t>
            </a:r>
          </a:p>
          <a:p>
            <a:pPr marL="109855">
              <a:spcBef>
                <a:spcPts val="300"/>
              </a:spcBef>
            </a:pPr>
            <a:r>
              <a:rPr lang="en-US">
                <a:solidFill>
                  <a:srgbClr val="002A48"/>
                </a:solidFill>
                <a:latin typeface="Calibri"/>
                <a:ea typeface="+mn-lt"/>
                <a:cs typeface="+mn-lt"/>
              </a:rPr>
              <a:t>National Center for Tumor Diseases (NCT)</a:t>
            </a:r>
          </a:p>
          <a:p>
            <a:pPr marL="109855">
              <a:spcBef>
                <a:spcPts val="300"/>
              </a:spcBef>
            </a:pPr>
            <a:endParaRPr lang="en-US">
              <a:solidFill>
                <a:srgbClr val="002A48"/>
              </a:solidFill>
              <a:latin typeface="Calibri"/>
              <a:ea typeface="+mn-lt"/>
              <a:cs typeface="Calibri"/>
            </a:endParaRPr>
          </a:p>
          <a:p>
            <a:pPr marL="395605" indent="-285750">
              <a:spcBef>
                <a:spcPts val="300"/>
              </a:spcBef>
              <a:buFont typeface="Arial"/>
              <a:buChar char="•"/>
            </a:pPr>
            <a:r>
              <a:rPr lang="en-US" b="1">
                <a:solidFill>
                  <a:srgbClr val="002A48"/>
                </a:solidFill>
                <a:latin typeface="Calibri"/>
                <a:ea typeface="+mn-lt"/>
                <a:cs typeface="Calibri"/>
              </a:rPr>
              <a:t>Benedik Koop, Stewart Mein, Thomas </a:t>
            </a:r>
            <a:r>
              <a:rPr lang="en-US" b="1" err="1">
                <a:solidFill>
                  <a:srgbClr val="002A48"/>
                </a:solidFill>
                <a:latin typeface="Calibri"/>
                <a:ea typeface="+mn-lt"/>
                <a:cs typeface="Calibri"/>
              </a:rPr>
              <a:t>Tessonnier</a:t>
            </a:r>
            <a:endParaRPr lang="en-US" err="1"/>
          </a:p>
          <a:p>
            <a:pPr marL="109855">
              <a:spcBef>
                <a:spcPts val="300"/>
              </a:spcBef>
            </a:pPr>
            <a:r>
              <a:rPr lang="en-US">
                <a:solidFill>
                  <a:srgbClr val="002A48"/>
                </a:solidFill>
                <a:latin typeface="Calibri"/>
                <a:ea typeface="+mn-lt"/>
                <a:cs typeface="Calibri"/>
              </a:rPr>
              <a:t>Heidelberg Ion-beam Therapy Center (HIT)</a:t>
            </a:r>
            <a:endParaRPr lang="en-US"/>
          </a:p>
          <a:p>
            <a:endParaRPr lang="en-US">
              <a:solidFill>
                <a:srgbClr val="002A48"/>
              </a:solidFill>
              <a:latin typeface="Calibri"/>
              <a:ea typeface="+mn-lt"/>
              <a:cs typeface="+mn-lt"/>
            </a:endParaRPr>
          </a:p>
        </p:txBody>
      </p:sp>
      <p:sp>
        <p:nvSpPr>
          <p:cNvPr id="6" name="TextBox 2">
            <a:extLst>
              <a:ext uri="{FF2B5EF4-FFF2-40B4-BE49-F238E27FC236}">
                <a16:creationId xmlns:a16="http://schemas.microsoft.com/office/drawing/2014/main" id="{E45FDF52-93DE-4BDD-7D51-AF2D65EDE504}"/>
              </a:ext>
            </a:extLst>
          </p:cNvPr>
          <p:cNvSpPr txBox="1"/>
          <p:nvPr/>
        </p:nvSpPr>
        <p:spPr>
          <a:xfrm>
            <a:off x="694840" y="5931794"/>
            <a:ext cx="8141024"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tx2">
                    <a:lumMod val="75000"/>
                    <a:lumOff val="25000"/>
                  </a:schemeClr>
                </a:solidFill>
                <a:latin typeface="Calibri"/>
                <a:cs typeface="Calibri"/>
              </a:rPr>
              <a:t>LNS Collaboration</a:t>
            </a:r>
          </a:p>
          <a:p>
            <a:pPr marL="285750" indent="-285750">
              <a:buFont typeface="Arial,Sans-Serif"/>
              <a:buChar char="•"/>
            </a:pPr>
            <a:r>
              <a:rPr lang="en-US" b="1" dirty="0">
                <a:solidFill>
                  <a:srgbClr val="002A48"/>
                </a:solidFill>
                <a:latin typeface="Calibri"/>
              </a:rPr>
              <a:t>Pablo Cirrone, Giacomo Cuttone, Giada </a:t>
            </a:r>
            <a:r>
              <a:rPr lang="en-US" b="1" dirty="0" err="1">
                <a:solidFill>
                  <a:srgbClr val="002A48"/>
                </a:solidFill>
                <a:latin typeface="Calibri"/>
              </a:rPr>
              <a:t>Petringa</a:t>
            </a:r>
            <a:r>
              <a:rPr lang="en-US" b="1" dirty="0">
                <a:solidFill>
                  <a:srgbClr val="002A48"/>
                </a:solidFill>
                <a:latin typeface="Calibri"/>
              </a:rPr>
              <a:t>, Roberto Catalano</a:t>
            </a:r>
            <a:endParaRPr lang="en-US" b="1" dirty="0">
              <a:solidFill>
                <a:srgbClr val="002A48"/>
              </a:solidFill>
              <a:latin typeface="Calibri"/>
              <a:cs typeface="Calibri"/>
            </a:endParaRPr>
          </a:p>
        </p:txBody>
      </p:sp>
    </p:spTree>
    <p:extLst>
      <p:ext uri="{BB962C8B-B14F-4D97-AF65-F5344CB8AC3E}">
        <p14:creationId xmlns:p14="http://schemas.microsoft.com/office/powerpoint/2010/main" val="8415375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6"/>
</p:tagLst>
</file>

<file path=ppt/tags/tag2.xml><?xml version="1.0" encoding="utf-8"?>
<p:tagLst xmlns:a="http://schemas.openxmlformats.org/drawingml/2006/main" xmlns:r="http://schemas.openxmlformats.org/officeDocument/2006/relationships" xmlns:p="http://schemas.openxmlformats.org/presentationml/2006/main">
  <p:tag name="TIMING" val="|18.6"/>
</p:tagLst>
</file>

<file path=ppt/tags/tag3.xml><?xml version="1.0" encoding="utf-8"?>
<p:tagLst xmlns:a="http://schemas.openxmlformats.org/drawingml/2006/main" xmlns:r="http://schemas.openxmlformats.org/officeDocument/2006/relationships" xmlns:p="http://schemas.openxmlformats.org/presentationml/2006/main">
  <p:tag name="TIMING" val="|18.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monto">
  <a:themeElements>
    <a:clrScheme name="Personalizzato 14">
      <a:dk1>
        <a:sysClr val="windowText" lastClr="000000"/>
      </a:dk1>
      <a:lt1>
        <a:sysClr val="window" lastClr="FFFFFF"/>
      </a:lt1>
      <a:dk2>
        <a:srgbClr val="002A48"/>
      </a:dk2>
      <a:lt2>
        <a:srgbClr val="E9E5DC"/>
      </a:lt2>
      <a:accent1>
        <a:srgbClr val="D34817"/>
      </a:accent1>
      <a:accent2>
        <a:srgbClr val="4FB5FF"/>
      </a:accent2>
      <a:accent3>
        <a:srgbClr val="A28E6A"/>
      </a:accent3>
      <a:accent4>
        <a:srgbClr val="956251"/>
      </a:accent4>
      <a:accent5>
        <a:srgbClr val="918485"/>
      </a:accent5>
      <a:accent6>
        <a:srgbClr val="855D5D"/>
      </a:accent6>
      <a:hlink>
        <a:srgbClr val="CC9900"/>
      </a:hlink>
      <a:folHlink>
        <a:srgbClr val="96A9A9"/>
      </a:folHlink>
    </a:clrScheme>
    <a:fontScheme name="Tramont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amont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CE7B4A7731F83B45869358E1AA196972" ma:contentTypeVersion="4" ma:contentTypeDescription="Creare un nuovo documento." ma:contentTypeScope="" ma:versionID="96a42880065f6d070d989a54fb318275">
  <xsd:schema xmlns:xsd="http://www.w3.org/2001/XMLSchema" xmlns:xs="http://www.w3.org/2001/XMLSchema" xmlns:p="http://schemas.microsoft.com/office/2006/metadata/properties" xmlns:ns2="50d276f1-c8b3-447e-b3d3-cf665cf4354f" xmlns:ns3="64563ea5-ca6f-4576-8245-8a3eba1f04ea" targetNamespace="http://schemas.microsoft.com/office/2006/metadata/properties" ma:root="true" ma:fieldsID="5f4689c44f0dc59df9648fed344883d0" ns2:_="" ns3:_="">
    <xsd:import namespace="50d276f1-c8b3-447e-b3d3-cf665cf4354f"/>
    <xsd:import namespace="64563ea5-ca6f-4576-8245-8a3eba1f04e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d276f1-c8b3-447e-b3d3-cf665cf435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563ea5-ca6f-4576-8245-8a3eba1f04ea"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247FA8-56C7-4DFE-B386-A7B49B8725B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F2F91DF-8080-45E0-8FF1-9FBFEC68C0BA}">
  <ds:schemaRefs>
    <ds:schemaRef ds:uri="50d276f1-c8b3-447e-b3d3-cf665cf4354f"/>
    <ds:schemaRef ds:uri="64563ea5-ca6f-4576-8245-8a3eba1f04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86D84A-53B2-4D3D-BAB3-833DD9A303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42</Slides>
  <Notes>16</Notes>
  <HiddenSlides>4</HiddenSlide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Tramonto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Windows User</dc:creator>
  <cp:revision>46</cp:revision>
  <dcterms:created xsi:type="dcterms:W3CDTF">2017-10-19T14:12:55Z</dcterms:created>
  <dcterms:modified xsi:type="dcterms:W3CDTF">2022-04-05T08:29:49Z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0x010100CE7B4A7731F83B45869358E1AA196972</vt:lpwstr>
  </property>
</Properties>
</file>