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1"/>
  </p:notesMasterIdLst>
  <p:sldIdLst>
    <p:sldId id="628" r:id="rId2"/>
    <p:sldId id="575" r:id="rId3"/>
    <p:sldId id="629" r:id="rId4"/>
    <p:sldId id="630" r:id="rId5"/>
    <p:sldId id="632" r:id="rId6"/>
    <p:sldId id="686" r:id="rId7"/>
    <p:sldId id="687" r:id="rId8"/>
    <p:sldId id="683" r:id="rId9"/>
    <p:sldId id="829" r:id="rId10"/>
  </p:sldIdLst>
  <p:sldSz cx="12192000" cy="6858000"/>
  <p:notesSz cx="6858000" cy="9144000"/>
  <p:custShowLst>
    <p:custShow name="Template_Mid Term Plan" id="0">
      <p:sldLst>
        <p:sld r:id="rId2"/>
        <p:sld r:id="rId3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5FF"/>
    <a:srgbClr val="002A48"/>
    <a:srgbClr val="FFFFFF"/>
    <a:srgbClr val="137192"/>
    <a:srgbClr val="89B8C8"/>
    <a:srgbClr val="002948"/>
    <a:srgbClr val="009242"/>
    <a:srgbClr val="007033"/>
    <a:srgbClr val="AC7F00"/>
    <a:srgbClr val="F4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88714" autoAdjust="0"/>
  </p:normalViewPr>
  <p:slideViewPr>
    <p:cSldViewPr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08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B23F4-5E42-4E57-8F79-D1818F09B9CC}" type="datetimeFigureOut">
              <a:rPr lang="it-IT" smtClean="0"/>
              <a:pPr/>
              <a:t>04/04/22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AD4F-B870-44F2-BC28-2FE68B1C307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72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89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4AD4F-B870-44F2-BC28-2FE68B1C30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0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7213578" y="3810003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ttangolo 23"/>
          <p:cNvSpPr/>
          <p:nvPr/>
        </p:nvSpPr>
        <p:spPr>
          <a:xfrm flipV="1">
            <a:off x="7213602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ttangolo 24"/>
          <p:cNvSpPr/>
          <p:nvPr/>
        </p:nvSpPr>
        <p:spPr>
          <a:xfrm flipV="1">
            <a:off x="7213602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ttangolo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ttangolo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tangolo 9"/>
          <p:cNvSpPr/>
          <p:nvPr/>
        </p:nvSpPr>
        <p:spPr>
          <a:xfrm>
            <a:off x="2" y="3675530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ttangolo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09600" y="2401890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69F0C062-AB77-4A28-8687-DAD03F9C43E8}" type="datetime1">
              <a:rPr lang="it-IT" smtClean="0"/>
              <a:t>04/04/22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25A1364-9D83-4D37-A282-5E5560CE45F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1B8F-1C8B-4EA0-AB58-050E6D5F7361}" type="datetime1">
              <a:rPr lang="it-IT" smtClean="0"/>
              <a:t>04/04/22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E425-3E60-486C-831E-6F220C530EAE}" type="datetime1">
              <a:rPr lang="it-IT" smtClean="0"/>
              <a:t>04/04/22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EC2-CD36-4F46-95C0-F74620B27B83}" type="datetime1">
              <a:rPr lang="it-IT" smtClean="0"/>
              <a:t>04/04/22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E31FE10-C898-4209-B9FD-E06EB6F7856B}"/>
              </a:ext>
            </a:extLst>
          </p:cNvPr>
          <p:cNvGrpSpPr/>
          <p:nvPr userDrawn="1"/>
        </p:nvGrpSpPr>
        <p:grpSpPr>
          <a:xfrm>
            <a:off x="8976320" y="5301207"/>
            <a:ext cx="3215680" cy="1556793"/>
            <a:chOff x="8976320" y="5301207"/>
            <a:chExt cx="3215680" cy="1556793"/>
          </a:xfrm>
        </p:grpSpPr>
        <p:sp>
          <p:nvSpPr>
            <p:cNvPr id="8" name="Triangolo rettangolo 7">
              <a:extLst>
                <a:ext uri="{FF2B5EF4-FFF2-40B4-BE49-F238E27FC236}">
                  <a16:creationId xmlns:a16="http://schemas.microsoft.com/office/drawing/2014/main" id="{7E1CB078-A370-4427-971B-A5B6593A7CB3}"/>
                </a:ext>
              </a:extLst>
            </p:cNvPr>
            <p:cNvSpPr/>
            <p:nvPr/>
          </p:nvSpPr>
          <p:spPr>
            <a:xfrm flipH="1">
              <a:off x="8976320" y="5301207"/>
              <a:ext cx="3215680" cy="1556793"/>
            </a:xfrm>
            <a:prstGeom prst="rtTriangle">
              <a:avLst/>
            </a:prstGeom>
            <a:solidFill>
              <a:srgbClr val="4F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Triangolo rettangolo 8">
              <a:extLst>
                <a:ext uri="{FF2B5EF4-FFF2-40B4-BE49-F238E27FC236}">
                  <a16:creationId xmlns:a16="http://schemas.microsoft.com/office/drawing/2014/main" id="{811A1E00-2E30-4E61-B91D-955A98113505}"/>
                </a:ext>
              </a:extLst>
            </p:cNvPr>
            <p:cNvSpPr/>
            <p:nvPr/>
          </p:nvSpPr>
          <p:spPr>
            <a:xfrm flipH="1">
              <a:off x="9120336" y="5373216"/>
              <a:ext cx="3071664" cy="1482513"/>
            </a:xfrm>
            <a:prstGeom prst="rtTriangle">
              <a:avLst/>
            </a:prstGeom>
            <a:solidFill>
              <a:srgbClr val="002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9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1CE2908F-3686-45BB-9580-446BDDDF8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754" y="6309320"/>
              <a:ext cx="2001918" cy="526636"/>
            </a:xfrm>
            <a:prstGeom prst="rect">
              <a:avLst/>
            </a:prstGeom>
          </p:spPr>
        </p:pic>
        <p:pic>
          <p:nvPicPr>
            <p:cNvPr id="11" name="Elemento grafico 10">
              <a:extLst>
                <a:ext uri="{FF2B5EF4-FFF2-40B4-BE49-F238E27FC236}">
                  <a16:creationId xmlns:a16="http://schemas.microsoft.com/office/drawing/2014/main" id="{D130424A-96CF-4E53-B886-621213846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98820" y="5643340"/>
              <a:ext cx="638175" cy="323850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ADF63BF-3FF9-4EFC-9D99-0ED3B77D3D2B}"/>
              </a:ext>
            </a:extLst>
          </p:cNvPr>
          <p:cNvSpPr txBox="1"/>
          <p:nvPr userDrawn="1"/>
        </p:nvSpPr>
        <p:spPr>
          <a:xfrm>
            <a:off x="8904312" y="250961"/>
            <a:ext cx="31683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Physics Mid Term Plan in Italy – LNS Session</a:t>
            </a:r>
            <a:endParaRPr lang="it-IT" sz="10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1981203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4145-067E-4E73-8AB8-184BB7A3C011}" type="datetime1">
              <a:rPr lang="it-IT" smtClean="0"/>
              <a:t>04/04/22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3D0-0DBA-4428-811C-1818178EE46F}" type="datetime1">
              <a:rPr lang="it-IT" smtClean="0"/>
              <a:t>04/04/22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94969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91074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EDA260-5228-449E-8387-9BE9318FC3D7}" type="datetime1">
              <a:rPr lang="it-IT" smtClean="0"/>
              <a:t>04/04/22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5A1364-9D83-4D37-A282-5E5560CE45F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59863955-01A9-42ED-A1C8-064ED0677A81}" type="datetime1">
              <a:rPr lang="it-IT" smtClean="0"/>
              <a:t>04/04/22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25A1364-9D83-4D37-A282-5E5560CE45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06F3-3ACD-498E-BF81-55BB60E8045A}" type="datetime1">
              <a:rPr lang="it-IT" smtClean="0"/>
              <a:t>04/04/22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82B-338B-467F-BD26-DEC27DEB0C1C}" type="datetime1">
              <a:rPr lang="it-IT" smtClean="0"/>
              <a:t>04/04/22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3914" y="1109162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17924" y="3274311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2B5-01F5-497D-8E1C-DDA54D29BBD7}" type="datetime1">
              <a:rPr lang="it-IT" smtClean="0"/>
              <a:t>04/04/22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21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ttangolo 29"/>
          <p:cNvSpPr/>
          <p:nvPr/>
        </p:nvSpPr>
        <p:spPr>
          <a:xfrm>
            <a:off x="2" y="308279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ttangolo 30"/>
          <p:cNvSpPr/>
          <p:nvPr/>
        </p:nvSpPr>
        <p:spPr>
          <a:xfrm flipV="1">
            <a:off x="7213578" y="360249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ttangolo 31"/>
          <p:cNvSpPr/>
          <p:nvPr/>
        </p:nvSpPr>
        <p:spPr>
          <a:xfrm flipV="1">
            <a:off x="7213602" y="440115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ttangolo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ttangolo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ttangolo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ttangolo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94ED94-DD8F-4A02-869D-F8DB3743DAE9}" type="datetime1">
              <a:rPr lang="it-IT" smtClean="0"/>
              <a:t>04/04/22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25A1364-9D83-4D37-A282-5E5560CE45F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LOGO_INFN_NEWS_sito.jpg">
            <a:extLst>
              <a:ext uri="{FF2B5EF4-FFF2-40B4-BE49-F238E27FC236}">
                <a16:creationId xmlns:a16="http://schemas.microsoft.com/office/drawing/2014/main" id="{98215EA1-7938-4AB5-BA0E-7BA572316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213"/>
          <a:stretch/>
        </p:blipFill>
        <p:spPr>
          <a:xfrm>
            <a:off x="10200456" y="5733256"/>
            <a:ext cx="1757752" cy="914942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FBA24AF-F007-4161-A1C8-82B6AC4C575E}"/>
              </a:ext>
            </a:extLst>
          </p:cNvPr>
          <p:cNvSpPr/>
          <p:nvPr/>
        </p:nvSpPr>
        <p:spPr>
          <a:xfrm>
            <a:off x="7176120" y="4310416"/>
            <a:ext cx="5616370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Rosario Gianluca </a:t>
            </a:r>
            <a:r>
              <a:rPr lang="en-US" sz="2000" b="1" dirty="0" err="1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Pizzone</a:t>
            </a:r>
            <a:endParaRPr lang="en-US" sz="2000" dirty="0">
              <a:solidFill>
                <a:srgbClr val="00294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C3516AD-4BCB-4B82-BFDA-ECE42A696377}"/>
              </a:ext>
            </a:extLst>
          </p:cNvPr>
          <p:cNvSpPr/>
          <p:nvPr/>
        </p:nvSpPr>
        <p:spPr>
          <a:xfrm>
            <a:off x="7176120" y="4653136"/>
            <a:ext cx="494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LNS</a:t>
            </a:r>
            <a:endParaRPr lang="it-IT" dirty="0">
              <a:solidFill>
                <a:srgbClr val="00294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49560B-8982-4F0F-B4C7-379CE1755431}"/>
              </a:ext>
            </a:extLst>
          </p:cNvPr>
          <p:cNvSpPr txBox="1"/>
          <p:nvPr/>
        </p:nvSpPr>
        <p:spPr>
          <a:xfrm>
            <a:off x="191344" y="2491240"/>
            <a:ext cx="11754192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WG Nuclear Astrophysics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3E64B16-5FF6-4C00-BC20-29803922B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58" y="106486"/>
            <a:ext cx="3853590" cy="1013746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BB211CC-8B89-4E7C-9E3F-28AE426421C2}"/>
              </a:ext>
            </a:extLst>
          </p:cNvPr>
          <p:cNvSpPr txBox="1"/>
          <p:nvPr/>
        </p:nvSpPr>
        <p:spPr>
          <a:xfrm>
            <a:off x="-1933" y="31361"/>
            <a:ext cx="4297733" cy="11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Physics Mid Term Plan in Italy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LNS – Session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Catania, April 4</a:t>
            </a:r>
            <a:r>
              <a:rPr lang="en-US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  <a:r>
              <a:rPr lang="en-US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endParaRPr lang="it-IT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56C7DB-4709-4779-B48F-B7003EDFD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46" y="646458"/>
            <a:ext cx="1069110" cy="12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0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1</a:t>
            </a:fld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F660EE0-783F-4631-B401-7EC49FBBFC7E}"/>
              </a:ext>
            </a:extLst>
          </p:cNvPr>
          <p:cNvGrpSpPr/>
          <p:nvPr/>
        </p:nvGrpSpPr>
        <p:grpSpPr>
          <a:xfrm>
            <a:off x="8976320" y="5301207"/>
            <a:ext cx="3215680" cy="1556793"/>
            <a:chOff x="8976320" y="5301207"/>
            <a:chExt cx="3215680" cy="1556793"/>
          </a:xfrm>
        </p:grpSpPr>
        <p:sp>
          <p:nvSpPr>
            <p:cNvPr id="10" name="Triangolo rettangolo 9">
              <a:extLst>
                <a:ext uri="{FF2B5EF4-FFF2-40B4-BE49-F238E27FC236}">
                  <a16:creationId xmlns:a16="http://schemas.microsoft.com/office/drawing/2014/main" id="{84D24BA5-876D-4416-8179-9AA0A5DD8DA3}"/>
                </a:ext>
              </a:extLst>
            </p:cNvPr>
            <p:cNvSpPr/>
            <p:nvPr/>
          </p:nvSpPr>
          <p:spPr>
            <a:xfrm flipH="1">
              <a:off x="8976320" y="5301207"/>
              <a:ext cx="3215680" cy="1556793"/>
            </a:xfrm>
            <a:prstGeom prst="rtTriangle">
              <a:avLst/>
            </a:prstGeom>
            <a:solidFill>
              <a:srgbClr val="4F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Triangolo rettangolo 4">
              <a:extLst>
                <a:ext uri="{FF2B5EF4-FFF2-40B4-BE49-F238E27FC236}">
                  <a16:creationId xmlns:a16="http://schemas.microsoft.com/office/drawing/2014/main" id="{5BFF891A-7BB6-4F6B-9D6F-FE0005EC2739}"/>
                </a:ext>
              </a:extLst>
            </p:cNvPr>
            <p:cNvSpPr/>
            <p:nvPr/>
          </p:nvSpPr>
          <p:spPr>
            <a:xfrm flipH="1">
              <a:off x="9120336" y="5373216"/>
              <a:ext cx="3071664" cy="1482513"/>
            </a:xfrm>
            <a:prstGeom prst="rtTriangle">
              <a:avLst/>
            </a:prstGeom>
            <a:solidFill>
              <a:srgbClr val="002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8" name="Immagine 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E65E617A-576C-42BD-B7C7-6AD93328A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754" y="6309320"/>
              <a:ext cx="2001918" cy="526636"/>
            </a:xfrm>
            <a:prstGeom prst="rect">
              <a:avLst/>
            </a:prstGeom>
          </p:spPr>
        </p:pic>
        <p:pic>
          <p:nvPicPr>
            <p:cNvPr id="4" name="Elemento grafico 3">
              <a:extLst>
                <a:ext uri="{FF2B5EF4-FFF2-40B4-BE49-F238E27FC236}">
                  <a16:creationId xmlns:a16="http://schemas.microsoft.com/office/drawing/2014/main" id="{E19A2672-6E44-4A93-B958-070146D20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98820" y="5643340"/>
              <a:ext cx="638175" cy="323850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E031044-B70B-4FA1-993E-6AC555D4E703}"/>
              </a:ext>
            </a:extLst>
          </p:cNvPr>
          <p:cNvSpPr txBox="1"/>
          <p:nvPr/>
        </p:nvSpPr>
        <p:spPr>
          <a:xfrm>
            <a:off x="119336" y="527074"/>
            <a:ext cx="5832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8C8C5D-DA1C-C44E-A024-181611ECDBFC}"/>
              </a:ext>
            </a:extLst>
          </p:cNvPr>
          <p:cNvSpPr txBox="1"/>
          <p:nvPr/>
        </p:nvSpPr>
        <p:spPr>
          <a:xfrm>
            <a:off x="518007" y="440041"/>
            <a:ext cx="11541942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WG1 (</a:t>
            </a:r>
            <a:r>
              <a:rPr lang="it-IT" sz="2400" b="1" dirty="0" err="1"/>
              <a:t>Pidatella</a:t>
            </a:r>
            <a:r>
              <a:rPr lang="it-IT" sz="2400" b="1" dirty="0"/>
              <a:t>): </a:t>
            </a:r>
            <a:r>
              <a:rPr lang="it-IT" sz="2400" b="1" dirty="0" err="1"/>
              <a:t>Nuclear</a:t>
            </a:r>
            <a:r>
              <a:rPr lang="it-IT" sz="2400" b="1" dirty="0"/>
              <a:t> and </a:t>
            </a:r>
            <a:r>
              <a:rPr lang="it-IT" sz="2400" b="1" dirty="0" err="1"/>
              <a:t>Atomic</a:t>
            </a:r>
            <a:r>
              <a:rPr lang="it-IT" sz="2400" b="1" dirty="0"/>
              <a:t> input for </a:t>
            </a:r>
            <a:r>
              <a:rPr lang="it-IT" sz="2400" b="1" dirty="0" err="1"/>
              <a:t>quiescent</a:t>
            </a:r>
            <a:r>
              <a:rPr lang="it-IT" sz="2400" b="1" dirty="0"/>
              <a:t> </a:t>
            </a:r>
            <a:r>
              <a:rPr lang="it-IT" sz="2400" b="1" dirty="0" err="1"/>
              <a:t>burning</a:t>
            </a:r>
            <a:endParaRPr lang="it-IT" dirty="0"/>
          </a:p>
          <a:p>
            <a:endParaRPr lang="it-IT" dirty="0"/>
          </a:p>
          <a:p>
            <a:r>
              <a:rPr lang="it-IT" i="1" dirty="0" err="1"/>
              <a:t>Stable</a:t>
            </a:r>
            <a:r>
              <a:rPr lang="it-IT" i="1" dirty="0"/>
              <a:t> </a:t>
            </a:r>
            <a:r>
              <a:rPr lang="it-IT" i="1" dirty="0" err="1"/>
              <a:t>Beams</a:t>
            </a:r>
            <a:r>
              <a:rPr lang="it-IT" i="1" dirty="0"/>
              <a:t> (a):</a:t>
            </a:r>
          </a:p>
          <a:p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cases</a:t>
            </a:r>
            <a:r>
              <a:rPr lang="it-IT" dirty="0"/>
              <a:t> can be </a:t>
            </a:r>
            <a:r>
              <a:rPr lang="it-IT" dirty="0" err="1"/>
              <a:t>studied</a:t>
            </a:r>
            <a:r>
              <a:rPr lang="it-IT" dirty="0"/>
              <a:t> with </a:t>
            </a:r>
            <a:r>
              <a:rPr lang="it-IT" dirty="0" err="1"/>
              <a:t>pre</a:t>
            </a:r>
            <a:r>
              <a:rPr lang="it-IT" dirty="0"/>
              <a:t>-upgrade </a:t>
            </a:r>
            <a:r>
              <a:rPr lang="it-IT" dirty="0" err="1"/>
              <a:t>accelerator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(e.g. Tandem):</a:t>
            </a:r>
          </a:p>
          <a:p>
            <a:r>
              <a:rPr lang="it-IT" dirty="0"/>
              <a:t>ANC + THM  </a:t>
            </a:r>
            <a:r>
              <a:rPr lang="it-IT" dirty="0" err="1"/>
              <a:t>measurements</a:t>
            </a:r>
            <a:r>
              <a:rPr lang="it-IT" dirty="0"/>
              <a:t>: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cases</a:t>
            </a:r>
            <a:r>
              <a:rPr lang="it-IT" dirty="0"/>
              <a:t> </a:t>
            </a:r>
            <a:r>
              <a:rPr lang="it-IT" dirty="0" err="1"/>
              <a:t>NeNaAl</a:t>
            </a:r>
            <a:r>
              <a:rPr lang="it-IT" dirty="0"/>
              <a:t> </a:t>
            </a:r>
            <a:r>
              <a:rPr lang="it-IT" dirty="0" err="1"/>
              <a:t>cycles</a:t>
            </a:r>
            <a:r>
              <a:rPr lang="it-IT" dirty="0"/>
              <a:t>, </a:t>
            </a:r>
            <a:r>
              <a:rPr lang="it-IT" dirty="0" err="1"/>
              <a:t>Hoyle</a:t>
            </a:r>
            <a:r>
              <a:rPr lang="it-IT" dirty="0"/>
              <a:t> state</a:t>
            </a:r>
            <a:r>
              <a:rPr lang="it-IT" b="1" dirty="0">
                <a:solidFill>
                  <a:srgbClr val="FF0000"/>
                </a:solidFill>
              </a:rPr>
              <a:t>*</a:t>
            </a:r>
            <a:r>
              <a:rPr lang="it-IT" sz="2000" dirty="0"/>
              <a:t> </a:t>
            </a:r>
            <a:r>
              <a:rPr lang="it-IT" dirty="0"/>
              <a:t>or C-</a:t>
            </a:r>
            <a:r>
              <a:rPr lang="it-IT" dirty="0" err="1"/>
              <a:t>burning</a:t>
            </a:r>
            <a:r>
              <a:rPr lang="it-IT" dirty="0"/>
              <a:t> (e.g. </a:t>
            </a:r>
            <a:r>
              <a:rPr lang="it-IT" b="1" baseline="30000" dirty="0"/>
              <a:t>12</a:t>
            </a:r>
            <a:r>
              <a:rPr lang="it-IT" b="1" dirty="0"/>
              <a:t>C+</a:t>
            </a:r>
            <a:r>
              <a:rPr lang="it-IT" b="1" baseline="30000" dirty="0"/>
              <a:t>16</a:t>
            </a:r>
            <a:r>
              <a:rPr lang="it-IT" b="1" dirty="0"/>
              <a:t>O </a:t>
            </a:r>
            <a:r>
              <a:rPr lang="it-IT" b="1" dirty="0" err="1"/>
              <a:t>reaction</a:t>
            </a:r>
            <a:r>
              <a:rPr lang="it-IT" dirty="0"/>
              <a:t>);</a:t>
            </a:r>
          </a:p>
          <a:p>
            <a:r>
              <a:rPr lang="it-IT" dirty="0"/>
              <a:t>some </a:t>
            </a:r>
            <a:r>
              <a:rPr lang="it-IT" dirty="0" err="1"/>
              <a:t>measurements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studied</a:t>
            </a:r>
            <a:r>
              <a:rPr lang="it-IT" dirty="0"/>
              <a:t> in laser </a:t>
            </a:r>
            <a:r>
              <a:rPr lang="it-IT" dirty="0" err="1"/>
              <a:t>induced</a:t>
            </a:r>
            <a:r>
              <a:rPr lang="it-IT" dirty="0"/>
              <a:t> plasma.</a:t>
            </a:r>
          </a:p>
          <a:p>
            <a:endParaRPr lang="it-IT" dirty="0"/>
          </a:p>
          <a:p>
            <a:r>
              <a:rPr lang="it-IT" i="1" dirty="0" err="1"/>
              <a:t>Noble</a:t>
            </a:r>
            <a:r>
              <a:rPr lang="it-IT" i="1" dirty="0"/>
              <a:t> gas </a:t>
            </a:r>
            <a:r>
              <a:rPr lang="it-IT" i="1" dirty="0" err="1"/>
              <a:t>sources</a:t>
            </a:r>
            <a:r>
              <a:rPr lang="it-IT" i="1" dirty="0"/>
              <a:t> (b):</a:t>
            </a:r>
          </a:p>
          <a:p>
            <a:r>
              <a:rPr lang="it-IT" dirty="0" err="1"/>
              <a:t>Potentially</a:t>
            </a:r>
            <a:r>
              <a:rPr lang="it-IT" dirty="0"/>
              <a:t> </a:t>
            </a:r>
            <a:r>
              <a:rPr lang="it-IT" dirty="0" err="1"/>
              <a:t>groundbreaking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achieved</a:t>
            </a:r>
            <a:r>
              <a:rPr lang="it-IT" dirty="0"/>
              <a:t> with </a:t>
            </a:r>
            <a:r>
              <a:rPr lang="it-IT" dirty="0" err="1"/>
              <a:t>Noble</a:t>
            </a:r>
            <a:r>
              <a:rPr lang="it-IT" dirty="0"/>
              <a:t> Gas Tandem Source, e.g. </a:t>
            </a:r>
            <a:r>
              <a:rPr lang="it-IT" b="1" baseline="30000" dirty="0"/>
              <a:t>16</a:t>
            </a:r>
            <a:r>
              <a:rPr lang="it-IT" b="1" dirty="0"/>
              <a:t>O +</a:t>
            </a:r>
            <a:r>
              <a:rPr lang="it-IT" b="1" baseline="30000" dirty="0"/>
              <a:t>16</a:t>
            </a:r>
            <a:r>
              <a:rPr lang="it-IT" b="1" dirty="0"/>
              <a:t>O fusion </a:t>
            </a:r>
            <a:r>
              <a:rPr lang="it-IT" b="1" dirty="0">
                <a:solidFill>
                  <a:srgbClr val="FF0000"/>
                </a:solidFill>
              </a:rPr>
              <a:t>*</a:t>
            </a:r>
          </a:p>
          <a:p>
            <a:r>
              <a:rPr lang="it-IT" dirty="0"/>
              <a:t>via THM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baseline="30000" dirty="0"/>
              <a:t>20</a:t>
            </a:r>
            <a:r>
              <a:rPr lang="it-IT" dirty="0"/>
              <a:t>Ne breakup with </a:t>
            </a:r>
            <a:r>
              <a:rPr lang="it-IT" dirty="0" err="1"/>
              <a:t>similar</a:t>
            </a:r>
            <a:r>
              <a:rPr lang="it-IT" dirty="0"/>
              <a:t> </a:t>
            </a:r>
            <a:r>
              <a:rPr lang="it-IT" dirty="0" err="1"/>
              <a:t>methodology</a:t>
            </a:r>
            <a:r>
              <a:rPr lang="it-IT" dirty="0"/>
              <a:t> of </a:t>
            </a:r>
            <a:r>
              <a:rPr lang="it-IT" dirty="0" err="1"/>
              <a:t>successful</a:t>
            </a:r>
            <a:r>
              <a:rPr lang="it-IT" dirty="0"/>
              <a:t> </a:t>
            </a:r>
            <a:r>
              <a:rPr lang="it-IT" baseline="30000" dirty="0"/>
              <a:t>12</a:t>
            </a:r>
            <a:r>
              <a:rPr lang="it-IT" dirty="0"/>
              <a:t>C+</a:t>
            </a:r>
            <a:r>
              <a:rPr lang="it-IT" baseline="30000" dirty="0"/>
              <a:t>12</a:t>
            </a:r>
            <a:r>
              <a:rPr lang="it-IT" dirty="0"/>
              <a:t>C </a:t>
            </a:r>
            <a:r>
              <a:rPr lang="it-IT" b="1" dirty="0">
                <a:solidFill>
                  <a:srgbClr val="FF0000"/>
                </a:solidFill>
              </a:rPr>
              <a:t>*</a:t>
            </a:r>
            <a:r>
              <a:rPr lang="it-IT" dirty="0" err="1"/>
              <a:t>studies</a:t>
            </a:r>
            <a:r>
              <a:rPr lang="it-IT" dirty="0"/>
              <a:t>. </a:t>
            </a:r>
            <a:r>
              <a:rPr lang="it-IT" dirty="0" err="1"/>
              <a:t>NeNa</a:t>
            </a:r>
            <a:r>
              <a:rPr lang="it-IT" dirty="0"/>
              <a:t> </a:t>
            </a:r>
            <a:r>
              <a:rPr lang="it-IT" dirty="0" err="1"/>
              <a:t>cycles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i="1" dirty="0"/>
              <a:t>Pandora (c): </a:t>
            </a:r>
          </a:p>
          <a:p>
            <a:r>
              <a:rPr lang="it-IT" dirty="0" err="1"/>
              <a:t>Measurement</a:t>
            </a:r>
            <a:r>
              <a:rPr lang="it-IT" dirty="0"/>
              <a:t> of </a:t>
            </a:r>
            <a:r>
              <a:rPr lang="it-IT" dirty="0" err="1"/>
              <a:t>decay</a:t>
            </a:r>
            <a:r>
              <a:rPr lang="it-IT" dirty="0"/>
              <a:t> time of </a:t>
            </a:r>
            <a:r>
              <a:rPr lang="it-IT" baseline="30000" dirty="0"/>
              <a:t>7</a:t>
            </a:r>
            <a:r>
              <a:rPr lang="it-IT" dirty="0"/>
              <a:t>Be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crucial</a:t>
            </a:r>
            <a:r>
              <a:rPr lang="it-IT" dirty="0"/>
              <a:t> for </a:t>
            </a:r>
            <a:r>
              <a:rPr lang="it-IT" dirty="0" err="1"/>
              <a:t>lithium</a:t>
            </a:r>
            <a:r>
              <a:rPr lang="it-IT" dirty="0"/>
              <a:t> </a:t>
            </a:r>
            <a:r>
              <a:rPr lang="it-IT" dirty="0" err="1"/>
              <a:t>abundance</a:t>
            </a:r>
            <a:r>
              <a:rPr lang="it-IT" dirty="0"/>
              <a:t> </a:t>
            </a:r>
            <a:r>
              <a:rPr lang="it-IT" dirty="0" err="1"/>
              <a:t>determination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		Strong </a:t>
            </a:r>
            <a:r>
              <a:rPr lang="it-IT" b="1" dirty="0" err="1"/>
              <a:t>interactions</a:t>
            </a:r>
            <a:r>
              <a:rPr lang="it-IT" b="1" dirty="0"/>
              <a:t> with the </a:t>
            </a:r>
            <a:r>
              <a:rPr lang="it-IT" b="1" dirty="0" err="1"/>
              <a:t>other</a:t>
            </a:r>
            <a:r>
              <a:rPr lang="it-IT" b="1" dirty="0"/>
              <a:t> LNS workgroup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						</a:t>
            </a:r>
            <a:r>
              <a:rPr lang="it-IT" sz="2000" b="1" dirty="0">
                <a:solidFill>
                  <a:srgbClr val="FF0000"/>
                </a:solidFill>
              </a:rPr>
              <a:t>*LNL-LNS </a:t>
            </a:r>
            <a:r>
              <a:rPr lang="it-IT" sz="2000" b="1" dirty="0" err="1">
                <a:solidFill>
                  <a:srgbClr val="FF0000"/>
                </a:solidFill>
              </a:rPr>
              <a:t>synergy</a:t>
            </a:r>
            <a:endParaRPr lang="it-IT" sz="20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955E599-66F6-1143-A4B7-F335F0C57FF4}"/>
              </a:ext>
            </a:extLst>
          </p:cNvPr>
          <p:cNvSpPr txBox="1"/>
          <p:nvPr/>
        </p:nvSpPr>
        <p:spPr>
          <a:xfrm>
            <a:off x="7680176" y="250961"/>
            <a:ext cx="43663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R.G. </a:t>
            </a:r>
            <a:r>
              <a:rPr lang="en-US" sz="1050" b="1" i="1" dirty="0" err="1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Pizzone</a:t>
            </a:r>
            <a:endParaRPr lang="it-IT" sz="105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B282ECF-8FA7-EF45-9968-0C1FD0DB7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767" y="4365104"/>
            <a:ext cx="2517367" cy="2511409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6ED6A940-F61C-C744-9D67-7F5352CE2389}"/>
              </a:ext>
            </a:extLst>
          </p:cNvPr>
          <p:cNvGrpSpPr/>
          <p:nvPr/>
        </p:nvGrpSpPr>
        <p:grpSpPr>
          <a:xfrm>
            <a:off x="-97983" y="4869159"/>
            <a:ext cx="1945511" cy="1794103"/>
            <a:chOff x="-25976" y="3713937"/>
            <a:chExt cx="1891527" cy="2949326"/>
          </a:xfrm>
        </p:grpSpPr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719FFF8C-FFD2-3944-8C04-2AD933ED1F68}"/>
                </a:ext>
              </a:extLst>
            </p:cNvPr>
            <p:cNvSpPr txBox="1"/>
            <p:nvPr/>
          </p:nvSpPr>
          <p:spPr>
            <a:xfrm>
              <a:off x="606039" y="4479101"/>
              <a:ext cx="1140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He shell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2E5CB29C-DA87-2D42-AA0A-7C1D56823283}"/>
                </a:ext>
              </a:extLst>
            </p:cNvPr>
            <p:cNvSpPr txBox="1"/>
            <p:nvPr/>
          </p:nvSpPr>
          <p:spPr>
            <a:xfrm>
              <a:off x="821456" y="4161860"/>
              <a:ext cx="94464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shell</a:t>
              </a:r>
            </a:p>
          </p:txBody>
        </p:sp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BA7825EB-F7D4-1346-8BD1-3E6F0F53647E}"/>
                </a:ext>
              </a:extLst>
            </p:cNvPr>
            <p:cNvSpPr txBox="1"/>
            <p:nvPr/>
          </p:nvSpPr>
          <p:spPr>
            <a:xfrm>
              <a:off x="920907" y="3713937"/>
              <a:ext cx="94464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Mantle</a:t>
              </a:r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A5012D99-2D3B-9B48-9435-F945B24D7A95}"/>
                </a:ext>
              </a:extLst>
            </p:cNvPr>
            <p:cNvSpPr txBox="1"/>
            <p:nvPr/>
          </p:nvSpPr>
          <p:spPr>
            <a:xfrm>
              <a:off x="482809" y="4781527"/>
              <a:ext cx="126403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C/O shell</a:t>
              </a: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E3DD01B9-B2D9-3546-BE9F-3A7B2F276CFD}"/>
                </a:ext>
              </a:extLst>
            </p:cNvPr>
            <p:cNvSpPr txBox="1"/>
            <p:nvPr/>
          </p:nvSpPr>
          <p:spPr>
            <a:xfrm>
              <a:off x="295173" y="5062067"/>
              <a:ext cx="139203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Ne/O shell</a:t>
              </a: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0A69102A-8406-0F44-BFD5-D2FFEF31FE82}"/>
                </a:ext>
              </a:extLst>
            </p:cNvPr>
            <p:cNvSpPr txBox="1"/>
            <p:nvPr/>
          </p:nvSpPr>
          <p:spPr>
            <a:xfrm>
              <a:off x="141501" y="5330839"/>
              <a:ext cx="1140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shell</a:t>
              </a:r>
            </a:p>
          </p:txBody>
        </p:sp>
        <p:sp>
          <p:nvSpPr>
            <p:cNvPr id="22" name="TextBox 35">
              <a:extLst>
                <a:ext uri="{FF2B5EF4-FFF2-40B4-BE49-F238E27FC236}">
                  <a16:creationId xmlns:a16="http://schemas.microsoft.com/office/drawing/2014/main" id="{29EB62E5-97AA-EA48-A737-64A8EBA32608}"/>
                </a:ext>
              </a:extLst>
            </p:cNvPr>
            <p:cNvSpPr txBox="1"/>
            <p:nvPr/>
          </p:nvSpPr>
          <p:spPr>
            <a:xfrm>
              <a:off x="-25976" y="5628293"/>
              <a:ext cx="1140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 shell</a:t>
              </a:r>
            </a:p>
          </p:txBody>
        </p:sp>
        <p:sp>
          <p:nvSpPr>
            <p:cNvPr id="23" name="TextBox 2">
              <a:extLst>
                <a:ext uri="{FF2B5EF4-FFF2-40B4-BE49-F238E27FC236}">
                  <a16:creationId xmlns:a16="http://schemas.microsoft.com/office/drawing/2014/main" id="{641B11D6-23C2-2D40-9540-0B80388572F5}"/>
                </a:ext>
              </a:extLst>
            </p:cNvPr>
            <p:cNvSpPr txBox="1"/>
            <p:nvPr/>
          </p:nvSpPr>
          <p:spPr>
            <a:xfrm>
              <a:off x="-8861" y="6309320"/>
              <a:ext cx="92976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Fe/Cr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031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0A3B93-BE26-E144-8B8F-2056ACBE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2390B1-57DA-A94E-B331-8835917A811B}"/>
              </a:ext>
            </a:extLst>
          </p:cNvPr>
          <p:cNvSpPr txBox="1"/>
          <p:nvPr/>
        </p:nvSpPr>
        <p:spPr>
          <a:xfrm>
            <a:off x="7680176" y="250961"/>
            <a:ext cx="43663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R.G. </a:t>
            </a:r>
            <a:r>
              <a:rPr lang="en-US" sz="1050" b="1" i="1" dirty="0" err="1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Pizzone</a:t>
            </a:r>
            <a:endParaRPr lang="it-IT" sz="105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F88DCE-84E2-FF42-8A8D-460C0BA549EB}"/>
              </a:ext>
            </a:extLst>
          </p:cNvPr>
          <p:cNvSpPr txBox="1"/>
          <p:nvPr/>
        </p:nvSpPr>
        <p:spPr>
          <a:xfrm>
            <a:off x="479376" y="869948"/>
            <a:ext cx="1138794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WG2 (Rapisarda): </a:t>
            </a:r>
            <a:r>
              <a:rPr lang="it-IT" sz="2400" b="1" dirty="0" err="1"/>
              <a:t>Explosive</a:t>
            </a:r>
            <a:r>
              <a:rPr lang="it-IT" sz="2400" b="1" dirty="0"/>
              <a:t> </a:t>
            </a:r>
            <a:r>
              <a:rPr lang="it-IT" sz="2400" b="1" dirty="0" err="1"/>
              <a:t>nucleosynthesis</a:t>
            </a:r>
            <a:endParaRPr lang="it-IT" sz="2400" b="1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Long-</a:t>
            </a:r>
            <a:r>
              <a:rPr lang="it-IT" dirty="0" err="1"/>
              <a:t>lived</a:t>
            </a:r>
            <a:r>
              <a:rPr lang="it-IT" dirty="0"/>
              <a:t> </a:t>
            </a:r>
            <a:r>
              <a:rPr lang="it-IT" dirty="0" err="1"/>
              <a:t>isotopes</a:t>
            </a:r>
            <a:r>
              <a:rPr lang="it-IT" dirty="0"/>
              <a:t> </a:t>
            </a:r>
            <a:r>
              <a:rPr lang="it-IT" dirty="0" err="1"/>
              <a:t>induced</a:t>
            </a:r>
            <a:r>
              <a:rPr lang="it-IT" dirty="0"/>
              <a:t> </a:t>
            </a:r>
            <a:r>
              <a:rPr lang="it-IT" dirty="0" err="1"/>
              <a:t>reactions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Tandem (a)</a:t>
            </a:r>
          </a:p>
          <a:p>
            <a:r>
              <a:rPr lang="it-IT" i="1" dirty="0" err="1"/>
              <a:t>Potential</a:t>
            </a:r>
            <a:r>
              <a:rPr lang="it-IT" i="1" dirty="0"/>
              <a:t> </a:t>
            </a:r>
            <a:r>
              <a:rPr lang="it-IT" i="1" dirty="0" err="1"/>
              <a:t>breakthrough</a:t>
            </a:r>
            <a:r>
              <a:rPr lang="it-IT" i="1" dirty="0"/>
              <a:t>: Long-</a:t>
            </a:r>
            <a:r>
              <a:rPr lang="it-IT" i="1" dirty="0" err="1"/>
              <a:t>lived</a:t>
            </a:r>
            <a:r>
              <a:rPr lang="it-IT" i="1" dirty="0"/>
              <a:t> </a:t>
            </a:r>
            <a:r>
              <a:rPr lang="it-IT" i="1" dirty="0" err="1"/>
              <a:t>isotopes</a:t>
            </a:r>
            <a:r>
              <a:rPr lang="it-IT" i="1" dirty="0"/>
              <a:t> </a:t>
            </a:r>
            <a:r>
              <a:rPr lang="it-IT" i="1" dirty="0" err="1"/>
              <a:t>induced</a:t>
            </a:r>
            <a:r>
              <a:rPr lang="it-IT" i="1" dirty="0"/>
              <a:t> </a:t>
            </a:r>
            <a:r>
              <a:rPr lang="it-IT" i="1" dirty="0" err="1"/>
              <a:t>reactions</a:t>
            </a:r>
            <a:r>
              <a:rPr lang="it-IT" i="1" dirty="0"/>
              <a:t> </a:t>
            </a:r>
            <a:r>
              <a:rPr lang="it-IT" i="1" dirty="0" err="1"/>
              <a:t>at</a:t>
            </a:r>
            <a:r>
              <a:rPr lang="it-IT" i="1" dirty="0"/>
              <a:t> Tandem via THM and ANC: e.g. </a:t>
            </a:r>
            <a:r>
              <a:rPr lang="it-IT" b="1" i="1" baseline="30000" dirty="0"/>
              <a:t>26</a:t>
            </a:r>
            <a:r>
              <a:rPr lang="it-IT" b="1" i="1" dirty="0"/>
              <a:t>Al</a:t>
            </a:r>
            <a:r>
              <a:rPr lang="it-IT" b="1" i="1" baseline="-25000" dirty="0"/>
              <a:t>GS</a:t>
            </a:r>
            <a:r>
              <a:rPr lang="it-IT" b="1" i="1" dirty="0"/>
              <a:t>(</a:t>
            </a:r>
            <a:r>
              <a:rPr lang="it-IT" b="1" i="1" dirty="0" err="1"/>
              <a:t>n,</a:t>
            </a:r>
            <a:r>
              <a:rPr lang="it-IT" b="1" i="1" dirty="0" err="1">
                <a:latin typeface="Symbol" pitchFamily="2" charset="2"/>
              </a:rPr>
              <a:t>a</a:t>
            </a:r>
            <a:r>
              <a:rPr lang="it-IT" b="1" i="1" dirty="0"/>
              <a:t>), (</a:t>
            </a:r>
            <a:r>
              <a:rPr lang="it-IT" b="1" i="1" dirty="0" err="1"/>
              <a:t>n,p</a:t>
            </a:r>
            <a:r>
              <a:rPr lang="it-IT" b="1" i="1" dirty="0"/>
              <a:t>) (</a:t>
            </a:r>
            <a:r>
              <a:rPr lang="it-IT" b="1" i="1" dirty="0" err="1"/>
              <a:t>p,</a:t>
            </a:r>
            <a:r>
              <a:rPr lang="it-IT" b="1" i="1" dirty="0" err="1">
                <a:latin typeface="Symbol" pitchFamily="2" charset="2"/>
              </a:rPr>
              <a:t>g</a:t>
            </a:r>
            <a:r>
              <a:rPr lang="it-IT" b="1" i="1" dirty="0"/>
              <a:t>) </a:t>
            </a:r>
            <a:r>
              <a:rPr lang="it-IT" i="1" dirty="0" err="1"/>
              <a:t>while</a:t>
            </a:r>
            <a:r>
              <a:rPr lang="it-IT" i="1" dirty="0"/>
              <a:t> </a:t>
            </a:r>
            <a:r>
              <a:rPr lang="it-IT" i="1" dirty="0" err="1"/>
              <a:t>metastable</a:t>
            </a:r>
            <a:r>
              <a:rPr lang="it-IT" i="1" dirty="0"/>
              <a:t> state to be </a:t>
            </a:r>
            <a:r>
              <a:rPr lang="it-IT" i="1" dirty="0" err="1"/>
              <a:t>investigated</a:t>
            </a:r>
            <a:r>
              <a:rPr lang="it-IT" i="1" dirty="0"/>
              <a:t> </a:t>
            </a:r>
            <a:r>
              <a:rPr lang="it-IT" i="1" dirty="0" err="1"/>
              <a:t>at</a:t>
            </a:r>
            <a:r>
              <a:rPr lang="it-IT" i="1" dirty="0"/>
              <a:t> LNL – SPES</a:t>
            </a:r>
            <a:r>
              <a:rPr lang="it-IT" b="1" i="1" dirty="0">
                <a:solidFill>
                  <a:srgbClr val="FF0000"/>
                </a:solidFill>
              </a:rPr>
              <a:t>*</a:t>
            </a:r>
            <a:r>
              <a:rPr lang="it-IT" i="1" dirty="0"/>
              <a:t>, </a:t>
            </a:r>
            <a:r>
              <a:rPr lang="it-IT" i="1" baseline="30000" dirty="0"/>
              <a:t>10</a:t>
            </a:r>
            <a:r>
              <a:rPr lang="it-IT" i="1" dirty="0"/>
              <a:t>Be and </a:t>
            </a:r>
            <a:r>
              <a:rPr lang="it-IT" i="1" baseline="30000" dirty="0"/>
              <a:t>44</a:t>
            </a:r>
            <a:r>
              <a:rPr lang="it-IT" i="1" dirty="0"/>
              <a:t>Ti </a:t>
            </a:r>
            <a:r>
              <a:rPr lang="it-IT" i="1" dirty="0" err="1"/>
              <a:t>induced</a:t>
            </a:r>
            <a:r>
              <a:rPr lang="it-IT" i="1" dirty="0"/>
              <a:t> </a:t>
            </a:r>
            <a:r>
              <a:rPr lang="it-IT" i="1" dirty="0" err="1"/>
              <a:t>reactions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BBN </a:t>
            </a:r>
            <a:r>
              <a:rPr lang="it-IT" dirty="0" err="1"/>
              <a:t>nucleosynthesis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via  </a:t>
            </a:r>
            <a:r>
              <a:rPr lang="it-IT" dirty="0" err="1"/>
              <a:t>Noble</a:t>
            </a:r>
            <a:r>
              <a:rPr lang="it-IT" dirty="0"/>
              <a:t> gas Tandem Source (b);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BBN </a:t>
            </a:r>
            <a:r>
              <a:rPr lang="it-IT" dirty="0" err="1"/>
              <a:t>nucleosynthesis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via Laser (c )</a:t>
            </a:r>
          </a:p>
          <a:p>
            <a:r>
              <a:rPr lang="it-IT" i="1" dirty="0"/>
              <a:t>BBN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*</a:t>
            </a:r>
            <a:r>
              <a:rPr lang="it-IT" i="1" dirty="0"/>
              <a:t> via </a:t>
            </a:r>
            <a:r>
              <a:rPr lang="it-IT" i="1" dirty="0" err="1"/>
              <a:t>Indirect</a:t>
            </a:r>
            <a:r>
              <a:rPr lang="it-IT" i="1" dirty="0"/>
              <a:t> </a:t>
            </a:r>
            <a:r>
              <a:rPr lang="it-IT" i="1" dirty="0" err="1"/>
              <a:t>methods</a:t>
            </a:r>
            <a:r>
              <a:rPr lang="it-IT" i="1" dirty="0"/>
              <a:t> and laser </a:t>
            </a:r>
            <a:r>
              <a:rPr lang="it-IT" i="1" dirty="0" err="1"/>
              <a:t>induced</a:t>
            </a:r>
            <a:r>
              <a:rPr lang="it-IT" i="1" dirty="0"/>
              <a:t> plasma: </a:t>
            </a:r>
            <a:r>
              <a:rPr lang="it-IT" i="1" dirty="0" err="1"/>
              <a:t>stable</a:t>
            </a:r>
            <a:r>
              <a:rPr lang="it-IT" i="1" dirty="0"/>
              <a:t> and </a:t>
            </a:r>
            <a:r>
              <a:rPr lang="it-IT" i="1" dirty="0" err="1"/>
              <a:t>noble</a:t>
            </a:r>
            <a:r>
              <a:rPr lang="it-IT" i="1" dirty="0"/>
              <a:t> gas </a:t>
            </a:r>
            <a:r>
              <a:rPr lang="it-IT" i="1" dirty="0" err="1"/>
              <a:t>beams</a:t>
            </a:r>
            <a:r>
              <a:rPr lang="it-IT" i="1" dirty="0"/>
              <a:t>. </a:t>
            </a:r>
            <a:r>
              <a:rPr lang="it-IT" i="1" dirty="0" err="1"/>
              <a:t>Sinergic</a:t>
            </a:r>
            <a:r>
              <a:rPr lang="it-IT" i="1" dirty="0"/>
              <a:t> </a:t>
            </a:r>
            <a:r>
              <a:rPr lang="it-IT" i="1" dirty="0" err="1"/>
              <a:t>effort</a:t>
            </a:r>
            <a:r>
              <a:rPr lang="it-IT" i="1" dirty="0"/>
              <a:t> in </a:t>
            </a:r>
            <a:r>
              <a:rPr lang="it-IT" i="1" dirty="0" err="1"/>
              <a:t>studying</a:t>
            </a:r>
            <a:r>
              <a:rPr lang="it-IT" i="1" dirty="0"/>
              <a:t> </a:t>
            </a:r>
            <a:r>
              <a:rPr lang="it-IT" i="1" dirty="0" err="1"/>
              <a:t>reactions</a:t>
            </a:r>
            <a:r>
              <a:rPr lang="it-IT" i="1" dirty="0"/>
              <a:t> in laser-</a:t>
            </a:r>
            <a:r>
              <a:rPr lang="it-IT" i="1" dirty="0" err="1"/>
              <a:t>induced</a:t>
            </a:r>
            <a:r>
              <a:rPr lang="it-IT" i="1" dirty="0"/>
              <a:t> plasma (e.g. </a:t>
            </a:r>
            <a:r>
              <a:rPr lang="it-IT" i="1" dirty="0" err="1"/>
              <a:t>d+d</a:t>
            </a:r>
            <a:r>
              <a:rPr lang="it-IT" i="1" dirty="0"/>
              <a:t> </a:t>
            </a:r>
            <a:r>
              <a:rPr lang="it-IT" i="1" dirty="0" err="1"/>
              <a:t>reactions</a:t>
            </a:r>
            <a:r>
              <a:rPr lang="it-IT" i="1" dirty="0"/>
              <a:t>).  Electron screening.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Novae</a:t>
            </a:r>
            <a:r>
              <a:rPr lang="it-IT" dirty="0"/>
              <a:t> </a:t>
            </a:r>
            <a:r>
              <a:rPr lang="it-IT" dirty="0" err="1"/>
              <a:t>nucleosynthesis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via FRAISE </a:t>
            </a:r>
            <a:r>
              <a:rPr lang="it-IT" dirty="0" err="1"/>
              <a:t>beams</a:t>
            </a:r>
            <a:r>
              <a:rPr lang="it-IT" dirty="0"/>
              <a:t> (c)</a:t>
            </a:r>
          </a:p>
          <a:p>
            <a:r>
              <a:rPr lang="it-IT" i="1" dirty="0" err="1"/>
              <a:t>Novae</a:t>
            </a:r>
            <a:r>
              <a:rPr lang="it-IT" i="1" dirty="0"/>
              <a:t> and XRB </a:t>
            </a:r>
            <a:r>
              <a:rPr lang="it-IT" i="1" dirty="0" err="1"/>
              <a:t>nucleosynthesis</a:t>
            </a:r>
            <a:r>
              <a:rPr lang="it-IT" i="1" dirty="0"/>
              <a:t> </a:t>
            </a:r>
            <a:r>
              <a:rPr lang="it-IT" i="1" dirty="0" err="1"/>
              <a:t>studied</a:t>
            </a:r>
            <a:r>
              <a:rPr lang="it-IT" i="1" dirty="0"/>
              <a:t> with FRAISE</a:t>
            </a:r>
          </a:p>
          <a:p>
            <a:endParaRPr lang="it-IT" i="1" dirty="0"/>
          </a:p>
          <a:p>
            <a:r>
              <a:rPr lang="it-IT" b="1" dirty="0"/>
              <a:t>Strong </a:t>
            </a:r>
            <a:r>
              <a:rPr lang="it-IT" b="1" dirty="0" err="1"/>
              <a:t>interactions</a:t>
            </a:r>
            <a:r>
              <a:rPr lang="it-IT" b="1" dirty="0"/>
              <a:t> with the </a:t>
            </a:r>
            <a:r>
              <a:rPr lang="it-IT" b="1" dirty="0" err="1"/>
              <a:t>other</a:t>
            </a:r>
            <a:r>
              <a:rPr lang="it-IT" b="1" dirty="0"/>
              <a:t> LNS workgroup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000" b="1" dirty="0">
                <a:solidFill>
                  <a:srgbClr val="FF0000"/>
                </a:solidFill>
              </a:rPr>
              <a:t>*LNL-LNS </a:t>
            </a:r>
            <a:r>
              <a:rPr lang="it-IT" sz="2000" b="1" dirty="0" err="1">
                <a:solidFill>
                  <a:srgbClr val="FF0000"/>
                </a:solidFill>
              </a:rPr>
              <a:t>synergy</a:t>
            </a:r>
            <a:endParaRPr lang="it-IT" sz="20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DD66C2-2E9C-7C4D-B067-A46ABC1F76E2}"/>
              </a:ext>
            </a:extLst>
          </p:cNvPr>
          <p:cNvSpPr txBox="1"/>
          <p:nvPr/>
        </p:nvSpPr>
        <p:spPr>
          <a:xfrm>
            <a:off x="3049859" y="3238758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dirty="0">
                <a:effectLst/>
              </a:rPr>
              <a:t> 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9CE630-1628-2A44-B28D-421249FADCA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104112" y="4436505"/>
            <a:ext cx="2952328" cy="1873105"/>
          </a:xfrm>
          <a:prstGeom prst="rect">
            <a:avLst/>
          </a:prstGeom>
          <a:ln>
            <a:noFill/>
          </a:ln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0AFC51D-36B7-8649-B6B2-0B30B7C9303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464152" y="5997467"/>
            <a:ext cx="978488" cy="6772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82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17DA65-B269-6E48-A8EB-40B8ADC2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DB17DC-0631-564E-9A51-8AEB578784CF}"/>
              </a:ext>
            </a:extLst>
          </p:cNvPr>
          <p:cNvSpPr txBox="1"/>
          <p:nvPr/>
        </p:nvSpPr>
        <p:spPr>
          <a:xfrm>
            <a:off x="7680176" y="250961"/>
            <a:ext cx="43663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R.G. </a:t>
            </a:r>
            <a:r>
              <a:rPr lang="en-US" sz="1050" b="1" i="1" dirty="0" err="1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Pizzone</a:t>
            </a:r>
            <a:endParaRPr lang="it-IT" sz="105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D214-EB9F-8C43-B5DD-DA85F39EAB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5360" y="616721"/>
            <a:ext cx="114492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it-IT" b="1" dirty="0"/>
              <a:t>WG3 (</a:t>
            </a:r>
            <a:r>
              <a:rPr lang="it-IT" b="1" dirty="0" err="1"/>
              <a:t>Sergi</a:t>
            </a:r>
            <a:r>
              <a:rPr lang="it-IT" b="1" dirty="0"/>
              <a:t>): </a:t>
            </a:r>
            <a:r>
              <a:rPr lang="it-IT" b="1" dirty="0" err="1"/>
              <a:t>s</a:t>
            </a:r>
            <a:r>
              <a:rPr lang="it-IT" b="1" dirty="0"/>
              <a:t> and </a:t>
            </a:r>
            <a:r>
              <a:rPr lang="it-IT" b="1" dirty="0" err="1"/>
              <a:t>r</a:t>
            </a:r>
            <a:r>
              <a:rPr lang="it-IT" b="1" dirty="0"/>
              <a:t> </a:t>
            </a:r>
            <a:r>
              <a:rPr lang="it-IT" b="1" dirty="0" err="1"/>
              <a:t>process</a:t>
            </a:r>
            <a:endParaRPr lang="it-IT" b="1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EOS </a:t>
            </a:r>
            <a:r>
              <a:rPr lang="it-IT" dirty="0" err="1"/>
              <a:t>investigations</a:t>
            </a:r>
            <a:r>
              <a:rPr lang="it-IT" dirty="0"/>
              <a:t> and </a:t>
            </a:r>
            <a:r>
              <a:rPr lang="it-IT" dirty="0" err="1"/>
              <a:t>application</a:t>
            </a:r>
            <a:r>
              <a:rPr lang="it-IT" dirty="0"/>
              <a:t> to </a:t>
            </a:r>
            <a:r>
              <a:rPr lang="it-IT" dirty="0" err="1"/>
              <a:t>n-mergers</a:t>
            </a:r>
            <a:r>
              <a:rPr lang="it-IT" dirty="0"/>
              <a:t> (a);</a:t>
            </a:r>
          </a:p>
          <a:p>
            <a:pPr marL="0" indent="0">
              <a:buNone/>
            </a:pPr>
            <a:r>
              <a:rPr lang="it-IT" i="1" dirty="0"/>
              <a:t>EOS and </a:t>
            </a:r>
            <a:r>
              <a:rPr lang="it-IT" i="1" dirty="0" err="1"/>
              <a:t>n</a:t>
            </a:r>
            <a:r>
              <a:rPr lang="it-IT" i="1" dirty="0"/>
              <a:t>-merger: </a:t>
            </a:r>
            <a:r>
              <a:rPr lang="it-IT" i="1" dirty="0" err="1"/>
              <a:t>theoretical</a:t>
            </a:r>
            <a:r>
              <a:rPr lang="it-IT" i="1" dirty="0"/>
              <a:t> </a:t>
            </a:r>
            <a:r>
              <a:rPr lang="it-IT" i="1" dirty="0" err="1"/>
              <a:t>studies</a:t>
            </a:r>
            <a:r>
              <a:rPr lang="it-IT" i="1" dirty="0"/>
              <a:t>;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S-process</a:t>
            </a:r>
            <a:r>
              <a:rPr lang="it-IT" dirty="0"/>
              <a:t> </a:t>
            </a:r>
            <a:r>
              <a:rPr lang="it-IT" dirty="0" err="1"/>
              <a:t>reactions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Tandem (</a:t>
            </a:r>
            <a:r>
              <a:rPr lang="it-IT" dirty="0" err="1"/>
              <a:t>a,b</a:t>
            </a:r>
            <a:r>
              <a:rPr lang="it-IT" dirty="0"/>
              <a:t>), </a:t>
            </a:r>
            <a:r>
              <a:rPr lang="it-IT" dirty="0" err="1"/>
              <a:t>n</a:t>
            </a:r>
            <a:r>
              <a:rPr lang="it-IT" dirty="0"/>
              <a:t> </a:t>
            </a:r>
            <a:r>
              <a:rPr lang="it-IT" dirty="0" err="1"/>
              <a:t>poison</a:t>
            </a:r>
            <a:r>
              <a:rPr lang="it-IT" dirty="0"/>
              <a:t>/production;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Study</a:t>
            </a:r>
            <a:r>
              <a:rPr lang="it-IT" dirty="0"/>
              <a:t> of </a:t>
            </a:r>
            <a:r>
              <a:rPr lang="it-IT" dirty="0" err="1"/>
              <a:t>s-process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branching </a:t>
            </a:r>
            <a:r>
              <a:rPr lang="it-IT" dirty="0" err="1"/>
              <a:t>points</a:t>
            </a:r>
            <a:r>
              <a:rPr lang="it-IT" dirty="0"/>
              <a:t> with </a:t>
            </a:r>
            <a:r>
              <a:rPr lang="it-IT" dirty="0" err="1"/>
              <a:t>decay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 err="1"/>
              <a:t>measurements</a:t>
            </a:r>
            <a:r>
              <a:rPr lang="it-IT" dirty="0"/>
              <a:t> in Pandora (</a:t>
            </a:r>
            <a:r>
              <a:rPr lang="it-IT" dirty="0" err="1"/>
              <a:t>a,b</a:t>
            </a:r>
            <a:r>
              <a:rPr lang="it-IT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KiloNovae</a:t>
            </a:r>
            <a:r>
              <a:rPr lang="it-IT" dirty="0"/>
              <a:t> </a:t>
            </a:r>
            <a:r>
              <a:rPr lang="it-IT" dirty="0" err="1"/>
              <a:t>opacities</a:t>
            </a:r>
            <a:r>
              <a:rPr lang="it-IT" dirty="0"/>
              <a:t> </a:t>
            </a:r>
            <a:r>
              <a:rPr lang="it-IT" dirty="0" err="1"/>
              <a:t>investigated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Pandora (b);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R-process</a:t>
            </a:r>
            <a:r>
              <a:rPr lang="it-IT" dirty="0"/>
              <a:t> </a:t>
            </a:r>
            <a:r>
              <a:rPr lang="it-IT" dirty="0" err="1"/>
              <a:t>nucleosynthesis</a:t>
            </a:r>
            <a:r>
              <a:rPr lang="it-IT" dirty="0"/>
              <a:t> </a:t>
            </a:r>
            <a:r>
              <a:rPr lang="it-IT" dirty="0" err="1"/>
              <a:t>investigation</a:t>
            </a:r>
            <a:r>
              <a:rPr lang="it-IT" dirty="0"/>
              <a:t> with </a:t>
            </a:r>
            <a:r>
              <a:rPr lang="it-IT" dirty="0" err="1"/>
              <a:t>Polyfemo</a:t>
            </a:r>
            <a:r>
              <a:rPr lang="it-IT" dirty="0"/>
              <a:t> detector (c ).</a:t>
            </a:r>
          </a:p>
          <a:p>
            <a:pPr marL="109728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B7C6141-FA8C-0D47-B360-96B937A9F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160"/>
            <a:ext cx="3071664" cy="20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5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46DF41-EABB-4742-A58F-3365CDEA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9943212-1464-D944-8511-1F39355A944E}"/>
              </a:ext>
            </a:extLst>
          </p:cNvPr>
          <p:cNvSpPr/>
          <p:nvPr/>
        </p:nvSpPr>
        <p:spPr>
          <a:xfrm>
            <a:off x="1097413" y="873820"/>
            <a:ext cx="3084526" cy="1272801"/>
          </a:xfrm>
          <a:prstGeom prst="roundRect">
            <a:avLst/>
          </a:prstGeom>
          <a:solidFill>
            <a:srgbClr val="009242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CF60E99-BEE9-2F48-A7EB-7DCA216E77F1}"/>
              </a:ext>
            </a:extLst>
          </p:cNvPr>
          <p:cNvSpPr/>
          <p:nvPr/>
        </p:nvSpPr>
        <p:spPr>
          <a:xfrm>
            <a:off x="4739662" y="878334"/>
            <a:ext cx="3084529" cy="1272801"/>
          </a:xfrm>
          <a:prstGeom prst="roundRect">
            <a:avLst/>
          </a:prstGeom>
          <a:solidFill>
            <a:srgbClr val="F4B7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006AEB4-44C2-684C-9C55-41CAB4268216}"/>
              </a:ext>
            </a:extLst>
          </p:cNvPr>
          <p:cNvSpPr/>
          <p:nvPr/>
        </p:nvSpPr>
        <p:spPr>
          <a:xfrm>
            <a:off x="8135855" y="844356"/>
            <a:ext cx="2868766" cy="13067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10" name="Freccia a destra 2">
            <a:extLst>
              <a:ext uri="{FF2B5EF4-FFF2-40B4-BE49-F238E27FC236}">
                <a16:creationId xmlns:a16="http://schemas.microsoft.com/office/drawing/2014/main" id="{859366A7-11D2-7A4D-BF14-F92974366B2D}"/>
              </a:ext>
            </a:extLst>
          </p:cNvPr>
          <p:cNvSpPr/>
          <p:nvPr/>
        </p:nvSpPr>
        <p:spPr>
          <a:xfrm>
            <a:off x="4277828" y="3429000"/>
            <a:ext cx="7716054" cy="103151"/>
          </a:xfrm>
          <a:prstGeom prst="rightArrow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E9E7883-97AB-834A-834F-88592C10EC8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32554" y="3443834"/>
            <a:ext cx="3645274" cy="3674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053E791-C407-AE41-9768-B35ADE03FACA}"/>
              </a:ext>
            </a:extLst>
          </p:cNvPr>
          <p:cNvSpPr txBox="1"/>
          <p:nvPr/>
        </p:nvSpPr>
        <p:spPr>
          <a:xfrm>
            <a:off x="1919536" y="368032"/>
            <a:ext cx="134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9426609-DEF2-F546-811C-EF1D40890890}"/>
              </a:ext>
            </a:extLst>
          </p:cNvPr>
          <p:cNvSpPr txBox="1"/>
          <p:nvPr/>
        </p:nvSpPr>
        <p:spPr>
          <a:xfrm>
            <a:off x="5277435" y="358046"/>
            <a:ext cx="134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CB7E960-3583-C546-A6E3-CA699814037C}"/>
              </a:ext>
            </a:extLst>
          </p:cNvPr>
          <p:cNvSpPr txBox="1"/>
          <p:nvPr/>
        </p:nvSpPr>
        <p:spPr>
          <a:xfrm>
            <a:off x="8926457" y="400555"/>
            <a:ext cx="134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04A5FE9-C645-E54C-A985-EB8634F4EC12}"/>
              </a:ext>
            </a:extLst>
          </p:cNvPr>
          <p:cNvSpPr/>
          <p:nvPr/>
        </p:nvSpPr>
        <p:spPr>
          <a:xfrm>
            <a:off x="9702438" y="844355"/>
            <a:ext cx="1722153" cy="89534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baseline="300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it-IT" sz="10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Be case: </a:t>
            </a:r>
            <a:r>
              <a:rPr lang="it-IT" sz="1000" b="1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studying</a:t>
            </a:r>
            <a:r>
              <a:rPr lang="it-IT" sz="10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decay of trapped Be (PANDORA) + CB&amp;RFQ line</a:t>
            </a:r>
            <a:endParaRPr lang="it-IT" sz="1000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D59E407-852F-0A42-9C93-1894B38FFAB2}"/>
              </a:ext>
            </a:extLst>
          </p:cNvPr>
          <p:cNvSpPr/>
          <p:nvPr/>
        </p:nvSpPr>
        <p:spPr>
          <a:xfrm>
            <a:off x="6384032" y="954747"/>
            <a:ext cx="2622990" cy="674560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Li-Be-B </a:t>
            </a:r>
            <a:r>
              <a:rPr lang="it-IT" sz="1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reactions</a:t>
            </a:r>
            <a:r>
              <a:rPr lang="it-IT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 with THM  or Laser 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3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He+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7,6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Li, 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3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He+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9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Be, 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3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He+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10,11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B </a:t>
            </a:r>
            <a:r>
              <a:rPr lang="it-IT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(NESTOR/i LUCE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)</a:t>
            </a:r>
            <a:endParaRPr lang="it-IT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BDDE342-15EA-A341-B55D-47E7DA20E8D0}"/>
              </a:ext>
            </a:extLst>
          </p:cNvPr>
          <p:cNvSpPr/>
          <p:nvPr/>
        </p:nvSpPr>
        <p:spPr>
          <a:xfrm>
            <a:off x="2443420" y="1433641"/>
            <a:ext cx="3038811" cy="8947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AGB quiescent burning with indirect methods:  (TANDEM/Nestor)</a:t>
            </a:r>
            <a:endParaRPr lang="it-IT" sz="1000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8DD4D318-E925-B248-B09C-02A5C3665102}"/>
              </a:ext>
            </a:extLst>
          </p:cNvPr>
          <p:cNvSpPr/>
          <p:nvPr/>
        </p:nvSpPr>
        <p:spPr>
          <a:xfrm>
            <a:off x="2817378" y="900392"/>
            <a:ext cx="3146683" cy="526257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&amp; C-</a:t>
            </a:r>
            <a:r>
              <a:rPr lang="it-IT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</a:t>
            </a:r>
            <a:r>
              <a:rPr lang="it-IT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reactions (</a:t>
            </a:r>
            <a:r>
              <a:rPr lang="it-IT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TANDEM/</a:t>
            </a:r>
            <a:r>
              <a:rPr lang="it-IT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Nestor</a:t>
            </a:r>
            <a:r>
              <a:rPr lang="it-IT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00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7B055F65-9696-5441-B88B-267AC2148DC8}"/>
              </a:ext>
            </a:extLst>
          </p:cNvPr>
          <p:cNvSpPr/>
          <p:nvPr/>
        </p:nvSpPr>
        <p:spPr>
          <a:xfrm>
            <a:off x="8135855" y="1623461"/>
            <a:ext cx="1254919" cy="600643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O-</a:t>
            </a:r>
            <a:r>
              <a:rPr lang="it-IT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</a:t>
            </a:r>
            <a:r>
              <a:rPr lang="it-IT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reactions (NESTOR)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3AA912C-3283-FE49-B99F-E446C8BD2E8B}"/>
              </a:ext>
            </a:extLst>
          </p:cNvPr>
          <p:cNvSpPr txBox="1"/>
          <p:nvPr/>
        </p:nvSpPr>
        <p:spPr>
          <a:xfrm>
            <a:off x="-172998" y="1257372"/>
            <a:ext cx="134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WG1</a:t>
            </a:r>
          </a:p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Quiescent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burning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E5F070F6-5F03-EE46-B8EB-AB50F0452C4C}"/>
              </a:ext>
            </a:extLst>
          </p:cNvPr>
          <p:cNvSpPr/>
          <p:nvPr/>
        </p:nvSpPr>
        <p:spPr>
          <a:xfrm>
            <a:off x="1097413" y="2792599"/>
            <a:ext cx="3084526" cy="1272801"/>
          </a:xfrm>
          <a:prstGeom prst="roundRect">
            <a:avLst/>
          </a:prstGeom>
          <a:solidFill>
            <a:srgbClr val="009242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B2D8FF1-AE80-A346-B864-705DB307B6C8}"/>
              </a:ext>
            </a:extLst>
          </p:cNvPr>
          <p:cNvSpPr/>
          <p:nvPr/>
        </p:nvSpPr>
        <p:spPr>
          <a:xfrm>
            <a:off x="4739662" y="2792599"/>
            <a:ext cx="3084529" cy="1272801"/>
          </a:xfrm>
          <a:prstGeom prst="roundRect">
            <a:avLst/>
          </a:prstGeom>
          <a:solidFill>
            <a:srgbClr val="F4B7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71E78127-4558-4449-9D94-87BF182704BB}"/>
              </a:ext>
            </a:extLst>
          </p:cNvPr>
          <p:cNvSpPr/>
          <p:nvPr/>
        </p:nvSpPr>
        <p:spPr>
          <a:xfrm>
            <a:off x="8135855" y="2708511"/>
            <a:ext cx="2868766" cy="13067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E4FB973-A848-3B49-B9D8-91B1334B24EE}"/>
              </a:ext>
            </a:extLst>
          </p:cNvPr>
          <p:cNvSpPr txBox="1"/>
          <p:nvPr/>
        </p:nvSpPr>
        <p:spPr>
          <a:xfrm>
            <a:off x="-196281" y="3090445"/>
            <a:ext cx="155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WG2</a:t>
            </a:r>
          </a:p>
          <a:p>
            <a:pPr algn="ctr"/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Explosive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nucleosynthesis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741434E1-071C-C547-BA03-FAAB6E2D3F50}"/>
              </a:ext>
            </a:extLst>
          </p:cNvPr>
          <p:cNvSpPr/>
          <p:nvPr/>
        </p:nvSpPr>
        <p:spPr>
          <a:xfrm>
            <a:off x="1086210" y="4626370"/>
            <a:ext cx="3084526" cy="1272801"/>
          </a:xfrm>
          <a:prstGeom prst="roundRect">
            <a:avLst/>
          </a:prstGeom>
          <a:solidFill>
            <a:srgbClr val="009242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DDB077D1-3D1C-E841-A8D3-F86B49DEE891}"/>
              </a:ext>
            </a:extLst>
          </p:cNvPr>
          <p:cNvSpPr/>
          <p:nvPr/>
        </p:nvSpPr>
        <p:spPr>
          <a:xfrm>
            <a:off x="4727585" y="4676479"/>
            <a:ext cx="3084529" cy="1272801"/>
          </a:xfrm>
          <a:prstGeom prst="roundRect">
            <a:avLst/>
          </a:prstGeom>
          <a:solidFill>
            <a:srgbClr val="F4B7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6EBD8A42-CE58-EB4A-B7A0-BE84FE5C79D4}"/>
              </a:ext>
            </a:extLst>
          </p:cNvPr>
          <p:cNvSpPr/>
          <p:nvPr/>
        </p:nvSpPr>
        <p:spPr>
          <a:xfrm>
            <a:off x="8123778" y="4592391"/>
            <a:ext cx="2868766" cy="13067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1AB7998-CE1C-7B41-9358-A4A11A616E80}"/>
              </a:ext>
            </a:extLst>
          </p:cNvPr>
          <p:cNvSpPr txBox="1"/>
          <p:nvPr/>
        </p:nvSpPr>
        <p:spPr>
          <a:xfrm>
            <a:off x="-133774" y="4989160"/>
            <a:ext cx="134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WG3</a:t>
            </a:r>
          </a:p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 and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531C3FE2-C9E7-7840-B242-3225408A15BA}"/>
              </a:ext>
            </a:extLst>
          </p:cNvPr>
          <p:cNvSpPr/>
          <p:nvPr/>
        </p:nvSpPr>
        <p:spPr>
          <a:xfrm>
            <a:off x="1362989" y="2792599"/>
            <a:ext cx="3084526" cy="805065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CCSN:</a:t>
            </a:r>
          </a:p>
          <a:p>
            <a:r>
              <a:rPr lang="en-GB" sz="1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GB" sz="1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n,p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1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GB" sz="1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n-GB" sz="1000" b="1" dirty="0" err="1">
                <a:solidFill>
                  <a:srgbClr val="FF0000"/>
                </a:solidFill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GB" sz="1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GB" sz="1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</a:t>
            </a:r>
            <a:r>
              <a:rPr lang="en-GB" sz="1000" b="1" dirty="0" err="1">
                <a:solidFill>
                  <a:srgbClr val="FF0000"/>
                </a:solidFill>
                <a:latin typeface="Symbol" pitchFamily="2" charset="2"/>
                <a:cs typeface="Arial" panose="020B0604020202020204" pitchFamily="34" charset="0"/>
              </a:rPr>
              <a:t>g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(long-living RIB @ TANDEM, THM + ANC)</a:t>
            </a:r>
          </a:p>
          <a:p>
            <a:endParaRPr lang="en-GB" sz="1000" b="1" dirty="0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74792556-B009-424C-8DF1-AA3C7DC50103}"/>
              </a:ext>
            </a:extLst>
          </p:cNvPr>
          <p:cNvSpPr/>
          <p:nvPr/>
        </p:nvSpPr>
        <p:spPr>
          <a:xfrm>
            <a:off x="1097412" y="3565874"/>
            <a:ext cx="2982363" cy="565937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Novae:</a:t>
            </a:r>
          </a:p>
          <a:p>
            <a:r>
              <a:rPr lang="en-GB" sz="1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P(p,𝝰)</a:t>
            </a:r>
            <a:r>
              <a:rPr lang="en-GB" sz="1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 and  </a:t>
            </a:r>
            <a:r>
              <a:rPr lang="en-GB" sz="1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Cl(p,𝝰)</a:t>
            </a:r>
            <a:r>
              <a:rPr lang="en-GB" sz="1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    (TANDEM/)</a:t>
            </a:r>
          </a:p>
          <a:p>
            <a:endParaRPr lang="en-GB" sz="1000" b="1" dirty="0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92AC0328-1353-C149-B495-E02AC8BF94B5}"/>
              </a:ext>
            </a:extLst>
          </p:cNvPr>
          <p:cNvSpPr/>
          <p:nvPr/>
        </p:nvSpPr>
        <p:spPr>
          <a:xfrm>
            <a:off x="6219189" y="2833824"/>
            <a:ext cx="2868766" cy="605218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BBN:</a:t>
            </a: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(TANDEM, Nestor &amp; I Luce)  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decay of trapped  Be (PANDORA) 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5C9BE469-4709-7148-B113-57E43E0142EF}"/>
              </a:ext>
            </a:extLst>
          </p:cNvPr>
          <p:cNvSpPr/>
          <p:nvPr/>
        </p:nvSpPr>
        <p:spPr>
          <a:xfrm>
            <a:off x="8603612" y="3338625"/>
            <a:ext cx="2712673" cy="805065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Bursts:</a:t>
            </a:r>
          </a:p>
          <a:p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O(𝝰,p)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and  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Ne(𝝰,p)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(RIBs @ FRAISE + Multipurpose chamber, THM)      </a:t>
            </a:r>
          </a:p>
          <a:p>
            <a:endParaRPr lang="en-GB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2657C352-0E2F-8C40-9C0D-1CBA78610B7D}"/>
              </a:ext>
            </a:extLst>
          </p:cNvPr>
          <p:cNvSpPr/>
          <p:nvPr/>
        </p:nvSpPr>
        <p:spPr>
          <a:xfrm>
            <a:off x="3112411" y="4650123"/>
            <a:ext cx="2165024" cy="585099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neutron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poison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10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(TANDEM &amp; NESTOR)</a:t>
            </a: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5158A744-283A-7248-9505-CCAC109C4996}"/>
              </a:ext>
            </a:extLst>
          </p:cNvPr>
          <p:cNvSpPr/>
          <p:nvPr/>
        </p:nvSpPr>
        <p:spPr>
          <a:xfrm>
            <a:off x="3529632" y="5322863"/>
            <a:ext cx="2165023" cy="610488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measurements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half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-life and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branchings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stellar plasma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(PANDORA)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90B05193-9CCE-FB43-AADC-D1B790E3984F}"/>
              </a:ext>
            </a:extLst>
          </p:cNvPr>
          <p:cNvSpPr/>
          <p:nvPr/>
        </p:nvSpPr>
        <p:spPr>
          <a:xfrm>
            <a:off x="5578390" y="4866646"/>
            <a:ext cx="2052414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plasma opacity measurement:  Se, Sr, Nb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PANDORA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7FF92277-BDF4-DB4C-B579-41D4DE17CB1E}"/>
              </a:ext>
            </a:extLst>
          </p:cNvPr>
          <p:cNvSpPr/>
          <p:nvPr/>
        </p:nvSpPr>
        <p:spPr>
          <a:xfrm>
            <a:off x="8517253" y="4643559"/>
            <a:ext cx="2786955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neutron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source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(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TANDEM+ NESTOR + MAGNEX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24661909-7C33-4D42-A4AD-CAD455D0BA20}"/>
              </a:ext>
            </a:extLst>
          </p:cNvPr>
          <p:cNvSpPr/>
          <p:nvPr/>
        </p:nvSpPr>
        <p:spPr>
          <a:xfrm>
            <a:off x="8481609" y="5398511"/>
            <a:ext cx="2294911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R-process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POLYFEMO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FRAISE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F21EB51-7C72-DE4B-BDDA-D2D2300236D8}"/>
              </a:ext>
            </a:extLst>
          </p:cNvPr>
          <p:cNvSpPr txBox="1"/>
          <p:nvPr/>
        </p:nvSpPr>
        <p:spPr>
          <a:xfrm>
            <a:off x="382688" y="6095037"/>
            <a:ext cx="976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A: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activties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experiments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almost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ready to be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performed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B: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still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requiring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some test and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feasibility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C: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activities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requiring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R&amp;D and/or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devoted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apparata/facilities of on-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construction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infrastructures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7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827A91-31B6-FB44-AAEC-BB21FE02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BFA23C-5E75-3141-8659-5BD7EFA1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B9C944-8710-9B42-8F31-4B82EA64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42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AB1673-5412-7843-A4DC-D9D8FB6C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809898C-7EB1-6B46-B0F1-7DAC778DA955}"/>
              </a:ext>
            </a:extLst>
          </p:cNvPr>
          <p:cNvSpPr/>
          <p:nvPr/>
        </p:nvSpPr>
        <p:spPr>
          <a:xfrm>
            <a:off x="755038" y="3935849"/>
            <a:ext cx="3084526" cy="1272801"/>
          </a:xfrm>
          <a:prstGeom prst="roundRect">
            <a:avLst/>
          </a:prstGeom>
          <a:solidFill>
            <a:srgbClr val="009242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D7A261D-C37F-A249-BD18-F8D5E79FD7E9}"/>
              </a:ext>
            </a:extLst>
          </p:cNvPr>
          <p:cNvSpPr/>
          <p:nvPr/>
        </p:nvSpPr>
        <p:spPr>
          <a:xfrm>
            <a:off x="4397287" y="3940363"/>
            <a:ext cx="3084529" cy="1272801"/>
          </a:xfrm>
          <a:prstGeom prst="roundRect">
            <a:avLst/>
          </a:prstGeom>
          <a:solidFill>
            <a:srgbClr val="F4B7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567FAA2-2691-B24E-A84A-6212309355F8}"/>
              </a:ext>
            </a:extLst>
          </p:cNvPr>
          <p:cNvSpPr/>
          <p:nvPr/>
        </p:nvSpPr>
        <p:spPr>
          <a:xfrm>
            <a:off x="7793480" y="3906385"/>
            <a:ext cx="2868766" cy="13067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A4C863-828E-7646-833E-B877168BA5DB}"/>
              </a:ext>
            </a:extLst>
          </p:cNvPr>
          <p:cNvSpPr txBox="1"/>
          <p:nvPr/>
        </p:nvSpPr>
        <p:spPr>
          <a:xfrm>
            <a:off x="1577161" y="3430061"/>
            <a:ext cx="134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EFC88A-C8B0-4042-BE18-EF27E3B541B3}"/>
              </a:ext>
            </a:extLst>
          </p:cNvPr>
          <p:cNvSpPr txBox="1"/>
          <p:nvPr/>
        </p:nvSpPr>
        <p:spPr>
          <a:xfrm>
            <a:off x="4935060" y="3420075"/>
            <a:ext cx="134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515DEC-6567-C24B-B1CE-D101AE49104B}"/>
              </a:ext>
            </a:extLst>
          </p:cNvPr>
          <p:cNvSpPr txBox="1"/>
          <p:nvPr/>
        </p:nvSpPr>
        <p:spPr>
          <a:xfrm>
            <a:off x="8584082" y="3462584"/>
            <a:ext cx="134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635A12D-E960-884A-A0FA-DD7E7B2E48BA}"/>
              </a:ext>
            </a:extLst>
          </p:cNvPr>
          <p:cNvSpPr/>
          <p:nvPr/>
        </p:nvSpPr>
        <p:spPr>
          <a:xfrm>
            <a:off x="9360063" y="3906384"/>
            <a:ext cx="1722153" cy="89534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baseline="300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it-IT" sz="10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Be case: </a:t>
            </a:r>
            <a:r>
              <a:rPr lang="it-IT" sz="1000" b="1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studying</a:t>
            </a:r>
            <a:r>
              <a:rPr lang="it-IT" sz="10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decay of trapped Be (PANDORA) + CB&amp;RFQ line</a:t>
            </a:r>
            <a:endParaRPr lang="it-IT" sz="1000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21F6D201-1E56-6C43-847F-7E8423B261A3}"/>
              </a:ext>
            </a:extLst>
          </p:cNvPr>
          <p:cNvSpPr/>
          <p:nvPr/>
        </p:nvSpPr>
        <p:spPr>
          <a:xfrm>
            <a:off x="6041657" y="4016776"/>
            <a:ext cx="2622990" cy="674560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Li-Be-B </a:t>
            </a:r>
            <a:r>
              <a:rPr lang="it-IT" sz="1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reactions</a:t>
            </a:r>
            <a:r>
              <a:rPr lang="it-IT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 with THM  or Laser 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3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He+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7,6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Li, 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3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He+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9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Be, 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3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He+</a:t>
            </a:r>
            <a:r>
              <a:rPr lang="it-IT" sz="1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10,11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B </a:t>
            </a:r>
            <a:r>
              <a:rPr lang="it-IT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(NESTOR/i LUCE</a:t>
            </a:r>
            <a:r>
              <a:rPr lang="it-IT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)</a:t>
            </a:r>
            <a:endParaRPr lang="it-IT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4710087-A512-D046-B228-86DD63AD1DF4}"/>
              </a:ext>
            </a:extLst>
          </p:cNvPr>
          <p:cNvSpPr/>
          <p:nvPr/>
        </p:nvSpPr>
        <p:spPr>
          <a:xfrm>
            <a:off x="818864" y="4363184"/>
            <a:ext cx="2622990" cy="8947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AGB quiescent burning with indirect methods: </a:t>
            </a:r>
            <a:r>
              <a:rPr lang="en-US" sz="1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Na(p,</a:t>
            </a:r>
            <a:r>
              <a:rPr lang="el-GR" sz="1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α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(TANDEM/Nestor)</a:t>
            </a:r>
            <a:endParaRPr lang="it-IT" sz="1000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E9A2896-E5BB-5E4B-8D32-5793513CBDC9}"/>
              </a:ext>
            </a:extLst>
          </p:cNvPr>
          <p:cNvSpPr/>
          <p:nvPr/>
        </p:nvSpPr>
        <p:spPr>
          <a:xfrm>
            <a:off x="2729290" y="3962421"/>
            <a:ext cx="2622990" cy="526257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&amp; C-</a:t>
            </a:r>
            <a:r>
              <a:rPr lang="it-IT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</a:t>
            </a:r>
            <a:r>
              <a:rPr lang="it-IT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reactions (</a:t>
            </a:r>
            <a:r>
              <a:rPr lang="it-IT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TANDEM/</a:t>
            </a:r>
            <a:r>
              <a:rPr lang="it-IT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Nestor</a:t>
            </a:r>
            <a:r>
              <a:rPr lang="it-IT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00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D6E5FB39-894A-1B4A-B411-A693880C085B}"/>
              </a:ext>
            </a:extLst>
          </p:cNvPr>
          <p:cNvSpPr/>
          <p:nvPr/>
        </p:nvSpPr>
        <p:spPr>
          <a:xfrm>
            <a:off x="7824192" y="4691336"/>
            <a:ext cx="1380039" cy="494863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O-</a:t>
            </a:r>
            <a:r>
              <a:rPr lang="it-IT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</a:t>
            </a:r>
            <a:r>
              <a:rPr lang="it-IT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reactions (NESTOR)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00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CC2C89B-CAE2-5D41-BCE2-59F180A886FD}"/>
              </a:ext>
            </a:extLst>
          </p:cNvPr>
          <p:cNvSpPr/>
          <p:nvPr/>
        </p:nvSpPr>
        <p:spPr>
          <a:xfrm>
            <a:off x="4397287" y="4523162"/>
            <a:ext cx="2622990" cy="8947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AGB quiescent burning with indirect methods: </a:t>
            </a:r>
            <a:r>
              <a:rPr lang="en-US" sz="1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Na(p,</a:t>
            </a:r>
            <a:r>
              <a:rPr lang="it-IT" sz="1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(TANDEM/Nestor)</a:t>
            </a:r>
            <a:endParaRPr lang="it-IT" sz="1000" dirty="0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E46EAF7-BAA3-6143-AE37-9A144D5460F2}"/>
              </a:ext>
            </a:extLst>
          </p:cNvPr>
          <p:cNvSpPr txBox="1"/>
          <p:nvPr/>
        </p:nvSpPr>
        <p:spPr>
          <a:xfrm>
            <a:off x="335360" y="836712"/>
            <a:ext cx="834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D5C090-DBB9-8947-A7CA-B17F0ED4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F25CD2-DE25-584B-A995-E45561956C2C}"/>
              </a:ext>
            </a:extLst>
          </p:cNvPr>
          <p:cNvSpPr txBox="1"/>
          <p:nvPr/>
        </p:nvSpPr>
        <p:spPr>
          <a:xfrm>
            <a:off x="7150732" y="250961"/>
            <a:ext cx="43663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Giuseppe Gabriele </a:t>
            </a:r>
            <a:r>
              <a:rPr lang="en-US" sz="1050" b="1" i="1" dirty="0" err="1">
                <a:solidFill>
                  <a:srgbClr val="0029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Rapisarda</a:t>
            </a:r>
            <a:endParaRPr lang="it-IT" sz="1050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DD1CB02-5058-2042-9FDA-9D7556FF2C65}"/>
              </a:ext>
            </a:extLst>
          </p:cNvPr>
          <p:cNvGrpSpPr/>
          <p:nvPr/>
        </p:nvGrpSpPr>
        <p:grpSpPr>
          <a:xfrm>
            <a:off x="8976320" y="5301207"/>
            <a:ext cx="3215680" cy="1556793"/>
            <a:chOff x="8976320" y="5301207"/>
            <a:chExt cx="3215680" cy="1556793"/>
          </a:xfrm>
        </p:grpSpPr>
        <p:sp>
          <p:nvSpPr>
            <p:cNvPr id="15" name="Triangolo rettangolo 14">
              <a:extLst>
                <a:ext uri="{FF2B5EF4-FFF2-40B4-BE49-F238E27FC236}">
                  <a16:creationId xmlns:a16="http://schemas.microsoft.com/office/drawing/2014/main" id="{DA730DB9-CB97-D543-A909-C49094BB8865}"/>
                </a:ext>
              </a:extLst>
            </p:cNvPr>
            <p:cNvSpPr/>
            <p:nvPr/>
          </p:nvSpPr>
          <p:spPr>
            <a:xfrm flipH="1">
              <a:off x="8976320" y="5301207"/>
              <a:ext cx="3215680" cy="1556793"/>
            </a:xfrm>
            <a:prstGeom prst="rtTriangle">
              <a:avLst/>
            </a:prstGeom>
            <a:solidFill>
              <a:srgbClr val="4F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Triangolo rettangolo 15">
              <a:extLst>
                <a:ext uri="{FF2B5EF4-FFF2-40B4-BE49-F238E27FC236}">
                  <a16:creationId xmlns:a16="http://schemas.microsoft.com/office/drawing/2014/main" id="{B70AD198-1AD8-194B-A5AE-CCB273F614A4}"/>
                </a:ext>
              </a:extLst>
            </p:cNvPr>
            <p:cNvSpPr/>
            <p:nvPr/>
          </p:nvSpPr>
          <p:spPr>
            <a:xfrm flipH="1">
              <a:off x="9120336" y="5373216"/>
              <a:ext cx="3071664" cy="1482513"/>
            </a:xfrm>
            <a:prstGeom prst="rtTriangle">
              <a:avLst/>
            </a:prstGeom>
            <a:solidFill>
              <a:srgbClr val="002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16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E3270DCF-47F3-DF48-97A1-C1EEBE8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754" y="6309320"/>
              <a:ext cx="2001918" cy="526636"/>
            </a:xfrm>
            <a:prstGeom prst="rect">
              <a:avLst/>
            </a:prstGeom>
          </p:spPr>
        </p:pic>
        <p:pic>
          <p:nvPicPr>
            <p:cNvPr id="18" name="Elemento grafico 17">
              <a:extLst>
                <a:ext uri="{FF2B5EF4-FFF2-40B4-BE49-F238E27FC236}">
                  <a16:creationId xmlns:a16="http://schemas.microsoft.com/office/drawing/2014/main" id="{99F0D286-F093-B543-848A-D1950FE34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98820" y="5643340"/>
              <a:ext cx="638175" cy="323850"/>
            </a:xfrm>
            <a:prstGeom prst="rect">
              <a:avLst/>
            </a:prstGeom>
          </p:spPr>
        </p:pic>
      </p:grp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E718647F-A4C4-E14B-A09D-7DA8D5B31912}"/>
              </a:ext>
            </a:extLst>
          </p:cNvPr>
          <p:cNvSpPr/>
          <p:nvPr/>
        </p:nvSpPr>
        <p:spPr>
          <a:xfrm>
            <a:off x="695400" y="2290564"/>
            <a:ext cx="3240360" cy="2996952"/>
          </a:xfrm>
          <a:prstGeom prst="roundRect">
            <a:avLst/>
          </a:prstGeom>
          <a:solidFill>
            <a:srgbClr val="009242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AF807A1-9095-F944-9C06-0C81CFD6C4A2}"/>
              </a:ext>
            </a:extLst>
          </p:cNvPr>
          <p:cNvSpPr/>
          <p:nvPr/>
        </p:nvSpPr>
        <p:spPr>
          <a:xfrm>
            <a:off x="4007768" y="2290564"/>
            <a:ext cx="3240360" cy="2996952"/>
          </a:xfrm>
          <a:prstGeom prst="roundRect">
            <a:avLst/>
          </a:prstGeom>
          <a:solidFill>
            <a:srgbClr val="F4B7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5102F4D3-3578-F744-A59D-60FA0CB4935A}"/>
              </a:ext>
            </a:extLst>
          </p:cNvPr>
          <p:cNvSpPr/>
          <p:nvPr/>
        </p:nvSpPr>
        <p:spPr>
          <a:xfrm>
            <a:off x="7310352" y="2284482"/>
            <a:ext cx="3240360" cy="299695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57659C0D-9EC1-C649-9AB6-96BF0C0CA6B1}"/>
              </a:ext>
            </a:extLst>
          </p:cNvPr>
          <p:cNvSpPr txBox="1"/>
          <p:nvPr/>
        </p:nvSpPr>
        <p:spPr>
          <a:xfrm>
            <a:off x="335360" y="836712"/>
            <a:ext cx="8342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«</a:t>
            </a:r>
            <a:r>
              <a:rPr lang="it-IT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explosive</a:t>
            </a:r>
            <a:r>
              <a:rPr lang="it-IT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it-IT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</a:t>
            </a:r>
            <a:r>
              <a:rPr lang="it-IT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BBN and </a:t>
            </a:r>
            <a:r>
              <a:rPr lang="it-IT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explosive</a:t>
            </a:r>
            <a:r>
              <a:rPr lang="it-IT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nucleosynthesis</a:t>
            </a:r>
            <a:endParaRPr lang="it-IT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ccia a destra 2">
            <a:extLst>
              <a:ext uri="{FF2B5EF4-FFF2-40B4-BE49-F238E27FC236}">
                <a16:creationId xmlns:a16="http://schemas.microsoft.com/office/drawing/2014/main" id="{2AB83B5A-537C-BA4F-8CFB-7E50ADB25815}"/>
              </a:ext>
            </a:extLst>
          </p:cNvPr>
          <p:cNvSpPr/>
          <p:nvPr/>
        </p:nvSpPr>
        <p:spPr>
          <a:xfrm>
            <a:off x="1702399" y="3710950"/>
            <a:ext cx="9217024" cy="144016"/>
          </a:xfrm>
          <a:prstGeom prst="rightArrow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cxnSp>
        <p:nvCxnSpPr>
          <p:cNvPr id="29" name="Connettore diritto 10">
            <a:extLst>
              <a:ext uri="{FF2B5EF4-FFF2-40B4-BE49-F238E27FC236}">
                <a16:creationId xmlns:a16="http://schemas.microsoft.com/office/drawing/2014/main" id="{9EB735C3-788D-594F-AF23-92B39DE8238E}"/>
              </a:ext>
            </a:extLst>
          </p:cNvPr>
          <p:cNvCxnSpPr>
            <a:endCxn id="26" idx="1"/>
          </p:cNvCxnSpPr>
          <p:nvPr/>
        </p:nvCxnSpPr>
        <p:spPr>
          <a:xfrm>
            <a:off x="335360" y="3782958"/>
            <a:ext cx="1367039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828247B-48FD-0641-ACDD-16E06B6FAEA5}"/>
              </a:ext>
            </a:extLst>
          </p:cNvPr>
          <p:cNvSpPr txBox="1"/>
          <p:nvPr/>
        </p:nvSpPr>
        <p:spPr>
          <a:xfrm>
            <a:off x="1499828" y="1923248"/>
            <a:ext cx="16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Phase 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DCD533B-E9EA-124F-9CB8-F01D612F0ED0}"/>
              </a:ext>
            </a:extLst>
          </p:cNvPr>
          <p:cNvSpPr txBox="1"/>
          <p:nvPr/>
        </p:nvSpPr>
        <p:spPr>
          <a:xfrm>
            <a:off x="4824028" y="1895377"/>
            <a:ext cx="16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Phase B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36C5168-D900-8743-A4CB-1A79750A3B27}"/>
              </a:ext>
            </a:extLst>
          </p:cNvPr>
          <p:cNvSpPr txBox="1"/>
          <p:nvPr/>
        </p:nvSpPr>
        <p:spPr>
          <a:xfrm>
            <a:off x="8256242" y="1895377"/>
            <a:ext cx="16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Phase C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5953601-98E5-3249-8F56-D974DEBE34C3}"/>
              </a:ext>
            </a:extLst>
          </p:cNvPr>
          <p:cNvSpPr txBox="1"/>
          <p:nvPr/>
        </p:nvSpPr>
        <p:spPr>
          <a:xfrm>
            <a:off x="382688" y="5416937"/>
            <a:ext cx="976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activties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ready to be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endParaRPr lang="it-IT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 test and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</a:t>
            </a:r>
          </a:p>
          <a:p>
            <a:r>
              <a:rPr lang="it-IT" b="1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 C: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activities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R&amp;D and/or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devoted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apparata/facilities of on-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it-IT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it-IT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0FA3381-D45F-5F4F-A2A3-E117191A6C97}"/>
              </a:ext>
            </a:extLst>
          </p:cNvPr>
          <p:cNvSpPr txBox="1"/>
          <p:nvPr/>
        </p:nvSpPr>
        <p:spPr>
          <a:xfrm>
            <a:off x="10656168" y="3908858"/>
            <a:ext cx="1016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A5452CEB-E2BB-7645-88BB-573B7703A089}"/>
              </a:ext>
            </a:extLst>
          </p:cNvPr>
          <p:cNvSpPr/>
          <p:nvPr/>
        </p:nvSpPr>
        <p:spPr>
          <a:xfrm>
            <a:off x="8917638" y="2299727"/>
            <a:ext cx="1618747" cy="792087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BBN: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Be case: studying decay of trapped Be (PANDORA) + CB&amp;RFQ line</a:t>
            </a:r>
            <a:endParaRPr lang="en-GB" sz="800" b="1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8C4D859-23C7-C244-8BAC-B2B169F8209B}"/>
              </a:ext>
            </a:extLst>
          </p:cNvPr>
          <p:cNvSpPr txBox="1"/>
          <p:nvPr/>
        </p:nvSpPr>
        <p:spPr>
          <a:xfrm>
            <a:off x="4770992" y="4228481"/>
            <a:ext cx="6128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06571C9E-B1A4-5B42-BBCE-7DDA25F382C2}"/>
              </a:ext>
            </a:extLst>
          </p:cNvPr>
          <p:cNvSpPr/>
          <p:nvPr/>
        </p:nvSpPr>
        <p:spPr>
          <a:xfrm>
            <a:off x="736091" y="2535316"/>
            <a:ext cx="1687501" cy="954306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BBN:</a:t>
            </a:r>
          </a:p>
          <a:p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Li(</a:t>
            </a:r>
            <a:r>
              <a:rPr lang="en-GB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d,n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Li(p,𝝰)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(NESTOR+TANDEM, THM )    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09BBBCDF-1879-1847-8E3A-1956B6970C10}"/>
              </a:ext>
            </a:extLst>
          </p:cNvPr>
          <p:cNvSpPr/>
          <p:nvPr/>
        </p:nvSpPr>
        <p:spPr>
          <a:xfrm>
            <a:off x="6253392" y="3861048"/>
            <a:ext cx="2290880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BBN:</a:t>
            </a: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d(</a:t>
            </a:r>
            <a:r>
              <a:rPr lang="en-GB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d,n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He, d(</a:t>
            </a:r>
            <a:r>
              <a:rPr lang="en-GB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d,p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)t, 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He(</a:t>
            </a:r>
            <a:r>
              <a:rPr lang="en-GB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d,p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He,  t(</a:t>
            </a:r>
            <a:r>
              <a:rPr lang="en-GB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d,n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)α</a:t>
            </a: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(I-LUCE Coulomb explosion)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034891C6-B65A-D448-B25A-3886D835A96A}"/>
              </a:ext>
            </a:extLst>
          </p:cNvPr>
          <p:cNvSpPr/>
          <p:nvPr/>
        </p:nvSpPr>
        <p:spPr>
          <a:xfrm>
            <a:off x="911424" y="4441639"/>
            <a:ext cx="2016224" cy="805065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CCSN:</a:t>
            </a:r>
          </a:p>
          <a:p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n,p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n-GB" sz="800" b="1" dirty="0" err="1">
                <a:solidFill>
                  <a:srgbClr val="FF0000"/>
                </a:solidFill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</a:t>
            </a:r>
            <a:r>
              <a:rPr lang="en-GB" sz="800" b="1" dirty="0" err="1">
                <a:solidFill>
                  <a:srgbClr val="FF0000"/>
                </a:solidFill>
                <a:latin typeface="Symbol" pitchFamily="2" charset="2"/>
                <a:cs typeface="Arial" panose="020B0604020202020204" pitchFamily="34" charset="0"/>
              </a:rPr>
              <a:t>g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(long-living RIB @ TANDEM, THM + ANC)</a:t>
            </a:r>
          </a:p>
          <a:p>
            <a:endParaRPr lang="en-GB" sz="800" b="1" dirty="0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6AE395C3-7D3B-2F46-98C9-BA4C972887A9}"/>
              </a:ext>
            </a:extLst>
          </p:cNvPr>
          <p:cNvSpPr/>
          <p:nvPr/>
        </p:nvSpPr>
        <p:spPr>
          <a:xfrm>
            <a:off x="4399605" y="2565867"/>
            <a:ext cx="1550004" cy="605218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BBN:</a:t>
            </a:r>
          </a:p>
          <a:p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en-GB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d,n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(TANDEM, THM )    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7DEA73E5-4BD8-624E-BB1F-EBB1C96F5241}"/>
              </a:ext>
            </a:extLst>
          </p:cNvPr>
          <p:cNvSpPr/>
          <p:nvPr/>
        </p:nvSpPr>
        <p:spPr>
          <a:xfrm>
            <a:off x="7329202" y="2335903"/>
            <a:ext cx="1550004" cy="805065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CCSN:</a:t>
            </a:r>
          </a:p>
          <a:p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en-GB" sz="800" b="1" dirty="0" err="1">
                <a:solidFill>
                  <a:srgbClr val="FF0000"/>
                </a:solidFill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GB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,n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(long-living RIB @ TANDEM, THM)</a:t>
            </a:r>
          </a:p>
          <a:p>
            <a:endParaRPr lang="en-GB" sz="800" b="1" dirty="0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41E25D97-3C3C-6445-8E28-DAE44EBC94E4}"/>
              </a:ext>
            </a:extLst>
          </p:cNvPr>
          <p:cNvSpPr/>
          <p:nvPr/>
        </p:nvSpPr>
        <p:spPr>
          <a:xfrm>
            <a:off x="8928287" y="3889984"/>
            <a:ext cx="1500366" cy="805065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CCSN:</a:t>
            </a:r>
          </a:p>
          <a:p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Ti(𝝰,p)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 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(long-living RIB @ TANDEM, THM)</a:t>
            </a:r>
          </a:p>
          <a:p>
            <a:endParaRPr lang="en-GB" sz="800" b="1" dirty="0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622F67C8-F8CD-8C43-9D44-1DE2D09E542D}"/>
              </a:ext>
            </a:extLst>
          </p:cNvPr>
          <p:cNvSpPr/>
          <p:nvPr/>
        </p:nvSpPr>
        <p:spPr>
          <a:xfrm>
            <a:off x="7699503" y="4489263"/>
            <a:ext cx="2333120" cy="805065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Bursts:</a:t>
            </a:r>
          </a:p>
          <a:p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O(𝝰,p)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and  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Ne(𝝰,p)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(RIBs @ FRAISE + Multipurpose chamber, THM)      </a:t>
            </a:r>
          </a:p>
          <a:p>
            <a:endParaRPr lang="en-GB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FE0CABE3-DB7D-AC48-ADE4-72A9578B34B7}"/>
              </a:ext>
            </a:extLst>
          </p:cNvPr>
          <p:cNvSpPr/>
          <p:nvPr/>
        </p:nvSpPr>
        <p:spPr>
          <a:xfrm>
            <a:off x="1704254" y="3673762"/>
            <a:ext cx="2231320" cy="805065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Novae:</a:t>
            </a:r>
          </a:p>
          <a:p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P(p,𝝰)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 and  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Cl(p,𝝰)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    (TANDEM, THM)</a:t>
            </a:r>
          </a:p>
          <a:p>
            <a:endParaRPr lang="en-GB" sz="800" b="1" dirty="0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5CF0361C-0A4B-D54B-BA6D-FAEAFE80E866}"/>
              </a:ext>
            </a:extLst>
          </p:cNvPr>
          <p:cNvSpPr/>
          <p:nvPr/>
        </p:nvSpPr>
        <p:spPr>
          <a:xfrm>
            <a:off x="7968208" y="3068960"/>
            <a:ext cx="2333120" cy="805065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Alpha scattering on low mass neutron-rich isotopes </a:t>
            </a:r>
          </a:p>
          <a:p>
            <a:r>
              <a:rPr lang="en-GB" sz="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(RIBs @ FRAISE + Multipurpose chamber)   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endParaRPr lang="en-GB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06E6ECB-B4EF-8049-BD4F-32B25189F81F}"/>
              </a:ext>
            </a:extLst>
          </p:cNvPr>
          <p:cNvSpPr txBox="1"/>
          <p:nvPr/>
        </p:nvSpPr>
        <p:spPr>
          <a:xfrm>
            <a:off x="30060" y="-13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Conlcusione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Mid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Plan – WG: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Nuclear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Astrophysics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4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EE748AF-2A91-4E0C-902E-D60FC194E62E}"/>
              </a:ext>
            </a:extLst>
          </p:cNvPr>
          <p:cNvSpPr txBox="1"/>
          <p:nvPr/>
        </p:nvSpPr>
        <p:spPr>
          <a:xfrm>
            <a:off x="-13882" y="-49976"/>
            <a:ext cx="834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Conlcusione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Plan – WG: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Nuclear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Astrophysics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A1364-9D83-4D37-A282-5E5560CE45F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21D4C70-328C-4814-92A9-7CF678C1880B}"/>
              </a:ext>
            </a:extLst>
          </p:cNvPr>
          <p:cNvSpPr txBox="1"/>
          <p:nvPr/>
        </p:nvSpPr>
        <p:spPr>
          <a:xfrm>
            <a:off x="7150732" y="250961"/>
            <a:ext cx="43663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0029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Maria Letizia Sergi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F660EE0-783F-4631-B401-7EC49FBBFC7E}"/>
              </a:ext>
            </a:extLst>
          </p:cNvPr>
          <p:cNvGrpSpPr/>
          <p:nvPr/>
        </p:nvGrpSpPr>
        <p:grpSpPr>
          <a:xfrm>
            <a:off x="8976320" y="5301207"/>
            <a:ext cx="3215680" cy="1556793"/>
            <a:chOff x="8976320" y="5301207"/>
            <a:chExt cx="3215680" cy="1556793"/>
          </a:xfrm>
        </p:grpSpPr>
        <p:sp>
          <p:nvSpPr>
            <p:cNvPr id="10" name="Triangolo rettangolo 9">
              <a:extLst>
                <a:ext uri="{FF2B5EF4-FFF2-40B4-BE49-F238E27FC236}">
                  <a16:creationId xmlns:a16="http://schemas.microsoft.com/office/drawing/2014/main" id="{84D24BA5-876D-4416-8179-9AA0A5DD8DA3}"/>
                </a:ext>
              </a:extLst>
            </p:cNvPr>
            <p:cNvSpPr/>
            <p:nvPr/>
          </p:nvSpPr>
          <p:spPr>
            <a:xfrm flipH="1">
              <a:off x="8976320" y="5301207"/>
              <a:ext cx="3215680" cy="1556793"/>
            </a:xfrm>
            <a:prstGeom prst="rtTriangle">
              <a:avLst/>
            </a:prstGeom>
            <a:solidFill>
              <a:srgbClr val="4F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" name="Triangolo rettangolo 4">
              <a:extLst>
                <a:ext uri="{FF2B5EF4-FFF2-40B4-BE49-F238E27FC236}">
                  <a16:creationId xmlns:a16="http://schemas.microsoft.com/office/drawing/2014/main" id="{5BFF891A-7BB6-4F6B-9D6F-FE0005EC2739}"/>
                </a:ext>
              </a:extLst>
            </p:cNvPr>
            <p:cNvSpPr/>
            <p:nvPr/>
          </p:nvSpPr>
          <p:spPr>
            <a:xfrm flipH="1">
              <a:off x="9120336" y="5373216"/>
              <a:ext cx="3071664" cy="1482513"/>
            </a:xfrm>
            <a:prstGeom prst="rtTriangle">
              <a:avLst/>
            </a:prstGeom>
            <a:solidFill>
              <a:srgbClr val="002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8" name="Immagine 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E65E617A-576C-42BD-B7C7-6AD93328A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754" y="6309320"/>
              <a:ext cx="2001918" cy="526636"/>
            </a:xfrm>
            <a:prstGeom prst="rect">
              <a:avLst/>
            </a:prstGeom>
          </p:spPr>
        </p:pic>
        <p:pic>
          <p:nvPicPr>
            <p:cNvPr id="4" name="Elemento grafico 3">
              <a:extLst>
                <a:ext uri="{FF2B5EF4-FFF2-40B4-BE49-F238E27FC236}">
                  <a16:creationId xmlns:a16="http://schemas.microsoft.com/office/drawing/2014/main" id="{E19A2672-6E44-4A93-B958-070146D20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98820" y="5643340"/>
              <a:ext cx="638175" cy="323850"/>
            </a:xfrm>
            <a:prstGeom prst="rect">
              <a:avLst/>
            </a:prstGeom>
          </p:spPr>
        </p:pic>
      </p:grp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1BCD67F-08BD-4FB3-8F93-A961AD26E924}"/>
              </a:ext>
            </a:extLst>
          </p:cNvPr>
          <p:cNvSpPr/>
          <p:nvPr/>
        </p:nvSpPr>
        <p:spPr>
          <a:xfrm>
            <a:off x="657237" y="2229932"/>
            <a:ext cx="3240360" cy="2996952"/>
          </a:xfrm>
          <a:prstGeom prst="roundRect">
            <a:avLst/>
          </a:prstGeom>
          <a:solidFill>
            <a:srgbClr val="009242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7EBA9E4F-6D7F-470C-9346-9A93889285BF}"/>
              </a:ext>
            </a:extLst>
          </p:cNvPr>
          <p:cNvSpPr/>
          <p:nvPr/>
        </p:nvSpPr>
        <p:spPr>
          <a:xfrm>
            <a:off x="4007768" y="2290564"/>
            <a:ext cx="3240360" cy="2996952"/>
          </a:xfrm>
          <a:prstGeom prst="roundRect">
            <a:avLst/>
          </a:prstGeom>
          <a:solidFill>
            <a:srgbClr val="F4B7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032EE044-5DB8-41CD-B2EC-ABF5CAF66C8E}"/>
              </a:ext>
            </a:extLst>
          </p:cNvPr>
          <p:cNvSpPr/>
          <p:nvPr/>
        </p:nvSpPr>
        <p:spPr>
          <a:xfrm>
            <a:off x="7278322" y="2284482"/>
            <a:ext cx="3240360" cy="299695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0" name="TextBox 2">
            <a:extLst>
              <a:ext uri="{FF2B5EF4-FFF2-40B4-BE49-F238E27FC236}">
                <a16:creationId xmlns:a16="http://schemas.microsoft.com/office/drawing/2014/main" id="{287E2E99-F114-4A08-BFD0-7CE81D35FA10}"/>
              </a:ext>
            </a:extLst>
          </p:cNvPr>
          <p:cNvSpPr txBox="1"/>
          <p:nvPr/>
        </p:nvSpPr>
        <p:spPr>
          <a:xfrm>
            <a:off x="712406" y="1065555"/>
            <a:ext cx="1029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perspectives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processes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AAF4455-8C6E-49E5-A9F8-8EF67848E474}"/>
              </a:ext>
            </a:extLst>
          </p:cNvPr>
          <p:cNvSpPr/>
          <p:nvPr/>
        </p:nvSpPr>
        <p:spPr>
          <a:xfrm>
            <a:off x="1702399" y="3710950"/>
            <a:ext cx="9217024" cy="144016"/>
          </a:xfrm>
          <a:prstGeom prst="rightArrow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864CF0A-BAAC-4B49-AB30-E3457787AFAA}"/>
              </a:ext>
            </a:extLst>
          </p:cNvPr>
          <p:cNvCxnSpPr>
            <a:endCxn id="3" idx="1"/>
          </p:cNvCxnSpPr>
          <p:nvPr/>
        </p:nvCxnSpPr>
        <p:spPr>
          <a:xfrm>
            <a:off x="335360" y="3782958"/>
            <a:ext cx="1367039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E9D726-1EAC-47CB-ABDF-C8423884E58A}"/>
              </a:ext>
            </a:extLst>
          </p:cNvPr>
          <p:cNvSpPr txBox="1"/>
          <p:nvPr/>
        </p:nvSpPr>
        <p:spPr>
          <a:xfrm>
            <a:off x="1499828" y="1923248"/>
            <a:ext cx="16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1513C2E-2258-4C75-9120-89557B354C87}"/>
              </a:ext>
            </a:extLst>
          </p:cNvPr>
          <p:cNvSpPr txBox="1"/>
          <p:nvPr/>
        </p:nvSpPr>
        <p:spPr>
          <a:xfrm>
            <a:off x="4824028" y="1895377"/>
            <a:ext cx="16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E567725-7B98-47BC-8A19-A7F43393DDF0}"/>
              </a:ext>
            </a:extLst>
          </p:cNvPr>
          <p:cNvSpPr txBox="1"/>
          <p:nvPr/>
        </p:nvSpPr>
        <p:spPr>
          <a:xfrm>
            <a:off x="8256242" y="1895377"/>
            <a:ext cx="16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E584B12-6B72-4145-B52C-9913B9BE4F94}"/>
              </a:ext>
            </a:extLst>
          </p:cNvPr>
          <p:cNvSpPr txBox="1"/>
          <p:nvPr/>
        </p:nvSpPr>
        <p:spPr>
          <a:xfrm>
            <a:off x="382688" y="5416937"/>
            <a:ext cx="976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A: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activties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almost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ready to be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performed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B: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still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some test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feasibility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C: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activities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R&amp;D and/or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devoted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apparata/facilities of on-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39A6F4-4267-462A-B595-5D390DDA1DBA}"/>
              </a:ext>
            </a:extLst>
          </p:cNvPr>
          <p:cNvSpPr txBox="1"/>
          <p:nvPr/>
        </p:nvSpPr>
        <p:spPr>
          <a:xfrm>
            <a:off x="10656168" y="3908858"/>
            <a:ext cx="1016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24BAFDF5-F8C7-4F51-995D-368EDFE625C5}"/>
              </a:ext>
            </a:extLst>
          </p:cNvPr>
          <p:cNvSpPr/>
          <p:nvPr/>
        </p:nvSpPr>
        <p:spPr>
          <a:xfrm>
            <a:off x="1499828" y="2835352"/>
            <a:ext cx="2165024" cy="685545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neutron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poison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10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O(n,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𝛾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(ANC) (TANDEM)</a:t>
            </a: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F32A153B-7F60-4750-8435-B6A46B45DB59}"/>
              </a:ext>
            </a:extLst>
          </p:cNvPr>
          <p:cNvSpPr/>
          <p:nvPr/>
        </p:nvSpPr>
        <p:spPr>
          <a:xfrm>
            <a:off x="8840511" y="2793868"/>
            <a:ext cx="2034361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neutron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source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it-IT" sz="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Ne(𝛼,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it-IT" sz="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(transfer) 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TANDEM+ NESTOR+MAGNEX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E07C11B-D1C1-374E-907A-41D5233BD758}"/>
              </a:ext>
            </a:extLst>
          </p:cNvPr>
          <p:cNvSpPr/>
          <p:nvPr/>
        </p:nvSpPr>
        <p:spPr>
          <a:xfrm>
            <a:off x="7301999" y="2416487"/>
            <a:ext cx="2034361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neutron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source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it-IT" sz="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Ne(𝛼,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it-IT" sz="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(THM) 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TANDEM+ NESTOR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0F97F924-DA8A-1442-98CF-45165262439F}"/>
              </a:ext>
            </a:extLst>
          </p:cNvPr>
          <p:cNvSpPr/>
          <p:nvPr/>
        </p:nvSpPr>
        <p:spPr>
          <a:xfrm>
            <a:off x="7333089" y="3084625"/>
            <a:ext cx="1884295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neutron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poison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it-IT" sz="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O(𝛼,</a:t>
            </a:r>
            <a:r>
              <a:rPr kumimoji="0" lang="it-IT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it-IT" sz="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(THM)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TANDEM+ NESTOR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82DB30DC-C416-1D42-B8B1-4B2DCD7AA98B}"/>
              </a:ext>
            </a:extLst>
          </p:cNvPr>
          <p:cNvSpPr/>
          <p:nvPr/>
        </p:nvSpPr>
        <p:spPr>
          <a:xfrm>
            <a:off x="7363733" y="4452140"/>
            <a:ext cx="1884295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neutron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poison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Ne(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p,p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’)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</a:t>
            </a:r>
            <a:r>
              <a:rPr kumimoji="0" lang="en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TANDEM+ NESTOR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C9822E49-A9C1-624A-AC39-34F68D2FED36}"/>
              </a:ext>
            </a:extLst>
          </p:cNvPr>
          <p:cNvSpPr/>
          <p:nvPr/>
        </p:nvSpPr>
        <p:spPr>
          <a:xfrm>
            <a:off x="752773" y="3931067"/>
            <a:ext cx="2678931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neutron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poison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O(𝛼,n)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 (transfer)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TANDEM+ MAGNEX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125E6FEE-CB8F-D244-8ABA-8F82711EE76E}"/>
              </a:ext>
            </a:extLst>
          </p:cNvPr>
          <p:cNvSpPr/>
          <p:nvPr/>
        </p:nvSpPr>
        <p:spPr>
          <a:xfrm>
            <a:off x="5474413" y="4504000"/>
            <a:ext cx="1761203" cy="703080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measurement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beta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decay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rate  of the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isomeric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state of </a:t>
            </a:r>
            <a:r>
              <a:rPr kumimoji="0" lang="it-IT" sz="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176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(PANDORA)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764825E0-F10C-8E44-9409-3745844F787C}"/>
              </a:ext>
            </a:extLst>
          </p:cNvPr>
          <p:cNvSpPr/>
          <p:nvPr/>
        </p:nvSpPr>
        <p:spPr>
          <a:xfrm>
            <a:off x="4512408" y="2869664"/>
            <a:ext cx="2765913" cy="80084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Measurements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decay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rates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86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Rb and </a:t>
            </a:r>
            <a:r>
              <a:rPr kumimoji="0" lang="it-IT" sz="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85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 (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gs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in plasma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conditions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(PANDORA)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A0CF883C-7BE2-8E43-A67A-FE40AC952EA1}"/>
              </a:ext>
            </a:extLst>
          </p:cNvPr>
          <p:cNvSpPr/>
          <p:nvPr/>
        </p:nvSpPr>
        <p:spPr>
          <a:xfrm>
            <a:off x="4292810" y="2256751"/>
            <a:ext cx="1841300" cy="610488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measurements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 the </a:t>
            </a:r>
            <a:r>
              <a:rPr kumimoji="0" lang="it-IT" sz="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134,135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 </a:t>
            </a:r>
            <a:r>
              <a:rPr kumimoji="0" 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half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-life in stellar plasma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(PANDORA)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A780F017-4246-4E4D-B683-9025B7137F50}"/>
              </a:ext>
            </a:extLst>
          </p:cNvPr>
          <p:cNvSpPr/>
          <p:nvPr/>
        </p:nvSpPr>
        <p:spPr>
          <a:xfrm>
            <a:off x="4054193" y="4075302"/>
            <a:ext cx="2052414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plasma opacity measurement:  Se, Sr, Nb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PANDORA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94A4A53D-269D-3B40-8ACF-82AC673E1FC0}"/>
              </a:ext>
            </a:extLst>
          </p:cNvPr>
          <p:cNvSpPr/>
          <p:nvPr/>
        </p:nvSpPr>
        <p:spPr>
          <a:xfrm>
            <a:off x="9236804" y="4500893"/>
            <a:ext cx="1296144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POLYFEMO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FRAISE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1AA9F80-A130-6540-B62F-7C59FB9AD97D}"/>
              </a:ext>
            </a:extLst>
          </p:cNvPr>
          <p:cNvSpPr/>
          <p:nvPr/>
        </p:nvSpPr>
        <p:spPr>
          <a:xfrm>
            <a:off x="8620859" y="3789476"/>
            <a:ext cx="1884295" cy="690914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Continuous and pulsed neutron sources </a:t>
            </a:r>
            <a:r>
              <a:rPr kumimoji="0" lang="it-IT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driven</a:t>
            </a: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 Laser and </a:t>
            </a:r>
            <a:r>
              <a:rPr kumimoji="0" lang="it-IT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Ion</a:t>
            </a: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beams</a:t>
            </a: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(I-LUCE +FRAISE)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0FB5AC17-AFD4-4545-B7AF-E32E178BF7B7}"/>
              </a:ext>
            </a:extLst>
          </p:cNvPr>
          <p:cNvSpPr/>
          <p:nvPr/>
        </p:nvSpPr>
        <p:spPr>
          <a:xfrm>
            <a:off x="7054966" y="3724481"/>
            <a:ext cx="2052414" cy="857250"/>
          </a:xfrm>
          <a:prstGeom prst="ellipse">
            <a:avLst/>
          </a:prstGeom>
          <a:solidFill>
            <a:srgbClr val="4FB5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9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Co(𝛼,n)</a:t>
            </a:r>
            <a:r>
              <a:rPr lang="en-US" sz="9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inverse elastic scattering experiment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FRAISE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945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Personalizzato 14">
      <a:dk1>
        <a:sysClr val="windowText" lastClr="000000"/>
      </a:dk1>
      <a:lt1>
        <a:sysClr val="window" lastClr="FFFFFF"/>
      </a:lt1>
      <a:dk2>
        <a:srgbClr val="002A48"/>
      </a:dk2>
      <a:lt2>
        <a:srgbClr val="E9E5DC"/>
      </a:lt2>
      <a:accent1>
        <a:srgbClr val="D34817"/>
      </a:accent1>
      <a:accent2>
        <a:srgbClr val="4FB5F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86477</TotalTime>
  <Words>1399</Words>
  <Application>Microsoft Macintosh PowerPoint</Application>
  <PresentationFormat>Widescreen</PresentationFormat>
  <Paragraphs>201</Paragraphs>
  <Slides>9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  <vt:variant>
        <vt:lpstr>Presentazioni personalizzate</vt:lpstr>
      </vt:variant>
      <vt:variant>
        <vt:i4>1</vt:i4>
      </vt:variant>
    </vt:vector>
  </HeadingPairs>
  <TitlesOfParts>
    <vt:vector size="18" baseType="lpstr">
      <vt:lpstr>Arial</vt:lpstr>
      <vt:lpstr>Calibri</vt:lpstr>
      <vt:lpstr>Cambria Math</vt:lpstr>
      <vt:lpstr>Georgia</vt:lpstr>
      <vt:lpstr>Symbol</vt:lpstr>
      <vt:lpstr>Trebuchet MS</vt:lpstr>
      <vt:lpstr>Wingdings 2</vt:lpstr>
      <vt:lpstr>Tramonto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Template_Mid Term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Rosario Pizzone</cp:lastModifiedBy>
  <cp:revision>1492</cp:revision>
  <dcterms:created xsi:type="dcterms:W3CDTF">2017-10-19T14:12:55Z</dcterms:created>
  <dcterms:modified xsi:type="dcterms:W3CDTF">2022-04-04T10:28:41Z</dcterms:modified>
</cp:coreProperties>
</file>