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4"/>
  </p:notesMasterIdLst>
  <p:sldIdLst>
    <p:sldId id="628" r:id="rId2"/>
    <p:sldId id="351" r:id="rId3"/>
    <p:sldId id="394" r:id="rId4"/>
    <p:sldId id="339" r:id="rId5"/>
    <p:sldId id="441" r:id="rId6"/>
    <p:sldId id="333" r:id="rId7"/>
    <p:sldId id="349" r:id="rId8"/>
    <p:sldId id="663" r:id="rId9"/>
    <p:sldId id="350" r:id="rId10"/>
    <p:sldId id="662" r:id="rId11"/>
    <p:sldId id="629" r:id="rId12"/>
    <p:sldId id="630" r:id="rId13"/>
    <p:sldId id="631" r:id="rId14"/>
    <p:sldId id="650" r:id="rId15"/>
    <p:sldId id="638" r:id="rId16"/>
    <p:sldId id="632" r:id="rId17"/>
    <p:sldId id="633" r:id="rId18"/>
    <p:sldId id="634" r:id="rId19"/>
    <p:sldId id="637" r:id="rId20"/>
    <p:sldId id="652" r:id="rId21"/>
    <p:sldId id="653" r:id="rId22"/>
    <p:sldId id="659" r:id="rId23"/>
    <p:sldId id="639" r:id="rId24"/>
    <p:sldId id="661" r:id="rId25"/>
    <p:sldId id="640" r:id="rId26"/>
    <p:sldId id="371" r:id="rId27"/>
    <p:sldId id="643" r:id="rId28"/>
    <p:sldId id="644" r:id="rId29"/>
    <p:sldId id="645" r:id="rId30"/>
    <p:sldId id="646" r:id="rId31"/>
    <p:sldId id="647" r:id="rId32"/>
    <p:sldId id="648" r:id="rId33"/>
    <p:sldId id="635" r:id="rId34"/>
    <p:sldId id="636" r:id="rId35"/>
    <p:sldId id="649" r:id="rId36"/>
    <p:sldId id="651" r:id="rId37"/>
    <p:sldId id="654" r:id="rId38"/>
    <p:sldId id="655" r:id="rId39"/>
    <p:sldId id="656" r:id="rId40"/>
    <p:sldId id="657" r:id="rId41"/>
    <p:sldId id="658" r:id="rId42"/>
    <p:sldId id="660" r:id="rId43"/>
  </p:sldIdLst>
  <p:sldSz cx="12192000" cy="6858000"/>
  <p:notesSz cx="6858000" cy="9144000"/>
  <p:custShowLst>
    <p:custShow name="Template_Mid Term Plan" id="0">
      <p:sldLst>
        <p:sld r:id="rId2"/>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007033"/>
    <a:srgbClr val="065A0C"/>
    <a:srgbClr val="AC7F00"/>
    <a:srgbClr val="4FB5FF"/>
    <a:srgbClr val="002A48"/>
    <a:srgbClr val="FFFFFF"/>
    <a:srgbClr val="137192"/>
    <a:srgbClr val="89B8C8"/>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9C434-8144-3E4C-7466-902345D616A0}" v="3" dt="2022-04-01T14:13:17.347"/>
    <p1510:client id="{A376A1BF-43F6-4391-B03B-6283D928315C}" v="1" dt="2022-04-01T14:50:03.466"/>
  </p1510:revLst>
</p1510:revInfo>
</file>

<file path=ppt/tableStyles.xml><?xml version="1.0" encoding="utf-8"?>
<a:tblStyleLst xmlns:a="http://schemas.openxmlformats.org/drawingml/2006/main" def="{5C22544A-7EE6-4342-B048-85BDC9FD1C3A}">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714" autoAdjust="0"/>
  </p:normalViewPr>
  <p:slideViewPr>
    <p:cSldViewPr>
      <p:cViewPr varScale="1">
        <p:scale>
          <a:sx n="61" d="100"/>
          <a:sy n="61" d="100"/>
        </p:scale>
        <p:origin x="128"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505"/>
    </p:cViewPr>
  </p:sorterViewPr>
  <p:notesViewPr>
    <p:cSldViewPr>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Russotto" userId="fbb40053-6b32-4c7a-a075-08effabc37f8" providerId="ADAL" clId="{A376A1BF-43F6-4391-B03B-6283D928315C}"/>
    <pc:docChg chg="modSld">
      <pc:chgData name="Paolo Russotto" userId="fbb40053-6b32-4c7a-a075-08effabc37f8" providerId="ADAL" clId="{A376A1BF-43F6-4391-B03B-6283D928315C}" dt="2022-04-01T15:01:01.905" v="8" actId="1038"/>
      <pc:docMkLst>
        <pc:docMk/>
      </pc:docMkLst>
      <pc:sldChg chg="modSp mod">
        <pc:chgData name="Paolo Russotto" userId="fbb40053-6b32-4c7a-a075-08effabc37f8" providerId="ADAL" clId="{A376A1BF-43F6-4391-B03B-6283D928315C}" dt="2022-04-01T15:01:01.905" v="8" actId="1038"/>
        <pc:sldMkLst>
          <pc:docMk/>
          <pc:sldMk cId="112085025" sldId="652"/>
        </pc:sldMkLst>
        <pc:spChg chg="mod">
          <ac:chgData name="Paolo Russotto" userId="fbb40053-6b32-4c7a-a075-08effabc37f8" providerId="ADAL" clId="{A376A1BF-43F6-4391-B03B-6283D928315C}" dt="2022-04-01T15:01:01.905" v="8" actId="1038"/>
          <ac:spMkLst>
            <pc:docMk/>
            <pc:sldMk cId="112085025" sldId="652"/>
            <ac:spMk id="22" creationId="{1FA60229-A1EB-459F-9B6D-46A18FFD2A6B}"/>
          </ac:spMkLst>
        </pc:spChg>
        <pc:spChg chg="mod">
          <ac:chgData name="Paolo Russotto" userId="fbb40053-6b32-4c7a-a075-08effabc37f8" providerId="ADAL" clId="{A376A1BF-43F6-4391-B03B-6283D928315C}" dt="2022-04-01T15:01:01.905" v="8" actId="1038"/>
          <ac:spMkLst>
            <pc:docMk/>
            <pc:sldMk cId="112085025" sldId="652"/>
            <ac:spMk id="23" creationId="{BAD5B3DD-9473-4A40-B8B1-51CA7A7D498A}"/>
          </ac:spMkLst>
        </pc:spChg>
        <pc:spChg chg="mod">
          <ac:chgData name="Paolo Russotto" userId="fbb40053-6b32-4c7a-a075-08effabc37f8" providerId="ADAL" clId="{A376A1BF-43F6-4391-B03B-6283D928315C}" dt="2022-04-01T15:01:01.905" v="8" actId="1038"/>
          <ac:spMkLst>
            <pc:docMk/>
            <pc:sldMk cId="112085025" sldId="652"/>
            <ac:spMk id="24" creationId="{C33007B9-B105-487C-B6A6-5E77D058B81F}"/>
          </ac:spMkLst>
        </pc:spChg>
        <pc:picChg chg="mod">
          <ac:chgData name="Paolo Russotto" userId="fbb40053-6b32-4c7a-a075-08effabc37f8" providerId="ADAL" clId="{A376A1BF-43F6-4391-B03B-6283D928315C}" dt="2022-04-01T15:01:01.905" v="8" actId="1038"/>
          <ac:picMkLst>
            <pc:docMk/>
            <pc:sldMk cId="112085025" sldId="652"/>
            <ac:picMk id="28" creationId="{C70F4004-41C8-450D-B1FD-8B2B1A893577}"/>
          </ac:picMkLst>
        </pc:picChg>
      </pc:sldChg>
      <pc:sldChg chg="modSp mod modAnim">
        <pc:chgData name="Paolo Russotto" userId="fbb40053-6b32-4c7a-a075-08effabc37f8" providerId="ADAL" clId="{A376A1BF-43F6-4391-B03B-6283D928315C}" dt="2022-04-01T14:50:03.466" v="2"/>
        <pc:sldMkLst>
          <pc:docMk/>
          <pc:sldMk cId="1637875484" sldId="662"/>
        </pc:sldMkLst>
        <pc:spChg chg="mod">
          <ac:chgData name="Paolo Russotto" userId="fbb40053-6b32-4c7a-a075-08effabc37f8" providerId="ADAL" clId="{A376A1BF-43F6-4391-B03B-6283D928315C}" dt="2022-04-01T14:49:31.342" v="1" actId="20577"/>
          <ac:spMkLst>
            <pc:docMk/>
            <pc:sldMk cId="1637875484" sldId="662"/>
            <ac:spMk id="2" creationId="{C278C2F5-4401-4C3B-8927-2BB978C5F5AB}"/>
          </ac:spMkLst>
        </pc:spChg>
      </pc:sldChg>
    </pc:docChg>
  </pc:docChgLst>
  <pc:docChgLst>
    <pc:chgData name="Luigi Giuseppe Celona" userId="S::celona@infn.it::db3fe70d-5130-456c-bde8-2e067d388dfd" providerId="AD" clId="Web-{10D9C434-8144-3E4C-7466-902345D616A0}"/>
    <pc:docChg chg="modSld">
      <pc:chgData name="Luigi Giuseppe Celona" userId="S::celona@infn.it::db3fe70d-5130-456c-bde8-2e067d388dfd" providerId="AD" clId="Web-{10D9C434-8144-3E4C-7466-902345D616A0}" dt="2022-04-01T14:13:17.347" v="2" actId="1076"/>
      <pc:docMkLst>
        <pc:docMk/>
      </pc:docMkLst>
      <pc:sldChg chg="modSp">
        <pc:chgData name="Luigi Giuseppe Celona" userId="S::celona@infn.it::db3fe70d-5130-456c-bde8-2e067d388dfd" providerId="AD" clId="Web-{10D9C434-8144-3E4C-7466-902345D616A0}" dt="2022-04-01T14:13:17.347" v="2" actId="1076"/>
        <pc:sldMkLst>
          <pc:docMk/>
          <pc:sldMk cId="3554090143" sldId="339"/>
        </pc:sldMkLst>
        <pc:spChg chg="mod">
          <ac:chgData name="Luigi Giuseppe Celona" userId="S::celona@infn.it::db3fe70d-5130-456c-bde8-2e067d388dfd" providerId="AD" clId="Web-{10D9C434-8144-3E4C-7466-902345D616A0}" dt="2022-04-01T14:13:09.613" v="0" actId="1076"/>
          <ac:spMkLst>
            <pc:docMk/>
            <pc:sldMk cId="3554090143" sldId="339"/>
            <ac:spMk id="4" creationId="{58B37960-BE71-449B-9A94-0BC3A003EA34}"/>
          </ac:spMkLst>
        </pc:spChg>
        <pc:spChg chg="mod">
          <ac:chgData name="Luigi Giuseppe Celona" userId="S::celona@infn.it::db3fe70d-5130-456c-bde8-2e067d388dfd" providerId="AD" clId="Web-{10D9C434-8144-3E4C-7466-902345D616A0}" dt="2022-04-01T14:13:17.347" v="2" actId="1076"/>
          <ac:spMkLst>
            <pc:docMk/>
            <pc:sldMk cId="3554090143" sldId="339"/>
            <ac:spMk id="18" creationId="{853BCDC8-324C-4686-BAC3-67AF450D941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cintosh%20HD:Users:NB_Cosentino:Desktop:divisione:pac_call_jan-dec2017:presentazione:energie%20c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istnazfisnucl-my.sharepoint.com/personal/nunziamartorana_infn_it/Documents/Simulazioni%20carta%20dei%20nuclidi/PAOLO/Cartel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istnazfisnucl-my.sharepoint.com/personal/nunziamartorana_infn_it/Documents/Simulazioni%20carta%20dei%20nuclidi/PAOLO/Cartel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istnazfisnucl-my.sharepoint.com/personal/nunziamartorana_infn_it/Documents/Simulazioni%20carta%20dei%20nuclidi/PAOLO/Cartel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istnazfisnucl-my.sharepoint.com/personal/nunziamartorana_infn_it/Documents/Simulazioni%20carta%20dei%20nuclidi/PAOLO/Cartel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scatterChart>
        <c:scatterStyle val="smoothMarker"/>
        <c:varyColors val="0"/>
        <c:ser>
          <c:idx val="1"/>
          <c:order val="1"/>
          <c:marker>
            <c:symbol val="none"/>
          </c:marker>
          <c:xVal>
            <c:numRef>
              <c:f>Foglio1!$A$78:$A$83</c:f>
              <c:numCache>
                <c:formatCode>0.0</c:formatCode>
                <c:ptCount val="6"/>
                <c:pt idx="0">
                  <c:v>2</c:v>
                </c:pt>
                <c:pt idx="1">
                  <c:v>20</c:v>
                </c:pt>
                <c:pt idx="2">
                  <c:v>58.6</c:v>
                </c:pt>
                <c:pt idx="3">
                  <c:v>120</c:v>
                </c:pt>
                <c:pt idx="4">
                  <c:v>117.3</c:v>
                </c:pt>
                <c:pt idx="5">
                  <c:v>240</c:v>
                </c:pt>
              </c:numCache>
            </c:numRef>
          </c:xVal>
          <c:yVal>
            <c:numRef>
              <c:f>Foglio1!$B$78:$B$83</c:f>
              <c:numCache>
                <c:formatCode>0.0</c:formatCode>
                <c:ptCount val="6"/>
                <c:pt idx="0">
                  <c:v>80</c:v>
                </c:pt>
                <c:pt idx="1">
                  <c:v>78.400000000000006</c:v>
                </c:pt>
                <c:pt idx="2">
                  <c:v>59.2</c:v>
                </c:pt>
                <c:pt idx="3">
                  <c:v>41.6</c:v>
                </c:pt>
                <c:pt idx="4">
                  <c:v>42</c:v>
                </c:pt>
                <c:pt idx="5">
                  <c:v>18</c:v>
                </c:pt>
              </c:numCache>
            </c:numRef>
          </c:yVal>
          <c:smooth val="1"/>
          <c:extLst>
            <c:ext xmlns:c16="http://schemas.microsoft.com/office/drawing/2014/chart" uri="{C3380CC4-5D6E-409C-BE32-E72D297353CC}">
              <c16:uniqueId val="{00000000-6B71-42D9-91D0-66F543DC1960}"/>
            </c:ext>
          </c:extLst>
        </c:ser>
        <c:dLbls>
          <c:showLegendKey val="0"/>
          <c:showVal val="0"/>
          <c:showCatName val="0"/>
          <c:showSerName val="0"/>
          <c:showPercent val="0"/>
          <c:showBubbleSize val="0"/>
        </c:dLbls>
        <c:axId val="555538624"/>
        <c:axId val="555539200"/>
      </c:scatterChart>
      <c:scatterChart>
        <c:scatterStyle val="lineMarker"/>
        <c:varyColors val="0"/>
        <c:ser>
          <c:idx val="0"/>
          <c:order val="0"/>
          <c:tx>
            <c:strRef>
              <c:f>Foglio1!$B$1</c:f>
              <c:strCache>
                <c:ptCount val="1"/>
                <c:pt idx="0">
                  <c:v>Energy</c:v>
                </c:pt>
              </c:strCache>
            </c:strRef>
          </c:tx>
          <c:spPr>
            <a:ln w="66675">
              <a:noFill/>
            </a:ln>
          </c:spPr>
          <c:xVal>
            <c:numRef>
              <c:f>Foglio1!$A$2:$A$72</c:f>
              <c:numCache>
                <c:formatCode>0.0</c:formatCode>
                <c:ptCount val="71"/>
                <c:pt idx="0">
                  <c:v>2</c:v>
                </c:pt>
                <c:pt idx="1">
                  <c:v>2</c:v>
                </c:pt>
                <c:pt idx="2">
                  <c:v>4</c:v>
                </c:pt>
                <c:pt idx="3">
                  <c:v>4</c:v>
                </c:pt>
                <c:pt idx="4">
                  <c:v>9</c:v>
                </c:pt>
                <c:pt idx="5">
                  <c:v>11</c:v>
                </c:pt>
                <c:pt idx="6">
                  <c:v>12</c:v>
                </c:pt>
                <c:pt idx="7">
                  <c:v>12</c:v>
                </c:pt>
                <c:pt idx="8">
                  <c:v>12</c:v>
                </c:pt>
                <c:pt idx="9">
                  <c:v>13</c:v>
                </c:pt>
                <c:pt idx="10">
                  <c:v>14</c:v>
                </c:pt>
                <c:pt idx="11">
                  <c:v>14</c:v>
                </c:pt>
                <c:pt idx="12">
                  <c:v>16</c:v>
                </c:pt>
                <c:pt idx="13">
                  <c:v>16</c:v>
                </c:pt>
                <c:pt idx="14">
                  <c:v>16</c:v>
                </c:pt>
                <c:pt idx="15">
                  <c:v>18</c:v>
                </c:pt>
                <c:pt idx="16">
                  <c:v>19</c:v>
                </c:pt>
                <c:pt idx="17">
                  <c:v>19</c:v>
                </c:pt>
                <c:pt idx="18">
                  <c:v>19</c:v>
                </c:pt>
                <c:pt idx="19">
                  <c:v>20</c:v>
                </c:pt>
                <c:pt idx="20">
                  <c:v>20</c:v>
                </c:pt>
                <c:pt idx="21">
                  <c:v>24</c:v>
                </c:pt>
                <c:pt idx="22">
                  <c:v>27</c:v>
                </c:pt>
                <c:pt idx="23">
                  <c:v>32</c:v>
                </c:pt>
                <c:pt idx="24">
                  <c:v>35</c:v>
                </c:pt>
                <c:pt idx="25">
                  <c:v>36</c:v>
                </c:pt>
                <c:pt idx="26">
                  <c:v>40</c:v>
                </c:pt>
                <c:pt idx="27">
                  <c:v>40</c:v>
                </c:pt>
                <c:pt idx="28">
                  <c:v>40</c:v>
                </c:pt>
                <c:pt idx="29">
                  <c:v>40</c:v>
                </c:pt>
                <c:pt idx="30">
                  <c:v>48</c:v>
                </c:pt>
                <c:pt idx="31">
                  <c:v>48</c:v>
                </c:pt>
                <c:pt idx="32">
                  <c:v>58</c:v>
                </c:pt>
                <c:pt idx="33">
                  <c:v>58</c:v>
                </c:pt>
                <c:pt idx="34">
                  <c:v>58</c:v>
                </c:pt>
                <c:pt idx="35">
                  <c:v>58</c:v>
                </c:pt>
                <c:pt idx="36">
                  <c:v>58</c:v>
                </c:pt>
                <c:pt idx="37">
                  <c:v>58</c:v>
                </c:pt>
                <c:pt idx="38">
                  <c:v>58</c:v>
                </c:pt>
                <c:pt idx="39">
                  <c:v>62</c:v>
                </c:pt>
                <c:pt idx="40">
                  <c:v>62</c:v>
                </c:pt>
                <c:pt idx="41">
                  <c:v>68</c:v>
                </c:pt>
                <c:pt idx="42">
                  <c:v>70</c:v>
                </c:pt>
                <c:pt idx="43">
                  <c:v>74</c:v>
                </c:pt>
                <c:pt idx="44">
                  <c:v>86</c:v>
                </c:pt>
                <c:pt idx="45">
                  <c:v>86.4</c:v>
                </c:pt>
                <c:pt idx="46">
                  <c:v>93</c:v>
                </c:pt>
                <c:pt idx="47">
                  <c:v>93</c:v>
                </c:pt>
                <c:pt idx="48">
                  <c:v>93</c:v>
                </c:pt>
                <c:pt idx="49">
                  <c:v>93</c:v>
                </c:pt>
                <c:pt idx="50">
                  <c:v>93</c:v>
                </c:pt>
                <c:pt idx="51">
                  <c:v>112</c:v>
                </c:pt>
                <c:pt idx="52">
                  <c:v>112</c:v>
                </c:pt>
                <c:pt idx="53">
                  <c:v>112</c:v>
                </c:pt>
                <c:pt idx="54">
                  <c:v>116</c:v>
                </c:pt>
                <c:pt idx="55">
                  <c:v>116</c:v>
                </c:pt>
                <c:pt idx="56">
                  <c:v>116</c:v>
                </c:pt>
                <c:pt idx="57">
                  <c:v>120</c:v>
                </c:pt>
                <c:pt idx="58">
                  <c:v>124</c:v>
                </c:pt>
                <c:pt idx="59">
                  <c:v>124</c:v>
                </c:pt>
                <c:pt idx="60">
                  <c:v>124</c:v>
                </c:pt>
                <c:pt idx="61">
                  <c:v>124</c:v>
                </c:pt>
                <c:pt idx="62">
                  <c:v>129</c:v>
                </c:pt>
                <c:pt idx="63">
                  <c:v>129</c:v>
                </c:pt>
                <c:pt idx="64">
                  <c:v>129</c:v>
                </c:pt>
                <c:pt idx="65">
                  <c:v>197</c:v>
                </c:pt>
                <c:pt idx="66">
                  <c:v>197</c:v>
                </c:pt>
                <c:pt idx="67">
                  <c:v>197</c:v>
                </c:pt>
                <c:pt idx="68">
                  <c:v>197</c:v>
                </c:pt>
                <c:pt idx="69">
                  <c:v>197</c:v>
                </c:pt>
                <c:pt idx="70">
                  <c:v>208</c:v>
                </c:pt>
              </c:numCache>
            </c:numRef>
          </c:xVal>
          <c:yVal>
            <c:numRef>
              <c:f>Foglio1!$B$2:$B$72</c:f>
              <c:numCache>
                <c:formatCode>0.0</c:formatCode>
                <c:ptCount val="71"/>
                <c:pt idx="0">
                  <c:v>62</c:v>
                </c:pt>
                <c:pt idx="1">
                  <c:v>80</c:v>
                </c:pt>
                <c:pt idx="2">
                  <c:v>25</c:v>
                </c:pt>
                <c:pt idx="3">
                  <c:v>80</c:v>
                </c:pt>
                <c:pt idx="4">
                  <c:v>45</c:v>
                </c:pt>
                <c:pt idx="5">
                  <c:v>55</c:v>
                </c:pt>
                <c:pt idx="6">
                  <c:v>23</c:v>
                </c:pt>
                <c:pt idx="7">
                  <c:v>62</c:v>
                </c:pt>
                <c:pt idx="8">
                  <c:v>80</c:v>
                </c:pt>
                <c:pt idx="9">
                  <c:v>55</c:v>
                </c:pt>
                <c:pt idx="10">
                  <c:v>62</c:v>
                </c:pt>
                <c:pt idx="11">
                  <c:v>80</c:v>
                </c:pt>
                <c:pt idx="12">
                  <c:v>25</c:v>
                </c:pt>
                <c:pt idx="13">
                  <c:v>62</c:v>
                </c:pt>
                <c:pt idx="14">
                  <c:v>80</c:v>
                </c:pt>
                <c:pt idx="15">
                  <c:v>15</c:v>
                </c:pt>
                <c:pt idx="16">
                  <c:v>35</c:v>
                </c:pt>
                <c:pt idx="17">
                  <c:v>40</c:v>
                </c:pt>
                <c:pt idx="18">
                  <c:v>50</c:v>
                </c:pt>
                <c:pt idx="19">
                  <c:v>40</c:v>
                </c:pt>
                <c:pt idx="20">
                  <c:v>45</c:v>
                </c:pt>
                <c:pt idx="21">
                  <c:v>50</c:v>
                </c:pt>
                <c:pt idx="22">
                  <c:v>40</c:v>
                </c:pt>
                <c:pt idx="23">
                  <c:v>19.5</c:v>
                </c:pt>
                <c:pt idx="24">
                  <c:v>19.5</c:v>
                </c:pt>
                <c:pt idx="25">
                  <c:v>38</c:v>
                </c:pt>
                <c:pt idx="26">
                  <c:v>10</c:v>
                </c:pt>
                <c:pt idx="27">
                  <c:v>15</c:v>
                </c:pt>
                <c:pt idx="28">
                  <c:v>25</c:v>
                </c:pt>
                <c:pt idx="29">
                  <c:v>40</c:v>
                </c:pt>
                <c:pt idx="30">
                  <c:v>10</c:v>
                </c:pt>
                <c:pt idx="31">
                  <c:v>45</c:v>
                </c:pt>
                <c:pt idx="32">
                  <c:v>16</c:v>
                </c:pt>
                <c:pt idx="33">
                  <c:v>23</c:v>
                </c:pt>
                <c:pt idx="34">
                  <c:v>25</c:v>
                </c:pt>
                <c:pt idx="35">
                  <c:v>30</c:v>
                </c:pt>
                <c:pt idx="36">
                  <c:v>35</c:v>
                </c:pt>
                <c:pt idx="37">
                  <c:v>40</c:v>
                </c:pt>
                <c:pt idx="38">
                  <c:v>45</c:v>
                </c:pt>
                <c:pt idx="39">
                  <c:v>25</c:v>
                </c:pt>
                <c:pt idx="40">
                  <c:v>35</c:v>
                </c:pt>
                <c:pt idx="41">
                  <c:v>40</c:v>
                </c:pt>
                <c:pt idx="42">
                  <c:v>40</c:v>
                </c:pt>
                <c:pt idx="43">
                  <c:v>40</c:v>
                </c:pt>
                <c:pt idx="44">
                  <c:v>15</c:v>
                </c:pt>
                <c:pt idx="45">
                  <c:v>25</c:v>
                </c:pt>
                <c:pt idx="46">
                  <c:v>15</c:v>
                </c:pt>
                <c:pt idx="47">
                  <c:v>17</c:v>
                </c:pt>
                <c:pt idx="48">
                  <c:v>23</c:v>
                </c:pt>
                <c:pt idx="49">
                  <c:v>30</c:v>
                </c:pt>
                <c:pt idx="50">
                  <c:v>38</c:v>
                </c:pt>
                <c:pt idx="51">
                  <c:v>15.5</c:v>
                </c:pt>
                <c:pt idx="52">
                  <c:v>35</c:v>
                </c:pt>
                <c:pt idx="53">
                  <c:v>43.5</c:v>
                </c:pt>
                <c:pt idx="54">
                  <c:v>23</c:v>
                </c:pt>
                <c:pt idx="55">
                  <c:v>30</c:v>
                </c:pt>
                <c:pt idx="56">
                  <c:v>38</c:v>
                </c:pt>
                <c:pt idx="57">
                  <c:v>40</c:v>
                </c:pt>
                <c:pt idx="58">
                  <c:v>15</c:v>
                </c:pt>
                <c:pt idx="59">
                  <c:v>25</c:v>
                </c:pt>
                <c:pt idx="60">
                  <c:v>30</c:v>
                </c:pt>
                <c:pt idx="61">
                  <c:v>35</c:v>
                </c:pt>
                <c:pt idx="62">
                  <c:v>20</c:v>
                </c:pt>
                <c:pt idx="63">
                  <c:v>23</c:v>
                </c:pt>
                <c:pt idx="64">
                  <c:v>35</c:v>
                </c:pt>
                <c:pt idx="65">
                  <c:v>10</c:v>
                </c:pt>
                <c:pt idx="66">
                  <c:v>15</c:v>
                </c:pt>
                <c:pt idx="67">
                  <c:v>19.8</c:v>
                </c:pt>
                <c:pt idx="68">
                  <c:v>21</c:v>
                </c:pt>
                <c:pt idx="69">
                  <c:v>23</c:v>
                </c:pt>
                <c:pt idx="70">
                  <c:v>10</c:v>
                </c:pt>
              </c:numCache>
            </c:numRef>
          </c:yVal>
          <c:smooth val="0"/>
          <c:extLst>
            <c:ext xmlns:c16="http://schemas.microsoft.com/office/drawing/2014/chart" uri="{C3380CC4-5D6E-409C-BE32-E72D297353CC}">
              <c16:uniqueId val="{00000001-6B71-42D9-91D0-66F543DC1960}"/>
            </c:ext>
          </c:extLst>
        </c:ser>
        <c:dLbls>
          <c:showLegendKey val="0"/>
          <c:showVal val="0"/>
          <c:showCatName val="0"/>
          <c:showSerName val="0"/>
          <c:showPercent val="0"/>
          <c:showBubbleSize val="0"/>
        </c:dLbls>
        <c:axId val="555538624"/>
        <c:axId val="555539200"/>
      </c:scatterChart>
      <c:valAx>
        <c:axId val="555538624"/>
        <c:scaling>
          <c:orientation val="minMax"/>
          <c:max val="220"/>
          <c:min val="0"/>
        </c:scaling>
        <c:delete val="0"/>
        <c:axPos val="b"/>
        <c:majorGridlines/>
        <c:minorGridlines/>
        <c:title>
          <c:tx>
            <c:rich>
              <a:bodyPr/>
              <a:lstStyle/>
              <a:p>
                <a:pPr>
                  <a:defRPr sz="1400" b="1">
                    <a:solidFill>
                      <a:srgbClr val="000090"/>
                    </a:solidFill>
                  </a:defRPr>
                </a:pPr>
                <a:r>
                  <a:rPr lang="de-DE" sz="1400" b="1" i="0" baseline="0">
                    <a:solidFill>
                      <a:srgbClr val="000090"/>
                    </a:solidFill>
                    <a:effectLst/>
                  </a:rPr>
                  <a:t>Mass (a.m.u.)</a:t>
                </a:r>
                <a:endParaRPr lang="de-DE" sz="1400" b="1">
                  <a:solidFill>
                    <a:srgbClr val="000090"/>
                  </a:solidFill>
                  <a:effectLst/>
                </a:endParaRPr>
              </a:p>
            </c:rich>
          </c:tx>
          <c:overlay val="0"/>
        </c:title>
        <c:numFmt formatCode="0.0" sourceLinked="1"/>
        <c:majorTickMark val="out"/>
        <c:minorTickMark val="none"/>
        <c:tickLblPos val="nextTo"/>
        <c:crossAx val="555539200"/>
        <c:crosses val="autoZero"/>
        <c:crossBetween val="midCat"/>
      </c:valAx>
      <c:valAx>
        <c:axId val="555539200"/>
        <c:scaling>
          <c:orientation val="minMax"/>
          <c:max val="100"/>
          <c:min val="0"/>
        </c:scaling>
        <c:delete val="0"/>
        <c:axPos val="l"/>
        <c:majorGridlines/>
        <c:minorGridlines/>
        <c:title>
          <c:tx>
            <c:rich>
              <a:bodyPr/>
              <a:lstStyle/>
              <a:p>
                <a:pPr>
                  <a:defRPr sz="1400" b="1">
                    <a:solidFill>
                      <a:srgbClr val="000090"/>
                    </a:solidFill>
                  </a:defRPr>
                </a:pPr>
                <a:r>
                  <a:rPr lang="hu-HU" sz="1400" b="1" i="0" baseline="0">
                    <a:solidFill>
                      <a:srgbClr val="000090"/>
                    </a:solidFill>
                    <a:effectLst/>
                  </a:rPr>
                  <a:t>Energy (MeV/a.m.u.)</a:t>
                </a:r>
                <a:endParaRPr lang="hu-HU" sz="1400" b="1">
                  <a:solidFill>
                    <a:srgbClr val="000090"/>
                  </a:solidFill>
                  <a:effectLst/>
                </a:endParaRPr>
              </a:p>
            </c:rich>
          </c:tx>
          <c:overlay val="0"/>
        </c:title>
        <c:numFmt formatCode="0.0" sourceLinked="1"/>
        <c:majorTickMark val="out"/>
        <c:minorTickMark val="none"/>
        <c:tickLblPos val="nextTo"/>
        <c:crossAx val="555538624"/>
        <c:crosses val="autoZero"/>
        <c:crossBetween val="midCat"/>
      </c:valAx>
      <c:spPr>
        <a:ln w="28575" cmpd="sng">
          <a:solidFill>
            <a:srgbClr val="000090"/>
          </a:solidFill>
        </a:ln>
        <a:scene3d>
          <a:camera prst="orthographicFront"/>
          <a:lightRig rig="threePt" dir="t"/>
        </a:scene3d>
        <a:sp3d>
          <a:bevelT/>
          <a:bevelB w="139700" prst="cross"/>
        </a:sp3d>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Carbon isotopes expected yield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2225" cap="rnd">
              <a:solidFill>
                <a:schemeClr val="accent1"/>
              </a:solidFill>
              <a:round/>
            </a:ln>
            <a:effectLst/>
          </c:spPr>
          <c:marker>
            <c:symbol val="circle"/>
            <c:size val="5"/>
            <c:spPr>
              <a:solidFill>
                <a:schemeClr val="accent1"/>
              </a:solidFill>
              <a:ln w="38100">
                <a:solidFill>
                  <a:schemeClr val="accent1"/>
                </a:solidFill>
              </a:ln>
              <a:effectLst/>
            </c:spPr>
          </c:marker>
          <c:xVal>
            <c:numRef>
              <c:f>Foglio1!$M$140:$M$147</c:f>
              <c:numCache>
                <c:formatCode>General</c:formatCode>
                <c:ptCount val="8"/>
                <c:pt idx="0">
                  <c:v>9</c:v>
                </c:pt>
                <c:pt idx="1">
                  <c:v>10</c:v>
                </c:pt>
                <c:pt idx="2">
                  <c:v>11</c:v>
                </c:pt>
                <c:pt idx="3">
                  <c:v>14</c:v>
                </c:pt>
                <c:pt idx="4">
                  <c:v>15</c:v>
                </c:pt>
                <c:pt idx="5">
                  <c:v>16</c:v>
                </c:pt>
                <c:pt idx="6">
                  <c:v>17</c:v>
                </c:pt>
                <c:pt idx="7">
                  <c:v>18</c:v>
                </c:pt>
              </c:numCache>
            </c:numRef>
          </c:xVal>
          <c:yVal>
            <c:numRef>
              <c:f>Foglio1!$N$140:$N$147</c:f>
              <c:numCache>
                <c:formatCode>0.00E+00</c:formatCode>
                <c:ptCount val="8"/>
                <c:pt idx="0">
                  <c:v>380000</c:v>
                </c:pt>
                <c:pt idx="1">
                  <c:v>11000000</c:v>
                </c:pt>
                <c:pt idx="2">
                  <c:v>220000000</c:v>
                </c:pt>
                <c:pt idx="3">
                  <c:v>89000000</c:v>
                </c:pt>
                <c:pt idx="4">
                  <c:v>37000000</c:v>
                </c:pt>
                <c:pt idx="5">
                  <c:v>13000000</c:v>
                </c:pt>
                <c:pt idx="6">
                  <c:v>120000</c:v>
                </c:pt>
                <c:pt idx="7">
                  <c:v>440</c:v>
                </c:pt>
              </c:numCache>
            </c:numRef>
          </c:yVal>
          <c:smooth val="0"/>
          <c:extLst>
            <c:ext xmlns:c16="http://schemas.microsoft.com/office/drawing/2014/chart" uri="{C3380CC4-5D6E-409C-BE32-E72D297353CC}">
              <c16:uniqueId val="{00000000-63A4-4401-AE04-788FA6471C85}"/>
            </c:ext>
          </c:extLst>
        </c:ser>
        <c:dLbls>
          <c:showLegendKey val="0"/>
          <c:showVal val="0"/>
          <c:showCatName val="0"/>
          <c:showSerName val="0"/>
          <c:showPercent val="0"/>
          <c:showBubbleSize val="0"/>
        </c:dLbls>
        <c:axId val="2038829584"/>
        <c:axId val="2038832080"/>
      </c:scatterChart>
      <c:valAx>
        <c:axId val="2038829584"/>
        <c:scaling>
          <c:orientation val="minMax"/>
          <c:max val="20"/>
          <c:min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mass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32080"/>
        <c:crosses val="autoZero"/>
        <c:crossBetween val="midCat"/>
        <c:majorUnit val="1"/>
      </c:valAx>
      <c:valAx>
        <c:axId val="203883208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yield</a:t>
                </a:r>
                <a:r>
                  <a:rPr lang="en-GB" baseline="0"/>
                  <a:t> (pps)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29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Carbon isotopes expected purity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Foglio1!$M$140:$M$147</c:f>
              <c:numCache>
                <c:formatCode>General</c:formatCode>
                <c:ptCount val="8"/>
                <c:pt idx="0">
                  <c:v>9</c:v>
                </c:pt>
                <c:pt idx="1">
                  <c:v>10</c:v>
                </c:pt>
                <c:pt idx="2">
                  <c:v>11</c:v>
                </c:pt>
                <c:pt idx="3">
                  <c:v>14</c:v>
                </c:pt>
                <c:pt idx="4">
                  <c:v>15</c:v>
                </c:pt>
                <c:pt idx="5">
                  <c:v>16</c:v>
                </c:pt>
                <c:pt idx="6">
                  <c:v>17</c:v>
                </c:pt>
                <c:pt idx="7">
                  <c:v>18</c:v>
                </c:pt>
              </c:numCache>
            </c:numRef>
          </c:xVal>
          <c:yVal>
            <c:numRef>
              <c:f>Foglio1!$O$140:$O$147</c:f>
              <c:numCache>
                <c:formatCode>General</c:formatCode>
                <c:ptCount val="8"/>
                <c:pt idx="0">
                  <c:v>28</c:v>
                </c:pt>
                <c:pt idx="1">
                  <c:v>99</c:v>
                </c:pt>
                <c:pt idx="2">
                  <c:v>99</c:v>
                </c:pt>
                <c:pt idx="3">
                  <c:v>56</c:v>
                </c:pt>
                <c:pt idx="4">
                  <c:v>99</c:v>
                </c:pt>
                <c:pt idx="5">
                  <c:v>99</c:v>
                </c:pt>
                <c:pt idx="6">
                  <c:v>9</c:v>
                </c:pt>
                <c:pt idx="7">
                  <c:v>1</c:v>
                </c:pt>
              </c:numCache>
            </c:numRef>
          </c:yVal>
          <c:smooth val="0"/>
          <c:extLst>
            <c:ext xmlns:c16="http://schemas.microsoft.com/office/drawing/2014/chart" uri="{C3380CC4-5D6E-409C-BE32-E72D297353CC}">
              <c16:uniqueId val="{00000000-6C9D-4A98-B2B8-A15496256338}"/>
            </c:ext>
          </c:extLst>
        </c:ser>
        <c:dLbls>
          <c:showLegendKey val="0"/>
          <c:showVal val="0"/>
          <c:showCatName val="0"/>
          <c:showSerName val="0"/>
          <c:showPercent val="0"/>
          <c:showBubbleSize val="0"/>
        </c:dLbls>
        <c:axId val="2038829584"/>
        <c:axId val="2038832080"/>
      </c:scatterChart>
      <c:valAx>
        <c:axId val="2038829584"/>
        <c:scaling>
          <c:orientation val="minMax"/>
          <c:max val="20"/>
          <c:min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mass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32080"/>
        <c:crosses val="autoZero"/>
        <c:crossBetween val="midCat"/>
        <c:majorUnit val="1"/>
      </c:valAx>
      <c:valAx>
        <c:axId val="203883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purity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29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Nytrogen isotopes expected yield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Foglio1!$M$153:$M$158</c:f>
              <c:numCache>
                <c:formatCode>General</c:formatCode>
                <c:ptCount val="6"/>
                <c:pt idx="0">
                  <c:v>12</c:v>
                </c:pt>
                <c:pt idx="1">
                  <c:v>13</c:v>
                </c:pt>
                <c:pt idx="2">
                  <c:v>16</c:v>
                </c:pt>
                <c:pt idx="3">
                  <c:v>17</c:v>
                </c:pt>
                <c:pt idx="4">
                  <c:v>18</c:v>
                </c:pt>
                <c:pt idx="5">
                  <c:v>19</c:v>
                </c:pt>
              </c:numCache>
            </c:numRef>
          </c:xVal>
          <c:yVal>
            <c:numRef>
              <c:f>Foglio1!$N$153:$N$158</c:f>
              <c:numCache>
                <c:formatCode>0.00E+00</c:formatCode>
                <c:ptCount val="6"/>
                <c:pt idx="0">
                  <c:v>2600000</c:v>
                </c:pt>
                <c:pt idx="1">
                  <c:v>18000000</c:v>
                </c:pt>
                <c:pt idx="2">
                  <c:v>540000000</c:v>
                </c:pt>
                <c:pt idx="3">
                  <c:v>270000000</c:v>
                </c:pt>
                <c:pt idx="4">
                  <c:v>4200000</c:v>
                </c:pt>
                <c:pt idx="5">
                  <c:v>4200</c:v>
                </c:pt>
              </c:numCache>
            </c:numRef>
          </c:yVal>
          <c:smooth val="0"/>
          <c:extLst>
            <c:ext xmlns:c16="http://schemas.microsoft.com/office/drawing/2014/chart" uri="{C3380CC4-5D6E-409C-BE32-E72D297353CC}">
              <c16:uniqueId val="{00000000-5187-408A-9935-9F84D781A65C}"/>
            </c:ext>
          </c:extLst>
        </c:ser>
        <c:dLbls>
          <c:showLegendKey val="0"/>
          <c:showVal val="0"/>
          <c:showCatName val="0"/>
          <c:showSerName val="0"/>
          <c:showPercent val="0"/>
          <c:showBubbleSize val="0"/>
        </c:dLbls>
        <c:axId val="2038829584"/>
        <c:axId val="2038832080"/>
      </c:scatterChart>
      <c:valAx>
        <c:axId val="2038829584"/>
        <c:scaling>
          <c:orientation val="minMax"/>
          <c:max val="20"/>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mass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32080"/>
        <c:crosses val="autoZero"/>
        <c:crossBetween val="midCat"/>
        <c:majorUnit val="1"/>
      </c:valAx>
      <c:valAx>
        <c:axId val="203883208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yield</a:t>
                </a:r>
                <a:r>
                  <a:rPr lang="en-GB" baseline="0"/>
                  <a:t> (pps)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29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Nytrogen isotopes expected purity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Foglio1!$M$153:$M$158</c:f>
              <c:numCache>
                <c:formatCode>General</c:formatCode>
                <c:ptCount val="6"/>
                <c:pt idx="0">
                  <c:v>12</c:v>
                </c:pt>
                <c:pt idx="1">
                  <c:v>13</c:v>
                </c:pt>
                <c:pt idx="2">
                  <c:v>16</c:v>
                </c:pt>
                <c:pt idx="3">
                  <c:v>17</c:v>
                </c:pt>
                <c:pt idx="4">
                  <c:v>18</c:v>
                </c:pt>
                <c:pt idx="5">
                  <c:v>19</c:v>
                </c:pt>
              </c:numCache>
            </c:numRef>
          </c:xVal>
          <c:yVal>
            <c:numRef>
              <c:f>Foglio1!$O$153:$O$158</c:f>
              <c:numCache>
                <c:formatCode>General</c:formatCode>
                <c:ptCount val="6"/>
                <c:pt idx="0">
                  <c:v>55</c:v>
                </c:pt>
                <c:pt idx="1">
                  <c:v>59</c:v>
                </c:pt>
                <c:pt idx="2">
                  <c:v>93</c:v>
                </c:pt>
                <c:pt idx="3">
                  <c:v>97</c:v>
                </c:pt>
                <c:pt idx="4">
                  <c:v>55</c:v>
                </c:pt>
                <c:pt idx="5">
                  <c:v>0.1</c:v>
                </c:pt>
              </c:numCache>
            </c:numRef>
          </c:yVal>
          <c:smooth val="0"/>
          <c:extLst>
            <c:ext xmlns:c16="http://schemas.microsoft.com/office/drawing/2014/chart" uri="{C3380CC4-5D6E-409C-BE32-E72D297353CC}">
              <c16:uniqueId val="{00000000-F459-4D45-8CB0-1DC7D94A286D}"/>
            </c:ext>
          </c:extLst>
        </c:ser>
        <c:dLbls>
          <c:showLegendKey val="0"/>
          <c:showVal val="0"/>
          <c:showCatName val="0"/>
          <c:showSerName val="0"/>
          <c:showPercent val="0"/>
          <c:showBubbleSize val="0"/>
        </c:dLbls>
        <c:axId val="2038829584"/>
        <c:axId val="2038832080"/>
      </c:scatterChart>
      <c:valAx>
        <c:axId val="2038829584"/>
        <c:scaling>
          <c:orientation val="minMax"/>
          <c:max val="20"/>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mass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32080"/>
        <c:crosses val="autoZero"/>
        <c:crossBetween val="midCat"/>
        <c:majorUnit val="1"/>
      </c:valAx>
      <c:valAx>
        <c:axId val="203883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purity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829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37D4A-8A2D-42D8-BB91-D3C419003F93}"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5FE6461A-2BB2-42E2-8B6B-A0F23AA9E3D1}">
      <dgm:prSet/>
      <dgm:spPr/>
      <dgm:t>
        <a:bodyPr/>
        <a:lstStyle/>
        <a:p>
          <a:pPr>
            <a:defRPr b="1"/>
          </a:pPr>
          <a:r>
            <a:rPr lang="en-US" dirty="0"/>
            <a:t>Summer 2019</a:t>
          </a:r>
        </a:p>
      </dgm:t>
    </dgm:pt>
    <dgm:pt modelId="{80B6308B-59F1-4674-9D81-043FBB42EF85}" type="parTrans" cxnId="{C781D240-A00F-4DFD-A3BE-0F93CBFDA031}">
      <dgm:prSet/>
      <dgm:spPr/>
      <dgm:t>
        <a:bodyPr/>
        <a:lstStyle/>
        <a:p>
          <a:endParaRPr lang="en-US"/>
        </a:p>
      </dgm:t>
    </dgm:pt>
    <dgm:pt modelId="{27C845B4-F254-49C3-A5FE-94161F640310}" type="sibTrans" cxnId="{C781D240-A00F-4DFD-A3BE-0F93CBFDA031}">
      <dgm:prSet/>
      <dgm:spPr/>
      <dgm:t>
        <a:bodyPr/>
        <a:lstStyle/>
        <a:p>
          <a:endParaRPr lang="en-US"/>
        </a:p>
      </dgm:t>
    </dgm:pt>
    <dgm:pt modelId="{89BD29A8-4570-4FF2-B9BE-FCDA79270EE3}">
      <dgm:prSet/>
      <dgm:spPr/>
      <dgm:t>
        <a:bodyPr/>
        <a:lstStyle/>
        <a:p>
          <a:r>
            <a:rPr lang="en-US" dirty="0"/>
            <a:t>Start Construction Site</a:t>
          </a:r>
        </a:p>
      </dgm:t>
    </dgm:pt>
    <dgm:pt modelId="{28FE231E-914F-4DFC-AA23-3A36E4462177}" type="parTrans" cxnId="{E30BF971-16C0-45DF-8807-46F41CE1553D}">
      <dgm:prSet/>
      <dgm:spPr/>
      <dgm:t>
        <a:bodyPr/>
        <a:lstStyle/>
        <a:p>
          <a:endParaRPr lang="en-US"/>
        </a:p>
      </dgm:t>
    </dgm:pt>
    <dgm:pt modelId="{696A6C28-8F0D-468C-AC93-A277AE11C424}" type="sibTrans" cxnId="{E30BF971-16C0-45DF-8807-46F41CE1553D}">
      <dgm:prSet/>
      <dgm:spPr/>
      <dgm:t>
        <a:bodyPr/>
        <a:lstStyle/>
        <a:p>
          <a:endParaRPr lang="en-US"/>
        </a:p>
      </dgm:t>
    </dgm:pt>
    <dgm:pt modelId="{A17E4505-056C-4F0E-A529-D31B607D3F2F}">
      <dgm:prSet/>
      <dgm:spPr/>
      <dgm:t>
        <a:bodyPr/>
        <a:lstStyle/>
        <a:p>
          <a:pPr>
            <a:defRPr b="1"/>
          </a:pPr>
          <a:r>
            <a:rPr lang="en-US" dirty="0"/>
            <a:t>Summer 2022</a:t>
          </a:r>
        </a:p>
      </dgm:t>
    </dgm:pt>
    <dgm:pt modelId="{22A6AA46-C646-496D-BE10-5F9946B88B06}" type="parTrans" cxnId="{EBF48541-412F-4974-AD70-0E2D525C67E6}">
      <dgm:prSet/>
      <dgm:spPr/>
      <dgm:t>
        <a:bodyPr/>
        <a:lstStyle/>
        <a:p>
          <a:endParaRPr lang="en-US"/>
        </a:p>
      </dgm:t>
    </dgm:pt>
    <dgm:pt modelId="{DB7E86A3-4F5F-465D-A164-7035AA454209}" type="sibTrans" cxnId="{EBF48541-412F-4974-AD70-0E2D525C67E6}">
      <dgm:prSet/>
      <dgm:spPr/>
      <dgm:t>
        <a:bodyPr/>
        <a:lstStyle/>
        <a:p>
          <a:endParaRPr lang="en-US"/>
        </a:p>
      </dgm:t>
    </dgm:pt>
    <dgm:pt modelId="{4F42BF82-59CF-4051-986B-0291ACB39891}">
      <dgm:prSet/>
      <dgm:spPr/>
      <dgm:t>
        <a:bodyPr/>
        <a:lstStyle/>
        <a:p>
          <a:r>
            <a:rPr lang="en-US" dirty="0"/>
            <a:t>Closing of Construction Site</a:t>
          </a:r>
        </a:p>
      </dgm:t>
    </dgm:pt>
    <dgm:pt modelId="{F7BE5576-05C1-4E6D-AE46-36ED69B623DC}" type="parTrans" cxnId="{66E778A4-5C4A-42F5-B372-D62A344B17E9}">
      <dgm:prSet/>
      <dgm:spPr/>
      <dgm:t>
        <a:bodyPr/>
        <a:lstStyle/>
        <a:p>
          <a:endParaRPr lang="en-US"/>
        </a:p>
      </dgm:t>
    </dgm:pt>
    <dgm:pt modelId="{E09395B0-F334-4893-874F-DDB369380A44}" type="sibTrans" cxnId="{66E778A4-5C4A-42F5-B372-D62A344B17E9}">
      <dgm:prSet/>
      <dgm:spPr/>
      <dgm:t>
        <a:bodyPr/>
        <a:lstStyle/>
        <a:p>
          <a:endParaRPr lang="en-US"/>
        </a:p>
      </dgm:t>
    </dgm:pt>
    <dgm:pt modelId="{2BB8B734-C5EE-494A-90EF-00997EA0349E}">
      <dgm:prSet/>
      <dgm:spPr/>
      <dgm:t>
        <a:bodyPr/>
        <a:lstStyle/>
        <a:p>
          <a:pPr>
            <a:defRPr b="1"/>
          </a:pPr>
          <a:r>
            <a:rPr lang="en-US" dirty="0"/>
            <a:t>Jan.–Mar. 2023</a:t>
          </a:r>
        </a:p>
      </dgm:t>
    </dgm:pt>
    <dgm:pt modelId="{E982D678-DFDE-43AC-A800-6FDDA64A8EB3}" type="parTrans" cxnId="{EB233ABC-F794-42D7-88A3-9AFE1C1C0835}">
      <dgm:prSet/>
      <dgm:spPr/>
      <dgm:t>
        <a:bodyPr/>
        <a:lstStyle/>
        <a:p>
          <a:endParaRPr lang="en-US"/>
        </a:p>
      </dgm:t>
    </dgm:pt>
    <dgm:pt modelId="{9A3D1880-F096-4064-92CB-33822CA20C61}" type="sibTrans" cxnId="{EB233ABC-F794-42D7-88A3-9AFE1C1C0835}">
      <dgm:prSet/>
      <dgm:spPr/>
      <dgm:t>
        <a:bodyPr/>
        <a:lstStyle/>
        <a:p>
          <a:endParaRPr lang="en-US"/>
        </a:p>
      </dgm:t>
    </dgm:pt>
    <dgm:pt modelId="{6783DE1F-DF2D-48C5-BB5D-5455E165E1C6}">
      <dgm:prSet/>
      <dgm:spPr/>
      <dgm:t>
        <a:bodyPr/>
        <a:lstStyle/>
        <a:p>
          <a:r>
            <a:rPr lang="en-US" dirty="0"/>
            <a:t>Tandem beam</a:t>
          </a:r>
        </a:p>
      </dgm:t>
    </dgm:pt>
    <dgm:pt modelId="{06A3F1A3-A2C2-4BA4-ADA6-D8D2A010422B}" type="parTrans" cxnId="{BB9453DE-813C-4AC5-86B8-8FA83478B4E2}">
      <dgm:prSet/>
      <dgm:spPr/>
      <dgm:t>
        <a:bodyPr/>
        <a:lstStyle/>
        <a:p>
          <a:endParaRPr lang="en-US"/>
        </a:p>
      </dgm:t>
    </dgm:pt>
    <dgm:pt modelId="{367BB4BD-02E2-4771-8AB6-5FB3551F5A5D}" type="sibTrans" cxnId="{BB9453DE-813C-4AC5-86B8-8FA83478B4E2}">
      <dgm:prSet/>
      <dgm:spPr/>
      <dgm:t>
        <a:bodyPr/>
        <a:lstStyle/>
        <a:p>
          <a:endParaRPr lang="en-US"/>
        </a:p>
      </dgm:t>
    </dgm:pt>
    <dgm:pt modelId="{9F1E4142-7CB4-4CC3-9A8A-3B693933180C}">
      <dgm:prSet/>
      <dgm:spPr/>
      <dgm:t>
        <a:bodyPr/>
        <a:lstStyle/>
        <a:p>
          <a:pPr>
            <a:defRPr b="1"/>
          </a:pPr>
          <a:r>
            <a:rPr lang="en-US" dirty="0"/>
            <a:t>Fall 2023</a:t>
          </a:r>
        </a:p>
      </dgm:t>
    </dgm:pt>
    <dgm:pt modelId="{87667DD1-8D48-4E98-A9C2-E24A944D627B}" type="parTrans" cxnId="{E363368B-92D7-492B-A649-43A0E9143DEF}">
      <dgm:prSet/>
      <dgm:spPr/>
      <dgm:t>
        <a:bodyPr/>
        <a:lstStyle/>
        <a:p>
          <a:endParaRPr lang="en-US"/>
        </a:p>
      </dgm:t>
    </dgm:pt>
    <dgm:pt modelId="{02ECEBE2-0B59-4D80-84BA-AFAF65B53714}" type="sibTrans" cxnId="{E363368B-92D7-492B-A649-43A0E9143DEF}">
      <dgm:prSet/>
      <dgm:spPr/>
      <dgm:t>
        <a:bodyPr/>
        <a:lstStyle/>
        <a:p>
          <a:endParaRPr lang="en-US"/>
        </a:p>
      </dgm:t>
    </dgm:pt>
    <dgm:pt modelId="{EBB8F649-5A07-40AD-B28B-712A39BF542D}">
      <dgm:prSet/>
      <dgm:spPr/>
      <dgm:t>
        <a:bodyPr/>
        <a:lstStyle/>
        <a:p>
          <a:pPr algn="ctr"/>
          <a:r>
            <a:rPr lang="en-US" dirty="0"/>
            <a:t>CS preparation/operation</a:t>
          </a:r>
        </a:p>
      </dgm:t>
    </dgm:pt>
    <dgm:pt modelId="{9CBBC333-2FD0-44AE-A520-AB4796E040C2}" type="parTrans" cxnId="{6771D14C-9138-4C4B-98F8-5364CF15D40F}">
      <dgm:prSet/>
      <dgm:spPr/>
      <dgm:t>
        <a:bodyPr/>
        <a:lstStyle/>
        <a:p>
          <a:endParaRPr lang="en-US"/>
        </a:p>
      </dgm:t>
    </dgm:pt>
    <dgm:pt modelId="{E3091279-5CA7-426E-8FDC-DB7EAC8120F5}" type="sibTrans" cxnId="{6771D14C-9138-4C4B-98F8-5364CF15D40F}">
      <dgm:prSet/>
      <dgm:spPr/>
      <dgm:t>
        <a:bodyPr/>
        <a:lstStyle/>
        <a:p>
          <a:endParaRPr lang="en-US"/>
        </a:p>
      </dgm:t>
    </dgm:pt>
    <dgm:pt modelId="{E1465527-F156-48A3-A536-6FBB2A4FD669}" type="pres">
      <dgm:prSet presAssocID="{40F37D4A-8A2D-42D8-BB91-D3C419003F93}" presName="root" presStyleCnt="0">
        <dgm:presLayoutVars>
          <dgm:chMax/>
          <dgm:chPref/>
          <dgm:animLvl val="lvl"/>
        </dgm:presLayoutVars>
      </dgm:prSet>
      <dgm:spPr/>
    </dgm:pt>
    <dgm:pt modelId="{176C93DD-E969-43D3-9620-68ABE2EC4771}" type="pres">
      <dgm:prSet presAssocID="{40F37D4A-8A2D-42D8-BB91-D3C419003F93}"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4A8B60E3-821B-4B5B-8419-EC3CAE16B6AC}" type="pres">
      <dgm:prSet presAssocID="{40F37D4A-8A2D-42D8-BB91-D3C419003F93}" presName="nodes" presStyleCnt="0">
        <dgm:presLayoutVars>
          <dgm:chMax/>
          <dgm:chPref/>
          <dgm:animLvl val="lvl"/>
        </dgm:presLayoutVars>
      </dgm:prSet>
      <dgm:spPr/>
    </dgm:pt>
    <dgm:pt modelId="{8B244E83-7DEF-4061-BCAD-C613EB9A8FFB}" type="pres">
      <dgm:prSet presAssocID="{5FE6461A-2BB2-42E2-8B6B-A0F23AA9E3D1}" presName="composite" presStyleCnt="0"/>
      <dgm:spPr/>
    </dgm:pt>
    <dgm:pt modelId="{014BA753-0BD3-4EDC-B3AC-DC9BCD1F7C52}" type="pres">
      <dgm:prSet presAssocID="{5FE6461A-2BB2-42E2-8B6B-A0F23AA9E3D1}" presName="L1TextContainer" presStyleLbl="revTx" presStyleIdx="0" presStyleCnt="4">
        <dgm:presLayoutVars>
          <dgm:chMax val="1"/>
          <dgm:chPref val="1"/>
          <dgm:bulletEnabled val="1"/>
        </dgm:presLayoutVars>
      </dgm:prSet>
      <dgm:spPr/>
    </dgm:pt>
    <dgm:pt modelId="{ADDF119E-E183-4753-B4F8-63740BF8DAD2}" type="pres">
      <dgm:prSet presAssocID="{5FE6461A-2BB2-42E2-8B6B-A0F23AA9E3D1}" presName="L2TextContainerWrapper" presStyleCnt="0">
        <dgm:presLayoutVars>
          <dgm:chMax val="0"/>
          <dgm:chPref val="0"/>
          <dgm:bulletEnabled val="1"/>
        </dgm:presLayoutVars>
      </dgm:prSet>
      <dgm:spPr/>
    </dgm:pt>
    <dgm:pt modelId="{2A99E434-11D1-4994-9513-1298B805A1D9}" type="pres">
      <dgm:prSet presAssocID="{5FE6461A-2BB2-42E2-8B6B-A0F23AA9E3D1}" presName="L2TextContainer" presStyleLbl="bgAcc1" presStyleIdx="0" presStyleCnt="4"/>
      <dgm:spPr/>
    </dgm:pt>
    <dgm:pt modelId="{825A6510-3DAB-451B-B550-2240086236CA}" type="pres">
      <dgm:prSet presAssocID="{5FE6461A-2BB2-42E2-8B6B-A0F23AA9E3D1}" presName="FlexibleEmptyPlaceHolder" presStyleCnt="0"/>
      <dgm:spPr/>
    </dgm:pt>
    <dgm:pt modelId="{319F4E1F-845E-4E56-B589-95B8E8F94586}" type="pres">
      <dgm:prSet presAssocID="{5FE6461A-2BB2-42E2-8B6B-A0F23AA9E3D1}"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43FA5BFA-D9BE-4E75-8CCD-D2E59EA14BB8}" type="pres">
      <dgm:prSet presAssocID="{5FE6461A-2BB2-42E2-8B6B-A0F23AA9E3D1}" presName="ConnectorPoint" presStyleLbl="alignNode1" presStyleIdx="0" presStyleCnt="4"/>
      <dgm:spPr/>
    </dgm:pt>
    <dgm:pt modelId="{B7657A36-F163-47F4-AFAC-B9D12600B133}" type="pres">
      <dgm:prSet presAssocID="{5FE6461A-2BB2-42E2-8B6B-A0F23AA9E3D1}" presName="EmptyPlaceHolder" presStyleCnt="0"/>
      <dgm:spPr/>
    </dgm:pt>
    <dgm:pt modelId="{82184E90-C005-4BD5-95C4-75C93E132F16}" type="pres">
      <dgm:prSet presAssocID="{27C845B4-F254-49C3-A5FE-94161F640310}" presName="spaceBetweenRectangles" presStyleCnt="0"/>
      <dgm:spPr/>
    </dgm:pt>
    <dgm:pt modelId="{A4691204-3996-4AE1-96F0-98B700FAC2CD}" type="pres">
      <dgm:prSet presAssocID="{A17E4505-056C-4F0E-A529-D31B607D3F2F}" presName="composite" presStyleCnt="0"/>
      <dgm:spPr/>
    </dgm:pt>
    <dgm:pt modelId="{EDC0B0B9-CB98-49AD-AF8E-1702430FA1DF}" type="pres">
      <dgm:prSet presAssocID="{A17E4505-056C-4F0E-A529-D31B607D3F2F}" presName="L1TextContainer" presStyleLbl="revTx" presStyleIdx="1" presStyleCnt="4">
        <dgm:presLayoutVars>
          <dgm:chMax val="1"/>
          <dgm:chPref val="1"/>
          <dgm:bulletEnabled val="1"/>
        </dgm:presLayoutVars>
      </dgm:prSet>
      <dgm:spPr/>
    </dgm:pt>
    <dgm:pt modelId="{AEEAF7E5-AEB2-4256-B729-71F1DFF9F31E}" type="pres">
      <dgm:prSet presAssocID="{A17E4505-056C-4F0E-A529-D31B607D3F2F}" presName="L2TextContainerWrapper" presStyleCnt="0">
        <dgm:presLayoutVars>
          <dgm:chMax val="0"/>
          <dgm:chPref val="0"/>
          <dgm:bulletEnabled val="1"/>
        </dgm:presLayoutVars>
      </dgm:prSet>
      <dgm:spPr/>
    </dgm:pt>
    <dgm:pt modelId="{0DBBEFFE-4CC6-46CC-936B-18A35D1D3FC5}" type="pres">
      <dgm:prSet presAssocID="{A17E4505-056C-4F0E-A529-D31B607D3F2F}" presName="L2TextContainer" presStyleLbl="bgAcc1" presStyleIdx="1" presStyleCnt="4"/>
      <dgm:spPr/>
    </dgm:pt>
    <dgm:pt modelId="{F5D22953-103B-407C-89F7-4B0B1AF19C40}" type="pres">
      <dgm:prSet presAssocID="{A17E4505-056C-4F0E-A529-D31B607D3F2F}" presName="FlexibleEmptyPlaceHolder" presStyleCnt="0"/>
      <dgm:spPr/>
    </dgm:pt>
    <dgm:pt modelId="{C590933F-BD5C-4C8B-B424-89DFE7C0B72F}" type="pres">
      <dgm:prSet presAssocID="{A17E4505-056C-4F0E-A529-D31B607D3F2F}"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D26603FF-A42D-439D-94F8-F86F7D2B0B5A}" type="pres">
      <dgm:prSet presAssocID="{A17E4505-056C-4F0E-A529-D31B607D3F2F}" presName="ConnectorPoint" presStyleLbl="alignNode1" presStyleIdx="1" presStyleCnt="4"/>
      <dgm:spPr/>
    </dgm:pt>
    <dgm:pt modelId="{1618EF41-8202-4986-8480-CF28ABB15199}" type="pres">
      <dgm:prSet presAssocID="{A17E4505-056C-4F0E-A529-D31B607D3F2F}" presName="EmptyPlaceHolder" presStyleCnt="0"/>
      <dgm:spPr/>
    </dgm:pt>
    <dgm:pt modelId="{0BE570D4-DECE-4D75-B79E-17B3C8561980}" type="pres">
      <dgm:prSet presAssocID="{DB7E86A3-4F5F-465D-A164-7035AA454209}" presName="spaceBetweenRectangles" presStyleCnt="0"/>
      <dgm:spPr/>
    </dgm:pt>
    <dgm:pt modelId="{C168BB07-5200-4E17-B6DF-433437CC2036}" type="pres">
      <dgm:prSet presAssocID="{2BB8B734-C5EE-494A-90EF-00997EA0349E}" presName="composite" presStyleCnt="0"/>
      <dgm:spPr/>
    </dgm:pt>
    <dgm:pt modelId="{1A5500CE-C20B-4C01-B4A0-965878BF79CF}" type="pres">
      <dgm:prSet presAssocID="{2BB8B734-C5EE-494A-90EF-00997EA0349E}" presName="L1TextContainer" presStyleLbl="revTx" presStyleIdx="2" presStyleCnt="4">
        <dgm:presLayoutVars>
          <dgm:chMax val="1"/>
          <dgm:chPref val="1"/>
          <dgm:bulletEnabled val="1"/>
        </dgm:presLayoutVars>
      </dgm:prSet>
      <dgm:spPr/>
    </dgm:pt>
    <dgm:pt modelId="{3966527D-64FA-4DA5-B62D-097A76C28912}" type="pres">
      <dgm:prSet presAssocID="{2BB8B734-C5EE-494A-90EF-00997EA0349E}" presName="L2TextContainerWrapper" presStyleCnt="0">
        <dgm:presLayoutVars>
          <dgm:chMax val="0"/>
          <dgm:chPref val="0"/>
          <dgm:bulletEnabled val="1"/>
        </dgm:presLayoutVars>
      </dgm:prSet>
      <dgm:spPr/>
    </dgm:pt>
    <dgm:pt modelId="{C135FB78-7933-498C-9538-5D4E1E29DBD4}" type="pres">
      <dgm:prSet presAssocID="{2BB8B734-C5EE-494A-90EF-00997EA0349E}" presName="L2TextContainer" presStyleLbl="bgAcc1" presStyleIdx="2" presStyleCnt="4"/>
      <dgm:spPr/>
    </dgm:pt>
    <dgm:pt modelId="{6DEEB002-1AE6-4E3F-BC8D-2F6D6AAC9521}" type="pres">
      <dgm:prSet presAssocID="{2BB8B734-C5EE-494A-90EF-00997EA0349E}" presName="FlexibleEmptyPlaceHolder" presStyleCnt="0"/>
      <dgm:spPr/>
    </dgm:pt>
    <dgm:pt modelId="{93AA69A9-4D7B-4AF7-B60A-5D51C305C179}" type="pres">
      <dgm:prSet presAssocID="{2BB8B734-C5EE-494A-90EF-00997EA0349E}"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D3DBCB32-BBB7-4CCD-A927-EC6182F77B91}" type="pres">
      <dgm:prSet presAssocID="{2BB8B734-C5EE-494A-90EF-00997EA0349E}" presName="ConnectorPoint" presStyleLbl="alignNode1" presStyleIdx="2" presStyleCnt="4"/>
      <dgm:spPr/>
    </dgm:pt>
    <dgm:pt modelId="{7E167218-36EC-4982-8F87-C648C56FF7F3}" type="pres">
      <dgm:prSet presAssocID="{2BB8B734-C5EE-494A-90EF-00997EA0349E}" presName="EmptyPlaceHolder" presStyleCnt="0"/>
      <dgm:spPr/>
    </dgm:pt>
    <dgm:pt modelId="{7A683FBF-A48B-4B2C-A8A8-02E71601B4A2}" type="pres">
      <dgm:prSet presAssocID="{9A3D1880-F096-4064-92CB-33822CA20C61}" presName="spaceBetweenRectangles" presStyleCnt="0"/>
      <dgm:spPr/>
    </dgm:pt>
    <dgm:pt modelId="{82342E0B-1C61-4ADA-A894-84DA325EAE8C}" type="pres">
      <dgm:prSet presAssocID="{9F1E4142-7CB4-4CC3-9A8A-3B693933180C}" presName="composite" presStyleCnt="0"/>
      <dgm:spPr/>
    </dgm:pt>
    <dgm:pt modelId="{BECE5336-1441-4DBD-A46D-58FA5753468B}" type="pres">
      <dgm:prSet presAssocID="{9F1E4142-7CB4-4CC3-9A8A-3B693933180C}" presName="L1TextContainer" presStyleLbl="revTx" presStyleIdx="3" presStyleCnt="4">
        <dgm:presLayoutVars>
          <dgm:chMax val="1"/>
          <dgm:chPref val="1"/>
          <dgm:bulletEnabled val="1"/>
        </dgm:presLayoutVars>
      </dgm:prSet>
      <dgm:spPr/>
    </dgm:pt>
    <dgm:pt modelId="{EB6E77CA-9C0D-4FAF-B90C-9BC0A7538C9D}" type="pres">
      <dgm:prSet presAssocID="{9F1E4142-7CB4-4CC3-9A8A-3B693933180C}" presName="L2TextContainerWrapper" presStyleCnt="0">
        <dgm:presLayoutVars>
          <dgm:chMax val="0"/>
          <dgm:chPref val="0"/>
          <dgm:bulletEnabled val="1"/>
        </dgm:presLayoutVars>
      </dgm:prSet>
      <dgm:spPr/>
    </dgm:pt>
    <dgm:pt modelId="{E997F6F9-BE1D-4B25-A139-DCE0F7543FEE}" type="pres">
      <dgm:prSet presAssocID="{9F1E4142-7CB4-4CC3-9A8A-3B693933180C}" presName="L2TextContainer" presStyleLbl="bgAcc1" presStyleIdx="3" presStyleCnt="4"/>
      <dgm:spPr/>
    </dgm:pt>
    <dgm:pt modelId="{5B9161E9-2CBA-47B0-9C12-597AF78AA073}" type="pres">
      <dgm:prSet presAssocID="{9F1E4142-7CB4-4CC3-9A8A-3B693933180C}" presName="FlexibleEmptyPlaceHolder" presStyleCnt="0"/>
      <dgm:spPr/>
    </dgm:pt>
    <dgm:pt modelId="{0286AC86-65D0-4149-B528-09F949F78CA7}" type="pres">
      <dgm:prSet presAssocID="{9F1E4142-7CB4-4CC3-9A8A-3B693933180C}"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BBC09629-0F2A-442D-9F8F-F8412639BC41}" type="pres">
      <dgm:prSet presAssocID="{9F1E4142-7CB4-4CC3-9A8A-3B693933180C}" presName="ConnectorPoint" presStyleLbl="alignNode1" presStyleIdx="3" presStyleCnt="4"/>
      <dgm:spPr/>
    </dgm:pt>
    <dgm:pt modelId="{5675383B-522C-4473-9916-5B72279B6796}" type="pres">
      <dgm:prSet presAssocID="{9F1E4142-7CB4-4CC3-9A8A-3B693933180C}" presName="EmptyPlaceHolder" presStyleCnt="0"/>
      <dgm:spPr/>
    </dgm:pt>
  </dgm:ptLst>
  <dgm:cxnLst>
    <dgm:cxn modelId="{A099DE1B-DED3-4932-A302-1CDE6EF17BED}" type="presOf" srcId="{A17E4505-056C-4F0E-A529-D31B607D3F2F}" destId="{EDC0B0B9-CB98-49AD-AF8E-1702430FA1DF}" srcOrd="0" destOrd="0" presId="urn:microsoft.com/office/officeart/2016/7/layout/BasicTimeline"/>
    <dgm:cxn modelId="{C781D240-A00F-4DFD-A3BE-0F93CBFDA031}" srcId="{40F37D4A-8A2D-42D8-BB91-D3C419003F93}" destId="{5FE6461A-2BB2-42E2-8B6B-A0F23AA9E3D1}" srcOrd="0" destOrd="0" parTransId="{80B6308B-59F1-4674-9D81-043FBB42EF85}" sibTransId="{27C845B4-F254-49C3-A5FE-94161F640310}"/>
    <dgm:cxn modelId="{EBF48541-412F-4974-AD70-0E2D525C67E6}" srcId="{40F37D4A-8A2D-42D8-BB91-D3C419003F93}" destId="{A17E4505-056C-4F0E-A529-D31B607D3F2F}" srcOrd="1" destOrd="0" parTransId="{22A6AA46-C646-496D-BE10-5F9946B88B06}" sibTransId="{DB7E86A3-4F5F-465D-A164-7035AA454209}"/>
    <dgm:cxn modelId="{6771D14C-9138-4C4B-98F8-5364CF15D40F}" srcId="{9F1E4142-7CB4-4CC3-9A8A-3B693933180C}" destId="{EBB8F649-5A07-40AD-B28B-712A39BF542D}" srcOrd="0" destOrd="0" parTransId="{9CBBC333-2FD0-44AE-A520-AB4796E040C2}" sibTransId="{E3091279-5CA7-426E-8FDC-DB7EAC8120F5}"/>
    <dgm:cxn modelId="{E30BF971-16C0-45DF-8807-46F41CE1553D}" srcId="{5FE6461A-2BB2-42E2-8B6B-A0F23AA9E3D1}" destId="{89BD29A8-4570-4FF2-B9BE-FCDA79270EE3}" srcOrd="0" destOrd="0" parTransId="{28FE231E-914F-4DFC-AA23-3A36E4462177}" sibTransId="{696A6C28-8F0D-468C-AC93-A277AE11C424}"/>
    <dgm:cxn modelId="{C893417E-D052-43C0-9410-B2AC0BAF8A9D}" type="presOf" srcId="{2BB8B734-C5EE-494A-90EF-00997EA0349E}" destId="{1A5500CE-C20B-4C01-B4A0-965878BF79CF}" srcOrd="0" destOrd="0" presId="urn:microsoft.com/office/officeart/2016/7/layout/BasicTimeline"/>
    <dgm:cxn modelId="{DA212681-8715-4BE7-8079-97F42B0B4B12}" type="presOf" srcId="{4F42BF82-59CF-4051-986B-0291ACB39891}" destId="{0DBBEFFE-4CC6-46CC-936B-18A35D1D3FC5}" srcOrd="0" destOrd="0" presId="urn:microsoft.com/office/officeart/2016/7/layout/BasicTimeline"/>
    <dgm:cxn modelId="{3B839E88-B1F2-4DCD-80BB-E42C502DB973}" type="presOf" srcId="{6783DE1F-DF2D-48C5-BB5D-5455E165E1C6}" destId="{C135FB78-7933-498C-9538-5D4E1E29DBD4}" srcOrd="0" destOrd="0" presId="urn:microsoft.com/office/officeart/2016/7/layout/BasicTimeline"/>
    <dgm:cxn modelId="{E363368B-92D7-492B-A649-43A0E9143DEF}" srcId="{40F37D4A-8A2D-42D8-BB91-D3C419003F93}" destId="{9F1E4142-7CB4-4CC3-9A8A-3B693933180C}" srcOrd="3" destOrd="0" parTransId="{87667DD1-8D48-4E98-A9C2-E24A944D627B}" sibTransId="{02ECEBE2-0B59-4D80-84BA-AFAF65B53714}"/>
    <dgm:cxn modelId="{66E778A4-5C4A-42F5-B372-D62A344B17E9}" srcId="{A17E4505-056C-4F0E-A529-D31B607D3F2F}" destId="{4F42BF82-59CF-4051-986B-0291ACB39891}" srcOrd="0" destOrd="0" parTransId="{F7BE5576-05C1-4E6D-AE46-36ED69B623DC}" sibTransId="{E09395B0-F334-4893-874F-DDB369380A44}"/>
    <dgm:cxn modelId="{EB233ABC-F794-42D7-88A3-9AFE1C1C0835}" srcId="{40F37D4A-8A2D-42D8-BB91-D3C419003F93}" destId="{2BB8B734-C5EE-494A-90EF-00997EA0349E}" srcOrd="2" destOrd="0" parTransId="{E982D678-DFDE-43AC-A800-6FDDA64A8EB3}" sibTransId="{9A3D1880-F096-4064-92CB-33822CA20C61}"/>
    <dgm:cxn modelId="{0DD2D5BD-297D-4898-BE30-155DF09B97FC}" type="presOf" srcId="{40F37D4A-8A2D-42D8-BB91-D3C419003F93}" destId="{E1465527-F156-48A3-A536-6FBB2A4FD669}" srcOrd="0" destOrd="0" presId="urn:microsoft.com/office/officeart/2016/7/layout/BasicTimeline"/>
    <dgm:cxn modelId="{8FDD34D6-BBC5-43F3-8864-6B39291F5404}" type="presOf" srcId="{EBB8F649-5A07-40AD-B28B-712A39BF542D}" destId="{E997F6F9-BE1D-4B25-A139-DCE0F7543FEE}" srcOrd="0" destOrd="0" presId="urn:microsoft.com/office/officeart/2016/7/layout/BasicTimeline"/>
    <dgm:cxn modelId="{BB9453DE-813C-4AC5-86B8-8FA83478B4E2}" srcId="{2BB8B734-C5EE-494A-90EF-00997EA0349E}" destId="{6783DE1F-DF2D-48C5-BB5D-5455E165E1C6}" srcOrd="0" destOrd="0" parTransId="{06A3F1A3-A2C2-4BA4-ADA6-D8D2A010422B}" sibTransId="{367BB4BD-02E2-4771-8AB6-5FB3551F5A5D}"/>
    <dgm:cxn modelId="{E73740E2-9714-4786-858D-CF2D7FEF7C6F}" type="presOf" srcId="{9F1E4142-7CB4-4CC3-9A8A-3B693933180C}" destId="{BECE5336-1441-4DBD-A46D-58FA5753468B}" srcOrd="0" destOrd="0" presId="urn:microsoft.com/office/officeart/2016/7/layout/BasicTimeline"/>
    <dgm:cxn modelId="{6166E2EA-E491-4958-9E94-F8C7190189DA}" type="presOf" srcId="{5FE6461A-2BB2-42E2-8B6B-A0F23AA9E3D1}" destId="{014BA753-0BD3-4EDC-B3AC-DC9BCD1F7C52}" srcOrd="0" destOrd="0" presId="urn:microsoft.com/office/officeart/2016/7/layout/BasicTimeline"/>
    <dgm:cxn modelId="{678CC5F4-E644-48A1-8C6A-1E7FF5489194}" type="presOf" srcId="{89BD29A8-4570-4FF2-B9BE-FCDA79270EE3}" destId="{2A99E434-11D1-4994-9513-1298B805A1D9}" srcOrd="0" destOrd="0" presId="urn:microsoft.com/office/officeart/2016/7/layout/BasicTimeline"/>
    <dgm:cxn modelId="{CDFA5D3B-4216-4C03-BEAE-48B42B17F106}" type="presParOf" srcId="{E1465527-F156-48A3-A536-6FBB2A4FD669}" destId="{176C93DD-E969-43D3-9620-68ABE2EC4771}" srcOrd="0" destOrd="0" presId="urn:microsoft.com/office/officeart/2016/7/layout/BasicTimeline"/>
    <dgm:cxn modelId="{FF5A1429-CCBA-4DCC-BDB8-C4B2286D224E}" type="presParOf" srcId="{E1465527-F156-48A3-A536-6FBB2A4FD669}" destId="{4A8B60E3-821B-4B5B-8419-EC3CAE16B6AC}" srcOrd="1" destOrd="0" presId="urn:microsoft.com/office/officeart/2016/7/layout/BasicTimeline"/>
    <dgm:cxn modelId="{B51CCC7E-0813-4F64-A380-D7FE22CFF537}" type="presParOf" srcId="{4A8B60E3-821B-4B5B-8419-EC3CAE16B6AC}" destId="{8B244E83-7DEF-4061-BCAD-C613EB9A8FFB}" srcOrd="0" destOrd="0" presId="urn:microsoft.com/office/officeart/2016/7/layout/BasicTimeline"/>
    <dgm:cxn modelId="{AFAD37E6-ADEA-4591-BE8B-EE5D7237C2DE}" type="presParOf" srcId="{8B244E83-7DEF-4061-BCAD-C613EB9A8FFB}" destId="{014BA753-0BD3-4EDC-B3AC-DC9BCD1F7C52}" srcOrd="0" destOrd="0" presId="urn:microsoft.com/office/officeart/2016/7/layout/BasicTimeline"/>
    <dgm:cxn modelId="{E5BC38B8-B231-46B9-8F04-F849CDB6D1AE}" type="presParOf" srcId="{8B244E83-7DEF-4061-BCAD-C613EB9A8FFB}" destId="{ADDF119E-E183-4753-B4F8-63740BF8DAD2}" srcOrd="1" destOrd="0" presId="urn:microsoft.com/office/officeart/2016/7/layout/BasicTimeline"/>
    <dgm:cxn modelId="{228D7820-256A-4356-9628-8EB56B5DD0AB}" type="presParOf" srcId="{ADDF119E-E183-4753-B4F8-63740BF8DAD2}" destId="{2A99E434-11D1-4994-9513-1298B805A1D9}" srcOrd="0" destOrd="0" presId="urn:microsoft.com/office/officeart/2016/7/layout/BasicTimeline"/>
    <dgm:cxn modelId="{87ED80E2-3EE8-4C95-B74E-8E5433ED7725}" type="presParOf" srcId="{ADDF119E-E183-4753-B4F8-63740BF8DAD2}" destId="{825A6510-3DAB-451B-B550-2240086236CA}" srcOrd="1" destOrd="0" presId="urn:microsoft.com/office/officeart/2016/7/layout/BasicTimeline"/>
    <dgm:cxn modelId="{71A95F76-5A15-46BE-91AB-C66820C7E466}" type="presParOf" srcId="{8B244E83-7DEF-4061-BCAD-C613EB9A8FFB}" destId="{319F4E1F-845E-4E56-B589-95B8E8F94586}" srcOrd="2" destOrd="0" presId="urn:microsoft.com/office/officeart/2016/7/layout/BasicTimeline"/>
    <dgm:cxn modelId="{ACA0DB60-8779-44BD-85A6-2306A193677F}" type="presParOf" srcId="{8B244E83-7DEF-4061-BCAD-C613EB9A8FFB}" destId="{43FA5BFA-D9BE-4E75-8CCD-D2E59EA14BB8}" srcOrd="3" destOrd="0" presId="urn:microsoft.com/office/officeart/2016/7/layout/BasicTimeline"/>
    <dgm:cxn modelId="{7D79E8EF-A14B-445A-9D3F-DE430C1EDB80}" type="presParOf" srcId="{8B244E83-7DEF-4061-BCAD-C613EB9A8FFB}" destId="{B7657A36-F163-47F4-AFAC-B9D12600B133}" srcOrd="4" destOrd="0" presId="urn:microsoft.com/office/officeart/2016/7/layout/BasicTimeline"/>
    <dgm:cxn modelId="{4367BFC6-06B8-41A8-900E-0EDBFE26AB25}" type="presParOf" srcId="{4A8B60E3-821B-4B5B-8419-EC3CAE16B6AC}" destId="{82184E90-C005-4BD5-95C4-75C93E132F16}" srcOrd="1" destOrd="0" presId="urn:microsoft.com/office/officeart/2016/7/layout/BasicTimeline"/>
    <dgm:cxn modelId="{B1973FEB-16C4-42D5-8B46-8BEEBE29673E}" type="presParOf" srcId="{4A8B60E3-821B-4B5B-8419-EC3CAE16B6AC}" destId="{A4691204-3996-4AE1-96F0-98B700FAC2CD}" srcOrd="2" destOrd="0" presId="urn:microsoft.com/office/officeart/2016/7/layout/BasicTimeline"/>
    <dgm:cxn modelId="{2C6F007E-3625-4603-8372-2CCA36E4694B}" type="presParOf" srcId="{A4691204-3996-4AE1-96F0-98B700FAC2CD}" destId="{EDC0B0B9-CB98-49AD-AF8E-1702430FA1DF}" srcOrd="0" destOrd="0" presId="urn:microsoft.com/office/officeart/2016/7/layout/BasicTimeline"/>
    <dgm:cxn modelId="{EA6035B5-0692-4111-A9D7-B73B1CAAED15}" type="presParOf" srcId="{A4691204-3996-4AE1-96F0-98B700FAC2CD}" destId="{AEEAF7E5-AEB2-4256-B729-71F1DFF9F31E}" srcOrd="1" destOrd="0" presId="urn:microsoft.com/office/officeart/2016/7/layout/BasicTimeline"/>
    <dgm:cxn modelId="{647454A6-C1BB-41EE-BA94-6B1B42508E1C}" type="presParOf" srcId="{AEEAF7E5-AEB2-4256-B729-71F1DFF9F31E}" destId="{0DBBEFFE-4CC6-46CC-936B-18A35D1D3FC5}" srcOrd="0" destOrd="0" presId="urn:microsoft.com/office/officeart/2016/7/layout/BasicTimeline"/>
    <dgm:cxn modelId="{E0E1CE1A-698A-4D3A-934F-77AD791AF30B}" type="presParOf" srcId="{AEEAF7E5-AEB2-4256-B729-71F1DFF9F31E}" destId="{F5D22953-103B-407C-89F7-4B0B1AF19C40}" srcOrd="1" destOrd="0" presId="urn:microsoft.com/office/officeart/2016/7/layout/BasicTimeline"/>
    <dgm:cxn modelId="{843D2700-2AF5-44C6-80E2-1BED4F8EA82B}" type="presParOf" srcId="{A4691204-3996-4AE1-96F0-98B700FAC2CD}" destId="{C590933F-BD5C-4C8B-B424-89DFE7C0B72F}" srcOrd="2" destOrd="0" presId="urn:microsoft.com/office/officeart/2016/7/layout/BasicTimeline"/>
    <dgm:cxn modelId="{676093DC-950D-40E4-8E11-24271FCF5609}" type="presParOf" srcId="{A4691204-3996-4AE1-96F0-98B700FAC2CD}" destId="{D26603FF-A42D-439D-94F8-F86F7D2B0B5A}" srcOrd="3" destOrd="0" presId="urn:microsoft.com/office/officeart/2016/7/layout/BasicTimeline"/>
    <dgm:cxn modelId="{049E1A19-BB3E-41C8-A117-84CBF99B397E}" type="presParOf" srcId="{A4691204-3996-4AE1-96F0-98B700FAC2CD}" destId="{1618EF41-8202-4986-8480-CF28ABB15199}" srcOrd="4" destOrd="0" presId="urn:microsoft.com/office/officeart/2016/7/layout/BasicTimeline"/>
    <dgm:cxn modelId="{9F219C55-D07C-4EDA-ACF9-7D04DDD42767}" type="presParOf" srcId="{4A8B60E3-821B-4B5B-8419-EC3CAE16B6AC}" destId="{0BE570D4-DECE-4D75-B79E-17B3C8561980}" srcOrd="3" destOrd="0" presId="urn:microsoft.com/office/officeart/2016/7/layout/BasicTimeline"/>
    <dgm:cxn modelId="{E3AE0221-5907-4D88-A913-9A50671B2BA2}" type="presParOf" srcId="{4A8B60E3-821B-4B5B-8419-EC3CAE16B6AC}" destId="{C168BB07-5200-4E17-B6DF-433437CC2036}" srcOrd="4" destOrd="0" presId="urn:microsoft.com/office/officeart/2016/7/layout/BasicTimeline"/>
    <dgm:cxn modelId="{579F008F-10DC-460C-91B0-1DD73FB15A6E}" type="presParOf" srcId="{C168BB07-5200-4E17-B6DF-433437CC2036}" destId="{1A5500CE-C20B-4C01-B4A0-965878BF79CF}" srcOrd="0" destOrd="0" presId="urn:microsoft.com/office/officeart/2016/7/layout/BasicTimeline"/>
    <dgm:cxn modelId="{020F5732-0D86-4E9A-B7C0-E16613984F72}" type="presParOf" srcId="{C168BB07-5200-4E17-B6DF-433437CC2036}" destId="{3966527D-64FA-4DA5-B62D-097A76C28912}" srcOrd="1" destOrd="0" presId="urn:microsoft.com/office/officeart/2016/7/layout/BasicTimeline"/>
    <dgm:cxn modelId="{1669EB12-55AA-43F3-9E5C-4E0353038C71}" type="presParOf" srcId="{3966527D-64FA-4DA5-B62D-097A76C28912}" destId="{C135FB78-7933-498C-9538-5D4E1E29DBD4}" srcOrd="0" destOrd="0" presId="urn:microsoft.com/office/officeart/2016/7/layout/BasicTimeline"/>
    <dgm:cxn modelId="{A58C4975-6C2A-48A2-B976-22CE5A889958}" type="presParOf" srcId="{3966527D-64FA-4DA5-B62D-097A76C28912}" destId="{6DEEB002-1AE6-4E3F-BC8D-2F6D6AAC9521}" srcOrd="1" destOrd="0" presId="urn:microsoft.com/office/officeart/2016/7/layout/BasicTimeline"/>
    <dgm:cxn modelId="{1659D1CB-D99E-4F10-BC2D-EB631A598084}" type="presParOf" srcId="{C168BB07-5200-4E17-B6DF-433437CC2036}" destId="{93AA69A9-4D7B-4AF7-B60A-5D51C305C179}" srcOrd="2" destOrd="0" presId="urn:microsoft.com/office/officeart/2016/7/layout/BasicTimeline"/>
    <dgm:cxn modelId="{24F71991-3A92-4B3A-A443-FF35CBEFAF3C}" type="presParOf" srcId="{C168BB07-5200-4E17-B6DF-433437CC2036}" destId="{D3DBCB32-BBB7-4CCD-A927-EC6182F77B91}" srcOrd="3" destOrd="0" presId="urn:microsoft.com/office/officeart/2016/7/layout/BasicTimeline"/>
    <dgm:cxn modelId="{5D1F5F8E-5DC7-4C8B-89B1-F8AA226F832D}" type="presParOf" srcId="{C168BB07-5200-4E17-B6DF-433437CC2036}" destId="{7E167218-36EC-4982-8F87-C648C56FF7F3}" srcOrd="4" destOrd="0" presId="urn:microsoft.com/office/officeart/2016/7/layout/BasicTimeline"/>
    <dgm:cxn modelId="{9E16F1D7-5593-4F61-842E-A7969EC28032}" type="presParOf" srcId="{4A8B60E3-821B-4B5B-8419-EC3CAE16B6AC}" destId="{7A683FBF-A48B-4B2C-A8A8-02E71601B4A2}" srcOrd="5" destOrd="0" presId="urn:microsoft.com/office/officeart/2016/7/layout/BasicTimeline"/>
    <dgm:cxn modelId="{9D19EC1C-6B10-4D2C-8446-923DF65F4F22}" type="presParOf" srcId="{4A8B60E3-821B-4B5B-8419-EC3CAE16B6AC}" destId="{82342E0B-1C61-4ADA-A894-84DA325EAE8C}" srcOrd="6" destOrd="0" presId="urn:microsoft.com/office/officeart/2016/7/layout/BasicTimeline"/>
    <dgm:cxn modelId="{4CF90831-6A58-487F-9604-5B5225E503CF}" type="presParOf" srcId="{82342E0B-1C61-4ADA-A894-84DA325EAE8C}" destId="{BECE5336-1441-4DBD-A46D-58FA5753468B}" srcOrd="0" destOrd="0" presId="urn:microsoft.com/office/officeart/2016/7/layout/BasicTimeline"/>
    <dgm:cxn modelId="{4DFF1714-886B-4F11-8D96-F498E5DD685A}" type="presParOf" srcId="{82342E0B-1C61-4ADA-A894-84DA325EAE8C}" destId="{EB6E77CA-9C0D-4FAF-B90C-9BC0A7538C9D}" srcOrd="1" destOrd="0" presId="urn:microsoft.com/office/officeart/2016/7/layout/BasicTimeline"/>
    <dgm:cxn modelId="{42B905A2-079F-4AD0-859E-D0FF5F3A9654}" type="presParOf" srcId="{EB6E77CA-9C0D-4FAF-B90C-9BC0A7538C9D}" destId="{E997F6F9-BE1D-4B25-A139-DCE0F7543FEE}" srcOrd="0" destOrd="0" presId="urn:microsoft.com/office/officeart/2016/7/layout/BasicTimeline"/>
    <dgm:cxn modelId="{F03B008F-3237-4036-B3C3-5E9443735635}" type="presParOf" srcId="{EB6E77CA-9C0D-4FAF-B90C-9BC0A7538C9D}" destId="{5B9161E9-2CBA-47B0-9C12-597AF78AA073}" srcOrd="1" destOrd="0" presId="urn:microsoft.com/office/officeart/2016/7/layout/BasicTimeline"/>
    <dgm:cxn modelId="{E994CF3A-16E3-46B7-BD5B-F69919D15ACA}" type="presParOf" srcId="{82342E0B-1C61-4ADA-A894-84DA325EAE8C}" destId="{0286AC86-65D0-4149-B528-09F949F78CA7}" srcOrd="2" destOrd="0" presId="urn:microsoft.com/office/officeart/2016/7/layout/BasicTimeline"/>
    <dgm:cxn modelId="{C97D412E-4A65-40FC-94E0-B7822DF0F41C}" type="presParOf" srcId="{82342E0B-1C61-4ADA-A894-84DA325EAE8C}" destId="{BBC09629-0F2A-442D-9F8F-F8412639BC41}" srcOrd="3" destOrd="0" presId="urn:microsoft.com/office/officeart/2016/7/layout/BasicTimeline"/>
    <dgm:cxn modelId="{76485965-0D39-4319-889E-0000203D6535}" type="presParOf" srcId="{82342E0B-1C61-4ADA-A894-84DA325EAE8C}" destId="{5675383B-522C-4473-9916-5B72279B6796}" srcOrd="4" destOrd="0" presId="urn:microsoft.com/office/officeart/2016/7/layout/Basic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93DD-E969-43D3-9620-68ABE2EC4771}">
      <dsp:nvSpPr>
        <dsp:cNvPr id="0" name=""/>
        <dsp:cNvSpPr/>
      </dsp:nvSpPr>
      <dsp:spPr>
        <a:xfrm>
          <a:off x="0" y="2002491"/>
          <a:ext cx="4941794"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14BA753-0BD3-4EDC-B3AC-DC9BCD1F7C52}">
      <dsp:nvSpPr>
        <dsp:cNvPr id="0" name=""/>
        <dsp:cNvSpPr/>
      </dsp:nvSpPr>
      <dsp:spPr>
        <a:xfrm>
          <a:off x="109621" y="2150675"/>
          <a:ext cx="1586200" cy="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Summer 2019</a:t>
          </a:r>
        </a:p>
      </dsp:txBody>
      <dsp:txXfrm>
        <a:off x="109621" y="2150675"/>
        <a:ext cx="1586200" cy="452562"/>
      </dsp:txXfrm>
    </dsp:sp>
    <dsp:sp modelId="{2A99E434-11D1-4994-9513-1298B805A1D9}">
      <dsp:nvSpPr>
        <dsp:cNvPr id="0" name=""/>
        <dsp:cNvSpPr/>
      </dsp:nvSpPr>
      <dsp:spPr>
        <a:xfrm>
          <a:off x="1471" y="558694"/>
          <a:ext cx="1802500" cy="6828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Start Construction Site</a:t>
          </a:r>
        </a:p>
      </dsp:txBody>
      <dsp:txXfrm>
        <a:off x="34805" y="592028"/>
        <a:ext cx="1735832" cy="616181"/>
      </dsp:txXfrm>
    </dsp:sp>
    <dsp:sp modelId="{319F4E1F-845E-4E56-B589-95B8E8F94586}">
      <dsp:nvSpPr>
        <dsp:cNvPr id="0" name=""/>
        <dsp:cNvSpPr/>
      </dsp:nvSpPr>
      <dsp:spPr>
        <a:xfrm>
          <a:off x="902721" y="1241544"/>
          <a:ext cx="0" cy="76094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C0B0B9-CB98-49AD-AF8E-1702430FA1DF}">
      <dsp:nvSpPr>
        <dsp:cNvPr id="0" name=""/>
        <dsp:cNvSpPr/>
      </dsp:nvSpPr>
      <dsp:spPr>
        <a:xfrm>
          <a:off x="1155071" y="1401743"/>
          <a:ext cx="1586200" cy="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Summer 2022</a:t>
          </a:r>
        </a:p>
      </dsp:txBody>
      <dsp:txXfrm>
        <a:off x="1155071" y="1401743"/>
        <a:ext cx="1586200" cy="452562"/>
      </dsp:txXfrm>
    </dsp:sp>
    <dsp:sp modelId="{43FA5BFA-D9BE-4E75-8CCD-D2E59EA14BB8}">
      <dsp:nvSpPr>
        <dsp:cNvPr id="0" name=""/>
        <dsp:cNvSpPr/>
      </dsp:nvSpPr>
      <dsp:spPr>
        <a:xfrm>
          <a:off x="872684" y="1972453"/>
          <a:ext cx="60074" cy="60074"/>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BEFFE-4CC6-46CC-936B-18A35D1D3FC5}">
      <dsp:nvSpPr>
        <dsp:cNvPr id="0" name=""/>
        <dsp:cNvSpPr/>
      </dsp:nvSpPr>
      <dsp:spPr>
        <a:xfrm>
          <a:off x="1046921" y="2763437"/>
          <a:ext cx="1802500" cy="6828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Closing of Construction Site</a:t>
          </a:r>
        </a:p>
      </dsp:txBody>
      <dsp:txXfrm>
        <a:off x="1080255" y="2796771"/>
        <a:ext cx="1735832" cy="616181"/>
      </dsp:txXfrm>
    </dsp:sp>
    <dsp:sp modelId="{C590933F-BD5C-4C8B-B424-89DFE7C0B72F}">
      <dsp:nvSpPr>
        <dsp:cNvPr id="0" name=""/>
        <dsp:cNvSpPr/>
      </dsp:nvSpPr>
      <dsp:spPr>
        <a:xfrm>
          <a:off x="1948171" y="2002490"/>
          <a:ext cx="0" cy="76094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A5500CE-C20B-4C01-B4A0-965878BF79CF}">
      <dsp:nvSpPr>
        <dsp:cNvPr id="0" name=""/>
        <dsp:cNvSpPr/>
      </dsp:nvSpPr>
      <dsp:spPr>
        <a:xfrm>
          <a:off x="2200521" y="2150675"/>
          <a:ext cx="1586200" cy="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Jan.–Mar. 2023</a:t>
          </a:r>
        </a:p>
      </dsp:txBody>
      <dsp:txXfrm>
        <a:off x="2200521" y="2150675"/>
        <a:ext cx="1586200" cy="452562"/>
      </dsp:txXfrm>
    </dsp:sp>
    <dsp:sp modelId="{D26603FF-A42D-439D-94F8-F86F7D2B0B5A}">
      <dsp:nvSpPr>
        <dsp:cNvPr id="0" name=""/>
        <dsp:cNvSpPr/>
      </dsp:nvSpPr>
      <dsp:spPr>
        <a:xfrm>
          <a:off x="1918134" y="1972453"/>
          <a:ext cx="60074" cy="60074"/>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5FB78-7933-498C-9538-5D4E1E29DBD4}">
      <dsp:nvSpPr>
        <dsp:cNvPr id="0" name=""/>
        <dsp:cNvSpPr/>
      </dsp:nvSpPr>
      <dsp:spPr>
        <a:xfrm>
          <a:off x="2092371" y="558694"/>
          <a:ext cx="1802500" cy="6828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Tandem beam</a:t>
          </a:r>
        </a:p>
      </dsp:txBody>
      <dsp:txXfrm>
        <a:off x="2125705" y="592028"/>
        <a:ext cx="1735832" cy="616181"/>
      </dsp:txXfrm>
    </dsp:sp>
    <dsp:sp modelId="{93AA69A9-4D7B-4AF7-B60A-5D51C305C179}">
      <dsp:nvSpPr>
        <dsp:cNvPr id="0" name=""/>
        <dsp:cNvSpPr/>
      </dsp:nvSpPr>
      <dsp:spPr>
        <a:xfrm>
          <a:off x="2993622" y="1241544"/>
          <a:ext cx="0" cy="76094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ECE5336-1441-4DBD-A46D-58FA5753468B}">
      <dsp:nvSpPr>
        <dsp:cNvPr id="0" name=""/>
        <dsp:cNvSpPr/>
      </dsp:nvSpPr>
      <dsp:spPr>
        <a:xfrm>
          <a:off x="3245972" y="1401743"/>
          <a:ext cx="1586200" cy="45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Fall 2023</a:t>
          </a:r>
        </a:p>
      </dsp:txBody>
      <dsp:txXfrm>
        <a:off x="3245972" y="1401743"/>
        <a:ext cx="1586200" cy="452562"/>
      </dsp:txXfrm>
    </dsp:sp>
    <dsp:sp modelId="{D3DBCB32-BBB7-4CCD-A927-EC6182F77B91}">
      <dsp:nvSpPr>
        <dsp:cNvPr id="0" name=""/>
        <dsp:cNvSpPr/>
      </dsp:nvSpPr>
      <dsp:spPr>
        <a:xfrm>
          <a:off x="2963584" y="1972453"/>
          <a:ext cx="60074" cy="60074"/>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7F6F9-BE1D-4B25-A139-DCE0F7543FEE}">
      <dsp:nvSpPr>
        <dsp:cNvPr id="0" name=""/>
        <dsp:cNvSpPr/>
      </dsp:nvSpPr>
      <dsp:spPr>
        <a:xfrm>
          <a:off x="3137822" y="2763437"/>
          <a:ext cx="1802500" cy="6828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533400">
            <a:lnSpc>
              <a:spcPct val="90000"/>
            </a:lnSpc>
            <a:spcBef>
              <a:spcPct val="0"/>
            </a:spcBef>
            <a:spcAft>
              <a:spcPct val="35000"/>
            </a:spcAft>
            <a:buNone/>
          </a:pPr>
          <a:r>
            <a:rPr lang="en-US" sz="1200" kern="1200" dirty="0"/>
            <a:t>CS preparation/operation</a:t>
          </a:r>
        </a:p>
      </dsp:txBody>
      <dsp:txXfrm>
        <a:off x="3171156" y="2796771"/>
        <a:ext cx="1735832" cy="616181"/>
      </dsp:txXfrm>
    </dsp:sp>
    <dsp:sp modelId="{0286AC86-65D0-4149-B528-09F949F78CA7}">
      <dsp:nvSpPr>
        <dsp:cNvPr id="0" name=""/>
        <dsp:cNvSpPr/>
      </dsp:nvSpPr>
      <dsp:spPr>
        <a:xfrm>
          <a:off x="4039072" y="2002490"/>
          <a:ext cx="0" cy="760946"/>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BC09629-0F2A-442D-9F8F-F8412639BC41}">
      <dsp:nvSpPr>
        <dsp:cNvPr id="0" name=""/>
        <dsp:cNvSpPr/>
      </dsp:nvSpPr>
      <dsp:spPr>
        <a:xfrm>
          <a:off x="4009034" y="1972453"/>
          <a:ext cx="60074" cy="60074"/>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B23F4-5E42-4E57-8F79-D1818F09B9CC}" type="datetimeFigureOut">
              <a:rPr lang="it-IT" smtClean="0"/>
              <a:pPr/>
              <a:t>01/04/2022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4AD4F-B870-44F2-BC28-2FE68B1C307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0</a:t>
            </a:fld>
            <a:endParaRPr lang="it-IT"/>
          </a:p>
        </p:txBody>
      </p:sp>
    </p:spTree>
    <p:extLst>
      <p:ext uri="{BB962C8B-B14F-4D97-AF65-F5344CB8AC3E}">
        <p14:creationId xmlns:p14="http://schemas.microsoft.com/office/powerpoint/2010/main" val="192172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18</a:t>
            </a:fld>
            <a:endParaRPr lang="it-IT"/>
          </a:p>
        </p:txBody>
      </p:sp>
    </p:spTree>
    <p:extLst>
      <p:ext uri="{BB962C8B-B14F-4D97-AF65-F5344CB8AC3E}">
        <p14:creationId xmlns:p14="http://schemas.microsoft.com/office/powerpoint/2010/main" val="284346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22</a:t>
            </a:fld>
            <a:endParaRPr lang="it-IT"/>
          </a:p>
        </p:txBody>
      </p:sp>
    </p:spTree>
    <p:extLst>
      <p:ext uri="{BB962C8B-B14F-4D97-AF65-F5344CB8AC3E}">
        <p14:creationId xmlns:p14="http://schemas.microsoft.com/office/powerpoint/2010/main" val="159319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24</a:t>
            </a:fld>
            <a:endParaRPr lang="it-IT"/>
          </a:p>
        </p:txBody>
      </p:sp>
    </p:spTree>
    <p:extLst>
      <p:ext uri="{BB962C8B-B14F-4D97-AF65-F5344CB8AC3E}">
        <p14:creationId xmlns:p14="http://schemas.microsoft.com/office/powerpoint/2010/main" val="288603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32</a:t>
            </a:fld>
            <a:endParaRPr lang="it-IT"/>
          </a:p>
        </p:txBody>
      </p:sp>
    </p:spTree>
    <p:extLst>
      <p:ext uri="{BB962C8B-B14F-4D97-AF65-F5344CB8AC3E}">
        <p14:creationId xmlns:p14="http://schemas.microsoft.com/office/powerpoint/2010/main" val="101534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33</a:t>
            </a:fld>
            <a:endParaRPr lang="it-IT"/>
          </a:p>
        </p:txBody>
      </p:sp>
    </p:spTree>
    <p:extLst>
      <p:ext uri="{BB962C8B-B14F-4D97-AF65-F5344CB8AC3E}">
        <p14:creationId xmlns:p14="http://schemas.microsoft.com/office/powerpoint/2010/main" val="2757319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41</a:t>
            </a:fld>
            <a:endParaRPr lang="it-IT"/>
          </a:p>
        </p:txBody>
      </p:sp>
    </p:spTree>
    <p:extLst>
      <p:ext uri="{BB962C8B-B14F-4D97-AF65-F5344CB8AC3E}">
        <p14:creationId xmlns:p14="http://schemas.microsoft.com/office/powerpoint/2010/main" val="11086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9</a:t>
            </a:fld>
            <a:endParaRPr lang="it-IT"/>
          </a:p>
        </p:txBody>
      </p:sp>
    </p:spTree>
    <p:extLst>
      <p:ext uri="{BB962C8B-B14F-4D97-AF65-F5344CB8AC3E}">
        <p14:creationId xmlns:p14="http://schemas.microsoft.com/office/powerpoint/2010/main" val="10098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10</a:t>
            </a:fld>
            <a:endParaRPr lang="it-IT"/>
          </a:p>
        </p:txBody>
      </p:sp>
    </p:spTree>
    <p:extLst>
      <p:ext uri="{BB962C8B-B14F-4D97-AF65-F5344CB8AC3E}">
        <p14:creationId xmlns:p14="http://schemas.microsoft.com/office/powerpoint/2010/main" val="361100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11</a:t>
            </a:fld>
            <a:endParaRPr lang="it-IT"/>
          </a:p>
        </p:txBody>
      </p:sp>
    </p:spTree>
    <p:extLst>
      <p:ext uri="{BB962C8B-B14F-4D97-AF65-F5344CB8AC3E}">
        <p14:creationId xmlns:p14="http://schemas.microsoft.com/office/powerpoint/2010/main" val="344932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12</a:t>
            </a:fld>
            <a:endParaRPr lang="it-IT"/>
          </a:p>
        </p:txBody>
      </p:sp>
    </p:spTree>
    <p:extLst>
      <p:ext uri="{BB962C8B-B14F-4D97-AF65-F5344CB8AC3E}">
        <p14:creationId xmlns:p14="http://schemas.microsoft.com/office/powerpoint/2010/main" val="41123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14</a:t>
            </a:fld>
            <a:endParaRPr lang="it-IT"/>
          </a:p>
        </p:txBody>
      </p:sp>
    </p:spTree>
    <p:extLst>
      <p:ext uri="{BB962C8B-B14F-4D97-AF65-F5344CB8AC3E}">
        <p14:creationId xmlns:p14="http://schemas.microsoft.com/office/powerpoint/2010/main" val="58202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15</a:t>
            </a:fld>
            <a:endParaRPr lang="it-IT"/>
          </a:p>
        </p:txBody>
      </p:sp>
    </p:spTree>
    <p:extLst>
      <p:ext uri="{BB962C8B-B14F-4D97-AF65-F5344CB8AC3E}">
        <p14:creationId xmlns:p14="http://schemas.microsoft.com/office/powerpoint/2010/main" val="61408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16</a:t>
            </a:fld>
            <a:endParaRPr lang="it-IT"/>
          </a:p>
        </p:txBody>
      </p:sp>
    </p:spTree>
    <p:extLst>
      <p:ext uri="{BB962C8B-B14F-4D97-AF65-F5344CB8AC3E}">
        <p14:creationId xmlns:p14="http://schemas.microsoft.com/office/powerpoint/2010/main" val="386214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17</a:t>
            </a:fld>
            <a:endParaRPr lang="it-IT"/>
          </a:p>
        </p:txBody>
      </p:sp>
    </p:spTree>
    <p:extLst>
      <p:ext uri="{BB962C8B-B14F-4D97-AF65-F5344CB8AC3E}">
        <p14:creationId xmlns:p14="http://schemas.microsoft.com/office/powerpoint/2010/main" val="68618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ttangolo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ttangolo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ttangolo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ttangolo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ettangolo arrotondato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ettangolo arrotondato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ttangolo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ttangolo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ttangolo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ttangolo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olo 7"/>
          <p:cNvSpPr>
            <a:spLocks noGrp="1"/>
          </p:cNvSpPr>
          <p:nvPr>
            <p:ph type="ctrTitle"/>
          </p:nvPr>
        </p:nvSpPr>
        <p:spPr>
          <a:xfrm>
            <a:off x="609600" y="2401890"/>
            <a:ext cx="11277600" cy="1470025"/>
          </a:xfrm>
        </p:spPr>
        <p:txBody>
          <a:bodyPr anchor="b"/>
          <a:lstStyle>
            <a:lvl1pPr>
              <a:defRPr sz="4400">
                <a:solidFill>
                  <a:schemeClr val="bg1"/>
                </a:solidFill>
              </a:defRPr>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8940800" y="4206240"/>
            <a:ext cx="1280160" cy="457200"/>
          </a:xfrm>
        </p:spPr>
        <p:txBody>
          <a:bodyPr/>
          <a:lstStyle/>
          <a:p>
            <a:fld id="{69F0C062-AB77-4A28-8687-DAD03F9C43E8}" type="datetime1">
              <a:rPr lang="it-IT" smtClean="0"/>
              <a:t>01/04/2022</a:t>
            </a:fld>
            <a:endParaRPr lang="it-IT"/>
          </a:p>
        </p:txBody>
      </p:sp>
      <p:sp>
        <p:nvSpPr>
          <p:cNvPr id="17" name="Segnaposto piè di pagina 16"/>
          <p:cNvSpPr>
            <a:spLocks noGrp="1"/>
          </p:cNvSpPr>
          <p:nvPr>
            <p:ph type="ftr" sz="quarter" idx="11"/>
          </p:nvPr>
        </p:nvSpPr>
        <p:spPr>
          <a:xfrm>
            <a:off x="7213600" y="4205288"/>
            <a:ext cx="1727200" cy="457200"/>
          </a:xfrm>
        </p:spPr>
        <p:txBody>
          <a:bodyPr/>
          <a:lstStyle/>
          <a:p>
            <a:endParaRPr lang="it-IT"/>
          </a:p>
        </p:txBody>
      </p:sp>
      <p:sp>
        <p:nvSpPr>
          <p:cNvPr id="29" name="Segnaposto numero diapositiva 28"/>
          <p:cNvSpPr>
            <a:spLocks noGrp="1"/>
          </p:cNvSpPr>
          <p:nvPr>
            <p:ph type="sldNum" sz="quarter" idx="12"/>
          </p:nvPr>
        </p:nvSpPr>
        <p:spPr>
          <a:xfrm>
            <a:off x="11093452" y="1136"/>
            <a:ext cx="996949" cy="365760"/>
          </a:xfrm>
        </p:spPr>
        <p:txBody>
          <a:bodyPr/>
          <a:lstStyle>
            <a:lvl1pPr algn="r">
              <a:defRPr sz="1800">
                <a:solidFill>
                  <a:schemeClr val="bg1"/>
                </a:solidFill>
              </a:defRPr>
            </a:lvl1pPr>
          </a:lstStyle>
          <a:p>
            <a:fld id="{825A1364-9D83-4D37-A282-5E5560CE45FB}"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C4B1B8F-1C8B-4EA0-AB58-050E6D5F7361}" type="datetime1">
              <a:rPr lang="it-IT" smtClean="0"/>
              <a:t>01/04/2022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042400" y="1143000"/>
            <a:ext cx="2540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1143000"/>
            <a:ext cx="83312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0EDE425-3E60-486C-831E-6F220C530EAE}" type="datetime1">
              <a:rPr lang="it-IT" smtClean="0"/>
              <a:t>01/04/2022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ED3EC2-CD36-4F46-95C0-F74620B27B83}" type="datetime1">
              <a:rPr lang="it-IT" smtClean="0"/>
              <a:t>01/04/2022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grpSp>
        <p:nvGrpSpPr>
          <p:cNvPr id="7" name="Gruppo 6">
            <a:extLst>
              <a:ext uri="{FF2B5EF4-FFF2-40B4-BE49-F238E27FC236}">
                <a16:creationId xmlns:a16="http://schemas.microsoft.com/office/drawing/2014/main" id="{BE31FE10-C898-4209-B9FD-E06EB6F7856B}"/>
              </a:ext>
            </a:extLst>
          </p:cNvPr>
          <p:cNvGrpSpPr/>
          <p:nvPr userDrawn="1"/>
        </p:nvGrpSpPr>
        <p:grpSpPr>
          <a:xfrm>
            <a:off x="8976320" y="5301207"/>
            <a:ext cx="3215680" cy="1556793"/>
            <a:chOff x="8976320" y="5301207"/>
            <a:chExt cx="3215680" cy="1556793"/>
          </a:xfrm>
        </p:grpSpPr>
        <p:sp>
          <p:nvSpPr>
            <p:cNvPr id="8" name="Triangolo rettangolo 7">
              <a:extLst>
                <a:ext uri="{FF2B5EF4-FFF2-40B4-BE49-F238E27FC236}">
                  <a16:creationId xmlns:a16="http://schemas.microsoft.com/office/drawing/2014/main" id="{7E1CB078-A370-4427-971B-A5B6593A7CB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Triangolo rettangolo 8">
              <a:extLst>
                <a:ext uri="{FF2B5EF4-FFF2-40B4-BE49-F238E27FC236}">
                  <a16:creationId xmlns:a16="http://schemas.microsoft.com/office/drawing/2014/main" id="{811A1E00-2E30-4E61-B91D-955A98113505}"/>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descr="Immagine che contiene testo&#10;&#10;Descrizione generata automaticamente">
              <a:extLst>
                <a:ext uri="{FF2B5EF4-FFF2-40B4-BE49-F238E27FC236}">
                  <a16:creationId xmlns:a16="http://schemas.microsoft.com/office/drawing/2014/main" id="{1CE2908F-3686-45BB-9580-446BDDDF8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11" name="Elemento grafico 10">
              <a:extLst>
                <a:ext uri="{FF2B5EF4-FFF2-40B4-BE49-F238E27FC236}">
                  <a16:creationId xmlns:a16="http://schemas.microsoft.com/office/drawing/2014/main" id="{D130424A-96CF-4E53-B886-621213846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ADF63BF-3FF9-4EFC-9D99-0ED3B77D3D2B}"/>
              </a:ext>
            </a:extLst>
          </p:cNvPr>
          <p:cNvSpPr txBox="1"/>
          <p:nvPr userDrawn="1"/>
        </p:nvSpPr>
        <p:spPr>
          <a:xfrm>
            <a:off x="8904312" y="250961"/>
            <a:ext cx="3168352" cy="253916"/>
          </a:xfrm>
          <a:prstGeom prst="rect">
            <a:avLst/>
          </a:prstGeom>
          <a:noFill/>
        </p:spPr>
        <p:txBody>
          <a:bodyPr wrap="square">
            <a:spAutoFit/>
          </a:bodyPr>
          <a:lstStyle/>
          <a:p>
            <a:r>
              <a:rPr lang="en-US" sz="1050" i="1" dirty="0">
                <a:solidFill>
                  <a:srgbClr val="002948"/>
                </a:solidFill>
                <a:latin typeface="Calibri" panose="020F0502020204030204" pitchFamily="34" charset="0"/>
                <a:cs typeface="Calibri" panose="020F0502020204030204" pitchFamily="34" charset="0"/>
              </a:rPr>
              <a:t>Nuclear Physics Mid Term Plan in Italy – LNS Session</a:t>
            </a:r>
            <a:endParaRPr lang="it-IT" sz="10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1981203"/>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A75D4145-067E-4E73-8AB8-184BB7A3C011}" type="datetime1">
              <a:rPr lang="it-IT" smtClean="0"/>
              <a:t>01/04/2022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609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6197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A7BE23D0-0DBA-4428-811C-1818178EE46F}" type="datetime1">
              <a:rPr lang="it-IT" smtClean="0"/>
              <a:t>01/04/2022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8000" y="1143000"/>
            <a:ext cx="11176000" cy="1069848"/>
          </a:xfrm>
        </p:spPr>
        <p:txBody>
          <a:bodyPr anchor="ctr"/>
          <a:lstStyle>
            <a:lvl1pPr>
              <a:defRPr sz="4000" b="0" i="0"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291074"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data 25"/>
          <p:cNvSpPr>
            <a:spLocks noGrp="1"/>
          </p:cNvSpPr>
          <p:nvPr>
            <p:ph type="dt" sz="half" idx="10"/>
          </p:nvPr>
        </p:nvSpPr>
        <p:spPr/>
        <p:txBody>
          <a:bodyPr rtlCol="0"/>
          <a:lstStyle/>
          <a:p>
            <a:fld id="{BFEDA260-5228-449E-8387-9BE9318FC3D7}" type="datetime1">
              <a:rPr lang="it-IT" smtClean="0"/>
              <a:t>01/04/2022</a:t>
            </a:fld>
            <a:endParaRPr lang="it-IT"/>
          </a:p>
        </p:txBody>
      </p:sp>
      <p:sp>
        <p:nvSpPr>
          <p:cNvPr id="27" name="Segnaposto numero diapositiva 26"/>
          <p:cNvSpPr>
            <a:spLocks noGrp="1"/>
          </p:cNvSpPr>
          <p:nvPr>
            <p:ph type="sldNum" sz="quarter" idx="11"/>
          </p:nvPr>
        </p:nvSpPr>
        <p:spPr/>
        <p:txBody>
          <a:bodyPr rtlCol="0"/>
          <a:lstStyle/>
          <a:p>
            <a:fld id="{825A1364-9D83-4D37-A282-5E5560CE45FB}"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a:xfrm>
            <a:off x="8778240" y="612648"/>
            <a:ext cx="1276352" cy="457200"/>
          </a:xfrm>
        </p:spPr>
        <p:txBody>
          <a:bodyPr/>
          <a:lstStyle/>
          <a:p>
            <a:fld id="{59863955-01A9-42ED-A1C8-064ED0677A81}" type="datetime1">
              <a:rPr lang="it-IT" smtClean="0"/>
              <a:t>01/04/2022</a:t>
            </a:fld>
            <a:endParaRPr lang="it-IT"/>
          </a:p>
        </p:txBody>
      </p:sp>
      <p:sp>
        <p:nvSpPr>
          <p:cNvPr id="4" name="Segnaposto piè di pagina 3"/>
          <p:cNvSpPr>
            <a:spLocks noGrp="1"/>
          </p:cNvSpPr>
          <p:nvPr>
            <p:ph type="ftr" sz="quarter" idx="11"/>
          </p:nvPr>
        </p:nvSpPr>
        <p:spPr>
          <a:xfrm>
            <a:off x="7010400" y="612648"/>
            <a:ext cx="1767840" cy="457200"/>
          </a:xfrm>
        </p:spPr>
        <p:txBody>
          <a:bodyPr/>
          <a:lstStyle/>
          <a:p>
            <a:endParaRPr lang="it-IT"/>
          </a:p>
        </p:txBody>
      </p:sp>
      <p:sp>
        <p:nvSpPr>
          <p:cNvPr id="5" name="Segnaposto numero diapositiva 4"/>
          <p:cNvSpPr>
            <a:spLocks noGrp="1"/>
          </p:cNvSpPr>
          <p:nvPr>
            <p:ph type="sldNum" sz="quarter" idx="12"/>
          </p:nvPr>
        </p:nvSpPr>
        <p:spPr>
          <a:xfrm>
            <a:off x="10899648" y="2272"/>
            <a:ext cx="1016000" cy="365760"/>
          </a:xfrm>
        </p:spPr>
        <p:txBody>
          <a:bodyPr/>
          <a:lstStyle/>
          <a:p>
            <a:fld id="{825A1364-9D83-4D37-A282-5E5560CE45F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BA06F3-3ACD-498E-BF81-55BB60E8045A}" type="datetime1">
              <a:rPr lang="it-IT" smtClean="0"/>
              <a:t>01/04/2022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5A1364-9D83-4D37-A282-5E5560CE45FB}" type="slidenum">
              <a:rPr lang="it-IT" smtClean="0"/>
              <a:pPr/>
              <a:t>‹N›</a:t>
            </a:fld>
            <a:endParaRPr lang="it-IT"/>
          </a:p>
        </p:txBody>
      </p:sp>
      <p:sp>
        <p:nvSpPr>
          <p:cNvPr id="6" name="CasellaDiTesto 5">
            <a:extLst>
              <a:ext uri="{FF2B5EF4-FFF2-40B4-BE49-F238E27FC236}">
                <a16:creationId xmlns:a16="http://schemas.microsoft.com/office/drawing/2014/main" id="{693BAF84-4C21-4F83-B9B9-1D75AF9F17DA}"/>
              </a:ext>
            </a:extLst>
          </p:cNvPr>
          <p:cNvSpPr txBox="1"/>
          <p:nvPr userDrawn="1"/>
        </p:nvSpPr>
        <p:spPr>
          <a:xfrm>
            <a:off x="8904312" y="250961"/>
            <a:ext cx="3168352" cy="253916"/>
          </a:xfrm>
          <a:prstGeom prst="rect">
            <a:avLst/>
          </a:prstGeom>
          <a:noFill/>
        </p:spPr>
        <p:txBody>
          <a:bodyPr wrap="square">
            <a:spAutoFit/>
          </a:bodyPr>
          <a:lstStyle/>
          <a:p>
            <a:r>
              <a:rPr lang="en-US" sz="1050" i="1" dirty="0">
                <a:solidFill>
                  <a:srgbClr val="002948"/>
                </a:solidFill>
                <a:latin typeface="Calibri" panose="020F0502020204030204" pitchFamily="34" charset="0"/>
                <a:cs typeface="Calibri" panose="020F0502020204030204" pitchFamily="34" charset="0"/>
              </a:rPr>
              <a:t>Nuclear Physics Mid Term Plan in Italy – LNS Session</a:t>
            </a:r>
            <a:endParaRPr lang="it-IT" sz="105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137995" y="1101970"/>
            <a:ext cx="4511040" cy="877824"/>
          </a:xfrm>
        </p:spPr>
        <p:txBody>
          <a:bodyPr anchor="b"/>
          <a:lstStyle>
            <a:lvl1pPr algn="l">
              <a:buNone/>
              <a:defRPr sz="1800" b="1"/>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5CD582B-338B-467F-BD26-DEC27DEB0C1C}" type="datetime1">
              <a:rPr lang="it-IT" smtClean="0"/>
              <a:t>01/04/2022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253914" y="1109162"/>
            <a:ext cx="782404" cy="4681637"/>
          </a:xfrm>
        </p:spPr>
        <p:txBody>
          <a:bodyPr vert="vert270" lIns="45720" tIns="0" rIns="45720" anchor="t"/>
          <a:lstStyle>
            <a:lvl1pPr algn="ctr">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8117924" y="3274311"/>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9C4382B5-01F5-497D-8E1C-DDA54D29BBD7}" type="datetime1">
              <a:rPr lang="it-IT" smtClean="0"/>
              <a:t>01/04/2022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ttangolo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ttangolo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ttangolo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ttangolo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ettangolo arrotondato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ettangolo arrotondato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ttangolo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ttangolo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ttangolo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ttangolo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ttangolo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ttangolo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Segnaposto titolo 21"/>
          <p:cNvSpPr>
            <a:spLocks noGrp="1"/>
          </p:cNvSpPr>
          <p:nvPr>
            <p:ph type="title"/>
          </p:nvPr>
        </p:nvSpPr>
        <p:spPr>
          <a:xfrm>
            <a:off x="609600" y="1143000"/>
            <a:ext cx="10972800" cy="10668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5B94ED94-DD8F-4A02-869D-F8DB3743DAE9}" type="datetime1">
              <a:rPr lang="it-IT" smtClean="0"/>
              <a:t>01/04/2022</a:t>
            </a:fld>
            <a:endParaRPr lang="it-IT"/>
          </a:p>
        </p:txBody>
      </p:sp>
      <p:sp>
        <p:nvSpPr>
          <p:cNvPr id="3" name="Segnaposto piè di pagina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25A1364-9D83-4D37-A282-5E5560CE45F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5.emf"/><Relationship Id="rId4" Type="http://schemas.openxmlformats.org/officeDocument/2006/relationships/image" Target="../media/image2.png"/><Relationship Id="rId9" Type="http://schemas.openxmlformats.org/officeDocument/2006/relationships/image" Target="../media/image24.emf"/></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sv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4.tif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1.gi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3.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3.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4.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15.xml"/><Relationship Id="rId7" Type="http://schemas.openxmlformats.org/officeDocument/2006/relationships/image" Target="../media/image35.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sv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LOGO_INFN_NEWS_sito.jpg">
            <a:extLst>
              <a:ext uri="{FF2B5EF4-FFF2-40B4-BE49-F238E27FC236}">
                <a16:creationId xmlns:a16="http://schemas.microsoft.com/office/drawing/2014/main" id="{98215EA1-7938-4AB5-BA0E-7BA572316F2A}"/>
              </a:ext>
            </a:extLst>
          </p:cNvPr>
          <p:cNvPicPr>
            <a:picLocks noChangeAspect="1"/>
          </p:cNvPicPr>
          <p:nvPr/>
        </p:nvPicPr>
        <p:blipFill rotWithShape="1">
          <a:blip r:embed="rId3" cstate="print"/>
          <a:srcRect t="6213"/>
          <a:stretch/>
        </p:blipFill>
        <p:spPr>
          <a:xfrm>
            <a:off x="10200456" y="5733256"/>
            <a:ext cx="1757752" cy="914942"/>
          </a:xfrm>
          <a:prstGeom prst="rect">
            <a:avLst/>
          </a:prstGeom>
        </p:spPr>
      </p:pic>
      <p:sp>
        <p:nvSpPr>
          <p:cNvPr id="15" name="Rettangolo 14">
            <a:extLst>
              <a:ext uri="{FF2B5EF4-FFF2-40B4-BE49-F238E27FC236}">
                <a16:creationId xmlns:a16="http://schemas.microsoft.com/office/drawing/2014/main" id="{4FBA24AF-F007-4161-A1C8-82B6AC4C575E}"/>
              </a:ext>
            </a:extLst>
          </p:cNvPr>
          <p:cNvSpPr/>
          <p:nvPr/>
        </p:nvSpPr>
        <p:spPr>
          <a:xfrm>
            <a:off x="7248382" y="4310416"/>
            <a:ext cx="5616370" cy="377026"/>
          </a:xfrm>
          <a:prstGeom prst="rect">
            <a:avLst/>
          </a:prstGeom>
          <a:noFill/>
        </p:spPr>
        <p:txBody>
          <a:bodyPr wrap="square" lIns="68580" tIns="34290" rIns="68580" bIns="34290">
            <a:spAutoFit/>
          </a:bodyPr>
          <a:lstStyle/>
          <a:p>
            <a:r>
              <a:rPr lang="en-US" sz="2000" b="1" dirty="0">
                <a:solidFill>
                  <a:srgbClr val="002948"/>
                </a:solidFill>
                <a:latin typeface="Calibri" panose="020F0502020204030204" pitchFamily="34" charset="0"/>
                <a:cs typeface="Calibri" panose="020F0502020204030204" pitchFamily="34" charset="0"/>
              </a:rPr>
              <a:t>Luigi Celona</a:t>
            </a:r>
            <a:endParaRPr lang="en-US" sz="2000" dirty="0">
              <a:solidFill>
                <a:srgbClr val="002948"/>
              </a:solidFill>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DD49560B-8982-4F0F-B4C7-379CE1755431}"/>
              </a:ext>
            </a:extLst>
          </p:cNvPr>
          <p:cNvSpPr txBox="1"/>
          <p:nvPr/>
        </p:nvSpPr>
        <p:spPr>
          <a:xfrm>
            <a:off x="191344" y="2491240"/>
            <a:ext cx="11754192" cy="721736"/>
          </a:xfrm>
          <a:prstGeom prst="rect">
            <a:avLst/>
          </a:prstGeom>
          <a:noFill/>
        </p:spPr>
        <p:txBody>
          <a:bodyPr wrap="square">
            <a:spAutoFit/>
          </a:bodyPr>
          <a:lstStyle/>
          <a:p>
            <a:pPr algn="ctr">
              <a:lnSpc>
                <a:spcPct val="107000"/>
              </a:lnSpc>
              <a:spcAft>
                <a:spcPts val="800"/>
              </a:spcAft>
            </a:pPr>
            <a:r>
              <a:rPr lang="en-US" sz="4000" b="1" dirty="0">
                <a:solidFill>
                  <a:schemeClr val="bg1"/>
                </a:solidFill>
                <a:latin typeface="Calibri" panose="020F0502020204030204" pitchFamily="34" charset="0"/>
                <a:cs typeface="Calibri" panose="020F0502020204030204" pitchFamily="34" charset="0"/>
              </a:rPr>
              <a:t>Future beams at LNS </a:t>
            </a:r>
          </a:p>
        </p:txBody>
      </p:sp>
      <p:pic>
        <p:nvPicPr>
          <p:cNvPr id="7" name="Immagine 6" descr="Immagine che contiene testo&#10;&#10;Descrizione generata automaticamente">
            <a:extLst>
              <a:ext uri="{FF2B5EF4-FFF2-40B4-BE49-F238E27FC236}">
                <a16:creationId xmlns:a16="http://schemas.microsoft.com/office/drawing/2014/main" id="{63E64B16-5FF6-4C00-BC20-29803922B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058" y="106486"/>
            <a:ext cx="3853590" cy="1013746"/>
          </a:xfrm>
          <a:prstGeom prst="rect">
            <a:avLst/>
          </a:prstGeom>
        </p:spPr>
      </p:pic>
      <p:sp>
        <p:nvSpPr>
          <p:cNvPr id="31" name="CasellaDiTesto 30">
            <a:extLst>
              <a:ext uri="{FF2B5EF4-FFF2-40B4-BE49-F238E27FC236}">
                <a16:creationId xmlns:a16="http://schemas.microsoft.com/office/drawing/2014/main" id="{EBB211CC-8B89-4E7C-9E3F-28AE426421C2}"/>
              </a:ext>
            </a:extLst>
          </p:cNvPr>
          <p:cNvSpPr txBox="1"/>
          <p:nvPr/>
        </p:nvSpPr>
        <p:spPr>
          <a:xfrm>
            <a:off x="-1933" y="31361"/>
            <a:ext cx="4297733" cy="1173463"/>
          </a:xfrm>
          <a:prstGeom prst="rect">
            <a:avLst/>
          </a:prstGeom>
          <a:noFill/>
        </p:spPr>
        <p:txBody>
          <a:bodyPr wrap="square">
            <a:spAutoFit/>
          </a:bodyPr>
          <a:lstStyle/>
          <a:p>
            <a:pPr algn="ctr">
              <a:lnSpc>
                <a:spcPct val="107000"/>
              </a:lnSpc>
              <a:spcAft>
                <a:spcPts val="800"/>
              </a:spcAft>
            </a:pPr>
            <a:r>
              <a:rPr lang="en-US" b="1" dirty="0">
                <a:solidFill>
                  <a:schemeClr val="bg1"/>
                </a:solidFill>
                <a:latin typeface="Calibri" panose="020F0502020204030204" pitchFamily="34" charset="0"/>
                <a:cs typeface="Calibri" panose="020F0502020204030204" pitchFamily="34" charset="0"/>
              </a:rPr>
              <a:t>Nuclear Physics Mid Term Plan in Italy</a:t>
            </a:r>
          </a:p>
          <a:p>
            <a:pPr algn="ctr">
              <a:lnSpc>
                <a:spcPct val="107000"/>
              </a:lnSpc>
              <a:spcAft>
                <a:spcPts val="800"/>
              </a:spcAft>
            </a:pPr>
            <a:r>
              <a:rPr lang="en-US" dirty="0">
                <a:solidFill>
                  <a:schemeClr val="bg1"/>
                </a:solidFill>
                <a:latin typeface="Calibri" panose="020F0502020204030204" pitchFamily="34" charset="0"/>
                <a:cs typeface="Calibri" panose="020F0502020204030204" pitchFamily="34" charset="0"/>
              </a:rPr>
              <a:t>LNS – Session</a:t>
            </a:r>
          </a:p>
          <a:p>
            <a:pPr algn="ctr">
              <a:lnSpc>
                <a:spcPct val="107000"/>
              </a:lnSpc>
              <a:spcAft>
                <a:spcPts val="800"/>
              </a:spcAft>
            </a:pPr>
            <a:r>
              <a:rPr lang="en-US" dirty="0">
                <a:solidFill>
                  <a:schemeClr val="bg1"/>
                </a:solidFill>
                <a:latin typeface="Calibri" panose="020F0502020204030204" pitchFamily="34" charset="0"/>
                <a:cs typeface="Calibri" panose="020F0502020204030204" pitchFamily="34" charset="0"/>
              </a:rPr>
              <a:t>Catania, April 4</a:t>
            </a:r>
            <a:r>
              <a:rPr lang="en-US" baseline="30000" dirty="0">
                <a:solidFill>
                  <a:schemeClr val="bg1"/>
                </a:solidFill>
                <a:latin typeface="Calibri" panose="020F0502020204030204" pitchFamily="34" charset="0"/>
                <a:cs typeface="Calibri" panose="020F0502020204030204" pitchFamily="34" charset="0"/>
              </a:rPr>
              <a:t>th</a:t>
            </a:r>
            <a:r>
              <a:rPr lang="en-US" dirty="0">
                <a:solidFill>
                  <a:schemeClr val="bg1"/>
                </a:solidFill>
                <a:latin typeface="Calibri" panose="020F0502020204030204" pitchFamily="34" charset="0"/>
                <a:cs typeface="Calibri" panose="020F0502020204030204" pitchFamily="34" charset="0"/>
              </a:rPr>
              <a:t>-5</a:t>
            </a:r>
            <a:r>
              <a:rPr lang="en-US" baseline="30000" dirty="0">
                <a:solidFill>
                  <a:schemeClr val="bg1"/>
                </a:solidFill>
                <a:latin typeface="Calibri" panose="020F0502020204030204" pitchFamily="34" charset="0"/>
                <a:cs typeface="Calibri" panose="020F0502020204030204" pitchFamily="34" charset="0"/>
              </a:rPr>
              <a:t>th</a:t>
            </a:r>
            <a:r>
              <a:rPr lang="en-US" dirty="0">
                <a:solidFill>
                  <a:schemeClr val="bg1"/>
                </a:solidFill>
                <a:latin typeface="Calibri" panose="020F0502020204030204" pitchFamily="34" charset="0"/>
                <a:cs typeface="Calibri" panose="020F0502020204030204" pitchFamily="34" charset="0"/>
              </a:rPr>
              <a:t> 2022</a:t>
            </a:r>
            <a:endParaRPr lang="it-IT" dirty="0">
              <a:solidFill>
                <a:schemeClr val="bg1"/>
              </a:solidFill>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7156C7DB-4709-4779-B48F-B7003EDFD4B7}"/>
              </a:ext>
            </a:extLst>
          </p:cNvPr>
          <p:cNvPicPr>
            <a:picLocks noChangeAspect="1"/>
          </p:cNvPicPr>
          <p:nvPr/>
        </p:nvPicPr>
        <p:blipFill>
          <a:blip r:embed="rId5"/>
          <a:stretch>
            <a:fillRect/>
          </a:stretch>
        </p:blipFill>
        <p:spPr>
          <a:xfrm>
            <a:off x="130346" y="646458"/>
            <a:ext cx="1069110" cy="1278446"/>
          </a:xfrm>
          <a:prstGeom prst="rect">
            <a:avLst/>
          </a:prstGeom>
        </p:spPr>
      </p:pic>
      <p:sp>
        <p:nvSpPr>
          <p:cNvPr id="9" name="Rettangolo 8">
            <a:extLst>
              <a:ext uri="{FF2B5EF4-FFF2-40B4-BE49-F238E27FC236}">
                <a16:creationId xmlns:a16="http://schemas.microsoft.com/office/drawing/2014/main" id="{83B9E91A-1A7E-4531-B3DD-34EF429F6B50}"/>
              </a:ext>
            </a:extLst>
          </p:cNvPr>
          <p:cNvSpPr/>
          <p:nvPr/>
        </p:nvSpPr>
        <p:spPr>
          <a:xfrm>
            <a:off x="7248382" y="5021204"/>
            <a:ext cx="5616370" cy="377026"/>
          </a:xfrm>
          <a:prstGeom prst="rect">
            <a:avLst/>
          </a:prstGeom>
          <a:noFill/>
        </p:spPr>
        <p:txBody>
          <a:bodyPr wrap="square" lIns="68580" tIns="34290" rIns="68580" bIns="34290">
            <a:spAutoFit/>
          </a:bodyPr>
          <a:lstStyle/>
          <a:p>
            <a:r>
              <a:rPr lang="en-US" sz="2000" b="1" dirty="0">
                <a:solidFill>
                  <a:srgbClr val="002948"/>
                </a:solidFill>
                <a:latin typeface="Calibri" panose="020F0502020204030204" pitchFamily="34" charset="0"/>
                <a:cs typeface="Calibri" panose="020F0502020204030204" pitchFamily="34" charset="0"/>
              </a:rPr>
              <a:t>Paolo Russotto</a:t>
            </a:r>
            <a:endParaRPr lang="en-US" sz="2000" dirty="0">
              <a:solidFill>
                <a:srgbClr val="002948"/>
              </a:solidFill>
              <a:latin typeface="Calibri" panose="020F0502020204030204" pitchFamily="34" charset="0"/>
              <a:cs typeface="Calibri" panose="020F0502020204030204" pitchFamily="34" charset="0"/>
            </a:endParaRPr>
          </a:p>
        </p:txBody>
      </p:sp>
      <p:sp>
        <p:nvSpPr>
          <p:cNvPr id="10" name="Rettangolo 9">
            <a:extLst>
              <a:ext uri="{FF2B5EF4-FFF2-40B4-BE49-F238E27FC236}">
                <a16:creationId xmlns:a16="http://schemas.microsoft.com/office/drawing/2014/main" id="{CAAB6CE5-A052-4FE5-A5FF-BB295F60959D}"/>
              </a:ext>
            </a:extLst>
          </p:cNvPr>
          <p:cNvSpPr/>
          <p:nvPr/>
        </p:nvSpPr>
        <p:spPr>
          <a:xfrm>
            <a:off x="7248382" y="5363924"/>
            <a:ext cx="4943872" cy="369332"/>
          </a:xfrm>
          <a:prstGeom prst="rect">
            <a:avLst/>
          </a:prstGeom>
        </p:spPr>
        <p:txBody>
          <a:bodyPr wrap="square">
            <a:spAutoFit/>
          </a:bodyPr>
          <a:lstStyle/>
          <a:p>
            <a:r>
              <a:rPr lang="en-US" dirty="0">
                <a:solidFill>
                  <a:srgbClr val="002948"/>
                </a:solidFill>
                <a:latin typeface="Calibri" panose="020F0502020204030204" pitchFamily="34" charset="0"/>
                <a:cs typeface="Calibri" panose="020F0502020204030204" pitchFamily="34" charset="0"/>
              </a:rPr>
              <a:t>INFN-LNS, Catania, Italy</a:t>
            </a:r>
            <a:endParaRPr lang="it-IT" dirty="0">
              <a:solidFill>
                <a:srgbClr val="002948"/>
              </a:solidFill>
              <a:latin typeface="Calibri" panose="020F0502020204030204" pitchFamily="34" charset="0"/>
              <a:cs typeface="Calibri" panose="020F0502020204030204" pitchFamily="34" charset="0"/>
            </a:endParaRPr>
          </a:p>
        </p:txBody>
      </p:sp>
      <p:sp>
        <p:nvSpPr>
          <p:cNvPr id="13" name="Rettangolo 12">
            <a:extLst>
              <a:ext uri="{FF2B5EF4-FFF2-40B4-BE49-F238E27FC236}">
                <a16:creationId xmlns:a16="http://schemas.microsoft.com/office/drawing/2014/main" id="{96784E40-A5A3-4483-9C78-E570C8AB1FE1}"/>
              </a:ext>
            </a:extLst>
          </p:cNvPr>
          <p:cNvSpPr/>
          <p:nvPr/>
        </p:nvSpPr>
        <p:spPr>
          <a:xfrm>
            <a:off x="7248128" y="4653136"/>
            <a:ext cx="4943872" cy="369332"/>
          </a:xfrm>
          <a:prstGeom prst="rect">
            <a:avLst/>
          </a:prstGeom>
        </p:spPr>
        <p:txBody>
          <a:bodyPr wrap="square">
            <a:spAutoFit/>
          </a:bodyPr>
          <a:lstStyle/>
          <a:p>
            <a:r>
              <a:rPr lang="en-US" dirty="0">
                <a:solidFill>
                  <a:srgbClr val="002948"/>
                </a:solidFill>
                <a:latin typeface="Calibri" panose="020F0502020204030204" pitchFamily="34" charset="0"/>
                <a:cs typeface="Calibri" panose="020F0502020204030204" pitchFamily="34" charset="0"/>
              </a:rPr>
              <a:t>INFN-LNS, Catania, Italy</a:t>
            </a:r>
            <a:endParaRPr lang="it-IT" dirty="0">
              <a:solidFill>
                <a:srgbClr val="00294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60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experience</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FRIBs</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9</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grpSp>
        <p:nvGrpSpPr>
          <p:cNvPr id="11" name="Gruppo 10">
            <a:extLst>
              <a:ext uri="{FF2B5EF4-FFF2-40B4-BE49-F238E27FC236}">
                <a16:creationId xmlns:a16="http://schemas.microsoft.com/office/drawing/2014/main" id="{21BAF774-C9F8-4DC0-9111-02729C314F61}"/>
              </a:ext>
            </a:extLst>
          </p:cNvPr>
          <p:cNvGrpSpPr/>
          <p:nvPr/>
        </p:nvGrpSpPr>
        <p:grpSpPr>
          <a:xfrm>
            <a:off x="0" y="1026750"/>
            <a:ext cx="7064829" cy="5964882"/>
            <a:chOff x="121288" y="2201318"/>
            <a:chExt cx="4461345" cy="3675382"/>
          </a:xfrm>
        </p:grpSpPr>
        <p:pic>
          <p:nvPicPr>
            <p:cNvPr id="13" name="Immagine 12">
              <a:extLst>
                <a:ext uri="{FF2B5EF4-FFF2-40B4-BE49-F238E27FC236}">
                  <a16:creationId xmlns:a16="http://schemas.microsoft.com/office/drawing/2014/main" id="{C1AED53F-AA1B-4BED-92C0-3D52145A66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8097"/>
            <a:stretch/>
          </p:blipFill>
          <p:spPr>
            <a:xfrm>
              <a:off x="121288" y="2201318"/>
              <a:ext cx="4435642" cy="3675382"/>
            </a:xfrm>
            <a:prstGeom prst="rect">
              <a:avLst/>
            </a:prstGeom>
          </p:spPr>
        </p:pic>
        <p:sp>
          <p:nvSpPr>
            <p:cNvPr id="14" name="CasellaDiTesto 13">
              <a:extLst>
                <a:ext uri="{FF2B5EF4-FFF2-40B4-BE49-F238E27FC236}">
                  <a16:creationId xmlns:a16="http://schemas.microsoft.com/office/drawing/2014/main" id="{CF0F47E5-C8FB-45B5-A02B-D8AC66E60604}"/>
                </a:ext>
              </a:extLst>
            </p:cNvPr>
            <p:cNvSpPr txBox="1"/>
            <p:nvPr/>
          </p:nvSpPr>
          <p:spPr>
            <a:xfrm>
              <a:off x="3817088" y="2422217"/>
              <a:ext cx="765545" cy="2092932"/>
            </a:xfrm>
            <a:prstGeom prst="rect">
              <a:avLst/>
            </a:prstGeom>
            <a:solidFill>
              <a:schemeClr val="bg1"/>
            </a:solidFill>
          </p:spPr>
          <p:txBody>
            <a:bodyPr wrap="square" rtlCol="0">
              <a:spAutoFit/>
            </a:bodyPr>
            <a:lstStyle/>
            <a:p>
              <a:endParaRPr lang="en-GB" dirty="0"/>
            </a:p>
          </p:txBody>
        </p:sp>
      </p:grpSp>
      <p:sp>
        <p:nvSpPr>
          <p:cNvPr id="15" name="Rettangolo 14">
            <a:extLst>
              <a:ext uri="{FF2B5EF4-FFF2-40B4-BE49-F238E27FC236}">
                <a16:creationId xmlns:a16="http://schemas.microsoft.com/office/drawing/2014/main" id="{523082E8-A19D-4113-913C-F19B8B1F52F1}"/>
              </a:ext>
            </a:extLst>
          </p:cNvPr>
          <p:cNvSpPr/>
          <p:nvPr/>
        </p:nvSpPr>
        <p:spPr>
          <a:xfrm>
            <a:off x="294277" y="645612"/>
            <a:ext cx="11621371" cy="675762"/>
          </a:xfrm>
          <a:prstGeom prst="rect">
            <a:avLst/>
          </a:prstGeom>
        </p:spPr>
        <p:txBody>
          <a:bodyPr wrap="square">
            <a:spAutoFit/>
          </a:bodyPr>
          <a:lstStyle/>
          <a:p>
            <a:pPr lvl="0" algn="just">
              <a:lnSpc>
                <a:spcPct val="107000"/>
              </a:lnSpc>
              <a:spcAft>
                <a:spcPts val="800"/>
              </a:spcAft>
            </a:pPr>
            <a:r>
              <a:rPr lang="en-US" dirty="0">
                <a:latin typeface="Garamond" panose="02020404030301010803" pitchFamily="18" charset="0"/>
                <a:ea typeface="Calibri" panose="020F0502020204030204" pitchFamily="34" charset="0"/>
                <a:cs typeface="Times New Roman" panose="02020603050405020304" pitchFamily="18" charset="0"/>
              </a:rPr>
              <a:t>At INFN-LNS RIBs were produced, </a:t>
            </a:r>
            <a:r>
              <a:rPr lang="en-US" b="1" u="sng" dirty="0">
                <a:latin typeface="Garamond" panose="02020404030301010803" pitchFamily="18" charset="0"/>
                <a:ea typeface="Calibri" panose="020F0502020204030204" pitchFamily="34" charset="0"/>
                <a:cs typeface="Times New Roman" panose="02020603050405020304" pitchFamily="18" charset="0"/>
              </a:rPr>
              <a:t>since 2001</a:t>
            </a:r>
            <a:r>
              <a:rPr lang="en-US" dirty="0">
                <a:latin typeface="Garamond" panose="02020404030301010803" pitchFamily="18" charset="0"/>
                <a:ea typeface="Calibri" panose="020F0502020204030204" pitchFamily="34" charset="0"/>
                <a:cs typeface="Times New Roman" panose="02020603050405020304" pitchFamily="18" charset="0"/>
              </a:rPr>
              <a:t>, using the FRIBs (in Flight Radioactive Ion Beams at LNS) facility through the In-Flight fragmentation method (primary beam accelerated by CS + </a:t>
            </a:r>
            <a:r>
              <a:rPr lang="en-US" baseline="30000" dirty="0">
                <a:latin typeface="Garamond" panose="02020404030301010803" pitchFamily="18" charset="0"/>
                <a:ea typeface="Calibri" panose="020F0502020204030204" pitchFamily="34" charset="0"/>
                <a:cs typeface="Times New Roman" panose="02020603050405020304" pitchFamily="18" charset="0"/>
              </a:rPr>
              <a:t>9</a:t>
            </a:r>
            <a:r>
              <a:rPr lang="en-US" dirty="0">
                <a:latin typeface="Garamond" panose="02020404030301010803" pitchFamily="18" charset="0"/>
                <a:ea typeface="Calibri" panose="020F0502020204030204" pitchFamily="34" charset="0"/>
                <a:cs typeface="Times New Roman" panose="02020603050405020304" pitchFamily="18" charset="0"/>
              </a:rPr>
              <a:t>Be target), employing a maximum beam power of 100 W</a:t>
            </a:r>
          </a:p>
        </p:txBody>
      </p:sp>
      <p:grpSp>
        <p:nvGrpSpPr>
          <p:cNvPr id="16" name="Gruppo 15">
            <a:extLst>
              <a:ext uri="{FF2B5EF4-FFF2-40B4-BE49-F238E27FC236}">
                <a16:creationId xmlns:a16="http://schemas.microsoft.com/office/drawing/2014/main" id="{50F0DC88-074F-48B6-8EF0-78EA0FD25753}"/>
              </a:ext>
            </a:extLst>
          </p:cNvPr>
          <p:cNvGrpSpPr/>
          <p:nvPr/>
        </p:nvGrpSpPr>
        <p:grpSpPr>
          <a:xfrm>
            <a:off x="3647090" y="3911723"/>
            <a:ext cx="4056992" cy="1676778"/>
            <a:chOff x="3647090" y="3694008"/>
            <a:chExt cx="4056992" cy="1676778"/>
          </a:xfrm>
        </p:grpSpPr>
        <p:sp>
          <p:nvSpPr>
            <p:cNvPr id="17" name="CasellaDiTesto 16">
              <a:extLst>
                <a:ext uri="{FF2B5EF4-FFF2-40B4-BE49-F238E27FC236}">
                  <a16:creationId xmlns:a16="http://schemas.microsoft.com/office/drawing/2014/main" id="{9F908274-CD38-428D-9275-E40BCC5825D4}"/>
                </a:ext>
              </a:extLst>
            </p:cNvPr>
            <p:cNvSpPr txBox="1"/>
            <p:nvPr/>
          </p:nvSpPr>
          <p:spPr>
            <a:xfrm>
              <a:off x="4886582" y="3694008"/>
              <a:ext cx="2817500" cy="923330"/>
            </a:xfrm>
            <a:prstGeom prst="rect">
              <a:avLst/>
            </a:prstGeom>
            <a:solidFill>
              <a:srgbClr val="99CCFF"/>
            </a:solidFill>
            <a:scene3d>
              <a:camera prst="orthographicFront"/>
              <a:lightRig rig="threePt" dir="t"/>
            </a:scene3d>
            <a:sp3d>
              <a:bevelT/>
            </a:sp3d>
          </p:spPr>
          <p:txBody>
            <a:bodyPr wrap="square" rtlCol="0">
              <a:spAutoFit/>
            </a:bodyPr>
            <a:lstStyle/>
            <a:p>
              <a:pPr algn="ctr"/>
              <a:r>
                <a:rPr lang="en-US" dirty="0">
                  <a:solidFill>
                    <a:srgbClr val="000000"/>
                  </a:solidFill>
                  <a:latin typeface="Arial" pitchFamily="34" charset="0"/>
                </a:rPr>
                <a:t>Two 45° dipoles of the beam line for the fragments selection</a:t>
              </a:r>
            </a:p>
          </p:txBody>
        </p:sp>
        <p:cxnSp>
          <p:nvCxnSpPr>
            <p:cNvPr id="20" name="Connettore 2 19">
              <a:extLst>
                <a:ext uri="{FF2B5EF4-FFF2-40B4-BE49-F238E27FC236}">
                  <a16:creationId xmlns:a16="http://schemas.microsoft.com/office/drawing/2014/main" id="{4B292EDA-0F38-4214-8C48-B41D70273910}"/>
                </a:ext>
              </a:extLst>
            </p:cNvPr>
            <p:cNvCxnSpPr/>
            <p:nvPr/>
          </p:nvCxnSpPr>
          <p:spPr>
            <a:xfrm flipH="1">
              <a:off x="3647090" y="4564216"/>
              <a:ext cx="1404818" cy="806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B0ED0E55-092C-4FBD-8A36-59C6CAE567AD}"/>
              </a:ext>
            </a:extLst>
          </p:cNvPr>
          <p:cNvSpPr txBox="1"/>
          <p:nvPr/>
        </p:nvSpPr>
        <p:spPr>
          <a:xfrm>
            <a:off x="11441" y="4453636"/>
            <a:ext cx="1404818" cy="646331"/>
          </a:xfrm>
          <a:prstGeom prst="rect">
            <a:avLst/>
          </a:prstGeom>
          <a:solidFill>
            <a:srgbClr val="FFC000"/>
          </a:solidFill>
          <a:scene3d>
            <a:camera prst="orthographicFront"/>
            <a:lightRig rig="threePt" dir="t"/>
          </a:scene3d>
          <a:sp3d>
            <a:bevelT/>
          </a:sp3d>
        </p:spPr>
        <p:txBody>
          <a:bodyPr wrap="square">
            <a:spAutoFit/>
          </a:bodyPr>
          <a:lstStyle/>
          <a:p>
            <a:pPr algn="ctr">
              <a:defRPr/>
            </a:pPr>
            <a:r>
              <a:rPr lang="en-US" dirty="0">
                <a:solidFill>
                  <a:srgbClr val="000000"/>
                </a:solidFill>
              </a:rPr>
              <a:t>production target </a:t>
            </a:r>
          </a:p>
        </p:txBody>
      </p:sp>
      <p:sp>
        <p:nvSpPr>
          <p:cNvPr id="22" name="Ovale 21">
            <a:extLst>
              <a:ext uri="{FF2B5EF4-FFF2-40B4-BE49-F238E27FC236}">
                <a16:creationId xmlns:a16="http://schemas.microsoft.com/office/drawing/2014/main" id="{346607D2-C723-4FAC-BD9B-F1B854EACD18}"/>
              </a:ext>
            </a:extLst>
          </p:cNvPr>
          <p:cNvSpPr/>
          <p:nvPr/>
        </p:nvSpPr>
        <p:spPr>
          <a:xfrm>
            <a:off x="1282262" y="1981041"/>
            <a:ext cx="2785241" cy="139775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uppo 22">
            <a:extLst>
              <a:ext uri="{FF2B5EF4-FFF2-40B4-BE49-F238E27FC236}">
                <a16:creationId xmlns:a16="http://schemas.microsoft.com/office/drawing/2014/main" id="{7697BEF0-7358-40FB-B4E3-10404478DAE6}"/>
              </a:ext>
            </a:extLst>
          </p:cNvPr>
          <p:cNvGrpSpPr/>
          <p:nvPr/>
        </p:nvGrpSpPr>
        <p:grpSpPr>
          <a:xfrm>
            <a:off x="4067503" y="1651028"/>
            <a:ext cx="8035426" cy="4167824"/>
            <a:chOff x="4067503" y="1432046"/>
            <a:chExt cx="8035426" cy="4167824"/>
          </a:xfrm>
        </p:grpSpPr>
        <p:sp>
          <p:nvSpPr>
            <p:cNvPr id="24" name="Rettangolo 23">
              <a:extLst>
                <a:ext uri="{FF2B5EF4-FFF2-40B4-BE49-F238E27FC236}">
                  <a16:creationId xmlns:a16="http://schemas.microsoft.com/office/drawing/2014/main" id="{E7EBA6FE-5445-4D81-A907-5D682D074130}"/>
                </a:ext>
              </a:extLst>
            </p:cNvPr>
            <p:cNvSpPr/>
            <p:nvPr/>
          </p:nvSpPr>
          <p:spPr>
            <a:xfrm>
              <a:off x="7897761" y="1432046"/>
              <a:ext cx="4116833" cy="369332"/>
            </a:xfrm>
            <a:prstGeom prst="rect">
              <a:avLst/>
            </a:prstGeom>
          </p:spPr>
          <p:txBody>
            <a:bodyPr wrap="none">
              <a:spAutoFit/>
            </a:bodyPr>
            <a:lstStyle/>
            <a:p>
              <a:r>
                <a:rPr lang="en-US" dirty="0">
                  <a:latin typeface="Garamond" panose="02020404030301010803" pitchFamily="18" charset="0"/>
                </a:rPr>
                <a:t>Tagging system in the CHIMERA beam line</a:t>
              </a:r>
              <a:endParaRPr lang="en-GB" dirty="0">
                <a:latin typeface="Garamond" panose="02020404030301010803" pitchFamily="18" charset="0"/>
              </a:endParaRPr>
            </a:p>
          </p:txBody>
        </p:sp>
        <p:pic>
          <p:nvPicPr>
            <p:cNvPr id="25" name="Picture 2" descr="https://www.lns.infn.it/images/Esperimenti/Fribs/Fribs2.png">
              <a:extLst>
                <a:ext uri="{FF2B5EF4-FFF2-40B4-BE49-F238E27FC236}">
                  <a16:creationId xmlns:a16="http://schemas.microsoft.com/office/drawing/2014/main" id="{84304F1F-B286-4D18-BB3C-014FBC947E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8423" y="1801378"/>
              <a:ext cx="4114506" cy="3798492"/>
            </a:xfrm>
            <a:prstGeom prst="rect">
              <a:avLst/>
            </a:prstGeom>
            <a:noFill/>
            <a:extLst>
              <a:ext uri="{909E8E84-426E-40DD-AFC4-6F175D3DCCD1}">
                <a14:hiddenFill xmlns:a14="http://schemas.microsoft.com/office/drawing/2010/main">
                  <a:solidFill>
                    <a:srgbClr val="FFFFFF"/>
                  </a:solidFill>
                </a14:hiddenFill>
              </a:ext>
            </a:extLst>
          </p:spPr>
        </p:pic>
        <p:sp>
          <p:nvSpPr>
            <p:cNvPr id="26" name="Rettangolo 25">
              <a:extLst>
                <a:ext uri="{FF2B5EF4-FFF2-40B4-BE49-F238E27FC236}">
                  <a16:creationId xmlns:a16="http://schemas.microsoft.com/office/drawing/2014/main" id="{4B7C83E5-20A4-4C74-813E-DBD36851D221}"/>
                </a:ext>
              </a:extLst>
            </p:cNvPr>
            <p:cNvSpPr/>
            <p:nvPr/>
          </p:nvSpPr>
          <p:spPr>
            <a:xfrm>
              <a:off x="7407609" y="4986670"/>
              <a:ext cx="3071664" cy="584775"/>
            </a:xfrm>
            <a:prstGeom prst="rect">
              <a:avLst/>
            </a:prstGeom>
          </p:spPr>
          <p:txBody>
            <a:bodyPr wrap="square">
              <a:spAutoFit/>
            </a:bodyPr>
            <a:lstStyle/>
            <a:p>
              <a:pPr algn="ctr"/>
              <a:r>
                <a:rPr lang="it-IT" sz="1600" dirty="0">
                  <a:solidFill>
                    <a:srgbClr val="00B050"/>
                  </a:solidFill>
                  <a:latin typeface="Garamond" panose="02020404030301010803" pitchFamily="18" charset="0"/>
                </a:rPr>
                <a:t>Lombardo I. et al., </a:t>
              </a:r>
              <a:r>
                <a:rPr lang="it-IT" sz="1600" dirty="0" err="1">
                  <a:solidFill>
                    <a:srgbClr val="00B050"/>
                  </a:solidFill>
                  <a:latin typeface="Garamond" panose="02020404030301010803" pitchFamily="18" charset="0"/>
                </a:rPr>
                <a:t>Nucl</a:t>
              </a:r>
              <a:r>
                <a:rPr lang="it-IT" sz="1600" dirty="0">
                  <a:solidFill>
                    <a:srgbClr val="00B050"/>
                  </a:solidFill>
                  <a:latin typeface="Garamond" panose="02020404030301010803" pitchFamily="18" charset="0"/>
                </a:rPr>
                <a:t>. </a:t>
              </a:r>
              <a:r>
                <a:rPr lang="it-IT" sz="1600" dirty="0" err="1">
                  <a:solidFill>
                    <a:srgbClr val="00B050"/>
                  </a:solidFill>
                  <a:latin typeface="Garamond" panose="02020404030301010803" pitchFamily="18" charset="0"/>
                </a:rPr>
                <a:t>Phys</a:t>
              </a:r>
              <a:r>
                <a:rPr lang="it-IT" sz="1600" dirty="0">
                  <a:solidFill>
                    <a:srgbClr val="00B050"/>
                  </a:solidFill>
                  <a:latin typeface="Garamond" panose="02020404030301010803" pitchFamily="18" charset="0"/>
                </a:rPr>
                <a:t>. B, 215 (2011) 272</a:t>
              </a:r>
              <a:endParaRPr lang="en-GB" sz="1600" dirty="0">
                <a:solidFill>
                  <a:srgbClr val="00B050"/>
                </a:solidFill>
                <a:latin typeface="Garamond" panose="02020404030301010803" pitchFamily="18" charset="0"/>
              </a:endParaRPr>
            </a:p>
          </p:txBody>
        </p:sp>
        <p:cxnSp>
          <p:nvCxnSpPr>
            <p:cNvPr id="27" name="Connettore 2 26">
              <a:extLst>
                <a:ext uri="{FF2B5EF4-FFF2-40B4-BE49-F238E27FC236}">
                  <a16:creationId xmlns:a16="http://schemas.microsoft.com/office/drawing/2014/main" id="{9059632B-9DA5-494A-83E8-B1B42D220ADF}"/>
                </a:ext>
              </a:extLst>
            </p:cNvPr>
            <p:cNvCxnSpPr>
              <a:stCxn id="22" idx="6"/>
            </p:cNvCxnSpPr>
            <p:nvPr/>
          </p:nvCxnSpPr>
          <p:spPr>
            <a:xfrm>
              <a:off x="4067503" y="2679921"/>
              <a:ext cx="3830258" cy="8905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CasellaDiTesto 1">
            <a:extLst>
              <a:ext uri="{FF2B5EF4-FFF2-40B4-BE49-F238E27FC236}">
                <a16:creationId xmlns:a16="http://schemas.microsoft.com/office/drawing/2014/main" id="{C278C2F5-4401-4C3B-8927-2BB978C5F5AB}"/>
              </a:ext>
            </a:extLst>
          </p:cNvPr>
          <p:cNvSpPr txBox="1"/>
          <p:nvPr/>
        </p:nvSpPr>
        <p:spPr>
          <a:xfrm>
            <a:off x="4035072" y="1489835"/>
            <a:ext cx="3491554" cy="646331"/>
          </a:xfrm>
          <a:prstGeom prst="rect">
            <a:avLst/>
          </a:prstGeom>
          <a:noFill/>
        </p:spPr>
        <p:txBody>
          <a:bodyPr wrap="square" rtlCol="0">
            <a:spAutoFit/>
          </a:bodyPr>
          <a:lstStyle/>
          <a:p>
            <a:r>
              <a:rPr lang="en-US" dirty="0">
                <a:latin typeface="Garamond" panose="02020404030301010803" pitchFamily="18" charset="0"/>
              </a:rPr>
              <a:t>RIBs produced: from </a:t>
            </a:r>
            <a:r>
              <a:rPr lang="en-US" baseline="30000" dirty="0">
                <a:latin typeface="Garamond" panose="02020404030301010803" pitchFamily="18" charset="0"/>
              </a:rPr>
              <a:t>6</a:t>
            </a:r>
            <a:r>
              <a:rPr lang="en-US" dirty="0">
                <a:latin typeface="Garamond" panose="02020404030301010803" pitchFamily="18" charset="0"/>
              </a:rPr>
              <a:t>He to </a:t>
            </a:r>
            <a:r>
              <a:rPr lang="en-US" baseline="30000" dirty="0">
                <a:latin typeface="Garamond" panose="02020404030301010803" pitchFamily="18" charset="0"/>
              </a:rPr>
              <a:t>68</a:t>
            </a:r>
            <a:r>
              <a:rPr lang="en-US" dirty="0">
                <a:latin typeface="Garamond" panose="02020404030301010803" pitchFamily="18" charset="0"/>
              </a:rPr>
              <a:t>Ni with max intensity of ≈ 10</a:t>
            </a:r>
            <a:r>
              <a:rPr lang="en-US" baseline="30000" dirty="0">
                <a:latin typeface="Garamond" panose="02020404030301010803" pitchFamily="18" charset="0"/>
              </a:rPr>
              <a:t>5</a:t>
            </a:r>
            <a:r>
              <a:rPr lang="en-US" dirty="0">
                <a:latin typeface="Garamond" panose="02020404030301010803" pitchFamily="18" charset="0"/>
              </a:rPr>
              <a:t> </a:t>
            </a:r>
            <a:r>
              <a:rPr lang="en-US" dirty="0" err="1">
                <a:latin typeface="Garamond" panose="02020404030301010803" pitchFamily="18" charset="0"/>
              </a:rPr>
              <a:t>pps</a:t>
            </a:r>
            <a:endParaRPr lang="en-US" dirty="0">
              <a:latin typeface="Garamond" panose="02020404030301010803" pitchFamily="18" charset="0"/>
            </a:endParaRPr>
          </a:p>
        </p:txBody>
      </p:sp>
    </p:spTree>
    <p:custDataLst>
      <p:tags r:id="rId1"/>
    </p:custDataLst>
    <p:extLst>
      <p:ext uri="{BB962C8B-B14F-4D97-AF65-F5344CB8AC3E}">
        <p14:creationId xmlns:p14="http://schemas.microsoft.com/office/powerpoint/2010/main" val="16378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experience</a:t>
            </a:r>
            <a:r>
              <a:rPr lang="it-IT" dirty="0">
                <a:solidFill>
                  <a:schemeClr val="bg1"/>
                </a:solidFill>
                <a:latin typeface="Calibri" panose="020F0502020204030204" pitchFamily="34" charset="0"/>
                <a:cs typeface="Calibri" panose="020F0502020204030204" pitchFamily="34" charset="0"/>
              </a:rPr>
              <a:t>: FRIBS</a:t>
            </a: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10</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grpSp>
        <p:nvGrpSpPr>
          <p:cNvPr id="11" name="Gruppo 10">
            <a:extLst>
              <a:ext uri="{FF2B5EF4-FFF2-40B4-BE49-F238E27FC236}">
                <a16:creationId xmlns:a16="http://schemas.microsoft.com/office/drawing/2014/main" id="{CC2A42A6-E9E6-44D9-B0CB-A01E55D34261}"/>
              </a:ext>
            </a:extLst>
          </p:cNvPr>
          <p:cNvGrpSpPr/>
          <p:nvPr/>
        </p:nvGrpSpPr>
        <p:grpSpPr>
          <a:xfrm>
            <a:off x="124510" y="289765"/>
            <a:ext cx="5653251" cy="3558992"/>
            <a:chOff x="-1147765" y="3046164"/>
            <a:chExt cx="5653251" cy="3558992"/>
          </a:xfrm>
        </p:grpSpPr>
        <p:grpSp>
          <p:nvGrpSpPr>
            <p:cNvPr id="13" name="Gruppo 12">
              <a:extLst>
                <a:ext uri="{FF2B5EF4-FFF2-40B4-BE49-F238E27FC236}">
                  <a16:creationId xmlns:a16="http://schemas.microsoft.com/office/drawing/2014/main" id="{01DC55BB-B257-4919-BA44-455878734CE5}"/>
                </a:ext>
              </a:extLst>
            </p:cNvPr>
            <p:cNvGrpSpPr/>
            <p:nvPr/>
          </p:nvGrpSpPr>
          <p:grpSpPr>
            <a:xfrm>
              <a:off x="-1147765" y="3046164"/>
              <a:ext cx="5653251" cy="3558992"/>
              <a:chOff x="98001" y="3098788"/>
              <a:chExt cx="5653251" cy="3558992"/>
            </a:xfrm>
          </p:grpSpPr>
          <p:grpSp>
            <p:nvGrpSpPr>
              <p:cNvPr id="32" name="Gruppo 31">
                <a:extLst>
                  <a:ext uri="{FF2B5EF4-FFF2-40B4-BE49-F238E27FC236}">
                    <a16:creationId xmlns:a16="http://schemas.microsoft.com/office/drawing/2014/main" id="{0531DEB6-F5A3-482A-9925-2E23A9DD32AA}"/>
                  </a:ext>
                </a:extLst>
              </p:cNvPr>
              <p:cNvGrpSpPr/>
              <p:nvPr/>
            </p:nvGrpSpPr>
            <p:grpSpPr>
              <a:xfrm>
                <a:off x="521234" y="3098788"/>
                <a:ext cx="5230018" cy="3558992"/>
                <a:chOff x="2230101" y="3501008"/>
                <a:chExt cx="4894192" cy="3151413"/>
              </a:xfrm>
            </p:grpSpPr>
            <p:pic>
              <p:nvPicPr>
                <p:cNvPr id="35" name="Immagine 34">
                  <a:extLst>
                    <a:ext uri="{FF2B5EF4-FFF2-40B4-BE49-F238E27FC236}">
                      <a16:creationId xmlns:a16="http://schemas.microsoft.com/office/drawing/2014/main" id="{19D2D8F2-91A2-49EB-B3CA-9DDF10306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7242" y="3501008"/>
                  <a:ext cx="4649515" cy="3151413"/>
                </a:xfrm>
                <a:prstGeom prst="rect">
                  <a:avLst/>
                </a:prstGeom>
              </p:spPr>
            </p:pic>
            <p:sp>
              <p:nvSpPr>
                <p:cNvPr id="36" name="CasellaDiTesto 35">
                  <a:extLst>
                    <a:ext uri="{FF2B5EF4-FFF2-40B4-BE49-F238E27FC236}">
                      <a16:creationId xmlns:a16="http://schemas.microsoft.com/office/drawing/2014/main" id="{CEB87C53-1340-4CC1-8BCC-DD942544A33A}"/>
                    </a:ext>
                  </a:extLst>
                </p:cNvPr>
                <p:cNvSpPr txBox="1"/>
                <p:nvPr/>
              </p:nvSpPr>
              <p:spPr>
                <a:xfrm rot="16200000">
                  <a:off x="1907891" y="4377940"/>
                  <a:ext cx="961235" cy="316815"/>
                </a:xfrm>
                <a:prstGeom prst="rect">
                  <a:avLst/>
                </a:prstGeom>
                <a:solidFill>
                  <a:srgbClr val="FFC000"/>
                </a:solidFill>
              </p:spPr>
              <p:txBody>
                <a:bodyPr wrap="none" rtlCol="0">
                  <a:spAutoFit/>
                </a:bodyPr>
                <a:lstStyle/>
                <a:p>
                  <a:r>
                    <a:rPr lang="el-GR" sz="1600" dirty="0"/>
                    <a:t>Δ</a:t>
                  </a:r>
                  <a:r>
                    <a:rPr lang="it-IT" sz="1600" dirty="0"/>
                    <a:t>E (</a:t>
                  </a:r>
                  <a:r>
                    <a:rPr lang="en-US" sz="1600" dirty="0"/>
                    <a:t>MeV)</a:t>
                  </a:r>
                </a:p>
              </p:txBody>
            </p:sp>
            <p:sp>
              <p:nvSpPr>
                <p:cNvPr id="37" name="CasellaDiTesto 36">
                  <a:extLst>
                    <a:ext uri="{FF2B5EF4-FFF2-40B4-BE49-F238E27FC236}">
                      <a16:creationId xmlns:a16="http://schemas.microsoft.com/office/drawing/2014/main" id="{FE271132-0B83-4D22-A726-6A884CD2B677}"/>
                    </a:ext>
                  </a:extLst>
                </p:cNvPr>
                <p:cNvSpPr txBox="1"/>
                <p:nvPr/>
              </p:nvSpPr>
              <p:spPr>
                <a:xfrm>
                  <a:off x="6226949" y="6306110"/>
                  <a:ext cx="897344" cy="299782"/>
                </a:xfrm>
                <a:prstGeom prst="rect">
                  <a:avLst/>
                </a:prstGeom>
                <a:solidFill>
                  <a:srgbClr val="FFC000"/>
                </a:solidFill>
              </p:spPr>
              <p:txBody>
                <a:bodyPr wrap="none" rtlCol="0">
                  <a:spAutoFit/>
                </a:bodyPr>
                <a:lstStyle/>
                <a:p>
                  <a:r>
                    <a:rPr lang="en-US" sz="1600" dirty="0" err="1"/>
                    <a:t>ToF</a:t>
                  </a:r>
                  <a:r>
                    <a:rPr lang="en-US" sz="1600" dirty="0"/>
                    <a:t> (ns)</a:t>
                  </a:r>
                </a:p>
              </p:txBody>
            </p:sp>
          </p:grpSp>
          <p:sp>
            <p:nvSpPr>
              <p:cNvPr id="33" name="CasellaDiTesto 32">
                <a:extLst>
                  <a:ext uri="{FF2B5EF4-FFF2-40B4-BE49-F238E27FC236}">
                    <a16:creationId xmlns:a16="http://schemas.microsoft.com/office/drawing/2014/main" id="{FA26E674-5E2F-4147-BA16-847791FA0C1E}"/>
                  </a:ext>
                </a:extLst>
              </p:cNvPr>
              <p:cNvSpPr txBox="1"/>
              <p:nvPr/>
            </p:nvSpPr>
            <p:spPr>
              <a:xfrm>
                <a:off x="98001" y="3131388"/>
                <a:ext cx="2549096" cy="461665"/>
              </a:xfrm>
              <a:prstGeom prst="rect">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1200" b="1" baseline="30000" dirty="0"/>
                  <a:t>18</a:t>
                </a:r>
                <a:r>
                  <a:rPr lang="en-US" sz="1200" b="1" dirty="0"/>
                  <a:t>O(55 </a:t>
                </a:r>
                <a:r>
                  <a:rPr lang="en-US" sz="1200" b="1" dirty="0" err="1"/>
                  <a:t>AMeV</a:t>
                </a:r>
                <a:r>
                  <a:rPr lang="en-US" sz="1200" b="1" dirty="0"/>
                  <a:t>) + </a:t>
                </a:r>
                <a:r>
                  <a:rPr lang="en-US" sz="1200" b="1" baseline="30000" dirty="0"/>
                  <a:t>9</a:t>
                </a:r>
                <a:r>
                  <a:rPr lang="en-US" sz="1200" b="1" dirty="0"/>
                  <a:t>Be(1500 um)</a:t>
                </a:r>
              </a:p>
              <a:p>
                <a:pPr algn="ctr"/>
                <a:r>
                  <a:rPr lang="en-US" sz="1200" b="1" dirty="0"/>
                  <a:t>B</a:t>
                </a:r>
                <a:r>
                  <a:rPr lang="el-GR" sz="1200" b="1" dirty="0"/>
                  <a:t>ρ</a:t>
                </a:r>
                <a:r>
                  <a:rPr lang="en-US" sz="1200" b="1" dirty="0"/>
                  <a:t>=2.78Tm</a:t>
                </a:r>
              </a:p>
            </p:txBody>
          </p:sp>
        </p:grpSp>
        <p:grpSp>
          <p:nvGrpSpPr>
            <p:cNvPr id="14" name="Gruppo 13">
              <a:extLst>
                <a:ext uri="{FF2B5EF4-FFF2-40B4-BE49-F238E27FC236}">
                  <a16:creationId xmlns:a16="http://schemas.microsoft.com/office/drawing/2014/main" id="{224F76E7-AE2F-4C43-B668-8E581CE0BCFF}"/>
                </a:ext>
              </a:extLst>
            </p:cNvPr>
            <p:cNvGrpSpPr/>
            <p:nvPr/>
          </p:nvGrpSpPr>
          <p:grpSpPr>
            <a:xfrm>
              <a:off x="2678162" y="3453900"/>
              <a:ext cx="1000098" cy="2696220"/>
              <a:chOff x="3923928" y="3506524"/>
              <a:chExt cx="1000098" cy="2696220"/>
            </a:xfrm>
          </p:grpSpPr>
          <p:cxnSp>
            <p:nvCxnSpPr>
              <p:cNvPr id="30" name="Connettore 2 29">
                <a:extLst>
                  <a:ext uri="{FF2B5EF4-FFF2-40B4-BE49-F238E27FC236}">
                    <a16:creationId xmlns:a16="http://schemas.microsoft.com/office/drawing/2014/main" id="{B45B8A3C-E81C-4BD4-9421-B9697EBF55A7}"/>
                  </a:ext>
                </a:extLst>
              </p:cNvPr>
              <p:cNvCxnSpPr/>
              <p:nvPr/>
            </p:nvCxnSpPr>
            <p:spPr>
              <a:xfrm flipV="1">
                <a:off x="3923928" y="3645024"/>
                <a:ext cx="0" cy="25577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6EB75600-32F9-4EE0-897B-D4618C55A0A6}"/>
                  </a:ext>
                </a:extLst>
              </p:cNvPr>
              <p:cNvSpPr txBox="1"/>
              <p:nvPr/>
            </p:nvSpPr>
            <p:spPr>
              <a:xfrm>
                <a:off x="4074113" y="3506524"/>
                <a:ext cx="849913" cy="338554"/>
              </a:xfrm>
              <a:prstGeom prst="rect">
                <a:avLst/>
              </a:prstGeom>
              <a:noFill/>
            </p:spPr>
            <p:txBody>
              <a:bodyPr wrap="none" rtlCol="0">
                <a:spAutoFit/>
              </a:bodyPr>
              <a:lstStyle/>
              <a:p>
                <a:r>
                  <a:rPr lang="en-US" sz="1600" b="1" dirty="0">
                    <a:solidFill>
                      <a:srgbClr val="FF0000"/>
                    </a:solidFill>
                  </a:rPr>
                  <a:t>A/Z=3</a:t>
                </a:r>
              </a:p>
            </p:txBody>
          </p:sp>
        </p:grpSp>
        <p:grpSp>
          <p:nvGrpSpPr>
            <p:cNvPr id="15" name="Gruppo 14">
              <a:extLst>
                <a:ext uri="{FF2B5EF4-FFF2-40B4-BE49-F238E27FC236}">
                  <a16:creationId xmlns:a16="http://schemas.microsoft.com/office/drawing/2014/main" id="{ABC7E4B5-40A3-4FEC-918D-E6C19AE7E4A1}"/>
                </a:ext>
              </a:extLst>
            </p:cNvPr>
            <p:cNvGrpSpPr/>
            <p:nvPr/>
          </p:nvGrpSpPr>
          <p:grpSpPr>
            <a:xfrm>
              <a:off x="2874586" y="4024448"/>
              <a:ext cx="598616" cy="2239205"/>
              <a:chOff x="4139952" y="4077072"/>
              <a:chExt cx="598616" cy="2239205"/>
            </a:xfrm>
          </p:grpSpPr>
          <p:sp>
            <p:nvSpPr>
              <p:cNvPr id="25" name="CasellaDiTesto 24">
                <a:extLst>
                  <a:ext uri="{FF2B5EF4-FFF2-40B4-BE49-F238E27FC236}">
                    <a16:creationId xmlns:a16="http://schemas.microsoft.com/office/drawing/2014/main" id="{4F54AC35-E0A9-4055-841F-C69E043E45BB}"/>
                  </a:ext>
                </a:extLst>
              </p:cNvPr>
              <p:cNvSpPr txBox="1"/>
              <p:nvPr/>
            </p:nvSpPr>
            <p:spPr>
              <a:xfrm>
                <a:off x="4159552" y="5946945"/>
                <a:ext cx="522900" cy="369332"/>
              </a:xfrm>
              <a:prstGeom prst="rect">
                <a:avLst/>
              </a:prstGeom>
              <a:solidFill>
                <a:srgbClr val="FFC000"/>
              </a:solidFill>
            </p:spPr>
            <p:txBody>
              <a:bodyPr wrap="none" rtlCol="0">
                <a:spAutoFit/>
              </a:bodyPr>
              <a:lstStyle/>
              <a:p>
                <a:r>
                  <a:rPr lang="en-US" baseline="30000" dirty="0"/>
                  <a:t>6</a:t>
                </a:r>
                <a:r>
                  <a:rPr lang="en-US" dirty="0"/>
                  <a:t>He</a:t>
                </a:r>
              </a:p>
            </p:txBody>
          </p:sp>
          <p:sp>
            <p:nvSpPr>
              <p:cNvPr id="26" name="CasellaDiTesto 25">
                <a:extLst>
                  <a:ext uri="{FF2B5EF4-FFF2-40B4-BE49-F238E27FC236}">
                    <a16:creationId xmlns:a16="http://schemas.microsoft.com/office/drawing/2014/main" id="{EDCD68CC-4762-4523-B531-57E952513D6E}"/>
                  </a:ext>
                </a:extLst>
              </p:cNvPr>
              <p:cNvSpPr txBox="1"/>
              <p:nvPr/>
            </p:nvSpPr>
            <p:spPr>
              <a:xfrm>
                <a:off x="4156357" y="5509428"/>
                <a:ext cx="413896" cy="369332"/>
              </a:xfrm>
              <a:prstGeom prst="rect">
                <a:avLst/>
              </a:prstGeom>
              <a:solidFill>
                <a:srgbClr val="FFC000"/>
              </a:solidFill>
            </p:spPr>
            <p:txBody>
              <a:bodyPr wrap="none" rtlCol="0">
                <a:spAutoFit/>
              </a:bodyPr>
              <a:lstStyle/>
              <a:p>
                <a:r>
                  <a:rPr lang="en-US" baseline="30000" dirty="0"/>
                  <a:t>9</a:t>
                </a:r>
                <a:r>
                  <a:rPr lang="en-US" dirty="0"/>
                  <a:t>Li</a:t>
                </a:r>
              </a:p>
            </p:txBody>
          </p:sp>
          <p:sp>
            <p:nvSpPr>
              <p:cNvPr id="27" name="CasellaDiTesto 26">
                <a:extLst>
                  <a:ext uri="{FF2B5EF4-FFF2-40B4-BE49-F238E27FC236}">
                    <a16:creationId xmlns:a16="http://schemas.microsoft.com/office/drawing/2014/main" id="{14753C04-C3D6-4286-927A-F200A436BA0C}"/>
                  </a:ext>
                </a:extLst>
              </p:cNvPr>
              <p:cNvSpPr txBox="1"/>
              <p:nvPr/>
            </p:nvSpPr>
            <p:spPr>
              <a:xfrm>
                <a:off x="4156357" y="5085184"/>
                <a:ext cx="582211" cy="369332"/>
              </a:xfrm>
              <a:prstGeom prst="rect">
                <a:avLst/>
              </a:prstGeom>
              <a:solidFill>
                <a:srgbClr val="FFC000"/>
              </a:solidFill>
            </p:spPr>
            <p:txBody>
              <a:bodyPr wrap="none" rtlCol="0">
                <a:spAutoFit/>
              </a:bodyPr>
              <a:lstStyle/>
              <a:p>
                <a:r>
                  <a:rPr lang="en-US" baseline="30000" dirty="0"/>
                  <a:t>12</a:t>
                </a:r>
                <a:r>
                  <a:rPr lang="en-US" dirty="0"/>
                  <a:t>Be</a:t>
                </a:r>
              </a:p>
            </p:txBody>
          </p:sp>
          <p:sp>
            <p:nvSpPr>
              <p:cNvPr id="28" name="CasellaDiTesto 27">
                <a:extLst>
                  <a:ext uri="{FF2B5EF4-FFF2-40B4-BE49-F238E27FC236}">
                    <a16:creationId xmlns:a16="http://schemas.microsoft.com/office/drawing/2014/main" id="{0E67B4A6-CC98-43CB-AB32-6C70A2A98156}"/>
                  </a:ext>
                </a:extLst>
              </p:cNvPr>
              <p:cNvSpPr txBox="1"/>
              <p:nvPr/>
            </p:nvSpPr>
            <p:spPr>
              <a:xfrm>
                <a:off x="4139952" y="4653136"/>
                <a:ext cx="466794" cy="369332"/>
              </a:xfrm>
              <a:prstGeom prst="rect">
                <a:avLst/>
              </a:prstGeom>
              <a:solidFill>
                <a:srgbClr val="FFC000"/>
              </a:solidFill>
            </p:spPr>
            <p:txBody>
              <a:bodyPr wrap="none" rtlCol="0">
                <a:spAutoFit/>
              </a:bodyPr>
              <a:lstStyle/>
              <a:p>
                <a:r>
                  <a:rPr lang="en-US" baseline="30000" dirty="0"/>
                  <a:t>15</a:t>
                </a:r>
                <a:r>
                  <a:rPr lang="en-US" dirty="0"/>
                  <a:t>B</a:t>
                </a:r>
              </a:p>
            </p:txBody>
          </p:sp>
          <p:sp>
            <p:nvSpPr>
              <p:cNvPr id="29" name="CasellaDiTesto 28">
                <a:extLst>
                  <a:ext uri="{FF2B5EF4-FFF2-40B4-BE49-F238E27FC236}">
                    <a16:creationId xmlns:a16="http://schemas.microsoft.com/office/drawing/2014/main" id="{5B4CD481-93AC-4BE7-B3D7-D17C1D35D204}"/>
                  </a:ext>
                </a:extLst>
              </p:cNvPr>
              <p:cNvSpPr txBox="1"/>
              <p:nvPr/>
            </p:nvSpPr>
            <p:spPr>
              <a:xfrm>
                <a:off x="4139952" y="4077072"/>
                <a:ext cx="465192" cy="369332"/>
              </a:xfrm>
              <a:prstGeom prst="rect">
                <a:avLst/>
              </a:prstGeom>
              <a:solidFill>
                <a:srgbClr val="FFC000"/>
              </a:solidFill>
            </p:spPr>
            <p:txBody>
              <a:bodyPr wrap="none" rtlCol="0">
                <a:spAutoFit/>
              </a:bodyPr>
              <a:lstStyle/>
              <a:p>
                <a:r>
                  <a:rPr lang="en-US" baseline="30000" dirty="0"/>
                  <a:t>18</a:t>
                </a:r>
                <a:r>
                  <a:rPr lang="en-US" dirty="0"/>
                  <a:t>C</a:t>
                </a:r>
              </a:p>
            </p:txBody>
          </p:sp>
        </p:grpSp>
        <p:grpSp>
          <p:nvGrpSpPr>
            <p:cNvPr id="16" name="Gruppo 15">
              <a:extLst>
                <a:ext uri="{FF2B5EF4-FFF2-40B4-BE49-F238E27FC236}">
                  <a16:creationId xmlns:a16="http://schemas.microsoft.com/office/drawing/2014/main" id="{B3CC270D-2B80-49AF-9864-27FF86C76D84}"/>
                </a:ext>
              </a:extLst>
            </p:cNvPr>
            <p:cNvGrpSpPr/>
            <p:nvPr/>
          </p:nvGrpSpPr>
          <p:grpSpPr>
            <a:xfrm>
              <a:off x="1028918" y="3557051"/>
              <a:ext cx="1567686" cy="2593069"/>
              <a:chOff x="2274684" y="3609675"/>
              <a:chExt cx="1567686" cy="2593069"/>
            </a:xfrm>
          </p:grpSpPr>
          <p:grpSp>
            <p:nvGrpSpPr>
              <p:cNvPr id="17" name="Gruppo 16">
                <a:extLst>
                  <a:ext uri="{FF2B5EF4-FFF2-40B4-BE49-F238E27FC236}">
                    <a16:creationId xmlns:a16="http://schemas.microsoft.com/office/drawing/2014/main" id="{D33CE18A-C79E-42FA-AF3B-FD040F62E5F8}"/>
                  </a:ext>
                </a:extLst>
              </p:cNvPr>
              <p:cNvGrpSpPr/>
              <p:nvPr/>
            </p:nvGrpSpPr>
            <p:grpSpPr>
              <a:xfrm>
                <a:off x="2659033" y="3609675"/>
                <a:ext cx="1183337" cy="2593069"/>
                <a:chOff x="2659033" y="3609675"/>
                <a:chExt cx="1183337" cy="2593069"/>
              </a:xfrm>
            </p:grpSpPr>
            <p:cxnSp>
              <p:nvCxnSpPr>
                <p:cNvPr id="23" name="Connettore 2 22">
                  <a:extLst>
                    <a:ext uri="{FF2B5EF4-FFF2-40B4-BE49-F238E27FC236}">
                      <a16:creationId xmlns:a16="http://schemas.microsoft.com/office/drawing/2014/main" id="{C05519E3-E7C0-47AF-AD46-3080DB698877}"/>
                    </a:ext>
                  </a:extLst>
                </p:cNvPr>
                <p:cNvCxnSpPr/>
                <p:nvPr/>
              </p:nvCxnSpPr>
              <p:spPr>
                <a:xfrm flipV="1">
                  <a:off x="2915816" y="4143019"/>
                  <a:ext cx="0" cy="205972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D0395071-B632-475C-96B5-DA4D9EC2413C}"/>
                    </a:ext>
                  </a:extLst>
                </p:cNvPr>
                <p:cNvSpPr txBox="1"/>
                <p:nvPr/>
              </p:nvSpPr>
              <p:spPr>
                <a:xfrm>
                  <a:off x="2659033" y="3609675"/>
                  <a:ext cx="1183337" cy="338554"/>
                </a:xfrm>
                <a:prstGeom prst="rect">
                  <a:avLst/>
                </a:prstGeom>
                <a:solidFill>
                  <a:srgbClr val="FFCCFF"/>
                </a:solidFill>
              </p:spPr>
              <p:txBody>
                <a:bodyPr wrap="none" rtlCol="0">
                  <a:spAutoFit/>
                </a:bodyPr>
                <a:lstStyle/>
                <a:p>
                  <a:r>
                    <a:rPr lang="en-US" sz="1600" b="1" dirty="0">
                      <a:solidFill>
                        <a:srgbClr val="002060"/>
                      </a:solidFill>
                    </a:rPr>
                    <a:t>A/Z=2.66</a:t>
                  </a:r>
                </a:p>
              </p:txBody>
            </p:sp>
          </p:grpSp>
          <p:grpSp>
            <p:nvGrpSpPr>
              <p:cNvPr id="20" name="Gruppo 19">
                <a:extLst>
                  <a:ext uri="{FF2B5EF4-FFF2-40B4-BE49-F238E27FC236}">
                    <a16:creationId xmlns:a16="http://schemas.microsoft.com/office/drawing/2014/main" id="{9AB938D8-7B9F-4AF2-A947-0ADB0D106532}"/>
                  </a:ext>
                </a:extLst>
              </p:cNvPr>
              <p:cNvGrpSpPr/>
              <p:nvPr/>
            </p:nvGrpSpPr>
            <p:grpSpPr>
              <a:xfrm>
                <a:off x="2274684" y="4301677"/>
                <a:ext cx="402674" cy="1743404"/>
                <a:chOff x="2274684" y="4301677"/>
                <a:chExt cx="402674" cy="1743404"/>
              </a:xfrm>
            </p:grpSpPr>
            <p:sp>
              <p:nvSpPr>
                <p:cNvPr id="21" name="CasellaDiTesto 20">
                  <a:extLst>
                    <a:ext uri="{FF2B5EF4-FFF2-40B4-BE49-F238E27FC236}">
                      <a16:creationId xmlns:a16="http://schemas.microsoft.com/office/drawing/2014/main" id="{1A7E479F-85D3-4374-9ADA-0A224B3EDCB7}"/>
                    </a:ext>
                  </a:extLst>
                </p:cNvPr>
                <p:cNvSpPr txBox="1"/>
                <p:nvPr/>
              </p:nvSpPr>
              <p:spPr>
                <a:xfrm>
                  <a:off x="2274684" y="4301677"/>
                  <a:ext cx="402674" cy="307777"/>
                </a:xfrm>
                <a:prstGeom prst="rect">
                  <a:avLst/>
                </a:prstGeom>
                <a:solidFill>
                  <a:srgbClr val="FFC000"/>
                </a:solidFill>
              </p:spPr>
              <p:txBody>
                <a:bodyPr wrap="none" rtlCol="0">
                  <a:spAutoFit/>
                </a:bodyPr>
                <a:lstStyle/>
                <a:p>
                  <a:r>
                    <a:rPr lang="en-US" sz="1400" baseline="30000" dirty="0"/>
                    <a:t>16</a:t>
                  </a:r>
                  <a:r>
                    <a:rPr lang="en-US" sz="1400" dirty="0"/>
                    <a:t>C</a:t>
                  </a:r>
                </a:p>
              </p:txBody>
            </p:sp>
            <p:sp>
              <p:nvSpPr>
                <p:cNvPr id="22" name="CasellaDiTesto 21">
                  <a:extLst>
                    <a:ext uri="{FF2B5EF4-FFF2-40B4-BE49-F238E27FC236}">
                      <a16:creationId xmlns:a16="http://schemas.microsoft.com/office/drawing/2014/main" id="{02E541EF-7106-4A4B-BD18-B5C168CB076E}"/>
                    </a:ext>
                  </a:extLst>
                </p:cNvPr>
                <p:cNvSpPr txBox="1"/>
                <p:nvPr/>
              </p:nvSpPr>
              <p:spPr>
                <a:xfrm>
                  <a:off x="2289806" y="5737304"/>
                  <a:ext cx="362600" cy="307777"/>
                </a:xfrm>
                <a:prstGeom prst="rect">
                  <a:avLst/>
                </a:prstGeom>
                <a:solidFill>
                  <a:srgbClr val="FFC000"/>
                </a:solidFill>
              </p:spPr>
              <p:txBody>
                <a:bodyPr wrap="none" rtlCol="0">
                  <a:spAutoFit/>
                </a:bodyPr>
                <a:lstStyle/>
                <a:p>
                  <a:r>
                    <a:rPr lang="en-US" sz="1400" baseline="30000" dirty="0"/>
                    <a:t>8</a:t>
                  </a:r>
                  <a:r>
                    <a:rPr lang="en-US" sz="1400" dirty="0"/>
                    <a:t>Li</a:t>
                  </a:r>
                </a:p>
              </p:txBody>
            </p:sp>
          </p:grpSp>
        </p:grpSp>
      </p:grpSp>
      <p:grpSp>
        <p:nvGrpSpPr>
          <p:cNvPr id="38" name="Gruppo 37">
            <a:extLst>
              <a:ext uri="{FF2B5EF4-FFF2-40B4-BE49-F238E27FC236}">
                <a16:creationId xmlns:a16="http://schemas.microsoft.com/office/drawing/2014/main" id="{4C63C85E-8722-4457-A173-16ED2F017C13}"/>
              </a:ext>
            </a:extLst>
          </p:cNvPr>
          <p:cNvGrpSpPr/>
          <p:nvPr/>
        </p:nvGrpSpPr>
        <p:grpSpPr>
          <a:xfrm>
            <a:off x="6740094" y="642174"/>
            <a:ext cx="4824247" cy="3199456"/>
            <a:chOff x="-271272" y="575978"/>
            <a:chExt cx="4911772" cy="3328165"/>
          </a:xfrm>
        </p:grpSpPr>
        <p:pic>
          <p:nvPicPr>
            <p:cNvPr id="39" name="Immagine 38">
              <a:extLst>
                <a:ext uri="{FF2B5EF4-FFF2-40B4-BE49-F238E27FC236}">
                  <a16:creationId xmlns:a16="http://schemas.microsoft.com/office/drawing/2014/main" id="{E814E845-969D-4566-A7E1-09ADCF5831CD}"/>
                </a:ext>
              </a:extLst>
            </p:cNvPr>
            <p:cNvPicPr>
              <a:picLocks noChangeAspect="1"/>
            </p:cNvPicPr>
            <p:nvPr/>
          </p:nvPicPr>
          <p:blipFill rotWithShape="1">
            <a:blip r:embed="rId8"/>
            <a:srcRect l="10571" r="9127"/>
            <a:stretch/>
          </p:blipFill>
          <p:spPr>
            <a:xfrm>
              <a:off x="395536" y="763907"/>
              <a:ext cx="2952328" cy="2953125"/>
            </a:xfrm>
            <a:prstGeom prst="rect">
              <a:avLst/>
            </a:prstGeom>
          </p:spPr>
        </p:pic>
        <p:sp>
          <p:nvSpPr>
            <p:cNvPr id="40" name="CasellaDiTesto 39">
              <a:extLst>
                <a:ext uri="{FF2B5EF4-FFF2-40B4-BE49-F238E27FC236}">
                  <a16:creationId xmlns:a16="http://schemas.microsoft.com/office/drawing/2014/main" id="{D5B90B6D-524D-40F1-9A8C-CC7314215237}"/>
                </a:ext>
              </a:extLst>
            </p:cNvPr>
            <p:cNvSpPr txBox="1"/>
            <p:nvPr/>
          </p:nvSpPr>
          <p:spPr>
            <a:xfrm>
              <a:off x="-271272" y="575978"/>
              <a:ext cx="4911772" cy="352174"/>
            </a:xfrm>
            <a:prstGeom prst="rect">
              <a:avLst/>
            </a:prstGeom>
            <a:solidFill>
              <a:srgbClr val="67725E">
                <a:alpha val="10000"/>
              </a:srgbClr>
            </a:solidFill>
          </p:spPr>
          <p:txBody>
            <a:bodyPr wrap="square" rtlCol="0">
              <a:spAutoFit/>
            </a:bodyPr>
            <a:lstStyle/>
            <a:p>
              <a:r>
                <a:rPr lang="it-IT" sz="1600" b="1" dirty="0">
                  <a:solidFill>
                    <a:srgbClr val="FF0000"/>
                  </a:solidFill>
                </a:rPr>
                <a:t>Di-</a:t>
              </a:r>
              <a:r>
                <a:rPr lang="it-IT" sz="1600" b="1" dirty="0" err="1">
                  <a:solidFill>
                    <a:srgbClr val="FF0000"/>
                  </a:solidFill>
                </a:rPr>
                <a:t>proton</a:t>
              </a:r>
              <a:r>
                <a:rPr lang="it-IT" sz="1600" b="1" dirty="0">
                  <a:solidFill>
                    <a:srgbClr val="FF0000"/>
                  </a:solidFill>
                </a:rPr>
                <a:t> </a:t>
              </a:r>
              <a:r>
                <a:rPr lang="it-IT" sz="1600" b="1" dirty="0" err="1">
                  <a:solidFill>
                    <a:srgbClr val="FF0000"/>
                  </a:solidFill>
                </a:rPr>
                <a:t>decay</a:t>
              </a:r>
              <a:r>
                <a:rPr lang="it-IT" sz="1600" b="1" dirty="0">
                  <a:solidFill>
                    <a:srgbClr val="FF0000"/>
                  </a:solidFill>
                </a:rPr>
                <a:t> from </a:t>
              </a:r>
              <a:r>
                <a:rPr lang="it-IT" sz="1600" b="1" baseline="30000" dirty="0">
                  <a:solidFill>
                    <a:srgbClr val="FF0000"/>
                  </a:solidFill>
                </a:rPr>
                <a:t>18</a:t>
              </a:r>
              <a:r>
                <a:rPr lang="it-IT" sz="1600" b="1" dirty="0">
                  <a:solidFill>
                    <a:srgbClr val="FF0000"/>
                  </a:solidFill>
                </a:rPr>
                <a:t>Ne </a:t>
              </a:r>
              <a:r>
                <a:rPr lang="it-IT" sz="1600" b="1" dirty="0" err="1">
                  <a:solidFill>
                    <a:srgbClr val="FF0000"/>
                  </a:solidFill>
                </a:rPr>
                <a:t>excited</a:t>
              </a:r>
              <a:r>
                <a:rPr lang="it-IT" sz="1600" b="1" dirty="0">
                  <a:solidFill>
                    <a:srgbClr val="FF0000"/>
                  </a:solidFill>
                </a:rPr>
                <a:t> </a:t>
              </a:r>
              <a:r>
                <a:rPr lang="it-IT" sz="1600" b="1" dirty="0" err="1">
                  <a:solidFill>
                    <a:srgbClr val="FF0000"/>
                  </a:solidFill>
                </a:rPr>
                <a:t>states</a:t>
              </a:r>
              <a:r>
                <a:rPr lang="it-IT" sz="1600" b="1" dirty="0">
                  <a:solidFill>
                    <a:srgbClr val="FF0000"/>
                  </a:solidFill>
                </a:rPr>
                <a:t> </a:t>
              </a:r>
            </a:p>
          </p:txBody>
        </p:sp>
        <p:sp>
          <p:nvSpPr>
            <p:cNvPr id="41" name="CasellaDiTesto 40">
              <a:extLst>
                <a:ext uri="{FF2B5EF4-FFF2-40B4-BE49-F238E27FC236}">
                  <a16:creationId xmlns:a16="http://schemas.microsoft.com/office/drawing/2014/main" id="{BF1BDBE3-8BB2-472E-936E-E83BC9A9AF39}"/>
                </a:ext>
              </a:extLst>
            </p:cNvPr>
            <p:cNvSpPr txBox="1"/>
            <p:nvPr/>
          </p:nvSpPr>
          <p:spPr>
            <a:xfrm rot="5400000">
              <a:off x="1930290" y="2225373"/>
              <a:ext cx="3096344" cy="261196"/>
            </a:xfrm>
            <a:prstGeom prst="rect">
              <a:avLst/>
            </a:prstGeom>
            <a:noFill/>
          </p:spPr>
          <p:txBody>
            <a:bodyPr wrap="square" rtlCol="0">
              <a:spAutoFit/>
            </a:bodyPr>
            <a:lstStyle/>
            <a:p>
              <a:r>
                <a:rPr lang="it-IT" sz="900" dirty="0">
                  <a:solidFill>
                    <a:srgbClr val="00B050"/>
                  </a:solidFill>
                  <a:latin typeface="Comic Sans MS" panose="030F0702030302020204" pitchFamily="66" charset="0"/>
                </a:rPr>
                <a:t>G. </a:t>
              </a:r>
              <a:r>
                <a:rPr lang="it-IT" sz="900" dirty="0" err="1">
                  <a:solidFill>
                    <a:srgbClr val="00B050"/>
                  </a:solidFill>
                  <a:latin typeface="Comic Sans MS" panose="030F0702030302020204" pitchFamily="66" charset="0"/>
                </a:rPr>
                <a:t>Raciti</a:t>
              </a:r>
              <a:r>
                <a:rPr lang="it-IT" sz="900" dirty="0">
                  <a:solidFill>
                    <a:srgbClr val="00B050"/>
                  </a:solidFill>
                  <a:latin typeface="Comic Sans MS" panose="030F0702030302020204" pitchFamily="66" charset="0"/>
                </a:rPr>
                <a:t> et al.,  PRL 100 192503 (2008)</a:t>
              </a:r>
            </a:p>
          </p:txBody>
        </p:sp>
      </p:grpSp>
      <p:grpSp>
        <p:nvGrpSpPr>
          <p:cNvPr id="42" name="Gruppo 41">
            <a:extLst>
              <a:ext uri="{FF2B5EF4-FFF2-40B4-BE49-F238E27FC236}">
                <a16:creationId xmlns:a16="http://schemas.microsoft.com/office/drawing/2014/main" id="{2A98E285-D01F-4EBC-B514-1AAD3026A9D8}"/>
              </a:ext>
            </a:extLst>
          </p:cNvPr>
          <p:cNvGrpSpPr/>
          <p:nvPr/>
        </p:nvGrpSpPr>
        <p:grpSpPr>
          <a:xfrm>
            <a:off x="499988" y="3674602"/>
            <a:ext cx="5466598" cy="3096344"/>
            <a:chOff x="107504" y="3717032"/>
            <a:chExt cx="5466598" cy="3096344"/>
          </a:xfrm>
        </p:grpSpPr>
        <p:pic>
          <p:nvPicPr>
            <p:cNvPr id="43" name="Immagine 42">
              <a:extLst>
                <a:ext uri="{FF2B5EF4-FFF2-40B4-BE49-F238E27FC236}">
                  <a16:creationId xmlns:a16="http://schemas.microsoft.com/office/drawing/2014/main" id="{8D2F857D-2AF9-484E-AF2F-00FA00FB14BC}"/>
                </a:ext>
              </a:extLst>
            </p:cNvPr>
            <p:cNvPicPr>
              <a:picLocks noChangeAspect="1"/>
            </p:cNvPicPr>
            <p:nvPr/>
          </p:nvPicPr>
          <p:blipFill>
            <a:blip r:embed="rId9"/>
            <a:stretch>
              <a:fillRect/>
            </a:stretch>
          </p:blipFill>
          <p:spPr>
            <a:xfrm>
              <a:off x="445740" y="4186332"/>
              <a:ext cx="4896323" cy="2627043"/>
            </a:xfrm>
            <a:prstGeom prst="rect">
              <a:avLst/>
            </a:prstGeom>
          </p:spPr>
        </p:pic>
        <p:grpSp>
          <p:nvGrpSpPr>
            <p:cNvPr id="44" name="Gruppo 43">
              <a:extLst>
                <a:ext uri="{FF2B5EF4-FFF2-40B4-BE49-F238E27FC236}">
                  <a16:creationId xmlns:a16="http://schemas.microsoft.com/office/drawing/2014/main" id="{2BEA69F3-A2FC-4CC5-8153-A763945B45C1}"/>
                </a:ext>
              </a:extLst>
            </p:cNvPr>
            <p:cNvGrpSpPr/>
            <p:nvPr/>
          </p:nvGrpSpPr>
          <p:grpSpPr>
            <a:xfrm>
              <a:off x="107504" y="3717032"/>
              <a:ext cx="5466598" cy="3096344"/>
              <a:chOff x="592336" y="3717032"/>
              <a:chExt cx="5466598" cy="3096344"/>
            </a:xfrm>
          </p:grpSpPr>
          <p:grpSp>
            <p:nvGrpSpPr>
              <p:cNvPr id="45" name="Gruppo 44">
                <a:extLst>
                  <a:ext uri="{FF2B5EF4-FFF2-40B4-BE49-F238E27FC236}">
                    <a16:creationId xmlns:a16="http://schemas.microsoft.com/office/drawing/2014/main" id="{041ACD41-1453-40F7-831D-C334AE994A1C}"/>
                  </a:ext>
                </a:extLst>
              </p:cNvPr>
              <p:cNvGrpSpPr/>
              <p:nvPr/>
            </p:nvGrpSpPr>
            <p:grpSpPr>
              <a:xfrm>
                <a:off x="592336" y="3717032"/>
                <a:ext cx="5466598" cy="3096344"/>
                <a:chOff x="592336" y="3717032"/>
                <a:chExt cx="5466598" cy="3096344"/>
              </a:xfrm>
            </p:grpSpPr>
            <p:sp>
              <p:nvSpPr>
                <p:cNvPr id="48" name="CasellaDiTesto 47">
                  <a:extLst>
                    <a:ext uri="{FF2B5EF4-FFF2-40B4-BE49-F238E27FC236}">
                      <a16:creationId xmlns:a16="http://schemas.microsoft.com/office/drawing/2014/main" id="{FF546446-87B2-4248-8E20-74E6F714569B}"/>
                    </a:ext>
                  </a:extLst>
                </p:cNvPr>
                <p:cNvSpPr txBox="1"/>
                <p:nvPr/>
              </p:nvSpPr>
              <p:spPr>
                <a:xfrm rot="5400000">
                  <a:off x="-817336" y="5126704"/>
                  <a:ext cx="3096344" cy="276999"/>
                </a:xfrm>
                <a:prstGeom prst="rect">
                  <a:avLst/>
                </a:prstGeom>
                <a:noFill/>
              </p:spPr>
              <p:txBody>
                <a:bodyPr wrap="square" rtlCol="0">
                  <a:spAutoFit/>
                </a:bodyPr>
                <a:lstStyle/>
                <a:p>
                  <a:r>
                    <a:rPr lang="it-IT" sz="1200" dirty="0">
                      <a:solidFill>
                        <a:srgbClr val="00B050"/>
                      </a:solidFill>
                      <a:latin typeface="Comic Sans MS" panose="030F0702030302020204" pitchFamily="66" charset="0"/>
                    </a:rPr>
                    <a:t>N.S. </a:t>
                  </a:r>
                  <a:r>
                    <a:rPr lang="it-IT" sz="1200" dirty="0" err="1">
                      <a:solidFill>
                        <a:srgbClr val="00B050"/>
                      </a:solidFill>
                      <a:latin typeface="Comic Sans MS" panose="030F0702030302020204" pitchFamily="66" charset="0"/>
                    </a:rPr>
                    <a:t>Martorana</a:t>
                  </a:r>
                  <a:r>
                    <a:rPr lang="it-IT" sz="1200" dirty="0">
                      <a:solidFill>
                        <a:srgbClr val="00B050"/>
                      </a:solidFill>
                      <a:latin typeface="Comic Sans MS" panose="030F0702030302020204" pitchFamily="66" charset="0"/>
                    </a:rPr>
                    <a:t>  et al,  PLB 2018 in press</a:t>
                  </a:r>
                </a:p>
              </p:txBody>
            </p:sp>
            <p:sp>
              <p:nvSpPr>
                <p:cNvPr id="49" name="CasellaDiTesto 48">
                  <a:extLst>
                    <a:ext uri="{FF2B5EF4-FFF2-40B4-BE49-F238E27FC236}">
                      <a16:creationId xmlns:a16="http://schemas.microsoft.com/office/drawing/2014/main" id="{61FC7DD4-0CC9-4CFC-9F50-D8242721E2CD}"/>
                    </a:ext>
                  </a:extLst>
                </p:cNvPr>
                <p:cNvSpPr txBox="1"/>
                <p:nvPr/>
              </p:nvSpPr>
              <p:spPr>
                <a:xfrm>
                  <a:off x="941213" y="4030055"/>
                  <a:ext cx="5117721" cy="338554"/>
                </a:xfrm>
                <a:prstGeom prst="rect">
                  <a:avLst/>
                </a:prstGeom>
                <a:solidFill>
                  <a:srgbClr val="67725E">
                    <a:alpha val="10000"/>
                  </a:srgbClr>
                </a:solidFill>
              </p:spPr>
              <p:txBody>
                <a:bodyPr wrap="square" rtlCol="0">
                  <a:spAutoFit/>
                </a:bodyPr>
                <a:lstStyle/>
                <a:p>
                  <a:pPr algn="ctr"/>
                  <a:r>
                    <a:rPr lang="en-GB" sz="1600" b="1" dirty="0" err="1">
                      <a:solidFill>
                        <a:srgbClr val="FF0000"/>
                      </a:solidFill>
                    </a:rPr>
                    <a:t>Isoscalar</a:t>
                  </a:r>
                  <a:r>
                    <a:rPr lang="it-IT" sz="1600" b="1" dirty="0">
                      <a:solidFill>
                        <a:srgbClr val="FF0000"/>
                      </a:solidFill>
                    </a:rPr>
                    <a:t> </a:t>
                  </a:r>
                  <a:r>
                    <a:rPr lang="it-IT" sz="1600" b="1" dirty="0" err="1">
                      <a:solidFill>
                        <a:srgbClr val="FF0000"/>
                      </a:solidFill>
                    </a:rPr>
                    <a:t>excitation</a:t>
                  </a:r>
                  <a:r>
                    <a:rPr lang="it-IT" sz="1600" b="1" dirty="0">
                      <a:solidFill>
                        <a:srgbClr val="FF0000"/>
                      </a:solidFill>
                    </a:rPr>
                    <a:t> of </a:t>
                  </a:r>
                  <a:r>
                    <a:rPr lang="it-IT" sz="1600" b="1" dirty="0" err="1">
                      <a:solidFill>
                        <a:srgbClr val="FF0000"/>
                      </a:solidFill>
                    </a:rPr>
                    <a:t>Pygmy</a:t>
                  </a:r>
                  <a:r>
                    <a:rPr lang="it-IT" sz="1600" b="1" dirty="0">
                      <a:solidFill>
                        <a:srgbClr val="FF0000"/>
                      </a:solidFill>
                    </a:rPr>
                    <a:t> </a:t>
                  </a:r>
                  <a:r>
                    <a:rPr lang="it-IT" sz="1600" b="1" dirty="0" err="1">
                      <a:solidFill>
                        <a:srgbClr val="FF0000"/>
                      </a:solidFill>
                    </a:rPr>
                    <a:t>resonance</a:t>
                  </a:r>
                  <a:r>
                    <a:rPr lang="it-IT" sz="1600" b="1" dirty="0">
                      <a:solidFill>
                        <a:srgbClr val="FF0000"/>
                      </a:solidFill>
                    </a:rPr>
                    <a:t> in </a:t>
                  </a:r>
                  <a:r>
                    <a:rPr lang="it-IT" sz="1600" b="1" baseline="30000" dirty="0">
                      <a:solidFill>
                        <a:srgbClr val="FF0000"/>
                      </a:solidFill>
                    </a:rPr>
                    <a:t>68</a:t>
                  </a:r>
                  <a:r>
                    <a:rPr lang="it-IT" sz="1600" b="1" dirty="0">
                      <a:solidFill>
                        <a:srgbClr val="FF0000"/>
                      </a:solidFill>
                    </a:rPr>
                    <a:t>Ni</a:t>
                  </a:r>
                </a:p>
              </p:txBody>
            </p:sp>
          </p:grpSp>
          <p:sp>
            <p:nvSpPr>
              <p:cNvPr id="46" name="CasellaDiTesto 45">
                <a:extLst>
                  <a:ext uri="{FF2B5EF4-FFF2-40B4-BE49-F238E27FC236}">
                    <a16:creationId xmlns:a16="http://schemas.microsoft.com/office/drawing/2014/main" id="{8506C264-7424-40BE-993B-FFF5FF54C7F2}"/>
                  </a:ext>
                </a:extLst>
              </p:cNvPr>
              <p:cNvSpPr txBox="1"/>
              <p:nvPr/>
            </p:nvSpPr>
            <p:spPr>
              <a:xfrm>
                <a:off x="1948576" y="4564695"/>
                <a:ext cx="1296144" cy="461665"/>
              </a:xfrm>
              <a:prstGeom prst="rect">
                <a:avLst/>
              </a:prstGeom>
              <a:noFill/>
            </p:spPr>
            <p:txBody>
              <a:bodyPr wrap="square" rtlCol="0">
                <a:spAutoFit/>
              </a:bodyPr>
              <a:lstStyle/>
              <a:p>
                <a:r>
                  <a:rPr lang="it-IT" sz="1200" baseline="30000" dirty="0">
                    <a:solidFill>
                      <a:srgbClr val="0033CC"/>
                    </a:solidFill>
                  </a:rPr>
                  <a:t>68</a:t>
                </a:r>
                <a:r>
                  <a:rPr lang="it-IT" sz="1200" dirty="0">
                    <a:solidFill>
                      <a:srgbClr val="0033CC"/>
                    </a:solidFill>
                  </a:rPr>
                  <a:t>Ni </a:t>
                </a:r>
                <a:r>
                  <a:rPr lang="it-IT" sz="1200" dirty="0" err="1">
                    <a:solidFill>
                      <a:srgbClr val="0033CC"/>
                    </a:solidFill>
                  </a:rPr>
                  <a:t>coinc</a:t>
                </a:r>
                <a:r>
                  <a:rPr lang="it-IT" sz="1200" dirty="0">
                    <a:solidFill>
                      <a:srgbClr val="0033CC"/>
                    </a:solidFill>
                  </a:rPr>
                  <a:t>.</a:t>
                </a:r>
              </a:p>
              <a:p>
                <a:r>
                  <a:rPr lang="it-IT" sz="1200" dirty="0">
                    <a:solidFill>
                      <a:srgbClr val="FF0000"/>
                    </a:solidFill>
                  </a:rPr>
                  <a:t>background </a:t>
                </a:r>
              </a:p>
            </p:txBody>
          </p:sp>
          <p:sp>
            <p:nvSpPr>
              <p:cNvPr id="47" name="CasellaDiTesto 46">
                <a:extLst>
                  <a:ext uri="{FF2B5EF4-FFF2-40B4-BE49-F238E27FC236}">
                    <a16:creationId xmlns:a16="http://schemas.microsoft.com/office/drawing/2014/main" id="{BB51E850-8087-4514-A475-878BE8D4794C}"/>
                  </a:ext>
                </a:extLst>
              </p:cNvPr>
              <p:cNvSpPr txBox="1"/>
              <p:nvPr/>
            </p:nvSpPr>
            <p:spPr>
              <a:xfrm>
                <a:off x="4192736" y="4477970"/>
                <a:ext cx="1368152" cy="461665"/>
              </a:xfrm>
              <a:prstGeom prst="rect">
                <a:avLst/>
              </a:prstGeom>
              <a:noFill/>
            </p:spPr>
            <p:txBody>
              <a:bodyPr wrap="square" rtlCol="0">
                <a:spAutoFit/>
              </a:bodyPr>
              <a:lstStyle/>
              <a:p>
                <a:r>
                  <a:rPr lang="it-IT" sz="1200" dirty="0" err="1">
                    <a:solidFill>
                      <a:srgbClr val="0033CC"/>
                    </a:solidFill>
                  </a:rPr>
                  <a:t>After</a:t>
                </a:r>
                <a:r>
                  <a:rPr lang="it-IT" sz="1200" dirty="0">
                    <a:solidFill>
                      <a:srgbClr val="0033CC"/>
                    </a:solidFill>
                  </a:rPr>
                  <a:t> background </a:t>
                </a:r>
                <a:r>
                  <a:rPr lang="it-IT" sz="1200" dirty="0" err="1">
                    <a:solidFill>
                      <a:srgbClr val="0033CC"/>
                    </a:solidFill>
                  </a:rPr>
                  <a:t>subtraction</a:t>
                </a:r>
                <a:endParaRPr lang="it-IT" sz="1200" dirty="0">
                  <a:solidFill>
                    <a:srgbClr val="0033CC"/>
                  </a:solidFill>
                </a:endParaRPr>
              </a:p>
            </p:txBody>
          </p:sp>
        </p:grpSp>
      </p:grpSp>
      <p:grpSp>
        <p:nvGrpSpPr>
          <p:cNvPr id="50" name="Gruppo 49">
            <a:extLst>
              <a:ext uri="{FF2B5EF4-FFF2-40B4-BE49-F238E27FC236}">
                <a16:creationId xmlns:a16="http://schemas.microsoft.com/office/drawing/2014/main" id="{4660B5BC-6B40-4DB3-93FB-3B6CAAB5C08C}"/>
              </a:ext>
            </a:extLst>
          </p:cNvPr>
          <p:cNvGrpSpPr/>
          <p:nvPr/>
        </p:nvGrpSpPr>
        <p:grpSpPr>
          <a:xfrm>
            <a:off x="6254372" y="3581348"/>
            <a:ext cx="4572000" cy="3267539"/>
            <a:chOff x="4165691" y="1183659"/>
            <a:chExt cx="4572000" cy="3267539"/>
          </a:xfrm>
        </p:grpSpPr>
        <p:pic>
          <p:nvPicPr>
            <p:cNvPr id="51" name="Immagine 50">
              <a:extLst>
                <a:ext uri="{FF2B5EF4-FFF2-40B4-BE49-F238E27FC236}">
                  <a16:creationId xmlns:a16="http://schemas.microsoft.com/office/drawing/2014/main" id="{6910825C-001F-4DAA-8A12-70142DFB3D34}"/>
                </a:ext>
              </a:extLst>
            </p:cNvPr>
            <p:cNvPicPr>
              <a:picLocks noChangeAspect="1"/>
            </p:cNvPicPr>
            <p:nvPr/>
          </p:nvPicPr>
          <p:blipFill>
            <a:blip r:embed="rId10"/>
            <a:stretch>
              <a:fillRect/>
            </a:stretch>
          </p:blipFill>
          <p:spPr>
            <a:xfrm>
              <a:off x="4217820" y="1368561"/>
              <a:ext cx="4044842" cy="3082637"/>
            </a:xfrm>
            <a:prstGeom prst="rect">
              <a:avLst/>
            </a:prstGeom>
          </p:spPr>
        </p:pic>
        <p:sp>
          <p:nvSpPr>
            <p:cNvPr id="52" name="CasellaDiTesto 51">
              <a:extLst>
                <a:ext uri="{FF2B5EF4-FFF2-40B4-BE49-F238E27FC236}">
                  <a16:creationId xmlns:a16="http://schemas.microsoft.com/office/drawing/2014/main" id="{77110BC0-5486-42C7-BB8E-E984AB2ED831}"/>
                </a:ext>
              </a:extLst>
            </p:cNvPr>
            <p:cNvSpPr txBox="1"/>
            <p:nvPr/>
          </p:nvSpPr>
          <p:spPr>
            <a:xfrm>
              <a:off x="4165691" y="1183659"/>
              <a:ext cx="4572000" cy="307777"/>
            </a:xfrm>
            <a:prstGeom prst="rect">
              <a:avLst/>
            </a:prstGeom>
            <a:solidFill>
              <a:srgbClr val="67725E">
                <a:alpha val="10000"/>
              </a:srgbClr>
            </a:solidFill>
          </p:spPr>
          <p:txBody>
            <a:bodyPr wrap="square" rtlCol="0">
              <a:spAutoFit/>
            </a:bodyPr>
            <a:lstStyle>
              <a:defPPr>
                <a:defRPr lang="it-IT"/>
              </a:defPPr>
              <a:lvl1pPr>
                <a:defRPr b="1">
                  <a:solidFill>
                    <a:srgbClr val="FF0000"/>
                  </a:solidFill>
                </a:defRPr>
              </a:lvl1pPr>
            </a:lstStyle>
            <a:p>
              <a:pPr algn="ctr"/>
              <a:r>
                <a:rPr lang="it-IT" sz="1400" dirty="0" err="1"/>
                <a:t>Exotic</a:t>
              </a:r>
              <a:r>
                <a:rPr lang="it-IT" sz="1400" dirty="0"/>
                <a:t> nuclei cluster </a:t>
              </a:r>
              <a:r>
                <a:rPr lang="it-IT" sz="1400" dirty="0" err="1"/>
                <a:t>structure</a:t>
              </a:r>
              <a:r>
                <a:rPr lang="it-IT" sz="1400" dirty="0"/>
                <a:t>: </a:t>
              </a:r>
              <a:r>
                <a:rPr lang="it-IT" sz="1400" baseline="30000" dirty="0"/>
                <a:t>10</a:t>
              </a:r>
              <a:r>
                <a:rPr lang="it-IT" sz="1400" dirty="0"/>
                <a:t>Be-&gt;</a:t>
              </a:r>
              <a:r>
                <a:rPr lang="it-IT" sz="1400" baseline="30000" dirty="0"/>
                <a:t>6</a:t>
              </a:r>
              <a:r>
                <a:rPr lang="it-IT" sz="1400" dirty="0"/>
                <a:t>He+</a:t>
              </a:r>
              <a:r>
                <a:rPr lang="it-IT" sz="1400" baseline="30000" dirty="0"/>
                <a:t>4</a:t>
              </a:r>
              <a:r>
                <a:rPr lang="it-IT" sz="1400" dirty="0"/>
                <a:t>He</a:t>
              </a:r>
            </a:p>
          </p:txBody>
        </p:sp>
        <p:sp>
          <p:nvSpPr>
            <p:cNvPr id="53" name="CasellaDiTesto 52">
              <a:extLst>
                <a:ext uri="{FF2B5EF4-FFF2-40B4-BE49-F238E27FC236}">
                  <a16:creationId xmlns:a16="http://schemas.microsoft.com/office/drawing/2014/main" id="{56D8EDBC-4ADD-4B01-833A-1C3A5F63EA82}"/>
                </a:ext>
              </a:extLst>
            </p:cNvPr>
            <p:cNvSpPr txBox="1"/>
            <p:nvPr/>
          </p:nvSpPr>
          <p:spPr>
            <a:xfrm rot="5400000">
              <a:off x="7163257" y="2516475"/>
              <a:ext cx="2448164" cy="461665"/>
            </a:xfrm>
            <a:prstGeom prst="rect">
              <a:avLst/>
            </a:prstGeom>
            <a:noFill/>
          </p:spPr>
          <p:txBody>
            <a:bodyPr wrap="square" rtlCol="0">
              <a:spAutoFit/>
            </a:bodyPr>
            <a:lstStyle/>
            <a:p>
              <a:r>
                <a:rPr lang="it-IT" sz="1200" dirty="0">
                  <a:solidFill>
                    <a:srgbClr val="00B050"/>
                  </a:solidFill>
                  <a:latin typeface="Comic Sans MS" panose="030F0702030302020204" pitchFamily="66" charset="0"/>
                </a:rPr>
                <a:t>D. dell’Aquila et al., PRC  93, 024601 (2015)</a:t>
              </a:r>
            </a:p>
          </p:txBody>
        </p:sp>
      </p:grpSp>
    </p:spTree>
    <p:custDataLst>
      <p:tags r:id="rId1"/>
    </p:custDataLst>
    <p:extLst>
      <p:ext uri="{BB962C8B-B14F-4D97-AF65-F5344CB8AC3E}">
        <p14:creationId xmlns:p14="http://schemas.microsoft.com/office/powerpoint/2010/main" val="18079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experience</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FRIBs</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11</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grpSp>
        <p:nvGrpSpPr>
          <p:cNvPr id="11" name="Gruppo 10">
            <a:extLst>
              <a:ext uri="{FF2B5EF4-FFF2-40B4-BE49-F238E27FC236}">
                <a16:creationId xmlns:a16="http://schemas.microsoft.com/office/drawing/2014/main" id="{48F82993-DE37-455B-B578-5885F8832234}"/>
              </a:ext>
            </a:extLst>
          </p:cNvPr>
          <p:cNvGrpSpPr/>
          <p:nvPr/>
        </p:nvGrpSpPr>
        <p:grpSpPr>
          <a:xfrm>
            <a:off x="0" y="809035"/>
            <a:ext cx="7064829" cy="5964882"/>
            <a:chOff x="121288" y="2201318"/>
            <a:chExt cx="4461345" cy="3675382"/>
          </a:xfrm>
        </p:grpSpPr>
        <p:pic>
          <p:nvPicPr>
            <p:cNvPr id="13" name="Immagine 12">
              <a:extLst>
                <a:ext uri="{FF2B5EF4-FFF2-40B4-BE49-F238E27FC236}">
                  <a16:creationId xmlns:a16="http://schemas.microsoft.com/office/drawing/2014/main" id="{53E2FD28-F38F-4EBF-9F8C-D71D9DA945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8097"/>
            <a:stretch/>
          </p:blipFill>
          <p:spPr>
            <a:xfrm>
              <a:off x="121288" y="2201318"/>
              <a:ext cx="4435642" cy="3675382"/>
            </a:xfrm>
            <a:prstGeom prst="rect">
              <a:avLst/>
            </a:prstGeom>
          </p:spPr>
        </p:pic>
        <p:sp>
          <p:nvSpPr>
            <p:cNvPr id="14" name="CasellaDiTesto 13">
              <a:extLst>
                <a:ext uri="{FF2B5EF4-FFF2-40B4-BE49-F238E27FC236}">
                  <a16:creationId xmlns:a16="http://schemas.microsoft.com/office/drawing/2014/main" id="{008BB092-25E5-46CC-9EDF-44123EEF97FD}"/>
                </a:ext>
              </a:extLst>
            </p:cNvPr>
            <p:cNvSpPr txBox="1"/>
            <p:nvPr/>
          </p:nvSpPr>
          <p:spPr>
            <a:xfrm>
              <a:off x="3817088" y="2422217"/>
              <a:ext cx="765545" cy="2092932"/>
            </a:xfrm>
            <a:prstGeom prst="rect">
              <a:avLst/>
            </a:prstGeom>
            <a:solidFill>
              <a:schemeClr val="bg1"/>
            </a:solidFill>
          </p:spPr>
          <p:txBody>
            <a:bodyPr wrap="square" rtlCol="0">
              <a:spAutoFit/>
            </a:bodyPr>
            <a:lstStyle/>
            <a:p>
              <a:endParaRPr lang="en-GB" dirty="0"/>
            </a:p>
          </p:txBody>
        </p:sp>
      </p:grpSp>
      <p:sp>
        <p:nvSpPr>
          <p:cNvPr id="15" name="CasellaDiTesto 14">
            <a:extLst>
              <a:ext uri="{FF2B5EF4-FFF2-40B4-BE49-F238E27FC236}">
                <a16:creationId xmlns:a16="http://schemas.microsoft.com/office/drawing/2014/main" id="{0C404D9B-53B8-4F16-BF40-EE349D3DAC3A}"/>
              </a:ext>
            </a:extLst>
          </p:cNvPr>
          <p:cNvSpPr txBox="1"/>
          <p:nvPr/>
        </p:nvSpPr>
        <p:spPr>
          <a:xfrm>
            <a:off x="4886582" y="3694008"/>
            <a:ext cx="2817500" cy="923330"/>
          </a:xfrm>
          <a:prstGeom prst="rect">
            <a:avLst/>
          </a:prstGeom>
          <a:solidFill>
            <a:srgbClr val="99CCFF"/>
          </a:solidFill>
          <a:scene3d>
            <a:camera prst="orthographicFront"/>
            <a:lightRig rig="threePt" dir="t"/>
          </a:scene3d>
          <a:sp3d>
            <a:bevelT/>
          </a:sp3d>
        </p:spPr>
        <p:txBody>
          <a:bodyPr wrap="square" rtlCol="0">
            <a:spAutoFit/>
          </a:bodyPr>
          <a:lstStyle/>
          <a:p>
            <a:pPr algn="ctr"/>
            <a:r>
              <a:rPr lang="en-US" dirty="0">
                <a:solidFill>
                  <a:srgbClr val="000000"/>
                </a:solidFill>
                <a:latin typeface="Arial" pitchFamily="34" charset="0"/>
              </a:rPr>
              <a:t>Two 45° dipoles of the beam line for the fragments selection</a:t>
            </a:r>
          </a:p>
        </p:txBody>
      </p:sp>
      <p:cxnSp>
        <p:nvCxnSpPr>
          <p:cNvPr id="16" name="Connettore 2 15">
            <a:extLst>
              <a:ext uri="{FF2B5EF4-FFF2-40B4-BE49-F238E27FC236}">
                <a16:creationId xmlns:a16="http://schemas.microsoft.com/office/drawing/2014/main" id="{0200B58F-C181-4772-8E9A-7107CDAB8A5A}"/>
              </a:ext>
            </a:extLst>
          </p:cNvPr>
          <p:cNvCxnSpPr/>
          <p:nvPr/>
        </p:nvCxnSpPr>
        <p:spPr>
          <a:xfrm flipH="1">
            <a:off x="3647090" y="4564216"/>
            <a:ext cx="1404818" cy="806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8638C5F9-7B82-43B8-91C7-2428B76A6B73}"/>
              </a:ext>
            </a:extLst>
          </p:cNvPr>
          <p:cNvSpPr txBox="1"/>
          <p:nvPr/>
        </p:nvSpPr>
        <p:spPr>
          <a:xfrm>
            <a:off x="11441" y="4235921"/>
            <a:ext cx="1404818" cy="646331"/>
          </a:xfrm>
          <a:prstGeom prst="rect">
            <a:avLst/>
          </a:prstGeom>
          <a:solidFill>
            <a:srgbClr val="FFC000"/>
          </a:solidFill>
          <a:scene3d>
            <a:camera prst="orthographicFront"/>
            <a:lightRig rig="threePt" dir="t"/>
          </a:scene3d>
          <a:sp3d>
            <a:bevelT/>
          </a:sp3d>
        </p:spPr>
        <p:txBody>
          <a:bodyPr wrap="square">
            <a:spAutoFit/>
          </a:bodyPr>
          <a:lstStyle/>
          <a:p>
            <a:pPr algn="ctr">
              <a:defRPr/>
            </a:pPr>
            <a:r>
              <a:rPr lang="en-US" dirty="0">
                <a:solidFill>
                  <a:srgbClr val="000000"/>
                </a:solidFill>
              </a:rPr>
              <a:t>production target </a:t>
            </a:r>
          </a:p>
        </p:txBody>
      </p:sp>
      <p:grpSp>
        <p:nvGrpSpPr>
          <p:cNvPr id="20" name="Gruppo 19">
            <a:extLst>
              <a:ext uri="{FF2B5EF4-FFF2-40B4-BE49-F238E27FC236}">
                <a16:creationId xmlns:a16="http://schemas.microsoft.com/office/drawing/2014/main" id="{D2CD0A39-C5FD-4CCB-8085-15C2D335A465}"/>
              </a:ext>
            </a:extLst>
          </p:cNvPr>
          <p:cNvGrpSpPr/>
          <p:nvPr/>
        </p:nvGrpSpPr>
        <p:grpSpPr>
          <a:xfrm>
            <a:off x="3231822" y="524697"/>
            <a:ext cx="8857820" cy="6185382"/>
            <a:chOff x="3231822" y="524697"/>
            <a:chExt cx="8857820" cy="6185382"/>
          </a:xfrm>
        </p:grpSpPr>
        <p:grpSp>
          <p:nvGrpSpPr>
            <p:cNvPr id="21" name="Gruppo 20">
              <a:extLst>
                <a:ext uri="{FF2B5EF4-FFF2-40B4-BE49-F238E27FC236}">
                  <a16:creationId xmlns:a16="http://schemas.microsoft.com/office/drawing/2014/main" id="{72CB3DA6-1A6E-42CF-A780-8491BC5659D6}"/>
                </a:ext>
              </a:extLst>
            </p:cNvPr>
            <p:cNvGrpSpPr/>
            <p:nvPr/>
          </p:nvGrpSpPr>
          <p:grpSpPr>
            <a:xfrm>
              <a:off x="3231822" y="5486823"/>
              <a:ext cx="2334672" cy="1223256"/>
              <a:chOff x="3231822" y="5486823"/>
              <a:chExt cx="2334672" cy="1223256"/>
            </a:xfrm>
          </p:grpSpPr>
          <p:sp>
            <p:nvSpPr>
              <p:cNvPr id="23" name="CustomShape 5">
                <a:extLst>
                  <a:ext uri="{FF2B5EF4-FFF2-40B4-BE49-F238E27FC236}">
                    <a16:creationId xmlns:a16="http://schemas.microsoft.com/office/drawing/2014/main" id="{DF3621A0-1C11-4F0C-9BB9-8BD94C266B97}"/>
                  </a:ext>
                </a:extLst>
              </p:cNvPr>
              <p:cNvSpPr/>
              <p:nvPr/>
            </p:nvSpPr>
            <p:spPr>
              <a:xfrm>
                <a:off x="4002658" y="6065202"/>
                <a:ext cx="1563836" cy="644877"/>
              </a:xfrm>
              <a:prstGeom prst="rect">
                <a:avLst/>
              </a:prstGeom>
              <a:solidFill>
                <a:srgbClr val="92D050"/>
              </a:solidFill>
              <a:scene3d>
                <a:camera prst="orthographicFront"/>
                <a:lightRig rig="threePt" dir="t"/>
              </a:scene3d>
              <a:sp3d>
                <a:bevelT/>
              </a:sp3d>
            </p:spPr>
            <p:txBody>
              <a:bodyPr wrap="square" rtlCol="0">
                <a:spAutoFit/>
              </a:bodyPr>
              <a:lstStyle/>
              <a:p>
                <a:pPr algn="ctr"/>
                <a:r>
                  <a:rPr lang="it-IT" dirty="0">
                    <a:solidFill>
                      <a:srgbClr val="000000"/>
                    </a:solidFill>
                    <a:latin typeface="Arial" pitchFamily="34" charset="0"/>
                  </a:rPr>
                  <a:t>Al (1000 µm) </a:t>
                </a:r>
                <a:r>
                  <a:rPr lang="it-IT" dirty="0" err="1">
                    <a:solidFill>
                      <a:srgbClr val="000000"/>
                    </a:solidFill>
                    <a:latin typeface="Arial" pitchFamily="34" charset="0"/>
                  </a:rPr>
                  <a:t>degrader</a:t>
                </a:r>
                <a:endParaRPr lang="it-IT" dirty="0">
                  <a:solidFill>
                    <a:srgbClr val="000000"/>
                  </a:solidFill>
                  <a:latin typeface="Arial" pitchFamily="34" charset="0"/>
                </a:endParaRPr>
              </a:p>
            </p:txBody>
          </p:sp>
          <p:sp>
            <p:nvSpPr>
              <p:cNvPr id="24" name="Rettangolo 23">
                <a:extLst>
                  <a:ext uri="{FF2B5EF4-FFF2-40B4-BE49-F238E27FC236}">
                    <a16:creationId xmlns:a16="http://schemas.microsoft.com/office/drawing/2014/main" id="{3738B88D-C31C-4E5F-99E4-70E913AE2B67}"/>
                  </a:ext>
                </a:extLst>
              </p:cNvPr>
              <p:cNvSpPr/>
              <p:nvPr/>
            </p:nvSpPr>
            <p:spPr>
              <a:xfrm rot="2700000">
                <a:off x="3179799" y="5538846"/>
                <a:ext cx="230392" cy="126345"/>
              </a:xfrm>
              <a:prstGeom prst="rect">
                <a:avLst/>
              </a:prstGeom>
              <a:solidFill>
                <a:srgbClr val="92D050"/>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a:extLst>
                  <a:ext uri="{FF2B5EF4-FFF2-40B4-BE49-F238E27FC236}">
                    <a16:creationId xmlns:a16="http://schemas.microsoft.com/office/drawing/2014/main" id="{1AFA65B6-C893-41C6-9401-F8A8C0EF716C}"/>
                  </a:ext>
                </a:extLst>
              </p:cNvPr>
              <p:cNvCxnSpPr>
                <a:cxnSpLocks/>
              </p:cNvCxnSpPr>
              <p:nvPr/>
            </p:nvCxnSpPr>
            <p:spPr>
              <a:xfrm flipH="1" flipV="1">
                <a:off x="3378039" y="5647888"/>
                <a:ext cx="614855" cy="52577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ttangolo 21">
              <a:extLst>
                <a:ext uri="{FF2B5EF4-FFF2-40B4-BE49-F238E27FC236}">
                  <a16:creationId xmlns:a16="http://schemas.microsoft.com/office/drawing/2014/main" id="{7CE5F219-376A-4C5B-9166-F3D9FBC40A18}"/>
                </a:ext>
              </a:extLst>
            </p:cNvPr>
            <p:cNvSpPr/>
            <p:nvPr/>
          </p:nvSpPr>
          <p:spPr>
            <a:xfrm>
              <a:off x="7808823" y="524697"/>
              <a:ext cx="4280819" cy="1477328"/>
            </a:xfrm>
            <a:prstGeom prst="rect">
              <a:avLst/>
            </a:prstGeom>
          </p:spPr>
          <p:txBody>
            <a:bodyPr wrap="square">
              <a:spAutoFit/>
            </a:bodyPr>
            <a:lstStyle/>
            <a:p>
              <a:pPr algn="ctr"/>
              <a:r>
                <a:rPr lang="en-US" b="1" dirty="0">
                  <a:solidFill>
                    <a:srgbClr val="C00000"/>
                  </a:solidFill>
                  <a:latin typeface="Calibri Light" panose="020F0302020204030204" pitchFamily="34" charset="0"/>
                  <a:cs typeface="Calibri Light" panose="020F0302020204030204" pitchFamily="34" charset="0"/>
                </a:rPr>
                <a:t>In specific cases, an aluminum degrader, placed between the two 45° dipoles of the fragment separator, was used to obtain fragmentation beams with high purity of a particular isotope</a:t>
              </a:r>
            </a:p>
          </p:txBody>
        </p:sp>
      </p:grpSp>
      <p:grpSp>
        <p:nvGrpSpPr>
          <p:cNvPr id="26" name="Gruppo 25">
            <a:extLst>
              <a:ext uri="{FF2B5EF4-FFF2-40B4-BE49-F238E27FC236}">
                <a16:creationId xmlns:a16="http://schemas.microsoft.com/office/drawing/2014/main" id="{AA5164C5-ADFA-48D7-AE8D-625F2ACCE779}"/>
              </a:ext>
            </a:extLst>
          </p:cNvPr>
          <p:cNvGrpSpPr/>
          <p:nvPr/>
        </p:nvGrpSpPr>
        <p:grpSpPr>
          <a:xfrm>
            <a:off x="3647090" y="885979"/>
            <a:ext cx="3717014" cy="3244587"/>
            <a:chOff x="3647090" y="885979"/>
            <a:chExt cx="3717014" cy="3244587"/>
          </a:xfrm>
        </p:grpSpPr>
        <p:pic>
          <p:nvPicPr>
            <p:cNvPr id="27" name="Immagine 26">
              <a:extLst>
                <a:ext uri="{FF2B5EF4-FFF2-40B4-BE49-F238E27FC236}">
                  <a16:creationId xmlns:a16="http://schemas.microsoft.com/office/drawing/2014/main" id="{CFB1417C-554D-466A-A87B-66437C7A9D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103" t="11913" r="1" b="33122"/>
            <a:stretch/>
          </p:blipFill>
          <p:spPr>
            <a:xfrm>
              <a:off x="4281935" y="1343697"/>
              <a:ext cx="2980713" cy="1707234"/>
            </a:xfrm>
            <a:prstGeom prst="rect">
              <a:avLst/>
            </a:prstGeom>
          </p:spPr>
        </p:pic>
        <p:cxnSp>
          <p:nvCxnSpPr>
            <p:cNvPr id="28" name="Connettore 2 27">
              <a:extLst>
                <a:ext uri="{FF2B5EF4-FFF2-40B4-BE49-F238E27FC236}">
                  <a16:creationId xmlns:a16="http://schemas.microsoft.com/office/drawing/2014/main" id="{B26F88D2-93FA-4B67-8F18-BB4A45C7CE4B}"/>
                </a:ext>
              </a:extLst>
            </p:cNvPr>
            <p:cNvCxnSpPr>
              <a:cxnSpLocks/>
            </p:cNvCxnSpPr>
            <p:nvPr/>
          </p:nvCxnSpPr>
          <p:spPr>
            <a:xfrm flipH="1">
              <a:off x="3647090" y="2241055"/>
              <a:ext cx="2448910" cy="1889511"/>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29" name="CasellaDiTesto 28">
              <a:extLst>
                <a:ext uri="{FF2B5EF4-FFF2-40B4-BE49-F238E27FC236}">
                  <a16:creationId xmlns:a16="http://schemas.microsoft.com/office/drawing/2014/main" id="{4DD8FD6E-38BF-40F7-A57D-583B7F9AEBED}"/>
                </a:ext>
              </a:extLst>
            </p:cNvPr>
            <p:cNvSpPr txBox="1"/>
            <p:nvPr/>
          </p:nvSpPr>
          <p:spPr>
            <a:xfrm>
              <a:off x="4660439" y="885979"/>
              <a:ext cx="2703665" cy="584775"/>
            </a:xfrm>
            <a:prstGeom prst="rect">
              <a:avLst/>
            </a:prstGeom>
            <a:noFill/>
          </p:spPr>
          <p:txBody>
            <a:bodyPr wrap="square" rtlCol="0">
              <a:spAutoFit/>
            </a:bodyPr>
            <a:lstStyle/>
            <a:p>
              <a:pPr algn="ctr"/>
              <a:r>
                <a:rPr lang="en-GB" sz="1600" b="1" dirty="0"/>
                <a:t>DSSSD 16x 16 strips</a:t>
              </a:r>
            </a:p>
            <a:p>
              <a:pPr algn="ctr"/>
              <a:r>
                <a:rPr lang="en-GB" sz="1600" b="1" dirty="0"/>
                <a:t>+ plastic scintillators  </a:t>
              </a:r>
            </a:p>
          </p:txBody>
        </p:sp>
      </p:grpSp>
      <p:grpSp>
        <p:nvGrpSpPr>
          <p:cNvPr id="30" name="Gruppo 29">
            <a:extLst>
              <a:ext uri="{FF2B5EF4-FFF2-40B4-BE49-F238E27FC236}">
                <a16:creationId xmlns:a16="http://schemas.microsoft.com/office/drawing/2014/main" id="{6D7DCB4B-6768-4842-B6BE-987A0C10D2A0}"/>
              </a:ext>
            </a:extLst>
          </p:cNvPr>
          <p:cNvGrpSpPr/>
          <p:nvPr/>
        </p:nvGrpSpPr>
        <p:grpSpPr>
          <a:xfrm>
            <a:off x="7784514" y="1909405"/>
            <a:ext cx="4250033" cy="3938185"/>
            <a:chOff x="7784514" y="1909405"/>
            <a:chExt cx="4250033" cy="3938185"/>
          </a:xfrm>
        </p:grpSpPr>
        <p:sp>
          <p:nvSpPr>
            <p:cNvPr id="31" name="CasellaDiTesto 30">
              <a:extLst>
                <a:ext uri="{FF2B5EF4-FFF2-40B4-BE49-F238E27FC236}">
                  <a16:creationId xmlns:a16="http://schemas.microsoft.com/office/drawing/2014/main" id="{5A77162B-E7DB-4E0D-B4AD-D712373667D1}"/>
                </a:ext>
              </a:extLst>
            </p:cNvPr>
            <p:cNvSpPr txBox="1"/>
            <p:nvPr/>
          </p:nvSpPr>
          <p:spPr>
            <a:xfrm>
              <a:off x="8126718" y="1909405"/>
              <a:ext cx="3387772" cy="338554"/>
            </a:xfrm>
            <a:prstGeom prst="rect">
              <a:avLst/>
            </a:prstGeom>
            <a:noFill/>
          </p:spPr>
          <p:txBody>
            <a:bodyPr wrap="square" rtlCol="0">
              <a:spAutoFit/>
            </a:bodyPr>
            <a:lstStyle/>
            <a:p>
              <a:pPr algn="ctr"/>
              <a:r>
                <a:rPr lang="en-US" sz="1600" b="1" baseline="30000" dirty="0">
                  <a:latin typeface="Calibri Light" panose="020F0302020204030204" pitchFamily="34" charset="0"/>
                  <a:cs typeface="Calibri Light" panose="020F0302020204030204" pitchFamily="34" charset="0"/>
                </a:rPr>
                <a:t>13</a:t>
              </a:r>
              <a:r>
                <a:rPr lang="en-US" sz="1600" b="1" dirty="0">
                  <a:latin typeface="Calibri Light" panose="020F0302020204030204" pitchFamily="34" charset="0"/>
                  <a:cs typeface="Calibri Light" panose="020F0302020204030204" pitchFamily="34" charset="0"/>
                </a:rPr>
                <a:t>C (50 </a:t>
              </a:r>
              <a:r>
                <a:rPr lang="en-US" sz="1600" b="1" dirty="0" err="1">
                  <a:latin typeface="Calibri Light" panose="020F0302020204030204" pitchFamily="34" charset="0"/>
                  <a:cs typeface="Calibri Light" panose="020F0302020204030204" pitchFamily="34" charset="0"/>
                </a:rPr>
                <a:t>enA</a:t>
              </a:r>
              <a:r>
                <a:rPr lang="en-US" sz="1600" b="1" dirty="0">
                  <a:latin typeface="Calibri Light" panose="020F0302020204030204" pitchFamily="34" charset="0"/>
                  <a:cs typeface="Calibri Light" panose="020F0302020204030204" pitchFamily="34" charset="0"/>
                </a:rPr>
                <a:t>) + </a:t>
              </a:r>
              <a:r>
                <a:rPr lang="en-US" sz="1600" b="1" baseline="30000" dirty="0">
                  <a:latin typeface="Calibri Light" panose="020F0302020204030204" pitchFamily="34" charset="0"/>
                  <a:cs typeface="Calibri Light" panose="020F0302020204030204" pitchFamily="34" charset="0"/>
                </a:rPr>
                <a:t>9</a:t>
              </a:r>
              <a:r>
                <a:rPr lang="en-US" sz="1600" b="1" dirty="0">
                  <a:latin typeface="Calibri Light" panose="020F0302020204030204" pitchFamily="34" charset="0"/>
                  <a:cs typeface="Calibri Light" panose="020F0302020204030204" pitchFamily="34" charset="0"/>
                </a:rPr>
                <a:t>Be  @ 55 </a:t>
              </a:r>
              <a:r>
                <a:rPr lang="en-US" sz="1600" b="1" dirty="0" err="1">
                  <a:latin typeface="Calibri Light" panose="020F0302020204030204" pitchFamily="34" charset="0"/>
                  <a:cs typeface="Calibri Light" panose="020F0302020204030204" pitchFamily="34" charset="0"/>
                </a:rPr>
                <a:t>AMeV</a:t>
              </a:r>
              <a:endParaRPr lang="en-US" sz="1600" b="1" dirty="0">
                <a:latin typeface="Calibri Light" panose="020F0302020204030204" pitchFamily="34" charset="0"/>
                <a:cs typeface="Calibri Light" panose="020F0302020204030204" pitchFamily="34" charset="0"/>
              </a:endParaRPr>
            </a:p>
          </p:txBody>
        </p:sp>
        <p:pic>
          <p:nvPicPr>
            <p:cNvPr id="32" name="Immagine 31">
              <a:extLst>
                <a:ext uri="{FF2B5EF4-FFF2-40B4-BE49-F238E27FC236}">
                  <a16:creationId xmlns:a16="http://schemas.microsoft.com/office/drawing/2014/main" id="{EB90FF4A-AE00-47D5-B039-DFA53E00AD2C}"/>
                </a:ext>
              </a:extLst>
            </p:cNvPr>
            <p:cNvPicPr>
              <a:picLocks noChangeAspect="1"/>
            </p:cNvPicPr>
            <p:nvPr/>
          </p:nvPicPr>
          <p:blipFill>
            <a:blip r:embed="rId8"/>
            <a:stretch>
              <a:fillRect/>
            </a:stretch>
          </p:blipFill>
          <p:spPr>
            <a:xfrm>
              <a:off x="7784514" y="2463755"/>
              <a:ext cx="4250033" cy="3383835"/>
            </a:xfrm>
            <a:prstGeom prst="rect">
              <a:avLst/>
            </a:prstGeom>
          </p:spPr>
        </p:pic>
      </p:grpSp>
      <p:grpSp>
        <p:nvGrpSpPr>
          <p:cNvPr id="33" name="Gruppo 32">
            <a:extLst>
              <a:ext uri="{FF2B5EF4-FFF2-40B4-BE49-F238E27FC236}">
                <a16:creationId xmlns:a16="http://schemas.microsoft.com/office/drawing/2014/main" id="{23AD1CD9-BABD-444B-8710-67D1696B4758}"/>
              </a:ext>
            </a:extLst>
          </p:cNvPr>
          <p:cNvGrpSpPr/>
          <p:nvPr/>
        </p:nvGrpSpPr>
        <p:grpSpPr>
          <a:xfrm>
            <a:off x="7802961" y="2171191"/>
            <a:ext cx="6762250" cy="3660162"/>
            <a:chOff x="7802961" y="2171191"/>
            <a:chExt cx="6762250" cy="3660162"/>
          </a:xfrm>
        </p:grpSpPr>
        <p:pic>
          <p:nvPicPr>
            <p:cNvPr id="35" name="Immagine 34">
              <a:extLst>
                <a:ext uri="{FF2B5EF4-FFF2-40B4-BE49-F238E27FC236}">
                  <a16:creationId xmlns:a16="http://schemas.microsoft.com/office/drawing/2014/main" id="{9E8563F3-0B25-4134-B895-2A20B1EB8CAA}"/>
                </a:ext>
              </a:extLst>
            </p:cNvPr>
            <p:cNvPicPr>
              <a:picLocks noChangeAspect="1"/>
            </p:cNvPicPr>
            <p:nvPr/>
          </p:nvPicPr>
          <p:blipFill>
            <a:blip r:embed="rId9"/>
            <a:stretch>
              <a:fillRect/>
            </a:stretch>
          </p:blipFill>
          <p:spPr>
            <a:xfrm>
              <a:off x="7802961" y="2479991"/>
              <a:ext cx="4271058" cy="3351362"/>
            </a:xfrm>
            <a:prstGeom prst="rect">
              <a:avLst/>
            </a:prstGeom>
          </p:spPr>
        </p:pic>
        <p:sp>
          <p:nvSpPr>
            <p:cNvPr id="36" name="CasellaDiTesto 35">
              <a:extLst>
                <a:ext uri="{FF2B5EF4-FFF2-40B4-BE49-F238E27FC236}">
                  <a16:creationId xmlns:a16="http://schemas.microsoft.com/office/drawing/2014/main" id="{96965CD8-4150-40C0-BDD0-1204C48D82AF}"/>
                </a:ext>
              </a:extLst>
            </p:cNvPr>
            <p:cNvSpPr txBox="1"/>
            <p:nvPr/>
          </p:nvSpPr>
          <p:spPr>
            <a:xfrm>
              <a:off x="8463769" y="2171191"/>
              <a:ext cx="6101442" cy="369332"/>
            </a:xfrm>
            <a:prstGeom prst="rect">
              <a:avLst/>
            </a:prstGeom>
            <a:noFill/>
          </p:spPr>
          <p:txBody>
            <a:bodyPr wrap="square">
              <a:spAutoFit/>
            </a:bodyPr>
            <a:lstStyle/>
            <a:p>
              <a:r>
                <a:rPr lang="en-US" sz="1800" b="1" dirty="0">
                  <a:latin typeface="Calibri Light" panose="020F0302020204030204" pitchFamily="34" charset="0"/>
                  <a:ea typeface="Times New Roman" panose="02020603050405020304" pitchFamily="18" charset="0"/>
                  <a:cs typeface="Calibri Light" panose="020F0302020204030204" pitchFamily="34" charset="0"/>
                </a:rPr>
                <a:t>RIBs with a </a:t>
              </a:r>
              <a:r>
                <a:rPr lang="en-US" sz="1800" b="1" baseline="30000" dirty="0">
                  <a:latin typeface="Calibri Light" panose="020F0302020204030204" pitchFamily="34" charset="0"/>
                  <a:ea typeface="Times New Roman" panose="02020603050405020304" pitchFamily="18" charset="0"/>
                  <a:cs typeface="Calibri Light" panose="020F0302020204030204" pitchFamily="34" charset="0"/>
                </a:rPr>
                <a:t>11</a:t>
              </a:r>
              <a:r>
                <a:rPr lang="en-US" sz="1800" b="1" dirty="0">
                  <a:latin typeface="Calibri Light" panose="020F0302020204030204" pitchFamily="34" charset="0"/>
                  <a:ea typeface="Times New Roman" panose="02020603050405020304" pitchFamily="18" charset="0"/>
                  <a:cs typeface="Calibri Light" panose="020F0302020204030204" pitchFamily="34" charset="0"/>
                </a:rPr>
                <a:t>Be purity of 95 %</a:t>
              </a:r>
            </a:p>
          </p:txBody>
        </p:sp>
      </p:grpSp>
    </p:spTree>
    <p:custDataLst>
      <p:tags r:id="rId1"/>
    </p:custDataLst>
    <p:extLst>
      <p:ext uri="{BB962C8B-B14F-4D97-AF65-F5344CB8AC3E}">
        <p14:creationId xmlns:p14="http://schemas.microsoft.com/office/powerpoint/2010/main" val="16542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12</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grpSp>
        <p:nvGrpSpPr>
          <p:cNvPr id="11" name="Gruppo 10">
            <a:extLst>
              <a:ext uri="{FF2B5EF4-FFF2-40B4-BE49-F238E27FC236}">
                <a16:creationId xmlns:a16="http://schemas.microsoft.com/office/drawing/2014/main" id="{36D34829-24B5-4775-8343-FE31598B80E6}"/>
              </a:ext>
            </a:extLst>
          </p:cNvPr>
          <p:cNvGrpSpPr/>
          <p:nvPr/>
        </p:nvGrpSpPr>
        <p:grpSpPr>
          <a:xfrm>
            <a:off x="-680797" y="697514"/>
            <a:ext cx="7064829" cy="5964882"/>
            <a:chOff x="121288" y="2201318"/>
            <a:chExt cx="4461345" cy="3675382"/>
          </a:xfrm>
        </p:grpSpPr>
        <p:pic>
          <p:nvPicPr>
            <p:cNvPr id="13" name="Immagine 12">
              <a:extLst>
                <a:ext uri="{FF2B5EF4-FFF2-40B4-BE49-F238E27FC236}">
                  <a16:creationId xmlns:a16="http://schemas.microsoft.com/office/drawing/2014/main" id="{A1D01AE2-DB40-4DD9-84BA-13FA12F91E0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8097"/>
            <a:stretch/>
          </p:blipFill>
          <p:spPr>
            <a:xfrm>
              <a:off x="121288" y="2201318"/>
              <a:ext cx="4435642" cy="3675382"/>
            </a:xfrm>
            <a:prstGeom prst="rect">
              <a:avLst/>
            </a:prstGeom>
          </p:spPr>
        </p:pic>
        <p:sp>
          <p:nvSpPr>
            <p:cNvPr id="14" name="CasellaDiTesto 13">
              <a:extLst>
                <a:ext uri="{FF2B5EF4-FFF2-40B4-BE49-F238E27FC236}">
                  <a16:creationId xmlns:a16="http://schemas.microsoft.com/office/drawing/2014/main" id="{41303222-DE9E-4B28-AD94-6D75FD235413}"/>
                </a:ext>
              </a:extLst>
            </p:cNvPr>
            <p:cNvSpPr txBox="1"/>
            <p:nvPr/>
          </p:nvSpPr>
          <p:spPr>
            <a:xfrm>
              <a:off x="3817088" y="2422217"/>
              <a:ext cx="765545" cy="227571"/>
            </a:xfrm>
            <a:prstGeom prst="rect">
              <a:avLst/>
            </a:prstGeom>
            <a:solidFill>
              <a:schemeClr val="bg1"/>
            </a:solidFill>
          </p:spPr>
          <p:txBody>
            <a:bodyPr wrap="square" rtlCol="0">
              <a:spAutoFit/>
            </a:bodyPr>
            <a:lstStyle/>
            <a:p>
              <a:endParaRPr lang="en-GB" dirty="0"/>
            </a:p>
          </p:txBody>
        </p:sp>
      </p:grpSp>
      <p:sp>
        <p:nvSpPr>
          <p:cNvPr id="15" name="Rettangolo 14">
            <a:extLst>
              <a:ext uri="{FF2B5EF4-FFF2-40B4-BE49-F238E27FC236}">
                <a16:creationId xmlns:a16="http://schemas.microsoft.com/office/drawing/2014/main" id="{09912ED0-1A77-415D-87DD-1BD7FE464E31}"/>
              </a:ext>
            </a:extLst>
          </p:cNvPr>
          <p:cNvSpPr/>
          <p:nvPr/>
        </p:nvSpPr>
        <p:spPr>
          <a:xfrm>
            <a:off x="2522426" y="3164242"/>
            <a:ext cx="1378568" cy="1839686"/>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magine 15">
            <a:extLst>
              <a:ext uri="{FF2B5EF4-FFF2-40B4-BE49-F238E27FC236}">
                <a16:creationId xmlns:a16="http://schemas.microsoft.com/office/drawing/2014/main" id="{C699B4C6-19DF-432C-B2D4-A800CBBAD4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4528" y="3208804"/>
            <a:ext cx="1269224" cy="1795124"/>
          </a:xfrm>
          <a:prstGeom prst="rect">
            <a:avLst/>
          </a:prstGeom>
          <a:noFill/>
          <a:ln w="66675">
            <a:solidFill>
              <a:srgbClr val="FF0000"/>
            </a:solidFill>
          </a:ln>
        </p:spPr>
      </p:pic>
      <p:grpSp>
        <p:nvGrpSpPr>
          <p:cNvPr id="17" name="Gruppo 16">
            <a:extLst>
              <a:ext uri="{FF2B5EF4-FFF2-40B4-BE49-F238E27FC236}">
                <a16:creationId xmlns:a16="http://schemas.microsoft.com/office/drawing/2014/main" id="{C761E268-A926-4176-ADC8-4401CACB3E6B}"/>
              </a:ext>
            </a:extLst>
          </p:cNvPr>
          <p:cNvGrpSpPr/>
          <p:nvPr/>
        </p:nvGrpSpPr>
        <p:grpSpPr>
          <a:xfrm>
            <a:off x="8933506" y="692696"/>
            <a:ext cx="3140091" cy="3970318"/>
            <a:chOff x="6020569" y="648072"/>
            <a:chExt cx="3140091" cy="3970318"/>
          </a:xfrm>
        </p:grpSpPr>
        <p:sp>
          <p:nvSpPr>
            <p:cNvPr id="20" name="CasellaDiTesto 19">
              <a:extLst>
                <a:ext uri="{FF2B5EF4-FFF2-40B4-BE49-F238E27FC236}">
                  <a16:creationId xmlns:a16="http://schemas.microsoft.com/office/drawing/2014/main" id="{31D8505C-A78C-4097-8BB8-B5F960C7918F}"/>
                </a:ext>
              </a:extLst>
            </p:cNvPr>
            <p:cNvSpPr txBox="1"/>
            <p:nvPr/>
          </p:nvSpPr>
          <p:spPr>
            <a:xfrm>
              <a:off x="6020569" y="648072"/>
              <a:ext cx="3140091" cy="3970318"/>
            </a:xfrm>
            <a:prstGeom prst="rect">
              <a:avLst/>
            </a:prstGeom>
            <a:noFill/>
            <a:ln w="19050">
              <a:solidFill>
                <a:srgbClr val="0070C0"/>
              </a:solidFill>
            </a:ln>
          </p:spPr>
          <p:txBody>
            <a:bodyPr wrap="square" rtlCol="0">
              <a:spAutoFit/>
            </a:bodyPr>
            <a:lstStyle/>
            <a:p>
              <a:pPr algn="ctr"/>
              <a:r>
                <a:rPr lang="it-IT" sz="1400" dirty="0" err="1"/>
                <a:t>Main</a:t>
              </a:r>
              <a:r>
                <a:rPr lang="it-IT" sz="1400" dirty="0"/>
                <a:t> </a:t>
              </a:r>
              <a:r>
                <a:rPr lang="it-IT" sz="1400" dirty="0" err="1"/>
                <a:t>features</a:t>
              </a:r>
              <a:r>
                <a:rPr lang="it-IT" sz="1400" dirty="0"/>
                <a:t>:</a:t>
              </a:r>
            </a:p>
            <a:p>
              <a:pPr marL="85725" indent="-85725">
                <a:buFont typeface="Arial" panose="020B0604020202020204" pitchFamily="34" charset="0"/>
                <a:buChar char="•"/>
              </a:pPr>
              <a:r>
                <a:rPr lang="en-US" sz="1400" dirty="0"/>
                <a:t>4 dipoles, 6 quadrupoles and 2 </a:t>
              </a:r>
              <a:r>
                <a:rPr lang="en-US" sz="1400" dirty="0" err="1"/>
                <a:t>sextupoles</a:t>
              </a:r>
              <a:r>
                <a:rPr lang="en-US" sz="1400" dirty="0"/>
                <a:t>, arranged in </a:t>
              </a:r>
              <a:r>
                <a:rPr lang="en-GB" sz="1400" dirty="0"/>
                <a:t>two symmetric branches, to ensure optimal achromatic condition</a:t>
              </a:r>
              <a:endParaRPr lang="en-US" sz="1400" dirty="0"/>
            </a:p>
            <a:p>
              <a:pPr marL="85725" indent="-85725">
                <a:buFont typeface="Arial" panose="020B0604020202020204" pitchFamily="34" charset="0"/>
                <a:buChar char="•"/>
              </a:pPr>
              <a:r>
                <a:rPr lang="en-US" sz="1400" dirty="0"/>
                <a:t>maximum magnetic rigidity  3</a:t>
              </a:r>
              <a:r>
                <a:rPr lang="en-US" sz="1400" i="1" dirty="0"/>
                <a:t>.</a:t>
              </a:r>
              <a:r>
                <a:rPr lang="en-US" sz="1400" dirty="0"/>
                <a:t>2 </a:t>
              </a:r>
              <a:r>
                <a:rPr lang="en-US" sz="1400" i="1" dirty="0"/>
                <a:t>Tm</a:t>
              </a:r>
            </a:p>
            <a:p>
              <a:pPr marL="85725" indent="-85725">
                <a:buFont typeface="Arial" panose="020B0604020202020204" pitchFamily="34" charset="0"/>
                <a:buChar char="•"/>
              </a:pPr>
              <a:r>
                <a:rPr lang="en-US" sz="1400" dirty="0"/>
                <a:t>momentum acceptance </a:t>
              </a:r>
              <a:r>
                <a:rPr lang="en-GB" sz="1400" dirty="0"/>
                <a:t>±</a:t>
              </a:r>
              <a:r>
                <a:rPr lang="en-US" sz="1400" dirty="0"/>
                <a:t>1</a:t>
              </a:r>
              <a:r>
                <a:rPr lang="en-US" sz="1400" i="1" dirty="0"/>
                <a:t>.</a:t>
              </a:r>
              <a:r>
                <a:rPr lang="en-US" sz="1400" dirty="0"/>
                <a:t>2% </a:t>
              </a:r>
            </a:p>
            <a:p>
              <a:pPr marL="85725" indent="-85725">
                <a:buFont typeface="Arial" panose="020B0604020202020204" pitchFamily="34" charset="0"/>
                <a:buChar char="•"/>
              </a:pPr>
              <a:r>
                <a:rPr lang="en-US" sz="1400" dirty="0"/>
                <a:t>solid angle acceptance </a:t>
              </a:r>
              <a:r>
                <a:rPr lang="en-GB" sz="1400" dirty="0"/>
                <a:t>±</a:t>
              </a:r>
              <a:r>
                <a:rPr lang="en-US" sz="1400" dirty="0"/>
                <a:t>2</a:t>
              </a:r>
              <a:r>
                <a:rPr lang="en-US" sz="1400" i="1" dirty="0"/>
                <a:t>.</a:t>
              </a:r>
              <a:r>
                <a:rPr lang="en-US" sz="1400" dirty="0"/>
                <a:t>5 </a:t>
              </a:r>
              <a:r>
                <a:rPr lang="en-US" sz="1400" i="1" dirty="0" err="1"/>
                <a:t>msr</a:t>
              </a:r>
              <a:r>
                <a:rPr lang="en-US" sz="1400" dirty="0"/>
                <a:t>  </a:t>
              </a:r>
            </a:p>
            <a:p>
              <a:pPr marL="85725" indent="-85725">
                <a:buFont typeface="Arial" panose="020B0604020202020204" pitchFamily="34" charset="0"/>
                <a:buChar char="•"/>
              </a:pPr>
              <a:r>
                <a:rPr lang="en-US" sz="1400" dirty="0"/>
                <a:t> 5 m dispersion at symmetry plane, energy resolving power</a:t>
              </a:r>
            </a:p>
            <a:p>
              <a:pPr marL="85725" indent="-85725">
                <a:buFont typeface="Arial" panose="020B0604020202020204" pitchFamily="34" charset="0"/>
                <a:buChar char="•"/>
              </a:pPr>
              <a:endParaRPr lang="en-US" sz="1400" dirty="0"/>
            </a:p>
            <a:p>
              <a:pPr marL="85725" indent="-85725">
                <a:buFont typeface="Arial" panose="020B0604020202020204" pitchFamily="34" charset="0"/>
                <a:buChar char="•"/>
              </a:pPr>
              <a:endParaRPr lang="en-US" sz="1400" dirty="0"/>
            </a:p>
            <a:p>
              <a:pPr marL="85725" indent="-85725">
                <a:buFont typeface="Arial" panose="020B0604020202020204" pitchFamily="34" charset="0"/>
                <a:buChar char="•"/>
              </a:pPr>
              <a:endParaRPr lang="en-US" sz="1400" dirty="0"/>
            </a:p>
            <a:p>
              <a:pPr marL="85725" indent="-85725">
                <a:buFont typeface="Arial" panose="020B0604020202020204" pitchFamily="34" charset="0"/>
                <a:buChar char="•"/>
              </a:pPr>
              <a:endParaRPr lang="en-US" sz="1400" dirty="0"/>
            </a:p>
            <a:p>
              <a:pPr marL="85725" indent="-85725">
                <a:buFont typeface="Arial" panose="020B0604020202020204" pitchFamily="34" charset="0"/>
                <a:buChar char="•"/>
              </a:pPr>
              <a:r>
                <a:rPr lang="en-US" sz="1400" dirty="0"/>
                <a:t>thanks to high energy dispersion value at the symmetry plane, it will allow to deliver stable beams with an energy spread of 0</a:t>
              </a:r>
              <a:r>
                <a:rPr lang="en-US" sz="1400" i="1" dirty="0"/>
                <a:t>.</a:t>
              </a:r>
              <a:r>
                <a:rPr lang="en-US" sz="1400" dirty="0"/>
                <a:t>1 %  </a:t>
              </a:r>
              <a:endParaRPr lang="en-GB" sz="1400" dirty="0"/>
            </a:p>
          </p:txBody>
        </p:sp>
        <mc:AlternateContent xmlns:mc="http://schemas.openxmlformats.org/markup-compatibility/2006" xmlns:a14="http://schemas.microsoft.com/office/drawing/2010/main">
          <mc:Choice Requires="a14">
            <p:sp>
              <p:nvSpPr>
                <p:cNvPr id="21" name="Formula 3">
                  <a:extLst>
                    <a:ext uri="{FF2B5EF4-FFF2-40B4-BE49-F238E27FC236}">
                      <a16:creationId xmlns:a16="http://schemas.microsoft.com/office/drawing/2014/main" id="{8A5D0440-A4D1-41D3-BE30-E9B5F3994EDF}"/>
                    </a:ext>
                  </a:extLst>
                </p:cNvPr>
                <p:cNvSpPr txBox="1"/>
                <p:nvPr/>
              </p:nvSpPr>
              <p:spPr>
                <a:xfrm>
                  <a:off x="6454089" y="2897959"/>
                  <a:ext cx="1931937" cy="655626"/>
                </a:xfrm>
                <a:prstGeom prst="rect">
                  <a:avLst/>
                </a:prstGeom>
                <a:solidFill>
                  <a:schemeClr val="bg1">
                    <a:lumMod val="85000"/>
                  </a:schemeClr>
                </a:solidFill>
                <a:ln w="25400">
                  <a:solidFill>
                    <a:srgbClr val="FF0000"/>
                  </a:solidFill>
                </a:ln>
              </p:spPr>
              <p:txBody>
                <a:bodyPr/>
                <a:lstStyle/>
                <a:p>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panose="02040503050406030204" pitchFamily="18" charset="0"/>
                          </a:rPr>
                          <m:t>𝐑𝐏</m:t>
                        </m:r>
                        <m:r>
                          <a:rPr lang="en-US" sz="1200" b="1" smtClean="0">
                            <a:solidFill>
                              <a:srgbClr val="FF0000"/>
                            </a:solidFill>
                            <a:latin typeface="Cambria Math" panose="02040503050406030204" pitchFamily="18" charset="0"/>
                          </a:rPr>
                          <m:t>=</m:t>
                        </m:r>
                        <m:d>
                          <m:dPr>
                            <m:begChr m:val="|"/>
                            <m:endChr m:val="|"/>
                            <m:ctrlPr>
                              <a:rPr lang="ar-AE" sz="1200" b="1" i="1">
                                <a:solidFill>
                                  <a:srgbClr val="FF0000"/>
                                </a:solidFill>
                                <a:latin typeface="Cambria Math" panose="02040503050406030204" pitchFamily="18" charset="0"/>
                              </a:rPr>
                            </m:ctrlPr>
                          </m:dPr>
                          <m:e>
                            <m:f>
                              <m:fPr>
                                <m:ctrlPr>
                                  <a:rPr lang="ar-AE" sz="1200" b="1" i="1">
                                    <a:solidFill>
                                      <a:srgbClr val="FF0000"/>
                                    </a:solidFill>
                                    <a:latin typeface="Cambria Math" panose="02040503050406030204" pitchFamily="18" charset="0"/>
                                  </a:rPr>
                                </m:ctrlPr>
                              </m:fPr>
                              <m:num>
                                <m:sSub>
                                  <m:sSubPr>
                                    <m:ctrlPr>
                                      <a:rPr lang="ar-AE" sz="1200" b="1" i="1">
                                        <a:solidFill>
                                          <a:srgbClr val="FF0000"/>
                                        </a:solidFill>
                                        <a:latin typeface="Cambria Math" panose="02040503050406030204" pitchFamily="18" charset="0"/>
                                      </a:rPr>
                                    </m:ctrlPr>
                                  </m:sSubPr>
                                  <m:e>
                                    <m:r>
                                      <a:rPr lang="en-US" sz="1200" b="1" i="1" smtClean="0">
                                        <a:solidFill>
                                          <a:srgbClr val="FF0000"/>
                                        </a:solidFill>
                                        <a:latin typeface="Cambria Math"/>
                                      </a:rPr>
                                      <m:t>𝑹</m:t>
                                    </m:r>
                                  </m:e>
                                  <m:sub>
                                    <m:r>
                                      <a:rPr lang="en-US" sz="1200" b="1" i="1">
                                        <a:solidFill>
                                          <a:srgbClr val="FF0000"/>
                                        </a:solidFill>
                                        <a:latin typeface="Cambria Math" panose="02040503050406030204" pitchFamily="18" charset="0"/>
                                      </a:rPr>
                                      <m:t>𝟏𝟔</m:t>
                                    </m:r>
                                  </m:sub>
                                </m:sSub>
                              </m:num>
                              <m:den>
                                <m:r>
                                  <a:rPr lang="en-US" sz="1200" b="1" i="1">
                                    <a:solidFill>
                                      <a:srgbClr val="FF0000"/>
                                    </a:solidFill>
                                    <a:latin typeface="Cambria Math" panose="02040503050406030204" pitchFamily="18" charset="0"/>
                                  </a:rPr>
                                  <m:t>𝟐</m:t>
                                </m:r>
                                <m:sSub>
                                  <m:sSubPr>
                                    <m:ctrlPr>
                                      <a:rPr lang="ar-AE" sz="1200" b="1" i="1">
                                        <a:solidFill>
                                          <a:srgbClr val="FF0000"/>
                                        </a:solidFill>
                                        <a:latin typeface="Cambria Math" panose="02040503050406030204" pitchFamily="18" charset="0"/>
                                      </a:rPr>
                                    </m:ctrlPr>
                                  </m:sSubPr>
                                  <m:e>
                                    <m:r>
                                      <a:rPr lang="en-US" sz="1200" b="1" i="1">
                                        <a:solidFill>
                                          <a:srgbClr val="FF0000"/>
                                        </a:solidFill>
                                        <a:latin typeface="Cambria Math" panose="02040503050406030204" pitchFamily="18" charset="0"/>
                                      </a:rPr>
                                      <m:t>𝐱</m:t>
                                    </m:r>
                                  </m:e>
                                  <m:sub>
                                    <m:r>
                                      <a:rPr lang="en-US" sz="1200" b="1" i="1">
                                        <a:solidFill>
                                          <a:srgbClr val="FF0000"/>
                                        </a:solidFill>
                                        <a:latin typeface="Cambria Math" panose="02040503050406030204" pitchFamily="18" charset="0"/>
                                      </a:rPr>
                                      <m:t>𝟎</m:t>
                                    </m:r>
                                  </m:sub>
                                </m:sSub>
                                <m:sSub>
                                  <m:sSubPr>
                                    <m:ctrlPr>
                                      <a:rPr lang="ar-AE" sz="1200" b="1" i="1">
                                        <a:solidFill>
                                          <a:srgbClr val="FF0000"/>
                                        </a:solidFill>
                                        <a:latin typeface="Cambria Math" panose="02040503050406030204" pitchFamily="18" charset="0"/>
                                      </a:rPr>
                                    </m:ctrlPr>
                                  </m:sSubPr>
                                  <m:e>
                                    <m:r>
                                      <a:rPr lang="en-US" sz="1200" b="1" i="1" smtClean="0">
                                        <a:solidFill>
                                          <a:srgbClr val="FF0000"/>
                                        </a:solidFill>
                                        <a:latin typeface="Cambria Math"/>
                                      </a:rPr>
                                      <m:t>𝑹</m:t>
                                    </m:r>
                                  </m:e>
                                  <m:sub>
                                    <m:r>
                                      <a:rPr lang="en-US" sz="1200" b="1" i="1">
                                        <a:solidFill>
                                          <a:srgbClr val="FF0000"/>
                                        </a:solidFill>
                                        <a:latin typeface="Cambria Math" panose="02040503050406030204" pitchFamily="18" charset="0"/>
                                      </a:rPr>
                                      <m:t>𝟏𝟏</m:t>
                                    </m:r>
                                  </m:sub>
                                </m:sSub>
                              </m:den>
                            </m:f>
                          </m:e>
                        </m:d>
                        <m:r>
                          <a:rPr lang="ar-AE" sz="1200" b="1">
                            <a:solidFill>
                              <a:srgbClr val="FF0000"/>
                            </a:solidFill>
                            <a:latin typeface="Cambria Math" panose="02040503050406030204" pitchFamily="18" charset="0"/>
                          </a:rPr>
                          <m:t>=</m:t>
                        </m:r>
                        <m:r>
                          <a:rPr lang="en-US" sz="1200" b="1" i="1">
                            <a:solidFill>
                              <a:srgbClr val="FF0000"/>
                            </a:solidFill>
                            <a:latin typeface="Cambria Math" panose="02040503050406030204" pitchFamily="18" charset="0"/>
                          </a:rPr>
                          <m:t>𝟐</m:t>
                        </m:r>
                        <m:r>
                          <a:rPr lang="it-IT" sz="1200" b="1" i="0" smtClean="0">
                            <a:solidFill>
                              <a:srgbClr val="FF0000"/>
                            </a:solidFill>
                            <a:latin typeface="Cambria Math" panose="02040503050406030204" pitchFamily="18" charset="0"/>
                          </a:rPr>
                          <m:t>𝟔𝟎𝟎</m:t>
                        </m:r>
                      </m:oMath>
                    </m:oMathPara>
                  </a14:m>
                  <a:endParaRPr lang="en-US" sz="1200" b="1" i="0" dirty="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sz="1200" b="1" i="0" smtClean="0">
                            <a:solidFill>
                              <a:srgbClr val="FF0000"/>
                            </a:solidFill>
                            <a:latin typeface="Cambria Math"/>
                          </a:rPr>
                          <m:t>(</m:t>
                        </m:r>
                        <m:r>
                          <a:rPr lang="it-IT" sz="1200" b="1" i="0" smtClean="0">
                            <a:solidFill>
                              <a:srgbClr val="FF0000"/>
                            </a:solidFill>
                            <a:latin typeface="Cambria Math"/>
                          </a:rPr>
                          <m:t>𝐛𝐞𝐚𝐦</m:t>
                        </m:r>
                        <m:r>
                          <a:rPr lang="it-IT" sz="1200" b="1" i="0" smtClean="0">
                            <a:solidFill>
                              <a:srgbClr val="FF0000"/>
                            </a:solidFill>
                            <a:latin typeface="Cambria Math"/>
                          </a:rPr>
                          <m:t> </m:t>
                        </m:r>
                        <m:r>
                          <a:rPr lang="it-IT" sz="1200" b="1" i="0" smtClean="0">
                            <a:solidFill>
                              <a:srgbClr val="FF0000"/>
                            </a:solidFill>
                            <a:latin typeface="Cambria Math"/>
                          </a:rPr>
                          <m:t>𝐬𝐩𝐨𝐭</m:t>
                        </m:r>
                        <m:r>
                          <a:rPr lang="it-IT" sz="1200" b="1" i="0" smtClean="0">
                            <a:solidFill>
                              <a:srgbClr val="FF0000"/>
                            </a:solidFill>
                            <a:latin typeface="Cambria Math"/>
                          </a:rPr>
                          <m:t> </m:t>
                        </m:r>
                        <m:r>
                          <a:rPr lang="it-IT" sz="1200" b="1" i="1" smtClean="0">
                            <a:solidFill>
                              <a:srgbClr val="FF0000"/>
                            </a:solidFill>
                            <a:latin typeface="Cambria Math"/>
                          </a:rPr>
                          <m:t> </m:t>
                        </m:r>
                        <m:r>
                          <a:rPr lang="it-IT" sz="1200" b="1" i="1" smtClean="0">
                            <a:solidFill>
                              <a:srgbClr val="FF0000"/>
                            </a:solidFill>
                            <a:latin typeface="Cambria Math"/>
                            <a:sym typeface="Symbol"/>
                          </a:rPr>
                          <m:t></m:t>
                        </m:r>
                        <m:r>
                          <a:rPr lang="en-US" sz="1200" b="1" i="0" smtClean="0">
                            <a:solidFill>
                              <a:srgbClr val="FF0000"/>
                            </a:solidFill>
                            <a:latin typeface="Cambria Math"/>
                          </a:rPr>
                          <m:t>𝟏</m:t>
                        </m:r>
                        <m:r>
                          <a:rPr lang="it-IT" sz="1200" b="1" i="0" smtClean="0">
                            <a:solidFill>
                              <a:srgbClr val="FF0000"/>
                            </a:solidFill>
                            <a:latin typeface="Cambria Math"/>
                          </a:rPr>
                          <m:t> </m:t>
                        </m:r>
                        <m:r>
                          <a:rPr lang="en-US" sz="1200" b="1" i="0" smtClean="0">
                            <a:solidFill>
                              <a:srgbClr val="FF0000"/>
                            </a:solidFill>
                            <a:latin typeface="Cambria Math"/>
                          </a:rPr>
                          <m:t>𝐦𝐦</m:t>
                        </m:r>
                        <m:r>
                          <a:rPr lang="en-US" sz="1200" b="1" i="0" smtClean="0">
                            <a:solidFill>
                              <a:srgbClr val="FF0000"/>
                            </a:solidFill>
                            <a:latin typeface="Cambria Math"/>
                          </a:rPr>
                          <m:t>)</m:t>
                        </m:r>
                      </m:oMath>
                    </m:oMathPara>
                  </a14:m>
                  <a:endParaRPr lang="en-US" sz="1200" b="1" dirty="0">
                    <a:solidFill>
                      <a:srgbClr val="FF0000"/>
                    </a:solidFill>
                  </a:endParaRPr>
                </a:p>
              </p:txBody>
            </p:sp>
          </mc:Choice>
          <mc:Fallback xmlns="">
            <p:sp>
              <p:nvSpPr>
                <p:cNvPr id="21" name="Formula 3">
                  <a:extLst>
                    <a:ext uri="{FF2B5EF4-FFF2-40B4-BE49-F238E27FC236}">
                      <a16:creationId xmlns:a16="http://schemas.microsoft.com/office/drawing/2014/main" id="{8A5D0440-A4D1-41D3-BE30-E9B5F3994EDF}"/>
                    </a:ext>
                  </a:extLst>
                </p:cNvPr>
                <p:cNvSpPr txBox="1">
                  <a:spLocks noRot="1" noChangeAspect="1" noMove="1" noResize="1" noEditPoints="1" noAdjustHandles="1" noChangeArrowheads="1" noChangeShapeType="1" noTextEdit="1"/>
                </p:cNvSpPr>
                <p:nvPr/>
              </p:nvSpPr>
              <p:spPr>
                <a:xfrm>
                  <a:off x="6454089" y="2897959"/>
                  <a:ext cx="1931937" cy="655626"/>
                </a:xfrm>
                <a:prstGeom prst="rect">
                  <a:avLst/>
                </a:prstGeom>
                <a:blipFill>
                  <a:blip r:embed="rId9"/>
                  <a:stretch>
                    <a:fillRect b="-7207"/>
                  </a:stretch>
                </a:blipFill>
                <a:ln w="25400">
                  <a:solidFill>
                    <a:srgbClr val="FF0000"/>
                  </a:solidFill>
                </a:ln>
              </p:spPr>
              <p:txBody>
                <a:bodyPr/>
                <a:lstStyle/>
                <a:p>
                  <a:r>
                    <a:rPr lang="en-GB">
                      <a:noFill/>
                    </a:rPr>
                    <a:t> </a:t>
                  </a:r>
                </a:p>
              </p:txBody>
            </p:sp>
          </mc:Fallback>
        </mc:AlternateContent>
      </p:grpSp>
      <p:sp>
        <p:nvSpPr>
          <p:cNvPr id="25" name="Rettangolo 24">
            <a:extLst>
              <a:ext uri="{FF2B5EF4-FFF2-40B4-BE49-F238E27FC236}">
                <a16:creationId xmlns:a16="http://schemas.microsoft.com/office/drawing/2014/main" id="{97EA4AEF-6604-430B-AA7D-4D0DA016A4DC}"/>
              </a:ext>
            </a:extLst>
          </p:cNvPr>
          <p:cNvSpPr/>
          <p:nvPr/>
        </p:nvSpPr>
        <p:spPr>
          <a:xfrm>
            <a:off x="5453349" y="1482427"/>
            <a:ext cx="1024179" cy="305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Immagine 25">
            <a:extLst>
              <a:ext uri="{FF2B5EF4-FFF2-40B4-BE49-F238E27FC236}">
                <a16:creationId xmlns:a16="http://schemas.microsoft.com/office/drawing/2014/main" id="{057F897D-9BE2-4A99-8CFC-66954D843B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6403" y="489796"/>
            <a:ext cx="4308708" cy="6094011"/>
          </a:xfrm>
          <a:prstGeom prst="rect">
            <a:avLst/>
          </a:prstGeom>
          <a:noFill/>
          <a:ln w="66675">
            <a:solidFill>
              <a:srgbClr val="FF0000"/>
            </a:solidFill>
          </a:ln>
        </p:spPr>
      </p:pic>
      <p:grpSp>
        <p:nvGrpSpPr>
          <p:cNvPr id="27" name="Gruppo 26">
            <a:extLst>
              <a:ext uri="{FF2B5EF4-FFF2-40B4-BE49-F238E27FC236}">
                <a16:creationId xmlns:a16="http://schemas.microsoft.com/office/drawing/2014/main" id="{74B1B17E-6F21-417A-9F98-0AF22E1C0990}"/>
              </a:ext>
            </a:extLst>
          </p:cNvPr>
          <p:cNvGrpSpPr/>
          <p:nvPr/>
        </p:nvGrpSpPr>
        <p:grpSpPr>
          <a:xfrm>
            <a:off x="5951982" y="3270396"/>
            <a:ext cx="2003699" cy="1281533"/>
            <a:chOff x="1024441" y="1432644"/>
            <a:chExt cx="1947773" cy="925585"/>
          </a:xfrm>
        </p:grpSpPr>
        <p:sp>
          <p:nvSpPr>
            <p:cNvPr id="28" name="TextShape 5">
              <a:extLst>
                <a:ext uri="{FF2B5EF4-FFF2-40B4-BE49-F238E27FC236}">
                  <a16:creationId xmlns:a16="http://schemas.microsoft.com/office/drawing/2014/main" id="{2271218D-60B6-4D9E-99A6-23B41EACF15C}"/>
                </a:ext>
              </a:extLst>
            </p:cNvPr>
            <p:cNvSpPr txBox="1"/>
            <p:nvPr/>
          </p:nvSpPr>
          <p:spPr>
            <a:xfrm>
              <a:off x="1215373" y="1432644"/>
              <a:ext cx="1756841" cy="925585"/>
            </a:xfrm>
            <a:prstGeom prst="rect">
              <a:avLst/>
            </a:prstGeom>
            <a:noFill/>
            <a:ln w="18000">
              <a:noFill/>
            </a:ln>
          </p:spPr>
          <p:txBody>
            <a:bodyPr lIns="81638" tIns="40819" rIns="81638" bIns="40819"/>
            <a:lstStyle/>
            <a:p>
              <a:pPr algn="ctr"/>
              <a:r>
                <a:rPr lang="en-GB" sz="1600" b="1" spc="-1" dirty="0">
                  <a:solidFill>
                    <a:srgbClr val="0070C0"/>
                  </a:solidFill>
                  <a:uFill>
                    <a:solidFill>
                      <a:srgbClr val="FFFFFF"/>
                    </a:solidFill>
                  </a:uFill>
                  <a:latin typeface="Arial"/>
                </a:rPr>
                <a:t>Degrader and/or  selection slits</a:t>
              </a:r>
            </a:p>
          </p:txBody>
        </p:sp>
        <p:sp>
          <p:nvSpPr>
            <p:cNvPr id="29" name="Line 9">
              <a:extLst>
                <a:ext uri="{FF2B5EF4-FFF2-40B4-BE49-F238E27FC236}">
                  <a16:creationId xmlns:a16="http://schemas.microsoft.com/office/drawing/2014/main" id="{C555D275-EE85-4454-8990-49F9533DC5F2}"/>
                </a:ext>
              </a:extLst>
            </p:cNvPr>
            <p:cNvSpPr/>
            <p:nvPr/>
          </p:nvSpPr>
          <p:spPr>
            <a:xfrm flipH="1">
              <a:off x="1024441" y="1703218"/>
              <a:ext cx="380424" cy="104016"/>
            </a:xfrm>
            <a:prstGeom prst="line">
              <a:avLst/>
            </a:prstGeom>
            <a:ln w="36000">
              <a:solidFill>
                <a:srgbClr val="0070C0"/>
              </a:solidFill>
              <a:round/>
              <a:tailEnd type="triangle" w="med" len="med"/>
            </a:ln>
          </p:spPr>
          <p:style>
            <a:lnRef idx="0">
              <a:scrgbClr r="0" g="0" b="0"/>
            </a:lnRef>
            <a:fillRef idx="0">
              <a:scrgbClr r="0" g="0" b="0"/>
            </a:fillRef>
            <a:effectRef idx="0">
              <a:scrgbClr r="0" g="0" b="0"/>
            </a:effectRef>
            <a:fontRef idx="minor"/>
          </p:style>
        </p:sp>
      </p:grpSp>
      <p:grpSp>
        <p:nvGrpSpPr>
          <p:cNvPr id="9" name="Gruppo 8">
            <a:extLst>
              <a:ext uri="{FF2B5EF4-FFF2-40B4-BE49-F238E27FC236}">
                <a16:creationId xmlns:a16="http://schemas.microsoft.com/office/drawing/2014/main" id="{E5CB6BAC-BBF5-4C34-8283-26657383D5C1}"/>
              </a:ext>
            </a:extLst>
          </p:cNvPr>
          <p:cNvGrpSpPr/>
          <p:nvPr/>
        </p:nvGrpSpPr>
        <p:grpSpPr>
          <a:xfrm>
            <a:off x="6240016" y="4699646"/>
            <a:ext cx="5897965" cy="2019829"/>
            <a:chOff x="6240016" y="4699646"/>
            <a:chExt cx="5897965" cy="2019829"/>
          </a:xfrm>
        </p:grpSpPr>
        <p:grpSp>
          <p:nvGrpSpPr>
            <p:cNvPr id="22" name="Gruppo 21">
              <a:extLst>
                <a:ext uri="{FF2B5EF4-FFF2-40B4-BE49-F238E27FC236}">
                  <a16:creationId xmlns:a16="http://schemas.microsoft.com/office/drawing/2014/main" id="{8E9394E9-338D-4E9E-B446-D1BDFDA7F8C3}"/>
                </a:ext>
              </a:extLst>
            </p:cNvPr>
            <p:cNvGrpSpPr/>
            <p:nvPr/>
          </p:nvGrpSpPr>
          <p:grpSpPr>
            <a:xfrm>
              <a:off x="9192343" y="4699646"/>
              <a:ext cx="2945638" cy="2019829"/>
              <a:chOff x="9148437" y="4540084"/>
              <a:chExt cx="2989545" cy="2179391"/>
            </a:xfrm>
          </p:grpSpPr>
          <p:pic>
            <p:nvPicPr>
              <p:cNvPr id="23" name="Image 1">
                <a:extLst>
                  <a:ext uri="{FF2B5EF4-FFF2-40B4-BE49-F238E27FC236}">
                    <a16:creationId xmlns:a16="http://schemas.microsoft.com/office/drawing/2014/main" id="{2FF2C9F5-ABB3-46FD-AB41-5A6F6397123B}"/>
                  </a:ext>
                </a:extLst>
              </p:cNvPr>
              <p:cNvPicPr/>
              <p:nvPr/>
            </p:nvPicPr>
            <p:blipFill>
              <a:blip r:embed="rId11"/>
              <a:stretch/>
            </p:blipFill>
            <p:spPr>
              <a:xfrm>
                <a:off x="9148437" y="4540084"/>
                <a:ext cx="1756841" cy="2179391"/>
              </a:xfrm>
              <a:prstGeom prst="rect">
                <a:avLst/>
              </a:prstGeom>
              <a:ln>
                <a:noFill/>
              </a:ln>
            </p:spPr>
          </p:pic>
          <p:sp>
            <p:nvSpPr>
              <p:cNvPr id="24" name="CustomShape 4">
                <a:extLst>
                  <a:ext uri="{FF2B5EF4-FFF2-40B4-BE49-F238E27FC236}">
                    <a16:creationId xmlns:a16="http://schemas.microsoft.com/office/drawing/2014/main" id="{1F327A2C-07E2-4B88-9ADB-D39C2D021EAB}"/>
                  </a:ext>
                </a:extLst>
              </p:cNvPr>
              <p:cNvSpPr/>
              <p:nvPr/>
            </p:nvSpPr>
            <p:spPr>
              <a:xfrm>
                <a:off x="10381140" y="5072743"/>
                <a:ext cx="1756842"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400" b="1" spc="-1" dirty="0">
                    <a:solidFill>
                      <a:srgbClr val="FF0000"/>
                    </a:solidFill>
                    <a:uFill>
                      <a:solidFill>
                        <a:srgbClr val="FFFFFF"/>
                      </a:solidFill>
                    </a:uFill>
                    <a:latin typeface="Calibri"/>
                  </a:rPr>
                  <a:t>Rotating Target </a:t>
                </a:r>
              </a:p>
              <a:p>
                <a:pPr algn="ctr">
                  <a:lnSpc>
                    <a:spcPct val="100000"/>
                  </a:lnSpc>
                </a:pPr>
                <a:r>
                  <a:rPr lang="en-GB" sz="1400" b="1" spc="-1" dirty="0">
                    <a:solidFill>
                      <a:srgbClr val="FF0000"/>
                    </a:solidFill>
                    <a:uFill>
                      <a:solidFill>
                        <a:srgbClr val="FFFFFF"/>
                      </a:solidFill>
                    </a:uFill>
                    <a:latin typeface="Calibri"/>
                  </a:rPr>
                  <a:t>CLIM (GANIL)</a:t>
                </a:r>
                <a:endParaRPr lang="en-GB" sz="1400" spc="-1" dirty="0">
                  <a:solidFill>
                    <a:srgbClr val="000000"/>
                  </a:solidFill>
                  <a:uFill>
                    <a:solidFill>
                      <a:srgbClr val="FFFFFF"/>
                    </a:solidFill>
                  </a:uFill>
                  <a:latin typeface="Arial"/>
                </a:endParaRPr>
              </a:p>
            </p:txBody>
          </p:sp>
        </p:grpSp>
        <p:cxnSp>
          <p:nvCxnSpPr>
            <p:cNvPr id="3" name="Connettore 2 2">
              <a:extLst>
                <a:ext uri="{FF2B5EF4-FFF2-40B4-BE49-F238E27FC236}">
                  <a16:creationId xmlns:a16="http://schemas.microsoft.com/office/drawing/2014/main" id="{1AE72F95-841D-4767-808A-43BA88CCE66B}"/>
                </a:ext>
              </a:extLst>
            </p:cNvPr>
            <p:cNvCxnSpPr>
              <a:cxnSpLocks/>
            </p:cNvCxnSpPr>
            <p:nvPr/>
          </p:nvCxnSpPr>
          <p:spPr>
            <a:xfrm flipH="1">
              <a:off x="6240016" y="5643340"/>
              <a:ext cx="2880320" cy="4244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874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1840118-400A-4E5C-ADFB-2F32154C8B32}"/>
              </a:ext>
            </a:extLst>
          </p:cNvPr>
          <p:cNvSpPr>
            <a:spLocks noGrp="1"/>
          </p:cNvSpPr>
          <p:nvPr>
            <p:ph type="sldNum" sz="quarter" idx="12"/>
          </p:nvPr>
        </p:nvSpPr>
        <p:spPr/>
        <p:txBody>
          <a:bodyPr/>
          <a:lstStyle/>
          <a:p>
            <a:fld id="{825A1364-9D83-4D37-A282-5E5560CE45FB}" type="slidenum">
              <a:rPr lang="it-IT" smtClean="0"/>
              <a:pPr/>
              <a:t>13</a:t>
            </a:fld>
            <a:endParaRPr lang="it-IT"/>
          </a:p>
        </p:txBody>
      </p:sp>
      <p:sp>
        <p:nvSpPr>
          <p:cNvPr id="5" name="CasellaDiTesto 4">
            <a:extLst>
              <a:ext uri="{FF2B5EF4-FFF2-40B4-BE49-F238E27FC236}">
                <a16:creationId xmlns:a16="http://schemas.microsoft.com/office/drawing/2014/main" id="{644BD29A-1030-4E18-BC2A-1AC3F117ADFF}"/>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DD5BEE42-7166-4BC0-806B-58836E2EF6B8}"/>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16" name="Gruppo 15">
            <a:extLst>
              <a:ext uri="{FF2B5EF4-FFF2-40B4-BE49-F238E27FC236}">
                <a16:creationId xmlns:a16="http://schemas.microsoft.com/office/drawing/2014/main" id="{E546DFEC-B69A-44A7-AF7A-54F535F0525C}"/>
              </a:ext>
            </a:extLst>
          </p:cNvPr>
          <p:cNvGrpSpPr/>
          <p:nvPr/>
        </p:nvGrpSpPr>
        <p:grpSpPr>
          <a:xfrm>
            <a:off x="4885614" y="2939526"/>
            <a:ext cx="5904656" cy="3240360"/>
            <a:chOff x="7150732" y="1034654"/>
            <a:chExt cx="5040630" cy="2608878"/>
          </a:xfrm>
        </p:grpSpPr>
        <p:pic>
          <p:nvPicPr>
            <p:cNvPr id="8" name="Picture 5" descr="Graphical user interface&#10;&#10;Description automatically generated with medium confidence">
              <a:extLst>
                <a:ext uri="{FF2B5EF4-FFF2-40B4-BE49-F238E27FC236}">
                  <a16:creationId xmlns:a16="http://schemas.microsoft.com/office/drawing/2014/main" id="{A788158C-EB39-4CCF-B573-6F65932079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294" y="1347807"/>
              <a:ext cx="4444443" cy="2295725"/>
            </a:xfrm>
            <a:prstGeom prst="rect">
              <a:avLst/>
            </a:prstGeom>
            <a:noFill/>
            <a:ln>
              <a:noFill/>
            </a:ln>
          </p:spPr>
        </p:pic>
        <p:sp>
          <p:nvSpPr>
            <p:cNvPr id="10" name="CasellaDiTesto 9">
              <a:extLst>
                <a:ext uri="{FF2B5EF4-FFF2-40B4-BE49-F238E27FC236}">
                  <a16:creationId xmlns:a16="http://schemas.microsoft.com/office/drawing/2014/main" id="{FCFE1B96-C583-40C2-85CC-3F26378487AE}"/>
                </a:ext>
              </a:extLst>
            </p:cNvPr>
            <p:cNvSpPr txBox="1"/>
            <p:nvPr/>
          </p:nvSpPr>
          <p:spPr>
            <a:xfrm>
              <a:off x="7150732" y="1034654"/>
              <a:ext cx="5040630" cy="247797"/>
            </a:xfrm>
            <a:prstGeom prst="rect">
              <a:avLst/>
            </a:prstGeom>
            <a:noFill/>
          </p:spPr>
          <p:txBody>
            <a:bodyPr wrap="square">
              <a:spAutoFit/>
            </a:bodyPr>
            <a:lstStyle/>
            <a:p>
              <a:pPr algn="ctr">
                <a:spcAft>
                  <a:spcPts val="1000"/>
                </a:spcAft>
              </a:pPr>
              <a:r>
                <a:rPr lang="en-GB" sz="14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First order envelope calculated in case of x-x' maximum acceptance</a:t>
              </a:r>
            </a:p>
          </p:txBody>
        </p:sp>
      </p:grpSp>
      <p:pic>
        <p:nvPicPr>
          <p:cNvPr id="17" name="Immagine 3">
            <a:extLst>
              <a:ext uri="{FF2B5EF4-FFF2-40B4-BE49-F238E27FC236}">
                <a16:creationId xmlns:a16="http://schemas.microsoft.com/office/drawing/2014/main" id="{0048DF66-6825-4F98-9B3E-CC3FD53820E2}"/>
              </a:ext>
            </a:extLst>
          </p:cNvPr>
          <p:cNvPicPr>
            <a:picLocks noChangeAspect="1"/>
          </p:cNvPicPr>
          <p:nvPr/>
        </p:nvPicPr>
        <p:blipFill rotWithShape="1">
          <a:blip r:embed="rId3"/>
          <a:srcRect r="2775"/>
          <a:stretch/>
        </p:blipFill>
        <p:spPr>
          <a:xfrm>
            <a:off x="119336" y="511722"/>
            <a:ext cx="4320480" cy="6263182"/>
          </a:xfrm>
          <a:prstGeom prst="rect">
            <a:avLst/>
          </a:prstGeom>
        </p:spPr>
      </p:pic>
      <p:pic>
        <p:nvPicPr>
          <p:cNvPr id="3" name="Immagine 2" descr="Immagine che contiene tavolo&#10;&#10;Descrizione generata automaticamente">
            <a:extLst>
              <a:ext uri="{FF2B5EF4-FFF2-40B4-BE49-F238E27FC236}">
                <a16:creationId xmlns:a16="http://schemas.microsoft.com/office/drawing/2014/main" id="{0CA16D0B-7861-4440-91A7-348C9D475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677" y="898890"/>
            <a:ext cx="6358530" cy="1731625"/>
          </a:xfrm>
          <a:prstGeom prst="rect">
            <a:avLst/>
          </a:prstGeom>
        </p:spPr>
      </p:pic>
      <p:sp>
        <p:nvSpPr>
          <p:cNvPr id="7" name="CasellaDiTesto 6">
            <a:extLst>
              <a:ext uri="{FF2B5EF4-FFF2-40B4-BE49-F238E27FC236}">
                <a16:creationId xmlns:a16="http://schemas.microsoft.com/office/drawing/2014/main" id="{128A874C-AB67-42C4-879E-E33863D0CF8D}"/>
              </a:ext>
            </a:extLst>
          </p:cNvPr>
          <p:cNvSpPr txBox="1"/>
          <p:nvPr/>
        </p:nvSpPr>
        <p:spPr>
          <a:xfrm>
            <a:off x="5210754" y="6381328"/>
            <a:ext cx="3765566" cy="369332"/>
          </a:xfrm>
          <a:prstGeom prst="rect">
            <a:avLst/>
          </a:prstGeom>
          <a:noFill/>
        </p:spPr>
        <p:txBody>
          <a:bodyPr wrap="square" rtlCol="0">
            <a:spAutoFit/>
          </a:bodyPr>
          <a:lstStyle/>
          <a:p>
            <a:pPr algn="ctr"/>
            <a:r>
              <a:rPr lang="it-IT" dirty="0">
                <a:solidFill>
                  <a:srgbClr val="007033"/>
                </a:solidFill>
              </a:rPr>
              <a:t>contact A.D. Russo for </a:t>
            </a:r>
            <a:r>
              <a:rPr lang="it-IT" dirty="0" err="1">
                <a:solidFill>
                  <a:srgbClr val="007033"/>
                </a:solidFill>
              </a:rPr>
              <a:t>further</a:t>
            </a:r>
            <a:r>
              <a:rPr lang="it-IT" dirty="0">
                <a:solidFill>
                  <a:srgbClr val="007033"/>
                </a:solidFill>
              </a:rPr>
              <a:t> info</a:t>
            </a:r>
            <a:endParaRPr lang="en-GB" dirty="0">
              <a:solidFill>
                <a:srgbClr val="007033"/>
              </a:solidFill>
            </a:endParaRPr>
          </a:p>
        </p:txBody>
      </p:sp>
    </p:spTree>
    <p:extLst>
      <p:ext uri="{BB962C8B-B14F-4D97-AF65-F5344CB8AC3E}">
        <p14:creationId xmlns:p14="http://schemas.microsoft.com/office/powerpoint/2010/main" val="78050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14</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Segnaposto numero diapositiva 15">
            <a:extLst>
              <a:ext uri="{FF2B5EF4-FFF2-40B4-BE49-F238E27FC236}">
                <a16:creationId xmlns:a16="http://schemas.microsoft.com/office/drawing/2014/main" id="{D3571440-0632-4C49-A5F5-82EB72F614A4}"/>
              </a:ext>
            </a:extLst>
          </p:cNvPr>
          <p:cNvSpPr txBox="1">
            <a:spLocks/>
          </p:cNvSpPr>
          <p:nvPr/>
        </p:nvSpPr>
        <p:spPr>
          <a:xfrm>
            <a:off x="9340480" y="6372439"/>
            <a:ext cx="2743200" cy="365125"/>
          </a:xfrm>
          <a:prstGeom prst="rect">
            <a:avLst/>
          </a:prstGeom>
        </p:spPr>
        <p:txBody>
          <a:bodyPr vert="horz" anchor="b"/>
          <a:lstStyle>
            <a:defPPr>
              <a:defRPr lang="it-IT"/>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14</a:t>
            </a:fld>
            <a:endParaRPr lang="it-IT" sz="1600">
              <a:solidFill>
                <a:schemeClr val="bg1"/>
              </a:solidFill>
              <a:cs typeface="Calibri"/>
            </a:endParaRPr>
          </a:p>
        </p:txBody>
      </p:sp>
      <p:sp>
        <p:nvSpPr>
          <p:cNvPr id="13" name="Segnaposto data 30">
            <a:extLst>
              <a:ext uri="{FF2B5EF4-FFF2-40B4-BE49-F238E27FC236}">
                <a16:creationId xmlns:a16="http://schemas.microsoft.com/office/drawing/2014/main" id="{51792A9B-185C-46A6-A995-7BBB1C3B96CF}"/>
              </a:ext>
            </a:extLst>
          </p:cNvPr>
          <p:cNvSpPr>
            <a:spLocks noGrp="1"/>
          </p:cNvSpPr>
          <p:nvPr>
            <p:ph type="dt" sz="half" idx="10"/>
          </p:nvPr>
        </p:nvSpPr>
        <p:spPr>
          <a:xfrm>
            <a:off x="8782048" y="612648"/>
            <a:ext cx="1276352" cy="457200"/>
          </a:xfrm>
        </p:spPr>
        <p:txBody>
          <a:bodyPr/>
          <a:lstStyle/>
          <a:p>
            <a:fld id="{3178A4E7-58EB-40BD-9039-9789C9A235DC}" type="datetime1">
              <a:rPr lang="en-US" smtClean="0">
                <a:solidFill>
                  <a:schemeClr val="bg1"/>
                </a:solidFill>
              </a:rPr>
              <a:t>4/1/2022</a:t>
            </a:fld>
            <a:endParaRPr lang="en-US" dirty="0">
              <a:solidFill>
                <a:schemeClr val="bg1"/>
              </a:solidFill>
            </a:endParaRPr>
          </a:p>
        </p:txBody>
      </p:sp>
      <p:sp>
        <p:nvSpPr>
          <p:cNvPr id="14" name="Rettangolo 13">
            <a:extLst>
              <a:ext uri="{FF2B5EF4-FFF2-40B4-BE49-F238E27FC236}">
                <a16:creationId xmlns:a16="http://schemas.microsoft.com/office/drawing/2014/main" id="{5CAA34A2-AE8C-439B-A482-63F282BC4EC9}"/>
              </a:ext>
            </a:extLst>
          </p:cNvPr>
          <p:cNvSpPr/>
          <p:nvPr/>
        </p:nvSpPr>
        <p:spPr>
          <a:xfrm>
            <a:off x="275030" y="596089"/>
            <a:ext cx="11641939" cy="2616101"/>
          </a:xfrm>
          <a:prstGeom prst="rect">
            <a:avLst/>
          </a:prstGeom>
          <a:ln>
            <a:solidFill>
              <a:schemeClr val="tx1"/>
            </a:solidFill>
          </a:ln>
        </p:spPr>
        <p:txBody>
          <a:bodyPr wrap="square">
            <a:spAutoFit/>
          </a:bodyPr>
          <a:lstStyle/>
          <a:p>
            <a:pPr algn="just">
              <a:defRPr/>
            </a:pPr>
            <a:r>
              <a:rPr lang="en-US" sz="1600" dirty="0">
                <a:latin typeface="Calibri Light" panose="020F0302020204030204" pitchFamily="34" charset="0"/>
                <a:cs typeface="Calibri Light" panose="020F0302020204030204" pitchFamily="34" charset="0"/>
              </a:rPr>
              <a:t>Also, a revision and improvement of the diagnostics and tagging  systems are needed to measure features of the RIBs </a:t>
            </a:r>
            <a:r>
              <a:rPr lang="en-US" sz="1600" b="1" dirty="0">
                <a:latin typeface="Calibri Light" panose="020F0302020204030204" pitchFamily="34" charset="0"/>
                <a:cs typeface="Calibri Light" panose="020F0302020204030204" pitchFamily="34" charset="0"/>
                <a:sym typeface="Wingdings" panose="05000000000000000000" pitchFamily="2" charset="2"/>
              </a:rPr>
              <a:t> the systems will be versatile and useful for FRAISE and other facilities</a:t>
            </a:r>
          </a:p>
          <a:p>
            <a:pPr algn="just">
              <a:defRPr/>
            </a:pPr>
            <a:endParaRPr lang="en-US" sz="1600" dirty="0">
              <a:latin typeface="Calibri Light" panose="020F0302020204030204" pitchFamily="34" charset="0"/>
              <a:cs typeface="Calibri Light" panose="020F0302020204030204" pitchFamily="34" charset="0"/>
            </a:endParaRPr>
          </a:p>
          <a:p>
            <a:r>
              <a:rPr lang="it-IT" sz="1600" b="1" dirty="0">
                <a:latin typeface="Calibri Light" panose="020F0302020204030204" pitchFamily="34" charset="0"/>
                <a:cs typeface="Calibri Light" panose="020F0302020204030204" pitchFamily="34" charset="0"/>
              </a:rPr>
              <a:t>Inside a Fragment Separator:</a:t>
            </a:r>
          </a:p>
          <a:p>
            <a:pPr marL="285750" indent="-285750">
              <a:buClr>
                <a:schemeClr val="tx1"/>
              </a:buClr>
              <a:buSzPct val="150000"/>
              <a:buFont typeface="Wingdings" panose="05000000000000000000" pitchFamily="2" charset="2"/>
              <a:buChar char="§"/>
            </a:pPr>
            <a:r>
              <a:rPr lang="en-GB" sz="1600" dirty="0">
                <a:latin typeface="Calibri Light" panose="020F0302020204030204" pitchFamily="34" charset="0"/>
                <a:cs typeface="Calibri Light" panose="020F0302020204030204" pitchFamily="34" charset="0"/>
              </a:rPr>
              <a:t>Need of a point-to-point measurement of cocktail intensity, relative composition, energy distribution, 2D profile, angular distribution during optimization</a:t>
            </a:r>
          </a:p>
          <a:p>
            <a:pPr marL="285750" indent="-285750">
              <a:buClr>
                <a:schemeClr val="tx1"/>
              </a:buClr>
              <a:buSzPct val="150000"/>
              <a:buFont typeface="Wingdings" panose="05000000000000000000" pitchFamily="2" charset="2"/>
              <a:buChar char="§"/>
            </a:pPr>
            <a:r>
              <a:rPr lang="en-GB" sz="1600" dirty="0">
                <a:latin typeface="Calibri Light" panose="020F0302020204030204" pitchFamily="34" charset="0"/>
                <a:cs typeface="Calibri Light" panose="020F0302020204030204" pitchFamily="34" charset="0"/>
              </a:rPr>
              <a:t>Monitoring of beam properties, start time for event-by-event </a:t>
            </a:r>
            <a:r>
              <a:rPr lang="en-GB" sz="1600" dirty="0" err="1">
                <a:latin typeface="Calibri Light" panose="020F0302020204030204" pitchFamily="34" charset="0"/>
                <a:cs typeface="Calibri Light" panose="020F0302020204030204" pitchFamily="34" charset="0"/>
              </a:rPr>
              <a:t>ToF</a:t>
            </a:r>
            <a:r>
              <a:rPr lang="en-GB" sz="1600" dirty="0">
                <a:latin typeface="Calibri Light" panose="020F0302020204030204" pitchFamily="34" charset="0"/>
                <a:cs typeface="Calibri Light" panose="020F0302020204030204" pitchFamily="34" charset="0"/>
              </a:rPr>
              <a:t>/energy measurement during data taking</a:t>
            </a:r>
          </a:p>
          <a:p>
            <a:endParaRPr lang="en-GB" sz="1600" b="1" dirty="0">
              <a:latin typeface="Calibri Light" panose="020F0302020204030204" pitchFamily="34" charset="0"/>
              <a:cs typeface="Calibri Light" panose="020F0302020204030204" pitchFamily="34" charset="0"/>
            </a:endParaRPr>
          </a:p>
          <a:p>
            <a:r>
              <a:rPr lang="en-GB" sz="1600" b="1" dirty="0">
                <a:latin typeface="Calibri Light" panose="020F0302020204030204" pitchFamily="34" charset="0"/>
                <a:cs typeface="Calibri Light" panose="020F0302020204030204" pitchFamily="34" charset="0"/>
              </a:rPr>
              <a:t>In the final set-up point:</a:t>
            </a:r>
          </a:p>
          <a:p>
            <a:pPr marL="285750" indent="-285750">
              <a:buSzPct val="150000"/>
              <a:buFont typeface="Wingdings" panose="05000000000000000000" pitchFamily="2" charset="2"/>
              <a:buChar char="§"/>
            </a:pPr>
            <a:r>
              <a:rPr lang="en-GB" sz="1600" dirty="0">
                <a:latin typeface="Calibri Light" panose="020F0302020204030204" pitchFamily="34" charset="0"/>
                <a:cs typeface="Calibri Light" panose="020F0302020204030204" pitchFamily="34" charset="0"/>
              </a:rPr>
              <a:t>Need of event-by-event tagging of cocktail beam and trajectory measurement</a:t>
            </a:r>
            <a:endParaRPr lang="en-US" sz="1600" dirty="0">
              <a:latin typeface="Calibri Light" panose="020F0302020204030204" pitchFamily="34" charset="0"/>
              <a:cs typeface="Calibri Light" panose="020F0302020204030204" pitchFamily="34" charset="0"/>
            </a:endParaRPr>
          </a:p>
        </p:txBody>
      </p:sp>
      <p:sp>
        <p:nvSpPr>
          <p:cNvPr id="15" name="Rettangolo 14">
            <a:extLst>
              <a:ext uri="{FF2B5EF4-FFF2-40B4-BE49-F238E27FC236}">
                <a16:creationId xmlns:a16="http://schemas.microsoft.com/office/drawing/2014/main" id="{5644DE75-62E3-423B-839F-EF40795AFC97}"/>
              </a:ext>
            </a:extLst>
          </p:cNvPr>
          <p:cNvSpPr/>
          <p:nvPr/>
        </p:nvSpPr>
        <p:spPr>
          <a:xfrm>
            <a:off x="210888" y="3285278"/>
            <a:ext cx="5769180" cy="553998"/>
          </a:xfrm>
          <a:prstGeom prst="rect">
            <a:avLst/>
          </a:prstGeom>
        </p:spPr>
        <p:txBody>
          <a:bodyPr wrap="square">
            <a:spAutoFit/>
          </a:bodyPr>
          <a:lstStyle/>
          <a:p>
            <a:pPr algn="just">
              <a:defRPr/>
            </a:pPr>
            <a:r>
              <a:rPr lang="en-GB" sz="1500" b="1" dirty="0" err="1">
                <a:latin typeface="Calibri Light" panose="020F0302020204030204" pitchFamily="34" charset="0"/>
                <a:cs typeface="Calibri Light" panose="020F0302020204030204" pitchFamily="34" charset="0"/>
              </a:rPr>
              <a:t>SiC</a:t>
            </a:r>
            <a:r>
              <a:rPr lang="en-GB" sz="1500" b="1" dirty="0">
                <a:latin typeface="Calibri Light" panose="020F0302020204030204" pitchFamily="34" charset="0"/>
                <a:cs typeface="Calibri Light" panose="020F0302020204030204" pitchFamily="34" charset="0"/>
              </a:rPr>
              <a:t> is the new emerging technology for the future (low consumption, radiation-hard) sensing and electronic devices fabrication</a:t>
            </a:r>
            <a:endParaRPr lang="en-US" sz="1500" dirty="0">
              <a:latin typeface="Calibri Light" panose="020F0302020204030204" pitchFamily="34" charset="0"/>
              <a:cs typeface="Calibri Light" panose="020F0302020204030204" pitchFamily="34" charset="0"/>
            </a:endParaRPr>
          </a:p>
        </p:txBody>
      </p:sp>
      <p:sp>
        <p:nvSpPr>
          <p:cNvPr id="16" name="Rettangolo 15">
            <a:extLst>
              <a:ext uri="{FF2B5EF4-FFF2-40B4-BE49-F238E27FC236}">
                <a16:creationId xmlns:a16="http://schemas.microsoft.com/office/drawing/2014/main" id="{C7226C61-D9AD-4252-8655-3AB30E33F839}"/>
              </a:ext>
            </a:extLst>
          </p:cNvPr>
          <p:cNvSpPr/>
          <p:nvPr/>
        </p:nvSpPr>
        <p:spPr>
          <a:xfrm>
            <a:off x="5987680" y="3314406"/>
            <a:ext cx="5529380" cy="553998"/>
          </a:xfrm>
          <a:prstGeom prst="rect">
            <a:avLst/>
          </a:prstGeom>
        </p:spPr>
        <p:txBody>
          <a:bodyPr wrap="square">
            <a:spAutoFit/>
          </a:bodyPr>
          <a:lstStyle/>
          <a:p>
            <a:r>
              <a:rPr lang="en-GB" sz="1500" b="1" dirty="0">
                <a:latin typeface="Calibri Light" panose="020F0302020204030204" pitchFamily="34" charset="0"/>
                <a:cs typeface="Calibri Light" panose="020F0302020204030204" pitchFamily="34" charset="0"/>
              </a:rPr>
              <a:t>In the last years R&amp;D on these materials and technologies was carried out @ INFN </a:t>
            </a:r>
            <a:r>
              <a:rPr lang="it-IT" sz="1500" b="1" dirty="0">
                <a:latin typeface="Calibri Light" panose="020F0302020204030204" pitchFamily="34" charset="0"/>
                <a:cs typeface="Calibri Light" panose="020F0302020204030204" pitchFamily="34" charset="0"/>
              </a:rPr>
              <a:t>Tudisco S. et al., </a:t>
            </a:r>
            <a:r>
              <a:rPr lang="it-IT" sz="1500" b="1" i="1" dirty="0" err="1">
                <a:latin typeface="Calibri Light" panose="020F0302020204030204" pitchFamily="34" charset="0"/>
                <a:cs typeface="Calibri Light" panose="020F0302020204030204" pitchFamily="34" charset="0"/>
              </a:rPr>
              <a:t>Sensors</a:t>
            </a:r>
            <a:r>
              <a:rPr lang="it-IT" sz="1500" b="1" dirty="0">
                <a:latin typeface="Calibri Light" panose="020F0302020204030204" pitchFamily="34" charset="0"/>
                <a:cs typeface="Calibri Light" panose="020F0302020204030204" pitchFamily="34" charset="0"/>
              </a:rPr>
              <a:t> 2018, </a:t>
            </a:r>
            <a:r>
              <a:rPr lang="it-IT" sz="1500" b="1" i="1" dirty="0">
                <a:latin typeface="Calibri Light" panose="020F0302020204030204" pitchFamily="34" charset="0"/>
                <a:cs typeface="Calibri Light" panose="020F0302020204030204" pitchFamily="34" charset="0"/>
              </a:rPr>
              <a:t>18</a:t>
            </a:r>
            <a:r>
              <a:rPr lang="it-IT" sz="1500" b="1" dirty="0">
                <a:latin typeface="Calibri Light" panose="020F0302020204030204" pitchFamily="34" charset="0"/>
                <a:cs typeface="Calibri Light" panose="020F0302020204030204" pitchFamily="34" charset="0"/>
              </a:rPr>
              <a:t>, 2289</a:t>
            </a:r>
            <a:endParaRPr lang="en-GB" sz="1500" b="1" dirty="0">
              <a:latin typeface="Calibri Light" panose="020F0302020204030204" pitchFamily="34" charset="0"/>
              <a:cs typeface="Calibri Light" panose="020F0302020204030204" pitchFamily="34" charset="0"/>
            </a:endParaRPr>
          </a:p>
        </p:txBody>
      </p:sp>
      <p:pic>
        <p:nvPicPr>
          <p:cNvPr id="17" name="Immagine 16">
            <a:extLst>
              <a:ext uri="{FF2B5EF4-FFF2-40B4-BE49-F238E27FC236}">
                <a16:creationId xmlns:a16="http://schemas.microsoft.com/office/drawing/2014/main" id="{C96F6C86-2453-4787-B828-5366E6393BE1}"/>
              </a:ext>
            </a:extLst>
          </p:cNvPr>
          <p:cNvPicPr>
            <a:picLocks noChangeAspect="1"/>
          </p:cNvPicPr>
          <p:nvPr/>
        </p:nvPicPr>
        <p:blipFill>
          <a:blip r:embed="rId7"/>
          <a:stretch>
            <a:fillRect/>
          </a:stretch>
        </p:blipFill>
        <p:spPr>
          <a:xfrm>
            <a:off x="10235219" y="3576486"/>
            <a:ext cx="1263601" cy="702001"/>
          </a:xfrm>
          <a:prstGeom prst="rect">
            <a:avLst/>
          </a:prstGeom>
        </p:spPr>
      </p:pic>
      <p:sp>
        <p:nvSpPr>
          <p:cNvPr id="20" name="Rettangolo 19">
            <a:extLst>
              <a:ext uri="{FF2B5EF4-FFF2-40B4-BE49-F238E27FC236}">
                <a16:creationId xmlns:a16="http://schemas.microsoft.com/office/drawing/2014/main" id="{6E22431E-8CFB-4D34-BAFC-A53463014D9F}"/>
              </a:ext>
            </a:extLst>
          </p:cNvPr>
          <p:cNvSpPr/>
          <p:nvPr/>
        </p:nvSpPr>
        <p:spPr>
          <a:xfrm>
            <a:off x="58276" y="4053409"/>
            <a:ext cx="10457077" cy="553998"/>
          </a:xfrm>
          <a:prstGeom prst="rect">
            <a:avLst/>
          </a:prstGeom>
        </p:spPr>
        <p:txBody>
          <a:bodyPr wrap="square">
            <a:spAutoFit/>
          </a:bodyPr>
          <a:lstStyle/>
          <a:p>
            <a:pPr algn="ctr"/>
            <a:r>
              <a:rPr lang="en-US" sz="1500" b="1" dirty="0">
                <a:latin typeface="Calibri Light" panose="020F0302020204030204" pitchFamily="34" charset="0"/>
                <a:cs typeface="Calibri Light" panose="020F0302020204030204" pitchFamily="34" charset="0"/>
              </a:rPr>
              <a:t>A feasibility study, in synergy with Research Division,  has already started, performing simulations and preliminary tests in order to evaluate the possibility of using </a:t>
            </a:r>
            <a:r>
              <a:rPr lang="en-US" sz="1500" b="1" dirty="0" err="1">
                <a:latin typeface="Calibri Light" panose="020F0302020204030204" pitchFamily="34" charset="0"/>
                <a:cs typeface="Calibri Light" panose="020F0302020204030204" pitchFamily="34" charset="0"/>
              </a:rPr>
              <a:t>SiC</a:t>
            </a:r>
            <a:r>
              <a:rPr lang="en-US" sz="1500" b="1" dirty="0">
                <a:latin typeface="Calibri Light" panose="020F0302020204030204" pitchFamily="34" charset="0"/>
                <a:cs typeface="Calibri Light" panose="020F0302020204030204" pitchFamily="34" charset="0"/>
              </a:rPr>
              <a:t> detectors</a:t>
            </a:r>
          </a:p>
        </p:txBody>
      </p:sp>
      <p:sp>
        <p:nvSpPr>
          <p:cNvPr id="21" name="Rettangolo 20">
            <a:extLst>
              <a:ext uri="{FF2B5EF4-FFF2-40B4-BE49-F238E27FC236}">
                <a16:creationId xmlns:a16="http://schemas.microsoft.com/office/drawing/2014/main" id="{AAA5914B-BAE1-4FE2-A716-11DDFC5616F5}"/>
              </a:ext>
            </a:extLst>
          </p:cNvPr>
          <p:cNvSpPr/>
          <p:nvPr/>
        </p:nvSpPr>
        <p:spPr>
          <a:xfrm>
            <a:off x="3614445" y="4738846"/>
            <a:ext cx="2628476" cy="369332"/>
          </a:xfrm>
          <a:prstGeom prst="rect">
            <a:avLst/>
          </a:prstGeom>
        </p:spPr>
        <p:txBody>
          <a:bodyPr wrap="none">
            <a:spAutoFit/>
          </a:bodyPr>
          <a:lstStyle/>
          <a:p>
            <a:r>
              <a:rPr lang="en-US" b="1" dirty="0">
                <a:solidFill>
                  <a:schemeClr val="accent1">
                    <a:lumMod val="75000"/>
                  </a:schemeClr>
                </a:solidFill>
                <a:latin typeface="Calibri Light" panose="020F0302020204030204" pitchFamily="34" charset="0"/>
                <a:cs typeface="Calibri Light" panose="020F0302020204030204" pitchFamily="34" charset="0"/>
              </a:rPr>
              <a:t> </a:t>
            </a:r>
            <a:r>
              <a:rPr lang="it-IT" b="1" dirty="0" err="1">
                <a:latin typeface="Calibri Light" panose="020F0302020204030204" pitchFamily="34" charset="0"/>
                <a:cs typeface="Calibri Light" panose="020F0302020204030204" pitchFamily="34" charset="0"/>
              </a:rPr>
              <a:t>What</a:t>
            </a:r>
            <a:r>
              <a:rPr lang="it-IT" b="1" dirty="0">
                <a:latin typeface="Calibri Light" panose="020F0302020204030204" pitchFamily="34" charset="0"/>
                <a:cs typeface="Calibri Light" panose="020F0302020204030204" pitchFamily="34" charset="0"/>
              </a:rPr>
              <a:t> </a:t>
            </a:r>
            <a:r>
              <a:rPr lang="it-IT" b="1" dirty="0" err="1">
                <a:latin typeface="Calibri Light" panose="020F0302020204030204" pitchFamily="34" charset="0"/>
                <a:cs typeface="Calibri Light" panose="020F0302020204030204" pitchFamily="34" charset="0"/>
              </a:rPr>
              <a:t>we</a:t>
            </a:r>
            <a:r>
              <a:rPr lang="it-IT" b="1" dirty="0">
                <a:latin typeface="Calibri Light" panose="020F0302020204030204" pitchFamily="34" charset="0"/>
                <a:cs typeface="Calibri Light" panose="020F0302020204030204" pitchFamily="34" charset="0"/>
              </a:rPr>
              <a:t> </a:t>
            </a:r>
            <a:r>
              <a:rPr lang="en-GB" b="1" dirty="0">
                <a:latin typeface="Calibri Light" panose="020F0302020204030204" pitchFamily="34" charset="0"/>
                <a:cs typeface="Calibri Light" panose="020F0302020204030204" pitchFamily="34" charset="0"/>
              </a:rPr>
              <a:t>want</a:t>
            </a:r>
            <a:r>
              <a:rPr lang="it-IT" b="1" dirty="0">
                <a:latin typeface="Calibri Light" panose="020F0302020204030204" pitchFamily="34" charset="0"/>
                <a:cs typeface="Calibri Light" panose="020F0302020204030204" pitchFamily="34" charset="0"/>
              </a:rPr>
              <a:t> to </a:t>
            </a:r>
            <a:r>
              <a:rPr lang="it-IT" b="1" dirty="0" err="1">
                <a:latin typeface="Calibri Light" panose="020F0302020204030204" pitchFamily="34" charset="0"/>
                <a:cs typeface="Calibri Light" panose="020F0302020204030204" pitchFamily="34" charset="0"/>
              </a:rPr>
              <a:t>develop</a:t>
            </a:r>
            <a:r>
              <a:rPr lang="it-IT" b="1" dirty="0">
                <a:latin typeface="Calibri Light" panose="020F0302020204030204" pitchFamily="34" charset="0"/>
                <a:cs typeface="Calibri Light" panose="020F0302020204030204" pitchFamily="34" charset="0"/>
              </a:rPr>
              <a:t>:</a:t>
            </a:r>
            <a:endParaRPr lang="en-GB" dirty="0">
              <a:latin typeface="Calibri Light" panose="020F0302020204030204" pitchFamily="34" charset="0"/>
              <a:cs typeface="Calibri Light" panose="020F0302020204030204" pitchFamily="34" charset="0"/>
            </a:endParaRPr>
          </a:p>
        </p:txBody>
      </p:sp>
      <p:sp>
        <p:nvSpPr>
          <p:cNvPr id="22" name="CasellaDiTesto 21">
            <a:extLst>
              <a:ext uri="{FF2B5EF4-FFF2-40B4-BE49-F238E27FC236}">
                <a16:creationId xmlns:a16="http://schemas.microsoft.com/office/drawing/2014/main" id="{3ED1015E-C24D-4C7F-AF7B-A43B4F25BAD1}"/>
              </a:ext>
            </a:extLst>
          </p:cNvPr>
          <p:cNvSpPr txBox="1"/>
          <p:nvPr/>
        </p:nvSpPr>
        <p:spPr>
          <a:xfrm>
            <a:off x="262978" y="5260405"/>
            <a:ext cx="4665705" cy="1384995"/>
          </a:xfrm>
          <a:prstGeom prst="rect">
            <a:avLst/>
          </a:prstGeom>
          <a:noFill/>
          <a:ln>
            <a:solidFill>
              <a:schemeClr val="accent1">
                <a:lumMod val="75000"/>
              </a:schemeClr>
            </a:solidFill>
            <a:prstDash val="dash"/>
          </a:ln>
        </p:spPr>
        <p:txBody>
          <a:bodyPr wrap="square" rtlCol="0">
            <a:spAutoFit/>
          </a:bodyPr>
          <a:lstStyle/>
          <a:p>
            <a:pPr algn="just">
              <a:defRPr/>
            </a:pPr>
            <a:r>
              <a:rPr lang="en-US" sz="1400" dirty="0">
                <a:latin typeface="Calibri Light" panose="020F0302020204030204" pitchFamily="34" charset="0"/>
                <a:cs typeface="Calibri Light" panose="020F0302020204030204" pitchFamily="34" charset="0"/>
              </a:rPr>
              <a:t>array of detectors based on </a:t>
            </a:r>
            <a:r>
              <a:rPr lang="en-US" sz="1400" dirty="0" err="1">
                <a:latin typeface="Calibri Light" panose="020F0302020204030204" pitchFamily="34" charset="0"/>
                <a:cs typeface="Calibri Light" panose="020F0302020204030204" pitchFamily="34" charset="0"/>
              </a:rPr>
              <a:t>SiC</a:t>
            </a:r>
            <a:r>
              <a:rPr lang="en-US" sz="1400" dirty="0">
                <a:latin typeface="Calibri Light" panose="020F0302020204030204" pitchFamily="34" charset="0"/>
                <a:cs typeface="Calibri Light" panose="020F0302020204030204" pitchFamily="34" charset="0"/>
              </a:rPr>
              <a:t> technology, where the single detection unity pad will be 5 × 5 mm</a:t>
            </a:r>
            <a:r>
              <a:rPr lang="en-US" sz="1400" baseline="30000" dirty="0">
                <a:latin typeface="Calibri Light" panose="020F0302020204030204" pitchFamily="34" charset="0"/>
                <a:cs typeface="Calibri Light" panose="020F0302020204030204" pitchFamily="34" charset="0"/>
              </a:rPr>
              <a:t>2</a:t>
            </a:r>
            <a:r>
              <a:rPr lang="en-US" sz="1400" dirty="0">
                <a:latin typeface="Calibri Light" panose="020F0302020204030204" pitchFamily="34" charset="0"/>
                <a:cs typeface="Calibri Light" panose="020F0302020204030204" pitchFamily="34" charset="0"/>
              </a:rPr>
              <a:t>  and 100 µm thick </a:t>
            </a:r>
            <a:r>
              <a:rPr lang="it-IT" sz="1400" dirty="0" err="1">
                <a:latin typeface="Calibri Light" panose="020F0302020204030204" pitchFamily="34" charset="0"/>
                <a:cs typeface="Calibri Light" panose="020F0302020204030204" pitchFamily="34" charset="0"/>
              </a:rPr>
              <a:t>fully</a:t>
            </a:r>
            <a:r>
              <a:rPr lang="it-IT" sz="1400" dirty="0">
                <a:latin typeface="Calibri Light" panose="020F0302020204030204" pitchFamily="34" charset="0"/>
                <a:cs typeface="Calibri Light" panose="020F0302020204030204" pitchFamily="34" charset="0"/>
              </a:rPr>
              <a:t> </a:t>
            </a:r>
            <a:r>
              <a:rPr lang="it-IT" sz="1400" dirty="0" err="1">
                <a:latin typeface="Calibri Light" panose="020F0302020204030204" pitchFamily="34" charset="0"/>
                <a:cs typeface="Calibri Light" panose="020F0302020204030204" pitchFamily="34" charset="0"/>
              </a:rPr>
              <a:t>depleted</a:t>
            </a:r>
            <a:r>
              <a:rPr lang="it-IT" sz="1400" dirty="0">
                <a:latin typeface="Calibri Light" panose="020F0302020204030204" pitchFamily="34" charset="0"/>
                <a:cs typeface="Calibri Light" panose="020F0302020204030204" pitchFamily="34" charset="0"/>
              </a:rPr>
              <a:t> </a:t>
            </a:r>
            <a:r>
              <a:rPr lang="it-IT" sz="1400" dirty="0" err="1">
                <a:latin typeface="Calibri Light" panose="020F0302020204030204" pitchFamily="34" charset="0"/>
                <a:cs typeface="Calibri Light" panose="020F0302020204030204" pitchFamily="34" charset="0"/>
              </a:rPr>
              <a:t>SiC</a:t>
            </a:r>
            <a:r>
              <a:rPr lang="it-IT" sz="1400" dirty="0">
                <a:latin typeface="Calibri Light" panose="020F0302020204030204" pitchFamily="34" charset="0"/>
                <a:cs typeface="Calibri Light" panose="020F0302020204030204" pitchFamily="34" charset="0"/>
              </a:rPr>
              <a:t> </a:t>
            </a:r>
            <a:r>
              <a:rPr lang="it-IT" sz="1400" dirty="0" err="1">
                <a:latin typeface="Calibri Light" panose="020F0302020204030204" pitchFamily="34" charset="0"/>
                <a:cs typeface="Calibri Light" panose="020F0302020204030204" pitchFamily="34" charset="0"/>
              </a:rPr>
              <a:t>rad</a:t>
            </a:r>
            <a:r>
              <a:rPr lang="it-IT" sz="1400" dirty="0">
                <a:latin typeface="Calibri Light" panose="020F0302020204030204" pitchFamily="34" charset="0"/>
                <a:cs typeface="Calibri Light" panose="020F0302020204030204" pitchFamily="34" charset="0"/>
              </a:rPr>
              <a:t>-hard multi-</a:t>
            </a:r>
            <a:r>
              <a:rPr lang="it-IT" sz="1400" dirty="0" err="1">
                <a:latin typeface="Calibri Light" panose="020F0302020204030204" pitchFamily="34" charset="0"/>
                <a:cs typeface="Calibri Light" panose="020F0302020204030204" pitchFamily="34" charset="0"/>
              </a:rPr>
              <a:t>pad</a:t>
            </a:r>
            <a:r>
              <a:rPr lang="it-IT" sz="1400" dirty="0">
                <a:latin typeface="Calibri Light" panose="020F0302020204030204" pitchFamily="34" charset="0"/>
                <a:cs typeface="Calibri Light" panose="020F0302020204030204" pitchFamily="34" charset="0"/>
              </a:rPr>
              <a:t> </a:t>
            </a:r>
            <a:r>
              <a:rPr lang="it-IT" sz="1400" dirty="0" err="1">
                <a:latin typeface="Calibri Light" panose="020F0302020204030204" pitchFamily="34" charset="0"/>
                <a:cs typeface="Calibri Light" panose="020F0302020204030204" pitchFamily="34" charset="0"/>
              </a:rPr>
              <a:t>sensors</a:t>
            </a:r>
            <a:r>
              <a:rPr lang="it-IT" sz="1400" dirty="0">
                <a:latin typeface="Calibri Light" panose="020F0302020204030204" pitchFamily="34" charset="0"/>
                <a:cs typeface="Calibri Light" panose="020F0302020204030204" pitchFamily="34" charset="0"/>
              </a:rPr>
              <a:t>: up to 10</a:t>
            </a:r>
            <a:r>
              <a:rPr lang="it-IT" sz="1400" baseline="30000" dirty="0">
                <a:latin typeface="Calibri Light" panose="020F0302020204030204" pitchFamily="34" charset="0"/>
                <a:cs typeface="Calibri Light" panose="020F0302020204030204" pitchFamily="34" charset="0"/>
              </a:rPr>
              <a:t>7</a:t>
            </a:r>
            <a:r>
              <a:rPr lang="it-IT" sz="1400" dirty="0">
                <a:latin typeface="Calibri Light" panose="020F0302020204030204" pitchFamily="34" charset="0"/>
                <a:cs typeface="Calibri Light" panose="020F0302020204030204" pitchFamily="34" charset="0"/>
              </a:rPr>
              <a:t> </a:t>
            </a:r>
            <a:r>
              <a:rPr lang="it-IT" sz="1400" dirty="0" err="1">
                <a:latin typeface="Calibri Light" panose="020F0302020204030204" pitchFamily="34" charset="0"/>
                <a:cs typeface="Calibri Light" panose="020F0302020204030204" pitchFamily="34" charset="0"/>
              </a:rPr>
              <a:t>pps</a:t>
            </a:r>
            <a:r>
              <a:rPr lang="it-IT" sz="1400" dirty="0">
                <a:latin typeface="Calibri Light" panose="020F0302020204030204" pitchFamily="34" charset="0"/>
                <a:cs typeface="Calibri Light" panose="020F0302020204030204" pitchFamily="34" charset="0"/>
              </a:rPr>
              <a:t> over </a:t>
            </a:r>
            <a:r>
              <a:rPr lang="it-IT" sz="1400" dirty="0">
                <a:latin typeface="Calibri Light" panose="020F0302020204030204" pitchFamily="34" charset="0"/>
                <a:cs typeface="Calibri Light" panose="020F0302020204030204" pitchFamily="34" charset="0"/>
                <a:sym typeface="Symbol" panose="05050102010706020507" pitchFamily="18" charset="2"/>
              </a:rPr>
              <a:t> </a:t>
            </a:r>
            <a:r>
              <a:rPr lang="it-IT" sz="1400" dirty="0">
                <a:latin typeface="Calibri Light" panose="020F0302020204030204" pitchFamily="34" charset="0"/>
                <a:cs typeface="Calibri Light" panose="020F0302020204030204" pitchFamily="34" charset="0"/>
              </a:rPr>
              <a:t>72 </a:t>
            </a:r>
            <a:r>
              <a:rPr lang="it-IT" sz="1400" dirty="0" err="1">
                <a:latin typeface="Calibri Light" panose="020F0302020204030204" pitchFamily="34" charset="0"/>
                <a:cs typeface="Calibri Light" panose="020F0302020204030204" pitchFamily="34" charset="0"/>
              </a:rPr>
              <a:t>channels</a:t>
            </a:r>
            <a:r>
              <a:rPr lang="it-IT" sz="1400" dirty="0">
                <a:latin typeface="Calibri Light" panose="020F0302020204030204" pitchFamily="34" charset="0"/>
                <a:cs typeface="Calibri Light" panose="020F0302020204030204" pitchFamily="34" charset="0"/>
              </a:rPr>
              <a:t> with </a:t>
            </a:r>
            <a:r>
              <a:rPr lang="el-GR" sz="1400" dirty="0">
                <a:latin typeface="Calibri Light" panose="020F0302020204030204" pitchFamily="34" charset="0"/>
                <a:cs typeface="Calibri Light" panose="020F0302020204030204" pitchFamily="34" charset="0"/>
              </a:rPr>
              <a:t>Δ</a:t>
            </a:r>
            <a:r>
              <a:rPr lang="it-IT" sz="1400" dirty="0">
                <a:latin typeface="Calibri Light" panose="020F0302020204030204" pitchFamily="34" charset="0"/>
                <a:cs typeface="Calibri Light" panose="020F0302020204030204" pitchFamily="34" charset="0"/>
              </a:rPr>
              <a:t>t ≈ 200 </a:t>
            </a:r>
            <a:r>
              <a:rPr lang="it-IT" sz="1400" dirty="0" err="1">
                <a:latin typeface="Calibri Light" panose="020F0302020204030204" pitchFamily="34" charset="0"/>
                <a:cs typeface="Calibri Light" panose="020F0302020204030204" pitchFamily="34" charset="0"/>
              </a:rPr>
              <a:t>ps</a:t>
            </a:r>
            <a:r>
              <a:rPr lang="it-IT" sz="1400" dirty="0">
                <a:latin typeface="Calibri Light" panose="020F0302020204030204" pitchFamily="34" charset="0"/>
                <a:cs typeface="Calibri Light" panose="020F0302020204030204" pitchFamily="34" charset="0"/>
              </a:rPr>
              <a:t> (</a:t>
            </a:r>
            <a:r>
              <a:rPr lang="it-IT" sz="1400" dirty="0">
                <a:latin typeface="Calibri Light" panose="020F0302020204030204" pitchFamily="34" charset="0"/>
                <a:cs typeface="Calibri Light" panose="020F0302020204030204" pitchFamily="34" charset="0"/>
                <a:sym typeface="Symbol" panose="05050102010706020507" pitchFamily="18" charset="2"/>
              </a:rPr>
              <a:t></a:t>
            </a:r>
            <a:r>
              <a:rPr lang="it-IT" sz="1400" dirty="0">
                <a:latin typeface="Calibri Light" panose="020F0302020204030204" pitchFamily="34" charset="0"/>
                <a:cs typeface="Calibri Light" panose="020F0302020204030204" pitchFamily="34" charset="0"/>
              </a:rPr>
              <a:t>0.1% </a:t>
            </a:r>
            <a:r>
              <a:rPr lang="it-IT" sz="1400" dirty="0" err="1">
                <a:latin typeface="Calibri Light" panose="020F0302020204030204" pitchFamily="34" charset="0"/>
                <a:cs typeface="Calibri Light" panose="020F0302020204030204" pitchFamily="34" charset="0"/>
              </a:rPr>
              <a:t>precision</a:t>
            </a:r>
            <a:r>
              <a:rPr lang="it-IT" sz="1400" dirty="0">
                <a:latin typeface="Calibri Light" panose="020F0302020204030204" pitchFamily="34" charset="0"/>
                <a:cs typeface="Calibri Light" panose="020F0302020204030204" pitchFamily="34" charset="0"/>
              </a:rPr>
              <a:t> on energy </a:t>
            </a:r>
            <a:r>
              <a:rPr lang="en-GB" sz="1400" dirty="0">
                <a:latin typeface="Calibri Light" panose="020F0302020204030204" pitchFamily="34" charset="0"/>
                <a:cs typeface="Calibri Light" panose="020F0302020204030204" pitchFamily="34" charset="0"/>
              </a:rPr>
              <a:t>for</a:t>
            </a:r>
            <a:r>
              <a:rPr lang="it-IT" sz="1400" dirty="0">
                <a:latin typeface="Calibri Light" panose="020F0302020204030204" pitchFamily="34" charset="0"/>
                <a:cs typeface="Calibri Light" panose="020F0302020204030204" pitchFamily="34" charset="0"/>
              </a:rPr>
              <a:t> 20 m base-of-flight) with 200 µm inter-</a:t>
            </a:r>
            <a:r>
              <a:rPr lang="it-IT" sz="1400" dirty="0" err="1">
                <a:latin typeface="Calibri Light" panose="020F0302020204030204" pitchFamily="34" charset="0"/>
                <a:cs typeface="Calibri Light" panose="020F0302020204030204" pitchFamily="34" charset="0"/>
              </a:rPr>
              <a:t>pad</a:t>
            </a:r>
            <a:r>
              <a:rPr lang="it-IT" sz="1400" dirty="0">
                <a:latin typeface="Calibri Light" panose="020F0302020204030204" pitchFamily="34" charset="0"/>
                <a:cs typeface="Calibri Light" panose="020F0302020204030204" pitchFamily="34" charset="0"/>
              </a:rPr>
              <a:t> dead zone, 10% dead area</a:t>
            </a:r>
          </a:p>
        </p:txBody>
      </p:sp>
      <p:grpSp>
        <p:nvGrpSpPr>
          <p:cNvPr id="23" name="Gruppo 22">
            <a:extLst>
              <a:ext uri="{FF2B5EF4-FFF2-40B4-BE49-F238E27FC236}">
                <a16:creationId xmlns:a16="http://schemas.microsoft.com/office/drawing/2014/main" id="{376548E7-6F36-4A79-8833-2E88378DAA21}"/>
              </a:ext>
            </a:extLst>
          </p:cNvPr>
          <p:cNvGrpSpPr/>
          <p:nvPr/>
        </p:nvGrpSpPr>
        <p:grpSpPr>
          <a:xfrm>
            <a:off x="5240189" y="3025406"/>
            <a:ext cx="5343971" cy="6108393"/>
            <a:chOff x="3934715" y="44624"/>
            <a:chExt cx="5343971" cy="6108393"/>
          </a:xfrm>
        </p:grpSpPr>
        <p:grpSp>
          <p:nvGrpSpPr>
            <p:cNvPr id="24" name="Gruppo 23">
              <a:extLst>
                <a:ext uri="{FF2B5EF4-FFF2-40B4-BE49-F238E27FC236}">
                  <a16:creationId xmlns:a16="http://schemas.microsoft.com/office/drawing/2014/main" id="{FEC4C7A8-9A9D-41F4-BD2C-82F7FAB62036}"/>
                </a:ext>
              </a:extLst>
            </p:cNvPr>
            <p:cNvGrpSpPr>
              <a:grpSpLocks noChangeAspect="1"/>
            </p:cNvGrpSpPr>
            <p:nvPr/>
          </p:nvGrpSpPr>
          <p:grpSpPr>
            <a:xfrm>
              <a:off x="4281937" y="1968805"/>
              <a:ext cx="4996749" cy="1741321"/>
              <a:chOff x="529075" y="3425457"/>
              <a:chExt cx="6245938" cy="2176652"/>
            </a:xfrm>
          </p:grpSpPr>
          <p:grpSp>
            <p:nvGrpSpPr>
              <p:cNvPr id="26" name="Gruppo 25">
                <a:extLst>
                  <a:ext uri="{FF2B5EF4-FFF2-40B4-BE49-F238E27FC236}">
                    <a16:creationId xmlns:a16="http://schemas.microsoft.com/office/drawing/2014/main" id="{4E653F67-1213-409D-8B85-01AA050FAFE5}"/>
                  </a:ext>
                </a:extLst>
              </p:cNvPr>
              <p:cNvGrpSpPr/>
              <p:nvPr/>
            </p:nvGrpSpPr>
            <p:grpSpPr>
              <a:xfrm>
                <a:off x="529075" y="3617752"/>
                <a:ext cx="3423906" cy="1984357"/>
                <a:chOff x="4538814" y="1983142"/>
                <a:chExt cx="3673075" cy="2366393"/>
              </a:xfrm>
            </p:grpSpPr>
            <p:grpSp>
              <p:nvGrpSpPr>
                <p:cNvPr id="45" name="Gruppo 44">
                  <a:extLst>
                    <a:ext uri="{FF2B5EF4-FFF2-40B4-BE49-F238E27FC236}">
                      <a16:creationId xmlns:a16="http://schemas.microsoft.com/office/drawing/2014/main" id="{1071F778-86C1-4C05-83E1-BC6D8C1474A2}"/>
                    </a:ext>
                  </a:extLst>
                </p:cNvPr>
                <p:cNvGrpSpPr/>
                <p:nvPr/>
              </p:nvGrpSpPr>
              <p:grpSpPr>
                <a:xfrm>
                  <a:off x="4538814" y="1983142"/>
                  <a:ext cx="880564" cy="458790"/>
                  <a:chOff x="4538814" y="1983142"/>
                  <a:chExt cx="880564" cy="458790"/>
                </a:xfrm>
              </p:grpSpPr>
              <p:cxnSp>
                <p:nvCxnSpPr>
                  <p:cNvPr id="159" name="Connettore 2 158">
                    <a:extLst>
                      <a:ext uri="{FF2B5EF4-FFF2-40B4-BE49-F238E27FC236}">
                        <a16:creationId xmlns:a16="http://schemas.microsoft.com/office/drawing/2014/main" id="{BDA6AC4A-0797-4EBE-B35F-6B34F2E0AFE3}"/>
                      </a:ext>
                    </a:extLst>
                  </p:cNvPr>
                  <p:cNvCxnSpPr/>
                  <p:nvPr/>
                </p:nvCxnSpPr>
                <p:spPr>
                  <a:xfrm>
                    <a:off x="4723585" y="2381070"/>
                    <a:ext cx="2456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0" name="CasellaDiTesto 159">
                    <a:extLst>
                      <a:ext uri="{FF2B5EF4-FFF2-40B4-BE49-F238E27FC236}">
                        <a16:creationId xmlns:a16="http://schemas.microsoft.com/office/drawing/2014/main" id="{8A3CC62F-C48C-4AB8-A254-FEA2F73B0268}"/>
                      </a:ext>
                    </a:extLst>
                  </p:cNvPr>
                  <p:cNvSpPr txBox="1"/>
                  <p:nvPr/>
                </p:nvSpPr>
                <p:spPr>
                  <a:xfrm>
                    <a:off x="4538814" y="1983142"/>
                    <a:ext cx="880564" cy="458790"/>
                  </a:xfrm>
                  <a:prstGeom prst="rect">
                    <a:avLst/>
                  </a:prstGeom>
                  <a:noFill/>
                </p:spPr>
                <p:txBody>
                  <a:bodyPr wrap="square" rtlCol="0">
                    <a:spAutoFit/>
                  </a:bodyPr>
                  <a:lstStyle/>
                  <a:p>
                    <a:r>
                      <a:rPr lang="it-IT" sz="1400">
                        <a:latin typeface="Calibri Light" panose="020F0302020204030204" pitchFamily="34" charset="0"/>
                        <a:cs typeface="Calibri Light" panose="020F0302020204030204" pitchFamily="34" charset="0"/>
                      </a:rPr>
                      <a:t>5 mm</a:t>
                    </a:r>
                    <a:endParaRPr lang="en-GB" sz="1400">
                      <a:latin typeface="Calibri Light" panose="020F0302020204030204" pitchFamily="34" charset="0"/>
                      <a:cs typeface="Calibri Light" panose="020F0302020204030204" pitchFamily="34" charset="0"/>
                    </a:endParaRPr>
                  </a:p>
                </p:txBody>
              </p:sp>
            </p:grpSp>
            <p:grpSp>
              <p:nvGrpSpPr>
                <p:cNvPr id="46" name="Gruppo 45">
                  <a:extLst>
                    <a:ext uri="{FF2B5EF4-FFF2-40B4-BE49-F238E27FC236}">
                      <a16:creationId xmlns:a16="http://schemas.microsoft.com/office/drawing/2014/main" id="{67082B0E-4E5F-4AF9-A01C-935FED7CDA25}"/>
                    </a:ext>
                  </a:extLst>
                </p:cNvPr>
                <p:cNvGrpSpPr/>
                <p:nvPr/>
              </p:nvGrpSpPr>
              <p:grpSpPr>
                <a:xfrm>
                  <a:off x="4753237" y="2464751"/>
                  <a:ext cx="2811730" cy="1352613"/>
                  <a:chOff x="4753237" y="2464751"/>
                  <a:chExt cx="2811730" cy="1352613"/>
                </a:xfrm>
              </p:grpSpPr>
              <p:grpSp>
                <p:nvGrpSpPr>
                  <p:cNvPr id="53" name="Gruppo 52">
                    <a:extLst>
                      <a:ext uri="{FF2B5EF4-FFF2-40B4-BE49-F238E27FC236}">
                        <a16:creationId xmlns:a16="http://schemas.microsoft.com/office/drawing/2014/main" id="{D6540B5F-E828-489C-B51D-EA257DA31CE1}"/>
                      </a:ext>
                    </a:extLst>
                  </p:cNvPr>
                  <p:cNvGrpSpPr/>
                  <p:nvPr/>
                </p:nvGrpSpPr>
                <p:grpSpPr>
                  <a:xfrm>
                    <a:off x="4753237" y="2464751"/>
                    <a:ext cx="2811730" cy="900592"/>
                    <a:chOff x="4753237" y="2464751"/>
                    <a:chExt cx="2811730" cy="900592"/>
                  </a:xfrm>
                </p:grpSpPr>
                <p:grpSp>
                  <p:nvGrpSpPr>
                    <p:cNvPr id="89" name="Gruppo 88">
                      <a:extLst>
                        <a:ext uri="{FF2B5EF4-FFF2-40B4-BE49-F238E27FC236}">
                          <a16:creationId xmlns:a16="http://schemas.microsoft.com/office/drawing/2014/main" id="{3AA22E89-6891-4B3E-B943-D0B3B1905D8F}"/>
                        </a:ext>
                      </a:extLst>
                    </p:cNvPr>
                    <p:cNvGrpSpPr/>
                    <p:nvPr/>
                  </p:nvGrpSpPr>
                  <p:grpSpPr>
                    <a:xfrm>
                      <a:off x="4753237" y="2464751"/>
                      <a:ext cx="2811730" cy="455000"/>
                      <a:chOff x="4753237" y="2464751"/>
                      <a:chExt cx="2811730" cy="455000"/>
                    </a:xfrm>
                  </p:grpSpPr>
                  <p:grpSp>
                    <p:nvGrpSpPr>
                      <p:cNvPr id="125" name="Gruppo 124">
                        <a:extLst>
                          <a:ext uri="{FF2B5EF4-FFF2-40B4-BE49-F238E27FC236}">
                            <a16:creationId xmlns:a16="http://schemas.microsoft.com/office/drawing/2014/main" id="{E888360E-9513-4509-A800-8269FCE22908}"/>
                          </a:ext>
                        </a:extLst>
                      </p:cNvPr>
                      <p:cNvGrpSpPr/>
                      <p:nvPr/>
                    </p:nvGrpSpPr>
                    <p:grpSpPr>
                      <a:xfrm>
                        <a:off x="4753237" y="2464751"/>
                        <a:ext cx="2811730" cy="216000"/>
                        <a:chOff x="4753237" y="2464751"/>
                        <a:chExt cx="2811730" cy="216000"/>
                      </a:xfrm>
                    </p:grpSpPr>
                    <p:grpSp>
                      <p:nvGrpSpPr>
                        <p:cNvPr id="143" name="Gruppo 142">
                          <a:extLst>
                            <a:ext uri="{FF2B5EF4-FFF2-40B4-BE49-F238E27FC236}">
                              <a16:creationId xmlns:a16="http://schemas.microsoft.com/office/drawing/2014/main" id="{2E6B5D08-A644-4DA4-9E80-1F5BBCFBB773}"/>
                            </a:ext>
                          </a:extLst>
                        </p:cNvPr>
                        <p:cNvGrpSpPr/>
                        <p:nvPr/>
                      </p:nvGrpSpPr>
                      <p:grpSpPr>
                        <a:xfrm>
                          <a:off x="4753237" y="2464751"/>
                          <a:ext cx="1859838" cy="216000"/>
                          <a:chOff x="4753237" y="2464751"/>
                          <a:chExt cx="1859838" cy="216000"/>
                        </a:xfrm>
                      </p:grpSpPr>
                      <p:grpSp>
                        <p:nvGrpSpPr>
                          <p:cNvPr id="149" name="Gruppo 148">
                            <a:extLst>
                              <a:ext uri="{FF2B5EF4-FFF2-40B4-BE49-F238E27FC236}">
                                <a16:creationId xmlns:a16="http://schemas.microsoft.com/office/drawing/2014/main" id="{1B62B4E0-FDC8-4D78-A6E0-173A2E4B16D9}"/>
                              </a:ext>
                            </a:extLst>
                          </p:cNvPr>
                          <p:cNvGrpSpPr/>
                          <p:nvPr/>
                        </p:nvGrpSpPr>
                        <p:grpSpPr>
                          <a:xfrm>
                            <a:off x="4753237" y="2464751"/>
                            <a:ext cx="929919" cy="216000"/>
                            <a:chOff x="4753237" y="2464751"/>
                            <a:chExt cx="929919" cy="216000"/>
                          </a:xfrm>
                        </p:grpSpPr>
                        <p:sp>
                          <p:nvSpPr>
                            <p:cNvPr id="155" name="Rettangolo 154">
                              <a:extLst>
                                <a:ext uri="{FF2B5EF4-FFF2-40B4-BE49-F238E27FC236}">
                                  <a16:creationId xmlns:a16="http://schemas.microsoft.com/office/drawing/2014/main" id="{A8E9609E-7553-4D1F-87B8-9A84CCCBFB07}"/>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Rettangolo 155">
                              <a:extLst>
                                <a:ext uri="{FF2B5EF4-FFF2-40B4-BE49-F238E27FC236}">
                                  <a16:creationId xmlns:a16="http://schemas.microsoft.com/office/drawing/2014/main" id="{BE27ED1B-2184-4AB8-AE86-57ECF7CB3FF5}"/>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Rettangolo 156">
                              <a:extLst>
                                <a:ext uri="{FF2B5EF4-FFF2-40B4-BE49-F238E27FC236}">
                                  <a16:creationId xmlns:a16="http://schemas.microsoft.com/office/drawing/2014/main" id="{4280CBE9-A13F-4A0D-8007-B22CF7A83326}"/>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Rettangolo 157">
                              <a:extLst>
                                <a:ext uri="{FF2B5EF4-FFF2-40B4-BE49-F238E27FC236}">
                                  <a16:creationId xmlns:a16="http://schemas.microsoft.com/office/drawing/2014/main" id="{EB1C3802-9907-4384-A59D-8E438CB7F205}"/>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0" name="Gruppo 149">
                            <a:extLst>
                              <a:ext uri="{FF2B5EF4-FFF2-40B4-BE49-F238E27FC236}">
                                <a16:creationId xmlns:a16="http://schemas.microsoft.com/office/drawing/2014/main" id="{7FD0BB51-52DF-4BBC-8ED6-BDB467A2B7B1}"/>
                              </a:ext>
                            </a:extLst>
                          </p:cNvPr>
                          <p:cNvGrpSpPr/>
                          <p:nvPr/>
                        </p:nvGrpSpPr>
                        <p:grpSpPr>
                          <a:xfrm>
                            <a:off x="5683156" y="2464751"/>
                            <a:ext cx="929919" cy="216000"/>
                            <a:chOff x="4753237" y="2464751"/>
                            <a:chExt cx="929919" cy="216000"/>
                          </a:xfrm>
                        </p:grpSpPr>
                        <p:sp>
                          <p:nvSpPr>
                            <p:cNvPr id="151" name="Rettangolo 150">
                              <a:extLst>
                                <a:ext uri="{FF2B5EF4-FFF2-40B4-BE49-F238E27FC236}">
                                  <a16:creationId xmlns:a16="http://schemas.microsoft.com/office/drawing/2014/main" id="{071FDD5E-B41F-4B1B-B45C-E7B7FF27E260}"/>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Rettangolo 151">
                              <a:extLst>
                                <a:ext uri="{FF2B5EF4-FFF2-40B4-BE49-F238E27FC236}">
                                  <a16:creationId xmlns:a16="http://schemas.microsoft.com/office/drawing/2014/main" id="{112A369B-DCC8-4110-BA82-B92934A68D52}"/>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Rettangolo 152">
                              <a:extLst>
                                <a:ext uri="{FF2B5EF4-FFF2-40B4-BE49-F238E27FC236}">
                                  <a16:creationId xmlns:a16="http://schemas.microsoft.com/office/drawing/2014/main" id="{56F48055-80EA-45E2-AC6B-A77EAFDEDDA4}"/>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Rettangolo 153">
                              <a:extLst>
                                <a:ext uri="{FF2B5EF4-FFF2-40B4-BE49-F238E27FC236}">
                                  <a16:creationId xmlns:a16="http://schemas.microsoft.com/office/drawing/2014/main" id="{3839DFD3-AEA5-4CDD-AB70-6AAC48C75247}"/>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144" name="Gruppo 143">
                          <a:extLst>
                            <a:ext uri="{FF2B5EF4-FFF2-40B4-BE49-F238E27FC236}">
                              <a16:creationId xmlns:a16="http://schemas.microsoft.com/office/drawing/2014/main" id="{A940A1A7-5115-4208-A923-53833CC5D079}"/>
                            </a:ext>
                          </a:extLst>
                        </p:cNvPr>
                        <p:cNvGrpSpPr/>
                        <p:nvPr/>
                      </p:nvGrpSpPr>
                      <p:grpSpPr>
                        <a:xfrm>
                          <a:off x="6635048" y="2464751"/>
                          <a:ext cx="929919" cy="216000"/>
                          <a:chOff x="4753237" y="2464751"/>
                          <a:chExt cx="929919" cy="216000"/>
                        </a:xfrm>
                      </p:grpSpPr>
                      <p:sp>
                        <p:nvSpPr>
                          <p:cNvPr id="145" name="Rettangolo 144">
                            <a:extLst>
                              <a:ext uri="{FF2B5EF4-FFF2-40B4-BE49-F238E27FC236}">
                                <a16:creationId xmlns:a16="http://schemas.microsoft.com/office/drawing/2014/main" id="{ACC0CA58-B260-45BD-BDE9-493C9C4ABD5A}"/>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6" name="Rettangolo 145">
                            <a:extLst>
                              <a:ext uri="{FF2B5EF4-FFF2-40B4-BE49-F238E27FC236}">
                                <a16:creationId xmlns:a16="http://schemas.microsoft.com/office/drawing/2014/main" id="{1D16E04A-C915-41A4-A7C2-40F7827C4192}"/>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Rettangolo 146">
                            <a:extLst>
                              <a:ext uri="{FF2B5EF4-FFF2-40B4-BE49-F238E27FC236}">
                                <a16:creationId xmlns:a16="http://schemas.microsoft.com/office/drawing/2014/main" id="{D7E35EA9-638E-4BC0-B918-0E512A7ED35A}"/>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Rettangolo 147">
                            <a:extLst>
                              <a:ext uri="{FF2B5EF4-FFF2-40B4-BE49-F238E27FC236}">
                                <a16:creationId xmlns:a16="http://schemas.microsoft.com/office/drawing/2014/main" id="{231EEC70-82FF-40E4-9815-8957292BAE1F}"/>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126" name="Gruppo 125">
                        <a:extLst>
                          <a:ext uri="{FF2B5EF4-FFF2-40B4-BE49-F238E27FC236}">
                            <a16:creationId xmlns:a16="http://schemas.microsoft.com/office/drawing/2014/main" id="{B7B7B4D6-DD1C-4057-9411-E5464F60DE6A}"/>
                          </a:ext>
                        </a:extLst>
                      </p:cNvPr>
                      <p:cNvGrpSpPr/>
                      <p:nvPr/>
                    </p:nvGrpSpPr>
                    <p:grpSpPr>
                      <a:xfrm>
                        <a:off x="4753237" y="2703751"/>
                        <a:ext cx="2811730" cy="216000"/>
                        <a:chOff x="4753237" y="2464751"/>
                        <a:chExt cx="2811730" cy="216000"/>
                      </a:xfrm>
                    </p:grpSpPr>
                    <p:grpSp>
                      <p:nvGrpSpPr>
                        <p:cNvPr id="127" name="Gruppo 126">
                          <a:extLst>
                            <a:ext uri="{FF2B5EF4-FFF2-40B4-BE49-F238E27FC236}">
                              <a16:creationId xmlns:a16="http://schemas.microsoft.com/office/drawing/2014/main" id="{6CDA64DC-6D58-4A4D-86B9-0A1D1E749728}"/>
                            </a:ext>
                          </a:extLst>
                        </p:cNvPr>
                        <p:cNvGrpSpPr/>
                        <p:nvPr/>
                      </p:nvGrpSpPr>
                      <p:grpSpPr>
                        <a:xfrm>
                          <a:off x="4753237" y="2464751"/>
                          <a:ext cx="1859838" cy="216000"/>
                          <a:chOff x="4753237" y="2464751"/>
                          <a:chExt cx="1859838" cy="216000"/>
                        </a:xfrm>
                      </p:grpSpPr>
                      <p:grpSp>
                        <p:nvGrpSpPr>
                          <p:cNvPr id="133" name="Gruppo 132">
                            <a:extLst>
                              <a:ext uri="{FF2B5EF4-FFF2-40B4-BE49-F238E27FC236}">
                                <a16:creationId xmlns:a16="http://schemas.microsoft.com/office/drawing/2014/main" id="{563E86A7-1324-4CF1-900A-BDF18D0A92B6}"/>
                              </a:ext>
                            </a:extLst>
                          </p:cNvPr>
                          <p:cNvGrpSpPr/>
                          <p:nvPr/>
                        </p:nvGrpSpPr>
                        <p:grpSpPr>
                          <a:xfrm>
                            <a:off x="4753237" y="2464751"/>
                            <a:ext cx="929919" cy="216000"/>
                            <a:chOff x="4753237" y="2464751"/>
                            <a:chExt cx="929919" cy="216000"/>
                          </a:xfrm>
                        </p:grpSpPr>
                        <p:sp>
                          <p:nvSpPr>
                            <p:cNvPr id="139" name="Rettangolo 138">
                              <a:extLst>
                                <a:ext uri="{FF2B5EF4-FFF2-40B4-BE49-F238E27FC236}">
                                  <a16:creationId xmlns:a16="http://schemas.microsoft.com/office/drawing/2014/main" id="{B8CC22DF-775C-49F1-A54D-4E86462AB997}"/>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Rettangolo 139">
                              <a:extLst>
                                <a:ext uri="{FF2B5EF4-FFF2-40B4-BE49-F238E27FC236}">
                                  <a16:creationId xmlns:a16="http://schemas.microsoft.com/office/drawing/2014/main" id="{F3CC51C9-1864-4DD7-8ADE-2CCF55805DC6}"/>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1" name="Rettangolo 140">
                              <a:extLst>
                                <a:ext uri="{FF2B5EF4-FFF2-40B4-BE49-F238E27FC236}">
                                  <a16:creationId xmlns:a16="http://schemas.microsoft.com/office/drawing/2014/main" id="{9E239065-13B2-4393-83BF-F7BB6463424C}"/>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2" name="Rettangolo 141">
                              <a:extLst>
                                <a:ext uri="{FF2B5EF4-FFF2-40B4-BE49-F238E27FC236}">
                                  <a16:creationId xmlns:a16="http://schemas.microsoft.com/office/drawing/2014/main" id="{24847BA8-DE64-41F0-8CFC-A094D3B63D38}"/>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4" name="Gruppo 133">
                            <a:extLst>
                              <a:ext uri="{FF2B5EF4-FFF2-40B4-BE49-F238E27FC236}">
                                <a16:creationId xmlns:a16="http://schemas.microsoft.com/office/drawing/2014/main" id="{34E543D8-D9B4-4A92-933D-2578AA00E5B0}"/>
                              </a:ext>
                            </a:extLst>
                          </p:cNvPr>
                          <p:cNvGrpSpPr/>
                          <p:nvPr/>
                        </p:nvGrpSpPr>
                        <p:grpSpPr>
                          <a:xfrm>
                            <a:off x="5683156" y="2464751"/>
                            <a:ext cx="929919" cy="216000"/>
                            <a:chOff x="4753237" y="2464751"/>
                            <a:chExt cx="929919" cy="216000"/>
                          </a:xfrm>
                        </p:grpSpPr>
                        <p:sp>
                          <p:nvSpPr>
                            <p:cNvPr id="135" name="Rettangolo 134">
                              <a:extLst>
                                <a:ext uri="{FF2B5EF4-FFF2-40B4-BE49-F238E27FC236}">
                                  <a16:creationId xmlns:a16="http://schemas.microsoft.com/office/drawing/2014/main" id="{2E34E5EC-9440-493B-AD5B-D6177BC146C2}"/>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Rettangolo 135">
                              <a:extLst>
                                <a:ext uri="{FF2B5EF4-FFF2-40B4-BE49-F238E27FC236}">
                                  <a16:creationId xmlns:a16="http://schemas.microsoft.com/office/drawing/2014/main" id="{DE1CFBE4-2070-4D4E-9D38-0AA3AEF0A579}"/>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Rettangolo 136">
                              <a:extLst>
                                <a:ext uri="{FF2B5EF4-FFF2-40B4-BE49-F238E27FC236}">
                                  <a16:creationId xmlns:a16="http://schemas.microsoft.com/office/drawing/2014/main" id="{0EB63D01-16B6-4EE4-8C6A-B08058994BA5}"/>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8" name="Rettangolo 137">
                              <a:extLst>
                                <a:ext uri="{FF2B5EF4-FFF2-40B4-BE49-F238E27FC236}">
                                  <a16:creationId xmlns:a16="http://schemas.microsoft.com/office/drawing/2014/main" id="{0E56583A-77C3-40DB-B297-D3E2ACA65E0E}"/>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128" name="Gruppo 127">
                          <a:extLst>
                            <a:ext uri="{FF2B5EF4-FFF2-40B4-BE49-F238E27FC236}">
                              <a16:creationId xmlns:a16="http://schemas.microsoft.com/office/drawing/2014/main" id="{CEA11A7C-78A6-4D1B-A177-92D2DC7EB3E6}"/>
                            </a:ext>
                          </a:extLst>
                        </p:cNvPr>
                        <p:cNvGrpSpPr/>
                        <p:nvPr/>
                      </p:nvGrpSpPr>
                      <p:grpSpPr>
                        <a:xfrm>
                          <a:off x="6635048" y="2464751"/>
                          <a:ext cx="929919" cy="216000"/>
                          <a:chOff x="4753237" y="2464751"/>
                          <a:chExt cx="929919" cy="216000"/>
                        </a:xfrm>
                      </p:grpSpPr>
                      <p:sp>
                        <p:nvSpPr>
                          <p:cNvPr id="129" name="Rettangolo 128">
                            <a:extLst>
                              <a:ext uri="{FF2B5EF4-FFF2-40B4-BE49-F238E27FC236}">
                                <a16:creationId xmlns:a16="http://schemas.microsoft.com/office/drawing/2014/main" id="{1FCE557E-2F6D-4A05-83D8-ED1DC68BCFCE}"/>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Rettangolo 129">
                            <a:extLst>
                              <a:ext uri="{FF2B5EF4-FFF2-40B4-BE49-F238E27FC236}">
                                <a16:creationId xmlns:a16="http://schemas.microsoft.com/office/drawing/2014/main" id="{61E4413F-8126-4BA8-A756-B3C9A895E7F7}"/>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Rettangolo 130">
                            <a:extLst>
                              <a:ext uri="{FF2B5EF4-FFF2-40B4-BE49-F238E27FC236}">
                                <a16:creationId xmlns:a16="http://schemas.microsoft.com/office/drawing/2014/main" id="{4D2495E0-F99E-4CC3-9E53-FC4DBE00E4E1}"/>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Rettangolo 131">
                            <a:extLst>
                              <a:ext uri="{FF2B5EF4-FFF2-40B4-BE49-F238E27FC236}">
                                <a16:creationId xmlns:a16="http://schemas.microsoft.com/office/drawing/2014/main" id="{7E99F197-F71C-488A-92BE-7DAB0D785E85}"/>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grpSp>
                  <p:nvGrpSpPr>
                    <p:cNvPr id="90" name="Gruppo 89">
                      <a:extLst>
                        <a:ext uri="{FF2B5EF4-FFF2-40B4-BE49-F238E27FC236}">
                          <a16:creationId xmlns:a16="http://schemas.microsoft.com/office/drawing/2014/main" id="{D0DBD348-6A53-4198-A192-9DE023ABCBE7}"/>
                        </a:ext>
                      </a:extLst>
                    </p:cNvPr>
                    <p:cNvGrpSpPr/>
                    <p:nvPr/>
                  </p:nvGrpSpPr>
                  <p:grpSpPr>
                    <a:xfrm>
                      <a:off x="4753237" y="2910343"/>
                      <a:ext cx="2811730" cy="455000"/>
                      <a:chOff x="4753237" y="2464751"/>
                      <a:chExt cx="2811730" cy="455000"/>
                    </a:xfrm>
                  </p:grpSpPr>
                  <p:grpSp>
                    <p:nvGrpSpPr>
                      <p:cNvPr id="91" name="Gruppo 90">
                        <a:extLst>
                          <a:ext uri="{FF2B5EF4-FFF2-40B4-BE49-F238E27FC236}">
                            <a16:creationId xmlns:a16="http://schemas.microsoft.com/office/drawing/2014/main" id="{815A8D45-74F6-421E-AF8F-C20D2AE386AB}"/>
                          </a:ext>
                        </a:extLst>
                      </p:cNvPr>
                      <p:cNvGrpSpPr/>
                      <p:nvPr/>
                    </p:nvGrpSpPr>
                    <p:grpSpPr>
                      <a:xfrm>
                        <a:off x="4753237" y="2464751"/>
                        <a:ext cx="2811730" cy="216000"/>
                        <a:chOff x="4753237" y="2464751"/>
                        <a:chExt cx="2811730" cy="216000"/>
                      </a:xfrm>
                    </p:grpSpPr>
                    <p:grpSp>
                      <p:nvGrpSpPr>
                        <p:cNvPr id="109" name="Gruppo 108">
                          <a:extLst>
                            <a:ext uri="{FF2B5EF4-FFF2-40B4-BE49-F238E27FC236}">
                              <a16:creationId xmlns:a16="http://schemas.microsoft.com/office/drawing/2014/main" id="{D2BDB760-DC74-4912-B1B9-D7B408EC6A3E}"/>
                            </a:ext>
                          </a:extLst>
                        </p:cNvPr>
                        <p:cNvGrpSpPr/>
                        <p:nvPr/>
                      </p:nvGrpSpPr>
                      <p:grpSpPr>
                        <a:xfrm>
                          <a:off x="4753237" y="2464751"/>
                          <a:ext cx="1859838" cy="216000"/>
                          <a:chOff x="4753237" y="2464751"/>
                          <a:chExt cx="1859838" cy="216000"/>
                        </a:xfrm>
                      </p:grpSpPr>
                      <p:grpSp>
                        <p:nvGrpSpPr>
                          <p:cNvPr id="115" name="Gruppo 114">
                            <a:extLst>
                              <a:ext uri="{FF2B5EF4-FFF2-40B4-BE49-F238E27FC236}">
                                <a16:creationId xmlns:a16="http://schemas.microsoft.com/office/drawing/2014/main" id="{853E8F9E-2976-40AE-97FA-3A8C4D2DB789}"/>
                              </a:ext>
                            </a:extLst>
                          </p:cNvPr>
                          <p:cNvGrpSpPr/>
                          <p:nvPr/>
                        </p:nvGrpSpPr>
                        <p:grpSpPr>
                          <a:xfrm>
                            <a:off x="4753237" y="2464751"/>
                            <a:ext cx="929919" cy="216000"/>
                            <a:chOff x="4753237" y="2464751"/>
                            <a:chExt cx="929919" cy="216000"/>
                          </a:xfrm>
                        </p:grpSpPr>
                        <p:sp>
                          <p:nvSpPr>
                            <p:cNvPr id="121" name="Rettangolo 120">
                              <a:extLst>
                                <a:ext uri="{FF2B5EF4-FFF2-40B4-BE49-F238E27FC236}">
                                  <a16:creationId xmlns:a16="http://schemas.microsoft.com/office/drawing/2014/main" id="{712DD420-7BEF-4248-90E3-A44F7BA3D20D}"/>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Rettangolo 121">
                              <a:extLst>
                                <a:ext uri="{FF2B5EF4-FFF2-40B4-BE49-F238E27FC236}">
                                  <a16:creationId xmlns:a16="http://schemas.microsoft.com/office/drawing/2014/main" id="{C720CE07-D072-4975-AAC4-76DA0EA63F0A}"/>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Rettangolo 122">
                              <a:extLst>
                                <a:ext uri="{FF2B5EF4-FFF2-40B4-BE49-F238E27FC236}">
                                  <a16:creationId xmlns:a16="http://schemas.microsoft.com/office/drawing/2014/main" id="{95821D76-A662-4FC1-9515-933ED7F29D78}"/>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Rettangolo 123">
                              <a:extLst>
                                <a:ext uri="{FF2B5EF4-FFF2-40B4-BE49-F238E27FC236}">
                                  <a16:creationId xmlns:a16="http://schemas.microsoft.com/office/drawing/2014/main" id="{0E662AB2-4236-4037-876F-D04A93A6C80D}"/>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6" name="Gruppo 115">
                            <a:extLst>
                              <a:ext uri="{FF2B5EF4-FFF2-40B4-BE49-F238E27FC236}">
                                <a16:creationId xmlns:a16="http://schemas.microsoft.com/office/drawing/2014/main" id="{BA3D0D79-BF53-4AF4-A4D6-84AC8A56117D}"/>
                              </a:ext>
                            </a:extLst>
                          </p:cNvPr>
                          <p:cNvGrpSpPr/>
                          <p:nvPr/>
                        </p:nvGrpSpPr>
                        <p:grpSpPr>
                          <a:xfrm>
                            <a:off x="5683156" y="2464751"/>
                            <a:ext cx="929919" cy="216000"/>
                            <a:chOff x="4753237" y="2464751"/>
                            <a:chExt cx="929919" cy="216000"/>
                          </a:xfrm>
                        </p:grpSpPr>
                        <p:sp>
                          <p:nvSpPr>
                            <p:cNvPr id="117" name="Rettangolo 116">
                              <a:extLst>
                                <a:ext uri="{FF2B5EF4-FFF2-40B4-BE49-F238E27FC236}">
                                  <a16:creationId xmlns:a16="http://schemas.microsoft.com/office/drawing/2014/main" id="{8C553C25-0E8C-43BD-8ACE-EC0913A7438D}"/>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Rettangolo 117">
                              <a:extLst>
                                <a:ext uri="{FF2B5EF4-FFF2-40B4-BE49-F238E27FC236}">
                                  <a16:creationId xmlns:a16="http://schemas.microsoft.com/office/drawing/2014/main" id="{3F8FA252-B327-4AA0-9AD3-C0376398B199}"/>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Rettangolo 118">
                              <a:extLst>
                                <a:ext uri="{FF2B5EF4-FFF2-40B4-BE49-F238E27FC236}">
                                  <a16:creationId xmlns:a16="http://schemas.microsoft.com/office/drawing/2014/main" id="{A83D0CD0-6F0C-4D4D-A600-DCD3E59935AB}"/>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Rettangolo 119">
                              <a:extLst>
                                <a:ext uri="{FF2B5EF4-FFF2-40B4-BE49-F238E27FC236}">
                                  <a16:creationId xmlns:a16="http://schemas.microsoft.com/office/drawing/2014/main" id="{4D95A84A-FAA2-46D6-8847-8650B0051271}"/>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110" name="Gruppo 109">
                          <a:extLst>
                            <a:ext uri="{FF2B5EF4-FFF2-40B4-BE49-F238E27FC236}">
                              <a16:creationId xmlns:a16="http://schemas.microsoft.com/office/drawing/2014/main" id="{23D03264-E9C7-4AF1-88DE-F238FED37155}"/>
                            </a:ext>
                          </a:extLst>
                        </p:cNvPr>
                        <p:cNvGrpSpPr/>
                        <p:nvPr/>
                      </p:nvGrpSpPr>
                      <p:grpSpPr>
                        <a:xfrm>
                          <a:off x="6635048" y="2464751"/>
                          <a:ext cx="929919" cy="216000"/>
                          <a:chOff x="4753237" y="2464751"/>
                          <a:chExt cx="929919" cy="216000"/>
                        </a:xfrm>
                      </p:grpSpPr>
                      <p:sp>
                        <p:nvSpPr>
                          <p:cNvPr id="111" name="Rettangolo 110">
                            <a:extLst>
                              <a:ext uri="{FF2B5EF4-FFF2-40B4-BE49-F238E27FC236}">
                                <a16:creationId xmlns:a16="http://schemas.microsoft.com/office/drawing/2014/main" id="{44614DD0-2E79-4D5F-8FF4-7AD832F65B3F}"/>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Rettangolo 111">
                            <a:extLst>
                              <a:ext uri="{FF2B5EF4-FFF2-40B4-BE49-F238E27FC236}">
                                <a16:creationId xmlns:a16="http://schemas.microsoft.com/office/drawing/2014/main" id="{B7996C68-A8DD-4C92-A396-A2425858B270}"/>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Rettangolo 112">
                            <a:extLst>
                              <a:ext uri="{FF2B5EF4-FFF2-40B4-BE49-F238E27FC236}">
                                <a16:creationId xmlns:a16="http://schemas.microsoft.com/office/drawing/2014/main" id="{52A83FE0-3C73-4FD4-BA54-B8FA8F34F680}"/>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Rettangolo 113">
                            <a:extLst>
                              <a:ext uri="{FF2B5EF4-FFF2-40B4-BE49-F238E27FC236}">
                                <a16:creationId xmlns:a16="http://schemas.microsoft.com/office/drawing/2014/main" id="{EBB5B530-B214-4986-9FC1-D76B7FB291E2}"/>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92" name="Gruppo 91">
                        <a:extLst>
                          <a:ext uri="{FF2B5EF4-FFF2-40B4-BE49-F238E27FC236}">
                            <a16:creationId xmlns:a16="http://schemas.microsoft.com/office/drawing/2014/main" id="{16E014B4-36C5-4138-AF43-CEDE387409FD}"/>
                          </a:ext>
                        </a:extLst>
                      </p:cNvPr>
                      <p:cNvGrpSpPr/>
                      <p:nvPr/>
                    </p:nvGrpSpPr>
                    <p:grpSpPr>
                      <a:xfrm>
                        <a:off x="4753237" y="2703751"/>
                        <a:ext cx="2811730" cy="216000"/>
                        <a:chOff x="4753237" y="2464751"/>
                        <a:chExt cx="2811730" cy="216000"/>
                      </a:xfrm>
                    </p:grpSpPr>
                    <p:grpSp>
                      <p:nvGrpSpPr>
                        <p:cNvPr id="93" name="Gruppo 92">
                          <a:extLst>
                            <a:ext uri="{FF2B5EF4-FFF2-40B4-BE49-F238E27FC236}">
                              <a16:creationId xmlns:a16="http://schemas.microsoft.com/office/drawing/2014/main" id="{97DE5D64-DDF8-49F0-9EEC-5CFC1C9676EF}"/>
                            </a:ext>
                          </a:extLst>
                        </p:cNvPr>
                        <p:cNvGrpSpPr/>
                        <p:nvPr/>
                      </p:nvGrpSpPr>
                      <p:grpSpPr>
                        <a:xfrm>
                          <a:off x="4753237" y="2464751"/>
                          <a:ext cx="1859838" cy="216000"/>
                          <a:chOff x="4753237" y="2464751"/>
                          <a:chExt cx="1859838" cy="216000"/>
                        </a:xfrm>
                      </p:grpSpPr>
                      <p:grpSp>
                        <p:nvGrpSpPr>
                          <p:cNvPr id="99" name="Gruppo 98">
                            <a:extLst>
                              <a:ext uri="{FF2B5EF4-FFF2-40B4-BE49-F238E27FC236}">
                                <a16:creationId xmlns:a16="http://schemas.microsoft.com/office/drawing/2014/main" id="{C4AAB20B-73D8-4F49-A81D-B9102497BC0A}"/>
                              </a:ext>
                            </a:extLst>
                          </p:cNvPr>
                          <p:cNvGrpSpPr/>
                          <p:nvPr/>
                        </p:nvGrpSpPr>
                        <p:grpSpPr>
                          <a:xfrm>
                            <a:off x="4753237" y="2464751"/>
                            <a:ext cx="929919" cy="216000"/>
                            <a:chOff x="4753237" y="2464751"/>
                            <a:chExt cx="929919" cy="216000"/>
                          </a:xfrm>
                        </p:grpSpPr>
                        <p:sp>
                          <p:nvSpPr>
                            <p:cNvPr id="105" name="Rettangolo 104">
                              <a:extLst>
                                <a:ext uri="{FF2B5EF4-FFF2-40B4-BE49-F238E27FC236}">
                                  <a16:creationId xmlns:a16="http://schemas.microsoft.com/office/drawing/2014/main" id="{263BCF49-EC94-4BA2-ADAD-A3B1D6D6DB66}"/>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a:extLst>
                                <a:ext uri="{FF2B5EF4-FFF2-40B4-BE49-F238E27FC236}">
                                  <a16:creationId xmlns:a16="http://schemas.microsoft.com/office/drawing/2014/main" id="{27D018FF-5DA8-423F-B099-1176779EB7E9}"/>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Rettangolo 106">
                              <a:extLst>
                                <a:ext uri="{FF2B5EF4-FFF2-40B4-BE49-F238E27FC236}">
                                  <a16:creationId xmlns:a16="http://schemas.microsoft.com/office/drawing/2014/main" id="{E149748E-2502-4EA9-82BD-5BB5357C2A93}"/>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a:extLst>
                                <a:ext uri="{FF2B5EF4-FFF2-40B4-BE49-F238E27FC236}">
                                  <a16:creationId xmlns:a16="http://schemas.microsoft.com/office/drawing/2014/main" id="{65E3155B-CED0-4576-A4C5-6F8C5E2088F7}"/>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0" name="Gruppo 99">
                            <a:extLst>
                              <a:ext uri="{FF2B5EF4-FFF2-40B4-BE49-F238E27FC236}">
                                <a16:creationId xmlns:a16="http://schemas.microsoft.com/office/drawing/2014/main" id="{077FACC1-9F31-4CCB-8DB1-C01D15A99735}"/>
                              </a:ext>
                            </a:extLst>
                          </p:cNvPr>
                          <p:cNvGrpSpPr/>
                          <p:nvPr/>
                        </p:nvGrpSpPr>
                        <p:grpSpPr>
                          <a:xfrm>
                            <a:off x="5683156" y="2464751"/>
                            <a:ext cx="929919" cy="216000"/>
                            <a:chOff x="4753237" y="2464751"/>
                            <a:chExt cx="929919" cy="216000"/>
                          </a:xfrm>
                        </p:grpSpPr>
                        <p:sp>
                          <p:nvSpPr>
                            <p:cNvPr id="101" name="Rettangolo 100">
                              <a:extLst>
                                <a:ext uri="{FF2B5EF4-FFF2-40B4-BE49-F238E27FC236}">
                                  <a16:creationId xmlns:a16="http://schemas.microsoft.com/office/drawing/2014/main" id="{E7A405A7-B3E5-4376-83EF-CA39B9F31917}"/>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ttangolo 101">
                              <a:extLst>
                                <a:ext uri="{FF2B5EF4-FFF2-40B4-BE49-F238E27FC236}">
                                  <a16:creationId xmlns:a16="http://schemas.microsoft.com/office/drawing/2014/main" id="{8931ED9B-D43D-44BB-AAF8-26BC57E9D802}"/>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Rettangolo 102">
                              <a:extLst>
                                <a:ext uri="{FF2B5EF4-FFF2-40B4-BE49-F238E27FC236}">
                                  <a16:creationId xmlns:a16="http://schemas.microsoft.com/office/drawing/2014/main" id="{256FCBB8-1BDB-45FE-BF75-73C844F6CFB2}"/>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a:extLst>
                                <a:ext uri="{FF2B5EF4-FFF2-40B4-BE49-F238E27FC236}">
                                  <a16:creationId xmlns:a16="http://schemas.microsoft.com/office/drawing/2014/main" id="{68277D3C-88C2-457A-BBB4-40AEC80FFA1C}"/>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94" name="Gruppo 93">
                          <a:extLst>
                            <a:ext uri="{FF2B5EF4-FFF2-40B4-BE49-F238E27FC236}">
                              <a16:creationId xmlns:a16="http://schemas.microsoft.com/office/drawing/2014/main" id="{669855F5-DEB3-4D69-841B-BDD0E30A29E9}"/>
                            </a:ext>
                          </a:extLst>
                        </p:cNvPr>
                        <p:cNvGrpSpPr/>
                        <p:nvPr/>
                      </p:nvGrpSpPr>
                      <p:grpSpPr>
                        <a:xfrm>
                          <a:off x="6635048" y="2464751"/>
                          <a:ext cx="929919" cy="216000"/>
                          <a:chOff x="4753237" y="2464751"/>
                          <a:chExt cx="929919" cy="216000"/>
                        </a:xfrm>
                      </p:grpSpPr>
                      <p:sp>
                        <p:nvSpPr>
                          <p:cNvPr id="95" name="Rettangolo 94">
                            <a:extLst>
                              <a:ext uri="{FF2B5EF4-FFF2-40B4-BE49-F238E27FC236}">
                                <a16:creationId xmlns:a16="http://schemas.microsoft.com/office/drawing/2014/main" id="{B3E1FD94-48A2-4F7E-909D-40076A1DD67A}"/>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Rettangolo 95">
                            <a:extLst>
                              <a:ext uri="{FF2B5EF4-FFF2-40B4-BE49-F238E27FC236}">
                                <a16:creationId xmlns:a16="http://schemas.microsoft.com/office/drawing/2014/main" id="{762CBDD1-882D-44AC-B053-49A5B0DEF400}"/>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Rettangolo 96">
                            <a:extLst>
                              <a:ext uri="{FF2B5EF4-FFF2-40B4-BE49-F238E27FC236}">
                                <a16:creationId xmlns:a16="http://schemas.microsoft.com/office/drawing/2014/main" id="{32CBC1F7-3D6F-4B5C-93CC-22603B57CF3F}"/>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Rettangolo 97">
                            <a:extLst>
                              <a:ext uri="{FF2B5EF4-FFF2-40B4-BE49-F238E27FC236}">
                                <a16:creationId xmlns:a16="http://schemas.microsoft.com/office/drawing/2014/main" id="{274004C4-5FB6-47FC-AD16-8E8EEA01E49D}"/>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grpSp>
              <p:grpSp>
                <p:nvGrpSpPr>
                  <p:cNvPr id="54" name="Gruppo 53">
                    <a:extLst>
                      <a:ext uri="{FF2B5EF4-FFF2-40B4-BE49-F238E27FC236}">
                        <a16:creationId xmlns:a16="http://schemas.microsoft.com/office/drawing/2014/main" id="{FF03C048-7187-404A-A38A-BCD1F9486916}"/>
                      </a:ext>
                    </a:extLst>
                  </p:cNvPr>
                  <p:cNvGrpSpPr/>
                  <p:nvPr/>
                </p:nvGrpSpPr>
                <p:grpSpPr>
                  <a:xfrm>
                    <a:off x="4753237" y="3362364"/>
                    <a:ext cx="2811730" cy="455000"/>
                    <a:chOff x="4753237" y="2464751"/>
                    <a:chExt cx="2811730" cy="455000"/>
                  </a:xfrm>
                </p:grpSpPr>
                <p:grpSp>
                  <p:nvGrpSpPr>
                    <p:cNvPr id="55" name="Gruppo 54">
                      <a:extLst>
                        <a:ext uri="{FF2B5EF4-FFF2-40B4-BE49-F238E27FC236}">
                          <a16:creationId xmlns:a16="http://schemas.microsoft.com/office/drawing/2014/main" id="{83157CA0-C5DF-45E7-87FB-ECB5EE5A7037}"/>
                        </a:ext>
                      </a:extLst>
                    </p:cNvPr>
                    <p:cNvGrpSpPr/>
                    <p:nvPr/>
                  </p:nvGrpSpPr>
                  <p:grpSpPr>
                    <a:xfrm>
                      <a:off x="4753237" y="2464751"/>
                      <a:ext cx="2811730" cy="216000"/>
                      <a:chOff x="4753237" y="2464751"/>
                      <a:chExt cx="2811730" cy="216000"/>
                    </a:xfrm>
                  </p:grpSpPr>
                  <p:grpSp>
                    <p:nvGrpSpPr>
                      <p:cNvPr id="73" name="Gruppo 72">
                        <a:extLst>
                          <a:ext uri="{FF2B5EF4-FFF2-40B4-BE49-F238E27FC236}">
                            <a16:creationId xmlns:a16="http://schemas.microsoft.com/office/drawing/2014/main" id="{E41CBDC4-C08D-4E36-A772-79D2D710C251}"/>
                          </a:ext>
                        </a:extLst>
                      </p:cNvPr>
                      <p:cNvGrpSpPr/>
                      <p:nvPr/>
                    </p:nvGrpSpPr>
                    <p:grpSpPr>
                      <a:xfrm>
                        <a:off x="4753237" y="2464751"/>
                        <a:ext cx="1859838" cy="216000"/>
                        <a:chOff x="4753237" y="2464751"/>
                        <a:chExt cx="1859838" cy="216000"/>
                      </a:xfrm>
                    </p:grpSpPr>
                    <p:grpSp>
                      <p:nvGrpSpPr>
                        <p:cNvPr id="79" name="Gruppo 78">
                          <a:extLst>
                            <a:ext uri="{FF2B5EF4-FFF2-40B4-BE49-F238E27FC236}">
                              <a16:creationId xmlns:a16="http://schemas.microsoft.com/office/drawing/2014/main" id="{1127835F-2CD2-4A93-AF0B-13407FE52998}"/>
                            </a:ext>
                          </a:extLst>
                        </p:cNvPr>
                        <p:cNvGrpSpPr/>
                        <p:nvPr/>
                      </p:nvGrpSpPr>
                      <p:grpSpPr>
                        <a:xfrm>
                          <a:off x="4753237" y="2464751"/>
                          <a:ext cx="929919" cy="216000"/>
                          <a:chOff x="4753237" y="2464751"/>
                          <a:chExt cx="929919" cy="216000"/>
                        </a:xfrm>
                      </p:grpSpPr>
                      <p:sp>
                        <p:nvSpPr>
                          <p:cNvPr id="85" name="Rettangolo 84">
                            <a:extLst>
                              <a:ext uri="{FF2B5EF4-FFF2-40B4-BE49-F238E27FC236}">
                                <a16:creationId xmlns:a16="http://schemas.microsoft.com/office/drawing/2014/main" id="{E4C0DFAC-4892-447A-A769-40E8B5F14505}"/>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Rettangolo 85">
                            <a:extLst>
                              <a:ext uri="{FF2B5EF4-FFF2-40B4-BE49-F238E27FC236}">
                                <a16:creationId xmlns:a16="http://schemas.microsoft.com/office/drawing/2014/main" id="{4C7B6724-F318-404E-8DE1-147C89B06151}"/>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a:extLst>
                              <a:ext uri="{FF2B5EF4-FFF2-40B4-BE49-F238E27FC236}">
                                <a16:creationId xmlns:a16="http://schemas.microsoft.com/office/drawing/2014/main" id="{B090C55A-AB45-42AF-8EB9-86D8DC8B84FB}"/>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Rettangolo 87">
                            <a:extLst>
                              <a:ext uri="{FF2B5EF4-FFF2-40B4-BE49-F238E27FC236}">
                                <a16:creationId xmlns:a16="http://schemas.microsoft.com/office/drawing/2014/main" id="{109EDBC6-00F0-4CEC-816C-E4294DBD6908}"/>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0" name="Gruppo 79">
                          <a:extLst>
                            <a:ext uri="{FF2B5EF4-FFF2-40B4-BE49-F238E27FC236}">
                              <a16:creationId xmlns:a16="http://schemas.microsoft.com/office/drawing/2014/main" id="{A3D54640-BB9E-4A55-ADE1-F00FE515560E}"/>
                            </a:ext>
                          </a:extLst>
                        </p:cNvPr>
                        <p:cNvGrpSpPr/>
                        <p:nvPr/>
                      </p:nvGrpSpPr>
                      <p:grpSpPr>
                        <a:xfrm>
                          <a:off x="5683156" y="2464751"/>
                          <a:ext cx="929919" cy="216000"/>
                          <a:chOff x="4753237" y="2464751"/>
                          <a:chExt cx="929919" cy="216000"/>
                        </a:xfrm>
                      </p:grpSpPr>
                      <p:sp>
                        <p:nvSpPr>
                          <p:cNvPr id="81" name="Rettangolo 80">
                            <a:extLst>
                              <a:ext uri="{FF2B5EF4-FFF2-40B4-BE49-F238E27FC236}">
                                <a16:creationId xmlns:a16="http://schemas.microsoft.com/office/drawing/2014/main" id="{42AE028A-088C-4503-980C-945E77A75169}"/>
                              </a:ext>
                            </a:extLst>
                          </p:cNvPr>
                          <p:cNvSpPr/>
                          <p:nvPr/>
                        </p:nvSpPr>
                        <p:spPr>
                          <a:xfrm>
                            <a:off x="4753237" y="2464751"/>
                            <a:ext cx="215999"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a:extLst>
                              <a:ext uri="{FF2B5EF4-FFF2-40B4-BE49-F238E27FC236}">
                                <a16:creationId xmlns:a16="http://schemas.microsoft.com/office/drawing/2014/main" id="{213FC190-EF3E-499A-8561-DBD3E4A79560}"/>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ttangolo 82">
                            <a:extLst>
                              <a:ext uri="{FF2B5EF4-FFF2-40B4-BE49-F238E27FC236}">
                                <a16:creationId xmlns:a16="http://schemas.microsoft.com/office/drawing/2014/main" id="{6B60D835-678F-46FD-9F5F-F8FB9DD41E7A}"/>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a:extLst>
                              <a:ext uri="{FF2B5EF4-FFF2-40B4-BE49-F238E27FC236}">
                                <a16:creationId xmlns:a16="http://schemas.microsoft.com/office/drawing/2014/main" id="{F78B7A00-89A4-4D1C-97A2-76C72A7FD64F}"/>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74" name="Gruppo 73">
                        <a:extLst>
                          <a:ext uri="{FF2B5EF4-FFF2-40B4-BE49-F238E27FC236}">
                            <a16:creationId xmlns:a16="http://schemas.microsoft.com/office/drawing/2014/main" id="{99EB1E21-4EE0-4498-B276-D0E476E7FB7A}"/>
                          </a:ext>
                        </a:extLst>
                      </p:cNvPr>
                      <p:cNvGrpSpPr/>
                      <p:nvPr/>
                    </p:nvGrpSpPr>
                    <p:grpSpPr>
                      <a:xfrm>
                        <a:off x="6635048" y="2464751"/>
                        <a:ext cx="929919" cy="216000"/>
                        <a:chOff x="4753237" y="2464751"/>
                        <a:chExt cx="929919" cy="216000"/>
                      </a:xfrm>
                    </p:grpSpPr>
                    <p:sp>
                      <p:nvSpPr>
                        <p:cNvPr id="75" name="Rettangolo 74">
                          <a:extLst>
                            <a:ext uri="{FF2B5EF4-FFF2-40B4-BE49-F238E27FC236}">
                              <a16:creationId xmlns:a16="http://schemas.microsoft.com/office/drawing/2014/main" id="{56004C73-760A-4107-9C38-AFE67FF23AE0}"/>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a:extLst>
                            <a:ext uri="{FF2B5EF4-FFF2-40B4-BE49-F238E27FC236}">
                              <a16:creationId xmlns:a16="http://schemas.microsoft.com/office/drawing/2014/main" id="{2E80CDB2-322D-4FFE-9C39-93838F34F955}"/>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a:extLst>
                            <a:ext uri="{FF2B5EF4-FFF2-40B4-BE49-F238E27FC236}">
                              <a16:creationId xmlns:a16="http://schemas.microsoft.com/office/drawing/2014/main" id="{3CDB0AD2-D530-4F74-86DD-72E35AC7336D}"/>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a:extLst>
                            <a:ext uri="{FF2B5EF4-FFF2-40B4-BE49-F238E27FC236}">
                              <a16:creationId xmlns:a16="http://schemas.microsoft.com/office/drawing/2014/main" id="{6C7C9FDC-EB82-410C-ABD3-174BC31C8F5C}"/>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56" name="Gruppo 55">
                      <a:extLst>
                        <a:ext uri="{FF2B5EF4-FFF2-40B4-BE49-F238E27FC236}">
                          <a16:creationId xmlns:a16="http://schemas.microsoft.com/office/drawing/2014/main" id="{A910C4EB-8A93-463D-9DDA-7458903040D7}"/>
                        </a:ext>
                      </a:extLst>
                    </p:cNvPr>
                    <p:cNvGrpSpPr/>
                    <p:nvPr/>
                  </p:nvGrpSpPr>
                  <p:grpSpPr>
                    <a:xfrm>
                      <a:off x="4753237" y="2703751"/>
                      <a:ext cx="2811730" cy="216000"/>
                      <a:chOff x="4753237" y="2464751"/>
                      <a:chExt cx="2811730" cy="216000"/>
                    </a:xfrm>
                  </p:grpSpPr>
                  <p:grpSp>
                    <p:nvGrpSpPr>
                      <p:cNvPr id="57" name="Gruppo 56">
                        <a:extLst>
                          <a:ext uri="{FF2B5EF4-FFF2-40B4-BE49-F238E27FC236}">
                            <a16:creationId xmlns:a16="http://schemas.microsoft.com/office/drawing/2014/main" id="{B417C23E-822B-4A94-BD7E-558003904945}"/>
                          </a:ext>
                        </a:extLst>
                      </p:cNvPr>
                      <p:cNvGrpSpPr/>
                      <p:nvPr/>
                    </p:nvGrpSpPr>
                    <p:grpSpPr>
                      <a:xfrm>
                        <a:off x="4753237" y="2464751"/>
                        <a:ext cx="1859838" cy="216000"/>
                        <a:chOff x="4753237" y="2464751"/>
                        <a:chExt cx="1859838" cy="216000"/>
                      </a:xfrm>
                    </p:grpSpPr>
                    <p:grpSp>
                      <p:nvGrpSpPr>
                        <p:cNvPr id="63" name="Gruppo 62">
                          <a:extLst>
                            <a:ext uri="{FF2B5EF4-FFF2-40B4-BE49-F238E27FC236}">
                              <a16:creationId xmlns:a16="http://schemas.microsoft.com/office/drawing/2014/main" id="{EB48EFB2-2DC6-4581-971F-02A48153C68E}"/>
                            </a:ext>
                          </a:extLst>
                        </p:cNvPr>
                        <p:cNvGrpSpPr/>
                        <p:nvPr/>
                      </p:nvGrpSpPr>
                      <p:grpSpPr>
                        <a:xfrm>
                          <a:off x="4753237" y="2464751"/>
                          <a:ext cx="929919" cy="216000"/>
                          <a:chOff x="4753237" y="2464751"/>
                          <a:chExt cx="929919" cy="216000"/>
                        </a:xfrm>
                      </p:grpSpPr>
                      <p:sp>
                        <p:nvSpPr>
                          <p:cNvPr id="69" name="Rettangolo 68">
                            <a:extLst>
                              <a:ext uri="{FF2B5EF4-FFF2-40B4-BE49-F238E27FC236}">
                                <a16:creationId xmlns:a16="http://schemas.microsoft.com/office/drawing/2014/main" id="{0AAD4C58-D22F-4E06-8D74-875BD50C12AA}"/>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08816C2B-347E-4ACC-8208-D20D715B284D}"/>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5BF3452D-107B-410E-BA8E-6512561414EF}"/>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C1C32571-E32F-42BA-9EA4-F399B7479D37}"/>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4" name="Gruppo 63">
                          <a:extLst>
                            <a:ext uri="{FF2B5EF4-FFF2-40B4-BE49-F238E27FC236}">
                              <a16:creationId xmlns:a16="http://schemas.microsoft.com/office/drawing/2014/main" id="{6996603E-622A-45D1-8901-19AC5726D638}"/>
                            </a:ext>
                          </a:extLst>
                        </p:cNvPr>
                        <p:cNvGrpSpPr/>
                        <p:nvPr/>
                      </p:nvGrpSpPr>
                      <p:grpSpPr>
                        <a:xfrm>
                          <a:off x="5683156" y="2464751"/>
                          <a:ext cx="929919" cy="216000"/>
                          <a:chOff x="4753237" y="2464751"/>
                          <a:chExt cx="929919" cy="216000"/>
                        </a:xfrm>
                      </p:grpSpPr>
                      <p:sp>
                        <p:nvSpPr>
                          <p:cNvPr id="65" name="Rettangolo 64">
                            <a:extLst>
                              <a:ext uri="{FF2B5EF4-FFF2-40B4-BE49-F238E27FC236}">
                                <a16:creationId xmlns:a16="http://schemas.microsoft.com/office/drawing/2014/main" id="{5B978060-B13A-4C7C-885A-3CD1EFEC2E98}"/>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5F4BA91C-9519-4671-BBDC-1CAF0981CA19}"/>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FFF9BA29-9B6A-402E-A025-9FA4D9BF6752}"/>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7E640E57-070A-48CB-B58D-8253CC61E443}"/>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58" name="Gruppo 57">
                        <a:extLst>
                          <a:ext uri="{FF2B5EF4-FFF2-40B4-BE49-F238E27FC236}">
                            <a16:creationId xmlns:a16="http://schemas.microsoft.com/office/drawing/2014/main" id="{EBF81A86-33B2-4FA8-8179-1609A6307AC1}"/>
                          </a:ext>
                        </a:extLst>
                      </p:cNvPr>
                      <p:cNvGrpSpPr/>
                      <p:nvPr/>
                    </p:nvGrpSpPr>
                    <p:grpSpPr>
                      <a:xfrm>
                        <a:off x="6635048" y="2464751"/>
                        <a:ext cx="929919" cy="216000"/>
                        <a:chOff x="4753237" y="2464751"/>
                        <a:chExt cx="929919" cy="216000"/>
                      </a:xfrm>
                    </p:grpSpPr>
                    <p:sp>
                      <p:nvSpPr>
                        <p:cNvPr id="59" name="Rettangolo 58">
                          <a:extLst>
                            <a:ext uri="{FF2B5EF4-FFF2-40B4-BE49-F238E27FC236}">
                              <a16:creationId xmlns:a16="http://schemas.microsoft.com/office/drawing/2014/main" id="{9E219F9B-92FF-45C9-A5CD-C3FCA033B5A7}"/>
                            </a:ext>
                          </a:extLst>
                        </p:cNvPr>
                        <p:cNvSpPr/>
                        <p:nvPr/>
                      </p:nvSpPr>
                      <p:spPr>
                        <a:xfrm>
                          <a:off x="4753237"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80EAAD71-53CB-46EC-8BE3-EC5C35CC5396}"/>
                            </a:ext>
                          </a:extLst>
                        </p:cNvPr>
                        <p:cNvSpPr/>
                        <p:nvPr/>
                      </p:nvSpPr>
                      <p:spPr>
                        <a:xfrm>
                          <a:off x="4991210"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2217FAA6-5DE4-4AF4-B6FD-EF9111D3557B}"/>
                            </a:ext>
                          </a:extLst>
                        </p:cNvPr>
                        <p:cNvSpPr/>
                        <p:nvPr/>
                      </p:nvSpPr>
                      <p:spPr>
                        <a:xfrm>
                          <a:off x="5229183"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F3C28488-C231-4602-A0A0-DFDA5A9AF25C}"/>
                            </a:ext>
                          </a:extLst>
                        </p:cNvPr>
                        <p:cNvSpPr/>
                        <p:nvPr/>
                      </p:nvSpPr>
                      <p:spPr>
                        <a:xfrm>
                          <a:off x="5467156" y="2464751"/>
                          <a:ext cx="216000" cy="216000"/>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grpSp>
            <p:grpSp>
              <p:nvGrpSpPr>
                <p:cNvPr id="47" name="Gruppo 46">
                  <a:extLst>
                    <a:ext uri="{FF2B5EF4-FFF2-40B4-BE49-F238E27FC236}">
                      <a16:creationId xmlns:a16="http://schemas.microsoft.com/office/drawing/2014/main" id="{7DDCC8D3-AF23-45F4-BF28-26C963CD95EA}"/>
                    </a:ext>
                  </a:extLst>
                </p:cNvPr>
                <p:cNvGrpSpPr/>
                <p:nvPr/>
              </p:nvGrpSpPr>
              <p:grpSpPr>
                <a:xfrm>
                  <a:off x="4706810" y="3890746"/>
                  <a:ext cx="2858157" cy="458789"/>
                  <a:chOff x="4505223" y="1215237"/>
                  <a:chExt cx="2858157" cy="458789"/>
                </a:xfrm>
              </p:grpSpPr>
              <p:cxnSp>
                <p:nvCxnSpPr>
                  <p:cNvPr id="51" name="Connettore 2 50">
                    <a:extLst>
                      <a:ext uri="{FF2B5EF4-FFF2-40B4-BE49-F238E27FC236}">
                        <a16:creationId xmlns:a16="http://schemas.microsoft.com/office/drawing/2014/main" id="{F7B28AB0-DE92-4AFD-A0A2-AD5CB90CB717}"/>
                      </a:ext>
                    </a:extLst>
                  </p:cNvPr>
                  <p:cNvCxnSpPr>
                    <a:cxnSpLocks/>
                  </p:cNvCxnSpPr>
                  <p:nvPr/>
                </p:nvCxnSpPr>
                <p:spPr>
                  <a:xfrm flipV="1">
                    <a:off x="4505223" y="1250837"/>
                    <a:ext cx="2858157" cy="13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CasellaDiTesto 51">
                    <a:extLst>
                      <a:ext uri="{FF2B5EF4-FFF2-40B4-BE49-F238E27FC236}">
                        <a16:creationId xmlns:a16="http://schemas.microsoft.com/office/drawing/2014/main" id="{3A1D945A-163A-45F7-8680-2B6C6808ACFC}"/>
                      </a:ext>
                    </a:extLst>
                  </p:cNvPr>
                  <p:cNvSpPr txBox="1"/>
                  <p:nvPr/>
                </p:nvSpPr>
                <p:spPr>
                  <a:xfrm>
                    <a:off x="5001853" y="1215237"/>
                    <a:ext cx="1178206" cy="458789"/>
                  </a:xfrm>
                  <a:prstGeom prst="rect">
                    <a:avLst/>
                  </a:prstGeom>
                  <a:noFill/>
                </p:spPr>
                <p:txBody>
                  <a:bodyPr wrap="square" rtlCol="0">
                    <a:spAutoFit/>
                  </a:bodyPr>
                  <a:lstStyle/>
                  <a:p>
                    <a:pPr algn="ctr"/>
                    <a:r>
                      <a:rPr lang="it-IT" sz="1400">
                        <a:latin typeface="Calibri Light" panose="020F0302020204030204" pitchFamily="34" charset="0"/>
                        <a:cs typeface="Calibri Light" panose="020F0302020204030204" pitchFamily="34" charset="0"/>
                      </a:rPr>
                      <a:t>60 mm</a:t>
                    </a:r>
                    <a:endParaRPr lang="en-GB" sz="1400">
                      <a:latin typeface="Calibri Light" panose="020F0302020204030204" pitchFamily="34" charset="0"/>
                      <a:cs typeface="Calibri Light" panose="020F0302020204030204" pitchFamily="34" charset="0"/>
                    </a:endParaRPr>
                  </a:p>
                </p:txBody>
              </p:sp>
            </p:grpSp>
            <p:grpSp>
              <p:nvGrpSpPr>
                <p:cNvPr id="48" name="Gruppo 47">
                  <a:extLst>
                    <a:ext uri="{FF2B5EF4-FFF2-40B4-BE49-F238E27FC236}">
                      <a16:creationId xmlns:a16="http://schemas.microsoft.com/office/drawing/2014/main" id="{9537770A-215E-472D-9DC7-9FAA0B6719C2}"/>
                    </a:ext>
                  </a:extLst>
                </p:cNvPr>
                <p:cNvGrpSpPr/>
                <p:nvPr/>
              </p:nvGrpSpPr>
              <p:grpSpPr>
                <a:xfrm rot="5400000">
                  <a:off x="7270859" y="2876334"/>
                  <a:ext cx="1380050" cy="502011"/>
                  <a:chOff x="4588487" y="2134531"/>
                  <a:chExt cx="1380050" cy="502011"/>
                </a:xfrm>
              </p:grpSpPr>
              <p:cxnSp>
                <p:nvCxnSpPr>
                  <p:cNvPr id="49" name="Connettore 2 48">
                    <a:extLst>
                      <a:ext uri="{FF2B5EF4-FFF2-40B4-BE49-F238E27FC236}">
                        <a16:creationId xmlns:a16="http://schemas.microsoft.com/office/drawing/2014/main" id="{3B1BABE9-555B-437B-B127-4240FEFBA04B}"/>
                      </a:ext>
                    </a:extLst>
                  </p:cNvPr>
                  <p:cNvCxnSpPr>
                    <a:cxnSpLocks/>
                  </p:cNvCxnSpPr>
                  <p:nvPr/>
                </p:nvCxnSpPr>
                <p:spPr>
                  <a:xfrm rot="16200000">
                    <a:off x="5278512" y="1946517"/>
                    <a:ext cx="0" cy="13800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7967E901-9D40-4EC4-8C7A-EF77398A2ED9}"/>
                      </a:ext>
                    </a:extLst>
                  </p:cNvPr>
                  <p:cNvSpPr txBox="1"/>
                  <p:nvPr/>
                </p:nvSpPr>
                <p:spPr>
                  <a:xfrm>
                    <a:off x="4831924" y="2134531"/>
                    <a:ext cx="1123347" cy="412718"/>
                  </a:xfrm>
                  <a:prstGeom prst="rect">
                    <a:avLst/>
                  </a:prstGeom>
                  <a:noFill/>
                </p:spPr>
                <p:txBody>
                  <a:bodyPr wrap="square" rtlCol="0">
                    <a:spAutoFit/>
                  </a:bodyPr>
                  <a:lstStyle/>
                  <a:p>
                    <a:r>
                      <a:rPr lang="it-IT" sz="1400">
                        <a:latin typeface="Calibri Light" panose="020F0302020204030204" pitchFamily="34" charset="0"/>
                        <a:cs typeface="Calibri Light" panose="020F0302020204030204" pitchFamily="34" charset="0"/>
                      </a:rPr>
                      <a:t>30 mm</a:t>
                    </a:r>
                    <a:endParaRPr lang="en-GB" sz="1400">
                      <a:latin typeface="Calibri Light" panose="020F0302020204030204" pitchFamily="34" charset="0"/>
                      <a:cs typeface="Calibri Light" panose="020F0302020204030204" pitchFamily="34" charset="0"/>
                    </a:endParaRPr>
                  </a:p>
                </p:txBody>
              </p:sp>
            </p:grpSp>
          </p:grpSp>
          <p:grpSp>
            <p:nvGrpSpPr>
              <p:cNvPr id="27" name="Gruppo 26">
                <a:extLst>
                  <a:ext uri="{FF2B5EF4-FFF2-40B4-BE49-F238E27FC236}">
                    <a16:creationId xmlns:a16="http://schemas.microsoft.com/office/drawing/2014/main" id="{46CD3F05-82CD-48B1-A4C9-CA4937504EC8}"/>
                  </a:ext>
                </a:extLst>
              </p:cNvPr>
              <p:cNvGrpSpPr/>
              <p:nvPr/>
            </p:nvGrpSpPr>
            <p:grpSpPr>
              <a:xfrm>
                <a:off x="4599215" y="4120043"/>
                <a:ext cx="201347" cy="1159642"/>
                <a:chOff x="4599215" y="4120043"/>
                <a:chExt cx="201347" cy="1159642"/>
              </a:xfrm>
            </p:grpSpPr>
            <p:sp>
              <p:nvSpPr>
                <p:cNvPr id="39" name="Rettangolo 38">
                  <a:extLst>
                    <a:ext uri="{FF2B5EF4-FFF2-40B4-BE49-F238E27FC236}">
                      <a16:creationId xmlns:a16="http://schemas.microsoft.com/office/drawing/2014/main" id="{747C20A7-128F-40A2-A05A-7C83A7665B12}"/>
                    </a:ext>
                  </a:extLst>
                </p:cNvPr>
                <p:cNvSpPr/>
                <p:nvPr/>
              </p:nvSpPr>
              <p:spPr>
                <a:xfrm>
                  <a:off x="4599215" y="4120043"/>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CD9194B-0384-4CE0-BDA0-ECA35D0036AA}"/>
                    </a:ext>
                  </a:extLst>
                </p:cNvPr>
                <p:cNvSpPr/>
                <p:nvPr/>
              </p:nvSpPr>
              <p:spPr>
                <a:xfrm>
                  <a:off x="4599215" y="4320458"/>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9BA9F35F-872A-4DAD-A4C7-FBDDFDD3C688}"/>
                    </a:ext>
                  </a:extLst>
                </p:cNvPr>
                <p:cNvSpPr/>
                <p:nvPr/>
              </p:nvSpPr>
              <p:spPr>
                <a:xfrm>
                  <a:off x="4599215" y="4898142"/>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4862EFF6-95DD-4205-A084-62F7D3B123AA}"/>
                    </a:ext>
                  </a:extLst>
                </p:cNvPr>
                <p:cNvSpPr/>
                <p:nvPr/>
              </p:nvSpPr>
              <p:spPr>
                <a:xfrm>
                  <a:off x="4599215" y="5098557"/>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52C7AD8D-B657-4212-9E8B-DCB96CD9115A}"/>
                    </a:ext>
                  </a:extLst>
                </p:cNvPr>
                <p:cNvSpPr/>
                <p:nvPr/>
              </p:nvSpPr>
              <p:spPr>
                <a:xfrm>
                  <a:off x="4599215" y="4513743"/>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2BBA42F3-D27A-40C4-B96E-F33CB34E6CD8}"/>
                    </a:ext>
                  </a:extLst>
                </p:cNvPr>
                <p:cNvSpPr/>
                <p:nvPr/>
              </p:nvSpPr>
              <p:spPr>
                <a:xfrm>
                  <a:off x="4599215" y="4714158"/>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8" name="Gruppo 27">
                <a:extLst>
                  <a:ext uri="{FF2B5EF4-FFF2-40B4-BE49-F238E27FC236}">
                    <a16:creationId xmlns:a16="http://schemas.microsoft.com/office/drawing/2014/main" id="{0B8F13DE-6CC5-4084-AD6F-B1236366D8E9}"/>
                  </a:ext>
                </a:extLst>
              </p:cNvPr>
              <p:cNvGrpSpPr/>
              <p:nvPr/>
            </p:nvGrpSpPr>
            <p:grpSpPr>
              <a:xfrm>
                <a:off x="5329465" y="4126393"/>
                <a:ext cx="201347" cy="1159642"/>
                <a:chOff x="4599215" y="4120043"/>
                <a:chExt cx="201347" cy="1159642"/>
              </a:xfrm>
            </p:grpSpPr>
            <p:sp>
              <p:nvSpPr>
                <p:cNvPr id="32" name="Rettangolo 31">
                  <a:extLst>
                    <a:ext uri="{FF2B5EF4-FFF2-40B4-BE49-F238E27FC236}">
                      <a16:creationId xmlns:a16="http://schemas.microsoft.com/office/drawing/2014/main" id="{10AB378B-19D1-4397-A825-62E886203E90}"/>
                    </a:ext>
                  </a:extLst>
                </p:cNvPr>
                <p:cNvSpPr/>
                <p:nvPr/>
              </p:nvSpPr>
              <p:spPr>
                <a:xfrm>
                  <a:off x="4599215" y="4120043"/>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59BB1F79-02C1-4712-B00B-6D262A12D1B5}"/>
                    </a:ext>
                  </a:extLst>
                </p:cNvPr>
                <p:cNvSpPr/>
                <p:nvPr/>
              </p:nvSpPr>
              <p:spPr>
                <a:xfrm>
                  <a:off x="4599215" y="4320458"/>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693774CA-B7F9-449C-A60A-0087F6FA25E1}"/>
                    </a:ext>
                  </a:extLst>
                </p:cNvPr>
                <p:cNvSpPr/>
                <p:nvPr/>
              </p:nvSpPr>
              <p:spPr>
                <a:xfrm>
                  <a:off x="4599215" y="4898142"/>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9BEE3E8E-9BCF-4D26-B66C-C61B705C50C1}"/>
                    </a:ext>
                  </a:extLst>
                </p:cNvPr>
                <p:cNvSpPr/>
                <p:nvPr/>
              </p:nvSpPr>
              <p:spPr>
                <a:xfrm>
                  <a:off x="4599215" y="5098557"/>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27D33EF-BD78-4862-9D6C-AE081D049BC0}"/>
                    </a:ext>
                  </a:extLst>
                </p:cNvPr>
                <p:cNvSpPr/>
                <p:nvPr/>
              </p:nvSpPr>
              <p:spPr>
                <a:xfrm>
                  <a:off x="4599215" y="4513743"/>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7086CEC1-99C3-4D53-9A7D-48022A85C10B}"/>
                    </a:ext>
                  </a:extLst>
                </p:cNvPr>
                <p:cNvSpPr/>
                <p:nvPr/>
              </p:nvSpPr>
              <p:spPr>
                <a:xfrm>
                  <a:off x="4599215" y="4714158"/>
                  <a:ext cx="201347" cy="181128"/>
                </a:xfrm>
                <a:prstGeom prst="rect">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9" name="CasellaDiTesto 28">
                <a:extLst>
                  <a:ext uri="{FF2B5EF4-FFF2-40B4-BE49-F238E27FC236}">
                    <a16:creationId xmlns:a16="http://schemas.microsoft.com/office/drawing/2014/main" id="{00A3E05A-D893-4846-9F10-C52435793CFE}"/>
                  </a:ext>
                </a:extLst>
              </p:cNvPr>
              <p:cNvSpPr txBox="1"/>
              <p:nvPr/>
            </p:nvSpPr>
            <p:spPr>
              <a:xfrm>
                <a:off x="4593658" y="3425457"/>
                <a:ext cx="2181355" cy="461665"/>
              </a:xfrm>
              <a:prstGeom prst="rect">
                <a:avLst/>
              </a:prstGeom>
              <a:noFill/>
            </p:spPr>
            <p:txBody>
              <a:bodyPr wrap="square" rtlCol="0">
                <a:spAutoFit/>
              </a:bodyPr>
              <a:lstStyle/>
              <a:p>
                <a:r>
                  <a:rPr lang="it-IT"/>
                  <a:t>Side </a:t>
                </a:r>
                <a:r>
                  <a:rPr lang="it-IT" err="1"/>
                  <a:t>View</a:t>
                </a:r>
                <a:endParaRPr lang="it-IT"/>
              </a:p>
            </p:txBody>
          </p:sp>
          <p:cxnSp>
            <p:nvCxnSpPr>
              <p:cNvPr id="30" name="Connettore 2 29">
                <a:extLst>
                  <a:ext uri="{FF2B5EF4-FFF2-40B4-BE49-F238E27FC236}">
                    <a16:creationId xmlns:a16="http://schemas.microsoft.com/office/drawing/2014/main" id="{F24FDC85-F6B7-45CF-A8BD-8183ED6E3604}"/>
                  </a:ext>
                </a:extLst>
              </p:cNvPr>
              <p:cNvCxnSpPr/>
              <p:nvPr/>
            </p:nvCxnSpPr>
            <p:spPr>
              <a:xfrm>
                <a:off x="4025900" y="4301171"/>
                <a:ext cx="2266950" cy="67355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Ovale 30">
                <a:extLst>
                  <a:ext uri="{FF2B5EF4-FFF2-40B4-BE49-F238E27FC236}">
                    <a16:creationId xmlns:a16="http://schemas.microsoft.com/office/drawing/2014/main" id="{55A603FD-EC42-4E1F-BAFB-0496F579325D}"/>
                  </a:ext>
                </a:extLst>
              </p:cNvPr>
              <p:cNvSpPr/>
              <p:nvPr/>
            </p:nvSpPr>
            <p:spPr>
              <a:xfrm>
                <a:off x="4905740" y="4494584"/>
                <a:ext cx="201346" cy="202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Rettangolo 24">
              <a:extLst>
                <a:ext uri="{FF2B5EF4-FFF2-40B4-BE49-F238E27FC236}">
                  <a16:creationId xmlns:a16="http://schemas.microsoft.com/office/drawing/2014/main" id="{E9C7538A-2E13-4C12-B2B8-DA6550D5B31A}"/>
                </a:ext>
              </a:extLst>
            </p:cNvPr>
            <p:cNvSpPr/>
            <p:nvPr/>
          </p:nvSpPr>
          <p:spPr>
            <a:xfrm>
              <a:off x="3934715" y="44624"/>
              <a:ext cx="5177881" cy="6108393"/>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41375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15</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CasellaDiTesto 10">
            <a:extLst>
              <a:ext uri="{FF2B5EF4-FFF2-40B4-BE49-F238E27FC236}">
                <a16:creationId xmlns:a16="http://schemas.microsoft.com/office/drawing/2014/main" id="{C62B1948-DABA-4E4C-A426-119999771A3B}"/>
              </a:ext>
            </a:extLst>
          </p:cNvPr>
          <p:cNvSpPr txBox="1"/>
          <p:nvPr/>
        </p:nvSpPr>
        <p:spPr>
          <a:xfrm>
            <a:off x="189652" y="473957"/>
            <a:ext cx="5762331" cy="5772158"/>
          </a:xfrm>
          <a:prstGeom prst="rect">
            <a:avLst/>
          </a:prstGeom>
          <a:noFill/>
        </p:spPr>
        <p:txBody>
          <a:bodyPr wrap="square" rtlCol="0">
            <a:spAutoFit/>
          </a:bodyPr>
          <a:lstStyle/>
          <a:p>
            <a:pPr>
              <a:lnSpc>
                <a:spcPct val="150000"/>
              </a:lnSpc>
            </a:pPr>
            <a:r>
              <a:rPr lang="it-IT" b="1" dirty="0"/>
              <a:t>Some </a:t>
            </a:r>
            <a:r>
              <a:rPr lang="it-IT" b="1" dirty="0" err="1"/>
              <a:t>refs</a:t>
            </a:r>
            <a:r>
              <a:rPr lang="it-IT" b="1" dirty="0"/>
              <a:t>:</a:t>
            </a:r>
          </a:p>
          <a:p>
            <a:pPr marL="285750" indent="-285750">
              <a:lnSpc>
                <a:spcPct val="150000"/>
              </a:lnSpc>
              <a:buFont typeface="Arial" panose="020B0604020202020204" pitchFamily="34" charset="0"/>
              <a:buChar char="•"/>
            </a:pPr>
            <a:r>
              <a:rPr lang="it-IT" sz="1600" dirty="0"/>
              <a:t>P. Russotto et al.,  J. </a:t>
            </a:r>
            <a:r>
              <a:rPr lang="it-IT" sz="1600" dirty="0" err="1"/>
              <a:t>Physics</a:t>
            </a:r>
            <a:r>
              <a:rPr lang="it-IT" sz="1600" dirty="0"/>
              <a:t>: Conf. Ser., 1014 (2018) 012016;</a:t>
            </a:r>
          </a:p>
          <a:p>
            <a:pPr marL="285750" indent="-285750">
              <a:lnSpc>
                <a:spcPct val="150000"/>
              </a:lnSpc>
              <a:buFont typeface="Arial" panose="020B0604020202020204" pitchFamily="34" charset="0"/>
              <a:buChar char="•"/>
            </a:pPr>
            <a:r>
              <a:rPr lang="it-IT" sz="1600" dirty="0"/>
              <a:t>N.S. Martorana, Nuovo Cimento 44 C (2021) 1 and LNS report 2019-2020;</a:t>
            </a:r>
          </a:p>
          <a:p>
            <a:pPr marL="285750" indent="-285750">
              <a:lnSpc>
                <a:spcPct val="150000"/>
              </a:lnSpc>
              <a:buFont typeface="Arial" panose="020B0604020202020204" pitchFamily="34" charset="0"/>
              <a:buChar char="•"/>
            </a:pPr>
            <a:r>
              <a:rPr lang="it-IT" sz="1600" dirty="0"/>
              <a:t>F. Risitano, Master </a:t>
            </a:r>
            <a:r>
              <a:rPr lang="it-IT" sz="1600" dirty="0" err="1"/>
              <a:t>thesis</a:t>
            </a:r>
            <a:r>
              <a:rPr lang="it-IT" sz="1600" dirty="0"/>
              <a:t> </a:t>
            </a:r>
            <a:r>
              <a:rPr lang="it-IT" sz="1600" dirty="0" err="1"/>
              <a:t>Univ</a:t>
            </a:r>
            <a:r>
              <a:rPr lang="it-IT" sz="1600" dirty="0"/>
              <a:t>. Of Messina 2020 and LNS report 2020;</a:t>
            </a:r>
          </a:p>
          <a:p>
            <a:pPr marL="285750" indent="-285750">
              <a:lnSpc>
                <a:spcPct val="150000"/>
              </a:lnSpc>
              <a:buFont typeface="Arial" panose="020B0604020202020204" pitchFamily="34" charset="0"/>
              <a:buChar char="•"/>
            </a:pPr>
            <a:r>
              <a:rPr lang="it-IT" sz="1600" dirty="0"/>
              <a:t>A.D. Russo et al., </a:t>
            </a:r>
            <a:r>
              <a:rPr lang="it-IT" sz="1600" dirty="0" err="1"/>
              <a:t>Nucl</a:t>
            </a:r>
            <a:r>
              <a:rPr lang="it-IT" sz="1600" dirty="0"/>
              <a:t>. </a:t>
            </a:r>
            <a:r>
              <a:rPr lang="it-IT" sz="1600" dirty="0" err="1"/>
              <a:t>Instrum</a:t>
            </a:r>
            <a:r>
              <a:rPr lang="it-IT" sz="1600" dirty="0"/>
              <a:t>. Methods B, 463 (2020) 418.</a:t>
            </a:r>
          </a:p>
          <a:p>
            <a:pPr marL="285750" indent="-285750">
              <a:lnSpc>
                <a:spcPct val="150000"/>
              </a:lnSpc>
              <a:buFont typeface="Arial" panose="020B0604020202020204" pitchFamily="34" charset="0"/>
              <a:buChar char="•"/>
            </a:pPr>
            <a:r>
              <a:rPr lang="it-IT" sz="1600" dirty="0"/>
              <a:t>F. Risitano, in press on Nuovo Cimento  C </a:t>
            </a:r>
          </a:p>
          <a:p>
            <a:pPr marL="285750" indent="-285750">
              <a:lnSpc>
                <a:spcPct val="150000"/>
              </a:lnSpc>
              <a:buFont typeface="Arial" panose="020B0604020202020204" pitchFamily="34" charset="0"/>
              <a:buChar char="•"/>
            </a:pPr>
            <a:r>
              <a:rPr lang="it-IT" sz="1600" dirty="0"/>
              <a:t>N.S. Martorana, </a:t>
            </a:r>
            <a:r>
              <a:rPr lang="it-IT" sz="1600" dirty="0" err="1"/>
              <a:t>Proceedings</a:t>
            </a:r>
            <a:r>
              <a:rPr lang="it-IT" sz="1600" dirty="0"/>
              <a:t> of IWM-EC 2021, to be </a:t>
            </a:r>
            <a:r>
              <a:rPr lang="it-IT" sz="1600" dirty="0" err="1"/>
              <a:t>published</a:t>
            </a:r>
            <a:r>
              <a:rPr lang="it-IT" sz="1600" dirty="0"/>
              <a:t> in Nuovo Cimento C</a:t>
            </a:r>
          </a:p>
          <a:p>
            <a:pPr marL="285750" indent="-285750">
              <a:lnSpc>
                <a:spcPct val="150000"/>
              </a:lnSpc>
              <a:buFont typeface="Arial" panose="020B0604020202020204" pitchFamily="34" charset="0"/>
              <a:buChar char="•"/>
            </a:pPr>
            <a:endParaRPr lang="it-IT" sz="1600" dirty="0"/>
          </a:p>
          <a:p>
            <a:pPr marL="285750" indent="-285750">
              <a:lnSpc>
                <a:spcPct val="150000"/>
              </a:lnSpc>
              <a:buFont typeface="Arial" panose="020B0604020202020204" pitchFamily="34" charset="0"/>
              <a:buChar char="•"/>
            </a:pPr>
            <a:r>
              <a:rPr lang="en-GB" sz="1600" b="1" dirty="0">
                <a:solidFill>
                  <a:srgbClr val="009242"/>
                </a:solidFill>
              </a:rPr>
              <a:t>web: https://potlns.lns.infn.it/it/motivazioni-scientifiche/fraise.html</a:t>
            </a:r>
          </a:p>
        </p:txBody>
      </p:sp>
      <p:grpSp>
        <p:nvGrpSpPr>
          <p:cNvPr id="13" name="Gruppo 12">
            <a:extLst>
              <a:ext uri="{FF2B5EF4-FFF2-40B4-BE49-F238E27FC236}">
                <a16:creationId xmlns:a16="http://schemas.microsoft.com/office/drawing/2014/main" id="{8BD4C943-6F4B-4C4A-81A4-2485D4426DEE}"/>
              </a:ext>
            </a:extLst>
          </p:cNvPr>
          <p:cNvGrpSpPr/>
          <p:nvPr/>
        </p:nvGrpSpPr>
        <p:grpSpPr>
          <a:xfrm>
            <a:off x="5530651" y="473957"/>
            <a:ext cx="6661349" cy="5429519"/>
            <a:chOff x="7004919" y="1830"/>
            <a:chExt cx="6661349" cy="5429519"/>
          </a:xfrm>
        </p:grpSpPr>
        <p:pic>
          <p:nvPicPr>
            <p:cNvPr id="14" name="table">
              <a:extLst>
                <a:ext uri="{FF2B5EF4-FFF2-40B4-BE49-F238E27FC236}">
                  <a16:creationId xmlns:a16="http://schemas.microsoft.com/office/drawing/2014/main" id="{AD88DCAF-45B2-4262-BF8B-3B9A1CDA24CB}"/>
                </a:ext>
              </a:extLst>
            </p:cNvPr>
            <p:cNvPicPr>
              <a:picLocks noChangeAspect="1"/>
            </p:cNvPicPr>
            <p:nvPr/>
          </p:nvPicPr>
          <p:blipFill rotWithShape="1">
            <a:blip r:embed="rId7"/>
            <a:srcRect r="66932"/>
            <a:stretch/>
          </p:blipFill>
          <p:spPr>
            <a:xfrm>
              <a:off x="8179873" y="610429"/>
              <a:ext cx="2385684" cy="4820920"/>
            </a:xfrm>
            <a:prstGeom prst="rect">
              <a:avLst/>
            </a:prstGeom>
          </p:spPr>
        </p:pic>
        <p:sp>
          <p:nvSpPr>
            <p:cNvPr id="15" name="Rectangle 2">
              <a:extLst>
                <a:ext uri="{FF2B5EF4-FFF2-40B4-BE49-F238E27FC236}">
                  <a16:creationId xmlns:a16="http://schemas.microsoft.com/office/drawing/2014/main" id="{90D43578-82F1-418D-8F82-E8CCA315CA87}"/>
                </a:ext>
              </a:extLst>
            </p:cNvPr>
            <p:cNvSpPr>
              <a:spLocks noChangeArrowheads="1"/>
            </p:cNvSpPr>
            <p:nvPr/>
          </p:nvSpPr>
          <p:spPr bwMode="auto">
            <a:xfrm>
              <a:off x="7004919" y="1830"/>
              <a:ext cx="4735592" cy="502958"/>
            </a:xfrm>
            <a:prstGeom prst="rect">
              <a:avLst/>
            </a:prstGeom>
            <a:noFill/>
            <a:ln w="9525">
              <a:noFill/>
              <a:round/>
              <a:headEnd/>
              <a:tailEnd/>
            </a:ln>
            <a:effectLst/>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b="1" dirty="0" err="1">
                  <a:solidFill>
                    <a:srgbClr val="0033CC"/>
                  </a:solidFill>
                  <a:latin typeface="Garamond" panose="02020404030301010803" pitchFamily="18" charset="0"/>
                </a:rPr>
                <a:t>Studied</a:t>
              </a:r>
              <a:r>
                <a:rPr lang="it-IT" sz="2800" b="1" dirty="0">
                  <a:solidFill>
                    <a:srgbClr val="0033CC"/>
                  </a:solidFill>
                  <a:latin typeface="Garamond" panose="02020404030301010803" pitchFamily="18" charset="0"/>
                </a:rPr>
                <a:t> </a:t>
              </a:r>
              <a:r>
                <a:rPr lang="it-IT" sz="2800" b="1" dirty="0" err="1">
                  <a:solidFill>
                    <a:srgbClr val="0033CC"/>
                  </a:solidFill>
                  <a:latin typeface="Garamond" panose="02020404030301010803" pitchFamily="18" charset="0"/>
                </a:rPr>
                <a:t>cases</a:t>
              </a:r>
              <a:endParaRPr lang="it-IT" sz="2800" b="1" dirty="0">
                <a:solidFill>
                  <a:srgbClr val="0033CC"/>
                </a:solidFill>
                <a:latin typeface="Garamond" panose="02020404030301010803" pitchFamily="18" charset="0"/>
              </a:endParaRPr>
            </a:p>
          </p:txBody>
        </p:sp>
        <p:sp>
          <p:nvSpPr>
            <p:cNvPr id="16" name="Freccia a destra 15">
              <a:extLst>
                <a:ext uri="{FF2B5EF4-FFF2-40B4-BE49-F238E27FC236}">
                  <a16:creationId xmlns:a16="http://schemas.microsoft.com/office/drawing/2014/main" id="{DAE80A9B-256D-4845-B6DC-FBEDFE8705B0}"/>
                </a:ext>
              </a:extLst>
            </p:cNvPr>
            <p:cNvSpPr/>
            <p:nvPr/>
          </p:nvSpPr>
          <p:spPr>
            <a:xfrm>
              <a:off x="7448353" y="2129096"/>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16">
              <a:extLst>
                <a:ext uri="{FF2B5EF4-FFF2-40B4-BE49-F238E27FC236}">
                  <a16:creationId xmlns:a16="http://schemas.microsoft.com/office/drawing/2014/main" id="{53530CFA-C504-4637-A0D2-9A3C7322EED7}"/>
                </a:ext>
              </a:extLst>
            </p:cNvPr>
            <p:cNvSpPr/>
            <p:nvPr/>
          </p:nvSpPr>
          <p:spPr>
            <a:xfrm>
              <a:off x="7413346" y="3972883"/>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ccia a destra 19">
              <a:extLst>
                <a:ext uri="{FF2B5EF4-FFF2-40B4-BE49-F238E27FC236}">
                  <a16:creationId xmlns:a16="http://schemas.microsoft.com/office/drawing/2014/main" id="{70408D0E-8758-46B7-BD92-A2BF40B856AA}"/>
                </a:ext>
              </a:extLst>
            </p:cNvPr>
            <p:cNvSpPr/>
            <p:nvPr/>
          </p:nvSpPr>
          <p:spPr>
            <a:xfrm>
              <a:off x="7393809" y="4657177"/>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ccia a destra 20">
              <a:extLst>
                <a:ext uri="{FF2B5EF4-FFF2-40B4-BE49-F238E27FC236}">
                  <a16:creationId xmlns:a16="http://schemas.microsoft.com/office/drawing/2014/main" id="{A9D810E3-2D9E-42C6-9278-24BE805EF744}"/>
                </a:ext>
              </a:extLst>
            </p:cNvPr>
            <p:cNvSpPr/>
            <p:nvPr/>
          </p:nvSpPr>
          <p:spPr>
            <a:xfrm>
              <a:off x="7393809" y="4997705"/>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asellaDiTesto 21">
              <a:extLst>
                <a:ext uri="{FF2B5EF4-FFF2-40B4-BE49-F238E27FC236}">
                  <a16:creationId xmlns:a16="http://schemas.microsoft.com/office/drawing/2014/main" id="{BB9807AE-7C4C-4832-8FDA-6CDC1FF242C7}"/>
                </a:ext>
              </a:extLst>
            </p:cNvPr>
            <p:cNvSpPr txBox="1"/>
            <p:nvPr/>
          </p:nvSpPr>
          <p:spPr>
            <a:xfrm>
              <a:off x="10495090" y="1440892"/>
              <a:ext cx="3171178" cy="1569660"/>
            </a:xfrm>
            <a:prstGeom prst="rect">
              <a:avLst/>
            </a:prstGeom>
            <a:noFill/>
          </p:spPr>
          <p:txBody>
            <a:bodyPr wrap="square" rtlCol="0">
              <a:spAutoFit/>
            </a:bodyPr>
            <a:lstStyle/>
            <a:p>
              <a:pPr algn="ctr"/>
              <a:r>
                <a:rPr lang="en-US" sz="1600" dirty="0"/>
                <a:t>In the following:</a:t>
              </a:r>
            </a:p>
            <a:p>
              <a:pPr algn="ctr"/>
              <a:r>
                <a:rPr lang="en-US" sz="1600" dirty="0"/>
                <a:t>-Al 100 </a:t>
              </a:r>
              <a:r>
                <a:rPr lang="en-US" sz="1600" dirty="0">
                  <a:latin typeface="Symbol" panose="05050102010706020507" pitchFamily="18" charset="2"/>
                </a:rPr>
                <a:t>m</a:t>
              </a:r>
              <a:r>
                <a:rPr lang="en-US" sz="1600" dirty="0"/>
                <a:t>m homogenous degrader on symmetry plane</a:t>
              </a:r>
            </a:p>
            <a:p>
              <a:pPr algn="ctr"/>
              <a:endParaRPr lang="en-US" sz="1600" dirty="0"/>
            </a:p>
            <a:p>
              <a:pPr algn="ctr"/>
              <a:r>
                <a:rPr lang="en-US" sz="1600" dirty="0"/>
                <a:t>-100 </a:t>
              </a:r>
              <a:r>
                <a:rPr lang="en-US" sz="1600" dirty="0">
                  <a:latin typeface="Symbol" panose="05050102010706020507" pitchFamily="18" charset="2"/>
                </a:rPr>
                <a:t>m</a:t>
              </a:r>
              <a:r>
                <a:rPr lang="en-US" sz="1600" dirty="0"/>
                <a:t>m </a:t>
              </a:r>
              <a:r>
                <a:rPr lang="en-US" sz="1600" dirty="0" err="1"/>
                <a:t>SiC</a:t>
              </a:r>
              <a:r>
                <a:rPr lang="en-US" sz="1600" dirty="0"/>
                <a:t> tagging detector at the exit</a:t>
              </a:r>
            </a:p>
          </p:txBody>
        </p:sp>
      </p:grpSp>
    </p:spTree>
    <p:custDataLst>
      <p:tags r:id="rId1"/>
    </p:custDataLst>
    <p:extLst>
      <p:ext uri="{BB962C8B-B14F-4D97-AF65-F5344CB8AC3E}">
        <p14:creationId xmlns:p14="http://schemas.microsoft.com/office/powerpoint/2010/main" val="31613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16</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20" name="CasellaDiTesto 19">
            <a:extLst>
              <a:ext uri="{FF2B5EF4-FFF2-40B4-BE49-F238E27FC236}">
                <a16:creationId xmlns:a16="http://schemas.microsoft.com/office/drawing/2014/main" id="{AC9D991A-C654-4D60-A600-5C1E74A97AE9}"/>
              </a:ext>
            </a:extLst>
          </p:cNvPr>
          <p:cNvSpPr txBox="1"/>
          <p:nvPr/>
        </p:nvSpPr>
        <p:spPr>
          <a:xfrm>
            <a:off x="335360" y="535862"/>
            <a:ext cx="69139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baseline="30000" dirty="0">
                <a:solidFill>
                  <a:srgbClr val="00B050"/>
                </a:solidFill>
              </a:rPr>
              <a:t>12</a:t>
            </a:r>
            <a:r>
              <a:rPr lang="it-IT" b="1" dirty="0">
                <a:solidFill>
                  <a:srgbClr val="00B050"/>
                </a:solidFill>
                <a:latin typeface="Calibri"/>
              </a:rPr>
              <a:t>C</a:t>
            </a:r>
            <a:r>
              <a:rPr lang="it-IT" b="1" baseline="30000" dirty="0">
                <a:solidFill>
                  <a:srgbClr val="00B050"/>
                </a:solidFill>
                <a:latin typeface="Calibri"/>
              </a:rPr>
              <a:t>6</a:t>
            </a:r>
            <a:r>
              <a:rPr lang="it-IT" b="1" baseline="30000" dirty="0">
                <a:solidFill>
                  <a:srgbClr val="00B050"/>
                </a:solidFill>
              </a:rPr>
              <a:t>+</a:t>
            </a:r>
            <a:r>
              <a:rPr lang="it-IT" b="1" dirty="0">
                <a:solidFill>
                  <a:srgbClr val="00B050"/>
                </a:solidFill>
              </a:rPr>
              <a:t> @ 60 </a:t>
            </a:r>
            <a:r>
              <a:rPr lang="it-IT" b="1" dirty="0" err="1">
                <a:solidFill>
                  <a:srgbClr val="00B050"/>
                </a:solidFill>
              </a:rPr>
              <a:t>AMeV</a:t>
            </a:r>
            <a:r>
              <a:rPr lang="it-IT" b="1" dirty="0">
                <a:solidFill>
                  <a:srgbClr val="00B050"/>
                </a:solidFill>
              </a:rPr>
              <a:t> 2 kW on ≈2500 </a:t>
            </a:r>
            <a:r>
              <a:rPr lang="it-IT" b="1" dirty="0" err="1">
                <a:solidFill>
                  <a:srgbClr val="00B050"/>
                </a:solidFill>
              </a:rPr>
              <a:t>um</a:t>
            </a:r>
            <a:r>
              <a:rPr lang="it-IT" b="1" dirty="0">
                <a:solidFill>
                  <a:srgbClr val="00B050"/>
                </a:solidFill>
              </a:rPr>
              <a:t> </a:t>
            </a:r>
            <a:r>
              <a:rPr lang="it-IT" b="1" baseline="30000" dirty="0">
                <a:solidFill>
                  <a:srgbClr val="00B050"/>
                </a:solidFill>
              </a:rPr>
              <a:t>9</a:t>
            </a:r>
            <a:r>
              <a:rPr lang="it-IT" b="1" dirty="0">
                <a:solidFill>
                  <a:srgbClr val="00B050"/>
                </a:solidFill>
              </a:rPr>
              <a:t>Be target</a:t>
            </a:r>
          </a:p>
        </p:txBody>
      </p:sp>
      <p:graphicFrame>
        <p:nvGraphicFramePr>
          <p:cNvPr id="13" name="Tabella 12">
            <a:extLst>
              <a:ext uri="{FF2B5EF4-FFF2-40B4-BE49-F238E27FC236}">
                <a16:creationId xmlns:a16="http://schemas.microsoft.com/office/drawing/2014/main" id="{3430EB9F-3162-460D-8BBF-69098DD60B8A}"/>
              </a:ext>
            </a:extLst>
          </p:cNvPr>
          <p:cNvGraphicFramePr>
            <a:graphicFrameLocks noGrp="1"/>
          </p:cNvGraphicFramePr>
          <p:nvPr>
            <p:extLst>
              <p:ext uri="{D42A27DB-BD31-4B8C-83A1-F6EECF244321}">
                <p14:modId xmlns:p14="http://schemas.microsoft.com/office/powerpoint/2010/main" val="2467872437"/>
              </p:ext>
            </p:extLst>
          </p:nvPr>
        </p:nvGraphicFramePr>
        <p:xfrm>
          <a:off x="335360" y="980728"/>
          <a:ext cx="10368000" cy="5832000"/>
        </p:xfrm>
        <a:graphic>
          <a:graphicData uri="http://schemas.openxmlformats.org/drawingml/2006/table">
            <a:tbl>
              <a:tblPr firstRow="1">
                <a:tableStyleId>{5C22544A-7EE6-4342-B048-85BDC9FD1C3A}</a:tableStyleId>
              </a:tblPr>
              <a:tblGrid>
                <a:gridCol w="648000">
                  <a:extLst>
                    <a:ext uri="{9D8B030D-6E8A-4147-A177-3AD203B41FA5}">
                      <a16:colId xmlns:a16="http://schemas.microsoft.com/office/drawing/2014/main" val="3932585215"/>
                    </a:ext>
                  </a:extLst>
                </a:gridCol>
                <a:gridCol w="648000">
                  <a:extLst>
                    <a:ext uri="{9D8B030D-6E8A-4147-A177-3AD203B41FA5}">
                      <a16:colId xmlns:a16="http://schemas.microsoft.com/office/drawing/2014/main" val="1838043191"/>
                    </a:ext>
                  </a:extLst>
                </a:gridCol>
                <a:gridCol w="648000">
                  <a:extLst>
                    <a:ext uri="{9D8B030D-6E8A-4147-A177-3AD203B41FA5}">
                      <a16:colId xmlns:a16="http://schemas.microsoft.com/office/drawing/2014/main" val="4056148760"/>
                    </a:ext>
                  </a:extLst>
                </a:gridCol>
                <a:gridCol w="648000">
                  <a:extLst>
                    <a:ext uri="{9D8B030D-6E8A-4147-A177-3AD203B41FA5}">
                      <a16:colId xmlns:a16="http://schemas.microsoft.com/office/drawing/2014/main" val="426528515"/>
                    </a:ext>
                  </a:extLst>
                </a:gridCol>
                <a:gridCol w="648000">
                  <a:extLst>
                    <a:ext uri="{9D8B030D-6E8A-4147-A177-3AD203B41FA5}">
                      <a16:colId xmlns:a16="http://schemas.microsoft.com/office/drawing/2014/main" val="2890051832"/>
                    </a:ext>
                  </a:extLst>
                </a:gridCol>
                <a:gridCol w="648000">
                  <a:extLst>
                    <a:ext uri="{9D8B030D-6E8A-4147-A177-3AD203B41FA5}">
                      <a16:colId xmlns:a16="http://schemas.microsoft.com/office/drawing/2014/main" val="3496537303"/>
                    </a:ext>
                  </a:extLst>
                </a:gridCol>
                <a:gridCol w="648000">
                  <a:extLst>
                    <a:ext uri="{9D8B030D-6E8A-4147-A177-3AD203B41FA5}">
                      <a16:colId xmlns:a16="http://schemas.microsoft.com/office/drawing/2014/main" val="1530032506"/>
                    </a:ext>
                  </a:extLst>
                </a:gridCol>
                <a:gridCol w="648000">
                  <a:extLst>
                    <a:ext uri="{9D8B030D-6E8A-4147-A177-3AD203B41FA5}">
                      <a16:colId xmlns:a16="http://schemas.microsoft.com/office/drawing/2014/main" val="1752015902"/>
                    </a:ext>
                  </a:extLst>
                </a:gridCol>
                <a:gridCol w="648000">
                  <a:extLst>
                    <a:ext uri="{9D8B030D-6E8A-4147-A177-3AD203B41FA5}">
                      <a16:colId xmlns:a16="http://schemas.microsoft.com/office/drawing/2014/main" val="2139185932"/>
                    </a:ext>
                  </a:extLst>
                </a:gridCol>
                <a:gridCol w="648000">
                  <a:extLst>
                    <a:ext uri="{9D8B030D-6E8A-4147-A177-3AD203B41FA5}">
                      <a16:colId xmlns:a16="http://schemas.microsoft.com/office/drawing/2014/main" val="1883563428"/>
                    </a:ext>
                  </a:extLst>
                </a:gridCol>
                <a:gridCol w="648000">
                  <a:extLst>
                    <a:ext uri="{9D8B030D-6E8A-4147-A177-3AD203B41FA5}">
                      <a16:colId xmlns:a16="http://schemas.microsoft.com/office/drawing/2014/main" val="3359196845"/>
                    </a:ext>
                  </a:extLst>
                </a:gridCol>
                <a:gridCol w="648000">
                  <a:extLst>
                    <a:ext uri="{9D8B030D-6E8A-4147-A177-3AD203B41FA5}">
                      <a16:colId xmlns:a16="http://schemas.microsoft.com/office/drawing/2014/main" val="2905524149"/>
                    </a:ext>
                  </a:extLst>
                </a:gridCol>
                <a:gridCol w="648000">
                  <a:extLst>
                    <a:ext uri="{9D8B030D-6E8A-4147-A177-3AD203B41FA5}">
                      <a16:colId xmlns:a16="http://schemas.microsoft.com/office/drawing/2014/main" val="109171107"/>
                    </a:ext>
                  </a:extLst>
                </a:gridCol>
                <a:gridCol w="648000">
                  <a:extLst>
                    <a:ext uri="{9D8B030D-6E8A-4147-A177-3AD203B41FA5}">
                      <a16:colId xmlns:a16="http://schemas.microsoft.com/office/drawing/2014/main" val="1166483190"/>
                    </a:ext>
                  </a:extLst>
                </a:gridCol>
                <a:gridCol w="648000">
                  <a:extLst>
                    <a:ext uri="{9D8B030D-6E8A-4147-A177-3AD203B41FA5}">
                      <a16:colId xmlns:a16="http://schemas.microsoft.com/office/drawing/2014/main" val="3974197427"/>
                    </a:ext>
                  </a:extLst>
                </a:gridCol>
                <a:gridCol w="648000">
                  <a:extLst>
                    <a:ext uri="{9D8B030D-6E8A-4147-A177-3AD203B41FA5}">
                      <a16:colId xmlns:a16="http://schemas.microsoft.com/office/drawing/2014/main" val="300645538"/>
                    </a:ext>
                  </a:extLst>
                </a:gridCol>
              </a:tblGrid>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19</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20</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21</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22</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25</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26</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27</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28</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extLst>
                  <a:ext uri="{0D108BD9-81ED-4DB2-BD59-A6C34878D82A}">
                    <a16:rowId xmlns:a16="http://schemas.microsoft.com/office/drawing/2014/main" val="97816490"/>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19</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20</a:t>
                      </a:r>
                      <a:r>
                        <a:rPr lang="it-IT" sz="1400" b="1" i="0" kern="1200" dirty="0">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25</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26</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27</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extLst>
                  <a:ext uri="{0D108BD9-81ED-4DB2-BD59-A6C34878D82A}">
                    <a16:rowId xmlns:a16="http://schemas.microsoft.com/office/drawing/2014/main" val="2886319041"/>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14</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15</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16</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447033774"/>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12</a:t>
                      </a:r>
                      <a:r>
                        <a:rPr lang="it-IT" sz="1400" b="1" i="0" kern="120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14</a:t>
                      </a:r>
                      <a:r>
                        <a:rPr lang="it-IT" sz="1400" b="1" i="0" kern="1200" baseline="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15</a:t>
                      </a:r>
                      <a:r>
                        <a:rPr lang="it-IT" sz="1400" b="1" i="0" kern="1200" baseline="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16</a:t>
                      </a:r>
                      <a:r>
                        <a:rPr lang="it-IT" sz="1400" b="1" i="0" kern="1200" baseline="0" dirty="0">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18</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69582262"/>
                  </a:ext>
                </a:extLst>
              </a:tr>
              <a:tr h="648000">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9</a:t>
                      </a:r>
                      <a:r>
                        <a:rPr lang="it-IT" sz="1400" b="1" i="0" kern="1200" dirty="0">
                          <a:solidFill>
                            <a:schemeClr val="tx1"/>
                          </a:solidFill>
                          <a:effectLst/>
                          <a:latin typeface="Garamond" panose="02020404030301010803" pitchFamily="18" charset="0"/>
                        </a:rPr>
                        <a:t>C</a:t>
                      </a:r>
                    </a:p>
                    <a:p>
                      <a:pPr marL="0" marR="0" lvl="0" indent="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4.0E5</a:t>
                      </a:r>
                    </a:p>
                    <a:p>
                      <a:pPr marL="0" marR="0" lvl="0" indent="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45</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10</a:t>
                      </a:r>
                      <a:r>
                        <a:rPr lang="it-IT" sz="1400" b="1" i="0" kern="1200" dirty="0">
                          <a:solidFill>
                            <a:schemeClr val="tx1"/>
                          </a:solidFill>
                          <a:effectLst/>
                          <a:latin typeface="Garamond" panose="02020404030301010803" pitchFamily="18" charset="0"/>
                        </a:rPr>
                        <a:t>C</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1.2E7</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43</a:t>
                      </a: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11</a:t>
                      </a:r>
                      <a:r>
                        <a:rPr lang="it-IT" sz="1400" b="1" i="0" kern="1200" dirty="0">
                          <a:solidFill>
                            <a:schemeClr val="tx1"/>
                          </a:solidFill>
                          <a:effectLst/>
                          <a:latin typeface="Garamond" panose="02020404030301010803" pitchFamily="18" charset="0"/>
                        </a:rPr>
                        <a:t>C</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2.2E8</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44</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12</a:t>
                      </a:r>
                      <a:r>
                        <a:rPr lang="it-IT" sz="1400" b="1" i="0" kern="1200" baseline="0" dirty="0">
                          <a:solidFill>
                            <a:schemeClr val="tx1"/>
                          </a:solidFill>
                          <a:effectLst/>
                          <a:latin typeface="Garamond" panose="02020404030301010803" pitchFamily="18" charset="0"/>
                        </a:rPr>
                        <a:t>C</a:t>
                      </a:r>
                      <a:endParaRPr lang="it-IT" sz="1400" b="1" i="0" dirty="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0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baseline="0" dirty="0">
                          <a:solidFill>
                            <a:schemeClr val="tx1"/>
                          </a:solidFill>
                          <a:effectLst/>
                          <a:latin typeface="Garamond" panose="02020404030301010803" pitchFamily="18" charset="0"/>
                        </a:rPr>
                        <a:t>C</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14</a:t>
                      </a:r>
                      <a:r>
                        <a:rPr lang="it-IT" sz="1400" b="1" i="0" kern="1200" spc="0" baseline="0" dirty="0">
                          <a:ln>
                            <a:noFill/>
                          </a:ln>
                          <a:solidFill>
                            <a:schemeClr val="bg1"/>
                          </a:solidFill>
                          <a:effectLst/>
                          <a:latin typeface="Garamond" panose="02020404030301010803" pitchFamily="18" charset="0"/>
                        </a:rPr>
                        <a:t>C</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15</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16</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18</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70406571"/>
                  </a:ext>
                </a:extLst>
              </a:tr>
              <a:tr h="648000">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8</a:t>
                      </a:r>
                      <a:r>
                        <a:rPr lang="it-IT" sz="1400" b="1" i="0" kern="1200" dirty="0">
                          <a:solidFill>
                            <a:schemeClr val="tx1"/>
                          </a:solidFill>
                          <a:effectLst/>
                          <a:latin typeface="Garamond" panose="02020404030301010803" pitchFamily="18" charset="0"/>
                        </a:rPr>
                        <a:t>B</a:t>
                      </a:r>
                    </a:p>
                    <a:p>
                      <a:pPr marL="0" marR="0" lvl="0" indent="0" algn="ctr">
                        <a:spcBef>
                          <a:spcPts val="0"/>
                        </a:spcBef>
                        <a:spcAft>
                          <a:spcPts val="0"/>
                        </a:spcAft>
                        <a:buNone/>
                      </a:pPr>
                      <a:r>
                        <a:rPr lang="it-IT" sz="1400" b="1" i="0" kern="1200" dirty="0">
                          <a:solidFill>
                            <a:schemeClr val="tx1"/>
                          </a:solidFill>
                          <a:effectLst/>
                          <a:latin typeface="Garamond" panose="02020404030301010803" pitchFamily="18" charset="0"/>
                        </a:rPr>
                        <a:t>3.1E6</a:t>
                      </a:r>
                    </a:p>
                    <a:p>
                      <a:pPr marL="0" marR="0" lvl="0" indent="0" algn="ctr">
                        <a:spcBef>
                          <a:spcPts val="0"/>
                        </a:spcBef>
                        <a:spcAft>
                          <a:spcPts val="0"/>
                        </a:spcAft>
                        <a:buNone/>
                      </a:pPr>
                      <a:r>
                        <a:rPr lang="it-IT" sz="1400" b="1" i="0" kern="1200" dirty="0">
                          <a:solidFill>
                            <a:schemeClr val="tx1"/>
                          </a:solidFill>
                          <a:effectLst/>
                          <a:latin typeface="Garamond" panose="02020404030301010803" pitchFamily="18" charset="0"/>
                        </a:rPr>
                        <a:t>42</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10</a:t>
                      </a:r>
                      <a:r>
                        <a:rPr lang="it-IT" sz="1400" b="1" i="0" kern="1200" baseline="0" dirty="0">
                          <a:solidFill>
                            <a:schemeClr val="tx1"/>
                          </a:solidFill>
                          <a:effectLst/>
                          <a:latin typeface="Garamond" panose="02020404030301010803" pitchFamily="18" charset="0"/>
                        </a:rPr>
                        <a:t>B</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11</a:t>
                      </a:r>
                      <a:r>
                        <a:rPr lang="it-IT" sz="1400" b="1" i="0" kern="1200" baseline="0" dirty="0">
                          <a:solidFill>
                            <a:schemeClr val="tx1"/>
                          </a:solidFill>
                          <a:effectLst/>
                          <a:latin typeface="Garamond" panose="02020404030301010803" pitchFamily="18" charset="0"/>
                        </a:rPr>
                        <a:t>B</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12</a:t>
                      </a:r>
                      <a:r>
                        <a:rPr lang="it-IT" sz="1400" b="1" i="0" kern="1200" spc="0" baseline="0" dirty="0">
                          <a:ln>
                            <a:noFill/>
                          </a:ln>
                          <a:solidFill>
                            <a:schemeClr val="bg1"/>
                          </a:solidFill>
                          <a:effectLst/>
                          <a:latin typeface="Garamond" panose="02020404030301010803" pitchFamily="18" charset="0"/>
                        </a:rPr>
                        <a:t>B</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13</a:t>
                      </a:r>
                      <a:r>
                        <a:rPr lang="it-IT" sz="1400" b="1" i="0" kern="1200" spc="0" baseline="0" dirty="0">
                          <a:ln>
                            <a:noFill/>
                          </a:ln>
                          <a:solidFill>
                            <a:schemeClr val="bg1"/>
                          </a:solidFill>
                          <a:effectLst/>
                          <a:latin typeface="Garamond" panose="02020404030301010803" pitchFamily="18" charset="0"/>
                        </a:rPr>
                        <a:t>B</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14</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15</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986191800"/>
                  </a:ext>
                </a:extLst>
              </a:tr>
              <a:tr h="648000">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7</a:t>
                      </a:r>
                      <a:r>
                        <a:rPr lang="it-IT" sz="1400" b="1" i="0" kern="1200" dirty="0">
                          <a:solidFill>
                            <a:schemeClr val="tx1"/>
                          </a:solidFill>
                          <a:effectLst/>
                          <a:latin typeface="Garamond" panose="02020404030301010803" pitchFamily="18" charset="0"/>
                        </a:rPr>
                        <a:t>Be</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1.5E7</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43</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9</a:t>
                      </a:r>
                      <a:r>
                        <a:rPr lang="it-IT" sz="1400" b="1" i="0" kern="1200" baseline="0" dirty="0">
                          <a:solidFill>
                            <a:schemeClr val="tx1"/>
                          </a:solidFill>
                          <a:effectLst/>
                          <a:latin typeface="Garamond" panose="02020404030301010803" pitchFamily="18" charset="0"/>
                        </a:rPr>
                        <a:t>Be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10</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1.6E7</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11</a:t>
                      </a:r>
                      <a:r>
                        <a:rPr lang="it-IT" sz="1400" b="1" i="0" kern="1200" baseline="0" dirty="0">
                          <a:solidFill>
                            <a:schemeClr val="bg1"/>
                          </a:solidFill>
                          <a:effectLst/>
                          <a:latin typeface="Garamond" panose="02020404030301010803" pitchFamily="18" charset="0"/>
                        </a:rPr>
                        <a:t>Be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12</a:t>
                      </a:r>
                      <a:r>
                        <a:rPr lang="it-IT" sz="1400" b="1" i="0" kern="1200" baseline="0" dirty="0">
                          <a:solidFill>
                            <a:schemeClr val="bg1"/>
                          </a:solidFill>
                          <a:effectLst/>
                          <a:latin typeface="Garamond" panose="02020404030301010803" pitchFamily="18" charset="0"/>
                        </a:rPr>
                        <a:t>Be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14</a:t>
                      </a:r>
                      <a:r>
                        <a:rPr lang="it-IT" sz="1400" b="1" i="0" kern="1200" baseline="0" dirty="0">
                          <a:solidFill>
                            <a:schemeClr val="bg1"/>
                          </a:solidFill>
                          <a:effectLst/>
                          <a:latin typeface="Garamond" panose="02020404030301010803" pitchFamily="18" charset="0"/>
                        </a:rPr>
                        <a:t>Be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415736098"/>
                  </a:ext>
                </a:extLst>
              </a:tr>
              <a:tr h="648000">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6</a:t>
                      </a:r>
                      <a:r>
                        <a:rPr lang="it-IT" sz="1400" b="1" i="0" kern="1200" baseline="0" dirty="0">
                          <a:solidFill>
                            <a:schemeClr val="tx1"/>
                          </a:solidFill>
                          <a:effectLst/>
                          <a:latin typeface="Garamond" panose="02020404030301010803" pitchFamily="18" charset="0"/>
                        </a:rPr>
                        <a:t>Li</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7</a:t>
                      </a:r>
                      <a:r>
                        <a:rPr lang="it-IT" sz="1400" b="1" i="0" kern="1200" baseline="0" dirty="0">
                          <a:solidFill>
                            <a:schemeClr val="tx1"/>
                          </a:solidFill>
                          <a:effectLst/>
                          <a:latin typeface="Garamond" panose="02020404030301010803" pitchFamily="18" charset="0"/>
                        </a:rPr>
                        <a:t>Li</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8</a:t>
                      </a:r>
                      <a:r>
                        <a:rPr lang="it-IT" sz="1400" b="1" i="0" kern="1200" baseline="0" dirty="0">
                          <a:solidFill>
                            <a:schemeClr val="bg1"/>
                          </a:solidFill>
                          <a:effectLst/>
                          <a:latin typeface="Garamond" panose="02020404030301010803" pitchFamily="18" charset="0"/>
                        </a:rPr>
                        <a:t>Li</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4.2E6</a:t>
                      </a:r>
                      <a:endParaRPr lang="it-IT" sz="1400" b="1" dirty="0">
                        <a:solidFill>
                          <a:schemeClr val="bg1"/>
                        </a:solidFill>
                        <a:latin typeface="Garamond" panose="02020404030301010803" pitchFamily="18" charset="0"/>
                      </a:endParaRP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50</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9</a:t>
                      </a:r>
                      <a:r>
                        <a:rPr lang="it-IT" sz="1400" b="1" i="0" kern="1200" baseline="0" dirty="0">
                          <a:solidFill>
                            <a:schemeClr val="bg1"/>
                          </a:solidFill>
                          <a:effectLst/>
                          <a:latin typeface="Garamond" panose="02020404030301010803" pitchFamily="18" charset="0"/>
                        </a:rPr>
                        <a:t>Li</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8.9E5</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51</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11</a:t>
                      </a:r>
                      <a:r>
                        <a:rPr lang="it-IT" sz="1400" b="1" i="0" kern="1200" baseline="0" dirty="0">
                          <a:solidFill>
                            <a:schemeClr val="bg1"/>
                          </a:solidFill>
                          <a:effectLst/>
                          <a:latin typeface="Garamond" panose="02020404030301010803" pitchFamily="18" charset="0"/>
                        </a:rPr>
                        <a:t>Li</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394408101"/>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6</a:t>
                      </a:r>
                      <a:r>
                        <a:rPr lang="it-IT" sz="1400" b="1" i="0" kern="1200" baseline="0" dirty="0">
                          <a:solidFill>
                            <a:schemeClr val="bg1"/>
                          </a:solidFill>
                          <a:effectLst/>
                          <a:latin typeface="Garamond" panose="02020404030301010803" pitchFamily="18" charset="0"/>
                        </a:rPr>
                        <a:t>He</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2.1E6</a:t>
                      </a:r>
                      <a:endParaRPr lang="it-IT" sz="1400" b="1" dirty="0">
                        <a:latin typeface="Garamond" panose="02020404030301010803" pitchFamily="18" charset="0"/>
                      </a:endParaRP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8</a:t>
                      </a:r>
                      <a:r>
                        <a:rPr lang="it-IT" sz="1400" b="1" i="0" kern="1200" baseline="0" dirty="0">
                          <a:solidFill>
                            <a:schemeClr val="bg1"/>
                          </a:solidFill>
                          <a:effectLst/>
                          <a:latin typeface="Garamond" panose="02020404030301010803" pitchFamily="18" charset="0"/>
                        </a:rPr>
                        <a:t>He</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1.8E4</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37477829"/>
                  </a:ext>
                </a:extLst>
              </a:tr>
            </a:tbl>
          </a:graphicData>
        </a:graphic>
      </p:graphicFrame>
      <p:sp>
        <p:nvSpPr>
          <p:cNvPr id="14" name="CasellaDiTesto 13">
            <a:extLst>
              <a:ext uri="{FF2B5EF4-FFF2-40B4-BE49-F238E27FC236}">
                <a16:creationId xmlns:a16="http://schemas.microsoft.com/office/drawing/2014/main" id="{8B2831F5-55E6-4920-83AF-8021F0F340AC}"/>
              </a:ext>
            </a:extLst>
          </p:cNvPr>
          <p:cNvSpPr txBox="1"/>
          <p:nvPr/>
        </p:nvSpPr>
        <p:spPr>
          <a:xfrm>
            <a:off x="5725402" y="5756437"/>
            <a:ext cx="4019622" cy="6463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b="1" dirty="0" err="1">
                <a:solidFill>
                  <a:schemeClr val="tx1"/>
                </a:solidFill>
              </a:rPr>
              <a:t>Expected</a:t>
            </a:r>
            <a:r>
              <a:rPr lang="it-IT" b="1" dirty="0">
                <a:solidFill>
                  <a:schemeClr val="tx1"/>
                </a:solidFill>
              </a:rPr>
              <a:t> yield (</a:t>
            </a:r>
            <a:r>
              <a:rPr lang="it-IT" b="1" dirty="0" err="1">
                <a:solidFill>
                  <a:schemeClr val="tx1"/>
                </a:solidFill>
              </a:rPr>
              <a:t>pps</a:t>
            </a:r>
            <a:r>
              <a:rPr lang="it-IT" b="1" dirty="0">
                <a:solidFill>
                  <a:schemeClr val="tx1"/>
                </a:solidFill>
              </a:rPr>
              <a:t>)</a:t>
            </a:r>
          </a:p>
          <a:p>
            <a:r>
              <a:rPr lang="it-IT" b="1" dirty="0">
                <a:solidFill>
                  <a:schemeClr val="tx1"/>
                </a:solidFill>
              </a:rPr>
              <a:t>Energy after the exit </a:t>
            </a:r>
            <a:r>
              <a:rPr lang="it-IT" b="1" dirty="0" err="1">
                <a:solidFill>
                  <a:schemeClr val="tx1"/>
                </a:solidFill>
              </a:rPr>
              <a:t>slit</a:t>
            </a:r>
            <a:r>
              <a:rPr lang="it-IT" b="1" dirty="0">
                <a:solidFill>
                  <a:schemeClr val="tx1"/>
                </a:solidFill>
              </a:rPr>
              <a:t> (</a:t>
            </a:r>
            <a:r>
              <a:rPr lang="it-IT" b="1" dirty="0" err="1">
                <a:solidFill>
                  <a:schemeClr val="tx1"/>
                </a:solidFill>
              </a:rPr>
              <a:t>AMeV</a:t>
            </a:r>
            <a:r>
              <a:rPr lang="it-IT" b="1" dirty="0">
                <a:solidFill>
                  <a:schemeClr val="tx1"/>
                </a:solidFill>
              </a:rPr>
              <a:t>)</a:t>
            </a:r>
            <a:endParaRPr lang="en-GB" b="1" dirty="0">
              <a:solidFill>
                <a:schemeClr val="tx1"/>
              </a:solidFill>
            </a:endParaRPr>
          </a:p>
        </p:txBody>
      </p:sp>
      <p:cxnSp>
        <p:nvCxnSpPr>
          <p:cNvPr id="15" name="Connettore 2 14">
            <a:extLst>
              <a:ext uri="{FF2B5EF4-FFF2-40B4-BE49-F238E27FC236}">
                <a16:creationId xmlns:a16="http://schemas.microsoft.com/office/drawing/2014/main" id="{D9D20F9D-C800-458B-BDB8-32B9EB3DF444}"/>
              </a:ext>
            </a:extLst>
          </p:cNvPr>
          <p:cNvCxnSpPr>
            <a:cxnSpLocks/>
          </p:cNvCxnSpPr>
          <p:nvPr/>
        </p:nvCxnSpPr>
        <p:spPr>
          <a:xfrm flipH="1" flipV="1">
            <a:off x="2867170" y="5798875"/>
            <a:ext cx="2940798" cy="15867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8ED62732-788C-4B22-AFDC-DA458F1EE932}"/>
              </a:ext>
            </a:extLst>
          </p:cNvPr>
          <p:cNvCxnSpPr>
            <a:cxnSpLocks/>
          </p:cNvCxnSpPr>
          <p:nvPr/>
        </p:nvCxnSpPr>
        <p:spPr>
          <a:xfrm flipH="1" flipV="1">
            <a:off x="2726784" y="6044721"/>
            <a:ext cx="3081184" cy="201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897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17</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CasellaDiTesto 10">
            <a:extLst>
              <a:ext uri="{FF2B5EF4-FFF2-40B4-BE49-F238E27FC236}">
                <a16:creationId xmlns:a16="http://schemas.microsoft.com/office/drawing/2014/main" id="{1C7BEAA7-940F-424E-B219-EBEF919A8293}"/>
              </a:ext>
            </a:extLst>
          </p:cNvPr>
          <p:cNvSpPr txBox="1"/>
          <p:nvPr/>
        </p:nvSpPr>
        <p:spPr>
          <a:xfrm>
            <a:off x="349871" y="548680"/>
            <a:ext cx="8626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baseline="30000" dirty="0">
                <a:solidFill>
                  <a:srgbClr val="00B050"/>
                </a:solidFill>
              </a:rPr>
              <a:t>12</a:t>
            </a:r>
            <a:r>
              <a:rPr lang="it-IT" b="1" dirty="0">
                <a:solidFill>
                  <a:srgbClr val="00B050"/>
                </a:solidFill>
                <a:latin typeface="Calibri"/>
              </a:rPr>
              <a:t>C</a:t>
            </a:r>
            <a:r>
              <a:rPr lang="it-IT" b="1" baseline="30000" dirty="0">
                <a:solidFill>
                  <a:srgbClr val="00B050"/>
                </a:solidFill>
                <a:latin typeface="Calibri"/>
              </a:rPr>
              <a:t>6</a:t>
            </a:r>
            <a:r>
              <a:rPr lang="it-IT" b="1" baseline="30000" dirty="0">
                <a:solidFill>
                  <a:srgbClr val="00B050"/>
                </a:solidFill>
              </a:rPr>
              <a:t>+</a:t>
            </a:r>
            <a:r>
              <a:rPr lang="it-IT" b="1" dirty="0">
                <a:solidFill>
                  <a:srgbClr val="00B050"/>
                </a:solidFill>
              </a:rPr>
              <a:t> @ 60 </a:t>
            </a:r>
            <a:r>
              <a:rPr lang="it-IT" b="1" dirty="0" err="1">
                <a:solidFill>
                  <a:srgbClr val="00B050"/>
                </a:solidFill>
              </a:rPr>
              <a:t>AMeV</a:t>
            </a:r>
            <a:r>
              <a:rPr lang="it-IT" b="1" dirty="0">
                <a:solidFill>
                  <a:srgbClr val="00B050"/>
                </a:solidFill>
              </a:rPr>
              <a:t> – </a:t>
            </a:r>
            <a:r>
              <a:rPr lang="it-IT" b="1" baseline="30000" dirty="0">
                <a:solidFill>
                  <a:srgbClr val="00B050"/>
                </a:solidFill>
              </a:rPr>
              <a:t>18</a:t>
            </a:r>
            <a:r>
              <a:rPr lang="it-IT" b="1" dirty="0">
                <a:solidFill>
                  <a:srgbClr val="00B050"/>
                </a:solidFill>
              </a:rPr>
              <a:t>O</a:t>
            </a:r>
            <a:r>
              <a:rPr lang="it-IT" b="1" baseline="30000" dirty="0">
                <a:solidFill>
                  <a:srgbClr val="00B050"/>
                </a:solidFill>
              </a:rPr>
              <a:t>8+</a:t>
            </a:r>
            <a:r>
              <a:rPr lang="it-IT" b="1" dirty="0">
                <a:solidFill>
                  <a:srgbClr val="00B050"/>
                </a:solidFill>
              </a:rPr>
              <a:t> @ 70 </a:t>
            </a:r>
            <a:r>
              <a:rPr lang="it-IT" b="1" dirty="0" err="1">
                <a:solidFill>
                  <a:srgbClr val="00B050"/>
                </a:solidFill>
              </a:rPr>
              <a:t>AMeV</a:t>
            </a:r>
            <a:r>
              <a:rPr lang="it-IT" b="1" dirty="0">
                <a:solidFill>
                  <a:srgbClr val="00B050"/>
                </a:solidFill>
              </a:rPr>
              <a:t> 2 kW on ≈ 2500-1500 </a:t>
            </a:r>
            <a:r>
              <a:rPr lang="it-IT" b="1" dirty="0" err="1">
                <a:solidFill>
                  <a:srgbClr val="00B050"/>
                </a:solidFill>
              </a:rPr>
              <a:t>um</a:t>
            </a:r>
            <a:r>
              <a:rPr lang="it-IT" b="1" dirty="0">
                <a:solidFill>
                  <a:srgbClr val="00B050"/>
                </a:solidFill>
              </a:rPr>
              <a:t> </a:t>
            </a:r>
            <a:r>
              <a:rPr lang="it-IT" b="1" baseline="30000" dirty="0">
                <a:solidFill>
                  <a:srgbClr val="00B050"/>
                </a:solidFill>
              </a:rPr>
              <a:t>9</a:t>
            </a:r>
            <a:r>
              <a:rPr lang="it-IT" b="1" dirty="0">
                <a:solidFill>
                  <a:srgbClr val="00B050"/>
                </a:solidFill>
              </a:rPr>
              <a:t>Be target</a:t>
            </a:r>
          </a:p>
        </p:txBody>
      </p:sp>
      <p:graphicFrame>
        <p:nvGraphicFramePr>
          <p:cNvPr id="13" name="Tabella 12">
            <a:extLst>
              <a:ext uri="{FF2B5EF4-FFF2-40B4-BE49-F238E27FC236}">
                <a16:creationId xmlns:a16="http://schemas.microsoft.com/office/drawing/2014/main" id="{72410A32-E802-4003-BF69-CC7FE8E3A172}"/>
              </a:ext>
            </a:extLst>
          </p:cNvPr>
          <p:cNvGraphicFramePr>
            <a:graphicFrameLocks noGrp="1"/>
          </p:cNvGraphicFramePr>
          <p:nvPr>
            <p:extLst>
              <p:ext uri="{D42A27DB-BD31-4B8C-83A1-F6EECF244321}">
                <p14:modId xmlns:p14="http://schemas.microsoft.com/office/powerpoint/2010/main" val="2071732376"/>
              </p:ext>
            </p:extLst>
          </p:nvPr>
        </p:nvGraphicFramePr>
        <p:xfrm>
          <a:off x="336448" y="980728"/>
          <a:ext cx="10368000" cy="5832000"/>
        </p:xfrm>
        <a:graphic>
          <a:graphicData uri="http://schemas.openxmlformats.org/drawingml/2006/table">
            <a:tbl>
              <a:tblPr firstRow="1">
                <a:tableStyleId>{5C22544A-7EE6-4342-B048-85BDC9FD1C3A}</a:tableStyleId>
              </a:tblPr>
              <a:tblGrid>
                <a:gridCol w="648000">
                  <a:extLst>
                    <a:ext uri="{9D8B030D-6E8A-4147-A177-3AD203B41FA5}">
                      <a16:colId xmlns:a16="http://schemas.microsoft.com/office/drawing/2014/main" val="3932585215"/>
                    </a:ext>
                  </a:extLst>
                </a:gridCol>
                <a:gridCol w="648000">
                  <a:extLst>
                    <a:ext uri="{9D8B030D-6E8A-4147-A177-3AD203B41FA5}">
                      <a16:colId xmlns:a16="http://schemas.microsoft.com/office/drawing/2014/main" val="1838043191"/>
                    </a:ext>
                  </a:extLst>
                </a:gridCol>
                <a:gridCol w="648000">
                  <a:extLst>
                    <a:ext uri="{9D8B030D-6E8A-4147-A177-3AD203B41FA5}">
                      <a16:colId xmlns:a16="http://schemas.microsoft.com/office/drawing/2014/main" val="4056148760"/>
                    </a:ext>
                  </a:extLst>
                </a:gridCol>
                <a:gridCol w="648000">
                  <a:extLst>
                    <a:ext uri="{9D8B030D-6E8A-4147-A177-3AD203B41FA5}">
                      <a16:colId xmlns:a16="http://schemas.microsoft.com/office/drawing/2014/main" val="426528515"/>
                    </a:ext>
                  </a:extLst>
                </a:gridCol>
                <a:gridCol w="648000">
                  <a:extLst>
                    <a:ext uri="{9D8B030D-6E8A-4147-A177-3AD203B41FA5}">
                      <a16:colId xmlns:a16="http://schemas.microsoft.com/office/drawing/2014/main" val="2890051832"/>
                    </a:ext>
                  </a:extLst>
                </a:gridCol>
                <a:gridCol w="648000">
                  <a:extLst>
                    <a:ext uri="{9D8B030D-6E8A-4147-A177-3AD203B41FA5}">
                      <a16:colId xmlns:a16="http://schemas.microsoft.com/office/drawing/2014/main" val="3496537303"/>
                    </a:ext>
                  </a:extLst>
                </a:gridCol>
                <a:gridCol w="648000">
                  <a:extLst>
                    <a:ext uri="{9D8B030D-6E8A-4147-A177-3AD203B41FA5}">
                      <a16:colId xmlns:a16="http://schemas.microsoft.com/office/drawing/2014/main" val="1530032506"/>
                    </a:ext>
                  </a:extLst>
                </a:gridCol>
                <a:gridCol w="648000">
                  <a:extLst>
                    <a:ext uri="{9D8B030D-6E8A-4147-A177-3AD203B41FA5}">
                      <a16:colId xmlns:a16="http://schemas.microsoft.com/office/drawing/2014/main" val="1752015902"/>
                    </a:ext>
                  </a:extLst>
                </a:gridCol>
                <a:gridCol w="648000">
                  <a:extLst>
                    <a:ext uri="{9D8B030D-6E8A-4147-A177-3AD203B41FA5}">
                      <a16:colId xmlns:a16="http://schemas.microsoft.com/office/drawing/2014/main" val="2139185932"/>
                    </a:ext>
                  </a:extLst>
                </a:gridCol>
                <a:gridCol w="648000">
                  <a:extLst>
                    <a:ext uri="{9D8B030D-6E8A-4147-A177-3AD203B41FA5}">
                      <a16:colId xmlns:a16="http://schemas.microsoft.com/office/drawing/2014/main" val="1883563428"/>
                    </a:ext>
                  </a:extLst>
                </a:gridCol>
                <a:gridCol w="648000">
                  <a:extLst>
                    <a:ext uri="{9D8B030D-6E8A-4147-A177-3AD203B41FA5}">
                      <a16:colId xmlns:a16="http://schemas.microsoft.com/office/drawing/2014/main" val="3359196845"/>
                    </a:ext>
                  </a:extLst>
                </a:gridCol>
                <a:gridCol w="648000">
                  <a:extLst>
                    <a:ext uri="{9D8B030D-6E8A-4147-A177-3AD203B41FA5}">
                      <a16:colId xmlns:a16="http://schemas.microsoft.com/office/drawing/2014/main" val="2905524149"/>
                    </a:ext>
                  </a:extLst>
                </a:gridCol>
                <a:gridCol w="648000">
                  <a:extLst>
                    <a:ext uri="{9D8B030D-6E8A-4147-A177-3AD203B41FA5}">
                      <a16:colId xmlns:a16="http://schemas.microsoft.com/office/drawing/2014/main" val="109171107"/>
                    </a:ext>
                  </a:extLst>
                </a:gridCol>
                <a:gridCol w="648000">
                  <a:extLst>
                    <a:ext uri="{9D8B030D-6E8A-4147-A177-3AD203B41FA5}">
                      <a16:colId xmlns:a16="http://schemas.microsoft.com/office/drawing/2014/main" val="1166483190"/>
                    </a:ext>
                  </a:extLst>
                </a:gridCol>
                <a:gridCol w="648000">
                  <a:extLst>
                    <a:ext uri="{9D8B030D-6E8A-4147-A177-3AD203B41FA5}">
                      <a16:colId xmlns:a16="http://schemas.microsoft.com/office/drawing/2014/main" val="3974197427"/>
                    </a:ext>
                  </a:extLst>
                </a:gridCol>
                <a:gridCol w="648000">
                  <a:extLst>
                    <a:ext uri="{9D8B030D-6E8A-4147-A177-3AD203B41FA5}">
                      <a16:colId xmlns:a16="http://schemas.microsoft.com/office/drawing/2014/main" val="300645538"/>
                    </a:ext>
                  </a:extLst>
                </a:gridCol>
              </a:tblGrid>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19</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20</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21</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22</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25</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26</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27</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28</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extLst>
                  <a:ext uri="{0D108BD9-81ED-4DB2-BD59-A6C34878D82A}">
                    <a16:rowId xmlns:a16="http://schemas.microsoft.com/office/drawing/2014/main" val="97816490"/>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19</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20</a:t>
                      </a:r>
                      <a:r>
                        <a:rPr lang="it-IT" sz="1400" b="1" i="0" kern="1200" dirty="0">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25</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26</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27</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extLst>
                  <a:ext uri="{0D108BD9-81ED-4DB2-BD59-A6C34878D82A}">
                    <a16:rowId xmlns:a16="http://schemas.microsoft.com/office/drawing/2014/main" val="2886319041"/>
                  </a:ext>
                </a:extLst>
              </a:tr>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dirty="0">
                          <a:solidFill>
                            <a:schemeClr val="tx1"/>
                          </a:solidFill>
                          <a:effectLst/>
                          <a:latin typeface="Garamond" panose="02020404030301010803" pitchFamily="18" charset="0"/>
                        </a:rPr>
                        <a:t>O</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7.2E4</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54</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14</a:t>
                      </a:r>
                      <a:r>
                        <a:rPr lang="it-IT" sz="1400" b="1" i="0" kern="1200" dirty="0">
                          <a:solidFill>
                            <a:schemeClr val="tx1"/>
                          </a:solidFill>
                          <a:effectLst/>
                          <a:latin typeface="Garamond" panose="02020404030301010803" pitchFamily="18" charset="0"/>
                        </a:rPr>
                        <a:t>O</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1.4E6</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40</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15</a:t>
                      </a:r>
                      <a:r>
                        <a:rPr lang="it-IT" sz="1400" b="1" i="0" kern="1200" dirty="0">
                          <a:solidFill>
                            <a:schemeClr val="tx1"/>
                          </a:solidFill>
                          <a:effectLst/>
                          <a:latin typeface="Garamond" panose="02020404030301010803" pitchFamily="18" charset="0"/>
                        </a:rPr>
                        <a:t>O</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2.8E7</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54</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16</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O</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4.4E6</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447033774"/>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12</a:t>
                      </a:r>
                      <a:r>
                        <a:rPr lang="it-IT" sz="1400" b="1" i="0" kern="1200" dirty="0">
                          <a:solidFill>
                            <a:schemeClr val="tx1"/>
                          </a:solidFill>
                          <a:effectLst/>
                          <a:latin typeface="Garamond" panose="02020404030301010803" pitchFamily="18" charset="0"/>
                        </a:rPr>
                        <a:t>N</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1.2E6</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49</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dirty="0">
                          <a:solidFill>
                            <a:schemeClr val="tx1"/>
                          </a:solidFill>
                          <a:effectLst/>
                          <a:latin typeface="Garamond" panose="02020404030301010803" pitchFamily="18" charset="0"/>
                        </a:rPr>
                        <a:t>N</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2.3E7</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50</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14</a:t>
                      </a:r>
                      <a:r>
                        <a:rPr lang="it-IT" sz="1400" b="1" i="0" kern="1200" baseline="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15</a:t>
                      </a:r>
                      <a:r>
                        <a:rPr lang="it-IT" sz="1400" b="1" i="0" kern="1200" baseline="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16</a:t>
                      </a:r>
                      <a:r>
                        <a:rPr lang="it-IT" sz="1400" b="1" i="0" kern="1200" baseline="0" dirty="0">
                          <a:solidFill>
                            <a:schemeClr val="bg1"/>
                          </a:solidFill>
                          <a:effectLst/>
                          <a:latin typeface="Garamond" panose="02020404030301010803" pitchFamily="18" charset="0"/>
                        </a:rPr>
                        <a:t>N</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6.9E8</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53</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N</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3.2E8</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57</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18</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69582262"/>
                  </a:ext>
                </a:extLst>
              </a:tr>
              <a:tr h="648000">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9</a:t>
                      </a:r>
                      <a:r>
                        <a:rPr lang="it-IT" sz="1400" b="1" i="0" kern="1200" dirty="0">
                          <a:solidFill>
                            <a:schemeClr val="tx1"/>
                          </a:solidFill>
                          <a:effectLst/>
                          <a:latin typeface="Garamond" panose="02020404030301010803" pitchFamily="18" charset="0"/>
                        </a:rPr>
                        <a:t>C</a:t>
                      </a:r>
                    </a:p>
                    <a:p>
                      <a:pPr marL="0" marR="0" lvl="0" indent="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4.0E5</a:t>
                      </a:r>
                    </a:p>
                    <a:p>
                      <a:pPr marL="0" marR="0" lvl="0" indent="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45</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10</a:t>
                      </a:r>
                      <a:r>
                        <a:rPr lang="it-IT" sz="1400" b="1" i="0" kern="1200" dirty="0">
                          <a:solidFill>
                            <a:schemeClr val="tx1"/>
                          </a:solidFill>
                          <a:effectLst/>
                          <a:latin typeface="Garamond" panose="02020404030301010803" pitchFamily="18" charset="0"/>
                        </a:rPr>
                        <a:t>C</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1.1E7</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43</a:t>
                      </a: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11</a:t>
                      </a:r>
                      <a:r>
                        <a:rPr lang="it-IT" sz="1400" b="1" i="0" kern="1200" dirty="0">
                          <a:solidFill>
                            <a:schemeClr val="tx1"/>
                          </a:solidFill>
                          <a:effectLst/>
                          <a:latin typeface="Garamond" panose="02020404030301010803" pitchFamily="18" charset="0"/>
                        </a:rPr>
                        <a:t>C</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2.2E8</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44</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12</a:t>
                      </a:r>
                      <a:r>
                        <a:rPr lang="it-IT" sz="1400" b="1" i="0" kern="1200" baseline="0" dirty="0">
                          <a:solidFill>
                            <a:schemeClr val="tx1"/>
                          </a:solidFill>
                          <a:effectLst/>
                          <a:latin typeface="Garamond" panose="02020404030301010803" pitchFamily="18" charset="0"/>
                        </a:rPr>
                        <a:t>C</a:t>
                      </a:r>
                      <a:endParaRPr lang="it-IT" sz="1400" b="1" i="0" dirty="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0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baseline="0" dirty="0">
                          <a:solidFill>
                            <a:schemeClr val="tx1"/>
                          </a:solidFill>
                          <a:effectLst/>
                          <a:latin typeface="Garamond" panose="02020404030301010803" pitchFamily="18" charset="0"/>
                        </a:rPr>
                        <a:t>C</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14</a:t>
                      </a:r>
                      <a:r>
                        <a:rPr lang="it-IT" sz="1400" b="1" i="0" kern="1200" spc="0" baseline="0" dirty="0">
                          <a:ln>
                            <a:noFill/>
                          </a:ln>
                          <a:solidFill>
                            <a:schemeClr val="bg1"/>
                          </a:solidFill>
                          <a:effectLst/>
                          <a:latin typeface="Garamond" panose="02020404030301010803" pitchFamily="18" charset="0"/>
                        </a:rPr>
                        <a:t>C</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1.1E8</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59</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15</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4.0E7</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59</a:t>
                      </a: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16</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1.4E7</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60</a:t>
                      </a: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1.2E5</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58</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18</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4.8E2</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55</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70406571"/>
                  </a:ext>
                </a:extLst>
              </a:tr>
              <a:tr h="648000">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8</a:t>
                      </a:r>
                      <a:r>
                        <a:rPr lang="it-IT" sz="1400" b="1" i="0" kern="1200" dirty="0">
                          <a:solidFill>
                            <a:schemeClr val="tx1"/>
                          </a:solidFill>
                          <a:effectLst/>
                          <a:latin typeface="Garamond" panose="02020404030301010803" pitchFamily="18" charset="0"/>
                        </a:rPr>
                        <a:t>B</a:t>
                      </a:r>
                    </a:p>
                    <a:p>
                      <a:pPr marL="0" marR="0" lvl="0" indent="0" algn="ctr">
                        <a:spcBef>
                          <a:spcPts val="0"/>
                        </a:spcBef>
                        <a:spcAft>
                          <a:spcPts val="0"/>
                        </a:spcAft>
                        <a:buNone/>
                      </a:pPr>
                      <a:r>
                        <a:rPr lang="it-IT" sz="1400" b="1" i="0" kern="1200" dirty="0">
                          <a:solidFill>
                            <a:schemeClr val="tx1"/>
                          </a:solidFill>
                          <a:effectLst/>
                          <a:latin typeface="Garamond" panose="02020404030301010803" pitchFamily="18" charset="0"/>
                        </a:rPr>
                        <a:t>3.1E6</a:t>
                      </a:r>
                    </a:p>
                    <a:p>
                      <a:pPr marL="0" marR="0" lvl="0" indent="0" algn="ctr">
                        <a:spcBef>
                          <a:spcPts val="0"/>
                        </a:spcBef>
                        <a:spcAft>
                          <a:spcPts val="0"/>
                        </a:spcAft>
                        <a:buNone/>
                      </a:pPr>
                      <a:r>
                        <a:rPr lang="it-IT" sz="1400" b="1" i="0" kern="1200" dirty="0">
                          <a:solidFill>
                            <a:schemeClr val="tx1"/>
                          </a:solidFill>
                          <a:effectLst/>
                          <a:latin typeface="Garamond" panose="02020404030301010803" pitchFamily="18" charset="0"/>
                        </a:rPr>
                        <a:t>42</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10</a:t>
                      </a:r>
                      <a:r>
                        <a:rPr lang="it-IT" sz="1400" b="1" i="0" kern="1200" baseline="0" dirty="0">
                          <a:solidFill>
                            <a:schemeClr val="tx1"/>
                          </a:solidFill>
                          <a:effectLst/>
                          <a:latin typeface="Garamond" panose="02020404030301010803" pitchFamily="18" charset="0"/>
                        </a:rPr>
                        <a:t>B</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11</a:t>
                      </a:r>
                      <a:r>
                        <a:rPr lang="it-IT" sz="1400" b="1" i="0" kern="1200" baseline="0" dirty="0">
                          <a:solidFill>
                            <a:schemeClr val="tx1"/>
                          </a:solidFill>
                          <a:effectLst/>
                          <a:latin typeface="Garamond" panose="02020404030301010803" pitchFamily="18" charset="0"/>
                        </a:rPr>
                        <a:t>B</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12</a:t>
                      </a:r>
                      <a:r>
                        <a:rPr lang="it-IT" sz="1400" b="1" i="0" kern="1200" spc="0" baseline="0" dirty="0">
                          <a:ln>
                            <a:noFill/>
                          </a:ln>
                          <a:solidFill>
                            <a:schemeClr val="bg1"/>
                          </a:solidFill>
                          <a:effectLst/>
                          <a:latin typeface="Garamond" panose="02020404030301010803" pitchFamily="18" charset="0"/>
                        </a:rPr>
                        <a:t>B</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2.6E7</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57</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13</a:t>
                      </a:r>
                      <a:r>
                        <a:rPr lang="it-IT" sz="1400" b="1" i="0" kern="1200" spc="0" baseline="0" dirty="0">
                          <a:ln>
                            <a:noFill/>
                          </a:ln>
                          <a:solidFill>
                            <a:schemeClr val="bg1"/>
                          </a:solidFill>
                          <a:effectLst/>
                          <a:latin typeface="Garamond" panose="02020404030301010803" pitchFamily="18" charset="0"/>
                        </a:rPr>
                        <a:t>B</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7.5E6</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58</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14</a:t>
                      </a:r>
                      <a:r>
                        <a:rPr lang="it-IT" sz="1400" b="1" i="0" kern="1200" spc="0" baseline="0" dirty="0">
                          <a:ln>
                            <a:noFill/>
                          </a:ln>
                          <a:solidFill>
                            <a:schemeClr val="bg1"/>
                          </a:solidFill>
                          <a:effectLst/>
                          <a:latin typeface="Garamond" panose="02020404030301010803" pitchFamily="18" charset="0"/>
                        </a:rPr>
                        <a:t>B</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1.4E6</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60</a:t>
                      </a: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15</a:t>
                      </a:r>
                      <a:r>
                        <a:rPr lang="it-IT" sz="1400" b="1" i="0" kern="1200" spc="0" baseline="0" dirty="0">
                          <a:ln>
                            <a:noFill/>
                          </a:ln>
                          <a:solidFill>
                            <a:schemeClr val="bg1"/>
                          </a:solidFill>
                          <a:effectLst/>
                          <a:latin typeface="Garamond" panose="02020404030301010803" pitchFamily="18" charset="0"/>
                        </a:rPr>
                        <a:t>B</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2.6E5</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986191800"/>
                  </a:ext>
                </a:extLst>
              </a:tr>
              <a:tr h="648000">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7</a:t>
                      </a:r>
                      <a:r>
                        <a:rPr lang="it-IT" sz="1400" b="1" i="0" kern="1200" dirty="0">
                          <a:solidFill>
                            <a:schemeClr val="tx1"/>
                          </a:solidFill>
                          <a:effectLst/>
                          <a:latin typeface="Garamond" panose="02020404030301010803" pitchFamily="18" charset="0"/>
                        </a:rPr>
                        <a:t>Be</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1.5E7</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43</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9</a:t>
                      </a:r>
                      <a:r>
                        <a:rPr lang="it-IT" sz="1400" b="1" i="0" kern="1200" baseline="0" dirty="0">
                          <a:solidFill>
                            <a:schemeClr val="tx1"/>
                          </a:solidFill>
                          <a:effectLst/>
                          <a:latin typeface="Garamond" panose="02020404030301010803" pitchFamily="18" charset="0"/>
                        </a:rPr>
                        <a:t>Be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10</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1.6E7</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11</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1.5E6</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58</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12</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2.8E5</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60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14</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3.0E3</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63</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415736098"/>
                  </a:ext>
                </a:extLst>
              </a:tr>
              <a:tr h="648000">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6</a:t>
                      </a:r>
                      <a:r>
                        <a:rPr lang="it-IT" sz="1400" b="1" i="0" kern="1200" baseline="0" dirty="0">
                          <a:solidFill>
                            <a:schemeClr val="tx1"/>
                          </a:solidFill>
                          <a:effectLst/>
                          <a:latin typeface="Garamond" panose="02020404030301010803" pitchFamily="18" charset="0"/>
                        </a:rPr>
                        <a:t>Li</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7</a:t>
                      </a:r>
                      <a:r>
                        <a:rPr lang="it-IT" sz="1400" b="1" i="0" kern="1200" baseline="0" dirty="0">
                          <a:solidFill>
                            <a:schemeClr val="tx1"/>
                          </a:solidFill>
                          <a:effectLst/>
                          <a:latin typeface="Garamond" panose="02020404030301010803" pitchFamily="18" charset="0"/>
                        </a:rPr>
                        <a:t>Li</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8</a:t>
                      </a:r>
                      <a:r>
                        <a:rPr lang="it-IT" sz="1400" b="1" i="0" kern="1200" baseline="0" dirty="0">
                          <a:solidFill>
                            <a:schemeClr val="bg1"/>
                          </a:solidFill>
                          <a:effectLst/>
                          <a:latin typeface="Garamond" panose="02020404030301010803" pitchFamily="18" charset="0"/>
                        </a:rPr>
                        <a:t>Li</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4.2E6</a:t>
                      </a:r>
                      <a:endParaRPr lang="it-IT" sz="1400" b="1" dirty="0">
                        <a:solidFill>
                          <a:schemeClr val="bg1"/>
                        </a:solidFill>
                        <a:latin typeface="Garamond" panose="02020404030301010803" pitchFamily="18" charset="0"/>
                      </a:endParaRP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50</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9</a:t>
                      </a:r>
                      <a:r>
                        <a:rPr lang="it-IT" sz="1400" b="1" i="0" kern="1200" baseline="0" dirty="0">
                          <a:solidFill>
                            <a:schemeClr val="bg1"/>
                          </a:solidFill>
                          <a:effectLst/>
                          <a:latin typeface="Garamond" panose="02020404030301010803" pitchFamily="18" charset="0"/>
                        </a:rPr>
                        <a:t>Li</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8.9E5</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51</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11</a:t>
                      </a:r>
                      <a:r>
                        <a:rPr lang="it-IT" sz="1400" b="1" i="0" kern="1200" baseline="0" dirty="0">
                          <a:solidFill>
                            <a:schemeClr val="bg1"/>
                          </a:solidFill>
                          <a:effectLst/>
                          <a:latin typeface="Garamond" panose="02020404030301010803" pitchFamily="18" charset="0"/>
                        </a:rPr>
                        <a:t>Li</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3.3E3</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60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394408101"/>
                  </a:ext>
                </a:extLst>
              </a:tr>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6</a:t>
                      </a:r>
                      <a:r>
                        <a:rPr lang="it-IT" sz="1400" b="1" i="0" kern="1200" baseline="0" dirty="0">
                          <a:solidFill>
                            <a:schemeClr val="bg1"/>
                          </a:solidFill>
                          <a:effectLst/>
                          <a:latin typeface="Garamond" panose="02020404030301010803" pitchFamily="18" charset="0"/>
                        </a:rPr>
                        <a:t>He</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2.1E6</a:t>
                      </a:r>
                      <a:endParaRPr lang="it-IT" sz="1400" b="1" dirty="0">
                        <a:latin typeface="Garamond" panose="02020404030301010803" pitchFamily="18" charset="0"/>
                      </a:endParaRP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8</a:t>
                      </a:r>
                      <a:r>
                        <a:rPr lang="it-IT" sz="1400" b="1" i="0" kern="1200" baseline="0" dirty="0">
                          <a:solidFill>
                            <a:schemeClr val="bg1"/>
                          </a:solidFill>
                          <a:effectLst/>
                          <a:latin typeface="Garamond" panose="02020404030301010803" pitchFamily="18" charset="0"/>
                        </a:rPr>
                        <a:t>He</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1.8E4</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37477829"/>
                  </a:ext>
                </a:extLst>
              </a:tr>
            </a:tbl>
          </a:graphicData>
        </a:graphic>
      </p:graphicFrame>
      <p:sp>
        <p:nvSpPr>
          <p:cNvPr id="14" name="CasellaDiTesto 13">
            <a:extLst>
              <a:ext uri="{FF2B5EF4-FFF2-40B4-BE49-F238E27FC236}">
                <a16:creationId xmlns:a16="http://schemas.microsoft.com/office/drawing/2014/main" id="{054E8F93-911B-4EA4-A7E7-52262647E7E0}"/>
              </a:ext>
            </a:extLst>
          </p:cNvPr>
          <p:cNvSpPr txBox="1"/>
          <p:nvPr/>
        </p:nvSpPr>
        <p:spPr>
          <a:xfrm>
            <a:off x="7154153" y="986406"/>
            <a:ext cx="4982841" cy="2554545"/>
          </a:xfrm>
          <a:prstGeom prst="rect">
            <a:avLst/>
          </a:prstGeom>
          <a:solidFill>
            <a:schemeClr val="bg1"/>
          </a:solidFill>
          <a:ln w="38100">
            <a:solidFill>
              <a:srgbClr val="FF0000"/>
            </a:solidFill>
          </a:ln>
        </p:spPr>
        <p:txBody>
          <a:bodyPr wrap="square" rtlCol="0">
            <a:spAutoFit/>
          </a:bodyPr>
          <a:lstStyle/>
          <a:p>
            <a:pPr algn="ctr"/>
            <a:r>
              <a:rPr lang="it-IT" sz="1600" b="1" dirty="0"/>
              <a:t>Notes:</a:t>
            </a:r>
          </a:p>
          <a:p>
            <a:pPr marL="285750" indent="-285750" algn="ctr">
              <a:buFont typeface="Arial" panose="020B0604020202020204" pitchFamily="34" charset="0"/>
              <a:buChar char="•"/>
            </a:pPr>
            <a:r>
              <a:rPr lang="it-IT" sz="1600" b="1" baseline="30000" dirty="0"/>
              <a:t>13</a:t>
            </a:r>
            <a:r>
              <a:rPr lang="it-IT" sz="1600" b="1" dirty="0"/>
              <a:t>C </a:t>
            </a:r>
            <a:r>
              <a:rPr lang="it-IT" sz="1600" b="1" dirty="0" err="1"/>
              <a:t>will</a:t>
            </a:r>
            <a:r>
              <a:rPr lang="it-IT" sz="1600" b="1" dirty="0"/>
              <a:t> </a:t>
            </a:r>
            <a:r>
              <a:rPr lang="it-IT" sz="1600" b="1" dirty="0" err="1"/>
              <a:t>allow</a:t>
            </a:r>
            <a:r>
              <a:rPr lang="it-IT" sz="1600" b="1" dirty="0"/>
              <a:t>:</a:t>
            </a:r>
            <a:r>
              <a:rPr lang="en-GB" sz="1600" b="1" dirty="0"/>
              <a:t> </a:t>
            </a:r>
            <a:r>
              <a:rPr lang="en-GB" sz="1600" b="1" baseline="30000" dirty="0"/>
              <a:t>12</a:t>
            </a:r>
            <a:r>
              <a:rPr lang="en-GB" sz="1600" b="1" dirty="0"/>
              <a:t>B 1.2E8 </a:t>
            </a:r>
            <a:r>
              <a:rPr lang="en-GB" sz="1600" b="1" dirty="0" err="1"/>
              <a:t>pps</a:t>
            </a:r>
            <a:endParaRPr lang="en-GB" sz="1600" b="1" dirty="0"/>
          </a:p>
          <a:p>
            <a:pPr marL="285750" indent="-285750" algn="ctr">
              <a:buFont typeface="Arial" panose="020B0604020202020204" pitchFamily="34" charset="0"/>
              <a:buChar char="•"/>
            </a:pPr>
            <a:endParaRPr lang="en-GB" sz="1600" b="1" dirty="0"/>
          </a:p>
          <a:p>
            <a:pPr marL="285750" indent="-285750" algn="ctr">
              <a:buFont typeface="Arial" panose="020B0604020202020204" pitchFamily="34" charset="0"/>
              <a:buChar char="•"/>
            </a:pPr>
            <a:r>
              <a:rPr lang="en-GB" sz="1600" b="1" baseline="30000" dirty="0"/>
              <a:t>16</a:t>
            </a:r>
            <a:r>
              <a:rPr lang="en-GB" sz="1600" b="1" dirty="0"/>
              <a:t>O will allow: </a:t>
            </a:r>
            <a:r>
              <a:rPr lang="it-IT" sz="1600" b="1" baseline="30000" dirty="0"/>
              <a:t>15</a:t>
            </a:r>
            <a:r>
              <a:rPr lang="it-IT" sz="1600" b="1" dirty="0"/>
              <a:t>O 2.7E8 </a:t>
            </a:r>
            <a:r>
              <a:rPr lang="it-IT" sz="1600" b="1" dirty="0" err="1"/>
              <a:t>pps</a:t>
            </a:r>
            <a:r>
              <a:rPr lang="it-IT" sz="1600" b="1" dirty="0"/>
              <a:t>, </a:t>
            </a:r>
            <a:r>
              <a:rPr lang="it-IT" sz="1600" b="1" baseline="30000" dirty="0"/>
              <a:t>14</a:t>
            </a:r>
            <a:r>
              <a:rPr lang="it-IT" sz="1600" b="1" dirty="0"/>
              <a:t>O 1.3E7 </a:t>
            </a:r>
            <a:r>
              <a:rPr lang="it-IT" sz="1600" b="1" dirty="0" err="1"/>
              <a:t>pps</a:t>
            </a:r>
            <a:r>
              <a:rPr lang="it-IT" sz="1600" b="1" dirty="0"/>
              <a:t>, </a:t>
            </a:r>
            <a:r>
              <a:rPr lang="it-IT" sz="1600" b="1" baseline="30000" dirty="0"/>
              <a:t>13</a:t>
            </a:r>
            <a:r>
              <a:rPr lang="it-IT" sz="1600" b="1" dirty="0"/>
              <a:t>O 4.2E5 </a:t>
            </a:r>
            <a:r>
              <a:rPr lang="it-IT" sz="1600" b="1" dirty="0" err="1"/>
              <a:t>pps</a:t>
            </a:r>
            <a:endParaRPr lang="it-IT" sz="1600" b="1" dirty="0"/>
          </a:p>
          <a:p>
            <a:pPr marL="285750" indent="-285750" algn="ctr">
              <a:buFont typeface="Arial" panose="020B0604020202020204" pitchFamily="34" charset="0"/>
              <a:buChar char="•"/>
            </a:pPr>
            <a:endParaRPr lang="it-IT" sz="1600" b="1" dirty="0"/>
          </a:p>
          <a:p>
            <a:pPr marL="285750" indent="-285750" algn="ctr">
              <a:buFont typeface="Arial" panose="020B0604020202020204" pitchFamily="34" charset="0"/>
              <a:buChar char="•"/>
            </a:pPr>
            <a:r>
              <a:rPr lang="it-IT" sz="1600" b="1" dirty="0" err="1"/>
              <a:t>Primary</a:t>
            </a:r>
            <a:r>
              <a:rPr lang="it-IT" sz="1600" b="1" dirty="0"/>
              <a:t> </a:t>
            </a:r>
            <a:r>
              <a:rPr lang="it-IT" sz="1600" b="1" dirty="0" err="1"/>
              <a:t>beams</a:t>
            </a:r>
            <a:r>
              <a:rPr lang="it-IT" sz="1600" b="1" dirty="0"/>
              <a:t> </a:t>
            </a:r>
            <a:r>
              <a:rPr lang="it-IT" sz="1600" b="1" dirty="0" err="1"/>
              <a:t>at</a:t>
            </a:r>
            <a:r>
              <a:rPr lang="it-IT" sz="1600" b="1" dirty="0"/>
              <a:t> </a:t>
            </a:r>
            <a:r>
              <a:rPr lang="it-IT" sz="1600" b="1" dirty="0" err="1"/>
              <a:t>lower</a:t>
            </a:r>
            <a:r>
              <a:rPr lang="it-IT" sz="1600" b="1" dirty="0"/>
              <a:t> energy (≈30 </a:t>
            </a:r>
            <a:r>
              <a:rPr lang="it-IT" sz="1600" b="1" dirty="0" err="1"/>
              <a:t>AMeV</a:t>
            </a:r>
            <a:r>
              <a:rPr lang="it-IT" sz="1600" b="1" dirty="0"/>
              <a:t>) and </a:t>
            </a:r>
            <a:r>
              <a:rPr lang="it-IT" sz="1600" b="1" dirty="0" err="1"/>
              <a:t>thinner</a:t>
            </a:r>
            <a:r>
              <a:rPr lang="it-IT" sz="1600" b="1" dirty="0"/>
              <a:t> target </a:t>
            </a:r>
            <a:r>
              <a:rPr lang="it-IT" sz="1600" b="1" dirty="0" err="1"/>
              <a:t>will</a:t>
            </a:r>
            <a:r>
              <a:rPr lang="it-IT" sz="1600" b="1" dirty="0"/>
              <a:t> </a:t>
            </a:r>
            <a:r>
              <a:rPr lang="it-IT" sz="1600" b="1" dirty="0" err="1"/>
              <a:t>give</a:t>
            </a:r>
            <a:r>
              <a:rPr lang="it-IT" sz="1600" b="1" dirty="0"/>
              <a:t> </a:t>
            </a:r>
            <a:r>
              <a:rPr lang="it-IT" sz="1600" b="1" dirty="0" err="1"/>
              <a:t>about</a:t>
            </a:r>
            <a:r>
              <a:rPr lang="it-IT" sz="1600" b="1" dirty="0"/>
              <a:t> yield </a:t>
            </a:r>
            <a:r>
              <a:rPr lang="it-IT" sz="1600" b="1" dirty="0" err="1"/>
              <a:t>lower</a:t>
            </a:r>
            <a:r>
              <a:rPr lang="it-IT" sz="1600" b="1" dirty="0"/>
              <a:t> by ≈ 1 order of </a:t>
            </a:r>
            <a:r>
              <a:rPr lang="it-IT" sz="1600" b="1" dirty="0" err="1"/>
              <a:t>magnitude</a:t>
            </a:r>
            <a:r>
              <a:rPr lang="it-IT" sz="1600" b="1" dirty="0"/>
              <a:t> and </a:t>
            </a:r>
            <a:r>
              <a:rPr lang="it-IT" sz="1600" b="1" dirty="0" err="1"/>
              <a:t>final</a:t>
            </a:r>
            <a:r>
              <a:rPr lang="it-IT" sz="1600" b="1" dirty="0"/>
              <a:t> energies of 15-25 </a:t>
            </a:r>
            <a:r>
              <a:rPr lang="it-IT" sz="1600" b="1" dirty="0" err="1"/>
              <a:t>AMeV</a:t>
            </a:r>
            <a:endParaRPr lang="en-GB" sz="1600" dirty="0"/>
          </a:p>
        </p:txBody>
      </p:sp>
      <p:sp>
        <p:nvSpPr>
          <p:cNvPr id="15" name="CasellaDiTesto 14">
            <a:extLst>
              <a:ext uri="{FF2B5EF4-FFF2-40B4-BE49-F238E27FC236}">
                <a16:creationId xmlns:a16="http://schemas.microsoft.com/office/drawing/2014/main" id="{E3E1E514-50A2-4093-8E77-F30AB547E92A}"/>
              </a:ext>
            </a:extLst>
          </p:cNvPr>
          <p:cNvSpPr txBox="1"/>
          <p:nvPr/>
        </p:nvSpPr>
        <p:spPr>
          <a:xfrm>
            <a:off x="5669659" y="5773087"/>
            <a:ext cx="4019622" cy="6463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b="1" dirty="0" err="1">
                <a:solidFill>
                  <a:schemeClr val="tx1"/>
                </a:solidFill>
              </a:rPr>
              <a:t>Expected</a:t>
            </a:r>
            <a:r>
              <a:rPr lang="it-IT" b="1" dirty="0">
                <a:solidFill>
                  <a:schemeClr val="tx1"/>
                </a:solidFill>
              </a:rPr>
              <a:t> yield (</a:t>
            </a:r>
            <a:r>
              <a:rPr lang="it-IT" b="1" dirty="0" err="1">
                <a:solidFill>
                  <a:schemeClr val="tx1"/>
                </a:solidFill>
              </a:rPr>
              <a:t>pps</a:t>
            </a:r>
            <a:r>
              <a:rPr lang="it-IT" b="1" dirty="0">
                <a:solidFill>
                  <a:schemeClr val="tx1"/>
                </a:solidFill>
              </a:rPr>
              <a:t>)</a:t>
            </a:r>
          </a:p>
          <a:p>
            <a:r>
              <a:rPr lang="it-IT" b="1" dirty="0">
                <a:solidFill>
                  <a:schemeClr val="tx1"/>
                </a:solidFill>
              </a:rPr>
              <a:t>Energy after the exit </a:t>
            </a:r>
            <a:r>
              <a:rPr lang="it-IT" b="1" dirty="0" err="1">
                <a:solidFill>
                  <a:schemeClr val="tx1"/>
                </a:solidFill>
              </a:rPr>
              <a:t>slit</a:t>
            </a:r>
            <a:r>
              <a:rPr lang="it-IT" b="1" dirty="0">
                <a:solidFill>
                  <a:schemeClr val="tx1"/>
                </a:solidFill>
              </a:rPr>
              <a:t> (</a:t>
            </a:r>
            <a:r>
              <a:rPr lang="it-IT" b="1" dirty="0" err="1">
                <a:solidFill>
                  <a:schemeClr val="tx1"/>
                </a:solidFill>
              </a:rPr>
              <a:t>AMeV</a:t>
            </a:r>
            <a:r>
              <a:rPr lang="it-IT" b="1" dirty="0">
                <a:solidFill>
                  <a:schemeClr val="tx1"/>
                </a:solidFill>
              </a:rPr>
              <a:t>)</a:t>
            </a:r>
            <a:endParaRPr lang="en-GB" b="1" dirty="0">
              <a:solidFill>
                <a:schemeClr val="tx1"/>
              </a:solidFill>
            </a:endParaRPr>
          </a:p>
        </p:txBody>
      </p:sp>
      <p:cxnSp>
        <p:nvCxnSpPr>
          <p:cNvPr id="16" name="Connettore 2 15">
            <a:extLst>
              <a:ext uri="{FF2B5EF4-FFF2-40B4-BE49-F238E27FC236}">
                <a16:creationId xmlns:a16="http://schemas.microsoft.com/office/drawing/2014/main" id="{2CA04F90-B664-4625-8604-4847DD09E862}"/>
              </a:ext>
            </a:extLst>
          </p:cNvPr>
          <p:cNvCxnSpPr>
            <a:cxnSpLocks/>
          </p:cNvCxnSpPr>
          <p:nvPr/>
        </p:nvCxnSpPr>
        <p:spPr>
          <a:xfrm flipH="1" flipV="1">
            <a:off x="4146077" y="5805264"/>
            <a:ext cx="1589883" cy="18445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D783AB6C-8883-4D7C-A6AB-9BA82507C6D1}"/>
              </a:ext>
            </a:extLst>
          </p:cNvPr>
          <p:cNvCxnSpPr>
            <a:cxnSpLocks/>
          </p:cNvCxnSpPr>
          <p:nvPr/>
        </p:nvCxnSpPr>
        <p:spPr>
          <a:xfrm flipH="1" flipV="1">
            <a:off x="4079776" y="6095646"/>
            <a:ext cx="1637179" cy="21367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95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18</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CasellaDiTesto 10">
            <a:extLst>
              <a:ext uri="{FF2B5EF4-FFF2-40B4-BE49-F238E27FC236}">
                <a16:creationId xmlns:a16="http://schemas.microsoft.com/office/drawing/2014/main" id="{C0DB2447-3383-4A91-80F9-E64C7A14DB90}"/>
              </a:ext>
            </a:extLst>
          </p:cNvPr>
          <p:cNvSpPr txBox="1"/>
          <p:nvPr/>
        </p:nvSpPr>
        <p:spPr>
          <a:xfrm>
            <a:off x="164200" y="522132"/>
            <a:ext cx="116652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baseline="30000" dirty="0">
                <a:solidFill>
                  <a:srgbClr val="00B050"/>
                </a:solidFill>
              </a:rPr>
              <a:t>12</a:t>
            </a:r>
            <a:r>
              <a:rPr lang="it-IT" b="1" dirty="0">
                <a:solidFill>
                  <a:srgbClr val="00B050"/>
                </a:solidFill>
                <a:latin typeface="Calibri"/>
              </a:rPr>
              <a:t>C</a:t>
            </a:r>
            <a:r>
              <a:rPr lang="it-IT" b="1" baseline="30000" dirty="0">
                <a:solidFill>
                  <a:srgbClr val="00B050"/>
                </a:solidFill>
                <a:latin typeface="Calibri"/>
              </a:rPr>
              <a:t>6</a:t>
            </a:r>
            <a:r>
              <a:rPr lang="it-IT" b="1" baseline="30000" dirty="0">
                <a:solidFill>
                  <a:srgbClr val="00B050"/>
                </a:solidFill>
              </a:rPr>
              <a:t>+</a:t>
            </a:r>
            <a:r>
              <a:rPr lang="it-IT" b="1" dirty="0">
                <a:solidFill>
                  <a:srgbClr val="00B050"/>
                </a:solidFill>
              </a:rPr>
              <a:t> @ 60 </a:t>
            </a:r>
            <a:r>
              <a:rPr lang="it-IT" b="1" dirty="0" err="1">
                <a:solidFill>
                  <a:srgbClr val="00B050"/>
                </a:solidFill>
              </a:rPr>
              <a:t>AMeV</a:t>
            </a:r>
            <a:r>
              <a:rPr lang="it-IT" b="1" dirty="0">
                <a:solidFill>
                  <a:srgbClr val="00B050"/>
                </a:solidFill>
              </a:rPr>
              <a:t> - </a:t>
            </a:r>
            <a:r>
              <a:rPr lang="it-IT" b="1" baseline="30000" dirty="0">
                <a:solidFill>
                  <a:srgbClr val="00B050"/>
                </a:solidFill>
              </a:rPr>
              <a:t>18</a:t>
            </a:r>
            <a:r>
              <a:rPr lang="it-IT" b="1" dirty="0">
                <a:solidFill>
                  <a:srgbClr val="00B050"/>
                </a:solidFill>
              </a:rPr>
              <a:t>O</a:t>
            </a:r>
            <a:r>
              <a:rPr lang="it-IT" b="1" baseline="30000" dirty="0">
                <a:solidFill>
                  <a:srgbClr val="00B050"/>
                </a:solidFill>
              </a:rPr>
              <a:t>8+</a:t>
            </a:r>
            <a:r>
              <a:rPr lang="it-IT" b="1" dirty="0">
                <a:solidFill>
                  <a:srgbClr val="00B050"/>
                </a:solidFill>
              </a:rPr>
              <a:t> @ 70 </a:t>
            </a:r>
            <a:r>
              <a:rPr lang="it-IT" b="1" dirty="0" err="1">
                <a:solidFill>
                  <a:srgbClr val="00B050"/>
                </a:solidFill>
              </a:rPr>
              <a:t>AMeV</a:t>
            </a:r>
            <a:r>
              <a:rPr lang="it-IT" b="1" dirty="0">
                <a:solidFill>
                  <a:srgbClr val="00B050"/>
                </a:solidFill>
              </a:rPr>
              <a:t> - </a:t>
            </a:r>
            <a:r>
              <a:rPr lang="it-IT" b="1" baseline="30000" dirty="0">
                <a:solidFill>
                  <a:srgbClr val="00B050"/>
                </a:solidFill>
              </a:rPr>
              <a:t>20</a:t>
            </a:r>
            <a:r>
              <a:rPr lang="it-IT" b="1" dirty="0">
                <a:solidFill>
                  <a:srgbClr val="00B050"/>
                </a:solidFill>
              </a:rPr>
              <a:t>Ne</a:t>
            </a:r>
            <a:r>
              <a:rPr lang="it-IT" b="1" baseline="30000" dirty="0">
                <a:solidFill>
                  <a:srgbClr val="00B050"/>
                </a:solidFill>
              </a:rPr>
              <a:t>10+</a:t>
            </a:r>
            <a:r>
              <a:rPr lang="it-IT" b="1" dirty="0">
                <a:solidFill>
                  <a:srgbClr val="00B050"/>
                </a:solidFill>
              </a:rPr>
              <a:t> 2 kW  @ 70 </a:t>
            </a:r>
            <a:r>
              <a:rPr lang="it-IT" b="1" dirty="0" err="1">
                <a:solidFill>
                  <a:srgbClr val="00B050"/>
                </a:solidFill>
              </a:rPr>
              <a:t>AMeV</a:t>
            </a:r>
            <a:r>
              <a:rPr lang="it-IT" b="1" dirty="0">
                <a:solidFill>
                  <a:srgbClr val="00B050"/>
                </a:solidFill>
              </a:rPr>
              <a:t> on 2500-1500-1250 </a:t>
            </a:r>
            <a:r>
              <a:rPr lang="it-IT" b="1" dirty="0" err="1">
                <a:solidFill>
                  <a:srgbClr val="00B050"/>
                </a:solidFill>
              </a:rPr>
              <a:t>um</a:t>
            </a:r>
            <a:r>
              <a:rPr lang="it-IT" b="1" dirty="0">
                <a:solidFill>
                  <a:srgbClr val="00B050"/>
                </a:solidFill>
              </a:rPr>
              <a:t> </a:t>
            </a:r>
            <a:r>
              <a:rPr lang="it-IT" b="1" baseline="30000" dirty="0">
                <a:solidFill>
                  <a:srgbClr val="00B050"/>
                </a:solidFill>
              </a:rPr>
              <a:t>9</a:t>
            </a:r>
            <a:r>
              <a:rPr lang="it-IT" b="1" dirty="0">
                <a:solidFill>
                  <a:srgbClr val="00B050"/>
                </a:solidFill>
              </a:rPr>
              <a:t>Be target </a:t>
            </a:r>
          </a:p>
        </p:txBody>
      </p:sp>
      <p:graphicFrame>
        <p:nvGraphicFramePr>
          <p:cNvPr id="15" name="Tabella 14">
            <a:extLst>
              <a:ext uri="{FF2B5EF4-FFF2-40B4-BE49-F238E27FC236}">
                <a16:creationId xmlns:a16="http://schemas.microsoft.com/office/drawing/2014/main" id="{79BCFAE0-12E7-4CEA-8253-DCC7CAF0A4E7}"/>
              </a:ext>
            </a:extLst>
          </p:cNvPr>
          <p:cNvGraphicFramePr>
            <a:graphicFrameLocks noGrp="1"/>
          </p:cNvGraphicFramePr>
          <p:nvPr>
            <p:extLst>
              <p:ext uri="{D42A27DB-BD31-4B8C-83A1-F6EECF244321}">
                <p14:modId xmlns:p14="http://schemas.microsoft.com/office/powerpoint/2010/main" val="1771011936"/>
              </p:ext>
            </p:extLst>
          </p:nvPr>
        </p:nvGraphicFramePr>
        <p:xfrm>
          <a:off x="335360" y="980728"/>
          <a:ext cx="10368000" cy="5832000"/>
        </p:xfrm>
        <a:graphic>
          <a:graphicData uri="http://schemas.openxmlformats.org/drawingml/2006/table">
            <a:tbl>
              <a:tblPr firstRow="1">
                <a:tableStyleId>{5C22544A-7EE6-4342-B048-85BDC9FD1C3A}</a:tableStyleId>
              </a:tblPr>
              <a:tblGrid>
                <a:gridCol w="648000">
                  <a:extLst>
                    <a:ext uri="{9D8B030D-6E8A-4147-A177-3AD203B41FA5}">
                      <a16:colId xmlns:a16="http://schemas.microsoft.com/office/drawing/2014/main" val="3932585215"/>
                    </a:ext>
                  </a:extLst>
                </a:gridCol>
                <a:gridCol w="648000">
                  <a:extLst>
                    <a:ext uri="{9D8B030D-6E8A-4147-A177-3AD203B41FA5}">
                      <a16:colId xmlns:a16="http://schemas.microsoft.com/office/drawing/2014/main" val="1838043191"/>
                    </a:ext>
                  </a:extLst>
                </a:gridCol>
                <a:gridCol w="648000">
                  <a:extLst>
                    <a:ext uri="{9D8B030D-6E8A-4147-A177-3AD203B41FA5}">
                      <a16:colId xmlns:a16="http://schemas.microsoft.com/office/drawing/2014/main" val="4056148760"/>
                    </a:ext>
                  </a:extLst>
                </a:gridCol>
                <a:gridCol w="648000">
                  <a:extLst>
                    <a:ext uri="{9D8B030D-6E8A-4147-A177-3AD203B41FA5}">
                      <a16:colId xmlns:a16="http://schemas.microsoft.com/office/drawing/2014/main" val="426528515"/>
                    </a:ext>
                  </a:extLst>
                </a:gridCol>
                <a:gridCol w="648000">
                  <a:extLst>
                    <a:ext uri="{9D8B030D-6E8A-4147-A177-3AD203B41FA5}">
                      <a16:colId xmlns:a16="http://schemas.microsoft.com/office/drawing/2014/main" val="2890051832"/>
                    </a:ext>
                  </a:extLst>
                </a:gridCol>
                <a:gridCol w="648000">
                  <a:extLst>
                    <a:ext uri="{9D8B030D-6E8A-4147-A177-3AD203B41FA5}">
                      <a16:colId xmlns:a16="http://schemas.microsoft.com/office/drawing/2014/main" val="3496537303"/>
                    </a:ext>
                  </a:extLst>
                </a:gridCol>
                <a:gridCol w="648000">
                  <a:extLst>
                    <a:ext uri="{9D8B030D-6E8A-4147-A177-3AD203B41FA5}">
                      <a16:colId xmlns:a16="http://schemas.microsoft.com/office/drawing/2014/main" val="1530032506"/>
                    </a:ext>
                  </a:extLst>
                </a:gridCol>
                <a:gridCol w="648000">
                  <a:extLst>
                    <a:ext uri="{9D8B030D-6E8A-4147-A177-3AD203B41FA5}">
                      <a16:colId xmlns:a16="http://schemas.microsoft.com/office/drawing/2014/main" val="1752015902"/>
                    </a:ext>
                  </a:extLst>
                </a:gridCol>
                <a:gridCol w="648000">
                  <a:extLst>
                    <a:ext uri="{9D8B030D-6E8A-4147-A177-3AD203B41FA5}">
                      <a16:colId xmlns:a16="http://schemas.microsoft.com/office/drawing/2014/main" val="2139185932"/>
                    </a:ext>
                  </a:extLst>
                </a:gridCol>
                <a:gridCol w="648000">
                  <a:extLst>
                    <a:ext uri="{9D8B030D-6E8A-4147-A177-3AD203B41FA5}">
                      <a16:colId xmlns:a16="http://schemas.microsoft.com/office/drawing/2014/main" val="1883563428"/>
                    </a:ext>
                  </a:extLst>
                </a:gridCol>
                <a:gridCol w="648000">
                  <a:extLst>
                    <a:ext uri="{9D8B030D-6E8A-4147-A177-3AD203B41FA5}">
                      <a16:colId xmlns:a16="http://schemas.microsoft.com/office/drawing/2014/main" val="3359196845"/>
                    </a:ext>
                  </a:extLst>
                </a:gridCol>
                <a:gridCol w="648000">
                  <a:extLst>
                    <a:ext uri="{9D8B030D-6E8A-4147-A177-3AD203B41FA5}">
                      <a16:colId xmlns:a16="http://schemas.microsoft.com/office/drawing/2014/main" val="2905524149"/>
                    </a:ext>
                  </a:extLst>
                </a:gridCol>
                <a:gridCol w="648000">
                  <a:extLst>
                    <a:ext uri="{9D8B030D-6E8A-4147-A177-3AD203B41FA5}">
                      <a16:colId xmlns:a16="http://schemas.microsoft.com/office/drawing/2014/main" val="109171107"/>
                    </a:ext>
                  </a:extLst>
                </a:gridCol>
                <a:gridCol w="648000">
                  <a:extLst>
                    <a:ext uri="{9D8B030D-6E8A-4147-A177-3AD203B41FA5}">
                      <a16:colId xmlns:a16="http://schemas.microsoft.com/office/drawing/2014/main" val="1166483190"/>
                    </a:ext>
                  </a:extLst>
                </a:gridCol>
                <a:gridCol w="648000">
                  <a:extLst>
                    <a:ext uri="{9D8B030D-6E8A-4147-A177-3AD203B41FA5}">
                      <a16:colId xmlns:a16="http://schemas.microsoft.com/office/drawing/2014/main" val="3974197427"/>
                    </a:ext>
                  </a:extLst>
                </a:gridCol>
                <a:gridCol w="648000">
                  <a:extLst>
                    <a:ext uri="{9D8B030D-6E8A-4147-A177-3AD203B41FA5}">
                      <a16:colId xmlns:a16="http://schemas.microsoft.com/office/drawing/2014/main" val="300645538"/>
                    </a:ext>
                  </a:extLst>
                </a:gridCol>
              </a:tblGrid>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Ne</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8.7E5</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53</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Ne</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3.1E7</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51</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19</a:t>
                      </a:r>
                      <a:r>
                        <a:rPr lang="it-IT" sz="1400" b="1" i="0" kern="1200" dirty="0">
                          <a:solidFill>
                            <a:schemeClr val="tx1"/>
                          </a:solidFill>
                          <a:effectLst/>
                          <a:latin typeface="Garamond" panose="02020404030301010803" pitchFamily="18" charset="0"/>
                        </a:rPr>
                        <a:t>Ne</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6.0E8</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52</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20</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21</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22</a:t>
                      </a:r>
                      <a:r>
                        <a:rPr lang="it-IT" sz="1400" b="1" i="0" kern="1200" dirty="0">
                          <a:solidFill>
                            <a:schemeClr val="tx1"/>
                          </a:solidFill>
                          <a:effectLst/>
                          <a:latin typeface="Garamond" panose="02020404030301010803" pitchFamily="18" charset="0"/>
                        </a:rPr>
                        <a:t>Ne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25</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26</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27</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28</a:t>
                      </a:r>
                      <a:r>
                        <a:rPr lang="it-IT" sz="1400" b="1" i="0" kern="1200" spc="0" baseline="0" dirty="0">
                          <a:ln>
                            <a:noFill/>
                          </a:ln>
                          <a:solidFill>
                            <a:schemeClr val="bg1"/>
                          </a:solidFill>
                          <a:effectLst/>
                          <a:latin typeface="Garamond" panose="02020404030301010803" pitchFamily="18" charset="0"/>
                        </a:rPr>
                        <a:t>Ne</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extLst>
                  <a:ext uri="{0D108BD9-81ED-4DB2-BD59-A6C34878D82A}">
                    <a16:rowId xmlns:a16="http://schemas.microsoft.com/office/drawing/2014/main" val="97816490"/>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F</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1.7E8</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50</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F</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19</a:t>
                      </a:r>
                      <a:r>
                        <a:rPr lang="it-IT" sz="1400" b="1" i="0" kern="1200" dirty="0">
                          <a:solidFill>
                            <a:schemeClr val="tx1"/>
                          </a:solidFill>
                          <a:effectLst/>
                          <a:latin typeface="Garamond" panose="02020404030301010803" pitchFamily="18" charset="0"/>
                        </a:rPr>
                        <a:t>F</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20</a:t>
                      </a:r>
                      <a:r>
                        <a:rPr lang="it-IT" sz="1400" b="1" i="0" kern="1200" dirty="0">
                          <a:solidFill>
                            <a:schemeClr val="bg1"/>
                          </a:solidFill>
                          <a:effectLst/>
                          <a:latin typeface="Garamond" panose="02020404030301010803" pitchFamily="18" charset="0"/>
                        </a:rPr>
                        <a:t>F</a:t>
                      </a:r>
                    </a:p>
                    <a:p>
                      <a:pPr marL="0" marR="0" indent="0" algn="ctr" rtl="0" eaLnBrk="1" fontAlgn="auto" latinLnBrk="0" hangingPunct="1">
                        <a:spcBef>
                          <a:spcPts val="0"/>
                        </a:spcBef>
                        <a:spcAft>
                          <a:spcPts val="0"/>
                        </a:spcAft>
                      </a:pPr>
                      <a:r>
                        <a:rPr lang="it-IT" sz="1400" b="1" i="0" kern="1200" dirty="0">
                          <a:solidFill>
                            <a:schemeClr val="bg1"/>
                          </a:solidFill>
                          <a:effectLst/>
                          <a:latin typeface="Garamond" panose="02020404030301010803" pitchFamily="18" charset="0"/>
                        </a:rPr>
                        <a:t>9.5E6</a:t>
                      </a:r>
                    </a:p>
                    <a:p>
                      <a:pPr marL="0" marR="0" indent="0" algn="ctr" rtl="0" eaLnBrk="1" fontAlgn="auto" latinLnBrk="0" hangingPunct="1">
                        <a:spcBef>
                          <a:spcPts val="0"/>
                        </a:spcBef>
                        <a:spcAft>
                          <a:spcPts val="0"/>
                        </a:spcAft>
                      </a:pPr>
                      <a:r>
                        <a:rPr lang="it-IT" sz="1400" b="1" i="0" kern="1200" dirty="0">
                          <a:solidFill>
                            <a:schemeClr val="bg1"/>
                          </a:solidFill>
                          <a:effectLst/>
                          <a:latin typeface="Garamond" panose="02020404030301010803" pitchFamily="18" charset="0"/>
                        </a:rPr>
                        <a:t>55</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25</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26</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27</a:t>
                      </a:r>
                      <a:r>
                        <a:rPr lang="it-IT" sz="1400" b="1" i="0" kern="1200" spc="0" baseline="0" dirty="0">
                          <a:ln>
                            <a:noFill/>
                          </a:ln>
                          <a:solidFill>
                            <a:schemeClr val="bg1"/>
                          </a:solidFill>
                          <a:effectLst/>
                          <a:latin typeface="Garamond" panose="02020404030301010803" pitchFamily="18" charset="0"/>
                        </a:rPr>
                        <a:t>F</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extLst>
                  <a:ext uri="{0D108BD9-81ED-4DB2-BD59-A6C34878D82A}">
                    <a16:rowId xmlns:a16="http://schemas.microsoft.com/office/drawing/2014/main" val="2886319041"/>
                  </a:ext>
                </a:extLst>
              </a:tr>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dirty="0">
                          <a:solidFill>
                            <a:schemeClr val="tx1"/>
                          </a:solidFill>
                          <a:effectLst/>
                          <a:latin typeface="Garamond" panose="02020404030301010803" pitchFamily="18" charset="0"/>
                        </a:rPr>
                        <a:t>O</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7.2E4</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54</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14</a:t>
                      </a:r>
                      <a:r>
                        <a:rPr lang="it-IT" sz="1400" b="1" i="0" kern="1200" dirty="0">
                          <a:solidFill>
                            <a:schemeClr val="tx1"/>
                          </a:solidFill>
                          <a:effectLst/>
                          <a:latin typeface="Garamond" panose="02020404030301010803" pitchFamily="18" charset="0"/>
                        </a:rPr>
                        <a:t>O</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1.4E6</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40</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15</a:t>
                      </a:r>
                      <a:r>
                        <a:rPr lang="it-IT" sz="1400" b="1" i="0" kern="1200" dirty="0">
                          <a:solidFill>
                            <a:schemeClr val="tx1"/>
                          </a:solidFill>
                          <a:effectLst/>
                          <a:latin typeface="Garamond" panose="02020404030301010803" pitchFamily="18" charset="0"/>
                        </a:rPr>
                        <a:t>O</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2.8E7</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54</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16</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17</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18</a:t>
                      </a:r>
                      <a:r>
                        <a:rPr lang="it-IT" sz="1400" b="1" i="0" kern="1200" dirty="0">
                          <a:solidFill>
                            <a:schemeClr val="tx1"/>
                          </a:solidFill>
                          <a:effectLst/>
                          <a:latin typeface="Garamond" panose="02020404030301010803" pitchFamily="18" charset="0"/>
                        </a:rPr>
                        <a:t>O</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O</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2.3E6</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39</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24</a:t>
                      </a:r>
                      <a:r>
                        <a:rPr lang="it-IT" sz="1400" b="1" i="0" kern="1200" spc="0" baseline="0" dirty="0">
                          <a:ln>
                            <a:noFill/>
                          </a:ln>
                          <a:solidFill>
                            <a:schemeClr val="bg1"/>
                          </a:solidFill>
                          <a:effectLst/>
                          <a:latin typeface="Garamond" panose="02020404030301010803" pitchFamily="18" charset="0"/>
                        </a:rPr>
                        <a:t>O</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447033774"/>
                  </a:ext>
                </a:extLst>
              </a:tr>
              <a:tr h="648000">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12</a:t>
                      </a:r>
                      <a:r>
                        <a:rPr lang="it-IT" sz="1400" b="1" i="0" kern="1200" dirty="0">
                          <a:solidFill>
                            <a:schemeClr val="tx1"/>
                          </a:solidFill>
                          <a:effectLst/>
                          <a:latin typeface="Garamond" panose="02020404030301010803" pitchFamily="18" charset="0"/>
                        </a:rPr>
                        <a:t>N</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1.2E6</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49</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dirty="0">
                          <a:solidFill>
                            <a:schemeClr val="tx1"/>
                          </a:solidFill>
                          <a:effectLst/>
                          <a:latin typeface="Garamond" panose="02020404030301010803" pitchFamily="18" charset="0"/>
                        </a:rPr>
                        <a:t>N</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2.3E7</a:t>
                      </a:r>
                    </a:p>
                    <a:p>
                      <a:pPr marL="0" algn="ctr" rtl="0" eaLnBrk="1" latinLnBrk="0" hangingPunct="1">
                        <a:spcBef>
                          <a:spcPts val="0"/>
                        </a:spcBef>
                        <a:spcAft>
                          <a:spcPts val="0"/>
                        </a:spcAft>
                      </a:pPr>
                      <a:r>
                        <a:rPr lang="it-IT" sz="1400" b="1" i="0" kern="1200" dirty="0">
                          <a:solidFill>
                            <a:schemeClr val="tx1"/>
                          </a:solidFill>
                          <a:effectLst/>
                          <a:latin typeface="Garamond" panose="02020404030301010803" pitchFamily="18" charset="0"/>
                        </a:rPr>
                        <a:t>50</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14</a:t>
                      </a:r>
                      <a:r>
                        <a:rPr lang="it-IT" sz="1400" b="1" i="0" kern="1200" baseline="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15</a:t>
                      </a:r>
                      <a:r>
                        <a:rPr lang="it-IT" sz="1400" b="1" i="0" kern="1200" baseline="0" dirty="0">
                          <a:solidFill>
                            <a:schemeClr val="tx1"/>
                          </a:solidFill>
                          <a:effectLst/>
                          <a:latin typeface="Garamond" panose="02020404030301010803" pitchFamily="18" charset="0"/>
                        </a:rPr>
                        <a:t>N</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16</a:t>
                      </a:r>
                      <a:r>
                        <a:rPr lang="it-IT" sz="1400" b="1" i="0" kern="1200" baseline="0" dirty="0">
                          <a:solidFill>
                            <a:schemeClr val="bg1"/>
                          </a:solidFill>
                          <a:effectLst/>
                          <a:latin typeface="Garamond" panose="02020404030301010803" pitchFamily="18" charset="0"/>
                        </a:rPr>
                        <a:t>N</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6.9E8</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53</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N</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3.2E8</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57</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18</a:t>
                      </a:r>
                      <a:r>
                        <a:rPr lang="it-IT" sz="1400" b="1" i="0" kern="1200" spc="0" baseline="0" dirty="0">
                          <a:ln>
                            <a:noFill/>
                          </a:ln>
                          <a:solidFill>
                            <a:schemeClr val="bg1"/>
                          </a:solidFill>
                          <a:effectLst/>
                          <a:latin typeface="Garamond" panose="02020404030301010803" pitchFamily="18" charset="0"/>
                        </a:rPr>
                        <a:t>N</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3.7E6</a:t>
                      </a:r>
                    </a:p>
                    <a:p>
                      <a:pPr marL="0" marR="0" indent="0" algn="ctr" rtl="0" eaLnBrk="1" fontAlgn="auto" latinLnBrk="0" hangingPunct="1">
                        <a:spcBef>
                          <a:spcPts val="0"/>
                        </a:spcBef>
                        <a:spcAft>
                          <a:spcPts val="0"/>
                        </a:spcAft>
                      </a:pPr>
                      <a:r>
                        <a:rPr lang="it-IT" sz="1400" b="1" i="0" dirty="0">
                          <a:solidFill>
                            <a:schemeClr val="bg1"/>
                          </a:solidFill>
                          <a:effectLst/>
                          <a:latin typeface="Garamond" panose="02020404030301010803" pitchFamily="18" charset="0"/>
                        </a:rPr>
                        <a:t>57</a:t>
                      </a: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21</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23</a:t>
                      </a:r>
                      <a:r>
                        <a:rPr lang="it-IT" sz="1400" b="1" i="0" kern="1200" spc="0" baseline="0" dirty="0">
                          <a:ln>
                            <a:noFill/>
                          </a:ln>
                          <a:solidFill>
                            <a:schemeClr val="bg1"/>
                          </a:solidFill>
                          <a:effectLst/>
                          <a:latin typeface="Garamond" panose="02020404030301010803" pitchFamily="18" charset="0"/>
                        </a:rPr>
                        <a:t>N</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69582262"/>
                  </a:ext>
                </a:extLst>
              </a:tr>
              <a:tr h="648000">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9</a:t>
                      </a:r>
                      <a:r>
                        <a:rPr lang="it-IT" sz="1400" b="1" i="0" kern="1200" dirty="0">
                          <a:solidFill>
                            <a:schemeClr val="tx1"/>
                          </a:solidFill>
                          <a:effectLst/>
                          <a:latin typeface="Garamond" panose="02020404030301010803" pitchFamily="18" charset="0"/>
                        </a:rPr>
                        <a:t>C</a:t>
                      </a:r>
                    </a:p>
                    <a:p>
                      <a:pPr marL="0" marR="0" lvl="0" indent="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4.0E5</a:t>
                      </a:r>
                    </a:p>
                    <a:p>
                      <a:pPr marL="0" marR="0" lvl="0" indent="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45</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10</a:t>
                      </a:r>
                      <a:r>
                        <a:rPr lang="it-IT" sz="1400" b="1" i="0" kern="1200" dirty="0">
                          <a:solidFill>
                            <a:schemeClr val="tx1"/>
                          </a:solidFill>
                          <a:effectLst/>
                          <a:latin typeface="Garamond" panose="02020404030301010803" pitchFamily="18" charset="0"/>
                        </a:rPr>
                        <a:t>C</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1.1E7</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43</a:t>
                      </a: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11</a:t>
                      </a:r>
                      <a:r>
                        <a:rPr lang="it-IT" sz="1400" b="1" i="0" kern="1200" dirty="0">
                          <a:solidFill>
                            <a:schemeClr val="tx1"/>
                          </a:solidFill>
                          <a:effectLst/>
                          <a:latin typeface="Garamond" panose="02020404030301010803" pitchFamily="18" charset="0"/>
                        </a:rPr>
                        <a:t>C</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2.2E8</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44</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12</a:t>
                      </a:r>
                      <a:r>
                        <a:rPr lang="it-IT" sz="1400" b="1" i="0" kern="1200" baseline="0" dirty="0">
                          <a:solidFill>
                            <a:schemeClr val="tx1"/>
                          </a:solidFill>
                          <a:effectLst/>
                          <a:latin typeface="Garamond" panose="02020404030301010803" pitchFamily="18" charset="0"/>
                        </a:rPr>
                        <a:t>C</a:t>
                      </a:r>
                      <a:endParaRPr lang="it-IT" sz="1400" b="1" i="0" dirty="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0000"/>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13</a:t>
                      </a:r>
                      <a:r>
                        <a:rPr lang="it-IT" sz="1400" b="1" i="0" kern="1200" baseline="0" dirty="0">
                          <a:solidFill>
                            <a:schemeClr val="tx1"/>
                          </a:solidFill>
                          <a:effectLst/>
                          <a:latin typeface="Garamond" panose="02020404030301010803" pitchFamily="18" charset="0"/>
                        </a:rPr>
                        <a:t>C</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14</a:t>
                      </a:r>
                      <a:r>
                        <a:rPr lang="it-IT" sz="1400" b="1" i="0" kern="1200" spc="0" baseline="0" dirty="0">
                          <a:ln>
                            <a:noFill/>
                          </a:ln>
                          <a:solidFill>
                            <a:schemeClr val="bg1"/>
                          </a:solidFill>
                          <a:effectLst/>
                          <a:latin typeface="Garamond" panose="02020404030301010803" pitchFamily="18" charset="0"/>
                        </a:rPr>
                        <a:t>C</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1.1E8</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59</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15</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4.0E7</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59</a:t>
                      </a: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16</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1.4E7</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60</a:t>
                      </a:r>
                    </a:p>
                  </a:txBody>
                  <a:tcPr marL="0" marR="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1.2E5</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58</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18</a:t>
                      </a:r>
                      <a:r>
                        <a:rPr lang="it-IT" sz="1400" b="1" i="0" kern="1200" spc="0" baseline="0" dirty="0">
                          <a:ln>
                            <a:noFill/>
                          </a:ln>
                          <a:solidFill>
                            <a:schemeClr val="bg1"/>
                          </a:solidFill>
                          <a:effectLst/>
                          <a:latin typeface="Garamond" panose="02020404030301010803" pitchFamily="18" charset="0"/>
                        </a:rPr>
                        <a:t>C</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4.8E2</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55</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20</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22</a:t>
                      </a:r>
                      <a:r>
                        <a:rPr lang="it-IT" sz="1400" b="1" i="0" kern="1200" spc="0" baseline="0" dirty="0">
                          <a:ln>
                            <a:noFill/>
                          </a:ln>
                          <a:solidFill>
                            <a:schemeClr val="bg1"/>
                          </a:solidFill>
                          <a:effectLst/>
                          <a:latin typeface="Garamond" panose="02020404030301010803" pitchFamily="18" charset="0"/>
                        </a:rPr>
                        <a:t>C</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70406571"/>
                  </a:ext>
                </a:extLst>
              </a:tr>
              <a:tr h="648000">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8</a:t>
                      </a:r>
                      <a:r>
                        <a:rPr lang="it-IT" sz="1400" b="1" i="0" kern="1200" dirty="0">
                          <a:solidFill>
                            <a:schemeClr val="tx1"/>
                          </a:solidFill>
                          <a:effectLst/>
                          <a:latin typeface="Garamond" panose="02020404030301010803" pitchFamily="18" charset="0"/>
                        </a:rPr>
                        <a:t>B</a:t>
                      </a:r>
                    </a:p>
                    <a:p>
                      <a:pPr marL="0" marR="0" lvl="0" indent="0" algn="ctr">
                        <a:spcBef>
                          <a:spcPts val="0"/>
                        </a:spcBef>
                        <a:spcAft>
                          <a:spcPts val="0"/>
                        </a:spcAft>
                        <a:buNone/>
                      </a:pPr>
                      <a:r>
                        <a:rPr lang="it-IT" sz="1400" b="1" i="0" kern="1200" dirty="0">
                          <a:solidFill>
                            <a:schemeClr val="tx1"/>
                          </a:solidFill>
                          <a:effectLst/>
                          <a:latin typeface="Garamond" panose="02020404030301010803" pitchFamily="18" charset="0"/>
                        </a:rPr>
                        <a:t>3.1E6</a:t>
                      </a:r>
                    </a:p>
                    <a:p>
                      <a:pPr marL="0" marR="0" lvl="0" indent="0" algn="ctr">
                        <a:spcBef>
                          <a:spcPts val="0"/>
                        </a:spcBef>
                        <a:spcAft>
                          <a:spcPts val="0"/>
                        </a:spcAft>
                        <a:buNone/>
                      </a:pPr>
                      <a:r>
                        <a:rPr lang="it-IT" sz="1400" b="1" i="0" kern="1200" dirty="0">
                          <a:solidFill>
                            <a:schemeClr val="tx1"/>
                          </a:solidFill>
                          <a:effectLst/>
                          <a:latin typeface="Garamond" panose="02020404030301010803" pitchFamily="18" charset="0"/>
                        </a:rPr>
                        <a:t>42</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10</a:t>
                      </a:r>
                      <a:r>
                        <a:rPr lang="it-IT" sz="1400" b="1" i="0" kern="1200" baseline="0" dirty="0">
                          <a:solidFill>
                            <a:schemeClr val="tx1"/>
                          </a:solidFill>
                          <a:effectLst/>
                          <a:latin typeface="Garamond" panose="02020404030301010803" pitchFamily="18" charset="0"/>
                        </a:rPr>
                        <a:t>B</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11</a:t>
                      </a:r>
                      <a:r>
                        <a:rPr lang="it-IT" sz="1400" b="1" i="0" kern="1200" baseline="0" dirty="0">
                          <a:solidFill>
                            <a:schemeClr val="tx1"/>
                          </a:solidFill>
                          <a:effectLst/>
                          <a:latin typeface="Garamond" panose="02020404030301010803" pitchFamily="18" charset="0"/>
                        </a:rPr>
                        <a:t>B</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12</a:t>
                      </a:r>
                      <a:r>
                        <a:rPr lang="it-IT" sz="1400" b="1" i="0" kern="1200" spc="0" baseline="0" dirty="0">
                          <a:ln>
                            <a:noFill/>
                          </a:ln>
                          <a:solidFill>
                            <a:schemeClr val="bg1"/>
                          </a:solidFill>
                          <a:effectLst/>
                          <a:latin typeface="Garamond" panose="02020404030301010803" pitchFamily="18" charset="0"/>
                        </a:rPr>
                        <a:t>B</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2.6E7</a:t>
                      </a:r>
                    </a:p>
                    <a:p>
                      <a:pPr marL="0" marR="0" indent="0" algn="ctr" rtl="0" eaLnBrk="1" fontAlgn="auto" latinLnBrk="0" hangingPunct="1">
                        <a:spcBef>
                          <a:spcPts val="0"/>
                        </a:spcBef>
                        <a:spcAft>
                          <a:spcPts val="0"/>
                        </a:spcAft>
                      </a:pPr>
                      <a:r>
                        <a:rPr lang="it-IT" sz="1400" b="1" i="0" kern="1200" spc="0" baseline="0" dirty="0">
                          <a:ln>
                            <a:noFill/>
                          </a:ln>
                          <a:solidFill>
                            <a:schemeClr val="bg1"/>
                          </a:solidFill>
                          <a:effectLst/>
                          <a:latin typeface="Garamond" panose="02020404030301010803" pitchFamily="18" charset="0"/>
                        </a:rPr>
                        <a:t>57</a:t>
                      </a:r>
                    </a:p>
                  </a:txBody>
                  <a:tcPr marL="0" marR="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13</a:t>
                      </a:r>
                      <a:r>
                        <a:rPr lang="it-IT" sz="1400" b="1" i="0" kern="1200" spc="0" baseline="0" dirty="0">
                          <a:ln>
                            <a:noFill/>
                          </a:ln>
                          <a:solidFill>
                            <a:schemeClr val="bg1"/>
                          </a:solidFill>
                          <a:effectLst/>
                          <a:latin typeface="Garamond" panose="02020404030301010803" pitchFamily="18" charset="0"/>
                        </a:rPr>
                        <a:t>B</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7.5E6</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58</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14</a:t>
                      </a:r>
                      <a:r>
                        <a:rPr lang="it-IT" sz="1400" b="1" i="0" kern="1200" spc="0" baseline="0" dirty="0">
                          <a:ln>
                            <a:noFill/>
                          </a:ln>
                          <a:solidFill>
                            <a:schemeClr val="bg1"/>
                          </a:solidFill>
                          <a:effectLst/>
                          <a:latin typeface="Garamond" panose="02020404030301010803" pitchFamily="18" charset="0"/>
                        </a:rPr>
                        <a:t>B</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1.4E6</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60</a:t>
                      </a: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15</a:t>
                      </a:r>
                      <a:r>
                        <a:rPr lang="it-IT" sz="1400" b="1" i="0" kern="1200" spc="0" baseline="0" dirty="0">
                          <a:ln>
                            <a:noFill/>
                          </a:ln>
                          <a:solidFill>
                            <a:schemeClr val="bg1"/>
                          </a:solidFill>
                          <a:effectLst/>
                          <a:latin typeface="Garamond" panose="02020404030301010803" pitchFamily="18" charset="0"/>
                        </a:rPr>
                        <a:t>B</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2.6E5</a:t>
                      </a:r>
                    </a:p>
                    <a:p>
                      <a:pPr marL="0" marR="0" lvl="0" indent="0" algn="ctr">
                        <a:spcBef>
                          <a:spcPts val="0"/>
                        </a:spcBef>
                        <a:spcAft>
                          <a:spcPts val="0"/>
                        </a:spcAft>
                        <a:buNone/>
                      </a:pPr>
                      <a:r>
                        <a:rPr lang="it-IT" sz="1400" b="1" i="0" kern="1200" spc="0" baseline="0" dirty="0">
                          <a:ln>
                            <a:noFill/>
                          </a:ln>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17</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spc="0" baseline="30000" dirty="0">
                          <a:ln>
                            <a:noFill/>
                          </a:ln>
                          <a:solidFill>
                            <a:schemeClr val="bg1"/>
                          </a:solidFill>
                          <a:effectLst/>
                          <a:latin typeface="Garamond" panose="02020404030301010803" pitchFamily="18" charset="0"/>
                        </a:rPr>
                        <a:t>19</a:t>
                      </a:r>
                      <a:r>
                        <a:rPr lang="it-IT" sz="1400" b="1" i="0" kern="1200" spc="0" baseline="0" dirty="0">
                          <a:ln>
                            <a:noFill/>
                          </a:ln>
                          <a:solidFill>
                            <a:schemeClr val="bg1"/>
                          </a:solidFill>
                          <a:effectLst/>
                          <a:latin typeface="Garamond" panose="02020404030301010803" pitchFamily="18" charset="0"/>
                        </a:rPr>
                        <a:t>B</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986191800"/>
                  </a:ext>
                </a:extLst>
              </a:tr>
              <a:tr h="648000">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7</a:t>
                      </a:r>
                      <a:r>
                        <a:rPr lang="it-IT" sz="1400" b="1" i="0" kern="1200" dirty="0">
                          <a:solidFill>
                            <a:schemeClr val="tx1"/>
                          </a:solidFill>
                          <a:effectLst/>
                          <a:latin typeface="Garamond" panose="02020404030301010803" pitchFamily="18" charset="0"/>
                        </a:rPr>
                        <a:t>Be</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1.5E7</a:t>
                      </a:r>
                    </a:p>
                    <a:p>
                      <a:pPr marL="0" lvl="0" algn="ctr">
                        <a:spcBef>
                          <a:spcPts val="0"/>
                        </a:spcBef>
                        <a:spcAft>
                          <a:spcPts val="0"/>
                        </a:spcAft>
                        <a:buNone/>
                      </a:pPr>
                      <a:r>
                        <a:rPr lang="it-IT" sz="1400" b="1" i="0" u="none" strike="noStrike" kern="1200" noProof="0" dirty="0">
                          <a:solidFill>
                            <a:schemeClr val="tx1"/>
                          </a:solidFill>
                          <a:effectLst/>
                          <a:latin typeface="Garamond" panose="02020404030301010803" pitchFamily="18" charset="0"/>
                        </a:rPr>
                        <a:t>43</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9</a:t>
                      </a:r>
                      <a:r>
                        <a:rPr lang="it-IT" sz="1400" b="1" i="0" kern="1200" baseline="0" dirty="0">
                          <a:solidFill>
                            <a:schemeClr val="tx1"/>
                          </a:solidFill>
                          <a:effectLst/>
                          <a:latin typeface="Garamond" panose="02020404030301010803" pitchFamily="18" charset="0"/>
                        </a:rPr>
                        <a:t>Be</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10</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1.6E7</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11</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1.5E6</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58</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12</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2.8E5</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60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FFF"/>
                    </a:solidFill>
                  </a:tcPr>
                </a:tc>
                <a:tc>
                  <a:txBody>
                    <a:bodyPr/>
                    <a:lstStyle/>
                    <a:p>
                      <a:pPr marL="0" marR="0" indent="0" algn="ctr" rtl="0" eaLnBrk="1" fontAlgn="auto"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14</a:t>
                      </a:r>
                      <a:r>
                        <a:rPr lang="it-IT" sz="1400" b="1" i="0" kern="1200" baseline="0" dirty="0">
                          <a:solidFill>
                            <a:schemeClr val="bg1"/>
                          </a:solidFill>
                          <a:effectLst/>
                          <a:latin typeface="Garamond" panose="02020404030301010803" pitchFamily="18" charset="0"/>
                        </a:rPr>
                        <a:t>Be</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3.0E3</a:t>
                      </a:r>
                    </a:p>
                    <a:p>
                      <a:pPr marL="0" marR="0" indent="0" algn="ctr" rtl="0" eaLnBrk="1" fontAlgn="auto" latinLnBrk="0" hangingPunct="1">
                        <a:spcBef>
                          <a:spcPts val="0"/>
                        </a:spcBef>
                        <a:spcAft>
                          <a:spcPts val="0"/>
                        </a:spcAft>
                      </a:pPr>
                      <a:r>
                        <a:rPr lang="it-IT" sz="1400" b="1" i="0" kern="1200" baseline="0" dirty="0">
                          <a:solidFill>
                            <a:schemeClr val="bg1"/>
                          </a:solidFill>
                          <a:effectLst/>
                          <a:latin typeface="Garamond" panose="02020404030301010803" pitchFamily="18" charset="0"/>
                        </a:rPr>
                        <a:t>63</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415736098"/>
                  </a:ext>
                </a:extLst>
              </a:tr>
              <a:tr h="648000">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6</a:t>
                      </a:r>
                      <a:r>
                        <a:rPr lang="it-IT" sz="1400" b="1" i="0" kern="1200" baseline="0" dirty="0">
                          <a:solidFill>
                            <a:schemeClr val="tx1"/>
                          </a:solidFill>
                          <a:effectLst/>
                          <a:latin typeface="Garamond" panose="02020404030301010803" pitchFamily="18" charset="0"/>
                        </a:rPr>
                        <a:t>Li</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tx1"/>
                          </a:solidFill>
                          <a:effectLst/>
                          <a:latin typeface="Garamond" panose="02020404030301010803" pitchFamily="18" charset="0"/>
                        </a:rPr>
                        <a:t>7</a:t>
                      </a:r>
                      <a:r>
                        <a:rPr lang="it-IT" sz="1400" b="1" i="0" kern="1200" baseline="0" dirty="0">
                          <a:solidFill>
                            <a:schemeClr val="tx1"/>
                          </a:solidFill>
                          <a:effectLst/>
                          <a:latin typeface="Garamond" panose="02020404030301010803" pitchFamily="18" charset="0"/>
                        </a:rPr>
                        <a:t>Li</a:t>
                      </a: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8</a:t>
                      </a:r>
                      <a:r>
                        <a:rPr lang="it-IT" sz="1400" b="1" i="0" kern="1200" baseline="0" dirty="0">
                          <a:solidFill>
                            <a:schemeClr val="bg1"/>
                          </a:solidFill>
                          <a:effectLst/>
                          <a:latin typeface="Garamond" panose="02020404030301010803" pitchFamily="18" charset="0"/>
                        </a:rPr>
                        <a:t>Li</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4.2E6</a:t>
                      </a:r>
                      <a:endParaRPr lang="it-IT" sz="1400" b="1" dirty="0">
                        <a:solidFill>
                          <a:schemeClr val="bg1"/>
                        </a:solidFill>
                        <a:latin typeface="Garamond" panose="02020404030301010803" pitchFamily="18" charset="0"/>
                      </a:endParaRP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50</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9</a:t>
                      </a:r>
                      <a:r>
                        <a:rPr lang="it-IT" sz="1400" b="1" i="0" kern="1200" baseline="0" dirty="0">
                          <a:solidFill>
                            <a:schemeClr val="bg1"/>
                          </a:solidFill>
                          <a:effectLst/>
                          <a:latin typeface="Garamond" panose="02020404030301010803" pitchFamily="18" charset="0"/>
                        </a:rPr>
                        <a:t>Li</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8.9E5</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51</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11</a:t>
                      </a:r>
                      <a:r>
                        <a:rPr lang="it-IT" sz="1400" b="1" i="0" kern="1200" baseline="0" dirty="0">
                          <a:solidFill>
                            <a:schemeClr val="bg1"/>
                          </a:solidFill>
                          <a:effectLst/>
                          <a:latin typeface="Garamond" panose="02020404030301010803" pitchFamily="18" charset="0"/>
                        </a:rPr>
                        <a:t>Li</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3.3E3</a:t>
                      </a:r>
                    </a:p>
                    <a:p>
                      <a:pPr marL="0" algn="ctr" rtl="0" eaLnBrk="1" latinLnBrk="0" hangingPunct="1">
                        <a:spcBef>
                          <a:spcPts val="0"/>
                        </a:spcBef>
                        <a:spcAft>
                          <a:spcPts val="0"/>
                        </a:spcAft>
                      </a:pPr>
                      <a:r>
                        <a:rPr lang="it-IT" sz="1400" b="1" i="0" kern="1200" baseline="0" dirty="0">
                          <a:solidFill>
                            <a:schemeClr val="bg1"/>
                          </a:solidFill>
                          <a:effectLst/>
                          <a:latin typeface="Garamond" panose="02020404030301010803" pitchFamily="18" charset="0"/>
                        </a:rPr>
                        <a:t>60</a:t>
                      </a:r>
                      <a:endParaRPr lang="it-IT" sz="1400" b="1" i="0" dirty="0">
                        <a:solidFill>
                          <a:schemeClr val="bg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394408101"/>
                  </a:ext>
                </a:extLst>
              </a:tr>
              <a:tr h="648000">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6</a:t>
                      </a:r>
                      <a:r>
                        <a:rPr lang="it-IT" sz="1400" b="1" i="0" kern="1200" baseline="0" dirty="0">
                          <a:solidFill>
                            <a:schemeClr val="bg1"/>
                          </a:solidFill>
                          <a:effectLst/>
                          <a:latin typeface="Garamond" panose="02020404030301010803" pitchFamily="18" charset="0"/>
                        </a:rPr>
                        <a:t>He</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2.1E6</a:t>
                      </a:r>
                      <a:endParaRPr lang="it-IT" sz="1400" b="1" dirty="0">
                        <a:latin typeface="Garamond" panose="02020404030301010803" pitchFamily="18" charset="0"/>
                      </a:endParaRP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r>
                        <a:rPr lang="it-IT" sz="1400" b="1" i="0" kern="1200" baseline="30000" dirty="0">
                          <a:solidFill>
                            <a:schemeClr val="bg1"/>
                          </a:solidFill>
                          <a:effectLst/>
                          <a:latin typeface="Garamond" panose="02020404030301010803" pitchFamily="18" charset="0"/>
                        </a:rPr>
                        <a:t>8</a:t>
                      </a:r>
                      <a:r>
                        <a:rPr lang="it-IT" sz="1400" b="1" i="0" kern="1200" baseline="0" dirty="0">
                          <a:solidFill>
                            <a:schemeClr val="bg1"/>
                          </a:solidFill>
                          <a:effectLst/>
                          <a:latin typeface="Garamond" panose="02020404030301010803" pitchFamily="18" charset="0"/>
                        </a:rPr>
                        <a:t>He</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1.8E4</a:t>
                      </a:r>
                    </a:p>
                    <a:p>
                      <a:pPr marL="0" lvl="0" algn="ctr">
                        <a:spcBef>
                          <a:spcPts val="0"/>
                        </a:spcBef>
                        <a:spcAft>
                          <a:spcPts val="0"/>
                        </a:spcAft>
                        <a:buNone/>
                      </a:pPr>
                      <a:r>
                        <a:rPr lang="it-IT" sz="1400" b="1" i="0" u="none" strike="noStrike" kern="1200" baseline="0" noProof="0" dirty="0">
                          <a:solidFill>
                            <a:schemeClr val="bg1"/>
                          </a:solidFill>
                          <a:effectLst/>
                          <a:latin typeface="Garamond" panose="02020404030301010803" pitchFamily="18" charset="0"/>
                        </a:rPr>
                        <a:t>51</a:t>
                      </a: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007033"/>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i="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1"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marL="0" algn="ctr" rtl="0" eaLnBrk="1" latinLnBrk="0" hangingPunct="1">
                        <a:spcBef>
                          <a:spcPts val="0"/>
                        </a:spcBef>
                        <a:spcAft>
                          <a:spcPts val="0"/>
                        </a:spcAft>
                      </a:pPr>
                      <a:endParaRPr lang="it-IT" sz="1400" b="0" dirty="0">
                        <a:solidFill>
                          <a:schemeClr val="tx1"/>
                        </a:solidFill>
                        <a:effectLst/>
                        <a:latin typeface="Garamond" panose="02020404030301010803" pitchFamily="18" charset="0"/>
                      </a:endParaRPr>
                    </a:p>
                  </a:txBody>
                  <a:tcPr marL="0" marR="0" marT="0" marB="0">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37477829"/>
                  </a:ext>
                </a:extLst>
              </a:tr>
            </a:tbl>
          </a:graphicData>
        </a:graphic>
      </p:graphicFrame>
      <p:sp>
        <p:nvSpPr>
          <p:cNvPr id="16" name="CasellaDiTesto 15">
            <a:extLst>
              <a:ext uri="{FF2B5EF4-FFF2-40B4-BE49-F238E27FC236}">
                <a16:creationId xmlns:a16="http://schemas.microsoft.com/office/drawing/2014/main" id="{91B19B68-1310-4883-B370-67D8E44BCF7D}"/>
              </a:ext>
            </a:extLst>
          </p:cNvPr>
          <p:cNvSpPr txBox="1"/>
          <p:nvPr/>
        </p:nvSpPr>
        <p:spPr>
          <a:xfrm>
            <a:off x="5669659" y="5773087"/>
            <a:ext cx="4019622" cy="646331"/>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b="1" dirty="0" err="1">
                <a:solidFill>
                  <a:schemeClr val="tx1"/>
                </a:solidFill>
              </a:rPr>
              <a:t>Expected</a:t>
            </a:r>
            <a:r>
              <a:rPr lang="it-IT" b="1" dirty="0">
                <a:solidFill>
                  <a:schemeClr val="tx1"/>
                </a:solidFill>
              </a:rPr>
              <a:t> yield (</a:t>
            </a:r>
            <a:r>
              <a:rPr lang="it-IT" b="1" dirty="0" err="1">
                <a:solidFill>
                  <a:schemeClr val="tx1"/>
                </a:solidFill>
              </a:rPr>
              <a:t>pps</a:t>
            </a:r>
            <a:r>
              <a:rPr lang="it-IT" b="1" dirty="0">
                <a:solidFill>
                  <a:schemeClr val="tx1"/>
                </a:solidFill>
              </a:rPr>
              <a:t>)</a:t>
            </a:r>
          </a:p>
          <a:p>
            <a:r>
              <a:rPr lang="it-IT" b="1" dirty="0">
                <a:solidFill>
                  <a:schemeClr val="tx1"/>
                </a:solidFill>
              </a:rPr>
              <a:t>Energy after the exit </a:t>
            </a:r>
            <a:r>
              <a:rPr lang="it-IT" b="1" dirty="0" err="1">
                <a:solidFill>
                  <a:schemeClr val="tx1"/>
                </a:solidFill>
              </a:rPr>
              <a:t>slit</a:t>
            </a:r>
            <a:r>
              <a:rPr lang="it-IT" b="1" dirty="0">
                <a:solidFill>
                  <a:schemeClr val="tx1"/>
                </a:solidFill>
              </a:rPr>
              <a:t> (</a:t>
            </a:r>
            <a:r>
              <a:rPr lang="it-IT" b="1" dirty="0" err="1">
                <a:solidFill>
                  <a:schemeClr val="tx1"/>
                </a:solidFill>
              </a:rPr>
              <a:t>AMeV</a:t>
            </a:r>
            <a:r>
              <a:rPr lang="it-IT" b="1" dirty="0">
                <a:solidFill>
                  <a:schemeClr val="tx1"/>
                </a:solidFill>
              </a:rPr>
              <a:t>)</a:t>
            </a:r>
            <a:endParaRPr lang="en-GB" b="1" dirty="0">
              <a:solidFill>
                <a:schemeClr val="tx1"/>
              </a:solidFill>
            </a:endParaRPr>
          </a:p>
        </p:txBody>
      </p:sp>
      <p:cxnSp>
        <p:nvCxnSpPr>
          <p:cNvPr id="22" name="Connettore 2 21">
            <a:extLst>
              <a:ext uri="{FF2B5EF4-FFF2-40B4-BE49-F238E27FC236}">
                <a16:creationId xmlns:a16="http://schemas.microsoft.com/office/drawing/2014/main" id="{CB377461-90B2-44A0-842E-C149D6CA3280}"/>
              </a:ext>
            </a:extLst>
          </p:cNvPr>
          <p:cNvCxnSpPr>
            <a:cxnSpLocks/>
          </p:cNvCxnSpPr>
          <p:nvPr/>
        </p:nvCxnSpPr>
        <p:spPr>
          <a:xfrm flipH="1" flipV="1">
            <a:off x="4146077" y="5805264"/>
            <a:ext cx="1589883" cy="18445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1F6642FA-CCB4-4244-8513-4A47B3E7C7B3}"/>
              </a:ext>
            </a:extLst>
          </p:cNvPr>
          <p:cNvCxnSpPr>
            <a:cxnSpLocks/>
          </p:cNvCxnSpPr>
          <p:nvPr/>
        </p:nvCxnSpPr>
        <p:spPr>
          <a:xfrm flipH="1" flipV="1">
            <a:off x="4079776" y="6095646"/>
            <a:ext cx="1637179" cy="21367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21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D879658-E857-4C8B-87B6-FCF40AF03A48}" type="slidenum">
              <a:rPr lang="it-IT" sz="1400" b="1" smtClean="0"/>
              <a:t>1</a:t>
            </a:fld>
            <a:endParaRPr lang="it-IT" sz="1400" b="1" dirty="0"/>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91658" y="678749"/>
            <a:ext cx="7275407" cy="55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a:extLst>
              <a:ext uri="{FF2B5EF4-FFF2-40B4-BE49-F238E27FC236}">
                <a16:creationId xmlns:a16="http://schemas.microsoft.com/office/drawing/2014/main" id="{317CFB27-D551-48B9-B875-084C8B564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600" y="981543"/>
            <a:ext cx="3077771" cy="1518770"/>
          </a:xfrm>
          <a:prstGeom prst="rect">
            <a:avLst/>
          </a:prstGeom>
        </p:spPr>
      </p:pic>
      <p:sp>
        <p:nvSpPr>
          <p:cNvPr id="6" name="CasellaDiTesto 5">
            <a:extLst>
              <a:ext uri="{FF2B5EF4-FFF2-40B4-BE49-F238E27FC236}">
                <a16:creationId xmlns:a16="http://schemas.microsoft.com/office/drawing/2014/main" id="{5E571FE2-5105-41D0-A0CA-E0C74D7F66F4}"/>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7" name="CasellaDiTesto 6">
            <a:extLst>
              <a:ext uri="{FF2B5EF4-FFF2-40B4-BE49-F238E27FC236}">
                <a16:creationId xmlns:a16="http://schemas.microsoft.com/office/drawing/2014/main" id="{49D80FB3-0AC0-4903-8778-E31C6D90A685}"/>
              </a:ext>
            </a:extLst>
          </p:cNvPr>
          <p:cNvSpPr txBox="1"/>
          <p:nvPr/>
        </p:nvSpPr>
        <p:spPr>
          <a:xfrm>
            <a:off x="-13882" y="-49976"/>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LNS LAYOUT AFTER THE UPGRADING</a:t>
            </a:r>
          </a:p>
        </p:txBody>
      </p:sp>
    </p:spTree>
    <p:extLst>
      <p:ext uri="{BB962C8B-B14F-4D97-AF65-F5344CB8AC3E}">
        <p14:creationId xmlns:p14="http://schemas.microsoft.com/office/powerpoint/2010/main" val="401097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magine 27">
            <a:extLst>
              <a:ext uri="{FF2B5EF4-FFF2-40B4-BE49-F238E27FC236}">
                <a16:creationId xmlns:a16="http://schemas.microsoft.com/office/drawing/2014/main" id="{C70F4004-41C8-450D-B1FD-8B2B1A893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5700" y="3968809"/>
            <a:ext cx="4764916" cy="2790162"/>
          </a:xfrm>
          <a:prstGeom prst="rect">
            <a:avLst/>
          </a:prstGeom>
        </p:spPr>
      </p:pic>
      <p:pic>
        <p:nvPicPr>
          <p:cNvPr id="26" name="Immagine 25">
            <a:extLst>
              <a:ext uri="{FF2B5EF4-FFF2-40B4-BE49-F238E27FC236}">
                <a16:creationId xmlns:a16="http://schemas.microsoft.com/office/drawing/2014/main" id="{605165AC-C118-42D7-9EE6-2001B2243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963" y="1657992"/>
            <a:ext cx="5041988" cy="2296297"/>
          </a:xfrm>
          <a:prstGeom prst="rect">
            <a:avLst/>
          </a:prstGeom>
        </p:spPr>
      </p:pic>
      <p:sp>
        <p:nvSpPr>
          <p:cNvPr id="4" name="Segnaposto numero diapositiva 3">
            <a:extLst>
              <a:ext uri="{FF2B5EF4-FFF2-40B4-BE49-F238E27FC236}">
                <a16:creationId xmlns:a16="http://schemas.microsoft.com/office/drawing/2014/main" id="{93CB079C-D801-4AC6-B8AB-9706C4830BA2}"/>
              </a:ext>
            </a:extLst>
          </p:cNvPr>
          <p:cNvSpPr>
            <a:spLocks noGrp="1"/>
          </p:cNvSpPr>
          <p:nvPr>
            <p:ph type="sldNum" sz="quarter" idx="12"/>
          </p:nvPr>
        </p:nvSpPr>
        <p:spPr/>
        <p:txBody>
          <a:bodyPr/>
          <a:lstStyle/>
          <a:p>
            <a:fld id="{825A1364-9D83-4D37-A282-5E5560CE45FB}" type="slidenum">
              <a:rPr lang="it-IT" smtClean="0"/>
              <a:pPr/>
              <a:t>19</a:t>
            </a:fld>
            <a:endParaRPr lang="it-IT"/>
          </a:p>
        </p:txBody>
      </p:sp>
      <p:pic>
        <p:nvPicPr>
          <p:cNvPr id="5" name="Immagine 4">
            <a:extLst>
              <a:ext uri="{FF2B5EF4-FFF2-40B4-BE49-F238E27FC236}">
                <a16:creationId xmlns:a16="http://schemas.microsoft.com/office/drawing/2014/main" id="{E5E26F3B-852A-4717-A5B9-8F7B9961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78" y="1343249"/>
            <a:ext cx="3289286" cy="4652198"/>
          </a:xfrm>
          <a:prstGeom prst="rect">
            <a:avLst/>
          </a:prstGeom>
        </p:spPr>
      </p:pic>
      <p:sp>
        <p:nvSpPr>
          <p:cNvPr id="6" name="CasellaDiTesto 15">
            <a:extLst>
              <a:ext uri="{FF2B5EF4-FFF2-40B4-BE49-F238E27FC236}">
                <a16:creationId xmlns:a16="http://schemas.microsoft.com/office/drawing/2014/main" id="{A238D2F1-4982-4423-8E49-2669D05FC24F}"/>
              </a:ext>
            </a:extLst>
          </p:cNvPr>
          <p:cNvSpPr txBox="1"/>
          <p:nvPr/>
        </p:nvSpPr>
        <p:spPr>
          <a:xfrm>
            <a:off x="183284" y="345497"/>
            <a:ext cx="3869356" cy="40011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000" b="1" dirty="0">
                <a:latin typeface="Calibri Light" panose="020F0302020204030204" pitchFamily="34" charset="0"/>
                <a:cs typeface="Calibri Light" panose="020F0302020204030204" pitchFamily="34" charset="0"/>
              </a:rPr>
              <a:t>Some </a:t>
            </a:r>
            <a:r>
              <a:rPr lang="en-GB" sz="2000" b="1" dirty="0">
                <a:latin typeface="Calibri Light" panose="020F0302020204030204" pitchFamily="34" charset="0"/>
                <a:cs typeface="Calibri Light" panose="020F0302020204030204" pitchFamily="34" charset="0"/>
              </a:rPr>
              <a:t>physics</a:t>
            </a:r>
            <a:r>
              <a:rPr lang="it-IT" sz="2000" b="1" dirty="0">
                <a:latin typeface="Calibri Light" panose="020F0302020204030204" pitchFamily="34" charset="0"/>
                <a:cs typeface="Calibri Light" panose="020F0302020204030204" pitchFamily="34" charset="0"/>
              </a:rPr>
              <a:t> </a:t>
            </a:r>
            <a:r>
              <a:rPr lang="en-GB" sz="2000" b="1" dirty="0">
                <a:latin typeface="Calibri Light" panose="020F0302020204030204" pitchFamily="34" charset="0"/>
                <a:cs typeface="Calibri Light" panose="020F0302020204030204" pitchFamily="34" charset="0"/>
              </a:rPr>
              <a:t>cases</a:t>
            </a:r>
          </a:p>
        </p:txBody>
      </p:sp>
      <p:sp>
        <p:nvSpPr>
          <p:cNvPr id="7" name="Rettangolo 6">
            <a:extLst>
              <a:ext uri="{FF2B5EF4-FFF2-40B4-BE49-F238E27FC236}">
                <a16:creationId xmlns:a16="http://schemas.microsoft.com/office/drawing/2014/main" id="{7B43946B-A16A-4337-9C2B-F57AA2BD8747}"/>
              </a:ext>
            </a:extLst>
          </p:cNvPr>
          <p:cNvSpPr/>
          <p:nvPr/>
        </p:nvSpPr>
        <p:spPr>
          <a:xfrm>
            <a:off x="4139629" y="2841170"/>
            <a:ext cx="2201340" cy="73866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Al 100 µm homogenous wedge on the symmetry plane</a:t>
            </a:r>
          </a:p>
        </p:txBody>
      </p:sp>
      <p:sp>
        <p:nvSpPr>
          <p:cNvPr id="8" name="Rettangolo 7">
            <a:extLst>
              <a:ext uri="{FF2B5EF4-FFF2-40B4-BE49-F238E27FC236}">
                <a16:creationId xmlns:a16="http://schemas.microsoft.com/office/drawing/2014/main" id="{AC1730A0-DACF-4BD2-B800-13351FE4A3D9}"/>
              </a:ext>
            </a:extLst>
          </p:cNvPr>
          <p:cNvSpPr/>
          <p:nvPr/>
        </p:nvSpPr>
        <p:spPr>
          <a:xfrm>
            <a:off x="4312706" y="1352738"/>
            <a:ext cx="2017141" cy="52322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100 µm </a:t>
            </a:r>
            <a:r>
              <a:rPr lang="en-US" sz="1400" dirty="0" err="1">
                <a:latin typeface="+mj-lt"/>
              </a:rPr>
              <a:t>SiC</a:t>
            </a:r>
            <a:r>
              <a:rPr lang="en-US" sz="1400" dirty="0">
                <a:latin typeface="+mj-lt"/>
              </a:rPr>
              <a:t> tagging detector at the exit</a:t>
            </a:r>
            <a:endParaRPr lang="en-GB" sz="1400" dirty="0">
              <a:latin typeface="+mj-lt"/>
            </a:endParaRPr>
          </a:p>
        </p:txBody>
      </p:sp>
      <p:sp>
        <p:nvSpPr>
          <p:cNvPr id="9" name="Rettangolo 8">
            <a:extLst>
              <a:ext uri="{FF2B5EF4-FFF2-40B4-BE49-F238E27FC236}">
                <a16:creationId xmlns:a16="http://schemas.microsoft.com/office/drawing/2014/main" id="{7861803D-856C-4EB6-8C34-287568EADC20}"/>
              </a:ext>
            </a:extLst>
          </p:cNvPr>
          <p:cNvSpPr/>
          <p:nvPr/>
        </p:nvSpPr>
        <p:spPr>
          <a:xfrm>
            <a:off x="183007" y="640414"/>
            <a:ext cx="11825986"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b="1" dirty="0">
                <a:latin typeface="Calibri Light" panose="020F0302020204030204" pitchFamily="34" charset="0"/>
                <a:cs typeface="Calibri Light" panose="020F0302020204030204" pitchFamily="34" charset="0"/>
              </a:rPr>
              <a:t>LISE++ simulations</a:t>
            </a:r>
            <a:r>
              <a:rPr lang="en-US" b="1" dirty="0">
                <a:latin typeface="Calibri Light" panose="020F0302020204030204" pitchFamily="34" charset="0"/>
                <a:cs typeface="Calibri Light" panose="020F0302020204030204" pitchFamily="34" charset="0"/>
                <a:sym typeface="Wingdings" panose="05000000000000000000" pitchFamily="2" charset="2"/>
              </a:rPr>
              <a:t>  </a:t>
            </a:r>
            <a:r>
              <a:rPr lang="en-US" b="1" baseline="30000" dirty="0">
                <a:latin typeface="Calibri Light" panose="020F0302020204030204" pitchFamily="34" charset="0"/>
                <a:cs typeface="Calibri Light" panose="020F0302020204030204" pitchFamily="34" charset="0"/>
              </a:rPr>
              <a:t>18</a:t>
            </a:r>
            <a:r>
              <a:rPr lang="en-US" b="1" dirty="0">
                <a:latin typeface="Calibri Light" panose="020F0302020204030204" pitchFamily="34" charset="0"/>
                <a:cs typeface="Calibri Light" panose="020F0302020204030204" pitchFamily="34" charset="0"/>
              </a:rPr>
              <a:t>O primary beam at 70 MeV/nucleon, 2 kW on a  </a:t>
            </a:r>
            <a:r>
              <a:rPr lang="en-US" b="1" baseline="30000" dirty="0">
                <a:latin typeface="Calibri Light" panose="020F0302020204030204" pitchFamily="34" charset="0"/>
                <a:cs typeface="Calibri Light" panose="020F0302020204030204" pitchFamily="34" charset="0"/>
              </a:rPr>
              <a:t>9</a:t>
            </a:r>
            <a:r>
              <a:rPr lang="en-US" b="1" dirty="0">
                <a:latin typeface="Calibri Light" panose="020F0302020204030204" pitchFamily="34" charset="0"/>
                <a:cs typeface="Calibri Light" panose="020F0302020204030204" pitchFamily="34" charset="0"/>
              </a:rPr>
              <a:t>Be target (1500 µm)</a:t>
            </a:r>
          </a:p>
          <a:p>
            <a:pPr algn="just">
              <a:defRPr/>
            </a:pPr>
            <a:endParaRPr lang="en-US" dirty="0">
              <a:latin typeface="Calibri Light" panose="020F0302020204030204" pitchFamily="34" charset="0"/>
              <a:cs typeface="Calibri Light" panose="020F0302020204030204" pitchFamily="34" charset="0"/>
            </a:endParaRPr>
          </a:p>
        </p:txBody>
      </p:sp>
      <p:sp>
        <p:nvSpPr>
          <p:cNvPr id="10" name="CasellaDiTesto 27">
            <a:extLst>
              <a:ext uri="{FF2B5EF4-FFF2-40B4-BE49-F238E27FC236}">
                <a16:creationId xmlns:a16="http://schemas.microsoft.com/office/drawing/2014/main" id="{FBC618F7-B591-4973-B714-E7A4EFF5DA9A}"/>
              </a:ext>
            </a:extLst>
          </p:cNvPr>
          <p:cNvSpPr txBox="1"/>
          <p:nvPr/>
        </p:nvSpPr>
        <p:spPr>
          <a:xfrm>
            <a:off x="6694353" y="1010146"/>
            <a:ext cx="4843726" cy="523220"/>
          </a:xfrm>
          <a:prstGeom prst="rect">
            <a:avLst/>
          </a:prstGeom>
          <a:ln>
            <a:solidFill>
              <a:schemeClr val="tx1"/>
            </a:solidFill>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1400" dirty="0">
                <a:latin typeface="Calibri Light" panose="020F0302020204030204" pitchFamily="34" charset="0"/>
                <a:cs typeface="Calibri Light" panose="020F0302020204030204" pitchFamily="34" charset="0"/>
              </a:rPr>
              <a:t>Simulation of spatial distribution of beam components, using a </a:t>
            </a:r>
            <a:r>
              <a:rPr lang="en-US" sz="1400" dirty="0" err="1">
                <a:latin typeface="Calibri Light" panose="020F0302020204030204" pitchFamily="34" charset="0"/>
                <a:cs typeface="Calibri Light" panose="020F0302020204030204" pitchFamily="34" charset="0"/>
              </a:rPr>
              <a:t>SiC</a:t>
            </a:r>
            <a:r>
              <a:rPr lang="en-US" sz="1400" dirty="0">
                <a:latin typeface="Calibri Light" panose="020F0302020204030204" pitchFamily="34" charset="0"/>
                <a:cs typeface="Calibri Light" panose="020F0302020204030204" pitchFamily="34" charset="0"/>
              </a:rPr>
              <a:t> detector placed after the exit slit</a:t>
            </a:r>
            <a:endParaRPr lang="it-IT" dirty="0"/>
          </a:p>
        </p:txBody>
      </p:sp>
      <p:cxnSp>
        <p:nvCxnSpPr>
          <p:cNvPr id="11" name="Connettore 2 10">
            <a:extLst>
              <a:ext uri="{FF2B5EF4-FFF2-40B4-BE49-F238E27FC236}">
                <a16:creationId xmlns:a16="http://schemas.microsoft.com/office/drawing/2014/main" id="{ECECEF14-D5C3-4B43-8887-7B460413229D}"/>
              </a:ext>
            </a:extLst>
          </p:cNvPr>
          <p:cNvCxnSpPr>
            <a:endCxn id="7" idx="1"/>
          </p:cNvCxnSpPr>
          <p:nvPr/>
        </p:nvCxnSpPr>
        <p:spPr>
          <a:xfrm flipV="1">
            <a:off x="2001812" y="3210502"/>
            <a:ext cx="2137817" cy="615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A2889ABA-770A-4B93-80DE-0E0D6C10DDE7}"/>
              </a:ext>
            </a:extLst>
          </p:cNvPr>
          <p:cNvCxnSpPr>
            <a:endCxn id="8" idx="1"/>
          </p:cNvCxnSpPr>
          <p:nvPr/>
        </p:nvCxnSpPr>
        <p:spPr>
          <a:xfrm flipV="1">
            <a:off x="2001812" y="1614348"/>
            <a:ext cx="2310894" cy="630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uppo 12">
            <a:extLst>
              <a:ext uri="{FF2B5EF4-FFF2-40B4-BE49-F238E27FC236}">
                <a16:creationId xmlns:a16="http://schemas.microsoft.com/office/drawing/2014/main" id="{31E06D0E-7819-4CEC-A5A0-89563C1C0D35}"/>
              </a:ext>
            </a:extLst>
          </p:cNvPr>
          <p:cNvGrpSpPr/>
          <p:nvPr/>
        </p:nvGrpSpPr>
        <p:grpSpPr>
          <a:xfrm>
            <a:off x="7913452" y="1776983"/>
            <a:ext cx="5183822" cy="1856059"/>
            <a:chOff x="7716186" y="1840428"/>
            <a:chExt cx="5183822" cy="1856059"/>
          </a:xfrm>
        </p:grpSpPr>
        <p:sp>
          <p:nvSpPr>
            <p:cNvPr id="15" name="CasellaDiTesto 20">
              <a:extLst>
                <a:ext uri="{FF2B5EF4-FFF2-40B4-BE49-F238E27FC236}">
                  <a16:creationId xmlns:a16="http://schemas.microsoft.com/office/drawing/2014/main" id="{936CF959-FBC4-4056-ABEA-0943F4C59633}"/>
                </a:ext>
              </a:extLst>
            </p:cNvPr>
            <p:cNvSpPr txBox="1"/>
            <p:nvPr/>
          </p:nvSpPr>
          <p:spPr>
            <a:xfrm>
              <a:off x="9886722" y="1840428"/>
              <a:ext cx="3013286" cy="64633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FF0000"/>
                  </a:solidFill>
                </a:rPr>
                <a:t>14</a:t>
              </a:r>
              <a:r>
                <a:rPr lang="en-GB" b="1" dirty="0">
                  <a:solidFill>
                    <a:srgbClr val="FF0000"/>
                  </a:solidFill>
                </a:rPr>
                <a:t>Be: 69 %     </a:t>
              </a:r>
            </a:p>
            <a:p>
              <a:r>
                <a:rPr lang="en-GB" b="1" dirty="0">
                  <a:solidFill>
                    <a:srgbClr val="FF0000"/>
                  </a:solidFill>
                </a:rPr>
                <a:t>3.0 10</a:t>
              </a:r>
              <a:r>
                <a:rPr lang="en-GB" b="1" baseline="30000" dirty="0">
                  <a:solidFill>
                    <a:srgbClr val="FF0000"/>
                  </a:solidFill>
                </a:rPr>
                <a:t>3</a:t>
              </a:r>
              <a:r>
                <a:rPr lang="en-GB" b="1" dirty="0">
                  <a:solidFill>
                    <a:srgbClr val="FF0000"/>
                  </a:solidFill>
                </a:rPr>
                <a:t> </a:t>
              </a:r>
              <a:r>
                <a:rPr lang="en-GB" b="1" dirty="0" err="1">
                  <a:solidFill>
                    <a:srgbClr val="FF0000"/>
                  </a:solidFill>
                </a:rPr>
                <a:t>pps</a:t>
              </a:r>
              <a:r>
                <a:rPr lang="en-GB" b="1" dirty="0">
                  <a:solidFill>
                    <a:srgbClr val="FF0000"/>
                  </a:solidFill>
                </a:rPr>
                <a:t> </a:t>
              </a:r>
            </a:p>
          </p:txBody>
        </p:sp>
        <p:sp>
          <p:nvSpPr>
            <p:cNvPr id="16" name="CasellaDiTesto 21">
              <a:extLst>
                <a:ext uri="{FF2B5EF4-FFF2-40B4-BE49-F238E27FC236}">
                  <a16:creationId xmlns:a16="http://schemas.microsoft.com/office/drawing/2014/main" id="{7647C1B0-2F8E-494E-A61C-170DBB561656}"/>
                </a:ext>
              </a:extLst>
            </p:cNvPr>
            <p:cNvSpPr txBox="1"/>
            <p:nvPr/>
          </p:nvSpPr>
          <p:spPr>
            <a:xfrm>
              <a:off x="7716186" y="2471400"/>
              <a:ext cx="775854"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t>11</a:t>
              </a:r>
              <a:r>
                <a:rPr lang="en-GB" b="1" dirty="0"/>
                <a:t>Li</a:t>
              </a:r>
            </a:p>
          </p:txBody>
        </p:sp>
        <p:sp>
          <p:nvSpPr>
            <p:cNvPr id="17" name="CasellaDiTesto 22">
              <a:extLst>
                <a:ext uri="{FF2B5EF4-FFF2-40B4-BE49-F238E27FC236}">
                  <a16:creationId xmlns:a16="http://schemas.microsoft.com/office/drawing/2014/main" id="{C24BA2A4-7EDA-493B-887A-B9095D64E221}"/>
                </a:ext>
              </a:extLst>
            </p:cNvPr>
            <p:cNvSpPr txBox="1"/>
            <p:nvPr/>
          </p:nvSpPr>
          <p:spPr>
            <a:xfrm>
              <a:off x="7809437" y="3327155"/>
              <a:ext cx="628955"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aseline="30000" dirty="0"/>
                <a:t>8</a:t>
              </a:r>
              <a:r>
                <a:rPr lang="en-GB" dirty="0"/>
                <a:t>He</a:t>
              </a:r>
            </a:p>
          </p:txBody>
        </p:sp>
      </p:grpSp>
      <p:sp>
        <p:nvSpPr>
          <p:cNvPr id="20" name="CasellaDiTesto 19">
            <a:extLst>
              <a:ext uri="{FF2B5EF4-FFF2-40B4-BE49-F238E27FC236}">
                <a16:creationId xmlns:a16="http://schemas.microsoft.com/office/drawing/2014/main" id="{37F06E08-9D73-438D-A148-5205937360F0}"/>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4C63DB69-155F-4FB6-9B1E-8588C4B5AEB9}"/>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22" name="CasellaDiTesto 21">
            <a:extLst>
              <a:ext uri="{FF2B5EF4-FFF2-40B4-BE49-F238E27FC236}">
                <a16:creationId xmlns:a16="http://schemas.microsoft.com/office/drawing/2014/main" id="{1FA60229-A1EB-459F-9B6D-46A18FFD2A6B}"/>
              </a:ext>
            </a:extLst>
          </p:cNvPr>
          <p:cNvSpPr txBox="1"/>
          <p:nvPr/>
        </p:nvSpPr>
        <p:spPr>
          <a:xfrm>
            <a:off x="7997499" y="4939898"/>
            <a:ext cx="1405548" cy="369332"/>
          </a:xfrm>
          <a:prstGeom prst="rect">
            <a:avLst/>
          </a:prstGeom>
          <a:noFill/>
        </p:spPr>
        <p:txBody>
          <a:bodyPr wrap="square" rtlCol="0">
            <a:spAutoFit/>
          </a:bodyPr>
          <a:lstStyle/>
          <a:p>
            <a:r>
              <a:rPr lang="en-GB" b="1" baseline="30000" dirty="0">
                <a:solidFill>
                  <a:srgbClr val="FF0000"/>
                </a:solidFill>
              </a:rPr>
              <a:t>14</a:t>
            </a:r>
            <a:r>
              <a:rPr lang="en-GB" b="1" dirty="0">
                <a:solidFill>
                  <a:srgbClr val="FF0000"/>
                </a:solidFill>
              </a:rPr>
              <a:t>Be</a:t>
            </a:r>
          </a:p>
        </p:txBody>
      </p:sp>
      <p:sp>
        <p:nvSpPr>
          <p:cNvPr id="23" name="CasellaDiTesto 22">
            <a:extLst>
              <a:ext uri="{FF2B5EF4-FFF2-40B4-BE49-F238E27FC236}">
                <a16:creationId xmlns:a16="http://schemas.microsoft.com/office/drawing/2014/main" id="{BAD5B3DD-9473-4A40-B8B1-51CA7A7D498A}"/>
              </a:ext>
            </a:extLst>
          </p:cNvPr>
          <p:cNvSpPr txBox="1"/>
          <p:nvPr/>
        </p:nvSpPr>
        <p:spPr>
          <a:xfrm>
            <a:off x="8693377" y="5454362"/>
            <a:ext cx="775854" cy="369332"/>
          </a:xfrm>
          <a:prstGeom prst="rect">
            <a:avLst/>
          </a:prstGeom>
          <a:noFill/>
        </p:spPr>
        <p:txBody>
          <a:bodyPr wrap="square" rtlCol="0">
            <a:spAutoFit/>
          </a:bodyPr>
          <a:lstStyle/>
          <a:p>
            <a:r>
              <a:rPr lang="en-GB" b="1" baseline="30000" dirty="0"/>
              <a:t>11</a:t>
            </a:r>
            <a:r>
              <a:rPr lang="en-GB" b="1" dirty="0"/>
              <a:t>Li</a:t>
            </a:r>
          </a:p>
        </p:txBody>
      </p:sp>
      <p:sp>
        <p:nvSpPr>
          <p:cNvPr id="24" name="CasellaDiTesto 23">
            <a:extLst>
              <a:ext uri="{FF2B5EF4-FFF2-40B4-BE49-F238E27FC236}">
                <a16:creationId xmlns:a16="http://schemas.microsoft.com/office/drawing/2014/main" id="{C33007B9-B105-487C-B6A6-5E77D058B81F}"/>
              </a:ext>
            </a:extLst>
          </p:cNvPr>
          <p:cNvSpPr txBox="1"/>
          <p:nvPr/>
        </p:nvSpPr>
        <p:spPr>
          <a:xfrm>
            <a:off x="9986441" y="5823694"/>
            <a:ext cx="638175" cy="369332"/>
          </a:xfrm>
          <a:prstGeom prst="rect">
            <a:avLst/>
          </a:prstGeom>
          <a:noFill/>
        </p:spPr>
        <p:txBody>
          <a:bodyPr wrap="square" rtlCol="0">
            <a:spAutoFit/>
          </a:bodyPr>
          <a:lstStyle/>
          <a:p>
            <a:r>
              <a:rPr lang="en-GB" baseline="30000" dirty="0"/>
              <a:t>8</a:t>
            </a:r>
            <a:r>
              <a:rPr lang="en-GB" dirty="0"/>
              <a:t>He</a:t>
            </a:r>
          </a:p>
        </p:txBody>
      </p:sp>
    </p:spTree>
    <p:extLst>
      <p:ext uri="{BB962C8B-B14F-4D97-AF65-F5344CB8AC3E}">
        <p14:creationId xmlns:p14="http://schemas.microsoft.com/office/powerpoint/2010/main" val="11208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magine 42">
            <a:extLst>
              <a:ext uri="{FF2B5EF4-FFF2-40B4-BE49-F238E27FC236}">
                <a16:creationId xmlns:a16="http://schemas.microsoft.com/office/drawing/2014/main" id="{39992C60-18D7-478D-89CB-8C8B4733C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062" y="4223263"/>
            <a:ext cx="4263979" cy="2514920"/>
          </a:xfrm>
          <a:prstGeom prst="rect">
            <a:avLst/>
          </a:prstGeom>
        </p:spPr>
      </p:pic>
      <p:pic>
        <p:nvPicPr>
          <p:cNvPr id="41" name="Immagine 40">
            <a:extLst>
              <a:ext uri="{FF2B5EF4-FFF2-40B4-BE49-F238E27FC236}">
                <a16:creationId xmlns:a16="http://schemas.microsoft.com/office/drawing/2014/main" id="{8D6453BB-F133-418D-947F-06B794679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234" y="1901643"/>
            <a:ext cx="4968301" cy="2263695"/>
          </a:xfrm>
          <a:prstGeom prst="rect">
            <a:avLst/>
          </a:prstGeom>
        </p:spPr>
      </p:pic>
      <p:sp>
        <p:nvSpPr>
          <p:cNvPr id="4" name="Segnaposto numero diapositiva 3">
            <a:extLst>
              <a:ext uri="{FF2B5EF4-FFF2-40B4-BE49-F238E27FC236}">
                <a16:creationId xmlns:a16="http://schemas.microsoft.com/office/drawing/2014/main" id="{CF2FF63E-1F82-4821-8492-CEC0B4F796DB}"/>
              </a:ext>
            </a:extLst>
          </p:cNvPr>
          <p:cNvSpPr>
            <a:spLocks noGrp="1"/>
          </p:cNvSpPr>
          <p:nvPr>
            <p:ph type="sldNum" sz="quarter" idx="12"/>
          </p:nvPr>
        </p:nvSpPr>
        <p:spPr/>
        <p:txBody>
          <a:bodyPr/>
          <a:lstStyle/>
          <a:p>
            <a:fld id="{825A1364-9D83-4D37-A282-5E5560CE45FB}" type="slidenum">
              <a:rPr lang="it-IT" smtClean="0"/>
              <a:pPr/>
              <a:t>20</a:t>
            </a:fld>
            <a:endParaRPr lang="it-IT"/>
          </a:p>
        </p:txBody>
      </p:sp>
      <p:pic>
        <p:nvPicPr>
          <p:cNvPr id="5" name="Immagine 4">
            <a:extLst>
              <a:ext uri="{FF2B5EF4-FFF2-40B4-BE49-F238E27FC236}">
                <a16:creationId xmlns:a16="http://schemas.microsoft.com/office/drawing/2014/main" id="{E45BA3FE-FAF8-4B8D-81FC-8D3234D83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78" y="1343249"/>
            <a:ext cx="3289286" cy="4652198"/>
          </a:xfrm>
          <a:prstGeom prst="rect">
            <a:avLst/>
          </a:prstGeom>
        </p:spPr>
      </p:pic>
      <p:sp>
        <p:nvSpPr>
          <p:cNvPr id="6" name="CasellaDiTesto 15">
            <a:extLst>
              <a:ext uri="{FF2B5EF4-FFF2-40B4-BE49-F238E27FC236}">
                <a16:creationId xmlns:a16="http://schemas.microsoft.com/office/drawing/2014/main" id="{29BE5CD7-BBC1-4C54-B456-6E3CA13EF1CE}"/>
              </a:ext>
            </a:extLst>
          </p:cNvPr>
          <p:cNvSpPr txBox="1"/>
          <p:nvPr/>
        </p:nvSpPr>
        <p:spPr>
          <a:xfrm>
            <a:off x="183284" y="345497"/>
            <a:ext cx="3869356" cy="40011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000" b="1" dirty="0">
                <a:latin typeface="Calibri Light" panose="020F0302020204030204" pitchFamily="34" charset="0"/>
                <a:cs typeface="Calibri Light" panose="020F0302020204030204" pitchFamily="34" charset="0"/>
              </a:rPr>
              <a:t>Some </a:t>
            </a:r>
            <a:r>
              <a:rPr lang="en-GB" sz="2000" b="1" dirty="0">
                <a:latin typeface="Calibri Light" panose="020F0302020204030204" pitchFamily="34" charset="0"/>
                <a:cs typeface="Calibri Light" panose="020F0302020204030204" pitchFamily="34" charset="0"/>
              </a:rPr>
              <a:t>physics</a:t>
            </a:r>
            <a:r>
              <a:rPr lang="it-IT" sz="2000" b="1" dirty="0">
                <a:latin typeface="Calibri Light" panose="020F0302020204030204" pitchFamily="34" charset="0"/>
                <a:cs typeface="Calibri Light" panose="020F0302020204030204" pitchFamily="34" charset="0"/>
              </a:rPr>
              <a:t> </a:t>
            </a:r>
            <a:r>
              <a:rPr lang="en-GB" sz="2000" b="1" dirty="0">
                <a:latin typeface="Calibri Light" panose="020F0302020204030204" pitchFamily="34" charset="0"/>
                <a:cs typeface="Calibri Light" panose="020F0302020204030204" pitchFamily="34" charset="0"/>
              </a:rPr>
              <a:t>cases</a:t>
            </a:r>
          </a:p>
        </p:txBody>
      </p:sp>
      <p:sp>
        <p:nvSpPr>
          <p:cNvPr id="7" name="Rettangolo 6">
            <a:extLst>
              <a:ext uri="{FF2B5EF4-FFF2-40B4-BE49-F238E27FC236}">
                <a16:creationId xmlns:a16="http://schemas.microsoft.com/office/drawing/2014/main" id="{D9430604-DE91-4C3C-AA29-A6CEB8581601}"/>
              </a:ext>
            </a:extLst>
          </p:cNvPr>
          <p:cNvSpPr/>
          <p:nvPr/>
        </p:nvSpPr>
        <p:spPr>
          <a:xfrm>
            <a:off x="4139629" y="2841170"/>
            <a:ext cx="2201340" cy="73866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Al 100 µm homogenous wedge on the symmetry plane</a:t>
            </a:r>
          </a:p>
        </p:txBody>
      </p:sp>
      <p:sp>
        <p:nvSpPr>
          <p:cNvPr id="8" name="Rettangolo 7">
            <a:extLst>
              <a:ext uri="{FF2B5EF4-FFF2-40B4-BE49-F238E27FC236}">
                <a16:creationId xmlns:a16="http://schemas.microsoft.com/office/drawing/2014/main" id="{E41D6A1D-1FC6-4942-9A1A-F2C904EB5EA5}"/>
              </a:ext>
            </a:extLst>
          </p:cNvPr>
          <p:cNvSpPr/>
          <p:nvPr/>
        </p:nvSpPr>
        <p:spPr>
          <a:xfrm>
            <a:off x="4312706" y="1352738"/>
            <a:ext cx="2017141" cy="52322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mj-lt"/>
              </a:rPr>
              <a:t>100 µm </a:t>
            </a:r>
            <a:r>
              <a:rPr lang="en-US" sz="1400" dirty="0" err="1">
                <a:latin typeface="+mj-lt"/>
              </a:rPr>
              <a:t>SiC</a:t>
            </a:r>
            <a:r>
              <a:rPr lang="en-US" sz="1400" dirty="0">
                <a:latin typeface="+mj-lt"/>
              </a:rPr>
              <a:t> tagging detector at the exit</a:t>
            </a:r>
            <a:endParaRPr lang="en-GB" sz="1400" dirty="0">
              <a:latin typeface="+mj-lt"/>
            </a:endParaRPr>
          </a:p>
        </p:txBody>
      </p:sp>
      <p:cxnSp>
        <p:nvCxnSpPr>
          <p:cNvPr id="9" name="Connettore 2 8">
            <a:extLst>
              <a:ext uri="{FF2B5EF4-FFF2-40B4-BE49-F238E27FC236}">
                <a16:creationId xmlns:a16="http://schemas.microsoft.com/office/drawing/2014/main" id="{13C96605-3786-463B-983E-FEC7CE8436FF}"/>
              </a:ext>
            </a:extLst>
          </p:cNvPr>
          <p:cNvCxnSpPr>
            <a:endCxn id="7" idx="1"/>
          </p:cNvCxnSpPr>
          <p:nvPr/>
        </p:nvCxnSpPr>
        <p:spPr>
          <a:xfrm flipV="1">
            <a:off x="2001812" y="3210502"/>
            <a:ext cx="2137817" cy="615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93D32E17-F6FA-4110-9651-57F7EA59DD47}"/>
              </a:ext>
            </a:extLst>
          </p:cNvPr>
          <p:cNvCxnSpPr>
            <a:endCxn id="8" idx="1"/>
          </p:cNvCxnSpPr>
          <p:nvPr/>
        </p:nvCxnSpPr>
        <p:spPr>
          <a:xfrm flipV="1">
            <a:off x="2001812" y="1614348"/>
            <a:ext cx="2310894" cy="630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46">
            <a:extLst>
              <a:ext uri="{FF2B5EF4-FFF2-40B4-BE49-F238E27FC236}">
                <a16:creationId xmlns:a16="http://schemas.microsoft.com/office/drawing/2014/main" id="{193213FA-DF4B-4AEE-9736-9679C3F4E5EC}"/>
              </a:ext>
            </a:extLst>
          </p:cNvPr>
          <p:cNvSpPr txBox="1"/>
          <p:nvPr/>
        </p:nvSpPr>
        <p:spPr>
          <a:xfrm>
            <a:off x="6639189" y="1200256"/>
            <a:ext cx="4843726" cy="523220"/>
          </a:xfrm>
          <a:prstGeom prst="rect">
            <a:avLst/>
          </a:prstGeom>
          <a:ln>
            <a:solidFill>
              <a:schemeClr val="tx1"/>
            </a:solidFill>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1400" dirty="0">
                <a:latin typeface="Calibri Light" panose="020F0302020204030204" pitchFamily="34" charset="0"/>
                <a:cs typeface="Calibri Light" panose="020F0302020204030204" pitchFamily="34" charset="0"/>
              </a:rPr>
              <a:t>Simulation of spatial distribution of beam components, using a </a:t>
            </a:r>
            <a:r>
              <a:rPr lang="en-US" sz="1400" dirty="0" err="1">
                <a:latin typeface="Calibri Light" panose="020F0302020204030204" pitchFamily="34" charset="0"/>
                <a:cs typeface="Calibri Light" panose="020F0302020204030204" pitchFamily="34" charset="0"/>
              </a:rPr>
              <a:t>SiC</a:t>
            </a:r>
            <a:r>
              <a:rPr lang="en-US" sz="1400" dirty="0">
                <a:latin typeface="Calibri Light" panose="020F0302020204030204" pitchFamily="34" charset="0"/>
                <a:cs typeface="Calibri Light" panose="020F0302020204030204" pitchFamily="34" charset="0"/>
              </a:rPr>
              <a:t> detector placed after the exit slit</a:t>
            </a:r>
            <a:endParaRPr lang="it-IT" dirty="0"/>
          </a:p>
        </p:txBody>
      </p:sp>
      <p:sp>
        <p:nvSpPr>
          <p:cNvPr id="12" name="Rettangolo 11">
            <a:extLst>
              <a:ext uri="{FF2B5EF4-FFF2-40B4-BE49-F238E27FC236}">
                <a16:creationId xmlns:a16="http://schemas.microsoft.com/office/drawing/2014/main" id="{8824D745-CF2C-42A4-A251-EB9AD11C9312}"/>
              </a:ext>
            </a:extLst>
          </p:cNvPr>
          <p:cNvSpPr/>
          <p:nvPr/>
        </p:nvSpPr>
        <p:spPr>
          <a:xfrm>
            <a:off x="183284" y="663053"/>
            <a:ext cx="11825986" cy="646331"/>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b="1" dirty="0">
                <a:latin typeface="Calibri Light" panose="020F0302020204030204" pitchFamily="34" charset="0"/>
                <a:cs typeface="Calibri Light" panose="020F0302020204030204" pitchFamily="34" charset="0"/>
              </a:rPr>
              <a:t>LISE++ simulations</a:t>
            </a:r>
            <a:r>
              <a:rPr lang="en-US" b="1" dirty="0">
                <a:latin typeface="Calibri Light" panose="020F0302020204030204" pitchFamily="34" charset="0"/>
                <a:cs typeface="Calibri Light" panose="020F0302020204030204" pitchFamily="34" charset="0"/>
                <a:sym typeface="Wingdings" panose="05000000000000000000" pitchFamily="2" charset="2"/>
              </a:rPr>
              <a:t>  </a:t>
            </a:r>
            <a:r>
              <a:rPr lang="en-US" b="1" baseline="30000" dirty="0">
                <a:latin typeface="Calibri Light" panose="020F0302020204030204" pitchFamily="34" charset="0"/>
                <a:cs typeface="Calibri Light" panose="020F0302020204030204" pitchFamily="34" charset="0"/>
              </a:rPr>
              <a:t>18</a:t>
            </a:r>
            <a:r>
              <a:rPr lang="en-US" b="1" dirty="0">
                <a:latin typeface="Calibri Light" panose="020F0302020204030204" pitchFamily="34" charset="0"/>
                <a:cs typeface="Calibri Light" panose="020F0302020204030204" pitchFamily="34" charset="0"/>
              </a:rPr>
              <a:t>O primary beam at 70 MeV/nucleon, 2 kW on a  </a:t>
            </a:r>
            <a:r>
              <a:rPr lang="en-US" b="1" baseline="30000" dirty="0">
                <a:latin typeface="Calibri Light" panose="020F0302020204030204" pitchFamily="34" charset="0"/>
                <a:cs typeface="Calibri Light" panose="020F0302020204030204" pitchFamily="34" charset="0"/>
              </a:rPr>
              <a:t>9</a:t>
            </a:r>
            <a:r>
              <a:rPr lang="en-US" b="1" dirty="0">
                <a:latin typeface="Calibri Light" panose="020F0302020204030204" pitchFamily="34" charset="0"/>
                <a:cs typeface="Calibri Light" panose="020F0302020204030204" pitchFamily="34" charset="0"/>
              </a:rPr>
              <a:t>Be target (2000 µm)</a:t>
            </a:r>
          </a:p>
          <a:p>
            <a:pPr algn="just">
              <a:defRPr/>
            </a:pPr>
            <a:endParaRPr lang="en-US" dirty="0">
              <a:latin typeface="Calibri Light" panose="020F0302020204030204" pitchFamily="34" charset="0"/>
              <a:cs typeface="Calibri Light" panose="020F0302020204030204" pitchFamily="34" charset="0"/>
            </a:endParaRPr>
          </a:p>
        </p:txBody>
      </p:sp>
      <p:grpSp>
        <p:nvGrpSpPr>
          <p:cNvPr id="14" name="Gruppo 13">
            <a:extLst>
              <a:ext uri="{FF2B5EF4-FFF2-40B4-BE49-F238E27FC236}">
                <a16:creationId xmlns:a16="http://schemas.microsoft.com/office/drawing/2014/main" id="{6663F73C-56A6-4EBC-9CC0-5B070E917713}"/>
              </a:ext>
            </a:extLst>
          </p:cNvPr>
          <p:cNvGrpSpPr/>
          <p:nvPr/>
        </p:nvGrpSpPr>
        <p:grpSpPr>
          <a:xfrm>
            <a:off x="-4606274" y="1972906"/>
            <a:ext cx="16202010" cy="1902943"/>
            <a:chOff x="7209072" y="2205326"/>
            <a:chExt cx="16202010" cy="1902943"/>
          </a:xfrm>
        </p:grpSpPr>
        <p:sp>
          <p:nvSpPr>
            <p:cNvPr id="16" name="CasellaDiTesto 20">
              <a:extLst>
                <a:ext uri="{FF2B5EF4-FFF2-40B4-BE49-F238E27FC236}">
                  <a16:creationId xmlns:a16="http://schemas.microsoft.com/office/drawing/2014/main" id="{8B6BC051-8D49-48FA-9F66-6342F14A4C1D}"/>
                </a:ext>
              </a:extLst>
            </p:cNvPr>
            <p:cNvSpPr txBox="1"/>
            <p:nvPr/>
          </p:nvSpPr>
          <p:spPr>
            <a:xfrm>
              <a:off x="21655763" y="2205326"/>
              <a:ext cx="1741384" cy="64633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FF0000"/>
                  </a:solidFill>
                </a:rPr>
                <a:t>16</a:t>
              </a:r>
              <a:r>
                <a:rPr lang="en-GB" b="1" dirty="0">
                  <a:solidFill>
                    <a:srgbClr val="FF0000"/>
                  </a:solidFill>
                </a:rPr>
                <a:t>C: 97 % </a:t>
              </a:r>
            </a:p>
            <a:p>
              <a:r>
                <a:rPr lang="en-GB" b="1" dirty="0">
                  <a:solidFill>
                    <a:srgbClr val="FF0000"/>
                  </a:solidFill>
                </a:rPr>
                <a:t>1.4 10</a:t>
              </a:r>
              <a:r>
                <a:rPr lang="en-GB" b="1" baseline="30000" dirty="0">
                  <a:solidFill>
                    <a:srgbClr val="FF0000"/>
                  </a:solidFill>
                </a:rPr>
                <a:t>7</a:t>
              </a:r>
              <a:r>
                <a:rPr lang="en-GB" b="1" dirty="0">
                  <a:solidFill>
                    <a:srgbClr val="FF0000"/>
                  </a:solidFill>
                </a:rPr>
                <a:t> </a:t>
              </a:r>
              <a:r>
                <a:rPr lang="en-GB" b="1" dirty="0" err="1">
                  <a:solidFill>
                    <a:srgbClr val="FF0000"/>
                  </a:solidFill>
                </a:rPr>
                <a:t>pps</a:t>
              </a:r>
              <a:endParaRPr lang="en-GB" b="1" baseline="30000" dirty="0">
                <a:solidFill>
                  <a:srgbClr val="FF0000"/>
                </a:solidFill>
              </a:endParaRPr>
            </a:p>
          </p:txBody>
        </p:sp>
        <p:sp>
          <p:nvSpPr>
            <p:cNvPr id="17" name="CasellaDiTesto 20">
              <a:extLst>
                <a:ext uri="{FF2B5EF4-FFF2-40B4-BE49-F238E27FC236}">
                  <a16:creationId xmlns:a16="http://schemas.microsoft.com/office/drawing/2014/main" id="{1BF25538-BF3F-4322-BABD-54D662D68257}"/>
                </a:ext>
              </a:extLst>
            </p:cNvPr>
            <p:cNvSpPr txBox="1"/>
            <p:nvPr/>
          </p:nvSpPr>
          <p:spPr>
            <a:xfrm>
              <a:off x="19135482" y="3666593"/>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3B3BFF"/>
                  </a:solidFill>
                </a:rPr>
                <a:t>13</a:t>
              </a:r>
              <a:r>
                <a:rPr lang="en-GB" b="1" dirty="0">
                  <a:solidFill>
                    <a:srgbClr val="3B3BFF"/>
                  </a:solidFill>
                </a:rPr>
                <a:t>B</a:t>
              </a:r>
            </a:p>
          </p:txBody>
        </p:sp>
        <p:sp>
          <p:nvSpPr>
            <p:cNvPr id="18" name="CasellaDiTesto 20">
              <a:extLst>
                <a:ext uri="{FF2B5EF4-FFF2-40B4-BE49-F238E27FC236}">
                  <a16:creationId xmlns:a16="http://schemas.microsoft.com/office/drawing/2014/main" id="{0810AA63-DC8B-41E5-ABD1-F9014763B2BE}"/>
                </a:ext>
              </a:extLst>
            </p:cNvPr>
            <p:cNvSpPr txBox="1"/>
            <p:nvPr/>
          </p:nvSpPr>
          <p:spPr>
            <a:xfrm>
              <a:off x="7209072" y="3679314"/>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t>11</a:t>
              </a:r>
              <a:r>
                <a:rPr lang="en-GB" b="1" dirty="0"/>
                <a:t>Be</a:t>
              </a:r>
            </a:p>
          </p:txBody>
        </p:sp>
        <p:sp>
          <p:nvSpPr>
            <p:cNvPr id="19" name="CasellaDiTesto 20">
              <a:extLst>
                <a:ext uri="{FF2B5EF4-FFF2-40B4-BE49-F238E27FC236}">
                  <a16:creationId xmlns:a16="http://schemas.microsoft.com/office/drawing/2014/main" id="{82583B9F-E0D3-4E15-88A0-EC1EE014D831}"/>
                </a:ext>
              </a:extLst>
            </p:cNvPr>
            <p:cNvSpPr txBox="1"/>
            <p:nvPr/>
          </p:nvSpPr>
          <p:spPr>
            <a:xfrm>
              <a:off x="19927411" y="3738937"/>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8A8A8A"/>
                  </a:solidFill>
                </a:rPr>
                <a:t>14</a:t>
              </a:r>
              <a:r>
                <a:rPr lang="en-GB" b="1" dirty="0">
                  <a:solidFill>
                    <a:srgbClr val="8A8A8A"/>
                  </a:solidFill>
                </a:rPr>
                <a:t>B</a:t>
              </a:r>
            </a:p>
          </p:txBody>
        </p:sp>
        <p:sp>
          <p:nvSpPr>
            <p:cNvPr id="20" name="CasellaDiTesto 20">
              <a:extLst>
                <a:ext uri="{FF2B5EF4-FFF2-40B4-BE49-F238E27FC236}">
                  <a16:creationId xmlns:a16="http://schemas.microsoft.com/office/drawing/2014/main" id="{1A2663BB-B0D2-49B5-B199-7B885E14E19C}"/>
                </a:ext>
              </a:extLst>
            </p:cNvPr>
            <p:cNvSpPr txBox="1"/>
            <p:nvPr/>
          </p:nvSpPr>
          <p:spPr>
            <a:xfrm>
              <a:off x="22005534" y="3738937"/>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238A23"/>
                  </a:solidFill>
                </a:rPr>
                <a:t>18</a:t>
              </a:r>
              <a:r>
                <a:rPr lang="en-GB" b="1" dirty="0">
                  <a:solidFill>
                    <a:srgbClr val="238A23"/>
                  </a:solidFill>
                </a:rPr>
                <a:t>N</a:t>
              </a:r>
            </a:p>
          </p:txBody>
        </p:sp>
      </p:grpSp>
      <p:sp>
        <p:nvSpPr>
          <p:cNvPr id="21" name="CasellaDiTesto 20">
            <a:extLst>
              <a:ext uri="{FF2B5EF4-FFF2-40B4-BE49-F238E27FC236}">
                <a16:creationId xmlns:a16="http://schemas.microsoft.com/office/drawing/2014/main" id="{923022D6-576C-4743-9506-B1E987675621}"/>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22" name="CasellaDiTesto 21">
            <a:extLst>
              <a:ext uri="{FF2B5EF4-FFF2-40B4-BE49-F238E27FC236}">
                <a16:creationId xmlns:a16="http://schemas.microsoft.com/office/drawing/2014/main" id="{C9A69FD5-09A2-4B57-8469-2993C24D3B79}"/>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36" name="CasellaDiTesto 20">
            <a:extLst>
              <a:ext uri="{FF2B5EF4-FFF2-40B4-BE49-F238E27FC236}">
                <a16:creationId xmlns:a16="http://schemas.microsoft.com/office/drawing/2014/main" id="{7FB82501-95B6-4D7B-B47B-B420358274A4}"/>
              </a:ext>
            </a:extLst>
          </p:cNvPr>
          <p:cNvSpPr txBox="1"/>
          <p:nvPr/>
        </p:nvSpPr>
        <p:spPr>
          <a:xfrm>
            <a:off x="8184232" y="4826002"/>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238A23"/>
                </a:solidFill>
              </a:rPr>
              <a:t>18</a:t>
            </a:r>
            <a:r>
              <a:rPr lang="en-GB" b="1" dirty="0">
                <a:solidFill>
                  <a:srgbClr val="238A23"/>
                </a:solidFill>
              </a:rPr>
              <a:t>N</a:t>
            </a:r>
          </a:p>
        </p:txBody>
      </p:sp>
      <p:sp>
        <p:nvSpPr>
          <p:cNvPr id="37" name="CasellaDiTesto 20">
            <a:extLst>
              <a:ext uri="{FF2B5EF4-FFF2-40B4-BE49-F238E27FC236}">
                <a16:creationId xmlns:a16="http://schemas.microsoft.com/office/drawing/2014/main" id="{263F3591-D826-49BC-BCAF-F43F342ED62E}"/>
              </a:ext>
            </a:extLst>
          </p:cNvPr>
          <p:cNvSpPr txBox="1"/>
          <p:nvPr/>
        </p:nvSpPr>
        <p:spPr>
          <a:xfrm>
            <a:off x="8544272" y="5868875"/>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3B3BFF"/>
                </a:solidFill>
              </a:rPr>
              <a:t>13</a:t>
            </a:r>
            <a:r>
              <a:rPr lang="en-GB" b="1" dirty="0">
                <a:solidFill>
                  <a:srgbClr val="3B3BFF"/>
                </a:solidFill>
              </a:rPr>
              <a:t>B</a:t>
            </a:r>
          </a:p>
        </p:txBody>
      </p:sp>
      <p:sp>
        <p:nvSpPr>
          <p:cNvPr id="38" name="CasellaDiTesto 20">
            <a:extLst>
              <a:ext uri="{FF2B5EF4-FFF2-40B4-BE49-F238E27FC236}">
                <a16:creationId xmlns:a16="http://schemas.microsoft.com/office/drawing/2014/main" id="{4E2B6C2B-BB21-4911-8D19-41D3141C6B62}"/>
              </a:ext>
            </a:extLst>
          </p:cNvPr>
          <p:cNvSpPr txBox="1"/>
          <p:nvPr/>
        </p:nvSpPr>
        <p:spPr>
          <a:xfrm>
            <a:off x="9732676" y="5714413"/>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8A8A8A"/>
                </a:solidFill>
              </a:rPr>
              <a:t>14</a:t>
            </a:r>
            <a:r>
              <a:rPr lang="en-GB" b="1" dirty="0">
                <a:solidFill>
                  <a:srgbClr val="8A8A8A"/>
                </a:solidFill>
              </a:rPr>
              <a:t>B</a:t>
            </a:r>
          </a:p>
        </p:txBody>
      </p:sp>
      <p:sp>
        <p:nvSpPr>
          <p:cNvPr id="39" name="CasellaDiTesto 20">
            <a:extLst>
              <a:ext uri="{FF2B5EF4-FFF2-40B4-BE49-F238E27FC236}">
                <a16:creationId xmlns:a16="http://schemas.microsoft.com/office/drawing/2014/main" id="{101F6FAD-E6D8-4E7A-8E42-94DFBDF0362B}"/>
              </a:ext>
            </a:extLst>
          </p:cNvPr>
          <p:cNvSpPr txBox="1"/>
          <p:nvPr/>
        </p:nvSpPr>
        <p:spPr>
          <a:xfrm>
            <a:off x="9137643" y="5108198"/>
            <a:ext cx="1405548"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baseline="30000" dirty="0">
                <a:solidFill>
                  <a:srgbClr val="FF0000"/>
                </a:solidFill>
              </a:rPr>
              <a:t>16</a:t>
            </a:r>
            <a:r>
              <a:rPr lang="en-GB" b="1" dirty="0">
                <a:solidFill>
                  <a:srgbClr val="FF0000"/>
                </a:solidFill>
              </a:rPr>
              <a:t>C</a:t>
            </a:r>
          </a:p>
        </p:txBody>
      </p:sp>
    </p:spTree>
    <p:extLst>
      <p:ext uri="{BB962C8B-B14F-4D97-AF65-F5344CB8AC3E}">
        <p14:creationId xmlns:p14="http://schemas.microsoft.com/office/powerpoint/2010/main" val="348383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907CB94-DF71-45D3-A897-19B8DFB1D0F7}"/>
              </a:ext>
            </a:extLst>
          </p:cNvPr>
          <p:cNvSpPr>
            <a:spLocks noGrp="1"/>
          </p:cNvSpPr>
          <p:nvPr>
            <p:ph type="sldNum" sz="quarter" idx="12"/>
          </p:nvPr>
        </p:nvSpPr>
        <p:spPr>
          <a:xfrm>
            <a:off x="10312786" y="2272"/>
            <a:ext cx="1016000" cy="365760"/>
          </a:xfrm>
        </p:spPr>
        <p:txBody>
          <a:bodyPr/>
          <a:lstStyle/>
          <a:p>
            <a:fld id="{825A1364-9D83-4D37-A282-5E5560CE45FB}" type="slidenum">
              <a:rPr lang="it-IT" smtClean="0"/>
              <a:pPr/>
              <a:t>21</a:t>
            </a:fld>
            <a:endParaRPr lang="it-IT"/>
          </a:p>
        </p:txBody>
      </p:sp>
      <p:graphicFrame>
        <p:nvGraphicFramePr>
          <p:cNvPr id="5" name="Grafico 4">
            <a:extLst>
              <a:ext uri="{FF2B5EF4-FFF2-40B4-BE49-F238E27FC236}">
                <a16:creationId xmlns:a16="http://schemas.microsoft.com/office/drawing/2014/main" id="{23F1E923-238B-4991-A781-5FFA463FBB2C}"/>
              </a:ext>
            </a:extLst>
          </p:cNvPr>
          <p:cNvGraphicFramePr>
            <a:graphicFrameLocks/>
          </p:cNvGraphicFramePr>
          <p:nvPr>
            <p:extLst>
              <p:ext uri="{D42A27DB-BD31-4B8C-83A1-F6EECF244321}">
                <p14:modId xmlns:p14="http://schemas.microsoft.com/office/powerpoint/2010/main" val="1382865777"/>
              </p:ext>
            </p:extLst>
          </p:nvPr>
        </p:nvGraphicFramePr>
        <p:xfrm>
          <a:off x="324562" y="908720"/>
          <a:ext cx="5184576" cy="30590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2F24A4E0-F297-407F-AD65-43A97B60E2F0}"/>
              </a:ext>
            </a:extLst>
          </p:cNvPr>
          <p:cNvGraphicFramePr>
            <a:graphicFrameLocks/>
          </p:cNvGraphicFramePr>
          <p:nvPr>
            <p:extLst>
              <p:ext uri="{D42A27DB-BD31-4B8C-83A1-F6EECF244321}">
                <p14:modId xmlns:p14="http://schemas.microsoft.com/office/powerpoint/2010/main" val="65901950"/>
              </p:ext>
            </p:extLst>
          </p:nvPr>
        </p:nvGraphicFramePr>
        <p:xfrm>
          <a:off x="583789" y="3826342"/>
          <a:ext cx="4925348" cy="3059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id="{9E71798C-DFC6-4BD8-828D-35B87D213119}"/>
              </a:ext>
            </a:extLst>
          </p:cNvPr>
          <p:cNvGraphicFramePr>
            <a:graphicFrameLocks/>
          </p:cNvGraphicFramePr>
          <p:nvPr>
            <p:extLst>
              <p:ext uri="{D42A27DB-BD31-4B8C-83A1-F6EECF244321}">
                <p14:modId xmlns:p14="http://schemas.microsoft.com/office/powerpoint/2010/main" val="1709439621"/>
              </p:ext>
            </p:extLst>
          </p:nvPr>
        </p:nvGraphicFramePr>
        <p:xfrm>
          <a:off x="6013194" y="909298"/>
          <a:ext cx="4925348" cy="3059043"/>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8">
            <a:extLst>
              <a:ext uri="{FF2B5EF4-FFF2-40B4-BE49-F238E27FC236}">
                <a16:creationId xmlns:a16="http://schemas.microsoft.com/office/drawing/2014/main" id="{C26EC048-170C-465F-8E71-88A223875DE6}"/>
              </a:ext>
            </a:extLst>
          </p:cNvPr>
          <p:cNvSpPr txBox="1"/>
          <p:nvPr/>
        </p:nvSpPr>
        <p:spPr>
          <a:xfrm>
            <a:off x="-24679"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3F26C94B-C9EA-4BBC-8D27-E6703C283CD2}"/>
              </a:ext>
            </a:extLst>
          </p:cNvPr>
          <p:cNvSpPr txBox="1"/>
          <p:nvPr/>
        </p:nvSpPr>
        <p:spPr>
          <a:xfrm>
            <a:off x="7248128"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aphicFrame>
        <p:nvGraphicFramePr>
          <p:cNvPr id="8" name="Grafico 7">
            <a:extLst>
              <a:ext uri="{FF2B5EF4-FFF2-40B4-BE49-F238E27FC236}">
                <a16:creationId xmlns:a16="http://schemas.microsoft.com/office/drawing/2014/main" id="{DC062569-336E-42F5-A128-D5E1153C0B4F}"/>
              </a:ext>
            </a:extLst>
          </p:cNvPr>
          <p:cNvGraphicFramePr>
            <a:graphicFrameLocks/>
          </p:cNvGraphicFramePr>
          <p:nvPr>
            <p:extLst>
              <p:ext uri="{D42A27DB-BD31-4B8C-83A1-F6EECF244321}">
                <p14:modId xmlns:p14="http://schemas.microsoft.com/office/powerpoint/2010/main" val="3757995402"/>
              </p:ext>
            </p:extLst>
          </p:nvPr>
        </p:nvGraphicFramePr>
        <p:xfrm>
          <a:off x="6135274" y="3826341"/>
          <a:ext cx="5184576" cy="3059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134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22</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CasellaDiTesto 10">
            <a:extLst>
              <a:ext uri="{FF2B5EF4-FFF2-40B4-BE49-F238E27FC236}">
                <a16:creationId xmlns:a16="http://schemas.microsoft.com/office/drawing/2014/main" id="{1607A6EC-0F1F-4CA4-AEA1-188AEBB3EEF5}"/>
              </a:ext>
            </a:extLst>
          </p:cNvPr>
          <p:cNvSpPr txBox="1"/>
          <p:nvPr/>
        </p:nvSpPr>
        <p:spPr>
          <a:xfrm>
            <a:off x="202072" y="495385"/>
            <a:ext cx="69139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baseline="30000" dirty="0">
                <a:solidFill>
                  <a:srgbClr val="00B050"/>
                </a:solidFill>
              </a:rPr>
              <a:t>40</a:t>
            </a:r>
            <a:r>
              <a:rPr lang="it-IT" b="1" dirty="0">
                <a:solidFill>
                  <a:srgbClr val="00B050"/>
                </a:solidFill>
                <a:latin typeface="Calibri"/>
              </a:rPr>
              <a:t>Ar</a:t>
            </a:r>
            <a:r>
              <a:rPr lang="it-IT" b="1" baseline="30000" dirty="0">
                <a:solidFill>
                  <a:srgbClr val="00B050"/>
                </a:solidFill>
                <a:latin typeface="Calibri"/>
              </a:rPr>
              <a:t>18</a:t>
            </a:r>
            <a:r>
              <a:rPr lang="it-IT" b="1" baseline="30000" dirty="0">
                <a:solidFill>
                  <a:srgbClr val="00B050"/>
                </a:solidFill>
              </a:rPr>
              <a:t>+</a:t>
            </a:r>
            <a:r>
              <a:rPr lang="it-IT" b="1" dirty="0">
                <a:solidFill>
                  <a:srgbClr val="00B050"/>
                </a:solidFill>
              </a:rPr>
              <a:t> @ 70 </a:t>
            </a:r>
            <a:r>
              <a:rPr lang="it-IT" b="1" dirty="0" err="1">
                <a:solidFill>
                  <a:srgbClr val="00B050"/>
                </a:solidFill>
              </a:rPr>
              <a:t>AMeV</a:t>
            </a:r>
            <a:r>
              <a:rPr lang="it-IT" b="1" dirty="0">
                <a:solidFill>
                  <a:srgbClr val="00B050"/>
                </a:solidFill>
              </a:rPr>
              <a:t> 2 kW on 500 </a:t>
            </a:r>
            <a:r>
              <a:rPr lang="it-IT" b="1" dirty="0" err="1">
                <a:solidFill>
                  <a:srgbClr val="00B050"/>
                </a:solidFill>
              </a:rPr>
              <a:t>um</a:t>
            </a:r>
            <a:r>
              <a:rPr lang="it-IT" b="1" dirty="0">
                <a:solidFill>
                  <a:srgbClr val="00B050"/>
                </a:solidFill>
              </a:rPr>
              <a:t> </a:t>
            </a:r>
            <a:r>
              <a:rPr lang="it-IT" b="1" baseline="30000" dirty="0">
                <a:solidFill>
                  <a:srgbClr val="00B050"/>
                </a:solidFill>
              </a:rPr>
              <a:t>9</a:t>
            </a:r>
            <a:r>
              <a:rPr lang="it-IT" b="1" dirty="0">
                <a:solidFill>
                  <a:srgbClr val="00B050"/>
                </a:solidFill>
              </a:rPr>
              <a:t>Be target</a:t>
            </a:r>
          </a:p>
        </p:txBody>
      </p:sp>
      <p:graphicFrame>
        <p:nvGraphicFramePr>
          <p:cNvPr id="13" name="Tabella 2">
            <a:extLst>
              <a:ext uri="{FF2B5EF4-FFF2-40B4-BE49-F238E27FC236}">
                <a16:creationId xmlns:a16="http://schemas.microsoft.com/office/drawing/2014/main" id="{8BFDA620-7252-4FE6-BEDC-46F8E1DDAA8D}"/>
              </a:ext>
            </a:extLst>
          </p:cNvPr>
          <p:cNvGraphicFramePr>
            <a:graphicFrameLocks noGrp="1"/>
          </p:cNvGraphicFramePr>
          <p:nvPr>
            <p:extLst>
              <p:ext uri="{D42A27DB-BD31-4B8C-83A1-F6EECF244321}">
                <p14:modId xmlns:p14="http://schemas.microsoft.com/office/powerpoint/2010/main" val="772839905"/>
              </p:ext>
            </p:extLst>
          </p:nvPr>
        </p:nvGraphicFramePr>
        <p:xfrm>
          <a:off x="358776" y="985167"/>
          <a:ext cx="10584000" cy="529200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1871259160"/>
                    </a:ext>
                  </a:extLst>
                </a:gridCol>
                <a:gridCol w="756000">
                  <a:extLst>
                    <a:ext uri="{9D8B030D-6E8A-4147-A177-3AD203B41FA5}">
                      <a16:colId xmlns:a16="http://schemas.microsoft.com/office/drawing/2014/main" val="1690436419"/>
                    </a:ext>
                  </a:extLst>
                </a:gridCol>
                <a:gridCol w="756000">
                  <a:extLst>
                    <a:ext uri="{9D8B030D-6E8A-4147-A177-3AD203B41FA5}">
                      <a16:colId xmlns:a16="http://schemas.microsoft.com/office/drawing/2014/main" val="3465761012"/>
                    </a:ext>
                  </a:extLst>
                </a:gridCol>
                <a:gridCol w="756000">
                  <a:extLst>
                    <a:ext uri="{9D8B030D-6E8A-4147-A177-3AD203B41FA5}">
                      <a16:colId xmlns:a16="http://schemas.microsoft.com/office/drawing/2014/main" val="3809299277"/>
                    </a:ext>
                  </a:extLst>
                </a:gridCol>
                <a:gridCol w="756000">
                  <a:extLst>
                    <a:ext uri="{9D8B030D-6E8A-4147-A177-3AD203B41FA5}">
                      <a16:colId xmlns:a16="http://schemas.microsoft.com/office/drawing/2014/main" val="3236159659"/>
                    </a:ext>
                  </a:extLst>
                </a:gridCol>
                <a:gridCol w="756000">
                  <a:extLst>
                    <a:ext uri="{9D8B030D-6E8A-4147-A177-3AD203B41FA5}">
                      <a16:colId xmlns:a16="http://schemas.microsoft.com/office/drawing/2014/main" val="720909015"/>
                    </a:ext>
                  </a:extLst>
                </a:gridCol>
                <a:gridCol w="756000">
                  <a:extLst>
                    <a:ext uri="{9D8B030D-6E8A-4147-A177-3AD203B41FA5}">
                      <a16:colId xmlns:a16="http://schemas.microsoft.com/office/drawing/2014/main" val="1189527118"/>
                    </a:ext>
                  </a:extLst>
                </a:gridCol>
                <a:gridCol w="756000">
                  <a:extLst>
                    <a:ext uri="{9D8B030D-6E8A-4147-A177-3AD203B41FA5}">
                      <a16:colId xmlns:a16="http://schemas.microsoft.com/office/drawing/2014/main" val="60445828"/>
                    </a:ext>
                  </a:extLst>
                </a:gridCol>
                <a:gridCol w="756000">
                  <a:extLst>
                    <a:ext uri="{9D8B030D-6E8A-4147-A177-3AD203B41FA5}">
                      <a16:colId xmlns:a16="http://schemas.microsoft.com/office/drawing/2014/main" val="2936893971"/>
                    </a:ext>
                  </a:extLst>
                </a:gridCol>
                <a:gridCol w="756000">
                  <a:extLst>
                    <a:ext uri="{9D8B030D-6E8A-4147-A177-3AD203B41FA5}">
                      <a16:colId xmlns:a16="http://schemas.microsoft.com/office/drawing/2014/main" val="3246594295"/>
                    </a:ext>
                  </a:extLst>
                </a:gridCol>
                <a:gridCol w="756000">
                  <a:extLst>
                    <a:ext uri="{9D8B030D-6E8A-4147-A177-3AD203B41FA5}">
                      <a16:colId xmlns:a16="http://schemas.microsoft.com/office/drawing/2014/main" val="2178818142"/>
                    </a:ext>
                  </a:extLst>
                </a:gridCol>
                <a:gridCol w="756000">
                  <a:extLst>
                    <a:ext uri="{9D8B030D-6E8A-4147-A177-3AD203B41FA5}">
                      <a16:colId xmlns:a16="http://schemas.microsoft.com/office/drawing/2014/main" val="1495904835"/>
                    </a:ext>
                  </a:extLst>
                </a:gridCol>
                <a:gridCol w="756000">
                  <a:extLst>
                    <a:ext uri="{9D8B030D-6E8A-4147-A177-3AD203B41FA5}">
                      <a16:colId xmlns:a16="http://schemas.microsoft.com/office/drawing/2014/main" val="556938100"/>
                    </a:ext>
                  </a:extLst>
                </a:gridCol>
                <a:gridCol w="756000">
                  <a:extLst>
                    <a:ext uri="{9D8B030D-6E8A-4147-A177-3AD203B41FA5}">
                      <a16:colId xmlns:a16="http://schemas.microsoft.com/office/drawing/2014/main" val="247219328"/>
                    </a:ext>
                  </a:extLst>
                </a:gridCol>
              </a:tblGrid>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7030A0"/>
                        </a:solidFill>
                        <a:latin typeface="Garamond" panose="02020404030301010803" pitchFamily="18" charset="0"/>
                      </a:endParaRPr>
                    </a:p>
                    <a:p>
                      <a:pPr algn="ctr"/>
                      <a:endParaRPr lang="en-GB" sz="1400" b="1" dirty="0">
                        <a:solidFill>
                          <a:srgbClr val="7030A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35</a:t>
                      </a:r>
                      <a:r>
                        <a:rPr lang="it-IT" sz="1400" b="1" dirty="0">
                          <a:solidFill>
                            <a:schemeClr val="tx1"/>
                          </a:solidFill>
                          <a:latin typeface="Garamond" panose="02020404030301010803"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36</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6.6E3</a:t>
                      </a:r>
                    </a:p>
                    <a:p>
                      <a:pPr algn="ctr"/>
                      <a:r>
                        <a:rPr lang="it-IT" sz="1400" b="1" dirty="0">
                          <a:solidFill>
                            <a:schemeClr val="tx1"/>
                          </a:solidFill>
                          <a:latin typeface="Garamond" panose="02020404030301010803" pitchFamily="18"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37</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8.2E4</a:t>
                      </a:r>
                    </a:p>
                    <a:p>
                      <a:pPr algn="ctr"/>
                      <a:r>
                        <a:rPr lang="it-IT" sz="1400" b="1" dirty="0">
                          <a:solidFill>
                            <a:schemeClr val="tx1"/>
                          </a:solidFill>
                          <a:latin typeface="Garamond" panose="02020404030301010803" pitchFamily="18"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38</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6.3E5</a:t>
                      </a:r>
                    </a:p>
                    <a:p>
                      <a:pPr algn="ctr"/>
                      <a:r>
                        <a:rPr lang="it-IT" sz="1400" b="1" dirty="0">
                          <a:solidFill>
                            <a:schemeClr val="tx1"/>
                          </a:solidFill>
                          <a:latin typeface="Garamond" panose="02020404030301010803" pitchFamily="18"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39</a:t>
                      </a:r>
                      <a:r>
                        <a:rPr lang="it-IT" sz="1400" b="1" dirty="0">
                          <a:solidFill>
                            <a:schemeClr val="tx1"/>
                          </a:solidFill>
                          <a:latin typeface="Garamond" panose="02020404030301010803" pitchFamily="18" charset="0"/>
                        </a:rPr>
                        <a:t>K</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40</a:t>
                      </a:r>
                      <a:r>
                        <a:rPr lang="it-IT" sz="1400" b="1" dirty="0">
                          <a:solidFill>
                            <a:schemeClr val="tx1"/>
                          </a:solidFill>
                          <a:latin typeface="Garamond" panose="02020404030301010803" pitchFamily="18" charset="0"/>
                        </a:rPr>
                        <a:t>K</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400" b="1" baseline="30000" dirty="0">
                          <a:solidFill>
                            <a:schemeClr val="tx1"/>
                          </a:solidFill>
                          <a:latin typeface="Garamond" panose="02020404030301010803" pitchFamily="18" charset="0"/>
                        </a:rPr>
                        <a:t>41</a:t>
                      </a:r>
                      <a:r>
                        <a:rPr lang="it-IT" sz="1400" b="1" dirty="0">
                          <a:solidFill>
                            <a:schemeClr val="tx1"/>
                          </a:solidFill>
                          <a:latin typeface="Garamond" panose="02020404030301010803" pitchFamily="18" charset="0"/>
                        </a:rPr>
                        <a:t>K</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42</a:t>
                      </a:r>
                      <a:r>
                        <a:rPr lang="it-IT" sz="1400" b="1" dirty="0">
                          <a:solidFill>
                            <a:schemeClr val="bg1"/>
                          </a:solidFill>
                          <a:latin typeface="Garamond" panose="02020404030301010803" pitchFamily="18" charset="0"/>
                        </a:rPr>
                        <a:t>K</a:t>
                      </a:r>
                      <a:endParaRPr lang="en-GB" sz="1400" b="1" dirty="0">
                        <a:solidFill>
                          <a:schemeClr val="bg1"/>
                        </a:solidFill>
                        <a:latin typeface="Garamond" panose="02020404030301010803" pitchFamily="18" charset="0"/>
                      </a:endParaRPr>
                    </a:p>
                    <a:p>
                      <a:pPr algn="ctr"/>
                      <a:r>
                        <a:rPr lang="en-GB" sz="1400" b="1" dirty="0">
                          <a:solidFill>
                            <a:schemeClr val="bg1"/>
                          </a:solidFill>
                          <a:latin typeface="Garamond" panose="02020404030301010803" pitchFamily="18" charset="0"/>
                        </a:rPr>
                        <a:t>8.2E5</a:t>
                      </a:r>
                    </a:p>
                    <a:p>
                      <a:pPr algn="ctr"/>
                      <a:r>
                        <a:rPr lang="en-GB" sz="1400" b="1" dirty="0">
                          <a:solidFill>
                            <a:schemeClr val="bg1"/>
                          </a:solidFill>
                          <a:latin typeface="Garamond" panose="02020404030301010803"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1.7E3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33</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K</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1726909273"/>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Ar</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32</a:t>
                      </a:r>
                      <a:r>
                        <a:rPr lang="it-IT" sz="1400" b="1" dirty="0">
                          <a:solidFill>
                            <a:schemeClr val="tx1"/>
                          </a:solidFill>
                          <a:latin typeface="Garamond" panose="02020404030301010803" pitchFamily="18" charset="0"/>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33</a:t>
                      </a:r>
                      <a:r>
                        <a:rPr lang="it-IT" sz="1400" b="1" dirty="0">
                          <a:solidFill>
                            <a:schemeClr val="tx1"/>
                          </a:solidFill>
                          <a:latin typeface="Garamond" panose="02020404030301010803" pitchFamily="18" charset="0"/>
                        </a:rPr>
                        <a:t>Ar</a:t>
                      </a:r>
                      <a:endParaRPr lang="en-GB" sz="1400" b="1" dirty="0">
                        <a:solidFill>
                          <a:schemeClr val="tx1"/>
                        </a:solidFill>
                        <a:latin typeface="Garamond" panose="02020404030301010803" pitchFamily="18" charset="0"/>
                      </a:endParaRPr>
                    </a:p>
                    <a:p>
                      <a:pPr algn="ct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34</a:t>
                      </a:r>
                      <a:r>
                        <a:rPr lang="it-IT" sz="1400" b="1" dirty="0">
                          <a:solidFill>
                            <a:schemeClr val="tx1"/>
                          </a:solidFill>
                          <a:latin typeface="Garamond" panose="02020404030301010803" pitchFamily="18" charset="0"/>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35</a:t>
                      </a:r>
                      <a:r>
                        <a:rPr lang="it-IT" sz="1400" b="1" dirty="0">
                          <a:solidFill>
                            <a:schemeClr val="tx1"/>
                          </a:solidFill>
                          <a:latin typeface="Garamond" panose="02020404030301010803" pitchFamily="18" charset="0"/>
                        </a:rPr>
                        <a:t>Ar</a:t>
                      </a:r>
                    </a:p>
                    <a:p>
                      <a:pPr algn="ctr"/>
                      <a:r>
                        <a:rPr lang="it-IT" sz="1400" b="1" dirty="0">
                          <a:solidFill>
                            <a:schemeClr val="tx1"/>
                          </a:solidFill>
                          <a:latin typeface="Garamond" panose="02020404030301010803" pitchFamily="18" charset="0"/>
                        </a:rPr>
                        <a:t>8.9E5</a:t>
                      </a:r>
                    </a:p>
                    <a:p>
                      <a:pPr algn="ctr"/>
                      <a:r>
                        <a:rPr lang="it-IT" sz="1400" b="1" dirty="0">
                          <a:solidFill>
                            <a:schemeClr val="tx1"/>
                          </a:solidFill>
                          <a:latin typeface="Garamond" panose="02020404030301010803"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36</a:t>
                      </a:r>
                      <a:r>
                        <a:rPr lang="it-IT" sz="1400" b="1" dirty="0">
                          <a:latin typeface="Garamond" panose="02020404030301010803" pitchFamily="18" charset="0"/>
                        </a:rPr>
                        <a:t>Ar</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37</a:t>
                      </a:r>
                      <a:r>
                        <a:rPr lang="it-IT" sz="1400" b="1" dirty="0">
                          <a:solidFill>
                            <a:schemeClr val="tx1"/>
                          </a:solidFill>
                          <a:latin typeface="Garamond" panose="02020404030301010803" pitchFamily="18" charset="0"/>
                        </a:rPr>
                        <a:t>Ar</a:t>
                      </a:r>
                    </a:p>
                    <a:p>
                      <a:pPr algn="ctr"/>
                      <a:r>
                        <a:rPr lang="it-IT" sz="1400" b="1" dirty="0">
                          <a:solidFill>
                            <a:schemeClr val="tx1"/>
                          </a:solidFill>
                          <a:latin typeface="Garamond" panose="02020404030301010803" pitchFamily="18" charset="0"/>
                        </a:rPr>
                        <a:t>5.2E7</a:t>
                      </a:r>
                    </a:p>
                    <a:p>
                      <a:pPr algn="ctr"/>
                      <a:r>
                        <a:rPr lang="it-IT" sz="1400" b="1" dirty="0">
                          <a:solidFill>
                            <a:schemeClr val="tx1"/>
                          </a:solidFill>
                          <a:latin typeface="Garamond" panose="02020404030301010803" pitchFamily="18" charset="0"/>
                        </a:rPr>
                        <a:t>39</a:t>
                      </a:r>
                      <a:endParaRPr lang="it-IT"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38</a:t>
                      </a:r>
                      <a:r>
                        <a:rPr lang="it-IT" sz="1400" b="1" dirty="0">
                          <a:latin typeface="Garamond" panose="02020404030301010803" pitchFamily="18" charset="0"/>
                        </a:rPr>
                        <a:t>Ar</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39</a:t>
                      </a:r>
                      <a:r>
                        <a:rPr lang="it-IT" sz="1400" b="1" dirty="0">
                          <a:solidFill>
                            <a:schemeClr val="bg1"/>
                          </a:solidFill>
                          <a:latin typeface="Garamond" panose="02020404030301010803" pitchFamily="18" charset="0"/>
                        </a:rPr>
                        <a:t>Ar</a:t>
                      </a:r>
                    </a:p>
                    <a:p>
                      <a:pPr algn="ctr"/>
                      <a:r>
                        <a:rPr lang="it-IT" sz="1400" b="1" dirty="0">
                          <a:solidFill>
                            <a:schemeClr val="bg1"/>
                          </a:solidFill>
                          <a:latin typeface="Garamond" panose="02020404030301010803" pitchFamily="18" charset="0"/>
                        </a:rPr>
                        <a:t>7.0E8</a:t>
                      </a:r>
                    </a:p>
                    <a:p>
                      <a:pPr algn="ctr"/>
                      <a:r>
                        <a:rPr lang="it-IT" sz="1400" b="1" dirty="0">
                          <a:solidFill>
                            <a:schemeClr val="bg1"/>
                          </a:solidFill>
                          <a:latin typeface="Garamond" panose="02020404030301010803" pitchFamily="18"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latin typeface="Garamond" panose="02020404030301010803" pitchFamily="18" charset="0"/>
                        </a:rPr>
                        <a:t>40</a:t>
                      </a:r>
                      <a:r>
                        <a:rPr lang="it-IT" sz="1400" b="1" baseline="0" dirty="0">
                          <a:latin typeface="Garamond" panose="02020404030301010803" pitchFamily="18" charset="0"/>
                        </a:rPr>
                        <a:t>Ar</a:t>
                      </a:r>
                      <a:endParaRPr lang="en-GB" sz="1400" b="1" baseline="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41</a:t>
                      </a:r>
                      <a:r>
                        <a:rPr lang="it-IT" sz="1400" b="1" baseline="0" dirty="0">
                          <a:solidFill>
                            <a:schemeClr val="bg1"/>
                          </a:solidFill>
                          <a:latin typeface="Garamond" panose="02020404030301010803" pitchFamily="18" charset="0"/>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7.9E6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42</a:t>
                      </a:r>
                      <a:r>
                        <a:rPr lang="it-IT" sz="1400" b="1" baseline="0" dirty="0">
                          <a:solidFill>
                            <a:schemeClr val="bg1"/>
                          </a:solidFill>
                          <a:latin typeface="Garamond" panose="02020404030301010803" pitchFamily="18" charset="0"/>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1.5E4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34</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43</a:t>
                      </a:r>
                      <a:r>
                        <a:rPr lang="it-IT" sz="1400" b="1" baseline="0" dirty="0">
                          <a:solidFill>
                            <a:schemeClr val="bg1"/>
                          </a:solidFill>
                          <a:latin typeface="Garamond" panose="02020404030301010803" pitchFamily="18" charset="0"/>
                        </a:rPr>
                        <a:t>Ar</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46179488"/>
                  </a:ext>
                </a:extLst>
              </a:tr>
              <a:tr h="756000">
                <a:tc>
                  <a:txBody>
                    <a:bodyPr/>
                    <a:lstStyle/>
                    <a:p>
                      <a:pPr algn="ctr"/>
                      <a:endParaRPr lang="en-GB" sz="1400" b="1" dirty="0">
                        <a:solidFill>
                          <a:srgbClr val="FF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rgbClr val="FF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32</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2.7E4</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33</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7.1E5</a:t>
                      </a:r>
                    </a:p>
                    <a:p>
                      <a:pPr algn="ctr"/>
                      <a:r>
                        <a:rPr lang="it-IT" sz="1400" b="1" dirty="0">
                          <a:solidFill>
                            <a:schemeClr val="tx1"/>
                          </a:solidFill>
                          <a:latin typeface="Garamond" panose="02020404030301010803"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34</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8.1E6</a:t>
                      </a:r>
                    </a:p>
                    <a:p>
                      <a:pPr algn="ctr"/>
                      <a:r>
                        <a:rPr lang="it-IT" sz="1400" b="1" dirty="0">
                          <a:solidFill>
                            <a:schemeClr val="tx1"/>
                          </a:solidFill>
                          <a:latin typeface="Garamond" panose="02020404030301010803" pitchFamily="18"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35</a:t>
                      </a:r>
                      <a:r>
                        <a:rPr lang="it-IT" sz="1400" b="1" dirty="0">
                          <a:latin typeface="Garamond" panose="02020404030301010803" pitchFamily="18" charset="0"/>
                        </a:rPr>
                        <a:t>Cl</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36</a:t>
                      </a:r>
                      <a:r>
                        <a:rPr lang="it-IT" sz="1400" b="1" baseline="0" dirty="0">
                          <a:latin typeface="Garamond" panose="02020404030301010803" pitchFamily="18" charset="0"/>
                        </a:rPr>
                        <a:t>Cl</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37</a:t>
                      </a:r>
                      <a:r>
                        <a:rPr lang="it-IT" sz="1400" b="1" baseline="0" dirty="0">
                          <a:latin typeface="Garamond" panose="02020404030301010803" pitchFamily="18" charset="0"/>
                        </a:rPr>
                        <a:t>Cl</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38</a:t>
                      </a:r>
                      <a:r>
                        <a:rPr lang="it-IT" sz="1400" b="1" baseline="0" dirty="0">
                          <a:solidFill>
                            <a:schemeClr val="bg1"/>
                          </a:solidFill>
                          <a:latin typeface="Garamond" panose="02020404030301010803" pitchFamily="18" charset="0"/>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4.5E8</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39</a:t>
                      </a:r>
                      <a:r>
                        <a:rPr lang="it-IT" sz="1400" b="1" baseline="0" dirty="0">
                          <a:solidFill>
                            <a:schemeClr val="bg1"/>
                          </a:solidFill>
                          <a:latin typeface="Garamond" panose="02020404030301010803" pitchFamily="18" charset="0"/>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2.0E8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40</a:t>
                      </a:r>
                      <a:r>
                        <a:rPr lang="it-IT" sz="1400" b="1" baseline="0" dirty="0">
                          <a:solidFill>
                            <a:schemeClr val="bg1"/>
                          </a:solidFill>
                          <a:latin typeface="Garamond" panose="02020404030301010803" pitchFamily="18" charset="0"/>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3.6E6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41</a:t>
                      </a:r>
                      <a:r>
                        <a:rPr lang="it-IT" sz="1400" b="1" baseline="0" dirty="0">
                          <a:solidFill>
                            <a:schemeClr val="bg1"/>
                          </a:solidFill>
                          <a:latin typeface="Garamond" panose="02020404030301010803" pitchFamily="18" charset="0"/>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3.2E3</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42</a:t>
                      </a:r>
                      <a:r>
                        <a:rPr lang="it-IT" sz="1400" b="1" baseline="0" dirty="0">
                          <a:solidFill>
                            <a:schemeClr val="bg1"/>
                          </a:solidFill>
                          <a:latin typeface="Garamond" panose="02020404030301010803" pitchFamily="18" charset="0"/>
                        </a:rPr>
                        <a:t>Cl</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94563605"/>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28</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29</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30</a:t>
                      </a:r>
                      <a:r>
                        <a:rPr lang="it-IT" sz="1400" b="1" dirty="0">
                          <a:solidFill>
                            <a:schemeClr val="tx1"/>
                          </a:solidFill>
                          <a:latin typeface="Garamond" panose="02020404030301010803"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4.2E4</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48</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1E6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49</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32</a:t>
                      </a:r>
                      <a:r>
                        <a:rPr lang="it-IT" sz="1400" b="1"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33</a:t>
                      </a:r>
                      <a:r>
                        <a:rPr lang="it-IT" sz="1400" b="1"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34</a:t>
                      </a:r>
                      <a:r>
                        <a:rPr lang="it-IT" sz="1400" b="1" baseline="0"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1.1E8</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35</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36</a:t>
                      </a:r>
                      <a:r>
                        <a:rPr kumimoji="0" lang="it-IT"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a:t>
                      </a: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3.9E7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36</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1.2E7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1.1E5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3.2E2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243106207"/>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27</a:t>
                      </a:r>
                      <a:r>
                        <a:rPr lang="it-IT" sz="1400" b="1" dirty="0">
                          <a:solidFill>
                            <a:schemeClr val="tx1"/>
                          </a:solidFill>
                          <a:latin typeface="Garamond" panose="02020404030301010803"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28</a:t>
                      </a:r>
                      <a:r>
                        <a:rPr lang="it-IT" sz="1400" b="1" dirty="0">
                          <a:solidFill>
                            <a:schemeClr val="tx1"/>
                          </a:solidFill>
                          <a:latin typeface="Garamond" panose="02020404030301010803" pitchFamily="18" charset="0"/>
                        </a:rPr>
                        <a:t>P</a:t>
                      </a:r>
                    </a:p>
                    <a:p>
                      <a:pPr algn="ctr"/>
                      <a:r>
                        <a:rPr lang="it-IT" sz="1400" b="1" dirty="0">
                          <a:solidFill>
                            <a:schemeClr val="tx1"/>
                          </a:solidFill>
                          <a:latin typeface="Garamond" panose="02020404030301010803" pitchFamily="18" charset="0"/>
                        </a:rPr>
                        <a:t>5.8E4</a:t>
                      </a:r>
                    </a:p>
                    <a:p>
                      <a:pPr algn="ctr"/>
                      <a:r>
                        <a:rPr lang="it-IT" sz="1400" b="1" dirty="0">
                          <a:solidFill>
                            <a:schemeClr val="tx1"/>
                          </a:solidFill>
                          <a:latin typeface="Garamond" panose="02020404030301010803" pitchFamily="18" charset="0"/>
                        </a:rPr>
                        <a:t>42</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29</a:t>
                      </a:r>
                      <a:r>
                        <a:rPr lang="it-IT" sz="1400" b="1" dirty="0">
                          <a:solidFill>
                            <a:schemeClr val="tx1"/>
                          </a:solidFill>
                          <a:latin typeface="Garamond" panose="02020404030301010803" pitchFamily="18" charset="0"/>
                        </a:rPr>
                        <a:t>P</a:t>
                      </a:r>
                    </a:p>
                    <a:p>
                      <a:pPr algn="ctr"/>
                      <a:r>
                        <a:rPr lang="it-IT" sz="1400" b="1" dirty="0">
                          <a:solidFill>
                            <a:schemeClr val="tx1"/>
                          </a:solidFill>
                          <a:latin typeface="Garamond" panose="02020404030301010803" pitchFamily="18" charset="0"/>
                        </a:rPr>
                        <a:t>1.4E6</a:t>
                      </a:r>
                    </a:p>
                    <a:p>
                      <a:pPr algn="ctr"/>
                      <a:r>
                        <a:rPr lang="it-IT" sz="1400" b="1" dirty="0">
                          <a:solidFill>
                            <a:schemeClr val="tx1"/>
                          </a:solidFill>
                          <a:latin typeface="Garamond" panose="02020404030301010803" pitchFamily="18"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30</a:t>
                      </a:r>
                      <a:r>
                        <a:rPr lang="it-IT" sz="1400" b="1" dirty="0">
                          <a:solidFill>
                            <a:schemeClr val="tx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1.1E7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43</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31</a:t>
                      </a:r>
                      <a:r>
                        <a:rPr lang="it-IT" sz="1400" b="1" dirty="0">
                          <a:latin typeface="Garamond" panose="02020404030301010803" pitchFamily="18" charset="0"/>
                        </a:rPr>
                        <a:t>P</a:t>
                      </a:r>
                      <a:endParaRPr lang="en-GB" sz="1400" b="1" dirty="0">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5.2E7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40</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6.7E7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48</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3.9E7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1.5E7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46</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8.2E5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7.9E3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613181177"/>
                  </a:ext>
                </a:extLst>
              </a:tr>
              <a:tr h="756000">
                <a:tc>
                  <a:txBody>
                    <a:bodyPr/>
                    <a:lstStyle/>
                    <a:p>
                      <a:pPr algn="ctr"/>
                      <a:r>
                        <a:rPr lang="it-IT" sz="1400" b="1" baseline="30000" dirty="0">
                          <a:solidFill>
                            <a:schemeClr val="tx1"/>
                          </a:solidFill>
                          <a:latin typeface="Garamond" panose="02020404030301010803" pitchFamily="18" charset="0"/>
                        </a:rPr>
                        <a:t>26</a:t>
                      </a:r>
                      <a:r>
                        <a:rPr lang="it-IT" sz="1400" b="1" dirty="0">
                          <a:solidFill>
                            <a:schemeClr val="tx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27</a:t>
                      </a:r>
                      <a:r>
                        <a:rPr lang="it-IT" sz="1400" b="1" dirty="0">
                          <a:solidFill>
                            <a:schemeClr val="tx1"/>
                          </a:solidFill>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9.7E5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43</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28</a:t>
                      </a:r>
                      <a:r>
                        <a:rPr lang="it-IT" sz="1400" b="1" dirty="0">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29</a:t>
                      </a:r>
                      <a:r>
                        <a:rPr lang="it-IT" sz="1400" b="1" dirty="0">
                          <a:latin typeface="Garamond" panose="02020404030301010803" pitchFamily="18" charset="0"/>
                        </a:rPr>
                        <a:t>Si</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30</a:t>
                      </a:r>
                      <a:r>
                        <a:rPr lang="it-IT" sz="1400" b="1" dirty="0">
                          <a:latin typeface="Garamond" panose="02020404030301010803" pitchFamily="18" charset="0"/>
                        </a:rPr>
                        <a:t>S</a:t>
                      </a:r>
                      <a:endParaRPr lang="en-GB" sz="1400" b="1" dirty="0">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31</a:t>
                      </a:r>
                      <a:r>
                        <a:rPr lang="it-IT" sz="1400" b="1" baseline="0" dirty="0">
                          <a:solidFill>
                            <a:schemeClr val="bg1"/>
                          </a:solidFill>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3.5E7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45</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1.3E7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48</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3.5E6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Garamond" panose="02020404030301010803" pitchFamily="18"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34</a:t>
                      </a:r>
                      <a:r>
                        <a:rPr lang="it-IT" sz="1400" b="1" baseline="0" dirty="0">
                          <a:solidFill>
                            <a:schemeClr val="bg1"/>
                          </a:solidFill>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1.0E6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52</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Si</a:t>
                      </a:r>
                    </a:p>
                    <a:p>
                      <a:pPr algn="ctr"/>
                      <a:r>
                        <a:rPr lang="it-IT" sz="1400" b="1" baseline="0" dirty="0">
                          <a:solidFill>
                            <a:schemeClr val="bg1"/>
                          </a:solidFill>
                          <a:latin typeface="Garamond" panose="02020404030301010803" pitchFamily="18" charset="0"/>
                        </a:rPr>
                        <a:t>1.9E5</a:t>
                      </a:r>
                    </a:p>
                    <a:p>
                      <a:pPr algn="ctr"/>
                      <a:r>
                        <a:rPr lang="it-IT" sz="1400" b="1" baseline="0" dirty="0">
                          <a:solidFill>
                            <a:schemeClr val="bg1"/>
                          </a:solidFill>
                          <a:latin typeface="Garamond" panose="02020404030301010803" pitchFamily="18" charset="0"/>
                        </a:rPr>
                        <a:t>49</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36</a:t>
                      </a:r>
                      <a:r>
                        <a:rPr lang="it-IT" sz="1400" b="1" baseline="0" dirty="0">
                          <a:solidFill>
                            <a:schemeClr val="bg1"/>
                          </a:solidFill>
                          <a:latin typeface="Garamond" panose="02020404030301010803" pitchFamily="18" charset="0"/>
                        </a:rPr>
                        <a:t>Si</a:t>
                      </a:r>
                      <a:endParaRPr lang="en-GB" sz="1400" b="1" dirty="0">
                        <a:solidFill>
                          <a:schemeClr val="bg1"/>
                        </a:solidFill>
                        <a:latin typeface="Garamond" panose="02020404030301010803" pitchFamily="18" charset="0"/>
                      </a:endParaRPr>
                    </a:p>
                    <a:p>
                      <a:pPr algn="ctr"/>
                      <a:r>
                        <a:rPr lang="en-GB" sz="1400" b="1" dirty="0">
                          <a:solidFill>
                            <a:schemeClr val="bg1"/>
                          </a:solidFill>
                          <a:latin typeface="Garamond" panose="02020404030301010803" pitchFamily="18" charset="0"/>
                        </a:rPr>
                        <a:t>2.5E4</a:t>
                      </a:r>
                    </a:p>
                    <a:p>
                      <a:pPr algn="ctr"/>
                      <a:r>
                        <a:rPr lang="en-GB" sz="1400" b="1" dirty="0">
                          <a:solidFill>
                            <a:schemeClr val="bg1"/>
                          </a:solidFill>
                          <a:latin typeface="Garamond" panose="02020404030301010803" pitchFamily="18"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37</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38</a:t>
                      </a:r>
                      <a:r>
                        <a:rPr lang="it-IT" sz="1400" b="1" baseline="0" dirty="0">
                          <a:solidFill>
                            <a:schemeClr val="bg1"/>
                          </a:solidFill>
                          <a:latin typeface="Garamond" panose="02020404030301010803" pitchFamily="18" charset="0"/>
                        </a:rPr>
                        <a:t>Si</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39</a:t>
                      </a:r>
                      <a:r>
                        <a:rPr lang="it-IT" sz="1400" b="1" baseline="0" dirty="0">
                          <a:solidFill>
                            <a:schemeClr val="bg1"/>
                          </a:solidFill>
                          <a:latin typeface="Garamond" panose="02020404030301010803" pitchFamily="18" charset="0"/>
                        </a:rPr>
                        <a:t>Si</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415077330"/>
                  </a:ext>
                </a:extLst>
              </a:tr>
              <a:tr h="756000">
                <a:tc>
                  <a:txBody>
                    <a:bodyPr/>
                    <a:lstStyle/>
                    <a:p>
                      <a:pPr algn="ctr"/>
                      <a:r>
                        <a:rPr lang="it-IT" sz="1400" b="1" baseline="30000" dirty="0">
                          <a:solidFill>
                            <a:schemeClr val="tx1"/>
                          </a:solidFill>
                          <a:latin typeface="Garamond" panose="02020404030301010803" pitchFamily="18" charset="0"/>
                        </a:rPr>
                        <a:t>25</a:t>
                      </a:r>
                      <a:r>
                        <a:rPr lang="it-IT" sz="1400" b="1" dirty="0">
                          <a:solidFill>
                            <a:schemeClr val="tx1"/>
                          </a:solidFill>
                          <a:latin typeface="Garamond" panose="02020404030301010803" pitchFamily="18" charset="0"/>
                        </a:rPr>
                        <a:t>Al</a:t>
                      </a:r>
                    </a:p>
                    <a:p>
                      <a:pPr algn="ctr"/>
                      <a:r>
                        <a:rPr lang="it-IT" sz="1400" b="1" baseline="0" dirty="0">
                          <a:solidFill>
                            <a:schemeClr val="tx1"/>
                          </a:solidFill>
                          <a:latin typeface="Garamond" panose="02020404030301010803" pitchFamily="18" charset="0"/>
                        </a:rPr>
                        <a:t>9.2E5</a:t>
                      </a:r>
                    </a:p>
                    <a:p>
                      <a:pPr algn="ctr"/>
                      <a:r>
                        <a:rPr lang="it-IT" sz="1400" b="1" baseline="0" dirty="0">
                          <a:solidFill>
                            <a:schemeClr val="tx1"/>
                          </a:solidFill>
                          <a:latin typeface="Garamond" panose="02020404030301010803" pitchFamily="18" charset="0"/>
                        </a:rPr>
                        <a:t>44</a:t>
                      </a:r>
                      <a:endParaRPr lang="en-GB" sz="1400" b="1" baseline="0"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26</a:t>
                      </a:r>
                      <a:r>
                        <a:rPr lang="it-IT" sz="1400" b="1" baseline="0" dirty="0">
                          <a:solidFill>
                            <a:schemeClr val="tx1"/>
                          </a:solidFill>
                          <a:latin typeface="Garamond" panose="02020404030301010803" pitchFamily="18" charset="0"/>
                        </a:rPr>
                        <a:t>Al</a:t>
                      </a:r>
                    </a:p>
                    <a:p>
                      <a:pPr algn="ctr"/>
                      <a:r>
                        <a:rPr lang="it-IT" sz="1400" b="1" baseline="0" dirty="0">
                          <a:solidFill>
                            <a:schemeClr val="tx1"/>
                          </a:solidFill>
                          <a:latin typeface="Garamond" panose="02020404030301010803" pitchFamily="18" charset="0"/>
                        </a:rPr>
                        <a:t>5.4E6</a:t>
                      </a:r>
                    </a:p>
                    <a:p>
                      <a:pPr algn="ctr"/>
                      <a:r>
                        <a:rPr lang="en-GB" sz="1400" b="1" baseline="0" dirty="0">
                          <a:solidFill>
                            <a:schemeClr val="tx1"/>
                          </a:solidFill>
                          <a:latin typeface="Garamond" panose="02020404030301010803" pitchFamily="18"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27</a:t>
                      </a:r>
                      <a:r>
                        <a:rPr lang="it-IT" sz="1400" b="1" baseline="0" dirty="0">
                          <a:latin typeface="Garamond" panose="02020404030301010803" pitchFamily="18" charset="0"/>
                        </a:rPr>
                        <a:t>Al</a:t>
                      </a:r>
                      <a:endParaRPr lang="en-GB" sz="1400" b="1" baseline="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28</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2.0E7</a:t>
                      </a:r>
                      <a:endParaRPr lang="en-GB" sz="1400" b="1" baseline="0" dirty="0">
                        <a:solidFill>
                          <a:schemeClr val="bg1"/>
                        </a:solidFill>
                        <a:latin typeface="Garamond" panose="02020404030301010803" pitchFamily="18" charset="0"/>
                      </a:endParaRPr>
                    </a:p>
                    <a:p>
                      <a:pPr algn="ctr"/>
                      <a:r>
                        <a:rPr lang="it-IT" sz="1400" b="1" baseline="0" dirty="0">
                          <a:solidFill>
                            <a:schemeClr val="bg1"/>
                          </a:solidFill>
                          <a:latin typeface="Garamond" panose="02020404030301010803"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29</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1.2E7</a:t>
                      </a:r>
                    </a:p>
                    <a:p>
                      <a:pPr algn="ctr"/>
                      <a:r>
                        <a:rPr lang="it-IT" sz="1400" b="1" baseline="0" dirty="0">
                          <a:solidFill>
                            <a:schemeClr val="bg1"/>
                          </a:solidFill>
                          <a:latin typeface="Garamond" panose="02020404030301010803"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30</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4.4E6</a:t>
                      </a:r>
                    </a:p>
                    <a:p>
                      <a:pPr algn="ctr"/>
                      <a:r>
                        <a:rPr lang="it-IT" sz="1400" b="1" baseline="0" dirty="0">
                          <a:solidFill>
                            <a:schemeClr val="bg1"/>
                          </a:solidFill>
                          <a:latin typeface="Garamond" panose="02020404030301010803"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31</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1.1E6</a:t>
                      </a:r>
                    </a:p>
                    <a:p>
                      <a:pPr algn="ctr"/>
                      <a:r>
                        <a:rPr lang="it-IT" sz="1400" b="1" baseline="0" dirty="0">
                          <a:solidFill>
                            <a:schemeClr val="bg1"/>
                          </a:solidFill>
                          <a:latin typeface="Garamond" panose="02020404030301010803" pitchFamily="18"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1.6E5</a:t>
                      </a:r>
                    </a:p>
                    <a:p>
                      <a:pPr algn="ctr"/>
                      <a:r>
                        <a:rPr lang="it-IT" sz="1400" b="1" baseline="0" dirty="0">
                          <a:solidFill>
                            <a:schemeClr val="bg1"/>
                          </a:solidFill>
                          <a:latin typeface="Garamond" panose="02020404030301010803" pitchFamily="18" charset="0"/>
                        </a:rPr>
                        <a:t>41</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2.5E4</a:t>
                      </a:r>
                    </a:p>
                    <a:p>
                      <a:pPr algn="ctr"/>
                      <a:r>
                        <a:rPr lang="it-IT" sz="1400" b="1" baseline="0" dirty="0">
                          <a:solidFill>
                            <a:schemeClr val="bg1"/>
                          </a:solidFill>
                          <a:latin typeface="Garamond" panose="02020404030301010803" pitchFamily="18" charset="0"/>
                        </a:rPr>
                        <a:t>41</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34</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2.9E3</a:t>
                      </a:r>
                    </a:p>
                    <a:p>
                      <a:pPr algn="ctr"/>
                      <a:r>
                        <a:rPr lang="it-IT" sz="1400" b="1" baseline="0" dirty="0">
                          <a:solidFill>
                            <a:schemeClr val="bg1"/>
                          </a:solidFill>
                          <a:latin typeface="Garamond" panose="02020404030301010803" pitchFamily="18" charset="0"/>
                        </a:rPr>
                        <a:t>41</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Al</a:t>
                      </a:r>
                    </a:p>
                    <a:p>
                      <a:pPr algn="ctr"/>
                      <a:r>
                        <a:rPr lang="it-IT" sz="1400" b="1" baseline="0" dirty="0">
                          <a:solidFill>
                            <a:schemeClr val="bg1"/>
                          </a:solidFill>
                          <a:latin typeface="Garamond" panose="02020404030301010803" pitchFamily="18" charset="0"/>
                        </a:rPr>
                        <a:t>3.5E2</a:t>
                      </a:r>
                    </a:p>
                    <a:p>
                      <a:pPr algn="ctr"/>
                      <a:r>
                        <a:rPr lang="it-IT" sz="1400" b="1" baseline="0" dirty="0">
                          <a:solidFill>
                            <a:schemeClr val="bg1"/>
                          </a:solidFill>
                          <a:latin typeface="Garamond" panose="02020404030301010803" pitchFamily="18" charset="0"/>
                        </a:rPr>
                        <a:t>41</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36</a:t>
                      </a:r>
                      <a:r>
                        <a:rPr lang="it-IT" sz="1400" b="1" baseline="0" dirty="0">
                          <a:solidFill>
                            <a:schemeClr val="bg1"/>
                          </a:solidFill>
                          <a:latin typeface="Garamond" panose="02020404030301010803" pitchFamily="18" charset="0"/>
                        </a:rPr>
                        <a:t>Al</a:t>
                      </a:r>
                    </a:p>
                    <a:p>
                      <a:pPr algn="ct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37</a:t>
                      </a:r>
                      <a:r>
                        <a:rPr lang="it-IT" sz="1400" b="1" baseline="0" dirty="0">
                          <a:solidFill>
                            <a:schemeClr val="bg1"/>
                          </a:solidFill>
                          <a:latin typeface="Garamond" panose="02020404030301010803" pitchFamily="18" charset="0"/>
                        </a:rPr>
                        <a:t>Al</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38</a:t>
                      </a:r>
                      <a:r>
                        <a:rPr lang="it-IT" sz="1400" b="1" baseline="0" dirty="0">
                          <a:solidFill>
                            <a:schemeClr val="bg1"/>
                          </a:solidFill>
                          <a:latin typeface="Garamond" panose="02020404030301010803" pitchFamily="18" charset="0"/>
                        </a:rPr>
                        <a:t>Al</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1881334232"/>
                  </a:ext>
                </a:extLst>
              </a:tr>
            </a:tbl>
          </a:graphicData>
        </a:graphic>
      </p:graphicFrame>
    </p:spTree>
    <p:custDataLst>
      <p:tags r:id="rId1"/>
    </p:custDataLst>
    <p:extLst>
      <p:ext uri="{BB962C8B-B14F-4D97-AF65-F5344CB8AC3E}">
        <p14:creationId xmlns:p14="http://schemas.microsoft.com/office/powerpoint/2010/main" val="175694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B370A50-D74D-45FA-8BF8-2EF2C5C1C454}"/>
              </a:ext>
            </a:extLst>
          </p:cNvPr>
          <p:cNvSpPr>
            <a:spLocks noGrp="1"/>
          </p:cNvSpPr>
          <p:nvPr>
            <p:ph type="sldNum" sz="quarter" idx="12"/>
          </p:nvPr>
        </p:nvSpPr>
        <p:spPr>
          <a:xfrm>
            <a:off x="11383244" y="1037129"/>
            <a:ext cx="1016000" cy="365760"/>
          </a:xfrm>
        </p:spPr>
        <p:txBody>
          <a:bodyPr/>
          <a:lstStyle/>
          <a:p>
            <a:fld id="{825A1364-9D83-4D37-A282-5E5560CE45FB}" type="slidenum">
              <a:rPr lang="it-IT" smtClean="0"/>
              <a:pPr/>
              <a:t>23</a:t>
            </a:fld>
            <a:endParaRPr lang="it-IT"/>
          </a:p>
        </p:txBody>
      </p:sp>
      <p:sp>
        <p:nvSpPr>
          <p:cNvPr id="5" name="CasellaDiTesto 4">
            <a:extLst>
              <a:ext uri="{FF2B5EF4-FFF2-40B4-BE49-F238E27FC236}">
                <a16:creationId xmlns:a16="http://schemas.microsoft.com/office/drawing/2014/main" id="{B54A508C-0805-46F8-BE7B-CAB506C526E3}"/>
              </a:ext>
            </a:extLst>
          </p:cNvPr>
          <p:cNvSpPr txBox="1"/>
          <p:nvPr/>
        </p:nvSpPr>
        <p:spPr>
          <a:xfrm>
            <a:off x="1131668" y="-28125"/>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7" name="CasellaDiTesto 16">
            <a:extLst>
              <a:ext uri="{FF2B5EF4-FFF2-40B4-BE49-F238E27FC236}">
                <a16:creationId xmlns:a16="http://schemas.microsoft.com/office/drawing/2014/main" id="{53A3DBB9-4188-47F4-BB05-741793E9DC7E}"/>
              </a:ext>
            </a:extLst>
          </p:cNvPr>
          <p:cNvSpPr txBox="1"/>
          <p:nvPr/>
        </p:nvSpPr>
        <p:spPr>
          <a:xfrm>
            <a:off x="2873656" y="6008366"/>
            <a:ext cx="7748849" cy="369332"/>
          </a:xfrm>
          <a:prstGeom prst="rect">
            <a:avLst/>
          </a:prstGeom>
          <a:noFill/>
        </p:spPr>
        <p:txBody>
          <a:bodyPr wrap="square" rtlCol="0">
            <a:spAutoFit/>
          </a:bodyPr>
          <a:lstStyle/>
          <a:p>
            <a:r>
              <a:rPr lang="it-IT" dirty="0"/>
              <a:t>10 20 30 40 50 60 70 80 90 100               150                       200</a:t>
            </a:r>
          </a:p>
        </p:txBody>
      </p:sp>
      <p:sp>
        <p:nvSpPr>
          <p:cNvPr id="20" name="Ovale 19">
            <a:extLst>
              <a:ext uri="{FF2B5EF4-FFF2-40B4-BE49-F238E27FC236}">
                <a16:creationId xmlns:a16="http://schemas.microsoft.com/office/drawing/2014/main" id="{6DD31541-5CD0-487D-8466-1E9B850C2F2B}"/>
              </a:ext>
            </a:extLst>
          </p:cNvPr>
          <p:cNvSpPr/>
          <p:nvPr/>
        </p:nvSpPr>
        <p:spPr>
          <a:xfrm>
            <a:off x="2934699" y="504878"/>
            <a:ext cx="6035987" cy="1715477"/>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FAIR-GSI</a:t>
            </a:r>
          </a:p>
        </p:txBody>
      </p:sp>
      <p:sp>
        <p:nvSpPr>
          <p:cNvPr id="27" name="CasellaDiTesto 26">
            <a:extLst>
              <a:ext uri="{FF2B5EF4-FFF2-40B4-BE49-F238E27FC236}">
                <a16:creationId xmlns:a16="http://schemas.microsoft.com/office/drawing/2014/main" id="{05736B1F-A183-4ED8-BB71-AA42D2A12358}"/>
              </a:ext>
            </a:extLst>
          </p:cNvPr>
          <p:cNvSpPr txBox="1"/>
          <p:nvPr/>
        </p:nvSpPr>
        <p:spPr>
          <a:xfrm>
            <a:off x="8282400"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30" name="Gruppo 29">
            <a:extLst>
              <a:ext uri="{FF2B5EF4-FFF2-40B4-BE49-F238E27FC236}">
                <a16:creationId xmlns:a16="http://schemas.microsoft.com/office/drawing/2014/main" id="{22A3C39D-C32E-4D58-BFA4-65AA2071F737}"/>
              </a:ext>
            </a:extLst>
          </p:cNvPr>
          <p:cNvGrpSpPr/>
          <p:nvPr/>
        </p:nvGrpSpPr>
        <p:grpSpPr>
          <a:xfrm>
            <a:off x="1487488" y="552234"/>
            <a:ext cx="7879947" cy="6270369"/>
            <a:chOff x="355820" y="552234"/>
            <a:chExt cx="7879947" cy="6270369"/>
          </a:xfrm>
        </p:grpSpPr>
        <p:sp>
          <p:nvSpPr>
            <p:cNvPr id="10" name="Ovale 9">
              <a:extLst>
                <a:ext uri="{FF2B5EF4-FFF2-40B4-BE49-F238E27FC236}">
                  <a16:creationId xmlns:a16="http://schemas.microsoft.com/office/drawing/2014/main" id="{B276B6D9-91C5-42F6-A155-69CDA7E54EB9}"/>
                </a:ext>
              </a:extLst>
            </p:cNvPr>
            <p:cNvSpPr/>
            <p:nvPr/>
          </p:nvSpPr>
          <p:spPr>
            <a:xfrm>
              <a:off x="1837105" y="5736487"/>
              <a:ext cx="6035987" cy="21880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ISOLDE</a:t>
              </a:r>
            </a:p>
          </p:txBody>
        </p:sp>
        <p:sp>
          <p:nvSpPr>
            <p:cNvPr id="11" name="Ovale 10">
              <a:extLst>
                <a:ext uri="{FF2B5EF4-FFF2-40B4-BE49-F238E27FC236}">
                  <a16:creationId xmlns:a16="http://schemas.microsoft.com/office/drawing/2014/main" id="{53841BD5-7CDC-44AE-BE77-A3D19063FE35}"/>
                </a:ext>
              </a:extLst>
            </p:cNvPr>
            <p:cNvSpPr/>
            <p:nvPr/>
          </p:nvSpPr>
          <p:spPr>
            <a:xfrm>
              <a:off x="1803031" y="5564515"/>
              <a:ext cx="2102449" cy="331578"/>
            </a:xfrm>
            <a:prstGeom prst="ellipse">
              <a:avLst/>
            </a:prstGeom>
            <a:solidFill>
              <a:schemeClr val="accent4">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SPIRAL2-GANIL</a:t>
              </a:r>
            </a:p>
          </p:txBody>
        </p:sp>
        <p:grpSp>
          <p:nvGrpSpPr>
            <p:cNvPr id="12" name="Gruppo 11">
              <a:extLst>
                <a:ext uri="{FF2B5EF4-FFF2-40B4-BE49-F238E27FC236}">
                  <a16:creationId xmlns:a16="http://schemas.microsoft.com/office/drawing/2014/main" id="{BEF73347-74BA-49D5-9E64-45975E4AB083}"/>
                </a:ext>
              </a:extLst>
            </p:cNvPr>
            <p:cNvGrpSpPr/>
            <p:nvPr/>
          </p:nvGrpSpPr>
          <p:grpSpPr>
            <a:xfrm>
              <a:off x="1741989" y="798397"/>
              <a:ext cx="6226219" cy="5146432"/>
              <a:chOff x="971600" y="404664"/>
              <a:chExt cx="7272808" cy="5184576"/>
            </a:xfrm>
          </p:grpSpPr>
          <p:cxnSp>
            <p:nvCxnSpPr>
              <p:cNvPr id="13" name="Connettore 2 12">
                <a:extLst>
                  <a:ext uri="{FF2B5EF4-FFF2-40B4-BE49-F238E27FC236}">
                    <a16:creationId xmlns:a16="http://schemas.microsoft.com/office/drawing/2014/main" id="{3B0B3577-817E-4117-AF74-29009B9794BE}"/>
                  </a:ext>
                </a:extLst>
              </p:cNvPr>
              <p:cNvCxnSpPr/>
              <p:nvPr/>
            </p:nvCxnSpPr>
            <p:spPr>
              <a:xfrm flipV="1">
                <a:off x="971600" y="404664"/>
                <a:ext cx="0" cy="51845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0F21E15D-33B6-40F6-B684-161ECC321593}"/>
                  </a:ext>
                </a:extLst>
              </p:cNvPr>
              <p:cNvCxnSpPr/>
              <p:nvPr/>
            </p:nvCxnSpPr>
            <p:spPr>
              <a:xfrm>
                <a:off x="971600" y="5589240"/>
                <a:ext cx="727280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5" name="CasellaDiTesto 14">
              <a:extLst>
                <a:ext uri="{FF2B5EF4-FFF2-40B4-BE49-F238E27FC236}">
                  <a16:creationId xmlns:a16="http://schemas.microsoft.com/office/drawing/2014/main" id="{B910ADA2-785C-4EF7-B5A6-4EA6D86A95A5}"/>
                </a:ext>
              </a:extLst>
            </p:cNvPr>
            <p:cNvSpPr txBox="1"/>
            <p:nvPr/>
          </p:nvSpPr>
          <p:spPr>
            <a:xfrm>
              <a:off x="1024589" y="925469"/>
              <a:ext cx="778442" cy="5509200"/>
            </a:xfrm>
            <a:prstGeom prst="rect">
              <a:avLst/>
            </a:prstGeom>
            <a:noFill/>
          </p:spPr>
          <p:txBody>
            <a:bodyPr wrap="square" rtlCol="0">
              <a:spAutoFit/>
            </a:bodyPr>
            <a:lstStyle/>
            <a:p>
              <a:pPr algn="ctr"/>
              <a:r>
                <a:rPr lang="it-IT" sz="1600" dirty="0"/>
                <a:t>200</a:t>
              </a:r>
            </a:p>
            <a:p>
              <a:pPr algn="ctr"/>
              <a:endParaRPr lang="it-IT" sz="1600" dirty="0"/>
            </a:p>
            <a:p>
              <a:pPr algn="ctr"/>
              <a:endParaRPr lang="it-IT" sz="1600" dirty="0"/>
            </a:p>
            <a:p>
              <a:pPr algn="ctr"/>
              <a:endParaRPr lang="it-IT" sz="1600" dirty="0"/>
            </a:p>
            <a:p>
              <a:pPr algn="ctr"/>
              <a:endParaRPr lang="it-IT" sz="1600" dirty="0"/>
            </a:p>
            <a:p>
              <a:pPr algn="ctr"/>
              <a:r>
                <a:rPr lang="it-IT" sz="1600" dirty="0"/>
                <a:t>150</a:t>
              </a:r>
            </a:p>
            <a:p>
              <a:pPr algn="ctr"/>
              <a:endParaRPr lang="it-IT" sz="1600" dirty="0"/>
            </a:p>
            <a:p>
              <a:pPr algn="ctr"/>
              <a:endParaRPr lang="it-IT" sz="1600" dirty="0"/>
            </a:p>
            <a:p>
              <a:pPr algn="ctr"/>
              <a:endParaRPr lang="it-IT" sz="1600" dirty="0"/>
            </a:p>
            <a:p>
              <a:pPr algn="ctr"/>
              <a:endParaRPr lang="it-IT" sz="1600" dirty="0"/>
            </a:p>
            <a:p>
              <a:pPr algn="ctr"/>
              <a:r>
                <a:rPr lang="it-IT" sz="1600" dirty="0"/>
                <a:t>100</a:t>
              </a:r>
            </a:p>
            <a:p>
              <a:pPr algn="ctr"/>
              <a:r>
                <a:rPr lang="it-IT" sz="1600" dirty="0"/>
                <a:t> 90</a:t>
              </a:r>
            </a:p>
            <a:p>
              <a:pPr algn="ctr"/>
              <a:r>
                <a:rPr lang="it-IT" sz="1600" dirty="0"/>
                <a:t> 80</a:t>
              </a:r>
            </a:p>
            <a:p>
              <a:pPr algn="ctr"/>
              <a:r>
                <a:rPr lang="it-IT" sz="1600" dirty="0"/>
                <a:t> 70</a:t>
              </a:r>
            </a:p>
            <a:p>
              <a:pPr algn="ctr"/>
              <a:r>
                <a:rPr lang="it-IT" sz="1600" dirty="0"/>
                <a:t> 60</a:t>
              </a:r>
            </a:p>
            <a:p>
              <a:pPr algn="ctr"/>
              <a:r>
                <a:rPr lang="it-IT" sz="1600" dirty="0"/>
                <a:t> 50</a:t>
              </a:r>
            </a:p>
            <a:p>
              <a:pPr algn="ctr"/>
              <a:r>
                <a:rPr lang="it-IT" sz="1600" dirty="0"/>
                <a:t> 40</a:t>
              </a:r>
            </a:p>
            <a:p>
              <a:pPr algn="ctr"/>
              <a:r>
                <a:rPr lang="it-IT" sz="1600" dirty="0"/>
                <a:t> 30</a:t>
              </a:r>
            </a:p>
            <a:p>
              <a:pPr algn="ctr"/>
              <a:r>
                <a:rPr lang="it-IT" sz="1600" dirty="0"/>
                <a:t> 20</a:t>
              </a:r>
            </a:p>
            <a:p>
              <a:pPr algn="ctr"/>
              <a:r>
                <a:rPr lang="it-IT" sz="1600" dirty="0"/>
                <a:t> 10</a:t>
              </a:r>
            </a:p>
            <a:p>
              <a:pPr algn="ctr"/>
              <a:r>
                <a:rPr lang="it-IT" sz="1600" dirty="0"/>
                <a:t>   0</a:t>
              </a:r>
            </a:p>
            <a:p>
              <a:pPr algn="ctr"/>
              <a:endParaRPr lang="it-IT" sz="1600" dirty="0"/>
            </a:p>
          </p:txBody>
        </p:sp>
        <p:sp>
          <p:nvSpPr>
            <p:cNvPr id="16" name="CasellaDiTesto 15">
              <a:extLst>
                <a:ext uri="{FF2B5EF4-FFF2-40B4-BE49-F238E27FC236}">
                  <a16:creationId xmlns:a16="http://schemas.microsoft.com/office/drawing/2014/main" id="{8BE87E07-9E94-41C1-A794-FE391C3B0392}"/>
                </a:ext>
              </a:extLst>
            </p:cNvPr>
            <p:cNvSpPr txBox="1"/>
            <p:nvPr/>
          </p:nvSpPr>
          <p:spPr>
            <a:xfrm>
              <a:off x="355820" y="552234"/>
              <a:ext cx="1223255" cy="325880"/>
            </a:xfrm>
            <a:prstGeom prst="rect">
              <a:avLst/>
            </a:prstGeom>
            <a:noFill/>
          </p:spPr>
          <p:txBody>
            <a:bodyPr wrap="none" rtlCol="0">
              <a:spAutoFit/>
            </a:bodyPr>
            <a:lstStyle/>
            <a:p>
              <a:r>
                <a:rPr lang="it-IT" b="1" dirty="0"/>
                <a:t>E/A (</a:t>
              </a:r>
              <a:r>
                <a:rPr lang="it-IT" b="1" dirty="0" err="1"/>
                <a:t>MeV</a:t>
              </a:r>
              <a:r>
                <a:rPr lang="it-IT" b="1" dirty="0"/>
                <a:t>)</a:t>
              </a:r>
            </a:p>
          </p:txBody>
        </p:sp>
        <p:sp>
          <p:nvSpPr>
            <p:cNvPr id="21" name="Ovale 20">
              <a:extLst>
                <a:ext uri="{FF2B5EF4-FFF2-40B4-BE49-F238E27FC236}">
                  <a16:creationId xmlns:a16="http://schemas.microsoft.com/office/drawing/2014/main" id="{89CA4D39-0589-4F99-9D42-8B6145F43F33}"/>
                </a:ext>
              </a:extLst>
            </p:cNvPr>
            <p:cNvSpPr/>
            <p:nvPr/>
          </p:nvSpPr>
          <p:spPr>
            <a:xfrm>
              <a:off x="1803031" y="1306687"/>
              <a:ext cx="6035987" cy="1190173"/>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FRIB-MSU</a:t>
              </a:r>
            </a:p>
          </p:txBody>
        </p:sp>
        <p:sp>
          <p:nvSpPr>
            <p:cNvPr id="22" name="Ovale 21">
              <a:extLst>
                <a:ext uri="{FF2B5EF4-FFF2-40B4-BE49-F238E27FC236}">
                  <a16:creationId xmlns:a16="http://schemas.microsoft.com/office/drawing/2014/main" id="{CE41FF91-0327-467B-9547-3238615C8C4B}"/>
                </a:ext>
              </a:extLst>
            </p:cNvPr>
            <p:cNvSpPr/>
            <p:nvPr/>
          </p:nvSpPr>
          <p:spPr>
            <a:xfrm>
              <a:off x="1874739" y="754106"/>
              <a:ext cx="5892571" cy="1593322"/>
            </a:xfrm>
            <a:prstGeom prst="ellipse">
              <a:avLst/>
            </a:prstGeom>
            <a:solidFill>
              <a:srgbClr val="29F73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BIGRIPS-RIKEN</a:t>
              </a:r>
            </a:p>
          </p:txBody>
        </p:sp>
        <p:sp>
          <p:nvSpPr>
            <p:cNvPr id="23" name="Ovale 22">
              <a:extLst>
                <a:ext uri="{FF2B5EF4-FFF2-40B4-BE49-F238E27FC236}">
                  <a16:creationId xmlns:a16="http://schemas.microsoft.com/office/drawing/2014/main" id="{E2141CAC-2812-4551-B1F5-8738199595E3}"/>
                </a:ext>
              </a:extLst>
            </p:cNvPr>
            <p:cNvSpPr/>
            <p:nvPr/>
          </p:nvSpPr>
          <p:spPr>
            <a:xfrm>
              <a:off x="2013932" y="3539835"/>
              <a:ext cx="3052068" cy="1538880"/>
            </a:xfrm>
            <a:prstGeom prst="ellipse">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LISE-GANIL</a:t>
              </a:r>
            </a:p>
          </p:txBody>
        </p:sp>
        <p:sp>
          <p:nvSpPr>
            <p:cNvPr id="24" name="Ovale 23">
              <a:extLst>
                <a:ext uri="{FF2B5EF4-FFF2-40B4-BE49-F238E27FC236}">
                  <a16:creationId xmlns:a16="http://schemas.microsoft.com/office/drawing/2014/main" id="{A25EEBE2-0B63-40A9-9DCB-468D611FC13A}"/>
                </a:ext>
              </a:extLst>
            </p:cNvPr>
            <p:cNvSpPr/>
            <p:nvPr/>
          </p:nvSpPr>
          <p:spPr>
            <a:xfrm>
              <a:off x="1847772" y="3120555"/>
              <a:ext cx="5892571" cy="1593322"/>
            </a:xfrm>
            <a:prstGeom prst="ellipse">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RIPS-RIKEN</a:t>
              </a:r>
            </a:p>
          </p:txBody>
        </p:sp>
        <p:sp>
          <p:nvSpPr>
            <p:cNvPr id="29" name="CasellaDiTesto 28">
              <a:extLst>
                <a:ext uri="{FF2B5EF4-FFF2-40B4-BE49-F238E27FC236}">
                  <a16:creationId xmlns:a16="http://schemas.microsoft.com/office/drawing/2014/main" id="{49DB227F-AC1B-419E-B496-361D9AAF8AA1}"/>
                </a:ext>
              </a:extLst>
            </p:cNvPr>
            <p:cNvSpPr txBox="1"/>
            <p:nvPr/>
          </p:nvSpPr>
          <p:spPr>
            <a:xfrm>
              <a:off x="7510416" y="6422493"/>
              <a:ext cx="725351" cy="400110"/>
            </a:xfrm>
            <a:prstGeom prst="rect">
              <a:avLst/>
            </a:prstGeom>
            <a:noFill/>
          </p:spPr>
          <p:txBody>
            <a:bodyPr wrap="square">
              <a:spAutoFit/>
            </a:bodyPr>
            <a:lstStyle/>
            <a:p>
              <a:r>
                <a:rPr lang="it-IT" dirty="0"/>
                <a:t> </a:t>
              </a:r>
              <a:r>
                <a:rPr lang="it-IT" sz="2000" b="1" dirty="0"/>
                <a:t>A</a:t>
              </a:r>
              <a:endParaRPr lang="en-GB" dirty="0"/>
            </a:p>
          </p:txBody>
        </p:sp>
      </p:grpSp>
      <p:grpSp>
        <p:nvGrpSpPr>
          <p:cNvPr id="34" name="Gruppo 33">
            <a:extLst>
              <a:ext uri="{FF2B5EF4-FFF2-40B4-BE49-F238E27FC236}">
                <a16:creationId xmlns:a16="http://schemas.microsoft.com/office/drawing/2014/main" id="{DC31F3F3-9723-4353-B2D9-D33E46D9015B}"/>
              </a:ext>
            </a:extLst>
          </p:cNvPr>
          <p:cNvGrpSpPr/>
          <p:nvPr/>
        </p:nvGrpSpPr>
        <p:grpSpPr>
          <a:xfrm>
            <a:off x="3652099" y="4693737"/>
            <a:ext cx="7268437" cy="1186640"/>
            <a:chOff x="3652099" y="4671184"/>
            <a:chExt cx="7268437" cy="1186640"/>
          </a:xfrm>
        </p:grpSpPr>
        <p:sp>
          <p:nvSpPr>
            <p:cNvPr id="18" name="Ovale 17">
              <a:extLst>
                <a:ext uri="{FF2B5EF4-FFF2-40B4-BE49-F238E27FC236}">
                  <a16:creationId xmlns:a16="http://schemas.microsoft.com/office/drawing/2014/main" id="{6316FB46-B3B5-47EA-BB22-098C47A67538}"/>
                </a:ext>
              </a:extLst>
            </p:cNvPr>
            <p:cNvSpPr/>
            <p:nvPr/>
          </p:nvSpPr>
          <p:spPr>
            <a:xfrm>
              <a:off x="3652099" y="5576912"/>
              <a:ext cx="3502755" cy="2809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SPES-LNL</a:t>
              </a:r>
            </a:p>
          </p:txBody>
        </p:sp>
        <p:sp>
          <p:nvSpPr>
            <p:cNvPr id="31" name="CasellaDiTesto 30">
              <a:extLst>
                <a:ext uri="{FF2B5EF4-FFF2-40B4-BE49-F238E27FC236}">
                  <a16:creationId xmlns:a16="http://schemas.microsoft.com/office/drawing/2014/main" id="{D57488BD-4145-4620-AEE0-2BA159F1E63F}"/>
                </a:ext>
              </a:extLst>
            </p:cNvPr>
            <p:cNvSpPr txBox="1"/>
            <p:nvPr/>
          </p:nvSpPr>
          <p:spPr>
            <a:xfrm>
              <a:off x="7407436" y="4671184"/>
              <a:ext cx="3513100" cy="646331"/>
            </a:xfrm>
            <a:prstGeom prst="rect">
              <a:avLst/>
            </a:prstGeom>
            <a:noFill/>
          </p:spPr>
          <p:txBody>
            <a:bodyPr wrap="square" rtlCol="0">
              <a:spAutoFit/>
            </a:bodyPr>
            <a:lstStyle/>
            <a:p>
              <a:r>
                <a:rPr lang="it-IT" b="1" dirty="0">
                  <a:solidFill>
                    <a:srgbClr val="0070C0"/>
                  </a:solidFill>
                </a:rPr>
                <a:t>ISOL: </a:t>
              </a:r>
              <a:r>
                <a:rPr lang="it-IT" b="1" dirty="0" err="1">
                  <a:solidFill>
                    <a:srgbClr val="0070C0"/>
                  </a:solidFill>
                </a:rPr>
                <a:t>only</a:t>
              </a:r>
              <a:r>
                <a:rPr lang="it-IT" b="1" dirty="0">
                  <a:solidFill>
                    <a:srgbClr val="0070C0"/>
                  </a:solidFill>
                </a:rPr>
                <a:t> </a:t>
              </a:r>
              <a:r>
                <a:rPr lang="it-IT" b="1" dirty="0" err="1">
                  <a:solidFill>
                    <a:srgbClr val="0070C0"/>
                  </a:solidFill>
                </a:rPr>
                <a:t>longer</a:t>
              </a:r>
              <a:r>
                <a:rPr lang="it-IT" b="1" dirty="0">
                  <a:solidFill>
                    <a:srgbClr val="0070C0"/>
                  </a:solidFill>
                </a:rPr>
                <a:t> </a:t>
              </a:r>
              <a:r>
                <a:rPr lang="it-IT" b="1" dirty="0" err="1">
                  <a:solidFill>
                    <a:srgbClr val="0070C0"/>
                  </a:solidFill>
                </a:rPr>
                <a:t>lifetimes</a:t>
              </a:r>
              <a:r>
                <a:rPr lang="it-IT" b="1" dirty="0">
                  <a:solidFill>
                    <a:srgbClr val="0070C0"/>
                  </a:solidFill>
                </a:rPr>
                <a:t>, </a:t>
              </a:r>
              <a:r>
                <a:rPr lang="it-IT" b="1" dirty="0" err="1">
                  <a:solidFill>
                    <a:srgbClr val="0070C0"/>
                  </a:solidFill>
                </a:rPr>
                <a:t>better</a:t>
              </a:r>
              <a:r>
                <a:rPr lang="it-IT" b="1" dirty="0">
                  <a:solidFill>
                    <a:srgbClr val="0070C0"/>
                  </a:solidFill>
                </a:rPr>
                <a:t> </a:t>
              </a:r>
              <a:r>
                <a:rPr lang="it-IT" b="1" dirty="0" err="1">
                  <a:solidFill>
                    <a:srgbClr val="0070C0"/>
                  </a:solidFill>
                </a:rPr>
                <a:t>beam</a:t>
              </a:r>
              <a:r>
                <a:rPr lang="it-IT" b="1" dirty="0">
                  <a:solidFill>
                    <a:srgbClr val="0070C0"/>
                  </a:solidFill>
                </a:rPr>
                <a:t> </a:t>
              </a:r>
              <a:r>
                <a:rPr lang="it-IT" b="1" dirty="0" err="1">
                  <a:solidFill>
                    <a:srgbClr val="0070C0"/>
                  </a:solidFill>
                </a:rPr>
                <a:t>quality</a:t>
              </a:r>
              <a:endParaRPr lang="en-GB" b="1" dirty="0">
                <a:solidFill>
                  <a:srgbClr val="0070C0"/>
                </a:solidFill>
              </a:endParaRPr>
            </a:p>
          </p:txBody>
        </p:sp>
      </p:grpSp>
      <p:grpSp>
        <p:nvGrpSpPr>
          <p:cNvPr id="33" name="Gruppo 32">
            <a:extLst>
              <a:ext uri="{FF2B5EF4-FFF2-40B4-BE49-F238E27FC236}">
                <a16:creationId xmlns:a16="http://schemas.microsoft.com/office/drawing/2014/main" id="{57911ECF-56E3-4B3A-BAE8-344783E52A98}"/>
              </a:ext>
            </a:extLst>
          </p:cNvPr>
          <p:cNvGrpSpPr/>
          <p:nvPr/>
        </p:nvGrpSpPr>
        <p:grpSpPr>
          <a:xfrm>
            <a:off x="260870" y="4056907"/>
            <a:ext cx="4038487" cy="1523817"/>
            <a:chOff x="236852" y="3844491"/>
            <a:chExt cx="4038487" cy="1523817"/>
          </a:xfrm>
        </p:grpSpPr>
        <p:sp>
          <p:nvSpPr>
            <p:cNvPr id="19" name="Ovale 18">
              <a:extLst>
                <a:ext uri="{FF2B5EF4-FFF2-40B4-BE49-F238E27FC236}">
                  <a16:creationId xmlns:a16="http://schemas.microsoft.com/office/drawing/2014/main" id="{4D0409C0-BEB7-4D9C-B212-546F50EC1DCA}"/>
                </a:ext>
              </a:extLst>
            </p:cNvPr>
            <p:cNvSpPr/>
            <p:nvPr/>
          </p:nvSpPr>
          <p:spPr>
            <a:xfrm>
              <a:off x="2910681" y="4167334"/>
              <a:ext cx="1364658" cy="1200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FRAISE</a:t>
              </a:r>
            </a:p>
          </p:txBody>
        </p:sp>
        <p:sp>
          <p:nvSpPr>
            <p:cNvPr id="32" name="CasellaDiTesto 31">
              <a:extLst>
                <a:ext uri="{FF2B5EF4-FFF2-40B4-BE49-F238E27FC236}">
                  <a16:creationId xmlns:a16="http://schemas.microsoft.com/office/drawing/2014/main" id="{3F6C012D-1EB7-4A2B-A2DC-D5D2B5755D6E}"/>
                </a:ext>
              </a:extLst>
            </p:cNvPr>
            <p:cNvSpPr txBox="1"/>
            <p:nvPr/>
          </p:nvSpPr>
          <p:spPr>
            <a:xfrm>
              <a:off x="236852" y="3844491"/>
              <a:ext cx="2075232" cy="923330"/>
            </a:xfrm>
            <a:prstGeom prst="rect">
              <a:avLst/>
            </a:prstGeom>
            <a:noFill/>
          </p:spPr>
          <p:txBody>
            <a:bodyPr wrap="square" rtlCol="0">
              <a:spAutoFit/>
            </a:bodyPr>
            <a:lstStyle/>
            <a:p>
              <a:pPr algn="ctr"/>
              <a:r>
                <a:rPr lang="it-IT" b="1" dirty="0">
                  <a:solidFill>
                    <a:srgbClr val="FF0000"/>
                  </a:solidFill>
                </a:rPr>
                <a:t>In-</a:t>
              </a:r>
              <a:r>
                <a:rPr lang="it-IT" b="1" dirty="0" err="1">
                  <a:solidFill>
                    <a:srgbClr val="FF0000"/>
                  </a:solidFill>
                </a:rPr>
                <a:t>flight</a:t>
              </a:r>
              <a:r>
                <a:rPr lang="it-IT" b="1" dirty="0">
                  <a:solidFill>
                    <a:srgbClr val="FF0000"/>
                  </a:solidFill>
                </a:rPr>
                <a:t>: </a:t>
              </a:r>
              <a:r>
                <a:rPr lang="it-IT" b="1" dirty="0" err="1">
                  <a:solidFill>
                    <a:srgbClr val="FF0000"/>
                  </a:solidFill>
                </a:rPr>
                <a:t>also</a:t>
              </a:r>
              <a:r>
                <a:rPr lang="it-IT" b="1" dirty="0">
                  <a:solidFill>
                    <a:srgbClr val="FF0000"/>
                  </a:solidFill>
                </a:rPr>
                <a:t> </a:t>
              </a:r>
              <a:r>
                <a:rPr lang="it-IT" b="1" dirty="0" err="1">
                  <a:solidFill>
                    <a:srgbClr val="FF0000"/>
                  </a:solidFill>
                </a:rPr>
                <a:t>shorter</a:t>
              </a:r>
              <a:r>
                <a:rPr lang="it-IT" b="1" dirty="0">
                  <a:solidFill>
                    <a:srgbClr val="FF0000"/>
                  </a:solidFill>
                </a:rPr>
                <a:t> </a:t>
              </a:r>
              <a:r>
                <a:rPr lang="it-IT" b="1" dirty="0" err="1">
                  <a:solidFill>
                    <a:srgbClr val="FF0000"/>
                  </a:solidFill>
                </a:rPr>
                <a:t>lifetimes</a:t>
              </a:r>
              <a:endParaRPr lang="en-GB" b="1" dirty="0">
                <a:solidFill>
                  <a:srgbClr val="FF0000"/>
                </a:solidFill>
              </a:endParaRPr>
            </a:p>
          </p:txBody>
        </p:sp>
      </p:grpSp>
      <p:sp>
        <p:nvSpPr>
          <p:cNvPr id="35" name="CasellaDiTesto 34">
            <a:extLst>
              <a:ext uri="{FF2B5EF4-FFF2-40B4-BE49-F238E27FC236}">
                <a16:creationId xmlns:a16="http://schemas.microsoft.com/office/drawing/2014/main" id="{E43CDD21-AE70-4755-B0EF-F2474629DF4A}"/>
              </a:ext>
            </a:extLst>
          </p:cNvPr>
          <p:cNvSpPr txBox="1"/>
          <p:nvPr/>
        </p:nvSpPr>
        <p:spPr>
          <a:xfrm>
            <a:off x="9624392" y="1306687"/>
            <a:ext cx="2376264" cy="369332"/>
          </a:xfrm>
          <a:prstGeom prst="rect">
            <a:avLst/>
          </a:prstGeom>
          <a:noFill/>
        </p:spPr>
        <p:txBody>
          <a:bodyPr wrap="square" rtlCol="0">
            <a:spAutoFit/>
          </a:bodyPr>
          <a:lstStyle/>
          <a:p>
            <a:r>
              <a:rPr lang="it-IT" b="1" dirty="0" err="1">
                <a:solidFill>
                  <a:srgbClr val="FF0000"/>
                </a:solidFill>
              </a:rPr>
              <a:t>Complementarity</a:t>
            </a:r>
            <a:r>
              <a:rPr lang="it-IT" b="1" dirty="0">
                <a:solidFill>
                  <a:srgbClr val="FF0000"/>
                </a:solidFill>
              </a:rPr>
              <a:t>!</a:t>
            </a:r>
            <a:endParaRPr lang="en-GB" b="1" dirty="0">
              <a:solidFill>
                <a:srgbClr val="FF0000"/>
              </a:solidFill>
            </a:endParaRPr>
          </a:p>
        </p:txBody>
      </p:sp>
      <p:grpSp>
        <p:nvGrpSpPr>
          <p:cNvPr id="6" name="Gruppo 5">
            <a:extLst>
              <a:ext uri="{FF2B5EF4-FFF2-40B4-BE49-F238E27FC236}">
                <a16:creationId xmlns:a16="http://schemas.microsoft.com/office/drawing/2014/main" id="{EFA42224-6DD9-45BF-AE8D-BE40F9972F42}"/>
              </a:ext>
            </a:extLst>
          </p:cNvPr>
          <p:cNvGrpSpPr/>
          <p:nvPr/>
        </p:nvGrpSpPr>
        <p:grpSpPr>
          <a:xfrm>
            <a:off x="118373" y="5211392"/>
            <a:ext cx="3750202" cy="1477328"/>
            <a:chOff x="118373" y="5211392"/>
            <a:chExt cx="3750202" cy="1477328"/>
          </a:xfrm>
        </p:grpSpPr>
        <p:sp>
          <p:nvSpPr>
            <p:cNvPr id="2" name="CasellaDiTesto 1">
              <a:extLst>
                <a:ext uri="{FF2B5EF4-FFF2-40B4-BE49-F238E27FC236}">
                  <a16:creationId xmlns:a16="http://schemas.microsoft.com/office/drawing/2014/main" id="{AF333D0A-2EB2-45BE-A5FD-CE802E411D11}"/>
                </a:ext>
              </a:extLst>
            </p:cNvPr>
            <p:cNvSpPr txBox="1"/>
            <p:nvPr/>
          </p:nvSpPr>
          <p:spPr>
            <a:xfrm>
              <a:off x="118373" y="5211392"/>
              <a:ext cx="2305217" cy="1477328"/>
            </a:xfrm>
            <a:prstGeom prst="rect">
              <a:avLst/>
            </a:prstGeom>
            <a:pattFill prst="pct10">
              <a:fgClr>
                <a:srgbClr val="FF0000"/>
              </a:fgClr>
              <a:bgClr>
                <a:schemeClr val="bg1"/>
              </a:bgClr>
            </a:pattFill>
          </p:spPr>
          <p:txBody>
            <a:bodyPr wrap="square" rtlCol="0">
              <a:spAutoFit/>
            </a:bodyPr>
            <a:lstStyle>
              <a:defPPr>
                <a:defRPr lang="it-IT"/>
              </a:defPPr>
              <a:lvl1pPr algn="ctr">
                <a:defRPr b="1">
                  <a:solidFill>
                    <a:srgbClr val="FF0000"/>
                  </a:solidFill>
                </a:defRPr>
              </a:lvl1pPr>
            </a:lstStyle>
            <a:p>
              <a:r>
                <a:rPr lang="en-US" b="0" dirty="0" err="1">
                  <a:solidFill>
                    <a:schemeClr val="tx1"/>
                  </a:solidFill>
                </a:rPr>
                <a:t>FraISe</a:t>
              </a:r>
              <a:r>
                <a:rPr lang="en-US" b="0" dirty="0">
                  <a:solidFill>
                    <a:schemeClr val="tx1"/>
                  </a:solidFill>
                </a:rPr>
                <a:t> with TANDEM beams after developing a  cryogenic gas targets (p,d,</a:t>
              </a:r>
              <a:r>
                <a:rPr lang="en-US" b="0" baseline="30000" dirty="0">
                  <a:solidFill>
                    <a:schemeClr val="tx1"/>
                  </a:solidFill>
                </a:rPr>
                <a:t>3</a:t>
              </a:r>
              <a:r>
                <a:rPr lang="en-US" b="0" dirty="0">
                  <a:solidFill>
                    <a:schemeClr val="tx1"/>
                  </a:solidFill>
                </a:rPr>
                <a:t>He…)</a:t>
              </a:r>
            </a:p>
          </p:txBody>
        </p:sp>
        <p:sp>
          <p:nvSpPr>
            <p:cNvPr id="3" name="Ovale 2">
              <a:extLst>
                <a:ext uri="{FF2B5EF4-FFF2-40B4-BE49-F238E27FC236}">
                  <a16:creationId xmlns:a16="http://schemas.microsoft.com/office/drawing/2014/main" id="{DE384B72-AA44-4145-8BDB-FE97561A58C8}"/>
                </a:ext>
              </a:extLst>
            </p:cNvPr>
            <p:cNvSpPr/>
            <p:nvPr/>
          </p:nvSpPr>
          <p:spPr>
            <a:xfrm>
              <a:off x="3006407" y="5644260"/>
              <a:ext cx="862168" cy="296548"/>
            </a:xfrm>
            <a:prstGeom prst="ellipse">
              <a:avLst/>
            </a:prstGeom>
            <a:pattFill prst="pct20">
              <a:fgClr>
                <a:srgbClr val="FF0000"/>
              </a:fgClr>
              <a:bgClr>
                <a:schemeClr val="bg1"/>
              </a:bgClr>
            </a:patt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6314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646331"/>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a:p>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24</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CasellaDiTesto 10">
            <a:extLst>
              <a:ext uri="{FF2B5EF4-FFF2-40B4-BE49-F238E27FC236}">
                <a16:creationId xmlns:a16="http://schemas.microsoft.com/office/drawing/2014/main" id="{BB045751-2840-4421-8732-CEEFDB0D222A}"/>
              </a:ext>
            </a:extLst>
          </p:cNvPr>
          <p:cNvSpPr txBox="1"/>
          <p:nvPr/>
        </p:nvSpPr>
        <p:spPr>
          <a:xfrm>
            <a:off x="-25379" y="573240"/>
            <a:ext cx="5012288" cy="369332"/>
          </a:xfrm>
          <a:prstGeom prst="rect">
            <a:avLst/>
          </a:prstGeom>
          <a:noFill/>
        </p:spPr>
        <p:txBody>
          <a:bodyPr wrap="square" rtlCol="0">
            <a:spAutoFit/>
          </a:bodyPr>
          <a:lstStyle/>
          <a:p>
            <a:pPr algn="ctr"/>
            <a:r>
              <a:rPr lang="it-IT" b="1" dirty="0"/>
              <a:t>(some) </a:t>
            </a:r>
            <a:r>
              <a:rPr lang="it-IT" b="1" dirty="0" err="1"/>
              <a:t>other</a:t>
            </a:r>
            <a:r>
              <a:rPr lang="it-IT" b="1" dirty="0"/>
              <a:t> </a:t>
            </a:r>
            <a:r>
              <a:rPr lang="it-IT" b="1" dirty="0" err="1"/>
              <a:t>cases</a:t>
            </a:r>
            <a:r>
              <a:rPr lang="it-IT" b="1" dirty="0"/>
              <a:t> of </a:t>
            </a:r>
            <a:r>
              <a:rPr lang="it-IT" b="1" dirty="0" err="1"/>
              <a:t>relevant</a:t>
            </a:r>
            <a:r>
              <a:rPr lang="it-IT" b="1" dirty="0"/>
              <a:t> </a:t>
            </a:r>
            <a:r>
              <a:rPr lang="it-IT" b="1" dirty="0" err="1"/>
              <a:t>interest</a:t>
            </a:r>
            <a:r>
              <a:rPr lang="it-IT" b="1" dirty="0"/>
              <a:t>:</a:t>
            </a:r>
          </a:p>
        </p:txBody>
      </p:sp>
      <p:pic>
        <p:nvPicPr>
          <p:cNvPr id="13" name="Immagine 12">
            <a:extLst>
              <a:ext uri="{FF2B5EF4-FFF2-40B4-BE49-F238E27FC236}">
                <a16:creationId xmlns:a16="http://schemas.microsoft.com/office/drawing/2014/main" id="{96B0F0F5-6868-4C18-97A6-2115531DEFA1}"/>
              </a:ext>
            </a:extLst>
          </p:cNvPr>
          <p:cNvPicPr>
            <a:picLocks noChangeAspect="1"/>
          </p:cNvPicPr>
          <p:nvPr/>
        </p:nvPicPr>
        <p:blipFill rotWithShape="1">
          <a:blip r:embed="rId7">
            <a:extLst>
              <a:ext uri="{28A0092B-C50C-407E-A947-70E740481C1C}">
                <a14:useLocalDpi xmlns:a14="http://schemas.microsoft.com/office/drawing/2010/main" val="0"/>
              </a:ext>
            </a:extLst>
          </a:blip>
          <a:srcRect l="2800" t="54685" r="70215" b="3111"/>
          <a:stretch/>
        </p:blipFill>
        <p:spPr>
          <a:xfrm>
            <a:off x="3325585" y="747184"/>
            <a:ext cx="5382986" cy="6354224"/>
          </a:xfrm>
          <a:prstGeom prst="rect">
            <a:avLst/>
          </a:prstGeom>
        </p:spPr>
      </p:pic>
      <p:grpSp>
        <p:nvGrpSpPr>
          <p:cNvPr id="14" name="Gruppo 13">
            <a:extLst>
              <a:ext uri="{FF2B5EF4-FFF2-40B4-BE49-F238E27FC236}">
                <a16:creationId xmlns:a16="http://schemas.microsoft.com/office/drawing/2014/main" id="{4F52BE38-C9BF-459F-B25E-39501F397F44}"/>
              </a:ext>
            </a:extLst>
          </p:cNvPr>
          <p:cNvGrpSpPr/>
          <p:nvPr/>
        </p:nvGrpSpPr>
        <p:grpSpPr>
          <a:xfrm>
            <a:off x="7911413" y="1522259"/>
            <a:ext cx="4837960" cy="369332"/>
            <a:chOff x="7911413" y="974051"/>
            <a:chExt cx="4837960" cy="369332"/>
          </a:xfrm>
        </p:grpSpPr>
        <p:cxnSp>
          <p:nvCxnSpPr>
            <p:cNvPr id="15" name="Connettore 2 14">
              <a:extLst>
                <a:ext uri="{FF2B5EF4-FFF2-40B4-BE49-F238E27FC236}">
                  <a16:creationId xmlns:a16="http://schemas.microsoft.com/office/drawing/2014/main" id="{E9066036-FF6A-40CA-B35F-C2C851A663F6}"/>
                </a:ext>
              </a:extLst>
            </p:cNvPr>
            <p:cNvCxnSpPr>
              <a:cxnSpLocks/>
            </p:cNvCxnSpPr>
            <p:nvPr/>
          </p:nvCxnSpPr>
          <p:spPr>
            <a:xfrm flipH="1">
              <a:off x="7911413" y="1212366"/>
              <a:ext cx="1640971" cy="6088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AD99FC28-E4B4-467C-BF00-46280D63BE07}"/>
                </a:ext>
              </a:extLst>
            </p:cNvPr>
            <p:cNvSpPr txBox="1"/>
            <p:nvPr/>
          </p:nvSpPr>
          <p:spPr>
            <a:xfrm>
              <a:off x="8839526" y="974051"/>
              <a:ext cx="3909847" cy="369332"/>
            </a:xfrm>
            <a:prstGeom prst="rect">
              <a:avLst/>
            </a:prstGeom>
            <a:noFill/>
          </p:spPr>
          <p:txBody>
            <a:bodyPr wrap="square">
              <a:spAutoFit/>
            </a:bodyPr>
            <a:lstStyle/>
            <a:p>
              <a:pPr algn="ctr"/>
              <a:r>
                <a:rPr lang="it-IT" b="1" baseline="30000" dirty="0">
                  <a:solidFill>
                    <a:srgbClr val="FF0000"/>
                  </a:solidFill>
                </a:rPr>
                <a:t>58,64</a:t>
              </a:r>
              <a:r>
                <a:rPr lang="it-IT" b="1" dirty="0">
                  <a:solidFill>
                    <a:srgbClr val="FF0000"/>
                  </a:solidFill>
                </a:rPr>
                <a:t>Ni</a:t>
              </a:r>
              <a:r>
                <a:rPr lang="it-IT" b="1" dirty="0"/>
                <a:t> -&gt;</a:t>
              </a:r>
              <a:r>
                <a:rPr lang="it-IT" b="1" dirty="0">
                  <a:solidFill>
                    <a:srgbClr val="00B0F0"/>
                  </a:solidFill>
                </a:rPr>
                <a:t>A≈60 </a:t>
              </a:r>
              <a:r>
                <a:rPr lang="it-IT" b="1" dirty="0" err="1">
                  <a:solidFill>
                    <a:srgbClr val="00B0F0"/>
                  </a:solidFill>
                </a:rPr>
                <a:t>region</a:t>
              </a:r>
              <a:endParaRPr lang="en-GB" b="1" dirty="0">
                <a:solidFill>
                  <a:srgbClr val="0070C0"/>
                </a:solidFill>
              </a:endParaRPr>
            </a:p>
          </p:txBody>
        </p:sp>
      </p:grpSp>
      <p:grpSp>
        <p:nvGrpSpPr>
          <p:cNvPr id="17" name="Gruppo 16">
            <a:extLst>
              <a:ext uri="{FF2B5EF4-FFF2-40B4-BE49-F238E27FC236}">
                <a16:creationId xmlns:a16="http://schemas.microsoft.com/office/drawing/2014/main" id="{707F0A33-5F89-4FBD-86AF-B9A90B6010BA}"/>
              </a:ext>
            </a:extLst>
          </p:cNvPr>
          <p:cNvGrpSpPr/>
          <p:nvPr/>
        </p:nvGrpSpPr>
        <p:grpSpPr>
          <a:xfrm>
            <a:off x="6168008" y="3429000"/>
            <a:ext cx="6017108" cy="1429183"/>
            <a:chOff x="6168008" y="2880792"/>
            <a:chExt cx="6017108" cy="1429183"/>
          </a:xfrm>
        </p:grpSpPr>
        <p:sp>
          <p:nvSpPr>
            <p:cNvPr id="20" name="CasellaDiTesto 19">
              <a:extLst>
                <a:ext uri="{FF2B5EF4-FFF2-40B4-BE49-F238E27FC236}">
                  <a16:creationId xmlns:a16="http://schemas.microsoft.com/office/drawing/2014/main" id="{52A10331-2DDD-4C30-9650-6A1DA2D56916}"/>
                </a:ext>
              </a:extLst>
            </p:cNvPr>
            <p:cNvSpPr txBox="1"/>
            <p:nvPr/>
          </p:nvSpPr>
          <p:spPr>
            <a:xfrm>
              <a:off x="7552653" y="3386645"/>
              <a:ext cx="4632463" cy="923330"/>
            </a:xfrm>
            <a:prstGeom prst="rect">
              <a:avLst/>
            </a:prstGeom>
            <a:noFill/>
          </p:spPr>
          <p:txBody>
            <a:bodyPr wrap="square">
              <a:spAutoFit/>
            </a:bodyPr>
            <a:lstStyle/>
            <a:p>
              <a:pPr algn="ctr"/>
              <a:r>
                <a:rPr lang="it-IT" b="1" baseline="30000" dirty="0">
                  <a:solidFill>
                    <a:srgbClr val="FF0000"/>
                  </a:solidFill>
                </a:rPr>
                <a:t>24</a:t>
              </a:r>
              <a:r>
                <a:rPr lang="it-IT" b="1" dirty="0">
                  <a:solidFill>
                    <a:srgbClr val="FF0000"/>
                  </a:solidFill>
                </a:rPr>
                <a:t>Mg,</a:t>
              </a:r>
              <a:r>
                <a:rPr lang="it-IT" b="1" baseline="30000" dirty="0">
                  <a:solidFill>
                    <a:srgbClr val="FF0000"/>
                  </a:solidFill>
                </a:rPr>
                <a:t> 27</a:t>
              </a:r>
              <a:r>
                <a:rPr lang="it-IT" b="1" dirty="0">
                  <a:solidFill>
                    <a:srgbClr val="FF0000"/>
                  </a:solidFill>
                </a:rPr>
                <a:t>Al </a:t>
              </a:r>
              <a:r>
                <a:rPr lang="it-IT" b="1" dirty="0"/>
                <a:t>-&gt;</a:t>
              </a:r>
              <a:r>
                <a:rPr lang="it-IT" b="1" dirty="0">
                  <a:solidFill>
                    <a:srgbClr val="00B0F0"/>
                  </a:solidFill>
                </a:rPr>
                <a:t>Al, Mg, Na, Ne, F </a:t>
              </a:r>
              <a:r>
                <a:rPr lang="it-IT" b="1" dirty="0" err="1">
                  <a:solidFill>
                    <a:srgbClr val="00B0F0"/>
                  </a:solidFill>
                </a:rPr>
                <a:t>isotopes</a:t>
              </a:r>
              <a:endParaRPr lang="en-GB" b="1" dirty="0">
                <a:solidFill>
                  <a:srgbClr val="0070C0"/>
                </a:solidFill>
              </a:endParaRPr>
            </a:p>
            <a:p>
              <a:pPr algn="ctr"/>
              <a:r>
                <a:rPr lang="it-IT" b="1" baseline="30000" dirty="0">
                  <a:solidFill>
                    <a:srgbClr val="FF0000"/>
                  </a:solidFill>
                </a:rPr>
                <a:t>32</a:t>
              </a:r>
              <a:r>
                <a:rPr lang="it-IT" b="1" dirty="0">
                  <a:solidFill>
                    <a:srgbClr val="FF0000"/>
                  </a:solidFill>
                </a:rPr>
                <a:t>S</a:t>
              </a:r>
              <a:r>
                <a:rPr lang="it-IT" b="1" dirty="0"/>
                <a:t> -&gt;</a:t>
              </a:r>
              <a:r>
                <a:rPr lang="it-IT" b="1" dirty="0">
                  <a:solidFill>
                    <a:srgbClr val="00B0F0"/>
                  </a:solidFill>
                </a:rPr>
                <a:t>S, P, Si, Al </a:t>
              </a:r>
              <a:r>
                <a:rPr lang="it-IT" b="1" dirty="0" err="1">
                  <a:solidFill>
                    <a:srgbClr val="00B0F0"/>
                  </a:solidFill>
                </a:rPr>
                <a:t>isotopes</a:t>
              </a:r>
              <a:endParaRPr lang="it-IT" b="1" dirty="0">
                <a:solidFill>
                  <a:srgbClr val="FF0000"/>
                </a:solidFill>
              </a:endParaRPr>
            </a:p>
            <a:p>
              <a:pPr algn="ctr"/>
              <a:endParaRPr lang="it-IT" b="1" dirty="0">
                <a:solidFill>
                  <a:srgbClr val="FF0000"/>
                </a:solidFill>
              </a:endParaRPr>
            </a:p>
          </p:txBody>
        </p:sp>
        <p:cxnSp>
          <p:nvCxnSpPr>
            <p:cNvPr id="21" name="Connettore 2 20">
              <a:extLst>
                <a:ext uri="{FF2B5EF4-FFF2-40B4-BE49-F238E27FC236}">
                  <a16:creationId xmlns:a16="http://schemas.microsoft.com/office/drawing/2014/main" id="{10EC0C1D-9C7F-493F-BE1A-EFFF2BCF6305}"/>
                </a:ext>
              </a:extLst>
            </p:cNvPr>
            <p:cNvCxnSpPr>
              <a:cxnSpLocks/>
            </p:cNvCxnSpPr>
            <p:nvPr/>
          </p:nvCxnSpPr>
          <p:spPr>
            <a:xfrm flipH="1" flipV="1">
              <a:off x="6168008" y="2880792"/>
              <a:ext cx="1384645" cy="56053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o 21">
            <a:extLst>
              <a:ext uri="{FF2B5EF4-FFF2-40B4-BE49-F238E27FC236}">
                <a16:creationId xmlns:a16="http://schemas.microsoft.com/office/drawing/2014/main" id="{1023B69A-1B5D-411F-9C0D-1A3D92D51BEF}"/>
              </a:ext>
            </a:extLst>
          </p:cNvPr>
          <p:cNvGrpSpPr/>
          <p:nvPr/>
        </p:nvGrpSpPr>
        <p:grpSpPr>
          <a:xfrm>
            <a:off x="-157845" y="3989537"/>
            <a:ext cx="5832647" cy="1085701"/>
            <a:chOff x="-128232" y="3473832"/>
            <a:chExt cx="5757036" cy="1045117"/>
          </a:xfrm>
        </p:grpSpPr>
        <p:sp>
          <p:nvSpPr>
            <p:cNvPr id="23" name="CasellaDiTesto 22">
              <a:extLst>
                <a:ext uri="{FF2B5EF4-FFF2-40B4-BE49-F238E27FC236}">
                  <a16:creationId xmlns:a16="http://schemas.microsoft.com/office/drawing/2014/main" id="{BD9D3C70-C8BA-487B-8AFB-B6D86C3AECB1}"/>
                </a:ext>
              </a:extLst>
            </p:cNvPr>
            <p:cNvSpPr txBox="1"/>
            <p:nvPr/>
          </p:nvSpPr>
          <p:spPr>
            <a:xfrm>
              <a:off x="-128232" y="4149617"/>
              <a:ext cx="3783724" cy="369332"/>
            </a:xfrm>
            <a:prstGeom prst="rect">
              <a:avLst/>
            </a:prstGeom>
            <a:noFill/>
          </p:spPr>
          <p:txBody>
            <a:bodyPr wrap="square">
              <a:spAutoFit/>
            </a:bodyPr>
            <a:lstStyle/>
            <a:p>
              <a:pPr algn="ctr"/>
              <a:r>
                <a:rPr lang="it-IT" b="1" baseline="30000" dirty="0">
                  <a:solidFill>
                    <a:srgbClr val="FF0000"/>
                  </a:solidFill>
                </a:rPr>
                <a:t>13</a:t>
              </a:r>
              <a:r>
                <a:rPr lang="it-IT" b="1" dirty="0">
                  <a:solidFill>
                    <a:srgbClr val="FF0000"/>
                  </a:solidFill>
                </a:rPr>
                <a:t>C</a:t>
              </a:r>
              <a:r>
                <a:rPr lang="it-IT" b="1" dirty="0"/>
                <a:t>-&gt;</a:t>
              </a:r>
              <a:r>
                <a:rPr lang="it-IT" b="1" dirty="0">
                  <a:solidFill>
                    <a:srgbClr val="00B0F0"/>
                  </a:solidFill>
                </a:rPr>
                <a:t>light n-</a:t>
              </a:r>
              <a:r>
                <a:rPr lang="it-IT" b="1" dirty="0" err="1">
                  <a:solidFill>
                    <a:srgbClr val="00B0F0"/>
                  </a:solidFill>
                </a:rPr>
                <a:t>rich</a:t>
              </a:r>
              <a:r>
                <a:rPr lang="it-IT" b="1" dirty="0">
                  <a:solidFill>
                    <a:srgbClr val="00B0F0"/>
                  </a:solidFill>
                </a:rPr>
                <a:t> </a:t>
              </a:r>
              <a:r>
                <a:rPr lang="it-IT" b="1" dirty="0" err="1">
                  <a:solidFill>
                    <a:srgbClr val="00B0F0"/>
                  </a:solidFill>
                </a:rPr>
                <a:t>isotopes</a:t>
              </a:r>
              <a:endParaRPr lang="it-IT" b="1" dirty="0">
                <a:solidFill>
                  <a:srgbClr val="00B0F0"/>
                </a:solidFill>
              </a:endParaRPr>
            </a:p>
          </p:txBody>
        </p:sp>
        <p:cxnSp>
          <p:nvCxnSpPr>
            <p:cNvPr id="24" name="Connettore 2 23">
              <a:extLst>
                <a:ext uri="{FF2B5EF4-FFF2-40B4-BE49-F238E27FC236}">
                  <a16:creationId xmlns:a16="http://schemas.microsoft.com/office/drawing/2014/main" id="{CB171E01-CC1C-4FE8-BD9A-D2DF12DA2BF6}"/>
                </a:ext>
              </a:extLst>
            </p:cNvPr>
            <p:cNvCxnSpPr>
              <a:cxnSpLocks/>
            </p:cNvCxnSpPr>
            <p:nvPr/>
          </p:nvCxnSpPr>
          <p:spPr>
            <a:xfrm flipV="1">
              <a:off x="3310041" y="3473832"/>
              <a:ext cx="2318763" cy="83617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o 24">
            <a:extLst>
              <a:ext uri="{FF2B5EF4-FFF2-40B4-BE49-F238E27FC236}">
                <a16:creationId xmlns:a16="http://schemas.microsoft.com/office/drawing/2014/main" id="{1A1D66D7-6DA1-4BB9-8C36-B56E02318D96}"/>
              </a:ext>
            </a:extLst>
          </p:cNvPr>
          <p:cNvGrpSpPr/>
          <p:nvPr/>
        </p:nvGrpSpPr>
        <p:grpSpPr>
          <a:xfrm>
            <a:off x="-1113919" y="1706925"/>
            <a:ext cx="6713111" cy="2131783"/>
            <a:chOff x="-1113919" y="1158717"/>
            <a:chExt cx="6713111" cy="2131783"/>
          </a:xfrm>
        </p:grpSpPr>
        <p:cxnSp>
          <p:nvCxnSpPr>
            <p:cNvPr id="26" name="Connettore 2 25">
              <a:extLst>
                <a:ext uri="{FF2B5EF4-FFF2-40B4-BE49-F238E27FC236}">
                  <a16:creationId xmlns:a16="http://schemas.microsoft.com/office/drawing/2014/main" id="{47E5FC83-2BE3-4F23-9F9A-5774232330C3}"/>
                </a:ext>
              </a:extLst>
            </p:cNvPr>
            <p:cNvCxnSpPr>
              <a:cxnSpLocks/>
            </p:cNvCxnSpPr>
            <p:nvPr/>
          </p:nvCxnSpPr>
          <p:spPr>
            <a:xfrm>
              <a:off x="3684626" y="1405584"/>
              <a:ext cx="1914566" cy="188491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F3C93495-0586-42AB-A322-99BA49091EF3}"/>
                </a:ext>
              </a:extLst>
            </p:cNvPr>
            <p:cNvSpPr txBox="1"/>
            <p:nvPr/>
          </p:nvSpPr>
          <p:spPr>
            <a:xfrm>
              <a:off x="-1113919" y="1158717"/>
              <a:ext cx="6350000" cy="369332"/>
            </a:xfrm>
            <a:prstGeom prst="rect">
              <a:avLst/>
            </a:prstGeom>
            <a:noFill/>
          </p:spPr>
          <p:txBody>
            <a:bodyPr wrap="square">
              <a:spAutoFit/>
            </a:bodyPr>
            <a:lstStyle/>
            <a:p>
              <a:pPr algn="ctr"/>
              <a:r>
                <a:rPr lang="it-IT" b="1" baseline="30000" dirty="0">
                  <a:solidFill>
                    <a:srgbClr val="FF0000"/>
                  </a:solidFill>
                </a:rPr>
                <a:t>16</a:t>
              </a:r>
              <a:r>
                <a:rPr lang="it-IT" b="1" dirty="0">
                  <a:solidFill>
                    <a:srgbClr val="FF0000"/>
                  </a:solidFill>
                </a:rPr>
                <a:t>O</a:t>
              </a:r>
              <a:r>
                <a:rPr lang="it-IT" b="1" dirty="0"/>
                <a:t>-&gt;</a:t>
              </a:r>
              <a:r>
                <a:rPr lang="it-IT" b="1" dirty="0">
                  <a:solidFill>
                    <a:srgbClr val="00B0F0"/>
                  </a:solidFill>
                </a:rPr>
                <a:t>light n-</a:t>
              </a:r>
              <a:r>
                <a:rPr lang="it-IT" b="1" dirty="0" err="1">
                  <a:solidFill>
                    <a:srgbClr val="00B0F0"/>
                  </a:solidFill>
                </a:rPr>
                <a:t>poor</a:t>
              </a:r>
              <a:r>
                <a:rPr lang="it-IT" b="1" dirty="0">
                  <a:solidFill>
                    <a:srgbClr val="00B0F0"/>
                  </a:solidFill>
                </a:rPr>
                <a:t> </a:t>
              </a:r>
              <a:r>
                <a:rPr lang="it-IT" b="1" dirty="0" err="1">
                  <a:solidFill>
                    <a:srgbClr val="00B0F0"/>
                  </a:solidFill>
                </a:rPr>
                <a:t>isotopes</a:t>
              </a:r>
              <a:endParaRPr lang="it-IT" b="1" dirty="0">
                <a:solidFill>
                  <a:srgbClr val="FF0000"/>
                </a:solidFill>
              </a:endParaRPr>
            </a:p>
          </p:txBody>
        </p:sp>
      </p:grpSp>
      <p:grpSp>
        <p:nvGrpSpPr>
          <p:cNvPr id="28" name="Gruppo 27">
            <a:extLst>
              <a:ext uri="{FF2B5EF4-FFF2-40B4-BE49-F238E27FC236}">
                <a16:creationId xmlns:a16="http://schemas.microsoft.com/office/drawing/2014/main" id="{EC9E8906-6A22-4F56-AA85-DF2ECA74506F}"/>
              </a:ext>
            </a:extLst>
          </p:cNvPr>
          <p:cNvGrpSpPr/>
          <p:nvPr/>
        </p:nvGrpSpPr>
        <p:grpSpPr>
          <a:xfrm>
            <a:off x="8472264" y="910079"/>
            <a:ext cx="4146154" cy="597788"/>
            <a:chOff x="7374608" y="1045919"/>
            <a:chExt cx="4146154" cy="597788"/>
          </a:xfrm>
        </p:grpSpPr>
        <p:cxnSp>
          <p:nvCxnSpPr>
            <p:cNvPr id="29" name="Connettore 2 28">
              <a:extLst>
                <a:ext uri="{FF2B5EF4-FFF2-40B4-BE49-F238E27FC236}">
                  <a16:creationId xmlns:a16="http://schemas.microsoft.com/office/drawing/2014/main" id="{8C2AB1AD-CAF3-45D8-83FC-A61A3315AA85}"/>
                </a:ext>
              </a:extLst>
            </p:cNvPr>
            <p:cNvCxnSpPr>
              <a:cxnSpLocks/>
            </p:cNvCxnSpPr>
            <p:nvPr/>
          </p:nvCxnSpPr>
          <p:spPr>
            <a:xfrm flipH="1">
              <a:off x="7374608" y="1241948"/>
              <a:ext cx="998307" cy="40175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C27DDDDD-8903-44E8-AAAA-E1F2BB3FEEBF}"/>
                </a:ext>
              </a:extLst>
            </p:cNvPr>
            <p:cNvSpPr txBox="1"/>
            <p:nvPr/>
          </p:nvSpPr>
          <p:spPr>
            <a:xfrm>
              <a:off x="7610915" y="1045919"/>
              <a:ext cx="3909847" cy="369332"/>
            </a:xfrm>
            <a:prstGeom prst="rect">
              <a:avLst/>
            </a:prstGeom>
            <a:noFill/>
          </p:spPr>
          <p:txBody>
            <a:bodyPr wrap="square">
              <a:spAutoFit/>
            </a:bodyPr>
            <a:lstStyle/>
            <a:p>
              <a:pPr algn="ctr"/>
              <a:r>
                <a:rPr lang="it-IT" b="1" baseline="30000" dirty="0">
                  <a:solidFill>
                    <a:srgbClr val="FF0000"/>
                  </a:solidFill>
                </a:rPr>
                <a:t>70</a:t>
              </a:r>
              <a:r>
                <a:rPr lang="it-IT" b="1" dirty="0">
                  <a:solidFill>
                    <a:srgbClr val="FF0000"/>
                  </a:solidFill>
                </a:rPr>
                <a:t>Zn</a:t>
              </a:r>
              <a:r>
                <a:rPr lang="it-IT" b="1" dirty="0"/>
                <a:t> -&gt;</a:t>
              </a:r>
              <a:r>
                <a:rPr lang="it-IT" b="1" dirty="0">
                  <a:solidFill>
                    <a:srgbClr val="00B0F0"/>
                  </a:solidFill>
                </a:rPr>
                <a:t>A≈68 </a:t>
              </a:r>
              <a:r>
                <a:rPr lang="it-IT" b="1" dirty="0" err="1">
                  <a:solidFill>
                    <a:srgbClr val="00B0F0"/>
                  </a:solidFill>
                </a:rPr>
                <a:t>region</a:t>
              </a:r>
              <a:endParaRPr lang="en-GB" b="1" dirty="0">
                <a:solidFill>
                  <a:srgbClr val="0070C0"/>
                </a:solidFill>
              </a:endParaRPr>
            </a:p>
          </p:txBody>
        </p:sp>
      </p:grpSp>
      <p:grpSp>
        <p:nvGrpSpPr>
          <p:cNvPr id="31" name="Gruppo 30">
            <a:extLst>
              <a:ext uri="{FF2B5EF4-FFF2-40B4-BE49-F238E27FC236}">
                <a16:creationId xmlns:a16="http://schemas.microsoft.com/office/drawing/2014/main" id="{C51003B7-5356-4814-8917-5DBB607E6E1E}"/>
              </a:ext>
            </a:extLst>
          </p:cNvPr>
          <p:cNvGrpSpPr/>
          <p:nvPr/>
        </p:nvGrpSpPr>
        <p:grpSpPr>
          <a:xfrm>
            <a:off x="6528048" y="2397444"/>
            <a:ext cx="5788358" cy="369332"/>
            <a:chOff x="7104597" y="1005164"/>
            <a:chExt cx="5788358" cy="369332"/>
          </a:xfrm>
        </p:grpSpPr>
        <p:cxnSp>
          <p:nvCxnSpPr>
            <p:cNvPr id="32" name="Connettore 2 31">
              <a:extLst>
                <a:ext uri="{FF2B5EF4-FFF2-40B4-BE49-F238E27FC236}">
                  <a16:creationId xmlns:a16="http://schemas.microsoft.com/office/drawing/2014/main" id="{9F893616-EDAC-428F-962E-E2355BBAA99E}"/>
                </a:ext>
              </a:extLst>
            </p:cNvPr>
            <p:cNvCxnSpPr>
              <a:cxnSpLocks/>
            </p:cNvCxnSpPr>
            <p:nvPr/>
          </p:nvCxnSpPr>
          <p:spPr>
            <a:xfrm flipH="1">
              <a:off x="7104597" y="1202507"/>
              <a:ext cx="2016224" cy="14087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14943727-A1CD-4C65-9135-EDB8A1C726EC}"/>
                </a:ext>
              </a:extLst>
            </p:cNvPr>
            <p:cNvSpPr txBox="1"/>
            <p:nvPr/>
          </p:nvSpPr>
          <p:spPr>
            <a:xfrm>
              <a:off x="8983108" y="1005164"/>
              <a:ext cx="3909847" cy="369332"/>
            </a:xfrm>
            <a:prstGeom prst="rect">
              <a:avLst/>
            </a:prstGeom>
            <a:noFill/>
          </p:spPr>
          <p:txBody>
            <a:bodyPr wrap="square">
              <a:spAutoFit/>
            </a:bodyPr>
            <a:lstStyle/>
            <a:p>
              <a:pPr algn="ctr"/>
              <a:r>
                <a:rPr lang="it-IT" b="1" baseline="30000" dirty="0">
                  <a:solidFill>
                    <a:srgbClr val="FF0000"/>
                  </a:solidFill>
                </a:rPr>
                <a:t>36</a:t>
              </a:r>
              <a:r>
                <a:rPr lang="it-IT" b="1" dirty="0">
                  <a:solidFill>
                    <a:srgbClr val="FF0000"/>
                  </a:solidFill>
                </a:rPr>
                <a:t>Ar</a:t>
              </a:r>
              <a:r>
                <a:rPr lang="it-IT" b="1" dirty="0"/>
                <a:t> -&gt;</a:t>
              </a:r>
              <a:r>
                <a:rPr lang="it-IT" b="1" dirty="0">
                  <a:solidFill>
                    <a:srgbClr val="00B0F0"/>
                  </a:solidFill>
                </a:rPr>
                <a:t>A≈34 n-</a:t>
              </a:r>
              <a:r>
                <a:rPr lang="it-IT" b="1" dirty="0" err="1">
                  <a:solidFill>
                    <a:srgbClr val="00B0F0"/>
                  </a:solidFill>
                </a:rPr>
                <a:t>poor</a:t>
              </a:r>
              <a:r>
                <a:rPr lang="it-IT" b="1" dirty="0">
                  <a:solidFill>
                    <a:srgbClr val="00B0F0"/>
                  </a:solidFill>
                </a:rPr>
                <a:t> </a:t>
              </a:r>
              <a:r>
                <a:rPr lang="it-IT" b="1" dirty="0" err="1">
                  <a:solidFill>
                    <a:srgbClr val="00B0F0"/>
                  </a:solidFill>
                </a:rPr>
                <a:t>isotopes</a:t>
              </a:r>
              <a:endParaRPr lang="en-GB" b="1" dirty="0">
                <a:solidFill>
                  <a:srgbClr val="0070C0"/>
                </a:solidFill>
              </a:endParaRPr>
            </a:p>
          </p:txBody>
        </p:sp>
      </p:grpSp>
    </p:spTree>
    <p:custDataLst>
      <p:tags r:id="rId1"/>
    </p:custDataLst>
    <p:extLst>
      <p:ext uri="{BB962C8B-B14F-4D97-AF65-F5344CB8AC3E}">
        <p14:creationId xmlns:p14="http://schemas.microsoft.com/office/powerpoint/2010/main" val="286841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p:cNvSpPr/>
          <p:nvPr/>
        </p:nvSpPr>
        <p:spPr>
          <a:xfrm>
            <a:off x="3776699" y="807026"/>
            <a:ext cx="4084131" cy="523220"/>
          </a:xfrm>
          <a:prstGeom prst="rect">
            <a:avLst/>
          </a:prstGeom>
          <a:noFill/>
          <a:ln w="9525">
            <a:noFill/>
            <a:miter lim="800000"/>
            <a:headEnd/>
            <a:tailEnd/>
          </a:ln>
          <a:effectLst/>
        </p:spPr>
        <p:txBody>
          <a:bodyPr wrap="none">
            <a:spAutoFit/>
          </a:bodyPr>
          <a:lstStyle/>
          <a:p>
            <a:r>
              <a:rPr lang="it-IT" sz="2800" b="1" dirty="0" err="1">
                <a:solidFill>
                  <a:srgbClr val="000090"/>
                </a:solidFill>
              </a:rPr>
              <a:t>Conclusion</a:t>
            </a:r>
            <a:r>
              <a:rPr lang="it-IT" sz="2800" b="1" dirty="0">
                <a:solidFill>
                  <a:srgbClr val="000090"/>
                </a:solidFill>
              </a:rPr>
              <a:t> &amp; </a:t>
            </a:r>
            <a:r>
              <a:rPr lang="it-IT" sz="2800" b="1" dirty="0" err="1">
                <a:solidFill>
                  <a:srgbClr val="000090"/>
                </a:solidFill>
              </a:rPr>
              <a:t>Perspectives</a:t>
            </a:r>
            <a:endParaRPr lang="it-IT" sz="2800" b="1" dirty="0">
              <a:solidFill>
                <a:srgbClr val="000090"/>
              </a:solidFill>
            </a:endParaRPr>
          </a:p>
        </p:txBody>
      </p:sp>
      <p:sp>
        <p:nvSpPr>
          <p:cNvPr id="13" name="Segnaposto numero diapositiva 12"/>
          <p:cNvSpPr>
            <a:spLocks noGrp="1"/>
          </p:cNvSpPr>
          <p:nvPr>
            <p:ph type="sldNum" sz="quarter" idx="12"/>
          </p:nvPr>
        </p:nvSpPr>
        <p:spPr/>
        <p:txBody>
          <a:bodyPr/>
          <a:lstStyle/>
          <a:p>
            <a:fld id="{3D879658-E857-4C8B-87B6-FCF40AF03A48}" type="slidenum">
              <a:rPr lang="it-IT" smtClean="0"/>
              <a:t>25</a:t>
            </a:fld>
            <a:endParaRPr lang="it-IT"/>
          </a:p>
        </p:txBody>
      </p:sp>
      <p:sp>
        <p:nvSpPr>
          <p:cNvPr id="9" name="CasellaDiTesto 8"/>
          <p:cNvSpPr txBox="1"/>
          <p:nvPr/>
        </p:nvSpPr>
        <p:spPr>
          <a:xfrm>
            <a:off x="171450" y="1769240"/>
            <a:ext cx="11842750" cy="4647426"/>
          </a:xfrm>
          <a:prstGeom prst="rect">
            <a:avLst/>
          </a:prstGeom>
          <a:noFill/>
        </p:spPr>
        <p:txBody>
          <a:bodyPr wrap="square" rtlCol="0">
            <a:spAutoFit/>
          </a:bodyPr>
          <a:lstStyle/>
          <a:p>
            <a:pPr marL="285750" indent="-285750" algn="just">
              <a:spcAft>
                <a:spcPts val="2400"/>
              </a:spcAft>
              <a:buFont typeface="Arial" panose="020B0604020202020204" pitchFamily="34" charset="0"/>
              <a:buChar char="•"/>
            </a:pPr>
            <a:r>
              <a:rPr lang="en-US" sz="1600" b="1" i="1" dirty="0">
                <a:solidFill>
                  <a:srgbClr val="002060"/>
                </a:solidFill>
                <a:latin typeface="Calibri" panose="020F0502020204030204" pitchFamily="34" charset="0"/>
                <a:cs typeface="Calibri" panose="020F0502020204030204" pitchFamily="34" charset="0"/>
              </a:rPr>
              <a:t>Several infrastructures (CS, Tandem, Sources) which represented the core of the LNS nuclear research activities are suffering from ageing. Important maintenance and development activities are needed to ensure their use for the next decades. </a:t>
            </a:r>
          </a:p>
          <a:p>
            <a:pPr marL="285750" indent="-285750" algn="just">
              <a:spcAft>
                <a:spcPts val="2400"/>
              </a:spcAft>
              <a:buFont typeface="Arial" panose="020B0604020202020204" pitchFamily="34" charset="0"/>
              <a:buChar char="•"/>
            </a:pPr>
            <a:r>
              <a:rPr lang="en-US" sz="1600" b="1" i="1" dirty="0">
                <a:solidFill>
                  <a:srgbClr val="C00000"/>
                </a:solidFill>
                <a:latin typeface="Calibri" panose="020F0502020204030204" pitchFamily="34" charset="0"/>
                <a:cs typeface="Calibri" panose="020F0502020204030204" pitchFamily="34" charset="0"/>
              </a:rPr>
              <a:t>The Tandem beam menu will be enriched with the possibility to accelerate noble gas beams and with the production of long half life isotopes. The Cyclotron beam menu will include high intensity ion beams through the extraction by stripping.</a:t>
            </a:r>
            <a:endParaRPr lang="it-IT" sz="1600" b="1" i="1" dirty="0">
              <a:solidFill>
                <a:srgbClr val="FF0000"/>
              </a:solidFill>
              <a:latin typeface="Calibri" panose="020F0502020204030204" pitchFamily="34" charset="0"/>
              <a:cs typeface="Calibri" panose="020F0502020204030204" pitchFamily="34" charset="0"/>
            </a:endParaRPr>
          </a:p>
          <a:p>
            <a:pPr marL="285750" indent="-285750" algn="just">
              <a:spcAft>
                <a:spcPts val="2400"/>
              </a:spcAft>
              <a:buFont typeface="Arial" panose="020B0604020202020204" pitchFamily="34" charset="0"/>
              <a:buChar char="•"/>
            </a:pPr>
            <a:r>
              <a:rPr lang="en-US" sz="1600" b="1" i="1" dirty="0">
                <a:solidFill>
                  <a:srgbClr val="002060"/>
                </a:solidFill>
                <a:latin typeface="Calibri" panose="020F0502020204030204" pitchFamily="34" charset="0"/>
                <a:cs typeface="Calibri" panose="020F0502020204030204" pitchFamily="34" charset="0"/>
              </a:rPr>
              <a:t>The upgrading of the entire infrastructure and the offer of new beams will open new perspectives and to attract new users (at least we hope !).</a:t>
            </a:r>
            <a:endParaRPr lang="it-IT" sz="1600" b="1" i="1" dirty="0">
              <a:solidFill>
                <a:srgbClr val="002060"/>
              </a:solidFill>
              <a:latin typeface="Calibri" panose="020F0502020204030204" pitchFamily="34" charset="0"/>
              <a:cs typeface="Calibri" panose="020F0502020204030204" pitchFamily="34" charset="0"/>
            </a:endParaRPr>
          </a:p>
          <a:p>
            <a:pPr marL="285750" indent="-285750" algn="just">
              <a:spcAft>
                <a:spcPts val="2400"/>
              </a:spcAft>
              <a:buFont typeface="Arial" panose="020B0604020202020204" pitchFamily="34" charset="0"/>
              <a:buChar char="•"/>
            </a:pPr>
            <a:r>
              <a:rPr lang="it-IT" sz="1600" b="1" i="1" dirty="0">
                <a:solidFill>
                  <a:srgbClr val="C00000"/>
                </a:solidFill>
                <a:latin typeface="Calibri" panose="020F0502020204030204" pitchFamily="34" charset="0"/>
                <a:cs typeface="Calibri" panose="020F0502020204030204" pitchFamily="34" charset="0"/>
              </a:rPr>
              <a:t>The </a:t>
            </a:r>
            <a:r>
              <a:rPr lang="it-IT" sz="1600" b="1" i="1" dirty="0" err="1">
                <a:solidFill>
                  <a:srgbClr val="C00000"/>
                </a:solidFill>
                <a:latin typeface="Calibri" panose="020F0502020204030204" pitchFamily="34" charset="0"/>
                <a:cs typeface="Calibri" panose="020F0502020204030204" pitchFamily="34" charset="0"/>
              </a:rPr>
              <a:t>cyclotron</a:t>
            </a:r>
            <a:r>
              <a:rPr lang="it-IT" sz="1600" b="1" i="1" dirty="0">
                <a:solidFill>
                  <a:srgbClr val="C00000"/>
                </a:solidFill>
                <a:latin typeface="Calibri" panose="020F0502020204030204" pitchFamily="34" charset="0"/>
                <a:cs typeface="Calibri" panose="020F0502020204030204" pitchFamily="34" charset="0"/>
              </a:rPr>
              <a:t> upgrading works are </a:t>
            </a:r>
            <a:r>
              <a:rPr lang="it-IT" sz="1600" b="1" i="1" dirty="0" err="1">
                <a:solidFill>
                  <a:srgbClr val="C00000"/>
                </a:solidFill>
                <a:latin typeface="Calibri" panose="020F0502020204030204" pitchFamily="34" charset="0"/>
                <a:cs typeface="Calibri" panose="020F0502020204030204" pitchFamily="34" charset="0"/>
              </a:rPr>
              <a:t>proceeding</a:t>
            </a:r>
            <a:r>
              <a:rPr lang="it-IT" sz="1600" b="1" i="1" dirty="0">
                <a:solidFill>
                  <a:srgbClr val="C00000"/>
                </a:solidFill>
                <a:latin typeface="Calibri" panose="020F0502020204030204" pitchFamily="34" charset="0"/>
                <a:cs typeface="Calibri" panose="020F0502020204030204" pitchFamily="34" charset="0"/>
              </a:rPr>
              <a:t> with some delays due to the global pandemic situation. </a:t>
            </a:r>
            <a:r>
              <a:rPr lang="it-IT" sz="1600" b="1" i="1" dirty="0" err="1">
                <a:solidFill>
                  <a:srgbClr val="C00000"/>
                </a:solidFill>
                <a:latin typeface="Calibri" panose="020F0502020204030204" pitchFamily="34" charset="0"/>
                <a:cs typeface="Calibri" panose="020F0502020204030204" pitchFamily="34" charset="0"/>
              </a:rPr>
              <a:t>Detailed</a:t>
            </a:r>
            <a:r>
              <a:rPr lang="it-IT" sz="1600" b="1" i="1" dirty="0">
                <a:solidFill>
                  <a:srgbClr val="C00000"/>
                </a:solidFill>
                <a:latin typeface="Calibri" panose="020F0502020204030204" pitchFamily="34" charset="0"/>
                <a:cs typeface="Calibri" panose="020F0502020204030204" pitchFamily="34" charset="0"/>
              </a:rPr>
              <a:t> plans of </a:t>
            </a:r>
            <a:r>
              <a:rPr lang="it-IT" sz="1600" b="1" i="1" dirty="0" err="1">
                <a:solidFill>
                  <a:srgbClr val="C00000"/>
                </a:solidFill>
                <a:latin typeface="Calibri" panose="020F0502020204030204" pitchFamily="34" charset="0"/>
                <a:cs typeface="Calibri" panose="020F0502020204030204" pitchFamily="34" charset="0"/>
              </a:rPr>
              <a:t>commissioning</a:t>
            </a:r>
            <a:r>
              <a:rPr lang="it-IT" sz="1600" b="1" i="1" dirty="0">
                <a:solidFill>
                  <a:srgbClr val="C00000"/>
                </a:solidFill>
                <a:latin typeface="Calibri" panose="020F0502020204030204" pitchFamily="34" charset="0"/>
                <a:cs typeface="Calibri" panose="020F0502020204030204" pitchFamily="34" charset="0"/>
              </a:rPr>
              <a:t> of the major </a:t>
            </a:r>
            <a:r>
              <a:rPr lang="it-IT" sz="1600" b="1" i="1" dirty="0" err="1">
                <a:solidFill>
                  <a:srgbClr val="C00000"/>
                </a:solidFill>
                <a:latin typeface="Calibri" panose="020F0502020204030204" pitchFamily="34" charset="0"/>
                <a:cs typeface="Calibri" panose="020F0502020204030204" pitchFamily="34" charset="0"/>
              </a:rPr>
              <a:t>subsystems</a:t>
            </a:r>
            <a:r>
              <a:rPr lang="it-IT" sz="1600" b="1" i="1" dirty="0">
                <a:solidFill>
                  <a:srgbClr val="C00000"/>
                </a:solidFill>
                <a:latin typeface="Calibri" panose="020F0502020204030204" pitchFamily="34" charset="0"/>
                <a:cs typeface="Calibri" panose="020F0502020204030204" pitchFamily="34" charset="0"/>
              </a:rPr>
              <a:t> and of the </a:t>
            </a:r>
            <a:r>
              <a:rPr lang="it-IT" sz="1600" b="1" i="1" dirty="0" err="1">
                <a:solidFill>
                  <a:srgbClr val="C00000"/>
                </a:solidFill>
                <a:latin typeface="Calibri" panose="020F0502020204030204" pitchFamily="34" charset="0"/>
                <a:cs typeface="Calibri" panose="020F0502020204030204" pitchFamily="34" charset="0"/>
              </a:rPr>
              <a:t>Cyclotron</a:t>
            </a:r>
            <a:r>
              <a:rPr lang="it-IT" sz="1600" b="1" i="1" dirty="0">
                <a:solidFill>
                  <a:srgbClr val="C00000"/>
                </a:solidFill>
                <a:latin typeface="Calibri" panose="020F0502020204030204" pitchFamily="34" charset="0"/>
                <a:cs typeface="Calibri" panose="020F0502020204030204" pitchFamily="34" charset="0"/>
              </a:rPr>
              <a:t> are in </a:t>
            </a:r>
            <a:r>
              <a:rPr lang="it-IT" sz="1600" b="1" i="1" dirty="0" err="1">
                <a:solidFill>
                  <a:srgbClr val="C00000"/>
                </a:solidFill>
                <a:latin typeface="Calibri" panose="020F0502020204030204" pitchFamily="34" charset="0"/>
                <a:cs typeface="Calibri" panose="020F0502020204030204" pitchFamily="34" charset="0"/>
              </a:rPr>
              <a:t>preparation</a:t>
            </a:r>
            <a:r>
              <a:rPr lang="it-IT" sz="1600" b="1" i="1" dirty="0">
                <a:solidFill>
                  <a:srgbClr val="C00000"/>
                </a:solidFill>
                <a:latin typeface="Calibri" panose="020F0502020204030204" pitchFamily="34" charset="0"/>
                <a:cs typeface="Calibri" panose="020F0502020204030204" pitchFamily="34" charset="0"/>
              </a:rPr>
              <a:t>.</a:t>
            </a:r>
            <a:r>
              <a:rPr lang="en-US" sz="1600" b="1" i="1" dirty="0">
                <a:solidFill>
                  <a:srgbClr val="002060"/>
                </a:solidFill>
                <a:latin typeface="Calibri" panose="020F0502020204030204" pitchFamily="34" charset="0"/>
                <a:cs typeface="Calibri" panose="020F0502020204030204" pitchFamily="34" charset="0"/>
              </a:rPr>
              <a:t> </a:t>
            </a:r>
          </a:p>
          <a:p>
            <a:pPr marL="285750" indent="-285750" algn="just">
              <a:spcAft>
                <a:spcPts val="2400"/>
              </a:spcAft>
              <a:buFont typeface="Arial" panose="020B0604020202020204" pitchFamily="34" charset="0"/>
              <a:buChar char="•"/>
            </a:pPr>
            <a:r>
              <a:rPr lang="en-US" sz="1600" b="1" i="1" dirty="0">
                <a:solidFill>
                  <a:srgbClr val="002060"/>
                </a:solidFill>
                <a:latin typeface="Calibri" panose="020F0502020204030204" pitchFamily="34" charset="0"/>
                <a:cs typeface="Calibri" panose="020F0502020204030204" pitchFamily="34" charset="0"/>
              </a:rPr>
              <a:t>We plan to efficiently produce neutron-poor and neutron-rich light RIBs of A&lt;=20 and around A=36 at Fermi energies</a:t>
            </a:r>
          </a:p>
          <a:p>
            <a:pPr marL="285750" indent="-285750" algn="just">
              <a:spcAft>
                <a:spcPts val="2400"/>
              </a:spcAft>
              <a:buFont typeface="Arial" panose="020B0604020202020204" pitchFamily="34" charset="0"/>
              <a:buChar char="•"/>
            </a:pPr>
            <a:r>
              <a:rPr lang="en-US" sz="1600" b="1" i="1" dirty="0">
                <a:solidFill>
                  <a:srgbClr val="C00000"/>
                </a:solidFill>
                <a:latin typeface="Calibri" panose="020F0502020204030204" pitchFamily="34" charset="0"/>
                <a:cs typeface="Calibri" panose="020F0502020204030204" pitchFamily="34" charset="0"/>
              </a:rPr>
              <a:t>Production of RIBs of A≈20-34 and, </a:t>
            </a:r>
            <a:r>
              <a:rPr lang="en-US" sz="1600" b="1" i="1" dirty="0" err="1">
                <a:solidFill>
                  <a:srgbClr val="C00000"/>
                </a:solidFill>
                <a:latin typeface="Calibri" panose="020F0502020204030204" pitchFamily="34" charset="0"/>
                <a:cs typeface="Calibri" panose="020F0502020204030204" pitchFamily="34" charset="0"/>
              </a:rPr>
              <a:t>expecially</a:t>
            </a:r>
            <a:r>
              <a:rPr lang="en-US" sz="1600" b="1" i="1" dirty="0">
                <a:solidFill>
                  <a:srgbClr val="C00000"/>
                </a:solidFill>
                <a:latin typeface="Calibri" panose="020F0502020204030204" pitchFamily="34" charset="0"/>
                <a:cs typeface="Calibri" panose="020F0502020204030204" pitchFamily="34" charset="0"/>
              </a:rPr>
              <a:t>, A≈40-70 needs to be deeply studied and tested.</a:t>
            </a:r>
          </a:p>
          <a:p>
            <a:pPr marL="285750" indent="-285750" algn="just">
              <a:spcAft>
                <a:spcPts val="2400"/>
              </a:spcAft>
              <a:buFont typeface="Arial" panose="020B0604020202020204" pitchFamily="34" charset="0"/>
              <a:buChar char="•"/>
            </a:pPr>
            <a:endParaRPr lang="it-IT" sz="1600" b="1" i="1" dirty="0">
              <a:solidFill>
                <a:srgbClr val="C00000"/>
              </a:solidFill>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3DA8886F-5E70-4575-870A-5DDFB9ED70CC}"/>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Conclusions</a:t>
            </a:r>
            <a:r>
              <a:rPr lang="it-IT" dirty="0">
                <a:solidFill>
                  <a:schemeClr val="bg1"/>
                </a:solidFill>
                <a:latin typeface="Calibri" panose="020F0502020204030204" pitchFamily="34" charset="0"/>
                <a:cs typeface="Calibri" panose="020F0502020204030204" pitchFamily="34" charset="0"/>
              </a:rPr>
              <a:t> &amp; </a:t>
            </a:r>
            <a:r>
              <a:rPr lang="it-IT" dirty="0" err="1">
                <a:solidFill>
                  <a:schemeClr val="bg1"/>
                </a:solidFill>
                <a:latin typeface="Calibri" panose="020F0502020204030204" pitchFamily="34" charset="0"/>
                <a:cs typeface="Calibri" panose="020F0502020204030204" pitchFamily="34" charset="0"/>
              </a:rPr>
              <a:t>Perspectives</a:t>
            </a:r>
            <a:endParaRPr lang="it-IT" dirty="0">
              <a:solidFill>
                <a:schemeClr val="bg1"/>
              </a:solidFill>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867C4D08-554A-45B4-863B-32AF32ACFA1E}"/>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 &amp; Paolo Russotto</a:t>
            </a:r>
            <a:endParaRPr lang="it-IT" sz="1050" dirty="0"/>
          </a:p>
        </p:txBody>
      </p:sp>
    </p:spTree>
    <p:extLst>
      <p:ext uri="{BB962C8B-B14F-4D97-AF65-F5344CB8AC3E}">
        <p14:creationId xmlns:p14="http://schemas.microsoft.com/office/powerpoint/2010/main" val="333127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6800CE6-F125-4663-A64E-847F211D0D74}"/>
              </a:ext>
            </a:extLst>
          </p:cNvPr>
          <p:cNvSpPr>
            <a:spLocks noGrp="1"/>
          </p:cNvSpPr>
          <p:nvPr>
            <p:ph type="sldNum" sz="quarter" idx="12"/>
          </p:nvPr>
        </p:nvSpPr>
        <p:spPr/>
        <p:txBody>
          <a:bodyPr/>
          <a:lstStyle/>
          <a:p>
            <a:fld id="{825A1364-9D83-4D37-A282-5E5560CE45FB}" type="slidenum">
              <a:rPr lang="it-IT" smtClean="0"/>
              <a:pPr/>
              <a:t>26</a:t>
            </a:fld>
            <a:endParaRPr lang="it-IT"/>
          </a:p>
        </p:txBody>
      </p:sp>
    </p:spTree>
    <p:extLst>
      <p:ext uri="{BB962C8B-B14F-4D97-AF65-F5344CB8AC3E}">
        <p14:creationId xmlns:p14="http://schemas.microsoft.com/office/powerpoint/2010/main" val="47371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3C33477-1CB1-4926-8EFA-EF8A0CDBC78F}"/>
              </a:ext>
            </a:extLst>
          </p:cNvPr>
          <p:cNvSpPr>
            <a:spLocks noGrp="1"/>
          </p:cNvSpPr>
          <p:nvPr>
            <p:ph type="sldNum" sz="quarter" idx="12"/>
          </p:nvPr>
        </p:nvSpPr>
        <p:spPr/>
        <p:txBody>
          <a:bodyPr/>
          <a:lstStyle/>
          <a:p>
            <a:fld id="{825A1364-9D83-4D37-A282-5E5560CE45FB}" type="slidenum">
              <a:rPr lang="it-IT" smtClean="0"/>
              <a:pPr/>
              <a:t>27</a:t>
            </a:fld>
            <a:endParaRPr lang="it-IT"/>
          </a:p>
        </p:txBody>
      </p:sp>
      <p:graphicFrame>
        <p:nvGraphicFramePr>
          <p:cNvPr id="5" name="Tabella 2">
            <a:extLst>
              <a:ext uri="{FF2B5EF4-FFF2-40B4-BE49-F238E27FC236}">
                <a16:creationId xmlns:a16="http://schemas.microsoft.com/office/drawing/2014/main" id="{29F991E6-D171-451A-B333-52E30717CB44}"/>
              </a:ext>
            </a:extLst>
          </p:cNvPr>
          <p:cNvGraphicFramePr>
            <a:graphicFrameLocks noGrp="1"/>
          </p:cNvGraphicFramePr>
          <p:nvPr>
            <p:extLst>
              <p:ext uri="{D42A27DB-BD31-4B8C-83A1-F6EECF244321}">
                <p14:modId xmlns:p14="http://schemas.microsoft.com/office/powerpoint/2010/main" val="1313140507"/>
              </p:ext>
            </p:extLst>
          </p:nvPr>
        </p:nvGraphicFramePr>
        <p:xfrm>
          <a:off x="48672" y="764704"/>
          <a:ext cx="12096000" cy="604800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720909015"/>
                    </a:ext>
                  </a:extLst>
                </a:gridCol>
                <a:gridCol w="756000">
                  <a:extLst>
                    <a:ext uri="{9D8B030D-6E8A-4147-A177-3AD203B41FA5}">
                      <a16:colId xmlns:a16="http://schemas.microsoft.com/office/drawing/2014/main" val="1189527118"/>
                    </a:ext>
                  </a:extLst>
                </a:gridCol>
                <a:gridCol w="756000">
                  <a:extLst>
                    <a:ext uri="{9D8B030D-6E8A-4147-A177-3AD203B41FA5}">
                      <a16:colId xmlns:a16="http://schemas.microsoft.com/office/drawing/2014/main" val="60445828"/>
                    </a:ext>
                  </a:extLst>
                </a:gridCol>
                <a:gridCol w="756000">
                  <a:extLst>
                    <a:ext uri="{9D8B030D-6E8A-4147-A177-3AD203B41FA5}">
                      <a16:colId xmlns:a16="http://schemas.microsoft.com/office/drawing/2014/main" val="2936893971"/>
                    </a:ext>
                  </a:extLst>
                </a:gridCol>
                <a:gridCol w="756000">
                  <a:extLst>
                    <a:ext uri="{9D8B030D-6E8A-4147-A177-3AD203B41FA5}">
                      <a16:colId xmlns:a16="http://schemas.microsoft.com/office/drawing/2014/main" val="3246594295"/>
                    </a:ext>
                  </a:extLst>
                </a:gridCol>
                <a:gridCol w="756000">
                  <a:extLst>
                    <a:ext uri="{9D8B030D-6E8A-4147-A177-3AD203B41FA5}">
                      <a16:colId xmlns:a16="http://schemas.microsoft.com/office/drawing/2014/main" val="2178818142"/>
                    </a:ext>
                  </a:extLst>
                </a:gridCol>
                <a:gridCol w="756000">
                  <a:extLst>
                    <a:ext uri="{9D8B030D-6E8A-4147-A177-3AD203B41FA5}">
                      <a16:colId xmlns:a16="http://schemas.microsoft.com/office/drawing/2014/main" val="1495904835"/>
                    </a:ext>
                  </a:extLst>
                </a:gridCol>
                <a:gridCol w="756000">
                  <a:extLst>
                    <a:ext uri="{9D8B030D-6E8A-4147-A177-3AD203B41FA5}">
                      <a16:colId xmlns:a16="http://schemas.microsoft.com/office/drawing/2014/main" val="556938100"/>
                    </a:ext>
                  </a:extLst>
                </a:gridCol>
                <a:gridCol w="756000">
                  <a:extLst>
                    <a:ext uri="{9D8B030D-6E8A-4147-A177-3AD203B41FA5}">
                      <a16:colId xmlns:a16="http://schemas.microsoft.com/office/drawing/2014/main" val="247219328"/>
                    </a:ext>
                  </a:extLst>
                </a:gridCol>
                <a:gridCol w="756000">
                  <a:extLst>
                    <a:ext uri="{9D8B030D-6E8A-4147-A177-3AD203B41FA5}">
                      <a16:colId xmlns:a16="http://schemas.microsoft.com/office/drawing/2014/main" val="914309900"/>
                    </a:ext>
                  </a:extLst>
                </a:gridCol>
                <a:gridCol w="756000">
                  <a:extLst>
                    <a:ext uri="{9D8B030D-6E8A-4147-A177-3AD203B41FA5}">
                      <a16:colId xmlns:a16="http://schemas.microsoft.com/office/drawing/2014/main" val="513805663"/>
                    </a:ext>
                  </a:extLst>
                </a:gridCol>
                <a:gridCol w="756000">
                  <a:extLst>
                    <a:ext uri="{9D8B030D-6E8A-4147-A177-3AD203B41FA5}">
                      <a16:colId xmlns:a16="http://schemas.microsoft.com/office/drawing/2014/main" val="3610662027"/>
                    </a:ext>
                  </a:extLst>
                </a:gridCol>
                <a:gridCol w="756000">
                  <a:extLst>
                    <a:ext uri="{9D8B030D-6E8A-4147-A177-3AD203B41FA5}">
                      <a16:colId xmlns:a16="http://schemas.microsoft.com/office/drawing/2014/main" val="1661395963"/>
                    </a:ext>
                  </a:extLst>
                </a:gridCol>
                <a:gridCol w="756000">
                  <a:extLst>
                    <a:ext uri="{9D8B030D-6E8A-4147-A177-3AD203B41FA5}">
                      <a16:colId xmlns:a16="http://schemas.microsoft.com/office/drawing/2014/main" val="1743020440"/>
                    </a:ext>
                  </a:extLst>
                </a:gridCol>
                <a:gridCol w="756000">
                  <a:extLst>
                    <a:ext uri="{9D8B030D-6E8A-4147-A177-3AD203B41FA5}">
                      <a16:colId xmlns:a16="http://schemas.microsoft.com/office/drawing/2014/main" val="2154055513"/>
                    </a:ext>
                  </a:extLst>
                </a:gridCol>
                <a:gridCol w="756000">
                  <a:extLst>
                    <a:ext uri="{9D8B030D-6E8A-4147-A177-3AD203B41FA5}">
                      <a16:colId xmlns:a16="http://schemas.microsoft.com/office/drawing/2014/main" val="524319196"/>
                    </a:ext>
                  </a:extLst>
                </a:gridCol>
              </a:tblGrid>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25</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30</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31</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32</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33</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153428463"/>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23</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25</a:t>
                      </a:r>
                      <a:r>
                        <a:rPr lang="it-IT" sz="1400" b="1" dirty="0">
                          <a:solidFill>
                            <a:schemeClr val="tx1"/>
                          </a:solidFill>
                          <a:latin typeface="Garamond" panose="02020404030301010803" pitchFamily="18"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26</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27</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28</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29</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30</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49430"/>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587699"/>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19</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660732"/>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F</a:t>
                      </a:r>
                    </a:p>
                    <a:p>
                      <a:pPr algn="ctr"/>
                      <a:r>
                        <a:rPr lang="it-IT" sz="1400" b="1" dirty="0">
                          <a:solidFill>
                            <a:schemeClr val="tx1"/>
                          </a:solidFill>
                          <a:latin typeface="Garamond" panose="02020404030301010803" pitchFamily="18" charset="0"/>
                        </a:rPr>
                        <a:t>9.8E7</a:t>
                      </a:r>
                    </a:p>
                    <a:p>
                      <a:pPr algn="ctr"/>
                      <a:r>
                        <a:rPr lang="it-IT" sz="1400" b="1" dirty="0">
                          <a:solidFill>
                            <a:schemeClr val="tx1"/>
                          </a:solidFill>
                          <a:latin typeface="Garamond" panose="02020404030301010803" pitchFamily="18" charset="0"/>
                        </a:rPr>
                        <a:t>36</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19</a:t>
                      </a:r>
                      <a:r>
                        <a:rPr lang="it-IT" sz="1400" b="1" dirty="0">
                          <a:latin typeface="Garamond" panose="02020404030301010803" pitchFamily="18" charset="0"/>
                        </a:rPr>
                        <a:t>F</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20</a:t>
                      </a:r>
                      <a:r>
                        <a:rPr lang="it-IT" sz="1400" b="1" dirty="0">
                          <a:solidFill>
                            <a:schemeClr val="bg1"/>
                          </a:solidFill>
                          <a:latin typeface="Garamond" panose="02020404030301010803" pitchFamily="18" charset="0"/>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bg1"/>
                          </a:solidFill>
                          <a:latin typeface="Garamond" panose="02020404030301010803" pitchFamily="18" charset="0"/>
                        </a:rPr>
                        <a:t>4.2E8</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bg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1.6E8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909273"/>
                  </a:ext>
                </a:extLst>
              </a:tr>
              <a:tr h="756000">
                <a:tc>
                  <a:txBody>
                    <a:bodyPr/>
                    <a:lstStyle/>
                    <a:p>
                      <a:pPr algn="ctr"/>
                      <a:r>
                        <a:rPr lang="it-IT" sz="1400" b="1" baseline="30000" dirty="0">
                          <a:solidFill>
                            <a:schemeClr val="tx1"/>
                          </a:solidFill>
                          <a:latin typeface="Garamond" panose="02020404030301010803" pitchFamily="18" charset="0"/>
                        </a:rPr>
                        <a:t>13</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14</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15</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16</a:t>
                      </a:r>
                      <a:r>
                        <a:rPr lang="it-IT" sz="1400" b="1" baseline="0" dirty="0">
                          <a:latin typeface="Garamond" panose="02020404030301010803" pitchFamily="18" charset="0"/>
                        </a:rPr>
                        <a:t>O</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17</a:t>
                      </a:r>
                      <a:r>
                        <a:rPr lang="it-IT" sz="1400" b="1" baseline="0" dirty="0">
                          <a:latin typeface="Garamond" panose="02020404030301010803" pitchFamily="18" charset="0"/>
                        </a:rPr>
                        <a:t>O</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18</a:t>
                      </a:r>
                      <a:r>
                        <a:rPr lang="it-IT" sz="1400" b="1" dirty="0">
                          <a:solidFill>
                            <a:schemeClr val="bg1"/>
                          </a:solidFill>
                          <a:latin typeface="Garamond" panose="02020404030301010803" pitchFamily="18" charset="0"/>
                        </a:rPr>
                        <a:t>O</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3.2E7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9.2E6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8.9E4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3.0E2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79488"/>
                  </a:ext>
                </a:extLst>
              </a:tr>
              <a:tr h="756000">
                <a:tc>
                  <a:txBody>
                    <a:bodyPr/>
                    <a:lstStyle/>
                    <a:p>
                      <a:pPr algn="ctr"/>
                      <a:r>
                        <a:rPr lang="it-IT" sz="1400" b="1" baseline="30000" dirty="0">
                          <a:solidFill>
                            <a:schemeClr val="tx1"/>
                          </a:solidFill>
                          <a:latin typeface="Garamond" panose="02020404030301010803" pitchFamily="18" charset="0"/>
                        </a:rPr>
                        <a:t>12</a:t>
                      </a:r>
                      <a:r>
                        <a:rPr lang="it-IT" sz="1400" b="1" dirty="0">
                          <a:solidFill>
                            <a:schemeClr val="tx1"/>
                          </a:solidFill>
                          <a:latin typeface="Garamond" panose="02020404030301010803"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13</a:t>
                      </a:r>
                      <a:r>
                        <a:rPr lang="it-IT" sz="1400" b="1" dirty="0">
                          <a:solidFill>
                            <a:schemeClr val="tx1"/>
                          </a:solidFill>
                          <a:latin typeface="Garamond" panose="02020404030301010803"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14</a:t>
                      </a:r>
                      <a:r>
                        <a:rPr lang="it-IT" sz="1400" b="1" baseline="0" dirty="0">
                          <a:solidFill>
                            <a:schemeClr val="tx1"/>
                          </a:solidFill>
                          <a:latin typeface="Garamond" panose="02020404030301010803" pitchFamily="18" charset="0"/>
                        </a:rPr>
                        <a:t>N</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15</a:t>
                      </a:r>
                      <a:r>
                        <a:rPr lang="it-IT" sz="1400" b="1" baseline="0" dirty="0">
                          <a:latin typeface="Garamond" panose="02020404030301010803" pitchFamily="18" charset="0"/>
                        </a:rPr>
                        <a:t> N</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16</a:t>
                      </a:r>
                      <a:r>
                        <a:rPr lang="it-IT" sz="1400" b="1" baseline="0" dirty="0">
                          <a:solidFill>
                            <a:schemeClr val="bg1"/>
                          </a:solidFill>
                          <a:latin typeface="Garamond" panose="02020404030301010803" pitchFamily="18" charset="0"/>
                        </a:rPr>
                        <a:t>N</a:t>
                      </a:r>
                      <a:endParaRPr lang="en-GB" sz="1400" b="1" dirty="0">
                        <a:solidFill>
                          <a:schemeClr val="bg1"/>
                        </a:solidFill>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1.5E6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3.2E5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2.7E3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563605"/>
                  </a:ext>
                </a:extLst>
              </a:tr>
              <a:tr h="756000">
                <a:tc>
                  <a:txBody>
                    <a:bodyPr/>
                    <a:lstStyle/>
                    <a:p>
                      <a:pPr algn="ctr"/>
                      <a:r>
                        <a:rPr lang="it-IT" sz="1400" b="1" baseline="30000" dirty="0">
                          <a:solidFill>
                            <a:schemeClr val="tx1"/>
                          </a:solidFill>
                          <a:latin typeface="Garamond" panose="02020404030301010803" pitchFamily="18" charset="0"/>
                        </a:rPr>
                        <a:t>11</a:t>
                      </a:r>
                      <a:r>
                        <a:rPr lang="it-IT" sz="1400" b="1" dirty="0">
                          <a:solidFill>
                            <a:schemeClr val="tx1"/>
                          </a:solidFill>
                          <a:latin typeface="Garamond" panose="02020404030301010803" pitchFamily="18" charset="0"/>
                        </a:rPr>
                        <a:t>C</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12</a:t>
                      </a:r>
                      <a:r>
                        <a:rPr lang="it-IT" sz="1400" b="1" baseline="0" dirty="0">
                          <a:latin typeface="Garamond" panose="02020404030301010803" pitchFamily="18" charset="0"/>
                        </a:rPr>
                        <a:t>C</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13</a:t>
                      </a:r>
                      <a:r>
                        <a:rPr lang="it-IT" sz="1400" b="1" baseline="0" dirty="0">
                          <a:latin typeface="Garamond" panose="02020404030301010803" pitchFamily="18" charset="0"/>
                        </a:rPr>
                        <a:t>C</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6207"/>
                  </a:ext>
                </a:extLst>
              </a:tr>
            </a:tbl>
          </a:graphicData>
        </a:graphic>
      </p:graphicFrame>
      <p:sp>
        <p:nvSpPr>
          <p:cNvPr id="6" name="Rettangolo 5">
            <a:extLst>
              <a:ext uri="{FF2B5EF4-FFF2-40B4-BE49-F238E27FC236}">
                <a16:creationId xmlns:a16="http://schemas.microsoft.com/office/drawing/2014/main" id="{18498AB1-BE3D-4A58-AFC2-408FC06563C0}"/>
              </a:ext>
            </a:extLst>
          </p:cNvPr>
          <p:cNvSpPr/>
          <p:nvPr/>
        </p:nvSpPr>
        <p:spPr>
          <a:xfrm>
            <a:off x="252589" y="424329"/>
            <a:ext cx="11917296" cy="369332"/>
          </a:xfrm>
          <a:prstGeom prst="rect">
            <a:avLst/>
          </a:prstGeom>
        </p:spPr>
        <p:txBody>
          <a:bodyPr wrap="square">
            <a:spAutoFit/>
          </a:bodyPr>
          <a:lstStyle/>
          <a:p>
            <a:r>
              <a:rPr lang="en-US" b="1" baseline="30000" dirty="0">
                <a:solidFill>
                  <a:srgbClr val="00B050"/>
                </a:solidFill>
                <a:cs typeface="Calibri Light" panose="020F0302020204030204" pitchFamily="34" charset="0"/>
              </a:rPr>
              <a:t>22</a:t>
            </a:r>
            <a:r>
              <a:rPr lang="en-US" b="1" dirty="0">
                <a:solidFill>
                  <a:srgbClr val="00B050"/>
                </a:solidFill>
                <a:cs typeface="Calibri Light" panose="020F0302020204030204" pitchFamily="34" charset="0"/>
              </a:rPr>
              <a:t>Ne</a:t>
            </a:r>
            <a:r>
              <a:rPr lang="it-IT" b="1" dirty="0">
                <a:solidFill>
                  <a:srgbClr val="00B050"/>
                </a:solidFill>
              </a:rPr>
              <a:t> (50 </a:t>
            </a:r>
            <a:r>
              <a:rPr lang="it-IT" b="1" dirty="0" err="1">
                <a:solidFill>
                  <a:srgbClr val="00B050"/>
                </a:solidFill>
              </a:rPr>
              <a:t>AMeV</a:t>
            </a:r>
            <a:r>
              <a:rPr lang="it-IT" b="1" dirty="0">
                <a:solidFill>
                  <a:srgbClr val="00B050"/>
                </a:solidFill>
              </a:rPr>
              <a:t>) @ 2 kW on </a:t>
            </a:r>
            <a:r>
              <a:rPr lang="it-IT" b="1" baseline="30000" dirty="0">
                <a:solidFill>
                  <a:srgbClr val="00B050"/>
                </a:solidFill>
              </a:rPr>
              <a:t>9</a:t>
            </a:r>
            <a:r>
              <a:rPr lang="it-IT" b="1" dirty="0">
                <a:solidFill>
                  <a:srgbClr val="00B050"/>
                </a:solidFill>
              </a:rPr>
              <a:t>Be target</a:t>
            </a:r>
            <a:endParaRPr lang="en-GB" b="1" dirty="0">
              <a:solidFill>
                <a:srgbClr val="00B050"/>
              </a:solidFill>
            </a:endParaRPr>
          </a:p>
        </p:txBody>
      </p:sp>
      <p:sp>
        <p:nvSpPr>
          <p:cNvPr id="7" name="CasellaDiTesto 6">
            <a:extLst>
              <a:ext uri="{FF2B5EF4-FFF2-40B4-BE49-F238E27FC236}">
                <a16:creationId xmlns:a16="http://schemas.microsoft.com/office/drawing/2014/main" id="{3B693D12-367A-412D-B891-F33ABB971798}"/>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8" name="CasellaDiTesto 7">
            <a:extLst>
              <a:ext uri="{FF2B5EF4-FFF2-40B4-BE49-F238E27FC236}">
                <a16:creationId xmlns:a16="http://schemas.microsoft.com/office/drawing/2014/main" id="{4AD81468-6D58-409B-B6AB-9287A83C89D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65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093C84D-8F25-4758-8F6A-4A8C05CD197D}"/>
              </a:ext>
            </a:extLst>
          </p:cNvPr>
          <p:cNvSpPr>
            <a:spLocks noGrp="1"/>
          </p:cNvSpPr>
          <p:nvPr>
            <p:ph type="sldNum" sz="quarter" idx="12"/>
          </p:nvPr>
        </p:nvSpPr>
        <p:spPr/>
        <p:txBody>
          <a:bodyPr/>
          <a:lstStyle/>
          <a:p>
            <a:fld id="{825A1364-9D83-4D37-A282-5E5560CE45FB}" type="slidenum">
              <a:rPr lang="it-IT" smtClean="0"/>
              <a:pPr/>
              <a:t>28</a:t>
            </a:fld>
            <a:endParaRPr lang="it-IT"/>
          </a:p>
        </p:txBody>
      </p:sp>
      <p:sp>
        <p:nvSpPr>
          <p:cNvPr id="5" name="Rettangolo 4">
            <a:extLst>
              <a:ext uri="{FF2B5EF4-FFF2-40B4-BE49-F238E27FC236}">
                <a16:creationId xmlns:a16="http://schemas.microsoft.com/office/drawing/2014/main" id="{95369749-AF82-4564-9F89-B6CC1F662D02}"/>
              </a:ext>
            </a:extLst>
          </p:cNvPr>
          <p:cNvSpPr/>
          <p:nvPr/>
        </p:nvSpPr>
        <p:spPr>
          <a:xfrm>
            <a:off x="226704" y="452649"/>
            <a:ext cx="11917296" cy="369332"/>
          </a:xfrm>
          <a:prstGeom prst="rect">
            <a:avLst/>
          </a:prstGeom>
        </p:spPr>
        <p:txBody>
          <a:bodyPr wrap="square">
            <a:spAutoFit/>
          </a:bodyPr>
          <a:lstStyle/>
          <a:p>
            <a:r>
              <a:rPr lang="en-US" b="1" baseline="30000" dirty="0">
                <a:solidFill>
                  <a:srgbClr val="00B050"/>
                </a:solidFill>
                <a:cs typeface="Calibri Light" panose="020F0302020204030204" pitchFamily="34" charset="0"/>
              </a:rPr>
              <a:t>24</a:t>
            </a:r>
            <a:r>
              <a:rPr lang="en-US" b="1" dirty="0">
                <a:solidFill>
                  <a:srgbClr val="00B050"/>
                </a:solidFill>
                <a:cs typeface="Calibri Light" panose="020F0302020204030204" pitchFamily="34" charset="0"/>
              </a:rPr>
              <a:t>Mg (50 </a:t>
            </a:r>
            <a:r>
              <a:rPr lang="en-US" b="1" dirty="0" err="1">
                <a:solidFill>
                  <a:srgbClr val="00B050"/>
                </a:solidFill>
                <a:cs typeface="Calibri Light" panose="020F0302020204030204" pitchFamily="34" charset="0"/>
              </a:rPr>
              <a:t>AMeV</a:t>
            </a:r>
            <a:r>
              <a:rPr lang="en-US" b="1" dirty="0">
                <a:solidFill>
                  <a:srgbClr val="00B050"/>
                </a:solidFill>
                <a:cs typeface="Calibri Light" panose="020F0302020204030204" pitchFamily="34" charset="0"/>
              </a:rPr>
              <a:t>) </a:t>
            </a:r>
            <a:r>
              <a:rPr lang="it-IT" b="1" dirty="0">
                <a:solidFill>
                  <a:srgbClr val="00B050"/>
                </a:solidFill>
              </a:rPr>
              <a:t>@ 2 kW on </a:t>
            </a:r>
            <a:r>
              <a:rPr lang="it-IT" b="1" baseline="30000" dirty="0">
                <a:solidFill>
                  <a:srgbClr val="00B050"/>
                </a:solidFill>
              </a:rPr>
              <a:t>9</a:t>
            </a:r>
            <a:r>
              <a:rPr lang="it-IT" b="1" dirty="0">
                <a:solidFill>
                  <a:srgbClr val="00B050"/>
                </a:solidFill>
              </a:rPr>
              <a:t>Be target</a:t>
            </a:r>
            <a:endParaRPr lang="en-GB" b="1" dirty="0">
              <a:solidFill>
                <a:srgbClr val="00B050"/>
              </a:solidFill>
            </a:endParaRPr>
          </a:p>
        </p:txBody>
      </p:sp>
      <p:graphicFrame>
        <p:nvGraphicFramePr>
          <p:cNvPr id="6" name="Tabella 2">
            <a:extLst>
              <a:ext uri="{FF2B5EF4-FFF2-40B4-BE49-F238E27FC236}">
                <a16:creationId xmlns:a16="http://schemas.microsoft.com/office/drawing/2014/main" id="{E1A78616-B1C5-4C3B-A0A2-7FD29495B639}"/>
              </a:ext>
            </a:extLst>
          </p:cNvPr>
          <p:cNvGraphicFramePr>
            <a:graphicFrameLocks noGrp="1"/>
          </p:cNvGraphicFramePr>
          <p:nvPr>
            <p:extLst>
              <p:ext uri="{D42A27DB-BD31-4B8C-83A1-F6EECF244321}">
                <p14:modId xmlns:p14="http://schemas.microsoft.com/office/powerpoint/2010/main" val="1239950768"/>
              </p:ext>
            </p:extLst>
          </p:nvPr>
        </p:nvGraphicFramePr>
        <p:xfrm>
          <a:off x="48000" y="765376"/>
          <a:ext cx="12096000" cy="604800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720909015"/>
                    </a:ext>
                  </a:extLst>
                </a:gridCol>
                <a:gridCol w="756000">
                  <a:extLst>
                    <a:ext uri="{9D8B030D-6E8A-4147-A177-3AD203B41FA5}">
                      <a16:colId xmlns:a16="http://schemas.microsoft.com/office/drawing/2014/main" val="1189527118"/>
                    </a:ext>
                  </a:extLst>
                </a:gridCol>
                <a:gridCol w="756000">
                  <a:extLst>
                    <a:ext uri="{9D8B030D-6E8A-4147-A177-3AD203B41FA5}">
                      <a16:colId xmlns:a16="http://schemas.microsoft.com/office/drawing/2014/main" val="60445828"/>
                    </a:ext>
                  </a:extLst>
                </a:gridCol>
                <a:gridCol w="756000">
                  <a:extLst>
                    <a:ext uri="{9D8B030D-6E8A-4147-A177-3AD203B41FA5}">
                      <a16:colId xmlns:a16="http://schemas.microsoft.com/office/drawing/2014/main" val="2936893971"/>
                    </a:ext>
                  </a:extLst>
                </a:gridCol>
                <a:gridCol w="756000">
                  <a:extLst>
                    <a:ext uri="{9D8B030D-6E8A-4147-A177-3AD203B41FA5}">
                      <a16:colId xmlns:a16="http://schemas.microsoft.com/office/drawing/2014/main" val="3246594295"/>
                    </a:ext>
                  </a:extLst>
                </a:gridCol>
                <a:gridCol w="756000">
                  <a:extLst>
                    <a:ext uri="{9D8B030D-6E8A-4147-A177-3AD203B41FA5}">
                      <a16:colId xmlns:a16="http://schemas.microsoft.com/office/drawing/2014/main" val="2178818142"/>
                    </a:ext>
                  </a:extLst>
                </a:gridCol>
                <a:gridCol w="756000">
                  <a:extLst>
                    <a:ext uri="{9D8B030D-6E8A-4147-A177-3AD203B41FA5}">
                      <a16:colId xmlns:a16="http://schemas.microsoft.com/office/drawing/2014/main" val="1495904835"/>
                    </a:ext>
                  </a:extLst>
                </a:gridCol>
                <a:gridCol w="756000">
                  <a:extLst>
                    <a:ext uri="{9D8B030D-6E8A-4147-A177-3AD203B41FA5}">
                      <a16:colId xmlns:a16="http://schemas.microsoft.com/office/drawing/2014/main" val="556938100"/>
                    </a:ext>
                  </a:extLst>
                </a:gridCol>
                <a:gridCol w="756000">
                  <a:extLst>
                    <a:ext uri="{9D8B030D-6E8A-4147-A177-3AD203B41FA5}">
                      <a16:colId xmlns:a16="http://schemas.microsoft.com/office/drawing/2014/main" val="247219328"/>
                    </a:ext>
                  </a:extLst>
                </a:gridCol>
                <a:gridCol w="756000">
                  <a:extLst>
                    <a:ext uri="{9D8B030D-6E8A-4147-A177-3AD203B41FA5}">
                      <a16:colId xmlns:a16="http://schemas.microsoft.com/office/drawing/2014/main" val="914309900"/>
                    </a:ext>
                  </a:extLst>
                </a:gridCol>
                <a:gridCol w="756000">
                  <a:extLst>
                    <a:ext uri="{9D8B030D-6E8A-4147-A177-3AD203B41FA5}">
                      <a16:colId xmlns:a16="http://schemas.microsoft.com/office/drawing/2014/main" val="513805663"/>
                    </a:ext>
                  </a:extLst>
                </a:gridCol>
                <a:gridCol w="756000">
                  <a:extLst>
                    <a:ext uri="{9D8B030D-6E8A-4147-A177-3AD203B41FA5}">
                      <a16:colId xmlns:a16="http://schemas.microsoft.com/office/drawing/2014/main" val="3610662027"/>
                    </a:ext>
                  </a:extLst>
                </a:gridCol>
                <a:gridCol w="756000">
                  <a:extLst>
                    <a:ext uri="{9D8B030D-6E8A-4147-A177-3AD203B41FA5}">
                      <a16:colId xmlns:a16="http://schemas.microsoft.com/office/drawing/2014/main" val="1661395963"/>
                    </a:ext>
                  </a:extLst>
                </a:gridCol>
                <a:gridCol w="756000">
                  <a:extLst>
                    <a:ext uri="{9D8B030D-6E8A-4147-A177-3AD203B41FA5}">
                      <a16:colId xmlns:a16="http://schemas.microsoft.com/office/drawing/2014/main" val="1743020440"/>
                    </a:ext>
                  </a:extLst>
                </a:gridCol>
                <a:gridCol w="756000">
                  <a:extLst>
                    <a:ext uri="{9D8B030D-6E8A-4147-A177-3AD203B41FA5}">
                      <a16:colId xmlns:a16="http://schemas.microsoft.com/office/drawing/2014/main" val="2154055513"/>
                    </a:ext>
                  </a:extLst>
                </a:gridCol>
                <a:gridCol w="756000">
                  <a:extLst>
                    <a:ext uri="{9D8B030D-6E8A-4147-A177-3AD203B41FA5}">
                      <a16:colId xmlns:a16="http://schemas.microsoft.com/office/drawing/2014/main" val="524319196"/>
                    </a:ext>
                  </a:extLst>
                </a:gridCol>
              </a:tblGrid>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25</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30</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31</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32</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33</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153428463"/>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Mg</a:t>
                      </a:r>
                    </a:p>
                    <a:p>
                      <a:pPr algn="ctr"/>
                      <a:r>
                        <a:rPr lang="it-IT" sz="1400" b="1" dirty="0">
                          <a:solidFill>
                            <a:schemeClr val="tx1"/>
                          </a:solidFill>
                          <a:latin typeface="Garamond" panose="02020404030301010803" pitchFamily="18" charset="0"/>
                        </a:rPr>
                        <a:t>8.6E6</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Mg</a:t>
                      </a:r>
                    </a:p>
                    <a:p>
                      <a:pPr algn="ctr"/>
                      <a:r>
                        <a:rPr lang="it-IT" sz="1400" b="1" dirty="0">
                          <a:solidFill>
                            <a:schemeClr val="tx1"/>
                          </a:solidFill>
                          <a:latin typeface="Garamond" panose="02020404030301010803" pitchFamily="18" charset="0"/>
                        </a:rPr>
                        <a:t>3.5E5</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Mg</a:t>
                      </a:r>
                    </a:p>
                    <a:p>
                      <a:pPr algn="ctr"/>
                      <a:r>
                        <a:rPr lang="it-IT" sz="1400" b="1" dirty="0">
                          <a:solidFill>
                            <a:schemeClr val="tx1"/>
                          </a:solidFill>
                          <a:latin typeface="Garamond" panose="02020404030301010803" pitchFamily="18" charset="0"/>
                        </a:rPr>
                        <a:t>1.2E7</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23</a:t>
                      </a:r>
                      <a:r>
                        <a:rPr lang="it-IT" sz="1400" b="1" dirty="0">
                          <a:solidFill>
                            <a:schemeClr val="tx1"/>
                          </a:solidFill>
                          <a:latin typeface="Garamond" panose="02020404030301010803" pitchFamily="18" charset="0"/>
                        </a:rPr>
                        <a:t>Mg</a:t>
                      </a:r>
                    </a:p>
                    <a:p>
                      <a:pPr algn="ctr"/>
                      <a:r>
                        <a:rPr lang="it-IT" sz="1400" b="1" dirty="0">
                          <a:solidFill>
                            <a:schemeClr val="tx1"/>
                          </a:solidFill>
                          <a:latin typeface="Garamond" panose="02020404030301010803" pitchFamily="18" charset="0"/>
                        </a:rPr>
                        <a:t>3.0E8</a:t>
                      </a:r>
                    </a:p>
                    <a:p>
                      <a:pPr algn="ctr"/>
                      <a:r>
                        <a:rPr lang="it-IT" sz="1400" b="1" dirty="0">
                          <a:solidFill>
                            <a:schemeClr val="tx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it-IT" sz="1400" b="1" baseline="30000" dirty="0">
                          <a:solidFill>
                            <a:schemeClr val="tx1"/>
                          </a:solidFill>
                          <a:latin typeface="Garamond" panose="02020404030301010803" pitchFamily="18" charset="0"/>
                        </a:rPr>
                        <a:t>25</a:t>
                      </a:r>
                      <a:r>
                        <a:rPr lang="it-IT" sz="1400" b="1" dirty="0">
                          <a:solidFill>
                            <a:schemeClr val="tx1"/>
                          </a:solidFill>
                          <a:latin typeface="Garamond" panose="02020404030301010803" pitchFamily="18"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26</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27</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28</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29</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30</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49430"/>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Na</a:t>
                      </a:r>
                    </a:p>
                    <a:p>
                      <a:pPr algn="ctr"/>
                      <a:r>
                        <a:rPr lang="it-IT" sz="1400" b="1" dirty="0">
                          <a:solidFill>
                            <a:schemeClr val="tx1"/>
                          </a:solidFill>
                          <a:latin typeface="Garamond" panose="02020404030301010803" pitchFamily="18" charset="0"/>
                        </a:rPr>
                        <a:t>3.8E6</a:t>
                      </a:r>
                    </a:p>
                    <a:p>
                      <a:pPr algn="ctr"/>
                      <a:r>
                        <a:rPr lang="it-IT" sz="1400" b="1" dirty="0">
                          <a:solidFill>
                            <a:schemeClr val="tx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Na</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7.6E7</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Na</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3.2E8</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587699"/>
                  </a:ext>
                </a:extLst>
              </a:tr>
              <a:tr h="756000">
                <a:tc>
                  <a:txBody>
                    <a:bodyPr/>
                    <a:lstStyle/>
                    <a:p>
                      <a:pPr algn="ctr"/>
                      <a:endParaRPr lang="en-GB"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19</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660732"/>
                  </a:ext>
                </a:extLst>
              </a:tr>
              <a:tr h="756000">
                <a:tc>
                  <a:txBody>
                    <a:bodyPr/>
                    <a:lstStyle/>
                    <a:p>
                      <a:pPr algn="ctr"/>
                      <a:endParaRPr lang="en-GB"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rgbClr val="FFC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F</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19</a:t>
                      </a:r>
                      <a:r>
                        <a:rPr lang="it-IT" sz="1400" b="1" dirty="0">
                          <a:latin typeface="Garamond" panose="02020404030301010803" pitchFamily="18" charset="0"/>
                        </a:rPr>
                        <a:t>F</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20</a:t>
                      </a:r>
                      <a:r>
                        <a:rPr lang="it-IT" sz="1400" b="1" dirty="0">
                          <a:solidFill>
                            <a:schemeClr val="bg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909273"/>
                  </a:ext>
                </a:extLst>
              </a:tr>
              <a:tr h="756000">
                <a:tc>
                  <a:txBody>
                    <a:bodyPr/>
                    <a:lstStyle/>
                    <a:p>
                      <a:pPr algn="ctr"/>
                      <a:r>
                        <a:rPr lang="it-IT" sz="1400" b="1" baseline="30000" dirty="0">
                          <a:solidFill>
                            <a:schemeClr val="tx1"/>
                          </a:solidFill>
                          <a:latin typeface="Garamond" panose="02020404030301010803" pitchFamily="18" charset="0"/>
                        </a:rPr>
                        <a:t>13</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14</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15</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16</a:t>
                      </a:r>
                      <a:r>
                        <a:rPr lang="it-IT" sz="1400" b="1" baseline="0" dirty="0">
                          <a:latin typeface="Garamond" panose="02020404030301010803" pitchFamily="18" charset="0"/>
                        </a:rPr>
                        <a:t>O</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17</a:t>
                      </a:r>
                      <a:r>
                        <a:rPr lang="it-IT" sz="1400" b="1" dirty="0">
                          <a:latin typeface="Garamond" panose="02020404030301010803" pitchFamily="18" charset="0"/>
                        </a:rPr>
                        <a:t>O</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18</a:t>
                      </a:r>
                      <a:r>
                        <a:rPr lang="it-IT" sz="1400" b="1" dirty="0">
                          <a:solidFill>
                            <a:schemeClr val="bg1"/>
                          </a:solidFill>
                          <a:latin typeface="Garamond" panose="02020404030301010803" pitchFamily="18" charset="0"/>
                        </a:rPr>
                        <a:t>O</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79488"/>
                  </a:ext>
                </a:extLst>
              </a:tr>
              <a:tr h="756000">
                <a:tc>
                  <a:txBody>
                    <a:bodyPr/>
                    <a:lstStyle/>
                    <a:p>
                      <a:pPr algn="ctr"/>
                      <a:r>
                        <a:rPr lang="it-IT" sz="1400" b="1" baseline="30000" dirty="0">
                          <a:solidFill>
                            <a:schemeClr val="tx1"/>
                          </a:solidFill>
                          <a:latin typeface="Garamond" panose="02020404030301010803" pitchFamily="18" charset="0"/>
                        </a:rPr>
                        <a:t>12</a:t>
                      </a:r>
                      <a:r>
                        <a:rPr lang="it-IT" sz="1400" b="1" dirty="0">
                          <a:solidFill>
                            <a:schemeClr val="tx1"/>
                          </a:solidFill>
                          <a:latin typeface="Garamond" panose="02020404030301010803"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13</a:t>
                      </a:r>
                      <a:r>
                        <a:rPr lang="it-IT" sz="1400" b="1" dirty="0">
                          <a:solidFill>
                            <a:schemeClr val="tx1"/>
                          </a:solidFill>
                          <a:latin typeface="Garamond" panose="02020404030301010803"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14</a:t>
                      </a:r>
                      <a:r>
                        <a:rPr lang="it-IT" sz="1400" b="1" baseline="0" dirty="0">
                          <a:solidFill>
                            <a:schemeClr val="tx1"/>
                          </a:solidFill>
                          <a:latin typeface="Garamond" panose="02020404030301010803" pitchFamily="18" charset="0"/>
                        </a:rPr>
                        <a:t>N</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15</a:t>
                      </a:r>
                      <a:r>
                        <a:rPr lang="it-IT" sz="1400" b="1" baseline="0" dirty="0">
                          <a:latin typeface="Garamond" panose="02020404030301010803" pitchFamily="18" charset="0"/>
                        </a:rPr>
                        <a:t> N</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16</a:t>
                      </a:r>
                      <a:r>
                        <a:rPr lang="it-IT" sz="1400" b="1" baseline="0" dirty="0">
                          <a:solidFill>
                            <a:schemeClr val="bg1"/>
                          </a:solidFill>
                          <a:latin typeface="Garamond" panose="02020404030301010803" pitchFamily="18" charset="0"/>
                        </a:rPr>
                        <a:t>N</a:t>
                      </a:r>
                      <a:endParaRPr lang="en-GB" sz="1400" b="1" dirty="0">
                        <a:solidFill>
                          <a:schemeClr val="bg1"/>
                        </a:solidFill>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563605"/>
                  </a:ext>
                </a:extLst>
              </a:tr>
              <a:tr h="756000">
                <a:tc>
                  <a:txBody>
                    <a:bodyPr/>
                    <a:lstStyle/>
                    <a:p>
                      <a:pPr algn="ctr"/>
                      <a:r>
                        <a:rPr lang="it-IT" sz="1400" b="1" baseline="30000" dirty="0">
                          <a:solidFill>
                            <a:schemeClr val="tx1"/>
                          </a:solidFill>
                          <a:latin typeface="Garamond" panose="02020404030301010803" pitchFamily="18" charset="0"/>
                        </a:rPr>
                        <a:t>11</a:t>
                      </a:r>
                      <a:r>
                        <a:rPr lang="it-IT" sz="1400" b="1" dirty="0">
                          <a:solidFill>
                            <a:schemeClr val="tx1"/>
                          </a:solidFill>
                          <a:latin typeface="Garamond" panose="02020404030301010803" pitchFamily="18" charset="0"/>
                        </a:rPr>
                        <a:t>C</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12</a:t>
                      </a:r>
                      <a:r>
                        <a:rPr lang="it-IT" sz="1400" b="1" baseline="0" dirty="0">
                          <a:latin typeface="Garamond" panose="02020404030301010803" pitchFamily="18" charset="0"/>
                        </a:rPr>
                        <a:t>C</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13</a:t>
                      </a:r>
                      <a:r>
                        <a:rPr lang="it-IT" sz="1400" b="1" baseline="0" dirty="0">
                          <a:latin typeface="Garamond" panose="02020404030301010803" pitchFamily="18" charset="0"/>
                        </a:rPr>
                        <a:t>C</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6207"/>
                  </a:ext>
                </a:extLst>
              </a:tr>
            </a:tbl>
          </a:graphicData>
        </a:graphic>
      </p:graphicFrame>
      <p:sp>
        <p:nvSpPr>
          <p:cNvPr id="7" name="CasellaDiTesto 6">
            <a:extLst>
              <a:ext uri="{FF2B5EF4-FFF2-40B4-BE49-F238E27FC236}">
                <a16:creationId xmlns:a16="http://schemas.microsoft.com/office/drawing/2014/main" id="{CFB34533-D516-48A1-AC81-5CF8E377E34E}"/>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8" name="CasellaDiTesto 7">
            <a:extLst>
              <a:ext uri="{FF2B5EF4-FFF2-40B4-BE49-F238E27FC236}">
                <a16:creationId xmlns:a16="http://schemas.microsoft.com/office/drawing/2014/main" id="{67F705ED-2FF2-4E5F-9FBB-519919C27F72}"/>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040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aborazione 7"/>
          <p:cNvSpPr/>
          <p:nvPr/>
        </p:nvSpPr>
        <p:spPr>
          <a:xfrm>
            <a:off x="2239516" y="420170"/>
            <a:ext cx="7744916" cy="720080"/>
          </a:xfrm>
          <a:prstGeom prst="flowChartProcess">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t-IT" sz="3200" b="1" dirty="0">
                <a:solidFill>
                  <a:srgbClr val="002060"/>
                </a:solidFill>
              </a:rPr>
              <a:t>Tandem + </a:t>
            </a:r>
            <a:r>
              <a:rPr lang="it-IT" sz="3200" b="1" dirty="0" err="1">
                <a:solidFill>
                  <a:srgbClr val="002060"/>
                </a:solidFill>
              </a:rPr>
              <a:t>Cyclotron</a:t>
            </a:r>
            <a:r>
              <a:rPr lang="it-IT" sz="3200" b="1" dirty="0">
                <a:solidFill>
                  <a:srgbClr val="002060"/>
                </a:solidFill>
              </a:rPr>
              <a:t> </a:t>
            </a:r>
            <a:r>
              <a:rPr lang="it-IT" sz="3200" b="1" dirty="0" err="1">
                <a:solidFill>
                  <a:srgbClr val="002060"/>
                </a:solidFill>
              </a:rPr>
              <a:t>beam</a:t>
            </a:r>
            <a:r>
              <a:rPr lang="it-IT" sz="3200" b="1" dirty="0">
                <a:solidFill>
                  <a:srgbClr val="002060"/>
                </a:solidFill>
              </a:rPr>
              <a:t> time </a:t>
            </a:r>
            <a:endParaRPr lang="it-IT" sz="3200" b="1" dirty="0">
              <a:solidFill>
                <a:srgbClr val="002060"/>
              </a:solidFill>
              <a:cs typeface="Calibri"/>
            </a:endParaRPr>
          </a:p>
        </p:txBody>
      </p:sp>
      <p:sp>
        <p:nvSpPr>
          <p:cNvPr id="2" name="Rettangolo 1"/>
          <p:cNvSpPr/>
          <p:nvPr/>
        </p:nvSpPr>
        <p:spPr>
          <a:xfrm>
            <a:off x="8858250" y="4739673"/>
            <a:ext cx="2971800" cy="1446550"/>
          </a:xfrm>
          <a:prstGeom prst="rect">
            <a:avLst/>
          </a:prstGeom>
        </p:spPr>
        <p:txBody>
          <a:bodyPr wrap="square" lIns="91440" tIns="45720" rIns="91440" bIns="45720" anchor="t">
            <a:spAutoFit/>
          </a:bodyPr>
          <a:lstStyle/>
          <a:p>
            <a:r>
              <a:rPr lang="it-IT" sz="2000" b="1" dirty="0">
                <a:solidFill>
                  <a:srgbClr val="002060"/>
                </a:solidFill>
              </a:rPr>
              <a:t>About 430 BTU per </a:t>
            </a:r>
            <a:r>
              <a:rPr lang="it-IT" sz="2000" b="1" dirty="0" err="1">
                <a:solidFill>
                  <a:srgbClr val="002060"/>
                </a:solidFill>
              </a:rPr>
              <a:t>year</a:t>
            </a:r>
            <a:r>
              <a:rPr lang="it-IT" sz="2000" b="1" dirty="0">
                <a:solidFill>
                  <a:srgbClr val="002060"/>
                </a:solidFill>
              </a:rPr>
              <a:t> </a:t>
            </a:r>
            <a:r>
              <a:rPr lang="it-IT" sz="2000" b="1" dirty="0" err="1">
                <a:solidFill>
                  <a:srgbClr val="002060"/>
                </a:solidFill>
              </a:rPr>
              <a:t>delivered</a:t>
            </a:r>
            <a:r>
              <a:rPr lang="it-IT" sz="2000" b="1" dirty="0">
                <a:solidFill>
                  <a:srgbClr val="002060"/>
                </a:solidFill>
              </a:rPr>
              <a:t> by </a:t>
            </a:r>
            <a:r>
              <a:rPr lang="it-IT" sz="2000" b="1" dirty="0" err="1">
                <a:solidFill>
                  <a:srgbClr val="002060"/>
                </a:solidFill>
              </a:rPr>
              <a:t>each</a:t>
            </a:r>
            <a:r>
              <a:rPr lang="it-IT" sz="2000" b="1" dirty="0">
                <a:solidFill>
                  <a:srgbClr val="002060"/>
                </a:solidFill>
              </a:rPr>
              <a:t> </a:t>
            </a:r>
            <a:r>
              <a:rPr lang="it-IT" sz="2000" b="1" dirty="0" err="1">
                <a:solidFill>
                  <a:srgbClr val="002060"/>
                </a:solidFill>
              </a:rPr>
              <a:t>accelerator</a:t>
            </a:r>
            <a:r>
              <a:rPr lang="it-IT" sz="2000" b="1" dirty="0">
                <a:solidFill>
                  <a:srgbClr val="002060"/>
                </a:solidFill>
              </a:rPr>
              <a:t> </a:t>
            </a:r>
          </a:p>
          <a:p>
            <a:r>
              <a:rPr lang="it-IT" sz="1400" b="1" i="1" dirty="0">
                <a:solidFill>
                  <a:srgbClr val="C00000"/>
                </a:solidFill>
              </a:rPr>
              <a:t>(</a:t>
            </a:r>
            <a:r>
              <a:rPr lang="it-IT" sz="1400" b="1" i="1" dirty="0" err="1">
                <a:solidFill>
                  <a:srgbClr val="C00000"/>
                </a:solidFill>
              </a:rPr>
              <a:t>excluding</a:t>
            </a:r>
            <a:r>
              <a:rPr lang="it-IT" sz="1400" b="1" i="1" dirty="0">
                <a:solidFill>
                  <a:srgbClr val="C00000"/>
                </a:solidFill>
              </a:rPr>
              <a:t> </a:t>
            </a:r>
            <a:r>
              <a:rPr lang="it-IT" sz="1400" b="1" i="1" dirty="0" err="1">
                <a:solidFill>
                  <a:srgbClr val="C00000"/>
                </a:solidFill>
              </a:rPr>
              <a:t>beam</a:t>
            </a:r>
            <a:r>
              <a:rPr lang="it-IT" sz="1400" b="1" i="1" dirty="0">
                <a:solidFill>
                  <a:srgbClr val="C00000"/>
                </a:solidFill>
              </a:rPr>
              <a:t> time </a:t>
            </a:r>
            <a:r>
              <a:rPr lang="it-IT" sz="1400" b="1" i="1" dirty="0" err="1">
                <a:solidFill>
                  <a:srgbClr val="C00000"/>
                </a:solidFill>
              </a:rPr>
              <a:t>preparation</a:t>
            </a:r>
            <a:r>
              <a:rPr lang="it-IT" sz="1400" b="1" i="1" dirty="0">
                <a:solidFill>
                  <a:srgbClr val="C00000"/>
                </a:solidFill>
              </a:rPr>
              <a:t>)</a:t>
            </a:r>
            <a:endParaRPr lang="it-IT" sz="1400" b="1" i="1" dirty="0">
              <a:solidFill>
                <a:srgbClr val="C00000"/>
              </a:solidFill>
              <a:cs typeface="Calibri"/>
            </a:endParaRPr>
          </a:p>
        </p:txBody>
      </p:sp>
      <p:pic>
        <p:nvPicPr>
          <p:cNvPr id="6" name="Picture 2" descr="C:\docdanilo\immagini\tandem.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813" y="1438991"/>
            <a:ext cx="4875091" cy="3228259"/>
          </a:xfrm>
          <a:prstGeom prst="rect">
            <a:avLst/>
          </a:prstGeom>
          <a:noFill/>
        </p:spPr>
      </p:pic>
      <p:pic>
        <p:nvPicPr>
          <p:cNvPr id="7" name="Picture 3" descr="C:\docdanilo\immagini\CS_2000-01-25_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08850" y="1438409"/>
            <a:ext cx="4822337" cy="3318974"/>
          </a:xfrm>
          <a:prstGeom prst="rect">
            <a:avLst/>
          </a:prstGeom>
          <a:noFill/>
        </p:spPr>
      </p:pic>
      <p:pic>
        <p:nvPicPr>
          <p:cNvPr id="3" name="Picture 2">
            <a:extLst>
              <a:ext uri="{FF2B5EF4-FFF2-40B4-BE49-F238E27FC236}">
                <a16:creationId xmlns:a16="http://schemas.microsoft.com/office/drawing/2014/main" id="{8492055A-2544-4B96-9ABF-F3E00FFDEA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8337" y="3754479"/>
            <a:ext cx="3808347" cy="250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a:extLst>
              <a:ext uri="{FF2B5EF4-FFF2-40B4-BE49-F238E27FC236}">
                <a16:creationId xmlns:a16="http://schemas.microsoft.com/office/drawing/2014/main" id="{2A7EA607-5DCC-4E96-A279-B146DA7BC3D8}"/>
              </a:ext>
            </a:extLst>
          </p:cNvPr>
          <p:cNvSpPr txBox="1"/>
          <p:nvPr/>
        </p:nvSpPr>
        <p:spPr>
          <a:xfrm>
            <a:off x="131170" y="4653136"/>
            <a:ext cx="4444221" cy="1846659"/>
          </a:xfrm>
          <a:prstGeom prst="rect">
            <a:avLst/>
          </a:prstGeom>
          <a:noFill/>
        </p:spPr>
        <p:txBody>
          <a:bodyPr wrap="square" lIns="91440" tIns="45720" rIns="91440" bIns="45720" rtlCol="0" anchor="t">
            <a:spAutoFit/>
          </a:bodyPr>
          <a:lstStyle/>
          <a:p>
            <a:pPr>
              <a:spcAft>
                <a:spcPts val="1200"/>
              </a:spcAft>
            </a:pPr>
            <a:r>
              <a:rPr lang="it-IT" sz="2000" b="1" dirty="0">
                <a:solidFill>
                  <a:srgbClr val="C00000"/>
                </a:solidFill>
              </a:rPr>
              <a:t>35 - 40 </a:t>
            </a:r>
            <a:r>
              <a:rPr lang="it-IT" sz="2000" b="1" dirty="0" err="1">
                <a:solidFill>
                  <a:srgbClr val="C00000"/>
                </a:solidFill>
              </a:rPr>
              <a:t>experiments</a:t>
            </a:r>
            <a:r>
              <a:rPr lang="it-IT" sz="2000" b="1" dirty="0">
                <a:solidFill>
                  <a:srgbClr val="C00000"/>
                </a:solidFill>
              </a:rPr>
              <a:t> per </a:t>
            </a:r>
            <a:r>
              <a:rPr lang="it-IT" sz="2000" b="1" dirty="0" err="1">
                <a:solidFill>
                  <a:srgbClr val="C00000"/>
                </a:solidFill>
              </a:rPr>
              <a:t>year</a:t>
            </a:r>
            <a:r>
              <a:rPr lang="it-IT" sz="2000" b="1" dirty="0">
                <a:solidFill>
                  <a:srgbClr val="C00000"/>
                </a:solidFill>
              </a:rPr>
              <a:t>, </a:t>
            </a:r>
            <a:r>
              <a:rPr lang="it-IT" sz="2000" b="1" dirty="0" err="1">
                <a:solidFill>
                  <a:srgbClr val="C00000"/>
                </a:solidFill>
              </a:rPr>
              <a:t>including</a:t>
            </a:r>
            <a:r>
              <a:rPr lang="it-IT" sz="2000" b="1" dirty="0">
                <a:solidFill>
                  <a:srgbClr val="C00000"/>
                </a:solidFill>
              </a:rPr>
              <a:t> the </a:t>
            </a:r>
            <a:r>
              <a:rPr lang="it-IT" sz="2000" b="1" dirty="0" err="1">
                <a:solidFill>
                  <a:srgbClr val="C00000"/>
                </a:solidFill>
              </a:rPr>
              <a:t>proton</a:t>
            </a:r>
            <a:r>
              <a:rPr lang="it-IT" sz="2000" b="1" dirty="0">
                <a:solidFill>
                  <a:srgbClr val="C00000"/>
                </a:solidFill>
              </a:rPr>
              <a:t> therapy sessions</a:t>
            </a:r>
            <a:endParaRPr lang="it-IT" dirty="0">
              <a:solidFill>
                <a:srgbClr val="000000"/>
              </a:solidFill>
            </a:endParaRPr>
          </a:p>
          <a:p>
            <a:pPr>
              <a:spcAft>
                <a:spcPts val="1200"/>
              </a:spcAft>
            </a:pPr>
            <a:r>
              <a:rPr lang="it-IT" b="1" i="1" dirty="0" err="1">
                <a:solidFill>
                  <a:srgbClr val="002060"/>
                </a:solidFill>
              </a:rPr>
              <a:t>Beam</a:t>
            </a:r>
            <a:r>
              <a:rPr lang="it-IT" b="1" i="1" dirty="0">
                <a:solidFill>
                  <a:srgbClr val="002060"/>
                </a:solidFill>
              </a:rPr>
              <a:t> time </a:t>
            </a:r>
            <a:r>
              <a:rPr lang="it-IT" b="1" i="1" dirty="0" err="1">
                <a:solidFill>
                  <a:srgbClr val="002060"/>
                </a:solidFill>
              </a:rPr>
              <a:t>lost</a:t>
            </a:r>
            <a:r>
              <a:rPr lang="it-IT" b="1" i="1" dirty="0">
                <a:solidFill>
                  <a:srgbClr val="002060"/>
                </a:solidFill>
              </a:rPr>
              <a:t> for </a:t>
            </a:r>
            <a:r>
              <a:rPr lang="it-IT" b="1" i="1" dirty="0" err="1">
                <a:solidFill>
                  <a:srgbClr val="002060"/>
                </a:solidFill>
              </a:rPr>
              <a:t>failures</a:t>
            </a:r>
            <a:r>
              <a:rPr lang="it-IT" b="1" i="1" dirty="0">
                <a:solidFill>
                  <a:srgbClr val="002060"/>
                </a:solidFill>
              </a:rPr>
              <a:t>:</a:t>
            </a:r>
            <a:endParaRPr lang="it-IT" b="1" i="1" dirty="0">
              <a:solidFill>
                <a:srgbClr val="002060"/>
              </a:solidFill>
              <a:cs typeface="Calibri"/>
            </a:endParaRPr>
          </a:p>
          <a:p>
            <a:pPr marL="809625" indent="180975">
              <a:buFont typeface="Arial" panose="020B0604020202020204" pitchFamily="34" charset="0"/>
              <a:buChar char="•"/>
            </a:pPr>
            <a:r>
              <a:rPr lang="it-IT" b="1" i="1" dirty="0">
                <a:solidFill>
                  <a:srgbClr val="002060"/>
                </a:solidFill>
              </a:rPr>
              <a:t>Tandem: &lt; 2%</a:t>
            </a:r>
            <a:endParaRPr lang="it-IT" b="1" i="1" dirty="0">
              <a:solidFill>
                <a:srgbClr val="002060"/>
              </a:solidFill>
              <a:cs typeface="Calibri"/>
            </a:endParaRPr>
          </a:p>
          <a:p>
            <a:pPr marL="809625" indent="180975">
              <a:buFont typeface="Arial" panose="020B0604020202020204" pitchFamily="34" charset="0"/>
              <a:buChar char="•"/>
            </a:pPr>
            <a:r>
              <a:rPr lang="it-IT" b="1" i="1" dirty="0" err="1">
                <a:solidFill>
                  <a:srgbClr val="002060"/>
                </a:solidFill>
              </a:rPr>
              <a:t>Cyclotron</a:t>
            </a:r>
            <a:r>
              <a:rPr lang="it-IT" b="1" i="1" dirty="0">
                <a:solidFill>
                  <a:srgbClr val="002060"/>
                </a:solidFill>
              </a:rPr>
              <a:t>: &lt; 4%</a:t>
            </a:r>
            <a:endParaRPr lang="en-US" b="1" i="1" dirty="0">
              <a:solidFill>
                <a:srgbClr val="002060"/>
              </a:solidFill>
            </a:endParaRPr>
          </a:p>
        </p:txBody>
      </p:sp>
      <p:sp>
        <p:nvSpPr>
          <p:cNvPr id="8" name="CasellaDiTesto 7">
            <a:extLst>
              <a:ext uri="{FF2B5EF4-FFF2-40B4-BE49-F238E27FC236}">
                <a16:creationId xmlns:a16="http://schemas.microsoft.com/office/drawing/2014/main" id="{31AF6271-86E3-445C-9B91-5DDF1099152A}"/>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9" name="CasellaDiTesto 8">
            <a:extLst>
              <a:ext uri="{FF2B5EF4-FFF2-40B4-BE49-F238E27FC236}">
                <a16:creationId xmlns:a16="http://schemas.microsoft.com/office/drawing/2014/main" id="{D87F25AC-3D77-4B3A-BFC8-B90A91878BC2}"/>
              </a:ext>
            </a:extLst>
          </p:cNvPr>
          <p:cNvSpPr txBox="1"/>
          <p:nvPr/>
        </p:nvSpPr>
        <p:spPr>
          <a:xfrm>
            <a:off x="-13882" y="-49976"/>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Tandem &amp; </a:t>
            </a:r>
            <a:r>
              <a:rPr lang="it-IT" dirty="0" err="1">
                <a:solidFill>
                  <a:schemeClr val="bg1"/>
                </a:solidFill>
                <a:latin typeface="Calibri" panose="020F0502020204030204" pitchFamily="34" charset="0"/>
                <a:cs typeface="Calibri" panose="020F0502020204030204" pitchFamily="34" charset="0"/>
              </a:rPr>
              <a:t>Cyclotron</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Beam</a:t>
            </a:r>
            <a:r>
              <a:rPr lang="it-IT" dirty="0">
                <a:solidFill>
                  <a:schemeClr val="bg1"/>
                </a:solidFill>
                <a:latin typeface="Calibri" panose="020F0502020204030204" pitchFamily="34" charset="0"/>
                <a:cs typeface="Calibri" panose="020F0502020204030204" pitchFamily="34" charset="0"/>
              </a:rPr>
              <a:t> Time</a:t>
            </a:r>
          </a:p>
        </p:txBody>
      </p:sp>
    </p:spTree>
    <p:extLst>
      <p:ext uri="{BB962C8B-B14F-4D97-AF65-F5344CB8AC3E}">
        <p14:creationId xmlns:p14="http://schemas.microsoft.com/office/powerpoint/2010/main" val="325453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FC28CA5-CC74-4061-8FC2-F541D637EE67}"/>
              </a:ext>
            </a:extLst>
          </p:cNvPr>
          <p:cNvSpPr>
            <a:spLocks noGrp="1"/>
          </p:cNvSpPr>
          <p:nvPr>
            <p:ph type="sldNum" sz="quarter" idx="12"/>
          </p:nvPr>
        </p:nvSpPr>
        <p:spPr/>
        <p:txBody>
          <a:bodyPr/>
          <a:lstStyle/>
          <a:p>
            <a:fld id="{825A1364-9D83-4D37-A282-5E5560CE45FB}" type="slidenum">
              <a:rPr lang="it-IT" smtClean="0"/>
              <a:pPr/>
              <a:t>29</a:t>
            </a:fld>
            <a:endParaRPr lang="it-IT"/>
          </a:p>
        </p:txBody>
      </p:sp>
      <p:graphicFrame>
        <p:nvGraphicFramePr>
          <p:cNvPr id="5" name="Tabella 2">
            <a:extLst>
              <a:ext uri="{FF2B5EF4-FFF2-40B4-BE49-F238E27FC236}">
                <a16:creationId xmlns:a16="http://schemas.microsoft.com/office/drawing/2014/main" id="{D1000919-5169-4BDF-B8B7-D0C557DBBBF7}"/>
              </a:ext>
            </a:extLst>
          </p:cNvPr>
          <p:cNvGraphicFramePr>
            <a:graphicFrameLocks noGrp="1"/>
          </p:cNvGraphicFramePr>
          <p:nvPr>
            <p:extLst>
              <p:ext uri="{D42A27DB-BD31-4B8C-83A1-F6EECF244321}">
                <p14:modId xmlns:p14="http://schemas.microsoft.com/office/powerpoint/2010/main" val="3690847383"/>
              </p:ext>
            </p:extLst>
          </p:nvPr>
        </p:nvGraphicFramePr>
        <p:xfrm>
          <a:off x="47328" y="765376"/>
          <a:ext cx="12096000" cy="604800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720909015"/>
                    </a:ext>
                  </a:extLst>
                </a:gridCol>
                <a:gridCol w="756000">
                  <a:extLst>
                    <a:ext uri="{9D8B030D-6E8A-4147-A177-3AD203B41FA5}">
                      <a16:colId xmlns:a16="http://schemas.microsoft.com/office/drawing/2014/main" val="1189527118"/>
                    </a:ext>
                  </a:extLst>
                </a:gridCol>
                <a:gridCol w="756000">
                  <a:extLst>
                    <a:ext uri="{9D8B030D-6E8A-4147-A177-3AD203B41FA5}">
                      <a16:colId xmlns:a16="http://schemas.microsoft.com/office/drawing/2014/main" val="60445828"/>
                    </a:ext>
                  </a:extLst>
                </a:gridCol>
                <a:gridCol w="756000">
                  <a:extLst>
                    <a:ext uri="{9D8B030D-6E8A-4147-A177-3AD203B41FA5}">
                      <a16:colId xmlns:a16="http://schemas.microsoft.com/office/drawing/2014/main" val="2936893971"/>
                    </a:ext>
                  </a:extLst>
                </a:gridCol>
                <a:gridCol w="756000">
                  <a:extLst>
                    <a:ext uri="{9D8B030D-6E8A-4147-A177-3AD203B41FA5}">
                      <a16:colId xmlns:a16="http://schemas.microsoft.com/office/drawing/2014/main" val="3246594295"/>
                    </a:ext>
                  </a:extLst>
                </a:gridCol>
                <a:gridCol w="756000">
                  <a:extLst>
                    <a:ext uri="{9D8B030D-6E8A-4147-A177-3AD203B41FA5}">
                      <a16:colId xmlns:a16="http://schemas.microsoft.com/office/drawing/2014/main" val="2178818142"/>
                    </a:ext>
                  </a:extLst>
                </a:gridCol>
                <a:gridCol w="756000">
                  <a:extLst>
                    <a:ext uri="{9D8B030D-6E8A-4147-A177-3AD203B41FA5}">
                      <a16:colId xmlns:a16="http://schemas.microsoft.com/office/drawing/2014/main" val="1495904835"/>
                    </a:ext>
                  </a:extLst>
                </a:gridCol>
                <a:gridCol w="756000">
                  <a:extLst>
                    <a:ext uri="{9D8B030D-6E8A-4147-A177-3AD203B41FA5}">
                      <a16:colId xmlns:a16="http://schemas.microsoft.com/office/drawing/2014/main" val="556938100"/>
                    </a:ext>
                  </a:extLst>
                </a:gridCol>
                <a:gridCol w="756000">
                  <a:extLst>
                    <a:ext uri="{9D8B030D-6E8A-4147-A177-3AD203B41FA5}">
                      <a16:colId xmlns:a16="http://schemas.microsoft.com/office/drawing/2014/main" val="247219328"/>
                    </a:ext>
                  </a:extLst>
                </a:gridCol>
                <a:gridCol w="756000">
                  <a:extLst>
                    <a:ext uri="{9D8B030D-6E8A-4147-A177-3AD203B41FA5}">
                      <a16:colId xmlns:a16="http://schemas.microsoft.com/office/drawing/2014/main" val="914309900"/>
                    </a:ext>
                  </a:extLst>
                </a:gridCol>
                <a:gridCol w="756000">
                  <a:extLst>
                    <a:ext uri="{9D8B030D-6E8A-4147-A177-3AD203B41FA5}">
                      <a16:colId xmlns:a16="http://schemas.microsoft.com/office/drawing/2014/main" val="513805663"/>
                    </a:ext>
                  </a:extLst>
                </a:gridCol>
                <a:gridCol w="756000">
                  <a:extLst>
                    <a:ext uri="{9D8B030D-6E8A-4147-A177-3AD203B41FA5}">
                      <a16:colId xmlns:a16="http://schemas.microsoft.com/office/drawing/2014/main" val="3610662027"/>
                    </a:ext>
                  </a:extLst>
                </a:gridCol>
                <a:gridCol w="756000">
                  <a:extLst>
                    <a:ext uri="{9D8B030D-6E8A-4147-A177-3AD203B41FA5}">
                      <a16:colId xmlns:a16="http://schemas.microsoft.com/office/drawing/2014/main" val="1661395963"/>
                    </a:ext>
                  </a:extLst>
                </a:gridCol>
                <a:gridCol w="756000">
                  <a:extLst>
                    <a:ext uri="{9D8B030D-6E8A-4147-A177-3AD203B41FA5}">
                      <a16:colId xmlns:a16="http://schemas.microsoft.com/office/drawing/2014/main" val="1743020440"/>
                    </a:ext>
                  </a:extLst>
                </a:gridCol>
                <a:gridCol w="756000">
                  <a:extLst>
                    <a:ext uri="{9D8B030D-6E8A-4147-A177-3AD203B41FA5}">
                      <a16:colId xmlns:a16="http://schemas.microsoft.com/office/drawing/2014/main" val="2154055513"/>
                    </a:ext>
                  </a:extLst>
                </a:gridCol>
                <a:gridCol w="756000">
                  <a:extLst>
                    <a:ext uri="{9D8B030D-6E8A-4147-A177-3AD203B41FA5}">
                      <a16:colId xmlns:a16="http://schemas.microsoft.com/office/drawing/2014/main" val="524319196"/>
                    </a:ext>
                  </a:extLst>
                </a:gridCol>
              </a:tblGrid>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Al</a:t>
                      </a:r>
                    </a:p>
                    <a:p>
                      <a:pPr algn="ctr"/>
                      <a:r>
                        <a:rPr lang="en-GB" sz="1400" b="1" kern="1200" dirty="0">
                          <a:solidFill>
                            <a:schemeClr val="tx1"/>
                          </a:solidFill>
                          <a:latin typeface="Garamond" panose="02020404030301010803" pitchFamily="18" charset="0"/>
                          <a:ea typeface="+mn-ea"/>
                          <a:cs typeface="+mn-cs"/>
                        </a:rPr>
                        <a:t>9.5E4</a:t>
                      </a:r>
                    </a:p>
                    <a:p>
                      <a:pPr algn="ctr"/>
                      <a:r>
                        <a:rPr lang="en-GB" sz="1400" b="1" kern="1200" dirty="0">
                          <a:solidFill>
                            <a:schemeClr val="tx1"/>
                          </a:solidFill>
                          <a:latin typeface="Garamond" panose="02020404030301010803" pitchFamily="18" charset="0"/>
                          <a:ea typeface="+mn-ea"/>
                          <a:cs typeface="+mn-cs"/>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Al</a:t>
                      </a:r>
                    </a:p>
                    <a:p>
                      <a:pPr algn="ctr"/>
                      <a:r>
                        <a:rPr lang="en-GB" sz="1400" b="1" kern="1200" dirty="0">
                          <a:solidFill>
                            <a:schemeClr val="tx1"/>
                          </a:solidFill>
                          <a:latin typeface="Garamond" panose="02020404030301010803" pitchFamily="18" charset="0"/>
                          <a:ea typeface="+mn-ea"/>
                          <a:cs typeface="+mn-cs"/>
                        </a:rPr>
                        <a:t>2.8E6</a:t>
                      </a:r>
                    </a:p>
                    <a:p>
                      <a:pPr algn="ctr"/>
                      <a:r>
                        <a:rPr lang="en-GB" sz="1400" b="1" kern="1200" dirty="0">
                          <a:solidFill>
                            <a:schemeClr val="tx1"/>
                          </a:solidFill>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25</a:t>
                      </a:r>
                      <a:r>
                        <a:rPr lang="en-GB" sz="1400" b="1" dirty="0">
                          <a:solidFill>
                            <a:schemeClr val="tx1"/>
                          </a:solidFill>
                          <a:latin typeface="Garamond" panose="02020404030301010803" pitchFamily="18" charset="0"/>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5.6E7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5.1E8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30</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31</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32</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33</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153428463"/>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23</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25</a:t>
                      </a:r>
                      <a:r>
                        <a:rPr lang="it-IT" sz="1400" b="1" dirty="0">
                          <a:solidFill>
                            <a:schemeClr val="tx1"/>
                          </a:solidFill>
                          <a:latin typeface="Garamond" panose="02020404030301010803" pitchFamily="18"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26</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27</a:t>
                      </a:r>
                      <a:r>
                        <a:rPr lang="it-IT" sz="1400" b="1" dirty="0">
                          <a:solidFill>
                            <a:schemeClr val="bg1"/>
                          </a:solidFill>
                          <a:latin typeface="Garamond" panose="02020404030301010803" pitchFamily="18" charset="0"/>
                        </a:rPr>
                        <a:t>Mg</a:t>
                      </a:r>
                    </a:p>
                    <a:p>
                      <a:pPr algn="ctr"/>
                      <a:r>
                        <a:rPr lang="it-IT" sz="1400" b="1" dirty="0">
                          <a:solidFill>
                            <a:schemeClr val="bg1"/>
                          </a:solidFill>
                          <a:latin typeface="Garamond" panose="02020404030301010803" pitchFamily="18" charset="0"/>
                        </a:rPr>
                        <a:t>4.9E6</a:t>
                      </a:r>
                    </a:p>
                    <a:p>
                      <a:pPr algn="ctr"/>
                      <a:r>
                        <a:rPr lang="it-IT" sz="1400" b="1" dirty="0">
                          <a:solidFill>
                            <a:schemeClr val="bg1"/>
                          </a:solidFill>
                          <a:latin typeface="Garamond" panose="02020404030301010803"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28</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29</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30</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49430"/>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8.1E7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2.5E7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587699"/>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19</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7.9E6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43</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1.9E6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660732"/>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F</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19</a:t>
                      </a:r>
                      <a:r>
                        <a:rPr lang="it-IT" sz="1400" b="1" dirty="0">
                          <a:latin typeface="Garamond" panose="02020404030301010803" pitchFamily="18" charset="0"/>
                        </a:rPr>
                        <a:t>F</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20</a:t>
                      </a:r>
                      <a:r>
                        <a:rPr lang="it-IT" sz="1400" b="1" dirty="0">
                          <a:solidFill>
                            <a:schemeClr val="bg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5.7E5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5.9E4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909273"/>
                  </a:ext>
                </a:extLst>
              </a:tr>
              <a:tr h="756000">
                <a:tc>
                  <a:txBody>
                    <a:bodyPr/>
                    <a:lstStyle/>
                    <a:p>
                      <a:pPr algn="ctr"/>
                      <a:r>
                        <a:rPr lang="it-IT" sz="1400" b="1" baseline="30000" dirty="0">
                          <a:solidFill>
                            <a:schemeClr val="tx1"/>
                          </a:solidFill>
                          <a:latin typeface="Garamond" panose="02020404030301010803" pitchFamily="18" charset="0"/>
                        </a:rPr>
                        <a:t>13</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14</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15</a:t>
                      </a:r>
                      <a:r>
                        <a:rPr lang="it-IT" sz="1400" b="1" dirty="0">
                          <a:solidFill>
                            <a:schemeClr val="tx1"/>
                          </a:solidFill>
                          <a:latin typeface="Garamond" panose="02020404030301010803"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16</a:t>
                      </a:r>
                      <a:r>
                        <a:rPr lang="it-IT" sz="1400" b="1" baseline="0" dirty="0">
                          <a:latin typeface="Garamond" panose="02020404030301010803" pitchFamily="18" charset="0"/>
                        </a:rPr>
                        <a:t>O</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17</a:t>
                      </a:r>
                      <a:r>
                        <a:rPr lang="it-IT" sz="1400" b="1" dirty="0">
                          <a:latin typeface="Garamond" panose="02020404030301010803" pitchFamily="18" charset="0"/>
                        </a:rPr>
                        <a:t>O</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18</a:t>
                      </a:r>
                      <a:r>
                        <a:rPr lang="it-IT" sz="1400" b="1" dirty="0">
                          <a:solidFill>
                            <a:schemeClr val="bg1"/>
                          </a:solidFill>
                          <a:latin typeface="Garamond" panose="02020404030301010803" pitchFamily="18" charset="0"/>
                        </a:rPr>
                        <a:t>O</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79488"/>
                  </a:ext>
                </a:extLst>
              </a:tr>
              <a:tr h="756000">
                <a:tc>
                  <a:txBody>
                    <a:bodyPr/>
                    <a:lstStyle/>
                    <a:p>
                      <a:pPr algn="ctr"/>
                      <a:r>
                        <a:rPr lang="it-IT" sz="1400" b="1" baseline="30000" dirty="0">
                          <a:solidFill>
                            <a:schemeClr val="tx1"/>
                          </a:solidFill>
                          <a:latin typeface="Garamond" panose="02020404030301010803" pitchFamily="18" charset="0"/>
                        </a:rPr>
                        <a:t>12</a:t>
                      </a:r>
                      <a:r>
                        <a:rPr lang="it-IT" sz="1400" b="1" dirty="0">
                          <a:solidFill>
                            <a:schemeClr val="tx1"/>
                          </a:solidFill>
                          <a:latin typeface="Garamond" panose="02020404030301010803"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13</a:t>
                      </a:r>
                      <a:r>
                        <a:rPr lang="it-IT" sz="1400" b="1" dirty="0">
                          <a:solidFill>
                            <a:schemeClr val="tx1"/>
                          </a:solidFill>
                          <a:latin typeface="Garamond" panose="02020404030301010803"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14</a:t>
                      </a:r>
                      <a:r>
                        <a:rPr lang="it-IT" sz="1400" b="1" baseline="0" dirty="0">
                          <a:solidFill>
                            <a:schemeClr val="tx1"/>
                          </a:solidFill>
                          <a:latin typeface="Garamond" panose="02020404030301010803" pitchFamily="18" charset="0"/>
                        </a:rPr>
                        <a:t>N</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15</a:t>
                      </a:r>
                      <a:r>
                        <a:rPr lang="it-IT" sz="1400" b="1" baseline="0" dirty="0">
                          <a:latin typeface="Garamond" panose="02020404030301010803" pitchFamily="18" charset="0"/>
                        </a:rPr>
                        <a:t> N</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16</a:t>
                      </a:r>
                      <a:r>
                        <a:rPr lang="it-IT" sz="1400" b="1" baseline="0" dirty="0">
                          <a:solidFill>
                            <a:schemeClr val="bg1"/>
                          </a:solidFill>
                          <a:latin typeface="Garamond" panose="02020404030301010803" pitchFamily="18" charset="0"/>
                        </a:rPr>
                        <a:t>N</a:t>
                      </a:r>
                      <a:endParaRPr lang="en-GB" sz="1400" b="1" dirty="0">
                        <a:solidFill>
                          <a:schemeClr val="bg1"/>
                        </a:solidFill>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563605"/>
                  </a:ext>
                </a:extLst>
              </a:tr>
              <a:tr h="756000">
                <a:tc>
                  <a:txBody>
                    <a:bodyPr/>
                    <a:lstStyle/>
                    <a:p>
                      <a:pPr algn="ctr"/>
                      <a:r>
                        <a:rPr lang="it-IT" sz="1400" b="1" baseline="30000" dirty="0">
                          <a:solidFill>
                            <a:schemeClr val="tx1"/>
                          </a:solidFill>
                          <a:latin typeface="Garamond" panose="02020404030301010803" pitchFamily="18" charset="0"/>
                        </a:rPr>
                        <a:t>11</a:t>
                      </a:r>
                      <a:r>
                        <a:rPr lang="it-IT" sz="1400" b="1" dirty="0">
                          <a:solidFill>
                            <a:schemeClr val="tx1"/>
                          </a:solidFill>
                          <a:latin typeface="Garamond" panose="02020404030301010803" pitchFamily="18" charset="0"/>
                        </a:rPr>
                        <a:t>C</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12</a:t>
                      </a:r>
                      <a:r>
                        <a:rPr lang="it-IT" sz="1400" b="1" baseline="0" dirty="0">
                          <a:latin typeface="Garamond" panose="02020404030301010803" pitchFamily="18" charset="0"/>
                        </a:rPr>
                        <a:t>C</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13</a:t>
                      </a:r>
                      <a:r>
                        <a:rPr lang="it-IT" sz="1400" b="1" baseline="0" dirty="0">
                          <a:latin typeface="Garamond" panose="02020404030301010803" pitchFamily="18" charset="0"/>
                        </a:rPr>
                        <a:t>C</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19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C</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06207"/>
                  </a:ext>
                </a:extLst>
              </a:tr>
            </a:tbl>
          </a:graphicData>
        </a:graphic>
      </p:graphicFrame>
      <p:sp>
        <p:nvSpPr>
          <p:cNvPr id="6" name="Rettangolo 5">
            <a:extLst>
              <a:ext uri="{FF2B5EF4-FFF2-40B4-BE49-F238E27FC236}">
                <a16:creationId xmlns:a16="http://schemas.microsoft.com/office/drawing/2014/main" id="{1DF5269D-DB97-40DA-B1F9-FA9B79E98954}"/>
              </a:ext>
            </a:extLst>
          </p:cNvPr>
          <p:cNvSpPr/>
          <p:nvPr/>
        </p:nvSpPr>
        <p:spPr>
          <a:xfrm>
            <a:off x="166384" y="404664"/>
            <a:ext cx="11917296" cy="369332"/>
          </a:xfrm>
          <a:prstGeom prst="rect">
            <a:avLst/>
          </a:prstGeom>
        </p:spPr>
        <p:txBody>
          <a:bodyPr wrap="square">
            <a:spAutoFit/>
          </a:bodyPr>
          <a:lstStyle/>
          <a:p>
            <a:r>
              <a:rPr lang="en-US" b="1" baseline="30000" dirty="0">
                <a:solidFill>
                  <a:srgbClr val="00B050"/>
                </a:solidFill>
                <a:cs typeface="Calibri Light" panose="020F0302020204030204" pitchFamily="34" charset="0"/>
              </a:rPr>
              <a:t>27</a:t>
            </a:r>
            <a:r>
              <a:rPr lang="en-US" b="1" dirty="0">
                <a:solidFill>
                  <a:srgbClr val="00B050"/>
                </a:solidFill>
                <a:cs typeface="Calibri Light" panose="020F0302020204030204" pitchFamily="34" charset="0"/>
              </a:rPr>
              <a:t>Al (40 </a:t>
            </a:r>
            <a:r>
              <a:rPr lang="en-US" b="1" dirty="0" err="1">
                <a:solidFill>
                  <a:srgbClr val="00B050"/>
                </a:solidFill>
                <a:cs typeface="Calibri Light" panose="020F0302020204030204" pitchFamily="34" charset="0"/>
              </a:rPr>
              <a:t>AMeV</a:t>
            </a:r>
            <a:r>
              <a:rPr lang="en-US" b="1" dirty="0">
                <a:solidFill>
                  <a:srgbClr val="00B050"/>
                </a:solidFill>
                <a:cs typeface="Calibri Light" panose="020F0302020204030204" pitchFamily="34" charset="0"/>
              </a:rPr>
              <a:t>)</a:t>
            </a:r>
            <a:r>
              <a:rPr lang="it-IT" b="1" dirty="0">
                <a:solidFill>
                  <a:srgbClr val="00B050"/>
                </a:solidFill>
              </a:rPr>
              <a:t> @ 2 kW on </a:t>
            </a:r>
            <a:r>
              <a:rPr lang="it-IT" b="1" baseline="30000" dirty="0">
                <a:solidFill>
                  <a:srgbClr val="00B050"/>
                </a:solidFill>
              </a:rPr>
              <a:t>9</a:t>
            </a:r>
            <a:r>
              <a:rPr lang="it-IT" b="1" dirty="0">
                <a:solidFill>
                  <a:srgbClr val="00B050"/>
                </a:solidFill>
              </a:rPr>
              <a:t>Be target</a:t>
            </a:r>
            <a:endParaRPr lang="en-GB" b="1" dirty="0">
              <a:solidFill>
                <a:srgbClr val="00B050"/>
              </a:solidFill>
            </a:endParaRPr>
          </a:p>
        </p:txBody>
      </p:sp>
      <p:sp>
        <p:nvSpPr>
          <p:cNvPr id="7" name="CasellaDiTesto 6">
            <a:extLst>
              <a:ext uri="{FF2B5EF4-FFF2-40B4-BE49-F238E27FC236}">
                <a16:creationId xmlns:a16="http://schemas.microsoft.com/office/drawing/2014/main" id="{7FBFFEF8-3926-4E95-B8E4-2FC3286237F6}"/>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8" name="CasellaDiTesto 7">
            <a:extLst>
              <a:ext uri="{FF2B5EF4-FFF2-40B4-BE49-F238E27FC236}">
                <a16:creationId xmlns:a16="http://schemas.microsoft.com/office/drawing/2014/main" id="{CC23EE35-DBB6-47F3-B76B-66E06D8BCD12}"/>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0541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33C59E-930A-42E0-A74F-0DC2A70A96E4}"/>
              </a:ext>
            </a:extLst>
          </p:cNvPr>
          <p:cNvSpPr>
            <a:spLocks noGrp="1"/>
          </p:cNvSpPr>
          <p:nvPr>
            <p:ph type="sldNum" sz="quarter" idx="12"/>
          </p:nvPr>
        </p:nvSpPr>
        <p:spPr/>
        <p:txBody>
          <a:bodyPr/>
          <a:lstStyle/>
          <a:p>
            <a:fld id="{825A1364-9D83-4D37-A282-5E5560CE45FB}" type="slidenum">
              <a:rPr lang="it-IT" smtClean="0"/>
              <a:pPr/>
              <a:t>30</a:t>
            </a:fld>
            <a:endParaRPr lang="it-IT"/>
          </a:p>
        </p:txBody>
      </p:sp>
      <p:graphicFrame>
        <p:nvGraphicFramePr>
          <p:cNvPr id="5" name="Tabella 2">
            <a:extLst>
              <a:ext uri="{FF2B5EF4-FFF2-40B4-BE49-F238E27FC236}">
                <a16:creationId xmlns:a16="http://schemas.microsoft.com/office/drawing/2014/main" id="{BD5AE38F-4970-4C51-AFBB-E1A030380241}"/>
              </a:ext>
            </a:extLst>
          </p:cNvPr>
          <p:cNvGraphicFramePr>
            <a:graphicFrameLocks noGrp="1"/>
          </p:cNvGraphicFramePr>
          <p:nvPr>
            <p:extLst>
              <p:ext uri="{D42A27DB-BD31-4B8C-83A1-F6EECF244321}">
                <p14:modId xmlns:p14="http://schemas.microsoft.com/office/powerpoint/2010/main" val="3935573826"/>
              </p:ext>
            </p:extLst>
          </p:nvPr>
        </p:nvGraphicFramePr>
        <p:xfrm>
          <a:off x="73482" y="765376"/>
          <a:ext cx="11340000" cy="604800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1189527118"/>
                    </a:ext>
                  </a:extLst>
                </a:gridCol>
                <a:gridCol w="756000">
                  <a:extLst>
                    <a:ext uri="{9D8B030D-6E8A-4147-A177-3AD203B41FA5}">
                      <a16:colId xmlns:a16="http://schemas.microsoft.com/office/drawing/2014/main" val="60445828"/>
                    </a:ext>
                  </a:extLst>
                </a:gridCol>
                <a:gridCol w="756000">
                  <a:extLst>
                    <a:ext uri="{9D8B030D-6E8A-4147-A177-3AD203B41FA5}">
                      <a16:colId xmlns:a16="http://schemas.microsoft.com/office/drawing/2014/main" val="2936893971"/>
                    </a:ext>
                  </a:extLst>
                </a:gridCol>
                <a:gridCol w="756000">
                  <a:extLst>
                    <a:ext uri="{9D8B030D-6E8A-4147-A177-3AD203B41FA5}">
                      <a16:colId xmlns:a16="http://schemas.microsoft.com/office/drawing/2014/main" val="3246594295"/>
                    </a:ext>
                  </a:extLst>
                </a:gridCol>
                <a:gridCol w="756000">
                  <a:extLst>
                    <a:ext uri="{9D8B030D-6E8A-4147-A177-3AD203B41FA5}">
                      <a16:colId xmlns:a16="http://schemas.microsoft.com/office/drawing/2014/main" val="2178818142"/>
                    </a:ext>
                  </a:extLst>
                </a:gridCol>
                <a:gridCol w="756000">
                  <a:extLst>
                    <a:ext uri="{9D8B030D-6E8A-4147-A177-3AD203B41FA5}">
                      <a16:colId xmlns:a16="http://schemas.microsoft.com/office/drawing/2014/main" val="1495904835"/>
                    </a:ext>
                  </a:extLst>
                </a:gridCol>
                <a:gridCol w="756000">
                  <a:extLst>
                    <a:ext uri="{9D8B030D-6E8A-4147-A177-3AD203B41FA5}">
                      <a16:colId xmlns:a16="http://schemas.microsoft.com/office/drawing/2014/main" val="556938100"/>
                    </a:ext>
                  </a:extLst>
                </a:gridCol>
                <a:gridCol w="756000">
                  <a:extLst>
                    <a:ext uri="{9D8B030D-6E8A-4147-A177-3AD203B41FA5}">
                      <a16:colId xmlns:a16="http://schemas.microsoft.com/office/drawing/2014/main" val="247219328"/>
                    </a:ext>
                  </a:extLst>
                </a:gridCol>
                <a:gridCol w="756000">
                  <a:extLst>
                    <a:ext uri="{9D8B030D-6E8A-4147-A177-3AD203B41FA5}">
                      <a16:colId xmlns:a16="http://schemas.microsoft.com/office/drawing/2014/main" val="914309900"/>
                    </a:ext>
                  </a:extLst>
                </a:gridCol>
                <a:gridCol w="756000">
                  <a:extLst>
                    <a:ext uri="{9D8B030D-6E8A-4147-A177-3AD203B41FA5}">
                      <a16:colId xmlns:a16="http://schemas.microsoft.com/office/drawing/2014/main" val="513805663"/>
                    </a:ext>
                  </a:extLst>
                </a:gridCol>
                <a:gridCol w="756000">
                  <a:extLst>
                    <a:ext uri="{9D8B030D-6E8A-4147-A177-3AD203B41FA5}">
                      <a16:colId xmlns:a16="http://schemas.microsoft.com/office/drawing/2014/main" val="3610662027"/>
                    </a:ext>
                  </a:extLst>
                </a:gridCol>
                <a:gridCol w="756000">
                  <a:extLst>
                    <a:ext uri="{9D8B030D-6E8A-4147-A177-3AD203B41FA5}">
                      <a16:colId xmlns:a16="http://schemas.microsoft.com/office/drawing/2014/main" val="1661395963"/>
                    </a:ext>
                  </a:extLst>
                </a:gridCol>
                <a:gridCol w="756000">
                  <a:extLst>
                    <a:ext uri="{9D8B030D-6E8A-4147-A177-3AD203B41FA5}">
                      <a16:colId xmlns:a16="http://schemas.microsoft.com/office/drawing/2014/main" val="1743020440"/>
                    </a:ext>
                  </a:extLst>
                </a:gridCol>
                <a:gridCol w="756000">
                  <a:extLst>
                    <a:ext uri="{9D8B030D-6E8A-4147-A177-3AD203B41FA5}">
                      <a16:colId xmlns:a16="http://schemas.microsoft.com/office/drawing/2014/main" val="2154055513"/>
                    </a:ext>
                  </a:extLst>
                </a:gridCol>
                <a:gridCol w="756000">
                  <a:extLst>
                    <a:ext uri="{9D8B030D-6E8A-4147-A177-3AD203B41FA5}">
                      <a16:colId xmlns:a16="http://schemas.microsoft.com/office/drawing/2014/main" val="524319196"/>
                    </a:ext>
                  </a:extLst>
                </a:gridCol>
              </a:tblGrid>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28</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29</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30</a:t>
                      </a:r>
                      <a:r>
                        <a:rPr lang="it-IT" sz="1400" b="1" dirty="0">
                          <a:solidFill>
                            <a:schemeClr val="tx1"/>
                          </a:solidFill>
                          <a:latin typeface="Garamond" panose="02020404030301010803"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9.6E6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2.7E8</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32</a:t>
                      </a:r>
                      <a:r>
                        <a:rPr lang="it-IT" sz="1400" b="1" dirty="0">
                          <a:solidFill>
                            <a:schemeClr val="tx1"/>
                          </a:solidFill>
                          <a:latin typeface="Garamond" panose="02020404030301010803" pitchFamily="18" charset="0"/>
                        </a:rPr>
                        <a:t>S</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it-IT" sz="1400" b="1" baseline="30000" dirty="0">
                          <a:latin typeface="Garamond" panose="02020404030301010803" pitchFamily="18" charset="0"/>
                        </a:rPr>
                        <a:t>33</a:t>
                      </a:r>
                      <a:r>
                        <a:rPr lang="it-IT" sz="1400" b="1"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34</a:t>
                      </a:r>
                      <a:r>
                        <a:rPr lang="it-IT" sz="1400" b="1" baseline="0"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1175370365"/>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27</a:t>
                      </a:r>
                      <a:r>
                        <a:rPr lang="it-IT" sz="1400" b="1" dirty="0">
                          <a:solidFill>
                            <a:schemeClr val="tx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7.9E4</a:t>
                      </a:r>
                    </a:p>
                    <a:p>
                      <a:pPr algn="ctr"/>
                      <a:r>
                        <a:rPr lang="en-GB" sz="1400" b="1" dirty="0">
                          <a:solidFill>
                            <a:schemeClr val="tx1"/>
                          </a:solidFill>
                          <a:latin typeface="Garamond" panose="02020404030301010803" pitchFamily="18"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28</a:t>
                      </a:r>
                      <a:r>
                        <a:rPr lang="it-IT" sz="1400" b="1" dirty="0">
                          <a:solidFill>
                            <a:schemeClr val="tx1"/>
                          </a:solidFill>
                          <a:latin typeface="Garamond" panose="02020404030301010803" pitchFamily="18" charset="0"/>
                        </a:rPr>
                        <a:t>P</a:t>
                      </a:r>
                    </a:p>
                    <a:p>
                      <a:pPr algn="ctr"/>
                      <a:r>
                        <a:rPr lang="it-IT" sz="1400" b="1" dirty="0">
                          <a:solidFill>
                            <a:schemeClr val="tx1"/>
                          </a:solidFill>
                          <a:latin typeface="Garamond" panose="02020404030301010803" pitchFamily="18" charset="0"/>
                        </a:rPr>
                        <a:t>2.9E6</a:t>
                      </a:r>
                    </a:p>
                    <a:p>
                      <a:pPr algn="ctr"/>
                      <a:r>
                        <a:rPr lang="it-IT" sz="1400" b="1" dirty="0">
                          <a:solidFill>
                            <a:schemeClr val="tx1"/>
                          </a:solidFill>
                          <a:latin typeface="Garamond" panose="02020404030301010803"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29</a:t>
                      </a:r>
                      <a:r>
                        <a:rPr lang="it-IT" sz="1400" b="1" dirty="0">
                          <a:solidFill>
                            <a:schemeClr val="tx1"/>
                          </a:solidFill>
                          <a:latin typeface="Garamond" panose="02020404030301010803" pitchFamily="18" charset="0"/>
                        </a:rPr>
                        <a:t>P</a:t>
                      </a:r>
                    </a:p>
                    <a:p>
                      <a:pPr algn="ctr"/>
                      <a:r>
                        <a:rPr lang="it-IT" sz="1400" b="1" dirty="0">
                          <a:solidFill>
                            <a:schemeClr val="tx1"/>
                          </a:solidFill>
                          <a:latin typeface="Garamond" panose="02020404030301010803" pitchFamily="18" charset="0"/>
                        </a:rPr>
                        <a:t>7.0E7</a:t>
                      </a:r>
                    </a:p>
                    <a:p>
                      <a:pPr algn="ctr"/>
                      <a:r>
                        <a:rPr lang="it-IT" sz="1400" b="1" dirty="0">
                          <a:solidFill>
                            <a:schemeClr val="tx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30</a:t>
                      </a:r>
                      <a:r>
                        <a:rPr lang="it-IT" sz="1400" b="1" dirty="0">
                          <a:solidFill>
                            <a:schemeClr val="tx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3.7E8</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31</a:t>
                      </a:r>
                      <a:r>
                        <a:rPr lang="it-IT" sz="1400" b="1" dirty="0">
                          <a:latin typeface="Garamond" panose="02020404030301010803" pitchFamily="18" charset="0"/>
                        </a:rPr>
                        <a:t>P</a:t>
                      </a:r>
                      <a:endParaRPr lang="en-GB" sz="1400" b="1" dirty="0">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7.2E6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6.8E3</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0" dirty="0">
                          <a:solidFill>
                            <a:schemeClr val="bg1"/>
                          </a:solidFill>
                          <a:latin typeface="Garamond" panose="02020404030301010803" pitchFamily="18"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4085391584"/>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400" b="1" baseline="30000" dirty="0">
                          <a:solidFill>
                            <a:schemeClr val="tx1"/>
                          </a:solidFill>
                          <a:latin typeface="Garamond" panose="02020404030301010803" pitchFamily="18" charset="0"/>
                        </a:rPr>
                        <a:t>23</a:t>
                      </a:r>
                      <a:r>
                        <a:rPr lang="it-IT" sz="1400" b="1" dirty="0">
                          <a:solidFill>
                            <a:schemeClr val="tx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24</a:t>
                      </a:r>
                      <a:r>
                        <a:rPr lang="it-IT" sz="1400" b="1" dirty="0">
                          <a:solidFill>
                            <a:schemeClr val="tx1"/>
                          </a:solidFill>
                          <a:latin typeface="Garamond" panose="02020404030301010803" pitchFamily="18" charset="0"/>
                        </a:rPr>
                        <a:t>Si</a:t>
                      </a:r>
                    </a:p>
                    <a:p>
                      <a:pPr algn="ct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25</a:t>
                      </a:r>
                      <a:r>
                        <a:rPr lang="en-GB" sz="1400" b="1" dirty="0">
                          <a:solidFill>
                            <a:schemeClr val="tx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26</a:t>
                      </a:r>
                      <a:r>
                        <a:rPr lang="en-GB" sz="1400" b="1" dirty="0">
                          <a:solidFill>
                            <a:schemeClr val="tx1"/>
                          </a:solidFill>
                          <a:latin typeface="Garamond" panose="02020404030301010803" pitchFamily="18" charset="0"/>
                        </a:rPr>
                        <a:t>Si</a:t>
                      </a:r>
                    </a:p>
                    <a:p>
                      <a:pPr algn="ctr"/>
                      <a:r>
                        <a:rPr lang="en-GB" sz="1400" b="1" dirty="0">
                          <a:solidFill>
                            <a:schemeClr val="tx1"/>
                          </a:solidFill>
                          <a:latin typeface="Garamond" panose="02020404030301010803" pitchFamily="18" charset="0"/>
                        </a:rPr>
                        <a:t>1.1E6</a:t>
                      </a:r>
                    </a:p>
                    <a:p>
                      <a:pPr algn="ctr"/>
                      <a:r>
                        <a:rPr lang="en-GB" sz="1400" b="1" dirty="0">
                          <a:solidFill>
                            <a:schemeClr val="tx1"/>
                          </a:solidFill>
                          <a:latin typeface="Garamond" panose="02020404030301010803" pitchFamily="18"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2.0E7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30</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31</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6.1E5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32</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2.2E3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33</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34</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2811347640"/>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25</a:t>
                      </a:r>
                      <a:r>
                        <a:rPr lang="en-GB" sz="1400" b="1" dirty="0">
                          <a:solidFill>
                            <a:schemeClr val="tx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tx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1.0E7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30</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8.8E4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31</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32</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33</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153428463"/>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23</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24</a:t>
                      </a:r>
                      <a:r>
                        <a:rPr lang="en-GB"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25</a:t>
                      </a:r>
                      <a:r>
                        <a:rPr lang="it-IT" sz="1400" b="1" dirty="0">
                          <a:solidFill>
                            <a:schemeClr val="tx1"/>
                          </a:solidFill>
                          <a:latin typeface="Garamond" panose="02020404030301010803" pitchFamily="18" charset="0"/>
                        </a:rPr>
                        <a:t>Mg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26</a:t>
                      </a:r>
                      <a:r>
                        <a:rPr lang="it-IT" sz="1400" b="1" dirty="0">
                          <a:solidFill>
                            <a:schemeClr val="tx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27</a:t>
                      </a:r>
                      <a:r>
                        <a:rPr lang="it-IT" sz="1400" b="1" dirty="0">
                          <a:solidFill>
                            <a:schemeClr val="bg1"/>
                          </a:solidFill>
                          <a:latin typeface="Garamond" panose="02020404030301010803" pitchFamily="18" charset="0"/>
                        </a:rPr>
                        <a:t>Mg</a:t>
                      </a:r>
                    </a:p>
                    <a:p>
                      <a:pPr algn="ctr"/>
                      <a:r>
                        <a:rPr lang="it-IT" sz="1400" b="1" dirty="0">
                          <a:solidFill>
                            <a:schemeClr val="bg1"/>
                          </a:solidFill>
                          <a:latin typeface="Garamond" panose="02020404030301010803" pitchFamily="18" charset="0"/>
                        </a:rPr>
                        <a:t>5.6E6</a:t>
                      </a:r>
                    </a:p>
                    <a:p>
                      <a:pPr algn="ctr"/>
                      <a:r>
                        <a:rPr lang="it-IT" sz="1400" b="1" dirty="0">
                          <a:solidFill>
                            <a:schemeClr val="bg1"/>
                          </a:solidFill>
                          <a:latin typeface="Garamond" panose="02020404030301010803"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28</a:t>
                      </a:r>
                      <a:r>
                        <a:rPr lang="it-IT" sz="1400" b="1" dirty="0">
                          <a:solidFill>
                            <a:schemeClr val="bg1"/>
                          </a:solidFill>
                          <a:latin typeface="Garamond" panose="02020404030301010803" pitchFamily="18" charset="0"/>
                        </a:rPr>
                        <a:t>Mg</a:t>
                      </a:r>
                    </a:p>
                    <a:p>
                      <a:pPr algn="ctr"/>
                      <a:r>
                        <a:rPr lang="it-IT" sz="1400" b="1" dirty="0">
                          <a:solidFill>
                            <a:schemeClr val="bg1"/>
                          </a:solidFill>
                          <a:latin typeface="Garamond" panose="02020404030301010803" pitchFamily="18" charset="0"/>
                        </a:rPr>
                        <a:t>6.6E5</a:t>
                      </a:r>
                    </a:p>
                    <a:p>
                      <a:pPr algn="ctr"/>
                      <a:r>
                        <a:rPr lang="it-IT" sz="1400" b="1" dirty="0">
                          <a:solidFill>
                            <a:schemeClr val="bg1"/>
                          </a:solidFill>
                          <a:latin typeface="Garamond" panose="02020404030301010803"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29</a:t>
                      </a:r>
                      <a:r>
                        <a:rPr lang="it-IT" sz="1400" b="1" dirty="0">
                          <a:solidFill>
                            <a:schemeClr val="bg1"/>
                          </a:solidFill>
                          <a:latin typeface="Garamond" panose="02020404030301010803" pitchFamily="18" charset="0"/>
                        </a:rPr>
                        <a:t>Mg</a:t>
                      </a:r>
                    </a:p>
                    <a:p>
                      <a:pPr algn="ctr"/>
                      <a:r>
                        <a:rPr lang="it-IT" sz="1400" b="1" dirty="0">
                          <a:solidFill>
                            <a:schemeClr val="bg1"/>
                          </a:solidFill>
                          <a:latin typeface="Garamond" panose="02020404030301010803" pitchFamily="18" charset="0"/>
                        </a:rPr>
                        <a:t>6.4E3</a:t>
                      </a:r>
                    </a:p>
                    <a:p>
                      <a:pPr algn="ctr"/>
                      <a:r>
                        <a:rPr lang="it-IT" sz="1400" b="1" dirty="0">
                          <a:solidFill>
                            <a:schemeClr val="bg1"/>
                          </a:solidFill>
                          <a:latin typeface="Garamond" panose="02020404030301010803"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30</a:t>
                      </a:r>
                      <a:r>
                        <a:rPr lang="it-IT" sz="1400" b="1" dirty="0">
                          <a:solidFill>
                            <a:schemeClr val="bg1"/>
                          </a:solidFill>
                          <a:latin typeface="Garamond" panose="02020404030301010803" pitchFamily="18" charset="0"/>
                        </a:rPr>
                        <a:t>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49430"/>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baseline="30000" dirty="0">
                          <a:solidFill>
                            <a:schemeClr val="tx1"/>
                          </a:solidFill>
                          <a:latin typeface="Garamond" panose="02020404030301010803" pitchFamily="18" charset="0"/>
                        </a:rPr>
                        <a:t>23</a:t>
                      </a:r>
                      <a:r>
                        <a:rPr lang="en-GB" sz="1400" b="1" dirty="0">
                          <a:solidFill>
                            <a:schemeClr val="tx1"/>
                          </a:solidFill>
                          <a:latin typeface="Garamond" panose="02020404030301010803" pitchFamily="18"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2.6E6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3.6E5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2.8E4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29</a:t>
                      </a:r>
                      <a:r>
                        <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587699"/>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19</a:t>
                      </a:r>
                      <a:r>
                        <a:rPr lang="it-IT" sz="1400" b="1" dirty="0">
                          <a:solidFill>
                            <a:schemeClr val="tx1"/>
                          </a:solidFill>
                          <a:latin typeface="Garamond" panose="02020404030301010803" pitchFamily="18" charset="0"/>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20</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it-IT" sz="1400" b="1" baseline="30000" dirty="0">
                          <a:solidFill>
                            <a:schemeClr val="tx1"/>
                          </a:solidFill>
                          <a:latin typeface="Garamond" panose="02020404030301010803" pitchFamily="18" charset="0"/>
                        </a:rPr>
                        <a:t>21</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22</a:t>
                      </a:r>
                      <a:r>
                        <a:rPr lang="it-IT" sz="1400" b="1" dirty="0">
                          <a:solidFill>
                            <a:schemeClr val="tx1"/>
                          </a:solidFill>
                          <a:latin typeface="Garamond" panose="02020404030301010803" pitchFamily="18" charset="0"/>
                        </a:rPr>
                        <a:t>Ne</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1.2E4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8.7E2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42</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Ne</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4660732"/>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17</a:t>
                      </a:r>
                      <a:r>
                        <a:rPr lang="it-IT" sz="1400" b="1" dirty="0">
                          <a:solidFill>
                            <a:schemeClr val="tx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18</a:t>
                      </a:r>
                      <a:r>
                        <a:rPr lang="it-IT" sz="1400" b="1" dirty="0">
                          <a:solidFill>
                            <a:schemeClr val="tx1"/>
                          </a:solidFill>
                          <a:latin typeface="Garamond" panose="02020404030301010803" pitchFamily="18" charset="0"/>
                        </a:rPr>
                        <a:t>F</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19</a:t>
                      </a:r>
                      <a:r>
                        <a:rPr lang="it-IT" sz="1400" b="1" dirty="0">
                          <a:latin typeface="Garamond" panose="02020404030301010803" pitchFamily="18" charset="0"/>
                        </a:rPr>
                        <a:t>F</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20</a:t>
                      </a:r>
                      <a:r>
                        <a:rPr lang="it-IT" sz="1400" b="1" dirty="0">
                          <a:solidFill>
                            <a:schemeClr val="bg1"/>
                          </a:solidFill>
                          <a:latin typeface="Garamond" panose="02020404030301010803"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22</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27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F</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909273"/>
                  </a:ext>
                </a:extLst>
              </a:tr>
            </a:tbl>
          </a:graphicData>
        </a:graphic>
      </p:graphicFrame>
      <p:sp>
        <p:nvSpPr>
          <p:cNvPr id="6" name="Rettangolo 5">
            <a:extLst>
              <a:ext uri="{FF2B5EF4-FFF2-40B4-BE49-F238E27FC236}">
                <a16:creationId xmlns:a16="http://schemas.microsoft.com/office/drawing/2014/main" id="{ADD88365-10B4-4B32-868C-4D17B7CFED33}"/>
              </a:ext>
            </a:extLst>
          </p:cNvPr>
          <p:cNvSpPr/>
          <p:nvPr/>
        </p:nvSpPr>
        <p:spPr>
          <a:xfrm>
            <a:off x="0" y="432055"/>
            <a:ext cx="11917296" cy="369332"/>
          </a:xfrm>
          <a:prstGeom prst="rect">
            <a:avLst/>
          </a:prstGeom>
        </p:spPr>
        <p:txBody>
          <a:bodyPr wrap="square">
            <a:spAutoFit/>
          </a:bodyPr>
          <a:lstStyle/>
          <a:p>
            <a:r>
              <a:rPr lang="en-US" b="1" baseline="30000" dirty="0">
                <a:solidFill>
                  <a:srgbClr val="00B050"/>
                </a:solidFill>
                <a:cs typeface="Calibri Light" panose="020F0302020204030204" pitchFamily="34" charset="0"/>
              </a:rPr>
              <a:t>32</a:t>
            </a:r>
            <a:r>
              <a:rPr lang="en-US" b="1" dirty="0">
                <a:solidFill>
                  <a:srgbClr val="00B050"/>
                </a:solidFill>
                <a:cs typeface="Calibri Light" panose="020F0302020204030204" pitchFamily="34" charset="0"/>
              </a:rPr>
              <a:t>S (50 </a:t>
            </a:r>
            <a:r>
              <a:rPr lang="en-US" b="1" dirty="0" err="1">
                <a:solidFill>
                  <a:srgbClr val="00B050"/>
                </a:solidFill>
                <a:cs typeface="Calibri Light" panose="020F0302020204030204" pitchFamily="34" charset="0"/>
              </a:rPr>
              <a:t>AMeV</a:t>
            </a:r>
            <a:r>
              <a:rPr lang="en-US" b="1" dirty="0">
                <a:solidFill>
                  <a:srgbClr val="00B050"/>
                </a:solidFill>
                <a:cs typeface="Calibri Light" panose="020F0302020204030204" pitchFamily="34" charset="0"/>
              </a:rPr>
              <a:t>)</a:t>
            </a:r>
            <a:r>
              <a:rPr lang="it-IT" b="1" dirty="0">
                <a:solidFill>
                  <a:srgbClr val="00B050"/>
                </a:solidFill>
              </a:rPr>
              <a:t>@ 2 kW on </a:t>
            </a:r>
            <a:r>
              <a:rPr lang="it-IT" b="1" baseline="30000" dirty="0">
                <a:solidFill>
                  <a:srgbClr val="00B050"/>
                </a:solidFill>
              </a:rPr>
              <a:t>9</a:t>
            </a:r>
            <a:r>
              <a:rPr lang="it-IT" b="1" dirty="0">
                <a:solidFill>
                  <a:srgbClr val="00B050"/>
                </a:solidFill>
              </a:rPr>
              <a:t>Be target</a:t>
            </a:r>
            <a:endParaRPr lang="en-GB" b="1" dirty="0">
              <a:solidFill>
                <a:srgbClr val="00B050"/>
              </a:solidFill>
            </a:endParaRPr>
          </a:p>
        </p:txBody>
      </p:sp>
      <p:sp>
        <p:nvSpPr>
          <p:cNvPr id="7" name="CasellaDiTesto 6">
            <a:extLst>
              <a:ext uri="{FF2B5EF4-FFF2-40B4-BE49-F238E27FC236}">
                <a16:creationId xmlns:a16="http://schemas.microsoft.com/office/drawing/2014/main" id="{94E602FA-782F-4FF1-9F7B-AE9FF5ACF9F6}"/>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8" name="CasellaDiTesto 7">
            <a:extLst>
              <a:ext uri="{FF2B5EF4-FFF2-40B4-BE49-F238E27FC236}">
                <a16:creationId xmlns:a16="http://schemas.microsoft.com/office/drawing/2014/main" id="{E2B1B8E3-BA52-4AFC-B8DB-7B8E8A8DDA54}"/>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077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0581E88-3128-4BF6-BC76-B0C80DAA999D}"/>
              </a:ext>
            </a:extLst>
          </p:cNvPr>
          <p:cNvSpPr>
            <a:spLocks noGrp="1"/>
          </p:cNvSpPr>
          <p:nvPr>
            <p:ph type="sldNum" sz="quarter" idx="12"/>
          </p:nvPr>
        </p:nvSpPr>
        <p:spPr/>
        <p:txBody>
          <a:bodyPr/>
          <a:lstStyle/>
          <a:p>
            <a:fld id="{825A1364-9D83-4D37-A282-5E5560CE45FB}" type="slidenum">
              <a:rPr lang="it-IT" smtClean="0"/>
              <a:pPr/>
              <a:t>31</a:t>
            </a:fld>
            <a:endParaRPr lang="it-IT"/>
          </a:p>
        </p:txBody>
      </p:sp>
      <p:sp>
        <p:nvSpPr>
          <p:cNvPr id="5" name="Rettangolo 4">
            <a:extLst>
              <a:ext uri="{FF2B5EF4-FFF2-40B4-BE49-F238E27FC236}">
                <a16:creationId xmlns:a16="http://schemas.microsoft.com/office/drawing/2014/main" id="{64EED6A7-BF13-4179-A691-6B284A998D60}"/>
              </a:ext>
            </a:extLst>
          </p:cNvPr>
          <p:cNvSpPr/>
          <p:nvPr/>
        </p:nvSpPr>
        <p:spPr>
          <a:xfrm>
            <a:off x="547281" y="636029"/>
            <a:ext cx="11917296" cy="369332"/>
          </a:xfrm>
          <a:prstGeom prst="rect">
            <a:avLst/>
          </a:prstGeom>
        </p:spPr>
        <p:txBody>
          <a:bodyPr wrap="square">
            <a:spAutoFit/>
          </a:bodyPr>
          <a:lstStyle/>
          <a:p>
            <a:r>
              <a:rPr lang="en-US" b="1" baseline="30000" dirty="0">
                <a:solidFill>
                  <a:srgbClr val="00B050"/>
                </a:solidFill>
                <a:cs typeface="Calibri Light" panose="020F0302020204030204" pitchFamily="34" charset="0"/>
              </a:rPr>
              <a:t>36</a:t>
            </a:r>
            <a:r>
              <a:rPr lang="en-US" b="1" dirty="0">
                <a:solidFill>
                  <a:srgbClr val="00B050"/>
                </a:solidFill>
                <a:cs typeface="Calibri Light" panose="020F0302020204030204" pitchFamily="34" charset="0"/>
              </a:rPr>
              <a:t>Ar</a:t>
            </a:r>
            <a:r>
              <a:rPr lang="it-IT" b="1" dirty="0">
                <a:solidFill>
                  <a:srgbClr val="00B050"/>
                </a:solidFill>
              </a:rPr>
              <a:t> (40 </a:t>
            </a:r>
            <a:r>
              <a:rPr lang="it-IT" b="1" dirty="0" err="1">
                <a:solidFill>
                  <a:srgbClr val="00B050"/>
                </a:solidFill>
              </a:rPr>
              <a:t>AMeV</a:t>
            </a:r>
            <a:r>
              <a:rPr lang="it-IT" b="1" dirty="0">
                <a:solidFill>
                  <a:srgbClr val="00B050"/>
                </a:solidFill>
              </a:rPr>
              <a:t>) 2 kW on </a:t>
            </a:r>
            <a:r>
              <a:rPr lang="it-IT" b="1" baseline="30000" dirty="0">
                <a:solidFill>
                  <a:srgbClr val="00B050"/>
                </a:solidFill>
              </a:rPr>
              <a:t>9</a:t>
            </a:r>
            <a:r>
              <a:rPr lang="it-IT" b="1" dirty="0">
                <a:solidFill>
                  <a:srgbClr val="00B050"/>
                </a:solidFill>
              </a:rPr>
              <a:t>Be target</a:t>
            </a:r>
            <a:endParaRPr lang="en-GB" b="1" dirty="0">
              <a:solidFill>
                <a:srgbClr val="00B050"/>
              </a:solidFill>
            </a:endParaRPr>
          </a:p>
        </p:txBody>
      </p:sp>
      <p:graphicFrame>
        <p:nvGraphicFramePr>
          <p:cNvPr id="6" name="Tabella 2">
            <a:extLst>
              <a:ext uri="{FF2B5EF4-FFF2-40B4-BE49-F238E27FC236}">
                <a16:creationId xmlns:a16="http://schemas.microsoft.com/office/drawing/2014/main" id="{3D3E0762-A198-4956-ABEB-7F684D119947}"/>
              </a:ext>
            </a:extLst>
          </p:cNvPr>
          <p:cNvGraphicFramePr>
            <a:graphicFrameLocks noGrp="1"/>
          </p:cNvGraphicFramePr>
          <p:nvPr>
            <p:extLst>
              <p:ext uri="{D42A27DB-BD31-4B8C-83A1-F6EECF244321}">
                <p14:modId xmlns:p14="http://schemas.microsoft.com/office/powerpoint/2010/main" val="400170422"/>
              </p:ext>
            </p:extLst>
          </p:nvPr>
        </p:nvGraphicFramePr>
        <p:xfrm>
          <a:off x="547281" y="1041365"/>
          <a:ext cx="10584000" cy="529200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1871259160"/>
                    </a:ext>
                  </a:extLst>
                </a:gridCol>
                <a:gridCol w="756000">
                  <a:extLst>
                    <a:ext uri="{9D8B030D-6E8A-4147-A177-3AD203B41FA5}">
                      <a16:colId xmlns:a16="http://schemas.microsoft.com/office/drawing/2014/main" val="1690436419"/>
                    </a:ext>
                  </a:extLst>
                </a:gridCol>
                <a:gridCol w="756000">
                  <a:extLst>
                    <a:ext uri="{9D8B030D-6E8A-4147-A177-3AD203B41FA5}">
                      <a16:colId xmlns:a16="http://schemas.microsoft.com/office/drawing/2014/main" val="3465761012"/>
                    </a:ext>
                  </a:extLst>
                </a:gridCol>
                <a:gridCol w="756000">
                  <a:extLst>
                    <a:ext uri="{9D8B030D-6E8A-4147-A177-3AD203B41FA5}">
                      <a16:colId xmlns:a16="http://schemas.microsoft.com/office/drawing/2014/main" val="3809299277"/>
                    </a:ext>
                  </a:extLst>
                </a:gridCol>
                <a:gridCol w="756000">
                  <a:extLst>
                    <a:ext uri="{9D8B030D-6E8A-4147-A177-3AD203B41FA5}">
                      <a16:colId xmlns:a16="http://schemas.microsoft.com/office/drawing/2014/main" val="3236159659"/>
                    </a:ext>
                  </a:extLst>
                </a:gridCol>
                <a:gridCol w="756000">
                  <a:extLst>
                    <a:ext uri="{9D8B030D-6E8A-4147-A177-3AD203B41FA5}">
                      <a16:colId xmlns:a16="http://schemas.microsoft.com/office/drawing/2014/main" val="720909015"/>
                    </a:ext>
                  </a:extLst>
                </a:gridCol>
                <a:gridCol w="756000">
                  <a:extLst>
                    <a:ext uri="{9D8B030D-6E8A-4147-A177-3AD203B41FA5}">
                      <a16:colId xmlns:a16="http://schemas.microsoft.com/office/drawing/2014/main" val="1189527118"/>
                    </a:ext>
                  </a:extLst>
                </a:gridCol>
                <a:gridCol w="756000">
                  <a:extLst>
                    <a:ext uri="{9D8B030D-6E8A-4147-A177-3AD203B41FA5}">
                      <a16:colId xmlns:a16="http://schemas.microsoft.com/office/drawing/2014/main" val="60445828"/>
                    </a:ext>
                  </a:extLst>
                </a:gridCol>
                <a:gridCol w="756000">
                  <a:extLst>
                    <a:ext uri="{9D8B030D-6E8A-4147-A177-3AD203B41FA5}">
                      <a16:colId xmlns:a16="http://schemas.microsoft.com/office/drawing/2014/main" val="2936893971"/>
                    </a:ext>
                  </a:extLst>
                </a:gridCol>
                <a:gridCol w="756000">
                  <a:extLst>
                    <a:ext uri="{9D8B030D-6E8A-4147-A177-3AD203B41FA5}">
                      <a16:colId xmlns:a16="http://schemas.microsoft.com/office/drawing/2014/main" val="3246594295"/>
                    </a:ext>
                  </a:extLst>
                </a:gridCol>
                <a:gridCol w="756000">
                  <a:extLst>
                    <a:ext uri="{9D8B030D-6E8A-4147-A177-3AD203B41FA5}">
                      <a16:colId xmlns:a16="http://schemas.microsoft.com/office/drawing/2014/main" val="2178818142"/>
                    </a:ext>
                  </a:extLst>
                </a:gridCol>
                <a:gridCol w="756000">
                  <a:extLst>
                    <a:ext uri="{9D8B030D-6E8A-4147-A177-3AD203B41FA5}">
                      <a16:colId xmlns:a16="http://schemas.microsoft.com/office/drawing/2014/main" val="1495904835"/>
                    </a:ext>
                  </a:extLst>
                </a:gridCol>
                <a:gridCol w="756000">
                  <a:extLst>
                    <a:ext uri="{9D8B030D-6E8A-4147-A177-3AD203B41FA5}">
                      <a16:colId xmlns:a16="http://schemas.microsoft.com/office/drawing/2014/main" val="556938100"/>
                    </a:ext>
                  </a:extLst>
                </a:gridCol>
                <a:gridCol w="756000">
                  <a:extLst>
                    <a:ext uri="{9D8B030D-6E8A-4147-A177-3AD203B41FA5}">
                      <a16:colId xmlns:a16="http://schemas.microsoft.com/office/drawing/2014/main" val="247219328"/>
                    </a:ext>
                  </a:extLst>
                </a:gridCol>
              </a:tblGrid>
              <a:tr h="756000">
                <a:tc>
                  <a:txBody>
                    <a:bodyPr/>
                    <a:lstStyle/>
                    <a:p>
                      <a:pPr algn="ctr"/>
                      <a:r>
                        <a:rPr lang="it-IT" sz="1400" b="1" dirty="0">
                          <a:latin typeface="Garamond" panose="02020404030301010803" pitchFamily="18" charset="0"/>
                        </a:rPr>
                        <a:t>ù</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7030A0"/>
                        </a:solidFill>
                        <a:latin typeface="Garamond" panose="02020404030301010803" pitchFamily="18" charset="0"/>
                      </a:endParaRPr>
                    </a:p>
                    <a:p>
                      <a:pPr algn="ctr"/>
                      <a:endParaRPr lang="en-GB" sz="1400" b="1" dirty="0">
                        <a:solidFill>
                          <a:srgbClr val="7030A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35</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6.1E4</a:t>
                      </a:r>
                    </a:p>
                    <a:p>
                      <a:pPr algn="ctr"/>
                      <a:r>
                        <a:rPr lang="it-IT" sz="1400" b="1" dirty="0">
                          <a:solidFill>
                            <a:schemeClr val="tx1"/>
                          </a:solidFill>
                          <a:latin typeface="Garamond" panose="02020404030301010803" pitchFamily="18"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36</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4.2E6</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37</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3.8E6</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38</a:t>
                      </a:r>
                      <a:r>
                        <a:rPr lang="it-IT" sz="1400" b="1" dirty="0">
                          <a:solidFill>
                            <a:schemeClr val="tx1"/>
                          </a:solidFill>
                          <a:latin typeface="Garamond" panose="02020404030301010803" pitchFamily="18" charset="0"/>
                        </a:rPr>
                        <a:t>K</a:t>
                      </a:r>
                    </a:p>
                    <a:p>
                      <a:pPr algn="ctr"/>
                      <a:r>
                        <a:rPr lang="it-IT" sz="1400" b="1" dirty="0">
                          <a:solidFill>
                            <a:schemeClr val="tx1"/>
                          </a:solidFill>
                          <a:latin typeface="Garamond" panose="02020404030301010803" pitchFamily="18" charset="0"/>
                        </a:rPr>
                        <a:t>6.3E5</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39</a:t>
                      </a:r>
                      <a:r>
                        <a:rPr lang="it-IT" sz="1400" b="1" dirty="0">
                          <a:solidFill>
                            <a:schemeClr val="tx1"/>
                          </a:solidFill>
                          <a:latin typeface="Garamond" panose="02020404030301010803" pitchFamily="18" charset="0"/>
                        </a:rPr>
                        <a:t>K</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tx1"/>
                          </a:solidFill>
                          <a:latin typeface="Garamond" panose="02020404030301010803" pitchFamily="18" charset="0"/>
                        </a:rPr>
                        <a:t>40</a:t>
                      </a:r>
                      <a:r>
                        <a:rPr lang="it-IT" sz="1400" b="1" dirty="0">
                          <a:solidFill>
                            <a:schemeClr val="tx1"/>
                          </a:solidFill>
                          <a:latin typeface="Garamond" panose="02020404030301010803" pitchFamily="18" charset="0"/>
                        </a:rPr>
                        <a:t>K</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400" b="1" baseline="30000" dirty="0">
                          <a:solidFill>
                            <a:schemeClr val="tx1"/>
                          </a:solidFill>
                          <a:latin typeface="Garamond" panose="02020404030301010803" pitchFamily="18" charset="0"/>
                        </a:rPr>
                        <a:t>41</a:t>
                      </a:r>
                      <a:r>
                        <a:rPr lang="it-IT" sz="1400" b="1" dirty="0">
                          <a:solidFill>
                            <a:schemeClr val="tx1"/>
                          </a:solidFill>
                          <a:latin typeface="Garamond" panose="02020404030301010803" pitchFamily="18" charset="0"/>
                        </a:rPr>
                        <a:t>K</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42</a:t>
                      </a:r>
                      <a:r>
                        <a:rPr lang="it-IT" sz="1400" b="1" dirty="0">
                          <a:solidFill>
                            <a:schemeClr val="bg1"/>
                          </a:solidFill>
                          <a:latin typeface="Garamond" panose="02020404030301010803" pitchFamily="18" charset="0"/>
                        </a:rPr>
                        <a:t>K</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43</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K</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1726909273"/>
                  </a:ext>
                </a:extLst>
              </a:tr>
              <a:tr h="756000">
                <a:tc>
                  <a:txBody>
                    <a:bodyPr/>
                    <a:lstStyle/>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Ar</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32</a:t>
                      </a:r>
                      <a:r>
                        <a:rPr lang="it-IT" sz="1400" b="1" dirty="0">
                          <a:solidFill>
                            <a:schemeClr val="tx1"/>
                          </a:solidFill>
                          <a:latin typeface="Garamond" panose="02020404030301010803" pitchFamily="18" charset="0"/>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33</a:t>
                      </a:r>
                      <a:r>
                        <a:rPr lang="it-IT" sz="1400" b="1" dirty="0">
                          <a:solidFill>
                            <a:schemeClr val="tx1"/>
                          </a:solidFill>
                          <a:latin typeface="Garamond" panose="02020404030301010803" pitchFamily="18" charset="0"/>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1.9E5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tx1"/>
                          </a:solidFill>
                          <a:latin typeface="Garamond" panose="02020404030301010803" pitchFamily="18" charset="0"/>
                        </a:rPr>
                        <a:t>37</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34</a:t>
                      </a:r>
                      <a:r>
                        <a:rPr lang="it-IT" sz="1400" b="1" dirty="0">
                          <a:solidFill>
                            <a:schemeClr val="tx1"/>
                          </a:solidFill>
                          <a:latin typeface="Garamond" panose="02020404030301010803" pitchFamily="18" charset="0"/>
                        </a:rPr>
                        <a:t>Ar</a:t>
                      </a:r>
                    </a:p>
                    <a:p>
                      <a:pPr algn="ctr"/>
                      <a:r>
                        <a:rPr lang="it-IT" sz="1400" b="1" dirty="0">
                          <a:solidFill>
                            <a:schemeClr val="tx1"/>
                          </a:solidFill>
                          <a:latin typeface="Garamond" panose="02020404030301010803" pitchFamily="18" charset="0"/>
                        </a:rPr>
                        <a:t>8.2E6</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35</a:t>
                      </a:r>
                      <a:r>
                        <a:rPr lang="it-IT" sz="1400" b="1" dirty="0">
                          <a:solidFill>
                            <a:schemeClr val="tx1"/>
                          </a:solidFill>
                          <a:latin typeface="Garamond" panose="02020404030301010803" pitchFamily="18" charset="0"/>
                        </a:rPr>
                        <a:t>Ar</a:t>
                      </a:r>
                    </a:p>
                    <a:p>
                      <a:pPr algn="ctr"/>
                      <a:r>
                        <a:rPr lang="it-IT" sz="1400" b="1" dirty="0">
                          <a:solidFill>
                            <a:schemeClr val="tx1"/>
                          </a:solidFill>
                          <a:latin typeface="Garamond" panose="02020404030301010803" pitchFamily="18" charset="0"/>
                        </a:rPr>
                        <a:t>2.7E8</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36</a:t>
                      </a:r>
                      <a:r>
                        <a:rPr lang="it-IT" sz="1400" b="1" dirty="0">
                          <a:solidFill>
                            <a:schemeClr val="tx1"/>
                          </a:solidFill>
                          <a:latin typeface="Garamond" panose="02020404030301010803" pitchFamily="18" charset="0"/>
                        </a:rPr>
                        <a:t>Ar</a:t>
                      </a:r>
                      <a:endParaRPr lang="en-GB" sz="1400" b="1" dirty="0">
                        <a:solidFill>
                          <a:schemeClr val="tx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it-IT" sz="1400" b="1" baseline="30000" dirty="0">
                          <a:solidFill>
                            <a:schemeClr val="tx1"/>
                          </a:solidFill>
                          <a:latin typeface="Garamond" panose="02020404030301010803" pitchFamily="18" charset="0"/>
                        </a:rPr>
                        <a:t>37</a:t>
                      </a:r>
                      <a:r>
                        <a:rPr lang="it-IT" sz="1400" b="1" dirty="0">
                          <a:solidFill>
                            <a:schemeClr val="tx1"/>
                          </a:solidFill>
                          <a:latin typeface="Garamond" panose="02020404030301010803" pitchFamily="18" charset="0"/>
                        </a:rPr>
                        <a:t>Ar</a:t>
                      </a:r>
                    </a:p>
                    <a:p>
                      <a:pPr algn="ctr"/>
                      <a:r>
                        <a:rPr lang="it-IT" sz="1400" b="1" dirty="0">
                          <a:solidFill>
                            <a:schemeClr val="tx1"/>
                          </a:solidFill>
                          <a:latin typeface="Garamond" panose="02020404030301010803" pitchFamily="18" charset="0"/>
                        </a:rPr>
                        <a:t>2.9E6</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38</a:t>
                      </a:r>
                      <a:r>
                        <a:rPr lang="it-IT" sz="1400" b="1" dirty="0">
                          <a:latin typeface="Garamond" panose="02020404030301010803" pitchFamily="18" charset="0"/>
                        </a:rPr>
                        <a:t>Ar</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39</a:t>
                      </a:r>
                      <a:r>
                        <a:rPr lang="it-IT" sz="1400" b="1" dirty="0">
                          <a:solidFill>
                            <a:schemeClr val="bg1"/>
                          </a:solidFill>
                          <a:latin typeface="Garamond" panose="02020404030301010803" pitchFamily="18" charset="0"/>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latin typeface="Garamond" panose="02020404030301010803" pitchFamily="18" charset="0"/>
                        </a:rPr>
                        <a:t>40</a:t>
                      </a:r>
                      <a:r>
                        <a:rPr lang="it-IT" sz="1400" b="1" baseline="0" dirty="0">
                          <a:latin typeface="Garamond" panose="02020404030301010803" pitchFamily="18" charset="0"/>
                        </a:rPr>
                        <a:t>Ar</a:t>
                      </a:r>
                      <a:endParaRPr lang="en-GB" sz="1400" b="1" baseline="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41</a:t>
                      </a:r>
                      <a:r>
                        <a:rPr lang="it-IT" sz="1400" b="1" baseline="0" dirty="0">
                          <a:solidFill>
                            <a:schemeClr val="bg1"/>
                          </a:solidFill>
                          <a:latin typeface="Garamond" panose="02020404030301010803" pitchFamily="18" charset="0"/>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42</a:t>
                      </a:r>
                      <a:r>
                        <a:rPr lang="it-IT" sz="1400" b="1" baseline="0" dirty="0">
                          <a:solidFill>
                            <a:schemeClr val="bg1"/>
                          </a:solidFill>
                          <a:latin typeface="Garamond" panose="02020404030301010803" pitchFamily="18" charset="0"/>
                        </a:rPr>
                        <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43</a:t>
                      </a:r>
                      <a:r>
                        <a:rPr lang="it-IT" sz="1400" b="1" baseline="0" dirty="0">
                          <a:solidFill>
                            <a:schemeClr val="bg1"/>
                          </a:solidFill>
                          <a:latin typeface="Garamond" panose="02020404030301010803" pitchFamily="18" charset="0"/>
                        </a:rPr>
                        <a:t>Ar</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46179488"/>
                  </a:ext>
                </a:extLst>
              </a:tr>
              <a:tr h="756000">
                <a:tc>
                  <a:txBody>
                    <a:bodyPr/>
                    <a:lstStyle/>
                    <a:p>
                      <a:pPr algn="ctr"/>
                      <a:endParaRPr lang="en-GB" sz="1400" b="1" dirty="0">
                        <a:solidFill>
                          <a:srgbClr val="FF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rgbClr val="FF0000"/>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5.6E4</a:t>
                      </a:r>
                    </a:p>
                    <a:p>
                      <a:pPr algn="ctr"/>
                      <a:r>
                        <a:rPr lang="it-IT" sz="1400" b="1" dirty="0">
                          <a:solidFill>
                            <a:schemeClr val="tx1"/>
                          </a:solidFill>
                          <a:latin typeface="Garamond" panose="02020404030301010803"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32</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2.3E6</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33</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5.9E7</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34</a:t>
                      </a:r>
                      <a:r>
                        <a:rPr lang="it-IT" sz="1400" b="1" dirty="0">
                          <a:solidFill>
                            <a:schemeClr val="tx1"/>
                          </a:solidFill>
                          <a:latin typeface="Garamond" panose="02020404030301010803" pitchFamily="18" charset="0"/>
                        </a:rPr>
                        <a:t>Cl</a:t>
                      </a:r>
                    </a:p>
                    <a:p>
                      <a:pPr algn="ctr"/>
                      <a:r>
                        <a:rPr lang="it-IT" sz="1400" b="1" dirty="0">
                          <a:solidFill>
                            <a:schemeClr val="tx1"/>
                          </a:solidFill>
                          <a:latin typeface="Garamond" panose="02020404030301010803" pitchFamily="18" charset="0"/>
                        </a:rPr>
                        <a:t>3.2E8</a:t>
                      </a:r>
                    </a:p>
                    <a:p>
                      <a:pPr algn="ctr"/>
                      <a:r>
                        <a:rPr lang="it-IT" sz="1400" b="1" dirty="0">
                          <a:solidFill>
                            <a:schemeClr val="tx1"/>
                          </a:solidFill>
                          <a:latin typeface="Garamond" panose="02020404030301010803" pitchFamily="18"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35</a:t>
                      </a:r>
                      <a:r>
                        <a:rPr lang="it-IT" sz="1400" b="1" dirty="0">
                          <a:latin typeface="Garamond" panose="02020404030301010803" pitchFamily="18" charset="0"/>
                        </a:rPr>
                        <a:t>Cl</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36</a:t>
                      </a:r>
                      <a:r>
                        <a:rPr lang="it-IT" sz="1400" b="1" baseline="0" dirty="0">
                          <a:latin typeface="Garamond" panose="02020404030301010803" pitchFamily="18" charset="0"/>
                        </a:rPr>
                        <a:t>Cl</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37</a:t>
                      </a:r>
                      <a:r>
                        <a:rPr lang="it-IT" sz="1400" b="1" baseline="0" dirty="0">
                          <a:latin typeface="Garamond" panose="02020404030301010803" pitchFamily="18" charset="0"/>
                        </a:rPr>
                        <a:t>Cl</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38</a:t>
                      </a:r>
                      <a:r>
                        <a:rPr lang="it-IT" sz="1400" b="1" baseline="0" dirty="0">
                          <a:solidFill>
                            <a:schemeClr val="bg1"/>
                          </a:solidFill>
                          <a:latin typeface="Garamond" panose="02020404030301010803" pitchFamily="18" charset="0"/>
                        </a:rPr>
                        <a:t>Cl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39</a:t>
                      </a:r>
                      <a:r>
                        <a:rPr lang="it-IT" sz="1400" b="1" baseline="0" dirty="0">
                          <a:solidFill>
                            <a:schemeClr val="bg1"/>
                          </a:solidFill>
                          <a:latin typeface="Garamond" panose="02020404030301010803" pitchFamily="18" charset="0"/>
                        </a:rPr>
                        <a:t>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40</a:t>
                      </a:r>
                      <a:r>
                        <a:rPr lang="it-IT" sz="1400" b="1" baseline="0" dirty="0">
                          <a:solidFill>
                            <a:schemeClr val="bg1"/>
                          </a:solidFill>
                          <a:latin typeface="Garamond" panose="02020404030301010803" pitchFamily="18" charset="0"/>
                        </a:rPr>
                        <a:t>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41</a:t>
                      </a:r>
                      <a:r>
                        <a:rPr lang="it-IT" sz="1400" b="1" baseline="0" dirty="0">
                          <a:solidFill>
                            <a:schemeClr val="bg1"/>
                          </a:solidFill>
                          <a:latin typeface="Garamond" panose="02020404030301010803" pitchFamily="18" charset="0"/>
                        </a:rPr>
                        <a:t>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42</a:t>
                      </a:r>
                      <a:r>
                        <a:rPr lang="it-IT" sz="1400" b="1" baseline="0" dirty="0">
                          <a:solidFill>
                            <a:schemeClr val="bg1"/>
                          </a:solidFill>
                          <a:latin typeface="Garamond" panose="02020404030301010803" pitchFamily="18" charset="0"/>
                        </a:rPr>
                        <a:t>Cl</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94563605"/>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28</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29</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30</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31</a:t>
                      </a:r>
                      <a:r>
                        <a:rPr lang="it-IT" sz="1400" b="1" dirty="0">
                          <a:solidFill>
                            <a:schemeClr val="tx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32</a:t>
                      </a:r>
                      <a:r>
                        <a:rPr lang="it-IT" sz="1400" b="1"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33</a:t>
                      </a:r>
                      <a:r>
                        <a:rPr lang="it-IT" sz="1400" b="1"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34</a:t>
                      </a:r>
                      <a:r>
                        <a:rPr lang="it-IT" sz="1400" b="1" baseline="0" dirty="0">
                          <a:latin typeface="Garamond" panose="02020404030301010803" pitchFamily="18" charset="0"/>
                        </a:rPr>
                        <a:t>S</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36</a:t>
                      </a:r>
                      <a:r>
                        <a:rPr kumimoji="0" lang="it-IT"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a:t>
                      </a:r>
                      <a:endParaRPr kumimoji="0" lang="en-GB" sz="1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41</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243106207"/>
                  </a:ext>
                </a:extLst>
              </a:tr>
              <a:tr h="75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27</a:t>
                      </a:r>
                      <a:r>
                        <a:rPr lang="it-IT" sz="1400" b="1" dirty="0">
                          <a:solidFill>
                            <a:schemeClr val="tx1"/>
                          </a:solidFill>
                          <a:latin typeface="Garamond" panose="02020404030301010803"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28</a:t>
                      </a:r>
                      <a:r>
                        <a:rPr lang="it-IT" sz="1400" b="1" dirty="0">
                          <a:solidFill>
                            <a:schemeClr val="tx1"/>
                          </a:solidFill>
                          <a:latin typeface="Garamond" panose="02020404030301010803"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chemeClr val="tx1"/>
                          </a:solidFill>
                          <a:latin typeface="Garamond" panose="02020404030301010803" pitchFamily="18" charset="0"/>
                        </a:rPr>
                        <a:t>29</a:t>
                      </a:r>
                      <a:r>
                        <a:rPr lang="it-IT" sz="1400" b="1" dirty="0">
                          <a:solidFill>
                            <a:schemeClr val="tx1"/>
                          </a:solidFill>
                          <a:latin typeface="Garamond" panose="02020404030301010803"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tx1"/>
                          </a:solidFill>
                          <a:latin typeface="Garamond" panose="02020404030301010803" pitchFamily="18" charset="0"/>
                        </a:rPr>
                        <a:t>30</a:t>
                      </a:r>
                      <a:r>
                        <a:rPr lang="it-IT" sz="1400" b="1" dirty="0">
                          <a:solidFill>
                            <a:schemeClr val="tx1"/>
                          </a:solidFill>
                          <a:latin typeface="Garamond" panose="02020404030301010803"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31</a:t>
                      </a:r>
                      <a:r>
                        <a:rPr lang="it-IT" sz="1400" b="1" dirty="0">
                          <a:latin typeface="Garamond" panose="02020404030301010803" pitchFamily="18" charset="0"/>
                        </a:rPr>
                        <a:t>P</a:t>
                      </a:r>
                      <a:endParaRPr lang="en-GB" sz="1400" b="1" dirty="0">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34</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35</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36</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37</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38</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39</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30000" noProof="0" dirty="0">
                          <a:ln>
                            <a:noFill/>
                          </a:ln>
                          <a:solidFill>
                            <a:schemeClr val="bg1"/>
                          </a:solidFill>
                          <a:effectLst/>
                          <a:uLnTx/>
                          <a:uFillTx/>
                          <a:latin typeface="Garamond" panose="02020404030301010803" pitchFamily="18" charset="0"/>
                          <a:ea typeface="+mn-ea"/>
                          <a:cs typeface="+mn-cs"/>
                        </a:rPr>
                        <a:t>40</a:t>
                      </a:r>
                      <a:r>
                        <a:rPr kumimoji="0" lang="it-IT"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P</a:t>
                      </a: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613181177"/>
                  </a:ext>
                </a:extLst>
              </a:tr>
              <a:tr h="756000">
                <a:tc>
                  <a:txBody>
                    <a:bodyPr/>
                    <a:lstStyle/>
                    <a:p>
                      <a:pPr algn="ctr"/>
                      <a:r>
                        <a:rPr lang="it-IT" sz="1400" b="1" baseline="30000" dirty="0">
                          <a:solidFill>
                            <a:srgbClr val="FFC000"/>
                          </a:solidFill>
                          <a:latin typeface="Garamond" panose="02020404030301010803" pitchFamily="18" charset="0"/>
                        </a:rPr>
                        <a:t>26</a:t>
                      </a:r>
                      <a:r>
                        <a:rPr lang="it-IT" sz="1400" b="1" dirty="0">
                          <a:solidFill>
                            <a:srgbClr val="FFC000"/>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rgbClr val="FFC000"/>
                          </a:solidFill>
                          <a:latin typeface="Garamond" panose="02020404030301010803" pitchFamily="18" charset="0"/>
                        </a:rPr>
                        <a:t>27</a:t>
                      </a:r>
                      <a:r>
                        <a:rPr lang="it-IT" sz="1400" b="1" dirty="0">
                          <a:solidFill>
                            <a:srgbClr val="FFC000"/>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28</a:t>
                      </a:r>
                      <a:r>
                        <a:rPr lang="it-IT" sz="1400" b="1" dirty="0">
                          <a:latin typeface="Garamond" panose="02020404030301010803" pitchFamily="18" charset="0"/>
                        </a:rPr>
                        <a:t>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latin typeface="Garamond" panose="02020404030301010803" pitchFamily="18" charset="0"/>
                        </a:rPr>
                        <a:t>29</a:t>
                      </a:r>
                      <a:r>
                        <a:rPr lang="it-IT" sz="1400" b="1" dirty="0">
                          <a:latin typeface="Garamond" panose="02020404030301010803" pitchFamily="18" charset="0"/>
                        </a:rPr>
                        <a:t>Si</a:t>
                      </a: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latin typeface="Garamond" panose="02020404030301010803" pitchFamily="18" charset="0"/>
                        </a:rPr>
                        <a:t>30</a:t>
                      </a:r>
                      <a:r>
                        <a:rPr lang="it-IT" sz="1400" b="1" dirty="0">
                          <a:latin typeface="Garamond" panose="02020404030301010803" pitchFamily="18" charset="0"/>
                        </a:rPr>
                        <a:t>Si</a:t>
                      </a:r>
                      <a:endParaRPr lang="en-GB" sz="1400" b="1" dirty="0">
                        <a:latin typeface="Garamond" panose="02020404030301010803" pitchFamily="18" charset="0"/>
                      </a:endParaRPr>
                    </a:p>
                    <a:p>
                      <a:pPr algn="ctr"/>
                      <a:endParaRPr lang="en-GB" sz="14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31</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34</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36</a:t>
                      </a:r>
                      <a:r>
                        <a:rPr lang="it-IT" sz="1400" b="1" baseline="0" dirty="0">
                          <a:solidFill>
                            <a:schemeClr val="bg1"/>
                          </a:solidFill>
                          <a:latin typeface="Garamond" panose="02020404030301010803" pitchFamily="18" charset="0"/>
                        </a:rPr>
                        <a:t>Si</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37</a:t>
                      </a:r>
                      <a:r>
                        <a:rPr lang="it-IT" sz="1400" b="1" baseline="0" dirty="0">
                          <a:solidFill>
                            <a:schemeClr val="bg1"/>
                          </a:solidFill>
                          <a:latin typeface="Garamond" panose="02020404030301010803" pitchFamily="18" charset="0"/>
                        </a:rPr>
                        <a:t>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38</a:t>
                      </a:r>
                      <a:r>
                        <a:rPr lang="it-IT" sz="1400" b="1" baseline="0" dirty="0">
                          <a:solidFill>
                            <a:schemeClr val="bg1"/>
                          </a:solidFill>
                          <a:latin typeface="Garamond" panose="02020404030301010803" pitchFamily="18" charset="0"/>
                        </a:rPr>
                        <a:t>Si</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baseline="30000" dirty="0">
                          <a:solidFill>
                            <a:schemeClr val="bg1"/>
                          </a:solidFill>
                          <a:latin typeface="Garamond" panose="02020404030301010803" pitchFamily="18" charset="0"/>
                        </a:rPr>
                        <a:t>39</a:t>
                      </a:r>
                      <a:r>
                        <a:rPr lang="it-IT" sz="1400" b="1" baseline="0" dirty="0">
                          <a:solidFill>
                            <a:schemeClr val="bg1"/>
                          </a:solidFill>
                          <a:latin typeface="Garamond" panose="02020404030301010803" pitchFamily="18" charset="0"/>
                        </a:rPr>
                        <a:t>Si</a:t>
                      </a:r>
                      <a:endParaRPr lang="en-GB" sz="1400" b="1"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3415077330"/>
                  </a:ext>
                </a:extLst>
              </a:tr>
              <a:tr h="756000">
                <a:tc>
                  <a:txBody>
                    <a:bodyPr/>
                    <a:lstStyle/>
                    <a:p>
                      <a:pPr algn="ctr"/>
                      <a:r>
                        <a:rPr lang="it-IT" sz="1400" b="1" baseline="30000" dirty="0">
                          <a:solidFill>
                            <a:srgbClr val="FFC000"/>
                          </a:solidFill>
                          <a:latin typeface="Garamond" panose="02020404030301010803" pitchFamily="18" charset="0"/>
                        </a:rPr>
                        <a:t>25</a:t>
                      </a:r>
                      <a:r>
                        <a:rPr lang="it-IT" sz="1400" b="1" dirty="0">
                          <a:solidFill>
                            <a:srgbClr val="FFC000"/>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solidFill>
                            <a:srgbClr val="FFC000"/>
                          </a:solidFill>
                          <a:latin typeface="Garamond" panose="02020404030301010803" pitchFamily="18" charset="0"/>
                        </a:rPr>
                        <a:t>26</a:t>
                      </a:r>
                      <a:r>
                        <a:rPr lang="it-IT" sz="1400" b="1" baseline="0" dirty="0">
                          <a:solidFill>
                            <a:srgbClr val="FFC000"/>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1400" b="1" baseline="30000" dirty="0">
                          <a:latin typeface="Garamond" panose="02020404030301010803" pitchFamily="18" charset="0"/>
                        </a:rPr>
                        <a:t>27</a:t>
                      </a:r>
                      <a:r>
                        <a:rPr lang="it-IT" sz="1400" b="1" baseline="0" dirty="0">
                          <a:latin typeface="Garamond" panose="02020404030301010803" pitchFamily="18" charset="0"/>
                        </a:rPr>
                        <a:t>Al</a:t>
                      </a:r>
                      <a:endParaRPr lang="en-GB" sz="1400" b="1" baseline="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it-IT" sz="1400" b="1" baseline="30000" dirty="0">
                          <a:solidFill>
                            <a:schemeClr val="bg1"/>
                          </a:solidFill>
                          <a:latin typeface="Garamond" panose="02020404030301010803" pitchFamily="18" charset="0"/>
                        </a:rPr>
                        <a:t>28</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sz="1400" b="1" baseline="30000" dirty="0">
                          <a:solidFill>
                            <a:schemeClr val="bg1"/>
                          </a:solidFill>
                          <a:latin typeface="Garamond" panose="02020404030301010803" pitchFamily="18" charset="0"/>
                        </a:rPr>
                        <a:t>29</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it-IT" sz="1400" b="1" baseline="30000" dirty="0">
                          <a:solidFill>
                            <a:schemeClr val="bg1"/>
                          </a:solidFill>
                          <a:latin typeface="Garamond" panose="02020404030301010803" pitchFamily="18" charset="0"/>
                        </a:rPr>
                        <a:t>30</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31</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32</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33</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34</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35</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36</a:t>
                      </a:r>
                      <a:r>
                        <a:rPr lang="it-IT" sz="1400" b="1" baseline="0" dirty="0">
                          <a:solidFill>
                            <a:schemeClr val="bg1"/>
                          </a:solidFill>
                          <a:latin typeface="Garamond" panose="02020404030301010803" pitchFamily="18" charset="0"/>
                        </a:rPr>
                        <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37</a:t>
                      </a:r>
                      <a:r>
                        <a:rPr lang="it-IT" sz="1400" b="1" baseline="0" dirty="0">
                          <a:solidFill>
                            <a:schemeClr val="bg1"/>
                          </a:solidFill>
                          <a:latin typeface="Garamond" panose="02020404030301010803" pitchFamily="18" charset="0"/>
                        </a:rPr>
                        <a:t>Al</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tc>
                  <a:txBody>
                    <a:bodyPr/>
                    <a:lstStyle/>
                    <a:p>
                      <a:pPr algn="ctr"/>
                      <a:r>
                        <a:rPr lang="it-IT" sz="1400" b="1" baseline="30000" dirty="0">
                          <a:solidFill>
                            <a:schemeClr val="bg1"/>
                          </a:solidFill>
                          <a:latin typeface="Garamond" panose="02020404030301010803" pitchFamily="18" charset="0"/>
                        </a:rPr>
                        <a:t>38</a:t>
                      </a:r>
                      <a:r>
                        <a:rPr lang="it-IT" sz="1400" b="1" baseline="0" dirty="0">
                          <a:solidFill>
                            <a:schemeClr val="bg1"/>
                          </a:solidFill>
                          <a:latin typeface="Garamond" panose="02020404030301010803" pitchFamily="18" charset="0"/>
                        </a:rPr>
                        <a:t>Al</a:t>
                      </a:r>
                      <a:endParaRPr lang="en-GB" sz="1400" b="1" baseline="0" dirty="0">
                        <a:solidFill>
                          <a:schemeClr val="bg1"/>
                        </a:solidFill>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33"/>
                    </a:solidFill>
                  </a:tcPr>
                </a:tc>
                <a:extLst>
                  <a:ext uri="{0D108BD9-81ED-4DB2-BD59-A6C34878D82A}">
                    <a16:rowId xmlns:a16="http://schemas.microsoft.com/office/drawing/2014/main" val="1881334232"/>
                  </a:ext>
                </a:extLst>
              </a:tr>
            </a:tbl>
          </a:graphicData>
        </a:graphic>
      </p:graphicFrame>
      <p:sp>
        <p:nvSpPr>
          <p:cNvPr id="7" name="CasellaDiTesto 6">
            <a:extLst>
              <a:ext uri="{FF2B5EF4-FFF2-40B4-BE49-F238E27FC236}">
                <a16:creationId xmlns:a16="http://schemas.microsoft.com/office/drawing/2014/main" id="{1FB3C6D3-C505-4754-B3B0-92ED814A8C6E}"/>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8" name="CasellaDiTesto 7">
            <a:extLst>
              <a:ext uri="{FF2B5EF4-FFF2-40B4-BE49-F238E27FC236}">
                <a16:creationId xmlns:a16="http://schemas.microsoft.com/office/drawing/2014/main" id="{787AEB35-6D28-4E0B-A076-0BE044087E16}"/>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054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98820" y="5643340"/>
              <a:ext cx="638175" cy="323850"/>
            </a:xfrm>
            <a:prstGeom prst="rect">
              <a:avLst/>
            </a:prstGeom>
          </p:spPr>
        </p:pic>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grpSp>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32</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3" name="Segnaposto numero diapositiva 15">
            <a:extLst>
              <a:ext uri="{FF2B5EF4-FFF2-40B4-BE49-F238E27FC236}">
                <a16:creationId xmlns:a16="http://schemas.microsoft.com/office/drawing/2014/main" id="{90823DB2-C601-41FA-B822-D966F0D91000}"/>
              </a:ext>
            </a:extLst>
          </p:cNvPr>
          <p:cNvSpPr txBox="1">
            <a:spLocks/>
          </p:cNvSpPr>
          <p:nvPr/>
        </p:nvSpPr>
        <p:spPr>
          <a:xfrm>
            <a:off x="9340480" y="6372439"/>
            <a:ext cx="2743200" cy="365125"/>
          </a:xfrm>
          <a:prstGeom prst="rect">
            <a:avLst/>
          </a:prstGeom>
        </p:spPr>
        <p:txBody>
          <a:bodyPr vert="horz" anchor="b"/>
          <a:lstStyle>
            <a:defPPr>
              <a:defRPr lang="it-IT"/>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32</a:t>
            </a:fld>
            <a:endParaRPr lang="it-IT" sz="1600">
              <a:solidFill>
                <a:schemeClr val="bg1"/>
              </a:solidFill>
              <a:cs typeface="Calibri"/>
            </a:endParaRPr>
          </a:p>
        </p:txBody>
      </p:sp>
      <p:sp>
        <p:nvSpPr>
          <p:cNvPr id="14" name="Segnaposto piè di pagina 4">
            <a:extLst>
              <a:ext uri="{FF2B5EF4-FFF2-40B4-BE49-F238E27FC236}">
                <a16:creationId xmlns:a16="http://schemas.microsoft.com/office/drawing/2014/main" id="{DE704A6E-3006-4195-94B8-D583FC77B587}"/>
              </a:ext>
            </a:extLst>
          </p:cNvPr>
          <p:cNvSpPr>
            <a:spLocks noGrp="1"/>
          </p:cNvSpPr>
          <p:nvPr>
            <p:ph type="ftr" sz="quarter" idx="11"/>
          </p:nvPr>
        </p:nvSpPr>
        <p:spPr>
          <a:xfrm>
            <a:off x="7010400" y="612648"/>
            <a:ext cx="1767840" cy="457200"/>
          </a:xfrm>
        </p:spPr>
        <p:txBody>
          <a:bodyPr/>
          <a:lstStyle/>
          <a:p>
            <a:r>
              <a:rPr lang="en-US" dirty="0">
                <a:solidFill>
                  <a:schemeClr val="bg1"/>
                </a:solidFill>
              </a:rPr>
              <a:t>N.S. Martorana - martorana@lns.infn.it</a:t>
            </a:r>
          </a:p>
        </p:txBody>
      </p:sp>
      <p:sp>
        <p:nvSpPr>
          <p:cNvPr id="15" name="Segnaposto data 30">
            <a:extLst>
              <a:ext uri="{FF2B5EF4-FFF2-40B4-BE49-F238E27FC236}">
                <a16:creationId xmlns:a16="http://schemas.microsoft.com/office/drawing/2014/main" id="{573BDF80-3F0E-46F3-AE09-B1EF69010AC9}"/>
              </a:ext>
            </a:extLst>
          </p:cNvPr>
          <p:cNvSpPr>
            <a:spLocks noGrp="1"/>
          </p:cNvSpPr>
          <p:nvPr>
            <p:ph type="dt" sz="half" idx="10"/>
          </p:nvPr>
        </p:nvSpPr>
        <p:spPr>
          <a:xfrm>
            <a:off x="8782048" y="612648"/>
            <a:ext cx="1276352" cy="457200"/>
          </a:xfrm>
        </p:spPr>
        <p:txBody>
          <a:bodyPr/>
          <a:lstStyle/>
          <a:p>
            <a:fld id="{3178A4E7-58EB-40BD-9039-9789C9A235DC}" type="datetime1">
              <a:rPr lang="en-US" smtClean="0">
                <a:solidFill>
                  <a:schemeClr val="bg1"/>
                </a:solidFill>
              </a:rPr>
              <a:t>4/1/2022</a:t>
            </a:fld>
            <a:endParaRPr lang="en-US" dirty="0">
              <a:solidFill>
                <a:schemeClr val="bg1"/>
              </a:solidFill>
            </a:endParaRPr>
          </a:p>
        </p:txBody>
      </p:sp>
      <p:sp>
        <p:nvSpPr>
          <p:cNvPr id="16" name="CasellaDiTesto 15">
            <a:extLst>
              <a:ext uri="{FF2B5EF4-FFF2-40B4-BE49-F238E27FC236}">
                <a16:creationId xmlns:a16="http://schemas.microsoft.com/office/drawing/2014/main" id="{8169D12D-D875-4F35-ACF4-D14A2748CF6F}"/>
              </a:ext>
            </a:extLst>
          </p:cNvPr>
          <p:cNvSpPr txBox="1"/>
          <p:nvPr/>
        </p:nvSpPr>
        <p:spPr>
          <a:xfrm>
            <a:off x="149853" y="380967"/>
            <a:ext cx="3869356" cy="400110"/>
          </a:xfrm>
          <a:prstGeom prst="rect">
            <a:avLst/>
          </a:prstGeom>
          <a:noFill/>
        </p:spPr>
        <p:txBody>
          <a:bodyPr wrap="square" rtlCol="0">
            <a:spAutoFit/>
          </a:bodyPr>
          <a:lstStyle/>
          <a:p>
            <a:r>
              <a:rPr lang="it-IT" sz="2000" b="1" dirty="0">
                <a:latin typeface="Calibri Light" panose="020F0302020204030204" pitchFamily="34" charset="0"/>
                <a:cs typeface="Calibri Light" panose="020F0302020204030204" pitchFamily="34" charset="0"/>
              </a:rPr>
              <a:t>Some </a:t>
            </a:r>
            <a:r>
              <a:rPr lang="en-GB" sz="2000" b="1" dirty="0">
                <a:latin typeface="Calibri Light" panose="020F0302020204030204" pitchFamily="34" charset="0"/>
                <a:cs typeface="Calibri Light" panose="020F0302020204030204" pitchFamily="34" charset="0"/>
              </a:rPr>
              <a:t>physics</a:t>
            </a:r>
            <a:r>
              <a:rPr lang="it-IT" sz="2000" b="1" dirty="0">
                <a:latin typeface="Calibri Light" panose="020F0302020204030204" pitchFamily="34" charset="0"/>
                <a:cs typeface="Calibri Light" panose="020F0302020204030204" pitchFamily="34" charset="0"/>
              </a:rPr>
              <a:t> </a:t>
            </a:r>
            <a:r>
              <a:rPr lang="en-GB" sz="2000" b="1" dirty="0">
                <a:latin typeface="Calibri Light" panose="020F0302020204030204" pitchFamily="34" charset="0"/>
                <a:cs typeface="Calibri Light" panose="020F0302020204030204" pitchFamily="34" charset="0"/>
              </a:rPr>
              <a:t>cases</a:t>
            </a:r>
          </a:p>
        </p:txBody>
      </p:sp>
      <p:grpSp>
        <p:nvGrpSpPr>
          <p:cNvPr id="17" name="Gruppo 16">
            <a:extLst>
              <a:ext uri="{FF2B5EF4-FFF2-40B4-BE49-F238E27FC236}">
                <a16:creationId xmlns:a16="http://schemas.microsoft.com/office/drawing/2014/main" id="{F9B20470-596E-480A-A0AA-9CA4144E9D50}"/>
              </a:ext>
            </a:extLst>
          </p:cNvPr>
          <p:cNvGrpSpPr/>
          <p:nvPr/>
        </p:nvGrpSpPr>
        <p:grpSpPr>
          <a:xfrm>
            <a:off x="6475368" y="1541947"/>
            <a:ext cx="4975727" cy="2538105"/>
            <a:chOff x="6596767" y="1541947"/>
            <a:chExt cx="4975727" cy="2538105"/>
          </a:xfrm>
        </p:grpSpPr>
        <p:pic>
          <p:nvPicPr>
            <p:cNvPr id="20" name="Immagine 19">
              <a:extLst>
                <a:ext uri="{FF2B5EF4-FFF2-40B4-BE49-F238E27FC236}">
                  <a16:creationId xmlns:a16="http://schemas.microsoft.com/office/drawing/2014/main" id="{2353D051-F3E8-47C3-A7BD-D10F852512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6767" y="1541947"/>
              <a:ext cx="4975727" cy="2538105"/>
            </a:xfrm>
            <a:prstGeom prst="rect">
              <a:avLst/>
            </a:prstGeom>
          </p:spPr>
        </p:pic>
        <p:sp>
          <p:nvSpPr>
            <p:cNvPr id="21" name="CasellaDiTesto 20">
              <a:extLst>
                <a:ext uri="{FF2B5EF4-FFF2-40B4-BE49-F238E27FC236}">
                  <a16:creationId xmlns:a16="http://schemas.microsoft.com/office/drawing/2014/main" id="{EFD68BD7-A364-40C1-8224-19D7D74F54F6}"/>
                </a:ext>
              </a:extLst>
            </p:cNvPr>
            <p:cNvSpPr txBox="1"/>
            <p:nvPr/>
          </p:nvSpPr>
          <p:spPr>
            <a:xfrm>
              <a:off x="9337964" y="1765868"/>
              <a:ext cx="1405548" cy="369332"/>
            </a:xfrm>
            <a:prstGeom prst="rect">
              <a:avLst/>
            </a:prstGeom>
            <a:noFill/>
          </p:spPr>
          <p:txBody>
            <a:bodyPr wrap="square" rtlCol="0">
              <a:spAutoFit/>
            </a:bodyPr>
            <a:lstStyle/>
            <a:p>
              <a:r>
                <a:rPr lang="en-GB" b="1" baseline="30000" dirty="0">
                  <a:solidFill>
                    <a:srgbClr val="FF0000"/>
                  </a:solidFill>
                </a:rPr>
                <a:t>14</a:t>
              </a:r>
              <a:r>
                <a:rPr lang="en-GB" b="1" dirty="0">
                  <a:solidFill>
                    <a:srgbClr val="FF0000"/>
                  </a:solidFill>
                </a:rPr>
                <a:t>Be: 63 %</a:t>
              </a:r>
            </a:p>
          </p:txBody>
        </p:sp>
        <p:sp>
          <p:nvSpPr>
            <p:cNvPr id="22" name="CasellaDiTesto 21">
              <a:extLst>
                <a:ext uri="{FF2B5EF4-FFF2-40B4-BE49-F238E27FC236}">
                  <a16:creationId xmlns:a16="http://schemas.microsoft.com/office/drawing/2014/main" id="{9DF4322E-CE98-4E74-A359-6D503C278917}"/>
                </a:ext>
              </a:extLst>
            </p:cNvPr>
            <p:cNvSpPr txBox="1"/>
            <p:nvPr/>
          </p:nvSpPr>
          <p:spPr>
            <a:xfrm>
              <a:off x="8067732" y="2106512"/>
              <a:ext cx="775854" cy="369332"/>
            </a:xfrm>
            <a:prstGeom prst="rect">
              <a:avLst/>
            </a:prstGeom>
            <a:noFill/>
          </p:spPr>
          <p:txBody>
            <a:bodyPr wrap="square" rtlCol="0">
              <a:spAutoFit/>
            </a:bodyPr>
            <a:lstStyle/>
            <a:p>
              <a:r>
                <a:rPr lang="en-GB" b="1" baseline="30000" dirty="0">
                  <a:solidFill>
                    <a:srgbClr val="A3A3F6"/>
                  </a:solidFill>
                </a:rPr>
                <a:t>11</a:t>
              </a:r>
              <a:r>
                <a:rPr lang="en-GB" b="1" dirty="0">
                  <a:solidFill>
                    <a:srgbClr val="A3A3F6"/>
                  </a:solidFill>
                </a:rPr>
                <a:t>Li</a:t>
              </a:r>
            </a:p>
          </p:txBody>
        </p:sp>
        <p:sp>
          <p:nvSpPr>
            <p:cNvPr id="23" name="CasellaDiTesto 22">
              <a:extLst>
                <a:ext uri="{FF2B5EF4-FFF2-40B4-BE49-F238E27FC236}">
                  <a16:creationId xmlns:a16="http://schemas.microsoft.com/office/drawing/2014/main" id="{CC12312E-2E58-4609-ABAE-FF84A87C9E7B}"/>
                </a:ext>
              </a:extLst>
            </p:cNvPr>
            <p:cNvSpPr txBox="1"/>
            <p:nvPr/>
          </p:nvSpPr>
          <p:spPr>
            <a:xfrm>
              <a:off x="7474226" y="2810999"/>
              <a:ext cx="544665" cy="369332"/>
            </a:xfrm>
            <a:prstGeom prst="rect">
              <a:avLst/>
            </a:prstGeom>
            <a:noFill/>
          </p:spPr>
          <p:txBody>
            <a:bodyPr wrap="square" rtlCol="0">
              <a:spAutoFit/>
            </a:bodyPr>
            <a:lstStyle/>
            <a:p>
              <a:r>
                <a:rPr lang="en-GB" baseline="30000" dirty="0"/>
                <a:t>8</a:t>
              </a:r>
              <a:r>
                <a:rPr lang="en-GB" dirty="0"/>
                <a:t>He</a:t>
              </a:r>
            </a:p>
          </p:txBody>
        </p:sp>
      </p:grpSp>
      <p:pic>
        <p:nvPicPr>
          <p:cNvPr id="24" name="Immagine 3">
            <a:extLst>
              <a:ext uri="{FF2B5EF4-FFF2-40B4-BE49-F238E27FC236}">
                <a16:creationId xmlns:a16="http://schemas.microsoft.com/office/drawing/2014/main" id="{20403812-F41D-4CBF-97C9-ACDC220C6BD8}"/>
              </a:ext>
            </a:extLst>
          </p:cNvPr>
          <p:cNvPicPr>
            <a:picLocks noChangeAspect="1"/>
          </p:cNvPicPr>
          <p:nvPr/>
        </p:nvPicPr>
        <p:blipFill rotWithShape="1">
          <a:blip r:embed="rId8"/>
          <a:srcRect r="2775"/>
          <a:stretch/>
        </p:blipFill>
        <p:spPr>
          <a:xfrm>
            <a:off x="621116" y="1383163"/>
            <a:ext cx="3255398" cy="4719187"/>
          </a:xfrm>
          <a:prstGeom prst="rect">
            <a:avLst/>
          </a:prstGeom>
        </p:spPr>
      </p:pic>
      <p:sp>
        <p:nvSpPr>
          <p:cNvPr id="25" name="Rettangolo 24">
            <a:extLst>
              <a:ext uri="{FF2B5EF4-FFF2-40B4-BE49-F238E27FC236}">
                <a16:creationId xmlns:a16="http://schemas.microsoft.com/office/drawing/2014/main" id="{D0ED7A09-4002-4FBD-9F11-6C59F70CD4E6}"/>
              </a:ext>
            </a:extLst>
          </p:cNvPr>
          <p:cNvSpPr/>
          <p:nvPr/>
        </p:nvSpPr>
        <p:spPr>
          <a:xfrm>
            <a:off x="4180534" y="3083801"/>
            <a:ext cx="1990814" cy="738664"/>
          </a:xfrm>
          <a:prstGeom prst="rect">
            <a:avLst/>
          </a:prstGeom>
        </p:spPr>
        <p:txBody>
          <a:bodyPr wrap="square">
            <a:spAutoFit/>
          </a:bodyPr>
          <a:lstStyle/>
          <a:p>
            <a:r>
              <a:rPr lang="en-US" sz="1400" dirty="0">
                <a:latin typeface="+mj-lt"/>
              </a:rPr>
              <a:t>Al 100 µm homogenous wedge on the symmetry plane</a:t>
            </a:r>
          </a:p>
        </p:txBody>
      </p:sp>
      <p:sp>
        <p:nvSpPr>
          <p:cNvPr id="26" name="Rettangolo 25">
            <a:extLst>
              <a:ext uri="{FF2B5EF4-FFF2-40B4-BE49-F238E27FC236}">
                <a16:creationId xmlns:a16="http://schemas.microsoft.com/office/drawing/2014/main" id="{E88952BC-ED3C-4559-B3AA-72C43A020A81}"/>
              </a:ext>
            </a:extLst>
          </p:cNvPr>
          <p:cNvSpPr/>
          <p:nvPr/>
        </p:nvSpPr>
        <p:spPr>
          <a:xfrm>
            <a:off x="4301933" y="1373774"/>
            <a:ext cx="1824231" cy="523220"/>
          </a:xfrm>
          <a:prstGeom prst="rect">
            <a:avLst/>
          </a:prstGeom>
        </p:spPr>
        <p:txBody>
          <a:bodyPr wrap="square">
            <a:spAutoFit/>
          </a:bodyPr>
          <a:lstStyle/>
          <a:p>
            <a:r>
              <a:rPr lang="en-US" sz="1400" dirty="0">
                <a:latin typeface="+mj-lt"/>
              </a:rPr>
              <a:t>100 µm </a:t>
            </a:r>
            <a:r>
              <a:rPr lang="en-US" sz="1400" dirty="0" err="1">
                <a:latin typeface="+mj-lt"/>
              </a:rPr>
              <a:t>SiC</a:t>
            </a:r>
            <a:r>
              <a:rPr lang="en-US" sz="1400" dirty="0">
                <a:latin typeface="+mj-lt"/>
              </a:rPr>
              <a:t> tagging detector at the exit</a:t>
            </a:r>
            <a:endParaRPr lang="en-GB" sz="1400" dirty="0">
              <a:latin typeface="+mj-lt"/>
            </a:endParaRPr>
          </a:p>
        </p:txBody>
      </p:sp>
      <p:sp>
        <p:nvSpPr>
          <p:cNvPr id="27" name="Rettangolo 26">
            <a:extLst>
              <a:ext uri="{FF2B5EF4-FFF2-40B4-BE49-F238E27FC236}">
                <a16:creationId xmlns:a16="http://schemas.microsoft.com/office/drawing/2014/main" id="{68054438-AD86-40F6-9124-641F2FADE579}"/>
              </a:ext>
            </a:extLst>
          </p:cNvPr>
          <p:cNvSpPr/>
          <p:nvPr/>
        </p:nvSpPr>
        <p:spPr>
          <a:xfrm>
            <a:off x="149576" y="675884"/>
            <a:ext cx="11825986" cy="646331"/>
          </a:xfrm>
          <a:prstGeom prst="rect">
            <a:avLst/>
          </a:prstGeom>
        </p:spPr>
        <p:txBody>
          <a:bodyPr wrap="square">
            <a:spAutoFit/>
          </a:bodyPr>
          <a:lstStyle/>
          <a:p>
            <a:pPr algn="just">
              <a:defRPr/>
            </a:pPr>
            <a:r>
              <a:rPr lang="en-US" b="1" dirty="0">
                <a:latin typeface="Calibri Light" panose="020F0302020204030204" pitchFamily="34" charset="0"/>
                <a:cs typeface="Calibri Light" panose="020F0302020204030204" pitchFamily="34" charset="0"/>
              </a:rPr>
              <a:t>LISE++ simulations</a:t>
            </a:r>
            <a:r>
              <a:rPr lang="en-US" b="1" dirty="0">
                <a:latin typeface="Calibri Light" panose="020F0302020204030204" pitchFamily="34" charset="0"/>
                <a:cs typeface="Calibri Light" panose="020F0302020204030204" pitchFamily="34" charset="0"/>
                <a:sym typeface="Wingdings" panose="05000000000000000000" pitchFamily="2" charset="2"/>
              </a:rPr>
              <a:t>  </a:t>
            </a:r>
            <a:r>
              <a:rPr lang="en-US" b="1" baseline="30000" dirty="0">
                <a:latin typeface="Calibri Light" panose="020F0302020204030204" pitchFamily="34" charset="0"/>
                <a:cs typeface="Calibri Light" panose="020F0302020204030204" pitchFamily="34" charset="0"/>
              </a:rPr>
              <a:t>18</a:t>
            </a:r>
            <a:r>
              <a:rPr lang="en-US" b="1" dirty="0">
                <a:latin typeface="Calibri Light" panose="020F0302020204030204" pitchFamily="34" charset="0"/>
                <a:cs typeface="Calibri Light" panose="020F0302020204030204" pitchFamily="34" charset="0"/>
              </a:rPr>
              <a:t>O primary beam at 70 MeV/nucleon, 2 kW on a  </a:t>
            </a:r>
            <a:r>
              <a:rPr lang="en-US" b="1" baseline="30000" dirty="0">
                <a:latin typeface="Calibri Light" panose="020F0302020204030204" pitchFamily="34" charset="0"/>
                <a:cs typeface="Calibri Light" panose="020F0302020204030204" pitchFamily="34" charset="0"/>
              </a:rPr>
              <a:t>9</a:t>
            </a:r>
            <a:r>
              <a:rPr lang="en-US" b="1" dirty="0">
                <a:latin typeface="Calibri Light" panose="020F0302020204030204" pitchFamily="34" charset="0"/>
                <a:cs typeface="Calibri Light" panose="020F0302020204030204" pitchFamily="34" charset="0"/>
              </a:rPr>
              <a:t>Be target (1250 µm)</a:t>
            </a:r>
          </a:p>
          <a:p>
            <a:pPr algn="just">
              <a:defRPr/>
            </a:pPr>
            <a:endParaRPr lang="en-US" dirty="0">
              <a:latin typeface="Calibri Light" panose="020F0302020204030204" pitchFamily="34" charset="0"/>
              <a:cs typeface="Calibri Light" panose="020F0302020204030204" pitchFamily="34" charset="0"/>
            </a:endParaRPr>
          </a:p>
        </p:txBody>
      </p:sp>
      <p:sp>
        <p:nvSpPr>
          <p:cNvPr id="28" name="CasellaDiTesto 27">
            <a:extLst>
              <a:ext uri="{FF2B5EF4-FFF2-40B4-BE49-F238E27FC236}">
                <a16:creationId xmlns:a16="http://schemas.microsoft.com/office/drawing/2014/main" id="{FC4F82FB-2113-4041-B9CD-A058DD527F98}"/>
              </a:ext>
            </a:extLst>
          </p:cNvPr>
          <p:cNvSpPr txBox="1"/>
          <p:nvPr/>
        </p:nvSpPr>
        <p:spPr>
          <a:xfrm>
            <a:off x="6670867" y="1047106"/>
            <a:ext cx="4843726" cy="523220"/>
          </a:xfrm>
          <a:prstGeom prst="rect">
            <a:avLst/>
          </a:prstGeom>
          <a:ln>
            <a:solidFill>
              <a:schemeClr val="tx1"/>
            </a:solidFill>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400" dirty="0">
                <a:latin typeface="Calibri Light" panose="020F0302020204030204" pitchFamily="34" charset="0"/>
                <a:cs typeface="Calibri Light" panose="020F0302020204030204" pitchFamily="34" charset="0"/>
              </a:rPr>
              <a:t>Simulation of spatial distribution of beam components, using a </a:t>
            </a:r>
            <a:r>
              <a:rPr lang="en-US" sz="1400" dirty="0" err="1">
                <a:latin typeface="Calibri Light" panose="020F0302020204030204" pitchFamily="34" charset="0"/>
                <a:cs typeface="Calibri Light" panose="020F0302020204030204" pitchFamily="34" charset="0"/>
              </a:rPr>
              <a:t>SiC</a:t>
            </a:r>
            <a:r>
              <a:rPr lang="en-US" sz="1400" dirty="0">
                <a:latin typeface="Calibri Light" panose="020F0302020204030204" pitchFamily="34" charset="0"/>
                <a:cs typeface="Calibri Light" panose="020F0302020204030204" pitchFamily="34" charset="0"/>
              </a:rPr>
              <a:t> detector placed after the exit slit</a:t>
            </a:r>
            <a:endParaRPr lang="it-IT" dirty="0"/>
          </a:p>
        </p:txBody>
      </p:sp>
      <p:cxnSp>
        <p:nvCxnSpPr>
          <p:cNvPr id="30" name="Connettore 2 29">
            <a:extLst>
              <a:ext uri="{FF2B5EF4-FFF2-40B4-BE49-F238E27FC236}">
                <a16:creationId xmlns:a16="http://schemas.microsoft.com/office/drawing/2014/main" id="{CCC19835-7499-4826-A24E-130EE8F1EA97}"/>
              </a:ext>
            </a:extLst>
          </p:cNvPr>
          <p:cNvCxnSpPr/>
          <p:nvPr/>
        </p:nvCxnSpPr>
        <p:spPr>
          <a:xfrm flipV="1">
            <a:off x="1896503" y="3440019"/>
            <a:ext cx="2333552" cy="486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89655298-C4AF-4945-BC89-B839ECFE3232}"/>
              </a:ext>
            </a:extLst>
          </p:cNvPr>
          <p:cNvCxnSpPr/>
          <p:nvPr/>
        </p:nvCxnSpPr>
        <p:spPr>
          <a:xfrm flipV="1">
            <a:off x="2029654" y="1691587"/>
            <a:ext cx="2333552" cy="486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B575932B-8B13-4432-8D93-D745F673B4F9}"/>
              </a:ext>
            </a:extLst>
          </p:cNvPr>
          <p:cNvSpPr txBox="1"/>
          <p:nvPr/>
        </p:nvSpPr>
        <p:spPr>
          <a:xfrm>
            <a:off x="9773766" y="2317448"/>
            <a:ext cx="1429163" cy="369332"/>
          </a:xfrm>
          <a:prstGeom prst="rect">
            <a:avLst/>
          </a:prstGeom>
          <a:noFill/>
        </p:spPr>
        <p:txBody>
          <a:bodyPr wrap="square" rtlCol="0">
            <a:spAutoFit/>
          </a:bodyPr>
          <a:lstStyle/>
          <a:p>
            <a:r>
              <a:rPr lang="it-IT" b="1" dirty="0">
                <a:solidFill>
                  <a:srgbClr val="FF0000"/>
                </a:solidFill>
              </a:rPr>
              <a:t>3E3 </a:t>
            </a:r>
            <a:r>
              <a:rPr lang="it-IT" b="1" dirty="0" err="1">
                <a:solidFill>
                  <a:srgbClr val="FF0000"/>
                </a:solidFill>
              </a:rPr>
              <a:t>pps</a:t>
            </a:r>
            <a:endParaRPr lang="en-GB" b="1" dirty="0">
              <a:solidFill>
                <a:srgbClr val="FF0000"/>
              </a:solidFill>
            </a:endParaRPr>
          </a:p>
        </p:txBody>
      </p:sp>
      <p:pic>
        <p:nvPicPr>
          <p:cNvPr id="29" name="Immagine 28">
            <a:extLst>
              <a:ext uri="{FF2B5EF4-FFF2-40B4-BE49-F238E27FC236}">
                <a16:creationId xmlns:a16="http://schemas.microsoft.com/office/drawing/2014/main" id="{71BA8C58-C945-423C-A123-F3A523A2040C}"/>
              </a:ext>
            </a:extLst>
          </p:cNvPr>
          <p:cNvPicPr>
            <a:picLocks noChangeAspect="1"/>
          </p:cNvPicPr>
          <p:nvPr/>
        </p:nvPicPr>
        <p:blipFill rotWithShape="1">
          <a:blip r:embed="rId9">
            <a:extLst>
              <a:ext uri="{28A0092B-C50C-407E-A947-70E740481C1C}">
                <a14:useLocalDpi xmlns:a14="http://schemas.microsoft.com/office/drawing/2010/main" val="0"/>
              </a:ext>
            </a:extLst>
          </a:blip>
          <a:srcRect b="7101"/>
          <a:stretch/>
        </p:blipFill>
        <p:spPr>
          <a:xfrm>
            <a:off x="6600715" y="3861048"/>
            <a:ext cx="4933922" cy="2686926"/>
          </a:xfrm>
          <a:prstGeom prst="rect">
            <a:avLst/>
          </a:prstGeom>
        </p:spPr>
      </p:pic>
      <p:sp>
        <p:nvSpPr>
          <p:cNvPr id="33" name="CasellaDiTesto 32">
            <a:extLst>
              <a:ext uri="{FF2B5EF4-FFF2-40B4-BE49-F238E27FC236}">
                <a16:creationId xmlns:a16="http://schemas.microsoft.com/office/drawing/2014/main" id="{ABD538AD-6BD7-478A-AA61-9E385A95F06B}"/>
              </a:ext>
            </a:extLst>
          </p:cNvPr>
          <p:cNvSpPr txBox="1"/>
          <p:nvPr/>
        </p:nvSpPr>
        <p:spPr>
          <a:xfrm>
            <a:off x="7877572" y="4644258"/>
            <a:ext cx="1405548" cy="369332"/>
          </a:xfrm>
          <a:prstGeom prst="rect">
            <a:avLst/>
          </a:prstGeom>
          <a:noFill/>
        </p:spPr>
        <p:txBody>
          <a:bodyPr wrap="square" rtlCol="0">
            <a:spAutoFit/>
          </a:bodyPr>
          <a:lstStyle/>
          <a:p>
            <a:r>
              <a:rPr lang="en-GB" b="1" baseline="30000" dirty="0">
                <a:solidFill>
                  <a:srgbClr val="FF0000"/>
                </a:solidFill>
              </a:rPr>
              <a:t>14</a:t>
            </a:r>
            <a:r>
              <a:rPr lang="en-GB" b="1" dirty="0">
                <a:solidFill>
                  <a:srgbClr val="FF0000"/>
                </a:solidFill>
              </a:rPr>
              <a:t>Be</a:t>
            </a:r>
          </a:p>
        </p:txBody>
      </p:sp>
      <p:sp>
        <p:nvSpPr>
          <p:cNvPr id="35" name="CasellaDiTesto 34">
            <a:extLst>
              <a:ext uri="{FF2B5EF4-FFF2-40B4-BE49-F238E27FC236}">
                <a16:creationId xmlns:a16="http://schemas.microsoft.com/office/drawing/2014/main" id="{454C331F-F7BB-4E4B-8BEB-506D16A3EBD4}"/>
              </a:ext>
            </a:extLst>
          </p:cNvPr>
          <p:cNvSpPr txBox="1"/>
          <p:nvPr/>
        </p:nvSpPr>
        <p:spPr>
          <a:xfrm>
            <a:off x="8704803" y="5138922"/>
            <a:ext cx="775854" cy="369332"/>
          </a:xfrm>
          <a:prstGeom prst="rect">
            <a:avLst/>
          </a:prstGeom>
          <a:noFill/>
        </p:spPr>
        <p:txBody>
          <a:bodyPr wrap="square" rtlCol="0">
            <a:spAutoFit/>
          </a:bodyPr>
          <a:lstStyle/>
          <a:p>
            <a:r>
              <a:rPr lang="en-GB" b="1" baseline="30000" dirty="0">
                <a:solidFill>
                  <a:srgbClr val="A3A3F6"/>
                </a:solidFill>
              </a:rPr>
              <a:t>11</a:t>
            </a:r>
            <a:r>
              <a:rPr lang="en-GB" b="1" dirty="0">
                <a:solidFill>
                  <a:srgbClr val="A3A3F6"/>
                </a:solidFill>
              </a:rPr>
              <a:t>Li</a:t>
            </a:r>
          </a:p>
        </p:txBody>
      </p:sp>
      <p:sp>
        <p:nvSpPr>
          <p:cNvPr id="36" name="CasellaDiTesto 35">
            <a:extLst>
              <a:ext uri="{FF2B5EF4-FFF2-40B4-BE49-F238E27FC236}">
                <a16:creationId xmlns:a16="http://schemas.microsoft.com/office/drawing/2014/main" id="{3CF9C7C2-B9D4-4067-9E41-DE21B202A2F8}"/>
              </a:ext>
            </a:extLst>
          </p:cNvPr>
          <p:cNvSpPr txBox="1"/>
          <p:nvPr/>
        </p:nvSpPr>
        <p:spPr>
          <a:xfrm>
            <a:off x="10009238" y="5652920"/>
            <a:ext cx="638175" cy="369332"/>
          </a:xfrm>
          <a:prstGeom prst="rect">
            <a:avLst/>
          </a:prstGeom>
          <a:noFill/>
        </p:spPr>
        <p:txBody>
          <a:bodyPr wrap="square" rtlCol="0">
            <a:spAutoFit/>
          </a:bodyPr>
          <a:lstStyle/>
          <a:p>
            <a:r>
              <a:rPr lang="en-GB" baseline="30000" dirty="0"/>
              <a:t>8</a:t>
            </a:r>
            <a:r>
              <a:rPr lang="en-GB" dirty="0"/>
              <a:t>He</a:t>
            </a:r>
          </a:p>
        </p:txBody>
      </p:sp>
      <p:sp>
        <p:nvSpPr>
          <p:cNvPr id="32" name="CasellaDiTesto 31">
            <a:extLst>
              <a:ext uri="{FF2B5EF4-FFF2-40B4-BE49-F238E27FC236}">
                <a16:creationId xmlns:a16="http://schemas.microsoft.com/office/drawing/2014/main" id="{841DB612-D657-4FA8-92B6-F9F707BF2114}"/>
              </a:ext>
            </a:extLst>
          </p:cNvPr>
          <p:cNvSpPr txBox="1"/>
          <p:nvPr/>
        </p:nvSpPr>
        <p:spPr>
          <a:xfrm>
            <a:off x="8893756" y="4221088"/>
            <a:ext cx="1751040" cy="369332"/>
          </a:xfrm>
          <a:prstGeom prst="rect">
            <a:avLst/>
          </a:prstGeom>
          <a:noFill/>
        </p:spPr>
        <p:txBody>
          <a:bodyPr wrap="square" rtlCol="0">
            <a:spAutoFit/>
          </a:bodyPr>
          <a:lstStyle/>
          <a:p>
            <a:pPr algn="ctr"/>
            <a:r>
              <a:rPr lang="en-GB" b="1" dirty="0">
                <a:latin typeface="+mj-lt"/>
              </a:rPr>
              <a:t>∆E-</a:t>
            </a:r>
            <a:r>
              <a:rPr lang="en-GB" b="1" dirty="0" err="1">
                <a:latin typeface="+mj-lt"/>
              </a:rPr>
              <a:t>ToF</a:t>
            </a:r>
            <a:r>
              <a:rPr lang="en-GB" b="1" dirty="0">
                <a:latin typeface="+mj-lt"/>
              </a:rPr>
              <a:t> plot</a:t>
            </a:r>
          </a:p>
        </p:txBody>
      </p:sp>
    </p:spTree>
    <p:custDataLst>
      <p:tags r:id="rId1"/>
    </p:custDataLst>
    <p:extLst>
      <p:ext uri="{BB962C8B-B14F-4D97-AF65-F5344CB8AC3E}">
        <p14:creationId xmlns:p14="http://schemas.microsoft.com/office/powerpoint/2010/main" val="56558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33</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3" name="Segnaposto numero diapositiva 15">
            <a:extLst>
              <a:ext uri="{FF2B5EF4-FFF2-40B4-BE49-F238E27FC236}">
                <a16:creationId xmlns:a16="http://schemas.microsoft.com/office/drawing/2014/main" id="{B63FBBC4-7639-46CD-A7E9-52DD91F4C862}"/>
              </a:ext>
            </a:extLst>
          </p:cNvPr>
          <p:cNvSpPr txBox="1">
            <a:spLocks/>
          </p:cNvSpPr>
          <p:nvPr/>
        </p:nvSpPr>
        <p:spPr>
          <a:xfrm>
            <a:off x="9340480" y="6372439"/>
            <a:ext cx="2743200" cy="365125"/>
          </a:xfrm>
          <a:prstGeom prst="rect">
            <a:avLst/>
          </a:prstGeom>
        </p:spPr>
        <p:txBody>
          <a:bodyPr vert="horz" anchor="b"/>
          <a:lstStyle>
            <a:defPPr>
              <a:defRPr lang="it-IT"/>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33</a:t>
            </a:fld>
            <a:endParaRPr lang="it-IT" sz="1600">
              <a:solidFill>
                <a:schemeClr val="bg1"/>
              </a:solidFill>
              <a:cs typeface="Calibri"/>
            </a:endParaRPr>
          </a:p>
        </p:txBody>
      </p:sp>
      <p:sp>
        <p:nvSpPr>
          <p:cNvPr id="14" name="Segnaposto piè di pagina 4">
            <a:extLst>
              <a:ext uri="{FF2B5EF4-FFF2-40B4-BE49-F238E27FC236}">
                <a16:creationId xmlns:a16="http://schemas.microsoft.com/office/drawing/2014/main" id="{38557ECE-B73F-448F-B1A8-216FFE18C479}"/>
              </a:ext>
            </a:extLst>
          </p:cNvPr>
          <p:cNvSpPr txBox="1">
            <a:spLocks/>
          </p:cNvSpPr>
          <p:nvPr/>
        </p:nvSpPr>
        <p:spPr>
          <a:xfrm>
            <a:off x="7010400" y="612648"/>
            <a:ext cx="1767840" cy="457200"/>
          </a:xfrm>
          <a:prstGeom prst="rect">
            <a:avLst/>
          </a:prstGeom>
        </p:spPr>
        <p:txBody>
          <a:bodyPr vert="horz"/>
          <a:lstStyle>
            <a:defPPr>
              <a:defRPr lang="it-IT"/>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N.S. Martorana - martorana@lns.infn.it</a:t>
            </a:r>
            <a:endParaRPr lang="en-US" dirty="0">
              <a:solidFill>
                <a:schemeClr val="bg1"/>
              </a:solidFill>
            </a:endParaRPr>
          </a:p>
        </p:txBody>
      </p:sp>
      <p:sp>
        <p:nvSpPr>
          <p:cNvPr id="15" name="Segnaposto data 30">
            <a:extLst>
              <a:ext uri="{FF2B5EF4-FFF2-40B4-BE49-F238E27FC236}">
                <a16:creationId xmlns:a16="http://schemas.microsoft.com/office/drawing/2014/main" id="{863A6743-CE4B-438A-8DEE-C1AD6135199A}"/>
              </a:ext>
            </a:extLst>
          </p:cNvPr>
          <p:cNvSpPr txBox="1">
            <a:spLocks/>
          </p:cNvSpPr>
          <p:nvPr/>
        </p:nvSpPr>
        <p:spPr>
          <a:xfrm>
            <a:off x="8782048" y="612648"/>
            <a:ext cx="1276352" cy="457200"/>
          </a:xfrm>
          <a:prstGeom prst="rect">
            <a:avLst/>
          </a:prstGeom>
        </p:spPr>
        <p:txBody>
          <a:bodyPr vert="horz"/>
          <a:lstStyle>
            <a:defPPr>
              <a:defRPr lang="it-IT"/>
            </a:defPPr>
            <a:lvl1pPr marL="0" algn="l"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8A4E7-58EB-40BD-9039-9789C9A235DC}" type="datetime1">
              <a:rPr lang="en-US" smtClean="0">
                <a:solidFill>
                  <a:schemeClr val="bg1"/>
                </a:solidFill>
              </a:rPr>
              <a:pPr/>
              <a:t>4/1/2022</a:t>
            </a:fld>
            <a:endParaRPr lang="en-US" dirty="0">
              <a:solidFill>
                <a:schemeClr val="bg1"/>
              </a:solidFill>
            </a:endParaRPr>
          </a:p>
        </p:txBody>
      </p:sp>
      <p:sp>
        <p:nvSpPr>
          <p:cNvPr id="38" name="Segnaposto numero diapositiva 15">
            <a:extLst>
              <a:ext uri="{FF2B5EF4-FFF2-40B4-BE49-F238E27FC236}">
                <a16:creationId xmlns:a16="http://schemas.microsoft.com/office/drawing/2014/main" id="{7936DB0F-C216-49A4-B73E-7AFBB94549C6}"/>
              </a:ext>
            </a:extLst>
          </p:cNvPr>
          <p:cNvSpPr txBox="1">
            <a:spLocks/>
          </p:cNvSpPr>
          <p:nvPr/>
        </p:nvSpPr>
        <p:spPr>
          <a:xfrm>
            <a:off x="9340480" y="6372439"/>
            <a:ext cx="2743200" cy="365125"/>
          </a:xfrm>
          <a:prstGeom prst="rect">
            <a:avLst/>
          </a:prstGeom>
        </p:spPr>
        <p:txBody>
          <a:bodyPr vert="horz" anchor="b"/>
          <a:lstStyle>
            <a:defPPr>
              <a:defRPr lang="it-IT"/>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33</a:t>
            </a:fld>
            <a:endParaRPr lang="it-IT" sz="1600">
              <a:solidFill>
                <a:schemeClr val="bg1"/>
              </a:solidFill>
              <a:cs typeface="Calibri"/>
            </a:endParaRPr>
          </a:p>
        </p:txBody>
      </p:sp>
      <p:sp>
        <p:nvSpPr>
          <p:cNvPr id="39" name="Segnaposto piè di pagina 4">
            <a:extLst>
              <a:ext uri="{FF2B5EF4-FFF2-40B4-BE49-F238E27FC236}">
                <a16:creationId xmlns:a16="http://schemas.microsoft.com/office/drawing/2014/main" id="{321B0227-8B2F-41A8-A3C1-A73B14CEDF2D}"/>
              </a:ext>
            </a:extLst>
          </p:cNvPr>
          <p:cNvSpPr>
            <a:spLocks noGrp="1"/>
          </p:cNvSpPr>
          <p:nvPr>
            <p:ph type="ftr" sz="quarter" idx="11"/>
          </p:nvPr>
        </p:nvSpPr>
        <p:spPr>
          <a:xfrm>
            <a:off x="4038600" y="6356350"/>
            <a:ext cx="4114800" cy="365125"/>
          </a:xfrm>
        </p:spPr>
        <p:txBody>
          <a:bodyPr/>
          <a:lstStyle/>
          <a:p>
            <a:r>
              <a:rPr lang="en-US" dirty="0">
                <a:solidFill>
                  <a:schemeClr val="bg1"/>
                </a:solidFill>
              </a:rPr>
              <a:t>N.S. Martorana - martorana@lns.infn.it</a:t>
            </a:r>
          </a:p>
        </p:txBody>
      </p:sp>
      <p:sp>
        <p:nvSpPr>
          <p:cNvPr id="40" name="Segnaposto data 30">
            <a:extLst>
              <a:ext uri="{FF2B5EF4-FFF2-40B4-BE49-F238E27FC236}">
                <a16:creationId xmlns:a16="http://schemas.microsoft.com/office/drawing/2014/main" id="{6DD2A426-C3E9-46F2-8225-4F796BE5295B}"/>
              </a:ext>
            </a:extLst>
          </p:cNvPr>
          <p:cNvSpPr>
            <a:spLocks noGrp="1"/>
          </p:cNvSpPr>
          <p:nvPr>
            <p:ph type="dt" sz="half" idx="10"/>
          </p:nvPr>
        </p:nvSpPr>
        <p:spPr>
          <a:xfrm>
            <a:off x="838200" y="6356350"/>
            <a:ext cx="2743200" cy="365125"/>
          </a:xfrm>
        </p:spPr>
        <p:txBody>
          <a:bodyPr/>
          <a:lstStyle/>
          <a:p>
            <a:fld id="{3178A4E7-58EB-40BD-9039-9789C9A235DC}" type="datetime1">
              <a:rPr lang="en-US" smtClean="0">
                <a:solidFill>
                  <a:schemeClr val="bg1"/>
                </a:solidFill>
              </a:rPr>
              <a:t>4/1/2022</a:t>
            </a:fld>
            <a:endParaRPr lang="en-US" dirty="0">
              <a:solidFill>
                <a:schemeClr val="bg1"/>
              </a:solidFill>
            </a:endParaRPr>
          </a:p>
        </p:txBody>
      </p:sp>
      <p:sp>
        <p:nvSpPr>
          <p:cNvPr id="41" name="CasellaDiTesto 40">
            <a:extLst>
              <a:ext uri="{FF2B5EF4-FFF2-40B4-BE49-F238E27FC236}">
                <a16:creationId xmlns:a16="http://schemas.microsoft.com/office/drawing/2014/main" id="{7A9C1C0F-C830-4CAB-A926-CA1FD5DDEFD6}"/>
              </a:ext>
            </a:extLst>
          </p:cNvPr>
          <p:cNvSpPr txBox="1"/>
          <p:nvPr/>
        </p:nvSpPr>
        <p:spPr>
          <a:xfrm>
            <a:off x="210420" y="404664"/>
            <a:ext cx="3869356" cy="400110"/>
          </a:xfrm>
          <a:prstGeom prst="rect">
            <a:avLst/>
          </a:prstGeom>
          <a:noFill/>
        </p:spPr>
        <p:txBody>
          <a:bodyPr wrap="square" rtlCol="0">
            <a:spAutoFit/>
          </a:bodyPr>
          <a:lstStyle/>
          <a:p>
            <a:r>
              <a:rPr lang="it-IT" sz="2000" b="1" dirty="0">
                <a:latin typeface="Calibri Light" panose="020F0302020204030204" pitchFamily="34" charset="0"/>
                <a:cs typeface="Calibri Light" panose="020F0302020204030204" pitchFamily="34" charset="0"/>
              </a:rPr>
              <a:t>Some </a:t>
            </a:r>
            <a:r>
              <a:rPr lang="en-GB" sz="2000" b="1" dirty="0">
                <a:latin typeface="Calibri Light" panose="020F0302020204030204" pitchFamily="34" charset="0"/>
                <a:cs typeface="Calibri Light" panose="020F0302020204030204" pitchFamily="34" charset="0"/>
              </a:rPr>
              <a:t>physics</a:t>
            </a:r>
            <a:r>
              <a:rPr lang="it-IT" sz="2000" b="1" dirty="0">
                <a:latin typeface="Calibri Light" panose="020F0302020204030204" pitchFamily="34" charset="0"/>
                <a:cs typeface="Calibri Light" panose="020F0302020204030204" pitchFamily="34" charset="0"/>
              </a:rPr>
              <a:t> </a:t>
            </a:r>
            <a:r>
              <a:rPr lang="en-GB" sz="2000" b="1" dirty="0">
                <a:latin typeface="Calibri Light" panose="020F0302020204030204" pitchFamily="34" charset="0"/>
                <a:cs typeface="Calibri Light" panose="020F0302020204030204" pitchFamily="34" charset="0"/>
              </a:rPr>
              <a:t>cases</a:t>
            </a:r>
          </a:p>
        </p:txBody>
      </p:sp>
      <p:pic>
        <p:nvPicPr>
          <p:cNvPr id="42" name="Immagine 3">
            <a:extLst>
              <a:ext uri="{FF2B5EF4-FFF2-40B4-BE49-F238E27FC236}">
                <a16:creationId xmlns:a16="http://schemas.microsoft.com/office/drawing/2014/main" id="{A0593C67-965D-4401-A5E9-CDCF88151FF6}"/>
              </a:ext>
            </a:extLst>
          </p:cNvPr>
          <p:cNvPicPr>
            <a:picLocks noChangeAspect="1"/>
          </p:cNvPicPr>
          <p:nvPr/>
        </p:nvPicPr>
        <p:blipFill rotWithShape="1">
          <a:blip r:embed="rId7"/>
          <a:srcRect r="2775"/>
          <a:stretch/>
        </p:blipFill>
        <p:spPr>
          <a:xfrm>
            <a:off x="621116" y="1383163"/>
            <a:ext cx="3255398" cy="4719187"/>
          </a:xfrm>
          <a:prstGeom prst="rect">
            <a:avLst/>
          </a:prstGeom>
        </p:spPr>
      </p:pic>
      <p:sp>
        <p:nvSpPr>
          <p:cNvPr id="43" name="Rettangolo 42">
            <a:extLst>
              <a:ext uri="{FF2B5EF4-FFF2-40B4-BE49-F238E27FC236}">
                <a16:creationId xmlns:a16="http://schemas.microsoft.com/office/drawing/2014/main" id="{766C8F9E-32E7-4882-8584-E62A498BADCD}"/>
              </a:ext>
            </a:extLst>
          </p:cNvPr>
          <p:cNvSpPr/>
          <p:nvPr/>
        </p:nvSpPr>
        <p:spPr>
          <a:xfrm>
            <a:off x="4180534" y="3083801"/>
            <a:ext cx="1990814" cy="738664"/>
          </a:xfrm>
          <a:prstGeom prst="rect">
            <a:avLst/>
          </a:prstGeom>
        </p:spPr>
        <p:txBody>
          <a:bodyPr wrap="square">
            <a:spAutoFit/>
          </a:bodyPr>
          <a:lstStyle/>
          <a:p>
            <a:r>
              <a:rPr lang="en-US" sz="1400" dirty="0">
                <a:latin typeface="+mj-lt"/>
              </a:rPr>
              <a:t>Al 100 µm homogenous wedge on the symmetry plane</a:t>
            </a:r>
          </a:p>
        </p:txBody>
      </p:sp>
      <p:sp>
        <p:nvSpPr>
          <p:cNvPr id="44" name="Rettangolo 43">
            <a:extLst>
              <a:ext uri="{FF2B5EF4-FFF2-40B4-BE49-F238E27FC236}">
                <a16:creationId xmlns:a16="http://schemas.microsoft.com/office/drawing/2014/main" id="{4A83EC08-4D24-44BA-B8BA-655BCA3A4F53}"/>
              </a:ext>
            </a:extLst>
          </p:cNvPr>
          <p:cNvSpPr/>
          <p:nvPr/>
        </p:nvSpPr>
        <p:spPr>
          <a:xfrm>
            <a:off x="4301933" y="1373774"/>
            <a:ext cx="1824231" cy="523220"/>
          </a:xfrm>
          <a:prstGeom prst="rect">
            <a:avLst/>
          </a:prstGeom>
        </p:spPr>
        <p:txBody>
          <a:bodyPr wrap="square">
            <a:spAutoFit/>
          </a:bodyPr>
          <a:lstStyle/>
          <a:p>
            <a:r>
              <a:rPr lang="en-US" sz="1400" dirty="0">
                <a:latin typeface="+mj-lt"/>
              </a:rPr>
              <a:t>100 µm </a:t>
            </a:r>
            <a:r>
              <a:rPr lang="en-US" sz="1400" dirty="0" err="1">
                <a:latin typeface="+mj-lt"/>
              </a:rPr>
              <a:t>SiC</a:t>
            </a:r>
            <a:r>
              <a:rPr lang="en-US" sz="1400" dirty="0">
                <a:latin typeface="+mj-lt"/>
              </a:rPr>
              <a:t> tagging detector at the exit</a:t>
            </a:r>
            <a:endParaRPr lang="en-GB" sz="1400" dirty="0">
              <a:latin typeface="+mj-lt"/>
            </a:endParaRPr>
          </a:p>
        </p:txBody>
      </p:sp>
      <p:cxnSp>
        <p:nvCxnSpPr>
          <p:cNvPr id="45" name="Connettore 2 44">
            <a:extLst>
              <a:ext uri="{FF2B5EF4-FFF2-40B4-BE49-F238E27FC236}">
                <a16:creationId xmlns:a16="http://schemas.microsoft.com/office/drawing/2014/main" id="{5E19BDB9-1170-49DA-8F9C-1E8D136C63F4}"/>
              </a:ext>
            </a:extLst>
          </p:cNvPr>
          <p:cNvCxnSpPr/>
          <p:nvPr/>
        </p:nvCxnSpPr>
        <p:spPr>
          <a:xfrm flipV="1">
            <a:off x="1896503" y="3440019"/>
            <a:ext cx="2333552" cy="486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id="{0DF26D8C-7E37-4E0C-A6C0-E666964F4856}"/>
              </a:ext>
            </a:extLst>
          </p:cNvPr>
          <p:cNvCxnSpPr/>
          <p:nvPr/>
        </p:nvCxnSpPr>
        <p:spPr>
          <a:xfrm flipV="1">
            <a:off x="2029654" y="1691587"/>
            <a:ext cx="2333552" cy="486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445D4FC7-942F-4D8E-88BB-38CB0EF0EF7E}"/>
              </a:ext>
            </a:extLst>
          </p:cNvPr>
          <p:cNvSpPr txBox="1"/>
          <p:nvPr/>
        </p:nvSpPr>
        <p:spPr>
          <a:xfrm>
            <a:off x="6802992" y="1112164"/>
            <a:ext cx="4843726" cy="523220"/>
          </a:xfrm>
          <a:prstGeom prst="rect">
            <a:avLst/>
          </a:prstGeom>
          <a:ln>
            <a:solidFill>
              <a:schemeClr val="tx1"/>
            </a:solidFill>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400" dirty="0">
                <a:latin typeface="Calibri Light" panose="020F0302020204030204" pitchFamily="34" charset="0"/>
                <a:cs typeface="Calibri Light" panose="020F0302020204030204" pitchFamily="34" charset="0"/>
              </a:rPr>
              <a:t>Simulation of spatial distribution of beam components, using a </a:t>
            </a:r>
            <a:r>
              <a:rPr lang="en-US" sz="1400" dirty="0" err="1">
                <a:latin typeface="Calibri Light" panose="020F0302020204030204" pitchFamily="34" charset="0"/>
                <a:cs typeface="Calibri Light" panose="020F0302020204030204" pitchFamily="34" charset="0"/>
              </a:rPr>
              <a:t>SiC</a:t>
            </a:r>
            <a:r>
              <a:rPr lang="en-US" sz="1400" dirty="0">
                <a:latin typeface="Calibri Light" panose="020F0302020204030204" pitchFamily="34" charset="0"/>
                <a:cs typeface="Calibri Light" panose="020F0302020204030204" pitchFamily="34" charset="0"/>
              </a:rPr>
              <a:t> detector placed after the exit slit</a:t>
            </a:r>
            <a:endParaRPr lang="it-IT" dirty="0"/>
          </a:p>
        </p:txBody>
      </p:sp>
      <p:pic>
        <p:nvPicPr>
          <p:cNvPr id="48" name="Immagine 47">
            <a:extLst>
              <a:ext uri="{FF2B5EF4-FFF2-40B4-BE49-F238E27FC236}">
                <a16:creationId xmlns:a16="http://schemas.microsoft.com/office/drawing/2014/main" id="{B65898C9-E006-471D-B753-6A44C39864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9616" y="3849652"/>
            <a:ext cx="5122554" cy="2494626"/>
          </a:xfrm>
          <a:prstGeom prst="rect">
            <a:avLst/>
          </a:prstGeom>
        </p:spPr>
      </p:pic>
      <p:pic>
        <p:nvPicPr>
          <p:cNvPr id="49" name="Immagine 48">
            <a:extLst>
              <a:ext uri="{FF2B5EF4-FFF2-40B4-BE49-F238E27FC236}">
                <a16:creationId xmlns:a16="http://schemas.microsoft.com/office/drawing/2014/main" id="{E88FA11B-6135-46EF-95B7-3A0FA82B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6350" y="1656272"/>
            <a:ext cx="5293946" cy="2202796"/>
          </a:xfrm>
          <a:prstGeom prst="rect">
            <a:avLst/>
          </a:prstGeom>
        </p:spPr>
      </p:pic>
      <p:sp>
        <p:nvSpPr>
          <p:cNvPr id="50" name="CasellaDiTesto 49">
            <a:extLst>
              <a:ext uri="{FF2B5EF4-FFF2-40B4-BE49-F238E27FC236}">
                <a16:creationId xmlns:a16="http://schemas.microsoft.com/office/drawing/2014/main" id="{1E05FBBA-C2D2-49C8-9792-5B33BE1EA73D}"/>
              </a:ext>
            </a:extLst>
          </p:cNvPr>
          <p:cNvSpPr txBox="1"/>
          <p:nvPr/>
        </p:nvSpPr>
        <p:spPr>
          <a:xfrm>
            <a:off x="9358684" y="1664048"/>
            <a:ext cx="1264259" cy="369332"/>
          </a:xfrm>
          <a:prstGeom prst="rect">
            <a:avLst/>
          </a:prstGeom>
          <a:noFill/>
        </p:spPr>
        <p:txBody>
          <a:bodyPr wrap="square" rtlCol="0">
            <a:spAutoFit/>
          </a:bodyPr>
          <a:lstStyle/>
          <a:p>
            <a:r>
              <a:rPr lang="en-GB" b="1" baseline="30000" dirty="0">
                <a:solidFill>
                  <a:srgbClr val="FF0000"/>
                </a:solidFill>
              </a:rPr>
              <a:t>16</a:t>
            </a:r>
            <a:r>
              <a:rPr lang="en-GB" b="1" dirty="0">
                <a:solidFill>
                  <a:srgbClr val="FF0000"/>
                </a:solidFill>
              </a:rPr>
              <a:t>C: 85%</a:t>
            </a:r>
          </a:p>
        </p:txBody>
      </p:sp>
      <p:sp>
        <p:nvSpPr>
          <p:cNvPr id="51" name="Rettangolo 50">
            <a:extLst>
              <a:ext uri="{FF2B5EF4-FFF2-40B4-BE49-F238E27FC236}">
                <a16:creationId xmlns:a16="http://schemas.microsoft.com/office/drawing/2014/main" id="{B4CF947C-6603-4150-9644-CCEFCFC51A0D}"/>
              </a:ext>
            </a:extLst>
          </p:cNvPr>
          <p:cNvSpPr/>
          <p:nvPr/>
        </p:nvSpPr>
        <p:spPr>
          <a:xfrm>
            <a:off x="149576" y="694437"/>
            <a:ext cx="11825986" cy="646331"/>
          </a:xfrm>
          <a:prstGeom prst="rect">
            <a:avLst/>
          </a:prstGeom>
        </p:spPr>
        <p:txBody>
          <a:bodyPr wrap="square">
            <a:spAutoFit/>
          </a:bodyPr>
          <a:lstStyle/>
          <a:p>
            <a:pPr algn="just">
              <a:defRPr/>
            </a:pPr>
            <a:r>
              <a:rPr lang="en-US" b="1" dirty="0">
                <a:latin typeface="Calibri Light" panose="020F0302020204030204" pitchFamily="34" charset="0"/>
                <a:cs typeface="Calibri Light" panose="020F0302020204030204" pitchFamily="34" charset="0"/>
              </a:rPr>
              <a:t>LISE++ simulations</a:t>
            </a:r>
            <a:r>
              <a:rPr lang="en-US" b="1" dirty="0">
                <a:latin typeface="Calibri Light" panose="020F0302020204030204" pitchFamily="34" charset="0"/>
                <a:cs typeface="Calibri Light" panose="020F0302020204030204" pitchFamily="34" charset="0"/>
                <a:sym typeface="Wingdings" panose="05000000000000000000" pitchFamily="2" charset="2"/>
              </a:rPr>
              <a:t>  </a:t>
            </a:r>
            <a:r>
              <a:rPr lang="en-US" b="1" baseline="30000" dirty="0">
                <a:latin typeface="Calibri Light" panose="020F0302020204030204" pitchFamily="34" charset="0"/>
                <a:cs typeface="Calibri Light" panose="020F0302020204030204" pitchFamily="34" charset="0"/>
              </a:rPr>
              <a:t>18</a:t>
            </a:r>
            <a:r>
              <a:rPr lang="en-US" b="1" dirty="0">
                <a:latin typeface="Calibri Light" panose="020F0302020204030204" pitchFamily="34" charset="0"/>
                <a:cs typeface="Calibri Light" panose="020F0302020204030204" pitchFamily="34" charset="0"/>
              </a:rPr>
              <a:t>O primary beam at 70 MeV/nucleon, 2 kW on a  </a:t>
            </a:r>
            <a:r>
              <a:rPr lang="en-US" b="1" baseline="30000" dirty="0">
                <a:latin typeface="Calibri Light" panose="020F0302020204030204" pitchFamily="34" charset="0"/>
                <a:cs typeface="Calibri Light" panose="020F0302020204030204" pitchFamily="34" charset="0"/>
              </a:rPr>
              <a:t>9</a:t>
            </a:r>
            <a:r>
              <a:rPr lang="en-US" b="1" dirty="0">
                <a:latin typeface="Calibri Light" panose="020F0302020204030204" pitchFamily="34" charset="0"/>
                <a:cs typeface="Calibri Light" panose="020F0302020204030204" pitchFamily="34" charset="0"/>
              </a:rPr>
              <a:t>Be target (1250 µm)</a:t>
            </a:r>
          </a:p>
          <a:p>
            <a:pPr algn="just">
              <a:defRPr/>
            </a:pPr>
            <a:endParaRPr lang="en-US" dirty="0">
              <a:latin typeface="Calibri Light" panose="020F0302020204030204" pitchFamily="34" charset="0"/>
              <a:cs typeface="Calibri Light" panose="020F0302020204030204" pitchFamily="34" charset="0"/>
            </a:endParaRPr>
          </a:p>
        </p:txBody>
      </p:sp>
      <p:sp>
        <p:nvSpPr>
          <p:cNvPr id="52" name="CasellaDiTesto 51">
            <a:extLst>
              <a:ext uri="{FF2B5EF4-FFF2-40B4-BE49-F238E27FC236}">
                <a16:creationId xmlns:a16="http://schemas.microsoft.com/office/drawing/2014/main" id="{38407A7D-A0A0-442B-A20E-11AB3768008C}"/>
              </a:ext>
            </a:extLst>
          </p:cNvPr>
          <p:cNvSpPr txBox="1"/>
          <p:nvPr/>
        </p:nvSpPr>
        <p:spPr>
          <a:xfrm>
            <a:off x="8597900" y="3940728"/>
            <a:ext cx="1751040" cy="369332"/>
          </a:xfrm>
          <a:prstGeom prst="rect">
            <a:avLst/>
          </a:prstGeom>
          <a:solidFill>
            <a:schemeClr val="bg1"/>
          </a:solidFill>
        </p:spPr>
        <p:txBody>
          <a:bodyPr wrap="square" rtlCol="0">
            <a:spAutoFit/>
          </a:bodyPr>
          <a:lstStyle/>
          <a:p>
            <a:pPr algn="ctr"/>
            <a:r>
              <a:rPr lang="en-GB" b="1" dirty="0">
                <a:latin typeface="+mj-lt"/>
              </a:rPr>
              <a:t>∆E-</a:t>
            </a:r>
            <a:r>
              <a:rPr lang="en-GB" b="1" dirty="0" err="1">
                <a:latin typeface="+mj-lt"/>
              </a:rPr>
              <a:t>ToF</a:t>
            </a:r>
            <a:r>
              <a:rPr lang="en-GB" b="1" dirty="0">
                <a:latin typeface="+mj-lt"/>
              </a:rPr>
              <a:t> plot</a:t>
            </a:r>
          </a:p>
        </p:txBody>
      </p:sp>
      <p:sp>
        <p:nvSpPr>
          <p:cNvPr id="2" name="CasellaDiTesto 1">
            <a:extLst>
              <a:ext uri="{FF2B5EF4-FFF2-40B4-BE49-F238E27FC236}">
                <a16:creationId xmlns:a16="http://schemas.microsoft.com/office/drawing/2014/main" id="{A2F4ABAF-5937-4BFC-B46C-97CCEDC7E0E5}"/>
              </a:ext>
            </a:extLst>
          </p:cNvPr>
          <p:cNvSpPr txBox="1"/>
          <p:nvPr/>
        </p:nvSpPr>
        <p:spPr>
          <a:xfrm>
            <a:off x="9473420" y="2213339"/>
            <a:ext cx="1429163" cy="369332"/>
          </a:xfrm>
          <a:prstGeom prst="rect">
            <a:avLst/>
          </a:prstGeom>
          <a:noFill/>
        </p:spPr>
        <p:txBody>
          <a:bodyPr wrap="square" rtlCol="0">
            <a:spAutoFit/>
          </a:bodyPr>
          <a:lstStyle/>
          <a:p>
            <a:r>
              <a:rPr lang="it-IT" b="1" dirty="0">
                <a:solidFill>
                  <a:srgbClr val="FF0000"/>
                </a:solidFill>
              </a:rPr>
              <a:t>1.4E7 </a:t>
            </a:r>
            <a:r>
              <a:rPr lang="it-IT" b="1" dirty="0" err="1">
                <a:solidFill>
                  <a:srgbClr val="FF0000"/>
                </a:solidFill>
              </a:rPr>
              <a:t>pps</a:t>
            </a:r>
            <a:endParaRPr lang="en-GB" b="1" dirty="0">
              <a:solidFill>
                <a:srgbClr val="FF0000"/>
              </a:solidFill>
            </a:endParaRPr>
          </a:p>
        </p:txBody>
      </p:sp>
    </p:spTree>
    <p:custDataLst>
      <p:tags r:id="rId1"/>
    </p:custDataLst>
    <p:extLst>
      <p:ext uri="{BB962C8B-B14F-4D97-AF65-F5344CB8AC3E}">
        <p14:creationId xmlns:p14="http://schemas.microsoft.com/office/powerpoint/2010/main" val="2959099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0063C7D-65A2-40BA-8652-1CF6993E3A41}"/>
              </a:ext>
            </a:extLst>
          </p:cNvPr>
          <p:cNvSpPr>
            <a:spLocks noGrp="1"/>
          </p:cNvSpPr>
          <p:nvPr>
            <p:ph type="sldNum" sz="quarter" idx="12"/>
          </p:nvPr>
        </p:nvSpPr>
        <p:spPr/>
        <p:txBody>
          <a:bodyPr/>
          <a:lstStyle/>
          <a:p>
            <a:fld id="{825A1364-9D83-4D37-A282-5E5560CE45FB}" type="slidenum">
              <a:rPr lang="it-IT" smtClean="0"/>
              <a:pPr/>
              <a:t>34</a:t>
            </a:fld>
            <a:endParaRPr lang="it-IT"/>
          </a:p>
        </p:txBody>
      </p:sp>
      <p:sp>
        <p:nvSpPr>
          <p:cNvPr id="5" name="Segnaposto numero diapositiva 15">
            <a:extLst>
              <a:ext uri="{FF2B5EF4-FFF2-40B4-BE49-F238E27FC236}">
                <a16:creationId xmlns:a16="http://schemas.microsoft.com/office/drawing/2014/main" id="{BF287419-3631-4B4A-9A8E-9A142E5095DC}"/>
              </a:ext>
            </a:extLst>
          </p:cNvPr>
          <p:cNvSpPr txBox="1">
            <a:spLocks/>
          </p:cNvSpPr>
          <p:nvPr/>
        </p:nvSpPr>
        <p:spPr>
          <a:xfrm>
            <a:off x="9340480" y="6736283"/>
            <a:ext cx="2743200" cy="365125"/>
          </a:xfrm>
          <a:prstGeom prst="rect">
            <a:avLst/>
          </a:prstGeom>
        </p:spPr>
        <p:txBody>
          <a:bodyPr vert="horz" anchor="b"/>
          <a:lstStyle>
            <a:defPPr>
              <a:defRPr lang="it-IT"/>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600" smtClean="0">
                <a:solidFill>
                  <a:schemeClr val="bg1"/>
                </a:solidFill>
              </a:rPr>
              <a:pPr/>
              <a:t>34</a:t>
            </a:fld>
            <a:endParaRPr lang="it-IT" sz="1600">
              <a:solidFill>
                <a:schemeClr val="bg1"/>
              </a:solidFill>
              <a:cs typeface="Calibri"/>
            </a:endParaRPr>
          </a:p>
        </p:txBody>
      </p:sp>
      <p:sp>
        <p:nvSpPr>
          <p:cNvPr id="6" name="Segnaposto piè di pagina 4">
            <a:extLst>
              <a:ext uri="{FF2B5EF4-FFF2-40B4-BE49-F238E27FC236}">
                <a16:creationId xmlns:a16="http://schemas.microsoft.com/office/drawing/2014/main" id="{E23CE813-1044-438F-910B-3CDF19DECA0E}"/>
              </a:ext>
            </a:extLst>
          </p:cNvPr>
          <p:cNvSpPr>
            <a:spLocks noGrp="1"/>
          </p:cNvSpPr>
          <p:nvPr>
            <p:ph type="ftr" sz="quarter" idx="11"/>
          </p:nvPr>
        </p:nvSpPr>
        <p:spPr>
          <a:xfrm>
            <a:off x="7010400" y="976492"/>
            <a:ext cx="1767840" cy="457200"/>
          </a:xfrm>
        </p:spPr>
        <p:txBody>
          <a:bodyPr/>
          <a:lstStyle/>
          <a:p>
            <a:r>
              <a:rPr lang="en-US" dirty="0">
                <a:solidFill>
                  <a:schemeClr val="bg1"/>
                </a:solidFill>
              </a:rPr>
              <a:t>N.S. Martorana - martorana@lns.infn.it</a:t>
            </a:r>
          </a:p>
        </p:txBody>
      </p:sp>
      <p:sp>
        <p:nvSpPr>
          <p:cNvPr id="7" name="Segnaposto data 30">
            <a:extLst>
              <a:ext uri="{FF2B5EF4-FFF2-40B4-BE49-F238E27FC236}">
                <a16:creationId xmlns:a16="http://schemas.microsoft.com/office/drawing/2014/main" id="{F3F190D4-9D97-4CBF-8D89-F62B76A8D989}"/>
              </a:ext>
            </a:extLst>
          </p:cNvPr>
          <p:cNvSpPr>
            <a:spLocks noGrp="1"/>
          </p:cNvSpPr>
          <p:nvPr>
            <p:ph type="dt" sz="half" idx="10"/>
          </p:nvPr>
        </p:nvSpPr>
        <p:spPr>
          <a:xfrm>
            <a:off x="8782048" y="976492"/>
            <a:ext cx="1276352" cy="457200"/>
          </a:xfrm>
        </p:spPr>
        <p:txBody>
          <a:bodyPr/>
          <a:lstStyle/>
          <a:p>
            <a:fld id="{3178A4E7-58EB-40BD-9039-9789C9A235DC}" type="datetime1">
              <a:rPr lang="en-US" smtClean="0">
                <a:solidFill>
                  <a:schemeClr val="bg1"/>
                </a:solidFill>
              </a:rPr>
              <a:t>4/1/2022</a:t>
            </a:fld>
            <a:endParaRPr lang="en-US" dirty="0">
              <a:solidFill>
                <a:schemeClr val="bg1"/>
              </a:solidFill>
            </a:endParaRPr>
          </a:p>
        </p:txBody>
      </p:sp>
      <p:sp>
        <p:nvSpPr>
          <p:cNvPr id="8" name="CasellaDiTesto 7">
            <a:extLst>
              <a:ext uri="{FF2B5EF4-FFF2-40B4-BE49-F238E27FC236}">
                <a16:creationId xmlns:a16="http://schemas.microsoft.com/office/drawing/2014/main" id="{A423F5C1-D1C8-436F-8A1F-87E914024A48}"/>
              </a:ext>
            </a:extLst>
          </p:cNvPr>
          <p:cNvSpPr txBox="1"/>
          <p:nvPr/>
        </p:nvSpPr>
        <p:spPr>
          <a:xfrm>
            <a:off x="210569" y="524012"/>
            <a:ext cx="3869356" cy="400110"/>
          </a:xfrm>
          <a:prstGeom prst="rect">
            <a:avLst/>
          </a:prstGeom>
          <a:noFill/>
        </p:spPr>
        <p:txBody>
          <a:bodyPr wrap="square" rtlCol="0">
            <a:spAutoFit/>
          </a:bodyPr>
          <a:lstStyle/>
          <a:p>
            <a:r>
              <a:rPr lang="it-IT" sz="2000" b="1" dirty="0">
                <a:latin typeface="Calibri Light" panose="020F0302020204030204" pitchFamily="34" charset="0"/>
                <a:cs typeface="Calibri Light" panose="020F0302020204030204" pitchFamily="34" charset="0"/>
              </a:rPr>
              <a:t>Some </a:t>
            </a:r>
            <a:r>
              <a:rPr lang="en-GB" sz="2000" b="1" dirty="0">
                <a:latin typeface="Calibri Light" panose="020F0302020204030204" pitchFamily="34" charset="0"/>
                <a:cs typeface="Calibri Light" panose="020F0302020204030204" pitchFamily="34" charset="0"/>
              </a:rPr>
              <a:t>physics</a:t>
            </a:r>
            <a:r>
              <a:rPr lang="it-IT" sz="2000" b="1" dirty="0">
                <a:latin typeface="Calibri Light" panose="020F0302020204030204" pitchFamily="34" charset="0"/>
                <a:cs typeface="Calibri Light" panose="020F0302020204030204" pitchFamily="34" charset="0"/>
              </a:rPr>
              <a:t> </a:t>
            </a:r>
            <a:r>
              <a:rPr lang="en-GB" sz="2000" b="1" dirty="0">
                <a:latin typeface="Calibri Light" panose="020F0302020204030204" pitchFamily="34" charset="0"/>
                <a:cs typeface="Calibri Light" panose="020F0302020204030204" pitchFamily="34" charset="0"/>
              </a:rPr>
              <a:t>cases</a:t>
            </a:r>
          </a:p>
        </p:txBody>
      </p:sp>
      <p:pic>
        <p:nvPicPr>
          <p:cNvPr id="9" name="Immagine 3">
            <a:extLst>
              <a:ext uri="{FF2B5EF4-FFF2-40B4-BE49-F238E27FC236}">
                <a16:creationId xmlns:a16="http://schemas.microsoft.com/office/drawing/2014/main" id="{2A174B4E-A13B-4148-ACDA-19ECE8CAD89F}"/>
              </a:ext>
            </a:extLst>
          </p:cNvPr>
          <p:cNvPicPr>
            <a:picLocks noChangeAspect="1"/>
          </p:cNvPicPr>
          <p:nvPr/>
        </p:nvPicPr>
        <p:blipFill rotWithShape="1">
          <a:blip r:embed="rId2"/>
          <a:srcRect r="2775"/>
          <a:stretch/>
        </p:blipFill>
        <p:spPr>
          <a:xfrm>
            <a:off x="621116" y="1502113"/>
            <a:ext cx="3255398" cy="4719187"/>
          </a:xfrm>
          <a:prstGeom prst="rect">
            <a:avLst/>
          </a:prstGeom>
        </p:spPr>
      </p:pic>
      <p:cxnSp>
        <p:nvCxnSpPr>
          <p:cNvPr id="10" name="Connettore 2 9">
            <a:extLst>
              <a:ext uri="{FF2B5EF4-FFF2-40B4-BE49-F238E27FC236}">
                <a16:creationId xmlns:a16="http://schemas.microsoft.com/office/drawing/2014/main" id="{7DA53F99-05AB-4FD0-BCEA-5D87A56710D6}"/>
              </a:ext>
            </a:extLst>
          </p:cNvPr>
          <p:cNvCxnSpPr/>
          <p:nvPr/>
        </p:nvCxnSpPr>
        <p:spPr>
          <a:xfrm flipV="1">
            <a:off x="1896503" y="3558969"/>
            <a:ext cx="2333552" cy="486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CD6ADCFC-9193-4084-B9B6-BEDBA167E0A0}"/>
              </a:ext>
            </a:extLst>
          </p:cNvPr>
          <p:cNvSpPr/>
          <p:nvPr/>
        </p:nvSpPr>
        <p:spPr>
          <a:xfrm>
            <a:off x="4180534" y="3202751"/>
            <a:ext cx="1990814" cy="738664"/>
          </a:xfrm>
          <a:prstGeom prst="rect">
            <a:avLst/>
          </a:prstGeom>
        </p:spPr>
        <p:txBody>
          <a:bodyPr wrap="square">
            <a:spAutoFit/>
          </a:bodyPr>
          <a:lstStyle/>
          <a:p>
            <a:r>
              <a:rPr lang="en-US" sz="1400" dirty="0">
                <a:latin typeface="+mj-lt"/>
              </a:rPr>
              <a:t>Al 100 µm homogenous wedge on the symmetry plane</a:t>
            </a:r>
          </a:p>
        </p:txBody>
      </p:sp>
      <p:cxnSp>
        <p:nvCxnSpPr>
          <p:cNvPr id="12" name="Connettore 2 11">
            <a:extLst>
              <a:ext uri="{FF2B5EF4-FFF2-40B4-BE49-F238E27FC236}">
                <a16:creationId xmlns:a16="http://schemas.microsoft.com/office/drawing/2014/main" id="{E5F705BF-75F9-4DFD-876A-99B8915317A3}"/>
              </a:ext>
            </a:extLst>
          </p:cNvPr>
          <p:cNvCxnSpPr/>
          <p:nvPr/>
        </p:nvCxnSpPr>
        <p:spPr>
          <a:xfrm flipV="1">
            <a:off x="2029654" y="1810537"/>
            <a:ext cx="2333552" cy="486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EFAB0A25-8BCA-4163-B251-BDCECD8EC79B}"/>
              </a:ext>
            </a:extLst>
          </p:cNvPr>
          <p:cNvSpPr/>
          <p:nvPr/>
        </p:nvSpPr>
        <p:spPr>
          <a:xfrm>
            <a:off x="4301933" y="1492724"/>
            <a:ext cx="1824231" cy="523220"/>
          </a:xfrm>
          <a:prstGeom prst="rect">
            <a:avLst/>
          </a:prstGeom>
        </p:spPr>
        <p:txBody>
          <a:bodyPr wrap="square">
            <a:spAutoFit/>
          </a:bodyPr>
          <a:lstStyle/>
          <a:p>
            <a:r>
              <a:rPr lang="en-US" sz="1400" dirty="0">
                <a:latin typeface="+mj-lt"/>
              </a:rPr>
              <a:t>100 µm </a:t>
            </a:r>
            <a:r>
              <a:rPr lang="en-US" sz="1400" dirty="0" err="1">
                <a:latin typeface="+mj-lt"/>
              </a:rPr>
              <a:t>SiC</a:t>
            </a:r>
            <a:r>
              <a:rPr lang="en-US" sz="1400" dirty="0">
                <a:latin typeface="+mj-lt"/>
              </a:rPr>
              <a:t> tagging detector at the exit</a:t>
            </a:r>
            <a:endParaRPr lang="en-GB" sz="1400" dirty="0">
              <a:latin typeface="+mj-lt"/>
            </a:endParaRPr>
          </a:p>
        </p:txBody>
      </p:sp>
      <p:sp>
        <p:nvSpPr>
          <p:cNvPr id="14" name="CasellaDiTesto 13">
            <a:extLst>
              <a:ext uri="{FF2B5EF4-FFF2-40B4-BE49-F238E27FC236}">
                <a16:creationId xmlns:a16="http://schemas.microsoft.com/office/drawing/2014/main" id="{42FA82C8-8E89-4471-BF52-E077824B8C7D}"/>
              </a:ext>
            </a:extLst>
          </p:cNvPr>
          <p:cNvSpPr txBox="1"/>
          <p:nvPr/>
        </p:nvSpPr>
        <p:spPr>
          <a:xfrm>
            <a:off x="6918617" y="1282077"/>
            <a:ext cx="4843726" cy="523220"/>
          </a:xfrm>
          <a:prstGeom prst="rect">
            <a:avLst/>
          </a:prstGeom>
          <a:ln>
            <a:solidFill>
              <a:schemeClr val="tx1"/>
            </a:solidFill>
            <a:prstDash val="dash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400" dirty="0">
                <a:latin typeface="Calibri Light" panose="020F0302020204030204" pitchFamily="34" charset="0"/>
                <a:cs typeface="Calibri Light" panose="020F0302020204030204" pitchFamily="34" charset="0"/>
              </a:rPr>
              <a:t>Simulation of spatial distribution of beam components, using a </a:t>
            </a:r>
            <a:r>
              <a:rPr lang="en-US" sz="1400" dirty="0" err="1">
                <a:latin typeface="Calibri Light" panose="020F0302020204030204" pitchFamily="34" charset="0"/>
                <a:cs typeface="Calibri Light" panose="020F0302020204030204" pitchFamily="34" charset="0"/>
              </a:rPr>
              <a:t>SiC</a:t>
            </a:r>
            <a:r>
              <a:rPr lang="en-US" sz="1400" dirty="0">
                <a:latin typeface="Calibri Light" panose="020F0302020204030204" pitchFamily="34" charset="0"/>
                <a:cs typeface="Calibri Light" panose="020F0302020204030204" pitchFamily="34" charset="0"/>
              </a:rPr>
              <a:t> detector placed after the exit slit</a:t>
            </a:r>
            <a:endParaRPr lang="it-IT" dirty="0"/>
          </a:p>
        </p:txBody>
      </p:sp>
      <p:pic>
        <p:nvPicPr>
          <p:cNvPr id="15" name="Immagine 14" descr="Exit slit =&gt; Xspace:  output after slits">
            <a:extLst>
              <a:ext uri="{FF2B5EF4-FFF2-40B4-BE49-F238E27FC236}">
                <a16:creationId xmlns:a16="http://schemas.microsoft.com/office/drawing/2014/main" id="{E893037B-65FE-46D8-A7A2-80C618D8E611}"/>
              </a:ext>
            </a:extLst>
          </p:cNvPr>
          <p:cNvPicPr>
            <a:picLocks noChangeAspect="1"/>
          </p:cNvPicPr>
          <p:nvPr/>
        </p:nvPicPr>
        <p:blipFill rotWithShape="1">
          <a:blip r:embed="rId3">
            <a:extLst>
              <a:ext uri="{28A0092B-C50C-407E-A947-70E740481C1C}">
                <a14:useLocalDpi xmlns:a14="http://schemas.microsoft.com/office/drawing/2010/main" val="0"/>
              </a:ext>
            </a:extLst>
          </a:blip>
          <a:srcRect l="1891" t="15360" r="33478" b="33636"/>
          <a:stretch/>
        </p:blipFill>
        <p:spPr>
          <a:xfrm>
            <a:off x="6237292" y="1859673"/>
            <a:ext cx="5430818" cy="2301659"/>
          </a:xfrm>
          <a:prstGeom prst="rect">
            <a:avLst/>
          </a:prstGeom>
        </p:spPr>
      </p:pic>
      <p:sp>
        <p:nvSpPr>
          <p:cNvPr id="16" name="CasellaDiTesto 15">
            <a:extLst>
              <a:ext uri="{FF2B5EF4-FFF2-40B4-BE49-F238E27FC236}">
                <a16:creationId xmlns:a16="http://schemas.microsoft.com/office/drawing/2014/main" id="{2EAD6860-4F9E-4F12-8FC2-EE3188BA6EB4}"/>
              </a:ext>
            </a:extLst>
          </p:cNvPr>
          <p:cNvSpPr txBox="1"/>
          <p:nvPr/>
        </p:nvSpPr>
        <p:spPr>
          <a:xfrm>
            <a:off x="8531749" y="2182838"/>
            <a:ext cx="1630597" cy="646331"/>
          </a:xfrm>
          <a:prstGeom prst="rect">
            <a:avLst/>
          </a:prstGeom>
          <a:noFill/>
        </p:spPr>
        <p:txBody>
          <a:bodyPr wrap="square" rtlCol="0">
            <a:spAutoFit/>
          </a:bodyPr>
          <a:lstStyle/>
          <a:p>
            <a:r>
              <a:rPr lang="en-GB" b="1" baseline="30000" dirty="0">
                <a:solidFill>
                  <a:srgbClr val="FF0000"/>
                </a:solidFill>
              </a:rPr>
              <a:t>68</a:t>
            </a:r>
            <a:r>
              <a:rPr lang="en-GB" b="1" dirty="0">
                <a:solidFill>
                  <a:srgbClr val="FF0000"/>
                </a:solidFill>
              </a:rPr>
              <a:t>Ni: 52%</a:t>
            </a:r>
          </a:p>
          <a:p>
            <a:r>
              <a:rPr lang="en-GB" b="1" dirty="0">
                <a:solidFill>
                  <a:srgbClr val="FF0000"/>
                </a:solidFill>
              </a:rPr>
              <a:t>7.5E5 </a:t>
            </a:r>
            <a:r>
              <a:rPr lang="en-GB" b="1" dirty="0" err="1">
                <a:solidFill>
                  <a:srgbClr val="FF0000"/>
                </a:solidFill>
              </a:rPr>
              <a:t>pps</a:t>
            </a:r>
            <a:endParaRPr lang="en-GB" b="1" dirty="0">
              <a:solidFill>
                <a:srgbClr val="FF0000"/>
              </a:solidFill>
            </a:endParaRPr>
          </a:p>
        </p:txBody>
      </p:sp>
      <p:pic>
        <p:nvPicPr>
          <p:cNvPr id="17" name="Immagine 16">
            <a:extLst>
              <a:ext uri="{FF2B5EF4-FFF2-40B4-BE49-F238E27FC236}">
                <a16:creationId xmlns:a16="http://schemas.microsoft.com/office/drawing/2014/main" id="{D31B7B85-2824-4244-A8E7-36C59C3E5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494" y="4215708"/>
            <a:ext cx="4702767" cy="2282810"/>
          </a:xfrm>
          <a:prstGeom prst="rect">
            <a:avLst/>
          </a:prstGeom>
        </p:spPr>
      </p:pic>
      <p:sp>
        <p:nvSpPr>
          <p:cNvPr id="18" name="Rettangolo 17">
            <a:extLst>
              <a:ext uri="{FF2B5EF4-FFF2-40B4-BE49-F238E27FC236}">
                <a16:creationId xmlns:a16="http://schemas.microsoft.com/office/drawing/2014/main" id="{BBD68D07-4F5D-4E23-AF39-B487AD181A78}"/>
              </a:ext>
            </a:extLst>
          </p:cNvPr>
          <p:cNvSpPr/>
          <p:nvPr/>
        </p:nvSpPr>
        <p:spPr>
          <a:xfrm>
            <a:off x="149576" y="924122"/>
            <a:ext cx="11825986" cy="646331"/>
          </a:xfrm>
          <a:prstGeom prst="rect">
            <a:avLst/>
          </a:prstGeom>
        </p:spPr>
        <p:txBody>
          <a:bodyPr wrap="square">
            <a:spAutoFit/>
          </a:bodyPr>
          <a:lstStyle/>
          <a:p>
            <a:pPr algn="just">
              <a:defRPr/>
            </a:pPr>
            <a:r>
              <a:rPr lang="en-US" b="1" dirty="0">
                <a:latin typeface="Calibri Light" panose="020F0302020204030204" pitchFamily="34" charset="0"/>
                <a:cs typeface="Calibri Light" panose="020F0302020204030204" pitchFamily="34" charset="0"/>
              </a:rPr>
              <a:t>LISE++ simulations</a:t>
            </a:r>
            <a:r>
              <a:rPr lang="en-US" b="1" dirty="0">
                <a:latin typeface="Calibri Light" panose="020F0302020204030204" pitchFamily="34" charset="0"/>
                <a:cs typeface="Calibri Light" panose="020F0302020204030204" pitchFamily="34" charset="0"/>
                <a:sym typeface="Wingdings" panose="05000000000000000000" pitchFamily="2" charset="2"/>
              </a:rPr>
              <a:t>  </a:t>
            </a:r>
            <a:r>
              <a:rPr lang="en-US" b="1" baseline="30000" dirty="0">
                <a:latin typeface="Calibri Light" panose="020F0302020204030204" pitchFamily="34" charset="0"/>
                <a:cs typeface="Calibri Light" panose="020F0302020204030204" pitchFamily="34" charset="0"/>
                <a:sym typeface="Wingdings" panose="05000000000000000000" pitchFamily="2" charset="2"/>
              </a:rPr>
              <a:t>70</a:t>
            </a:r>
            <a:r>
              <a:rPr lang="en-US" b="1" dirty="0">
                <a:latin typeface="Calibri Light" panose="020F0302020204030204" pitchFamily="34" charset="0"/>
                <a:cs typeface="Calibri Light" panose="020F0302020204030204" pitchFamily="34" charset="0"/>
                <a:sym typeface="Wingdings" panose="05000000000000000000" pitchFamily="2" charset="2"/>
              </a:rPr>
              <a:t>Zn</a:t>
            </a:r>
            <a:r>
              <a:rPr lang="en-US" b="1" dirty="0">
                <a:latin typeface="Calibri Light" panose="020F0302020204030204" pitchFamily="34" charset="0"/>
                <a:cs typeface="Calibri Light" panose="020F0302020204030204" pitchFamily="34" charset="0"/>
              </a:rPr>
              <a:t> primary beam at 40 MeV/nucleon, 1 kW on a  </a:t>
            </a:r>
            <a:r>
              <a:rPr lang="en-US" b="1" baseline="30000" dirty="0">
                <a:latin typeface="Calibri Light" panose="020F0302020204030204" pitchFamily="34" charset="0"/>
                <a:cs typeface="Calibri Light" panose="020F0302020204030204" pitchFamily="34" charset="0"/>
              </a:rPr>
              <a:t>9</a:t>
            </a:r>
            <a:r>
              <a:rPr lang="en-US" b="1" dirty="0">
                <a:latin typeface="Calibri Light" panose="020F0302020204030204" pitchFamily="34" charset="0"/>
                <a:cs typeface="Calibri Light" panose="020F0302020204030204" pitchFamily="34" charset="0"/>
              </a:rPr>
              <a:t>Be target (500 µm)</a:t>
            </a:r>
          </a:p>
          <a:p>
            <a:pPr algn="just">
              <a:defRPr/>
            </a:pPr>
            <a:endParaRPr lang="en-US" dirty="0">
              <a:latin typeface="Calibri Light" panose="020F0302020204030204" pitchFamily="34" charset="0"/>
              <a:cs typeface="Calibri Light" panose="020F0302020204030204" pitchFamily="34" charset="0"/>
            </a:endParaRPr>
          </a:p>
        </p:txBody>
      </p:sp>
      <p:sp>
        <p:nvSpPr>
          <p:cNvPr id="19" name="CasellaDiTesto 18">
            <a:extLst>
              <a:ext uri="{FF2B5EF4-FFF2-40B4-BE49-F238E27FC236}">
                <a16:creationId xmlns:a16="http://schemas.microsoft.com/office/drawing/2014/main" id="{BC28340F-8C9D-4E1F-A6E3-99A430423F54}"/>
              </a:ext>
            </a:extLst>
          </p:cNvPr>
          <p:cNvSpPr txBox="1"/>
          <p:nvPr/>
        </p:nvSpPr>
        <p:spPr>
          <a:xfrm>
            <a:off x="8920488" y="4177153"/>
            <a:ext cx="1751040" cy="369332"/>
          </a:xfrm>
          <a:prstGeom prst="rect">
            <a:avLst/>
          </a:prstGeom>
          <a:noFill/>
        </p:spPr>
        <p:txBody>
          <a:bodyPr wrap="square" rtlCol="0">
            <a:spAutoFit/>
          </a:bodyPr>
          <a:lstStyle/>
          <a:p>
            <a:pPr algn="ctr"/>
            <a:r>
              <a:rPr lang="en-GB" b="1" dirty="0">
                <a:latin typeface="+mj-lt"/>
              </a:rPr>
              <a:t>∆E-</a:t>
            </a:r>
            <a:r>
              <a:rPr lang="en-GB" b="1" dirty="0" err="1">
                <a:latin typeface="+mj-lt"/>
              </a:rPr>
              <a:t>ToF</a:t>
            </a:r>
            <a:r>
              <a:rPr lang="en-GB" b="1" dirty="0">
                <a:latin typeface="+mj-lt"/>
              </a:rPr>
              <a:t> plot</a:t>
            </a:r>
          </a:p>
        </p:txBody>
      </p:sp>
      <p:sp>
        <p:nvSpPr>
          <p:cNvPr id="20" name="CasellaDiTesto 19">
            <a:extLst>
              <a:ext uri="{FF2B5EF4-FFF2-40B4-BE49-F238E27FC236}">
                <a16:creationId xmlns:a16="http://schemas.microsoft.com/office/drawing/2014/main" id="{0271B6E8-A44D-4FBC-9EAE-A5BE870A8247}"/>
              </a:ext>
            </a:extLst>
          </p:cNvPr>
          <p:cNvSpPr txBox="1"/>
          <p:nvPr/>
        </p:nvSpPr>
        <p:spPr>
          <a:xfrm>
            <a:off x="7163883" y="256895"/>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sp>
        <p:nvSpPr>
          <p:cNvPr id="21" name="CasellaDiTesto 20">
            <a:extLst>
              <a:ext uri="{FF2B5EF4-FFF2-40B4-BE49-F238E27FC236}">
                <a16:creationId xmlns:a16="http://schemas.microsoft.com/office/drawing/2014/main" id="{937B2834-B39A-4253-8B9A-31C737819AED}"/>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55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1840118-400A-4E5C-ADFB-2F32154C8B32}"/>
              </a:ext>
            </a:extLst>
          </p:cNvPr>
          <p:cNvSpPr>
            <a:spLocks noGrp="1"/>
          </p:cNvSpPr>
          <p:nvPr>
            <p:ph type="sldNum" sz="quarter" idx="12"/>
          </p:nvPr>
        </p:nvSpPr>
        <p:spPr/>
        <p:txBody>
          <a:bodyPr/>
          <a:lstStyle/>
          <a:p>
            <a:fld id="{825A1364-9D83-4D37-A282-5E5560CE45FB}" type="slidenum">
              <a:rPr lang="it-IT" smtClean="0"/>
              <a:pPr/>
              <a:t>35</a:t>
            </a:fld>
            <a:endParaRPr lang="it-IT"/>
          </a:p>
        </p:txBody>
      </p:sp>
      <p:sp>
        <p:nvSpPr>
          <p:cNvPr id="5" name="CasellaDiTesto 4">
            <a:extLst>
              <a:ext uri="{FF2B5EF4-FFF2-40B4-BE49-F238E27FC236}">
                <a16:creationId xmlns:a16="http://schemas.microsoft.com/office/drawing/2014/main" id="{644BD29A-1030-4E18-BC2A-1AC3F117ADFF}"/>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DD5BEE42-7166-4BC0-806B-58836E2EF6B8}"/>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16" name="Gruppo 15">
            <a:extLst>
              <a:ext uri="{FF2B5EF4-FFF2-40B4-BE49-F238E27FC236}">
                <a16:creationId xmlns:a16="http://schemas.microsoft.com/office/drawing/2014/main" id="{E546DFEC-B69A-44A7-AF7A-54F535F0525C}"/>
              </a:ext>
            </a:extLst>
          </p:cNvPr>
          <p:cNvGrpSpPr/>
          <p:nvPr/>
        </p:nvGrpSpPr>
        <p:grpSpPr>
          <a:xfrm>
            <a:off x="3732648" y="2712647"/>
            <a:ext cx="5040630" cy="2608878"/>
            <a:chOff x="7150732" y="1034654"/>
            <a:chExt cx="5040630" cy="2608878"/>
          </a:xfrm>
        </p:grpSpPr>
        <p:pic>
          <p:nvPicPr>
            <p:cNvPr id="8" name="Picture 5" descr="Graphical user interface&#10;&#10;Description automatically generated with medium confidence">
              <a:extLst>
                <a:ext uri="{FF2B5EF4-FFF2-40B4-BE49-F238E27FC236}">
                  <a16:creationId xmlns:a16="http://schemas.microsoft.com/office/drawing/2014/main" id="{A788158C-EB39-4CCF-B573-6F65932079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294" y="1347807"/>
              <a:ext cx="4444443" cy="2295725"/>
            </a:xfrm>
            <a:prstGeom prst="rect">
              <a:avLst/>
            </a:prstGeom>
            <a:noFill/>
            <a:ln>
              <a:noFill/>
            </a:ln>
          </p:spPr>
        </p:pic>
        <p:sp>
          <p:nvSpPr>
            <p:cNvPr id="10" name="CasellaDiTesto 9">
              <a:extLst>
                <a:ext uri="{FF2B5EF4-FFF2-40B4-BE49-F238E27FC236}">
                  <a16:creationId xmlns:a16="http://schemas.microsoft.com/office/drawing/2014/main" id="{FCFE1B96-C583-40C2-85CC-3F26378487AE}"/>
                </a:ext>
              </a:extLst>
            </p:cNvPr>
            <p:cNvSpPr txBox="1"/>
            <p:nvPr/>
          </p:nvSpPr>
          <p:spPr>
            <a:xfrm>
              <a:off x="7150732" y="1034654"/>
              <a:ext cx="5040630" cy="307777"/>
            </a:xfrm>
            <a:prstGeom prst="rect">
              <a:avLst/>
            </a:prstGeom>
            <a:noFill/>
          </p:spPr>
          <p:txBody>
            <a:bodyPr wrap="square">
              <a:spAutoFit/>
            </a:bodyPr>
            <a:lstStyle/>
            <a:p>
              <a:pPr algn="ctr">
                <a:spcAft>
                  <a:spcPts val="1000"/>
                </a:spcAft>
              </a:pPr>
              <a:r>
                <a:rPr lang="en-GB" sz="14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First order envelope calculate in case of x-x' maximum acceptance</a:t>
              </a:r>
            </a:p>
          </p:txBody>
        </p:sp>
      </p:grpSp>
      <p:grpSp>
        <p:nvGrpSpPr>
          <p:cNvPr id="15" name="Gruppo 14">
            <a:extLst>
              <a:ext uri="{FF2B5EF4-FFF2-40B4-BE49-F238E27FC236}">
                <a16:creationId xmlns:a16="http://schemas.microsoft.com/office/drawing/2014/main" id="{27E0EB17-EADC-46A6-A603-55C7393FE632}"/>
              </a:ext>
            </a:extLst>
          </p:cNvPr>
          <p:cNvGrpSpPr/>
          <p:nvPr/>
        </p:nvGrpSpPr>
        <p:grpSpPr>
          <a:xfrm>
            <a:off x="9083259" y="986662"/>
            <a:ext cx="2623616" cy="4661283"/>
            <a:chOff x="8621202" y="813721"/>
            <a:chExt cx="2623616" cy="4661283"/>
          </a:xfrm>
        </p:grpSpPr>
        <p:pic>
          <p:nvPicPr>
            <p:cNvPr id="11" name="Picture 1" descr="Graphical user interface, application&#10;&#10;Description automatically generated">
              <a:extLst>
                <a:ext uri="{FF2B5EF4-FFF2-40B4-BE49-F238E27FC236}">
                  <a16:creationId xmlns:a16="http://schemas.microsoft.com/office/drawing/2014/main" id="{1720A491-5552-481F-9526-509CACC2C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691" y="1356364"/>
              <a:ext cx="2577127" cy="1958654"/>
            </a:xfrm>
            <a:prstGeom prst="rect">
              <a:avLst/>
            </a:prstGeom>
          </p:spPr>
        </p:pic>
        <p:pic>
          <p:nvPicPr>
            <p:cNvPr id="12" name="Picture 4" descr="Graphical user interface, chart&#10;&#10;Description automatically generated">
              <a:extLst>
                <a:ext uri="{FF2B5EF4-FFF2-40B4-BE49-F238E27FC236}">
                  <a16:creationId xmlns:a16="http://schemas.microsoft.com/office/drawing/2014/main" id="{BFFB8F5F-4E66-4585-A194-A32A644B10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0287" y="3353768"/>
              <a:ext cx="2425211" cy="2121236"/>
            </a:xfrm>
            <a:prstGeom prst="rect">
              <a:avLst/>
            </a:prstGeom>
          </p:spPr>
        </p:pic>
        <p:sp>
          <p:nvSpPr>
            <p:cNvPr id="14" name="CasellaDiTesto 13">
              <a:extLst>
                <a:ext uri="{FF2B5EF4-FFF2-40B4-BE49-F238E27FC236}">
                  <a16:creationId xmlns:a16="http://schemas.microsoft.com/office/drawing/2014/main" id="{BADFD56E-09AE-43A3-B7C1-43ED2153B60F}"/>
                </a:ext>
              </a:extLst>
            </p:cNvPr>
            <p:cNvSpPr txBox="1"/>
            <p:nvPr/>
          </p:nvSpPr>
          <p:spPr>
            <a:xfrm>
              <a:off x="8621202" y="813721"/>
              <a:ext cx="2577127" cy="523220"/>
            </a:xfrm>
            <a:prstGeom prst="rect">
              <a:avLst/>
            </a:prstGeom>
            <a:noFill/>
          </p:spPr>
          <p:txBody>
            <a:bodyPr wrap="square">
              <a:spAutoFit/>
            </a:bodyPr>
            <a:lstStyle/>
            <a:p>
              <a:pPr algn="ctr"/>
              <a:r>
                <a:rPr lang="en-GB" sz="1400" i="1" dirty="0">
                  <a:effectLst/>
                  <a:latin typeface="Calibri" panose="020F0502020204030204" pitchFamily="34" charset="0"/>
                  <a:ea typeface="Calibri" panose="020F0502020204030204" pitchFamily="34" charset="0"/>
                  <a:cs typeface="Arial" panose="020B0604020202020204" pitchFamily="34" charset="0"/>
                </a:rPr>
                <a:t>Momentum separation at FRAISE symmetry plane </a:t>
              </a:r>
              <a:endParaRPr lang="en-GB" sz="1400" i="1" dirty="0"/>
            </a:p>
          </p:txBody>
        </p:sp>
      </p:grpSp>
      <p:pic>
        <p:nvPicPr>
          <p:cNvPr id="17" name="Immagine 3">
            <a:extLst>
              <a:ext uri="{FF2B5EF4-FFF2-40B4-BE49-F238E27FC236}">
                <a16:creationId xmlns:a16="http://schemas.microsoft.com/office/drawing/2014/main" id="{0048DF66-6825-4F98-9B3E-CC3FD53820E2}"/>
              </a:ext>
            </a:extLst>
          </p:cNvPr>
          <p:cNvPicPr>
            <a:picLocks noChangeAspect="1"/>
          </p:cNvPicPr>
          <p:nvPr/>
        </p:nvPicPr>
        <p:blipFill rotWithShape="1">
          <a:blip r:embed="rId5"/>
          <a:srcRect r="2775"/>
          <a:stretch/>
        </p:blipFill>
        <p:spPr>
          <a:xfrm>
            <a:off x="129770" y="986662"/>
            <a:ext cx="3561815" cy="5163384"/>
          </a:xfrm>
          <a:prstGeom prst="rect">
            <a:avLst/>
          </a:prstGeom>
        </p:spPr>
      </p:pic>
      <p:pic>
        <p:nvPicPr>
          <p:cNvPr id="3" name="Immagine 2" descr="Immagine che contiene tavolo&#10;&#10;Descrizione generata automaticamente">
            <a:extLst>
              <a:ext uri="{FF2B5EF4-FFF2-40B4-BE49-F238E27FC236}">
                <a16:creationId xmlns:a16="http://schemas.microsoft.com/office/drawing/2014/main" id="{0CA16D0B-7861-4440-91A7-348C9D475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8816" y="1050904"/>
            <a:ext cx="5040630" cy="1372720"/>
          </a:xfrm>
          <a:prstGeom prst="rect">
            <a:avLst/>
          </a:prstGeom>
        </p:spPr>
      </p:pic>
    </p:spTree>
    <p:extLst>
      <p:ext uri="{BB962C8B-B14F-4D97-AF65-F5344CB8AC3E}">
        <p14:creationId xmlns:p14="http://schemas.microsoft.com/office/powerpoint/2010/main" val="8693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FA1DF40-9E85-4011-8B8E-E732ADE97820}"/>
              </a:ext>
            </a:extLst>
          </p:cNvPr>
          <p:cNvSpPr>
            <a:spLocks noGrp="1"/>
          </p:cNvSpPr>
          <p:nvPr>
            <p:ph type="sldNum" sz="quarter" idx="12"/>
          </p:nvPr>
        </p:nvSpPr>
        <p:spPr/>
        <p:txBody>
          <a:bodyPr/>
          <a:lstStyle/>
          <a:p>
            <a:fld id="{825A1364-9D83-4D37-A282-5E5560CE45FB}" type="slidenum">
              <a:rPr lang="it-IT" smtClean="0"/>
              <a:pPr/>
              <a:t>36</a:t>
            </a:fld>
            <a:endParaRPr lang="it-IT"/>
          </a:p>
        </p:txBody>
      </p:sp>
      <p:graphicFrame>
        <p:nvGraphicFramePr>
          <p:cNvPr id="10" name="Tabella 2">
            <a:extLst>
              <a:ext uri="{FF2B5EF4-FFF2-40B4-BE49-F238E27FC236}">
                <a16:creationId xmlns:a16="http://schemas.microsoft.com/office/drawing/2014/main" id="{30DBED83-D3AD-4857-B3E6-3D2579584007}"/>
              </a:ext>
            </a:extLst>
          </p:cNvPr>
          <p:cNvGraphicFramePr>
            <a:graphicFrameLocks noGrp="1"/>
          </p:cNvGraphicFramePr>
          <p:nvPr>
            <p:extLst>
              <p:ext uri="{D42A27DB-BD31-4B8C-83A1-F6EECF244321}">
                <p14:modId xmlns:p14="http://schemas.microsoft.com/office/powerpoint/2010/main" val="2591818705"/>
              </p:ext>
            </p:extLst>
          </p:nvPr>
        </p:nvGraphicFramePr>
        <p:xfrm>
          <a:off x="336000" y="378000"/>
          <a:ext cx="11520000" cy="6480000"/>
        </p:xfrm>
        <a:graphic>
          <a:graphicData uri="http://schemas.openxmlformats.org/drawingml/2006/table">
            <a:tbl>
              <a:tblPr firstRow="1" bandRow="1"/>
              <a:tblGrid>
                <a:gridCol w="720000">
                  <a:extLst>
                    <a:ext uri="{9D8B030D-6E8A-4147-A177-3AD203B41FA5}">
                      <a16:colId xmlns:a16="http://schemas.microsoft.com/office/drawing/2014/main" val="3809299277"/>
                    </a:ext>
                  </a:extLst>
                </a:gridCol>
                <a:gridCol w="720000">
                  <a:extLst>
                    <a:ext uri="{9D8B030D-6E8A-4147-A177-3AD203B41FA5}">
                      <a16:colId xmlns:a16="http://schemas.microsoft.com/office/drawing/2014/main" val="3236159659"/>
                    </a:ext>
                  </a:extLst>
                </a:gridCol>
                <a:gridCol w="720000">
                  <a:extLst>
                    <a:ext uri="{9D8B030D-6E8A-4147-A177-3AD203B41FA5}">
                      <a16:colId xmlns:a16="http://schemas.microsoft.com/office/drawing/2014/main" val="720909015"/>
                    </a:ext>
                  </a:extLst>
                </a:gridCol>
                <a:gridCol w="720000">
                  <a:extLst>
                    <a:ext uri="{9D8B030D-6E8A-4147-A177-3AD203B41FA5}">
                      <a16:colId xmlns:a16="http://schemas.microsoft.com/office/drawing/2014/main" val="1189527118"/>
                    </a:ext>
                  </a:extLst>
                </a:gridCol>
                <a:gridCol w="720000">
                  <a:extLst>
                    <a:ext uri="{9D8B030D-6E8A-4147-A177-3AD203B41FA5}">
                      <a16:colId xmlns:a16="http://schemas.microsoft.com/office/drawing/2014/main" val="60445828"/>
                    </a:ext>
                  </a:extLst>
                </a:gridCol>
                <a:gridCol w="720000">
                  <a:extLst>
                    <a:ext uri="{9D8B030D-6E8A-4147-A177-3AD203B41FA5}">
                      <a16:colId xmlns:a16="http://schemas.microsoft.com/office/drawing/2014/main" val="2936893971"/>
                    </a:ext>
                  </a:extLst>
                </a:gridCol>
                <a:gridCol w="720000">
                  <a:extLst>
                    <a:ext uri="{9D8B030D-6E8A-4147-A177-3AD203B41FA5}">
                      <a16:colId xmlns:a16="http://schemas.microsoft.com/office/drawing/2014/main" val="3246594295"/>
                    </a:ext>
                  </a:extLst>
                </a:gridCol>
                <a:gridCol w="720000">
                  <a:extLst>
                    <a:ext uri="{9D8B030D-6E8A-4147-A177-3AD203B41FA5}">
                      <a16:colId xmlns:a16="http://schemas.microsoft.com/office/drawing/2014/main" val="2178818142"/>
                    </a:ext>
                  </a:extLst>
                </a:gridCol>
                <a:gridCol w="720000">
                  <a:extLst>
                    <a:ext uri="{9D8B030D-6E8A-4147-A177-3AD203B41FA5}">
                      <a16:colId xmlns:a16="http://schemas.microsoft.com/office/drawing/2014/main" val="1495904835"/>
                    </a:ext>
                  </a:extLst>
                </a:gridCol>
                <a:gridCol w="720000">
                  <a:extLst>
                    <a:ext uri="{9D8B030D-6E8A-4147-A177-3AD203B41FA5}">
                      <a16:colId xmlns:a16="http://schemas.microsoft.com/office/drawing/2014/main" val="556938100"/>
                    </a:ext>
                  </a:extLst>
                </a:gridCol>
                <a:gridCol w="720000">
                  <a:extLst>
                    <a:ext uri="{9D8B030D-6E8A-4147-A177-3AD203B41FA5}">
                      <a16:colId xmlns:a16="http://schemas.microsoft.com/office/drawing/2014/main" val="247219328"/>
                    </a:ext>
                  </a:extLst>
                </a:gridCol>
                <a:gridCol w="720000">
                  <a:extLst>
                    <a:ext uri="{9D8B030D-6E8A-4147-A177-3AD203B41FA5}">
                      <a16:colId xmlns:a16="http://schemas.microsoft.com/office/drawing/2014/main" val="914309900"/>
                    </a:ext>
                  </a:extLst>
                </a:gridCol>
                <a:gridCol w="720000">
                  <a:extLst>
                    <a:ext uri="{9D8B030D-6E8A-4147-A177-3AD203B41FA5}">
                      <a16:colId xmlns:a16="http://schemas.microsoft.com/office/drawing/2014/main" val="513805663"/>
                    </a:ext>
                  </a:extLst>
                </a:gridCol>
                <a:gridCol w="720000">
                  <a:extLst>
                    <a:ext uri="{9D8B030D-6E8A-4147-A177-3AD203B41FA5}">
                      <a16:colId xmlns:a16="http://schemas.microsoft.com/office/drawing/2014/main" val="3610662027"/>
                    </a:ext>
                  </a:extLst>
                </a:gridCol>
                <a:gridCol w="720000">
                  <a:extLst>
                    <a:ext uri="{9D8B030D-6E8A-4147-A177-3AD203B41FA5}">
                      <a16:colId xmlns:a16="http://schemas.microsoft.com/office/drawing/2014/main" val="1661395963"/>
                    </a:ext>
                  </a:extLst>
                </a:gridCol>
                <a:gridCol w="720000">
                  <a:extLst>
                    <a:ext uri="{9D8B030D-6E8A-4147-A177-3AD203B41FA5}">
                      <a16:colId xmlns:a16="http://schemas.microsoft.com/office/drawing/2014/main" val="1743020440"/>
                    </a:ext>
                  </a:extLst>
                </a:gridCol>
              </a:tblGrid>
              <a:tr h="72000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a:solidFill>
                            <a:schemeClr val="tx1"/>
                          </a:solidFill>
                        </a:rPr>
                        <a:t>20</a:t>
                      </a:r>
                      <a:r>
                        <a:rPr lang="it-IT" sz="1300" b="1">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21</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22</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9346607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a:t>19</a:t>
                      </a:r>
                      <a:r>
                        <a:rPr lang="it-IT" sz="1300" b="1"/>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726909273"/>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a:t>16</a:t>
                      </a:r>
                      <a:r>
                        <a:rPr lang="it-IT" sz="1300" b="1"/>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17</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18</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9488"/>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12</a:t>
                      </a:r>
                      <a:r>
                        <a:rPr lang="it-IT" sz="1300" b="1" dirty="0">
                          <a:solidFill>
                            <a:srgbClr val="7030A0"/>
                          </a:solidFill>
                        </a:rPr>
                        <a:t>N</a:t>
                      </a:r>
                    </a:p>
                    <a:p>
                      <a:pPr algn="ctr"/>
                      <a:r>
                        <a:rPr lang="it-IT" sz="1300" b="1" dirty="0">
                          <a:solidFill>
                            <a:srgbClr val="7030A0"/>
                          </a:solidFill>
                        </a:rPr>
                        <a:t>2.6E6</a:t>
                      </a:r>
                    </a:p>
                    <a:p>
                      <a:pPr algn="ctr"/>
                      <a:r>
                        <a:rPr lang="it-IT" sz="1300" b="1" dirty="0">
                          <a:solidFill>
                            <a:srgbClr val="7030A0"/>
                          </a:solidFill>
                        </a:rPr>
                        <a:t>43</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N</a:t>
                      </a:r>
                    </a:p>
                    <a:p>
                      <a:pPr algn="ctr"/>
                      <a:r>
                        <a:rPr lang="it-IT" sz="1300" b="1" dirty="0">
                          <a:solidFill>
                            <a:srgbClr val="7030A0"/>
                          </a:solidFill>
                        </a:rPr>
                        <a:t>6.6E5</a:t>
                      </a:r>
                    </a:p>
                    <a:p>
                      <a:pPr algn="ctr"/>
                      <a:r>
                        <a:rPr lang="it-IT" sz="1300" b="1" dirty="0">
                          <a:solidFill>
                            <a:srgbClr val="7030A0"/>
                          </a:solidFill>
                        </a:rPr>
                        <a:t>41</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14</a:t>
                      </a:r>
                      <a:r>
                        <a:rPr lang="it-IT" sz="1300" b="1" baseline="0" dirty="0"/>
                        <a:t>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15</a:t>
                      </a:r>
                      <a:r>
                        <a:rPr lang="it-IT" sz="1300" b="1" baseline="0" dirty="0"/>
                        <a:t> 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63605"/>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9</a:t>
                      </a:r>
                      <a:r>
                        <a:rPr lang="it-IT" sz="1300" b="1" dirty="0">
                          <a:solidFill>
                            <a:srgbClr val="7030A0"/>
                          </a:solidFill>
                        </a:rPr>
                        <a:t>C</a:t>
                      </a:r>
                      <a:endParaRPr lang="en-GB" sz="1300" b="1" dirty="0">
                        <a:solidFill>
                          <a:srgbClr val="7030A0"/>
                        </a:solidFill>
                      </a:endParaRPr>
                    </a:p>
                    <a:p>
                      <a:pPr algn="ctr"/>
                      <a:r>
                        <a:rPr lang="en-GB" sz="1300" b="1" dirty="0">
                          <a:solidFill>
                            <a:srgbClr val="7030A0"/>
                          </a:solidFill>
                        </a:rPr>
                        <a:t>3.8E5</a:t>
                      </a:r>
                    </a:p>
                    <a:p>
                      <a:pPr algn="ctr"/>
                      <a:r>
                        <a:rPr lang="en-GB" sz="1300" b="1" dirty="0">
                          <a:solidFill>
                            <a:srgbClr val="7030A0"/>
                          </a:solidFill>
                        </a:rPr>
                        <a:t>40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10</a:t>
                      </a:r>
                      <a:r>
                        <a:rPr lang="it-IT" sz="1300" b="1" dirty="0">
                          <a:solidFill>
                            <a:srgbClr val="7030A0"/>
                          </a:solidFill>
                        </a:rPr>
                        <a:t>C</a:t>
                      </a:r>
                    </a:p>
                    <a:p>
                      <a:pPr algn="ctr"/>
                      <a:r>
                        <a:rPr lang="it-IT" sz="1300" b="1" dirty="0">
                          <a:solidFill>
                            <a:srgbClr val="7030A0"/>
                          </a:solidFill>
                        </a:rPr>
                        <a:t>1.1E7</a:t>
                      </a:r>
                    </a:p>
                    <a:p>
                      <a:pPr algn="ctr"/>
                      <a:r>
                        <a:rPr lang="it-IT" sz="1300" b="1" dirty="0">
                          <a:solidFill>
                            <a:srgbClr val="7030A0"/>
                          </a:solidFill>
                        </a:rPr>
                        <a:t>42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11</a:t>
                      </a:r>
                      <a:r>
                        <a:rPr lang="it-IT" sz="1300" b="1" dirty="0">
                          <a:solidFill>
                            <a:srgbClr val="7030A0"/>
                          </a:solidFill>
                        </a:rPr>
                        <a:t>C</a:t>
                      </a:r>
                    </a:p>
                    <a:p>
                      <a:pPr algn="ctr"/>
                      <a:r>
                        <a:rPr lang="it-IT" sz="1300" b="1" dirty="0">
                          <a:solidFill>
                            <a:srgbClr val="7030A0"/>
                          </a:solidFill>
                        </a:rPr>
                        <a:t>2.2E8</a:t>
                      </a:r>
                    </a:p>
                    <a:p>
                      <a:pPr algn="ctr"/>
                      <a:r>
                        <a:rPr lang="it-IT" sz="1300" b="1" dirty="0">
                          <a:solidFill>
                            <a:srgbClr val="7030A0"/>
                          </a:solidFill>
                        </a:rPr>
                        <a:t>44</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12</a:t>
                      </a:r>
                      <a:r>
                        <a:rPr lang="it-IT" sz="1300" b="1" baseline="0" dirty="0"/>
                        <a:t>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13</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14</a:t>
                      </a:r>
                      <a:r>
                        <a:rPr lang="it-IT" sz="1300" b="1" baseline="0" dirty="0">
                          <a:solidFill>
                            <a:srgbClr val="7030A0"/>
                          </a:solidFill>
                        </a:rPr>
                        <a:t>C</a:t>
                      </a:r>
                    </a:p>
                    <a:p>
                      <a:pPr algn="ctr"/>
                      <a:r>
                        <a:rPr lang="it-IT" sz="1300" b="1" baseline="0" dirty="0">
                          <a:solidFill>
                            <a:srgbClr val="7030A0"/>
                          </a:solidFill>
                        </a:rPr>
                        <a:t>1.5E3</a:t>
                      </a:r>
                    </a:p>
                    <a:p>
                      <a:pPr algn="ctr"/>
                      <a:r>
                        <a:rPr lang="it-IT" sz="1300" b="1" baseline="0" dirty="0">
                          <a:solidFill>
                            <a:srgbClr val="7030A0"/>
                          </a:solidFill>
                        </a:rPr>
                        <a:t>40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0620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8</a:t>
                      </a:r>
                      <a:r>
                        <a:rPr lang="it-IT" sz="1300" b="1" dirty="0">
                          <a:solidFill>
                            <a:srgbClr val="7030A0"/>
                          </a:solidFill>
                        </a:rPr>
                        <a:t>B</a:t>
                      </a:r>
                      <a:endParaRPr lang="en-GB" sz="1300" b="1" dirty="0">
                        <a:solidFill>
                          <a:srgbClr val="7030A0"/>
                        </a:solidFill>
                      </a:endParaRPr>
                    </a:p>
                    <a:p>
                      <a:pPr algn="ctr"/>
                      <a:r>
                        <a:rPr lang="en-GB" sz="1300" b="1" dirty="0">
                          <a:solidFill>
                            <a:srgbClr val="7030A0"/>
                          </a:solidFill>
                        </a:rPr>
                        <a:t>3E6</a:t>
                      </a:r>
                    </a:p>
                    <a:p>
                      <a:pPr algn="ctr"/>
                      <a:r>
                        <a:rPr lang="en-GB" sz="1300" b="1" dirty="0">
                          <a:solidFill>
                            <a:srgbClr val="7030A0"/>
                          </a:solidFill>
                        </a:rPr>
                        <a:t>42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10</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11</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12</a:t>
                      </a:r>
                      <a:r>
                        <a:rPr lang="it-IT" sz="1300" b="1" baseline="0" dirty="0">
                          <a:solidFill>
                            <a:srgbClr val="7030A0"/>
                          </a:solidFill>
                        </a:rPr>
                        <a:t>B</a:t>
                      </a:r>
                    </a:p>
                    <a:p>
                      <a:pPr algn="ctr"/>
                      <a:r>
                        <a:rPr lang="it-IT" sz="1300" b="1" baseline="0" dirty="0">
                          <a:solidFill>
                            <a:srgbClr val="7030A0"/>
                          </a:solidFill>
                        </a:rPr>
                        <a:t>3.7E6</a:t>
                      </a:r>
                    </a:p>
                    <a:p>
                      <a:pPr algn="ctr"/>
                      <a:r>
                        <a:rPr lang="it-IT" sz="1300" b="1" baseline="0" dirty="0">
                          <a:solidFill>
                            <a:srgbClr val="7030A0"/>
                          </a:solidFill>
                        </a:rPr>
                        <a:t>48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baseline="0" dirty="0">
                          <a:solidFill>
                            <a:srgbClr val="7030A0"/>
                          </a:solidFill>
                        </a:rPr>
                        <a:t>B</a:t>
                      </a:r>
                    </a:p>
                    <a:p>
                      <a:pPr algn="ctr"/>
                      <a:r>
                        <a:rPr lang="it-IT" sz="1300" b="1" baseline="0" dirty="0">
                          <a:solidFill>
                            <a:srgbClr val="7030A0"/>
                          </a:solidFill>
                        </a:rPr>
                        <a:t>2.5E3</a:t>
                      </a:r>
                    </a:p>
                    <a:p>
                      <a:pPr algn="ctr"/>
                      <a:r>
                        <a:rPr lang="it-IT" sz="1300" b="1" baseline="0" dirty="0">
                          <a:solidFill>
                            <a:srgbClr val="7030A0"/>
                          </a:solidFill>
                        </a:rPr>
                        <a:t>42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18117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7</a:t>
                      </a:r>
                      <a:r>
                        <a:rPr lang="it-IT" sz="1300" b="1" dirty="0">
                          <a:solidFill>
                            <a:srgbClr val="7030A0"/>
                          </a:solidFill>
                        </a:rPr>
                        <a:t>Be</a:t>
                      </a:r>
                    </a:p>
                    <a:p>
                      <a:pPr algn="ctr"/>
                      <a:r>
                        <a:rPr lang="it-IT" sz="1300" b="1" dirty="0">
                          <a:solidFill>
                            <a:srgbClr val="7030A0"/>
                          </a:solidFill>
                        </a:rPr>
                        <a:t>1.5E7</a:t>
                      </a:r>
                    </a:p>
                    <a:p>
                      <a:pPr algn="ctr"/>
                      <a:r>
                        <a:rPr lang="it-IT" sz="1300" b="1" dirty="0">
                          <a:solidFill>
                            <a:srgbClr val="7030A0"/>
                          </a:solidFill>
                        </a:rPr>
                        <a:t>45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10</a:t>
                      </a:r>
                      <a:r>
                        <a:rPr lang="it-IT" sz="1300" b="1" baseline="0" dirty="0">
                          <a:solidFill>
                            <a:srgbClr val="7030A0"/>
                          </a:solidFill>
                        </a:rPr>
                        <a:t>Be</a:t>
                      </a:r>
                    </a:p>
                    <a:p>
                      <a:pPr algn="ctr"/>
                      <a:r>
                        <a:rPr lang="it-IT" sz="1300" b="1" baseline="0" dirty="0">
                          <a:solidFill>
                            <a:srgbClr val="7030A0"/>
                          </a:solidFill>
                        </a:rPr>
                        <a:t>1.6E7</a:t>
                      </a:r>
                    </a:p>
                    <a:p>
                      <a:pPr algn="ctr"/>
                      <a:r>
                        <a:rPr lang="it-IT" sz="1300" b="1" baseline="0" dirty="0">
                          <a:solidFill>
                            <a:srgbClr val="7030A0"/>
                          </a:solidFill>
                        </a:rPr>
                        <a:t>48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11</a:t>
                      </a:r>
                      <a:r>
                        <a:rPr lang="it-IT" sz="1300" b="1" baseline="0" dirty="0">
                          <a:solidFill>
                            <a:srgbClr val="7030A0"/>
                          </a:solidFill>
                        </a:rPr>
                        <a:t>Be</a:t>
                      </a:r>
                    </a:p>
                    <a:p>
                      <a:pPr algn="ctr"/>
                      <a:r>
                        <a:rPr lang="it-IT" sz="1300" b="1" baseline="0" dirty="0">
                          <a:solidFill>
                            <a:srgbClr val="7030A0"/>
                          </a:solidFill>
                        </a:rPr>
                        <a:t>1.4E5</a:t>
                      </a:r>
                    </a:p>
                    <a:p>
                      <a:pPr algn="ctr"/>
                      <a:r>
                        <a:rPr lang="it-IT" sz="1300" b="1" baseline="0" dirty="0">
                          <a:solidFill>
                            <a:srgbClr val="7030A0"/>
                          </a:solidFill>
                        </a:rPr>
                        <a:t>45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077330"/>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6</a:t>
                      </a:r>
                      <a:r>
                        <a:rPr lang="it-IT" sz="1300" b="1" baseline="0" dirty="0"/>
                        <a:t>Li</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8</a:t>
                      </a:r>
                      <a:r>
                        <a:rPr lang="it-IT" sz="1300" b="1" baseline="0" dirty="0">
                          <a:solidFill>
                            <a:srgbClr val="7030A0"/>
                          </a:solidFill>
                        </a:rPr>
                        <a:t>Li</a:t>
                      </a:r>
                    </a:p>
                    <a:p>
                      <a:pPr algn="ctr"/>
                      <a:r>
                        <a:rPr lang="it-IT" sz="1300" b="1" baseline="0" dirty="0">
                          <a:solidFill>
                            <a:srgbClr val="7030A0"/>
                          </a:solidFill>
                        </a:rPr>
                        <a:t>4.2E6</a:t>
                      </a:r>
                    </a:p>
                    <a:p>
                      <a:pPr algn="ctr"/>
                      <a:r>
                        <a:rPr lang="it-IT" sz="1300" b="1" baseline="0"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9</a:t>
                      </a:r>
                      <a:r>
                        <a:rPr lang="it-IT" sz="1300" b="1" baseline="0" dirty="0">
                          <a:solidFill>
                            <a:srgbClr val="7030A0"/>
                          </a:solidFill>
                        </a:rPr>
                        <a:t>Li</a:t>
                      </a:r>
                    </a:p>
                    <a:p>
                      <a:pPr algn="ctr"/>
                      <a:r>
                        <a:rPr lang="it-IT" sz="1300" b="1" baseline="0" dirty="0">
                          <a:solidFill>
                            <a:srgbClr val="7030A0"/>
                          </a:solidFill>
                        </a:rPr>
                        <a:t>8.9E5</a:t>
                      </a:r>
                    </a:p>
                    <a:p>
                      <a:pPr algn="ctr"/>
                      <a:r>
                        <a:rPr lang="it-IT" sz="1300" b="1" baseline="0" dirty="0">
                          <a:solidFill>
                            <a:srgbClr val="7030A0"/>
                          </a:solidFill>
                        </a:rPr>
                        <a:t>51</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13342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6</a:t>
                      </a:r>
                      <a:r>
                        <a:rPr lang="it-IT" sz="1300" b="1" baseline="0" dirty="0">
                          <a:solidFill>
                            <a:srgbClr val="7030A0"/>
                          </a:solidFill>
                        </a:rPr>
                        <a:t>He</a:t>
                      </a:r>
                    </a:p>
                    <a:p>
                      <a:pPr algn="ctr"/>
                      <a:r>
                        <a:rPr lang="it-IT" sz="1300" b="1" baseline="0" dirty="0">
                          <a:solidFill>
                            <a:srgbClr val="7030A0"/>
                          </a:solidFill>
                        </a:rPr>
                        <a:t>2.2E6</a:t>
                      </a:r>
                    </a:p>
                    <a:p>
                      <a:pPr algn="ctr"/>
                      <a:r>
                        <a:rPr lang="it-IT" sz="1300" b="1" baseline="0"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8</a:t>
                      </a:r>
                      <a:r>
                        <a:rPr lang="it-IT" sz="1300" b="1" baseline="0" dirty="0">
                          <a:solidFill>
                            <a:srgbClr val="7030A0"/>
                          </a:solidFill>
                        </a:rPr>
                        <a:t>He</a:t>
                      </a:r>
                    </a:p>
                    <a:p>
                      <a:pPr algn="ctr"/>
                      <a:r>
                        <a:rPr lang="it-IT" sz="1300" b="1" baseline="0" dirty="0">
                          <a:solidFill>
                            <a:srgbClr val="7030A0"/>
                          </a:solidFill>
                        </a:rPr>
                        <a:t>2E4</a:t>
                      </a:r>
                    </a:p>
                    <a:p>
                      <a:pPr algn="ctr"/>
                      <a:r>
                        <a:rPr lang="it-IT" sz="1300" b="1" baseline="0"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35059605"/>
                  </a:ext>
                </a:extLst>
              </a:tr>
            </a:tbl>
          </a:graphicData>
        </a:graphic>
      </p:graphicFrame>
      <p:sp>
        <p:nvSpPr>
          <p:cNvPr id="11" name="CasellaDiTesto 10">
            <a:extLst>
              <a:ext uri="{FF2B5EF4-FFF2-40B4-BE49-F238E27FC236}">
                <a16:creationId xmlns:a16="http://schemas.microsoft.com/office/drawing/2014/main" id="{616A62F6-BA2A-4A87-96D6-90D58E0E6D3F}"/>
              </a:ext>
            </a:extLst>
          </p:cNvPr>
          <p:cNvSpPr txBox="1"/>
          <p:nvPr/>
        </p:nvSpPr>
        <p:spPr>
          <a:xfrm>
            <a:off x="1105786" y="10627"/>
            <a:ext cx="4136066" cy="369332"/>
          </a:xfrm>
          <a:prstGeom prst="rect">
            <a:avLst/>
          </a:prstGeom>
          <a:noFill/>
        </p:spPr>
        <p:txBody>
          <a:bodyPr wrap="square" rtlCol="0">
            <a:spAutoFit/>
          </a:bodyPr>
          <a:lstStyle/>
          <a:p>
            <a:r>
              <a:rPr lang="it-IT" b="1" baseline="30000" dirty="0">
                <a:solidFill>
                  <a:srgbClr val="FF0000"/>
                </a:solidFill>
                <a:latin typeface="Calibri" panose="020F0502020204030204"/>
              </a:rPr>
              <a:t>12</a:t>
            </a:r>
            <a:r>
              <a:rPr lang="it-IT" b="1" dirty="0">
                <a:solidFill>
                  <a:srgbClr val="FF0000"/>
                </a:solidFill>
                <a:latin typeface="Calibri" panose="020F0502020204030204"/>
              </a:rPr>
              <a:t>C</a:t>
            </a:r>
            <a:r>
              <a:rPr lang="it-IT" b="1" baseline="30000" dirty="0">
                <a:solidFill>
                  <a:srgbClr val="FF0000"/>
                </a:solidFill>
                <a:latin typeface="Calibri" panose="020F0502020204030204"/>
              </a:rPr>
              <a:t>6+</a:t>
            </a:r>
            <a:r>
              <a:rPr lang="it-IT" b="1" dirty="0">
                <a:solidFill>
                  <a:srgbClr val="FF0000"/>
                </a:solidFill>
                <a:latin typeface="Calibri" panose="020F0502020204030204"/>
              </a:rPr>
              <a:t> @ 60 </a:t>
            </a:r>
            <a:r>
              <a:rPr lang="it-IT" b="1" dirty="0" err="1">
                <a:solidFill>
                  <a:srgbClr val="FF0000"/>
                </a:solidFill>
                <a:latin typeface="Calibri" panose="020F0502020204030204"/>
              </a:rPr>
              <a:t>AMeV</a:t>
            </a:r>
            <a:r>
              <a:rPr lang="it-IT" b="1" dirty="0">
                <a:solidFill>
                  <a:srgbClr val="FF0000"/>
                </a:solidFill>
                <a:latin typeface="Calibri" panose="020F0502020204030204"/>
              </a:rPr>
              <a:t> 2 kW on 2500 </a:t>
            </a:r>
            <a:r>
              <a:rPr lang="it-IT" b="1" dirty="0" err="1">
                <a:solidFill>
                  <a:srgbClr val="FF0000"/>
                </a:solidFill>
                <a:latin typeface="Calibri" panose="020F0502020204030204"/>
              </a:rPr>
              <a:t>um</a:t>
            </a:r>
            <a:r>
              <a:rPr lang="it-IT" b="1" dirty="0">
                <a:solidFill>
                  <a:srgbClr val="FF0000"/>
                </a:solidFill>
                <a:latin typeface="Calibri" panose="020F0502020204030204"/>
              </a:rPr>
              <a:t> </a:t>
            </a:r>
            <a:r>
              <a:rPr lang="it-IT" b="1" baseline="30000" dirty="0">
                <a:solidFill>
                  <a:srgbClr val="FF0000"/>
                </a:solidFill>
                <a:latin typeface="Calibri" panose="020F0502020204030204"/>
              </a:rPr>
              <a:t>9</a:t>
            </a:r>
            <a:r>
              <a:rPr lang="it-IT" b="1" dirty="0">
                <a:solidFill>
                  <a:srgbClr val="FF0000"/>
                </a:solidFill>
                <a:latin typeface="Calibri" panose="020F0502020204030204"/>
              </a:rPr>
              <a:t>Be</a:t>
            </a:r>
            <a:endParaRPr lang="en-GB" b="1" dirty="0">
              <a:solidFill>
                <a:srgbClr val="FF0000"/>
              </a:solidFill>
              <a:latin typeface="Calibri" panose="020F0502020204030204"/>
            </a:endParaRPr>
          </a:p>
        </p:txBody>
      </p:sp>
      <p:sp>
        <p:nvSpPr>
          <p:cNvPr id="12" name="CasellaDiTesto 11">
            <a:extLst>
              <a:ext uri="{FF2B5EF4-FFF2-40B4-BE49-F238E27FC236}">
                <a16:creationId xmlns:a16="http://schemas.microsoft.com/office/drawing/2014/main" id="{F34882D6-1AB2-4F06-90AF-C9569982C4ED}"/>
              </a:ext>
            </a:extLst>
          </p:cNvPr>
          <p:cNvSpPr txBox="1"/>
          <p:nvPr/>
        </p:nvSpPr>
        <p:spPr>
          <a:xfrm>
            <a:off x="6532880" y="4866640"/>
            <a:ext cx="4206240" cy="923330"/>
          </a:xfrm>
          <a:prstGeom prst="rect">
            <a:avLst/>
          </a:prstGeom>
          <a:solidFill>
            <a:srgbClr val="ED7D31">
              <a:lumMod val="60000"/>
              <a:lumOff val="40000"/>
            </a:srgbClr>
          </a:solidFill>
          <a:ln w="31750">
            <a:solidFill>
              <a:srgbClr val="4472C4"/>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err="1">
                <a:ln>
                  <a:noFill/>
                </a:ln>
                <a:solidFill>
                  <a:prstClr val="black"/>
                </a:solidFill>
                <a:effectLst/>
                <a:uLnTx/>
                <a:uFillTx/>
                <a:latin typeface="Calibri" panose="020F0502020204030204"/>
              </a:rPr>
              <a:t>Expected</a:t>
            </a:r>
            <a:r>
              <a:rPr kumimoji="0" lang="it-IT" sz="1800" b="1" i="0" u="none" strike="noStrike" kern="0" cap="none" spc="0" normalizeH="0" baseline="0" noProof="0" dirty="0">
                <a:ln>
                  <a:noFill/>
                </a:ln>
                <a:solidFill>
                  <a:prstClr val="black"/>
                </a:solidFill>
                <a:effectLst/>
                <a:uLnTx/>
                <a:uFillTx/>
                <a:latin typeface="Calibri" panose="020F0502020204030204"/>
              </a:rPr>
              <a:t> yield (</a:t>
            </a:r>
            <a:r>
              <a:rPr kumimoji="0" lang="it-IT" sz="1800" b="1" i="0" u="none" strike="noStrike" kern="0" cap="none" spc="0" normalizeH="0" baseline="0" noProof="0" dirty="0" err="1">
                <a:ln>
                  <a:noFill/>
                </a:ln>
                <a:solidFill>
                  <a:prstClr val="black"/>
                </a:solidFill>
                <a:effectLst/>
                <a:uLnTx/>
                <a:uFillTx/>
                <a:latin typeface="Calibri" panose="020F0502020204030204"/>
              </a:rPr>
              <a:t>pps</a:t>
            </a:r>
            <a:r>
              <a:rPr kumimoji="0" lang="it-IT" sz="1800" b="1" i="0" u="none" strike="noStrike" kern="0" cap="none" spc="0" normalizeH="0" baseline="0" noProof="0" dirty="0">
                <a:ln>
                  <a:noFill/>
                </a:ln>
                <a:solidFill>
                  <a:prstClr val="black"/>
                </a:solidFill>
                <a:effectLst/>
                <a:uLnTx/>
                <a:uFillTx/>
                <a:latin typeface="Calibri" panose="020F0502020204030204"/>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1"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panose="020F0502020204030204"/>
              </a:rPr>
              <a:t>Energy after the tagging detector (</a:t>
            </a:r>
            <a:r>
              <a:rPr kumimoji="0" lang="it-IT" sz="1800" b="1" i="0" u="none" strike="noStrike" kern="0" cap="none" spc="0" normalizeH="0" baseline="0" noProof="0" dirty="0" err="1">
                <a:ln>
                  <a:noFill/>
                </a:ln>
                <a:solidFill>
                  <a:prstClr val="black"/>
                </a:solidFill>
                <a:effectLst/>
                <a:uLnTx/>
                <a:uFillTx/>
                <a:latin typeface="Calibri" panose="020F0502020204030204"/>
              </a:rPr>
              <a:t>AMeV</a:t>
            </a:r>
            <a:r>
              <a:rPr kumimoji="0" lang="it-IT" sz="1800" b="1" i="0" u="none" strike="noStrike" kern="0" cap="none" spc="0" normalizeH="0" baseline="0" noProof="0" dirty="0">
                <a:ln>
                  <a:noFill/>
                </a:ln>
                <a:solidFill>
                  <a:prstClr val="black"/>
                </a:solidFill>
                <a:effectLst/>
                <a:uLnTx/>
                <a:uFillTx/>
                <a:latin typeface="Calibri" panose="020F0502020204030204"/>
              </a:rPr>
              <a:t>)</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cxnSp>
        <p:nvCxnSpPr>
          <p:cNvPr id="13" name="Connettore 2 12">
            <a:extLst>
              <a:ext uri="{FF2B5EF4-FFF2-40B4-BE49-F238E27FC236}">
                <a16:creationId xmlns:a16="http://schemas.microsoft.com/office/drawing/2014/main" id="{95FDC656-A03C-4B72-A0EC-824297FC4E06}"/>
              </a:ext>
            </a:extLst>
          </p:cNvPr>
          <p:cNvCxnSpPr>
            <a:cxnSpLocks/>
          </p:cNvCxnSpPr>
          <p:nvPr/>
        </p:nvCxnSpPr>
        <p:spPr>
          <a:xfrm flipH="1">
            <a:off x="3773216" y="5044966"/>
            <a:ext cx="2837791" cy="0"/>
          </a:xfrm>
          <a:prstGeom prst="straightConnector1">
            <a:avLst/>
          </a:prstGeom>
          <a:noFill/>
          <a:ln w="31750" cap="flat" cmpd="sng" algn="ctr">
            <a:solidFill>
              <a:sysClr val="windowText" lastClr="000000"/>
            </a:solidFill>
            <a:prstDash val="solid"/>
            <a:miter lim="800000"/>
            <a:tailEnd type="triangle"/>
          </a:ln>
          <a:effectLst/>
        </p:spPr>
      </p:cxnSp>
      <p:cxnSp>
        <p:nvCxnSpPr>
          <p:cNvPr id="14" name="Connettore 2 13">
            <a:extLst>
              <a:ext uri="{FF2B5EF4-FFF2-40B4-BE49-F238E27FC236}">
                <a16:creationId xmlns:a16="http://schemas.microsoft.com/office/drawing/2014/main" id="{4258ACA1-6105-4D16-BA86-897787D64138}"/>
              </a:ext>
            </a:extLst>
          </p:cNvPr>
          <p:cNvCxnSpPr>
            <a:cxnSpLocks/>
          </p:cNvCxnSpPr>
          <p:nvPr/>
        </p:nvCxnSpPr>
        <p:spPr>
          <a:xfrm flipH="1" flipV="1">
            <a:off x="3725921" y="5218386"/>
            <a:ext cx="2885086" cy="425669"/>
          </a:xfrm>
          <a:prstGeom prst="straightConnector1">
            <a:avLst/>
          </a:prstGeom>
          <a:noFill/>
          <a:ln w="317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4139080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9F1E2E6-464E-4A9B-960B-E9A82D905B77}"/>
              </a:ext>
            </a:extLst>
          </p:cNvPr>
          <p:cNvSpPr>
            <a:spLocks noGrp="1"/>
          </p:cNvSpPr>
          <p:nvPr>
            <p:ph type="sldNum" sz="quarter" idx="12"/>
          </p:nvPr>
        </p:nvSpPr>
        <p:spPr/>
        <p:txBody>
          <a:bodyPr/>
          <a:lstStyle/>
          <a:p>
            <a:fld id="{825A1364-9D83-4D37-A282-5E5560CE45FB}" type="slidenum">
              <a:rPr lang="it-IT" smtClean="0"/>
              <a:pPr/>
              <a:t>37</a:t>
            </a:fld>
            <a:endParaRPr lang="it-IT"/>
          </a:p>
        </p:txBody>
      </p:sp>
      <p:graphicFrame>
        <p:nvGraphicFramePr>
          <p:cNvPr id="7" name="Tabella 2">
            <a:extLst>
              <a:ext uri="{FF2B5EF4-FFF2-40B4-BE49-F238E27FC236}">
                <a16:creationId xmlns:a16="http://schemas.microsoft.com/office/drawing/2014/main" id="{519AB12A-DF09-4366-B440-0927160C44C1}"/>
              </a:ext>
            </a:extLst>
          </p:cNvPr>
          <p:cNvGraphicFramePr>
            <a:graphicFrameLocks noGrp="1"/>
          </p:cNvGraphicFramePr>
          <p:nvPr>
            <p:extLst>
              <p:ext uri="{D42A27DB-BD31-4B8C-83A1-F6EECF244321}">
                <p14:modId xmlns:p14="http://schemas.microsoft.com/office/powerpoint/2010/main" val="3050604316"/>
              </p:ext>
            </p:extLst>
          </p:nvPr>
        </p:nvGraphicFramePr>
        <p:xfrm>
          <a:off x="336000" y="378000"/>
          <a:ext cx="11520000" cy="6480000"/>
        </p:xfrm>
        <a:graphic>
          <a:graphicData uri="http://schemas.openxmlformats.org/drawingml/2006/table">
            <a:tbl>
              <a:tblPr firstRow="1" bandRow="1"/>
              <a:tblGrid>
                <a:gridCol w="720000">
                  <a:extLst>
                    <a:ext uri="{9D8B030D-6E8A-4147-A177-3AD203B41FA5}">
                      <a16:colId xmlns:a16="http://schemas.microsoft.com/office/drawing/2014/main" val="3809299277"/>
                    </a:ext>
                  </a:extLst>
                </a:gridCol>
                <a:gridCol w="720000">
                  <a:extLst>
                    <a:ext uri="{9D8B030D-6E8A-4147-A177-3AD203B41FA5}">
                      <a16:colId xmlns:a16="http://schemas.microsoft.com/office/drawing/2014/main" val="3236159659"/>
                    </a:ext>
                  </a:extLst>
                </a:gridCol>
                <a:gridCol w="720000">
                  <a:extLst>
                    <a:ext uri="{9D8B030D-6E8A-4147-A177-3AD203B41FA5}">
                      <a16:colId xmlns:a16="http://schemas.microsoft.com/office/drawing/2014/main" val="720909015"/>
                    </a:ext>
                  </a:extLst>
                </a:gridCol>
                <a:gridCol w="720000">
                  <a:extLst>
                    <a:ext uri="{9D8B030D-6E8A-4147-A177-3AD203B41FA5}">
                      <a16:colId xmlns:a16="http://schemas.microsoft.com/office/drawing/2014/main" val="1189527118"/>
                    </a:ext>
                  </a:extLst>
                </a:gridCol>
                <a:gridCol w="720000">
                  <a:extLst>
                    <a:ext uri="{9D8B030D-6E8A-4147-A177-3AD203B41FA5}">
                      <a16:colId xmlns:a16="http://schemas.microsoft.com/office/drawing/2014/main" val="60445828"/>
                    </a:ext>
                  </a:extLst>
                </a:gridCol>
                <a:gridCol w="720000">
                  <a:extLst>
                    <a:ext uri="{9D8B030D-6E8A-4147-A177-3AD203B41FA5}">
                      <a16:colId xmlns:a16="http://schemas.microsoft.com/office/drawing/2014/main" val="2936893971"/>
                    </a:ext>
                  </a:extLst>
                </a:gridCol>
                <a:gridCol w="720000">
                  <a:extLst>
                    <a:ext uri="{9D8B030D-6E8A-4147-A177-3AD203B41FA5}">
                      <a16:colId xmlns:a16="http://schemas.microsoft.com/office/drawing/2014/main" val="3246594295"/>
                    </a:ext>
                  </a:extLst>
                </a:gridCol>
                <a:gridCol w="720000">
                  <a:extLst>
                    <a:ext uri="{9D8B030D-6E8A-4147-A177-3AD203B41FA5}">
                      <a16:colId xmlns:a16="http://schemas.microsoft.com/office/drawing/2014/main" val="2178818142"/>
                    </a:ext>
                  </a:extLst>
                </a:gridCol>
                <a:gridCol w="720000">
                  <a:extLst>
                    <a:ext uri="{9D8B030D-6E8A-4147-A177-3AD203B41FA5}">
                      <a16:colId xmlns:a16="http://schemas.microsoft.com/office/drawing/2014/main" val="1495904835"/>
                    </a:ext>
                  </a:extLst>
                </a:gridCol>
                <a:gridCol w="720000">
                  <a:extLst>
                    <a:ext uri="{9D8B030D-6E8A-4147-A177-3AD203B41FA5}">
                      <a16:colId xmlns:a16="http://schemas.microsoft.com/office/drawing/2014/main" val="556938100"/>
                    </a:ext>
                  </a:extLst>
                </a:gridCol>
                <a:gridCol w="720000">
                  <a:extLst>
                    <a:ext uri="{9D8B030D-6E8A-4147-A177-3AD203B41FA5}">
                      <a16:colId xmlns:a16="http://schemas.microsoft.com/office/drawing/2014/main" val="247219328"/>
                    </a:ext>
                  </a:extLst>
                </a:gridCol>
                <a:gridCol w="720000">
                  <a:extLst>
                    <a:ext uri="{9D8B030D-6E8A-4147-A177-3AD203B41FA5}">
                      <a16:colId xmlns:a16="http://schemas.microsoft.com/office/drawing/2014/main" val="914309900"/>
                    </a:ext>
                  </a:extLst>
                </a:gridCol>
                <a:gridCol w="720000">
                  <a:extLst>
                    <a:ext uri="{9D8B030D-6E8A-4147-A177-3AD203B41FA5}">
                      <a16:colId xmlns:a16="http://schemas.microsoft.com/office/drawing/2014/main" val="513805663"/>
                    </a:ext>
                  </a:extLst>
                </a:gridCol>
                <a:gridCol w="720000">
                  <a:extLst>
                    <a:ext uri="{9D8B030D-6E8A-4147-A177-3AD203B41FA5}">
                      <a16:colId xmlns:a16="http://schemas.microsoft.com/office/drawing/2014/main" val="3610662027"/>
                    </a:ext>
                  </a:extLst>
                </a:gridCol>
                <a:gridCol w="720000">
                  <a:extLst>
                    <a:ext uri="{9D8B030D-6E8A-4147-A177-3AD203B41FA5}">
                      <a16:colId xmlns:a16="http://schemas.microsoft.com/office/drawing/2014/main" val="1661395963"/>
                    </a:ext>
                  </a:extLst>
                </a:gridCol>
                <a:gridCol w="720000">
                  <a:extLst>
                    <a:ext uri="{9D8B030D-6E8A-4147-A177-3AD203B41FA5}">
                      <a16:colId xmlns:a16="http://schemas.microsoft.com/office/drawing/2014/main" val="1743020440"/>
                    </a:ext>
                  </a:extLst>
                </a:gridCol>
              </a:tblGrid>
              <a:tr h="72000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17</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18</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19</a:t>
                      </a:r>
                      <a:r>
                        <a:rPr lang="it-IT" sz="1300" b="1" dirty="0">
                          <a:solidFill>
                            <a:schemeClr val="tx1"/>
                          </a:solidFill>
                        </a:rPr>
                        <a:t>Ne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20</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21</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22</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28</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9346607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17</a:t>
                      </a:r>
                      <a:r>
                        <a:rPr lang="it-IT" sz="1300" b="1" dirty="0">
                          <a:solidFill>
                            <a:schemeClr val="tx1"/>
                          </a:solidFill>
                        </a:rPr>
                        <a:t>F</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18</a:t>
                      </a:r>
                      <a:r>
                        <a:rPr lang="it-IT" sz="1300" b="1" dirty="0">
                          <a:solidFill>
                            <a:schemeClr val="tx1"/>
                          </a:solidFill>
                        </a:rPr>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19</a:t>
                      </a:r>
                      <a:r>
                        <a:rPr lang="it-IT" sz="1300" b="1" dirty="0"/>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20</a:t>
                      </a:r>
                      <a:r>
                        <a:rPr lang="it-IT" sz="1300" b="1" dirty="0"/>
                        <a:t>F</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726909273"/>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O</a:t>
                      </a:r>
                    </a:p>
                    <a:p>
                      <a:pPr algn="ctr"/>
                      <a:r>
                        <a:rPr lang="it-IT" sz="1300" b="1" dirty="0">
                          <a:solidFill>
                            <a:srgbClr val="7030A0"/>
                          </a:solidFill>
                        </a:rPr>
                        <a:t>6.3E4</a:t>
                      </a:r>
                    </a:p>
                    <a:p>
                      <a:pPr algn="ctr"/>
                      <a:r>
                        <a:rPr lang="it-IT" sz="1300" b="1" dirty="0">
                          <a:solidFill>
                            <a:srgbClr val="7030A0"/>
                          </a:solidFill>
                        </a:rPr>
                        <a:t>56</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14</a:t>
                      </a:r>
                      <a:r>
                        <a:rPr lang="it-IT" sz="1300" b="1" dirty="0">
                          <a:solidFill>
                            <a:srgbClr val="7030A0"/>
                          </a:solidFill>
                        </a:rPr>
                        <a:t>O</a:t>
                      </a:r>
                    </a:p>
                    <a:p>
                      <a:pPr algn="ctr"/>
                      <a:r>
                        <a:rPr lang="it-IT" sz="1300" b="1" dirty="0">
                          <a:solidFill>
                            <a:srgbClr val="7030A0"/>
                          </a:solidFill>
                        </a:rPr>
                        <a:t>1.3E6</a:t>
                      </a:r>
                    </a:p>
                    <a:p>
                      <a:pPr algn="ctr"/>
                      <a:r>
                        <a:rPr lang="it-IT" sz="1300" b="1" dirty="0">
                          <a:solidFill>
                            <a:srgbClr val="7030A0"/>
                          </a:solidFill>
                        </a:rPr>
                        <a:t>56</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15</a:t>
                      </a:r>
                      <a:r>
                        <a:rPr lang="it-IT" sz="1300" b="1" dirty="0">
                          <a:solidFill>
                            <a:srgbClr val="7030A0"/>
                          </a:solidFill>
                        </a:rPr>
                        <a:t>O</a:t>
                      </a:r>
                    </a:p>
                    <a:p>
                      <a:pPr algn="ctr"/>
                      <a:r>
                        <a:rPr lang="en-GB" sz="1300" b="1" dirty="0">
                          <a:solidFill>
                            <a:srgbClr val="7030A0"/>
                          </a:solidFill>
                        </a:rPr>
                        <a:t>2.4E7</a:t>
                      </a:r>
                    </a:p>
                    <a:p>
                      <a:pPr algn="ctr"/>
                      <a:r>
                        <a:rPr lang="en-GB" sz="1300" b="1" dirty="0">
                          <a:solidFill>
                            <a:srgbClr val="7030A0"/>
                          </a:solidFill>
                        </a:rPr>
                        <a:t>57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16</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17</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18</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3.2E6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57</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5.8E3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53</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9488"/>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12</a:t>
                      </a:r>
                      <a:r>
                        <a:rPr lang="it-IT" sz="1300" b="1" dirty="0">
                          <a:solidFill>
                            <a:srgbClr val="7030A0"/>
                          </a:solidFill>
                        </a:rPr>
                        <a:t>N</a:t>
                      </a:r>
                    </a:p>
                    <a:p>
                      <a:pPr algn="ctr"/>
                      <a:r>
                        <a:rPr lang="it-IT" sz="1300" b="1" dirty="0">
                          <a:solidFill>
                            <a:srgbClr val="7030A0"/>
                          </a:solidFill>
                        </a:rPr>
                        <a:t>9.5E5</a:t>
                      </a:r>
                    </a:p>
                    <a:p>
                      <a:pPr algn="ctr"/>
                      <a:r>
                        <a:rPr lang="en-GB" sz="1300" b="1" dirty="0">
                          <a:solidFill>
                            <a:srgbClr val="7030A0"/>
                          </a:solidFill>
                        </a:rPr>
                        <a:t>57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N</a:t>
                      </a:r>
                    </a:p>
                    <a:p>
                      <a:pPr algn="ctr"/>
                      <a:r>
                        <a:rPr lang="it-IT" sz="1300" b="1" dirty="0">
                          <a:solidFill>
                            <a:srgbClr val="7030A0"/>
                          </a:solidFill>
                        </a:rPr>
                        <a:t>1.7E7</a:t>
                      </a:r>
                    </a:p>
                    <a:p>
                      <a:pPr algn="ctr"/>
                      <a:r>
                        <a:rPr lang="it-IT" sz="1300" b="1" dirty="0">
                          <a:solidFill>
                            <a:srgbClr val="7030A0"/>
                          </a:solidFill>
                        </a:rPr>
                        <a:t>59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14</a:t>
                      </a:r>
                      <a:r>
                        <a:rPr lang="it-IT" sz="1300" b="1" baseline="0" dirty="0"/>
                        <a:t>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15</a:t>
                      </a:r>
                      <a:r>
                        <a:rPr lang="it-IT" sz="1300" b="1" baseline="0" dirty="0"/>
                        <a:t> 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16</a:t>
                      </a:r>
                      <a:r>
                        <a:rPr lang="it-IT" sz="1300" b="1" baseline="0" dirty="0">
                          <a:solidFill>
                            <a:srgbClr val="7030A0"/>
                          </a:solidFill>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5.4E8</a:t>
                      </a:r>
                      <a:endParaRPr lang="en-GB" sz="1300" b="1" dirty="0">
                        <a:solidFill>
                          <a:srgbClr val="7030A0"/>
                        </a:solidFill>
                      </a:endParaRPr>
                    </a:p>
                    <a:p>
                      <a:pPr algn="ctr"/>
                      <a:r>
                        <a:rPr lang="en-GB" sz="1300" b="1" dirty="0">
                          <a:solidFill>
                            <a:srgbClr val="7030A0"/>
                          </a:solidFill>
                        </a:rPr>
                        <a:t>60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2.7E8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60</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18</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4.2E6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4.2E3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55</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63605"/>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dirty="0"/>
                        <a:t>C</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10</a:t>
                      </a:r>
                      <a:r>
                        <a:rPr lang="it-IT" sz="1300" b="1"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11</a:t>
                      </a:r>
                      <a:r>
                        <a:rPr lang="it-IT" sz="1300" b="1"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12</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13</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14</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8.9E7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60</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15</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3.7E7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16</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1.3E7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1.2E5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58</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18</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4.4E2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55</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0620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8</a:t>
                      </a:r>
                      <a:r>
                        <a:rPr lang="it-IT" sz="1300" b="1" dirty="0"/>
                        <a:t>B</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10</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11</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12</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2.0E7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13</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7.2E6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14</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1.5E6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15</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2.9E5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62</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56</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18117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10</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4.4E6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61</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11</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1.4E6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61</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12</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2.4E5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62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14</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3E3</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62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077330"/>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6</a:t>
                      </a:r>
                      <a:r>
                        <a:rPr lang="it-IT" sz="1300" b="1" baseline="0" dirty="0"/>
                        <a:t>Li</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8</a:t>
                      </a:r>
                      <a:r>
                        <a:rPr lang="it-IT" sz="1300" b="1" baseline="0" dirty="0">
                          <a:solidFill>
                            <a:srgbClr val="7030A0"/>
                          </a:solidFill>
                        </a:rPr>
                        <a:t>Li</a:t>
                      </a:r>
                    </a:p>
                    <a:p>
                      <a:pPr algn="ctr"/>
                      <a:r>
                        <a:rPr lang="it-IT" sz="1300" b="1" baseline="0" dirty="0">
                          <a:solidFill>
                            <a:srgbClr val="7030A0"/>
                          </a:solidFill>
                        </a:rPr>
                        <a:t>8.2E5</a:t>
                      </a:r>
                    </a:p>
                    <a:p>
                      <a:pPr algn="ctr"/>
                      <a:r>
                        <a:rPr lang="it-IT" sz="1300" b="1" baseline="0" dirty="0">
                          <a:solidFill>
                            <a:srgbClr val="7030A0"/>
                          </a:solidFill>
                        </a:rPr>
                        <a:t>63</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9</a:t>
                      </a:r>
                      <a:r>
                        <a:rPr lang="it-IT" sz="1300" b="1" baseline="0" dirty="0">
                          <a:solidFill>
                            <a:srgbClr val="7030A0"/>
                          </a:solidFill>
                        </a:rPr>
                        <a:t>Li</a:t>
                      </a:r>
                    </a:p>
                    <a:p>
                      <a:pPr algn="ctr"/>
                      <a:r>
                        <a:rPr lang="it-IT" sz="1300" b="1" baseline="0" dirty="0">
                          <a:solidFill>
                            <a:srgbClr val="7030A0"/>
                          </a:solidFill>
                        </a:rPr>
                        <a:t>2.3E5</a:t>
                      </a:r>
                    </a:p>
                    <a:p>
                      <a:pPr algn="ctr"/>
                      <a:r>
                        <a:rPr lang="it-IT" sz="1300" b="1" baseline="0" dirty="0">
                          <a:solidFill>
                            <a:srgbClr val="7030A0"/>
                          </a:solidFill>
                        </a:rPr>
                        <a:t>62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11</a:t>
                      </a:r>
                      <a:r>
                        <a:rPr lang="it-IT" sz="1300" b="1" baseline="0" dirty="0">
                          <a:solidFill>
                            <a:srgbClr val="7030A0"/>
                          </a:solidFill>
                        </a:rPr>
                        <a:t>Li</a:t>
                      </a:r>
                    </a:p>
                    <a:p>
                      <a:pPr algn="ctr"/>
                      <a:r>
                        <a:rPr lang="it-IT" sz="1300" b="1" baseline="0" dirty="0">
                          <a:solidFill>
                            <a:srgbClr val="7030A0"/>
                          </a:solidFill>
                        </a:rPr>
                        <a:t>3E3</a:t>
                      </a:r>
                    </a:p>
                    <a:p>
                      <a:pPr algn="ctr"/>
                      <a:r>
                        <a:rPr lang="it-IT" sz="1300" b="1" baseline="0" dirty="0">
                          <a:solidFill>
                            <a:srgbClr val="7030A0"/>
                          </a:solidFill>
                        </a:rPr>
                        <a:t>62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13342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6</a:t>
                      </a:r>
                      <a:r>
                        <a:rPr lang="it-IT" sz="1300" b="1" baseline="0" dirty="0">
                          <a:solidFill>
                            <a:srgbClr val="7030A0"/>
                          </a:solidFill>
                        </a:rPr>
                        <a:t>He</a:t>
                      </a:r>
                    </a:p>
                    <a:p>
                      <a:pPr algn="ctr"/>
                      <a:r>
                        <a:rPr lang="it-IT" sz="1300" b="1" baseline="0" dirty="0">
                          <a:solidFill>
                            <a:srgbClr val="7030A0"/>
                          </a:solidFill>
                        </a:rPr>
                        <a:t>2.7E5</a:t>
                      </a:r>
                    </a:p>
                    <a:p>
                      <a:pPr algn="ctr"/>
                      <a:r>
                        <a:rPr lang="it-IT" sz="1300" b="1" baseline="0" dirty="0">
                          <a:solidFill>
                            <a:srgbClr val="7030A0"/>
                          </a:solidFill>
                        </a:rPr>
                        <a:t>66</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8</a:t>
                      </a:r>
                      <a:r>
                        <a:rPr lang="it-IT" sz="1300" b="1" baseline="0" dirty="0">
                          <a:solidFill>
                            <a:srgbClr val="7030A0"/>
                          </a:solidFill>
                        </a:rPr>
                        <a:t>He</a:t>
                      </a:r>
                    </a:p>
                    <a:p>
                      <a:pPr algn="ctr"/>
                      <a:r>
                        <a:rPr lang="it-IT" sz="1300" b="1" baseline="0" dirty="0">
                          <a:solidFill>
                            <a:srgbClr val="7030A0"/>
                          </a:solidFill>
                        </a:rPr>
                        <a:t>5.2E3</a:t>
                      </a:r>
                    </a:p>
                    <a:p>
                      <a:pPr algn="ctr"/>
                      <a:r>
                        <a:rPr lang="it-IT" sz="1300" b="1" baseline="0" dirty="0">
                          <a:solidFill>
                            <a:srgbClr val="7030A0"/>
                          </a:solidFill>
                        </a:rPr>
                        <a:t>64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7125247"/>
                  </a:ext>
                </a:extLst>
              </a:tr>
            </a:tbl>
          </a:graphicData>
        </a:graphic>
      </p:graphicFrame>
      <p:sp>
        <p:nvSpPr>
          <p:cNvPr id="8" name="CasellaDiTesto 7">
            <a:extLst>
              <a:ext uri="{FF2B5EF4-FFF2-40B4-BE49-F238E27FC236}">
                <a16:creationId xmlns:a16="http://schemas.microsoft.com/office/drawing/2014/main" id="{F8E96FA9-260E-45E0-8354-BAB1807700AD}"/>
              </a:ext>
            </a:extLst>
          </p:cNvPr>
          <p:cNvSpPr txBox="1"/>
          <p:nvPr/>
        </p:nvSpPr>
        <p:spPr>
          <a:xfrm>
            <a:off x="1105786" y="21260"/>
            <a:ext cx="4136066" cy="369332"/>
          </a:xfrm>
          <a:prstGeom prst="rect">
            <a:avLst/>
          </a:prstGeom>
          <a:noFill/>
        </p:spPr>
        <p:txBody>
          <a:bodyPr wrap="square" rtlCol="0">
            <a:spAutoFit/>
          </a:bodyPr>
          <a:lstStyle/>
          <a:p>
            <a:r>
              <a:rPr lang="it-IT" b="1" baseline="30000" dirty="0">
                <a:solidFill>
                  <a:srgbClr val="FF0000"/>
                </a:solidFill>
                <a:latin typeface="Calibri" panose="020F0502020204030204"/>
              </a:rPr>
              <a:t>18</a:t>
            </a:r>
            <a:r>
              <a:rPr lang="it-IT" b="1" dirty="0">
                <a:solidFill>
                  <a:srgbClr val="FF0000"/>
                </a:solidFill>
                <a:latin typeface="Calibri" panose="020F0502020204030204"/>
              </a:rPr>
              <a:t>O</a:t>
            </a:r>
            <a:r>
              <a:rPr lang="it-IT" b="1" baseline="30000" dirty="0">
                <a:solidFill>
                  <a:srgbClr val="FF0000"/>
                </a:solidFill>
                <a:latin typeface="Calibri" panose="020F0502020204030204"/>
              </a:rPr>
              <a:t>8+</a:t>
            </a:r>
            <a:r>
              <a:rPr lang="it-IT" b="1" dirty="0">
                <a:solidFill>
                  <a:srgbClr val="FF0000"/>
                </a:solidFill>
                <a:latin typeface="Calibri" panose="020F0502020204030204"/>
              </a:rPr>
              <a:t> @ 70 </a:t>
            </a:r>
            <a:r>
              <a:rPr lang="it-IT" b="1" dirty="0" err="1">
                <a:solidFill>
                  <a:srgbClr val="FF0000"/>
                </a:solidFill>
                <a:latin typeface="Calibri" panose="020F0502020204030204"/>
              </a:rPr>
              <a:t>AMeV</a:t>
            </a:r>
            <a:r>
              <a:rPr lang="it-IT" b="1" dirty="0">
                <a:solidFill>
                  <a:srgbClr val="FF0000"/>
                </a:solidFill>
                <a:latin typeface="Calibri" panose="020F0502020204030204"/>
              </a:rPr>
              <a:t> 2 kW on 1500 </a:t>
            </a:r>
            <a:r>
              <a:rPr lang="it-IT" b="1" dirty="0" err="1">
                <a:solidFill>
                  <a:srgbClr val="FF0000"/>
                </a:solidFill>
                <a:latin typeface="Calibri" panose="020F0502020204030204"/>
              </a:rPr>
              <a:t>um</a:t>
            </a:r>
            <a:r>
              <a:rPr lang="it-IT" b="1" dirty="0">
                <a:solidFill>
                  <a:srgbClr val="FF0000"/>
                </a:solidFill>
                <a:latin typeface="Calibri" panose="020F0502020204030204"/>
              </a:rPr>
              <a:t> </a:t>
            </a:r>
            <a:r>
              <a:rPr lang="it-IT" b="1" baseline="30000" dirty="0">
                <a:solidFill>
                  <a:srgbClr val="FF0000"/>
                </a:solidFill>
                <a:latin typeface="Calibri" panose="020F0502020204030204"/>
              </a:rPr>
              <a:t>9</a:t>
            </a:r>
            <a:r>
              <a:rPr lang="it-IT" b="1" dirty="0">
                <a:solidFill>
                  <a:srgbClr val="FF0000"/>
                </a:solidFill>
                <a:latin typeface="Calibri" panose="020F0502020204030204"/>
              </a:rPr>
              <a:t>Be</a:t>
            </a:r>
            <a:endParaRPr lang="en-GB" b="1" dirty="0">
              <a:solidFill>
                <a:srgbClr val="FF0000"/>
              </a:solidFill>
              <a:latin typeface="Calibri" panose="020F0502020204030204"/>
            </a:endParaRPr>
          </a:p>
        </p:txBody>
      </p:sp>
    </p:spTree>
    <p:extLst>
      <p:ext uri="{BB962C8B-B14F-4D97-AF65-F5344CB8AC3E}">
        <p14:creationId xmlns:p14="http://schemas.microsoft.com/office/powerpoint/2010/main" val="3814183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2B229FC-3B7C-4EDA-A624-0FB88D1FC59F}"/>
              </a:ext>
            </a:extLst>
          </p:cNvPr>
          <p:cNvSpPr>
            <a:spLocks noGrp="1"/>
          </p:cNvSpPr>
          <p:nvPr>
            <p:ph type="sldNum" sz="quarter" idx="12"/>
          </p:nvPr>
        </p:nvSpPr>
        <p:spPr/>
        <p:txBody>
          <a:bodyPr/>
          <a:lstStyle/>
          <a:p>
            <a:fld id="{825A1364-9D83-4D37-A282-5E5560CE45FB}" type="slidenum">
              <a:rPr lang="it-IT" smtClean="0"/>
              <a:pPr/>
              <a:t>38</a:t>
            </a:fld>
            <a:endParaRPr lang="it-IT"/>
          </a:p>
        </p:txBody>
      </p:sp>
      <p:graphicFrame>
        <p:nvGraphicFramePr>
          <p:cNvPr id="7" name="Tabella 2">
            <a:extLst>
              <a:ext uri="{FF2B5EF4-FFF2-40B4-BE49-F238E27FC236}">
                <a16:creationId xmlns:a16="http://schemas.microsoft.com/office/drawing/2014/main" id="{CC71AF12-C382-4E6C-B044-2BFF93CF1D1C}"/>
              </a:ext>
            </a:extLst>
          </p:cNvPr>
          <p:cNvGraphicFramePr>
            <a:graphicFrameLocks noGrp="1"/>
          </p:cNvGraphicFramePr>
          <p:nvPr>
            <p:extLst>
              <p:ext uri="{D42A27DB-BD31-4B8C-83A1-F6EECF244321}">
                <p14:modId xmlns:p14="http://schemas.microsoft.com/office/powerpoint/2010/main" val="881916449"/>
              </p:ext>
            </p:extLst>
          </p:nvPr>
        </p:nvGraphicFramePr>
        <p:xfrm>
          <a:off x="336000" y="378000"/>
          <a:ext cx="11520000" cy="6480000"/>
        </p:xfrm>
        <a:graphic>
          <a:graphicData uri="http://schemas.openxmlformats.org/drawingml/2006/table">
            <a:tbl>
              <a:tblPr firstRow="1" bandRow="1"/>
              <a:tblGrid>
                <a:gridCol w="720000">
                  <a:extLst>
                    <a:ext uri="{9D8B030D-6E8A-4147-A177-3AD203B41FA5}">
                      <a16:colId xmlns:a16="http://schemas.microsoft.com/office/drawing/2014/main" val="3809299277"/>
                    </a:ext>
                  </a:extLst>
                </a:gridCol>
                <a:gridCol w="720000">
                  <a:extLst>
                    <a:ext uri="{9D8B030D-6E8A-4147-A177-3AD203B41FA5}">
                      <a16:colId xmlns:a16="http://schemas.microsoft.com/office/drawing/2014/main" val="3236159659"/>
                    </a:ext>
                  </a:extLst>
                </a:gridCol>
                <a:gridCol w="720000">
                  <a:extLst>
                    <a:ext uri="{9D8B030D-6E8A-4147-A177-3AD203B41FA5}">
                      <a16:colId xmlns:a16="http://schemas.microsoft.com/office/drawing/2014/main" val="720909015"/>
                    </a:ext>
                  </a:extLst>
                </a:gridCol>
                <a:gridCol w="720000">
                  <a:extLst>
                    <a:ext uri="{9D8B030D-6E8A-4147-A177-3AD203B41FA5}">
                      <a16:colId xmlns:a16="http://schemas.microsoft.com/office/drawing/2014/main" val="1189527118"/>
                    </a:ext>
                  </a:extLst>
                </a:gridCol>
                <a:gridCol w="720000">
                  <a:extLst>
                    <a:ext uri="{9D8B030D-6E8A-4147-A177-3AD203B41FA5}">
                      <a16:colId xmlns:a16="http://schemas.microsoft.com/office/drawing/2014/main" val="60445828"/>
                    </a:ext>
                  </a:extLst>
                </a:gridCol>
                <a:gridCol w="720000">
                  <a:extLst>
                    <a:ext uri="{9D8B030D-6E8A-4147-A177-3AD203B41FA5}">
                      <a16:colId xmlns:a16="http://schemas.microsoft.com/office/drawing/2014/main" val="2936893971"/>
                    </a:ext>
                  </a:extLst>
                </a:gridCol>
                <a:gridCol w="720000">
                  <a:extLst>
                    <a:ext uri="{9D8B030D-6E8A-4147-A177-3AD203B41FA5}">
                      <a16:colId xmlns:a16="http://schemas.microsoft.com/office/drawing/2014/main" val="3246594295"/>
                    </a:ext>
                  </a:extLst>
                </a:gridCol>
                <a:gridCol w="720000">
                  <a:extLst>
                    <a:ext uri="{9D8B030D-6E8A-4147-A177-3AD203B41FA5}">
                      <a16:colId xmlns:a16="http://schemas.microsoft.com/office/drawing/2014/main" val="2178818142"/>
                    </a:ext>
                  </a:extLst>
                </a:gridCol>
                <a:gridCol w="720000">
                  <a:extLst>
                    <a:ext uri="{9D8B030D-6E8A-4147-A177-3AD203B41FA5}">
                      <a16:colId xmlns:a16="http://schemas.microsoft.com/office/drawing/2014/main" val="1495904835"/>
                    </a:ext>
                  </a:extLst>
                </a:gridCol>
                <a:gridCol w="720000">
                  <a:extLst>
                    <a:ext uri="{9D8B030D-6E8A-4147-A177-3AD203B41FA5}">
                      <a16:colId xmlns:a16="http://schemas.microsoft.com/office/drawing/2014/main" val="556938100"/>
                    </a:ext>
                  </a:extLst>
                </a:gridCol>
                <a:gridCol w="720000">
                  <a:extLst>
                    <a:ext uri="{9D8B030D-6E8A-4147-A177-3AD203B41FA5}">
                      <a16:colId xmlns:a16="http://schemas.microsoft.com/office/drawing/2014/main" val="247219328"/>
                    </a:ext>
                  </a:extLst>
                </a:gridCol>
                <a:gridCol w="720000">
                  <a:extLst>
                    <a:ext uri="{9D8B030D-6E8A-4147-A177-3AD203B41FA5}">
                      <a16:colId xmlns:a16="http://schemas.microsoft.com/office/drawing/2014/main" val="914309900"/>
                    </a:ext>
                  </a:extLst>
                </a:gridCol>
                <a:gridCol w="720000">
                  <a:extLst>
                    <a:ext uri="{9D8B030D-6E8A-4147-A177-3AD203B41FA5}">
                      <a16:colId xmlns:a16="http://schemas.microsoft.com/office/drawing/2014/main" val="513805663"/>
                    </a:ext>
                  </a:extLst>
                </a:gridCol>
                <a:gridCol w="720000">
                  <a:extLst>
                    <a:ext uri="{9D8B030D-6E8A-4147-A177-3AD203B41FA5}">
                      <a16:colId xmlns:a16="http://schemas.microsoft.com/office/drawing/2014/main" val="3610662027"/>
                    </a:ext>
                  </a:extLst>
                </a:gridCol>
                <a:gridCol w="720000">
                  <a:extLst>
                    <a:ext uri="{9D8B030D-6E8A-4147-A177-3AD203B41FA5}">
                      <a16:colId xmlns:a16="http://schemas.microsoft.com/office/drawing/2014/main" val="1661395963"/>
                    </a:ext>
                  </a:extLst>
                </a:gridCol>
                <a:gridCol w="720000">
                  <a:extLst>
                    <a:ext uri="{9D8B030D-6E8A-4147-A177-3AD203B41FA5}">
                      <a16:colId xmlns:a16="http://schemas.microsoft.com/office/drawing/2014/main" val="1743020440"/>
                    </a:ext>
                  </a:extLst>
                </a:gridCol>
              </a:tblGrid>
              <a:tr h="72000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17</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18</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19</a:t>
                      </a:r>
                      <a:r>
                        <a:rPr lang="it-IT" sz="1300" b="1" dirty="0">
                          <a:solidFill>
                            <a:schemeClr val="tx1"/>
                          </a:solidFill>
                        </a:rPr>
                        <a:t>Ne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20</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21</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22</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28</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9346607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17</a:t>
                      </a:r>
                      <a:r>
                        <a:rPr lang="it-IT" sz="1300" b="1" dirty="0">
                          <a:solidFill>
                            <a:schemeClr val="tx1"/>
                          </a:solidFill>
                        </a:rPr>
                        <a:t>F</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18</a:t>
                      </a:r>
                      <a:r>
                        <a:rPr lang="it-IT" sz="1300" b="1" dirty="0">
                          <a:solidFill>
                            <a:schemeClr val="tx1"/>
                          </a:solidFill>
                        </a:rPr>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19</a:t>
                      </a:r>
                      <a:r>
                        <a:rPr lang="it-IT" sz="1300" b="1" dirty="0"/>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20</a:t>
                      </a:r>
                      <a:r>
                        <a:rPr lang="it-IT" sz="1300" b="1" dirty="0"/>
                        <a:t>F</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726909273"/>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O</a:t>
                      </a:r>
                    </a:p>
                    <a:p>
                      <a:pPr algn="ctr"/>
                      <a:r>
                        <a:rPr lang="it-IT" sz="1300" b="1" dirty="0">
                          <a:solidFill>
                            <a:srgbClr val="7030A0"/>
                          </a:solidFill>
                        </a:rPr>
                        <a:t>3.3E3</a:t>
                      </a:r>
                    </a:p>
                    <a:p>
                      <a:pPr algn="ctr"/>
                      <a:r>
                        <a:rPr lang="it-IT" sz="1300" b="1" dirty="0">
                          <a:solidFill>
                            <a:srgbClr val="7030A0"/>
                          </a:solidFill>
                        </a:rPr>
                        <a:t>15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14</a:t>
                      </a:r>
                      <a:r>
                        <a:rPr lang="it-IT" sz="1300" b="1" dirty="0">
                          <a:solidFill>
                            <a:srgbClr val="7030A0"/>
                          </a:solidFill>
                        </a:rPr>
                        <a:t>O</a:t>
                      </a:r>
                    </a:p>
                    <a:p>
                      <a:pPr algn="ctr"/>
                      <a:r>
                        <a:rPr lang="it-IT" sz="1300" b="1" dirty="0">
                          <a:solidFill>
                            <a:srgbClr val="7030A0"/>
                          </a:solidFill>
                        </a:rPr>
                        <a:t>7.9E4</a:t>
                      </a:r>
                    </a:p>
                    <a:p>
                      <a:pPr algn="ctr"/>
                      <a:r>
                        <a:rPr lang="it-IT" sz="1300" b="1" dirty="0">
                          <a:solidFill>
                            <a:srgbClr val="7030A0"/>
                          </a:solidFill>
                        </a:rPr>
                        <a:t>16</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15</a:t>
                      </a:r>
                      <a:r>
                        <a:rPr lang="it-IT" sz="1300" b="1" dirty="0">
                          <a:solidFill>
                            <a:srgbClr val="7030A0"/>
                          </a:solidFill>
                        </a:rPr>
                        <a:t>O</a:t>
                      </a:r>
                    </a:p>
                    <a:p>
                      <a:pPr algn="ctr"/>
                      <a:r>
                        <a:rPr lang="en-GB" sz="1300" b="1" dirty="0">
                          <a:solidFill>
                            <a:srgbClr val="7030A0"/>
                          </a:solidFill>
                        </a:rPr>
                        <a:t>1.9E6</a:t>
                      </a:r>
                    </a:p>
                    <a:p>
                      <a:pPr algn="ctr"/>
                      <a:r>
                        <a:rPr lang="en-GB" sz="1300" b="1" dirty="0">
                          <a:solidFill>
                            <a:srgbClr val="7030A0"/>
                          </a:solidFill>
                        </a:rPr>
                        <a:t>16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16</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17</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18</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4.6E5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19</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8.7E2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20</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9488"/>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12</a:t>
                      </a:r>
                      <a:r>
                        <a:rPr lang="it-IT" sz="1300" b="1" dirty="0">
                          <a:solidFill>
                            <a:srgbClr val="7030A0"/>
                          </a:solidFill>
                        </a:rPr>
                        <a:t>N</a:t>
                      </a:r>
                    </a:p>
                    <a:p>
                      <a:pPr algn="ctr"/>
                      <a:r>
                        <a:rPr lang="it-IT" sz="1300" b="1" dirty="0">
                          <a:solidFill>
                            <a:srgbClr val="7030A0"/>
                          </a:solidFill>
                        </a:rPr>
                        <a:t>7.5E4</a:t>
                      </a:r>
                    </a:p>
                    <a:p>
                      <a:pPr algn="ctr"/>
                      <a:r>
                        <a:rPr lang="en-GB" sz="1300" b="1" dirty="0">
                          <a:solidFill>
                            <a:srgbClr val="7030A0"/>
                          </a:solidFill>
                        </a:rPr>
                        <a:t>17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N</a:t>
                      </a:r>
                    </a:p>
                    <a:p>
                      <a:pPr algn="ctr"/>
                      <a:r>
                        <a:rPr lang="it-IT" sz="1300" b="1" dirty="0">
                          <a:solidFill>
                            <a:srgbClr val="7030A0"/>
                          </a:solidFill>
                        </a:rPr>
                        <a:t>1.5E6</a:t>
                      </a:r>
                    </a:p>
                    <a:p>
                      <a:pPr algn="ctr"/>
                      <a:r>
                        <a:rPr lang="it-IT" sz="1300" b="1" dirty="0">
                          <a:solidFill>
                            <a:srgbClr val="7030A0"/>
                          </a:solidFill>
                        </a:rPr>
                        <a:t>17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14</a:t>
                      </a:r>
                      <a:r>
                        <a:rPr lang="it-IT" sz="1300" b="1" baseline="0" dirty="0"/>
                        <a:t>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15</a:t>
                      </a:r>
                      <a:r>
                        <a:rPr lang="it-IT" sz="1300" b="1" baseline="0" dirty="0"/>
                        <a:t> 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16</a:t>
                      </a:r>
                      <a:r>
                        <a:rPr lang="it-IT" sz="1300" b="1" baseline="0" dirty="0">
                          <a:solidFill>
                            <a:srgbClr val="7030A0"/>
                          </a:solidFill>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7E7</a:t>
                      </a:r>
                      <a:endParaRPr lang="en-GB" sz="1300" b="1" dirty="0">
                        <a:solidFill>
                          <a:srgbClr val="7030A0"/>
                        </a:solidFill>
                      </a:endParaRPr>
                    </a:p>
                    <a:p>
                      <a:pPr algn="ctr"/>
                      <a:r>
                        <a:rPr lang="en-GB" sz="1300" b="1" dirty="0">
                          <a:solidFill>
                            <a:srgbClr val="7030A0"/>
                          </a:solidFill>
                        </a:rPr>
                        <a:t>20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3.6E7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20</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18</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7.4E6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17</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63605"/>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dirty="0"/>
                        <a:t>C</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10</a:t>
                      </a:r>
                      <a:r>
                        <a:rPr lang="it-IT" sz="1300" b="1"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11</a:t>
                      </a:r>
                      <a:r>
                        <a:rPr lang="it-IT" sz="1300" b="1"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12</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13</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14</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1.2E7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20</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15</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4.8E6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16</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1.7E6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1.6E4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18</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7.7E1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0620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8</a:t>
                      </a:r>
                      <a:r>
                        <a:rPr lang="it-IT" sz="1300" b="1" dirty="0"/>
                        <a:t>B</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10</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11</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12</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2.7E6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13</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8.3E5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21</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14</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1.9E5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22</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15</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3.4E4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22</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chemeClr val="tx1"/>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schemeClr val="tx1"/>
                          </a:solidFill>
                          <a:effectLst/>
                          <a:uLnTx/>
                          <a:uFillTx/>
                          <a:latin typeface="Calibri" panose="020F0502020204030204"/>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18117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10</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6E5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11</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1.6E5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12</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3.3E4</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22</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14</a:t>
                      </a:r>
                      <a:r>
                        <a:rPr lang="it-IT" sz="1300" b="1" baseline="0" dirty="0">
                          <a:solidFill>
                            <a:srgbClr val="7030A0"/>
                          </a:solidFill>
                        </a:rPr>
                        <a:t>Be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3.6E2</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23</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077330"/>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6</a:t>
                      </a:r>
                      <a:r>
                        <a:rPr lang="it-IT" sz="1300" b="1" baseline="0" dirty="0"/>
                        <a:t>Li</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8</a:t>
                      </a:r>
                      <a:r>
                        <a:rPr lang="it-IT" sz="1300" b="1" baseline="0" dirty="0">
                          <a:solidFill>
                            <a:srgbClr val="7030A0"/>
                          </a:solidFill>
                        </a:rPr>
                        <a:t>Li</a:t>
                      </a:r>
                    </a:p>
                    <a:p>
                      <a:pPr algn="ctr"/>
                      <a:r>
                        <a:rPr lang="it-IT" sz="1300" b="1" baseline="0" dirty="0">
                          <a:solidFill>
                            <a:srgbClr val="7030A0"/>
                          </a:solidFill>
                        </a:rPr>
                        <a:t>1.2E5</a:t>
                      </a:r>
                    </a:p>
                    <a:p>
                      <a:pPr algn="ctr"/>
                      <a:r>
                        <a:rPr lang="it-IT" sz="1300" b="1" baseline="0" dirty="0">
                          <a:solidFill>
                            <a:srgbClr val="7030A0"/>
                          </a:solidFill>
                        </a:rPr>
                        <a:t>25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9</a:t>
                      </a:r>
                      <a:r>
                        <a:rPr lang="it-IT" sz="1300" b="1" baseline="0" dirty="0">
                          <a:solidFill>
                            <a:srgbClr val="7030A0"/>
                          </a:solidFill>
                        </a:rPr>
                        <a:t>Li</a:t>
                      </a:r>
                    </a:p>
                    <a:p>
                      <a:pPr algn="ctr"/>
                      <a:r>
                        <a:rPr lang="it-IT" sz="1300" b="1" baseline="0" dirty="0">
                          <a:solidFill>
                            <a:srgbClr val="7030A0"/>
                          </a:solidFill>
                        </a:rPr>
                        <a:t>3E4</a:t>
                      </a:r>
                    </a:p>
                    <a:p>
                      <a:pPr algn="ctr"/>
                      <a:r>
                        <a:rPr lang="it-IT" sz="1300" b="1" baseline="0" dirty="0">
                          <a:solidFill>
                            <a:srgbClr val="7030A0"/>
                          </a:solidFill>
                        </a:rPr>
                        <a:t>25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11</a:t>
                      </a:r>
                      <a:r>
                        <a:rPr lang="it-IT" sz="1300" b="1" baseline="0" dirty="0">
                          <a:solidFill>
                            <a:srgbClr val="7030A0"/>
                          </a:solidFill>
                        </a:rPr>
                        <a:t>Li</a:t>
                      </a:r>
                    </a:p>
                    <a:p>
                      <a:pPr algn="ctr"/>
                      <a:r>
                        <a:rPr lang="it-IT" sz="1300" b="1" baseline="0" dirty="0">
                          <a:solidFill>
                            <a:srgbClr val="7030A0"/>
                          </a:solidFill>
                        </a:rPr>
                        <a:t>4E2</a:t>
                      </a:r>
                    </a:p>
                    <a:p>
                      <a:pPr algn="ctr"/>
                      <a:r>
                        <a:rPr lang="it-IT" sz="1300" b="1" baseline="0" dirty="0">
                          <a:solidFill>
                            <a:srgbClr val="7030A0"/>
                          </a:solidFill>
                        </a:rPr>
                        <a:t>23</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13342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6</a:t>
                      </a:r>
                      <a:r>
                        <a:rPr lang="it-IT" sz="1300" b="1" baseline="0" dirty="0">
                          <a:solidFill>
                            <a:srgbClr val="7030A0"/>
                          </a:solidFill>
                        </a:rPr>
                        <a:t>He</a:t>
                      </a:r>
                    </a:p>
                    <a:p>
                      <a:pPr algn="ctr"/>
                      <a:r>
                        <a:rPr lang="it-IT" sz="1300" b="1" baseline="0" dirty="0">
                          <a:solidFill>
                            <a:srgbClr val="7030A0"/>
                          </a:solidFill>
                        </a:rPr>
                        <a:t>4.3E4</a:t>
                      </a:r>
                    </a:p>
                    <a:p>
                      <a:pPr algn="ctr"/>
                      <a:r>
                        <a:rPr lang="it-IT" sz="1300" b="1" baseline="0" dirty="0">
                          <a:solidFill>
                            <a:srgbClr val="7030A0"/>
                          </a:solidFill>
                        </a:rPr>
                        <a:t>27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8</a:t>
                      </a:r>
                      <a:r>
                        <a:rPr lang="it-IT" sz="1300" b="1" baseline="0" dirty="0">
                          <a:solidFill>
                            <a:srgbClr val="7030A0"/>
                          </a:solidFill>
                        </a:rPr>
                        <a:t>He</a:t>
                      </a:r>
                    </a:p>
                    <a:p>
                      <a:pPr algn="ctr"/>
                      <a:r>
                        <a:rPr lang="it-IT" sz="1300" b="1" baseline="0" dirty="0">
                          <a:solidFill>
                            <a:srgbClr val="7030A0"/>
                          </a:solidFill>
                        </a:rPr>
                        <a:t>7.3E2</a:t>
                      </a:r>
                    </a:p>
                    <a:p>
                      <a:pPr algn="ctr"/>
                      <a:r>
                        <a:rPr lang="it-IT" sz="1300" b="1" baseline="0" dirty="0">
                          <a:solidFill>
                            <a:srgbClr val="7030A0"/>
                          </a:solidFill>
                        </a:rPr>
                        <a:t>25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57125247"/>
                  </a:ext>
                </a:extLst>
              </a:tr>
            </a:tbl>
          </a:graphicData>
        </a:graphic>
      </p:graphicFrame>
      <p:sp>
        <p:nvSpPr>
          <p:cNvPr id="8" name="CasellaDiTesto 7">
            <a:extLst>
              <a:ext uri="{FF2B5EF4-FFF2-40B4-BE49-F238E27FC236}">
                <a16:creationId xmlns:a16="http://schemas.microsoft.com/office/drawing/2014/main" id="{00B6FA57-3BCF-413E-BE2A-A744DEDF70A5}"/>
              </a:ext>
            </a:extLst>
          </p:cNvPr>
          <p:cNvSpPr txBox="1"/>
          <p:nvPr/>
        </p:nvSpPr>
        <p:spPr>
          <a:xfrm>
            <a:off x="1105786" y="21260"/>
            <a:ext cx="4136066" cy="369332"/>
          </a:xfrm>
          <a:prstGeom prst="rect">
            <a:avLst/>
          </a:prstGeom>
          <a:noFill/>
        </p:spPr>
        <p:txBody>
          <a:bodyPr wrap="square" rtlCol="0">
            <a:spAutoFit/>
          </a:bodyPr>
          <a:lstStyle/>
          <a:p>
            <a:r>
              <a:rPr lang="it-IT" b="1" baseline="30000" dirty="0">
                <a:solidFill>
                  <a:srgbClr val="FF0000"/>
                </a:solidFill>
                <a:latin typeface="Calibri" panose="020F0502020204030204"/>
              </a:rPr>
              <a:t>18</a:t>
            </a:r>
            <a:r>
              <a:rPr lang="it-IT" b="1" dirty="0">
                <a:solidFill>
                  <a:srgbClr val="FF0000"/>
                </a:solidFill>
                <a:latin typeface="Calibri" panose="020F0502020204030204"/>
              </a:rPr>
              <a:t>O</a:t>
            </a:r>
            <a:r>
              <a:rPr lang="it-IT" b="1" baseline="30000" dirty="0">
                <a:solidFill>
                  <a:srgbClr val="FF0000"/>
                </a:solidFill>
                <a:latin typeface="Calibri" panose="020F0502020204030204"/>
              </a:rPr>
              <a:t>8+</a:t>
            </a:r>
            <a:r>
              <a:rPr lang="it-IT" b="1" dirty="0">
                <a:solidFill>
                  <a:srgbClr val="FF0000"/>
                </a:solidFill>
                <a:latin typeface="Calibri" panose="020F0502020204030204"/>
              </a:rPr>
              <a:t> @ 29 </a:t>
            </a:r>
            <a:r>
              <a:rPr lang="it-IT" b="1" dirty="0" err="1">
                <a:solidFill>
                  <a:srgbClr val="FF0000"/>
                </a:solidFill>
                <a:latin typeface="Calibri" panose="020F0502020204030204"/>
              </a:rPr>
              <a:t>AMeV</a:t>
            </a:r>
            <a:r>
              <a:rPr lang="it-IT" b="1" dirty="0">
                <a:solidFill>
                  <a:srgbClr val="FF0000"/>
                </a:solidFill>
                <a:latin typeface="Calibri" panose="020F0502020204030204"/>
              </a:rPr>
              <a:t> 2 kW on 500 </a:t>
            </a:r>
            <a:r>
              <a:rPr lang="it-IT" b="1" dirty="0" err="1">
                <a:solidFill>
                  <a:srgbClr val="FF0000"/>
                </a:solidFill>
                <a:latin typeface="Calibri" panose="020F0502020204030204"/>
              </a:rPr>
              <a:t>um</a:t>
            </a:r>
            <a:r>
              <a:rPr lang="it-IT" b="1" dirty="0">
                <a:solidFill>
                  <a:srgbClr val="FF0000"/>
                </a:solidFill>
                <a:latin typeface="Calibri" panose="020F0502020204030204"/>
              </a:rPr>
              <a:t> </a:t>
            </a:r>
            <a:r>
              <a:rPr lang="it-IT" b="1" baseline="30000" dirty="0">
                <a:solidFill>
                  <a:srgbClr val="FF0000"/>
                </a:solidFill>
                <a:latin typeface="Calibri" panose="020F0502020204030204"/>
              </a:rPr>
              <a:t>9</a:t>
            </a:r>
            <a:r>
              <a:rPr lang="it-IT" b="1" dirty="0">
                <a:solidFill>
                  <a:srgbClr val="FF0000"/>
                </a:solidFill>
                <a:latin typeface="Calibri" panose="020F0502020204030204"/>
              </a:rPr>
              <a:t>Be</a:t>
            </a:r>
            <a:endParaRPr lang="en-GB" b="1" dirty="0">
              <a:solidFill>
                <a:srgbClr val="FF0000"/>
              </a:solidFill>
              <a:latin typeface="Calibri" panose="020F0502020204030204"/>
            </a:endParaRPr>
          </a:p>
        </p:txBody>
      </p:sp>
    </p:spTree>
    <p:extLst>
      <p:ext uri="{BB962C8B-B14F-4D97-AF65-F5344CB8AC3E}">
        <p14:creationId xmlns:p14="http://schemas.microsoft.com/office/powerpoint/2010/main" val="389146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695400" y="2492896"/>
            <a:ext cx="1869369" cy="2507866"/>
          </a:xfrm>
          <a:prstGeom prst="rect">
            <a:avLst/>
          </a:prstGeom>
          <a:ln>
            <a:noFill/>
          </a:ln>
          <a:effectLst/>
        </p:spPr>
        <p:txBody>
          <a:bodyPr wrap="square">
            <a:spAutoFit/>
          </a:bodyPr>
          <a:lstStyle/>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1</a:t>
            </a:r>
            <a:r>
              <a:rPr lang="en-US" b="1" dirty="0">
                <a:solidFill>
                  <a:srgbClr val="000090"/>
                </a:solidFill>
                <a:latin typeface="Times New Roman" panose="02020603050405020304" pitchFamily="18" charset="0"/>
                <a:cs typeface="Times New Roman" panose="02020603050405020304" pitchFamily="18" charset="0"/>
              </a:rPr>
              <a:t>H, </a:t>
            </a:r>
            <a:r>
              <a:rPr lang="en-US" b="1" baseline="30000" dirty="0">
                <a:solidFill>
                  <a:srgbClr val="000090"/>
                </a:solidFill>
                <a:latin typeface="Times New Roman" panose="02020603050405020304" pitchFamily="18" charset="0"/>
                <a:cs typeface="Times New Roman" panose="02020603050405020304" pitchFamily="18" charset="0"/>
              </a:rPr>
              <a:t>2</a:t>
            </a:r>
            <a:r>
              <a:rPr lang="en-US" b="1" dirty="0">
                <a:solidFill>
                  <a:srgbClr val="000090"/>
                </a:solidFill>
                <a:latin typeface="Times New Roman" panose="02020603050405020304" pitchFamily="18" charset="0"/>
                <a:cs typeface="Times New Roman" panose="02020603050405020304" pitchFamily="18" charset="0"/>
              </a:rPr>
              <a:t>H</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6</a:t>
            </a:r>
            <a:r>
              <a:rPr lang="en-US" b="1" dirty="0">
                <a:solidFill>
                  <a:srgbClr val="FF0000"/>
                </a:solidFill>
                <a:latin typeface="Times New Roman" panose="02020603050405020304" pitchFamily="18" charset="0"/>
                <a:cs typeface="Times New Roman" panose="02020603050405020304" pitchFamily="18" charset="0"/>
              </a:rPr>
              <a:t>Li, </a:t>
            </a:r>
            <a:r>
              <a:rPr lang="en-US" b="1" baseline="30000" dirty="0">
                <a:solidFill>
                  <a:srgbClr val="FF0000"/>
                </a:solidFill>
                <a:latin typeface="Times New Roman" panose="02020603050405020304" pitchFamily="18" charset="0"/>
                <a:cs typeface="Times New Roman" panose="02020603050405020304" pitchFamily="18" charset="0"/>
              </a:rPr>
              <a:t>7</a:t>
            </a:r>
            <a:r>
              <a:rPr lang="en-US" b="1" dirty="0">
                <a:solidFill>
                  <a:srgbClr val="FF0000"/>
                </a:solidFill>
                <a:latin typeface="Times New Roman" panose="02020603050405020304" pitchFamily="18" charset="0"/>
                <a:cs typeface="Times New Roman" panose="02020603050405020304" pitchFamily="18" charset="0"/>
              </a:rPr>
              <a:t>Li</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9</a:t>
            </a:r>
            <a:r>
              <a:rPr lang="en-US" b="1" dirty="0">
                <a:solidFill>
                  <a:srgbClr val="000090"/>
                </a:solidFill>
                <a:latin typeface="Times New Roman" panose="02020603050405020304" pitchFamily="18" charset="0"/>
                <a:cs typeface="Times New Roman" panose="02020603050405020304" pitchFamily="18" charset="0"/>
              </a:rPr>
              <a:t>Be, </a:t>
            </a:r>
            <a:r>
              <a:rPr lang="en-US" b="1" baseline="30000" dirty="0">
                <a:solidFill>
                  <a:srgbClr val="000090"/>
                </a:solidFill>
                <a:latin typeface="Times New Roman" panose="02020603050405020304" pitchFamily="18" charset="0"/>
                <a:cs typeface="Times New Roman" panose="02020603050405020304" pitchFamily="18" charset="0"/>
              </a:rPr>
              <a:t>10</a:t>
            </a:r>
            <a:r>
              <a:rPr lang="en-US" b="1" dirty="0">
                <a:solidFill>
                  <a:srgbClr val="000090"/>
                </a:solidFill>
                <a:latin typeface="Times New Roman" panose="02020603050405020304" pitchFamily="18" charset="0"/>
                <a:cs typeface="Times New Roman" panose="02020603050405020304" pitchFamily="18" charset="0"/>
              </a:rPr>
              <a:t>Be</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10</a:t>
            </a:r>
            <a:r>
              <a:rPr lang="en-US" b="1" dirty="0">
                <a:solidFill>
                  <a:srgbClr val="FF0000"/>
                </a:solidFill>
                <a:latin typeface="Times New Roman" panose="02020603050405020304" pitchFamily="18" charset="0"/>
                <a:cs typeface="Times New Roman" panose="02020603050405020304" pitchFamily="18" charset="0"/>
              </a:rPr>
              <a:t>B, </a:t>
            </a:r>
            <a:r>
              <a:rPr lang="en-US" b="1" baseline="30000" dirty="0">
                <a:solidFill>
                  <a:srgbClr val="FF0000"/>
                </a:solidFill>
                <a:latin typeface="Times New Roman" panose="02020603050405020304" pitchFamily="18" charset="0"/>
                <a:cs typeface="Times New Roman" panose="02020603050405020304" pitchFamily="18" charset="0"/>
              </a:rPr>
              <a:t>11</a:t>
            </a:r>
            <a:r>
              <a:rPr lang="en-US" b="1" dirty="0">
                <a:solidFill>
                  <a:srgbClr val="FF0000"/>
                </a:solidFill>
                <a:latin typeface="Times New Roman" panose="02020603050405020304" pitchFamily="18" charset="0"/>
                <a:cs typeface="Times New Roman" panose="02020603050405020304" pitchFamily="18" charset="0"/>
              </a:rPr>
              <a:t>B</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12</a:t>
            </a:r>
            <a:r>
              <a:rPr lang="en-US" b="1" dirty="0">
                <a:solidFill>
                  <a:srgbClr val="000090"/>
                </a:solidFill>
                <a:latin typeface="Times New Roman" panose="02020603050405020304" pitchFamily="18" charset="0"/>
                <a:cs typeface="Times New Roman" panose="02020603050405020304" pitchFamily="18" charset="0"/>
              </a:rPr>
              <a:t>C, </a:t>
            </a:r>
            <a:r>
              <a:rPr lang="en-US" b="1" baseline="30000" dirty="0">
                <a:solidFill>
                  <a:srgbClr val="000090"/>
                </a:solidFill>
                <a:latin typeface="Times New Roman" panose="02020603050405020304" pitchFamily="18" charset="0"/>
                <a:cs typeface="Times New Roman" panose="02020603050405020304" pitchFamily="18" charset="0"/>
              </a:rPr>
              <a:t>13</a:t>
            </a:r>
            <a:r>
              <a:rPr lang="en-US" b="1" dirty="0">
                <a:solidFill>
                  <a:srgbClr val="000090"/>
                </a:solidFill>
                <a:latin typeface="Times New Roman" panose="02020603050405020304" pitchFamily="18" charset="0"/>
                <a:cs typeface="Times New Roman" panose="02020603050405020304" pitchFamily="18" charset="0"/>
              </a:rPr>
              <a:t>C</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14</a:t>
            </a:r>
            <a:r>
              <a:rPr lang="en-US" b="1" dirty="0">
                <a:solidFill>
                  <a:srgbClr val="FF0000"/>
                </a:solidFill>
                <a:latin typeface="Times New Roman" panose="02020603050405020304" pitchFamily="18" charset="0"/>
                <a:cs typeface="Times New Roman" panose="02020603050405020304" pitchFamily="18" charset="0"/>
              </a:rPr>
              <a:t>N </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16</a:t>
            </a:r>
            <a:r>
              <a:rPr lang="en-US" b="1" dirty="0">
                <a:solidFill>
                  <a:srgbClr val="000090"/>
                </a:solidFill>
                <a:latin typeface="Times New Roman" panose="02020603050405020304" pitchFamily="18" charset="0"/>
                <a:cs typeface="Times New Roman" panose="02020603050405020304" pitchFamily="18" charset="0"/>
              </a:rPr>
              <a:t>O, </a:t>
            </a:r>
            <a:r>
              <a:rPr lang="en-US" b="1" baseline="30000" dirty="0">
                <a:solidFill>
                  <a:srgbClr val="000090"/>
                </a:solidFill>
                <a:latin typeface="Times New Roman" panose="02020603050405020304" pitchFamily="18" charset="0"/>
                <a:cs typeface="Times New Roman" panose="02020603050405020304" pitchFamily="18" charset="0"/>
              </a:rPr>
              <a:t>17</a:t>
            </a:r>
            <a:r>
              <a:rPr lang="en-US" b="1" dirty="0">
                <a:solidFill>
                  <a:srgbClr val="000090"/>
                </a:solidFill>
                <a:latin typeface="Times New Roman" panose="02020603050405020304" pitchFamily="18" charset="0"/>
                <a:cs typeface="Times New Roman" panose="02020603050405020304" pitchFamily="18" charset="0"/>
              </a:rPr>
              <a:t>O, </a:t>
            </a:r>
            <a:r>
              <a:rPr lang="en-US" b="1" baseline="30000" dirty="0">
                <a:solidFill>
                  <a:srgbClr val="000090"/>
                </a:solidFill>
                <a:latin typeface="Times New Roman" panose="02020603050405020304" pitchFamily="18" charset="0"/>
                <a:cs typeface="Times New Roman" panose="02020603050405020304" pitchFamily="18" charset="0"/>
              </a:rPr>
              <a:t>18</a:t>
            </a:r>
            <a:r>
              <a:rPr lang="en-US" b="1" dirty="0">
                <a:solidFill>
                  <a:srgbClr val="000090"/>
                </a:solidFill>
                <a:latin typeface="Times New Roman" panose="02020603050405020304" pitchFamily="18" charset="0"/>
                <a:cs typeface="Times New Roman" panose="02020603050405020304" pitchFamily="18" charset="0"/>
              </a:rPr>
              <a:t>O</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19</a:t>
            </a:r>
            <a:r>
              <a:rPr lang="en-US" b="1" dirty="0">
                <a:solidFill>
                  <a:srgbClr val="FF0000"/>
                </a:solidFill>
                <a:latin typeface="Times New Roman" panose="02020603050405020304" pitchFamily="18" charset="0"/>
                <a:cs typeface="Times New Roman" panose="02020603050405020304" pitchFamily="18" charset="0"/>
              </a:rPr>
              <a:t>F</a:t>
            </a:r>
          </a:p>
        </p:txBody>
      </p:sp>
      <p:sp>
        <p:nvSpPr>
          <p:cNvPr id="3" name="Rettangolo 2"/>
          <p:cNvSpPr/>
          <p:nvPr/>
        </p:nvSpPr>
        <p:spPr>
          <a:xfrm>
            <a:off x="5015880" y="2492896"/>
            <a:ext cx="2286000" cy="2507866"/>
          </a:xfrm>
          <a:prstGeom prst="rect">
            <a:avLst/>
          </a:prstGeom>
        </p:spPr>
        <p:txBody>
          <a:bodyPr wrap="square">
            <a:spAutoFit/>
          </a:bodyPr>
          <a:lstStyle/>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58</a:t>
            </a:r>
            <a:r>
              <a:rPr lang="en-US" b="1" dirty="0">
                <a:solidFill>
                  <a:srgbClr val="FF0000"/>
                </a:solidFill>
                <a:latin typeface="Times New Roman" panose="02020603050405020304" pitchFamily="18" charset="0"/>
                <a:cs typeface="Times New Roman" panose="02020603050405020304" pitchFamily="18" charset="0"/>
              </a:rPr>
              <a:t>Ni, </a:t>
            </a:r>
            <a:r>
              <a:rPr lang="en-US" b="1" baseline="30000" dirty="0">
                <a:solidFill>
                  <a:srgbClr val="FF0000"/>
                </a:solidFill>
                <a:latin typeface="Times New Roman" panose="02020603050405020304" pitchFamily="18" charset="0"/>
                <a:cs typeface="Times New Roman" panose="02020603050405020304" pitchFamily="18" charset="0"/>
              </a:rPr>
              <a:t>60</a:t>
            </a:r>
            <a:r>
              <a:rPr lang="en-US" b="1" dirty="0">
                <a:solidFill>
                  <a:srgbClr val="FF0000"/>
                </a:solidFill>
                <a:latin typeface="Times New Roman" panose="02020603050405020304" pitchFamily="18" charset="0"/>
                <a:cs typeface="Times New Roman" panose="02020603050405020304" pitchFamily="18" charset="0"/>
              </a:rPr>
              <a:t>Ni</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63</a:t>
            </a:r>
            <a:r>
              <a:rPr lang="en-US" b="1" dirty="0">
                <a:solidFill>
                  <a:srgbClr val="000090"/>
                </a:solidFill>
                <a:latin typeface="Times New Roman" panose="02020603050405020304" pitchFamily="18" charset="0"/>
                <a:cs typeface="Times New Roman" panose="02020603050405020304" pitchFamily="18" charset="0"/>
              </a:rPr>
              <a:t>Cu, </a:t>
            </a:r>
            <a:r>
              <a:rPr lang="en-US" b="1" baseline="30000" dirty="0">
                <a:solidFill>
                  <a:srgbClr val="000090"/>
                </a:solidFill>
                <a:latin typeface="Times New Roman" panose="02020603050405020304" pitchFamily="18" charset="0"/>
                <a:cs typeface="Times New Roman" panose="02020603050405020304" pitchFamily="18" charset="0"/>
              </a:rPr>
              <a:t>65</a:t>
            </a:r>
            <a:r>
              <a:rPr lang="en-US" b="1" dirty="0">
                <a:solidFill>
                  <a:srgbClr val="000090"/>
                </a:solidFill>
                <a:latin typeface="Times New Roman" panose="02020603050405020304" pitchFamily="18" charset="0"/>
                <a:cs typeface="Times New Roman" panose="02020603050405020304" pitchFamily="18" charset="0"/>
              </a:rPr>
              <a:t>Cu</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70</a:t>
            </a:r>
            <a:r>
              <a:rPr lang="en-US" b="1" dirty="0">
                <a:solidFill>
                  <a:srgbClr val="FF0000"/>
                </a:solidFill>
                <a:latin typeface="Times New Roman" panose="02020603050405020304" pitchFamily="18" charset="0"/>
                <a:cs typeface="Times New Roman" panose="02020603050405020304" pitchFamily="18" charset="0"/>
              </a:rPr>
              <a:t>Ge</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79</a:t>
            </a:r>
            <a:r>
              <a:rPr lang="en-US" b="1" dirty="0">
                <a:solidFill>
                  <a:srgbClr val="000090"/>
                </a:solidFill>
                <a:latin typeface="Times New Roman" panose="02020603050405020304" pitchFamily="18" charset="0"/>
                <a:cs typeface="Times New Roman" panose="02020603050405020304" pitchFamily="18" charset="0"/>
              </a:rPr>
              <a:t>Br</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93</a:t>
            </a:r>
            <a:r>
              <a:rPr lang="en-US" b="1" dirty="0">
                <a:solidFill>
                  <a:srgbClr val="FF0000"/>
                </a:solidFill>
                <a:latin typeface="Times New Roman" panose="02020603050405020304" pitchFamily="18" charset="0"/>
                <a:cs typeface="Times New Roman" panose="02020603050405020304" pitchFamily="18" charset="0"/>
              </a:rPr>
              <a:t>Nb </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116</a:t>
            </a:r>
            <a:r>
              <a:rPr lang="en-US" b="1" dirty="0">
                <a:solidFill>
                  <a:srgbClr val="000090"/>
                </a:solidFill>
                <a:latin typeface="Times New Roman" panose="02020603050405020304" pitchFamily="18" charset="0"/>
                <a:cs typeface="Times New Roman" panose="02020603050405020304" pitchFamily="18" charset="0"/>
              </a:rPr>
              <a:t>Sn, </a:t>
            </a:r>
            <a:r>
              <a:rPr lang="en-US" b="1" baseline="30000" dirty="0">
                <a:solidFill>
                  <a:srgbClr val="000090"/>
                </a:solidFill>
                <a:latin typeface="Times New Roman" panose="02020603050405020304" pitchFamily="18" charset="0"/>
                <a:cs typeface="Times New Roman" panose="02020603050405020304" pitchFamily="18" charset="0"/>
              </a:rPr>
              <a:t>120</a:t>
            </a:r>
            <a:r>
              <a:rPr lang="en-US" b="1" dirty="0">
                <a:solidFill>
                  <a:srgbClr val="000090"/>
                </a:solidFill>
                <a:latin typeface="Times New Roman" panose="02020603050405020304" pitchFamily="18" charset="0"/>
                <a:cs typeface="Times New Roman" panose="02020603050405020304" pitchFamily="18" charset="0"/>
              </a:rPr>
              <a:t>Sn</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127</a:t>
            </a:r>
            <a:r>
              <a:rPr lang="en-US" b="1" dirty="0">
                <a:solidFill>
                  <a:srgbClr val="FF0000"/>
                </a:solidFill>
                <a:latin typeface="Times New Roman" panose="02020603050405020304" pitchFamily="18" charset="0"/>
                <a:cs typeface="Times New Roman" panose="02020603050405020304" pitchFamily="18" charset="0"/>
              </a:rPr>
              <a:t>I</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197</a:t>
            </a:r>
            <a:r>
              <a:rPr lang="en-US" b="1" dirty="0">
                <a:solidFill>
                  <a:srgbClr val="000090"/>
                </a:solidFill>
                <a:latin typeface="Times New Roman" panose="02020603050405020304" pitchFamily="18" charset="0"/>
                <a:cs typeface="Times New Roman" panose="02020603050405020304" pitchFamily="18" charset="0"/>
              </a:rPr>
              <a:t>Au</a:t>
            </a:r>
            <a:endParaRPr lang="it-IT" b="1" dirty="0">
              <a:solidFill>
                <a:srgbClr val="000090"/>
              </a:solidFill>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4246871" y="395953"/>
            <a:ext cx="3698257" cy="584775"/>
          </a:xfrm>
          <a:prstGeom prst="rect">
            <a:avLst/>
          </a:prstGeom>
          <a:noFill/>
        </p:spPr>
        <p:txBody>
          <a:bodyPr wrap="none" lIns="91440" tIns="45720" rIns="91440" bIns="45720" rtlCol="0" anchor="t">
            <a:spAutoFit/>
          </a:bodyPr>
          <a:lstStyle/>
          <a:p>
            <a:r>
              <a:rPr lang="it-IT" sz="3200" b="1" i="1" dirty="0">
                <a:solidFill>
                  <a:srgbClr val="000090"/>
                </a:solidFill>
              </a:rPr>
              <a:t>Tandem </a:t>
            </a:r>
            <a:r>
              <a:rPr lang="it-IT" sz="3200" b="1" i="1" dirty="0" err="1">
                <a:solidFill>
                  <a:srgbClr val="000090"/>
                </a:solidFill>
              </a:rPr>
              <a:t>Beam</a:t>
            </a:r>
            <a:r>
              <a:rPr lang="it-IT" sz="3200" b="1" i="1" dirty="0">
                <a:solidFill>
                  <a:srgbClr val="000090"/>
                </a:solidFill>
              </a:rPr>
              <a:t> Menu</a:t>
            </a:r>
          </a:p>
        </p:txBody>
      </p:sp>
      <p:sp>
        <p:nvSpPr>
          <p:cNvPr id="4" name="Ovale 3">
            <a:extLst>
              <a:ext uri="{FF2B5EF4-FFF2-40B4-BE49-F238E27FC236}">
                <a16:creationId xmlns:a16="http://schemas.microsoft.com/office/drawing/2014/main" id="{58B37960-BE71-449B-9A94-0BC3A003EA34}"/>
              </a:ext>
            </a:extLst>
          </p:cNvPr>
          <p:cNvSpPr/>
          <p:nvPr/>
        </p:nvSpPr>
        <p:spPr>
          <a:xfrm>
            <a:off x="1487488" y="3134538"/>
            <a:ext cx="606361" cy="351119"/>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247AFD58-177F-475C-863E-4AF183E023A6}"/>
              </a:ext>
            </a:extLst>
          </p:cNvPr>
          <p:cNvPicPr>
            <a:picLocks noChangeAspect="1"/>
          </p:cNvPicPr>
          <p:nvPr/>
        </p:nvPicPr>
        <p:blipFill>
          <a:blip r:embed="rId2"/>
          <a:stretch>
            <a:fillRect/>
          </a:stretch>
        </p:blipFill>
        <p:spPr>
          <a:xfrm>
            <a:off x="7824192" y="1253397"/>
            <a:ext cx="4237087" cy="2810500"/>
          </a:xfrm>
          <a:prstGeom prst="rect">
            <a:avLst/>
          </a:prstGeom>
        </p:spPr>
      </p:pic>
      <p:pic>
        <p:nvPicPr>
          <p:cNvPr id="8" name="Immagine 7">
            <a:extLst>
              <a:ext uri="{FF2B5EF4-FFF2-40B4-BE49-F238E27FC236}">
                <a16:creationId xmlns:a16="http://schemas.microsoft.com/office/drawing/2014/main" id="{FDC24459-C63E-4449-B443-EFFC3A01DBA2}"/>
              </a:ext>
            </a:extLst>
          </p:cNvPr>
          <p:cNvPicPr>
            <a:picLocks noChangeAspect="1"/>
          </p:cNvPicPr>
          <p:nvPr/>
        </p:nvPicPr>
        <p:blipFill>
          <a:blip r:embed="rId3"/>
          <a:stretch>
            <a:fillRect/>
          </a:stretch>
        </p:blipFill>
        <p:spPr>
          <a:xfrm>
            <a:off x="7852136" y="4230970"/>
            <a:ext cx="4213446" cy="2078350"/>
          </a:xfrm>
          <a:prstGeom prst="rect">
            <a:avLst/>
          </a:prstGeom>
        </p:spPr>
      </p:pic>
      <p:sp>
        <p:nvSpPr>
          <p:cNvPr id="17" name="CasellaDiTesto 16">
            <a:extLst>
              <a:ext uri="{FF2B5EF4-FFF2-40B4-BE49-F238E27FC236}">
                <a16:creationId xmlns:a16="http://schemas.microsoft.com/office/drawing/2014/main" id="{A1CE0FDF-2E95-4C98-BBEE-2BCB727AA074}"/>
              </a:ext>
            </a:extLst>
          </p:cNvPr>
          <p:cNvSpPr txBox="1"/>
          <p:nvPr/>
        </p:nvSpPr>
        <p:spPr>
          <a:xfrm>
            <a:off x="1487488" y="1123058"/>
            <a:ext cx="4237086" cy="1295868"/>
          </a:xfrm>
          <a:prstGeom prst="rect">
            <a:avLst/>
          </a:prstGeom>
          <a:noFill/>
        </p:spPr>
        <p:txBody>
          <a:bodyPr wrap="square" lIns="91440" tIns="45720" rIns="91440" bIns="45720" rtlCol="0" anchor="t">
            <a:spAutoFit/>
          </a:bodyPr>
          <a:lstStyle/>
          <a:p>
            <a:pPr>
              <a:lnSpc>
                <a:spcPct val="150000"/>
              </a:lnSpc>
            </a:pPr>
            <a:r>
              <a:rPr lang="it-IT" b="1" dirty="0">
                <a:solidFill>
                  <a:srgbClr val="000090"/>
                </a:solidFill>
              </a:rPr>
              <a:t>Maximum High Voltage</a:t>
            </a:r>
            <a:r>
              <a:rPr lang="it-IT" b="1" baseline="-25000" dirty="0">
                <a:solidFill>
                  <a:srgbClr val="000090"/>
                </a:solidFill>
              </a:rPr>
              <a:t> </a:t>
            </a:r>
            <a:r>
              <a:rPr lang="it-IT" b="1" dirty="0">
                <a:solidFill>
                  <a:srgbClr val="000090"/>
                </a:solidFill>
              </a:rPr>
              <a:t> ≈ 13.5MV</a:t>
            </a:r>
          </a:p>
          <a:p>
            <a:pPr>
              <a:lnSpc>
                <a:spcPct val="150000"/>
              </a:lnSpc>
            </a:pPr>
            <a:r>
              <a:rPr lang="it-IT" b="1" dirty="0" err="1">
                <a:solidFill>
                  <a:srgbClr val="FF0000"/>
                </a:solidFill>
              </a:rPr>
              <a:t>Pelletron</a:t>
            </a:r>
            <a:r>
              <a:rPr lang="it-IT" b="1" dirty="0">
                <a:solidFill>
                  <a:srgbClr val="FF0000"/>
                </a:solidFill>
              </a:rPr>
              <a:t> </a:t>
            </a:r>
            <a:r>
              <a:rPr lang="it-IT" b="1" dirty="0" err="1">
                <a:solidFill>
                  <a:srgbClr val="FF0000"/>
                </a:solidFill>
              </a:rPr>
              <a:t>charging</a:t>
            </a:r>
            <a:r>
              <a:rPr lang="it-IT" b="1" dirty="0">
                <a:solidFill>
                  <a:srgbClr val="FF0000"/>
                </a:solidFill>
              </a:rPr>
              <a:t> system</a:t>
            </a:r>
          </a:p>
          <a:p>
            <a:pPr>
              <a:lnSpc>
                <a:spcPct val="150000"/>
              </a:lnSpc>
            </a:pPr>
            <a:r>
              <a:rPr lang="it-IT" b="1" dirty="0">
                <a:solidFill>
                  <a:srgbClr val="000090"/>
                </a:solidFill>
              </a:rPr>
              <a:t>HV </a:t>
            </a:r>
            <a:r>
              <a:rPr lang="it-IT" b="1" dirty="0" err="1">
                <a:solidFill>
                  <a:srgbClr val="000090"/>
                </a:solidFill>
              </a:rPr>
              <a:t>stability</a:t>
            </a:r>
            <a:r>
              <a:rPr lang="it-IT" b="1" dirty="0">
                <a:solidFill>
                  <a:srgbClr val="000090"/>
                </a:solidFill>
              </a:rPr>
              <a:t> ≈ 10</a:t>
            </a:r>
            <a:r>
              <a:rPr lang="it-IT" b="1" baseline="30000" dirty="0">
                <a:solidFill>
                  <a:srgbClr val="000090"/>
                </a:solidFill>
              </a:rPr>
              <a:t>-4</a:t>
            </a:r>
            <a:endParaRPr lang="it-IT" b="1" baseline="30000" dirty="0">
              <a:solidFill>
                <a:srgbClr val="000090"/>
              </a:solidFill>
              <a:cs typeface="Calibri"/>
            </a:endParaRPr>
          </a:p>
        </p:txBody>
      </p:sp>
      <p:sp>
        <p:nvSpPr>
          <p:cNvPr id="18" name="CasellaDiTesto 17">
            <a:extLst>
              <a:ext uri="{FF2B5EF4-FFF2-40B4-BE49-F238E27FC236}">
                <a16:creationId xmlns:a16="http://schemas.microsoft.com/office/drawing/2014/main" id="{853BCDC8-324C-4686-BAC3-67AF450D941E}"/>
              </a:ext>
            </a:extLst>
          </p:cNvPr>
          <p:cNvSpPr txBox="1"/>
          <p:nvPr/>
        </p:nvSpPr>
        <p:spPr>
          <a:xfrm>
            <a:off x="1111841" y="5303377"/>
            <a:ext cx="4610127" cy="464871"/>
          </a:xfrm>
          <a:prstGeom prst="rect">
            <a:avLst/>
          </a:prstGeom>
          <a:solidFill>
            <a:schemeClr val="accent2"/>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1800" b="1" i="1" u="none" strike="noStrike" kern="1200" cap="none" spc="0" normalizeH="0" baseline="0" noProof="0" dirty="0">
                <a:ln>
                  <a:noFill/>
                </a:ln>
                <a:solidFill>
                  <a:schemeClr val="bg1"/>
                </a:solidFill>
                <a:effectLst/>
                <a:uLnTx/>
                <a:uFillTx/>
                <a:latin typeface="Calibri"/>
                <a:ea typeface="+mn-ea"/>
                <a:cs typeface="+mn-cs"/>
              </a:rPr>
              <a:t>Noble </a:t>
            </a:r>
            <a:r>
              <a:rPr kumimoji="0" lang="it-IT" sz="1800" b="1" i="1" u="none" strike="noStrike" kern="1200" cap="none" spc="0" normalizeH="0" baseline="0" noProof="0" dirty="0" err="1">
                <a:ln>
                  <a:noFill/>
                </a:ln>
                <a:solidFill>
                  <a:schemeClr val="bg1"/>
                </a:solidFill>
                <a:effectLst/>
                <a:uLnTx/>
                <a:uFillTx/>
                <a:latin typeface="Calibri"/>
                <a:ea typeface="+mn-ea"/>
                <a:cs typeface="+mn-cs"/>
              </a:rPr>
              <a:t>gases</a:t>
            </a:r>
            <a:r>
              <a:rPr kumimoji="0" lang="it-IT" sz="1800" b="1" i="1" u="none" strike="noStrike" kern="1200" cap="none" spc="0" normalizeH="0" baseline="0" noProof="0" dirty="0">
                <a:ln>
                  <a:noFill/>
                </a:ln>
                <a:solidFill>
                  <a:schemeClr val="bg1"/>
                </a:solidFill>
                <a:effectLst/>
                <a:uLnTx/>
                <a:uFillTx/>
                <a:latin typeface="Calibri"/>
                <a:ea typeface="+mn-ea"/>
                <a:cs typeface="+mn-cs"/>
              </a:rPr>
              <a:t> </a:t>
            </a:r>
            <a:r>
              <a:rPr kumimoji="0" lang="it-IT" sz="1800" b="1" i="1" u="none" strike="noStrike" kern="1200" cap="none" spc="0" normalizeH="0" baseline="0" noProof="0" dirty="0" err="1">
                <a:ln>
                  <a:noFill/>
                </a:ln>
                <a:solidFill>
                  <a:schemeClr val="bg1"/>
                </a:solidFill>
                <a:effectLst/>
                <a:uLnTx/>
                <a:uFillTx/>
                <a:latin typeface="Calibri"/>
                <a:ea typeface="+mn-ea"/>
                <a:cs typeface="+mn-cs"/>
              </a:rPr>
              <a:t>beam</a:t>
            </a:r>
            <a:r>
              <a:rPr kumimoji="0" lang="it-IT" sz="1800" b="1" i="1" u="none" strike="noStrike" kern="1200" cap="none" spc="0" normalizeH="0" baseline="0" noProof="0" dirty="0">
                <a:ln>
                  <a:noFill/>
                </a:ln>
                <a:solidFill>
                  <a:schemeClr val="bg1"/>
                </a:solidFill>
                <a:effectLst/>
                <a:uLnTx/>
                <a:uFillTx/>
                <a:latin typeface="Calibri"/>
                <a:ea typeface="+mn-ea"/>
                <a:cs typeface="+mn-cs"/>
              </a:rPr>
              <a:t> </a:t>
            </a:r>
            <a:r>
              <a:rPr kumimoji="0" lang="it-IT" sz="1800" b="1" i="1" u="none" strike="noStrike" kern="1200" cap="none" spc="0" normalizeH="0" baseline="0" noProof="0" dirty="0" err="1">
                <a:ln>
                  <a:noFill/>
                </a:ln>
                <a:solidFill>
                  <a:schemeClr val="bg1"/>
                </a:solidFill>
                <a:effectLst/>
                <a:uLnTx/>
                <a:uFillTx/>
                <a:latin typeface="Calibri"/>
                <a:ea typeface="+mn-ea"/>
                <a:cs typeface="+mn-cs"/>
              </a:rPr>
              <a:t>development</a:t>
            </a:r>
            <a:r>
              <a:rPr kumimoji="0" lang="it-IT" sz="1800" b="1" i="1" u="none" strike="noStrike" kern="1200" cap="none" spc="0" normalizeH="0" baseline="0" noProof="0" dirty="0">
                <a:ln>
                  <a:noFill/>
                </a:ln>
                <a:solidFill>
                  <a:schemeClr val="bg1"/>
                </a:solidFill>
                <a:effectLst/>
                <a:uLnTx/>
                <a:uFillTx/>
                <a:latin typeface="Calibri"/>
                <a:ea typeface="+mn-ea"/>
                <a:cs typeface="+mn-cs"/>
              </a:rPr>
              <a:t> in progress</a:t>
            </a:r>
            <a:endParaRPr kumimoji="0" lang="it-IT" sz="1800" b="1" i="0" u="none" strike="noStrike" kern="1200" cap="none" spc="0" normalizeH="0" baseline="30000" noProof="0" dirty="0">
              <a:ln>
                <a:noFill/>
              </a:ln>
              <a:solidFill>
                <a:schemeClr val="bg1"/>
              </a:solidFill>
              <a:effectLst/>
              <a:uLnTx/>
              <a:uFillTx/>
              <a:latin typeface="Calibri"/>
              <a:ea typeface="+mn-ea"/>
              <a:cs typeface="+mn-cs"/>
            </a:endParaRPr>
          </a:p>
        </p:txBody>
      </p:sp>
      <p:sp>
        <p:nvSpPr>
          <p:cNvPr id="2" name="CasellaDiTesto 1">
            <a:extLst>
              <a:ext uri="{FF2B5EF4-FFF2-40B4-BE49-F238E27FC236}">
                <a16:creationId xmlns:a16="http://schemas.microsoft.com/office/drawing/2014/main" id="{112FC076-76FA-409D-8F45-167BD42EA562}"/>
              </a:ext>
            </a:extLst>
          </p:cNvPr>
          <p:cNvSpPr txBox="1"/>
          <p:nvPr/>
        </p:nvSpPr>
        <p:spPr>
          <a:xfrm>
            <a:off x="47328" y="6021288"/>
            <a:ext cx="7452828" cy="523220"/>
          </a:xfrm>
          <a:prstGeom prst="rect">
            <a:avLst/>
          </a:prstGeom>
          <a:noFill/>
        </p:spPr>
        <p:txBody>
          <a:bodyPr wrap="square" rtlCol="0">
            <a:spAutoFit/>
          </a:bodyPr>
          <a:lstStyle/>
          <a:p>
            <a:pPr algn="ctr"/>
            <a:r>
              <a:rPr lang="it-IT" sz="1400" i="1" dirty="0">
                <a:solidFill>
                  <a:srgbClr val="C00000"/>
                </a:solidFill>
              </a:rPr>
              <a:t>Actions: </a:t>
            </a:r>
            <a:r>
              <a:rPr lang="it-IT" sz="1400" i="1" dirty="0" err="1">
                <a:solidFill>
                  <a:srgbClr val="C00000"/>
                </a:solidFill>
              </a:rPr>
              <a:t>Replacement</a:t>
            </a:r>
            <a:r>
              <a:rPr lang="it-IT" sz="1400" i="1" dirty="0">
                <a:solidFill>
                  <a:srgbClr val="C00000"/>
                </a:solidFill>
              </a:rPr>
              <a:t> of obsolete parts (</a:t>
            </a:r>
            <a:r>
              <a:rPr lang="it-IT" sz="1400" i="1" dirty="0" err="1">
                <a:solidFill>
                  <a:srgbClr val="C00000"/>
                </a:solidFill>
              </a:rPr>
              <a:t>electronics</a:t>
            </a:r>
            <a:r>
              <a:rPr lang="it-IT" sz="1400" i="1" dirty="0">
                <a:solidFill>
                  <a:srgbClr val="C00000"/>
                </a:solidFill>
              </a:rPr>
              <a:t>, power, </a:t>
            </a:r>
            <a:r>
              <a:rPr lang="it-IT" sz="1400" i="1" dirty="0" err="1">
                <a:solidFill>
                  <a:srgbClr val="C00000"/>
                </a:solidFill>
              </a:rPr>
              <a:t>automation</a:t>
            </a:r>
            <a:r>
              <a:rPr lang="it-IT" sz="1400" i="1" dirty="0">
                <a:solidFill>
                  <a:srgbClr val="C00000"/>
                </a:solidFill>
              </a:rPr>
              <a:t>) </a:t>
            </a:r>
            <a:r>
              <a:rPr lang="it-IT" sz="1400" i="1" dirty="0" err="1">
                <a:solidFill>
                  <a:srgbClr val="C00000"/>
                </a:solidFill>
              </a:rPr>
              <a:t>mandatory</a:t>
            </a:r>
            <a:r>
              <a:rPr lang="it-IT" sz="1400" i="1" dirty="0">
                <a:solidFill>
                  <a:srgbClr val="C00000"/>
                </a:solidFill>
              </a:rPr>
              <a:t> to </a:t>
            </a:r>
            <a:r>
              <a:rPr lang="it-IT" sz="1400" i="1" dirty="0" err="1">
                <a:solidFill>
                  <a:srgbClr val="C00000"/>
                </a:solidFill>
              </a:rPr>
              <a:t>permit</a:t>
            </a:r>
            <a:r>
              <a:rPr lang="it-IT" sz="1400" i="1" dirty="0">
                <a:solidFill>
                  <a:srgbClr val="C00000"/>
                </a:solidFill>
              </a:rPr>
              <a:t> future safe and </a:t>
            </a:r>
            <a:r>
              <a:rPr lang="it-IT" sz="1400" i="1" dirty="0" err="1">
                <a:solidFill>
                  <a:srgbClr val="C00000"/>
                </a:solidFill>
              </a:rPr>
              <a:t>reliable</a:t>
            </a:r>
            <a:r>
              <a:rPr lang="it-IT" sz="1400" i="1" dirty="0">
                <a:solidFill>
                  <a:srgbClr val="C00000"/>
                </a:solidFill>
              </a:rPr>
              <a:t> </a:t>
            </a:r>
            <a:r>
              <a:rPr lang="it-IT" sz="1400" i="1" dirty="0" err="1">
                <a:solidFill>
                  <a:srgbClr val="C00000"/>
                </a:solidFill>
              </a:rPr>
              <a:t>operations</a:t>
            </a:r>
            <a:endParaRPr lang="it-IT" sz="1400" i="1" dirty="0">
              <a:solidFill>
                <a:srgbClr val="C00000"/>
              </a:solidFill>
            </a:endParaRPr>
          </a:p>
        </p:txBody>
      </p:sp>
      <p:sp>
        <p:nvSpPr>
          <p:cNvPr id="11" name="Rettangolo 10">
            <a:extLst>
              <a:ext uri="{FF2B5EF4-FFF2-40B4-BE49-F238E27FC236}">
                <a16:creationId xmlns:a16="http://schemas.microsoft.com/office/drawing/2014/main" id="{7191A90B-1892-4C8C-9152-334FB41EA0FC}"/>
              </a:ext>
            </a:extLst>
          </p:cNvPr>
          <p:cNvSpPr/>
          <p:nvPr/>
        </p:nvSpPr>
        <p:spPr>
          <a:xfrm>
            <a:off x="3002188" y="2520600"/>
            <a:ext cx="1869369" cy="2507866"/>
          </a:xfrm>
          <a:prstGeom prst="rect">
            <a:avLst/>
          </a:prstGeom>
          <a:ln>
            <a:noFill/>
          </a:ln>
          <a:effectLst/>
        </p:spPr>
        <p:txBody>
          <a:bodyPr wrap="square">
            <a:spAutoFit/>
          </a:bodyPr>
          <a:lstStyle/>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23</a:t>
            </a:r>
            <a:r>
              <a:rPr lang="en-US" b="1" dirty="0">
                <a:solidFill>
                  <a:srgbClr val="000090"/>
                </a:solidFill>
                <a:latin typeface="Times New Roman" panose="02020603050405020304" pitchFamily="18" charset="0"/>
                <a:cs typeface="Times New Roman" panose="02020603050405020304" pitchFamily="18" charset="0"/>
              </a:rPr>
              <a:t>Na</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24</a:t>
            </a:r>
            <a:r>
              <a:rPr lang="en-US" b="1" dirty="0">
                <a:solidFill>
                  <a:srgbClr val="FF0000"/>
                </a:solidFill>
                <a:latin typeface="Times New Roman" panose="02020603050405020304" pitchFamily="18" charset="0"/>
                <a:cs typeface="Times New Roman" panose="02020603050405020304" pitchFamily="18" charset="0"/>
              </a:rPr>
              <a:t>Mg, </a:t>
            </a:r>
            <a:r>
              <a:rPr lang="en-US" b="1" baseline="30000" dirty="0">
                <a:solidFill>
                  <a:srgbClr val="FF0000"/>
                </a:solidFill>
                <a:latin typeface="Times New Roman" panose="02020603050405020304" pitchFamily="18" charset="0"/>
                <a:cs typeface="Times New Roman" panose="02020603050405020304" pitchFamily="18" charset="0"/>
              </a:rPr>
              <a:t>25</a:t>
            </a:r>
            <a:r>
              <a:rPr lang="en-US" b="1" dirty="0">
                <a:solidFill>
                  <a:srgbClr val="FF0000"/>
                </a:solidFill>
                <a:latin typeface="Times New Roman" panose="02020603050405020304" pitchFamily="18" charset="0"/>
                <a:cs typeface="Times New Roman" panose="02020603050405020304" pitchFamily="18" charset="0"/>
              </a:rPr>
              <a:t>Mg</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27</a:t>
            </a:r>
            <a:r>
              <a:rPr lang="en-US" b="1" dirty="0">
                <a:solidFill>
                  <a:srgbClr val="000090"/>
                </a:solidFill>
                <a:latin typeface="Times New Roman" panose="02020603050405020304" pitchFamily="18" charset="0"/>
                <a:cs typeface="Times New Roman" panose="02020603050405020304" pitchFamily="18" charset="0"/>
              </a:rPr>
              <a:t>Al</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28</a:t>
            </a:r>
            <a:r>
              <a:rPr lang="en-US" b="1" dirty="0">
                <a:solidFill>
                  <a:srgbClr val="FF0000"/>
                </a:solidFill>
                <a:latin typeface="Times New Roman" panose="02020603050405020304" pitchFamily="18" charset="0"/>
                <a:cs typeface="Times New Roman" panose="02020603050405020304" pitchFamily="18" charset="0"/>
              </a:rPr>
              <a:t>Si, </a:t>
            </a:r>
            <a:r>
              <a:rPr lang="en-US" b="1" baseline="30000" dirty="0">
                <a:solidFill>
                  <a:srgbClr val="FF0000"/>
                </a:solidFill>
                <a:latin typeface="Times New Roman" panose="02020603050405020304" pitchFamily="18" charset="0"/>
                <a:cs typeface="Times New Roman" panose="02020603050405020304" pitchFamily="18" charset="0"/>
              </a:rPr>
              <a:t>29</a:t>
            </a:r>
            <a:r>
              <a:rPr lang="en-US" b="1" dirty="0">
                <a:solidFill>
                  <a:srgbClr val="FF0000"/>
                </a:solidFill>
                <a:latin typeface="Times New Roman" panose="02020603050405020304" pitchFamily="18" charset="0"/>
                <a:cs typeface="Times New Roman" panose="02020603050405020304" pitchFamily="18" charset="0"/>
              </a:rPr>
              <a:t>Si</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32</a:t>
            </a:r>
            <a:r>
              <a:rPr lang="en-US" b="1" dirty="0">
                <a:solidFill>
                  <a:srgbClr val="000090"/>
                </a:solidFill>
                <a:latin typeface="Times New Roman" panose="02020603050405020304" pitchFamily="18" charset="0"/>
                <a:cs typeface="Times New Roman" panose="02020603050405020304" pitchFamily="18" charset="0"/>
              </a:rPr>
              <a:t>S, </a:t>
            </a:r>
            <a:r>
              <a:rPr lang="en-US" b="1" baseline="30000" dirty="0">
                <a:solidFill>
                  <a:srgbClr val="000090"/>
                </a:solidFill>
                <a:latin typeface="Times New Roman" panose="02020603050405020304" pitchFamily="18" charset="0"/>
                <a:cs typeface="Times New Roman" panose="02020603050405020304" pitchFamily="18" charset="0"/>
              </a:rPr>
              <a:t>34</a:t>
            </a:r>
            <a:r>
              <a:rPr lang="en-US" b="1" dirty="0">
                <a:solidFill>
                  <a:srgbClr val="000090"/>
                </a:solidFill>
                <a:latin typeface="Times New Roman" panose="02020603050405020304" pitchFamily="18" charset="0"/>
                <a:cs typeface="Times New Roman" panose="02020603050405020304" pitchFamily="18" charset="0"/>
              </a:rPr>
              <a:t>S</a:t>
            </a:r>
          </a:p>
          <a:p>
            <a:pPr marL="285750" indent="-285750">
              <a:lnSpc>
                <a:spcPct val="110000"/>
              </a:lnSpc>
              <a:buFont typeface="Arial" panose="020B0604020202020204" pitchFamily="34" charset="0"/>
              <a:buChar char="•"/>
            </a:pPr>
            <a:r>
              <a:rPr lang="en-US" b="1" baseline="30000" dirty="0">
                <a:solidFill>
                  <a:srgbClr val="FF0000"/>
                </a:solidFill>
                <a:latin typeface="Times New Roman" panose="02020603050405020304" pitchFamily="18" charset="0"/>
                <a:cs typeface="Times New Roman" panose="02020603050405020304" pitchFamily="18" charset="0"/>
              </a:rPr>
              <a:t>35</a:t>
            </a:r>
            <a:r>
              <a:rPr lang="en-US" b="1" dirty="0">
                <a:solidFill>
                  <a:srgbClr val="FF0000"/>
                </a:solidFill>
                <a:latin typeface="Times New Roman" panose="02020603050405020304" pitchFamily="18" charset="0"/>
                <a:cs typeface="Times New Roman" panose="02020603050405020304" pitchFamily="18" charset="0"/>
              </a:rPr>
              <a:t>Cl, </a:t>
            </a:r>
            <a:r>
              <a:rPr lang="en-US" b="1" baseline="30000" dirty="0">
                <a:solidFill>
                  <a:srgbClr val="FF0000"/>
                </a:solidFill>
                <a:latin typeface="Times New Roman" panose="02020603050405020304" pitchFamily="18" charset="0"/>
                <a:cs typeface="Times New Roman" panose="02020603050405020304" pitchFamily="18" charset="0"/>
              </a:rPr>
              <a:t>37</a:t>
            </a:r>
            <a:r>
              <a:rPr lang="en-US" b="1" dirty="0">
                <a:solidFill>
                  <a:srgbClr val="FF0000"/>
                </a:solidFill>
                <a:latin typeface="Times New Roman" panose="02020603050405020304" pitchFamily="18" charset="0"/>
                <a:cs typeface="Times New Roman" panose="02020603050405020304" pitchFamily="18" charset="0"/>
              </a:rPr>
              <a:t>Cl</a:t>
            </a:r>
          </a:p>
          <a:p>
            <a:pPr marL="285750" indent="-285750">
              <a:lnSpc>
                <a:spcPct val="110000"/>
              </a:lnSpc>
              <a:buFont typeface="Arial" panose="020B0604020202020204" pitchFamily="34" charset="0"/>
              <a:buChar char="•"/>
            </a:pPr>
            <a:r>
              <a:rPr lang="en-US" b="1" baseline="30000" dirty="0">
                <a:solidFill>
                  <a:srgbClr val="000090"/>
                </a:solidFill>
                <a:latin typeface="Times New Roman" panose="02020603050405020304" pitchFamily="18" charset="0"/>
                <a:cs typeface="Times New Roman" panose="02020603050405020304" pitchFamily="18" charset="0"/>
              </a:rPr>
              <a:t>40</a:t>
            </a:r>
            <a:r>
              <a:rPr lang="en-US" b="1" dirty="0">
                <a:solidFill>
                  <a:srgbClr val="000090"/>
                </a:solidFill>
                <a:latin typeface="Times New Roman" panose="02020603050405020304" pitchFamily="18" charset="0"/>
                <a:cs typeface="Times New Roman" panose="02020603050405020304" pitchFamily="18" charset="0"/>
              </a:rPr>
              <a:t>Ca</a:t>
            </a:r>
          </a:p>
          <a:p>
            <a:pPr marL="285750" indent="-285750">
              <a:lnSpc>
                <a:spcPct val="110000"/>
              </a:lnSpc>
              <a:buFont typeface="Arial" panose="020B0604020202020204" pitchFamily="34" charset="0"/>
              <a:buChar char="•"/>
            </a:pPr>
            <a:endParaRPr lang="en-US" b="1" dirty="0">
              <a:solidFill>
                <a:srgbClr val="000090"/>
              </a:solidFill>
              <a:latin typeface="Times New Roman" panose="02020603050405020304" pitchFamily="18" charset="0"/>
              <a:cs typeface="Times New Roman" panose="02020603050405020304" pitchFamily="18" charset="0"/>
            </a:endParaRPr>
          </a:p>
        </p:txBody>
      </p:sp>
      <p:sp>
        <p:nvSpPr>
          <p:cNvPr id="12" name="CasellaDiTesto 11">
            <a:extLst>
              <a:ext uri="{FF2B5EF4-FFF2-40B4-BE49-F238E27FC236}">
                <a16:creationId xmlns:a16="http://schemas.microsoft.com/office/drawing/2014/main" id="{6510EBA6-2F4A-480C-9999-8CB50E8C9703}"/>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13" name="CasellaDiTesto 12">
            <a:extLst>
              <a:ext uri="{FF2B5EF4-FFF2-40B4-BE49-F238E27FC236}">
                <a16:creationId xmlns:a16="http://schemas.microsoft.com/office/drawing/2014/main" id="{2C34779C-512E-470A-825F-A29968F687A7}"/>
              </a:ext>
            </a:extLst>
          </p:cNvPr>
          <p:cNvSpPr txBox="1"/>
          <p:nvPr/>
        </p:nvSpPr>
        <p:spPr>
          <a:xfrm>
            <a:off x="-13882" y="-49976"/>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Tandem </a:t>
            </a:r>
            <a:r>
              <a:rPr lang="it-IT" dirty="0" err="1">
                <a:solidFill>
                  <a:schemeClr val="bg1"/>
                </a:solidFill>
                <a:latin typeface="Calibri" panose="020F0502020204030204" pitchFamily="34" charset="0"/>
                <a:cs typeface="Calibri" panose="020F0502020204030204" pitchFamily="34" charset="0"/>
              </a:rPr>
              <a:t>Beams</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090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1450152-9D32-47F0-8682-16FD1638F64A}"/>
              </a:ext>
            </a:extLst>
          </p:cNvPr>
          <p:cNvSpPr>
            <a:spLocks noGrp="1"/>
          </p:cNvSpPr>
          <p:nvPr>
            <p:ph type="sldNum" sz="quarter" idx="12"/>
          </p:nvPr>
        </p:nvSpPr>
        <p:spPr/>
        <p:txBody>
          <a:bodyPr/>
          <a:lstStyle/>
          <a:p>
            <a:fld id="{825A1364-9D83-4D37-A282-5E5560CE45FB}" type="slidenum">
              <a:rPr lang="it-IT" smtClean="0"/>
              <a:pPr/>
              <a:t>39</a:t>
            </a:fld>
            <a:endParaRPr lang="it-IT"/>
          </a:p>
        </p:txBody>
      </p:sp>
      <p:graphicFrame>
        <p:nvGraphicFramePr>
          <p:cNvPr id="7" name="Tabella 2">
            <a:extLst>
              <a:ext uri="{FF2B5EF4-FFF2-40B4-BE49-F238E27FC236}">
                <a16:creationId xmlns:a16="http://schemas.microsoft.com/office/drawing/2014/main" id="{7054ECB4-CFEE-4F35-8243-9CF453953AE8}"/>
              </a:ext>
            </a:extLst>
          </p:cNvPr>
          <p:cNvGraphicFramePr>
            <a:graphicFrameLocks noGrp="1"/>
          </p:cNvGraphicFramePr>
          <p:nvPr>
            <p:extLst>
              <p:ext uri="{D42A27DB-BD31-4B8C-83A1-F6EECF244321}">
                <p14:modId xmlns:p14="http://schemas.microsoft.com/office/powerpoint/2010/main" val="3552949827"/>
              </p:ext>
            </p:extLst>
          </p:nvPr>
        </p:nvGraphicFramePr>
        <p:xfrm>
          <a:off x="336000" y="378000"/>
          <a:ext cx="11520000" cy="6480000"/>
        </p:xfrm>
        <a:graphic>
          <a:graphicData uri="http://schemas.openxmlformats.org/drawingml/2006/table">
            <a:tbl>
              <a:tblPr firstRow="1" bandRow="1"/>
              <a:tblGrid>
                <a:gridCol w="720000">
                  <a:extLst>
                    <a:ext uri="{9D8B030D-6E8A-4147-A177-3AD203B41FA5}">
                      <a16:colId xmlns:a16="http://schemas.microsoft.com/office/drawing/2014/main" val="3809299277"/>
                    </a:ext>
                  </a:extLst>
                </a:gridCol>
                <a:gridCol w="720000">
                  <a:extLst>
                    <a:ext uri="{9D8B030D-6E8A-4147-A177-3AD203B41FA5}">
                      <a16:colId xmlns:a16="http://schemas.microsoft.com/office/drawing/2014/main" val="3236159659"/>
                    </a:ext>
                  </a:extLst>
                </a:gridCol>
                <a:gridCol w="720000">
                  <a:extLst>
                    <a:ext uri="{9D8B030D-6E8A-4147-A177-3AD203B41FA5}">
                      <a16:colId xmlns:a16="http://schemas.microsoft.com/office/drawing/2014/main" val="720909015"/>
                    </a:ext>
                  </a:extLst>
                </a:gridCol>
                <a:gridCol w="720000">
                  <a:extLst>
                    <a:ext uri="{9D8B030D-6E8A-4147-A177-3AD203B41FA5}">
                      <a16:colId xmlns:a16="http://schemas.microsoft.com/office/drawing/2014/main" val="1189527118"/>
                    </a:ext>
                  </a:extLst>
                </a:gridCol>
                <a:gridCol w="720000">
                  <a:extLst>
                    <a:ext uri="{9D8B030D-6E8A-4147-A177-3AD203B41FA5}">
                      <a16:colId xmlns:a16="http://schemas.microsoft.com/office/drawing/2014/main" val="60445828"/>
                    </a:ext>
                  </a:extLst>
                </a:gridCol>
                <a:gridCol w="720000">
                  <a:extLst>
                    <a:ext uri="{9D8B030D-6E8A-4147-A177-3AD203B41FA5}">
                      <a16:colId xmlns:a16="http://schemas.microsoft.com/office/drawing/2014/main" val="2936893971"/>
                    </a:ext>
                  </a:extLst>
                </a:gridCol>
                <a:gridCol w="720000">
                  <a:extLst>
                    <a:ext uri="{9D8B030D-6E8A-4147-A177-3AD203B41FA5}">
                      <a16:colId xmlns:a16="http://schemas.microsoft.com/office/drawing/2014/main" val="3246594295"/>
                    </a:ext>
                  </a:extLst>
                </a:gridCol>
                <a:gridCol w="720000">
                  <a:extLst>
                    <a:ext uri="{9D8B030D-6E8A-4147-A177-3AD203B41FA5}">
                      <a16:colId xmlns:a16="http://schemas.microsoft.com/office/drawing/2014/main" val="2178818142"/>
                    </a:ext>
                  </a:extLst>
                </a:gridCol>
                <a:gridCol w="720000">
                  <a:extLst>
                    <a:ext uri="{9D8B030D-6E8A-4147-A177-3AD203B41FA5}">
                      <a16:colId xmlns:a16="http://schemas.microsoft.com/office/drawing/2014/main" val="1495904835"/>
                    </a:ext>
                  </a:extLst>
                </a:gridCol>
                <a:gridCol w="720000">
                  <a:extLst>
                    <a:ext uri="{9D8B030D-6E8A-4147-A177-3AD203B41FA5}">
                      <a16:colId xmlns:a16="http://schemas.microsoft.com/office/drawing/2014/main" val="556938100"/>
                    </a:ext>
                  </a:extLst>
                </a:gridCol>
                <a:gridCol w="720000">
                  <a:extLst>
                    <a:ext uri="{9D8B030D-6E8A-4147-A177-3AD203B41FA5}">
                      <a16:colId xmlns:a16="http://schemas.microsoft.com/office/drawing/2014/main" val="247219328"/>
                    </a:ext>
                  </a:extLst>
                </a:gridCol>
                <a:gridCol w="720000">
                  <a:extLst>
                    <a:ext uri="{9D8B030D-6E8A-4147-A177-3AD203B41FA5}">
                      <a16:colId xmlns:a16="http://schemas.microsoft.com/office/drawing/2014/main" val="914309900"/>
                    </a:ext>
                  </a:extLst>
                </a:gridCol>
                <a:gridCol w="720000">
                  <a:extLst>
                    <a:ext uri="{9D8B030D-6E8A-4147-A177-3AD203B41FA5}">
                      <a16:colId xmlns:a16="http://schemas.microsoft.com/office/drawing/2014/main" val="513805663"/>
                    </a:ext>
                  </a:extLst>
                </a:gridCol>
                <a:gridCol w="720000">
                  <a:extLst>
                    <a:ext uri="{9D8B030D-6E8A-4147-A177-3AD203B41FA5}">
                      <a16:colId xmlns:a16="http://schemas.microsoft.com/office/drawing/2014/main" val="3610662027"/>
                    </a:ext>
                  </a:extLst>
                </a:gridCol>
                <a:gridCol w="720000">
                  <a:extLst>
                    <a:ext uri="{9D8B030D-6E8A-4147-A177-3AD203B41FA5}">
                      <a16:colId xmlns:a16="http://schemas.microsoft.com/office/drawing/2014/main" val="1661395963"/>
                    </a:ext>
                  </a:extLst>
                </a:gridCol>
                <a:gridCol w="720000">
                  <a:extLst>
                    <a:ext uri="{9D8B030D-6E8A-4147-A177-3AD203B41FA5}">
                      <a16:colId xmlns:a16="http://schemas.microsoft.com/office/drawing/2014/main" val="1743020440"/>
                    </a:ext>
                  </a:extLst>
                </a:gridCol>
              </a:tblGrid>
              <a:tr h="72000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17</a:t>
                      </a:r>
                      <a:r>
                        <a:rPr lang="it-IT" sz="1300" b="1" dirty="0">
                          <a:solidFill>
                            <a:srgbClr val="7030A0"/>
                          </a:solidFill>
                        </a:rPr>
                        <a:t>Ne</a:t>
                      </a:r>
                    </a:p>
                    <a:p>
                      <a:pPr algn="ctr"/>
                      <a:r>
                        <a:rPr lang="it-IT" sz="1300" b="1" dirty="0">
                          <a:solidFill>
                            <a:srgbClr val="7030A0"/>
                          </a:solidFill>
                        </a:rPr>
                        <a:t>8.E5</a:t>
                      </a:r>
                    </a:p>
                    <a:p>
                      <a:pPr algn="ctr"/>
                      <a:r>
                        <a:rPr lang="en-GB" sz="1300" b="1" dirty="0">
                          <a:solidFill>
                            <a:srgbClr val="7030A0"/>
                          </a:solidFill>
                        </a:rPr>
                        <a:t>56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18</a:t>
                      </a:r>
                      <a:r>
                        <a:rPr lang="it-IT" sz="1300" b="1" dirty="0">
                          <a:solidFill>
                            <a:srgbClr val="7030A0"/>
                          </a:solidFill>
                        </a:rPr>
                        <a:t>Ne</a:t>
                      </a:r>
                    </a:p>
                    <a:p>
                      <a:pPr algn="ctr"/>
                      <a:r>
                        <a:rPr lang="it-IT" sz="1300" b="1" dirty="0">
                          <a:solidFill>
                            <a:srgbClr val="7030A0"/>
                          </a:solidFill>
                        </a:rPr>
                        <a:t>2.6E7</a:t>
                      </a:r>
                    </a:p>
                    <a:p>
                      <a:pPr algn="ctr"/>
                      <a:r>
                        <a:rPr lang="en-GB" sz="1300" b="1" dirty="0">
                          <a:solidFill>
                            <a:srgbClr val="7030A0"/>
                          </a:solidFill>
                        </a:rPr>
                        <a:t>56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19</a:t>
                      </a:r>
                      <a:r>
                        <a:rPr lang="it-IT" sz="1300" b="1" dirty="0">
                          <a:solidFill>
                            <a:srgbClr val="7030A0"/>
                          </a:solidFill>
                        </a:rPr>
                        <a:t>Ne</a:t>
                      </a:r>
                    </a:p>
                    <a:p>
                      <a:pPr algn="ctr"/>
                      <a:r>
                        <a:rPr lang="it-IT" sz="1300" b="1" dirty="0">
                          <a:solidFill>
                            <a:srgbClr val="7030A0"/>
                          </a:solidFill>
                        </a:rPr>
                        <a:t>4.9E8</a:t>
                      </a:r>
                    </a:p>
                    <a:p>
                      <a:pPr algn="ctr"/>
                      <a:r>
                        <a:rPr lang="it-IT" sz="1300" b="1" dirty="0">
                          <a:solidFill>
                            <a:srgbClr val="7030A0"/>
                          </a:solidFill>
                        </a:rPr>
                        <a:t>57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20</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21</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22</a:t>
                      </a:r>
                      <a:r>
                        <a:rPr lang="it-IT" sz="1300" b="1" dirty="0">
                          <a:solidFill>
                            <a:schemeClr val="tx1"/>
                          </a:solidFill>
                        </a:rPr>
                        <a:t>Ne</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28</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Ne</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9346607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17</a:t>
                      </a:r>
                      <a:r>
                        <a:rPr lang="it-IT" sz="1300" b="1" dirty="0">
                          <a:solidFill>
                            <a:srgbClr val="7030A0"/>
                          </a:solidFill>
                        </a:rPr>
                        <a:t>F</a:t>
                      </a:r>
                    </a:p>
                    <a:p>
                      <a:pPr algn="ctr"/>
                      <a:r>
                        <a:rPr lang="it-IT" sz="1300" b="1" dirty="0">
                          <a:solidFill>
                            <a:srgbClr val="7030A0"/>
                          </a:solidFill>
                        </a:rPr>
                        <a:t>1.3E8</a:t>
                      </a:r>
                    </a:p>
                    <a:p>
                      <a:pPr algn="ctr"/>
                      <a:r>
                        <a:rPr lang="it-IT" sz="1300" b="1" dirty="0">
                          <a:solidFill>
                            <a:srgbClr val="7030A0"/>
                          </a:solidFill>
                        </a:rPr>
                        <a:t>57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18</a:t>
                      </a:r>
                      <a:r>
                        <a:rPr lang="it-IT" sz="1300" b="1" dirty="0">
                          <a:solidFill>
                            <a:schemeClr val="tx1"/>
                          </a:solidFill>
                        </a:rPr>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19</a:t>
                      </a:r>
                      <a:r>
                        <a:rPr lang="it-IT" sz="1300" b="1" dirty="0"/>
                        <a:t>F</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20</a:t>
                      </a:r>
                      <a:r>
                        <a:rPr lang="it-IT" sz="1300" b="1" dirty="0">
                          <a:solidFill>
                            <a:srgbClr val="7030A0"/>
                          </a:solidFill>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8.5E6</a:t>
                      </a:r>
                      <a:endParaRPr lang="en-GB" sz="1300" b="1" dirty="0">
                        <a:solidFill>
                          <a:srgbClr val="7030A0"/>
                        </a:solidFill>
                      </a:endParaRPr>
                    </a:p>
                    <a:p>
                      <a:pPr algn="ctr"/>
                      <a:r>
                        <a:rPr lang="en-GB" sz="1300" b="1" dirty="0">
                          <a:solidFill>
                            <a:srgbClr val="7030A0"/>
                          </a:solidFill>
                        </a:rPr>
                        <a:t>59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8.6E3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53</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F</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726909273"/>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O</a:t>
                      </a:r>
                    </a:p>
                    <a:p>
                      <a:pPr algn="ctr"/>
                      <a:r>
                        <a:rPr lang="it-IT" sz="1300" b="1" dirty="0">
                          <a:solidFill>
                            <a:srgbClr val="7030A0"/>
                          </a:solidFill>
                        </a:rPr>
                        <a:t>1.2E5</a:t>
                      </a:r>
                    </a:p>
                    <a:p>
                      <a:pPr algn="ctr"/>
                      <a:r>
                        <a:rPr lang="en-GB" sz="1300" b="1" dirty="0">
                          <a:solidFill>
                            <a:srgbClr val="7030A0"/>
                          </a:solidFill>
                        </a:rPr>
                        <a:t>57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14</a:t>
                      </a:r>
                      <a:r>
                        <a:rPr lang="it-IT" sz="1300" b="1" dirty="0">
                          <a:solidFill>
                            <a:srgbClr val="7030A0"/>
                          </a:solidFill>
                        </a:rPr>
                        <a:t>O</a:t>
                      </a:r>
                    </a:p>
                    <a:p>
                      <a:pPr algn="ctr"/>
                      <a:r>
                        <a:rPr lang="it-IT" sz="1300" b="1" dirty="0">
                          <a:solidFill>
                            <a:srgbClr val="7030A0"/>
                          </a:solidFill>
                        </a:rPr>
                        <a:t>3.3E6</a:t>
                      </a:r>
                    </a:p>
                    <a:p>
                      <a:pPr algn="ctr"/>
                      <a:r>
                        <a:rPr lang="en-GB" sz="1300" b="1" dirty="0">
                          <a:solidFill>
                            <a:srgbClr val="7030A0"/>
                          </a:solidFill>
                        </a:rPr>
                        <a:t>57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15</a:t>
                      </a:r>
                      <a:r>
                        <a:rPr lang="it-IT" sz="1300" b="1" dirty="0">
                          <a:solidFill>
                            <a:srgbClr val="7030A0"/>
                          </a:solidFill>
                        </a:rPr>
                        <a:t>O</a:t>
                      </a:r>
                    </a:p>
                    <a:p>
                      <a:pPr algn="ctr"/>
                      <a:r>
                        <a:rPr lang="it-IT" sz="1300" b="1" dirty="0">
                          <a:solidFill>
                            <a:srgbClr val="7030A0"/>
                          </a:solidFill>
                        </a:rPr>
                        <a:t>1.4E8</a:t>
                      </a:r>
                    </a:p>
                    <a:p>
                      <a:pPr algn="ctr"/>
                      <a:r>
                        <a:rPr lang="en-GB" sz="1300" b="1" dirty="0">
                          <a:solidFill>
                            <a:srgbClr val="7030A0"/>
                          </a:solidFill>
                        </a:rPr>
                        <a:t>58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16</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17</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18</a:t>
                      </a:r>
                      <a:r>
                        <a:rPr lang="it-IT" sz="1300" b="1" dirty="0"/>
                        <a:t>O</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6.8E5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56</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2.4E3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rPr>
                        <a:t>54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O</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9488"/>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12</a:t>
                      </a:r>
                      <a:r>
                        <a:rPr lang="it-IT" sz="1300" b="1" dirty="0">
                          <a:solidFill>
                            <a:srgbClr val="7030A0"/>
                          </a:solidFill>
                        </a:rPr>
                        <a:t>N</a:t>
                      </a:r>
                    </a:p>
                    <a:p>
                      <a:pPr algn="ctr"/>
                      <a:r>
                        <a:rPr lang="it-IT" sz="1300" b="1" dirty="0">
                          <a:solidFill>
                            <a:srgbClr val="7030A0"/>
                          </a:solidFill>
                        </a:rPr>
                        <a:t>1.3E6</a:t>
                      </a:r>
                    </a:p>
                    <a:p>
                      <a:pPr algn="ctr"/>
                      <a:r>
                        <a:rPr lang="it-IT" sz="1300" b="1" dirty="0">
                          <a:solidFill>
                            <a:srgbClr val="7030A0"/>
                          </a:solidFill>
                        </a:rPr>
                        <a:t>57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13</a:t>
                      </a:r>
                      <a:r>
                        <a:rPr lang="it-IT" sz="1300" b="1" dirty="0">
                          <a:solidFill>
                            <a:srgbClr val="7030A0"/>
                          </a:solidFill>
                        </a:rPr>
                        <a:t>N</a:t>
                      </a:r>
                    </a:p>
                    <a:p>
                      <a:pPr algn="ctr"/>
                      <a:r>
                        <a:rPr lang="it-IT" sz="1300" b="1" dirty="0">
                          <a:solidFill>
                            <a:srgbClr val="7030A0"/>
                          </a:solidFill>
                        </a:rPr>
                        <a:t>1.8E7</a:t>
                      </a:r>
                    </a:p>
                    <a:p>
                      <a:pPr algn="ctr"/>
                      <a:r>
                        <a:rPr lang="it-IT" sz="1300" b="1" dirty="0">
                          <a:solidFill>
                            <a:srgbClr val="7030A0"/>
                          </a:solidFill>
                        </a:rPr>
                        <a:t>58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14</a:t>
                      </a:r>
                      <a:r>
                        <a:rPr lang="it-IT" sz="1300" b="1" baseline="0" dirty="0"/>
                        <a:t>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15</a:t>
                      </a:r>
                      <a:r>
                        <a:rPr lang="it-IT" sz="1300" b="1" baseline="0" dirty="0"/>
                        <a:t> N</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16</a:t>
                      </a:r>
                      <a:r>
                        <a:rPr lang="it-IT" sz="1300" b="1" baseline="0" dirty="0"/>
                        <a:t>N</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18</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21</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63605"/>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dirty="0"/>
                        <a:t>C</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10</a:t>
                      </a:r>
                      <a:r>
                        <a:rPr lang="it-IT" sz="1300" b="1"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11</a:t>
                      </a:r>
                      <a:r>
                        <a:rPr lang="it-IT" sz="1300" b="1"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12</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13</a:t>
                      </a:r>
                      <a:r>
                        <a:rPr lang="it-IT" sz="1300" b="1" baseline="0" dirty="0"/>
                        <a:t>C</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18</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20</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22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10620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8</a:t>
                      </a:r>
                      <a:r>
                        <a:rPr lang="it-IT" sz="1300" b="1" dirty="0"/>
                        <a:t>B</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10</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11</a:t>
                      </a:r>
                      <a:r>
                        <a:rPr lang="it-IT" sz="1300" b="1" baseline="0" dirty="0"/>
                        <a:t>B</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12</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13</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15</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17</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19</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18117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9</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10</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11</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12</a:t>
                      </a:r>
                      <a:r>
                        <a:rPr lang="it-IT" sz="1300" b="1" baseline="0" dirty="0"/>
                        <a:t>Be</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14</a:t>
                      </a:r>
                      <a:r>
                        <a:rPr lang="it-IT" sz="1300" b="1" baseline="0" dirty="0"/>
                        <a:t>Be</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077330"/>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6</a:t>
                      </a:r>
                      <a:r>
                        <a:rPr lang="it-IT" sz="1300" b="1" baseline="0" dirty="0"/>
                        <a:t>Li</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7</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8</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9</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11</a:t>
                      </a:r>
                      <a:r>
                        <a:rPr lang="it-IT" sz="1300" b="1" baseline="0" dirty="0"/>
                        <a:t>Li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81334232"/>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6</a:t>
                      </a:r>
                      <a:r>
                        <a:rPr lang="it-IT" sz="1300" b="1" baseline="0" dirty="0">
                          <a:solidFill>
                            <a:schemeClr val="tx1"/>
                          </a:solidFill>
                        </a:rPr>
                        <a:t>He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chemeClr val="tx1"/>
                          </a:solidFill>
                        </a:rPr>
                        <a:t>8</a:t>
                      </a:r>
                      <a:r>
                        <a:rPr lang="it-IT" sz="1300" b="1" baseline="0" dirty="0">
                          <a:solidFill>
                            <a:schemeClr val="tx1"/>
                          </a:solidFill>
                        </a:rPr>
                        <a:t>He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64937147"/>
                  </a:ext>
                </a:extLst>
              </a:tr>
            </a:tbl>
          </a:graphicData>
        </a:graphic>
      </p:graphicFrame>
      <p:sp>
        <p:nvSpPr>
          <p:cNvPr id="8" name="CasellaDiTesto 7">
            <a:extLst>
              <a:ext uri="{FF2B5EF4-FFF2-40B4-BE49-F238E27FC236}">
                <a16:creationId xmlns:a16="http://schemas.microsoft.com/office/drawing/2014/main" id="{3D1A3B51-CC83-4965-A488-B191F1A1AB8F}"/>
              </a:ext>
            </a:extLst>
          </p:cNvPr>
          <p:cNvSpPr txBox="1"/>
          <p:nvPr/>
        </p:nvSpPr>
        <p:spPr>
          <a:xfrm>
            <a:off x="1105786" y="42526"/>
            <a:ext cx="4136066" cy="369332"/>
          </a:xfrm>
          <a:prstGeom prst="rect">
            <a:avLst/>
          </a:prstGeom>
          <a:noFill/>
        </p:spPr>
        <p:txBody>
          <a:bodyPr wrap="square" rtlCol="0">
            <a:spAutoFit/>
          </a:bodyPr>
          <a:lstStyle/>
          <a:p>
            <a:r>
              <a:rPr lang="it-IT" b="1" baseline="30000" dirty="0">
                <a:solidFill>
                  <a:srgbClr val="FF0000"/>
                </a:solidFill>
                <a:latin typeface="Calibri" panose="020F0502020204030204"/>
              </a:rPr>
              <a:t>20</a:t>
            </a:r>
            <a:r>
              <a:rPr lang="it-IT" b="1" dirty="0">
                <a:solidFill>
                  <a:srgbClr val="FF0000"/>
                </a:solidFill>
                <a:latin typeface="Calibri" panose="020F0502020204030204"/>
              </a:rPr>
              <a:t>Ne</a:t>
            </a:r>
            <a:r>
              <a:rPr lang="it-IT" b="1" baseline="30000" dirty="0">
                <a:solidFill>
                  <a:srgbClr val="FF0000"/>
                </a:solidFill>
                <a:latin typeface="Calibri" panose="020F0502020204030204"/>
              </a:rPr>
              <a:t>10+</a:t>
            </a:r>
            <a:r>
              <a:rPr lang="it-IT" b="1" dirty="0">
                <a:solidFill>
                  <a:srgbClr val="FF0000"/>
                </a:solidFill>
                <a:latin typeface="Calibri" panose="020F0502020204030204"/>
              </a:rPr>
              <a:t> @ 70 </a:t>
            </a:r>
            <a:r>
              <a:rPr lang="it-IT" b="1" dirty="0" err="1">
                <a:solidFill>
                  <a:srgbClr val="FF0000"/>
                </a:solidFill>
                <a:latin typeface="Calibri" panose="020F0502020204030204"/>
              </a:rPr>
              <a:t>AMeV</a:t>
            </a:r>
            <a:r>
              <a:rPr lang="it-IT" b="1" dirty="0">
                <a:solidFill>
                  <a:srgbClr val="FF0000"/>
                </a:solidFill>
                <a:latin typeface="Calibri" panose="020F0502020204030204"/>
              </a:rPr>
              <a:t> 2 kW on 1250 </a:t>
            </a:r>
            <a:r>
              <a:rPr lang="it-IT" b="1" dirty="0" err="1">
                <a:solidFill>
                  <a:srgbClr val="FF0000"/>
                </a:solidFill>
                <a:latin typeface="Calibri" panose="020F0502020204030204"/>
              </a:rPr>
              <a:t>um</a:t>
            </a:r>
            <a:r>
              <a:rPr lang="it-IT" b="1" dirty="0">
                <a:solidFill>
                  <a:srgbClr val="FF0000"/>
                </a:solidFill>
                <a:latin typeface="Calibri" panose="020F0502020204030204"/>
              </a:rPr>
              <a:t> </a:t>
            </a:r>
            <a:r>
              <a:rPr lang="it-IT" b="1" baseline="30000" dirty="0">
                <a:solidFill>
                  <a:srgbClr val="FF0000"/>
                </a:solidFill>
                <a:latin typeface="Calibri" panose="020F0502020204030204"/>
              </a:rPr>
              <a:t>9</a:t>
            </a:r>
            <a:r>
              <a:rPr lang="it-IT" b="1" dirty="0">
                <a:solidFill>
                  <a:srgbClr val="FF0000"/>
                </a:solidFill>
                <a:latin typeface="Calibri" panose="020F0502020204030204"/>
              </a:rPr>
              <a:t>Be</a:t>
            </a:r>
            <a:endParaRPr lang="en-GB" b="1" dirty="0">
              <a:solidFill>
                <a:srgbClr val="FF0000"/>
              </a:solidFill>
              <a:latin typeface="Calibri" panose="020F0502020204030204"/>
            </a:endParaRPr>
          </a:p>
        </p:txBody>
      </p:sp>
    </p:spTree>
    <p:extLst>
      <p:ext uri="{BB962C8B-B14F-4D97-AF65-F5344CB8AC3E}">
        <p14:creationId xmlns:p14="http://schemas.microsoft.com/office/powerpoint/2010/main" val="2573329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65F1F49-E453-4888-892A-51405FED9A41}"/>
              </a:ext>
            </a:extLst>
          </p:cNvPr>
          <p:cNvSpPr>
            <a:spLocks noGrp="1"/>
          </p:cNvSpPr>
          <p:nvPr>
            <p:ph type="sldNum" sz="quarter" idx="12"/>
          </p:nvPr>
        </p:nvSpPr>
        <p:spPr/>
        <p:txBody>
          <a:bodyPr/>
          <a:lstStyle/>
          <a:p>
            <a:fld id="{825A1364-9D83-4D37-A282-5E5560CE45FB}" type="slidenum">
              <a:rPr lang="it-IT" smtClean="0"/>
              <a:pPr/>
              <a:t>40</a:t>
            </a:fld>
            <a:endParaRPr lang="it-IT"/>
          </a:p>
        </p:txBody>
      </p:sp>
      <p:graphicFrame>
        <p:nvGraphicFramePr>
          <p:cNvPr id="9" name="Tabella 2">
            <a:extLst>
              <a:ext uri="{FF2B5EF4-FFF2-40B4-BE49-F238E27FC236}">
                <a16:creationId xmlns:a16="http://schemas.microsoft.com/office/drawing/2014/main" id="{41FDC251-9964-4BFF-9F59-7CE8D6609331}"/>
              </a:ext>
            </a:extLst>
          </p:cNvPr>
          <p:cNvGraphicFramePr>
            <a:graphicFrameLocks noGrp="1"/>
          </p:cNvGraphicFramePr>
          <p:nvPr>
            <p:extLst>
              <p:ext uri="{D42A27DB-BD31-4B8C-83A1-F6EECF244321}">
                <p14:modId xmlns:p14="http://schemas.microsoft.com/office/powerpoint/2010/main" val="2050503847"/>
              </p:ext>
            </p:extLst>
          </p:nvPr>
        </p:nvGraphicFramePr>
        <p:xfrm>
          <a:off x="335360" y="980728"/>
          <a:ext cx="9411423" cy="5203920"/>
        </p:xfrm>
        <a:graphic>
          <a:graphicData uri="http://schemas.openxmlformats.org/drawingml/2006/table">
            <a:tbl>
              <a:tblPr firstRow="1" bandRow="1"/>
              <a:tblGrid>
                <a:gridCol w="720000">
                  <a:extLst>
                    <a:ext uri="{9D8B030D-6E8A-4147-A177-3AD203B41FA5}">
                      <a16:colId xmlns:a16="http://schemas.microsoft.com/office/drawing/2014/main" val="1871259160"/>
                    </a:ext>
                  </a:extLst>
                </a:gridCol>
                <a:gridCol w="668571">
                  <a:extLst>
                    <a:ext uri="{9D8B030D-6E8A-4147-A177-3AD203B41FA5}">
                      <a16:colId xmlns:a16="http://schemas.microsoft.com/office/drawing/2014/main" val="1690436419"/>
                    </a:ext>
                  </a:extLst>
                </a:gridCol>
                <a:gridCol w="668571">
                  <a:extLst>
                    <a:ext uri="{9D8B030D-6E8A-4147-A177-3AD203B41FA5}">
                      <a16:colId xmlns:a16="http://schemas.microsoft.com/office/drawing/2014/main" val="3465761012"/>
                    </a:ext>
                  </a:extLst>
                </a:gridCol>
                <a:gridCol w="668571">
                  <a:extLst>
                    <a:ext uri="{9D8B030D-6E8A-4147-A177-3AD203B41FA5}">
                      <a16:colId xmlns:a16="http://schemas.microsoft.com/office/drawing/2014/main" val="3809299277"/>
                    </a:ext>
                  </a:extLst>
                </a:gridCol>
                <a:gridCol w="668571">
                  <a:extLst>
                    <a:ext uri="{9D8B030D-6E8A-4147-A177-3AD203B41FA5}">
                      <a16:colId xmlns:a16="http://schemas.microsoft.com/office/drawing/2014/main" val="3236159659"/>
                    </a:ext>
                  </a:extLst>
                </a:gridCol>
                <a:gridCol w="668571">
                  <a:extLst>
                    <a:ext uri="{9D8B030D-6E8A-4147-A177-3AD203B41FA5}">
                      <a16:colId xmlns:a16="http://schemas.microsoft.com/office/drawing/2014/main" val="720909015"/>
                    </a:ext>
                  </a:extLst>
                </a:gridCol>
                <a:gridCol w="668571">
                  <a:extLst>
                    <a:ext uri="{9D8B030D-6E8A-4147-A177-3AD203B41FA5}">
                      <a16:colId xmlns:a16="http://schemas.microsoft.com/office/drawing/2014/main" val="1189527118"/>
                    </a:ext>
                  </a:extLst>
                </a:gridCol>
                <a:gridCol w="668571">
                  <a:extLst>
                    <a:ext uri="{9D8B030D-6E8A-4147-A177-3AD203B41FA5}">
                      <a16:colId xmlns:a16="http://schemas.microsoft.com/office/drawing/2014/main" val="60445828"/>
                    </a:ext>
                  </a:extLst>
                </a:gridCol>
                <a:gridCol w="668571">
                  <a:extLst>
                    <a:ext uri="{9D8B030D-6E8A-4147-A177-3AD203B41FA5}">
                      <a16:colId xmlns:a16="http://schemas.microsoft.com/office/drawing/2014/main" val="2936893971"/>
                    </a:ext>
                  </a:extLst>
                </a:gridCol>
                <a:gridCol w="668571">
                  <a:extLst>
                    <a:ext uri="{9D8B030D-6E8A-4147-A177-3AD203B41FA5}">
                      <a16:colId xmlns:a16="http://schemas.microsoft.com/office/drawing/2014/main" val="3246594295"/>
                    </a:ext>
                  </a:extLst>
                </a:gridCol>
                <a:gridCol w="668571">
                  <a:extLst>
                    <a:ext uri="{9D8B030D-6E8A-4147-A177-3AD203B41FA5}">
                      <a16:colId xmlns:a16="http://schemas.microsoft.com/office/drawing/2014/main" val="2178818142"/>
                    </a:ext>
                  </a:extLst>
                </a:gridCol>
                <a:gridCol w="668571">
                  <a:extLst>
                    <a:ext uri="{9D8B030D-6E8A-4147-A177-3AD203B41FA5}">
                      <a16:colId xmlns:a16="http://schemas.microsoft.com/office/drawing/2014/main" val="1495904835"/>
                    </a:ext>
                  </a:extLst>
                </a:gridCol>
                <a:gridCol w="668571">
                  <a:extLst>
                    <a:ext uri="{9D8B030D-6E8A-4147-A177-3AD203B41FA5}">
                      <a16:colId xmlns:a16="http://schemas.microsoft.com/office/drawing/2014/main" val="556938100"/>
                    </a:ext>
                  </a:extLst>
                </a:gridCol>
                <a:gridCol w="668571">
                  <a:extLst>
                    <a:ext uri="{9D8B030D-6E8A-4147-A177-3AD203B41FA5}">
                      <a16:colId xmlns:a16="http://schemas.microsoft.com/office/drawing/2014/main" val="247219328"/>
                    </a:ext>
                  </a:extLst>
                </a:gridCol>
              </a:tblGrid>
              <a:tr h="72000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b="1" dirty="0">
                        <a:solidFill>
                          <a:srgbClr val="7030A0"/>
                        </a:solidFill>
                      </a:endParaRPr>
                    </a:p>
                    <a:p>
                      <a:pPr algn="ct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35</a:t>
                      </a:r>
                      <a:r>
                        <a:rPr lang="it-IT" sz="1300" b="1" dirty="0">
                          <a:solidFill>
                            <a:srgbClr val="7030A0"/>
                          </a:solidFill>
                        </a:rPr>
                        <a:t>K</a:t>
                      </a:r>
                    </a:p>
                    <a:p>
                      <a:pPr algn="ctr"/>
                      <a:r>
                        <a:rPr lang="it-IT" sz="1300" b="1" dirty="0">
                          <a:solidFill>
                            <a:srgbClr val="7030A0"/>
                          </a:solidFill>
                        </a:rPr>
                        <a:t>1.7E2</a:t>
                      </a:r>
                    </a:p>
                    <a:p>
                      <a:pPr algn="ctr"/>
                      <a:r>
                        <a:rPr lang="it-IT" sz="1300" b="1" dirty="0">
                          <a:solidFill>
                            <a:srgbClr val="7030A0"/>
                          </a:solidFill>
                        </a:rPr>
                        <a:t>44</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36</a:t>
                      </a:r>
                      <a:r>
                        <a:rPr lang="it-IT" sz="1300" b="1" dirty="0">
                          <a:solidFill>
                            <a:srgbClr val="7030A0"/>
                          </a:solidFill>
                        </a:rPr>
                        <a:t>K</a:t>
                      </a:r>
                    </a:p>
                    <a:p>
                      <a:pPr algn="ctr"/>
                      <a:r>
                        <a:rPr lang="it-IT" sz="1300" b="1" dirty="0">
                          <a:solidFill>
                            <a:srgbClr val="7030A0"/>
                          </a:solidFill>
                        </a:rPr>
                        <a:t>6.6E3</a:t>
                      </a:r>
                    </a:p>
                    <a:p>
                      <a:pPr algn="ctr"/>
                      <a:r>
                        <a:rPr lang="it-IT" sz="1300" b="1" dirty="0">
                          <a:solidFill>
                            <a:srgbClr val="7030A0"/>
                          </a:solidFill>
                        </a:rPr>
                        <a:t>45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37</a:t>
                      </a:r>
                      <a:r>
                        <a:rPr lang="it-IT" sz="1300" b="1" dirty="0">
                          <a:solidFill>
                            <a:srgbClr val="7030A0"/>
                          </a:solidFill>
                        </a:rPr>
                        <a:t>K</a:t>
                      </a:r>
                    </a:p>
                    <a:p>
                      <a:pPr algn="ctr"/>
                      <a:r>
                        <a:rPr lang="it-IT" sz="1300" b="1" dirty="0">
                          <a:solidFill>
                            <a:srgbClr val="7030A0"/>
                          </a:solidFill>
                        </a:rPr>
                        <a:t>8.2E4</a:t>
                      </a:r>
                    </a:p>
                    <a:p>
                      <a:pPr algn="ctr"/>
                      <a:r>
                        <a:rPr lang="it-IT" sz="1300" b="1" dirty="0">
                          <a:solidFill>
                            <a:srgbClr val="7030A0"/>
                          </a:solidFill>
                        </a:rPr>
                        <a:t>45</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rgbClr val="7030A0"/>
                          </a:solidFill>
                        </a:rPr>
                        <a:t>38</a:t>
                      </a:r>
                      <a:r>
                        <a:rPr lang="it-IT" sz="1300" b="1" dirty="0">
                          <a:solidFill>
                            <a:srgbClr val="7030A0"/>
                          </a:solidFill>
                        </a:rPr>
                        <a:t>K</a:t>
                      </a:r>
                    </a:p>
                    <a:p>
                      <a:pPr algn="ctr"/>
                      <a:r>
                        <a:rPr lang="it-IT" sz="1300" b="1" dirty="0">
                          <a:solidFill>
                            <a:srgbClr val="7030A0"/>
                          </a:solidFill>
                        </a:rPr>
                        <a:t>6.3E5</a:t>
                      </a:r>
                    </a:p>
                    <a:p>
                      <a:pPr algn="ctr"/>
                      <a:r>
                        <a:rPr lang="en-GB" sz="1300" b="1" dirty="0">
                          <a:solidFill>
                            <a:srgbClr val="7030A0"/>
                          </a:solidFill>
                        </a:rPr>
                        <a:t>45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39</a:t>
                      </a:r>
                      <a:r>
                        <a:rPr lang="it-IT" sz="1300" b="1" dirty="0">
                          <a:solidFill>
                            <a:schemeClr val="tx1"/>
                          </a:solidFill>
                        </a:rPr>
                        <a:t>K</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40</a:t>
                      </a:r>
                      <a:r>
                        <a:rPr lang="it-IT" sz="1300" b="1" dirty="0">
                          <a:solidFill>
                            <a:schemeClr val="tx1"/>
                          </a:solidFill>
                        </a:rPr>
                        <a:t>K</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it-IT" sz="1300" b="1" baseline="30000" dirty="0">
                          <a:solidFill>
                            <a:schemeClr val="tx1"/>
                          </a:solidFill>
                        </a:rPr>
                        <a:t>41</a:t>
                      </a:r>
                      <a:r>
                        <a:rPr lang="it-IT" sz="1300" b="1" dirty="0">
                          <a:solidFill>
                            <a:schemeClr val="tx1"/>
                          </a:solidFill>
                        </a:rPr>
                        <a:t>K</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42</a:t>
                      </a:r>
                      <a:r>
                        <a:rPr lang="it-IT" sz="1300" b="1" dirty="0">
                          <a:solidFill>
                            <a:srgbClr val="7030A0"/>
                          </a:solidFill>
                        </a:rPr>
                        <a:t>K</a:t>
                      </a:r>
                      <a:endParaRPr lang="en-GB" sz="1300" b="1" dirty="0">
                        <a:solidFill>
                          <a:srgbClr val="7030A0"/>
                        </a:solidFill>
                      </a:endParaRPr>
                    </a:p>
                    <a:p>
                      <a:pPr algn="ctr"/>
                      <a:r>
                        <a:rPr lang="en-GB" sz="1300" b="1" dirty="0">
                          <a:solidFill>
                            <a:srgbClr val="7030A0"/>
                          </a:solidFill>
                        </a:rPr>
                        <a:t>9.1E5</a:t>
                      </a:r>
                    </a:p>
                    <a:p>
                      <a:pPr algn="ctr"/>
                      <a:r>
                        <a:rPr lang="en-GB" sz="1300" b="1" dirty="0">
                          <a:solidFill>
                            <a:srgbClr val="7030A0"/>
                          </a:solidFill>
                        </a:rPr>
                        <a:t>46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43</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1.8E3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45</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44</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K</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726909273"/>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31</a:t>
                      </a:r>
                      <a:r>
                        <a:rPr lang="it-IT" sz="1300" b="1" dirty="0"/>
                        <a:t>Ar</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32</a:t>
                      </a:r>
                      <a:r>
                        <a:rPr lang="it-IT" sz="1300" b="1" dirty="0">
                          <a:solidFill>
                            <a:srgbClr val="7030A0"/>
                          </a:solidFill>
                        </a:rPr>
                        <a:t>Ar</a:t>
                      </a:r>
                    </a:p>
                    <a:p>
                      <a:pPr algn="ctr"/>
                      <a:r>
                        <a:rPr lang="it-IT" sz="1300" b="1" dirty="0">
                          <a:solidFill>
                            <a:srgbClr val="7030A0"/>
                          </a:solidFill>
                        </a:rPr>
                        <a:t>7E1</a:t>
                      </a:r>
                    </a:p>
                    <a:p>
                      <a:pPr algn="ctr"/>
                      <a:r>
                        <a:rPr lang="en-GB" sz="1300" b="1" dirty="0">
                          <a:solidFill>
                            <a:srgbClr val="7030A0"/>
                          </a:solidFill>
                        </a:rPr>
                        <a:t>45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33</a:t>
                      </a:r>
                      <a:r>
                        <a:rPr lang="it-IT" sz="1300" b="1" dirty="0">
                          <a:solidFill>
                            <a:srgbClr val="7030A0"/>
                          </a:solidFill>
                        </a:rPr>
                        <a:t>Ar</a:t>
                      </a:r>
                      <a:endParaRPr lang="en-GB" sz="1300" b="1" dirty="0">
                        <a:solidFill>
                          <a:srgbClr val="7030A0"/>
                        </a:solidFill>
                      </a:endParaRPr>
                    </a:p>
                    <a:p>
                      <a:pPr algn="ctr"/>
                      <a:r>
                        <a:rPr lang="en-GB" sz="1300" b="1" dirty="0">
                          <a:solidFill>
                            <a:srgbClr val="7030A0"/>
                          </a:solidFill>
                        </a:rPr>
                        <a:t>1.5E3</a:t>
                      </a:r>
                    </a:p>
                    <a:p>
                      <a:pPr algn="ctr"/>
                      <a:r>
                        <a:rPr lang="en-GB" sz="1300" b="1" dirty="0">
                          <a:solidFill>
                            <a:srgbClr val="7030A0"/>
                          </a:solidFill>
                        </a:rPr>
                        <a:t>46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34</a:t>
                      </a:r>
                      <a:r>
                        <a:rPr lang="it-IT" sz="1300" b="1" dirty="0">
                          <a:solidFill>
                            <a:srgbClr val="7030A0"/>
                          </a:solidFill>
                        </a:rPr>
                        <a:t>Ar</a:t>
                      </a:r>
                    </a:p>
                    <a:p>
                      <a:pPr algn="ctr"/>
                      <a:r>
                        <a:rPr lang="it-IT" sz="1300" b="1" dirty="0">
                          <a:solidFill>
                            <a:srgbClr val="7030A0"/>
                          </a:solidFill>
                        </a:rPr>
                        <a:t>3.2E4</a:t>
                      </a:r>
                    </a:p>
                    <a:p>
                      <a:pPr algn="ctr"/>
                      <a:r>
                        <a:rPr lang="en-GB" sz="1300" b="1" dirty="0">
                          <a:solidFill>
                            <a:srgbClr val="7030A0"/>
                          </a:solidFill>
                        </a:rPr>
                        <a:t>46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35</a:t>
                      </a:r>
                      <a:r>
                        <a:rPr lang="it-IT" sz="1300" b="1" dirty="0">
                          <a:solidFill>
                            <a:srgbClr val="7030A0"/>
                          </a:solidFill>
                        </a:rPr>
                        <a:t>Ar</a:t>
                      </a:r>
                    </a:p>
                    <a:p>
                      <a:pPr algn="ctr"/>
                      <a:r>
                        <a:rPr lang="it-IT" sz="1300" b="1" dirty="0">
                          <a:solidFill>
                            <a:srgbClr val="7030A0"/>
                          </a:solidFill>
                        </a:rPr>
                        <a:t>7.5E5</a:t>
                      </a:r>
                    </a:p>
                    <a:p>
                      <a:pPr algn="ctr"/>
                      <a:r>
                        <a:rPr lang="en-GB" sz="1300" b="1" dirty="0">
                          <a:solidFill>
                            <a:srgbClr val="7030A0"/>
                          </a:solidFill>
                        </a:rPr>
                        <a:t>47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36</a:t>
                      </a:r>
                      <a:r>
                        <a:rPr lang="it-IT" sz="1300" b="1" dirty="0"/>
                        <a:t>Ar</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37</a:t>
                      </a:r>
                      <a:r>
                        <a:rPr lang="it-IT" sz="1300" b="1" dirty="0">
                          <a:solidFill>
                            <a:srgbClr val="7030A0"/>
                          </a:solidFill>
                        </a:rPr>
                        <a:t>Ar</a:t>
                      </a:r>
                    </a:p>
                    <a:p>
                      <a:pPr algn="ctr"/>
                      <a:r>
                        <a:rPr lang="it-IT" sz="1300" b="1" dirty="0">
                          <a:solidFill>
                            <a:srgbClr val="7030A0"/>
                          </a:solidFill>
                        </a:rPr>
                        <a:t>6.8E7</a:t>
                      </a:r>
                    </a:p>
                    <a:p>
                      <a:pPr algn="ctr"/>
                      <a:r>
                        <a:rPr lang="it-IT" sz="1300" b="1" dirty="0">
                          <a:solidFill>
                            <a:srgbClr val="7030A0"/>
                          </a:solidFill>
                        </a:rPr>
                        <a:t>47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38</a:t>
                      </a:r>
                      <a:r>
                        <a:rPr lang="it-IT" sz="1300" b="1" dirty="0"/>
                        <a:t>Ar</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39</a:t>
                      </a:r>
                      <a:r>
                        <a:rPr lang="it-IT" sz="1300" b="1" dirty="0">
                          <a:solidFill>
                            <a:srgbClr val="7030A0"/>
                          </a:solidFill>
                        </a:rPr>
                        <a:t>Ar</a:t>
                      </a:r>
                    </a:p>
                    <a:p>
                      <a:pPr algn="ctr"/>
                      <a:r>
                        <a:rPr lang="it-IT" sz="1300" b="1" dirty="0">
                          <a:solidFill>
                            <a:srgbClr val="7030A0"/>
                          </a:solidFill>
                        </a:rPr>
                        <a:t>8.2E8</a:t>
                      </a:r>
                    </a:p>
                    <a:p>
                      <a:pPr algn="ctr"/>
                      <a:r>
                        <a:rPr lang="it-IT" sz="1300" b="1" dirty="0">
                          <a:solidFill>
                            <a:srgbClr val="7030A0"/>
                          </a:solidFill>
                        </a:rPr>
                        <a:t>48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40</a:t>
                      </a:r>
                      <a:r>
                        <a:rPr lang="it-IT" sz="1300" b="1" baseline="0" dirty="0"/>
                        <a:t>Ar</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41</a:t>
                      </a:r>
                      <a:r>
                        <a:rPr lang="it-IT" sz="1300" b="1" baseline="0" dirty="0">
                          <a:solidFill>
                            <a:srgbClr val="7030A0"/>
                          </a:solidFill>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7.6E6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rPr>
                        <a:t>47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42</a:t>
                      </a:r>
                      <a:r>
                        <a:rPr lang="it-IT" sz="1300" b="1" baseline="0" dirty="0">
                          <a:solidFill>
                            <a:srgbClr val="7030A0"/>
                          </a:solidFill>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1.5e4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47</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43</a:t>
                      </a:r>
                      <a:r>
                        <a:rPr lang="it-IT" sz="1300" b="1" baseline="0" dirty="0"/>
                        <a:t>Ar</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346179488"/>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GB" sz="1300" b="1"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31</a:t>
                      </a:r>
                      <a:r>
                        <a:rPr lang="it-IT" sz="1300" b="1" dirty="0">
                          <a:solidFill>
                            <a:srgbClr val="7030A0"/>
                          </a:solidFill>
                        </a:rPr>
                        <a:t>Cl</a:t>
                      </a:r>
                    </a:p>
                    <a:p>
                      <a:pPr algn="ctr"/>
                      <a:r>
                        <a:rPr lang="it-IT" sz="1300" b="1" dirty="0">
                          <a:solidFill>
                            <a:srgbClr val="7030A0"/>
                          </a:solidFill>
                        </a:rPr>
                        <a:t>1.7E3</a:t>
                      </a:r>
                    </a:p>
                    <a:p>
                      <a:pPr algn="ctr"/>
                      <a:r>
                        <a:rPr lang="en-GB" sz="1300" b="1" dirty="0">
                          <a:solidFill>
                            <a:srgbClr val="7030A0"/>
                          </a:solidFill>
                        </a:rPr>
                        <a:t>46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32</a:t>
                      </a:r>
                      <a:r>
                        <a:rPr lang="it-IT" sz="1300" b="1" dirty="0">
                          <a:solidFill>
                            <a:srgbClr val="7030A0"/>
                          </a:solidFill>
                        </a:rPr>
                        <a:t>Cl</a:t>
                      </a:r>
                    </a:p>
                    <a:p>
                      <a:pPr algn="ctr"/>
                      <a:r>
                        <a:rPr lang="it-IT" sz="1300" b="1" dirty="0">
                          <a:solidFill>
                            <a:srgbClr val="7030A0"/>
                          </a:solidFill>
                        </a:rPr>
                        <a:t>3.9E4</a:t>
                      </a:r>
                    </a:p>
                    <a:p>
                      <a:pPr algn="ctr"/>
                      <a:r>
                        <a:rPr lang="en-GB" sz="1300" b="1" dirty="0">
                          <a:solidFill>
                            <a:srgbClr val="7030A0"/>
                          </a:solidFill>
                        </a:rPr>
                        <a:t>47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33</a:t>
                      </a:r>
                      <a:r>
                        <a:rPr lang="it-IT" sz="1300" b="1" dirty="0">
                          <a:solidFill>
                            <a:srgbClr val="7030A0"/>
                          </a:solidFill>
                        </a:rPr>
                        <a:t>Cl</a:t>
                      </a:r>
                    </a:p>
                    <a:p>
                      <a:pPr algn="ctr"/>
                      <a:r>
                        <a:rPr lang="it-IT" sz="1300" b="1" dirty="0">
                          <a:solidFill>
                            <a:srgbClr val="7030A0"/>
                          </a:solidFill>
                        </a:rPr>
                        <a:t>1E6</a:t>
                      </a:r>
                    </a:p>
                    <a:p>
                      <a:pPr algn="ctr"/>
                      <a:r>
                        <a:rPr lang="it-IT" sz="1300" b="1"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34</a:t>
                      </a:r>
                      <a:r>
                        <a:rPr lang="it-IT" sz="1300" b="1" dirty="0">
                          <a:solidFill>
                            <a:srgbClr val="7030A0"/>
                          </a:solidFill>
                        </a:rPr>
                        <a:t>Cl</a:t>
                      </a:r>
                    </a:p>
                    <a:p>
                      <a:pPr algn="ctr"/>
                      <a:r>
                        <a:rPr lang="it-IT" sz="1300" b="1" dirty="0">
                          <a:solidFill>
                            <a:srgbClr val="7030A0"/>
                          </a:solidFill>
                        </a:rPr>
                        <a:t>1.1E7</a:t>
                      </a:r>
                    </a:p>
                    <a:p>
                      <a:pPr algn="ctr"/>
                      <a:r>
                        <a:rPr lang="it-IT" sz="1300" b="1"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35</a:t>
                      </a:r>
                      <a:r>
                        <a:rPr lang="it-IT" sz="1300" b="1" dirty="0"/>
                        <a:t>Cl</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36</a:t>
                      </a:r>
                      <a:r>
                        <a:rPr lang="it-IT" sz="1300" b="1" baseline="0" dirty="0"/>
                        <a:t>Cl</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37</a:t>
                      </a:r>
                      <a:r>
                        <a:rPr lang="it-IT" sz="1300" b="1" baseline="0" dirty="0"/>
                        <a:t>Cl</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chemeClr val="tx1"/>
                          </a:solidFill>
                        </a:rPr>
                        <a:t>38</a:t>
                      </a:r>
                      <a:r>
                        <a:rPr lang="it-IT" sz="1300" b="1" baseline="0" dirty="0">
                          <a:solidFill>
                            <a:schemeClr val="tx1"/>
                          </a:solidFill>
                        </a:rPr>
                        <a:t>Cl</a:t>
                      </a:r>
                      <a:endParaRPr lang="en-GB" sz="1300" b="1"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39</a:t>
                      </a:r>
                      <a:r>
                        <a:rPr lang="it-IT" sz="1300" b="1" baseline="0" dirty="0">
                          <a:solidFill>
                            <a:srgbClr val="7030A0"/>
                          </a:solidFill>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2.2E8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49</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40</a:t>
                      </a:r>
                      <a:r>
                        <a:rPr lang="it-IT" sz="1300" b="1" baseline="0" dirty="0">
                          <a:solidFill>
                            <a:srgbClr val="7030A0"/>
                          </a:solidFill>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3.5E6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49</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41</a:t>
                      </a:r>
                      <a:r>
                        <a:rPr lang="it-IT" sz="1300" b="1" baseline="0" dirty="0">
                          <a:solidFill>
                            <a:srgbClr val="7030A0"/>
                          </a:solidFill>
                        </a:rPr>
                        <a:t>Cl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rPr>
                        <a:t>49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42</a:t>
                      </a:r>
                      <a:r>
                        <a:rPr lang="it-IT" sz="1300" b="1" baseline="0" dirty="0"/>
                        <a:t>Cl</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394563605"/>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28</a:t>
                      </a:r>
                      <a:r>
                        <a:rPr lang="it-IT" sz="1300" b="1" dirty="0">
                          <a:solidFill>
                            <a:srgbClr val="7030A0"/>
                          </a:solidFill>
                        </a:rPr>
                        <a: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29</a:t>
                      </a:r>
                      <a:r>
                        <a:rPr lang="it-IT" sz="1300" b="1" dirty="0">
                          <a:solidFill>
                            <a:srgbClr val="7030A0"/>
                          </a:solidFill>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1.8E3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a:solidFill>
                            <a:srgbClr val="7030A0"/>
                          </a:solidFill>
                        </a:rPr>
                        <a:t>47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30</a:t>
                      </a:r>
                      <a:r>
                        <a:rPr lang="it-IT" sz="1300" b="1" dirty="0">
                          <a:solidFill>
                            <a:srgbClr val="7030A0"/>
                          </a:solidFill>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4.2E4</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48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31</a:t>
                      </a:r>
                      <a:r>
                        <a:rPr lang="it-IT" sz="1300" b="1" dirty="0">
                          <a:solidFill>
                            <a:srgbClr val="7030A0"/>
                          </a:solidFill>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1E6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32</a:t>
                      </a:r>
                      <a:r>
                        <a:rPr lang="it-IT" sz="1300" b="1" dirty="0"/>
                        <a:t>S</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33</a:t>
                      </a:r>
                      <a:r>
                        <a:rPr lang="it-IT" sz="1300" b="1" dirty="0"/>
                        <a:t>S</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34</a:t>
                      </a:r>
                      <a:r>
                        <a:rPr lang="it-IT" sz="1300" b="1" baseline="0" dirty="0"/>
                        <a:t>S</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35</a:t>
                      </a:r>
                      <a:r>
                        <a:rPr lang="it-IT" sz="1300" b="1" baseline="0" dirty="0">
                          <a:solidFill>
                            <a:srgbClr val="7030A0"/>
                          </a:solidFill>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1.3E8</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Calibri" panose="020F0502020204030204"/>
                          <a:ea typeface="+mn-ea"/>
                          <a:cs typeface="+mn-cs"/>
                        </a:rPr>
                        <a:t>36</a:t>
                      </a:r>
                      <a:r>
                        <a:rPr kumimoji="0" lang="it-IT" sz="1300" b="1" i="0" u="none" strike="noStrike" kern="1200" cap="none" spc="0" normalizeH="0" baseline="0" noProof="0" dirty="0">
                          <a:ln>
                            <a:noFill/>
                          </a:ln>
                          <a:solidFill>
                            <a:prstClr val="black"/>
                          </a:solidFill>
                          <a:effectLst/>
                          <a:uLnTx/>
                          <a:uFillTx/>
                          <a:latin typeface="Calibri" panose="020F0502020204030204"/>
                          <a:ea typeface="+mn-ea"/>
                          <a:cs typeface="+mn-cs"/>
                        </a:rPr>
                        <a:t>S</a:t>
                      </a: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37</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5E7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49</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38</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1.5E7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49</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39</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1.5E5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rPr>
                        <a:t>49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mn-lt"/>
                          <a:ea typeface="+mn-ea"/>
                          <a:cs typeface="+mn-cs"/>
                        </a:rPr>
                        <a:t>40</a:t>
                      </a:r>
                      <a:r>
                        <a:rPr kumimoji="0" lang="it-IT" sz="1300" b="1" i="0" u="none" strike="noStrike" kern="1200" cap="none" spc="0" normalizeH="0" baseline="0" noProof="0" dirty="0">
                          <a:ln>
                            <a:noFill/>
                          </a:ln>
                          <a:solidFill>
                            <a:srgbClr val="7030A0"/>
                          </a:solidFill>
                          <a:effectLst/>
                          <a:uLnTx/>
                          <a:uFillTx/>
                          <a:latin typeface="+mn-lt"/>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4.1E2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mn-lt"/>
                          <a:ea typeface="+mn-ea"/>
                          <a:cs typeface="+mn-cs"/>
                        </a:rPr>
                        <a:t>48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mn-lt"/>
                          <a:ea typeface="+mn-ea"/>
                          <a:cs typeface="+mn-cs"/>
                        </a:rPr>
                        <a:t>41</a:t>
                      </a:r>
                      <a:r>
                        <a:rPr kumimoji="0" lang="it-IT" sz="1300" b="1" i="0" u="none" strike="noStrike" kern="1200" cap="none" spc="0" normalizeH="0" baseline="0" noProof="0" dirty="0">
                          <a:ln>
                            <a:noFill/>
                          </a:ln>
                          <a:solidFill>
                            <a:prstClr val="black"/>
                          </a:solidFill>
                          <a:effectLst/>
                          <a:uLnTx/>
                          <a:uFillTx/>
                          <a:latin typeface="+mn-lt"/>
                          <a:ea typeface="+mn-ea"/>
                          <a:cs typeface="+mn-cs"/>
                        </a:rPr>
                        <a:t>S</a:t>
                      </a:r>
                      <a:endParaRPr kumimoji="0" lang="en-GB" sz="13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24310620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27</a:t>
                      </a:r>
                      <a:r>
                        <a:rPr lang="it-IT" sz="1300" b="1" dirty="0">
                          <a:solidFill>
                            <a:srgbClr val="7030A0"/>
                          </a:solidFill>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1.8E3</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47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28</a:t>
                      </a:r>
                      <a:r>
                        <a:rPr lang="it-IT" sz="1300" b="1" dirty="0">
                          <a:solidFill>
                            <a:srgbClr val="7030A0"/>
                          </a:solidFill>
                        </a:rPr>
                        <a:t>P</a:t>
                      </a:r>
                    </a:p>
                    <a:p>
                      <a:pPr algn="ctr"/>
                      <a:r>
                        <a:rPr lang="it-IT" sz="1300" b="1" dirty="0">
                          <a:solidFill>
                            <a:srgbClr val="7030A0"/>
                          </a:solidFill>
                        </a:rPr>
                        <a:t>4.2E4</a:t>
                      </a:r>
                    </a:p>
                    <a:p>
                      <a:pPr algn="ctr"/>
                      <a:r>
                        <a:rPr lang="it-IT" sz="1300" b="1" dirty="0">
                          <a:solidFill>
                            <a:srgbClr val="7030A0"/>
                          </a:solidFill>
                        </a:rPr>
                        <a:t>47</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29</a:t>
                      </a:r>
                      <a:r>
                        <a:rPr lang="it-IT" sz="1300" b="1" dirty="0">
                          <a:solidFill>
                            <a:srgbClr val="7030A0"/>
                          </a:solidFill>
                        </a:rPr>
                        <a:t>P</a:t>
                      </a:r>
                    </a:p>
                    <a:p>
                      <a:pPr algn="ctr"/>
                      <a:r>
                        <a:rPr lang="it-IT" sz="1300" b="1" dirty="0">
                          <a:solidFill>
                            <a:srgbClr val="7030A0"/>
                          </a:solidFill>
                        </a:rPr>
                        <a:t>9.5E5</a:t>
                      </a:r>
                    </a:p>
                    <a:p>
                      <a:pPr algn="ctr"/>
                      <a:r>
                        <a:rPr lang="it-IT" sz="1300" b="1" dirty="0">
                          <a:solidFill>
                            <a:srgbClr val="7030A0"/>
                          </a:solidFill>
                        </a:rPr>
                        <a:t>48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30</a:t>
                      </a:r>
                      <a:r>
                        <a:rPr lang="it-IT" sz="1300" b="1" dirty="0">
                          <a:solidFill>
                            <a:srgbClr val="7030A0"/>
                          </a:solidFill>
                        </a:rPr>
                        <a:t>P</a:t>
                      </a:r>
                      <a:endParaRPr lang="en-GB" sz="1300" b="1" dirty="0">
                        <a:solidFill>
                          <a:srgbClr val="7030A0"/>
                        </a:solidFill>
                      </a:endParaRPr>
                    </a:p>
                    <a:p>
                      <a:pPr algn="ctr"/>
                      <a:r>
                        <a:rPr lang="en-GB" sz="1300" b="1" dirty="0">
                          <a:solidFill>
                            <a:srgbClr val="7030A0"/>
                          </a:solidFill>
                        </a:rPr>
                        <a:t>7.8E6</a:t>
                      </a:r>
                    </a:p>
                    <a:p>
                      <a:pPr algn="ctr"/>
                      <a:r>
                        <a:rPr lang="en-GB" sz="1300" b="1" dirty="0">
                          <a:solidFill>
                            <a:srgbClr val="7030A0"/>
                          </a:solidFill>
                        </a:rPr>
                        <a:t>48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31</a:t>
                      </a:r>
                      <a:r>
                        <a:rPr lang="it-IT" sz="1300" b="1" dirty="0"/>
                        <a:t>P</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32</a:t>
                      </a:r>
                      <a:r>
                        <a:rPr lang="it-IT" sz="1300" b="1" baseline="0" dirty="0">
                          <a:solidFill>
                            <a:srgbClr val="7030A0"/>
                          </a:solidFill>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6.6E7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33</a:t>
                      </a:r>
                      <a:r>
                        <a:rPr lang="it-IT" sz="1300" b="1" baseline="0" dirty="0">
                          <a:solidFill>
                            <a:srgbClr val="7030A0"/>
                          </a:solidFill>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5.5E7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Calibri" panose="020F0502020204030204"/>
                          <a:ea typeface="+mn-ea"/>
                          <a:cs typeface="+mn-cs"/>
                        </a:rPr>
                        <a:t>34</a:t>
                      </a: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Calibri" panose="020F0502020204030204"/>
                          <a:ea typeface="+mn-ea"/>
                          <a:cs typeface="+mn-cs"/>
                        </a:rPr>
                        <a:t>3.5E7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rPr>
                        <a:t>49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mn-lt"/>
                          <a:ea typeface="+mn-ea"/>
                          <a:cs typeface="+mn-cs"/>
                        </a:rPr>
                        <a:t>35</a:t>
                      </a:r>
                      <a:r>
                        <a:rPr kumimoji="0" lang="it-IT" sz="1300" b="1" i="0" u="none" strike="noStrike" kern="1200" cap="none" spc="0" normalizeH="0" baseline="0" noProof="0" dirty="0">
                          <a:ln>
                            <a:noFill/>
                          </a:ln>
                          <a:solidFill>
                            <a:srgbClr val="7030A0"/>
                          </a:solidFill>
                          <a:effectLst/>
                          <a:uLnTx/>
                          <a:uFillTx/>
                          <a:latin typeface="+mn-lt"/>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1.3E7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49</a:t>
                      </a:r>
                      <a:endParaRPr kumimoji="0" lang="en-GB" sz="1300" b="1" i="0" u="none" strike="noStrike" kern="1200" cap="none" spc="0" normalizeH="0" baseline="0" noProof="0" dirty="0">
                        <a:ln>
                          <a:noFill/>
                        </a:ln>
                        <a:solidFill>
                          <a:srgbClr val="7030A0"/>
                        </a:solidFill>
                        <a:effectLst/>
                        <a:uLnTx/>
                        <a:uFillTx/>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mn-lt"/>
                          <a:ea typeface="+mn-ea"/>
                          <a:cs typeface="+mn-cs"/>
                        </a:rPr>
                        <a:t>36</a:t>
                      </a:r>
                      <a:r>
                        <a:rPr kumimoji="0" lang="it-IT" sz="1300" b="1" i="0" u="none" strike="noStrike" kern="1200" cap="none" spc="0" normalizeH="0" baseline="0" noProof="0" dirty="0">
                          <a:ln>
                            <a:noFill/>
                          </a:ln>
                          <a:solidFill>
                            <a:srgbClr val="7030A0"/>
                          </a:solidFill>
                          <a:effectLst/>
                          <a:uLnTx/>
                          <a:uFillTx/>
                          <a:latin typeface="+mn-lt"/>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3.9E6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49</a:t>
                      </a:r>
                      <a:endParaRPr kumimoji="0" lang="en-GB" sz="1300" b="1" i="0" u="none" strike="noStrike" kern="1200" cap="none" spc="0" normalizeH="0" baseline="0" noProof="0" dirty="0">
                        <a:ln>
                          <a:noFill/>
                        </a:ln>
                        <a:solidFill>
                          <a:srgbClr val="7030A0"/>
                        </a:solidFill>
                        <a:effectLst/>
                        <a:uLnTx/>
                        <a:uFillTx/>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mn-lt"/>
                          <a:ea typeface="+mn-ea"/>
                          <a:cs typeface="+mn-cs"/>
                        </a:rPr>
                        <a:t>37</a:t>
                      </a:r>
                      <a:r>
                        <a:rPr kumimoji="0" lang="it-IT" sz="1300" b="1" i="0" u="none" strike="noStrike" kern="1200" cap="none" spc="0" normalizeH="0" baseline="0" noProof="0" dirty="0">
                          <a:ln>
                            <a:noFill/>
                          </a:ln>
                          <a:solidFill>
                            <a:srgbClr val="7030A0"/>
                          </a:solidFill>
                          <a:effectLst/>
                          <a:uLnTx/>
                          <a:uFillTx/>
                          <a:latin typeface="+mn-lt"/>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8E5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50</a:t>
                      </a:r>
                      <a:endParaRPr kumimoji="0" lang="en-GB" sz="1300" b="1" i="0" u="none" strike="noStrike" kern="1200" cap="none" spc="0" normalizeH="0" baseline="0" noProof="0" dirty="0">
                        <a:ln>
                          <a:noFill/>
                        </a:ln>
                        <a:solidFill>
                          <a:srgbClr val="7030A0"/>
                        </a:solidFill>
                        <a:effectLst/>
                        <a:uLnTx/>
                        <a:uFillTx/>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mn-lt"/>
                          <a:ea typeface="+mn-ea"/>
                          <a:cs typeface="+mn-cs"/>
                        </a:rPr>
                        <a:t>38</a:t>
                      </a:r>
                      <a:r>
                        <a:rPr kumimoji="0" lang="it-IT" sz="1300" b="1" i="0" u="none" strike="noStrike" kern="1200" cap="none" spc="0" normalizeH="0" baseline="0" noProof="0" dirty="0">
                          <a:ln>
                            <a:noFill/>
                          </a:ln>
                          <a:solidFill>
                            <a:srgbClr val="7030A0"/>
                          </a:solidFill>
                          <a:effectLst/>
                          <a:uLnTx/>
                          <a:uFillTx/>
                          <a:latin typeface="+mn-lt"/>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7.8E3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49</a:t>
                      </a:r>
                      <a:endParaRPr kumimoji="0" lang="en-GB" sz="1300" b="1"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srgbClr val="7030A0"/>
                          </a:solidFill>
                          <a:effectLst/>
                          <a:uLnTx/>
                          <a:uFillTx/>
                          <a:latin typeface="+mn-lt"/>
                          <a:ea typeface="+mn-ea"/>
                          <a:cs typeface="+mn-cs"/>
                        </a:rPr>
                        <a:t>39</a:t>
                      </a:r>
                      <a:r>
                        <a:rPr kumimoji="0" lang="it-IT" sz="1300" b="1" i="0" u="none" strike="noStrike" kern="1200" cap="none" spc="0" normalizeH="0" baseline="0" noProof="0" dirty="0">
                          <a:ln>
                            <a:noFill/>
                          </a:ln>
                          <a:solidFill>
                            <a:srgbClr val="7030A0"/>
                          </a:solidFill>
                          <a:effectLst/>
                          <a:uLnTx/>
                          <a:uFillTx/>
                          <a:latin typeface="+mn-lt"/>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7030A0"/>
                          </a:solidFill>
                          <a:effectLst/>
                          <a:uLnTx/>
                          <a:uFillTx/>
                          <a:latin typeface="+mn-lt"/>
                          <a:ea typeface="+mn-ea"/>
                          <a:cs typeface="+mn-cs"/>
                        </a:rPr>
                        <a:t>1.5E1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7030A0"/>
                          </a:solidFill>
                          <a:effectLst/>
                          <a:uLnTx/>
                          <a:uFillTx/>
                          <a:latin typeface="+mn-lt"/>
                          <a:ea typeface="+mn-ea"/>
                          <a:cs typeface="+mn-cs"/>
                        </a:rPr>
                        <a:t>48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30000" noProof="0" dirty="0">
                          <a:ln>
                            <a:noFill/>
                          </a:ln>
                          <a:solidFill>
                            <a:prstClr val="black"/>
                          </a:solidFill>
                          <a:effectLst/>
                          <a:uLnTx/>
                          <a:uFillTx/>
                          <a:latin typeface="+mn-lt"/>
                          <a:ea typeface="+mn-ea"/>
                          <a:cs typeface="+mn-cs"/>
                        </a:rPr>
                        <a:t>40</a:t>
                      </a:r>
                      <a:r>
                        <a:rPr kumimoji="0" lang="it-IT" sz="1300" b="1" i="0" u="none" strike="noStrike" kern="1200" cap="none" spc="0" normalizeH="0" baseline="0" noProof="0" dirty="0">
                          <a:ln>
                            <a:noFill/>
                          </a:ln>
                          <a:solidFill>
                            <a:prstClr val="black"/>
                          </a:solidFill>
                          <a:effectLst/>
                          <a:uLnTx/>
                          <a:uFillTx/>
                          <a:latin typeface="+mn-lt"/>
                          <a:ea typeface="+mn-ea"/>
                          <a:cs typeface="+mn-cs"/>
                        </a:rPr>
                        <a:t>P</a:t>
                      </a:r>
                      <a:endParaRPr kumimoji="0" lang="en-GB" sz="13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613181177"/>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26</a:t>
                      </a:r>
                      <a:r>
                        <a:rPr lang="it-IT" sz="1300" b="1" dirty="0">
                          <a:solidFill>
                            <a:srgbClr val="7030A0"/>
                          </a:solidFill>
                        </a:rPr>
                        <a:t>Si</a:t>
                      </a:r>
                    </a:p>
                    <a:p>
                      <a:pPr algn="ctr"/>
                      <a:r>
                        <a:rPr lang="it-IT" sz="1300" b="1" dirty="0">
                          <a:solidFill>
                            <a:srgbClr val="7030A0"/>
                          </a:solidFill>
                        </a:rPr>
                        <a:t>4E4</a:t>
                      </a:r>
                    </a:p>
                    <a:p>
                      <a:pPr algn="ctr"/>
                      <a:r>
                        <a:rPr lang="it-IT" sz="1300" b="1" dirty="0">
                          <a:solidFill>
                            <a:srgbClr val="7030A0"/>
                          </a:solidFill>
                        </a:rPr>
                        <a:t>48</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27</a:t>
                      </a:r>
                      <a:r>
                        <a:rPr lang="it-IT" sz="1300" b="1" dirty="0">
                          <a:solidFill>
                            <a:srgbClr val="7030A0"/>
                          </a:solidFill>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7.1E5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28</a:t>
                      </a:r>
                      <a:r>
                        <a:rPr lang="it-IT" sz="1300" b="1" dirty="0"/>
                        <a:t>Si</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29</a:t>
                      </a:r>
                      <a:r>
                        <a:rPr lang="it-IT" sz="1300" b="1" dirty="0"/>
                        <a:t>Si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30</a:t>
                      </a:r>
                      <a:r>
                        <a:rPr lang="it-IT" sz="1300" b="1" dirty="0"/>
                        <a:t>S</a:t>
                      </a:r>
                      <a:endParaRPr lang="en-GB" sz="1300" b="1" dirty="0"/>
                    </a:p>
                    <a:p>
                      <a:pPr algn="ct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31</a:t>
                      </a:r>
                      <a:r>
                        <a:rPr lang="it-IT" sz="1300" b="1" baseline="0" dirty="0">
                          <a:solidFill>
                            <a:srgbClr val="7030A0"/>
                          </a:solidFill>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2.8E7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49</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32</a:t>
                      </a:r>
                      <a:r>
                        <a:rPr lang="it-IT" sz="1300" b="1" baseline="0" dirty="0">
                          <a:solidFill>
                            <a:srgbClr val="7030A0"/>
                          </a:solidFill>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1.1E7</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33</a:t>
                      </a:r>
                      <a:r>
                        <a:rPr lang="it-IT" sz="1300" b="1" baseline="0" dirty="0">
                          <a:solidFill>
                            <a:srgbClr val="7030A0"/>
                          </a:solidFill>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3.5E6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rgbClr val="7030A0"/>
                          </a:solidFill>
                        </a:rPr>
                        <a:t>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34</a:t>
                      </a:r>
                      <a:r>
                        <a:rPr lang="it-IT" sz="1300" b="1" baseline="0" dirty="0">
                          <a:solidFill>
                            <a:srgbClr val="7030A0"/>
                          </a:solidFill>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1E6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35</a:t>
                      </a:r>
                      <a:r>
                        <a:rPr lang="it-IT" sz="1300" b="1" baseline="0" dirty="0">
                          <a:solidFill>
                            <a:srgbClr val="7030A0"/>
                          </a:solidFill>
                        </a:rPr>
                        <a:t>Si</a:t>
                      </a:r>
                    </a:p>
                    <a:p>
                      <a:pPr algn="ctr"/>
                      <a:r>
                        <a:rPr lang="it-IT" sz="1300" b="1" baseline="0" dirty="0">
                          <a:solidFill>
                            <a:srgbClr val="7030A0"/>
                          </a:solidFill>
                        </a:rPr>
                        <a:t>1.7E5</a:t>
                      </a:r>
                    </a:p>
                    <a:p>
                      <a:pPr algn="ctr"/>
                      <a:r>
                        <a:rPr lang="it-IT" sz="1300" b="1" baseline="0"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36</a:t>
                      </a:r>
                      <a:r>
                        <a:rPr lang="it-IT" sz="1300" b="1" baseline="0" dirty="0">
                          <a:solidFill>
                            <a:srgbClr val="7030A0"/>
                          </a:solidFill>
                        </a:rPr>
                        <a:t>Si</a:t>
                      </a:r>
                      <a:endParaRPr lang="en-GB" sz="1300" b="1" dirty="0">
                        <a:solidFill>
                          <a:srgbClr val="7030A0"/>
                        </a:solidFill>
                      </a:endParaRPr>
                    </a:p>
                    <a:p>
                      <a:pPr algn="ctr"/>
                      <a:r>
                        <a:rPr lang="en-GB" sz="1300" b="1" dirty="0">
                          <a:solidFill>
                            <a:srgbClr val="7030A0"/>
                          </a:solidFill>
                        </a:rPr>
                        <a:t>2.5E4</a:t>
                      </a:r>
                    </a:p>
                    <a:p>
                      <a:pPr algn="ctr"/>
                      <a:r>
                        <a:rPr lang="en-GB" sz="1300" b="1" dirty="0">
                          <a:solidFill>
                            <a:srgbClr val="7030A0"/>
                          </a:solidFill>
                        </a:rPr>
                        <a:t>50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solidFill>
                            <a:srgbClr val="7030A0"/>
                          </a:solidFill>
                        </a:rPr>
                        <a:t>37</a:t>
                      </a:r>
                      <a:r>
                        <a:rPr lang="it-IT" sz="1300" b="1" baseline="0" dirty="0">
                          <a:solidFill>
                            <a:srgbClr val="7030A0"/>
                          </a:solidFill>
                        </a:rPr>
                        <a:t>Si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2.5E2</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0" dirty="0">
                          <a:solidFill>
                            <a:srgbClr val="7030A0"/>
                          </a:solidFill>
                        </a:rPr>
                        <a:t>50</a:t>
                      </a:r>
                      <a:endParaRPr lang="en-GB" sz="1300" b="1"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38</a:t>
                      </a:r>
                      <a:r>
                        <a:rPr lang="it-IT" sz="1300" b="1" baseline="0" dirty="0"/>
                        <a:t>Si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300" b="1" baseline="30000" dirty="0"/>
                        <a:t>39</a:t>
                      </a:r>
                      <a:r>
                        <a:rPr lang="it-IT" sz="1300" b="1" baseline="0" dirty="0"/>
                        <a:t>Si</a:t>
                      </a:r>
                      <a:endParaRPr lang="en-GB" sz="13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3415077330"/>
                  </a:ext>
                </a:extLst>
              </a:tr>
              <a:tr h="72000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25</a:t>
                      </a:r>
                      <a:r>
                        <a:rPr lang="it-IT" sz="1300" b="1" dirty="0">
                          <a:solidFill>
                            <a:srgbClr val="7030A0"/>
                          </a:solidFill>
                        </a:rPr>
                        <a:t>Al</a:t>
                      </a:r>
                    </a:p>
                    <a:p>
                      <a:pPr algn="ctr"/>
                      <a:r>
                        <a:rPr lang="it-IT" sz="1300" b="1" baseline="0" dirty="0">
                          <a:solidFill>
                            <a:srgbClr val="7030A0"/>
                          </a:solidFill>
                        </a:rPr>
                        <a:t>6.7E5</a:t>
                      </a:r>
                    </a:p>
                    <a:p>
                      <a:pPr algn="ctr"/>
                      <a:r>
                        <a:rPr lang="it-IT" sz="1300" b="1" baseline="0" dirty="0">
                          <a:solidFill>
                            <a:srgbClr val="7030A0"/>
                          </a:solidFill>
                        </a:rPr>
                        <a:t>51</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26</a:t>
                      </a:r>
                      <a:r>
                        <a:rPr lang="it-IT" sz="1300" b="1" baseline="0" dirty="0">
                          <a:solidFill>
                            <a:srgbClr val="7030A0"/>
                          </a:solidFill>
                        </a:rPr>
                        <a:t>Al</a:t>
                      </a:r>
                    </a:p>
                    <a:p>
                      <a:pPr algn="ctr"/>
                      <a:r>
                        <a:rPr lang="it-IT" sz="1300" b="1" baseline="0" dirty="0">
                          <a:solidFill>
                            <a:srgbClr val="7030A0"/>
                          </a:solidFill>
                        </a:rPr>
                        <a:t>3E6</a:t>
                      </a:r>
                    </a:p>
                    <a:p>
                      <a:pPr algn="ctr"/>
                      <a:r>
                        <a:rPr lang="en-GB" sz="1300" b="1" baseline="0" dirty="0">
                          <a:solidFill>
                            <a:srgbClr val="7030A0"/>
                          </a:solidFill>
                        </a:rPr>
                        <a:t>51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27</a:t>
                      </a:r>
                      <a:r>
                        <a:rPr lang="it-IT" sz="1300" b="1" baseline="0" dirty="0"/>
                        <a:t>Al</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28</a:t>
                      </a:r>
                      <a:r>
                        <a:rPr lang="it-IT" sz="1300" b="1" baseline="0" dirty="0">
                          <a:solidFill>
                            <a:srgbClr val="7030A0"/>
                          </a:solidFill>
                        </a:rPr>
                        <a:t>Al</a:t>
                      </a:r>
                    </a:p>
                    <a:p>
                      <a:pPr algn="ctr"/>
                      <a:r>
                        <a:rPr lang="it-IT" sz="1300" b="1" baseline="0" dirty="0">
                          <a:solidFill>
                            <a:srgbClr val="7030A0"/>
                          </a:solidFill>
                        </a:rPr>
                        <a:t>1.6E7</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29</a:t>
                      </a:r>
                      <a:r>
                        <a:rPr lang="it-IT" sz="1300" b="1" baseline="0" dirty="0">
                          <a:solidFill>
                            <a:srgbClr val="7030A0"/>
                          </a:solidFill>
                        </a:rPr>
                        <a:t>Al</a:t>
                      </a:r>
                    </a:p>
                    <a:p>
                      <a:pPr algn="ctr"/>
                      <a:r>
                        <a:rPr lang="it-IT" sz="1300" b="1" baseline="0" dirty="0">
                          <a:solidFill>
                            <a:srgbClr val="7030A0"/>
                          </a:solidFill>
                        </a:rPr>
                        <a:t>1.1E7</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30</a:t>
                      </a:r>
                      <a:r>
                        <a:rPr lang="it-IT" sz="1300" b="1" baseline="0" dirty="0">
                          <a:solidFill>
                            <a:srgbClr val="7030A0"/>
                          </a:solidFill>
                        </a:rPr>
                        <a:t>Al</a:t>
                      </a:r>
                    </a:p>
                    <a:p>
                      <a:pPr algn="ctr"/>
                      <a:r>
                        <a:rPr lang="it-IT" sz="1300" b="1" baseline="0" dirty="0">
                          <a:solidFill>
                            <a:srgbClr val="7030A0"/>
                          </a:solidFill>
                        </a:rPr>
                        <a:t>5.9E6</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31</a:t>
                      </a:r>
                      <a:r>
                        <a:rPr lang="it-IT" sz="1300" b="1" baseline="0" dirty="0">
                          <a:solidFill>
                            <a:srgbClr val="7030A0"/>
                          </a:solidFill>
                        </a:rPr>
                        <a:t>Al</a:t>
                      </a:r>
                    </a:p>
                    <a:p>
                      <a:pPr algn="ctr"/>
                      <a:r>
                        <a:rPr lang="it-IT" sz="1300" b="1" baseline="0" dirty="0">
                          <a:solidFill>
                            <a:srgbClr val="7030A0"/>
                          </a:solidFill>
                        </a:rPr>
                        <a:t>1.1E6</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32</a:t>
                      </a:r>
                      <a:r>
                        <a:rPr lang="it-IT" sz="1300" b="1" baseline="0" dirty="0">
                          <a:solidFill>
                            <a:srgbClr val="7030A0"/>
                          </a:solidFill>
                        </a:rPr>
                        <a:t>Al</a:t>
                      </a:r>
                    </a:p>
                    <a:p>
                      <a:pPr algn="ctr"/>
                      <a:r>
                        <a:rPr lang="it-IT" sz="1300" b="1" baseline="0" dirty="0">
                          <a:solidFill>
                            <a:srgbClr val="7030A0"/>
                          </a:solidFill>
                        </a:rPr>
                        <a:t>2.2E5</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33</a:t>
                      </a:r>
                      <a:r>
                        <a:rPr lang="it-IT" sz="1300" b="1" baseline="0" dirty="0">
                          <a:solidFill>
                            <a:srgbClr val="7030A0"/>
                          </a:solidFill>
                        </a:rPr>
                        <a:t>Al</a:t>
                      </a:r>
                    </a:p>
                    <a:p>
                      <a:pPr algn="ctr"/>
                      <a:r>
                        <a:rPr lang="it-IT" sz="1300" b="1" baseline="0" dirty="0">
                          <a:solidFill>
                            <a:srgbClr val="7030A0"/>
                          </a:solidFill>
                        </a:rPr>
                        <a:t>3.1E4</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34</a:t>
                      </a:r>
                      <a:r>
                        <a:rPr lang="it-IT" sz="1300" b="1" baseline="0" dirty="0">
                          <a:solidFill>
                            <a:srgbClr val="7030A0"/>
                          </a:solidFill>
                        </a:rPr>
                        <a:t>Al</a:t>
                      </a:r>
                    </a:p>
                    <a:p>
                      <a:pPr algn="ctr"/>
                      <a:r>
                        <a:rPr lang="it-IT" sz="1300" b="1" baseline="0" dirty="0">
                          <a:solidFill>
                            <a:srgbClr val="7030A0"/>
                          </a:solidFill>
                        </a:rPr>
                        <a:t>4.3E3</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35</a:t>
                      </a:r>
                      <a:r>
                        <a:rPr lang="it-IT" sz="1300" b="1" baseline="0" dirty="0">
                          <a:solidFill>
                            <a:srgbClr val="7030A0"/>
                          </a:solidFill>
                        </a:rPr>
                        <a:t>Al</a:t>
                      </a:r>
                    </a:p>
                    <a:p>
                      <a:pPr algn="ctr"/>
                      <a:r>
                        <a:rPr lang="it-IT" sz="1300" b="1" baseline="0" dirty="0">
                          <a:solidFill>
                            <a:srgbClr val="7030A0"/>
                          </a:solidFill>
                        </a:rPr>
                        <a:t>5.5E2</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solidFill>
                            <a:srgbClr val="7030A0"/>
                          </a:solidFill>
                        </a:rPr>
                        <a:t>36</a:t>
                      </a:r>
                      <a:r>
                        <a:rPr lang="it-IT" sz="1300" b="1" baseline="0" dirty="0">
                          <a:solidFill>
                            <a:srgbClr val="7030A0"/>
                          </a:solidFill>
                        </a:rPr>
                        <a:t>Al</a:t>
                      </a:r>
                    </a:p>
                    <a:p>
                      <a:pPr algn="ctr"/>
                      <a:r>
                        <a:rPr lang="it-IT" sz="1300" b="1" baseline="0" dirty="0">
                          <a:solidFill>
                            <a:srgbClr val="7030A0"/>
                          </a:solidFill>
                        </a:rPr>
                        <a:t>5</a:t>
                      </a:r>
                    </a:p>
                    <a:p>
                      <a:pPr algn="ctr"/>
                      <a:r>
                        <a:rPr lang="it-IT" sz="1300" b="1" baseline="0" dirty="0">
                          <a:solidFill>
                            <a:srgbClr val="7030A0"/>
                          </a:solidFill>
                        </a:rPr>
                        <a:t>50</a:t>
                      </a:r>
                      <a:endParaRPr lang="en-GB" sz="1300" b="1" baseline="0" dirty="0">
                        <a:solidFill>
                          <a:srgbClr val="7030A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37</a:t>
                      </a:r>
                      <a:r>
                        <a:rPr lang="it-IT" sz="1300" b="1" baseline="0" dirty="0"/>
                        <a:t>Al</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it-IT" sz="1300" b="1" baseline="30000" dirty="0"/>
                        <a:t>38</a:t>
                      </a:r>
                      <a:r>
                        <a:rPr lang="it-IT" sz="1300" b="1" baseline="0" dirty="0"/>
                        <a:t>Al</a:t>
                      </a:r>
                      <a:endParaRPr lang="en-GB" sz="1300" b="1" baseline="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881334232"/>
                  </a:ext>
                </a:extLst>
              </a:tr>
            </a:tbl>
          </a:graphicData>
        </a:graphic>
      </p:graphicFrame>
      <p:sp>
        <p:nvSpPr>
          <p:cNvPr id="10" name="CasellaDiTesto 9">
            <a:extLst>
              <a:ext uri="{FF2B5EF4-FFF2-40B4-BE49-F238E27FC236}">
                <a16:creationId xmlns:a16="http://schemas.microsoft.com/office/drawing/2014/main" id="{7E89D9A0-23E5-477B-9462-F45F19593A70}"/>
              </a:ext>
            </a:extLst>
          </p:cNvPr>
          <p:cNvSpPr txBox="1"/>
          <p:nvPr/>
        </p:nvSpPr>
        <p:spPr>
          <a:xfrm>
            <a:off x="1105786" y="42526"/>
            <a:ext cx="4136066" cy="369332"/>
          </a:xfrm>
          <a:prstGeom prst="rect">
            <a:avLst/>
          </a:prstGeom>
          <a:noFill/>
        </p:spPr>
        <p:txBody>
          <a:bodyPr wrap="square" rtlCol="0">
            <a:spAutoFit/>
          </a:bodyPr>
          <a:lstStyle/>
          <a:p>
            <a:r>
              <a:rPr lang="it-IT" b="1" baseline="30000" dirty="0">
                <a:solidFill>
                  <a:srgbClr val="FF0000"/>
                </a:solidFill>
                <a:latin typeface="Calibri" panose="020F0502020204030204"/>
              </a:rPr>
              <a:t>40</a:t>
            </a:r>
            <a:r>
              <a:rPr lang="it-IT" b="1" dirty="0">
                <a:solidFill>
                  <a:srgbClr val="FF0000"/>
                </a:solidFill>
                <a:latin typeface="Calibri" panose="020F0502020204030204"/>
              </a:rPr>
              <a:t>Ar</a:t>
            </a:r>
            <a:r>
              <a:rPr lang="it-IT" b="1" baseline="30000" dirty="0">
                <a:solidFill>
                  <a:srgbClr val="FF0000"/>
                </a:solidFill>
                <a:latin typeface="Calibri" panose="020F0502020204030204"/>
              </a:rPr>
              <a:t>18+</a:t>
            </a:r>
            <a:r>
              <a:rPr lang="it-IT" b="1" dirty="0">
                <a:solidFill>
                  <a:srgbClr val="FF0000"/>
                </a:solidFill>
                <a:latin typeface="Calibri" panose="020F0502020204030204"/>
              </a:rPr>
              <a:t> @ 60 </a:t>
            </a:r>
            <a:r>
              <a:rPr lang="it-IT" b="1" dirty="0" err="1">
                <a:solidFill>
                  <a:srgbClr val="FF0000"/>
                </a:solidFill>
                <a:latin typeface="Calibri" panose="020F0502020204030204"/>
              </a:rPr>
              <a:t>AMeV</a:t>
            </a:r>
            <a:r>
              <a:rPr lang="it-IT" b="1" dirty="0">
                <a:solidFill>
                  <a:srgbClr val="FF0000"/>
                </a:solidFill>
                <a:latin typeface="Calibri" panose="020F0502020204030204"/>
              </a:rPr>
              <a:t> 2 kW on 500 </a:t>
            </a:r>
            <a:r>
              <a:rPr lang="it-IT" b="1" dirty="0" err="1">
                <a:solidFill>
                  <a:srgbClr val="FF0000"/>
                </a:solidFill>
                <a:latin typeface="Calibri" panose="020F0502020204030204"/>
              </a:rPr>
              <a:t>um</a:t>
            </a:r>
            <a:r>
              <a:rPr lang="it-IT" b="1" dirty="0">
                <a:solidFill>
                  <a:srgbClr val="FF0000"/>
                </a:solidFill>
                <a:latin typeface="Calibri" panose="020F0502020204030204"/>
              </a:rPr>
              <a:t> </a:t>
            </a:r>
            <a:r>
              <a:rPr lang="it-IT" b="1" baseline="30000" dirty="0">
                <a:solidFill>
                  <a:srgbClr val="FF0000"/>
                </a:solidFill>
                <a:latin typeface="Calibri" panose="020F0502020204030204"/>
              </a:rPr>
              <a:t>9</a:t>
            </a:r>
            <a:r>
              <a:rPr lang="it-IT" b="1" dirty="0">
                <a:solidFill>
                  <a:srgbClr val="FF0000"/>
                </a:solidFill>
                <a:latin typeface="Calibri" panose="020F0502020204030204"/>
              </a:rPr>
              <a:t>Be</a:t>
            </a:r>
            <a:endParaRPr lang="en-GB" b="1" dirty="0">
              <a:solidFill>
                <a:srgbClr val="FF0000"/>
              </a:solidFill>
              <a:latin typeface="Calibri" panose="020F0502020204030204"/>
            </a:endParaRPr>
          </a:p>
        </p:txBody>
      </p:sp>
    </p:spTree>
    <p:extLst>
      <p:ext uri="{BB962C8B-B14F-4D97-AF65-F5344CB8AC3E}">
        <p14:creationId xmlns:p14="http://schemas.microsoft.com/office/powerpoint/2010/main" val="721361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EE748AF-2A91-4E0C-902E-D60FC194E62E}"/>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Our</a:t>
            </a:r>
            <a:r>
              <a:rPr lang="it-IT" dirty="0">
                <a:solidFill>
                  <a:schemeClr val="bg1"/>
                </a:solidFill>
                <a:latin typeface="Calibri" panose="020F0502020204030204" pitchFamily="34" charset="0"/>
                <a:cs typeface="Calibri" panose="020F0502020204030204" pitchFamily="34" charset="0"/>
              </a:rPr>
              <a:t> future: </a:t>
            </a:r>
            <a:r>
              <a:rPr lang="it-IT" dirty="0" err="1">
                <a:solidFill>
                  <a:schemeClr val="bg1"/>
                </a:solidFill>
                <a:latin typeface="Calibri" panose="020F0502020204030204" pitchFamily="34" charset="0"/>
                <a:cs typeface="Calibri" panose="020F0502020204030204" pitchFamily="34" charset="0"/>
              </a:rPr>
              <a:t>FraISe</a:t>
            </a:r>
            <a:endParaRPr lang="it-IT" dirty="0">
              <a:solidFill>
                <a:schemeClr val="bg1"/>
              </a:solidFill>
              <a:latin typeface="Calibri" panose="020F0502020204030204" pitchFamily="34" charset="0"/>
              <a:cs typeface="Calibri" panose="020F0502020204030204" pitchFamily="34" charset="0"/>
            </a:endParaRPr>
          </a:p>
        </p:txBody>
      </p:sp>
      <p:sp>
        <p:nvSpPr>
          <p:cNvPr id="18" name="Segnaposto numero diapositiva 17">
            <a:extLst>
              <a:ext uri="{FF2B5EF4-FFF2-40B4-BE49-F238E27FC236}">
                <a16:creationId xmlns:a16="http://schemas.microsoft.com/office/drawing/2014/main" id="{8BED95F6-AADF-4C95-B8C7-5FFD06AED76A}"/>
              </a:ext>
            </a:extLst>
          </p:cNvPr>
          <p:cNvSpPr>
            <a:spLocks noGrp="1"/>
          </p:cNvSpPr>
          <p:nvPr>
            <p:ph type="sldNum" sz="quarter" idx="12"/>
          </p:nvPr>
        </p:nvSpPr>
        <p:spPr/>
        <p:txBody>
          <a:bodyPr/>
          <a:lstStyle/>
          <a:p>
            <a:fld id="{825A1364-9D83-4D37-A282-5E5560CE45FB}" type="slidenum">
              <a:rPr lang="it-IT" smtClean="0"/>
              <a:pPr/>
              <a:t>41</a:t>
            </a:fld>
            <a:endParaRPr lang="it-IT"/>
          </a:p>
        </p:txBody>
      </p:sp>
      <p:sp>
        <p:nvSpPr>
          <p:cNvPr id="34" name="CasellaDiTesto 33">
            <a:extLst>
              <a:ext uri="{FF2B5EF4-FFF2-40B4-BE49-F238E27FC236}">
                <a16:creationId xmlns:a16="http://schemas.microsoft.com/office/drawing/2014/main" id="{621D4C70-328C-4814-92A9-7CF678C1880B}"/>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Paolo Russotto</a:t>
            </a:r>
            <a:endParaRPr lang="it-IT" sz="1050" dirty="0"/>
          </a:p>
        </p:txBody>
      </p:sp>
      <p:grpSp>
        <p:nvGrpSpPr>
          <p:cNvPr id="6" name="Gruppo 5">
            <a:extLst>
              <a:ext uri="{FF2B5EF4-FFF2-40B4-BE49-F238E27FC236}">
                <a16:creationId xmlns:a16="http://schemas.microsoft.com/office/drawing/2014/main" id="{DF660EE0-783F-4631-B401-7EC49FBBFC7E}"/>
              </a:ext>
            </a:extLst>
          </p:cNvPr>
          <p:cNvGrpSpPr/>
          <p:nvPr/>
        </p:nvGrpSpPr>
        <p:grpSpPr>
          <a:xfrm>
            <a:off x="8976320" y="5301207"/>
            <a:ext cx="3215680" cy="1556793"/>
            <a:chOff x="8976320" y="5301207"/>
            <a:chExt cx="3215680" cy="1556793"/>
          </a:xfrm>
        </p:grpSpPr>
        <p:sp>
          <p:nvSpPr>
            <p:cNvPr id="10" name="Triangolo rettangolo 9">
              <a:extLst>
                <a:ext uri="{FF2B5EF4-FFF2-40B4-BE49-F238E27FC236}">
                  <a16:creationId xmlns:a16="http://schemas.microsoft.com/office/drawing/2014/main" id="{84D24BA5-876D-4416-8179-9AA0A5DD8DA3}"/>
                </a:ext>
              </a:extLst>
            </p:cNvPr>
            <p:cNvSpPr/>
            <p:nvPr/>
          </p:nvSpPr>
          <p:spPr>
            <a:xfrm flipH="1">
              <a:off x="8976320" y="5301207"/>
              <a:ext cx="3215680" cy="1556793"/>
            </a:xfrm>
            <a:prstGeom prst="rtTriangle">
              <a:avLst/>
            </a:prstGeom>
            <a:solidFill>
              <a:srgbClr val="4F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rettangolo 4">
              <a:extLst>
                <a:ext uri="{FF2B5EF4-FFF2-40B4-BE49-F238E27FC236}">
                  <a16:creationId xmlns:a16="http://schemas.microsoft.com/office/drawing/2014/main" id="{5BFF891A-7BB6-4F6B-9D6F-FE0005EC2739}"/>
                </a:ext>
              </a:extLst>
            </p:cNvPr>
            <p:cNvSpPr/>
            <p:nvPr/>
          </p:nvSpPr>
          <p:spPr>
            <a:xfrm flipH="1">
              <a:off x="9120336" y="5373216"/>
              <a:ext cx="3071664" cy="1482513"/>
            </a:xfrm>
            <a:prstGeom prst="rtTriangle">
              <a:avLst/>
            </a:prstGeom>
            <a:solidFill>
              <a:srgbClr val="002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descr="Immagine che contiene testo&#10;&#10;Descrizione generata automaticamente">
              <a:extLst>
                <a:ext uri="{FF2B5EF4-FFF2-40B4-BE49-F238E27FC236}">
                  <a16:creationId xmlns:a16="http://schemas.microsoft.com/office/drawing/2014/main" id="{E65E617A-576C-42BD-B7C7-6AD93328A2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2754" y="6309320"/>
              <a:ext cx="2001918" cy="526636"/>
            </a:xfrm>
            <a:prstGeom prst="rect">
              <a:avLst/>
            </a:prstGeom>
          </p:spPr>
        </p:pic>
        <p:pic>
          <p:nvPicPr>
            <p:cNvPr id="4" name="Elemento grafico 3">
              <a:extLst>
                <a:ext uri="{FF2B5EF4-FFF2-40B4-BE49-F238E27FC236}">
                  <a16:creationId xmlns:a16="http://schemas.microsoft.com/office/drawing/2014/main" id="{E19A2672-6E44-4A93-B958-070146D20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98820" y="5643340"/>
              <a:ext cx="638175" cy="323850"/>
            </a:xfrm>
            <a:prstGeom prst="rect">
              <a:avLst/>
            </a:prstGeom>
          </p:spPr>
        </p:pic>
      </p:grpSp>
      <p:sp>
        <p:nvSpPr>
          <p:cNvPr id="12" name="CasellaDiTesto 11">
            <a:extLst>
              <a:ext uri="{FF2B5EF4-FFF2-40B4-BE49-F238E27FC236}">
                <a16:creationId xmlns:a16="http://schemas.microsoft.com/office/drawing/2014/main" id="{FE031044-B70B-4FA1-993E-6AC555D4E703}"/>
              </a:ext>
            </a:extLst>
          </p:cNvPr>
          <p:cNvSpPr txBox="1"/>
          <p:nvPr/>
        </p:nvSpPr>
        <p:spPr>
          <a:xfrm>
            <a:off x="119336" y="527074"/>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Text</a:t>
            </a:r>
          </a:p>
        </p:txBody>
      </p:sp>
      <p:sp>
        <p:nvSpPr>
          <p:cNvPr id="11" name="CasellaDiTesto 10">
            <a:extLst>
              <a:ext uri="{FF2B5EF4-FFF2-40B4-BE49-F238E27FC236}">
                <a16:creationId xmlns:a16="http://schemas.microsoft.com/office/drawing/2014/main" id="{C62B1948-DABA-4E4C-A426-119999771A3B}"/>
              </a:ext>
            </a:extLst>
          </p:cNvPr>
          <p:cNvSpPr txBox="1"/>
          <p:nvPr/>
        </p:nvSpPr>
        <p:spPr>
          <a:xfrm>
            <a:off x="-23464" y="4049777"/>
            <a:ext cx="6352266" cy="2646878"/>
          </a:xfrm>
          <a:prstGeom prst="rect">
            <a:avLst/>
          </a:prstGeom>
          <a:noFill/>
        </p:spPr>
        <p:txBody>
          <a:bodyPr wrap="square" rtlCol="0">
            <a:spAutoFit/>
          </a:bodyPr>
          <a:lstStyle/>
          <a:p>
            <a:r>
              <a:rPr lang="it-IT" sz="1600" dirty="0"/>
              <a:t>Some </a:t>
            </a:r>
            <a:r>
              <a:rPr lang="it-IT" sz="1600" dirty="0" err="1"/>
              <a:t>refs</a:t>
            </a:r>
            <a:r>
              <a:rPr lang="it-IT" sz="1600" dirty="0"/>
              <a:t>:</a:t>
            </a:r>
          </a:p>
          <a:p>
            <a:pPr marL="285750" indent="-285750">
              <a:buFont typeface="Arial" panose="020B0604020202020204" pitchFamily="34" charset="0"/>
              <a:buChar char="•"/>
            </a:pPr>
            <a:r>
              <a:rPr lang="it-IT" sz="1600" dirty="0"/>
              <a:t>P. Russotto et al.,  J. </a:t>
            </a:r>
            <a:r>
              <a:rPr lang="it-IT" sz="1600" dirty="0" err="1"/>
              <a:t>Physics</a:t>
            </a:r>
            <a:r>
              <a:rPr lang="it-IT" sz="1600" dirty="0"/>
              <a:t>: Conf. Ser., 1014 (2018) 012016;</a:t>
            </a:r>
          </a:p>
          <a:p>
            <a:pPr marL="285750" indent="-285750">
              <a:buFont typeface="Arial" panose="020B0604020202020204" pitchFamily="34" charset="0"/>
              <a:buChar char="•"/>
            </a:pPr>
            <a:r>
              <a:rPr lang="it-IT" sz="1600" dirty="0"/>
              <a:t>N.S. Martorana, Nuovo Cimento 44 C (2021) 1 and LNS report 2019-2020;</a:t>
            </a:r>
          </a:p>
          <a:p>
            <a:pPr marL="285750" indent="-285750">
              <a:buFont typeface="Arial" panose="020B0604020202020204" pitchFamily="34" charset="0"/>
              <a:buChar char="•"/>
            </a:pPr>
            <a:r>
              <a:rPr lang="it-IT" sz="1600" dirty="0"/>
              <a:t>F. Risitano, Master </a:t>
            </a:r>
            <a:r>
              <a:rPr lang="it-IT" sz="1600" dirty="0" err="1"/>
              <a:t>thesis</a:t>
            </a:r>
            <a:r>
              <a:rPr lang="it-IT" sz="1600" dirty="0"/>
              <a:t> </a:t>
            </a:r>
            <a:r>
              <a:rPr lang="it-IT" sz="1600" dirty="0" err="1"/>
              <a:t>Univ</a:t>
            </a:r>
            <a:r>
              <a:rPr lang="it-IT" sz="1600" dirty="0"/>
              <a:t>. Of Messina 2020 and LNS report 2020;</a:t>
            </a:r>
          </a:p>
          <a:p>
            <a:pPr marL="285750" indent="-285750">
              <a:buFont typeface="Arial" panose="020B0604020202020204" pitchFamily="34" charset="0"/>
              <a:buChar char="•"/>
            </a:pPr>
            <a:r>
              <a:rPr lang="it-IT" sz="1600" dirty="0"/>
              <a:t>A.D. Russo et al., </a:t>
            </a:r>
            <a:r>
              <a:rPr lang="it-IT" sz="1600" dirty="0" err="1"/>
              <a:t>Nucl</a:t>
            </a:r>
            <a:r>
              <a:rPr lang="it-IT" sz="1600" dirty="0"/>
              <a:t>. </a:t>
            </a:r>
            <a:r>
              <a:rPr lang="it-IT" sz="1600" dirty="0" err="1"/>
              <a:t>Instrum</a:t>
            </a:r>
            <a:r>
              <a:rPr lang="it-IT" sz="1600" dirty="0"/>
              <a:t>. Methods B, 463 (2020) 418.</a:t>
            </a:r>
          </a:p>
          <a:p>
            <a:pPr marL="285750" indent="-285750">
              <a:buFont typeface="Arial" panose="020B0604020202020204" pitchFamily="34" charset="0"/>
              <a:buChar char="•"/>
            </a:pPr>
            <a:r>
              <a:rPr lang="it-IT" sz="1600" dirty="0"/>
              <a:t>F. Risitano, in press on Nuovo Cimento  C </a:t>
            </a:r>
          </a:p>
          <a:p>
            <a:pPr marL="285750" indent="-285750">
              <a:buFont typeface="Arial" panose="020B0604020202020204" pitchFamily="34" charset="0"/>
              <a:buChar char="•"/>
            </a:pPr>
            <a:r>
              <a:rPr lang="it-IT" sz="1600" dirty="0"/>
              <a:t>N.S. Martorana, </a:t>
            </a:r>
            <a:r>
              <a:rPr lang="it-IT" sz="1600" dirty="0" err="1"/>
              <a:t>Proceedings</a:t>
            </a:r>
            <a:r>
              <a:rPr lang="it-IT" sz="1600" dirty="0"/>
              <a:t> of IWM-EC 2021, to be </a:t>
            </a:r>
            <a:r>
              <a:rPr lang="it-IT" sz="1600" dirty="0" err="1"/>
              <a:t>published</a:t>
            </a:r>
            <a:r>
              <a:rPr lang="it-IT" sz="1600" dirty="0"/>
              <a:t> in Nuovo Cimento C</a:t>
            </a:r>
            <a:endParaRPr lang="en-GB" sz="1600" dirty="0"/>
          </a:p>
        </p:txBody>
      </p:sp>
      <p:grpSp>
        <p:nvGrpSpPr>
          <p:cNvPr id="13" name="Gruppo 12">
            <a:extLst>
              <a:ext uri="{FF2B5EF4-FFF2-40B4-BE49-F238E27FC236}">
                <a16:creationId xmlns:a16="http://schemas.microsoft.com/office/drawing/2014/main" id="{8BD4C943-6F4B-4C4A-81A4-2485D4426DEE}"/>
              </a:ext>
            </a:extLst>
          </p:cNvPr>
          <p:cNvGrpSpPr/>
          <p:nvPr/>
        </p:nvGrpSpPr>
        <p:grpSpPr>
          <a:xfrm>
            <a:off x="5947647" y="438775"/>
            <a:ext cx="6314821" cy="5429519"/>
            <a:chOff x="7004919" y="1830"/>
            <a:chExt cx="6314821" cy="5429519"/>
          </a:xfrm>
        </p:grpSpPr>
        <p:pic>
          <p:nvPicPr>
            <p:cNvPr id="14" name="table">
              <a:extLst>
                <a:ext uri="{FF2B5EF4-FFF2-40B4-BE49-F238E27FC236}">
                  <a16:creationId xmlns:a16="http://schemas.microsoft.com/office/drawing/2014/main" id="{AD88DCAF-45B2-4262-BF8B-3B9A1CDA24CB}"/>
                </a:ext>
              </a:extLst>
            </p:cNvPr>
            <p:cNvPicPr>
              <a:picLocks noChangeAspect="1"/>
            </p:cNvPicPr>
            <p:nvPr/>
          </p:nvPicPr>
          <p:blipFill rotWithShape="1">
            <a:blip r:embed="rId7"/>
            <a:srcRect r="66932"/>
            <a:stretch/>
          </p:blipFill>
          <p:spPr>
            <a:xfrm>
              <a:off x="8179873" y="610429"/>
              <a:ext cx="2385684" cy="4820920"/>
            </a:xfrm>
            <a:prstGeom prst="rect">
              <a:avLst/>
            </a:prstGeom>
          </p:spPr>
        </p:pic>
        <p:sp>
          <p:nvSpPr>
            <p:cNvPr id="15" name="Rectangle 2">
              <a:extLst>
                <a:ext uri="{FF2B5EF4-FFF2-40B4-BE49-F238E27FC236}">
                  <a16:creationId xmlns:a16="http://schemas.microsoft.com/office/drawing/2014/main" id="{90D43578-82F1-418D-8F82-E8CCA315CA87}"/>
                </a:ext>
              </a:extLst>
            </p:cNvPr>
            <p:cNvSpPr>
              <a:spLocks noChangeArrowheads="1"/>
            </p:cNvSpPr>
            <p:nvPr/>
          </p:nvSpPr>
          <p:spPr bwMode="auto">
            <a:xfrm>
              <a:off x="7004919" y="1830"/>
              <a:ext cx="4735592" cy="502958"/>
            </a:xfrm>
            <a:prstGeom prst="rect">
              <a:avLst/>
            </a:prstGeom>
            <a:noFill/>
            <a:ln w="9525">
              <a:noFill/>
              <a:round/>
              <a:headEnd/>
              <a:tailEnd/>
            </a:ln>
            <a:effectLst/>
          </p:spPr>
          <p:txBody>
            <a:bodyPr lIns="90000" tIns="45000" rIns="90000" bIns="45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b="1" dirty="0" err="1">
                  <a:solidFill>
                    <a:srgbClr val="0033CC"/>
                  </a:solidFill>
                  <a:latin typeface="Garamond" panose="02020404030301010803" pitchFamily="18" charset="0"/>
                </a:rPr>
                <a:t>Studied</a:t>
              </a:r>
              <a:r>
                <a:rPr lang="it-IT" sz="2800" b="1" dirty="0">
                  <a:solidFill>
                    <a:srgbClr val="0033CC"/>
                  </a:solidFill>
                  <a:latin typeface="Garamond" panose="02020404030301010803" pitchFamily="18" charset="0"/>
                </a:rPr>
                <a:t> </a:t>
              </a:r>
              <a:r>
                <a:rPr lang="it-IT" sz="2800" b="1" dirty="0" err="1">
                  <a:solidFill>
                    <a:srgbClr val="0033CC"/>
                  </a:solidFill>
                  <a:latin typeface="Garamond" panose="02020404030301010803" pitchFamily="18" charset="0"/>
                </a:rPr>
                <a:t>cases</a:t>
              </a:r>
              <a:endParaRPr lang="it-IT" sz="2800" b="1" dirty="0">
                <a:solidFill>
                  <a:srgbClr val="0033CC"/>
                </a:solidFill>
                <a:latin typeface="Garamond" panose="02020404030301010803" pitchFamily="18" charset="0"/>
              </a:endParaRPr>
            </a:p>
          </p:txBody>
        </p:sp>
        <p:sp>
          <p:nvSpPr>
            <p:cNvPr id="16" name="Freccia a destra 15">
              <a:extLst>
                <a:ext uri="{FF2B5EF4-FFF2-40B4-BE49-F238E27FC236}">
                  <a16:creationId xmlns:a16="http://schemas.microsoft.com/office/drawing/2014/main" id="{DAE80A9B-256D-4845-B6DC-FBEDFE8705B0}"/>
                </a:ext>
              </a:extLst>
            </p:cNvPr>
            <p:cNvSpPr/>
            <p:nvPr/>
          </p:nvSpPr>
          <p:spPr>
            <a:xfrm>
              <a:off x="7448353" y="2129096"/>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16">
              <a:extLst>
                <a:ext uri="{FF2B5EF4-FFF2-40B4-BE49-F238E27FC236}">
                  <a16:creationId xmlns:a16="http://schemas.microsoft.com/office/drawing/2014/main" id="{53530CFA-C504-4637-A0D2-9A3C7322EED7}"/>
                </a:ext>
              </a:extLst>
            </p:cNvPr>
            <p:cNvSpPr/>
            <p:nvPr/>
          </p:nvSpPr>
          <p:spPr>
            <a:xfrm>
              <a:off x="7413346" y="3972883"/>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ccia a destra 19">
              <a:extLst>
                <a:ext uri="{FF2B5EF4-FFF2-40B4-BE49-F238E27FC236}">
                  <a16:creationId xmlns:a16="http://schemas.microsoft.com/office/drawing/2014/main" id="{70408D0E-8758-46B7-BD92-A2BF40B856AA}"/>
                </a:ext>
              </a:extLst>
            </p:cNvPr>
            <p:cNvSpPr/>
            <p:nvPr/>
          </p:nvSpPr>
          <p:spPr>
            <a:xfrm>
              <a:off x="7393809" y="4657177"/>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ccia a destra 20">
              <a:extLst>
                <a:ext uri="{FF2B5EF4-FFF2-40B4-BE49-F238E27FC236}">
                  <a16:creationId xmlns:a16="http://schemas.microsoft.com/office/drawing/2014/main" id="{A9D810E3-2D9E-42C6-9278-24BE805EF744}"/>
                </a:ext>
              </a:extLst>
            </p:cNvPr>
            <p:cNvSpPr/>
            <p:nvPr/>
          </p:nvSpPr>
          <p:spPr>
            <a:xfrm>
              <a:off x="7393809" y="4997705"/>
              <a:ext cx="731520" cy="325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asellaDiTesto 21">
              <a:extLst>
                <a:ext uri="{FF2B5EF4-FFF2-40B4-BE49-F238E27FC236}">
                  <a16:creationId xmlns:a16="http://schemas.microsoft.com/office/drawing/2014/main" id="{BB9807AE-7C4C-4832-8FDA-6CDC1FF242C7}"/>
                </a:ext>
              </a:extLst>
            </p:cNvPr>
            <p:cNvSpPr txBox="1"/>
            <p:nvPr/>
          </p:nvSpPr>
          <p:spPr>
            <a:xfrm>
              <a:off x="10495090" y="1440892"/>
              <a:ext cx="2824650" cy="1569660"/>
            </a:xfrm>
            <a:prstGeom prst="rect">
              <a:avLst/>
            </a:prstGeom>
            <a:noFill/>
          </p:spPr>
          <p:txBody>
            <a:bodyPr wrap="square" rtlCol="0">
              <a:spAutoFit/>
            </a:bodyPr>
            <a:lstStyle/>
            <a:p>
              <a:pPr algn="ctr"/>
              <a:r>
                <a:rPr lang="en-US" sz="1600" dirty="0"/>
                <a:t>In the following:</a:t>
              </a:r>
            </a:p>
            <a:p>
              <a:pPr algn="ctr"/>
              <a:r>
                <a:rPr lang="en-US" sz="1600" dirty="0"/>
                <a:t>-Al 100 um homogenous degrader on symmetry plane</a:t>
              </a:r>
            </a:p>
            <a:p>
              <a:pPr algn="ctr"/>
              <a:endParaRPr lang="en-US" sz="1600" dirty="0"/>
            </a:p>
            <a:p>
              <a:pPr algn="ctr"/>
              <a:r>
                <a:rPr lang="en-US" sz="1600" dirty="0"/>
                <a:t>-100 um </a:t>
              </a:r>
              <a:r>
                <a:rPr lang="en-US" sz="1600" dirty="0" err="1"/>
                <a:t>SiC</a:t>
              </a:r>
              <a:r>
                <a:rPr lang="en-US" sz="1600" dirty="0"/>
                <a:t> tagging detector at the exit</a:t>
              </a:r>
            </a:p>
          </p:txBody>
        </p:sp>
      </p:grpSp>
      <p:graphicFrame>
        <p:nvGraphicFramePr>
          <p:cNvPr id="24" name="Diagramma 6">
            <a:extLst>
              <a:ext uri="{FF2B5EF4-FFF2-40B4-BE49-F238E27FC236}">
                <a16:creationId xmlns:a16="http://schemas.microsoft.com/office/drawing/2014/main" id="{A4E50E1A-6A69-4C16-A0DA-43ADAD1DEE4F}"/>
              </a:ext>
            </a:extLst>
          </p:cNvPr>
          <p:cNvGraphicFramePr/>
          <p:nvPr/>
        </p:nvGraphicFramePr>
        <p:xfrm>
          <a:off x="597094" y="-26793"/>
          <a:ext cx="4941794" cy="4004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5975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3277531" y="439904"/>
            <a:ext cx="6474016" cy="584775"/>
          </a:xfrm>
          <a:prstGeom prst="rect">
            <a:avLst/>
          </a:prstGeom>
          <a:noFill/>
        </p:spPr>
        <p:txBody>
          <a:bodyPr wrap="none" lIns="91440" tIns="45720" rIns="91440" bIns="45720" rtlCol="0" anchor="t">
            <a:spAutoFit/>
          </a:bodyPr>
          <a:lstStyle/>
          <a:p>
            <a:pPr algn="ctr"/>
            <a:r>
              <a:rPr lang="it-IT" sz="3200" b="1" i="1" dirty="0">
                <a:solidFill>
                  <a:srgbClr val="000090"/>
                </a:solidFill>
              </a:rPr>
              <a:t>Long </a:t>
            </a:r>
            <a:r>
              <a:rPr lang="it-IT" sz="3200" b="1" i="1" dirty="0" err="1">
                <a:solidFill>
                  <a:srgbClr val="000090"/>
                </a:solidFill>
              </a:rPr>
              <a:t>half</a:t>
            </a:r>
            <a:r>
              <a:rPr lang="it-IT" sz="3200" b="1" i="1" dirty="0">
                <a:solidFill>
                  <a:srgbClr val="000090"/>
                </a:solidFill>
              </a:rPr>
              <a:t>-life </a:t>
            </a:r>
            <a:r>
              <a:rPr lang="it-IT" sz="3200" b="1" i="1" dirty="0" err="1">
                <a:solidFill>
                  <a:srgbClr val="000090"/>
                </a:solidFill>
              </a:rPr>
              <a:t>isotopes</a:t>
            </a:r>
            <a:r>
              <a:rPr lang="it-IT" sz="3200" b="1" i="1" dirty="0">
                <a:solidFill>
                  <a:srgbClr val="000090"/>
                </a:solidFill>
              </a:rPr>
              <a:t> in batch-mode</a:t>
            </a:r>
          </a:p>
        </p:txBody>
      </p:sp>
      <p:sp>
        <p:nvSpPr>
          <p:cNvPr id="18" name="TextBox 18">
            <a:extLst>
              <a:ext uri="{FF2B5EF4-FFF2-40B4-BE49-F238E27FC236}">
                <a16:creationId xmlns:a16="http://schemas.microsoft.com/office/drawing/2014/main" id="{FBBA1463-4F0F-4D4A-9883-F954377F54A2}"/>
              </a:ext>
            </a:extLst>
          </p:cNvPr>
          <p:cNvSpPr txBox="1"/>
          <p:nvPr/>
        </p:nvSpPr>
        <p:spPr>
          <a:xfrm>
            <a:off x="2338475" y="2378422"/>
            <a:ext cx="3146900" cy="1340175"/>
          </a:xfrm>
          <a:prstGeom prst="rect">
            <a:avLst/>
          </a:prstGeom>
          <a:noFill/>
          <a:ln w="28575">
            <a:solidFill>
              <a:srgbClr val="002060"/>
            </a:solidFill>
          </a:ln>
        </p:spPr>
        <p:txBody>
          <a:bodyPr wrap="square" rtlCol="0">
            <a:spAutoFit/>
          </a:bodyPr>
          <a:lstStyle/>
          <a:p>
            <a:pPr>
              <a:lnSpc>
                <a:spcPct val="150000"/>
              </a:lnSpc>
            </a:pPr>
            <a:r>
              <a:rPr lang="en-GB" sz="2000" b="1" i="1" dirty="0">
                <a:solidFill>
                  <a:srgbClr val="FF0000"/>
                </a:solidFill>
              </a:rPr>
              <a:t>@ 47 MeV</a:t>
            </a:r>
          </a:p>
          <a:p>
            <a:pPr>
              <a:lnSpc>
                <a:spcPct val="150000"/>
              </a:lnSpc>
            </a:pPr>
            <a:r>
              <a:rPr lang="en-GB" sz="2000" b="1" i="1" dirty="0">
                <a:solidFill>
                  <a:srgbClr val="000090"/>
                </a:solidFill>
              </a:rPr>
              <a:t>I</a:t>
            </a:r>
            <a:r>
              <a:rPr lang="en-GB" sz="2000" b="1" i="1" dirty="0">
                <a:solidFill>
                  <a:srgbClr val="000090"/>
                </a:solidFill>
                <a:latin typeface="ＭＳ ゴシック"/>
                <a:ea typeface="ＭＳ ゴシック"/>
                <a:cs typeface="ＭＳ ゴシック"/>
              </a:rPr>
              <a:t>≈</a:t>
            </a:r>
            <a:r>
              <a:rPr lang="en-GB" sz="2000" b="1" i="1" dirty="0">
                <a:solidFill>
                  <a:srgbClr val="000090"/>
                </a:solidFill>
              </a:rPr>
              <a:t>10 </a:t>
            </a:r>
            <a:r>
              <a:rPr lang="en-GB" sz="2000" b="1" i="1" dirty="0" err="1">
                <a:solidFill>
                  <a:srgbClr val="000090"/>
                </a:solidFill>
              </a:rPr>
              <a:t>nA</a:t>
            </a:r>
            <a:r>
              <a:rPr lang="en-GB" sz="2000" b="1" i="1" dirty="0">
                <a:solidFill>
                  <a:srgbClr val="000090"/>
                </a:solidFill>
              </a:rPr>
              <a:t> for a few days</a:t>
            </a:r>
          </a:p>
          <a:p>
            <a:pPr>
              <a:lnSpc>
                <a:spcPct val="150000"/>
              </a:lnSpc>
            </a:pPr>
            <a:r>
              <a:rPr lang="en-GB" sz="1600" i="1" dirty="0">
                <a:solidFill>
                  <a:srgbClr val="002060"/>
                </a:solidFill>
              </a:rPr>
              <a:t> Contamination of </a:t>
            </a:r>
            <a:r>
              <a:rPr lang="en-GB" sz="1600" i="1" baseline="30000" dirty="0">
                <a:solidFill>
                  <a:srgbClr val="002060"/>
                </a:solidFill>
              </a:rPr>
              <a:t>10</a:t>
            </a:r>
            <a:r>
              <a:rPr lang="en-GB" sz="1600" i="1" dirty="0">
                <a:solidFill>
                  <a:srgbClr val="002060"/>
                </a:solidFill>
              </a:rPr>
              <a:t>B≈ 0.1%</a:t>
            </a:r>
          </a:p>
        </p:txBody>
      </p:sp>
      <p:sp>
        <p:nvSpPr>
          <p:cNvPr id="19" name="TextBox 6">
            <a:extLst>
              <a:ext uri="{FF2B5EF4-FFF2-40B4-BE49-F238E27FC236}">
                <a16:creationId xmlns:a16="http://schemas.microsoft.com/office/drawing/2014/main" id="{75F91C2C-D5FE-4B11-89E1-0A988605B556}"/>
              </a:ext>
            </a:extLst>
          </p:cNvPr>
          <p:cNvSpPr txBox="1"/>
          <p:nvPr/>
        </p:nvSpPr>
        <p:spPr>
          <a:xfrm>
            <a:off x="519890" y="1402913"/>
            <a:ext cx="11119660" cy="506292"/>
          </a:xfrm>
          <a:prstGeom prst="rect">
            <a:avLst/>
          </a:prstGeom>
          <a:noFill/>
        </p:spPr>
        <p:txBody>
          <a:bodyPr wrap="square" rtlCol="0">
            <a:spAutoFit/>
          </a:bodyPr>
          <a:lstStyle/>
          <a:p>
            <a:pPr>
              <a:lnSpc>
                <a:spcPct val="150000"/>
              </a:lnSpc>
            </a:pPr>
            <a:r>
              <a:rPr lang="it-IT" sz="2000" b="1" baseline="30000" dirty="0">
                <a:solidFill>
                  <a:srgbClr val="FF0000"/>
                </a:solidFill>
              </a:rPr>
              <a:t>10</a:t>
            </a:r>
            <a:r>
              <a:rPr lang="it-IT" sz="2000" b="1" dirty="0">
                <a:solidFill>
                  <a:srgbClr val="F10101"/>
                </a:solidFill>
              </a:rPr>
              <a:t>Be</a:t>
            </a:r>
            <a:r>
              <a:rPr lang="it-IT" sz="2000" b="1" dirty="0">
                <a:solidFill>
                  <a:srgbClr val="000090"/>
                </a:solidFill>
              </a:rPr>
              <a:t> (</a:t>
            </a:r>
            <a:r>
              <a:rPr lang="en-GB" sz="2000" b="1" i="1" dirty="0">
                <a:solidFill>
                  <a:srgbClr val="000090"/>
                </a:solidFill>
              </a:rPr>
              <a:t>T</a:t>
            </a:r>
            <a:r>
              <a:rPr lang="en-GB" sz="2000" b="1" i="1" baseline="-25000" dirty="0">
                <a:solidFill>
                  <a:srgbClr val="000090"/>
                </a:solidFill>
              </a:rPr>
              <a:t>1/2 </a:t>
            </a:r>
            <a:r>
              <a:rPr lang="en-GB" sz="2000" b="1" i="1" dirty="0">
                <a:solidFill>
                  <a:srgbClr val="000090"/>
                </a:solidFill>
              </a:rPr>
              <a:t>= 1.39×10</a:t>
            </a:r>
            <a:r>
              <a:rPr lang="en-GB" sz="2000" b="1" i="1" baseline="30000" dirty="0">
                <a:solidFill>
                  <a:srgbClr val="000090"/>
                </a:solidFill>
              </a:rPr>
              <a:t>6</a:t>
            </a:r>
            <a:r>
              <a:rPr lang="en-GB" sz="2000" b="1" i="1" dirty="0">
                <a:solidFill>
                  <a:srgbClr val="000090"/>
                </a:solidFill>
              </a:rPr>
              <a:t> y)</a:t>
            </a:r>
            <a:r>
              <a:rPr lang="en-GB" sz="2000" i="1" dirty="0">
                <a:solidFill>
                  <a:srgbClr val="000090"/>
                </a:solidFill>
              </a:rPr>
              <a:t> Tandem </a:t>
            </a:r>
            <a:r>
              <a:rPr lang="it-IT" sz="2000" dirty="0" err="1">
                <a:solidFill>
                  <a:srgbClr val="000090"/>
                </a:solidFill>
              </a:rPr>
              <a:t>beam</a:t>
            </a:r>
            <a:r>
              <a:rPr lang="it-IT" sz="2000" dirty="0">
                <a:solidFill>
                  <a:srgbClr val="000090"/>
                </a:solidFill>
              </a:rPr>
              <a:t> </a:t>
            </a:r>
            <a:r>
              <a:rPr lang="it-IT" sz="2000" dirty="0" err="1">
                <a:solidFill>
                  <a:srgbClr val="000090"/>
                </a:solidFill>
              </a:rPr>
              <a:t>has</a:t>
            </a:r>
            <a:r>
              <a:rPr lang="it-IT" sz="2000" dirty="0">
                <a:solidFill>
                  <a:srgbClr val="000090"/>
                </a:solidFill>
              </a:rPr>
              <a:t> </a:t>
            </a:r>
            <a:r>
              <a:rPr lang="it-IT" sz="2000" dirty="0" err="1">
                <a:solidFill>
                  <a:srgbClr val="000090"/>
                </a:solidFill>
              </a:rPr>
              <a:t>been</a:t>
            </a:r>
            <a:r>
              <a:rPr lang="it-IT" sz="2000" dirty="0">
                <a:solidFill>
                  <a:srgbClr val="000090"/>
                </a:solidFill>
              </a:rPr>
              <a:t> </a:t>
            </a:r>
            <a:r>
              <a:rPr lang="it-IT" sz="2000" dirty="0" err="1">
                <a:solidFill>
                  <a:srgbClr val="000090"/>
                </a:solidFill>
              </a:rPr>
              <a:t>produced</a:t>
            </a:r>
            <a:r>
              <a:rPr lang="it-IT" sz="2000" dirty="0">
                <a:solidFill>
                  <a:srgbClr val="000090"/>
                </a:solidFill>
              </a:rPr>
              <a:t> in batch-mode, in </a:t>
            </a:r>
            <a:r>
              <a:rPr lang="it-IT" sz="2000" dirty="0" err="1">
                <a:solidFill>
                  <a:srgbClr val="000090"/>
                </a:solidFill>
              </a:rPr>
              <a:t>collaboration</a:t>
            </a:r>
            <a:r>
              <a:rPr lang="it-IT" sz="2000" dirty="0">
                <a:solidFill>
                  <a:srgbClr val="000090"/>
                </a:solidFill>
              </a:rPr>
              <a:t> with PSI (Zurich)</a:t>
            </a:r>
          </a:p>
        </p:txBody>
      </p:sp>
      <p:grpSp>
        <p:nvGrpSpPr>
          <p:cNvPr id="20" name="Gruppo 19">
            <a:extLst>
              <a:ext uri="{FF2B5EF4-FFF2-40B4-BE49-F238E27FC236}">
                <a16:creationId xmlns:a16="http://schemas.microsoft.com/office/drawing/2014/main" id="{1BD8B6B9-59D0-4F93-BA9E-27A5C308C18F}"/>
              </a:ext>
            </a:extLst>
          </p:cNvPr>
          <p:cNvGrpSpPr/>
          <p:nvPr/>
        </p:nvGrpSpPr>
        <p:grpSpPr>
          <a:xfrm>
            <a:off x="6629400" y="1902872"/>
            <a:ext cx="5162311" cy="4878927"/>
            <a:chOff x="3675000" y="1835381"/>
            <a:chExt cx="3633982" cy="2912622"/>
          </a:xfrm>
        </p:grpSpPr>
        <p:grpSp>
          <p:nvGrpSpPr>
            <p:cNvPr id="21" name="Group 24">
              <a:extLst>
                <a:ext uri="{FF2B5EF4-FFF2-40B4-BE49-F238E27FC236}">
                  <a16:creationId xmlns:a16="http://schemas.microsoft.com/office/drawing/2014/main" id="{5CDA0859-1468-4FB2-8034-30D66D987139}"/>
                </a:ext>
              </a:extLst>
            </p:cNvPr>
            <p:cNvGrpSpPr/>
            <p:nvPr/>
          </p:nvGrpSpPr>
          <p:grpSpPr>
            <a:xfrm>
              <a:off x="3675000" y="1835381"/>
              <a:ext cx="3633982" cy="2912622"/>
              <a:chOff x="5112941" y="1693672"/>
              <a:chExt cx="3552165" cy="3204795"/>
            </a:xfrm>
          </p:grpSpPr>
          <p:pic>
            <p:nvPicPr>
              <p:cNvPr id="23" name="Picture 10">
                <a:extLst>
                  <a:ext uri="{FF2B5EF4-FFF2-40B4-BE49-F238E27FC236}">
                    <a16:creationId xmlns:a16="http://schemas.microsoft.com/office/drawing/2014/main" id="{4FE7FD6B-5E21-4788-A2F0-43E2A51AAB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28540" y="1693672"/>
                <a:ext cx="3236566" cy="2943868"/>
              </a:xfrm>
              <a:prstGeom prst="rect">
                <a:avLst/>
              </a:prstGeom>
            </p:spPr>
          </p:pic>
          <p:sp>
            <p:nvSpPr>
              <p:cNvPr id="24" name="Oval 11">
                <a:extLst>
                  <a:ext uri="{FF2B5EF4-FFF2-40B4-BE49-F238E27FC236}">
                    <a16:creationId xmlns:a16="http://schemas.microsoft.com/office/drawing/2014/main" id="{C73BC10D-4E8F-45AA-8517-1F4D060CDEDC}"/>
                  </a:ext>
                </a:extLst>
              </p:cNvPr>
              <p:cNvSpPr/>
              <p:nvPr/>
            </p:nvSpPr>
            <p:spPr>
              <a:xfrm>
                <a:off x="6959600" y="2726267"/>
                <a:ext cx="338667" cy="55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Oval 13">
                <a:extLst>
                  <a:ext uri="{FF2B5EF4-FFF2-40B4-BE49-F238E27FC236}">
                    <a16:creationId xmlns:a16="http://schemas.microsoft.com/office/drawing/2014/main" id="{3CB29EB0-5E36-4616-B23C-5E6B2BFCF012}"/>
                  </a:ext>
                </a:extLst>
              </p:cNvPr>
              <p:cNvSpPr/>
              <p:nvPr/>
            </p:nvSpPr>
            <p:spPr>
              <a:xfrm>
                <a:off x="6908792" y="1913461"/>
                <a:ext cx="338667" cy="558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14">
                <a:extLst>
                  <a:ext uri="{FF2B5EF4-FFF2-40B4-BE49-F238E27FC236}">
                    <a16:creationId xmlns:a16="http://schemas.microsoft.com/office/drawing/2014/main" id="{BCD48D48-21FD-4DEA-9D71-5E4697762C23}"/>
                  </a:ext>
                </a:extLst>
              </p:cNvPr>
              <p:cNvSpPr txBox="1"/>
              <p:nvPr/>
            </p:nvSpPr>
            <p:spPr>
              <a:xfrm>
                <a:off x="7167657" y="1913461"/>
                <a:ext cx="867000" cy="339205"/>
              </a:xfrm>
              <a:prstGeom prst="rect">
                <a:avLst/>
              </a:prstGeom>
              <a:noFill/>
            </p:spPr>
            <p:txBody>
              <a:bodyPr wrap="none" rtlCol="0">
                <a:spAutoFit/>
              </a:bodyPr>
              <a:lstStyle/>
              <a:p>
                <a:r>
                  <a:rPr lang="en-GB" sz="2000" baseline="30000" dirty="0"/>
                  <a:t>10</a:t>
                </a:r>
                <a:r>
                  <a:rPr lang="en-GB" sz="2000" dirty="0"/>
                  <a:t>B</a:t>
                </a:r>
                <a:r>
                  <a:rPr lang="en-GB" sz="2000"/>
                  <a:t>≈0.1%</a:t>
                </a:r>
                <a:endParaRPr lang="en-GB" sz="2000" dirty="0"/>
              </a:p>
            </p:txBody>
          </p:sp>
          <p:sp>
            <p:nvSpPr>
              <p:cNvPr id="27" name="TextBox 21">
                <a:extLst>
                  <a:ext uri="{FF2B5EF4-FFF2-40B4-BE49-F238E27FC236}">
                    <a16:creationId xmlns:a16="http://schemas.microsoft.com/office/drawing/2014/main" id="{66EDE948-0840-4DE2-8502-BC7BE8BC0831}"/>
                  </a:ext>
                </a:extLst>
              </p:cNvPr>
              <p:cNvSpPr txBox="1"/>
              <p:nvPr/>
            </p:nvSpPr>
            <p:spPr>
              <a:xfrm>
                <a:off x="7253974" y="2756360"/>
                <a:ext cx="479048" cy="339205"/>
              </a:xfrm>
              <a:prstGeom prst="rect">
                <a:avLst/>
              </a:prstGeom>
              <a:noFill/>
            </p:spPr>
            <p:txBody>
              <a:bodyPr wrap="none" rtlCol="0">
                <a:spAutoFit/>
              </a:bodyPr>
              <a:lstStyle/>
              <a:p>
                <a:r>
                  <a:rPr lang="en-GB" sz="2000" baseline="30000" dirty="0"/>
                  <a:t>10</a:t>
                </a:r>
                <a:r>
                  <a:rPr lang="en-GB" sz="2000" dirty="0"/>
                  <a:t>Be</a:t>
                </a:r>
              </a:p>
            </p:txBody>
          </p:sp>
          <p:sp>
            <p:nvSpPr>
              <p:cNvPr id="28" name="TextBox 22">
                <a:extLst>
                  <a:ext uri="{FF2B5EF4-FFF2-40B4-BE49-F238E27FC236}">
                    <a16:creationId xmlns:a16="http://schemas.microsoft.com/office/drawing/2014/main" id="{625C8511-3E13-4FD3-949A-AE4F67186812}"/>
                  </a:ext>
                </a:extLst>
              </p:cNvPr>
              <p:cNvSpPr txBox="1"/>
              <p:nvPr/>
            </p:nvSpPr>
            <p:spPr>
              <a:xfrm rot="16200000">
                <a:off x="4950032" y="1977730"/>
                <a:ext cx="561535" cy="235718"/>
              </a:xfrm>
              <a:prstGeom prst="rect">
                <a:avLst/>
              </a:prstGeom>
              <a:noFill/>
            </p:spPr>
            <p:txBody>
              <a:bodyPr wrap="none" rtlCol="0">
                <a:spAutoFit/>
              </a:bodyPr>
              <a:lstStyle/>
              <a:p>
                <a:r>
                  <a:rPr lang="en-GB" sz="1400" dirty="0" err="1">
                    <a:latin typeface="Symbol" charset="2"/>
                    <a:cs typeface="Symbol" charset="2"/>
                  </a:rPr>
                  <a:t>D</a:t>
                </a:r>
                <a:r>
                  <a:rPr lang="en-GB" sz="1400" dirty="0" err="1"/>
                  <a:t>E(ch</a:t>
                </a:r>
                <a:r>
                  <a:rPr lang="en-GB" sz="1400" dirty="0"/>
                  <a:t>)</a:t>
                </a:r>
              </a:p>
            </p:txBody>
          </p:sp>
          <p:sp>
            <p:nvSpPr>
              <p:cNvPr id="29" name="TextBox 23">
                <a:extLst>
                  <a:ext uri="{FF2B5EF4-FFF2-40B4-BE49-F238E27FC236}">
                    <a16:creationId xmlns:a16="http://schemas.microsoft.com/office/drawing/2014/main" id="{9C45D6EC-3B44-405F-AFF5-087AA94A0140}"/>
                  </a:ext>
                </a:extLst>
              </p:cNvPr>
              <p:cNvSpPr txBox="1"/>
              <p:nvPr/>
            </p:nvSpPr>
            <p:spPr>
              <a:xfrm>
                <a:off x="7936818" y="4637540"/>
                <a:ext cx="453266" cy="260927"/>
              </a:xfrm>
              <a:prstGeom prst="rect">
                <a:avLst/>
              </a:prstGeom>
              <a:noFill/>
            </p:spPr>
            <p:txBody>
              <a:bodyPr wrap="none" rtlCol="0">
                <a:spAutoFit/>
              </a:bodyPr>
              <a:lstStyle/>
              <a:p>
                <a:r>
                  <a:rPr lang="en-GB" sz="1400" dirty="0"/>
                  <a:t>E (</a:t>
                </a:r>
                <a:r>
                  <a:rPr lang="en-GB" sz="1400" dirty="0" err="1"/>
                  <a:t>ch</a:t>
                </a:r>
                <a:r>
                  <a:rPr lang="en-GB" sz="1400" dirty="0"/>
                  <a:t>)</a:t>
                </a:r>
              </a:p>
            </p:txBody>
          </p:sp>
        </p:grpSp>
        <p:pic>
          <p:nvPicPr>
            <p:cNvPr id="22" name="Picture 2" descr="Risultati immagini per stamp">
              <a:extLst>
                <a:ext uri="{FF2B5EF4-FFF2-40B4-BE49-F238E27FC236}">
                  <a16:creationId xmlns:a16="http://schemas.microsoft.com/office/drawing/2014/main" id="{7A5F101A-F1A4-4FCD-BEB6-5E598AF830B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17423" y="3173122"/>
              <a:ext cx="902181" cy="106886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6">
            <a:extLst>
              <a:ext uri="{FF2B5EF4-FFF2-40B4-BE49-F238E27FC236}">
                <a16:creationId xmlns:a16="http://schemas.microsoft.com/office/drawing/2014/main" id="{733275A9-7688-4578-BB5D-0C085AFFE68B}"/>
              </a:ext>
            </a:extLst>
          </p:cNvPr>
          <p:cNvSpPr txBox="1"/>
          <p:nvPr/>
        </p:nvSpPr>
        <p:spPr>
          <a:xfrm>
            <a:off x="1504333" y="4814514"/>
            <a:ext cx="4740487" cy="506292"/>
          </a:xfrm>
          <a:prstGeom prst="rect">
            <a:avLst/>
          </a:prstGeom>
          <a:noFill/>
          <a:ln w="19050">
            <a:solidFill>
              <a:srgbClr val="002060"/>
            </a:solidFill>
          </a:ln>
        </p:spPr>
        <p:txBody>
          <a:bodyPr wrap="square" rtlCol="0">
            <a:spAutoFit/>
          </a:bodyPr>
          <a:lstStyle/>
          <a:p>
            <a:pPr>
              <a:lnSpc>
                <a:spcPct val="150000"/>
              </a:lnSpc>
            </a:pPr>
            <a:r>
              <a:rPr lang="it-IT" sz="2000" b="1" dirty="0">
                <a:solidFill>
                  <a:srgbClr val="000090"/>
                </a:solidFill>
              </a:rPr>
              <a:t>Next </a:t>
            </a:r>
            <a:r>
              <a:rPr lang="it-IT" sz="2000" b="1" dirty="0" err="1">
                <a:solidFill>
                  <a:srgbClr val="000090"/>
                </a:solidFill>
              </a:rPr>
              <a:t>possible</a:t>
            </a:r>
            <a:r>
              <a:rPr lang="it-IT" sz="2000" b="1" dirty="0">
                <a:solidFill>
                  <a:srgbClr val="000090"/>
                </a:solidFill>
              </a:rPr>
              <a:t> </a:t>
            </a:r>
            <a:r>
              <a:rPr lang="it-IT" sz="2000" b="1" dirty="0" err="1">
                <a:solidFill>
                  <a:srgbClr val="000090"/>
                </a:solidFill>
              </a:rPr>
              <a:t>beam</a:t>
            </a:r>
            <a:r>
              <a:rPr lang="it-IT" sz="2000" b="1" dirty="0">
                <a:solidFill>
                  <a:srgbClr val="000090"/>
                </a:solidFill>
              </a:rPr>
              <a:t>: </a:t>
            </a:r>
            <a:r>
              <a:rPr lang="it-IT" sz="2000" b="1" baseline="30000" dirty="0">
                <a:solidFill>
                  <a:srgbClr val="FF0000"/>
                </a:solidFill>
              </a:rPr>
              <a:t>26</a:t>
            </a:r>
            <a:r>
              <a:rPr lang="it-IT" sz="2000" b="1" dirty="0">
                <a:solidFill>
                  <a:srgbClr val="F10101"/>
                </a:solidFill>
              </a:rPr>
              <a:t>Al</a:t>
            </a:r>
            <a:r>
              <a:rPr lang="it-IT" sz="2000" b="1" dirty="0">
                <a:solidFill>
                  <a:srgbClr val="000090"/>
                </a:solidFill>
              </a:rPr>
              <a:t> (</a:t>
            </a:r>
            <a:r>
              <a:rPr lang="en-GB" sz="2000" b="1" i="1" dirty="0">
                <a:solidFill>
                  <a:srgbClr val="000090"/>
                </a:solidFill>
              </a:rPr>
              <a:t>T</a:t>
            </a:r>
            <a:r>
              <a:rPr lang="en-GB" sz="2000" b="1" i="1" baseline="-25000" dirty="0">
                <a:solidFill>
                  <a:srgbClr val="000090"/>
                </a:solidFill>
              </a:rPr>
              <a:t>1/2</a:t>
            </a:r>
            <a:r>
              <a:rPr lang="en-GB" sz="2000" b="1" i="1" dirty="0">
                <a:solidFill>
                  <a:srgbClr val="000090"/>
                </a:solidFill>
              </a:rPr>
              <a:t>=7.17×10</a:t>
            </a:r>
            <a:r>
              <a:rPr lang="en-GB" sz="2000" b="1" i="1" baseline="30000" dirty="0">
                <a:solidFill>
                  <a:srgbClr val="000090"/>
                </a:solidFill>
              </a:rPr>
              <a:t>5</a:t>
            </a:r>
            <a:r>
              <a:rPr lang="en-GB" sz="2000" b="1" i="1" dirty="0">
                <a:solidFill>
                  <a:srgbClr val="000090"/>
                </a:solidFill>
              </a:rPr>
              <a:t> y)</a:t>
            </a:r>
          </a:p>
        </p:txBody>
      </p:sp>
      <p:sp>
        <p:nvSpPr>
          <p:cNvPr id="31" name="CasellaDiTesto 30">
            <a:extLst>
              <a:ext uri="{FF2B5EF4-FFF2-40B4-BE49-F238E27FC236}">
                <a16:creationId xmlns:a16="http://schemas.microsoft.com/office/drawing/2014/main" id="{645A8D6D-F3FA-4366-BDC1-45BA265A25C1}"/>
              </a:ext>
            </a:extLst>
          </p:cNvPr>
          <p:cNvSpPr txBox="1"/>
          <p:nvPr/>
        </p:nvSpPr>
        <p:spPr>
          <a:xfrm>
            <a:off x="623393" y="3852276"/>
            <a:ext cx="6464664" cy="872868"/>
          </a:xfrm>
          <a:prstGeom prst="rect">
            <a:avLst/>
          </a:prstGeom>
          <a:noFill/>
        </p:spPr>
        <p:txBody>
          <a:bodyPr wrap="square" rtlCol="0">
            <a:spAutoFit/>
          </a:bodyPr>
          <a:lstStyle/>
          <a:p>
            <a:pPr algn="just">
              <a:lnSpc>
                <a:spcPct val="150000"/>
              </a:lnSpc>
            </a:pPr>
            <a:r>
              <a:rPr lang="it-IT" b="1" dirty="0">
                <a:solidFill>
                  <a:srgbClr val="002060"/>
                </a:solidFill>
              </a:rPr>
              <a:t>Batch-mode </a:t>
            </a:r>
            <a:r>
              <a:rPr lang="it-IT" b="1" dirty="0" err="1">
                <a:solidFill>
                  <a:srgbClr val="002060"/>
                </a:solidFill>
              </a:rPr>
              <a:t>beam</a:t>
            </a:r>
            <a:r>
              <a:rPr lang="it-IT" b="1" dirty="0">
                <a:solidFill>
                  <a:srgbClr val="002060"/>
                </a:solidFill>
              </a:rPr>
              <a:t> </a:t>
            </a:r>
            <a:r>
              <a:rPr lang="it-IT" b="1" dirty="0" err="1">
                <a:solidFill>
                  <a:srgbClr val="002060"/>
                </a:solidFill>
              </a:rPr>
              <a:t>development</a:t>
            </a:r>
            <a:r>
              <a:rPr lang="it-IT" b="1" dirty="0">
                <a:solidFill>
                  <a:srgbClr val="002060"/>
                </a:solidFill>
              </a:rPr>
              <a:t> </a:t>
            </a:r>
            <a:r>
              <a:rPr lang="it-IT" b="1" dirty="0" err="1">
                <a:solidFill>
                  <a:srgbClr val="002060"/>
                </a:solidFill>
              </a:rPr>
              <a:t>is</a:t>
            </a:r>
            <a:r>
              <a:rPr lang="it-IT" b="1" dirty="0">
                <a:solidFill>
                  <a:srgbClr val="002060"/>
                </a:solidFill>
              </a:rPr>
              <a:t> </a:t>
            </a:r>
            <a:r>
              <a:rPr lang="it-IT" b="1" dirty="0" err="1">
                <a:solidFill>
                  <a:srgbClr val="002060"/>
                </a:solidFill>
              </a:rPr>
              <a:t>foreseen</a:t>
            </a:r>
            <a:r>
              <a:rPr lang="it-IT" b="1" dirty="0">
                <a:solidFill>
                  <a:srgbClr val="002060"/>
                </a:solidFill>
              </a:rPr>
              <a:t> for the </a:t>
            </a:r>
            <a:r>
              <a:rPr lang="it-IT" b="1" dirty="0" err="1">
                <a:solidFill>
                  <a:srgbClr val="002060"/>
                </a:solidFill>
              </a:rPr>
              <a:t>next</a:t>
            </a:r>
            <a:r>
              <a:rPr lang="it-IT" b="1" dirty="0">
                <a:solidFill>
                  <a:srgbClr val="002060"/>
                </a:solidFill>
              </a:rPr>
              <a:t> </a:t>
            </a:r>
            <a:r>
              <a:rPr lang="it-IT" b="1" dirty="0" err="1">
                <a:solidFill>
                  <a:srgbClr val="002060"/>
                </a:solidFill>
              </a:rPr>
              <a:t>years</a:t>
            </a:r>
            <a:r>
              <a:rPr lang="it-IT" b="1" dirty="0">
                <a:solidFill>
                  <a:srgbClr val="002060"/>
                </a:solidFill>
              </a:rPr>
              <a:t>.</a:t>
            </a:r>
          </a:p>
        </p:txBody>
      </p:sp>
      <p:sp>
        <p:nvSpPr>
          <p:cNvPr id="17" name="CasellaDiTesto 16">
            <a:extLst>
              <a:ext uri="{FF2B5EF4-FFF2-40B4-BE49-F238E27FC236}">
                <a16:creationId xmlns:a16="http://schemas.microsoft.com/office/drawing/2014/main" id="{7A9E1F16-46CC-43CD-9B0F-ECFE62FAF481}"/>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32" name="CasellaDiTesto 31">
            <a:extLst>
              <a:ext uri="{FF2B5EF4-FFF2-40B4-BE49-F238E27FC236}">
                <a16:creationId xmlns:a16="http://schemas.microsoft.com/office/drawing/2014/main" id="{C01D60CA-8095-4705-AE76-CD6011E19F9E}"/>
              </a:ext>
            </a:extLst>
          </p:cNvPr>
          <p:cNvSpPr txBox="1"/>
          <p:nvPr/>
        </p:nvSpPr>
        <p:spPr>
          <a:xfrm>
            <a:off x="-13882" y="-49976"/>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Batch mode </a:t>
            </a:r>
            <a:r>
              <a:rPr lang="it-IT" dirty="0" err="1">
                <a:solidFill>
                  <a:schemeClr val="bg1"/>
                </a:solidFill>
                <a:latin typeface="Calibri" panose="020F0502020204030204" pitchFamily="34" charset="0"/>
                <a:cs typeface="Calibri" panose="020F0502020204030204" pitchFamily="34" charset="0"/>
              </a:rPr>
              <a:t>operation</a:t>
            </a:r>
            <a:r>
              <a:rPr lang="it-IT" dirty="0">
                <a:solidFill>
                  <a:schemeClr val="bg1"/>
                </a:solidFill>
                <a:latin typeface="Calibri" panose="020F0502020204030204" pitchFamily="34" charset="0"/>
                <a:cs typeface="Calibri" panose="020F0502020204030204" pitchFamily="34" charset="0"/>
              </a:rPr>
              <a:t> with Tandem</a:t>
            </a:r>
          </a:p>
        </p:txBody>
      </p:sp>
    </p:spTree>
    <p:extLst>
      <p:ext uri="{BB962C8B-B14F-4D97-AF65-F5344CB8AC3E}">
        <p14:creationId xmlns:p14="http://schemas.microsoft.com/office/powerpoint/2010/main" val="247605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5400" y="588723"/>
            <a:ext cx="4733412" cy="584775"/>
          </a:xfrm>
          <a:prstGeom prst="rect">
            <a:avLst/>
          </a:prstGeom>
          <a:noFill/>
        </p:spPr>
        <p:txBody>
          <a:bodyPr wrap="none" rtlCol="0">
            <a:spAutoFit/>
          </a:bodyPr>
          <a:lstStyle/>
          <a:p>
            <a:r>
              <a:rPr lang="it-IT" sz="3200" b="1" i="1" dirty="0" err="1">
                <a:solidFill>
                  <a:srgbClr val="000090"/>
                </a:solidFill>
              </a:rPr>
              <a:t>Superconducting</a:t>
            </a:r>
            <a:r>
              <a:rPr lang="it-IT" sz="3200" b="1" i="1" dirty="0">
                <a:solidFill>
                  <a:srgbClr val="000090"/>
                </a:solidFill>
              </a:rPr>
              <a:t> </a:t>
            </a:r>
            <a:r>
              <a:rPr lang="it-IT" sz="3200" b="1" i="1" dirty="0" err="1">
                <a:solidFill>
                  <a:srgbClr val="000090"/>
                </a:solidFill>
              </a:rPr>
              <a:t>Cyclotron</a:t>
            </a:r>
            <a:endParaRPr lang="it-IT" sz="3200" b="1" i="1" dirty="0">
              <a:solidFill>
                <a:srgbClr val="000090"/>
              </a:solidFill>
            </a:endParaRPr>
          </a:p>
        </p:txBody>
      </p:sp>
      <p:pic>
        <p:nvPicPr>
          <p:cNvPr id="9" name="Picture 3" descr="CS _april 2000_Cucinotta "/>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4894"/>
          <a:stretch/>
        </p:blipFill>
        <p:spPr bwMode="auto">
          <a:xfrm>
            <a:off x="7321674" y="590849"/>
            <a:ext cx="4768331" cy="5671139"/>
          </a:xfrm>
          <a:prstGeom prst="rect">
            <a:avLst/>
          </a:prstGeom>
          <a:noFill/>
        </p:spPr>
      </p:pic>
      <p:sp>
        <p:nvSpPr>
          <p:cNvPr id="12" name="CasellaDiTesto 11">
            <a:extLst>
              <a:ext uri="{FF2B5EF4-FFF2-40B4-BE49-F238E27FC236}">
                <a16:creationId xmlns:a16="http://schemas.microsoft.com/office/drawing/2014/main" id="{D72079C3-4E1B-4DDF-B499-6933F321A8C2}"/>
              </a:ext>
            </a:extLst>
          </p:cNvPr>
          <p:cNvSpPr txBox="1"/>
          <p:nvPr/>
        </p:nvSpPr>
        <p:spPr>
          <a:xfrm>
            <a:off x="879599" y="1448487"/>
            <a:ext cx="5752705" cy="5629746"/>
          </a:xfrm>
          <a:prstGeom prst="rect">
            <a:avLst/>
          </a:prstGeom>
          <a:noFill/>
        </p:spPr>
        <p:txBody>
          <a:bodyPr wrap="square" lIns="91440" tIns="45720" rIns="91440" bIns="45720" rtlCol="0" anchor="t">
            <a:spAutoFit/>
          </a:bodyPr>
          <a:lstStyle/>
          <a:p>
            <a:pPr algn="ctr"/>
            <a:r>
              <a:rPr lang="it-IT" sz="2000" b="1" dirty="0">
                <a:solidFill>
                  <a:srgbClr val="000090"/>
                </a:solidFill>
              </a:rPr>
              <a:t>Operating 1994 - 2020</a:t>
            </a:r>
          </a:p>
          <a:p>
            <a:endParaRPr lang="it-IT" sz="2000" b="1" dirty="0">
              <a:solidFill>
                <a:schemeClr val="accent2"/>
              </a:solidFill>
            </a:endParaRPr>
          </a:p>
          <a:p>
            <a:r>
              <a:rPr lang="it-IT" sz="2000" b="1" dirty="0">
                <a:solidFill>
                  <a:schemeClr val="accent2"/>
                </a:solidFill>
              </a:rPr>
              <a:t>E</a:t>
            </a:r>
            <a:r>
              <a:rPr lang="it-IT" sz="2000" b="1" baseline="-25000" dirty="0">
                <a:solidFill>
                  <a:schemeClr val="accent2"/>
                </a:solidFill>
              </a:rPr>
              <a:t>MAX</a:t>
            </a:r>
            <a:r>
              <a:rPr lang="it-IT" sz="2000" b="1" dirty="0">
                <a:solidFill>
                  <a:schemeClr val="accent2"/>
                </a:solidFill>
              </a:rPr>
              <a:t> </a:t>
            </a:r>
            <a:r>
              <a:rPr lang="en-US" sz="2000" b="1" dirty="0">
                <a:solidFill>
                  <a:schemeClr val="accent2"/>
                </a:solidFill>
              </a:rPr>
              <a:t>~</a:t>
            </a:r>
            <a:r>
              <a:rPr lang="it-IT" sz="2000" b="1" dirty="0">
                <a:solidFill>
                  <a:schemeClr val="accent2"/>
                </a:solidFill>
              </a:rPr>
              <a:t> 80 </a:t>
            </a:r>
            <a:r>
              <a:rPr lang="it-IT" sz="2000" b="1" dirty="0" err="1">
                <a:solidFill>
                  <a:schemeClr val="accent2"/>
                </a:solidFill>
              </a:rPr>
              <a:t>AMeV</a:t>
            </a:r>
            <a:r>
              <a:rPr lang="it-IT" sz="2000" b="1" dirty="0">
                <a:solidFill>
                  <a:schemeClr val="accent2"/>
                </a:solidFill>
              </a:rPr>
              <a:t> for </a:t>
            </a:r>
            <a:r>
              <a:rPr lang="it-IT" sz="2000" b="1" dirty="0" err="1">
                <a:solidFill>
                  <a:schemeClr val="accent2"/>
                </a:solidFill>
                <a:cs typeface="Times New Roman" pitchFamily="18" charset="0"/>
              </a:rPr>
              <a:t>lighter</a:t>
            </a:r>
            <a:r>
              <a:rPr lang="it-IT" sz="2000" b="1" dirty="0">
                <a:solidFill>
                  <a:schemeClr val="accent2"/>
                </a:solidFill>
              </a:rPr>
              <a:t> </a:t>
            </a:r>
            <a:r>
              <a:rPr lang="it-IT" sz="2000" b="1" dirty="0" err="1">
                <a:solidFill>
                  <a:schemeClr val="accent2"/>
                </a:solidFill>
              </a:rPr>
              <a:t>ions</a:t>
            </a:r>
            <a:r>
              <a:rPr lang="it-IT" sz="2000" b="1" dirty="0">
                <a:solidFill>
                  <a:schemeClr val="accent2"/>
                </a:solidFill>
              </a:rPr>
              <a:t> </a:t>
            </a:r>
          </a:p>
          <a:p>
            <a:pPr>
              <a:spcBef>
                <a:spcPts val="1000"/>
              </a:spcBef>
            </a:pPr>
            <a:r>
              <a:rPr lang="it-IT" sz="2000" b="1" dirty="0">
                <a:solidFill>
                  <a:schemeClr val="accent2"/>
                </a:solidFill>
              </a:rPr>
              <a:t>E</a:t>
            </a:r>
            <a:r>
              <a:rPr lang="it-IT" sz="2000" b="1" baseline="-25000" dirty="0">
                <a:solidFill>
                  <a:schemeClr val="accent2"/>
                </a:solidFill>
              </a:rPr>
              <a:t>MAX</a:t>
            </a:r>
            <a:r>
              <a:rPr lang="it-IT" sz="2000" b="1" dirty="0">
                <a:solidFill>
                  <a:schemeClr val="accent2"/>
                </a:solidFill>
              </a:rPr>
              <a:t> </a:t>
            </a:r>
            <a:r>
              <a:rPr lang="en-US" sz="2000" b="1" dirty="0">
                <a:solidFill>
                  <a:schemeClr val="accent2"/>
                </a:solidFill>
              </a:rPr>
              <a:t>~</a:t>
            </a:r>
            <a:r>
              <a:rPr lang="it-IT" sz="2000" b="1" dirty="0">
                <a:solidFill>
                  <a:schemeClr val="accent2"/>
                </a:solidFill>
              </a:rPr>
              <a:t> 25 </a:t>
            </a:r>
            <a:r>
              <a:rPr lang="it-IT" sz="2000" b="1" dirty="0" err="1">
                <a:solidFill>
                  <a:schemeClr val="accent2"/>
                </a:solidFill>
              </a:rPr>
              <a:t>AMeV</a:t>
            </a:r>
            <a:r>
              <a:rPr lang="it-IT" sz="2000" b="1" dirty="0">
                <a:solidFill>
                  <a:schemeClr val="accent2"/>
                </a:solidFill>
              </a:rPr>
              <a:t> for </a:t>
            </a:r>
            <a:r>
              <a:rPr lang="it-IT" sz="2000" b="1" dirty="0" err="1">
                <a:solidFill>
                  <a:schemeClr val="accent2"/>
                </a:solidFill>
                <a:cs typeface="Times New Roman" pitchFamily="18" charset="0"/>
              </a:rPr>
              <a:t>heavier</a:t>
            </a:r>
            <a:r>
              <a:rPr lang="it-IT" sz="2000" b="1" dirty="0">
                <a:solidFill>
                  <a:schemeClr val="accent2"/>
                </a:solidFill>
              </a:rPr>
              <a:t> </a:t>
            </a:r>
            <a:r>
              <a:rPr lang="it-IT" sz="2000" b="1" dirty="0" err="1">
                <a:solidFill>
                  <a:schemeClr val="accent2"/>
                </a:solidFill>
              </a:rPr>
              <a:t>ions</a:t>
            </a:r>
            <a:r>
              <a:rPr lang="it-IT" sz="2000" b="1" dirty="0">
                <a:solidFill>
                  <a:schemeClr val="accent2"/>
                </a:solidFill>
              </a:rPr>
              <a:t> (i.e. Au</a:t>
            </a:r>
            <a:r>
              <a:rPr lang="it-IT" sz="2000" b="1" baseline="30000" dirty="0">
                <a:solidFill>
                  <a:schemeClr val="accent2"/>
                </a:solidFill>
              </a:rPr>
              <a:t>36+</a:t>
            </a:r>
            <a:r>
              <a:rPr lang="it-IT" sz="2000" b="1" dirty="0">
                <a:solidFill>
                  <a:schemeClr val="accent2"/>
                </a:solidFill>
              </a:rPr>
              <a:t>)</a:t>
            </a:r>
          </a:p>
          <a:p>
            <a:pPr eaLnBrk="0" hangingPunct="0">
              <a:spcBef>
                <a:spcPct val="50000"/>
              </a:spcBef>
            </a:pPr>
            <a:r>
              <a:rPr lang="it-IT" sz="2000" b="1" dirty="0" err="1">
                <a:solidFill>
                  <a:schemeClr val="accent2"/>
                </a:solidFill>
              </a:rPr>
              <a:t>K</a:t>
            </a:r>
            <a:r>
              <a:rPr lang="it-IT" sz="2000" b="1" baseline="-25000" dirty="0" err="1">
                <a:solidFill>
                  <a:schemeClr val="accent2"/>
                </a:solidFill>
              </a:rPr>
              <a:t>bend</a:t>
            </a:r>
            <a:r>
              <a:rPr lang="it-IT" sz="2000" b="1" dirty="0">
                <a:solidFill>
                  <a:schemeClr val="accent2"/>
                </a:solidFill>
              </a:rPr>
              <a:t> =800 - </a:t>
            </a:r>
            <a:r>
              <a:rPr lang="it-IT" sz="2000" b="1" dirty="0" err="1">
                <a:solidFill>
                  <a:schemeClr val="accent2"/>
                </a:solidFill>
              </a:rPr>
              <a:t>K</a:t>
            </a:r>
            <a:r>
              <a:rPr lang="it-IT" sz="2000" b="1" baseline="-25000" dirty="0" err="1">
                <a:solidFill>
                  <a:schemeClr val="accent2"/>
                </a:solidFill>
              </a:rPr>
              <a:t>foc</a:t>
            </a:r>
            <a:r>
              <a:rPr lang="it-IT" sz="2000" b="1" dirty="0">
                <a:solidFill>
                  <a:schemeClr val="accent2"/>
                </a:solidFill>
              </a:rPr>
              <a:t>=200</a:t>
            </a:r>
          </a:p>
          <a:p>
            <a:pPr eaLnBrk="0" hangingPunct="0">
              <a:spcBef>
                <a:spcPct val="50000"/>
              </a:spcBef>
            </a:pPr>
            <a:r>
              <a:rPr lang="it-IT" sz="2000" b="1" dirty="0">
                <a:solidFill>
                  <a:schemeClr val="accent2"/>
                </a:solidFill>
                <a:cs typeface="Times New Roman" pitchFamily="18" charset="0"/>
              </a:rPr>
              <a:t>Pole </a:t>
            </a:r>
            <a:r>
              <a:rPr lang="it-IT" sz="2000" b="1" dirty="0" err="1">
                <a:solidFill>
                  <a:schemeClr val="accent2"/>
                </a:solidFill>
                <a:cs typeface="Times New Roman" pitchFamily="18" charset="0"/>
              </a:rPr>
              <a:t>radius</a:t>
            </a:r>
            <a:r>
              <a:rPr lang="it-IT" sz="2000" b="1" dirty="0">
                <a:solidFill>
                  <a:schemeClr val="accent2"/>
                </a:solidFill>
                <a:cs typeface="Times New Roman" pitchFamily="18" charset="0"/>
              </a:rPr>
              <a:t>: 90 cm – </a:t>
            </a:r>
            <a:r>
              <a:rPr lang="it-IT" sz="2000" b="1" dirty="0">
                <a:solidFill>
                  <a:schemeClr val="accent2"/>
                </a:solidFill>
              </a:rPr>
              <a:t>Mag. field: 2.2 - 4.8 T</a:t>
            </a:r>
          </a:p>
          <a:p>
            <a:pPr eaLnBrk="0" hangingPunct="0">
              <a:spcBef>
                <a:spcPct val="50000"/>
              </a:spcBef>
            </a:pPr>
            <a:r>
              <a:rPr lang="it-IT" sz="2000" b="1" dirty="0">
                <a:solidFill>
                  <a:schemeClr val="accent2"/>
                </a:solidFill>
                <a:cs typeface="Times New Roman"/>
              </a:rPr>
              <a:t>RF range: 15-48 MHz</a:t>
            </a:r>
          </a:p>
          <a:p>
            <a:pPr algn="ctr" eaLnBrk="0" hangingPunct="0">
              <a:spcBef>
                <a:spcPct val="50000"/>
              </a:spcBef>
            </a:pPr>
            <a:r>
              <a:rPr lang="it-IT" sz="2000" b="1" dirty="0" err="1">
                <a:solidFill>
                  <a:srgbClr val="000090"/>
                </a:solidFill>
              </a:rPr>
              <a:t>Since</a:t>
            </a:r>
            <a:r>
              <a:rPr lang="it-IT" sz="2000" b="1" dirty="0">
                <a:solidFill>
                  <a:srgbClr val="000090"/>
                </a:solidFill>
              </a:rPr>
              <a:t> 1999</a:t>
            </a:r>
          </a:p>
          <a:p>
            <a:pPr eaLnBrk="0" hangingPunct="0">
              <a:spcBef>
                <a:spcPct val="50000"/>
              </a:spcBef>
            </a:pPr>
            <a:r>
              <a:rPr lang="it-IT" sz="2000" b="1" dirty="0">
                <a:solidFill>
                  <a:schemeClr val="accent2"/>
                </a:solidFill>
                <a:cs typeface="Times New Roman" pitchFamily="18" charset="0"/>
              </a:rPr>
              <a:t>Two ECR </a:t>
            </a:r>
            <a:r>
              <a:rPr lang="it-IT" sz="2000" b="1" dirty="0" err="1">
                <a:solidFill>
                  <a:schemeClr val="accent2"/>
                </a:solidFill>
                <a:cs typeface="Times New Roman" pitchFamily="18" charset="0"/>
              </a:rPr>
              <a:t>ion</a:t>
            </a:r>
            <a:r>
              <a:rPr lang="it-IT" sz="2000" b="1" dirty="0">
                <a:solidFill>
                  <a:schemeClr val="accent2"/>
                </a:solidFill>
                <a:cs typeface="Times New Roman" pitchFamily="18" charset="0"/>
              </a:rPr>
              <a:t> sources: CAESAR and SERSE  </a:t>
            </a:r>
          </a:p>
          <a:p>
            <a:pPr>
              <a:spcBef>
                <a:spcPts val="600"/>
              </a:spcBef>
              <a:spcAft>
                <a:spcPts val="600"/>
              </a:spcAft>
            </a:pPr>
            <a:endParaRPr lang="it-IT" sz="1050" b="1" dirty="0">
              <a:solidFill>
                <a:schemeClr val="accent2"/>
              </a:solidFill>
            </a:endParaRPr>
          </a:p>
          <a:p>
            <a:pPr>
              <a:spcBef>
                <a:spcPts val="600"/>
              </a:spcBef>
              <a:spcAft>
                <a:spcPts val="600"/>
              </a:spcAft>
            </a:pPr>
            <a:r>
              <a:rPr lang="it-IT" sz="2000" b="1" dirty="0" err="1">
                <a:solidFill>
                  <a:srgbClr val="000090"/>
                </a:solidFill>
              </a:rPr>
              <a:t>June</a:t>
            </a:r>
            <a:r>
              <a:rPr lang="it-IT" sz="2000" b="1" dirty="0">
                <a:solidFill>
                  <a:srgbClr val="000090"/>
                </a:solidFill>
              </a:rPr>
              <a:t> 2020 last </a:t>
            </a:r>
            <a:r>
              <a:rPr lang="it-IT" sz="2000" b="1" dirty="0" err="1">
                <a:solidFill>
                  <a:srgbClr val="000090"/>
                </a:solidFill>
              </a:rPr>
              <a:t>experiment</a:t>
            </a:r>
            <a:r>
              <a:rPr lang="it-IT" sz="2000" b="1" dirty="0">
                <a:solidFill>
                  <a:srgbClr val="000090"/>
                </a:solidFill>
              </a:rPr>
              <a:t>, </a:t>
            </a:r>
            <a:r>
              <a:rPr lang="en-US" sz="2000" b="1" dirty="0">
                <a:solidFill>
                  <a:srgbClr val="000090"/>
                </a:solidFill>
              </a:rPr>
              <a:t>disassembly for the upgrading </a:t>
            </a:r>
            <a:r>
              <a:rPr lang="en-US" b="1" dirty="0">
                <a:solidFill>
                  <a:srgbClr val="000090"/>
                </a:solidFill>
              </a:rPr>
              <a:t>started in November</a:t>
            </a:r>
            <a:r>
              <a:rPr lang="it-IT" b="1" dirty="0">
                <a:solidFill>
                  <a:srgbClr val="000090"/>
                </a:solidFill>
              </a:rPr>
              <a:t>. </a:t>
            </a:r>
          </a:p>
          <a:p>
            <a:pPr>
              <a:spcBef>
                <a:spcPts val="600"/>
              </a:spcBef>
              <a:spcAft>
                <a:spcPts val="600"/>
              </a:spcAft>
            </a:pPr>
            <a:endParaRPr lang="it-IT" b="1" dirty="0">
              <a:solidFill>
                <a:schemeClr val="accent2"/>
              </a:solidFill>
            </a:endParaRPr>
          </a:p>
          <a:p>
            <a:pPr>
              <a:spcBef>
                <a:spcPts val="600"/>
              </a:spcBef>
              <a:spcAft>
                <a:spcPts val="600"/>
              </a:spcAft>
            </a:pPr>
            <a:endParaRPr lang="it-IT" b="1" dirty="0">
              <a:solidFill>
                <a:schemeClr val="accent2"/>
              </a:solidFill>
            </a:endParaRPr>
          </a:p>
        </p:txBody>
      </p:sp>
      <p:sp>
        <p:nvSpPr>
          <p:cNvPr id="5" name="CasellaDiTesto 4">
            <a:extLst>
              <a:ext uri="{FF2B5EF4-FFF2-40B4-BE49-F238E27FC236}">
                <a16:creationId xmlns:a16="http://schemas.microsoft.com/office/drawing/2014/main" id="{DA0DD573-8117-45C6-9EDC-0B5080CEF9E3}"/>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6" name="CasellaDiTesto 5">
            <a:extLst>
              <a:ext uri="{FF2B5EF4-FFF2-40B4-BE49-F238E27FC236}">
                <a16:creationId xmlns:a16="http://schemas.microsoft.com/office/drawing/2014/main" id="{C52D5AF5-DBCF-4B5B-BED1-2AF54852C2DA}"/>
              </a:ext>
            </a:extLst>
          </p:cNvPr>
          <p:cNvSpPr txBox="1"/>
          <p:nvPr/>
        </p:nvSpPr>
        <p:spPr>
          <a:xfrm>
            <a:off x="-13882" y="-49976"/>
            <a:ext cx="5832647"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LNS K800 </a:t>
            </a:r>
            <a:r>
              <a:rPr lang="it-IT" dirty="0" err="1">
                <a:solidFill>
                  <a:schemeClr val="bg1"/>
                </a:solidFill>
                <a:latin typeface="Calibri" panose="020F0502020204030204" pitchFamily="34" charset="0"/>
                <a:cs typeface="Calibri" panose="020F0502020204030204" pitchFamily="34" charset="0"/>
              </a:rPr>
              <a:t>Superconducting</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Cyclotron</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02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9551173" y="3832734"/>
            <a:ext cx="2915816" cy="707886"/>
          </a:xfrm>
          <a:prstGeom prst="rect">
            <a:avLst/>
          </a:prstGeom>
          <a:noFill/>
        </p:spPr>
        <p:txBody>
          <a:bodyPr wrap="square" rtlCol="0">
            <a:spAutoFit/>
          </a:bodyPr>
          <a:lstStyle/>
          <a:p>
            <a:pPr algn="ctr"/>
            <a:r>
              <a:rPr lang="it-IT" sz="2000" b="1" dirty="0" err="1">
                <a:solidFill>
                  <a:srgbClr val="000090"/>
                </a:solidFill>
                <a:latin typeface="Times New Roman"/>
                <a:cs typeface="Times New Roman"/>
              </a:rPr>
              <a:t>Matching</a:t>
            </a:r>
            <a:r>
              <a:rPr lang="it-IT" sz="2000" b="1" dirty="0">
                <a:solidFill>
                  <a:srgbClr val="000090"/>
                </a:solidFill>
                <a:latin typeface="Times New Roman"/>
                <a:cs typeface="Times New Roman"/>
              </a:rPr>
              <a:t> Point </a:t>
            </a:r>
            <a:r>
              <a:rPr lang="it-IT" sz="2000" b="1" dirty="0" err="1">
                <a:solidFill>
                  <a:srgbClr val="000090"/>
                </a:solidFill>
                <a:latin typeface="Times New Roman"/>
                <a:cs typeface="Times New Roman"/>
              </a:rPr>
              <a:t>at</a:t>
            </a:r>
            <a:r>
              <a:rPr lang="it-IT" sz="2000" b="1" dirty="0">
                <a:solidFill>
                  <a:srgbClr val="000090"/>
                </a:solidFill>
                <a:latin typeface="Times New Roman"/>
                <a:cs typeface="Times New Roman"/>
              </a:rPr>
              <a:t> </a:t>
            </a:r>
            <a:r>
              <a:rPr lang="it-IT" sz="2000" b="1" dirty="0" err="1">
                <a:solidFill>
                  <a:srgbClr val="000090"/>
                </a:solidFill>
                <a:latin typeface="Times New Roman"/>
                <a:cs typeface="Times New Roman"/>
              </a:rPr>
              <a:t>Achromatic</a:t>
            </a:r>
            <a:r>
              <a:rPr lang="it-IT" sz="2000" b="1" dirty="0">
                <a:solidFill>
                  <a:srgbClr val="000090"/>
                </a:solidFill>
                <a:latin typeface="Times New Roman"/>
                <a:cs typeface="Times New Roman"/>
              </a:rPr>
              <a:t> </a:t>
            </a:r>
            <a:r>
              <a:rPr lang="it-IT" sz="2000" b="1" dirty="0" err="1">
                <a:solidFill>
                  <a:srgbClr val="000090"/>
                </a:solidFill>
                <a:latin typeface="Times New Roman"/>
                <a:cs typeface="Times New Roman"/>
              </a:rPr>
              <a:t>Waist</a:t>
            </a:r>
            <a:endParaRPr lang="it-IT" sz="2000" b="1" dirty="0">
              <a:solidFill>
                <a:srgbClr val="000090"/>
              </a:solidFill>
              <a:latin typeface="Times New Roman"/>
              <a:cs typeface="Times New Roman"/>
            </a:endParaRPr>
          </a:p>
        </p:txBody>
      </p:sp>
      <p:grpSp>
        <p:nvGrpSpPr>
          <p:cNvPr id="12" name="Gruppo 11"/>
          <p:cNvGrpSpPr/>
          <p:nvPr/>
        </p:nvGrpSpPr>
        <p:grpSpPr>
          <a:xfrm>
            <a:off x="4043901" y="658942"/>
            <a:ext cx="8069014" cy="5760640"/>
            <a:chOff x="869950" y="266700"/>
            <a:chExt cx="7594600" cy="5511800"/>
          </a:xfrm>
        </p:grpSpPr>
        <p:pic>
          <p:nvPicPr>
            <p:cNvPr id="20" name="Immagine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9950" y="266700"/>
              <a:ext cx="3835400" cy="4368800"/>
            </a:xfrm>
            <a:prstGeom prst="rect">
              <a:avLst/>
            </a:prstGeom>
          </p:spPr>
        </p:pic>
        <p:pic>
          <p:nvPicPr>
            <p:cNvPr id="21" name="Immagine 2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5250" y="4229100"/>
              <a:ext cx="7099300" cy="1549400"/>
            </a:xfrm>
            <a:prstGeom prst="rect">
              <a:avLst/>
            </a:prstGeom>
          </p:spPr>
        </p:pic>
      </p:grpSp>
      <p:cxnSp>
        <p:nvCxnSpPr>
          <p:cNvPr id="10" name="Connettore 2 9"/>
          <p:cNvCxnSpPr>
            <a:cxnSpLocks/>
          </p:cNvCxnSpPr>
          <p:nvPr/>
        </p:nvCxnSpPr>
        <p:spPr>
          <a:xfrm>
            <a:off x="11394492" y="4579709"/>
            <a:ext cx="0" cy="902730"/>
          </a:xfrm>
          <a:prstGeom prst="straightConnector1">
            <a:avLst/>
          </a:prstGeom>
          <a:ln w="381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4468541" y="3595081"/>
            <a:ext cx="1347226" cy="1015663"/>
          </a:xfrm>
          <a:prstGeom prst="rect">
            <a:avLst/>
          </a:prstGeom>
          <a:noFill/>
        </p:spPr>
        <p:txBody>
          <a:bodyPr wrap="square" rtlCol="0">
            <a:spAutoFit/>
          </a:bodyPr>
          <a:lstStyle/>
          <a:p>
            <a:pPr algn="ctr"/>
            <a:r>
              <a:rPr lang="it-IT" sz="2000" b="1" dirty="0">
                <a:solidFill>
                  <a:srgbClr val="000090"/>
                </a:solidFill>
                <a:latin typeface="Times New Roman"/>
                <a:cs typeface="Times New Roman"/>
              </a:rPr>
              <a:t>New </a:t>
            </a:r>
            <a:r>
              <a:rPr lang="it-IT" sz="2000" b="1" dirty="0" err="1">
                <a:solidFill>
                  <a:srgbClr val="000090"/>
                </a:solidFill>
                <a:latin typeface="Times New Roman"/>
                <a:cs typeface="Times New Roman"/>
              </a:rPr>
              <a:t>Extraction</a:t>
            </a:r>
            <a:r>
              <a:rPr lang="it-IT" sz="2000" b="1" dirty="0">
                <a:solidFill>
                  <a:srgbClr val="000090"/>
                </a:solidFill>
                <a:latin typeface="Times New Roman"/>
                <a:cs typeface="Times New Roman"/>
              </a:rPr>
              <a:t> line</a:t>
            </a:r>
          </a:p>
        </p:txBody>
      </p:sp>
      <p:sp>
        <p:nvSpPr>
          <p:cNvPr id="2" name="Segnaposto numero diapositiva 1"/>
          <p:cNvSpPr>
            <a:spLocks noGrp="1"/>
          </p:cNvSpPr>
          <p:nvPr>
            <p:ph type="sldNum" sz="quarter" idx="4294967295"/>
          </p:nvPr>
        </p:nvSpPr>
        <p:spPr>
          <a:xfrm>
            <a:off x="8737600" y="6356351"/>
            <a:ext cx="2844800" cy="365125"/>
          </a:xfrm>
        </p:spPr>
        <p:txBody>
          <a:bodyPr/>
          <a:lstStyle/>
          <a:p>
            <a:fld id="{3D879658-E857-4C8B-87B6-FCF40AF03A48}" type="slidenum">
              <a:rPr lang="it-IT" smtClean="0"/>
              <a:t>6</a:t>
            </a:fld>
            <a:endParaRPr lang="it-IT"/>
          </a:p>
        </p:txBody>
      </p:sp>
      <p:sp>
        <p:nvSpPr>
          <p:cNvPr id="18" name="Rectangle 2"/>
          <p:cNvSpPr>
            <a:spLocks noChangeArrowheads="1"/>
          </p:cNvSpPr>
          <p:nvPr/>
        </p:nvSpPr>
        <p:spPr bwMode="auto">
          <a:xfrm>
            <a:off x="2127250" y="261422"/>
            <a:ext cx="9144000" cy="838201"/>
          </a:xfrm>
          <a:prstGeom prst="rect">
            <a:avLst/>
          </a:prstGeom>
          <a:noFill/>
          <a:ln w="9525">
            <a:noFill/>
            <a:miter lim="800000"/>
            <a:headEnd/>
            <a:tailEnd/>
          </a:ln>
        </p:spPr>
        <p:txBody>
          <a:bodyPr anchor="ctr"/>
          <a:lstStyle/>
          <a:p>
            <a:pPr algn="ctr"/>
            <a:r>
              <a:rPr lang="it-IT" sz="3200" b="1" dirty="0" err="1">
                <a:solidFill>
                  <a:srgbClr val="000090"/>
                </a:solidFill>
              </a:rPr>
              <a:t>Cyclotron</a:t>
            </a:r>
            <a:r>
              <a:rPr lang="it-IT" sz="3200" b="1" dirty="0">
                <a:solidFill>
                  <a:srgbClr val="000090"/>
                </a:solidFill>
              </a:rPr>
              <a:t> Upgrade</a:t>
            </a:r>
          </a:p>
        </p:txBody>
      </p:sp>
      <p:sp>
        <p:nvSpPr>
          <p:cNvPr id="19" name="CasellaDiTesto 18"/>
          <p:cNvSpPr txBox="1"/>
          <p:nvPr/>
        </p:nvSpPr>
        <p:spPr>
          <a:xfrm>
            <a:off x="180953" y="2164326"/>
            <a:ext cx="3781448" cy="2352952"/>
          </a:xfrm>
          <a:prstGeom prst="rect">
            <a:avLst/>
          </a:prstGeom>
          <a:noFill/>
          <a:ln>
            <a:solidFill>
              <a:schemeClr val="bg1"/>
            </a:solidFill>
          </a:ln>
        </p:spPr>
        <p:txBody>
          <a:bodyPr wrap="square" rtlCol="0">
            <a:spAutoFit/>
          </a:bodyPr>
          <a:lstStyle/>
          <a:p>
            <a:pPr algn="just">
              <a:lnSpc>
                <a:spcPct val="150000"/>
              </a:lnSpc>
            </a:pPr>
            <a:r>
              <a:rPr lang="it-IT" sz="2000" b="1" dirty="0" err="1"/>
              <a:t>Instantaneous</a:t>
            </a:r>
            <a:r>
              <a:rPr lang="it-IT" sz="2000" b="1" dirty="0"/>
              <a:t> </a:t>
            </a:r>
            <a:r>
              <a:rPr lang="it-IT" sz="2000" b="1" dirty="0" err="1"/>
              <a:t>change</a:t>
            </a:r>
            <a:r>
              <a:rPr lang="it-IT" sz="2000" b="1" dirty="0"/>
              <a:t> of the </a:t>
            </a:r>
            <a:r>
              <a:rPr lang="it-IT" sz="2000" b="1" dirty="0" err="1">
                <a:solidFill>
                  <a:srgbClr val="FF0000"/>
                </a:solidFill>
              </a:rPr>
              <a:t>magnetic</a:t>
            </a:r>
            <a:r>
              <a:rPr lang="it-IT" sz="2000" b="1" dirty="0">
                <a:solidFill>
                  <a:srgbClr val="FF0000"/>
                </a:solidFill>
              </a:rPr>
              <a:t> </a:t>
            </a:r>
            <a:r>
              <a:rPr lang="it-IT" sz="2000" b="1" dirty="0" err="1">
                <a:solidFill>
                  <a:srgbClr val="FF0000"/>
                </a:solidFill>
              </a:rPr>
              <a:t>rigidity</a:t>
            </a:r>
            <a:r>
              <a:rPr lang="it-IT" sz="2000" b="1" dirty="0"/>
              <a:t>, </a:t>
            </a:r>
            <a:r>
              <a:rPr lang="it-IT" sz="2000" b="1" dirty="0" err="1"/>
              <a:t>when</a:t>
            </a:r>
            <a:r>
              <a:rPr lang="it-IT" sz="2000" b="1" dirty="0"/>
              <a:t> the </a:t>
            </a:r>
            <a:r>
              <a:rPr lang="it-IT" sz="2000" b="1" dirty="0" err="1">
                <a:solidFill>
                  <a:srgbClr val="FF0000"/>
                </a:solidFill>
              </a:rPr>
              <a:t>charge</a:t>
            </a:r>
            <a:r>
              <a:rPr lang="it-IT" sz="2000" b="1" dirty="0">
                <a:solidFill>
                  <a:srgbClr val="FF0000"/>
                </a:solidFill>
              </a:rPr>
              <a:t> state of the ion </a:t>
            </a:r>
            <a:r>
              <a:rPr lang="it-IT" sz="2000" b="1" dirty="0" err="1"/>
              <a:t>is</a:t>
            </a:r>
            <a:r>
              <a:rPr lang="it-IT" sz="2000" b="1" dirty="0"/>
              <a:t> </a:t>
            </a:r>
            <a:r>
              <a:rPr lang="it-IT" sz="2000" b="1" dirty="0" err="1"/>
              <a:t>suddenly</a:t>
            </a:r>
            <a:r>
              <a:rPr lang="it-IT" sz="2000" b="1" dirty="0"/>
              <a:t> </a:t>
            </a:r>
            <a:r>
              <a:rPr lang="it-IT" sz="2000" b="1" dirty="0" err="1"/>
              <a:t>increased</a:t>
            </a:r>
            <a:r>
              <a:rPr lang="it-IT" sz="2000" b="1" dirty="0"/>
              <a:t> crossing a </a:t>
            </a:r>
            <a:r>
              <a:rPr lang="it-IT" sz="2000" b="1" dirty="0" err="1"/>
              <a:t>thin</a:t>
            </a:r>
            <a:r>
              <a:rPr lang="it-IT" sz="2000" b="1" dirty="0"/>
              <a:t> carbon </a:t>
            </a:r>
            <a:r>
              <a:rPr lang="it-IT" sz="2000" b="1" dirty="0" err="1"/>
              <a:t>foil</a:t>
            </a:r>
            <a:r>
              <a:rPr lang="it-IT" sz="2000" b="1" dirty="0"/>
              <a:t>.</a:t>
            </a:r>
          </a:p>
        </p:txBody>
      </p:sp>
      <p:sp>
        <p:nvSpPr>
          <p:cNvPr id="22" name="CasellaDiTesto 21">
            <a:extLst>
              <a:ext uri="{FF2B5EF4-FFF2-40B4-BE49-F238E27FC236}">
                <a16:creationId xmlns:a16="http://schemas.microsoft.com/office/drawing/2014/main" id="{61BDF8DF-02E0-4901-BBEA-FF6229BC970B}"/>
              </a:ext>
            </a:extLst>
          </p:cNvPr>
          <p:cNvSpPr txBox="1"/>
          <p:nvPr/>
        </p:nvSpPr>
        <p:spPr>
          <a:xfrm>
            <a:off x="7962901" y="1508851"/>
            <a:ext cx="366712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err="1">
                <a:ln>
                  <a:noFill/>
                </a:ln>
                <a:solidFill>
                  <a:srgbClr val="000090"/>
                </a:solidFill>
                <a:effectLst/>
                <a:uLnTx/>
                <a:uFillTx/>
                <a:latin typeface="Calibri"/>
                <a:ea typeface="+mn-ea"/>
                <a:cs typeface="+mn-cs"/>
              </a:rPr>
              <a:t>Beam</a:t>
            </a:r>
            <a:r>
              <a:rPr kumimoji="0" lang="it-IT" sz="2200" b="0" i="0" u="none" strike="noStrike" kern="1200" cap="none" spc="0" normalizeH="0" baseline="0" noProof="0" dirty="0">
                <a:ln>
                  <a:noFill/>
                </a:ln>
                <a:solidFill>
                  <a:srgbClr val="000090"/>
                </a:solidFill>
                <a:effectLst/>
                <a:uLnTx/>
                <a:uFillTx/>
                <a:latin typeface="Calibri"/>
                <a:ea typeface="+mn-ea"/>
                <a:cs typeface="+mn-cs"/>
              </a:rPr>
              <a:t> </a:t>
            </a:r>
            <a:r>
              <a:rPr kumimoji="0" lang="it-IT" sz="2200" b="0" i="0" u="none" strike="noStrike" kern="1200" cap="none" spc="0" normalizeH="0" baseline="0" noProof="0" dirty="0" err="1">
                <a:ln>
                  <a:noFill/>
                </a:ln>
                <a:solidFill>
                  <a:srgbClr val="000090"/>
                </a:solidFill>
                <a:effectLst/>
                <a:uLnTx/>
                <a:uFillTx/>
                <a:latin typeface="Calibri"/>
                <a:ea typeface="+mn-ea"/>
                <a:cs typeface="+mn-cs"/>
              </a:rPr>
              <a:t>extraction</a:t>
            </a:r>
            <a:r>
              <a:rPr kumimoji="0" lang="it-IT" sz="2200" b="0" i="0" u="none" strike="noStrike" kern="1200" cap="none" spc="0" normalizeH="0" baseline="0" noProof="0" dirty="0">
                <a:ln>
                  <a:noFill/>
                </a:ln>
                <a:solidFill>
                  <a:srgbClr val="000090"/>
                </a:solidFill>
                <a:effectLst/>
                <a:uLnTx/>
                <a:uFillTx/>
                <a:latin typeface="Calibri"/>
                <a:ea typeface="+mn-ea"/>
                <a:cs typeface="+mn-cs"/>
              </a:rPr>
              <a:t> by stripping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err="1">
                <a:ln>
                  <a:noFill/>
                </a:ln>
                <a:solidFill>
                  <a:srgbClr val="FF0000"/>
                </a:solidFill>
                <a:effectLst/>
                <a:uLnTx/>
                <a:uFillTx/>
                <a:latin typeface="Calibri"/>
                <a:ea typeface="+mn-ea"/>
                <a:cs typeface="+mn-cs"/>
              </a:rPr>
              <a:t>Efficiency</a:t>
            </a:r>
            <a:r>
              <a:rPr kumimoji="0" lang="it-IT" sz="2200" b="1" i="0" u="none" strike="noStrike" kern="1200" cap="none" spc="0" normalizeH="0" baseline="0" noProof="0" dirty="0">
                <a:ln>
                  <a:noFill/>
                </a:ln>
                <a:solidFill>
                  <a:srgbClr val="FF0000"/>
                </a:solidFill>
                <a:effectLst/>
                <a:uLnTx/>
                <a:uFillTx/>
                <a:latin typeface="Calibri"/>
                <a:ea typeface="+mn-ea"/>
                <a:cs typeface="+mn-cs"/>
              </a:rPr>
              <a:t> &gt;99%</a:t>
            </a:r>
          </a:p>
        </p:txBody>
      </p:sp>
      <p:sp>
        <p:nvSpPr>
          <p:cNvPr id="13" name="CasellaDiTesto 12">
            <a:extLst>
              <a:ext uri="{FF2B5EF4-FFF2-40B4-BE49-F238E27FC236}">
                <a16:creationId xmlns:a16="http://schemas.microsoft.com/office/drawing/2014/main" id="{5C226363-4039-48E4-B1F9-B2009ED12454}"/>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14" name="CasellaDiTesto 13">
            <a:extLst>
              <a:ext uri="{FF2B5EF4-FFF2-40B4-BE49-F238E27FC236}">
                <a16:creationId xmlns:a16="http://schemas.microsoft.com/office/drawing/2014/main" id="{37F6A825-322E-4CD4-AAFD-79FF30AFE0B6}"/>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Extraction</a:t>
            </a:r>
            <a:r>
              <a:rPr lang="it-IT" dirty="0">
                <a:solidFill>
                  <a:schemeClr val="bg1"/>
                </a:solidFill>
                <a:latin typeface="Calibri" panose="020F0502020204030204" pitchFamily="34" charset="0"/>
                <a:cs typeface="Calibri" panose="020F0502020204030204" pitchFamily="34" charset="0"/>
              </a:rPr>
              <a:t> by stripping</a:t>
            </a:r>
          </a:p>
        </p:txBody>
      </p:sp>
    </p:spTree>
    <p:extLst>
      <p:ext uri="{BB962C8B-B14F-4D97-AF65-F5344CB8AC3E}">
        <p14:creationId xmlns:p14="http://schemas.microsoft.com/office/powerpoint/2010/main" val="36318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DE5026D-E11F-4662-B217-142F77A0F49D}"/>
              </a:ext>
            </a:extLst>
          </p:cNvPr>
          <p:cNvSpPr txBox="1"/>
          <p:nvPr/>
        </p:nvSpPr>
        <p:spPr>
          <a:xfrm>
            <a:off x="3143672" y="692696"/>
            <a:ext cx="6096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1" u="none" strike="noStrike" kern="1200" cap="none" spc="0" normalizeH="0" baseline="0" noProof="0" dirty="0" err="1">
                <a:ln>
                  <a:noFill/>
                </a:ln>
                <a:solidFill>
                  <a:srgbClr val="000090"/>
                </a:solidFill>
                <a:effectLst/>
                <a:uLnTx/>
                <a:uFillTx/>
                <a:latin typeface="Georgia"/>
                <a:ea typeface="+mn-ea"/>
                <a:cs typeface="+mn-cs"/>
              </a:rPr>
              <a:t>Cyclotron</a:t>
            </a:r>
            <a:r>
              <a:rPr kumimoji="0" lang="it-IT" sz="3200" b="1" i="1" u="none" strike="noStrike" kern="1200" cap="none" spc="0" normalizeH="0" baseline="0" noProof="0" dirty="0">
                <a:ln>
                  <a:noFill/>
                </a:ln>
                <a:solidFill>
                  <a:srgbClr val="000090"/>
                </a:solidFill>
                <a:effectLst/>
                <a:uLnTx/>
                <a:uFillTx/>
                <a:latin typeface="Georgia"/>
                <a:ea typeface="+mn-ea"/>
                <a:cs typeface="+mn-cs"/>
              </a:rPr>
              <a:t> </a:t>
            </a:r>
            <a:r>
              <a:rPr kumimoji="0" lang="it-IT" sz="3200" b="1" i="1" u="none" strike="noStrike" kern="1200" cap="none" spc="0" normalizeH="0" baseline="0" noProof="0" dirty="0" err="1">
                <a:ln>
                  <a:noFill/>
                </a:ln>
                <a:solidFill>
                  <a:srgbClr val="000090"/>
                </a:solidFill>
                <a:effectLst/>
                <a:uLnTx/>
                <a:uFillTx/>
                <a:latin typeface="Georgia"/>
                <a:ea typeface="+mn-ea"/>
                <a:cs typeface="+mn-cs"/>
              </a:rPr>
              <a:t>Beams</a:t>
            </a:r>
            <a:r>
              <a:rPr kumimoji="0" lang="it-IT" sz="3200" b="1" i="1" u="none" strike="noStrike" kern="1200" cap="none" spc="0" normalizeH="0" baseline="0" noProof="0" dirty="0">
                <a:ln>
                  <a:noFill/>
                </a:ln>
                <a:solidFill>
                  <a:srgbClr val="000090"/>
                </a:solidFill>
                <a:effectLst/>
                <a:uLnTx/>
                <a:uFillTx/>
                <a:latin typeface="Georgia"/>
                <a:ea typeface="+mn-ea"/>
                <a:cs typeface="+mn-cs"/>
              </a:rPr>
              <a:t> Menu</a:t>
            </a:r>
          </a:p>
        </p:txBody>
      </p:sp>
      <p:sp>
        <p:nvSpPr>
          <p:cNvPr id="4" name="Text Box 2">
            <a:extLst>
              <a:ext uri="{FF2B5EF4-FFF2-40B4-BE49-F238E27FC236}">
                <a16:creationId xmlns:a16="http://schemas.microsoft.com/office/drawing/2014/main" id="{6D775E50-A167-44AC-9B5A-2FE1AE59B480}"/>
              </a:ext>
            </a:extLst>
          </p:cNvPr>
          <p:cNvSpPr txBox="1">
            <a:spLocks noChangeArrowheads="1"/>
          </p:cNvSpPr>
          <p:nvPr/>
        </p:nvSpPr>
        <p:spPr bwMode="auto">
          <a:xfrm>
            <a:off x="6484302" y="1536172"/>
            <a:ext cx="2611760" cy="4492384"/>
          </a:xfrm>
          <a:prstGeom prst="rect">
            <a:avLst/>
          </a:prstGeom>
          <a:noFill/>
          <a:ln w="38100">
            <a:noFill/>
            <a:miter lim="800000"/>
            <a:headEnd/>
            <a:tailEnd/>
          </a:ln>
        </p:spPr>
        <p:txBody>
          <a:bodyPr wrap="square">
            <a:spAutoFit/>
          </a:bodyPr>
          <a:lstStyle/>
          <a:p>
            <a:pPr>
              <a:lnSpc>
                <a:spcPct val="60000"/>
              </a:lnSpc>
              <a:spcBef>
                <a:spcPct val="50000"/>
              </a:spcBef>
            </a:pPr>
            <a:r>
              <a:rPr lang="it-IT" b="1" baseline="30000" dirty="0">
                <a:solidFill>
                  <a:srgbClr val="FF0000"/>
                </a:solidFill>
                <a:latin typeface="Times New Roman" pitchFamily="18" charset="0"/>
              </a:rPr>
              <a:t>A</a:t>
            </a:r>
            <a:r>
              <a:rPr lang="it-IT" b="1" dirty="0">
                <a:solidFill>
                  <a:srgbClr val="FF0000"/>
                </a:solidFill>
                <a:latin typeface="Times New Roman" pitchFamily="18" charset="0"/>
              </a:rPr>
              <a:t>X	E (</a:t>
            </a:r>
            <a:r>
              <a:rPr lang="it-IT" b="1" dirty="0" err="1">
                <a:solidFill>
                  <a:srgbClr val="FF0000"/>
                </a:solidFill>
                <a:latin typeface="Times New Roman" pitchFamily="18" charset="0"/>
              </a:rPr>
              <a:t>AMeV</a:t>
            </a:r>
            <a:r>
              <a:rPr lang="it-IT" b="1" dirty="0">
                <a:solidFill>
                  <a:srgbClr val="FF0000"/>
                </a:solidFill>
                <a:latin typeface="Times New Roman" pitchFamily="18" charset="0"/>
              </a:rPr>
              <a:t>)</a:t>
            </a:r>
          </a:p>
          <a:p>
            <a:pPr>
              <a:lnSpc>
                <a:spcPct val="40000"/>
              </a:lnSpc>
              <a:spcBef>
                <a:spcPct val="50000"/>
              </a:spcBef>
            </a:pPr>
            <a:r>
              <a:rPr lang="it-IT" sz="1600" b="1" dirty="0">
                <a:solidFill>
                  <a:schemeClr val="bg2">
                    <a:lumMod val="10000"/>
                  </a:schemeClr>
                </a:solidFill>
                <a:latin typeface="Times New Roman" pitchFamily="18" charset="0"/>
              </a:rPr>
              <a:t>H</a:t>
            </a:r>
            <a:r>
              <a:rPr lang="it-IT" sz="1600" b="1" baseline="-25000" dirty="0">
                <a:solidFill>
                  <a:schemeClr val="bg2">
                    <a:lumMod val="10000"/>
                  </a:schemeClr>
                </a:solidFill>
                <a:latin typeface="Times New Roman" pitchFamily="18" charset="0"/>
              </a:rPr>
              <a:t>2</a:t>
            </a:r>
            <a:r>
              <a:rPr lang="it-IT" sz="1600" b="1" baseline="30000" dirty="0">
                <a:solidFill>
                  <a:schemeClr val="bg2">
                    <a:lumMod val="10000"/>
                  </a:schemeClr>
                </a:solidFill>
                <a:latin typeface="Times New Roman" pitchFamily="18" charset="0"/>
              </a:rPr>
              <a:t>+</a:t>
            </a:r>
            <a:r>
              <a:rPr lang="it-IT" sz="1600" b="1" dirty="0">
                <a:solidFill>
                  <a:schemeClr val="bg2">
                    <a:lumMod val="10000"/>
                  </a:schemeClr>
                </a:solidFill>
                <a:latin typeface="Times New Roman" pitchFamily="18" charset="0"/>
              </a:rPr>
              <a:t>	62,80</a:t>
            </a:r>
          </a:p>
          <a:p>
            <a:pPr>
              <a:lnSpc>
                <a:spcPct val="40000"/>
              </a:lnSpc>
              <a:spcBef>
                <a:spcPct val="50000"/>
              </a:spcBef>
            </a:pPr>
            <a:r>
              <a:rPr lang="it-IT" sz="1600" b="1" dirty="0">
                <a:solidFill>
                  <a:srgbClr val="0066FF"/>
                </a:solidFill>
                <a:latin typeface="Times New Roman" pitchFamily="18" charset="0"/>
              </a:rPr>
              <a:t>H</a:t>
            </a:r>
            <a:r>
              <a:rPr lang="it-IT" sz="1600" b="1" baseline="-25000" dirty="0">
                <a:solidFill>
                  <a:srgbClr val="0066FF"/>
                </a:solidFill>
                <a:latin typeface="Times New Roman" pitchFamily="18" charset="0"/>
              </a:rPr>
              <a:t>3</a:t>
            </a:r>
            <a:r>
              <a:rPr lang="it-IT" sz="1600" b="1" baseline="30000" dirty="0">
                <a:solidFill>
                  <a:srgbClr val="0066FF"/>
                </a:solidFill>
                <a:latin typeface="Times New Roman" pitchFamily="18" charset="0"/>
              </a:rPr>
              <a:t>+</a:t>
            </a:r>
            <a:r>
              <a:rPr lang="it-IT" sz="1600" b="1" dirty="0">
                <a:solidFill>
                  <a:srgbClr val="0066FF"/>
                </a:solidFill>
                <a:latin typeface="Times New Roman" pitchFamily="18" charset="0"/>
              </a:rPr>
              <a:t>	30,35,45</a:t>
            </a:r>
          </a:p>
          <a:p>
            <a:pPr>
              <a:lnSpc>
                <a:spcPct val="40000"/>
              </a:lnSpc>
              <a:spcBef>
                <a:spcPct val="50000"/>
              </a:spcBef>
            </a:pPr>
            <a:r>
              <a:rPr lang="it-IT" sz="1600" b="1" baseline="30000" dirty="0">
                <a:solidFill>
                  <a:schemeClr val="bg2">
                    <a:lumMod val="10000"/>
                  </a:schemeClr>
                </a:solidFill>
                <a:latin typeface="Times New Roman" pitchFamily="18" charset="0"/>
              </a:rPr>
              <a:t>2</a:t>
            </a:r>
            <a:r>
              <a:rPr lang="it-IT" sz="1600" b="1" dirty="0">
                <a:solidFill>
                  <a:schemeClr val="bg2">
                    <a:lumMod val="10000"/>
                  </a:schemeClr>
                </a:solidFill>
                <a:latin typeface="Times New Roman" pitchFamily="18" charset="0"/>
              </a:rPr>
              <a:t>D</a:t>
            </a:r>
            <a:r>
              <a:rPr lang="it-IT" sz="1600" b="1" baseline="30000" dirty="0">
                <a:solidFill>
                  <a:schemeClr val="bg2">
                    <a:lumMod val="10000"/>
                  </a:schemeClr>
                </a:solidFill>
                <a:latin typeface="Times New Roman" pitchFamily="18" charset="0"/>
              </a:rPr>
              <a:t>+</a:t>
            </a:r>
            <a:r>
              <a:rPr lang="it-IT" sz="1600" b="1" dirty="0">
                <a:solidFill>
                  <a:schemeClr val="bg2">
                    <a:lumMod val="10000"/>
                  </a:schemeClr>
                </a:solidFill>
                <a:latin typeface="Times New Roman" pitchFamily="18" charset="0"/>
              </a:rPr>
              <a:t>	35,62,80</a:t>
            </a:r>
          </a:p>
          <a:p>
            <a:pPr>
              <a:lnSpc>
                <a:spcPct val="40000"/>
              </a:lnSpc>
              <a:spcBef>
                <a:spcPct val="50000"/>
              </a:spcBef>
            </a:pPr>
            <a:r>
              <a:rPr lang="it-IT" sz="1600" b="1" baseline="30000" dirty="0">
                <a:solidFill>
                  <a:srgbClr val="0066FF"/>
                </a:solidFill>
                <a:latin typeface="Times New Roman" pitchFamily="18" charset="0"/>
              </a:rPr>
              <a:t>4</a:t>
            </a:r>
            <a:r>
              <a:rPr lang="it-IT" sz="1600" b="1" dirty="0">
                <a:solidFill>
                  <a:srgbClr val="0066FF"/>
                </a:solidFill>
                <a:latin typeface="Times New Roman" pitchFamily="18" charset="0"/>
              </a:rPr>
              <a:t>He	25,62,80</a:t>
            </a:r>
          </a:p>
          <a:p>
            <a:pPr>
              <a:lnSpc>
                <a:spcPct val="40000"/>
              </a:lnSpc>
              <a:spcBef>
                <a:spcPct val="50000"/>
              </a:spcBef>
            </a:pPr>
            <a:r>
              <a:rPr lang="it-IT" sz="1600" b="1" dirty="0">
                <a:solidFill>
                  <a:schemeClr val="bg2">
                    <a:lumMod val="10000"/>
                  </a:schemeClr>
                </a:solidFill>
                <a:latin typeface="Times New Roman" pitchFamily="18" charset="0"/>
              </a:rPr>
              <a:t>He-H	10, 21</a:t>
            </a:r>
          </a:p>
          <a:p>
            <a:pPr>
              <a:lnSpc>
                <a:spcPct val="40000"/>
              </a:lnSpc>
              <a:spcBef>
                <a:spcPct val="50000"/>
              </a:spcBef>
            </a:pPr>
            <a:r>
              <a:rPr lang="it-IT" sz="1600" b="1" baseline="30000" dirty="0">
                <a:solidFill>
                  <a:srgbClr val="0066FF"/>
                </a:solidFill>
                <a:latin typeface="Times New Roman" pitchFamily="18" charset="0"/>
              </a:rPr>
              <a:t>9</a:t>
            </a:r>
            <a:r>
              <a:rPr lang="it-IT" sz="1600" b="1" dirty="0">
                <a:solidFill>
                  <a:srgbClr val="0066FF"/>
                </a:solidFill>
                <a:latin typeface="Times New Roman" pitchFamily="18" charset="0"/>
              </a:rPr>
              <a:t>Be 	45</a:t>
            </a:r>
          </a:p>
          <a:p>
            <a:pPr>
              <a:lnSpc>
                <a:spcPct val="40000"/>
              </a:lnSpc>
              <a:spcBef>
                <a:spcPct val="50000"/>
              </a:spcBef>
            </a:pPr>
            <a:r>
              <a:rPr lang="it-IT" sz="1600" b="1" baseline="30000" dirty="0">
                <a:solidFill>
                  <a:schemeClr val="bg2">
                    <a:lumMod val="10000"/>
                  </a:schemeClr>
                </a:solidFill>
                <a:latin typeface="Times New Roman" pitchFamily="18" charset="0"/>
              </a:rPr>
              <a:t>11</a:t>
            </a:r>
            <a:r>
              <a:rPr lang="it-IT" sz="1600" b="1" dirty="0">
                <a:solidFill>
                  <a:schemeClr val="bg2">
                    <a:lumMod val="10000"/>
                  </a:schemeClr>
                </a:solidFill>
                <a:latin typeface="Times New Roman" pitchFamily="18" charset="0"/>
              </a:rPr>
              <a:t>B	55</a:t>
            </a:r>
          </a:p>
          <a:p>
            <a:pPr>
              <a:lnSpc>
                <a:spcPct val="40000"/>
              </a:lnSpc>
              <a:spcBef>
                <a:spcPct val="50000"/>
              </a:spcBef>
            </a:pPr>
            <a:r>
              <a:rPr lang="it-IT" sz="1600" b="1" baseline="30000" dirty="0">
                <a:solidFill>
                  <a:srgbClr val="0066FF"/>
                </a:solidFill>
                <a:latin typeface="Times New Roman" pitchFamily="18" charset="0"/>
              </a:rPr>
              <a:t>12</a:t>
            </a:r>
            <a:r>
              <a:rPr lang="it-IT" sz="1600" b="1" dirty="0">
                <a:solidFill>
                  <a:srgbClr val="0066FF"/>
                </a:solidFill>
                <a:latin typeface="Times New Roman" pitchFamily="18" charset="0"/>
              </a:rPr>
              <a:t>C	23,62,80</a:t>
            </a:r>
          </a:p>
          <a:p>
            <a:pPr>
              <a:lnSpc>
                <a:spcPct val="40000"/>
              </a:lnSpc>
              <a:spcBef>
                <a:spcPct val="50000"/>
              </a:spcBef>
            </a:pPr>
            <a:r>
              <a:rPr lang="it-IT" sz="1600" b="1" baseline="30000" dirty="0">
                <a:solidFill>
                  <a:schemeClr val="bg2">
                    <a:lumMod val="10000"/>
                  </a:schemeClr>
                </a:solidFill>
                <a:latin typeface="Times New Roman" pitchFamily="18" charset="0"/>
              </a:rPr>
              <a:t>13</a:t>
            </a:r>
            <a:r>
              <a:rPr lang="it-IT" sz="1600" b="1" dirty="0">
                <a:solidFill>
                  <a:schemeClr val="bg2">
                    <a:lumMod val="10000"/>
                  </a:schemeClr>
                </a:solidFill>
                <a:latin typeface="Times New Roman" pitchFamily="18" charset="0"/>
              </a:rPr>
              <a:t>C	45,55</a:t>
            </a:r>
          </a:p>
          <a:p>
            <a:pPr>
              <a:lnSpc>
                <a:spcPct val="40000"/>
              </a:lnSpc>
              <a:spcBef>
                <a:spcPct val="50000"/>
              </a:spcBef>
            </a:pPr>
            <a:r>
              <a:rPr lang="it-IT" sz="1600" b="1" baseline="30000" dirty="0">
                <a:solidFill>
                  <a:srgbClr val="0066FF"/>
                </a:solidFill>
                <a:latin typeface="Times New Roman" pitchFamily="18" charset="0"/>
              </a:rPr>
              <a:t>14</a:t>
            </a:r>
            <a:r>
              <a:rPr lang="it-IT" sz="1600" b="1" dirty="0">
                <a:solidFill>
                  <a:srgbClr val="0066FF"/>
                </a:solidFill>
                <a:latin typeface="Times New Roman" pitchFamily="18" charset="0"/>
              </a:rPr>
              <a:t>N	62,80</a:t>
            </a:r>
          </a:p>
          <a:p>
            <a:pPr>
              <a:lnSpc>
                <a:spcPct val="40000"/>
              </a:lnSpc>
              <a:spcBef>
                <a:spcPct val="50000"/>
              </a:spcBef>
            </a:pPr>
            <a:r>
              <a:rPr lang="it-IT" sz="1600" b="1" baseline="30000" dirty="0">
                <a:solidFill>
                  <a:schemeClr val="bg2">
                    <a:lumMod val="10000"/>
                  </a:schemeClr>
                </a:solidFill>
                <a:latin typeface="Times New Roman" pitchFamily="18" charset="0"/>
              </a:rPr>
              <a:t>16</a:t>
            </a:r>
            <a:r>
              <a:rPr lang="it-IT" sz="1600" b="1" dirty="0">
                <a:solidFill>
                  <a:schemeClr val="bg2">
                    <a:lumMod val="10000"/>
                  </a:schemeClr>
                </a:solidFill>
                <a:latin typeface="Times New Roman" pitchFamily="18" charset="0"/>
              </a:rPr>
              <a:t>O	21,25,55,62,80</a:t>
            </a:r>
          </a:p>
          <a:p>
            <a:pPr>
              <a:lnSpc>
                <a:spcPct val="40000"/>
              </a:lnSpc>
              <a:spcBef>
                <a:spcPct val="50000"/>
              </a:spcBef>
            </a:pPr>
            <a:r>
              <a:rPr lang="it-IT" sz="1600" b="1" baseline="30000" dirty="0">
                <a:solidFill>
                  <a:srgbClr val="0066FF"/>
                </a:solidFill>
                <a:latin typeface="Times New Roman" pitchFamily="18" charset="0"/>
              </a:rPr>
              <a:t>18</a:t>
            </a:r>
            <a:r>
              <a:rPr lang="it-IT" sz="1600" b="1" dirty="0">
                <a:solidFill>
                  <a:srgbClr val="0066FF"/>
                </a:solidFill>
                <a:latin typeface="Times New Roman" pitchFamily="18" charset="0"/>
              </a:rPr>
              <a:t>O	15,55</a:t>
            </a:r>
          </a:p>
          <a:p>
            <a:pPr>
              <a:lnSpc>
                <a:spcPct val="40000"/>
              </a:lnSpc>
              <a:spcBef>
                <a:spcPct val="50000"/>
              </a:spcBef>
            </a:pPr>
            <a:r>
              <a:rPr lang="it-IT" sz="1600" b="1" baseline="30000" dirty="0">
                <a:solidFill>
                  <a:schemeClr val="bg2">
                    <a:lumMod val="10000"/>
                  </a:schemeClr>
                </a:solidFill>
                <a:latin typeface="Times New Roman" pitchFamily="18" charset="0"/>
              </a:rPr>
              <a:t>19</a:t>
            </a:r>
            <a:r>
              <a:rPr lang="it-IT" sz="1600" b="1" dirty="0">
                <a:solidFill>
                  <a:schemeClr val="bg2">
                    <a:lumMod val="10000"/>
                  </a:schemeClr>
                </a:solidFill>
                <a:latin typeface="Times New Roman" pitchFamily="18" charset="0"/>
              </a:rPr>
              <a:t>F	35,40,50</a:t>
            </a:r>
          </a:p>
          <a:p>
            <a:pPr>
              <a:lnSpc>
                <a:spcPct val="40000"/>
              </a:lnSpc>
              <a:spcBef>
                <a:spcPct val="50000"/>
              </a:spcBef>
            </a:pPr>
            <a:r>
              <a:rPr lang="it-IT" sz="1600" b="1" baseline="30000" dirty="0">
                <a:solidFill>
                  <a:srgbClr val="0066FF"/>
                </a:solidFill>
                <a:latin typeface="Times New Roman" pitchFamily="18" charset="0"/>
              </a:rPr>
              <a:t>20</a:t>
            </a:r>
            <a:r>
              <a:rPr lang="it-IT" sz="1600" b="1" dirty="0">
                <a:solidFill>
                  <a:srgbClr val="0066FF"/>
                </a:solidFill>
                <a:latin typeface="Times New Roman" pitchFamily="18" charset="0"/>
              </a:rPr>
              <a:t>Ne	20,40,45,62</a:t>
            </a:r>
          </a:p>
          <a:p>
            <a:pPr>
              <a:lnSpc>
                <a:spcPct val="40000"/>
              </a:lnSpc>
              <a:spcBef>
                <a:spcPct val="50000"/>
              </a:spcBef>
            </a:pPr>
            <a:r>
              <a:rPr lang="it-IT" sz="1600" b="1" baseline="30000" dirty="0">
                <a:solidFill>
                  <a:schemeClr val="bg2">
                    <a:lumMod val="10000"/>
                  </a:schemeClr>
                </a:solidFill>
                <a:latin typeface="Times New Roman" pitchFamily="18" charset="0"/>
              </a:rPr>
              <a:t>24</a:t>
            </a:r>
            <a:r>
              <a:rPr lang="it-IT" sz="1600" b="1" dirty="0">
                <a:solidFill>
                  <a:schemeClr val="bg2">
                    <a:lumMod val="10000"/>
                  </a:schemeClr>
                </a:solidFill>
                <a:latin typeface="Times New Roman" pitchFamily="18" charset="0"/>
              </a:rPr>
              <a:t>Mg	50</a:t>
            </a:r>
          </a:p>
          <a:p>
            <a:pPr>
              <a:lnSpc>
                <a:spcPct val="40000"/>
              </a:lnSpc>
              <a:spcBef>
                <a:spcPct val="50000"/>
              </a:spcBef>
            </a:pPr>
            <a:r>
              <a:rPr lang="it-IT" sz="1600" b="1" baseline="30000" dirty="0">
                <a:solidFill>
                  <a:srgbClr val="0066FF"/>
                </a:solidFill>
                <a:latin typeface="Times New Roman" pitchFamily="18" charset="0"/>
              </a:rPr>
              <a:t>27</a:t>
            </a:r>
            <a:r>
              <a:rPr lang="it-IT" sz="1600" b="1" dirty="0">
                <a:solidFill>
                  <a:srgbClr val="0066FF"/>
                </a:solidFill>
                <a:latin typeface="Times New Roman" pitchFamily="18" charset="0"/>
              </a:rPr>
              <a:t>Al	40</a:t>
            </a:r>
          </a:p>
          <a:p>
            <a:pPr>
              <a:lnSpc>
                <a:spcPct val="40000"/>
              </a:lnSpc>
              <a:spcBef>
                <a:spcPct val="50000"/>
              </a:spcBef>
            </a:pPr>
            <a:r>
              <a:rPr lang="it-IT" sz="1600" b="1" baseline="30000" dirty="0">
                <a:solidFill>
                  <a:schemeClr val="bg2">
                    <a:lumMod val="10000"/>
                  </a:schemeClr>
                </a:solidFill>
                <a:latin typeface="Times New Roman" pitchFamily="18" charset="0"/>
              </a:rPr>
              <a:t>36</a:t>
            </a:r>
            <a:r>
              <a:rPr lang="it-IT" sz="1600" b="1" dirty="0">
                <a:solidFill>
                  <a:schemeClr val="bg2">
                    <a:lumMod val="10000"/>
                  </a:schemeClr>
                </a:solidFill>
                <a:latin typeface="Times New Roman" pitchFamily="18" charset="0"/>
              </a:rPr>
              <a:t>Ar	16,38</a:t>
            </a:r>
          </a:p>
          <a:p>
            <a:pPr>
              <a:lnSpc>
                <a:spcPct val="40000"/>
              </a:lnSpc>
              <a:spcBef>
                <a:spcPct val="50000"/>
              </a:spcBef>
            </a:pPr>
            <a:r>
              <a:rPr lang="it-IT" sz="1600" b="1" baseline="30000" dirty="0">
                <a:solidFill>
                  <a:srgbClr val="0066FF"/>
                </a:solidFill>
                <a:latin typeface="Times New Roman" pitchFamily="18" charset="0"/>
              </a:rPr>
              <a:t>40</a:t>
            </a:r>
            <a:r>
              <a:rPr lang="it-IT" sz="1600" b="1" dirty="0">
                <a:solidFill>
                  <a:srgbClr val="0066FF"/>
                </a:solidFill>
                <a:latin typeface="Times New Roman" pitchFamily="18" charset="0"/>
              </a:rPr>
              <a:t>Ar	15,20,40</a:t>
            </a:r>
            <a:endParaRPr lang="it-IT" sz="1600" b="1" baseline="30000" dirty="0">
              <a:solidFill>
                <a:srgbClr val="0066FF"/>
              </a:solidFill>
              <a:latin typeface="Times New Roman" pitchFamily="18" charset="0"/>
            </a:endParaRPr>
          </a:p>
          <a:p>
            <a:pPr>
              <a:lnSpc>
                <a:spcPct val="40000"/>
              </a:lnSpc>
              <a:spcBef>
                <a:spcPct val="50000"/>
              </a:spcBef>
            </a:pPr>
            <a:endParaRPr lang="it-IT" sz="1600" b="1" dirty="0">
              <a:solidFill>
                <a:srgbClr val="0066FF"/>
              </a:solidFill>
              <a:latin typeface="Times New Roman" pitchFamily="18" charset="0"/>
            </a:endParaRPr>
          </a:p>
        </p:txBody>
      </p:sp>
      <p:graphicFrame>
        <p:nvGraphicFramePr>
          <p:cNvPr id="5" name="Grafico 4">
            <a:extLst>
              <a:ext uri="{FF2B5EF4-FFF2-40B4-BE49-F238E27FC236}">
                <a16:creationId xmlns:a16="http://schemas.microsoft.com/office/drawing/2014/main" id="{E98D6092-4544-40D5-A97D-A051F9D50B21}"/>
              </a:ext>
            </a:extLst>
          </p:cNvPr>
          <p:cNvGraphicFramePr>
            <a:graphicFrameLocks noGrp="1"/>
          </p:cNvGraphicFramePr>
          <p:nvPr/>
        </p:nvGraphicFramePr>
        <p:xfrm>
          <a:off x="0" y="1608678"/>
          <a:ext cx="6259934" cy="453684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
            <a:extLst>
              <a:ext uri="{FF2B5EF4-FFF2-40B4-BE49-F238E27FC236}">
                <a16:creationId xmlns:a16="http://schemas.microsoft.com/office/drawing/2014/main" id="{B7849677-0F91-47F6-A29A-1591BAFE7722}"/>
              </a:ext>
            </a:extLst>
          </p:cNvPr>
          <p:cNvSpPr txBox="1">
            <a:spLocks noChangeArrowheads="1"/>
          </p:cNvSpPr>
          <p:nvPr/>
        </p:nvSpPr>
        <p:spPr bwMode="auto">
          <a:xfrm>
            <a:off x="9436530" y="1608678"/>
            <a:ext cx="2611760" cy="4024563"/>
          </a:xfrm>
          <a:prstGeom prst="rect">
            <a:avLst/>
          </a:prstGeom>
          <a:noFill/>
          <a:ln w="38100">
            <a:noFill/>
            <a:miter lim="800000"/>
            <a:headEnd/>
            <a:tailEnd/>
          </a:ln>
        </p:spPr>
        <p:txBody>
          <a:bodyPr wrap="square">
            <a:spAutoFit/>
          </a:bodyPr>
          <a:lstStyle/>
          <a:p>
            <a:pPr>
              <a:lnSpc>
                <a:spcPct val="60000"/>
              </a:lnSpc>
              <a:spcBef>
                <a:spcPct val="50000"/>
              </a:spcBef>
            </a:pPr>
            <a:r>
              <a:rPr lang="it-IT" b="1" baseline="30000" dirty="0">
                <a:solidFill>
                  <a:srgbClr val="FF0000"/>
                </a:solidFill>
                <a:latin typeface="Times New Roman" pitchFamily="18" charset="0"/>
              </a:rPr>
              <a:t>A</a:t>
            </a:r>
            <a:r>
              <a:rPr lang="it-IT" b="1" dirty="0">
                <a:solidFill>
                  <a:srgbClr val="FF0000"/>
                </a:solidFill>
                <a:latin typeface="Times New Roman" pitchFamily="18" charset="0"/>
              </a:rPr>
              <a:t>X	E (</a:t>
            </a:r>
            <a:r>
              <a:rPr lang="it-IT" b="1" dirty="0" err="1">
                <a:solidFill>
                  <a:srgbClr val="FF0000"/>
                </a:solidFill>
                <a:latin typeface="Times New Roman" pitchFamily="18" charset="0"/>
              </a:rPr>
              <a:t>AMeV</a:t>
            </a:r>
            <a:r>
              <a:rPr lang="it-IT" b="1" dirty="0">
                <a:solidFill>
                  <a:srgbClr val="FF0000"/>
                </a:solidFill>
                <a:latin typeface="Times New Roman" pitchFamily="18" charset="0"/>
              </a:rPr>
              <a:t>)</a:t>
            </a:r>
          </a:p>
          <a:p>
            <a:pPr>
              <a:lnSpc>
                <a:spcPct val="40000"/>
              </a:lnSpc>
              <a:spcBef>
                <a:spcPct val="50000"/>
              </a:spcBef>
            </a:pPr>
            <a:r>
              <a:rPr lang="it-IT" sz="1600" b="1" baseline="30000" dirty="0">
                <a:solidFill>
                  <a:schemeClr val="bg2">
                    <a:lumMod val="10000"/>
                  </a:schemeClr>
                </a:solidFill>
                <a:latin typeface="Times New Roman" pitchFamily="18" charset="0"/>
              </a:rPr>
              <a:t>40</a:t>
            </a:r>
            <a:r>
              <a:rPr lang="it-IT" sz="1600" b="1" dirty="0">
                <a:solidFill>
                  <a:schemeClr val="bg2">
                    <a:lumMod val="10000"/>
                  </a:schemeClr>
                </a:solidFill>
                <a:latin typeface="Times New Roman" pitchFamily="18" charset="0"/>
              </a:rPr>
              <a:t>Ca	10,25,40,45</a:t>
            </a:r>
          </a:p>
          <a:p>
            <a:pPr>
              <a:lnSpc>
                <a:spcPct val="40000"/>
              </a:lnSpc>
              <a:spcBef>
                <a:spcPct val="50000"/>
              </a:spcBef>
            </a:pPr>
            <a:r>
              <a:rPr lang="it-IT" sz="1600" b="1" baseline="30000" dirty="0">
                <a:solidFill>
                  <a:srgbClr val="0066FF"/>
                </a:solidFill>
                <a:latin typeface="Times New Roman" pitchFamily="18" charset="0"/>
              </a:rPr>
              <a:t>42,48</a:t>
            </a:r>
            <a:r>
              <a:rPr lang="it-IT" sz="1600" b="1" dirty="0">
                <a:solidFill>
                  <a:srgbClr val="0066FF"/>
                </a:solidFill>
                <a:latin typeface="Times New Roman" pitchFamily="18" charset="0"/>
              </a:rPr>
              <a:t>Ca	10,45</a:t>
            </a:r>
          </a:p>
          <a:p>
            <a:pPr>
              <a:lnSpc>
                <a:spcPct val="40000"/>
              </a:lnSpc>
              <a:spcBef>
                <a:spcPct val="50000"/>
              </a:spcBef>
            </a:pPr>
            <a:r>
              <a:rPr lang="it-IT" sz="1600" b="1" baseline="30000" dirty="0">
                <a:solidFill>
                  <a:schemeClr val="bg2">
                    <a:lumMod val="10000"/>
                  </a:schemeClr>
                </a:solidFill>
                <a:latin typeface="Times New Roman" pitchFamily="18" charset="0"/>
              </a:rPr>
              <a:t>58</a:t>
            </a:r>
            <a:r>
              <a:rPr lang="it-IT" sz="1600" b="1" dirty="0">
                <a:solidFill>
                  <a:schemeClr val="bg2">
                    <a:lumMod val="10000"/>
                  </a:schemeClr>
                </a:solidFill>
                <a:latin typeface="Times New Roman" pitchFamily="18" charset="0"/>
              </a:rPr>
              <a:t>Ni	16,23,25,30,35,40,45</a:t>
            </a:r>
          </a:p>
          <a:p>
            <a:pPr>
              <a:lnSpc>
                <a:spcPct val="40000"/>
              </a:lnSpc>
              <a:spcBef>
                <a:spcPct val="50000"/>
              </a:spcBef>
            </a:pPr>
            <a:r>
              <a:rPr lang="it-IT" sz="1600" b="1" baseline="30000" dirty="0">
                <a:solidFill>
                  <a:srgbClr val="0066FF"/>
                </a:solidFill>
                <a:latin typeface="Times New Roman" pitchFamily="18" charset="0"/>
              </a:rPr>
              <a:t>62,64</a:t>
            </a:r>
            <a:r>
              <a:rPr lang="it-IT" sz="1600" b="1" dirty="0">
                <a:solidFill>
                  <a:srgbClr val="0066FF"/>
                </a:solidFill>
                <a:latin typeface="Times New Roman" pitchFamily="18" charset="0"/>
              </a:rPr>
              <a:t>Ni	25,35</a:t>
            </a:r>
          </a:p>
          <a:p>
            <a:pPr>
              <a:lnSpc>
                <a:spcPct val="40000"/>
              </a:lnSpc>
              <a:spcBef>
                <a:spcPct val="50000"/>
              </a:spcBef>
            </a:pPr>
            <a:r>
              <a:rPr lang="it-IT" sz="1600" b="1" baseline="30000" dirty="0">
                <a:solidFill>
                  <a:schemeClr val="bg2">
                    <a:lumMod val="10000"/>
                  </a:schemeClr>
                </a:solidFill>
                <a:latin typeface="Times New Roman" pitchFamily="18" charset="0"/>
              </a:rPr>
              <a:t>68,70</a:t>
            </a:r>
            <a:r>
              <a:rPr lang="it-IT" sz="1600" b="1" dirty="0">
                <a:solidFill>
                  <a:schemeClr val="bg2">
                    <a:lumMod val="10000"/>
                  </a:schemeClr>
                </a:solidFill>
                <a:latin typeface="Times New Roman" pitchFamily="18" charset="0"/>
              </a:rPr>
              <a:t>Zn	40</a:t>
            </a:r>
          </a:p>
          <a:p>
            <a:pPr>
              <a:lnSpc>
                <a:spcPct val="40000"/>
              </a:lnSpc>
              <a:spcBef>
                <a:spcPct val="50000"/>
              </a:spcBef>
            </a:pPr>
            <a:r>
              <a:rPr lang="it-IT" sz="1600" b="1" baseline="30000" dirty="0">
                <a:solidFill>
                  <a:srgbClr val="0066FF"/>
                </a:solidFill>
                <a:latin typeface="Times New Roman" pitchFamily="18" charset="0"/>
              </a:rPr>
              <a:t>74</a:t>
            </a:r>
            <a:r>
              <a:rPr lang="it-IT" sz="1600" b="1" dirty="0">
                <a:solidFill>
                  <a:srgbClr val="0066FF"/>
                </a:solidFill>
                <a:latin typeface="Times New Roman" pitchFamily="18" charset="0"/>
              </a:rPr>
              <a:t>Ge	40</a:t>
            </a:r>
          </a:p>
          <a:p>
            <a:pPr>
              <a:lnSpc>
                <a:spcPct val="40000"/>
              </a:lnSpc>
              <a:spcBef>
                <a:spcPct val="50000"/>
              </a:spcBef>
            </a:pPr>
            <a:r>
              <a:rPr lang="it-IT" sz="1600" b="1" baseline="30000" dirty="0">
                <a:solidFill>
                  <a:schemeClr val="bg2">
                    <a:lumMod val="10000"/>
                  </a:schemeClr>
                </a:solidFill>
                <a:latin typeface="Times New Roman" pitchFamily="18" charset="0"/>
              </a:rPr>
              <a:t>78,86</a:t>
            </a:r>
            <a:r>
              <a:rPr lang="it-IT" sz="1600" b="1" dirty="0">
                <a:solidFill>
                  <a:schemeClr val="bg2">
                    <a:lumMod val="10000"/>
                  </a:schemeClr>
                </a:solidFill>
                <a:latin typeface="Times New Roman" pitchFamily="18" charset="0"/>
              </a:rPr>
              <a:t>Kr	10</a:t>
            </a:r>
          </a:p>
          <a:p>
            <a:pPr>
              <a:lnSpc>
                <a:spcPct val="40000"/>
              </a:lnSpc>
              <a:spcBef>
                <a:spcPct val="50000"/>
              </a:spcBef>
            </a:pPr>
            <a:r>
              <a:rPr lang="it-IT" sz="1600" b="1" baseline="30000" dirty="0">
                <a:solidFill>
                  <a:srgbClr val="0066FF"/>
                </a:solidFill>
                <a:latin typeface="Times New Roman" pitchFamily="18" charset="0"/>
              </a:rPr>
              <a:t>84</a:t>
            </a:r>
            <a:r>
              <a:rPr lang="it-IT" sz="1600" b="1" dirty="0">
                <a:solidFill>
                  <a:srgbClr val="0066FF"/>
                </a:solidFill>
                <a:latin typeface="Times New Roman" pitchFamily="18" charset="0"/>
              </a:rPr>
              <a:t>Kr	10,15,20,25</a:t>
            </a:r>
            <a:endParaRPr lang="it-IT" sz="1600" b="1" baseline="30000" dirty="0">
              <a:solidFill>
                <a:srgbClr val="0066FF"/>
              </a:solidFill>
              <a:latin typeface="Times New Roman" pitchFamily="18" charset="0"/>
            </a:endParaRPr>
          </a:p>
          <a:p>
            <a:pPr>
              <a:lnSpc>
                <a:spcPct val="40000"/>
              </a:lnSpc>
              <a:spcBef>
                <a:spcPct val="50000"/>
              </a:spcBef>
            </a:pPr>
            <a:r>
              <a:rPr lang="it-IT" sz="1600" b="1" baseline="30000" dirty="0">
                <a:solidFill>
                  <a:schemeClr val="bg2">
                    <a:lumMod val="10000"/>
                  </a:schemeClr>
                </a:solidFill>
                <a:latin typeface="Times New Roman" pitchFamily="18" charset="0"/>
              </a:rPr>
              <a:t>93</a:t>
            </a:r>
            <a:r>
              <a:rPr lang="it-IT" sz="1600" b="1" dirty="0">
                <a:solidFill>
                  <a:schemeClr val="bg2">
                    <a:lumMod val="10000"/>
                  </a:schemeClr>
                </a:solidFill>
                <a:latin typeface="Times New Roman" pitchFamily="18" charset="0"/>
              </a:rPr>
              <a:t>Nb	15,17,23,30,38</a:t>
            </a:r>
          </a:p>
          <a:p>
            <a:pPr>
              <a:lnSpc>
                <a:spcPct val="40000"/>
              </a:lnSpc>
              <a:spcBef>
                <a:spcPct val="50000"/>
              </a:spcBef>
            </a:pPr>
            <a:r>
              <a:rPr lang="it-IT" sz="1600" b="1" baseline="30000" dirty="0">
                <a:solidFill>
                  <a:srgbClr val="0066FF"/>
                </a:solidFill>
                <a:latin typeface="Times New Roman" pitchFamily="18" charset="0"/>
              </a:rPr>
              <a:t>107</a:t>
            </a:r>
            <a:r>
              <a:rPr lang="it-IT" sz="1600" b="1" dirty="0">
                <a:solidFill>
                  <a:srgbClr val="0066FF"/>
                </a:solidFill>
                <a:latin typeface="Times New Roman" pitchFamily="18" charset="0"/>
              </a:rPr>
              <a:t>Ag	40</a:t>
            </a:r>
            <a:endParaRPr lang="it-IT" sz="1600" b="1" baseline="30000" dirty="0">
              <a:solidFill>
                <a:srgbClr val="0066FF"/>
              </a:solidFill>
              <a:latin typeface="Times New Roman" pitchFamily="18" charset="0"/>
            </a:endParaRPr>
          </a:p>
          <a:p>
            <a:pPr>
              <a:lnSpc>
                <a:spcPct val="40000"/>
              </a:lnSpc>
              <a:spcBef>
                <a:spcPct val="50000"/>
              </a:spcBef>
            </a:pPr>
            <a:r>
              <a:rPr lang="it-IT" sz="1600" b="1" baseline="30000" dirty="0">
                <a:solidFill>
                  <a:schemeClr val="bg2">
                    <a:lumMod val="10000"/>
                  </a:schemeClr>
                </a:solidFill>
                <a:latin typeface="Times New Roman" pitchFamily="18" charset="0"/>
              </a:rPr>
              <a:t>112</a:t>
            </a:r>
            <a:r>
              <a:rPr lang="it-IT" sz="1600" b="1" dirty="0">
                <a:solidFill>
                  <a:schemeClr val="bg2">
                    <a:lumMod val="10000"/>
                  </a:schemeClr>
                </a:solidFill>
                <a:latin typeface="Times New Roman" pitchFamily="18" charset="0"/>
              </a:rPr>
              <a:t>Sn	15.5,35,43.5</a:t>
            </a:r>
          </a:p>
          <a:p>
            <a:pPr>
              <a:lnSpc>
                <a:spcPct val="40000"/>
              </a:lnSpc>
              <a:spcBef>
                <a:spcPct val="50000"/>
              </a:spcBef>
            </a:pPr>
            <a:r>
              <a:rPr lang="it-IT" sz="1600" b="1" baseline="30000" dirty="0">
                <a:solidFill>
                  <a:srgbClr val="0066FF"/>
                </a:solidFill>
                <a:latin typeface="Times New Roman" pitchFamily="18" charset="0"/>
              </a:rPr>
              <a:t>116</a:t>
            </a:r>
            <a:r>
              <a:rPr lang="it-IT" sz="1600" b="1" dirty="0">
                <a:solidFill>
                  <a:srgbClr val="0066FF"/>
                </a:solidFill>
                <a:latin typeface="Times New Roman" pitchFamily="18" charset="0"/>
              </a:rPr>
              <a:t>Sn	23,30,38</a:t>
            </a:r>
          </a:p>
          <a:p>
            <a:pPr>
              <a:lnSpc>
                <a:spcPct val="40000"/>
              </a:lnSpc>
              <a:spcBef>
                <a:spcPct val="50000"/>
              </a:spcBef>
            </a:pPr>
            <a:r>
              <a:rPr lang="it-IT" sz="1600" b="1" baseline="30000" dirty="0">
                <a:solidFill>
                  <a:schemeClr val="bg2">
                    <a:lumMod val="10000"/>
                  </a:schemeClr>
                </a:solidFill>
                <a:latin typeface="Times New Roman" pitchFamily="18" charset="0"/>
              </a:rPr>
              <a:t>124</a:t>
            </a:r>
            <a:r>
              <a:rPr lang="it-IT" sz="1600" b="1" dirty="0">
                <a:solidFill>
                  <a:schemeClr val="bg2">
                    <a:lumMod val="10000"/>
                  </a:schemeClr>
                </a:solidFill>
                <a:latin typeface="Times New Roman" pitchFamily="18" charset="0"/>
              </a:rPr>
              <a:t>Sn	15,25,30,35</a:t>
            </a:r>
          </a:p>
          <a:p>
            <a:pPr>
              <a:lnSpc>
                <a:spcPct val="40000"/>
              </a:lnSpc>
              <a:spcBef>
                <a:spcPct val="50000"/>
              </a:spcBef>
            </a:pPr>
            <a:r>
              <a:rPr lang="it-IT" sz="1600" b="1" baseline="30000" dirty="0">
                <a:solidFill>
                  <a:srgbClr val="0066FF"/>
                </a:solidFill>
                <a:latin typeface="Times New Roman" pitchFamily="18" charset="0"/>
              </a:rPr>
              <a:t>129</a:t>
            </a:r>
            <a:r>
              <a:rPr lang="it-IT" sz="1600" b="1" dirty="0">
                <a:solidFill>
                  <a:srgbClr val="0066FF"/>
                </a:solidFill>
                <a:latin typeface="Times New Roman" pitchFamily="18" charset="0"/>
              </a:rPr>
              <a:t>Xe	20,21,23,35</a:t>
            </a:r>
          </a:p>
          <a:p>
            <a:pPr>
              <a:lnSpc>
                <a:spcPct val="40000"/>
              </a:lnSpc>
              <a:spcBef>
                <a:spcPct val="50000"/>
              </a:spcBef>
            </a:pPr>
            <a:r>
              <a:rPr lang="it-IT" sz="1600" b="1" baseline="30000" dirty="0">
                <a:solidFill>
                  <a:schemeClr val="bg2">
                    <a:lumMod val="10000"/>
                  </a:schemeClr>
                </a:solidFill>
                <a:latin typeface="Times New Roman" pitchFamily="18" charset="0"/>
              </a:rPr>
              <a:t>197</a:t>
            </a:r>
            <a:r>
              <a:rPr lang="it-IT" sz="1600" b="1" dirty="0">
                <a:solidFill>
                  <a:schemeClr val="bg2">
                    <a:lumMod val="10000"/>
                  </a:schemeClr>
                </a:solidFill>
                <a:latin typeface="Times New Roman" pitchFamily="18" charset="0"/>
              </a:rPr>
              <a:t>Au	10,15,20,21,23</a:t>
            </a:r>
          </a:p>
          <a:p>
            <a:pPr>
              <a:lnSpc>
                <a:spcPct val="40000"/>
              </a:lnSpc>
              <a:spcBef>
                <a:spcPct val="50000"/>
              </a:spcBef>
            </a:pPr>
            <a:r>
              <a:rPr lang="it-IT" sz="1600" b="1" baseline="30000" dirty="0">
                <a:solidFill>
                  <a:srgbClr val="0066FF"/>
                </a:solidFill>
                <a:latin typeface="Times New Roman" pitchFamily="18" charset="0"/>
              </a:rPr>
              <a:t>208</a:t>
            </a:r>
            <a:r>
              <a:rPr lang="it-IT" sz="1600" b="1" dirty="0">
                <a:solidFill>
                  <a:srgbClr val="0066FF"/>
                </a:solidFill>
                <a:latin typeface="Times New Roman" pitchFamily="18" charset="0"/>
              </a:rPr>
              <a:t>Pb	10</a:t>
            </a:r>
          </a:p>
        </p:txBody>
      </p:sp>
      <p:sp>
        <p:nvSpPr>
          <p:cNvPr id="9" name="CasellaDiTesto 8">
            <a:extLst>
              <a:ext uri="{FF2B5EF4-FFF2-40B4-BE49-F238E27FC236}">
                <a16:creationId xmlns:a16="http://schemas.microsoft.com/office/drawing/2014/main" id="{100307A5-4F8D-4511-9C0B-1156B7D6277A}"/>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10" name="CasellaDiTesto 9">
            <a:extLst>
              <a:ext uri="{FF2B5EF4-FFF2-40B4-BE49-F238E27FC236}">
                <a16:creationId xmlns:a16="http://schemas.microsoft.com/office/drawing/2014/main" id="{131A6230-FFAE-43CD-BC14-D82AB55ACCAA}"/>
              </a:ext>
            </a:extLst>
          </p:cNvPr>
          <p:cNvSpPr txBox="1"/>
          <p:nvPr/>
        </p:nvSpPr>
        <p:spPr>
          <a:xfrm>
            <a:off x="-13882" y="-49976"/>
            <a:ext cx="5832647" cy="369332"/>
          </a:xfrm>
          <a:prstGeom prst="rect">
            <a:avLst/>
          </a:prstGeom>
          <a:noFill/>
        </p:spPr>
        <p:txBody>
          <a:bodyPr wrap="square">
            <a:spAutoFit/>
          </a:bodyPr>
          <a:lstStyle/>
          <a:p>
            <a:r>
              <a:rPr lang="it-IT" dirty="0" err="1">
                <a:solidFill>
                  <a:schemeClr val="bg1"/>
                </a:solidFill>
                <a:latin typeface="Calibri" panose="020F0502020204030204" pitchFamily="34" charset="0"/>
                <a:cs typeface="Calibri" panose="020F0502020204030204" pitchFamily="34" charset="0"/>
              </a:rPr>
              <a:t>Cyclotron</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beams</a:t>
            </a:r>
            <a:endParaRPr lang="it-IT"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0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0"/>
          <p:cNvGraphicFramePr>
            <a:graphicFrameLocks noGrp="1"/>
          </p:cNvGraphicFramePr>
          <p:nvPr>
            <p:extLst>
              <p:ext uri="{D42A27DB-BD31-4B8C-83A1-F6EECF244321}">
                <p14:modId xmlns:p14="http://schemas.microsoft.com/office/powerpoint/2010/main" val="3556981767"/>
              </p:ext>
            </p:extLst>
          </p:nvPr>
        </p:nvGraphicFramePr>
        <p:xfrm>
          <a:off x="3931879" y="1446232"/>
          <a:ext cx="7554042" cy="5151120"/>
        </p:xfrm>
        <a:graphic>
          <a:graphicData uri="http://schemas.openxmlformats.org/drawingml/2006/table">
            <a:tbl>
              <a:tblPr firstRow="1" bandRow="1">
                <a:tableStyleId>{5C22544A-7EE6-4342-B048-85BDC9FD1C3A}</a:tableStyleId>
              </a:tblPr>
              <a:tblGrid>
                <a:gridCol w="1371288">
                  <a:extLst>
                    <a:ext uri="{9D8B030D-6E8A-4147-A177-3AD203B41FA5}">
                      <a16:colId xmlns:a16="http://schemas.microsoft.com/office/drawing/2014/main" val="20000"/>
                    </a:ext>
                  </a:extLst>
                </a:gridCol>
                <a:gridCol w="1127594">
                  <a:extLst>
                    <a:ext uri="{9D8B030D-6E8A-4147-A177-3AD203B41FA5}">
                      <a16:colId xmlns:a16="http://schemas.microsoft.com/office/drawing/2014/main" val="20001"/>
                    </a:ext>
                  </a:extLst>
                </a:gridCol>
                <a:gridCol w="1249441">
                  <a:extLst>
                    <a:ext uri="{9D8B030D-6E8A-4147-A177-3AD203B41FA5}">
                      <a16:colId xmlns:a16="http://schemas.microsoft.com/office/drawing/2014/main" val="20002"/>
                    </a:ext>
                  </a:extLst>
                </a:gridCol>
                <a:gridCol w="1306837">
                  <a:extLst>
                    <a:ext uri="{9D8B030D-6E8A-4147-A177-3AD203B41FA5}">
                      <a16:colId xmlns:a16="http://schemas.microsoft.com/office/drawing/2014/main" val="20003"/>
                    </a:ext>
                  </a:extLst>
                </a:gridCol>
                <a:gridCol w="1249441">
                  <a:extLst>
                    <a:ext uri="{9D8B030D-6E8A-4147-A177-3AD203B41FA5}">
                      <a16:colId xmlns:a16="http://schemas.microsoft.com/office/drawing/2014/main" val="20004"/>
                    </a:ext>
                  </a:extLst>
                </a:gridCol>
                <a:gridCol w="1249441">
                  <a:extLst>
                    <a:ext uri="{9D8B030D-6E8A-4147-A177-3AD203B41FA5}">
                      <a16:colId xmlns:a16="http://schemas.microsoft.com/office/drawing/2014/main" val="20005"/>
                    </a:ext>
                  </a:extLst>
                </a:gridCol>
              </a:tblGrid>
              <a:tr h="216068">
                <a:tc>
                  <a:txBody>
                    <a:bodyPr/>
                    <a:lstStyle/>
                    <a:p>
                      <a:pPr algn="ctr"/>
                      <a:r>
                        <a:rPr lang="it-IT" sz="2000" dirty="0" err="1"/>
                        <a:t>Ion</a:t>
                      </a:r>
                      <a:endParaRPr lang="it-IT" sz="2000" dirty="0"/>
                    </a:p>
                  </a:txBody>
                  <a:tcPr/>
                </a:tc>
                <a:tc>
                  <a:txBody>
                    <a:bodyPr/>
                    <a:lstStyle/>
                    <a:p>
                      <a:pPr algn="ctr"/>
                      <a:r>
                        <a:rPr lang="it-IT" sz="2000" dirty="0"/>
                        <a:t>Energy</a:t>
                      </a:r>
                    </a:p>
                  </a:txBody>
                  <a:tcPr/>
                </a:tc>
                <a:tc>
                  <a:txBody>
                    <a:bodyPr/>
                    <a:lstStyle/>
                    <a:p>
                      <a:pPr algn="ctr"/>
                      <a:r>
                        <a:rPr lang="it-IT" sz="2000" dirty="0" err="1"/>
                        <a:t>Isource</a:t>
                      </a:r>
                      <a:endParaRPr lang="it-IT" sz="2000" dirty="0"/>
                    </a:p>
                  </a:txBody>
                  <a:tcPr/>
                </a:tc>
                <a:tc>
                  <a:txBody>
                    <a:bodyPr/>
                    <a:lstStyle/>
                    <a:p>
                      <a:pPr algn="ctr"/>
                      <a:r>
                        <a:rPr lang="it-IT" sz="2000" dirty="0" err="1"/>
                        <a:t>Iextr</a:t>
                      </a:r>
                      <a:endParaRPr lang="it-IT" sz="2000" dirty="0"/>
                    </a:p>
                  </a:txBody>
                  <a:tcPr/>
                </a:tc>
                <a:tc>
                  <a:txBody>
                    <a:bodyPr/>
                    <a:lstStyle/>
                    <a:p>
                      <a:pPr algn="ctr"/>
                      <a:r>
                        <a:rPr lang="it-IT" sz="2000" dirty="0" err="1"/>
                        <a:t>Iextr</a:t>
                      </a:r>
                      <a:endParaRPr lang="it-IT" sz="2000" dirty="0"/>
                    </a:p>
                  </a:txBody>
                  <a:tcPr/>
                </a:tc>
                <a:tc>
                  <a:txBody>
                    <a:bodyPr/>
                    <a:lstStyle/>
                    <a:p>
                      <a:pPr algn="ctr"/>
                      <a:r>
                        <a:rPr lang="it-IT" sz="2000" dirty="0" err="1"/>
                        <a:t>Pextr</a:t>
                      </a:r>
                      <a:endParaRPr lang="it-IT" sz="2000" dirty="0"/>
                    </a:p>
                  </a:txBody>
                  <a:tcPr/>
                </a:tc>
                <a:extLst>
                  <a:ext uri="{0D108BD9-81ED-4DB2-BD59-A6C34878D82A}">
                    <a16:rowId xmlns:a16="http://schemas.microsoft.com/office/drawing/2014/main" val="10000"/>
                  </a:ext>
                </a:extLst>
              </a:tr>
              <a:tr h="216068">
                <a:tc>
                  <a:txBody>
                    <a:bodyPr/>
                    <a:lstStyle/>
                    <a:p>
                      <a:pPr algn="ctr"/>
                      <a:endParaRPr lang="it-IT" sz="2000" dirty="0"/>
                    </a:p>
                  </a:txBody>
                  <a:tcPr/>
                </a:tc>
                <a:tc>
                  <a:txBody>
                    <a:bodyPr/>
                    <a:lstStyle/>
                    <a:p>
                      <a:pPr algn="ctr"/>
                      <a:r>
                        <a:rPr lang="it-IT" sz="2000" b="1" dirty="0" err="1">
                          <a:solidFill>
                            <a:srgbClr val="000090"/>
                          </a:solidFill>
                        </a:rPr>
                        <a:t>MeV</a:t>
                      </a:r>
                      <a:r>
                        <a:rPr lang="it-IT" sz="2000" b="1" dirty="0">
                          <a:solidFill>
                            <a:srgbClr val="000090"/>
                          </a:solidFill>
                        </a:rPr>
                        <a:t>/u</a:t>
                      </a:r>
                    </a:p>
                  </a:txBody>
                  <a:tcPr/>
                </a:tc>
                <a:tc>
                  <a:txBody>
                    <a:bodyPr/>
                    <a:lstStyle/>
                    <a:p>
                      <a:pPr algn="ctr"/>
                      <a:r>
                        <a:rPr lang="it-IT" sz="2000" b="1" dirty="0" err="1">
                          <a:solidFill>
                            <a:srgbClr val="000090"/>
                          </a:solidFill>
                        </a:rPr>
                        <a:t>e</a:t>
                      </a:r>
                      <a:r>
                        <a:rPr lang="it-IT" sz="2000" b="1" dirty="0" err="1">
                          <a:solidFill>
                            <a:srgbClr val="000090"/>
                          </a:solidFill>
                          <a:latin typeface="Symbol" charset="2"/>
                          <a:cs typeface="Symbol" charset="2"/>
                        </a:rPr>
                        <a:t>m</a:t>
                      </a:r>
                      <a:r>
                        <a:rPr lang="it-IT" sz="2000" b="1" dirty="0" err="1">
                          <a:solidFill>
                            <a:srgbClr val="000090"/>
                          </a:solidFill>
                        </a:rPr>
                        <a:t>A</a:t>
                      </a:r>
                      <a:endParaRPr lang="it-IT" sz="2000" b="1" dirty="0">
                        <a:solidFill>
                          <a:srgbClr val="000090"/>
                        </a:solidFill>
                      </a:endParaRPr>
                    </a:p>
                  </a:txBody>
                  <a:tcPr/>
                </a:tc>
                <a:tc>
                  <a:txBody>
                    <a:bodyPr/>
                    <a:lstStyle/>
                    <a:p>
                      <a:pPr algn="ctr"/>
                      <a:r>
                        <a:rPr lang="it-IT" sz="2000" b="1" dirty="0" err="1">
                          <a:solidFill>
                            <a:srgbClr val="000090"/>
                          </a:solidFill>
                        </a:rPr>
                        <a:t>e</a:t>
                      </a:r>
                      <a:r>
                        <a:rPr lang="it-IT" sz="2000" b="1" dirty="0" err="1">
                          <a:solidFill>
                            <a:srgbClr val="000090"/>
                          </a:solidFill>
                          <a:latin typeface="Symbol" charset="2"/>
                          <a:cs typeface="Symbol" charset="2"/>
                        </a:rPr>
                        <a:t>m</a:t>
                      </a:r>
                      <a:r>
                        <a:rPr lang="it-IT" sz="2000" b="1" dirty="0" err="1">
                          <a:solidFill>
                            <a:srgbClr val="000090"/>
                          </a:solidFill>
                        </a:rPr>
                        <a:t>A</a:t>
                      </a:r>
                      <a:endParaRPr lang="it-IT" sz="2000" b="1" dirty="0">
                        <a:solidFill>
                          <a:srgbClr val="000090"/>
                        </a:solidFill>
                      </a:endParaRPr>
                    </a:p>
                  </a:txBody>
                  <a:tcPr/>
                </a:tc>
                <a:tc>
                  <a:txBody>
                    <a:bodyPr/>
                    <a:lstStyle/>
                    <a:p>
                      <a:pPr algn="ctr"/>
                      <a:r>
                        <a:rPr lang="it-IT" sz="2000" b="1" dirty="0" err="1">
                          <a:solidFill>
                            <a:srgbClr val="000090"/>
                          </a:solidFill>
                        </a:rPr>
                        <a:t>pps</a:t>
                      </a:r>
                      <a:endParaRPr lang="it-IT" sz="2000" b="1" dirty="0">
                        <a:solidFill>
                          <a:srgbClr val="000090"/>
                        </a:solidFill>
                      </a:endParaRPr>
                    </a:p>
                  </a:txBody>
                  <a:tcPr/>
                </a:tc>
                <a:tc>
                  <a:txBody>
                    <a:bodyPr/>
                    <a:lstStyle/>
                    <a:p>
                      <a:pPr algn="ctr"/>
                      <a:r>
                        <a:rPr lang="it-IT" sz="2000" b="1" dirty="0">
                          <a:solidFill>
                            <a:srgbClr val="000090"/>
                          </a:solidFill>
                        </a:rPr>
                        <a:t>watt</a:t>
                      </a:r>
                    </a:p>
                  </a:txBody>
                  <a:tcPr/>
                </a:tc>
                <a:extLst>
                  <a:ext uri="{0D108BD9-81ED-4DB2-BD59-A6C34878D82A}">
                    <a16:rowId xmlns:a16="http://schemas.microsoft.com/office/drawing/2014/main" val="10001"/>
                  </a:ext>
                </a:extLst>
              </a:tr>
              <a:tr h="216068">
                <a:tc>
                  <a:txBody>
                    <a:bodyPr/>
                    <a:lstStyle/>
                    <a:p>
                      <a:pPr algn="ctr"/>
                      <a:r>
                        <a:rPr lang="it-IT" sz="2000" b="1" baseline="30000" dirty="0">
                          <a:solidFill>
                            <a:srgbClr val="FF0000"/>
                          </a:solidFill>
                        </a:rPr>
                        <a:t>12</a:t>
                      </a:r>
                      <a:r>
                        <a:rPr lang="it-IT" sz="2000" b="1" baseline="0" dirty="0">
                          <a:solidFill>
                            <a:srgbClr val="FF0000"/>
                          </a:solidFill>
                        </a:rPr>
                        <a:t>C</a:t>
                      </a:r>
                      <a:endParaRPr lang="it-IT" sz="1600" b="1" dirty="0">
                        <a:solidFill>
                          <a:schemeClr val="tx1"/>
                        </a:solidFill>
                      </a:endParaRPr>
                    </a:p>
                  </a:txBody>
                  <a:tcPr/>
                </a:tc>
                <a:tc>
                  <a:txBody>
                    <a:bodyPr/>
                    <a:lstStyle/>
                    <a:p>
                      <a:pPr algn="ctr"/>
                      <a:r>
                        <a:rPr lang="it-IT" sz="2000" b="0" dirty="0">
                          <a:solidFill>
                            <a:srgbClr val="000090"/>
                          </a:solidFill>
                        </a:rPr>
                        <a:t>30</a:t>
                      </a:r>
                    </a:p>
                  </a:txBody>
                  <a:tcPr/>
                </a:tc>
                <a:tc>
                  <a:txBody>
                    <a:bodyPr/>
                    <a:lstStyle/>
                    <a:p>
                      <a:pPr algn="ctr"/>
                      <a:r>
                        <a:rPr lang="it-IT" sz="2000" b="0" dirty="0">
                          <a:solidFill>
                            <a:srgbClr val="000090"/>
                          </a:solidFill>
                        </a:rPr>
                        <a:t>200</a:t>
                      </a:r>
                    </a:p>
                  </a:txBody>
                  <a:tcPr/>
                </a:tc>
                <a:tc>
                  <a:txBody>
                    <a:bodyPr/>
                    <a:lstStyle/>
                    <a:p>
                      <a:pPr algn="ctr"/>
                      <a:r>
                        <a:rPr lang="it-IT" sz="2000" b="0">
                          <a:solidFill>
                            <a:srgbClr val="000090"/>
                          </a:solidFill>
                        </a:rPr>
                        <a:t>45</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4.7</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2700</a:t>
                      </a:r>
                    </a:p>
                  </a:txBody>
                  <a:tcPr/>
                </a:tc>
                <a:extLst>
                  <a:ext uri="{0D108BD9-81ED-4DB2-BD59-A6C34878D82A}">
                    <a16:rowId xmlns:a16="http://schemas.microsoft.com/office/drawing/2014/main" val="10002"/>
                  </a:ext>
                </a:extLst>
              </a:tr>
              <a:tr h="216068">
                <a:tc>
                  <a:txBody>
                    <a:bodyPr/>
                    <a:lstStyle/>
                    <a:p>
                      <a:pPr algn="ctr"/>
                      <a:r>
                        <a:rPr lang="it-IT" sz="2000" b="1" baseline="30000" dirty="0">
                          <a:solidFill>
                            <a:srgbClr val="FF0000"/>
                          </a:solidFill>
                        </a:rPr>
                        <a:t>12</a:t>
                      </a:r>
                      <a:r>
                        <a:rPr lang="it-IT" sz="2000" b="1" baseline="0" dirty="0">
                          <a:solidFill>
                            <a:srgbClr val="FF0000"/>
                          </a:solidFill>
                        </a:rPr>
                        <a:t>C</a:t>
                      </a:r>
                      <a:endParaRPr lang="it-IT" sz="1600" b="1" dirty="0">
                        <a:solidFill>
                          <a:srgbClr val="000000"/>
                        </a:solidFill>
                      </a:endParaRPr>
                    </a:p>
                  </a:txBody>
                  <a:tcPr/>
                </a:tc>
                <a:tc>
                  <a:txBody>
                    <a:bodyPr/>
                    <a:lstStyle/>
                    <a:p>
                      <a:pPr algn="ctr"/>
                      <a:r>
                        <a:rPr lang="it-IT" sz="2000" b="0" dirty="0">
                          <a:solidFill>
                            <a:srgbClr val="000090"/>
                          </a:solidFill>
                        </a:rPr>
                        <a:t>45</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90</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9.4</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8100</a:t>
                      </a:r>
                    </a:p>
                  </a:txBody>
                  <a:tcPr/>
                </a:tc>
                <a:extLst>
                  <a:ext uri="{0D108BD9-81ED-4DB2-BD59-A6C34878D82A}">
                    <a16:rowId xmlns:a16="http://schemas.microsoft.com/office/drawing/2014/main" val="10003"/>
                  </a:ext>
                </a:extLst>
              </a:tr>
              <a:tr h="216068">
                <a:tc>
                  <a:txBody>
                    <a:bodyPr/>
                    <a:lstStyle/>
                    <a:p>
                      <a:pPr algn="ctr"/>
                      <a:r>
                        <a:rPr lang="it-IT" sz="2000" b="1" baseline="30000" dirty="0">
                          <a:solidFill>
                            <a:srgbClr val="FF0000"/>
                          </a:solidFill>
                        </a:rPr>
                        <a:t>12</a:t>
                      </a:r>
                      <a:r>
                        <a:rPr lang="it-IT" sz="2000" b="1" baseline="0" dirty="0">
                          <a:solidFill>
                            <a:srgbClr val="FF0000"/>
                          </a:solidFill>
                        </a:rPr>
                        <a:t>C</a:t>
                      </a:r>
                      <a:endParaRPr lang="it-IT" sz="1600" b="1" dirty="0">
                        <a:solidFill>
                          <a:srgbClr val="000000"/>
                        </a:solidFill>
                      </a:endParaRPr>
                    </a:p>
                  </a:txBody>
                  <a:tcPr/>
                </a:tc>
                <a:tc>
                  <a:txBody>
                    <a:bodyPr/>
                    <a:lstStyle/>
                    <a:p>
                      <a:pPr algn="ctr"/>
                      <a:r>
                        <a:rPr lang="it-IT" sz="2000" b="0" dirty="0">
                          <a:solidFill>
                            <a:srgbClr val="000090"/>
                          </a:solidFill>
                        </a:rPr>
                        <a:t>60</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90</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9.4</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10800</a:t>
                      </a:r>
                    </a:p>
                  </a:txBody>
                  <a:tcPr/>
                </a:tc>
                <a:extLst>
                  <a:ext uri="{0D108BD9-81ED-4DB2-BD59-A6C34878D82A}">
                    <a16:rowId xmlns:a16="http://schemas.microsoft.com/office/drawing/2014/main" val="10004"/>
                  </a:ext>
                </a:extLst>
              </a:tr>
              <a:tr h="216068">
                <a:tc>
                  <a:txBody>
                    <a:bodyPr/>
                    <a:lstStyle/>
                    <a:p>
                      <a:pPr algn="ctr"/>
                      <a:r>
                        <a:rPr lang="it-IT" sz="2000" b="1" baseline="30000" dirty="0">
                          <a:solidFill>
                            <a:srgbClr val="FF0000"/>
                          </a:solidFill>
                        </a:rPr>
                        <a:t>18</a:t>
                      </a:r>
                      <a:r>
                        <a:rPr lang="it-IT" sz="2000" b="1" baseline="0" dirty="0">
                          <a:solidFill>
                            <a:srgbClr val="FF0000"/>
                          </a:solidFill>
                        </a:rPr>
                        <a:t>O</a:t>
                      </a:r>
                      <a:endParaRPr lang="it-IT" sz="1600" b="1" dirty="0">
                        <a:solidFill>
                          <a:srgbClr val="000000"/>
                        </a:solidFill>
                      </a:endParaRPr>
                    </a:p>
                  </a:txBody>
                  <a:tcPr/>
                </a:tc>
                <a:tc>
                  <a:txBody>
                    <a:bodyPr/>
                    <a:lstStyle/>
                    <a:p>
                      <a:pPr algn="ctr"/>
                      <a:r>
                        <a:rPr lang="it-IT" sz="2000" b="0" dirty="0">
                          <a:solidFill>
                            <a:srgbClr val="000090"/>
                          </a:solidFill>
                        </a:rPr>
                        <a:t>20</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80 </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6.2</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3600</a:t>
                      </a:r>
                    </a:p>
                  </a:txBody>
                  <a:tcPr/>
                </a:tc>
                <a:extLst>
                  <a:ext uri="{0D108BD9-81ED-4DB2-BD59-A6C34878D82A}">
                    <a16:rowId xmlns:a16="http://schemas.microsoft.com/office/drawing/2014/main" val="10005"/>
                  </a:ext>
                </a:extLst>
              </a:tr>
              <a:tr h="216068">
                <a:tc>
                  <a:txBody>
                    <a:bodyPr/>
                    <a:lstStyle/>
                    <a:p>
                      <a:pPr algn="ctr"/>
                      <a:r>
                        <a:rPr lang="it-IT" sz="2000" b="1" baseline="30000" dirty="0">
                          <a:solidFill>
                            <a:srgbClr val="FF0000"/>
                          </a:solidFill>
                        </a:rPr>
                        <a:t>18</a:t>
                      </a:r>
                      <a:r>
                        <a:rPr lang="it-IT" sz="2000" b="1" baseline="0" dirty="0">
                          <a:solidFill>
                            <a:srgbClr val="FF0000"/>
                          </a:solidFill>
                        </a:rPr>
                        <a:t>O</a:t>
                      </a:r>
                      <a:endParaRPr lang="it-IT" sz="1600" b="1" dirty="0">
                        <a:solidFill>
                          <a:srgbClr val="000000"/>
                        </a:solidFill>
                      </a:endParaRPr>
                    </a:p>
                  </a:txBody>
                  <a:tcPr/>
                </a:tc>
                <a:tc>
                  <a:txBody>
                    <a:bodyPr/>
                    <a:lstStyle/>
                    <a:p>
                      <a:pPr algn="ctr"/>
                      <a:r>
                        <a:rPr lang="it-IT" sz="2000" b="0" dirty="0">
                          <a:solidFill>
                            <a:srgbClr val="000090"/>
                          </a:solidFill>
                        </a:rPr>
                        <a:t>29</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80</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6.2</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5220</a:t>
                      </a:r>
                    </a:p>
                  </a:txBody>
                  <a:tcPr/>
                </a:tc>
                <a:extLst>
                  <a:ext uri="{0D108BD9-81ED-4DB2-BD59-A6C34878D82A}">
                    <a16:rowId xmlns:a16="http://schemas.microsoft.com/office/drawing/2014/main" val="10006"/>
                  </a:ext>
                </a:extLst>
              </a:tr>
              <a:tr h="216068">
                <a:tc>
                  <a:txBody>
                    <a:bodyPr/>
                    <a:lstStyle/>
                    <a:p>
                      <a:pPr algn="ctr"/>
                      <a:r>
                        <a:rPr lang="it-IT" sz="2000" b="1" baseline="30000">
                          <a:solidFill>
                            <a:srgbClr val="FF0000"/>
                          </a:solidFill>
                        </a:rPr>
                        <a:t>18</a:t>
                      </a:r>
                      <a:r>
                        <a:rPr lang="it-IT" sz="2000" b="1" baseline="0">
                          <a:solidFill>
                            <a:srgbClr val="FF0000"/>
                          </a:solidFill>
                        </a:rPr>
                        <a:t>O</a:t>
                      </a:r>
                      <a:endParaRPr lang="it-IT" sz="1600" b="1" dirty="0">
                        <a:solidFill>
                          <a:srgbClr val="000000"/>
                        </a:solidFill>
                      </a:endParaRPr>
                    </a:p>
                  </a:txBody>
                  <a:tcPr/>
                </a:tc>
                <a:tc>
                  <a:txBody>
                    <a:bodyPr/>
                    <a:lstStyle/>
                    <a:p>
                      <a:pPr algn="ctr"/>
                      <a:r>
                        <a:rPr lang="it-IT" sz="2000" b="0" dirty="0">
                          <a:solidFill>
                            <a:srgbClr val="000090"/>
                          </a:solidFill>
                        </a:rPr>
                        <a:t>45</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80</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6.2</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8100</a:t>
                      </a:r>
                    </a:p>
                  </a:txBody>
                  <a:tcPr/>
                </a:tc>
                <a:extLst>
                  <a:ext uri="{0D108BD9-81ED-4DB2-BD59-A6C34878D82A}">
                    <a16:rowId xmlns:a16="http://schemas.microsoft.com/office/drawing/2014/main" val="10007"/>
                  </a:ext>
                </a:extLst>
              </a:tr>
              <a:tr h="216068">
                <a:tc>
                  <a:txBody>
                    <a:bodyPr/>
                    <a:lstStyle/>
                    <a:p>
                      <a:pPr algn="ctr"/>
                      <a:r>
                        <a:rPr lang="it-IT" sz="2000" b="1" baseline="30000">
                          <a:solidFill>
                            <a:srgbClr val="FF0000"/>
                          </a:solidFill>
                        </a:rPr>
                        <a:t>18</a:t>
                      </a:r>
                      <a:r>
                        <a:rPr lang="it-IT" sz="2000" b="1" baseline="0">
                          <a:solidFill>
                            <a:srgbClr val="FF0000"/>
                          </a:solidFill>
                        </a:rPr>
                        <a:t>O</a:t>
                      </a:r>
                      <a:r>
                        <a:rPr lang="it-IT" sz="2000" b="1">
                          <a:solidFill>
                            <a:srgbClr val="FF0000"/>
                          </a:solidFill>
                        </a:rPr>
                        <a:t> </a:t>
                      </a:r>
                      <a:endParaRPr lang="it-IT" sz="1600" b="1" dirty="0">
                        <a:solidFill>
                          <a:srgbClr val="000000"/>
                        </a:solidFill>
                      </a:endParaRPr>
                    </a:p>
                  </a:txBody>
                  <a:tcPr/>
                </a:tc>
                <a:tc>
                  <a:txBody>
                    <a:bodyPr/>
                    <a:lstStyle/>
                    <a:p>
                      <a:pPr algn="ctr"/>
                      <a:r>
                        <a:rPr lang="it-IT" sz="2000" b="0" dirty="0">
                          <a:solidFill>
                            <a:srgbClr val="000090"/>
                          </a:solidFill>
                        </a:rPr>
                        <a:t>60</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80</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6.2</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10800</a:t>
                      </a:r>
                    </a:p>
                  </a:txBody>
                  <a:tcPr/>
                </a:tc>
                <a:extLst>
                  <a:ext uri="{0D108BD9-81ED-4DB2-BD59-A6C34878D82A}">
                    <a16:rowId xmlns:a16="http://schemas.microsoft.com/office/drawing/2014/main" val="10008"/>
                  </a:ext>
                </a:extLst>
              </a:tr>
              <a:tr h="216068">
                <a:tc>
                  <a:txBody>
                    <a:bodyPr/>
                    <a:lstStyle/>
                    <a:p>
                      <a:pPr algn="ctr"/>
                      <a:r>
                        <a:rPr lang="it-IT" sz="2000" b="1" baseline="30000">
                          <a:solidFill>
                            <a:srgbClr val="FF0000"/>
                          </a:solidFill>
                        </a:rPr>
                        <a:t>18</a:t>
                      </a:r>
                      <a:r>
                        <a:rPr lang="it-IT" sz="2000" b="1" baseline="0">
                          <a:solidFill>
                            <a:srgbClr val="FF0000"/>
                          </a:solidFill>
                        </a:rPr>
                        <a:t>O</a:t>
                      </a:r>
                      <a:endParaRPr lang="it-IT" sz="1600" b="1" dirty="0">
                        <a:solidFill>
                          <a:srgbClr val="000000"/>
                        </a:solidFill>
                      </a:endParaRPr>
                    </a:p>
                  </a:txBody>
                  <a:tcPr/>
                </a:tc>
                <a:tc>
                  <a:txBody>
                    <a:bodyPr/>
                    <a:lstStyle/>
                    <a:p>
                      <a:pPr algn="ctr"/>
                      <a:r>
                        <a:rPr lang="it-IT" sz="2000" b="0" dirty="0">
                          <a:solidFill>
                            <a:srgbClr val="000090"/>
                          </a:solidFill>
                        </a:rPr>
                        <a:t>70</a:t>
                      </a:r>
                    </a:p>
                  </a:txBody>
                  <a:tcPr/>
                </a:tc>
                <a:tc>
                  <a:txBody>
                    <a:bodyPr/>
                    <a:lstStyle/>
                    <a:p>
                      <a:pPr algn="ctr"/>
                      <a:r>
                        <a:rPr lang="it-IT" sz="2000" b="0" dirty="0">
                          <a:solidFill>
                            <a:srgbClr val="000090"/>
                          </a:solidFill>
                        </a:rPr>
                        <a:t>200</a:t>
                      </a:r>
                    </a:p>
                  </a:txBody>
                  <a:tcPr/>
                </a:tc>
                <a:tc>
                  <a:txBody>
                    <a:bodyPr/>
                    <a:lstStyle/>
                    <a:p>
                      <a:pPr algn="ctr"/>
                      <a:r>
                        <a:rPr lang="it-IT" sz="2000" b="0">
                          <a:solidFill>
                            <a:srgbClr val="000090"/>
                          </a:solidFill>
                        </a:rPr>
                        <a:t>34</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2.7</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5400</a:t>
                      </a:r>
                    </a:p>
                  </a:txBody>
                  <a:tcPr/>
                </a:tc>
                <a:extLst>
                  <a:ext uri="{0D108BD9-81ED-4DB2-BD59-A6C34878D82A}">
                    <a16:rowId xmlns:a16="http://schemas.microsoft.com/office/drawing/2014/main" val="10009"/>
                  </a:ext>
                </a:extLst>
              </a:tr>
              <a:tr h="216068">
                <a:tc>
                  <a:txBody>
                    <a:bodyPr/>
                    <a:lstStyle/>
                    <a:p>
                      <a:pPr algn="ctr"/>
                      <a:r>
                        <a:rPr lang="it-IT" sz="2000" b="1" baseline="30000">
                          <a:solidFill>
                            <a:srgbClr val="FF0000"/>
                          </a:solidFill>
                        </a:rPr>
                        <a:t>20</a:t>
                      </a:r>
                      <a:r>
                        <a:rPr lang="it-IT" sz="2000" b="1" baseline="0">
                          <a:solidFill>
                            <a:srgbClr val="FF0000"/>
                          </a:solidFill>
                        </a:rPr>
                        <a:t>Ne</a:t>
                      </a:r>
                      <a:endParaRPr lang="it-IT" sz="1600" b="1" dirty="0">
                        <a:solidFill>
                          <a:srgbClr val="000000"/>
                        </a:solidFill>
                      </a:endParaRPr>
                    </a:p>
                  </a:txBody>
                  <a:tcPr/>
                </a:tc>
                <a:tc>
                  <a:txBody>
                    <a:bodyPr/>
                    <a:lstStyle/>
                    <a:p>
                      <a:pPr algn="ctr"/>
                      <a:r>
                        <a:rPr lang="it-IT" sz="2000" b="0" dirty="0">
                          <a:solidFill>
                            <a:srgbClr val="000090"/>
                          </a:solidFill>
                        </a:rPr>
                        <a:t>28</a:t>
                      </a:r>
                    </a:p>
                  </a:txBody>
                  <a:tcPr/>
                </a:tc>
                <a:tc>
                  <a:txBody>
                    <a:bodyPr/>
                    <a:lstStyle/>
                    <a:p>
                      <a:pPr algn="ctr"/>
                      <a:r>
                        <a:rPr lang="it-IT" sz="2000" b="0" dirty="0">
                          <a:solidFill>
                            <a:srgbClr val="000090"/>
                          </a:solidFill>
                        </a:rPr>
                        <a:t>400</a:t>
                      </a:r>
                    </a:p>
                  </a:txBody>
                  <a:tcPr/>
                </a:tc>
                <a:tc>
                  <a:txBody>
                    <a:bodyPr/>
                    <a:lstStyle/>
                    <a:p>
                      <a:pPr algn="ctr"/>
                      <a:r>
                        <a:rPr lang="it-IT" sz="2000" b="0" baseline="0">
                          <a:solidFill>
                            <a:srgbClr val="000090"/>
                          </a:solidFill>
                        </a:rPr>
                        <a:t> 85</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5.3</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4800</a:t>
                      </a:r>
                    </a:p>
                  </a:txBody>
                  <a:tcPr/>
                </a:tc>
                <a:extLst>
                  <a:ext uri="{0D108BD9-81ED-4DB2-BD59-A6C34878D82A}">
                    <a16:rowId xmlns:a16="http://schemas.microsoft.com/office/drawing/2014/main" val="10010"/>
                  </a:ext>
                </a:extLst>
              </a:tr>
              <a:tr h="216068">
                <a:tc>
                  <a:txBody>
                    <a:bodyPr/>
                    <a:lstStyle/>
                    <a:p>
                      <a:pPr algn="ctr"/>
                      <a:r>
                        <a:rPr lang="it-IT" sz="2000" b="1" baseline="30000">
                          <a:solidFill>
                            <a:srgbClr val="FF0000"/>
                          </a:solidFill>
                        </a:rPr>
                        <a:t>20</a:t>
                      </a:r>
                      <a:r>
                        <a:rPr lang="it-IT" sz="2000" b="1" baseline="0">
                          <a:solidFill>
                            <a:srgbClr val="FF0000"/>
                          </a:solidFill>
                        </a:rPr>
                        <a:t>Ne</a:t>
                      </a:r>
                      <a:endParaRPr lang="it-IT" sz="1600" b="1" dirty="0">
                        <a:solidFill>
                          <a:srgbClr val="000000"/>
                        </a:solidFill>
                      </a:endParaRPr>
                    </a:p>
                  </a:txBody>
                  <a:tcPr/>
                </a:tc>
                <a:tc>
                  <a:txBody>
                    <a:bodyPr/>
                    <a:lstStyle/>
                    <a:p>
                      <a:pPr algn="ctr"/>
                      <a:r>
                        <a:rPr lang="it-IT" sz="2000" b="0" dirty="0">
                          <a:solidFill>
                            <a:srgbClr val="000090"/>
                          </a:solidFill>
                        </a:rPr>
                        <a:t>70</a:t>
                      </a:r>
                    </a:p>
                  </a:txBody>
                  <a:tcPr/>
                </a:tc>
                <a:tc>
                  <a:txBody>
                    <a:bodyPr/>
                    <a:lstStyle/>
                    <a:p>
                      <a:pPr algn="ctr"/>
                      <a:r>
                        <a:rPr lang="it-IT" sz="2000" b="0" dirty="0">
                          <a:solidFill>
                            <a:srgbClr val="000090"/>
                          </a:solidFill>
                        </a:rPr>
                        <a:t>400</a:t>
                      </a:r>
                    </a:p>
                  </a:txBody>
                  <a:tcPr/>
                </a:tc>
                <a:tc>
                  <a:txBody>
                    <a:bodyPr/>
                    <a:lstStyle/>
                    <a:p>
                      <a:pPr algn="ctr"/>
                      <a:r>
                        <a:rPr lang="it-IT" sz="2000" b="0" baseline="0">
                          <a:solidFill>
                            <a:srgbClr val="000090"/>
                          </a:solidFill>
                        </a:rPr>
                        <a:t> 85</a:t>
                      </a:r>
                      <a:endParaRPr lang="it-IT" sz="2000" b="0" dirty="0">
                        <a:solidFill>
                          <a:srgbClr val="000090"/>
                        </a:solidFill>
                      </a:endParaRPr>
                    </a:p>
                  </a:txBody>
                  <a:tcPr/>
                </a:tc>
                <a:tc>
                  <a:txBody>
                    <a:bodyPr/>
                    <a:lstStyle/>
                    <a:p>
                      <a:pPr algn="ctr"/>
                      <a:r>
                        <a:rPr lang="it-IT" sz="2000" b="0" dirty="0">
                          <a:solidFill>
                            <a:srgbClr val="000090"/>
                          </a:solidFill>
                          <a:latin typeface="+mn-lt"/>
                          <a:ea typeface="+mn-ea"/>
                          <a:cs typeface="+mn-cs"/>
                          <a:sym typeface="Wingdings"/>
                        </a:rPr>
                        <a:t>5.3</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10280</a:t>
                      </a:r>
                    </a:p>
                  </a:txBody>
                  <a:tcPr/>
                </a:tc>
                <a:extLst>
                  <a:ext uri="{0D108BD9-81ED-4DB2-BD59-A6C34878D82A}">
                    <a16:rowId xmlns:a16="http://schemas.microsoft.com/office/drawing/2014/main" val="10011"/>
                  </a:ext>
                </a:extLst>
              </a:tr>
              <a:tr h="216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baseline="30000">
                          <a:solidFill>
                            <a:srgbClr val="FF0000"/>
                          </a:solidFill>
                        </a:rPr>
                        <a:t>40</a:t>
                      </a:r>
                      <a:r>
                        <a:rPr lang="it-IT" sz="2000" b="1" baseline="0">
                          <a:solidFill>
                            <a:srgbClr val="FF0000"/>
                          </a:solidFill>
                        </a:rPr>
                        <a:t>Ar</a:t>
                      </a:r>
                      <a:endParaRPr lang="it-IT" sz="1600" b="1" dirty="0">
                        <a:solidFill>
                          <a:srgbClr val="000000"/>
                        </a:solidFill>
                      </a:endParaRPr>
                    </a:p>
                  </a:txBody>
                  <a:tcPr/>
                </a:tc>
                <a:tc>
                  <a:txBody>
                    <a:bodyPr/>
                    <a:lstStyle/>
                    <a:p>
                      <a:pPr algn="ctr"/>
                      <a:r>
                        <a:rPr lang="it-IT" sz="2000" b="0" dirty="0">
                          <a:solidFill>
                            <a:srgbClr val="000090"/>
                          </a:solidFill>
                        </a:rPr>
                        <a:t>60</a:t>
                      </a:r>
                    </a:p>
                  </a:txBody>
                  <a:tcPr/>
                </a:tc>
                <a:tc>
                  <a:txBody>
                    <a:bodyPr/>
                    <a:lstStyle/>
                    <a:p>
                      <a:pPr algn="ctr"/>
                      <a:r>
                        <a:rPr lang="it-IT" sz="2000" b="0" dirty="0">
                          <a:solidFill>
                            <a:srgbClr val="000090"/>
                          </a:solidFill>
                        </a:rPr>
                        <a:t>400</a:t>
                      </a:r>
                    </a:p>
                  </a:txBody>
                  <a:tcPr/>
                </a:tc>
                <a:tc>
                  <a:txBody>
                    <a:bodyPr/>
                    <a:lstStyle/>
                    <a:p>
                      <a:pPr algn="ctr"/>
                      <a:r>
                        <a:rPr lang="it-IT" sz="2000" b="0">
                          <a:solidFill>
                            <a:srgbClr val="000090"/>
                          </a:solidFill>
                        </a:rPr>
                        <a:t> 77</a:t>
                      </a:r>
                      <a:endParaRPr lang="it-IT" sz="2000" b="0" dirty="0">
                        <a:solidFill>
                          <a:srgbClr val="00009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0" dirty="0">
                          <a:solidFill>
                            <a:srgbClr val="000090"/>
                          </a:solidFill>
                          <a:latin typeface="+mn-lt"/>
                          <a:ea typeface="+mn-ea"/>
                          <a:cs typeface="+mn-cs"/>
                          <a:sym typeface="Wingdings"/>
                        </a:rPr>
                        <a:t>2.7</a:t>
                      </a:r>
                      <a:r>
                        <a:rPr lang="it-IT" sz="2000" b="0" dirty="0">
                          <a:solidFill>
                            <a:srgbClr val="000090"/>
                          </a:solidFill>
                          <a:latin typeface="Wingdings"/>
                          <a:ea typeface="Wingdings"/>
                          <a:cs typeface="Wingdings"/>
                          <a:sym typeface="Wingdings"/>
                        </a:rPr>
                        <a:t></a:t>
                      </a:r>
                      <a:r>
                        <a:rPr lang="it-IT" sz="2000" b="0" dirty="0">
                          <a:solidFill>
                            <a:srgbClr val="000090"/>
                          </a:solidFill>
                        </a:rPr>
                        <a:t>10</a:t>
                      </a:r>
                      <a:r>
                        <a:rPr lang="it-IT" sz="2000" b="0" baseline="30000" dirty="0">
                          <a:solidFill>
                            <a:srgbClr val="000090"/>
                          </a:solidFill>
                        </a:rPr>
                        <a:t>13</a:t>
                      </a:r>
                    </a:p>
                  </a:txBody>
                  <a:tcPr/>
                </a:tc>
                <a:tc>
                  <a:txBody>
                    <a:bodyPr/>
                    <a:lstStyle/>
                    <a:p>
                      <a:pPr algn="ctr"/>
                      <a:r>
                        <a:rPr lang="it-IT" sz="2000" b="1" dirty="0">
                          <a:solidFill>
                            <a:srgbClr val="FF0000"/>
                          </a:solidFill>
                        </a:rPr>
                        <a:t>10280</a:t>
                      </a:r>
                    </a:p>
                  </a:txBody>
                  <a:tcPr/>
                </a:tc>
                <a:extLst>
                  <a:ext uri="{0D108BD9-81ED-4DB2-BD59-A6C34878D82A}">
                    <a16:rowId xmlns:a16="http://schemas.microsoft.com/office/drawing/2014/main" val="10012"/>
                  </a:ext>
                </a:extLst>
              </a:tr>
            </a:tbl>
          </a:graphicData>
        </a:graphic>
      </p:graphicFrame>
      <p:sp>
        <p:nvSpPr>
          <p:cNvPr id="8" name="Segnaposto numero diapositiva 7"/>
          <p:cNvSpPr>
            <a:spLocks noGrp="1"/>
          </p:cNvSpPr>
          <p:nvPr>
            <p:ph type="sldNum" sz="quarter" idx="4294967295"/>
          </p:nvPr>
        </p:nvSpPr>
        <p:spPr>
          <a:xfrm>
            <a:off x="8737600" y="6356351"/>
            <a:ext cx="2844800" cy="365125"/>
          </a:xfrm>
        </p:spPr>
        <p:txBody>
          <a:bodyPr/>
          <a:lstStyle/>
          <a:p>
            <a:fld id="{3D879658-E857-4C8B-87B6-FCF40AF03A48}" type="slidenum">
              <a:rPr lang="it-IT" smtClean="0"/>
              <a:t>8</a:t>
            </a:fld>
            <a:endParaRPr lang="it-IT"/>
          </a:p>
        </p:txBody>
      </p:sp>
      <p:sp>
        <p:nvSpPr>
          <p:cNvPr id="10" name="Rectangle 2"/>
          <p:cNvSpPr>
            <a:spLocks noChangeArrowheads="1"/>
          </p:cNvSpPr>
          <p:nvPr/>
        </p:nvSpPr>
        <p:spPr bwMode="auto">
          <a:xfrm>
            <a:off x="605408" y="620688"/>
            <a:ext cx="11035208" cy="838201"/>
          </a:xfrm>
          <a:prstGeom prst="rect">
            <a:avLst/>
          </a:prstGeom>
          <a:noFill/>
          <a:ln w="9525">
            <a:noFill/>
            <a:miter lim="800000"/>
            <a:headEnd/>
            <a:tailEnd/>
          </a:ln>
        </p:spPr>
        <p:txBody>
          <a:bodyPr anchor="ctr"/>
          <a:lstStyle/>
          <a:p>
            <a:pPr algn="ctr"/>
            <a:r>
              <a:rPr lang="it-IT" sz="3200" b="1" dirty="0" err="1">
                <a:solidFill>
                  <a:srgbClr val="000090"/>
                </a:solidFill>
              </a:rPr>
              <a:t>Cyclotron</a:t>
            </a:r>
            <a:r>
              <a:rPr lang="it-IT" sz="3200" b="1" dirty="0">
                <a:solidFill>
                  <a:srgbClr val="000090"/>
                </a:solidFill>
              </a:rPr>
              <a:t> Upgrade: </a:t>
            </a:r>
            <a:r>
              <a:rPr lang="it-IT" sz="3200" b="1" dirty="0" err="1">
                <a:solidFill>
                  <a:srgbClr val="000090"/>
                </a:solidFill>
              </a:rPr>
              <a:t>expected</a:t>
            </a:r>
            <a:r>
              <a:rPr lang="it-IT" sz="3200" b="1" dirty="0">
                <a:solidFill>
                  <a:srgbClr val="000090"/>
                </a:solidFill>
              </a:rPr>
              <a:t> </a:t>
            </a:r>
            <a:r>
              <a:rPr lang="it-IT" sz="3200" b="1" dirty="0" err="1">
                <a:solidFill>
                  <a:srgbClr val="000090"/>
                </a:solidFill>
              </a:rPr>
              <a:t>currents</a:t>
            </a:r>
            <a:r>
              <a:rPr lang="it-IT" sz="3200" b="1" dirty="0">
                <a:solidFill>
                  <a:srgbClr val="000090"/>
                </a:solidFill>
              </a:rPr>
              <a:t> by stripping</a:t>
            </a:r>
          </a:p>
        </p:txBody>
      </p:sp>
      <p:sp>
        <p:nvSpPr>
          <p:cNvPr id="6" name="CasellaDiTesto 5">
            <a:extLst>
              <a:ext uri="{FF2B5EF4-FFF2-40B4-BE49-F238E27FC236}">
                <a16:creationId xmlns:a16="http://schemas.microsoft.com/office/drawing/2014/main" id="{8C958D93-39A6-4939-8FCB-03925BC5DEC2}"/>
              </a:ext>
            </a:extLst>
          </p:cNvPr>
          <p:cNvSpPr txBox="1"/>
          <p:nvPr/>
        </p:nvSpPr>
        <p:spPr>
          <a:xfrm>
            <a:off x="121722" y="2279126"/>
            <a:ext cx="356235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err="1">
                <a:ln>
                  <a:noFill/>
                </a:ln>
                <a:solidFill>
                  <a:srgbClr val="000090"/>
                </a:solidFill>
                <a:effectLst/>
                <a:uLnTx/>
                <a:uFillTx/>
                <a:latin typeface="Calibri"/>
                <a:ea typeface="+mn-ea"/>
                <a:cs typeface="+mn-cs"/>
              </a:rPr>
              <a:t>Beam</a:t>
            </a:r>
            <a:r>
              <a:rPr kumimoji="0" lang="it-IT" sz="2200" b="0" i="0" u="none" strike="noStrike" kern="1200" cap="none" spc="0" normalizeH="0" baseline="0" noProof="0" dirty="0">
                <a:ln>
                  <a:noFill/>
                </a:ln>
                <a:solidFill>
                  <a:srgbClr val="000090"/>
                </a:solidFill>
                <a:effectLst/>
                <a:uLnTx/>
                <a:uFillTx/>
                <a:latin typeface="Calibri"/>
                <a:ea typeface="+mn-ea"/>
                <a:cs typeface="+mn-cs"/>
              </a:rPr>
              <a:t> </a:t>
            </a:r>
            <a:r>
              <a:rPr kumimoji="0" lang="it-IT" sz="2200" b="0" i="0" u="none" strike="noStrike" kern="1200" cap="none" spc="0" normalizeH="0" baseline="0" noProof="0" dirty="0" err="1">
                <a:ln>
                  <a:noFill/>
                </a:ln>
                <a:solidFill>
                  <a:srgbClr val="000090"/>
                </a:solidFill>
                <a:effectLst/>
                <a:uLnTx/>
                <a:uFillTx/>
                <a:latin typeface="Calibri"/>
                <a:ea typeface="+mn-ea"/>
                <a:cs typeface="+mn-cs"/>
              </a:rPr>
              <a:t>extraction</a:t>
            </a:r>
            <a:r>
              <a:rPr kumimoji="0" lang="it-IT" sz="2200" b="0" i="0" u="none" strike="noStrike" kern="1200" cap="none" spc="0" normalizeH="0" baseline="0" noProof="0" dirty="0">
                <a:ln>
                  <a:noFill/>
                </a:ln>
                <a:solidFill>
                  <a:srgbClr val="000090"/>
                </a:solidFill>
                <a:effectLst/>
                <a:uLnTx/>
                <a:uFillTx/>
                <a:latin typeface="Calibri"/>
                <a:ea typeface="+mn-ea"/>
                <a:cs typeface="+mn-cs"/>
              </a:rPr>
              <a:t> by stripping: </a:t>
            </a:r>
            <a:r>
              <a:rPr kumimoji="0" lang="it-IT" sz="2200" b="1" i="0" u="none" strike="noStrike" kern="1200" cap="none" spc="0" normalizeH="0" baseline="0" noProof="0" dirty="0" err="1">
                <a:ln>
                  <a:noFill/>
                </a:ln>
                <a:solidFill>
                  <a:srgbClr val="FF0000"/>
                </a:solidFill>
                <a:effectLst/>
                <a:uLnTx/>
                <a:uFillTx/>
                <a:latin typeface="Calibri"/>
                <a:ea typeface="+mn-ea"/>
                <a:cs typeface="+mn-cs"/>
              </a:rPr>
              <a:t>Efficiency</a:t>
            </a:r>
            <a:r>
              <a:rPr kumimoji="0" lang="it-IT" sz="2200" b="1" i="0" u="none" strike="noStrike" kern="1200" cap="none" spc="0" normalizeH="0" baseline="0" noProof="0" dirty="0">
                <a:ln>
                  <a:noFill/>
                </a:ln>
                <a:solidFill>
                  <a:srgbClr val="FF0000"/>
                </a:solidFill>
                <a:effectLst/>
                <a:uLnTx/>
                <a:uFillTx/>
                <a:latin typeface="Calibri"/>
                <a:ea typeface="+mn-ea"/>
                <a:cs typeface="+mn-cs"/>
              </a:rPr>
              <a:t> &gt;99%</a:t>
            </a:r>
          </a:p>
        </p:txBody>
      </p:sp>
      <p:sp>
        <p:nvSpPr>
          <p:cNvPr id="7" name="CasellaDiTesto 6">
            <a:extLst>
              <a:ext uri="{FF2B5EF4-FFF2-40B4-BE49-F238E27FC236}">
                <a16:creationId xmlns:a16="http://schemas.microsoft.com/office/drawing/2014/main" id="{E1AB608B-3123-4BD7-A770-D73D48ADC8B1}"/>
              </a:ext>
            </a:extLst>
          </p:cNvPr>
          <p:cNvSpPr txBox="1"/>
          <p:nvPr/>
        </p:nvSpPr>
        <p:spPr>
          <a:xfrm>
            <a:off x="7150732" y="250961"/>
            <a:ext cx="4366328" cy="253916"/>
          </a:xfrm>
          <a:prstGeom prst="rect">
            <a:avLst/>
          </a:prstGeom>
          <a:noFill/>
        </p:spPr>
        <p:txBody>
          <a:bodyPr wrap="square">
            <a:spAutoFit/>
          </a:bodyPr>
          <a:lstStyle/>
          <a:p>
            <a:r>
              <a:rPr lang="en-US" sz="1050" b="1" i="1" dirty="0">
                <a:solidFill>
                  <a:srgbClr val="002948"/>
                </a:solidFill>
                <a:latin typeface="Calibri" panose="020F0502020204030204" pitchFamily="34" charset="0"/>
                <a:cs typeface="Calibri" panose="020F0502020204030204" pitchFamily="34" charset="0"/>
              </a:rPr>
              <a:t>Luigi Celona</a:t>
            </a:r>
            <a:endParaRPr lang="it-IT" sz="1050" dirty="0"/>
          </a:p>
        </p:txBody>
      </p:sp>
      <p:sp>
        <p:nvSpPr>
          <p:cNvPr id="9" name="CasellaDiTesto 8">
            <a:extLst>
              <a:ext uri="{FF2B5EF4-FFF2-40B4-BE49-F238E27FC236}">
                <a16:creationId xmlns:a16="http://schemas.microsoft.com/office/drawing/2014/main" id="{95DF951A-151D-4857-8DDD-2DF3C9A05774}"/>
              </a:ext>
            </a:extLst>
          </p:cNvPr>
          <p:cNvSpPr txBox="1"/>
          <p:nvPr/>
        </p:nvSpPr>
        <p:spPr>
          <a:xfrm>
            <a:off x="-13882" y="-49976"/>
            <a:ext cx="6901970" cy="369332"/>
          </a:xfrm>
          <a:prstGeom prst="rect">
            <a:avLst/>
          </a:prstGeom>
          <a:noFill/>
        </p:spPr>
        <p:txBody>
          <a:bodyPr wrap="square">
            <a:spAutoFit/>
          </a:bodyPr>
          <a:lstStyle/>
          <a:p>
            <a:r>
              <a:rPr lang="it-IT" dirty="0">
                <a:solidFill>
                  <a:schemeClr val="bg1"/>
                </a:solidFill>
                <a:latin typeface="Calibri" panose="020F0502020204030204" pitchFamily="34" charset="0"/>
                <a:cs typeface="Calibri" panose="020F0502020204030204" pitchFamily="34" charset="0"/>
              </a:rPr>
              <a:t>High </a:t>
            </a:r>
            <a:r>
              <a:rPr lang="it-IT" dirty="0" err="1">
                <a:solidFill>
                  <a:schemeClr val="bg1"/>
                </a:solidFill>
                <a:latin typeface="Calibri" panose="020F0502020204030204" pitchFamily="34" charset="0"/>
                <a:cs typeface="Calibri" panose="020F0502020204030204" pitchFamily="34" charset="0"/>
              </a:rPr>
              <a:t>intensity</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beams</a:t>
            </a:r>
            <a:r>
              <a:rPr lang="it-IT" dirty="0">
                <a:solidFill>
                  <a:schemeClr val="bg1"/>
                </a:solidFill>
                <a:latin typeface="Calibri" panose="020F0502020204030204" pitchFamily="34" charset="0"/>
                <a:cs typeface="Calibri" panose="020F0502020204030204" pitchFamily="34" charset="0"/>
              </a:rPr>
              <a:t> with </a:t>
            </a:r>
            <a:r>
              <a:rPr lang="it-IT" dirty="0" err="1">
                <a:solidFill>
                  <a:schemeClr val="bg1"/>
                </a:solidFill>
                <a:latin typeface="Calibri" panose="020F0502020204030204" pitchFamily="34" charset="0"/>
                <a:cs typeface="Calibri" panose="020F0502020204030204" pitchFamily="34" charset="0"/>
              </a:rPr>
              <a:t>cyclotron</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through</a:t>
            </a:r>
            <a:r>
              <a:rPr lang="it-IT" dirty="0">
                <a:solidFill>
                  <a:schemeClr val="bg1"/>
                </a:solidFill>
                <a:latin typeface="Calibri" panose="020F0502020204030204" pitchFamily="34" charset="0"/>
                <a:cs typeface="Calibri" panose="020F0502020204030204" pitchFamily="34" charset="0"/>
              </a:rPr>
              <a:t> </a:t>
            </a:r>
            <a:r>
              <a:rPr lang="it-IT" dirty="0" err="1">
                <a:solidFill>
                  <a:schemeClr val="bg1"/>
                </a:solidFill>
                <a:latin typeface="Calibri" panose="020F0502020204030204" pitchFamily="34" charset="0"/>
                <a:cs typeface="Calibri" panose="020F0502020204030204" pitchFamily="34" charset="0"/>
              </a:rPr>
              <a:t>extraction</a:t>
            </a:r>
            <a:r>
              <a:rPr lang="it-IT" dirty="0">
                <a:solidFill>
                  <a:schemeClr val="bg1"/>
                </a:solidFill>
                <a:latin typeface="Calibri" panose="020F0502020204030204" pitchFamily="34" charset="0"/>
                <a:cs typeface="Calibri" panose="020F0502020204030204" pitchFamily="34" charset="0"/>
              </a:rPr>
              <a:t> by stripping</a:t>
            </a:r>
          </a:p>
        </p:txBody>
      </p:sp>
    </p:spTree>
    <p:extLst>
      <p:ext uri="{BB962C8B-B14F-4D97-AF65-F5344CB8AC3E}">
        <p14:creationId xmlns:p14="http://schemas.microsoft.com/office/powerpoint/2010/main" val="1229588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10.xml><?xml version="1.0" encoding="utf-8"?>
<p:tagLst xmlns:a="http://schemas.openxmlformats.org/drawingml/2006/main" xmlns:r="http://schemas.openxmlformats.org/officeDocument/2006/relationships" xmlns:p="http://schemas.openxmlformats.org/presentationml/2006/main">
  <p:tag name="TIMING" val="|18.6"/>
</p:tagLst>
</file>

<file path=ppt/tags/tag11.xml><?xml version="1.0" encoding="utf-8"?>
<p:tagLst xmlns:a="http://schemas.openxmlformats.org/drawingml/2006/main" xmlns:r="http://schemas.openxmlformats.org/officeDocument/2006/relationships" xmlns:p="http://schemas.openxmlformats.org/presentationml/2006/main">
  <p:tag name="TIMING" val="|18.6"/>
</p:tagLst>
</file>

<file path=ppt/tags/tag12.xml><?xml version="1.0" encoding="utf-8"?>
<p:tagLst xmlns:a="http://schemas.openxmlformats.org/drawingml/2006/main" xmlns:r="http://schemas.openxmlformats.org/officeDocument/2006/relationships" xmlns:p="http://schemas.openxmlformats.org/presentationml/2006/main">
  <p:tag name="TIMING" val="|18.6"/>
</p:tagLst>
</file>

<file path=ppt/tags/tag13.xml><?xml version="1.0" encoding="utf-8"?>
<p:tagLst xmlns:a="http://schemas.openxmlformats.org/drawingml/2006/main" xmlns:r="http://schemas.openxmlformats.org/officeDocument/2006/relationships" xmlns:p="http://schemas.openxmlformats.org/presentationml/2006/main">
  <p:tag name="TIMING" val="|18.6"/>
</p:tagLst>
</file>

<file path=ppt/tags/tag14.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18.6"/>
</p:tagLst>
</file>

<file path=ppt/tags/tag3.xml><?xml version="1.0" encoding="utf-8"?>
<p:tagLst xmlns:a="http://schemas.openxmlformats.org/drawingml/2006/main" xmlns:r="http://schemas.openxmlformats.org/officeDocument/2006/relationships" xmlns:p="http://schemas.openxmlformats.org/presentationml/2006/main">
  <p:tag name="TIMING" val="|18.6"/>
</p:tagLst>
</file>

<file path=ppt/tags/tag4.xml><?xml version="1.0" encoding="utf-8"?>
<p:tagLst xmlns:a="http://schemas.openxmlformats.org/drawingml/2006/main" xmlns:r="http://schemas.openxmlformats.org/officeDocument/2006/relationships" xmlns:p="http://schemas.openxmlformats.org/presentationml/2006/main">
  <p:tag name="TIMING" val="|18.6"/>
</p:tagLst>
</file>

<file path=ppt/tags/tag5.xml><?xml version="1.0" encoding="utf-8"?>
<p:tagLst xmlns:a="http://schemas.openxmlformats.org/drawingml/2006/main" xmlns:r="http://schemas.openxmlformats.org/officeDocument/2006/relationships" xmlns:p="http://schemas.openxmlformats.org/presentationml/2006/main">
  <p:tag name="TIMING" val="|18.6"/>
</p:tagLst>
</file>

<file path=ppt/tags/tag6.xml><?xml version="1.0" encoding="utf-8"?>
<p:tagLst xmlns:a="http://schemas.openxmlformats.org/drawingml/2006/main" xmlns:r="http://schemas.openxmlformats.org/officeDocument/2006/relationships" xmlns:p="http://schemas.openxmlformats.org/presentationml/2006/main">
  <p:tag name="TIMING" val="|18.6"/>
</p:tagLst>
</file>

<file path=ppt/tags/tag7.xml><?xml version="1.0" encoding="utf-8"?>
<p:tagLst xmlns:a="http://schemas.openxmlformats.org/drawingml/2006/main" xmlns:r="http://schemas.openxmlformats.org/officeDocument/2006/relationships" xmlns:p="http://schemas.openxmlformats.org/presentationml/2006/main">
  <p:tag name="TIMING" val="|18.6"/>
</p:tagLst>
</file>

<file path=ppt/tags/tag8.xml><?xml version="1.0" encoding="utf-8"?>
<p:tagLst xmlns:a="http://schemas.openxmlformats.org/drawingml/2006/main" xmlns:r="http://schemas.openxmlformats.org/officeDocument/2006/relationships" xmlns:p="http://schemas.openxmlformats.org/presentationml/2006/main">
  <p:tag name="TIMING" val="|18.6"/>
</p:tagLst>
</file>

<file path=ppt/tags/tag9.xml><?xml version="1.0" encoding="utf-8"?>
<p:tagLst xmlns:a="http://schemas.openxmlformats.org/drawingml/2006/main" xmlns:r="http://schemas.openxmlformats.org/officeDocument/2006/relationships" xmlns:p="http://schemas.openxmlformats.org/presentationml/2006/main">
  <p:tag name="TIMING" val="|18.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monto">
  <a:themeElements>
    <a:clrScheme name="Personalizzato 14">
      <a:dk1>
        <a:sysClr val="windowText" lastClr="000000"/>
      </a:dk1>
      <a:lt1>
        <a:sysClr val="window" lastClr="FFFFFF"/>
      </a:lt1>
      <a:dk2>
        <a:srgbClr val="002A48"/>
      </a:dk2>
      <a:lt2>
        <a:srgbClr val="E9E5DC"/>
      </a:lt2>
      <a:accent1>
        <a:srgbClr val="D34817"/>
      </a:accent1>
      <a:accent2>
        <a:srgbClr val="4FB5FF"/>
      </a:accent2>
      <a:accent3>
        <a:srgbClr val="A28E6A"/>
      </a:accent3>
      <a:accent4>
        <a:srgbClr val="956251"/>
      </a:accent4>
      <a:accent5>
        <a:srgbClr val="918485"/>
      </a:accent5>
      <a:accent6>
        <a:srgbClr val="855D5D"/>
      </a:accent6>
      <a:hlink>
        <a:srgbClr val="CC9900"/>
      </a:hlink>
      <a:folHlink>
        <a:srgbClr val="96A9A9"/>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4806</Words>
  <Application>Microsoft Office PowerPoint</Application>
  <PresentationFormat>Widescreen</PresentationFormat>
  <Paragraphs>2433</Paragraphs>
  <Slides>42</Slides>
  <Notes>15</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Titoli diapositive</vt:lpstr>
      </vt:variant>
      <vt:variant>
        <vt:i4>42</vt:i4>
      </vt:variant>
      <vt:variant>
        <vt:lpstr>Presentazioni personalizzate</vt:lpstr>
      </vt:variant>
      <vt:variant>
        <vt:i4>1</vt:i4>
      </vt:variant>
    </vt:vector>
  </HeadingPairs>
  <TitlesOfParts>
    <vt:vector size="57" baseType="lpstr">
      <vt:lpstr>ＭＳ ゴシック</vt:lpstr>
      <vt:lpstr>Arial</vt:lpstr>
      <vt:lpstr>Calibri</vt:lpstr>
      <vt:lpstr>Calibri Light</vt:lpstr>
      <vt:lpstr>Cambria Math</vt:lpstr>
      <vt:lpstr>Comic Sans MS</vt:lpstr>
      <vt:lpstr>Garamond</vt:lpstr>
      <vt:lpstr>Georgia</vt:lpstr>
      <vt:lpstr>Symbol</vt:lpstr>
      <vt:lpstr>Times New Roman</vt:lpstr>
      <vt:lpstr>Trebuchet MS</vt:lpstr>
      <vt:lpstr>Wingdings</vt:lpstr>
      <vt:lpstr>Wingdings 2</vt:lpstr>
      <vt:lpstr>Tramonto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Template_Mid Term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Paolo Russotto</cp:lastModifiedBy>
  <cp:revision>1464</cp:revision>
  <dcterms:created xsi:type="dcterms:W3CDTF">2017-10-19T14:12:55Z</dcterms:created>
  <dcterms:modified xsi:type="dcterms:W3CDTF">2022-04-01T15:01:10Z</dcterms:modified>
</cp:coreProperties>
</file>