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70" r:id="rId4"/>
    <p:sldId id="271" r:id="rId5"/>
    <p:sldId id="272" r:id="rId6"/>
    <p:sldId id="273" r:id="rId7"/>
    <p:sldId id="268" r:id="rId8"/>
    <p:sldId id="269" r:id="rId9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4">
          <p15:clr>
            <a:srgbClr val="A4A3A4"/>
          </p15:clr>
        </p15:guide>
        <p15:guide id="2" pos="3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A"/>
    <a:srgbClr val="003A69"/>
    <a:srgbClr val="003A00"/>
    <a:srgbClr val="E4E4E4"/>
    <a:srgbClr val="004884"/>
    <a:srgbClr val="2D79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D26D5-1A9F-43DE-B9F7-F09765EF523D}" v="6" dt="2021-11-27T17:39:48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 autoAdjust="0"/>
    <p:restoredTop sz="94680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474" y="126"/>
      </p:cViewPr>
      <p:guideLst>
        <p:guide orient="horz" pos="2974"/>
        <p:guide pos="30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pPr/>
              <a:t>28/11/2021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pPr/>
              <a:t>28/11/2021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97581"/>
            <a:ext cx="9165896" cy="280916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4929294"/>
            <a:ext cx="9165896" cy="228758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3791060"/>
            <a:ext cx="9165896" cy="546917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4" y="2364002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Sottotitolo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3862373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 Dipartimento/Unità – </a:t>
            </a:r>
            <a:r>
              <a:rPr lang="it-IT" dirty="0" err="1"/>
              <a:t>Arial</a:t>
            </a:r>
            <a:r>
              <a:rPr lang="it-IT" dirty="0"/>
              <a:t> 18 </a:t>
            </a:r>
            <a:r>
              <a:rPr lang="it-IT" dirty="0" err="1"/>
              <a:t>pt</a:t>
            </a:r>
            <a:endParaRPr lang="it-IT" dirty="0"/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4" y="1609751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presentazione – </a:t>
            </a:r>
            <a:r>
              <a:rPr lang="it-IT" dirty="0" err="1"/>
              <a:t>Arial</a:t>
            </a:r>
            <a:r>
              <a:rPr lang="it-IT" dirty="0"/>
              <a:t> 30pt</a:t>
            </a: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3" y="147081"/>
            <a:ext cx="2821884" cy="924167"/>
          </a:xfrm>
          <a:prstGeom prst="rect">
            <a:avLst/>
          </a:prstGeom>
        </p:spPr>
      </p:pic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469"/>
            <a:ext cx="9144000" cy="5791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3161098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803435"/>
            <a:ext cx="8228898" cy="3818479"/>
          </a:xfrm>
        </p:spPr>
        <p:txBody>
          <a:bodyPr/>
          <a:lstStyle/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939800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3" y="151304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3" y="2556815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Workshop su Nuclear Emergency Preparedness and Response – November 28th,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871663"/>
            <a:ext cx="8185150" cy="2441575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 dirty="0"/>
              <a:t>Cliccare sull’icona per inserire la tabella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Workshop su Nuclear Emergency Preparedness and Response – November 28th,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34549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Workshop su Nuclear Emergency Preparedness and Response – November 28th,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3" y="204788"/>
            <a:ext cx="3008313" cy="4389834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3" y="768549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Workshop su Nuclear Emergency Preparedness and Response – November 28th,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70232"/>
            <a:ext cx="3008313" cy="4389835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804731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161414"/>
            <a:ext cx="5067964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Workshop su Nuclear Emergency Preparedness and Response – November 28th,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1"/>
            <a:ext cx="9144000" cy="4705209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3717728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4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Workshop su Nuclear Emergency Preparedness and Response – November 28th,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47833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14,29cm (900px)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3270043"/>
            <a:ext cx="7242444" cy="603647"/>
          </a:xfrm>
          <a:solidFill>
            <a:srgbClr val="003A69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Workshop su Nuclear Emergency Preparedness and Response – November 28th,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3087476" y="566673"/>
            <a:ext cx="3240000" cy="324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2471650"/>
            <a:ext cx="9144000" cy="6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1287698"/>
            <a:ext cx="3700296" cy="1175706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e </a:t>
            </a:r>
          </a:p>
          <a:p>
            <a:pPr lvl="0"/>
            <a:r>
              <a:rPr lang="it-IT"/>
              <a:t>contatti</a:t>
            </a:r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926"/>
            <a:ext cx="9144000" cy="579120"/>
          </a:xfrm>
          <a:prstGeom prst="rect">
            <a:avLst/>
          </a:prstGeom>
        </p:spPr>
      </p:pic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Workshop su Nuclear Emergency Preparedness and Response – November 28th,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284590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794113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90398" y="4767264"/>
            <a:ext cx="4964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4" name="Immagine 3" descr="LogoENE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59472"/>
            <a:ext cx="936564" cy="281636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86021" y="4767263"/>
            <a:ext cx="660070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Workshop su Nuclear Emergency Preparedness and Response – November 28th,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3" r:id="rId4"/>
    <p:sldLayoutId id="2147483656" r:id="rId5"/>
    <p:sldLayoutId id="2147483660" r:id="rId6"/>
    <p:sldLayoutId id="2147483657" r:id="rId7"/>
    <p:sldLayoutId id="2147483658" r:id="rId8"/>
    <p:sldLayoutId id="2147483661" r:id="rId9"/>
    <p:sldLayoutId id="2147483663" r:id="rId10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4334" y="3898373"/>
            <a:ext cx="8440818" cy="292388"/>
          </a:xfrm>
        </p:spPr>
        <p:txBody>
          <a:bodyPr/>
          <a:lstStyle/>
          <a:p>
            <a:r>
              <a:rPr lang="en-US" sz="1300" dirty="0"/>
              <a:t>X.X. Li et alt.,  </a:t>
            </a:r>
            <a:r>
              <a:rPr lang="en-US" sz="1300" i="1" dirty="0"/>
              <a:t>New experimental measurements of natural erbium </a:t>
            </a:r>
            <a:r>
              <a:rPr lang="en-US" sz="1300" i="1" dirty="0" err="1"/>
              <a:t>Xs</a:t>
            </a:r>
            <a:r>
              <a:rPr lang="en-US" sz="1300" i="1" dirty="0"/>
              <a:t>(n,</a:t>
            </a:r>
            <a:r>
              <a:rPr lang="el-GR" sz="1300" i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1300" i="1" dirty="0"/>
              <a:t>) between 1-100 eV</a:t>
            </a:r>
            <a:r>
              <a:rPr lang="en-US" sz="1300" i="1"/>
              <a:t>, 2021</a:t>
            </a:r>
            <a:endParaRPr lang="it-IT" sz="1300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14334" y="1957885"/>
            <a:ext cx="8440819" cy="861774"/>
          </a:xfrm>
        </p:spPr>
        <p:txBody>
          <a:bodyPr/>
          <a:lstStyle/>
          <a:p>
            <a:pPr algn="ctr"/>
            <a:r>
              <a:rPr lang="en-GB" sz="2800" dirty="0"/>
              <a:t>Summary of the results of a new measurement of natural erbium Xs(n,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GB" sz="2800" dirty="0"/>
              <a:t>) between 1-100 eV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514350" y="3416266"/>
            <a:ext cx="8440738" cy="338554"/>
          </a:xfrm>
        </p:spPr>
        <p:txBody>
          <a:bodyPr/>
          <a:lstStyle/>
          <a:p>
            <a:r>
              <a:rPr lang="it-IT" sz="1600" dirty="0"/>
              <a:t>N_TOF Italian national meeting, </a:t>
            </a:r>
            <a:r>
              <a:rPr lang="it-IT" sz="1600"/>
              <a:t>Pavia 30/11/2021</a:t>
            </a:r>
            <a:endParaRPr lang="it-IT" sz="1600" dirty="0"/>
          </a:p>
        </p:txBody>
      </p:sp>
      <p:pic>
        <p:nvPicPr>
          <p:cNvPr id="6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"/>
          <a:stretch/>
        </p:blipFill>
        <p:spPr bwMode="auto">
          <a:xfrm>
            <a:off x="7518739" y="101635"/>
            <a:ext cx="14351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2758"/>
          <a:stretch>
            <a:fillRect/>
          </a:stretch>
        </p:blipFill>
        <p:spPr bwMode="auto">
          <a:xfrm>
            <a:off x="6113802" y="69885"/>
            <a:ext cx="11938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289" y="4351427"/>
            <a:ext cx="818408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33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4296339"/>
            <a:ext cx="1166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85532"/>
            <a:ext cx="6784462" cy="384721"/>
          </a:xfrm>
        </p:spPr>
        <p:txBody>
          <a:bodyPr/>
          <a:lstStyle/>
          <a:p>
            <a:r>
              <a:rPr lang="it-IT" sz="2500" dirty="0"/>
              <a:t>Erbium – astrophysics importance</a:t>
            </a:r>
            <a:endParaRPr lang="en-US" sz="25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116518" y="933437"/>
            <a:ext cx="3568242" cy="1123384"/>
          </a:xfrm>
        </p:spPr>
        <p:txBody>
          <a:bodyPr lIns="0" tIns="0" rIns="0" bIns="0"/>
          <a:lstStyle/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Natural Erbium has </a:t>
            </a:r>
            <a:r>
              <a:rPr lang="en-US" sz="1400" dirty="0">
                <a:solidFill>
                  <a:schemeClr val="tx1"/>
                </a:solidFill>
              </a:rPr>
              <a:t>six stable isotopes</a:t>
            </a:r>
            <a:r>
              <a:rPr lang="en-US" sz="1400" b="0" dirty="0">
                <a:solidFill>
                  <a:schemeClr val="tx1"/>
                </a:solidFill>
              </a:rPr>
              <a:t>:</a:t>
            </a:r>
          </a:p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US" sz="1300" b="0" dirty="0">
                <a:solidFill>
                  <a:srgbClr val="002060"/>
                </a:solidFill>
              </a:rPr>
              <a:t>Er-166, Er-167, Er-168</a:t>
            </a:r>
            <a:r>
              <a:rPr lang="en-US" sz="1300" b="0" dirty="0">
                <a:solidFill>
                  <a:schemeClr val="tx1"/>
                </a:solidFill>
              </a:rPr>
              <a:t>,  </a:t>
            </a:r>
            <a:r>
              <a:rPr lang="en-US" sz="1300" dirty="0">
                <a:solidFill>
                  <a:srgbClr val="0070C0"/>
                </a:solidFill>
              </a:rPr>
              <a:t>s process</a:t>
            </a:r>
            <a:r>
              <a:rPr lang="en-US" sz="1300" b="0" dirty="0">
                <a:solidFill>
                  <a:schemeClr val="tx1"/>
                </a:solidFill>
              </a:rPr>
              <a:t>;</a:t>
            </a:r>
          </a:p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US" sz="1300" b="0" dirty="0">
                <a:solidFill>
                  <a:srgbClr val="002060"/>
                </a:solidFill>
              </a:rPr>
              <a:t>Er-170,</a:t>
            </a:r>
            <a:r>
              <a:rPr lang="en-US" sz="1300" b="0" dirty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r process</a:t>
            </a:r>
            <a:r>
              <a:rPr lang="en-US" sz="1300" b="0" dirty="0">
                <a:solidFill>
                  <a:schemeClr val="tx1"/>
                </a:solidFill>
              </a:rPr>
              <a:t>;</a:t>
            </a:r>
          </a:p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en-US" sz="1300" b="0" dirty="0">
                <a:solidFill>
                  <a:srgbClr val="002060"/>
                </a:solidFill>
              </a:rPr>
              <a:t>Er-162</a:t>
            </a:r>
            <a:r>
              <a:rPr lang="en-US" sz="1300" b="0" dirty="0">
                <a:solidFill>
                  <a:schemeClr val="tx1"/>
                </a:solidFill>
              </a:rPr>
              <a:t>, </a:t>
            </a:r>
            <a:r>
              <a:rPr lang="en-US" sz="1300" b="0" dirty="0">
                <a:solidFill>
                  <a:srgbClr val="002060"/>
                </a:solidFill>
              </a:rPr>
              <a:t>Er-164, </a:t>
            </a:r>
            <a:r>
              <a:rPr lang="en-US" sz="1300" dirty="0">
                <a:solidFill>
                  <a:srgbClr val="C00000"/>
                </a:solidFill>
              </a:rPr>
              <a:t>p-process</a:t>
            </a:r>
            <a:r>
              <a:rPr lang="en-US" sz="1300" dirty="0">
                <a:solidFill>
                  <a:srgbClr val="00B050"/>
                </a:solidFill>
              </a:rPr>
              <a:t> </a:t>
            </a:r>
            <a:r>
              <a:rPr lang="en-US" sz="1300" dirty="0">
                <a:solidFill>
                  <a:schemeClr val="tx1"/>
                </a:solidFill>
              </a:rPr>
              <a:t>(p-nuclei)</a:t>
            </a:r>
            <a:r>
              <a:rPr lang="en-US" sz="13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684760" y="3354762"/>
            <a:ext cx="5333235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Er-166, Er-167, Er-168, Er-170 </a:t>
            </a:r>
            <a:r>
              <a:rPr lang="en-US" sz="1200" dirty="0" err="1">
                <a:solidFill>
                  <a:srgbClr val="C00000"/>
                </a:solidFill>
              </a:rPr>
              <a:t>Xs</a:t>
            </a:r>
            <a:r>
              <a:rPr lang="en-US" sz="1200" dirty="0">
                <a:solidFill>
                  <a:srgbClr val="C00000"/>
                </a:solidFill>
              </a:rPr>
              <a:t>(n,</a:t>
            </a:r>
            <a:r>
              <a:rPr lang="el-GR" sz="1200" dirty="0">
                <a:solidFill>
                  <a:srgbClr val="C00000"/>
                </a:solidFill>
              </a:rPr>
              <a:t>γ</a:t>
            </a:r>
            <a:r>
              <a:rPr lang="en-US" sz="1200" dirty="0">
                <a:solidFill>
                  <a:srgbClr val="C00000"/>
                </a:solidFill>
              </a:rPr>
              <a:t>) </a:t>
            </a:r>
            <a:r>
              <a:rPr lang="en-US" sz="1200" dirty="0"/>
              <a:t>are of </a:t>
            </a:r>
            <a:r>
              <a:rPr lang="en-US" sz="1200" dirty="0">
                <a:solidFill>
                  <a:srgbClr val="002060"/>
                </a:solidFill>
              </a:rPr>
              <a:t>great significance for understanding the pathways taken during the </a:t>
            </a:r>
            <a:r>
              <a:rPr lang="en-US" sz="1200" i="1" dirty="0">
                <a:solidFill>
                  <a:srgbClr val="002060"/>
                </a:solidFill>
              </a:rPr>
              <a:t>s process;</a:t>
            </a:r>
          </a:p>
          <a:p>
            <a:pPr marL="179388" indent="-179388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C00000"/>
                </a:solidFill>
              </a:rPr>
              <a:t>Er-162, Er-164 </a:t>
            </a:r>
            <a:r>
              <a:rPr lang="en-US" sz="1200" dirty="0" err="1">
                <a:solidFill>
                  <a:srgbClr val="C00000"/>
                </a:solidFill>
              </a:rPr>
              <a:t>Xs</a:t>
            </a:r>
            <a:r>
              <a:rPr lang="en-US" sz="1200" dirty="0">
                <a:solidFill>
                  <a:srgbClr val="C00000"/>
                </a:solidFill>
              </a:rPr>
              <a:t>(n,g) </a:t>
            </a:r>
            <a:r>
              <a:rPr lang="en-US" sz="1200" dirty="0"/>
              <a:t>measurements </a:t>
            </a:r>
            <a:r>
              <a:rPr lang="en-US" sz="1200" dirty="0">
                <a:solidFill>
                  <a:srgbClr val="002060"/>
                </a:solidFill>
              </a:rPr>
              <a:t>can help to better understand the results of relevant photonuclear reaction experiments</a:t>
            </a:r>
            <a:r>
              <a:rPr lang="en-US" sz="12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32" y="931677"/>
            <a:ext cx="5185993" cy="237600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93548"/>
              </p:ext>
            </p:extLst>
          </p:nvPr>
        </p:nvGraphicFramePr>
        <p:xfrm>
          <a:off x="3760498" y="4307452"/>
          <a:ext cx="4267200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39896684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278627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669931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163761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954312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5563398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696207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Isotopes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Er-162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Er-164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Er-166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Er-167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Er-168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Er-170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2932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%at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0.139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1.606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33.503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</a:rPr>
                        <a:t>22.869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26.940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14.910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0718742"/>
                  </a:ext>
                </a:extLst>
              </a:tr>
            </a:tbl>
          </a:graphicData>
        </a:graphic>
      </p:graphicFrame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2758"/>
          <a:stretch/>
        </p:blipFill>
        <p:spPr>
          <a:xfrm>
            <a:off x="7197876" y="40930"/>
            <a:ext cx="739706" cy="714050"/>
          </a:xfrm>
          <a:prstGeom prst="rect">
            <a:avLst/>
          </a:prstGeom>
        </p:spPr>
      </p:pic>
      <p:pic>
        <p:nvPicPr>
          <p:cNvPr id="18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19" y="35191"/>
            <a:ext cx="1007604" cy="71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07" y="2280811"/>
            <a:ext cx="3375896" cy="2196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E92B4B47-4647-41A3-A538-57B08C327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4421" y="4767263"/>
            <a:ext cx="6768979" cy="274637"/>
          </a:xfrm>
        </p:spPr>
        <p:txBody>
          <a:bodyPr/>
          <a:lstStyle/>
          <a:p>
            <a:r>
              <a:rPr lang="en-US" sz="1100" dirty="0"/>
              <a:t>X.X. Li et alt results – </a:t>
            </a:r>
            <a:r>
              <a:rPr lang="en-US" sz="1100" i="1" dirty="0"/>
              <a:t>New exp. measurements of nat. erbium(n,</a:t>
            </a:r>
            <a:r>
              <a:rPr lang="el-GR" sz="1100" i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1100" i="1" dirty="0"/>
              <a:t>) cross sections between 1-100 eV, 2020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325041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4296339"/>
            <a:ext cx="1166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85532"/>
            <a:ext cx="6784462" cy="384721"/>
          </a:xfrm>
        </p:spPr>
        <p:txBody>
          <a:bodyPr/>
          <a:lstStyle/>
          <a:p>
            <a:r>
              <a:rPr lang="en-US" sz="2500" dirty="0"/>
              <a:t>Erbium – experimental setup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1313" y="816439"/>
            <a:ext cx="876132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C00000"/>
                </a:solidFill>
              </a:rPr>
              <a:t>Experimental facility: </a:t>
            </a:r>
            <a:r>
              <a:rPr lang="it-IT" sz="1300" dirty="0"/>
              <a:t>China </a:t>
            </a:r>
            <a:r>
              <a:rPr lang="en-US" sz="1300" dirty="0"/>
              <a:t>spallation</a:t>
            </a:r>
            <a:r>
              <a:rPr lang="it-IT" sz="1300" dirty="0"/>
              <a:t> </a:t>
            </a:r>
            <a:r>
              <a:rPr lang="it-IT" sz="1300" dirty="0" err="1"/>
              <a:t>neutron</a:t>
            </a:r>
            <a:r>
              <a:rPr lang="it-IT" sz="1300" dirty="0"/>
              <a:t> source (CSNS), </a:t>
            </a:r>
            <a:r>
              <a:rPr lang="en-US" sz="1300" dirty="0">
                <a:solidFill>
                  <a:srgbClr val="002060"/>
                </a:solidFill>
              </a:rPr>
              <a:t>mainly</a:t>
            </a:r>
            <a:r>
              <a:rPr lang="it-IT" sz="1300" dirty="0">
                <a:solidFill>
                  <a:srgbClr val="002060"/>
                </a:solidFill>
              </a:rPr>
              <a:t> </a:t>
            </a:r>
            <a:r>
              <a:rPr lang="en-US" sz="1300" dirty="0">
                <a:solidFill>
                  <a:srgbClr val="002060"/>
                </a:solidFill>
              </a:rPr>
              <a:t>used</a:t>
            </a:r>
            <a:r>
              <a:rPr lang="it-IT" sz="1300" dirty="0">
                <a:solidFill>
                  <a:srgbClr val="002060"/>
                </a:solidFill>
              </a:rPr>
              <a:t> for </a:t>
            </a:r>
            <a:r>
              <a:rPr lang="it-IT" sz="1300" dirty="0" err="1">
                <a:solidFill>
                  <a:srgbClr val="002060"/>
                </a:solidFill>
              </a:rPr>
              <a:t>exp</a:t>
            </a:r>
            <a:r>
              <a:rPr lang="it-IT" sz="1300" dirty="0">
                <a:solidFill>
                  <a:srgbClr val="002060"/>
                </a:solidFill>
              </a:rPr>
              <a:t>. study of </a:t>
            </a:r>
            <a:r>
              <a:rPr lang="it-IT" sz="1300" dirty="0" err="1">
                <a:solidFill>
                  <a:srgbClr val="002060"/>
                </a:solidFill>
              </a:rPr>
              <a:t>neutron</a:t>
            </a:r>
            <a:r>
              <a:rPr lang="it-IT" sz="1300" dirty="0">
                <a:solidFill>
                  <a:srgbClr val="002060"/>
                </a:solidFill>
              </a:rPr>
              <a:t> scattering;</a:t>
            </a: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C00000"/>
                </a:solidFill>
              </a:rPr>
              <a:t>Detection</a:t>
            </a:r>
            <a:r>
              <a:rPr lang="it-IT" sz="1400" dirty="0">
                <a:solidFill>
                  <a:srgbClr val="C00000"/>
                </a:solidFill>
              </a:rPr>
              <a:t> system</a:t>
            </a:r>
            <a:r>
              <a:rPr lang="it-IT" sz="1400" dirty="0"/>
              <a:t>: </a:t>
            </a:r>
            <a:r>
              <a:rPr lang="it-IT" sz="1300" dirty="0" err="1"/>
              <a:t>four</a:t>
            </a:r>
            <a:r>
              <a:rPr lang="it-IT" sz="1300" dirty="0"/>
              <a:t> </a:t>
            </a:r>
            <a:r>
              <a:rPr lang="it-IT" sz="13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3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13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3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kern="120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300" dirty="0" err="1"/>
              <a:t>scintillator</a:t>
            </a:r>
            <a:r>
              <a:rPr lang="it-IT" sz="1300" dirty="0"/>
              <a:t> </a:t>
            </a:r>
            <a:r>
              <a:rPr lang="en-US" sz="1300" dirty="0"/>
              <a:t>installed</a:t>
            </a:r>
            <a:r>
              <a:rPr lang="it-IT" sz="1300" dirty="0"/>
              <a:t> </a:t>
            </a:r>
            <a:r>
              <a:rPr lang="it-IT" sz="1300" dirty="0">
                <a:solidFill>
                  <a:srgbClr val="002060"/>
                </a:solidFill>
              </a:rPr>
              <a:t>76 m </a:t>
            </a:r>
            <a:r>
              <a:rPr lang="it-IT" sz="1300" dirty="0" err="1">
                <a:solidFill>
                  <a:srgbClr val="002060"/>
                </a:solidFill>
              </a:rPr>
              <a:t>away</a:t>
            </a:r>
            <a:r>
              <a:rPr lang="it-IT" sz="1300" dirty="0">
                <a:solidFill>
                  <a:srgbClr val="002060"/>
                </a:solidFill>
              </a:rPr>
              <a:t> from the </a:t>
            </a:r>
            <a:r>
              <a:rPr lang="it-IT" sz="1300" dirty="0" err="1">
                <a:solidFill>
                  <a:srgbClr val="002060"/>
                </a:solidFill>
              </a:rPr>
              <a:t>spallation</a:t>
            </a:r>
            <a:r>
              <a:rPr lang="it-IT" sz="1300" dirty="0">
                <a:solidFill>
                  <a:srgbClr val="002060"/>
                </a:solidFill>
              </a:rPr>
              <a:t> target</a:t>
            </a:r>
            <a:r>
              <a:rPr lang="it-IT" sz="1300" dirty="0"/>
              <a:t>;</a:t>
            </a: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C00000"/>
                </a:solidFill>
              </a:rPr>
              <a:t>Neutron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 err="1">
                <a:solidFill>
                  <a:srgbClr val="C00000"/>
                </a:solidFill>
              </a:rPr>
              <a:t>flux</a:t>
            </a:r>
            <a:r>
              <a:rPr lang="it-IT" sz="1400" dirty="0"/>
              <a:t>: </a:t>
            </a:r>
            <a:r>
              <a:rPr lang="it-IT" sz="1300" dirty="0" err="1"/>
              <a:t>measured</a:t>
            </a:r>
            <a:r>
              <a:rPr lang="it-IT" sz="1300" dirty="0"/>
              <a:t> </a:t>
            </a:r>
            <a:r>
              <a:rPr lang="it-IT" sz="1300" dirty="0" err="1"/>
              <a:t>using</a:t>
            </a:r>
            <a:r>
              <a:rPr lang="it-IT" sz="1300" dirty="0"/>
              <a:t> a </a:t>
            </a:r>
            <a:r>
              <a:rPr lang="it-IT" sz="1300" dirty="0" err="1"/>
              <a:t>silicon</a:t>
            </a:r>
            <a:r>
              <a:rPr lang="it-IT" sz="1300" dirty="0"/>
              <a:t> monitor </a:t>
            </a:r>
            <a:r>
              <a:rPr lang="it-IT" sz="1300" dirty="0" err="1"/>
              <a:t>based</a:t>
            </a:r>
            <a:r>
              <a:rPr lang="it-IT" sz="1300" dirty="0"/>
              <a:t> on the</a:t>
            </a:r>
            <a:r>
              <a:rPr lang="it-IT" sz="1300" baseline="30000" dirty="0"/>
              <a:t> 6</a:t>
            </a:r>
            <a:r>
              <a:rPr lang="it-IT" sz="1300" dirty="0"/>
              <a:t>Li(n,</a:t>
            </a:r>
            <a:r>
              <a:rPr lang="el-GR" sz="1300" dirty="0"/>
              <a:t>α</a:t>
            </a:r>
            <a:r>
              <a:rPr lang="it-IT" sz="1300" dirty="0"/>
              <a:t>)</a:t>
            </a:r>
            <a:r>
              <a:rPr lang="it-IT" sz="1300" baseline="30000" dirty="0"/>
              <a:t>3</a:t>
            </a:r>
            <a:r>
              <a:rPr lang="it-IT" sz="1300" dirty="0"/>
              <a:t>H reaction, </a:t>
            </a:r>
            <a:r>
              <a:rPr lang="it-IT" sz="1300" dirty="0">
                <a:solidFill>
                  <a:srgbClr val="002060"/>
                </a:solidFill>
              </a:rPr>
              <a:t>energy range 0.5 eV÷200 MeV;</a:t>
            </a: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C00000"/>
                </a:solidFill>
              </a:rPr>
              <a:t>Experimental time: </a:t>
            </a:r>
            <a:r>
              <a:rPr lang="it-IT" sz="1300" dirty="0"/>
              <a:t>a </a:t>
            </a:r>
            <a:r>
              <a:rPr lang="it-IT" sz="1300" dirty="0" err="1"/>
              <a:t>total</a:t>
            </a:r>
            <a:r>
              <a:rPr lang="it-IT" sz="1300" dirty="0"/>
              <a:t> of 105 h, </a:t>
            </a:r>
            <a:r>
              <a:rPr lang="it-IT" sz="1300" dirty="0" err="1"/>
              <a:t>natural</a:t>
            </a:r>
            <a:r>
              <a:rPr lang="it-IT" sz="1300" dirty="0"/>
              <a:t> </a:t>
            </a:r>
            <a:r>
              <a:rPr lang="it-IT" sz="1300" dirty="0" err="1"/>
              <a:t>erbium</a:t>
            </a:r>
            <a:r>
              <a:rPr lang="it-IT" sz="1300" dirty="0"/>
              <a:t> target @ </a:t>
            </a:r>
            <a:r>
              <a:rPr lang="it-IT" sz="1300" dirty="0">
                <a:solidFill>
                  <a:srgbClr val="002060"/>
                </a:solidFill>
              </a:rPr>
              <a:t>72h in </a:t>
            </a:r>
            <a:r>
              <a:rPr lang="it-IT" sz="1300" dirty="0" err="1">
                <a:solidFill>
                  <a:srgbClr val="002060"/>
                </a:solidFill>
              </a:rPr>
              <a:t>beam</a:t>
            </a:r>
            <a:r>
              <a:rPr lang="it-IT" sz="1300" dirty="0">
                <a:solidFill>
                  <a:srgbClr val="002060"/>
                </a:solidFill>
              </a:rPr>
              <a:t> power 50.5-51.5 kW;</a:t>
            </a:r>
          </a:p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C00000"/>
                </a:solidFill>
              </a:rPr>
              <a:t>Experimental targets: </a:t>
            </a:r>
            <a:r>
              <a:rPr lang="en-US" sz="1300" baseline="30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US" sz="1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Er, </a:t>
            </a:r>
            <a:r>
              <a:rPr lang="en-US" sz="1300" baseline="30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</a:t>
            </a:r>
            <a:r>
              <a:rPr lang="en-US" sz="1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C, </a:t>
            </a:r>
            <a:r>
              <a:rPr lang="en-US" sz="1300" baseline="30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197</a:t>
            </a:r>
            <a:r>
              <a:rPr lang="en-US" sz="13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Au.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20" y="2663002"/>
            <a:ext cx="6861662" cy="1944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2758"/>
          <a:stretch/>
        </p:blipFill>
        <p:spPr>
          <a:xfrm>
            <a:off x="7197876" y="40930"/>
            <a:ext cx="739706" cy="714050"/>
          </a:xfrm>
          <a:prstGeom prst="rect">
            <a:avLst/>
          </a:prstGeom>
        </p:spPr>
      </p:pic>
      <p:pic>
        <p:nvPicPr>
          <p:cNvPr id="16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19" y="35191"/>
            <a:ext cx="1007604" cy="71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gnaposto piè di pagina 5">
            <a:extLst>
              <a:ext uri="{FF2B5EF4-FFF2-40B4-BE49-F238E27FC236}">
                <a16:creationId xmlns:a16="http://schemas.microsoft.com/office/drawing/2014/main" id="{CE1742BD-6F55-45FB-87AA-DE5CF8C87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4421" y="4767263"/>
            <a:ext cx="6768979" cy="274637"/>
          </a:xfrm>
        </p:spPr>
        <p:txBody>
          <a:bodyPr/>
          <a:lstStyle/>
          <a:p>
            <a:r>
              <a:rPr lang="en-US" sz="1100" dirty="0"/>
              <a:t>X.X. Li et alt results – </a:t>
            </a:r>
            <a:r>
              <a:rPr lang="en-US" sz="1100" i="1" dirty="0"/>
              <a:t>New exp. measurements of nat. erbium(n,</a:t>
            </a:r>
            <a:r>
              <a:rPr lang="el-GR" sz="1100" i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1100" i="1" dirty="0"/>
              <a:t>) cross sections between 1-100 eV, 2020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255895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4296339"/>
            <a:ext cx="1166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85532"/>
            <a:ext cx="6784462" cy="384721"/>
          </a:xfrm>
        </p:spPr>
        <p:txBody>
          <a:bodyPr/>
          <a:lstStyle/>
          <a:p>
            <a:r>
              <a:rPr lang="en-US" sz="2500" dirty="0"/>
              <a:t>Erbium – experimental error</a:t>
            </a:r>
          </a:p>
        </p:txBody>
      </p:sp>
      <p:sp>
        <p:nvSpPr>
          <p:cNvPr id="8" name="Rettangolo 7"/>
          <p:cNvSpPr/>
          <p:nvPr/>
        </p:nvSpPr>
        <p:spPr>
          <a:xfrm>
            <a:off x="221313" y="879939"/>
            <a:ext cx="86460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C00000"/>
                </a:solidFill>
              </a:rPr>
              <a:t>Experimental </a:t>
            </a:r>
            <a:r>
              <a:rPr lang="it-IT" sz="1400" dirty="0" err="1">
                <a:solidFill>
                  <a:srgbClr val="C00000"/>
                </a:solidFill>
              </a:rPr>
              <a:t>error</a:t>
            </a:r>
            <a:r>
              <a:rPr lang="it-IT" sz="1400" dirty="0">
                <a:solidFill>
                  <a:srgbClr val="C00000"/>
                </a:solidFill>
              </a:rPr>
              <a:t>: </a:t>
            </a:r>
            <a:r>
              <a:rPr lang="en-US" sz="1400" dirty="0"/>
              <a:t>exp.</a:t>
            </a:r>
            <a:r>
              <a:rPr lang="it-IT" sz="1400" dirty="0"/>
              <a:t> </a:t>
            </a:r>
            <a:r>
              <a:rPr lang="en-US" sz="1400" dirty="0"/>
              <a:t>conditions</a:t>
            </a:r>
            <a:r>
              <a:rPr lang="it-IT" sz="1400" dirty="0"/>
              <a:t> </a:t>
            </a:r>
            <a:r>
              <a:rPr lang="en-US" sz="1400" dirty="0"/>
              <a:t>uncertainty</a:t>
            </a:r>
            <a:r>
              <a:rPr lang="it-IT" sz="1400" dirty="0"/>
              <a:t>, data </a:t>
            </a:r>
            <a:r>
              <a:rPr lang="en-US" sz="1400" dirty="0"/>
              <a:t>analysis</a:t>
            </a:r>
            <a:r>
              <a:rPr lang="it-IT" sz="1400" dirty="0"/>
              <a:t> </a:t>
            </a:r>
            <a:r>
              <a:rPr lang="en-US" sz="1400" dirty="0"/>
              <a:t>method</a:t>
            </a:r>
            <a:r>
              <a:rPr lang="it-IT" sz="1400" dirty="0"/>
              <a:t> </a:t>
            </a:r>
            <a:r>
              <a:rPr lang="en-US" sz="1400" dirty="0"/>
              <a:t>uncertainty</a:t>
            </a:r>
            <a:r>
              <a:rPr lang="it-IT" sz="1400" dirty="0"/>
              <a:t>, </a:t>
            </a:r>
            <a:r>
              <a:rPr lang="en-US" sz="1400" dirty="0"/>
              <a:t>exp.</a:t>
            </a:r>
            <a:r>
              <a:rPr lang="it-IT" sz="1400" dirty="0"/>
              <a:t> </a:t>
            </a:r>
            <a:r>
              <a:rPr lang="en-US" sz="1400" dirty="0"/>
              <a:t>statistical</a:t>
            </a:r>
            <a:r>
              <a:rPr lang="it-IT" sz="1400" dirty="0"/>
              <a:t> </a:t>
            </a:r>
            <a:r>
              <a:rPr lang="en-US" sz="1400" dirty="0"/>
              <a:t>error;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40" y="1416339"/>
            <a:ext cx="8275518" cy="288000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2758"/>
          <a:stretch/>
        </p:blipFill>
        <p:spPr>
          <a:xfrm>
            <a:off x="7197876" y="40930"/>
            <a:ext cx="739706" cy="714050"/>
          </a:xfrm>
          <a:prstGeom prst="rect">
            <a:avLst/>
          </a:prstGeom>
        </p:spPr>
      </p:pic>
      <p:pic>
        <p:nvPicPr>
          <p:cNvPr id="11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19" y="35191"/>
            <a:ext cx="1007604" cy="71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 bwMode="auto">
          <a:xfrm>
            <a:off x="470940" y="2645923"/>
            <a:ext cx="8275518" cy="1167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alibri" pitchFamily="32" charset="0"/>
              <a:ea typeface="MS Gothic" charset="-128"/>
            </a:endParaRPr>
          </a:p>
        </p:txBody>
      </p:sp>
      <p:sp>
        <p:nvSpPr>
          <p:cNvPr id="14" name="Rettangolo 13"/>
          <p:cNvSpPr/>
          <p:nvPr/>
        </p:nvSpPr>
        <p:spPr bwMode="auto">
          <a:xfrm>
            <a:off x="464776" y="3380126"/>
            <a:ext cx="8275518" cy="116732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alibri" pitchFamily="32" charset="0"/>
              <a:ea typeface="MS Gothic" charset="-128"/>
            </a:endParaRPr>
          </a:p>
        </p:txBody>
      </p:sp>
      <p:sp>
        <p:nvSpPr>
          <p:cNvPr id="15" name="Segnaposto piè di pagina 5">
            <a:extLst>
              <a:ext uri="{FF2B5EF4-FFF2-40B4-BE49-F238E27FC236}">
                <a16:creationId xmlns:a16="http://schemas.microsoft.com/office/drawing/2014/main" id="{EA8AA423-FA19-41CC-A503-7817DF58F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4421" y="4767263"/>
            <a:ext cx="6768979" cy="274637"/>
          </a:xfrm>
        </p:spPr>
        <p:txBody>
          <a:bodyPr/>
          <a:lstStyle/>
          <a:p>
            <a:r>
              <a:rPr lang="en-US" sz="1100" dirty="0"/>
              <a:t>X.X. Li et alt results – </a:t>
            </a:r>
            <a:r>
              <a:rPr lang="en-US" sz="1100" i="1" dirty="0"/>
              <a:t>New exp. measurements of nat. erbium(n,</a:t>
            </a:r>
            <a:r>
              <a:rPr lang="el-GR" sz="1100" i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1100" i="1" dirty="0"/>
              <a:t>) cross sections between 1-100 eV, 2020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283313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4296339"/>
            <a:ext cx="1166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85532"/>
            <a:ext cx="8229600" cy="384721"/>
          </a:xfrm>
        </p:spPr>
        <p:txBody>
          <a:bodyPr/>
          <a:lstStyle/>
          <a:p>
            <a:r>
              <a:rPr lang="en-US" sz="2500" dirty="0"/>
              <a:t>Erbium – results </a:t>
            </a:r>
            <a:r>
              <a:rPr lang="en-US" sz="2500" dirty="0">
                <a:solidFill>
                  <a:srgbClr val="FFC000"/>
                </a:solidFill>
              </a:rPr>
              <a:t>(10-100 </a:t>
            </a:r>
            <a:r>
              <a:rPr lang="en-US" sz="2500" dirty="0" err="1">
                <a:solidFill>
                  <a:srgbClr val="FFC000"/>
                </a:solidFill>
              </a:rPr>
              <a:t>keV</a:t>
            </a:r>
            <a:r>
              <a:rPr lang="en-US" sz="2500" dirty="0">
                <a:solidFill>
                  <a:srgbClr val="FFC000"/>
                </a:solidFill>
              </a:rPr>
              <a:t>) </a:t>
            </a:r>
            <a:r>
              <a:rPr lang="en-US" sz="2500" dirty="0"/>
              <a:t>@ 2021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9899" y="875875"/>
            <a:ext cx="86783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it-IT" sz="1400" dirty="0"/>
              <a:t>The </a:t>
            </a:r>
            <a:r>
              <a:rPr lang="it-IT" sz="1400" dirty="0" err="1"/>
              <a:t>results</a:t>
            </a:r>
            <a:r>
              <a:rPr lang="it-IT" sz="1400" dirty="0"/>
              <a:t> </a:t>
            </a:r>
            <a:r>
              <a:rPr lang="it-IT" sz="1400" dirty="0" err="1"/>
              <a:t>were</a:t>
            </a:r>
            <a:r>
              <a:rPr lang="it-IT" sz="1400" dirty="0"/>
              <a:t> </a:t>
            </a:r>
            <a:r>
              <a:rPr lang="it-IT" sz="1400" dirty="0" err="1"/>
              <a:t>compared</a:t>
            </a:r>
            <a:r>
              <a:rPr lang="it-IT" sz="1400" dirty="0"/>
              <a:t> with </a:t>
            </a:r>
            <a:r>
              <a:rPr lang="it-IT" sz="1400" dirty="0" err="1"/>
              <a:t>those</a:t>
            </a:r>
            <a:r>
              <a:rPr lang="it-IT" sz="1400" dirty="0"/>
              <a:t> </a:t>
            </a:r>
            <a:r>
              <a:rPr lang="it-IT" sz="1400" dirty="0" err="1"/>
              <a:t>existing</a:t>
            </a:r>
            <a:r>
              <a:rPr lang="it-IT" sz="1400" dirty="0"/>
              <a:t> </a:t>
            </a:r>
            <a:r>
              <a:rPr lang="it-IT" sz="1400" dirty="0" err="1"/>
              <a:t>experimental</a:t>
            </a:r>
            <a:r>
              <a:rPr lang="it-IT" sz="1400" dirty="0"/>
              <a:t> data in 10-100 keV </a:t>
            </a:r>
            <a:r>
              <a:rPr lang="it-IT" sz="1400" dirty="0" err="1"/>
              <a:t>region</a:t>
            </a:r>
            <a:r>
              <a:rPr lang="it-IT" sz="1400" dirty="0"/>
              <a:t>:</a:t>
            </a:r>
            <a:endParaRPr lang="en-US" sz="1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84" y="1408579"/>
            <a:ext cx="3564010" cy="3132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Rettangolo 9"/>
          <p:cNvSpPr/>
          <p:nvPr/>
        </p:nvSpPr>
        <p:spPr>
          <a:xfrm>
            <a:off x="3785082" y="1654576"/>
            <a:ext cx="523597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FFC000"/>
                </a:solidFill>
              </a:rPr>
              <a:t>10 ÷ 100 keV: </a:t>
            </a:r>
          </a:p>
          <a:p>
            <a:pPr marL="361950" lvl="1" indent="-187325" algn="just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  <a:tabLst>
                <a:tab pos="361950" algn="l"/>
              </a:tabLst>
            </a:pPr>
            <a:r>
              <a:rPr lang="it-IT" sz="1300" dirty="0">
                <a:solidFill>
                  <a:srgbClr val="C00000"/>
                </a:solidFill>
              </a:rPr>
              <a:t>New data shows </a:t>
            </a:r>
            <a:r>
              <a:rPr lang="en-US" sz="1300" dirty="0">
                <a:solidFill>
                  <a:srgbClr val="C00000"/>
                </a:solidFill>
              </a:rPr>
              <a:t>good</a:t>
            </a:r>
            <a:r>
              <a:rPr lang="it-IT" sz="1300" dirty="0">
                <a:solidFill>
                  <a:srgbClr val="C00000"/>
                </a:solidFill>
              </a:rPr>
              <a:t> </a:t>
            </a:r>
            <a:r>
              <a:rPr lang="en-US" sz="1300" dirty="0">
                <a:solidFill>
                  <a:srgbClr val="C00000"/>
                </a:solidFill>
              </a:rPr>
              <a:t>agreement</a:t>
            </a:r>
            <a:r>
              <a:rPr lang="it-IT" sz="1300" dirty="0">
                <a:solidFill>
                  <a:srgbClr val="C00000"/>
                </a:solidFill>
              </a:rPr>
              <a:t> </a:t>
            </a:r>
            <a:r>
              <a:rPr lang="it-IT" sz="1300" dirty="0"/>
              <a:t>with some </a:t>
            </a:r>
            <a:r>
              <a:rPr lang="en-US" sz="1300" dirty="0"/>
              <a:t>evaluated</a:t>
            </a:r>
            <a:r>
              <a:rPr lang="it-IT" sz="1300" dirty="0"/>
              <a:t> and </a:t>
            </a:r>
            <a:r>
              <a:rPr lang="en-US" sz="1300" dirty="0"/>
              <a:t>experimental</a:t>
            </a:r>
            <a:r>
              <a:rPr lang="it-IT" sz="1300" dirty="0"/>
              <a:t> data;</a:t>
            </a:r>
          </a:p>
          <a:p>
            <a:pPr marL="361950" lvl="1" indent="-187325" algn="just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it-IT" sz="1300" dirty="0">
                <a:solidFill>
                  <a:srgbClr val="C00000"/>
                </a:solidFill>
              </a:rPr>
              <a:t>The </a:t>
            </a:r>
            <a:r>
              <a:rPr lang="en-US" sz="1300" dirty="0">
                <a:solidFill>
                  <a:srgbClr val="C00000"/>
                </a:solidFill>
              </a:rPr>
              <a:t>experimental</a:t>
            </a:r>
            <a:r>
              <a:rPr lang="it-IT" sz="1300" dirty="0">
                <a:solidFill>
                  <a:srgbClr val="C00000"/>
                </a:solidFill>
              </a:rPr>
              <a:t> data </a:t>
            </a:r>
            <a:r>
              <a:rPr lang="en-US" sz="1300" dirty="0">
                <a:solidFill>
                  <a:srgbClr val="C00000"/>
                </a:solidFill>
              </a:rPr>
              <a:t>results</a:t>
            </a:r>
            <a:r>
              <a:rPr lang="it-IT" sz="1300" dirty="0">
                <a:solidFill>
                  <a:srgbClr val="C00000"/>
                </a:solidFill>
              </a:rPr>
              <a:t> </a:t>
            </a:r>
            <a:r>
              <a:rPr lang="en-US" sz="1300" dirty="0">
                <a:solidFill>
                  <a:srgbClr val="C00000"/>
                </a:solidFill>
              </a:rPr>
              <a:t>could</a:t>
            </a:r>
            <a:r>
              <a:rPr lang="it-IT" sz="1300" dirty="0">
                <a:solidFill>
                  <a:srgbClr val="C00000"/>
                </a:solidFill>
              </a:rPr>
              <a:t> be </a:t>
            </a:r>
            <a:r>
              <a:rPr lang="en-US" sz="1300" dirty="0">
                <a:solidFill>
                  <a:srgbClr val="C00000"/>
                </a:solidFill>
              </a:rPr>
              <a:t>greatly</a:t>
            </a:r>
            <a:r>
              <a:rPr lang="it-IT" sz="1300" dirty="0">
                <a:solidFill>
                  <a:srgbClr val="C00000"/>
                </a:solidFill>
              </a:rPr>
              <a:t> </a:t>
            </a:r>
            <a:r>
              <a:rPr lang="en-US" sz="1300" dirty="0">
                <a:solidFill>
                  <a:srgbClr val="C00000"/>
                </a:solidFill>
              </a:rPr>
              <a:t>improved</a:t>
            </a:r>
            <a:r>
              <a:rPr lang="it-IT" sz="1300" dirty="0">
                <a:solidFill>
                  <a:srgbClr val="C00000"/>
                </a:solidFill>
              </a:rPr>
              <a:t> </a:t>
            </a:r>
            <a:r>
              <a:rPr lang="it-IT" sz="1300" dirty="0"/>
              <a:t>with a more accurate </a:t>
            </a:r>
            <a:r>
              <a:rPr lang="en-US" sz="1300" dirty="0"/>
              <a:t>response</a:t>
            </a:r>
            <a:r>
              <a:rPr lang="it-IT" sz="1300" dirty="0"/>
              <a:t> </a:t>
            </a:r>
            <a:r>
              <a:rPr lang="en-US" sz="1300" dirty="0"/>
              <a:t>function</a:t>
            </a:r>
            <a:r>
              <a:rPr lang="it-IT" sz="1300" dirty="0"/>
              <a:t> of the </a:t>
            </a:r>
            <a:r>
              <a:rPr lang="en-US" sz="1300" dirty="0"/>
              <a:t>beam-line.</a:t>
            </a:r>
          </a:p>
          <a:p>
            <a:pPr marL="174625" lvl="1" algn="just">
              <a:spcBef>
                <a:spcPts val="300"/>
              </a:spcBef>
              <a:spcAft>
                <a:spcPts val="300"/>
              </a:spcAft>
            </a:pPr>
            <a:endParaRPr lang="en-US" sz="1300" dirty="0"/>
          </a:p>
          <a:p>
            <a:pPr marL="176213" lvl="1" indent="-176213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B050"/>
                </a:solidFill>
              </a:rPr>
              <a:t>50 ÷ 80 keV: </a:t>
            </a:r>
          </a:p>
          <a:p>
            <a:pPr marL="355600" lvl="2" indent="-173038" algn="just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it-IT" sz="1300" dirty="0">
                <a:solidFill>
                  <a:srgbClr val="C00000"/>
                </a:solidFill>
              </a:rPr>
              <a:t>Three set of </a:t>
            </a:r>
            <a:r>
              <a:rPr lang="en-US" sz="1300" dirty="0">
                <a:solidFill>
                  <a:srgbClr val="C00000"/>
                </a:solidFill>
              </a:rPr>
              <a:t>experimental</a:t>
            </a:r>
            <a:r>
              <a:rPr lang="it-IT" sz="1300" dirty="0">
                <a:solidFill>
                  <a:srgbClr val="C00000"/>
                </a:solidFill>
              </a:rPr>
              <a:t> data are </a:t>
            </a:r>
            <a:r>
              <a:rPr lang="en-US" sz="1300" dirty="0">
                <a:solidFill>
                  <a:srgbClr val="C00000"/>
                </a:solidFill>
              </a:rPr>
              <a:t>basically</a:t>
            </a:r>
            <a:r>
              <a:rPr lang="it-IT" sz="1300" dirty="0">
                <a:solidFill>
                  <a:srgbClr val="C00000"/>
                </a:solidFill>
              </a:rPr>
              <a:t> the </a:t>
            </a:r>
            <a:r>
              <a:rPr lang="en-US" sz="1300" dirty="0">
                <a:solidFill>
                  <a:srgbClr val="C00000"/>
                </a:solidFill>
              </a:rPr>
              <a:t>same</a:t>
            </a:r>
            <a:r>
              <a:rPr lang="it-IT" sz="1300" dirty="0">
                <a:solidFill>
                  <a:srgbClr val="C00000"/>
                </a:solidFill>
              </a:rPr>
              <a:t> and </a:t>
            </a:r>
            <a:r>
              <a:rPr lang="en-US" sz="1300" dirty="0">
                <a:solidFill>
                  <a:srgbClr val="C00000"/>
                </a:solidFill>
              </a:rPr>
              <a:t>all</a:t>
            </a:r>
            <a:r>
              <a:rPr lang="it-IT" sz="1300" dirty="0">
                <a:solidFill>
                  <a:srgbClr val="C00000"/>
                </a:solidFill>
              </a:rPr>
              <a:t> </a:t>
            </a:r>
            <a:r>
              <a:rPr lang="en-US" sz="1300" dirty="0">
                <a:solidFill>
                  <a:srgbClr val="C00000"/>
                </a:solidFill>
              </a:rPr>
              <a:t>lower</a:t>
            </a:r>
            <a:r>
              <a:rPr lang="it-IT" sz="1300" dirty="0">
                <a:solidFill>
                  <a:srgbClr val="C00000"/>
                </a:solidFill>
              </a:rPr>
              <a:t> the </a:t>
            </a:r>
            <a:r>
              <a:rPr lang="en-US" sz="1300" dirty="0">
                <a:solidFill>
                  <a:srgbClr val="C00000"/>
                </a:solidFill>
              </a:rPr>
              <a:t>evaluation</a:t>
            </a:r>
            <a:r>
              <a:rPr lang="it-IT" sz="1300" dirty="0">
                <a:solidFill>
                  <a:srgbClr val="C00000"/>
                </a:solidFill>
              </a:rPr>
              <a:t> database</a:t>
            </a:r>
            <a:r>
              <a:rPr lang="it-IT" sz="1300" dirty="0"/>
              <a:t>, </a:t>
            </a:r>
            <a:r>
              <a:rPr lang="en-US" sz="1300" dirty="0"/>
              <a:t>good</a:t>
            </a:r>
            <a:r>
              <a:rPr lang="it-IT" sz="1300" dirty="0"/>
              <a:t> </a:t>
            </a:r>
            <a:r>
              <a:rPr lang="en-US" sz="1300" dirty="0"/>
              <a:t>agreement</a:t>
            </a:r>
            <a:r>
              <a:rPr lang="it-IT" sz="1300" dirty="0"/>
              <a:t> with JEFF-3.3.</a:t>
            </a:r>
          </a:p>
        </p:txBody>
      </p:sp>
      <p:sp>
        <p:nvSpPr>
          <p:cNvPr id="11" name="Rettangolo 10"/>
          <p:cNvSpPr/>
          <p:nvPr/>
        </p:nvSpPr>
        <p:spPr bwMode="auto">
          <a:xfrm>
            <a:off x="2960943" y="2106957"/>
            <a:ext cx="619923" cy="1430239"/>
          </a:xfrm>
          <a:prstGeom prst="rect">
            <a:avLst/>
          </a:prstGeom>
          <a:solidFill>
            <a:srgbClr val="FFC000">
              <a:alpha val="34000"/>
            </a:srgbClr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alibri" pitchFamily="32" charset="0"/>
              <a:ea typeface="MS Gothic" charset="-128"/>
            </a:endParaRPr>
          </a:p>
        </p:txBody>
      </p:sp>
      <p:sp>
        <p:nvSpPr>
          <p:cNvPr id="12" name="Rettangolo 11"/>
          <p:cNvSpPr/>
          <p:nvPr/>
        </p:nvSpPr>
        <p:spPr bwMode="auto">
          <a:xfrm>
            <a:off x="3391802" y="2893987"/>
            <a:ext cx="126242" cy="201304"/>
          </a:xfrm>
          <a:prstGeom prst="rect">
            <a:avLst/>
          </a:prstGeom>
          <a:solidFill>
            <a:srgbClr val="00B050">
              <a:alpha val="45000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alibri" pitchFamily="32" charset="0"/>
              <a:ea typeface="MS Gothic" charset="-128"/>
            </a:endParaRPr>
          </a:p>
        </p:txBody>
      </p:sp>
      <p:sp>
        <p:nvSpPr>
          <p:cNvPr id="13" name="Rettangolo 12"/>
          <p:cNvSpPr/>
          <p:nvPr/>
        </p:nvSpPr>
        <p:spPr bwMode="auto">
          <a:xfrm>
            <a:off x="501324" y="3753318"/>
            <a:ext cx="3079542" cy="570908"/>
          </a:xfrm>
          <a:prstGeom prst="rect">
            <a:avLst/>
          </a:prstGeom>
          <a:solidFill>
            <a:srgbClr val="00B050">
              <a:alpha val="30000"/>
            </a:srgb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alibri" pitchFamily="32" charset="0"/>
              <a:ea typeface="MS Gothic" charset="-128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2758"/>
          <a:stretch/>
        </p:blipFill>
        <p:spPr>
          <a:xfrm>
            <a:off x="7197876" y="40930"/>
            <a:ext cx="739706" cy="714050"/>
          </a:xfrm>
          <a:prstGeom prst="rect">
            <a:avLst/>
          </a:prstGeom>
        </p:spPr>
      </p:pic>
      <p:pic>
        <p:nvPicPr>
          <p:cNvPr id="15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19" y="35191"/>
            <a:ext cx="1007604" cy="71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gnaposto piè di pagina 5">
            <a:extLst>
              <a:ext uri="{FF2B5EF4-FFF2-40B4-BE49-F238E27FC236}">
                <a16:creationId xmlns:a16="http://schemas.microsoft.com/office/drawing/2014/main" id="{D7B674AF-FB4F-46FC-AFE5-4C632F7B5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4421" y="4767263"/>
            <a:ext cx="6768979" cy="274637"/>
          </a:xfrm>
        </p:spPr>
        <p:txBody>
          <a:bodyPr/>
          <a:lstStyle/>
          <a:p>
            <a:r>
              <a:rPr lang="en-US" sz="1100" dirty="0"/>
              <a:t>X.X. Li et alt results – </a:t>
            </a:r>
            <a:r>
              <a:rPr lang="en-US" sz="1100" i="1" dirty="0"/>
              <a:t>New exp. measurements of nat. erbium(n,</a:t>
            </a:r>
            <a:r>
              <a:rPr lang="el-GR" sz="1100" i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1100" i="1" dirty="0"/>
              <a:t>) cross sections between 1-100 eV, 2020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227569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4296339"/>
            <a:ext cx="1166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85532"/>
            <a:ext cx="6784462" cy="384721"/>
          </a:xfrm>
        </p:spPr>
        <p:txBody>
          <a:bodyPr/>
          <a:lstStyle/>
          <a:p>
            <a:r>
              <a:rPr lang="en-US" sz="2500" dirty="0"/>
              <a:t>Erbium – results </a:t>
            </a:r>
            <a:r>
              <a:rPr lang="en-US" sz="2500" dirty="0">
                <a:solidFill>
                  <a:srgbClr val="FFC000"/>
                </a:solidFill>
              </a:rPr>
              <a:t>(1-100 eV) </a:t>
            </a:r>
            <a:r>
              <a:rPr lang="en-US" sz="2500" dirty="0"/>
              <a:t>@ 2021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55" y="1774499"/>
            <a:ext cx="4789578" cy="2916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Rettangolo 8"/>
          <p:cNvSpPr/>
          <p:nvPr/>
        </p:nvSpPr>
        <p:spPr>
          <a:xfrm>
            <a:off x="5046197" y="1712613"/>
            <a:ext cx="400772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B050"/>
                </a:solidFill>
              </a:rPr>
              <a:t>42 ÷ 50 eV: </a:t>
            </a:r>
            <a:r>
              <a:rPr lang="en-US" sz="1300" dirty="0"/>
              <a:t>R matrix program fitting shows that the two nearby faint bumbs to 45.846 eV (due to Er-162) are not real resonance; 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B050"/>
                </a:solidFill>
              </a:rPr>
              <a:t>50.5 ÷ 69 eV: </a:t>
            </a:r>
            <a:r>
              <a:rPr lang="en-US" sz="1300" dirty="0"/>
              <a:t>Er-162 should have weak resonance peaks at 51.4 eV and 67.8 eV (ENDF/B-VII.0), </a:t>
            </a:r>
            <a:r>
              <a:rPr lang="en-US" sz="1300" dirty="0">
                <a:solidFill>
                  <a:srgbClr val="002060"/>
                </a:solidFill>
              </a:rPr>
              <a:t>no obvious resonance structure found in experimental data.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00B050"/>
                </a:solidFill>
              </a:rPr>
              <a:t>90 ÷ 100 eV: </a:t>
            </a:r>
            <a:r>
              <a:rPr lang="en-US" sz="1300" dirty="0"/>
              <a:t>three narrow resonance of Er-167 and a wide resonance of Er-170. </a:t>
            </a:r>
            <a:r>
              <a:rPr lang="en-US" sz="1300" dirty="0">
                <a:solidFill>
                  <a:srgbClr val="C00000"/>
                </a:solidFill>
              </a:rPr>
              <a:t>Surprisingly the Er-170 contribute seemed to widely off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C00000"/>
                </a:solidFill>
              </a:rPr>
              <a:t>Recommend a separate further measurement of the </a:t>
            </a:r>
            <a:r>
              <a:rPr lang="en-US" sz="1300" dirty="0" err="1">
                <a:solidFill>
                  <a:srgbClr val="C00000"/>
                </a:solidFill>
              </a:rPr>
              <a:t>Xs</a:t>
            </a:r>
            <a:r>
              <a:rPr lang="en-US" sz="1300" dirty="0">
                <a:solidFill>
                  <a:srgbClr val="C00000"/>
                </a:solidFill>
              </a:rPr>
              <a:t>(n,g) of Er-170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2758"/>
          <a:stretch/>
        </p:blipFill>
        <p:spPr>
          <a:xfrm>
            <a:off x="7197876" y="40930"/>
            <a:ext cx="739706" cy="714050"/>
          </a:xfrm>
          <a:prstGeom prst="rect">
            <a:avLst/>
          </a:prstGeom>
        </p:spPr>
      </p:pic>
      <p:pic>
        <p:nvPicPr>
          <p:cNvPr id="11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19" y="35191"/>
            <a:ext cx="1007604" cy="71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piè di pagina 5">
            <a:extLst>
              <a:ext uri="{FF2B5EF4-FFF2-40B4-BE49-F238E27FC236}">
                <a16:creationId xmlns:a16="http://schemas.microsoft.com/office/drawing/2014/main" id="{B1459764-9A96-40F2-98C5-7857EB2D5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4421" y="4767263"/>
            <a:ext cx="6768979" cy="274637"/>
          </a:xfrm>
        </p:spPr>
        <p:txBody>
          <a:bodyPr/>
          <a:lstStyle/>
          <a:p>
            <a:r>
              <a:rPr lang="en-US" sz="1100" dirty="0"/>
              <a:t>X.X. Li et alt results – </a:t>
            </a:r>
            <a:r>
              <a:rPr lang="en-US" sz="1100" i="1" dirty="0"/>
              <a:t>New exp. measurements of nat. erbium(n,</a:t>
            </a:r>
            <a:r>
              <a:rPr lang="el-GR" sz="1100" i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1100" i="1" dirty="0"/>
              <a:t>) cross sections between 1-100 eV, 2020</a:t>
            </a:r>
            <a:endParaRPr lang="it-IT" sz="1100" i="1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560ECC2-223D-4391-9BBE-148178C72E5A}"/>
              </a:ext>
            </a:extLst>
          </p:cNvPr>
          <p:cNvSpPr/>
          <p:nvPr/>
        </p:nvSpPr>
        <p:spPr>
          <a:xfrm>
            <a:off x="132755" y="825639"/>
            <a:ext cx="8921162" cy="91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The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 err="1">
                <a:solidFill>
                  <a:srgbClr val="C00000"/>
                </a:solidFill>
              </a:rPr>
              <a:t>only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 err="1">
                <a:solidFill>
                  <a:srgbClr val="C00000"/>
                </a:solidFill>
              </a:rPr>
              <a:t>experimental</a:t>
            </a:r>
            <a:r>
              <a:rPr lang="it-IT" sz="1400" dirty="0">
                <a:solidFill>
                  <a:srgbClr val="C00000"/>
                </a:solidFill>
              </a:rPr>
              <a:t> data (EXFOR) for </a:t>
            </a:r>
            <a:r>
              <a:rPr lang="it-IT" sz="1400" dirty="0" err="1">
                <a:solidFill>
                  <a:srgbClr val="C00000"/>
                </a:solidFill>
              </a:rPr>
              <a:t>erbium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 err="1">
                <a:solidFill>
                  <a:srgbClr val="C00000"/>
                </a:solidFill>
              </a:rPr>
              <a:t>natural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 err="1">
                <a:solidFill>
                  <a:srgbClr val="C00000"/>
                </a:solidFill>
              </a:rPr>
              <a:t>element</a:t>
            </a:r>
            <a:r>
              <a:rPr lang="it-IT" sz="1400" dirty="0">
                <a:solidFill>
                  <a:srgbClr val="C00000"/>
                </a:solidFill>
              </a:rPr>
              <a:t> in the 1-100 </a:t>
            </a:r>
            <a:r>
              <a:rPr lang="it-IT" sz="1400" dirty="0" err="1">
                <a:solidFill>
                  <a:srgbClr val="C00000"/>
                </a:solidFill>
              </a:rPr>
              <a:t>eV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 err="1">
                <a:solidFill>
                  <a:srgbClr val="C00000"/>
                </a:solidFill>
              </a:rPr>
              <a:t>energy</a:t>
            </a:r>
            <a:r>
              <a:rPr lang="it-IT" sz="1400" dirty="0">
                <a:solidFill>
                  <a:srgbClr val="C00000"/>
                </a:solidFill>
              </a:rPr>
              <a:t> </a:t>
            </a:r>
            <a:r>
              <a:rPr lang="it-IT" sz="1400" dirty="0" err="1">
                <a:solidFill>
                  <a:srgbClr val="C00000"/>
                </a:solidFill>
              </a:rPr>
              <a:t>region</a:t>
            </a:r>
            <a:r>
              <a:rPr lang="it-IT" sz="1400" dirty="0">
                <a:solidFill>
                  <a:srgbClr val="C00000"/>
                </a:solidFill>
              </a:rPr>
              <a:t> are</a:t>
            </a:r>
            <a:r>
              <a:rPr lang="it-IT" sz="1400" dirty="0"/>
              <a:t>: </a:t>
            </a:r>
          </a:p>
          <a:p>
            <a:pPr marL="285750" indent="-193675" algn="just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it-IT" sz="1300" dirty="0" err="1"/>
              <a:t>Haddan</a:t>
            </a:r>
            <a:r>
              <a:rPr lang="it-IT" sz="1300" dirty="0"/>
              <a:t> et al. (0.1-1.2 eV), TOF, </a:t>
            </a:r>
            <a:r>
              <a:rPr lang="it-IT" sz="1300" dirty="0" err="1"/>
              <a:t>liquid</a:t>
            </a:r>
            <a:r>
              <a:rPr lang="it-IT" sz="1300" dirty="0"/>
              <a:t> </a:t>
            </a:r>
            <a:r>
              <a:rPr lang="it-IT" sz="1300" dirty="0" err="1"/>
              <a:t>scintillator</a:t>
            </a:r>
            <a:r>
              <a:rPr lang="it-IT" sz="1300" dirty="0"/>
              <a:t>, </a:t>
            </a:r>
            <a:r>
              <a:rPr lang="it-IT" sz="1300" b="1" dirty="0"/>
              <a:t>1963;</a:t>
            </a:r>
            <a:r>
              <a:rPr lang="it-IT" sz="1300" dirty="0"/>
              <a:t> </a:t>
            </a:r>
          </a:p>
          <a:p>
            <a:pPr marL="285750" indent="-193675" algn="just"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‐"/>
            </a:pPr>
            <a:r>
              <a:rPr lang="it-IT" sz="1300" dirty="0"/>
              <a:t>X.X. Li (1-100 eV), TOF, </a:t>
            </a:r>
            <a:r>
              <a:rPr lang="it-IT" sz="13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13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it-IT" sz="13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300" kern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kern="1200" baseline="-25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300" dirty="0" err="1"/>
              <a:t>scintillator</a:t>
            </a:r>
            <a:r>
              <a:rPr lang="it-IT" sz="1300" dirty="0"/>
              <a:t>,  </a:t>
            </a:r>
            <a:r>
              <a:rPr lang="it-IT" sz="1300" b="1" dirty="0"/>
              <a:t>2021</a:t>
            </a:r>
            <a:r>
              <a:rPr lang="it-IT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452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4296339"/>
            <a:ext cx="1166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85532"/>
            <a:ext cx="6784462" cy="384721"/>
          </a:xfrm>
        </p:spPr>
        <p:txBody>
          <a:bodyPr/>
          <a:lstStyle/>
          <a:p>
            <a:r>
              <a:rPr lang="en-US" sz="2500" dirty="0"/>
              <a:t>Erbium – considerations </a:t>
            </a:r>
            <a:r>
              <a:rPr lang="en-US" sz="2500" dirty="0">
                <a:solidFill>
                  <a:srgbClr val="FFC000"/>
                </a:solidFill>
              </a:rPr>
              <a:t>(1-100 eV) </a:t>
            </a:r>
            <a:r>
              <a:rPr lang="en-US" sz="2500" dirty="0"/>
              <a:t>@ 2021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2620" y="1633876"/>
            <a:ext cx="532742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</a:rPr>
              <a:t>The </a:t>
            </a:r>
            <a:r>
              <a:rPr lang="en-US" sz="1500" dirty="0">
                <a:solidFill>
                  <a:srgbClr val="C00000"/>
                </a:solidFill>
              </a:rPr>
              <a:t>resonance peak of natural erbium </a:t>
            </a:r>
            <a:r>
              <a:rPr lang="en-US" sz="1500" dirty="0">
                <a:solidFill>
                  <a:srgbClr val="002060"/>
                </a:solidFill>
              </a:rPr>
              <a:t>in the energy region of 1-100 eV </a:t>
            </a:r>
            <a:r>
              <a:rPr lang="en-US" sz="1500" dirty="0">
                <a:solidFill>
                  <a:srgbClr val="C00000"/>
                </a:solidFill>
              </a:rPr>
              <a:t>is mostly contributed by Er-167 and Er-162</a:t>
            </a:r>
            <a:r>
              <a:rPr lang="en-US" sz="1500" dirty="0"/>
              <a:t>, although their abundance is not the largest;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C00000"/>
                </a:solidFill>
              </a:rPr>
              <a:t>Most of the discrepancies </a:t>
            </a:r>
            <a:r>
              <a:rPr lang="en-US" sz="1500" dirty="0"/>
              <a:t>in the experiments that did not match expectations </a:t>
            </a:r>
            <a:r>
              <a:rPr lang="en-US" sz="1500" dirty="0">
                <a:solidFill>
                  <a:srgbClr val="C00000"/>
                </a:solidFill>
              </a:rPr>
              <a:t>were related to Er-162</a:t>
            </a:r>
            <a:r>
              <a:rPr lang="en-US" sz="1500" dirty="0"/>
              <a:t>;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2060"/>
                </a:solidFill>
              </a:rPr>
              <a:t>Er-162 is the p nuclei in astrophysics</a:t>
            </a:r>
            <a:r>
              <a:rPr lang="en-US" sz="1500" dirty="0"/>
              <a:t>. Its resonance structure is significant for astrophysics, </a:t>
            </a:r>
            <a:r>
              <a:rPr lang="en-US" sz="1500" dirty="0">
                <a:solidFill>
                  <a:srgbClr val="C00000"/>
                </a:solidFill>
              </a:rPr>
              <a:t>it would be necessary to use the high-purity isotope Er-162 for fine measurements analysis.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171" y="992364"/>
            <a:ext cx="3319907" cy="352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2758"/>
          <a:stretch/>
        </p:blipFill>
        <p:spPr>
          <a:xfrm>
            <a:off x="7197876" y="40930"/>
            <a:ext cx="739706" cy="714050"/>
          </a:xfrm>
          <a:prstGeom prst="rect">
            <a:avLst/>
          </a:prstGeom>
        </p:spPr>
      </p:pic>
      <p:pic>
        <p:nvPicPr>
          <p:cNvPr id="9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19" y="35191"/>
            <a:ext cx="1007604" cy="71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C0B79BCA-14D5-45A7-8623-D4829DDF8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4421" y="4767263"/>
            <a:ext cx="6768979" cy="274637"/>
          </a:xfrm>
        </p:spPr>
        <p:txBody>
          <a:bodyPr/>
          <a:lstStyle/>
          <a:p>
            <a:r>
              <a:rPr lang="en-US" sz="1100" dirty="0"/>
              <a:t>X.X. Li et alt results – </a:t>
            </a:r>
            <a:r>
              <a:rPr lang="en-US" sz="1100" i="1" dirty="0"/>
              <a:t>New exp. measurements of nat. erbium(n,</a:t>
            </a:r>
            <a:r>
              <a:rPr lang="el-GR" sz="1100" i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1100" i="1" dirty="0"/>
              <a:t>) cross sections between 1-100 eV, 2020</a:t>
            </a:r>
            <a:endParaRPr lang="it-IT" sz="1100" i="1" dirty="0"/>
          </a:p>
        </p:txBody>
      </p:sp>
    </p:spTree>
    <p:extLst>
      <p:ext uri="{BB962C8B-B14F-4D97-AF65-F5344CB8AC3E}">
        <p14:creationId xmlns:p14="http://schemas.microsoft.com/office/powerpoint/2010/main" val="32351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4296339"/>
            <a:ext cx="11668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414" y="185532"/>
            <a:ext cx="6784462" cy="384721"/>
          </a:xfrm>
        </p:spPr>
        <p:txBody>
          <a:bodyPr/>
          <a:lstStyle/>
          <a:p>
            <a:r>
              <a:rPr lang="en-US" sz="2500" dirty="0"/>
              <a:t>Conclusions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384421" y="4767263"/>
            <a:ext cx="6768979" cy="274637"/>
          </a:xfrm>
        </p:spPr>
        <p:txBody>
          <a:bodyPr/>
          <a:lstStyle/>
          <a:p>
            <a:r>
              <a:rPr lang="en-US" sz="1100" dirty="0"/>
              <a:t>X.X. Li et alt results – </a:t>
            </a:r>
            <a:r>
              <a:rPr lang="en-US" sz="1100" i="1" dirty="0"/>
              <a:t>New exp. measurements of nat. erbium(n,</a:t>
            </a:r>
            <a:r>
              <a:rPr lang="el-GR" sz="1100" i="1" dirty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r>
              <a:rPr lang="en-US" sz="1100" i="1" dirty="0"/>
              <a:t>) cross sections between 1-100 eV, 2020</a:t>
            </a:r>
            <a:endParaRPr lang="it-IT" sz="1100" i="1" dirty="0"/>
          </a:p>
        </p:txBody>
      </p:sp>
      <p:sp>
        <p:nvSpPr>
          <p:cNvPr id="7" name="Rettangolo 6"/>
          <p:cNvSpPr/>
          <p:nvPr/>
        </p:nvSpPr>
        <p:spPr>
          <a:xfrm>
            <a:off x="208228" y="975619"/>
            <a:ext cx="879091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This work has supplemented and perfected </a:t>
            </a:r>
            <a:r>
              <a:rPr lang="en-US" sz="1400" dirty="0">
                <a:solidFill>
                  <a:srgbClr val="C00000"/>
                </a:solidFill>
              </a:rPr>
              <a:t>the vacancy in the measurement data of neutron capture cross sections of the natural erbium in the 1-100 eV energy region; 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results shows that </a:t>
            </a:r>
            <a:r>
              <a:rPr lang="en-US" sz="1400" dirty="0">
                <a:solidFill>
                  <a:srgbClr val="C00000"/>
                </a:solidFill>
              </a:rPr>
              <a:t>Er-162, Er-164 and Er-167 isotopes have a greater influence on the resonance peak </a:t>
            </a:r>
            <a:r>
              <a:rPr lang="en-US" sz="1400" dirty="0">
                <a:solidFill>
                  <a:srgbClr val="002060"/>
                </a:solidFill>
              </a:rPr>
              <a:t>of natural erbium in the 1-100 eV energy regio</a:t>
            </a:r>
            <a:r>
              <a:rPr lang="en-US" sz="1400" dirty="0"/>
              <a:t>n;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Some experimental measurements of the resonance peak parameters and the ENDF evaluation database are different; 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 particular, there </a:t>
            </a:r>
            <a:r>
              <a:rPr lang="en-US" sz="1400" dirty="0">
                <a:solidFill>
                  <a:srgbClr val="002060"/>
                </a:solidFill>
              </a:rPr>
              <a:t>are some possible weak resonance peak difference between the Er-162 isotopes experimental measurements and evaluation database; 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 </a:t>
            </a:r>
            <a:r>
              <a:rPr lang="en-US" sz="1400" dirty="0">
                <a:solidFill>
                  <a:srgbClr val="002060"/>
                </a:solidFill>
              </a:rPr>
              <a:t>recommended taking further experimental studies for the neutron capture cross sections of isotopes of erbium, particularly Er-162 isotopes</a:t>
            </a:r>
            <a:r>
              <a:rPr lang="en-US" sz="1400" dirty="0"/>
              <a:t>; 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More accurate neutron source energy spectrum </a:t>
            </a:r>
            <a:r>
              <a:rPr lang="en-US" sz="1400" dirty="0"/>
              <a:t>and </a:t>
            </a:r>
            <a:r>
              <a:rPr lang="en-US" sz="1400" dirty="0">
                <a:solidFill>
                  <a:srgbClr val="C00000"/>
                </a:solidFill>
              </a:rPr>
              <a:t>detailed background measurements </a:t>
            </a:r>
            <a:r>
              <a:rPr lang="en-US" sz="1400" dirty="0"/>
              <a:t>can </a:t>
            </a:r>
            <a:r>
              <a:rPr lang="en-US" sz="1400" dirty="0">
                <a:solidFill>
                  <a:srgbClr val="C00000"/>
                </a:solidFill>
              </a:rPr>
              <a:t>significantly improve the neutron capture cross sections and nuclear astrophysics neutron capture rate research.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r="22758"/>
          <a:stretch/>
        </p:blipFill>
        <p:spPr>
          <a:xfrm>
            <a:off x="7197876" y="40930"/>
            <a:ext cx="739706" cy="714050"/>
          </a:xfrm>
          <a:prstGeom prst="rect">
            <a:avLst/>
          </a:prstGeom>
        </p:spPr>
      </p:pic>
      <p:pic>
        <p:nvPicPr>
          <p:cNvPr id="8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19" y="35191"/>
            <a:ext cx="1007604" cy="71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62093"/>
      </p:ext>
    </p:extLst>
  </p:cSld>
  <p:clrMapOvr>
    <a:masterClrMapping/>
  </p:clrMapOvr>
</p:sld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1800" b="0" i="0" u="none" strike="noStrike" cap="none" normalizeH="0" baseline="0" smtClean="0">
            <a:ln w="38100">
              <a:solidFill>
                <a:schemeClr val="tx1"/>
              </a:solidFill>
            </a:ln>
            <a:solidFill>
              <a:schemeClr val="bg1"/>
            </a:solidFill>
            <a:effectLst/>
            <a:latin typeface="Calibri" pitchFamily="32" charset="0"/>
            <a:ea typeface="MS Gothic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3911</TotalTime>
  <Words>945</Words>
  <Application>Microsoft Office PowerPoint</Application>
  <PresentationFormat>Presentazione su schermo (16:9)</PresentationFormat>
  <Paragraphs>66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ModelloTemplateENEAita</vt:lpstr>
      <vt:lpstr>Summary of the results of a new measurement of natural erbium Xs(n,γ) between 1-100 eV</vt:lpstr>
      <vt:lpstr>Erbium – astrophysics importance</vt:lpstr>
      <vt:lpstr>Erbium – experimental setup</vt:lpstr>
      <vt:lpstr>Erbium – experimental error</vt:lpstr>
      <vt:lpstr>Erbium – results (10-100 keV) @ 2021</vt:lpstr>
      <vt:lpstr>Erbium – results (1-100 eV) @ 2021</vt:lpstr>
      <vt:lpstr>Erbium – considerations (1-100 eV) @ 2021</vt:lpstr>
      <vt:lpstr>Conclusions</vt:lpstr>
    </vt:vector>
  </TitlesOfParts>
  <Company>ENEA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Antonio Guglielmelli</cp:lastModifiedBy>
  <cp:revision>339</cp:revision>
  <cp:lastPrinted>2017-01-17T13:52:56Z</cp:lastPrinted>
  <dcterms:created xsi:type="dcterms:W3CDTF">2017-01-03T12:35:40Z</dcterms:created>
  <dcterms:modified xsi:type="dcterms:W3CDTF">2021-11-28T16:39:46Z</dcterms:modified>
</cp:coreProperties>
</file>