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6" r:id="rId2"/>
    <p:sldId id="341" r:id="rId3"/>
    <p:sldId id="338" r:id="rId4"/>
    <p:sldId id="340" r:id="rId5"/>
    <p:sldId id="359" r:id="rId6"/>
    <p:sldId id="351" r:id="rId7"/>
    <p:sldId id="349" r:id="rId8"/>
    <p:sldId id="350" r:id="rId9"/>
    <p:sldId id="348" r:id="rId10"/>
    <p:sldId id="347" r:id="rId11"/>
    <p:sldId id="353" r:id="rId12"/>
    <p:sldId id="346" r:id="rId13"/>
    <p:sldId id="357" r:id="rId14"/>
    <p:sldId id="342" r:id="rId15"/>
    <p:sldId id="352" r:id="rId16"/>
    <p:sldId id="361" r:id="rId17"/>
    <p:sldId id="360" r:id="rId18"/>
    <p:sldId id="36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8949EC0-C732-4DEB-95D6-481C07BB46FF}">
          <p14:sldIdLst>
            <p14:sldId id="336"/>
            <p14:sldId id="341"/>
            <p14:sldId id="338"/>
            <p14:sldId id="340"/>
            <p14:sldId id="359"/>
            <p14:sldId id="351"/>
            <p14:sldId id="349"/>
            <p14:sldId id="350"/>
            <p14:sldId id="348"/>
            <p14:sldId id="347"/>
            <p14:sldId id="353"/>
            <p14:sldId id="346"/>
            <p14:sldId id="357"/>
            <p14:sldId id="342"/>
            <p14:sldId id="352"/>
            <p14:sldId id="361"/>
            <p14:sldId id="360"/>
            <p14:sldId id="362"/>
          </p14:sldIdLst>
        </p14:section>
        <p14:section name="Sezione predefinita" id="{A2977A05-E076-4CC2-8F3D-189BD59EC5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ric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0262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A9B3D-3954-4158-BB23-FFCE734E17FA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E8CBA-4808-4969-A217-49C7AD8F3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4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PMQs downstream the plasma module that gradually catches the beam and matches it into the focusing-defocusing lattice consisting of six conventional electromagnetic quadrupoles (PTL01-PTL06) located upstream of the FEL beamline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E8CBA-4808-4969-A217-49C7AD8F383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58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E8CBA-4808-4969-A217-49C7AD8F383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otype Corsiva" panose="03010101010201010101" pitchFamily="66" charset="0"/>
              </a:rPr>
              <a:t>The results confirmed that such a solution can be implemented in a future facility based on plasma acceleration where the compactness represents the mail goal.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E8CBA-4808-4969-A217-49C7AD8F383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44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5EB407-2E02-4530-8D39-5D003A1C7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659876-187A-4F24-96BA-04C45B5A3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65003C-805A-45B7-B4C9-E0F42C93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1481B0-8537-40DA-A502-7A184D06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8F2628-42A9-419E-A229-4E38FB0A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18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1FB56-7890-414A-9D56-591AB815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3CF3C3-9527-475D-AB49-9DE06F07B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CDFE13-915D-453C-9C68-43DC80D9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1E6B2C-1C51-428A-A71A-10C8E75E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A2EB73-B58A-4EE5-9978-58C97E9B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13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20EA0A6-3A6F-47DB-8AF3-A0423D153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FDBE57-3283-4674-8D99-0A9F05C9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578276-F06E-41F8-8B6D-F655435B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77047C-6F11-499A-9F9F-65401B63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824EA2-10F3-43E6-AAC0-1233A8B9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26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42717A-5E0B-4C06-BF29-44ACE060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81F34-DE63-40F8-B102-B07C8956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52E7E-C0D9-4443-BFB5-996B6C0C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71A045-609F-49E7-8C1F-074510F5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538F15-642A-40BB-9F45-FA4D4976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4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9694D-FDD4-4A8E-9BC6-9970458C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D75AC1-9361-442C-85AF-02D662480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8C1300-5482-43A4-A334-9D083B65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1340A3-398E-4542-A3A9-F4774B27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134178-CE62-4A33-AA77-A98044F4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53175A-EE69-4126-BB6F-81B29055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4D32A3-7F0B-445C-8976-5265E61EA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FCE7A9-74C8-41CC-AF1B-74FA0D239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C2A828-A2D1-47BC-AC2C-BD623E79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7B4DD6-BDC0-47F8-8E90-3C7C76E8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F60444-4BCA-4A14-A930-3FDD47BE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75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4BE947-CEA9-4906-9C5E-3A3A65D0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9E8731-9728-45CB-8830-DB61AECC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242959-C0C4-4994-AFA9-2F1A79072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3742E1-45EE-4E8E-9740-900315D5D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1A51DEC-EEB6-4249-80B7-B566D6EAB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213F96-4500-486B-AD71-B36F9BD0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4EA2C7E-BA68-4410-8097-F07758EC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EC0F1B-3689-4B62-A2DF-9D49C8B7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0A594B-4E03-41AB-B03D-1361869A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3A8608-C544-49EE-85C1-8FB949A7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ADF729-AFFB-4A8A-B7C5-616B53FE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AC337D-EB3D-4228-9D70-64E8D9FF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27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81FC11-6AE8-42B3-8083-78455A21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865995-D96F-4EFF-B0A8-2055F7B3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1AC2C2-EAC2-41FB-BC56-8A89B9D2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0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7D665D-C321-4D05-A8B5-B6DA3F49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D11C72-F30A-4801-B473-C9B1148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84D841-E029-426F-A90D-34E685250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9DAD9E-229C-4B40-9AA7-882C71DF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DDA3B4-6A62-4437-91A4-881075D3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412C5F-4EBD-4331-8374-0D25AEE0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10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8774F-FCB7-4F0E-88EB-A36BD1F7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C3AFE5-4BE1-4704-B6A0-B3C05BCA9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207B25-DC09-4ECE-8538-AB14AE0B3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FE0D53-6500-4642-93E7-008CBF66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75ABC5-DCC3-4065-88A3-A9D79522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5E0F3C-0832-460D-BA6A-582721D0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0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50512D1-E1A4-49EC-BE9E-3C392B41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6FDB2F-4091-43FE-9361-07D09F21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2E7686-9C69-41D5-A4FC-CBDE693A9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237C-7C5F-4163-A397-D756719D9E59}" type="datetimeFigureOut">
              <a:rPr lang="it-IT" smtClean="0"/>
              <a:t>01/11/2021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831DC5-4151-4192-A758-BD1DC6038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FFB330-2E7B-4C75-91E8-128E313FD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2ED02-3462-4CFD-8D3A-9DC20147D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51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ovine.1842739@studenti.uniroma1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F95D66-BD10-4243-809E-E65FF0086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br>
              <a:rPr lang="it-IT" sz="4500" b="0" i="0" u="none" strike="noStrike" baseline="0" dirty="0">
                <a:latin typeface="Times New Roman" panose="02020603050405020304" pitchFamily="18" charset="0"/>
              </a:rPr>
            </a:br>
            <a:r>
              <a:rPr lang="en-US" sz="45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5400" b="1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Study of the transfer and matching line for a PWFA-driven FEL </a:t>
            </a:r>
            <a:br>
              <a:rPr lang="en-US" sz="4500" b="0" i="0" u="none" strike="noStrike" baseline="0" dirty="0">
                <a:latin typeface="Times New Roman" panose="02020603050405020304" pitchFamily="18" charset="0"/>
              </a:rPr>
            </a:br>
            <a:endParaRPr lang="it-IT" sz="45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3157F0-B45E-48B0-9D50-FE10B8E71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5" y="5044106"/>
            <a:ext cx="8686800" cy="2114550"/>
          </a:xfrm>
        </p:spPr>
        <p:txBody>
          <a:bodyPr anchor="ctr">
            <a:normAutofit/>
          </a:bodyPr>
          <a:lstStyle/>
          <a:p>
            <a:r>
              <a:rPr lang="it-IT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CANDIDATE: Pasqualina Iovine </a:t>
            </a:r>
            <a:r>
              <a:rPr lang="it-IT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iovine.1842739@studenti.uniroma1.it</a:t>
            </a:r>
            <a:endParaRPr lang="it-IT" sz="1800" b="0" i="0" u="none" strike="noStrike" baseline="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br>
              <a:rPr lang="it-IT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it-IT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SUPERVISOR: Enrica </a:t>
            </a:r>
            <a:r>
              <a:rPr lang="it-IT" sz="1800" b="0" i="0" u="none" strike="noStrike" baseline="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Chiadroni</a:t>
            </a:r>
            <a:r>
              <a:rPr lang="it-IT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1800" b="0" i="0" u="sng" strike="noStrike" baseline="0" dirty="0">
                <a:solidFill>
                  <a:schemeClr val="accent5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enrica.chiadroni@uniroma1.it </a:t>
            </a:r>
          </a:p>
          <a:p>
            <a:br>
              <a:rPr lang="it-IT" sz="1800" b="0" i="0" u="none" strike="noStrike" baseline="0" dirty="0">
                <a:latin typeface="Times New Roman" panose="02020603050405020304" pitchFamily="18" charset="0"/>
              </a:rPr>
            </a:br>
            <a:r>
              <a:rPr lang="it-IT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November 2, 2021</a:t>
            </a:r>
            <a:endParaRPr lang="it-IT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60F85A0F-31E7-4FED-8BD9-71B6FA24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511" y="3980448"/>
            <a:ext cx="2992411" cy="7680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4CF993-D697-4604-B86D-6F0C459EA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786" y="3980448"/>
            <a:ext cx="2295725" cy="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First </a:t>
            </a:r>
            <a:r>
              <a:rPr lang="it-IT" sz="4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configuration</a:t>
            </a:r>
            <a:r>
              <a:rPr lang="it-IT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</a:t>
            </a:r>
            <a:r>
              <a:rPr lang="it-IT" sz="4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lens-collimator</a:t>
            </a:r>
            <a:endParaRPr lang="it-IT" sz="4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egnaposto contenuto 22">
            <a:extLst>
              <a:ext uri="{FF2B5EF4-FFF2-40B4-BE49-F238E27FC236}">
                <a16:creationId xmlns:a16="http://schemas.microsoft.com/office/drawing/2014/main" id="{93899EF3-4D57-4814-8E2C-B0996B49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7" y="2779112"/>
            <a:ext cx="5719963" cy="95088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3331481-15B9-42BB-A07B-B4D8E3AEB728}"/>
              </a:ext>
            </a:extLst>
          </p:cNvPr>
          <p:cNvSpPr txBox="1"/>
          <p:nvPr/>
        </p:nvSpPr>
        <p:spPr>
          <a:xfrm>
            <a:off x="365764" y="380750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transfer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line </a:t>
            </a:r>
            <a:r>
              <a:rPr lang="en-US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allowed to preserve the qualities of the witness and to lose the driver (remains the 2.5 % of driver charge).</a:t>
            </a:r>
            <a:endParaRPr lang="it-IT" dirty="0"/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DD527A26-6282-4F6F-9CE2-91C42A0D7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9651"/>
              </p:ext>
            </p:extLst>
          </p:nvPr>
        </p:nvGraphicFramePr>
        <p:xfrm>
          <a:off x="908254" y="4963745"/>
          <a:ext cx="4405656" cy="1193371"/>
        </p:xfrm>
        <a:graphic>
          <a:graphicData uri="http://schemas.openxmlformats.org/drawingml/2006/table">
            <a:tbl>
              <a:tblPr firstRow="1" bandRow="1"/>
              <a:tblGrid>
                <a:gridCol w="85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it-IT" sz="16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i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l (cm)</a:t>
                      </a:r>
                      <a:endParaRPr lang="it-IT" sz="16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d(cm)</a:t>
                      </a:r>
                      <a:endParaRPr lang="it-IT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I(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r (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abic Typesetting" panose="03020402040406030203" pitchFamily="66" charset="-78"/>
                        </a:rPr>
                        <a:t>μ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m)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31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lens1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25400" cmpd="sng">
                      <a:solidFill>
                        <a:srgbClr val="760603"/>
                      </a:solidFill>
                    </a:lnT>
                    <a:lnB w="12700" cmpd="sng">
                      <a:solidFill>
                        <a:srgbClr val="76060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1.5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6060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1.8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6060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017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coll</a:t>
                      </a:r>
                      <a:endParaRPr lang="it-IT" sz="16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60603"/>
                      </a:solidFill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60603"/>
                      </a:solidFill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119.5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60603"/>
                      </a:solidFill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Elaborazione alternativa 21">
            <a:extLst>
              <a:ext uri="{FF2B5EF4-FFF2-40B4-BE49-F238E27FC236}">
                <a16:creationId xmlns:a16="http://schemas.microsoft.com/office/drawing/2014/main" id="{D5E9BA3C-F72D-43C0-94EA-35D93D36B458}"/>
              </a:ext>
            </a:extLst>
          </p:cNvPr>
          <p:cNvSpPr/>
          <p:nvPr/>
        </p:nvSpPr>
        <p:spPr>
          <a:xfrm>
            <a:off x="912415" y="4703449"/>
            <a:ext cx="2575346" cy="17746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Lens/</a:t>
            </a:r>
            <a:r>
              <a:rPr lang="it-IT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</a:t>
            </a:r>
            <a:r>
              <a:rPr lang="it-IT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it-IT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parameters</a:t>
            </a:r>
            <a:endParaRPr lang="it-IT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D1519B-2372-4F91-A69F-01B0F4C6F830}"/>
              </a:ext>
            </a:extLst>
          </p:cNvPr>
          <p:cNvSpPr txBox="1"/>
          <p:nvPr/>
        </p:nvSpPr>
        <p:spPr>
          <a:xfrm>
            <a:off x="5872899" y="2939865"/>
            <a:ext cx="1395167" cy="5847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</a:t>
            </a:r>
            <a:r>
              <a:rPr lang="it-IT" sz="1400" dirty="0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</a:t>
            </a:r>
          </a:p>
          <a:p>
            <a:r>
              <a:rPr lang="it-IT" sz="1400" dirty="0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</a:t>
            </a:r>
            <a:r>
              <a:rPr lang="it-IT" sz="1400" dirty="0" err="1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Collimator</a:t>
            </a:r>
            <a:endParaRPr lang="it-IT" sz="1400" dirty="0">
              <a:solidFill>
                <a:srgbClr val="2C2A1A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Memoria ad accesso diretto 22">
            <a:extLst>
              <a:ext uri="{FF2B5EF4-FFF2-40B4-BE49-F238E27FC236}">
                <a16:creationId xmlns:a16="http://schemas.microsoft.com/office/drawing/2014/main" id="{95C511FF-0A7A-4D90-9D24-808C60036ED6}"/>
              </a:ext>
            </a:extLst>
          </p:cNvPr>
          <p:cNvSpPr/>
          <p:nvPr/>
        </p:nvSpPr>
        <p:spPr>
          <a:xfrm>
            <a:off x="6824304" y="3032255"/>
            <a:ext cx="217519" cy="89769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Memoria ad accesso diretto 23">
            <a:extLst>
              <a:ext uri="{FF2B5EF4-FFF2-40B4-BE49-F238E27FC236}">
                <a16:creationId xmlns:a16="http://schemas.microsoft.com/office/drawing/2014/main" id="{D1421C69-B4C4-4051-BB2D-15A64104AE6C}"/>
              </a:ext>
            </a:extLst>
          </p:cNvPr>
          <p:cNvSpPr/>
          <p:nvPr/>
        </p:nvSpPr>
        <p:spPr>
          <a:xfrm>
            <a:off x="6835694" y="3335783"/>
            <a:ext cx="215055" cy="83483"/>
          </a:xfrm>
          <a:prstGeom prst="flowChartMagneticDrum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F5AAE4-FA38-45E7-8AC5-B44F025ED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714" y="3003445"/>
            <a:ext cx="4009522" cy="27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3" y="405885"/>
            <a:ext cx="10678186" cy="1188950"/>
          </a:xfrm>
        </p:spPr>
        <p:txBody>
          <a:bodyPr anchor="b">
            <a:normAutofit/>
          </a:bodyPr>
          <a:lstStyle/>
          <a:p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Witness </a:t>
            </a:r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parameters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and driver </a:t>
            </a:r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charge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along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transport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line</a:t>
            </a:r>
            <a:endParaRPr lang="it-IT" sz="54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Segnaposto contenuto 8">
            <a:extLst>
              <a:ext uri="{FF2B5EF4-FFF2-40B4-BE49-F238E27FC236}">
                <a16:creationId xmlns:a16="http://schemas.microsoft.com/office/drawing/2014/main" id="{EEEBC400-F8A1-44F4-B946-114EF1595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14" y="2373652"/>
            <a:ext cx="2757976" cy="2068482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7CFD56F3-2AFA-4F36-B642-3F9012BA1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1" y="2206154"/>
            <a:ext cx="3023446" cy="226758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7F547538-63F8-4748-B85E-6D3ADBB33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77" y="2295363"/>
            <a:ext cx="3022184" cy="2266638"/>
          </a:xfrm>
          <a:prstGeom prst="rect">
            <a:avLst/>
          </a:prstGeom>
        </p:spPr>
      </p:pic>
      <p:cxnSp>
        <p:nvCxnSpPr>
          <p:cNvPr id="34" name="Connettore 1 6">
            <a:extLst>
              <a:ext uri="{FF2B5EF4-FFF2-40B4-BE49-F238E27FC236}">
                <a16:creationId xmlns:a16="http://schemas.microsoft.com/office/drawing/2014/main" id="{12802094-C77B-44D4-AE13-3895E9D31E21}"/>
              </a:ext>
            </a:extLst>
          </p:cNvPr>
          <p:cNvCxnSpPr>
            <a:cxnSpLocks/>
          </p:cNvCxnSpPr>
          <p:nvPr/>
        </p:nvCxnSpPr>
        <p:spPr>
          <a:xfrm flipV="1">
            <a:off x="1392487" y="4421814"/>
            <a:ext cx="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moria ad accesso diretto 34">
            <a:extLst>
              <a:ext uri="{FF2B5EF4-FFF2-40B4-BE49-F238E27FC236}">
                <a16:creationId xmlns:a16="http://schemas.microsoft.com/office/drawing/2014/main" id="{05AADF7E-6373-490A-94D5-338690710FF8}"/>
              </a:ext>
            </a:extLst>
          </p:cNvPr>
          <p:cNvSpPr/>
          <p:nvPr/>
        </p:nvSpPr>
        <p:spPr>
          <a:xfrm>
            <a:off x="568294" y="3537269"/>
            <a:ext cx="236479" cy="66532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1 25">
            <a:extLst>
              <a:ext uri="{FF2B5EF4-FFF2-40B4-BE49-F238E27FC236}">
                <a16:creationId xmlns:a16="http://schemas.microsoft.com/office/drawing/2014/main" id="{B9923F5B-29B0-4CA2-8051-FD42B4245E8D}"/>
              </a:ext>
            </a:extLst>
          </p:cNvPr>
          <p:cNvCxnSpPr>
            <a:cxnSpLocks/>
          </p:cNvCxnSpPr>
          <p:nvPr/>
        </p:nvCxnSpPr>
        <p:spPr>
          <a:xfrm>
            <a:off x="641763" y="3173868"/>
            <a:ext cx="1" cy="363512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emoria ad accesso diretto 36">
            <a:extLst>
              <a:ext uri="{FF2B5EF4-FFF2-40B4-BE49-F238E27FC236}">
                <a16:creationId xmlns:a16="http://schemas.microsoft.com/office/drawing/2014/main" id="{BDC18970-2F3C-45B8-AB9B-37049ED65B31}"/>
              </a:ext>
            </a:extLst>
          </p:cNvPr>
          <p:cNvSpPr/>
          <p:nvPr/>
        </p:nvSpPr>
        <p:spPr>
          <a:xfrm>
            <a:off x="2573003" y="3857202"/>
            <a:ext cx="236479" cy="66532"/>
          </a:xfrm>
          <a:prstGeom prst="flowChartMagneticDru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1 14">
            <a:extLst>
              <a:ext uri="{FF2B5EF4-FFF2-40B4-BE49-F238E27FC236}">
                <a16:creationId xmlns:a16="http://schemas.microsoft.com/office/drawing/2014/main" id="{73C53232-1D88-4502-B615-84B2C91467FF}"/>
              </a:ext>
            </a:extLst>
          </p:cNvPr>
          <p:cNvCxnSpPr>
            <a:cxnSpLocks/>
          </p:cNvCxnSpPr>
          <p:nvPr/>
        </p:nvCxnSpPr>
        <p:spPr>
          <a:xfrm>
            <a:off x="2709351" y="3428682"/>
            <a:ext cx="0" cy="387241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6">
            <a:extLst>
              <a:ext uri="{FF2B5EF4-FFF2-40B4-BE49-F238E27FC236}">
                <a16:creationId xmlns:a16="http://schemas.microsoft.com/office/drawing/2014/main" id="{70507566-20CE-44A8-B33D-C0C37D1E356C}"/>
              </a:ext>
            </a:extLst>
          </p:cNvPr>
          <p:cNvCxnSpPr>
            <a:cxnSpLocks/>
          </p:cNvCxnSpPr>
          <p:nvPr/>
        </p:nvCxnSpPr>
        <p:spPr>
          <a:xfrm flipV="1">
            <a:off x="1284514" y="4755893"/>
            <a:ext cx="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6">
            <a:extLst>
              <a:ext uri="{FF2B5EF4-FFF2-40B4-BE49-F238E27FC236}">
                <a16:creationId xmlns:a16="http://schemas.microsoft.com/office/drawing/2014/main" id="{64B4B714-DE68-4CE8-9935-15DEA229653E}"/>
              </a:ext>
            </a:extLst>
          </p:cNvPr>
          <p:cNvCxnSpPr>
            <a:cxnSpLocks/>
          </p:cNvCxnSpPr>
          <p:nvPr/>
        </p:nvCxnSpPr>
        <p:spPr>
          <a:xfrm flipH="1" flipV="1">
            <a:off x="1364512" y="4420514"/>
            <a:ext cx="27975" cy="21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moria ad accesso diretto 40">
            <a:extLst>
              <a:ext uri="{FF2B5EF4-FFF2-40B4-BE49-F238E27FC236}">
                <a16:creationId xmlns:a16="http://schemas.microsoft.com/office/drawing/2014/main" id="{759DE24D-D91B-4E49-9523-9CD7CBC0D79F}"/>
              </a:ext>
            </a:extLst>
          </p:cNvPr>
          <p:cNvSpPr/>
          <p:nvPr/>
        </p:nvSpPr>
        <p:spPr>
          <a:xfrm>
            <a:off x="3618250" y="4189683"/>
            <a:ext cx="236479" cy="66532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1 25">
            <a:extLst>
              <a:ext uri="{FF2B5EF4-FFF2-40B4-BE49-F238E27FC236}">
                <a16:creationId xmlns:a16="http://schemas.microsoft.com/office/drawing/2014/main" id="{16ABA4F9-80AE-447F-9C3F-2A2278AE4131}"/>
              </a:ext>
            </a:extLst>
          </p:cNvPr>
          <p:cNvCxnSpPr>
            <a:cxnSpLocks/>
          </p:cNvCxnSpPr>
          <p:nvPr/>
        </p:nvCxnSpPr>
        <p:spPr>
          <a:xfrm>
            <a:off x="3696728" y="2713345"/>
            <a:ext cx="0" cy="1535800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14">
            <a:extLst>
              <a:ext uri="{FF2B5EF4-FFF2-40B4-BE49-F238E27FC236}">
                <a16:creationId xmlns:a16="http://schemas.microsoft.com/office/drawing/2014/main" id="{0CD8F231-E82E-4BCA-BEA0-9863BF56B741}"/>
              </a:ext>
            </a:extLst>
          </p:cNvPr>
          <p:cNvCxnSpPr>
            <a:cxnSpLocks/>
          </p:cNvCxnSpPr>
          <p:nvPr/>
        </p:nvCxnSpPr>
        <p:spPr>
          <a:xfrm>
            <a:off x="5727295" y="2484011"/>
            <a:ext cx="0" cy="1743226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emoria ad accesso diretto 43">
            <a:extLst>
              <a:ext uri="{FF2B5EF4-FFF2-40B4-BE49-F238E27FC236}">
                <a16:creationId xmlns:a16="http://schemas.microsoft.com/office/drawing/2014/main" id="{1E47A0FC-2138-4695-A833-EFA3E3D8C145}"/>
              </a:ext>
            </a:extLst>
          </p:cNvPr>
          <p:cNvSpPr/>
          <p:nvPr/>
        </p:nvSpPr>
        <p:spPr>
          <a:xfrm>
            <a:off x="5609055" y="4182613"/>
            <a:ext cx="236479" cy="66532"/>
          </a:xfrm>
          <a:prstGeom prst="flowChartMagneticDru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Memoria ad accesso diretto 44">
            <a:extLst>
              <a:ext uri="{FF2B5EF4-FFF2-40B4-BE49-F238E27FC236}">
                <a16:creationId xmlns:a16="http://schemas.microsoft.com/office/drawing/2014/main" id="{DB6FB654-C08E-4658-9CB4-FA46D9775D6A}"/>
              </a:ext>
            </a:extLst>
          </p:cNvPr>
          <p:cNvSpPr/>
          <p:nvPr/>
        </p:nvSpPr>
        <p:spPr>
          <a:xfrm>
            <a:off x="6631988" y="3665215"/>
            <a:ext cx="236479" cy="66532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1 25">
            <a:extLst>
              <a:ext uri="{FF2B5EF4-FFF2-40B4-BE49-F238E27FC236}">
                <a16:creationId xmlns:a16="http://schemas.microsoft.com/office/drawing/2014/main" id="{3EEBC520-B919-466B-B42F-12F974201CB4}"/>
              </a:ext>
            </a:extLst>
          </p:cNvPr>
          <p:cNvCxnSpPr>
            <a:cxnSpLocks/>
          </p:cNvCxnSpPr>
          <p:nvPr/>
        </p:nvCxnSpPr>
        <p:spPr>
          <a:xfrm>
            <a:off x="8512418" y="2509176"/>
            <a:ext cx="0" cy="1535800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emoria ad accesso diretto 47">
            <a:extLst>
              <a:ext uri="{FF2B5EF4-FFF2-40B4-BE49-F238E27FC236}">
                <a16:creationId xmlns:a16="http://schemas.microsoft.com/office/drawing/2014/main" id="{6E877C23-43A1-4C8E-A37C-72499369672B}"/>
              </a:ext>
            </a:extLst>
          </p:cNvPr>
          <p:cNvSpPr/>
          <p:nvPr/>
        </p:nvSpPr>
        <p:spPr>
          <a:xfrm>
            <a:off x="8364737" y="4078665"/>
            <a:ext cx="236479" cy="66532"/>
          </a:xfrm>
          <a:prstGeom prst="flowChartMagneticDru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2" name="Tabella 22">
            <a:extLst>
              <a:ext uri="{FF2B5EF4-FFF2-40B4-BE49-F238E27FC236}">
                <a16:creationId xmlns:a16="http://schemas.microsoft.com/office/drawing/2014/main" id="{C4B21B69-554C-48D3-BE39-13FBA9825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3409"/>
              </p:ext>
            </p:extLst>
          </p:nvPr>
        </p:nvGraphicFramePr>
        <p:xfrm>
          <a:off x="228659" y="4966608"/>
          <a:ext cx="2327655" cy="130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21">
                  <a:extLst>
                    <a:ext uri="{9D8B030D-6E8A-4147-A177-3AD203B41FA5}">
                      <a16:colId xmlns:a16="http://schemas.microsoft.com/office/drawing/2014/main" val="174553537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638307608"/>
                    </a:ext>
                  </a:extLst>
                </a:gridCol>
                <a:gridCol w="889409">
                  <a:extLst>
                    <a:ext uri="{9D8B030D-6E8A-4147-A177-3AD203B41FA5}">
                      <a16:colId xmlns:a16="http://schemas.microsoft.com/office/drawing/2014/main" val="2293763905"/>
                    </a:ext>
                  </a:extLst>
                </a:gridCol>
              </a:tblGrid>
              <a:tr h="260153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latin typeface="Monotype Corsiva" panose="03010101010201010101" pitchFamily="66" charset="0"/>
                        </a:rPr>
                        <a:t>witness</a:t>
                      </a:r>
                      <a:endParaRPr lang="it-IT" sz="1000" b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Monotype Corsiva" panose="03010101010201010101" pitchFamily="66" charset="0"/>
                        </a:rPr>
                        <a:t>Z start (0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Monotype Corsiva" panose="03010101010201010101" pitchFamily="66" charset="0"/>
                        </a:rPr>
                        <a:t>Z end (125 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897831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α</a:t>
                      </a:r>
                      <a:r>
                        <a:rPr lang="it-IT" sz="700" dirty="0">
                          <a:latin typeface="Monotype Corsiva" panose="03010101010201010101" pitchFamily="66" charset="0"/>
                        </a:rPr>
                        <a:t>x</a:t>
                      </a:r>
                      <a:endParaRPr lang="it-IT" sz="1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-1.02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863469"/>
                  </a:ext>
                </a:extLst>
              </a:tr>
              <a:tr h="219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α</a:t>
                      </a:r>
                      <a:r>
                        <a:rPr lang="it-IT" sz="700" dirty="0">
                          <a:latin typeface="Monotype Corsiva" panose="03010101010201010101" pitchFamily="66" charset="0"/>
                        </a:rPr>
                        <a:t>y</a:t>
                      </a:r>
                      <a:endParaRPr lang="it-IT" sz="1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-0.46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1507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Monotype Corsiva" panose="03010101010201010101" pitchFamily="66" charset="0"/>
                        </a:rPr>
                        <a:t>β</a:t>
                      </a:r>
                      <a:r>
                        <a:rPr lang="it-IT" sz="800" dirty="0">
                          <a:latin typeface="Monotype Corsiva" panose="03010101010201010101" pitchFamily="66" charset="0"/>
                        </a:rPr>
                        <a:t>x </a:t>
                      </a:r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340659"/>
                  </a:ext>
                </a:extLst>
              </a:tr>
              <a:tr h="312954"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Monotype Corsiva" panose="03010101010201010101" pitchFamily="66" charset="0"/>
                        </a:rPr>
                        <a:t>β</a:t>
                      </a:r>
                      <a:r>
                        <a:rPr lang="it-IT" sz="800" dirty="0">
                          <a:latin typeface="Monotype Corsiva" panose="03010101010201010101" pitchFamily="66" charset="0"/>
                        </a:rPr>
                        <a:t>y </a:t>
                      </a:r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54919"/>
                  </a:ext>
                </a:extLst>
              </a:tr>
            </a:tbl>
          </a:graphicData>
        </a:graphic>
      </p:graphicFrame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419B466-CA53-41ED-B476-840F309CC1A5}"/>
              </a:ext>
            </a:extLst>
          </p:cNvPr>
          <p:cNvSpPr txBox="1"/>
          <p:nvPr/>
        </p:nvSpPr>
        <p:spPr>
          <a:xfrm>
            <a:off x="9606496" y="2715294"/>
            <a:ext cx="1288484" cy="646331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</a:t>
            </a:r>
          </a:p>
          <a:p>
            <a:r>
              <a:rPr lang="it-IT" dirty="0" err="1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Collimator</a:t>
            </a:r>
            <a:endParaRPr lang="it-IT" dirty="0">
              <a:solidFill>
                <a:srgbClr val="2C2A1A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4" name="Memoria ad accesso diretto 53">
            <a:extLst>
              <a:ext uri="{FF2B5EF4-FFF2-40B4-BE49-F238E27FC236}">
                <a16:creationId xmlns:a16="http://schemas.microsoft.com/office/drawing/2014/main" id="{5CC17615-C8DE-4444-A185-667EF83C6738}"/>
              </a:ext>
            </a:extLst>
          </p:cNvPr>
          <p:cNvSpPr/>
          <p:nvPr/>
        </p:nvSpPr>
        <p:spPr>
          <a:xfrm>
            <a:off x="10579511" y="2844919"/>
            <a:ext cx="308254" cy="103239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5" name="Memoria ad accesso diretto 54">
            <a:extLst>
              <a:ext uri="{FF2B5EF4-FFF2-40B4-BE49-F238E27FC236}">
                <a16:creationId xmlns:a16="http://schemas.microsoft.com/office/drawing/2014/main" id="{87CA880D-B727-4AA3-9E60-5096D2AAF3D3}"/>
              </a:ext>
            </a:extLst>
          </p:cNvPr>
          <p:cNvSpPr/>
          <p:nvPr/>
        </p:nvSpPr>
        <p:spPr>
          <a:xfrm>
            <a:off x="10577901" y="3143020"/>
            <a:ext cx="312061" cy="117987"/>
          </a:xfrm>
          <a:prstGeom prst="flowChartMagneticDru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56" name="Connettore 1 14">
            <a:extLst>
              <a:ext uri="{FF2B5EF4-FFF2-40B4-BE49-F238E27FC236}">
                <a16:creationId xmlns:a16="http://schemas.microsoft.com/office/drawing/2014/main" id="{40263038-0667-4427-BEE6-18D393AFC2E1}"/>
              </a:ext>
            </a:extLst>
          </p:cNvPr>
          <p:cNvCxnSpPr>
            <a:cxnSpLocks/>
          </p:cNvCxnSpPr>
          <p:nvPr/>
        </p:nvCxnSpPr>
        <p:spPr>
          <a:xfrm>
            <a:off x="6750227" y="2636132"/>
            <a:ext cx="0" cy="1095615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ella 4">
            <a:extLst>
              <a:ext uri="{FF2B5EF4-FFF2-40B4-BE49-F238E27FC236}">
                <a16:creationId xmlns:a16="http://schemas.microsoft.com/office/drawing/2014/main" id="{47EEE47F-178A-4ED4-9299-15D3BA5DF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13911"/>
              </p:ext>
            </p:extLst>
          </p:nvPr>
        </p:nvGraphicFramePr>
        <p:xfrm>
          <a:off x="9491045" y="3641342"/>
          <a:ext cx="2687067" cy="268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967">
                  <a:extLst>
                    <a:ext uri="{9D8B030D-6E8A-4147-A177-3AD203B41FA5}">
                      <a16:colId xmlns:a16="http://schemas.microsoft.com/office/drawing/2014/main" val="3839897723"/>
                    </a:ext>
                  </a:extLst>
                </a:gridCol>
                <a:gridCol w="579979">
                  <a:extLst>
                    <a:ext uri="{9D8B030D-6E8A-4147-A177-3AD203B41FA5}">
                      <a16:colId xmlns:a16="http://schemas.microsoft.com/office/drawing/2014/main" val="3963596412"/>
                    </a:ext>
                  </a:extLst>
                </a:gridCol>
                <a:gridCol w="944121">
                  <a:extLst>
                    <a:ext uri="{9D8B030D-6E8A-4147-A177-3AD203B41FA5}">
                      <a16:colId xmlns:a16="http://schemas.microsoft.com/office/drawing/2014/main" val="3634729582"/>
                    </a:ext>
                  </a:extLst>
                </a:gridCol>
              </a:tblGrid>
              <a:tr h="443722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Witness</a:t>
                      </a:r>
                      <a:r>
                        <a:rPr lang="it-IT" sz="110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it-IT" sz="1100" baseline="0" dirty="0" err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parameters</a:t>
                      </a:r>
                      <a:endParaRPr lang="it-IT" sz="11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Z start</a:t>
                      </a:r>
                    </a:p>
                    <a:p>
                      <a:r>
                        <a:rPr lang="it-IT" sz="110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(0 </a:t>
                      </a:r>
                      <a:r>
                        <a:rPr lang="it-IT" sz="1100" i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cm</a:t>
                      </a:r>
                      <a:r>
                        <a:rPr lang="it-IT" sz="110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1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Z end </a:t>
                      </a:r>
                    </a:p>
                    <a:p>
                      <a:r>
                        <a:rPr lang="it-IT" sz="110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(125</a:t>
                      </a:r>
                      <a:r>
                        <a:rPr lang="it-IT" sz="1100" i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cm</a:t>
                      </a:r>
                      <a:r>
                        <a:rPr lang="it-IT" sz="110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1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41720"/>
                  </a:ext>
                </a:extLst>
              </a:tr>
              <a:tr h="286538">
                <a:tc>
                  <a:txBody>
                    <a:bodyPr/>
                    <a:lstStyle/>
                    <a:p>
                      <a:r>
                        <a:rPr lang="it-IT" sz="1100" b="0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Charge</a:t>
                      </a:r>
                      <a:r>
                        <a:rPr lang="it-IT" sz="1100" b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it-IT" sz="11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r>
                        <a:rPr lang="it-IT" sz="1100" b="0" i="1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pC</a:t>
                      </a:r>
                      <a:r>
                        <a:rPr lang="it-IT" sz="11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30</a:t>
                      </a:r>
                      <a:endParaRPr lang="it-IT" sz="1100" b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30</a:t>
                      </a:r>
                      <a:endParaRPr lang="it-IT" sz="1100" b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78943"/>
                  </a:ext>
                </a:extLst>
              </a:tr>
              <a:tr h="443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0" i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ε</a:t>
                      </a:r>
                      <a:r>
                        <a:rPr lang="en-US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</a:t>
                      </a:r>
                      <a:r>
                        <a:rPr lang="it-IT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rms, </a:t>
                      </a:r>
                      <a:r>
                        <a:rPr lang="el-GR" sz="1100" b="0" i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ε</a:t>
                      </a:r>
                      <a:r>
                        <a:rPr lang="en-US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</a:t>
                      </a:r>
                      <a:r>
                        <a:rPr lang="it-IT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x</a:t>
                      </a:r>
                      <a:r>
                        <a:rPr lang="it-IT" sz="1100" b="0" i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</a:t>
                      </a:r>
                      <a:r>
                        <a:rPr lang="el-GR" sz="1100" b="0" i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ε</a:t>
                      </a:r>
                      <a:r>
                        <a:rPr lang="en-US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</a:t>
                      </a:r>
                      <a:r>
                        <a:rPr lang="it-IT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y </a:t>
                      </a:r>
                      <a:r>
                        <a:rPr lang="it-IT" sz="1100" b="0" i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r>
                        <a:rPr lang="it-IT" sz="1100" b="0" i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mm mrad</a:t>
                      </a:r>
                      <a:r>
                        <a:rPr lang="it-IT" sz="1100" b="0" i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100" b="0" i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0.61, 0.47, 0.81</a:t>
                      </a:r>
                      <a:endParaRPr lang="it-IT" sz="1100" b="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0.79, 0.57, 1.16</a:t>
                      </a:r>
                      <a:endParaRPr lang="it-IT" sz="1100" b="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77828"/>
                  </a:ext>
                </a:extLst>
              </a:tr>
              <a:tr h="292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b="0" i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σ</a:t>
                      </a:r>
                      <a:r>
                        <a:rPr lang="en-US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x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</a:t>
                      </a:r>
                      <a:r>
                        <a:rPr lang="el-GR" sz="1100" b="0" i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σ</a:t>
                      </a:r>
                      <a:r>
                        <a:rPr lang="en-US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y </a:t>
                      </a:r>
                      <a:r>
                        <a:rPr lang="en-US" sz="1100" b="0" i="0" baseline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r>
                        <a:rPr lang="el-GR" sz="1100" b="0" i="1" baseline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μ</a:t>
                      </a:r>
                      <a:r>
                        <a:rPr lang="en-US" sz="1100" b="0" i="1" baseline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</a:t>
                      </a:r>
                      <a:r>
                        <a:rPr lang="en-US" sz="1100" b="0" i="0" baseline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100" b="0" i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1.20</a:t>
                      </a:r>
                      <a:r>
                        <a:rPr lang="el-GR" sz="1100" i="0">
                          <a:latin typeface="+mn-lt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US" sz="110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</a:t>
                      </a:r>
                      <a:r>
                        <a:rPr lang="en-US" sz="1100" i="0" baseline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l-GR" sz="1100" i="0">
                          <a:latin typeface="+mn-lt"/>
                          <a:cs typeface="Arabic Typesetting" panose="03020402040406030203" pitchFamily="66" charset="-78"/>
                        </a:rPr>
                        <a:t>1.</a:t>
                      </a:r>
                      <a:r>
                        <a:rPr lang="it-IT" sz="110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19</a:t>
                      </a:r>
                      <a:endParaRPr lang="el-GR" sz="1100" i="0" dirty="0">
                        <a:latin typeface="+mn-lt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12</a:t>
                      </a:r>
                      <a:r>
                        <a:rPr lang="en-US" sz="1100" i="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, </a:t>
                      </a:r>
                      <a:r>
                        <a:rPr lang="it-IT" sz="11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89130"/>
                  </a:ext>
                </a:extLst>
              </a:tr>
              <a:tr h="261013">
                <a:tc>
                  <a:txBody>
                    <a:bodyPr/>
                    <a:lstStyle/>
                    <a:p>
                      <a:r>
                        <a:rPr lang="el-GR" sz="1100" b="0" i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σ</a:t>
                      </a:r>
                      <a:r>
                        <a:rPr lang="en-US" sz="1100" b="0" i="0" baseline="-250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z</a:t>
                      </a:r>
                      <a:r>
                        <a:rPr lang="en-US" sz="1100" b="0" i="0" baseline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(</a:t>
                      </a:r>
                      <a:r>
                        <a:rPr lang="el-GR" sz="1100" b="0" i="1" baseline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μ</a:t>
                      </a:r>
                      <a:r>
                        <a:rPr lang="en-US" sz="1100" b="0" i="1" baseline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</a:t>
                      </a:r>
                      <a:r>
                        <a:rPr lang="en-US" sz="1100" b="0" i="0" baseline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100" b="0" i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3.28</a:t>
                      </a:r>
                      <a:endParaRPr lang="it-IT" sz="1100" b="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3.28</a:t>
                      </a:r>
                      <a:endParaRPr lang="it-IT" sz="1100" b="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44321"/>
                  </a:ext>
                </a:extLst>
              </a:tr>
              <a:tr h="278957">
                <a:tc>
                  <a:txBody>
                    <a:bodyPr/>
                    <a:lstStyle/>
                    <a:p>
                      <a:r>
                        <a:rPr lang="it-IT" sz="110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Energy</a:t>
                      </a:r>
                      <a:r>
                        <a:rPr lang="el-GR" sz="1100" i="0" baseline="0">
                          <a:latin typeface="+mn-lt"/>
                          <a:cs typeface="Arabic Typesetting" panose="03020402040406030203" pitchFamily="66" charset="-78"/>
                        </a:rPr>
                        <a:t> (</a:t>
                      </a:r>
                      <a:r>
                        <a:rPr lang="it-IT" sz="1100" i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MeV</a:t>
                      </a:r>
                      <a:r>
                        <a:rPr lang="it-IT" sz="110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10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1016.18</a:t>
                      </a:r>
                      <a:endParaRPr lang="it-IT" sz="110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1016.20</a:t>
                      </a:r>
                      <a:endParaRPr lang="it-IT" sz="110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57013"/>
                  </a:ext>
                </a:extLst>
              </a:tr>
              <a:tr h="261013">
                <a:tc>
                  <a:txBody>
                    <a:bodyPr/>
                    <a:lstStyle/>
                    <a:p>
                      <a:r>
                        <a:rPr lang="it-IT" sz="1100" b="0" i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l-GR" sz="1100" b="0" i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σ</a:t>
                      </a:r>
                      <a:r>
                        <a:rPr lang="el-GR" sz="1100" b="0" i="0" baseline="-2500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Ε</a:t>
                      </a:r>
                      <a:r>
                        <a:rPr lang="el-GR" sz="1100" b="0" i="0" baseline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 (</a:t>
                      </a:r>
                      <a:r>
                        <a:rPr lang="en-US" sz="1100" b="0" i="1" baseline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MeV</a:t>
                      </a:r>
                      <a:r>
                        <a:rPr lang="el-GR" sz="1100" b="0" i="0" baseline="0">
                          <a:solidFill>
                            <a:schemeClr val="tx1"/>
                          </a:solidFill>
                          <a:latin typeface="+mn-lt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100" b="0" i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7.4</a:t>
                      </a:r>
                      <a:endParaRPr lang="it-IT" sz="1100" b="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b="0" i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7.5</a:t>
                      </a:r>
                      <a:endParaRPr lang="it-IT" sz="1100" b="0" i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54765"/>
                  </a:ext>
                </a:extLst>
              </a:tr>
              <a:tr h="286538">
                <a:tc>
                  <a:txBody>
                    <a:bodyPr/>
                    <a:lstStyle/>
                    <a:p>
                      <a:r>
                        <a:rPr lang="it-IT" sz="110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Driver </a:t>
                      </a:r>
                      <a:r>
                        <a:rPr lang="it-IT" sz="1100" baseline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charge (</a:t>
                      </a:r>
                      <a:r>
                        <a:rPr lang="it-IT" sz="1100" i="1" baseline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pC</a:t>
                      </a:r>
                      <a:r>
                        <a:rPr lang="it-IT" sz="1100" baseline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100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200</a:t>
                      </a:r>
                      <a:endParaRPr lang="it-IT" sz="1100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5.1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08099DD-A538-4D83-AD16-77307C43C2E4}"/>
              </a:ext>
            </a:extLst>
          </p:cNvPr>
          <p:cNvSpPr txBox="1"/>
          <p:nvPr/>
        </p:nvSpPr>
        <p:spPr>
          <a:xfrm>
            <a:off x="3327629" y="4720959"/>
            <a:ext cx="34225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transfer line of 121.5 cm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30 % increase in rms emittance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No change in bunch charge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Energy spread remains about constant</a:t>
            </a:r>
          </a:p>
        </p:txBody>
      </p:sp>
    </p:spTree>
    <p:extLst>
      <p:ext uri="{BB962C8B-B14F-4D97-AF65-F5344CB8AC3E}">
        <p14:creationId xmlns:p14="http://schemas.microsoft.com/office/powerpoint/2010/main" val="272184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Second </a:t>
            </a:r>
            <a:r>
              <a:rPr lang="it-IT" sz="4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configuration</a:t>
            </a:r>
            <a:r>
              <a:rPr lang="it-IT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r>
              <a:rPr lang="it-IT" sz="4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lens-lens-collimator</a:t>
            </a:r>
            <a:endParaRPr lang="it-IT" sz="40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3B987-5B8E-4DC3-82E2-A40FACE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64" y="2967021"/>
            <a:ext cx="6745531" cy="312465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This configuration, of 2 active plasma lens and 1 collimator, allows to transport the witness along transfer line  and, at the same time, over-focus the driver and cut its charge.</a:t>
            </a:r>
          </a:p>
          <a:p>
            <a:endParaRPr lang="it-IT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252E9790-67D3-4857-99C4-0F41DD165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9823"/>
              </p:ext>
            </p:extLst>
          </p:nvPr>
        </p:nvGraphicFramePr>
        <p:xfrm>
          <a:off x="838200" y="5206871"/>
          <a:ext cx="3718421" cy="1119028"/>
        </p:xfrm>
        <a:graphic>
          <a:graphicData uri="http://schemas.openxmlformats.org/drawingml/2006/table">
            <a:tbl>
              <a:tblPr firstRow="1" bandRow="1"/>
              <a:tblGrid>
                <a:gridCol w="70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it-IT" sz="1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i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l (cm)</a:t>
                      </a:r>
                      <a:endParaRPr lang="it-IT" sz="12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d(cm)</a:t>
                      </a:r>
                      <a:endParaRPr lang="it-IT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I(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r (</a:t>
                      </a:r>
                      <a:r>
                        <a:rPr lang="el-GR" sz="1200" b="0" i="1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μ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12700" cmpd="sng">
                      <a:solidFill>
                        <a:srgbClr val="760603"/>
                      </a:solidFill>
                    </a:lnT>
                    <a:lnB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lens1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25400" cmpd="sng">
                      <a:solidFill>
                        <a:srgbClr val="760603"/>
                      </a:solidFill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mpd="sng">
                      <a:solidFill>
                        <a:srgbClr val="760603"/>
                      </a:solidFill>
                    </a:lnR>
                    <a:lnT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254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02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lens2</a:t>
                      </a: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6060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6060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6060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1822"/>
                  </a:ext>
                </a:extLst>
              </a:tr>
              <a:tr h="211222"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coll</a:t>
                      </a:r>
                      <a:endParaRPr lang="it-IT" sz="1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lnL w="12700" cmpd="sng">
                      <a:solidFill>
                        <a:srgbClr val="760603"/>
                      </a:solidFill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60603"/>
                      </a:solidFill>
                    </a:lnR>
                    <a:lnT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0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aborazione alternativa 22">
            <a:extLst>
              <a:ext uri="{FF2B5EF4-FFF2-40B4-BE49-F238E27FC236}">
                <a16:creationId xmlns:a16="http://schemas.microsoft.com/office/drawing/2014/main" id="{E0EBC493-F10E-49EE-8D21-3D3703624617}"/>
              </a:ext>
            </a:extLst>
          </p:cNvPr>
          <p:cNvSpPr/>
          <p:nvPr/>
        </p:nvSpPr>
        <p:spPr>
          <a:xfrm>
            <a:off x="1181178" y="4976425"/>
            <a:ext cx="2575346" cy="17746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Lens/</a:t>
            </a:r>
            <a:r>
              <a:rPr lang="it-IT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</a:t>
            </a:r>
            <a:r>
              <a:rPr lang="it-IT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it-IT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parameters</a:t>
            </a:r>
            <a:endParaRPr lang="it-IT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CBAF103-0A5B-4B41-A820-C5E9269F6916}"/>
              </a:ext>
            </a:extLst>
          </p:cNvPr>
          <p:cNvCxnSpPr>
            <a:cxnSpLocks/>
          </p:cNvCxnSpPr>
          <p:nvPr/>
        </p:nvCxnSpPr>
        <p:spPr>
          <a:xfrm>
            <a:off x="2921338" y="2172475"/>
            <a:ext cx="0" cy="117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magine 27">
            <a:extLst>
              <a:ext uri="{FF2B5EF4-FFF2-40B4-BE49-F238E27FC236}">
                <a16:creationId xmlns:a16="http://schemas.microsoft.com/office/drawing/2014/main" id="{7A4C41B2-6522-45B9-92D8-0479D8BD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4" y="2789507"/>
            <a:ext cx="5190283" cy="100627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1107260-0C9F-4D82-A90E-235EE88600A9}"/>
              </a:ext>
            </a:extLst>
          </p:cNvPr>
          <p:cNvSpPr txBox="1"/>
          <p:nvPr/>
        </p:nvSpPr>
        <p:spPr>
          <a:xfrm>
            <a:off x="5654639" y="5478873"/>
            <a:ext cx="1845288" cy="64633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</a:t>
            </a:r>
          </a:p>
          <a:p>
            <a:r>
              <a:rPr lang="it-IT" dirty="0" err="1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Collimator</a:t>
            </a:r>
            <a:endParaRPr lang="it-IT" dirty="0">
              <a:solidFill>
                <a:srgbClr val="2C2A1A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Memoria ad accesso diretto 30">
            <a:extLst>
              <a:ext uri="{FF2B5EF4-FFF2-40B4-BE49-F238E27FC236}">
                <a16:creationId xmlns:a16="http://schemas.microsoft.com/office/drawing/2014/main" id="{A8C45416-8E95-47A5-BBC9-36A0E45C7351}"/>
              </a:ext>
            </a:extLst>
          </p:cNvPr>
          <p:cNvSpPr/>
          <p:nvPr/>
        </p:nvSpPr>
        <p:spPr>
          <a:xfrm>
            <a:off x="6908734" y="5552271"/>
            <a:ext cx="308254" cy="103239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Memoria ad accesso diretto 31">
            <a:extLst>
              <a:ext uri="{FF2B5EF4-FFF2-40B4-BE49-F238E27FC236}">
                <a16:creationId xmlns:a16="http://schemas.microsoft.com/office/drawing/2014/main" id="{DF52E0E3-1B93-4838-AA04-C0B98D577672}"/>
              </a:ext>
            </a:extLst>
          </p:cNvPr>
          <p:cNvSpPr/>
          <p:nvPr/>
        </p:nvSpPr>
        <p:spPr>
          <a:xfrm>
            <a:off x="6904927" y="5872205"/>
            <a:ext cx="312061" cy="117987"/>
          </a:xfrm>
          <a:prstGeom prst="flowChartMagneticDrum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6C4ED23-C4C6-4AF3-A765-0B6D2917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103" y="2765957"/>
            <a:ext cx="3602269" cy="29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32" y="1179354"/>
            <a:ext cx="10678186" cy="1188950"/>
          </a:xfrm>
        </p:spPr>
        <p:txBody>
          <a:bodyPr anchor="b">
            <a:normAutofit fontScale="90000"/>
          </a:bodyPr>
          <a:lstStyle/>
          <a:p>
            <a:r>
              <a:rPr lang="it-IT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Witness </a:t>
            </a:r>
            <a:r>
              <a:rPr lang="it-IT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parameters</a:t>
            </a:r>
            <a:r>
              <a:rPr lang="it-IT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and driver </a:t>
            </a:r>
            <a:r>
              <a:rPr lang="it-IT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charge</a:t>
            </a:r>
            <a:r>
              <a:rPr lang="it-IT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along</a:t>
            </a:r>
            <a:r>
              <a:rPr lang="it-IT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transport</a:t>
            </a:r>
            <a:r>
              <a:rPr lang="it-IT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line</a:t>
            </a:r>
            <a:br>
              <a:rPr lang="it-IT" sz="2400" dirty="0"/>
            </a:br>
            <a:endParaRPr lang="it-IT" sz="5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78607E7B-2E7F-4FB6-A461-49B3B0B4F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01" y="2348312"/>
            <a:ext cx="2938700" cy="2267763"/>
          </a:xfrm>
        </p:spPr>
      </p:pic>
      <p:graphicFrame>
        <p:nvGraphicFramePr>
          <p:cNvPr id="57" name="Tabella 56">
            <a:extLst>
              <a:ext uri="{FF2B5EF4-FFF2-40B4-BE49-F238E27FC236}">
                <a16:creationId xmlns:a16="http://schemas.microsoft.com/office/drawing/2014/main" id="{6139759C-4BF5-461F-9968-F1BF1EFB4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24666"/>
              </p:ext>
            </p:extLst>
          </p:nvPr>
        </p:nvGraphicFramePr>
        <p:xfrm>
          <a:off x="96643" y="4820309"/>
          <a:ext cx="1882985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99">
                  <a:extLst>
                    <a:ext uri="{9D8B030D-6E8A-4147-A177-3AD203B41FA5}">
                      <a16:colId xmlns:a16="http://schemas.microsoft.com/office/drawing/2014/main" val="764236947"/>
                    </a:ext>
                  </a:extLst>
                </a:gridCol>
                <a:gridCol w="583537">
                  <a:extLst>
                    <a:ext uri="{9D8B030D-6E8A-4147-A177-3AD203B41FA5}">
                      <a16:colId xmlns:a16="http://schemas.microsoft.com/office/drawing/2014/main" val="1788792707"/>
                    </a:ext>
                  </a:extLst>
                </a:gridCol>
                <a:gridCol w="774149">
                  <a:extLst>
                    <a:ext uri="{9D8B030D-6E8A-4147-A177-3AD203B41FA5}">
                      <a16:colId xmlns:a16="http://schemas.microsoft.com/office/drawing/2014/main" val="1195239852"/>
                    </a:ext>
                  </a:extLst>
                </a:gridCol>
              </a:tblGrid>
              <a:tr h="398642">
                <a:tc>
                  <a:txBody>
                    <a:bodyPr/>
                    <a:lstStyle/>
                    <a:p>
                      <a:r>
                        <a:rPr lang="it-IT" sz="1050" dirty="0" err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witness</a:t>
                      </a:r>
                      <a:endParaRPr lang="it-IT" sz="105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Z start </a:t>
                      </a:r>
                    </a:p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(0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Z end </a:t>
                      </a:r>
                    </a:p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(64 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115963"/>
                  </a:ext>
                </a:extLst>
              </a:tr>
              <a:tr h="243615"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αx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-1.02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38647"/>
                  </a:ext>
                </a:extLst>
              </a:tr>
              <a:tr h="243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αy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-0.46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864230"/>
                  </a:ext>
                </a:extLst>
              </a:tr>
              <a:tr h="243615"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β</a:t>
                      </a:r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x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782023"/>
                  </a:ext>
                </a:extLst>
              </a:tr>
              <a:tr h="243615">
                <a:tc>
                  <a:txBody>
                    <a:bodyPr/>
                    <a:lstStyle/>
                    <a:p>
                      <a:r>
                        <a:rPr lang="el-GR" sz="1050" dirty="0"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β</a:t>
                      </a:r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y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608613"/>
                  </a:ext>
                </a:extLst>
              </a:tr>
            </a:tbl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1A88B2F5-F4A8-4CC0-910A-A51527446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95" y="2451308"/>
            <a:ext cx="2825462" cy="2192700"/>
          </a:xfrm>
          <a:prstGeom prst="rect">
            <a:avLst/>
          </a:prstGeom>
        </p:spPr>
      </p:pic>
      <p:graphicFrame>
        <p:nvGraphicFramePr>
          <p:cNvPr id="13" name="Tabella 4">
            <a:extLst>
              <a:ext uri="{FF2B5EF4-FFF2-40B4-BE49-F238E27FC236}">
                <a16:creationId xmlns:a16="http://schemas.microsoft.com/office/drawing/2014/main" id="{B7218088-635F-47F7-9AFE-1E35A9123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78419"/>
              </p:ext>
            </p:extLst>
          </p:nvPr>
        </p:nvGraphicFramePr>
        <p:xfrm>
          <a:off x="8669520" y="3723250"/>
          <a:ext cx="2724347" cy="26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644">
                  <a:extLst>
                    <a:ext uri="{9D8B030D-6E8A-4147-A177-3AD203B41FA5}">
                      <a16:colId xmlns:a16="http://schemas.microsoft.com/office/drawing/2014/main" val="3839897723"/>
                    </a:ext>
                  </a:extLst>
                </a:gridCol>
                <a:gridCol w="791851">
                  <a:extLst>
                    <a:ext uri="{9D8B030D-6E8A-4147-A177-3AD203B41FA5}">
                      <a16:colId xmlns:a16="http://schemas.microsoft.com/office/drawing/2014/main" val="3963596412"/>
                    </a:ext>
                  </a:extLst>
                </a:gridCol>
                <a:gridCol w="791852">
                  <a:extLst>
                    <a:ext uri="{9D8B030D-6E8A-4147-A177-3AD203B41FA5}">
                      <a16:colId xmlns:a16="http://schemas.microsoft.com/office/drawing/2014/main" val="3634729582"/>
                    </a:ext>
                  </a:extLst>
                </a:gridCol>
              </a:tblGrid>
              <a:tr h="417547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Witness</a:t>
                      </a:r>
                      <a:r>
                        <a:rPr lang="it-IT" sz="120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it-IT" sz="1200" baseline="0" dirty="0" err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parameters</a:t>
                      </a:r>
                      <a:endParaRPr lang="it-IT" sz="1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Z start</a:t>
                      </a:r>
                    </a:p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(0 </a:t>
                      </a:r>
                      <a:r>
                        <a:rPr lang="it-IT" sz="1200" i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cm</a:t>
                      </a:r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Z end (62</a:t>
                      </a:r>
                      <a:r>
                        <a:rPr lang="it-IT" sz="1200" i="1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cm</a:t>
                      </a:r>
                      <a:r>
                        <a:rPr lang="it-IT" sz="12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41720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r>
                        <a:rPr lang="it-IT" sz="1200" b="0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Charge</a:t>
                      </a:r>
                      <a:r>
                        <a:rPr lang="it-IT" sz="1200" b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r>
                        <a:rPr lang="it-IT" sz="1200" b="0" i="1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pC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78943"/>
                  </a:ext>
                </a:extLst>
              </a:tr>
              <a:tr h="320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ε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</a:t>
                      </a:r>
                      <a:r>
                        <a:rPr lang="it-IT" sz="1200" b="0" i="0" baseline="-25000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rms</a:t>
                      </a:r>
                      <a:r>
                        <a:rPr lang="it-IT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</a:t>
                      </a: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ε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</a:t>
                      </a:r>
                      <a:r>
                        <a:rPr lang="it-IT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x</a:t>
                      </a:r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</a:t>
                      </a: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ε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</a:t>
                      </a:r>
                      <a:r>
                        <a:rPr lang="it-IT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y </a:t>
                      </a:r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r>
                        <a:rPr lang="it-IT" sz="1200" b="0" i="1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mm </a:t>
                      </a:r>
                      <a:r>
                        <a:rPr lang="it-IT" sz="1200" b="0" i="1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mrad</a:t>
                      </a:r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0.61, 0.47, 0.81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0.85, 0.60, 1.27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77828"/>
                  </a:ext>
                </a:extLst>
              </a:tr>
              <a:tr h="265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σ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x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</a:t>
                      </a: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σ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y 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</a:t>
                      </a:r>
                      <a:r>
                        <a:rPr lang="el-GR" sz="1200" b="0" i="1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μ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200" b="0" i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1.20</a:t>
                      </a:r>
                      <a:r>
                        <a:rPr lang="el-GR" sz="1200" i="0" dirty="0"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US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</a:t>
                      </a:r>
                      <a:r>
                        <a:rPr lang="en-US" sz="1200" i="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it-IT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1.19</a:t>
                      </a:r>
                      <a:endParaRPr lang="el-GR" sz="1200" i="0" dirty="0">
                        <a:latin typeface="Monotype Corsiva" panose="03010101010201010101" pitchFamily="66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6.0</a:t>
                      </a:r>
                      <a:r>
                        <a:rPr lang="en-US" sz="1200" i="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, </a:t>
                      </a:r>
                      <a:r>
                        <a:rPr lang="it-IT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89130"/>
                  </a:ext>
                </a:extLst>
              </a:tr>
              <a:tr h="248888">
                <a:tc>
                  <a:txBody>
                    <a:bodyPr/>
                    <a:lstStyle/>
                    <a:p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σ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z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(</a:t>
                      </a:r>
                      <a:r>
                        <a:rPr lang="el-GR" sz="1200" b="0" i="1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μ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200" b="0" i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44321"/>
                  </a:ext>
                </a:extLst>
              </a:tr>
              <a:tr h="248888"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Energy</a:t>
                      </a:r>
                      <a:r>
                        <a:rPr lang="el-GR" sz="1200" i="0" baseline="0" dirty="0"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 (</a:t>
                      </a:r>
                      <a:r>
                        <a:rPr lang="it-IT" sz="1200" i="1" dirty="0" err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MeV</a:t>
                      </a:r>
                      <a:r>
                        <a:rPr lang="it-IT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1016.18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1016.20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57013"/>
                  </a:ext>
                </a:extLst>
              </a:tr>
              <a:tr h="248888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σ</a:t>
                      </a:r>
                      <a:r>
                        <a:rPr lang="el-GR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Ε</a:t>
                      </a:r>
                      <a:r>
                        <a:rPr lang="el-GR" sz="1200" b="0" i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 (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MeV</a:t>
                      </a:r>
                      <a:r>
                        <a:rPr lang="el-GR" sz="1200" b="0" i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200" b="0" i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54765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Driver </a:t>
                      </a:r>
                      <a:r>
                        <a:rPr lang="it-IT" sz="1200" baseline="0" dirty="0" err="1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charge</a:t>
                      </a:r>
                      <a:r>
                        <a:rPr lang="it-IT" sz="1200" baseline="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(</a:t>
                      </a:r>
                      <a:r>
                        <a:rPr lang="it-IT" sz="1200" i="1" baseline="0" dirty="0" err="1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pC</a:t>
                      </a:r>
                      <a:r>
                        <a:rPr lang="it-IT" sz="1200" baseline="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  <a:endParaRPr lang="it-IT" sz="1200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200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10.7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43EA7B8C-D91E-4BF6-8ACE-B1B87BB16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140" y="2488676"/>
            <a:ext cx="2881978" cy="212739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0E678E-DE03-43A2-9D4E-7E96912A911B}"/>
              </a:ext>
            </a:extLst>
          </p:cNvPr>
          <p:cNvSpPr txBox="1"/>
          <p:nvPr/>
        </p:nvSpPr>
        <p:spPr>
          <a:xfrm>
            <a:off x="2404681" y="4686960"/>
            <a:ext cx="610550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0" i="0" u="none" strike="noStrike" baseline="0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transfer line of 64 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40 % increase in rms emittance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 change in bunch charge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Energy spread remains about constant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25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15" y="810243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Comparison between the three lines </a:t>
            </a:r>
            <a:endParaRPr lang="it-IT" sz="40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AE72476-03C8-450A-ADF8-EC7389FF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15" y="5087244"/>
            <a:ext cx="5459181" cy="1058413"/>
          </a:xfrm>
          <a:prstGeom prst="rect">
            <a:avLst/>
          </a:prstGeom>
        </p:spPr>
      </p:pic>
      <p:pic>
        <p:nvPicPr>
          <p:cNvPr id="16" name="Immagine 5">
            <a:extLst>
              <a:ext uri="{FF2B5EF4-FFF2-40B4-BE49-F238E27FC236}">
                <a16:creationId xmlns:a16="http://schemas.microsoft.com/office/drawing/2014/main" id="{09E7E2EB-2315-44EE-9BE2-86AF09EF4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5" y="3042306"/>
            <a:ext cx="5471908" cy="930886"/>
          </a:xfrm>
          <a:prstGeom prst="rect">
            <a:avLst/>
          </a:prstGeom>
        </p:spPr>
      </p:pic>
      <p:pic>
        <p:nvPicPr>
          <p:cNvPr id="18" name="Segnaposto contenuto 22">
            <a:extLst>
              <a:ext uri="{FF2B5EF4-FFF2-40B4-BE49-F238E27FC236}">
                <a16:creationId xmlns:a16="http://schemas.microsoft.com/office/drawing/2014/main" id="{13B437DD-0409-44BF-A0A6-C2101D96C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69863"/>
            <a:ext cx="5257800" cy="93088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D561CE-B2DF-42C3-987A-8CD64ED11946}"/>
              </a:ext>
            </a:extLst>
          </p:cNvPr>
          <p:cNvSpPr txBox="1"/>
          <p:nvPr/>
        </p:nvSpPr>
        <p:spPr>
          <a:xfrm>
            <a:off x="6774688" y="3346303"/>
            <a:ext cx="459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1.9%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emittance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value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from 0.61 mm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mrad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1.07 mm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mrad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3651B3D-DC1D-4B27-8312-C99CE0892CC9}"/>
              </a:ext>
            </a:extLst>
          </p:cNvPr>
          <p:cNvSpPr txBox="1"/>
          <p:nvPr/>
        </p:nvSpPr>
        <p:spPr>
          <a:xfrm>
            <a:off x="6761017" y="4289278"/>
            <a:ext cx="4522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2.7%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emittance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value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from 0.61 mm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mrad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0.79 mm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mrad</a:t>
            </a:r>
            <a:endParaRPr lang="it-IT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it-IT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At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zend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(64 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5%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emittance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value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from 0.61 mm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mrad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0.85 mm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mrad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3FD81F2-64C7-4E1E-89DE-A067346F456B}"/>
              </a:ext>
            </a:extLst>
          </p:cNvPr>
          <p:cNvSpPr txBox="1"/>
          <p:nvPr/>
        </p:nvSpPr>
        <p:spPr>
          <a:xfrm>
            <a:off x="6827525" y="3042306"/>
            <a:ext cx="2796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</a:t>
            </a:r>
            <a:r>
              <a:rPr lang="it-IT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zend</a:t>
            </a:r>
            <a:r>
              <a:rPr lang="it-IT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(136 cm)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00D6438-DEF3-4BE7-81FC-04A95FD31BCD}"/>
              </a:ext>
            </a:extLst>
          </p:cNvPr>
          <p:cNvSpPr txBox="1"/>
          <p:nvPr/>
        </p:nvSpPr>
        <p:spPr>
          <a:xfrm>
            <a:off x="195859" y="25357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AU" altLang="it-IT" sz="18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These configurations are </a:t>
            </a:r>
            <a:r>
              <a:rPr lang="en-AU" altLang="it-IT" sz="1800" dirty="0" err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tunable</a:t>
            </a:r>
            <a:r>
              <a:rPr lang="en-AU" altLang="it-IT" sz="18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changing the current of the lenses </a:t>
            </a:r>
            <a:endParaRPr lang="it-IT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all  configurations witness particles are preserved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AD0182B-9FD3-4B7E-955D-17A6A3D88A7D}"/>
              </a:ext>
            </a:extLst>
          </p:cNvPr>
          <p:cNvSpPr txBox="1"/>
          <p:nvPr/>
        </p:nvSpPr>
        <p:spPr>
          <a:xfrm>
            <a:off x="6774688" y="3973192"/>
            <a:ext cx="1679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</a:t>
            </a:r>
            <a:r>
              <a:rPr lang="it-IT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zend</a:t>
            </a:r>
            <a:r>
              <a:rPr lang="it-IT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(121.5 cm)</a:t>
            </a:r>
          </a:p>
        </p:txBody>
      </p:sp>
    </p:spTree>
    <p:extLst>
      <p:ext uri="{BB962C8B-B14F-4D97-AF65-F5344CB8AC3E}">
        <p14:creationId xmlns:p14="http://schemas.microsoft.com/office/powerpoint/2010/main" val="159682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4" y="370368"/>
            <a:ext cx="11020837" cy="1618489"/>
          </a:xfrm>
        </p:spPr>
        <p:txBody>
          <a:bodyPr anchor="ctr">
            <a:noAutofit/>
          </a:bodyPr>
          <a:lstStyle/>
          <a:p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Conclusion</a:t>
            </a:r>
            <a:r>
              <a:rPr lang="it-IT" sz="4800" dirty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B676D7-0CFE-4A0D-977D-9D91FF79F597}"/>
              </a:ext>
            </a:extLst>
          </p:cNvPr>
          <p:cNvSpPr txBox="1"/>
          <p:nvPr/>
        </p:nvSpPr>
        <p:spPr>
          <a:xfrm>
            <a:off x="10894668" y="1594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178055-ACE1-49C6-8AA6-48C7AA327F33}"/>
              </a:ext>
            </a:extLst>
          </p:cNvPr>
          <p:cNvSpPr txBox="1"/>
          <p:nvPr/>
        </p:nvSpPr>
        <p:spPr>
          <a:xfrm>
            <a:off x="747962" y="1546405"/>
            <a:ext cx="93926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Low energy working point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Simulations have well reproduced the trend of the experimental result but</a:t>
            </a: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the difficulties due to the emittance measurements of the accelerated witness bunch</a:t>
            </a: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also the extrapolated curve could move away from the real one.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High energy working point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all configurations witness particles are preserved and the driver is cut almost in its entirety.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These configurations are tunable changing the current of the lenses. </a:t>
            </a: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                              </a:t>
            </a: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712F25B-D456-4316-8D40-5AFF1C1C5B64}"/>
              </a:ext>
            </a:extLst>
          </p:cNvPr>
          <p:cNvSpPr txBox="1"/>
          <p:nvPr/>
        </p:nvSpPr>
        <p:spPr>
          <a:xfrm>
            <a:off x="8150874" y="3345036"/>
            <a:ext cx="33959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Future studies will be conducted for the design of a very compact and tunable system (tens of </a:t>
            </a:r>
            <a:r>
              <a:rPr lang="en-US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centimetres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scale) adaptable to different beam configurations (from hundreds MeV up to several GeV energies).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Parametric studies with different beam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Alternative solution: Dogleg or chicane</a:t>
            </a: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A15DBD2-8FBE-48F9-9729-2A8E261BCB74}"/>
              </a:ext>
            </a:extLst>
          </p:cNvPr>
          <p:cNvCxnSpPr>
            <a:cxnSpLocks/>
          </p:cNvCxnSpPr>
          <p:nvPr/>
        </p:nvCxnSpPr>
        <p:spPr>
          <a:xfrm>
            <a:off x="7250550" y="4347499"/>
            <a:ext cx="541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29C70D0-2BF7-4596-86F0-C002499F3D8B}"/>
              </a:ext>
            </a:extLst>
          </p:cNvPr>
          <p:cNvSpPr txBox="1"/>
          <p:nvPr/>
        </p:nvSpPr>
        <p:spPr>
          <a:xfrm>
            <a:off x="8127864" y="1770148"/>
            <a:ext cx="3178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Future simulation studies will be done with other codes (Elegant and Trace 3-D) to improve these simulations.</a:t>
            </a:r>
            <a:endParaRPr lang="it-IT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241BC46-4CB1-4E53-BDAD-AE89A1BED804}"/>
              </a:ext>
            </a:extLst>
          </p:cNvPr>
          <p:cNvCxnSpPr>
            <a:cxnSpLocks/>
          </p:cNvCxnSpPr>
          <p:nvPr/>
        </p:nvCxnSpPr>
        <p:spPr>
          <a:xfrm>
            <a:off x="7197993" y="2102014"/>
            <a:ext cx="541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1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2D67E-4759-48D2-9797-68EB17F5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351835-2355-4255-B12F-69F2639A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93" y="3025292"/>
            <a:ext cx="4855590" cy="80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17420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51BC2-59AD-46AA-8C37-2591D9CA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DRIVER (LOW Energy WP)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C086AD-8625-4F30-B208-07F7F6F80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83" y="3813585"/>
            <a:ext cx="3262805" cy="2447104"/>
          </a:xfrm>
          <a:prstGeom prst="rect">
            <a:avLst/>
          </a:prstGeom>
        </p:spPr>
      </p:pic>
      <p:pic>
        <p:nvPicPr>
          <p:cNvPr id="17" name="Segnaposto contenuto 16">
            <a:extLst>
              <a:ext uri="{FF2B5EF4-FFF2-40B4-BE49-F238E27FC236}">
                <a16:creationId xmlns:a16="http://schemas.microsoft.com/office/drawing/2014/main" id="{F5711A62-4887-473A-9A13-8D491E286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86" y="1865406"/>
            <a:ext cx="2576102" cy="193207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7CAA494-068E-4DB7-A684-2014171A0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" y="1794241"/>
            <a:ext cx="6138426" cy="40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58585-34D4-4399-BDA9-22F1E672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3D107-E846-479F-81F2-4C97581B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F147EA1-BA00-4844-9708-AA5968E67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73041"/>
              </p:ext>
            </p:extLst>
          </p:nvPr>
        </p:nvGraphicFramePr>
        <p:xfrm>
          <a:off x="987287" y="2083042"/>
          <a:ext cx="3028122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43">
                  <a:extLst>
                    <a:ext uri="{9D8B030D-6E8A-4147-A177-3AD203B41FA5}">
                      <a16:colId xmlns:a16="http://schemas.microsoft.com/office/drawing/2014/main" val="2554531079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571417416"/>
                    </a:ext>
                  </a:extLst>
                </a:gridCol>
                <a:gridCol w="407504">
                  <a:extLst>
                    <a:ext uri="{9D8B030D-6E8A-4147-A177-3AD203B41FA5}">
                      <a16:colId xmlns:a16="http://schemas.microsoft.com/office/drawing/2014/main" val="579290123"/>
                    </a:ext>
                  </a:extLst>
                </a:gridCol>
                <a:gridCol w="447261">
                  <a:extLst>
                    <a:ext uri="{9D8B030D-6E8A-4147-A177-3AD203B41FA5}">
                      <a16:colId xmlns:a16="http://schemas.microsoft.com/office/drawing/2014/main" val="3978358022"/>
                    </a:ext>
                  </a:extLst>
                </a:gridCol>
                <a:gridCol w="487018">
                  <a:extLst>
                    <a:ext uri="{9D8B030D-6E8A-4147-A177-3AD203B41FA5}">
                      <a16:colId xmlns:a16="http://schemas.microsoft.com/office/drawing/2014/main" val="364487042"/>
                    </a:ext>
                  </a:extLst>
                </a:gridCol>
                <a:gridCol w="417443">
                  <a:extLst>
                    <a:ext uri="{9D8B030D-6E8A-4147-A177-3AD203B41FA5}">
                      <a16:colId xmlns:a16="http://schemas.microsoft.com/office/drawing/2014/main" val="1598463560"/>
                    </a:ext>
                  </a:extLst>
                </a:gridCol>
                <a:gridCol w="434009">
                  <a:extLst>
                    <a:ext uri="{9D8B030D-6E8A-4147-A177-3AD203B41FA5}">
                      <a16:colId xmlns:a16="http://schemas.microsoft.com/office/drawing/2014/main" val="1207619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β</a:t>
                      </a:r>
                      <a:r>
                        <a:rPr lang="it-IT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α</a:t>
                      </a:r>
                      <a:r>
                        <a:rPr lang="it-IT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γ</a:t>
                      </a:r>
                      <a:r>
                        <a:rPr lang="it-IT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β</a:t>
                      </a:r>
                      <a:r>
                        <a:rPr lang="it-IT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α</a:t>
                      </a:r>
                      <a:r>
                        <a:rPr lang="it-IT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γ</a:t>
                      </a:r>
                      <a:r>
                        <a:rPr lang="it-IT" sz="12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81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-13,125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22,66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2237464"/>
                  </a:ext>
                </a:extLst>
              </a:tr>
              <a:tr h="232723">
                <a:tc>
                  <a:txBody>
                    <a:bodyPr/>
                    <a:lstStyle/>
                    <a:p>
                      <a:r>
                        <a:rPr lang="it-IT" sz="1000" dirty="0"/>
                        <a:t>              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4,1	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15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33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Working points</a:t>
            </a:r>
            <a:br>
              <a:rPr lang="it-IT" sz="48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it-IT" sz="4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3B987-5B8E-4DC3-82E2-A40FACE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83" y="2704014"/>
            <a:ext cx="7457076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Low energy working point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itness </a:t>
            </a:r>
            <a:r>
              <a:rPr lang="it-IT" sz="2000" b="0" i="0" u="none" strike="noStrike" baseline="0" dirty="0" err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beam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energy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≈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93 MeV</a:t>
            </a:r>
            <a:endParaRPr lang="it-IT" sz="2000" b="1" i="1" u="none" strike="noStrike" baseline="0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Transfer and matching line downstream from the plasma accelerating module and down to the FEL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undulator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</a:t>
            </a:r>
            <a:r>
              <a:rPr lang="en-US" sz="20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SPARC_LAB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test facility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using quadrupole magnets</a:t>
            </a:r>
            <a:endParaRPr lang="it-IT" sz="2000" b="1" i="1" u="none" strike="noStrike" baseline="0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it-IT" sz="2000" b="1" i="1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High</a:t>
            </a:r>
            <a:r>
              <a:rPr lang="it-IT" sz="20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energy working point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itness </a:t>
            </a:r>
            <a:r>
              <a:rPr lang="it-IT" sz="2000" b="0" i="0" u="none" strike="noStrike" baseline="0" dirty="0" err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beam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energy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≈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</a:t>
            </a:r>
            <a:r>
              <a:rPr lang="it-IT" sz="20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Preliminary Studies for a compact and tunable system, based on active plasma lenses and collimators, for witness extraction and driver removal for the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EuPRAXIA@SPARC_LAB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Project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it-IT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AAAB126D-5A29-4678-A2D8-8C2B2871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29"/>
          <a:stretch/>
        </p:blipFill>
        <p:spPr>
          <a:xfrm>
            <a:off x="9226344" y="2781124"/>
            <a:ext cx="1536906" cy="14181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091A4CD-CD7C-4C15-B108-25ABC6727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2" y="4553231"/>
            <a:ext cx="2350209" cy="11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14C8DF-F5C2-483C-979B-970A1140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36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Low energy working point</a:t>
            </a:r>
            <a:endParaRPr lang="it-IT" sz="3600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C83376FD-CCA3-4270-8B1A-5253F8EB1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3" y="2629716"/>
            <a:ext cx="6744749" cy="16001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49521D2-39FD-4245-8A99-0A170927C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246" y="4360074"/>
            <a:ext cx="2798018" cy="198154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E83D899-C457-4D21-A0B1-D43BFD99DF78}"/>
              </a:ext>
            </a:extLst>
          </p:cNvPr>
          <p:cNvSpPr txBox="1"/>
          <p:nvPr/>
        </p:nvSpPr>
        <p:spPr>
          <a:xfrm>
            <a:off x="633597" y="421584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it-IT" sz="10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First </a:t>
            </a:r>
            <a:r>
              <a:rPr lang="it-IT" sz="10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lasing</a:t>
            </a:r>
            <a:r>
              <a:rPr lang="it-IT" sz="10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of a free-electron laser with a compact </a:t>
            </a:r>
            <a:r>
              <a:rPr lang="it-IT" sz="10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beam-driven</a:t>
            </a:r>
            <a:r>
              <a:rPr lang="it-IT" sz="10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plasma </a:t>
            </a:r>
            <a:r>
              <a:rPr lang="it-IT" sz="1000" b="0" i="1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accelerator</a:t>
            </a:r>
            <a:r>
              <a:rPr lang="it-IT" sz="1000" b="0" i="1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it-IT" sz="1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R. Pompili, D. Alesini, M.P. </a:t>
            </a:r>
            <a:r>
              <a:rPr lang="it-IT" sz="1000" b="1" i="0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Anania,S</a:t>
            </a:r>
            <a:r>
              <a:rPr lang="it-IT" sz="1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it-IT" sz="1000" b="1" i="0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Arjmand</a:t>
            </a:r>
            <a:r>
              <a:rPr lang="it-IT" sz="1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M. </a:t>
            </a:r>
            <a:r>
              <a:rPr lang="it-IT" sz="1000" b="1" i="0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Behtouei</a:t>
            </a:r>
            <a:r>
              <a:rPr lang="it-IT" sz="1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M. </a:t>
            </a:r>
            <a:r>
              <a:rPr lang="it-IT" sz="1000" b="1" i="0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Bellaveglia</a:t>
            </a:r>
            <a:r>
              <a:rPr lang="it-IT" sz="1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A. Biagioni, B. Buonomo, </a:t>
            </a:r>
            <a:r>
              <a:rPr lang="it-IT" sz="1000" b="0" i="0" u="none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Submitted</a:t>
            </a:r>
            <a:r>
              <a:rPr lang="it-IT" sz="1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to Nature 2021. </a:t>
            </a:r>
            <a:endParaRPr lang="it-IT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915ED8B-4AA4-4A8C-B113-88A5DA354BAD}"/>
              </a:ext>
            </a:extLst>
          </p:cNvPr>
          <p:cNvSpPr txBox="1"/>
          <p:nvPr/>
        </p:nvSpPr>
        <p:spPr>
          <a:xfrm>
            <a:off x="8146979" y="2577123"/>
            <a:ext cx="28393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irst proof-of-principle </a:t>
            </a:r>
            <a:r>
              <a:rPr lang="en-US" sz="16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demonstration of FEL lasing with a beam-driven PWFA module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E4F7C55-7684-48DD-AB0B-9F33C2550179}"/>
              </a:ext>
            </a:extLst>
          </p:cNvPr>
          <p:cNvSpPr txBox="1"/>
          <p:nvPr/>
        </p:nvSpPr>
        <p:spPr>
          <a:xfrm>
            <a:off x="720899" y="4653377"/>
            <a:ext cx="70505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Transfer and matching line downstream from the plasma accelerating module and down to the FEL </a:t>
            </a:r>
            <a:r>
              <a:rPr lang="en-US" sz="16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undulator</a:t>
            </a:r>
            <a:r>
              <a:rPr lang="en-US" sz="16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at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SPARC_LAB was reproduced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Due to the deterioration of the magnets, their magnetic field gradient was varied from the nominal one (520T/m) to reproduce the experimental results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s-IS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Simulations have been perfomed by means of GPT for beam dynamics </a:t>
            </a:r>
            <a:endParaRPr lang="en-US" sz="1600" b="0" i="0" u="none" strike="noStrike" baseline="0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001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0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Simulated  and extrapolated  sigma of witness bunch along </a:t>
            </a:r>
            <a:r>
              <a:rPr lang="en-US" sz="4000" b="1" i="1" u="none" strike="noStrike" baseline="0" dirty="0" err="1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tranfer</a:t>
            </a:r>
            <a:r>
              <a:rPr lang="en-US" sz="40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line</a:t>
            </a:r>
            <a:endParaRPr lang="it-IT" sz="8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3B987-5B8E-4DC3-82E2-A40FACE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it-IT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B1CE79AB-34BB-4C06-8F9E-98876B022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8" y="2727426"/>
            <a:ext cx="4277619" cy="285530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42726F6-A25A-484F-B767-8CD37515E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34" y="2703631"/>
            <a:ext cx="4456294" cy="300799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AC8DE3-9235-45BF-A355-920F45FCCAC2}"/>
              </a:ext>
            </a:extLst>
          </p:cNvPr>
          <p:cNvSpPr txBox="1"/>
          <p:nvPr/>
        </p:nvSpPr>
        <p:spPr>
          <a:xfrm>
            <a:off x="999515" y="5697763"/>
            <a:ext cx="11012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Simulations have well reproduced the trend of the experimental results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imulated values are  in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Values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extrapolated from the Twiss parameters are in blu</a:t>
            </a:r>
            <a:r>
              <a:rPr lang="en-US" sz="16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as</a:t>
            </a:r>
            <a:r>
              <a:rPr lang="en-US" sz="16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obtained from the </a:t>
            </a:r>
            <a:r>
              <a:rPr lang="en-US" sz="16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quadrupole</a:t>
            </a:r>
            <a:r>
              <a:rPr lang="en-US" sz="16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scan emittance measurement of the plasma-accelerated witness beam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043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00" y="444182"/>
            <a:ext cx="10681920" cy="1188950"/>
          </a:xfrm>
        </p:spPr>
        <p:txBody>
          <a:bodyPr anchor="b">
            <a:normAutofit/>
          </a:bodyPr>
          <a:lstStyle/>
          <a:p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Simulated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witness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parameters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along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transport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line</a:t>
            </a:r>
            <a:endParaRPr lang="it-IT" sz="54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481A7DF8-6E89-485F-9E18-F059BBB29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62803"/>
              </p:ext>
            </p:extLst>
          </p:nvPr>
        </p:nvGraphicFramePr>
        <p:xfrm>
          <a:off x="9001748" y="5023086"/>
          <a:ext cx="2327655" cy="130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21">
                  <a:extLst>
                    <a:ext uri="{9D8B030D-6E8A-4147-A177-3AD203B41FA5}">
                      <a16:colId xmlns:a16="http://schemas.microsoft.com/office/drawing/2014/main" val="207161206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60497385"/>
                    </a:ext>
                  </a:extLst>
                </a:gridCol>
                <a:gridCol w="889409">
                  <a:extLst>
                    <a:ext uri="{9D8B030D-6E8A-4147-A177-3AD203B41FA5}">
                      <a16:colId xmlns:a16="http://schemas.microsoft.com/office/drawing/2014/main" val="3876016146"/>
                    </a:ext>
                  </a:extLst>
                </a:gridCol>
              </a:tblGrid>
              <a:tr h="260153">
                <a:tc>
                  <a:txBody>
                    <a:bodyPr/>
                    <a:lstStyle/>
                    <a:p>
                      <a:r>
                        <a:rPr lang="it-IT" sz="1000" b="0" dirty="0" err="1">
                          <a:latin typeface="Monotype Corsiva" panose="03010101010201010101" pitchFamily="66" charset="0"/>
                        </a:rPr>
                        <a:t>witness</a:t>
                      </a:r>
                      <a:endParaRPr lang="it-IT" sz="1000" b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Monotype Corsiva" panose="03010101010201010101" pitchFamily="66" charset="0"/>
                        </a:rPr>
                        <a:t>Z start (0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Monotype Corsiva" panose="03010101010201010101" pitchFamily="66" charset="0"/>
                        </a:rPr>
                        <a:t>Z end (5,5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670043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α</a:t>
                      </a:r>
                      <a:r>
                        <a:rPr lang="it-IT" sz="700" dirty="0">
                          <a:latin typeface="Monotype Corsiva" panose="03010101010201010101" pitchFamily="66" charset="0"/>
                        </a:rPr>
                        <a:t>x</a:t>
                      </a:r>
                      <a:endParaRPr lang="it-IT" sz="1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-0.3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79388"/>
                  </a:ext>
                </a:extLst>
              </a:tr>
              <a:tr h="219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α</a:t>
                      </a:r>
                      <a:r>
                        <a:rPr lang="it-IT" sz="700" dirty="0">
                          <a:latin typeface="Monotype Corsiva" panose="03010101010201010101" pitchFamily="66" charset="0"/>
                        </a:rPr>
                        <a:t>y</a:t>
                      </a:r>
                      <a:endParaRPr lang="it-IT" sz="10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84813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Monotype Corsiva" panose="03010101010201010101" pitchFamily="66" charset="0"/>
                        </a:rPr>
                        <a:t>β</a:t>
                      </a:r>
                      <a:r>
                        <a:rPr lang="it-IT" sz="800" dirty="0">
                          <a:latin typeface="Monotype Corsiva" panose="03010101010201010101" pitchFamily="66" charset="0"/>
                        </a:rPr>
                        <a:t>x </a:t>
                      </a:r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52273"/>
                  </a:ext>
                </a:extLst>
              </a:tr>
              <a:tr h="312954">
                <a:tc>
                  <a:txBody>
                    <a:bodyPr/>
                    <a:lstStyle/>
                    <a:p>
                      <a:r>
                        <a:rPr lang="el-GR" sz="1000" dirty="0">
                          <a:latin typeface="Monotype Corsiva" panose="03010101010201010101" pitchFamily="66" charset="0"/>
                        </a:rPr>
                        <a:t>β</a:t>
                      </a:r>
                      <a:r>
                        <a:rPr lang="it-IT" sz="800" dirty="0">
                          <a:latin typeface="Monotype Corsiva" panose="03010101010201010101" pitchFamily="66" charset="0"/>
                        </a:rPr>
                        <a:t>y </a:t>
                      </a:r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otype Corsiva" panose="03010101010201010101" pitchFamily="66" charset="0"/>
                        </a:rPr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012961"/>
                  </a:ext>
                </a:extLst>
              </a:tr>
            </a:tbl>
          </a:graphicData>
        </a:graphic>
      </p:graphicFrame>
      <p:pic>
        <p:nvPicPr>
          <p:cNvPr id="21" name="Immagine 20">
            <a:extLst>
              <a:ext uri="{FF2B5EF4-FFF2-40B4-BE49-F238E27FC236}">
                <a16:creationId xmlns:a16="http://schemas.microsoft.com/office/drawing/2014/main" id="{34651B9D-0656-44EB-BF75-13F3C2696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11" y="2252134"/>
            <a:ext cx="3675219" cy="1907421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E8993024-E5DD-40F4-B243-9BC8EB15E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4206" r="7302" b="3323"/>
          <a:stretch/>
        </p:blipFill>
        <p:spPr>
          <a:xfrm>
            <a:off x="-2" y="2203079"/>
            <a:ext cx="5431062" cy="4427622"/>
          </a:xfrm>
          <a:prstGeom prst="rect">
            <a:avLst/>
          </a:prstGeom>
        </p:spPr>
      </p:pic>
      <p:graphicFrame>
        <p:nvGraphicFramePr>
          <p:cNvPr id="61" name="Tabella 4">
            <a:extLst>
              <a:ext uri="{FF2B5EF4-FFF2-40B4-BE49-F238E27FC236}">
                <a16:creationId xmlns:a16="http://schemas.microsoft.com/office/drawing/2014/main" id="{42787534-D95E-4B03-BBE9-796685A4E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34203"/>
              </p:ext>
            </p:extLst>
          </p:nvPr>
        </p:nvGraphicFramePr>
        <p:xfrm>
          <a:off x="9001748" y="2297568"/>
          <a:ext cx="2327655" cy="252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706">
                  <a:extLst>
                    <a:ext uri="{9D8B030D-6E8A-4147-A177-3AD203B41FA5}">
                      <a16:colId xmlns:a16="http://schemas.microsoft.com/office/drawing/2014/main" val="3839897723"/>
                    </a:ext>
                  </a:extLst>
                </a:gridCol>
                <a:gridCol w="629662">
                  <a:extLst>
                    <a:ext uri="{9D8B030D-6E8A-4147-A177-3AD203B41FA5}">
                      <a16:colId xmlns:a16="http://schemas.microsoft.com/office/drawing/2014/main" val="3963596412"/>
                    </a:ext>
                  </a:extLst>
                </a:gridCol>
                <a:gridCol w="660287">
                  <a:extLst>
                    <a:ext uri="{9D8B030D-6E8A-4147-A177-3AD203B41FA5}">
                      <a16:colId xmlns:a16="http://schemas.microsoft.com/office/drawing/2014/main" val="3634729582"/>
                    </a:ext>
                  </a:extLst>
                </a:gridCol>
              </a:tblGrid>
              <a:tr h="498861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Monotype Corsiva" panose="03010101010201010101" pitchFamily="66" charset="0"/>
                        </a:rPr>
                        <a:t>Witness</a:t>
                      </a:r>
                      <a:r>
                        <a:rPr lang="it-IT" sz="1200" baseline="0" dirty="0"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it-IT" sz="1200" baseline="0" dirty="0" err="1">
                          <a:latin typeface="Monotype Corsiva" panose="03010101010201010101" pitchFamily="66" charset="0"/>
                        </a:rPr>
                        <a:t>parameters</a:t>
                      </a:r>
                      <a:endParaRPr lang="it-IT" sz="120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Monotype Corsiva" panose="03010101010201010101" pitchFamily="66" charset="0"/>
                        </a:rPr>
                        <a:t>Z start</a:t>
                      </a:r>
                    </a:p>
                    <a:p>
                      <a:r>
                        <a:rPr lang="it-IT" sz="1200" dirty="0">
                          <a:latin typeface="Monotype Corsiva" panose="03010101010201010101" pitchFamily="66" charset="0"/>
                        </a:rPr>
                        <a:t>(0 </a:t>
                      </a:r>
                      <a:r>
                        <a:rPr lang="it-IT" sz="1200" i="1" dirty="0">
                          <a:latin typeface="Monotype Corsiva" panose="03010101010201010101" pitchFamily="66" charset="0"/>
                        </a:rPr>
                        <a:t>cm</a:t>
                      </a:r>
                      <a:r>
                        <a:rPr lang="it-IT" sz="1200" dirty="0">
                          <a:latin typeface="Monotype Corsiva" panose="03010101010201010101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Monotype Corsiva" panose="03010101010201010101" pitchFamily="66" charset="0"/>
                        </a:rPr>
                        <a:t>Z end (5.5</a:t>
                      </a:r>
                      <a:r>
                        <a:rPr lang="it-IT" sz="1200" i="1" dirty="0">
                          <a:latin typeface="Monotype Corsiva" panose="03010101010201010101" pitchFamily="66" charset="0"/>
                        </a:rPr>
                        <a:t>m</a:t>
                      </a:r>
                      <a:r>
                        <a:rPr lang="it-IT" sz="1200" dirty="0">
                          <a:latin typeface="Monotype Corsiva" panose="03010101010201010101" pitchFamily="66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41720"/>
                  </a:ext>
                </a:extLst>
              </a:tr>
              <a:tr h="285063">
                <a:tc>
                  <a:txBody>
                    <a:bodyPr/>
                    <a:lstStyle/>
                    <a:p>
                      <a:r>
                        <a:rPr lang="it-IT" sz="1200" b="0" dirty="0" err="1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Charge</a:t>
                      </a:r>
                      <a:r>
                        <a:rPr lang="it-IT" sz="1200" b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(</a:t>
                      </a:r>
                      <a:r>
                        <a:rPr lang="it-IT" sz="1200" b="0" i="1" dirty="0" err="1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pC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dirty="0">
                          <a:latin typeface="Monotype Corsiva" panose="03010101010201010101" pitchFamily="66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dirty="0">
                          <a:latin typeface="Monotype Corsiva" panose="03010101010201010101" pitchFamily="66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78943"/>
                  </a:ext>
                </a:extLst>
              </a:tr>
              <a:tr h="394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ε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nr</a:t>
                      </a:r>
                      <a:r>
                        <a:rPr lang="it-IT" sz="1200" b="0" i="0" baseline="-25000" dirty="0" err="1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rms</a:t>
                      </a:r>
                      <a:r>
                        <a:rPr lang="it-IT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ε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n</a:t>
                      </a:r>
                      <a:r>
                        <a:rPr lang="it-IT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x</a:t>
                      </a:r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ε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n</a:t>
                      </a:r>
                      <a:r>
                        <a:rPr lang="it-IT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y </a:t>
                      </a:r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(</a:t>
                      </a:r>
                      <a:r>
                        <a:rPr lang="it-IT" sz="1200" b="0" i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mm </a:t>
                      </a:r>
                      <a:r>
                        <a:rPr lang="it-IT" sz="1200" b="0" i="1" dirty="0" err="1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mrad</a:t>
                      </a:r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Monotype Corsiva" panose="03010101010201010101" pitchFamily="66" charset="0"/>
                        </a:rPr>
                        <a:t>0.93, 0.99, 0.88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Monotype Corsiva" panose="03010101010201010101" pitchFamily="66" charset="0"/>
                        </a:rPr>
                        <a:t>1.08,1.0, 1.16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77828"/>
                  </a:ext>
                </a:extLst>
              </a:tr>
              <a:tr h="252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σ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x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σ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y 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(</a:t>
                      </a:r>
                      <a:r>
                        <a:rPr lang="el-GR" sz="1200" b="0" i="1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μ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m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)</a:t>
                      </a:r>
                      <a:endParaRPr lang="it-IT" sz="1200" b="0" i="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Monotype Corsiva" panose="03010101010201010101" pitchFamily="66" charset="0"/>
                        </a:rPr>
                        <a:t>3.5,3.5</a:t>
                      </a:r>
                      <a:endParaRPr lang="el-GR" sz="1200" i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0" baseline="0" dirty="0">
                          <a:latin typeface="Monotype Corsiva" panose="03010101010201010101" pitchFamily="66" charset="0"/>
                        </a:rPr>
                        <a:t>80</a:t>
                      </a:r>
                      <a:r>
                        <a:rPr lang="en-US" sz="1200" i="0" baseline="0" dirty="0">
                          <a:latin typeface="Monotype Corsiva" panose="03010101010201010101" pitchFamily="66" charset="0"/>
                        </a:rPr>
                        <a:t> , </a:t>
                      </a:r>
                      <a:r>
                        <a:rPr lang="it-IT" sz="1200" i="0" baseline="0" dirty="0">
                          <a:latin typeface="Monotype Corsiva" panose="03010101010201010101" pitchFamily="66" charset="0"/>
                        </a:rPr>
                        <a:t>44</a:t>
                      </a:r>
                      <a:endParaRPr lang="it-IT" sz="1200" i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89130"/>
                  </a:ext>
                </a:extLst>
              </a:tr>
              <a:tr h="236449">
                <a:tc>
                  <a:txBody>
                    <a:bodyPr/>
                    <a:lstStyle/>
                    <a:p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σ</a:t>
                      </a:r>
                      <a:r>
                        <a:rPr lang="en-US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z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(</a:t>
                      </a:r>
                      <a:r>
                        <a:rPr lang="el-GR" sz="1200" b="0" i="1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μ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m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)</a:t>
                      </a:r>
                      <a:endParaRPr lang="it-IT" sz="1200" b="0" i="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Monotype Corsiva" panose="03010101010201010101" pitchFamily="66" charset="0"/>
                        </a:rPr>
                        <a:t>8.86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Monotype Corsiva" panose="03010101010201010101" pitchFamily="66" charset="0"/>
                        </a:rPr>
                        <a:t>8.97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44321"/>
                  </a:ext>
                </a:extLst>
              </a:tr>
              <a:tr h="236449"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Monotype Corsiva" panose="03010101010201010101" pitchFamily="66" charset="0"/>
                        </a:rPr>
                        <a:t>Energy</a:t>
                      </a:r>
                      <a:r>
                        <a:rPr lang="el-GR" sz="1200" i="0" baseline="0" dirty="0">
                          <a:latin typeface="Monotype Corsiva" panose="03010101010201010101" pitchFamily="66" charset="0"/>
                        </a:rPr>
                        <a:t> (</a:t>
                      </a:r>
                      <a:r>
                        <a:rPr lang="it-IT" sz="1200" i="1" dirty="0" err="1">
                          <a:latin typeface="Monotype Corsiva" panose="03010101010201010101" pitchFamily="66" charset="0"/>
                        </a:rPr>
                        <a:t>MeV</a:t>
                      </a:r>
                      <a:r>
                        <a:rPr lang="it-IT" sz="1200" i="0" dirty="0">
                          <a:latin typeface="Monotype Corsiva" panose="03010101010201010101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Monotype Corsiva" panose="03010101010201010101" pitchFamily="66" charset="0"/>
                        </a:rPr>
                        <a:t>93.74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i="0" dirty="0">
                          <a:latin typeface="Monotype Corsiva" panose="03010101010201010101" pitchFamily="66" charset="0"/>
                        </a:rPr>
                        <a:t>93.75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57013"/>
                  </a:ext>
                </a:extLst>
              </a:tr>
              <a:tr h="236449"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l-GR" sz="1200" b="0" i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σ</a:t>
                      </a:r>
                      <a:r>
                        <a:rPr lang="el-GR" sz="1200" b="0" i="0" baseline="-250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Ε</a:t>
                      </a:r>
                      <a:r>
                        <a:rPr lang="el-GR" sz="1200" b="0" i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(</a:t>
                      </a:r>
                      <a:r>
                        <a:rPr lang="en-US" sz="1200" b="0" i="1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MeV</a:t>
                      </a:r>
                      <a:r>
                        <a:rPr lang="el-GR" sz="1200" b="0" i="0" baseline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)</a:t>
                      </a:r>
                      <a:endParaRPr lang="it-IT" sz="1200" b="0" i="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Monotype Corsiva" panose="03010101010201010101" pitchFamily="66" charset="0"/>
                        </a:rPr>
                        <a:t>0.137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dirty="0">
                          <a:latin typeface="Monotype Corsiva" panose="03010101010201010101" pitchFamily="66" charset="0"/>
                        </a:rPr>
                        <a:t>0.154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54765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ED6862-3DC6-4706-B7EB-135D12C35FFF}"/>
              </a:ext>
            </a:extLst>
          </p:cNvPr>
          <p:cNvSpPr txBox="1"/>
          <p:nvPr/>
        </p:nvSpPr>
        <p:spPr>
          <a:xfrm>
            <a:off x="5377101" y="4547232"/>
            <a:ext cx="357068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changing the gradient of the permanent quadrupoles, transverse beam size trends similar to those obtained from emittance measurements were obtained.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final values of the Twiss functions after the transfer line, thus obtained, can be injected into the FEL simulation code.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Energy spread and bunch charge remain about constant.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06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10" y="461553"/>
            <a:ext cx="9942716" cy="1554480"/>
          </a:xfrm>
        </p:spPr>
        <p:txBody>
          <a:bodyPr anchor="ctr">
            <a:normAutofit/>
          </a:bodyPr>
          <a:lstStyle/>
          <a:p>
            <a:br>
              <a:rPr lang="en-US" sz="4800" dirty="0">
                <a:latin typeface="Monotype Corsiva" panose="03010101010201010101" pitchFamily="66" charset="0"/>
              </a:rPr>
            </a:br>
            <a:r>
              <a:rPr lang="it-IT" sz="4000" b="1" i="1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High energy working point </a:t>
            </a:r>
            <a:endParaRPr lang="it-IT" sz="48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3B987-5B8E-4DC3-82E2-A40FACE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5" y="3505793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the frame of </a:t>
            </a:r>
            <a:r>
              <a:rPr lang="en-US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EuPRAXIA@SPARC_LAB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the goals are</a:t>
            </a:r>
          </a:p>
          <a:p>
            <a:pPr lvl="1"/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separate the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bunches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(1 GeV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witness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~500 MeV driver);</a:t>
            </a:r>
          </a:p>
          <a:p>
            <a:pPr lvl="1"/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eliminate the driver along the transport line;</a:t>
            </a:r>
          </a:p>
          <a:p>
            <a:pPr lvl="1"/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preserve the quality of the witness.</a:t>
            </a:r>
          </a:p>
          <a:p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Starting point is the result from simulation presented in </a:t>
            </a:r>
            <a:r>
              <a:rPr lang="en-US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Pompili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</a:t>
            </a:r>
            <a:r>
              <a:rPr lang="is-I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… considering the PWFA working point reported in the CDR</a:t>
            </a:r>
          </a:p>
          <a:p>
            <a:r>
              <a:rPr lang="is-I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preliminary study for two alternative beamlines will be presented, always considering the old PWFA working point</a:t>
            </a:r>
          </a:p>
          <a:p>
            <a:r>
              <a:rPr lang="is-I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Simulations have been perfomed by means of GPT for beam dynamics and a Matlab-based code for the plasma lens </a:t>
            </a:r>
          </a:p>
          <a:p>
            <a:endParaRPr lang="it-IT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it-IT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049A9-E513-4933-826F-23C85777928F}"/>
              </a:ext>
            </a:extLst>
          </p:cNvPr>
          <p:cNvSpPr txBox="1"/>
          <p:nvPr/>
        </p:nvSpPr>
        <p:spPr>
          <a:xfrm>
            <a:off x="463691" y="2632548"/>
            <a:ext cx="11431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Preliminary Studies for a </a:t>
            </a:r>
            <a:r>
              <a:rPr lang="en-US" sz="28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compact and tunable system based on active plasma lenses for witness extraction and driver removal</a:t>
            </a:r>
            <a:endParaRPr lang="it-IT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26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Old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transfer 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3B987-5B8E-4DC3-82E2-A40FACE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1" y="2827338"/>
            <a:ext cx="8619041" cy="772999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develop a compact system that catches and transports the witness bunch toward the final element of beam line it was designed a system with two active plasma len</a:t>
            </a:r>
            <a:r>
              <a:rPr lang="en-US" sz="1800" b="0" i="0" u="sng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ses</a:t>
            </a:r>
            <a:r>
              <a:rPr lang="en-US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one collimators. Such a system allows to extract and transport the accelerated and highly divergent witness bunch and, at the same time, remove the driver</a:t>
            </a:r>
            <a:r>
              <a:rPr lang="en-US" sz="24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endParaRPr lang="it-IT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F833EE-BFA0-4B31-AB31-8E979D684C49}"/>
              </a:ext>
            </a:extLst>
          </p:cNvPr>
          <p:cNvSpPr txBox="1"/>
          <p:nvPr/>
        </p:nvSpPr>
        <p:spPr>
          <a:xfrm>
            <a:off x="3832261" y="4444694"/>
            <a:ext cx="50104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transfer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line </a:t>
            </a:r>
            <a:r>
              <a:rPr lang="en-US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allowed to preserve the qualities of the witness, to lose the driver (remains the 1.9 % of driver charge) reaching, however, emittance values greater than those of entry.</a:t>
            </a:r>
            <a:r>
              <a:rPr lang="it-IT" sz="1800" b="0" i="0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34" name="Immagine 10">
            <a:extLst>
              <a:ext uri="{FF2B5EF4-FFF2-40B4-BE49-F238E27FC236}">
                <a16:creationId xmlns:a16="http://schemas.microsoft.com/office/drawing/2014/main" id="{7D46626B-CDAE-4792-A661-5DFC73DF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9" y="4898859"/>
            <a:ext cx="3124267" cy="1429749"/>
          </a:xfrm>
          <a:prstGeom prst="rect">
            <a:avLst/>
          </a:prstGeom>
        </p:spPr>
      </p:pic>
      <p:sp>
        <p:nvSpPr>
          <p:cNvPr id="35" name="CasellaDiTesto 2">
            <a:extLst>
              <a:ext uri="{FF2B5EF4-FFF2-40B4-BE49-F238E27FC236}">
                <a16:creationId xmlns:a16="http://schemas.microsoft.com/office/drawing/2014/main" id="{ABD85B49-E843-4FFB-BC47-55CFCE7FC238}"/>
              </a:ext>
            </a:extLst>
          </p:cNvPr>
          <p:cNvSpPr txBox="1"/>
          <p:nvPr/>
        </p:nvSpPr>
        <p:spPr>
          <a:xfrm>
            <a:off x="518412" y="4526185"/>
            <a:ext cx="595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POMPILI, R., et al. Plasma lens-based beam extraction and removal system for plasma </a:t>
            </a:r>
            <a:r>
              <a:rPr lang="en-US" sz="1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wakefield</a:t>
            </a:r>
            <a:r>
              <a:rPr lang="en-US" sz="1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acceleration experiments. </a:t>
            </a:r>
            <a:r>
              <a:rPr lang="en-US" sz="1000" b="0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Physical Review Accelerators and Beams</a:t>
            </a:r>
            <a:r>
              <a:rPr lang="en-US" sz="1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2019, 22.12: 121302.</a:t>
            </a:r>
            <a:endParaRPr lang="it-IT" sz="1000" dirty="0">
              <a:solidFill>
                <a:srgbClr val="C00000"/>
              </a:solidFill>
            </a:endParaRPr>
          </a:p>
        </p:txBody>
      </p:sp>
      <p:pic>
        <p:nvPicPr>
          <p:cNvPr id="36" name="Immagine 14">
            <a:extLst>
              <a:ext uri="{FF2B5EF4-FFF2-40B4-BE49-F238E27FC236}">
                <a16:creationId xmlns:a16="http://schemas.microsoft.com/office/drawing/2014/main" id="{CEE45B66-4B56-43AB-BF7B-43219CFBE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282" y="4777666"/>
            <a:ext cx="2527654" cy="1654533"/>
          </a:xfrm>
          <a:prstGeom prst="rect">
            <a:avLst/>
          </a:prstGeom>
        </p:spPr>
      </p:pic>
      <p:pic>
        <p:nvPicPr>
          <p:cNvPr id="38" name="Immagine 5">
            <a:extLst>
              <a:ext uri="{FF2B5EF4-FFF2-40B4-BE49-F238E27FC236}">
                <a16:creationId xmlns:a16="http://schemas.microsoft.com/office/drawing/2014/main" id="{A55541C1-DE0E-4661-B203-394265B4D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5" y="3444384"/>
            <a:ext cx="6328878" cy="10818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979A4E-F25E-409B-AE53-787C34227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978" y="2689616"/>
            <a:ext cx="2848826" cy="20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1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0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Old</a:t>
            </a:r>
            <a:r>
              <a:rPr lang="it-IT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transfer 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3B987-5B8E-4DC3-82E2-A40FACE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it-IT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egnaposto contenuto 19">
            <a:extLst>
              <a:ext uri="{FF2B5EF4-FFF2-40B4-BE49-F238E27FC236}">
                <a16:creationId xmlns:a16="http://schemas.microsoft.com/office/drawing/2014/main" id="{2ACE715A-78D9-463D-B362-F6491F65F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2576141"/>
            <a:ext cx="2737068" cy="210721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9A1794D-92A8-4DD3-8A9C-6B8B6240AF71}"/>
              </a:ext>
            </a:extLst>
          </p:cNvPr>
          <p:cNvSpPr txBox="1"/>
          <p:nvPr/>
        </p:nvSpPr>
        <p:spPr>
          <a:xfrm>
            <a:off x="9575173" y="5913570"/>
            <a:ext cx="176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2C2A1A"/>
                </a:solidFill>
              </a:rPr>
              <a:t>Lens</a:t>
            </a:r>
          </a:p>
          <a:p>
            <a:r>
              <a:rPr lang="it-IT" sz="1400" dirty="0" err="1">
                <a:solidFill>
                  <a:srgbClr val="2C2A1A"/>
                </a:solidFill>
              </a:rPr>
              <a:t>Collimator</a:t>
            </a:r>
            <a:endParaRPr lang="it-IT" dirty="0">
              <a:solidFill>
                <a:srgbClr val="2C2A1A"/>
              </a:solidFill>
            </a:endParaRPr>
          </a:p>
        </p:txBody>
      </p:sp>
      <p:sp>
        <p:nvSpPr>
          <p:cNvPr id="18" name="Memoria ad accesso diretto 17">
            <a:extLst>
              <a:ext uri="{FF2B5EF4-FFF2-40B4-BE49-F238E27FC236}">
                <a16:creationId xmlns:a16="http://schemas.microsoft.com/office/drawing/2014/main" id="{896125FA-932A-4F6F-9154-B14A76E210DC}"/>
              </a:ext>
            </a:extLst>
          </p:cNvPr>
          <p:cNvSpPr/>
          <p:nvPr/>
        </p:nvSpPr>
        <p:spPr>
          <a:xfrm>
            <a:off x="10596042" y="5995463"/>
            <a:ext cx="308254" cy="103239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Memoria ad accesso diretto 18">
            <a:extLst>
              <a:ext uri="{FF2B5EF4-FFF2-40B4-BE49-F238E27FC236}">
                <a16:creationId xmlns:a16="http://schemas.microsoft.com/office/drawing/2014/main" id="{29C787FC-C268-47BF-8B8D-3E1A93A1EF81}"/>
              </a:ext>
            </a:extLst>
          </p:cNvPr>
          <p:cNvSpPr/>
          <p:nvPr/>
        </p:nvSpPr>
        <p:spPr>
          <a:xfrm>
            <a:off x="10592235" y="6223295"/>
            <a:ext cx="312061" cy="117987"/>
          </a:xfrm>
          <a:prstGeom prst="flowChartMagneticDru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CB95291-FB30-4422-856B-AED81694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448" y="2615291"/>
            <a:ext cx="2890282" cy="2167712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8E47C296-1F6E-46DA-AA4B-C4EEDF99C5D5}"/>
              </a:ext>
            </a:extLst>
          </p:cNvPr>
          <p:cNvSpPr txBox="1"/>
          <p:nvPr/>
        </p:nvSpPr>
        <p:spPr>
          <a:xfrm>
            <a:off x="1139773" y="4801574"/>
            <a:ext cx="168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" panose="02040604050505020304" pitchFamily="18" charset="0"/>
              </a:rPr>
              <a:t>Witness beam parameter</a:t>
            </a:r>
          </a:p>
        </p:txBody>
      </p:sp>
      <p:cxnSp>
        <p:nvCxnSpPr>
          <p:cNvPr id="22" name="Connettore 1 6">
            <a:extLst>
              <a:ext uri="{FF2B5EF4-FFF2-40B4-BE49-F238E27FC236}">
                <a16:creationId xmlns:a16="http://schemas.microsoft.com/office/drawing/2014/main" id="{F807290A-B596-4169-A04D-294F7C66AB79}"/>
              </a:ext>
            </a:extLst>
          </p:cNvPr>
          <p:cNvCxnSpPr>
            <a:cxnSpLocks/>
          </p:cNvCxnSpPr>
          <p:nvPr/>
        </p:nvCxnSpPr>
        <p:spPr>
          <a:xfrm flipV="1">
            <a:off x="2068124" y="5565516"/>
            <a:ext cx="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59">
            <a:extLst>
              <a:ext uri="{FF2B5EF4-FFF2-40B4-BE49-F238E27FC236}">
                <a16:creationId xmlns:a16="http://schemas.microsoft.com/office/drawing/2014/main" id="{05648126-6F44-4BED-839B-66ACE9473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94" y="2573226"/>
            <a:ext cx="2789353" cy="2092015"/>
          </a:xfrm>
          <a:prstGeom prst="rect">
            <a:avLst/>
          </a:prstGeom>
        </p:spPr>
      </p:pic>
      <p:cxnSp>
        <p:nvCxnSpPr>
          <p:cNvPr id="24" name="Connettore 1 11">
            <a:extLst>
              <a:ext uri="{FF2B5EF4-FFF2-40B4-BE49-F238E27FC236}">
                <a16:creationId xmlns:a16="http://schemas.microsoft.com/office/drawing/2014/main" id="{736B6A75-9896-43CB-AAB5-3DFEC7059C45}"/>
              </a:ext>
            </a:extLst>
          </p:cNvPr>
          <p:cNvCxnSpPr>
            <a:cxnSpLocks/>
          </p:cNvCxnSpPr>
          <p:nvPr/>
        </p:nvCxnSpPr>
        <p:spPr>
          <a:xfrm>
            <a:off x="2176097" y="32095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5">
            <a:extLst>
              <a:ext uri="{FF2B5EF4-FFF2-40B4-BE49-F238E27FC236}">
                <a16:creationId xmlns:a16="http://schemas.microsoft.com/office/drawing/2014/main" id="{1D4AA24E-417D-4476-81C4-338C6868E7A3}"/>
              </a:ext>
            </a:extLst>
          </p:cNvPr>
          <p:cNvCxnSpPr>
            <a:cxnSpLocks/>
          </p:cNvCxnSpPr>
          <p:nvPr/>
        </p:nvCxnSpPr>
        <p:spPr>
          <a:xfrm>
            <a:off x="3857854" y="3584333"/>
            <a:ext cx="1" cy="363512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moria ad accesso diretto 79">
            <a:extLst>
              <a:ext uri="{FF2B5EF4-FFF2-40B4-BE49-F238E27FC236}">
                <a16:creationId xmlns:a16="http://schemas.microsoft.com/office/drawing/2014/main" id="{FD1C0875-359C-4A62-819E-FC1F3C0F1929}"/>
              </a:ext>
            </a:extLst>
          </p:cNvPr>
          <p:cNvSpPr/>
          <p:nvPr/>
        </p:nvSpPr>
        <p:spPr>
          <a:xfrm>
            <a:off x="3743702" y="3947845"/>
            <a:ext cx="236479" cy="66532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1 11">
            <a:extLst>
              <a:ext uri="{FF2B5EF4-FFF2-40B4-BE49-F238E27FC236}">
                <a16:creationId xmlns:a16="http://schemas.microsoft.com/office/drawing/2014/main" id="{21161E7D-6686-41BC-BB64-A1678EE26AB1}"/>
              </a:ext>
            </a:extLst>
          </p:cNvPr>
          <p:cNvCxnSpPr>
            <a:cxnSpLocks/>
          </p:cNvCxnSpPr>
          <p:nvPr/>
        </p:nvCxnSpPr>
        <p:spPr>
          <a:xfrm>
            <a:off x="2068124" y="35436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6">
            <a:extLst>
              <a:ext uri="{FF2B5EF4-FFF2-40B4-BE49-F238E27FC236}">
                <a16:creationId xmlns:a16="http://schemas.microsoft.com/office/drawing/2014/main" id="{8CD3AF39-98AE-42B9-88DF-2E22BBDC5FC3}"/>
              </a:ext>
            </a:extLst>
          </p:cNvPr>
          <p:cNvCxnSpPr>
            <a:cxnSpLocks/>
          </p:cNvCxnSpPr>
          <p:nvPr/>
        </p:nvCxnSpPr>
        <p:spPr>
          <a:xfrm flipV="1">
            <a:off x="2176097" y="5231437"/>
            <a:ext cx="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4">
            <a:extLst>
              <a:ext uri="{FF2B5EF4-FFF2-40B4-BE49-F238E27FC236}">
                <a16:creationId xmlns:a16="http://schemas.microsoft.com/office/drawing/2014/main" id="{E883BE2E-C685-4D19-97A5-0FC492A72DDF}"/>
              </a:ext>
            </a:extLst>
          </p:cNvPr>
          <p:cNvCxnSpPr>
            <a:cxnSpLocks/>
          </p:cNvCxnSpPr>
          <p:nvPr/>
        </p:nvCxnSpPr>
        <p:spPr>
          <a:xfrm>
            <a:off x="1049106" y="3132195"/>
            <a:ext cx="0" cy="579120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moria ad accesso diretto 42">
            <a:extLst>
              <a:ext uri="{FF2B5EF4-FFF2-40B4-BE49-F238E27FC236}">
                <a16:creationId xmlns:a16="http://schemas.microsoft.com/office/drawing/2014/main" id="{394470C1-327D-4E8D-9544-5A6418314DCF}"/>
              </a:ext>
            </a:extLst>
          </p:cNvPr>
          <p:cNvSpPr/>
          <p:nvPr/>
        </p:nvSpPr>
        <p:spPr>
          <a:xfrm>
            <a:off x="951765" y="3744581"/>
            <a:ext cx="236479" cy="66532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Memoria ad accesso diretto 43">
            <a:extLst>
              <a:ext uri="{FF2B5EF4-FFF2-40B4-BE49-F238E27FC236}">
                <a16:creationId xmlns:a16="http://schemas.microsoft.com/office/drawing/2014/main" id="{5CBA2AA8-CADF-4299-8BBB-AC096484D455}"/>
              </a:ext>
            </a:extLst>
          </p:cNvPr>
          <p:cNvSpPr/>
          <p:nvPr/>
        </p:nvSpPr>
        <p:spPr>
          <a:xfrm>
            <a:off x="2785133" y="4131521"/>
            <a:ext cx="236479" cy="66532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1 25">
            <a:extLst>
              <a:ext uri="{FF2B5EF4-FFF2-40B4-BE49-F238E27FC236}">
                <a16:creationId xmlns:a16="http://schemas.microsoft.com/office/drawing/2014/main" id="{223D0B9F-6A45-4DD0-B49A-3E5F2E307372}"/>
              </a:ext>
            </a:extLst>
          </p:cNvPr>
          <p:cNvCxnSpPr>
            <a:cxnSpLocks/>
          </p:cNvCxnSpPr>
          <p:nvPr/>
        </p:nvCxnSpPr>
        <p:spPr>
          <a:xfrm>
            <a:off x="2947411" y="3720740"/>
            <a:ext cx="1" cy="363512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emoria ad accesso diretto 46">
            <a:extLst>
              <a:ext uri="{FF2B5EF4-FFF2-40B4-BE49-F238E27FC236}">
                <a16:creationId xmlns:a16="http://schemas.microsoft.com/office/drawing/2014/main" id="{151B9317-19E1-4A80-9E48-EB8FDFAE1307}"/>
              </a:ext>
            </a:extLst>
          </p:cNvPr>
          <p:cNvSpPr/>
          <p:nvPr/>
        </p:nvSpPr>
        <p:spPr>
          <a:xfrm>
            <a:off x="2223455" y="4139113"/>
            <a:ext cx="236479" cy="66532"/>
          </a:xfrm>
          <a:prstGeom prst="flowChartMagneticDru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1 14">
            <a:extLst>
              <a:ext uri="{FF2B5EF4-FFF2-40B4-BE49-F238E27FC236}">
                <a16:creationId xmlns:a16="http://schemas.microsoft.com/office/drawing/2014/main" id="{81F570C3-F611-4FAB-9B9E-93C6DB8D35A6}"/>
              </a:ext>
            </a:extLst>
          </p:cNvPr>
          <p:cNvCxnSpPr>
            <a:cxnSpLocks/>
          </p:cNvCxnSpPr>
          <p:nvPr/>
        </p:nvCxnSpPr>
        <p:spPr>
          <a:xfrm>
            <a:off x="2334832" y="3777847"/>
            <a:ext cx="0" cy="387241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moria ad accesso diretto 35">
            <a:extLst>
              <a:ext uri="{FF2B5EF4-FFF2-40B4-BE49-F238E27FC236}">
                <a16:creationId xmlns:a16="http://schemas.microsoft.com/office/drawing/2014/main" id="{5FFDCE81-90FC-4E1D-B888-371976886D85}"/>
              </a:ext>
            </a:extLst>
          </p:cNvPr>
          <p:cNvSpPr/>
          <p:nvPr/>
        </p:nvSpPr>
        <p:spPr>
          <a:xfrm>
            <a:off x="5533134" y="3610152"/>
            <a:ext cx="236479" cy="66532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1 25">
            <a:extLst>
              <a:ext uri="{FF2B5EF4-FFF2-40B4-BE49-F238E27FC236}">
                <a16:creationId xmlns:a16="http://schemas.microsoft.com/office/drawing/2014/main" id="{1DBC28CD-B6C6-4329-A3F0-B0F77C04095E}"/>
              </a:ext>
            </a:extLst>
          </p:cNvPr>
          <p:cNvCxnSpPr>
            <a:cxnSpLocks/>
          </p:cNvCxnSpPr>
          <p:nvPr/>
        </p:nvCxnSpPr>
        <p:spPr>
          <a:xfrm>
            <a:off x="5669815" y="3220125"/>
            <a:ext cx="1" cy="363512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emoria ad accesso diretto 37">
            <a:extLst>
              <a:ext uri="{FF2B5EF4-FFF2-40B4-BE49-F238E27FC236}">
                <a16:creationId xmlns:a16="http://schemas.microsoft.com/office/drawing/2014/main" id="{AA963A79-7C9B-48A7-892F-5F640854C0D6}"/>
              </a:ext>
            </a:extLst>
          </p:cNvPr>
          <p:cNvSpPr/>
          <p:nvPr/>
        </p:nvSpPr>
        <p:spPr>
          <a:xfrm>
            <a:off x="4986978" y="3715539"/>
            <a:ext cx="236479" cy="66532"/>
          </a:xfrm>
          <a:prstGeom prst="flowChartMagneticDrum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1 14">
            <a:extLst>
              <a:ext uri="{FF2B5EF4-FFF2-40B4-BE49-F238E27FC236}">
                <a16:creationId xmlns:a16="http://schemas.microsoft.com/office/drawing/2014/main" id="{60608BC3-A80D-4D2B-9269-A54B1E85EF17}"/>
              </a:ext>
            </a:extLst>
          </p:cNvPr>
          <p:cNvCxnSpPr>
            <a:cxnSpLocks/>
          </p:cNvCxnSpPr>
          <p:nvPr/>
        </p:nvCxnSpPr>
        <p:spPr>
          <a:xfrm>
            <a:off x="5066989" y="3279775"/>
            <a:ext cx="0" cy="387241"/>
          </a:xfrm>
          <a:prstGeom prst="line">
            <a:avLst/>
          </a:prstGeom>
          <a:ln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">
            <a:extLst>
              <a:ext uri="{FF2B5EF4-FFF2-40B4-BE49-F238E27FC236}">
                <a16:creationId xmlns:a16="http://schemas.microsoft.com/office/drawing/2014/main" id="{8A09A7C6-100F-414B-A0D1-EB9ADCEBC756}"/>
              </a:ext>
            </a:extLst>
          </p:cNvPr>
          <p:cNvGrpSpPr/>
          <p:nvPr/>
        </p:nvGrpSpPr>
        <p:grpSpPr>
          <a:xfrm>
            <a:off x="3242660" y="4665241"/>
            <a:ext cx="2715079" cy="1739192"/>
            <a:chOff x="3405783" y="3898073"/>
            <a:chExt cx="3796340" cy="2847253"/>
          </a:xfrm>
        </p:grpSpPr>
        <p:pic>
          <p:nvPicPr>
            <p:cNvPr id="40" name="Immagine 6">
              <a:extLst>
                <a:ext uri="{FF2B5EF4-FFF2-40B4-BE49-F238E27FC236}">
                  <a16:creationId xmlns:a16="http://schemas.microsoft.com/office/drawing/2014/main" id="{7CCC8E96-E7E1-4FB4-86DE-481540CF7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783" y="3898073"/>
              <a:ext cx="3796340" cy="2847253"/>
            </a:xfrm>
            <a:prstGeom prst="rect">
              <a:avLst/>
            </a:prstGeom>
          </p:spPr>
        </p:pic>
        <p:cxnSp>
          <p:nvCxnSpPr>
            <p:cNvPr id="41" name="Connettore 1 31">
              <a:extLst>
                <a:ext uri="{FF2B5EF4-FFF2-40B4-BE49-F238E27FC236}">
                  <a16:creationId xmlns:a16="http://schemas.microsoft.com/office/drawing/2014/main" id="{7B8E730E-0578-4663-B249-101988E55BE7}"/>
                </a:ext>
              </a:extLst>
            </p:cNvPr>
            <p:cNvCxnSpPr>
              <a:cxnSpLocks/>
            </p:cNvCxnSpPr>
            <p:nvPr/>
          </p:nvCxnSpPr>
          <p:spPr>
            <a:xfrm>
              <a:off x="4213821" y="4471405"/>
              <a:ext cx="0" cy="1844714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Memoria ad accesso diretto 34">
              <a:extLst>
                <a:ext uri="{FF2B5EF4-FFF2-40B4-BE49-F238E27FC236}">
                  <a16:creationId xmlns:a16="http://schemas.microsoft.com/office/drawing/2014/main" id="{FF1F51E4-D0A0-40D5-9879-93B9522ECA8E}"/>
                </a:ext>
              </a:extLst>
            </p:cNvPr>
            <p:cNvSpPr/>
            <p:nvPr/>
          </p:nvSpPr>
          <p:spPr>
            <a:xfrm>
              <a:off x="4126887" y="6286264"/>
              <a:ext cx="199326" cy="102207"/>
            </a:xfrm>
            <a:prstGeom prst="flowChartMagneticDrum">
              <a:avLst/>
            </a:prstGeom>
            <a:solidFill>
              <a:srgbClr val="F9D4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Memoria ad accesso diretto 41">
              <a:extLst>
                <a:ext uri="{FF2B5EF4-FFF2-40B4-BE49-F238E27FC236}">
                  <a16:creationId xmlns:a16="http://schemas.microsoft.com/office/drawing/2014/main" id="{65B23C7C-F22D-4F69-9A99-2A7666E61257}"/>
                </a:ext>
              </a:extLst>
            </p:cNvPr>
            <p:cNvSpPr/>
            <p:nvPr/>
          </p:nvSpPr>
          <p:spPr>
            <a:xfrm flipH="1">
              <a:off x="5800664" y="6163223"/>
              <a:ext cx="199326" cy="143873"/>
            </a:xfrm>
            <a:prstGeom prst="flowChartMagneticDrum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4" name="Connettore 1 31">
              <a:extLst>
                <a:ext uri="{FF2B5EF4-FFF2-40B4-BE49-F238E27FC236}">
                  <a16:creationId xmlns:a16="http://schemas.microsoft.com/office/drawing/2014/main" id="{6DE0E00E-B774-4C63-B122-1CB144DA8A49}"/>
                </a:ext>
              </a:extLst>
            </p:cNvPr>
            <p:cNvCxnSpPr>
              <a:cxnSpLocks/>
            </p:cNvCxnSpPr>
            <p:nvPr/>
          </p:nvCxnSpPr>
          <p:spPr>
            <a:xfrm>
              <a:off x="5893075" y="4328850"/>
              <a:ext cx="0" cy="1842070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25">
              <a:extLst>
                <a:ext uri="{FF2B5EF4-FFF2-40B4-BE49-F238E27FC236}">
                  <a16:creationId xmlns:a16="http://schemas.microsoft.com/office/drawing/2014/main" id="{476AC2CC-4A18-4DFA-8356-F7A9AF467530}"/>
                </a:ext>
              </a:extLst>
            </p:cNvPr>
            <p:cNvCxnSpPr>
              <a:cxnSpLocks/>
            </p:cNvCxnSpPr>
            <p:nvPr/>
          </p:nvCxnSpPr>
          <p:spPr>
            <a:xfrm>
              <a:off x="6696091" y="4398494"/>
              <a:ext cx="0" cy="1772426"/>
            </a:xfrm>
            <a:prstGeom prst="line">
              <a:avLst/>
            </a:prstGeom>
            <a:ln>
              <a:prstDash val="sys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Memoria ad accesso diretto 27">
              <a:extLst>
                <a:ext uri="{FF2B5EF4-FFF2-40B4-BE49-F238E27FC236}">
                  <a16:creationId xmlns:a16="http://schemas.microsoft.com/office/drawing/2014/main" id="{95FB4F0E-9560-446B-9876-0065391CB67D}"/>
                </a:ext>
              </a:extLst>
            </p:cNvPr>
            <p:cNvSpPr/>
            <p:nvPr/>
          </p:nvSpPr>
          <p:spPr>
            <a:xfrm>
              <a:off x="6540230" y="6150914"/>
              <a:ext cx="236479" cy="66532"/>
            </a:xfrm>
            <a:prstGeom prst="flowChartMagneticDrum">
              <a:avLst/>
            </a:prstGeom>
            <a:solidFill>
              <a:srgbClr val="F9D4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7" name="TextBox 77">
            <a:extLst>
              <a:ext uri="{FF2B5EF4-FFF2-40B4-BE49-F238E27FC236}">
                <a16:creationId xmlns:a16="http://schemas.microsoft.com/office/drawing/2014/main" id="{09ABA14B-7456-48C2-867C-2DF1F4DD8119}"/>
              </a:ext>
            </a:extLst>
          </p:cNvPr>
          <p:cNvSpPr txBox="1"/>
          <p:nvPr/>
        </p:nvSpPr>
        <p:spPr>
          <a:xfrm>
            <a:off x="7684796" y="4749301"/>
            <a:ext cx="3159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Driver and witness charge evolution</a:t>
            </a:r>
          </a:p>
        </p:txBody>
      </p:sp>
    </p:spTree>
    <p:extLst>
      <p:ext uri="{BB962C8B-B14F-4D97-AF65-F5344CB8AC3E}">
        <p14:creationId xmlns:p14="http://schemas.microsoft.com/office/powerpoint/2010/main" val="37549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732907-5772-4AE5-B9FB-E2A53232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 transport line prototypes</a:t>
            </a:r>
            <a:endParaRPr lang="it-IT" sz="4000" b="1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3B987-5B8E-4DC3-82E2-A40FACEC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962" y="2520989"/>
            <a:ext cx="4215642" cy="495033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16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</a:t>
            </a:r>
            <a:r>
              <a:rPr lang="it-IT" sz="1600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cut</a:t>
            </a:r>
            <a:r>
              <a:rPr lang="it-IT" sz="16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more driver  </a:t>
            </a:r>
            <a:r>
              <a:rPr lang="it-IT" sz="1600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particles</a:t>
            </a:r>
            <a:r>
              <a:rPr lang="it-IT" sz="16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radius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length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collimator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were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changed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--&gt; 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the exit of the collimator,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bunches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have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</a:t>
            </a:r>
            <a:r>
              <a:rPr lang="it-IT" sz="1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same</a:t>
            </a:r>
            <a:r>
              <a:rPr lang="it-IT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size.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 </a:t>
            </a:r>
            <a:r>
              <a:rPr lang="it-IT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radius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500</a:t>
            </a:r>
            <a:r>
              <a:rPr lang="el-GR" sz="1600" dirty="0">
                <a:cs typeface="Arabic Typesetting" panose="03020402040406030203" pitchFamily="66" charset="-78"/>
              </a:rPr>
              <a:t> </a:t>
            </a:r>
            <a:r>
              <a:rPr lang="el-GR" sz="1100" dirty="0">
                <a:cs typeface="Arabic Typesetting" panose="03020402040406030203" pitchFamily="66" charset="-78"/>
              </a:rPr>
              <a:t>μ</a:t>
            </a:r>
            <a:r>
              <a:rPr lang="it-IT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</a:t>
            </a:r>
            <a:endParaRPr lang="en-US" sz="16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reduce emittance growth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length of the lenses has been changed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 radius of 1mm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convergent bunch at  the entrance of the lens 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it-IT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009D7F2B-40CB-4511-A0E7-A72A4B15B5A8}"/>
              </a:ext>
            </a:extLst>
          </p:cNvPr>
          <p:cNvSpPr/>
          <p:nvPr/>
        </p:nvSpPr>
        <p:spPr>
          <a:xfrm rot="16200000">
            <a:off x="5503499" y="3907992"/>
            <a:ext cx="427783" cy="824337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6" name="Segnaposto contenuto 22">
            <a:extLst>
              <a:ext uri="{FF2B5EF4-FFF2-40B4-BE49-F238E27FC236}">
                <a16:creationId xmlns:a16="http://schemas.microsoft.com/office/drawing/2014/main" id="{0A045337-B6F2-48B1-B240-59E8BDD7C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233" y="3505204"/>
            <a:ext cx="4902277" cy="81495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A929FBC-5DA7-4CEB-AA09-4EE5A7B7B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233" y="4842074"/>
            <a:ext cx="4902277" cy="95044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CF38E3-AA8C-4565-99A4-9CD249BEAD5D}"/>
              </a:ext>
            </a:extLst>
          </p:cNvPr>
          <p:cNvSpPr txBox="1"/>
          <p:nvPr/>
        </p:nvSpPr>
        <p:spPr>
          <a:xfrm>
            <a:off x="6619875" y="2794271"/>
            <a:ext cx="6096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two different </a:t>
            </a:r>
            <a:r>
              <a:rPr lang="en-US" sz="1800" b="0" i="1" u="none" strike="noStrike" baseline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systems for witness extraction and driver removal</a:t>
            </a:r>
            <a:endParaRPr lang="en-US" sz="1800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28C48EE-B8ED-4E76-9ADF-EE7AD4572A97}"/>
              </a:ext>
            </a:extLst>
          </p:cNvPr>
          <p:cNvSpPr txBox="1"/>
          <p:nvPr/>
        </p:nvSpPr>
        <p:spPr>
          <a:xfrm>
            <a:off x="6488907" y="3117180"/>
            <a:ext cx="6357936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One lens  and one collimator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Two lenses and one collimator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SIMULATION CODES </a:t>
            </a:r>
          </a:p>
        </p:txBody>
      </p:sp>
      <p:pic>
        <p:nvPicPr>
          <p:cNvPr id="21" name="Picture 2" descr="Risultati immagini per gpt general particle tracer logo">
            <a:extLst>
              <a:ext uri="{FF2B5EF4-FFF2-40B4-BE49-F238E27FC236}">
                <a16:creationId xmlns:a16="http://schemas.microsoft.com/office/drawing/2014/main" id="{FDFACDA1-BECD-4959-93E2-C02F9E6F3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49" y="6141681"/>
            <a:ext cx="390072" cy="269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46FA639-F3A4-4156-9166-BFA7EBE72342}"/>
              </a:ext>
            </a:extLst>
          </p:cNvPr>
          <p:cNvSpPr txBox="1"/>
          <p:nvPr/>
        </p:nvSpPr>
        <p:spPr>
          <a:xfrm>
            <a:off x="7013397" y="6091523"/>
            <a:ext cx="93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GPT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795F1F5-2604-4102-8E87-B384135F06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4108" y="5855170"/>
            <a:ext cx="636384" cy="63638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51A7F2-DA2A-4796-B8E3-BE7E79301311}"/>
              </a:ext>
            </a:extLst>
          </p:cNvPr>
          <p:cNvSpPr txBox="1"/>
          <p:nvPr/>
        </p:nvSpPr>
        <p:spPr>
          <a:xfrm>
            <a:off x="10708848" y="5776328"/>
            <a:ext cx="1321607" cy="64633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Lens</a:t>
            </a:r>
          </a:p>
          <a:p>
            <a:r>
              <a:rPr lang="it-IT" dirty="0" err="1">
                <a:solidFill>
                  <a:srgbClr val="2C2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Collimator</a:t>
            </a:r>
            <a:endParaRPr lang="it-IT" dirty="0">
              <a:solidFill>
                <a:srgbClr val="2C2A1A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5" name="Memoria ad accesso diretto 24">
            <a:extLst>
              <a:ext uri="{FF2B5EF4-FFF2-40B4-BE49-F238E27FC236}">
                <a16:creationId xmlns:a16="http://schemas.microsoft.com/office/drawing/2014/main" id="{62861862-DF19-4E58-A211-86AF3D6ED544}"/>
              </a:ext>
            </a:extLst>
          </p:cNvPr>
          <p:cNvSpPr/>
          <p:nvPr/>
        </p:nvSpPr>
        <p:spPr>
          <a:xfrm>
            <a:off x="11632947" y="5897869"/>
            <a:ext cx="224888" cy="115405"/>
          </a:xfrm>
          <a:prstGeom prst="flowChartMagneticDrum">
            <a:avLst/>
          </a:prstGeom>
          <a:solidFill>
            <a:srgbClr val="F9D4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Memoria ad accesso diretto 25">
            <a:extLst>
              <a:ext uri="{FF2B5EF4-FFF2-40B4-BE49-F238E27FC236}">
                <a16:creationId xmlns:a16="http://schemas.microsoft.com/office/drawing/2014/main" id="{A0129465-707F-49C0-A551-11B9E4650086}"/>
              </a:ext>
            </a:extLst>
          </p:cNvPr>
          <p:cNvSpPr/>
          <p:nvPr/>
        </p:nvSpPr>
        <p:spPr>
          <a:xfrm>
            <a:off x="11624510" y="6152788"/>
            <a:ext cx="228695" cy="96626"/>
          </a:xfrm>
          <a:prstGeom prst="flowChartMagneticDrum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1560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1937A"/>
      </a:accent1>
      <a:accent2>
        <a:srgbClr val="FFBD47"/>
      </a:accent2>
      <a:accent3>
        <a:srgbClr val="B64926"/>
      </a:accent3>
      <a:accent4>
        <a:srgbClr val="DC5E00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3398</TotalTime>
  <Words>1612</Words>
  <Application>Microsoft Office PowerPoint</Application>
  <PresentationFormat>Widescreen</PresentationFormat>
  <Paragraphs>305</Paragraphs>
  <Slides>18</Slides>
  <Notes>3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Arabic Typesetting</vt:lpstr>
      <vt:lpstr>Arial</vt:lpstr>
      <vt:lpstr>Calibri</vt:lpstr>
      <vt:lpstr>Calibri Light</vt:lpstr>
      <vt:lpstr>Century</vt:lpstr>
      <vt:lpstr>Monotype Corsiva</vt:lpstr>
      <vt:lpstr>Times New Roman</vt:lpstr>
      <vt:lpstr>Wingdings</vt:lpstr>
      <vt:lpstr>Tema di Office</vt:lpstr>
      <vt:lpstr>  Study of the transfer and matching line for a PWFA-driven FEL  </vt:lpstr>
      <vt:lpstr>Working points </vt:lpstr>
      <vt:lpstr>Low energy working point</vt:lpstr>
      <vt:lpstr>Simulated  and extrapolated  sigma of witness bunch along tranfer line</vt:lpstr>
      <vt:lpstr>Simulated witness parameters along transport line</vt:lpstr>
      <vt:lpstr> High energy working point </vt:lpstr>
      <vt:lpstr>Old transfer line</vt:lpstr>
      <vt:lpstr>Old transfer line</vt:lpstr>
      <vt:lpstr>New transport line prototypes</vt:lpstr>
      <vt:lpstr>First configuration : lens-collimator</vt:lpstr>
      <vt:lpstr>Witness parameters  and driver charge along transport line</vt:lpstr>
      <vt:lpstr>Second configuration: lens-lens-collimator</vt:lpstr>
      <vt:lpstr>Witness parameters  and driver charge along transport line </vt:lpstr>
      <vt:lpstr>Comparison between the three lines </vt:lpstr>
      <vt:lpstr>Conclusion </vt:lpstr>
      <vt:lpstr> </vt:lpstr>
      <vt:lpstr>DRIVER (LOW Energy WP)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the transfer and matching line for a PWFA-driven FEL</dc:title>
  <dc:creator>Alina Iovine</dc:creator>
  <cp:lastModifiedBy>Alina Iovine</cp:lastModifiedBy>
  <cp:revision>21</cp:revision>
  <dcterms:created xsi:type="dcterms:W3CDTF">2021-10-20T07:17:37Z</dcterms:created>
  <dcterms:modified xsi:type="dcterms:W3CDTF">2021-11-01T14:42:30Z</dcterms:modified>
</cp:coreProperties>
</file>