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375" r:id="rId3"/>
    <p:sldId id="386" r:id="rId4"/>
    <p:sldId id="376" r:id="rId5"/>
    <p:sldId id="377" r:id="rId6"/>
    <p:sldId id="380" r:id="rId7"/>
    <p:sldId id="381" r:id="rId8"/>
    <p:sldId id="267" r:id="rId9"/>
    <p:sldId id="387" r:id="rId10"/>
    <p:sldId id="390" r:id="rId11"/>
    <p:sldId id="391" r:id="rId12"/>
    <p:sldId id="397" r:id="rId13"/>
    <p:sldId id="403" r:id="rId14"/>
    <p:sldId id="400" r:id="rId15"/>
    <p:sldId id="394" r:id="rId16"/>
    <p:sldId id="407" r:id="rId17"/>
    <p:sldId id="404" r:id="rId18"/>
    <p:sldId id="389" r:id="rId19"/>
    <p:sldId id="274" r:id="rId20"/>
    <p:sldId id="378" r:id="rId21"/>
    <p:sldId id="282" r:id="rId22"/>
    <p:sldId id="257" r:id="rId23"/>
    <p:sldId id="258" r:id="rId24"/>
    <p:sldId id="259" r:id="rId25"/>
    <p:sldId id="260" r:id="rId26"/>
    <p:sldId id="2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llaboration" id="{29E0423D-D03E-422B-9F94-27DCAF826FB2}">
          <p14:sldIdLst>
            <p14:sldId id="256"/>
            <p14:sldId id="375"/>
            <p14:sldId id="386"/>
            <p14:sldId id="376"/>
          </p14:sldIdLst>
        </p14:section>
        <p14:section name="Photoinjectors - MILES" id="{C4F3A5F4-7E20-4AF8-B8E9-FDF2017457EB}">
          <p14:sldIdLst>
            <p14:sldId id="377"/>
            <p14:sldId id="380"/>
            <p14:sldId id="381"/>
            <p14:sldId id="267"/>
          </p14:sldIdLst>
        </p14:section>
        <p14:section name="SC benchmark (example)" id="{A4732B15-4E62-4386-B2C9-15B59264421A}">
          <p14:sldIdLst>
            <p14:sldId id="387"/>
            <p14:sldId id="390"/>
          </p14:sldIdLst>
        </p14:section>
        <p14:section name="ALIGNMENT ERRORS" id="{1300A359-638A-4CD0-80AA-0BDF9ACE6DB2}">
          <p14:sldIdLst>
            <p14:sldId id="391"/>
            <p14:sldId id="397"/>
            <p14:sldId id="403"/>
            <p14:sldId id="400"/>
            <p14:sldId id="394"/>
          </p14:sldIdLst>
        </p14:section>
        <p14:section name="Additional Material" id="{D3615FED-0464-43A4-8D9E-D0B7FDDFA4C9}">
          <p14:sldIdLst>
            <p14:sldId id="407"/>
            <p14:sldId id="404"/>
            <p14:sldId id="389"/>
            <p14:sldId id="274"/>
            <p14:sldId id="378"/>
            <p14:sldId id="282"/>
          </p14:sldIdLst>
        </p14:section>
        <p14:section name="BENCHMARK" id="{E8D7134C-4397-4C29-BDF2-44E69C335D81}">
          <p14:sldIdLst>
            <p14:sldId id="257"/>
            <p14:sldId id="258"/>
            <p14:sldId id="259"/>
            <p14:sldId id="260"/>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5" autoAdjust="0"/>
    <p:restoredTop sz="51004" autoAdjust="0"/>
  </p:normalViewPr>
  <p:slideViewPr>
    <p:cSldViewPr snapToGrid="0">
      <p:cViewPr>
        <p:scale>
          <a:sx n="400" d="100"/>
          <a:sy n="400" d="100"/>
        </p:scale>
        <p:origin x="-22972" y="-4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D3ADB-91A8-4131-A33A-F2166B5F44FC}" type="datetimeFigureOut">
              <a:rPr lang="en-US" smtClean="0"/>
              <a:t>10/29/2021</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82D25-418A-4973-86BC-2CAE8DCC28B5}" type="slidenum">
              <a:rPr lang="en-US" smtClean="0"/>
              <a:t>‹N›</a:t>
            </a:fld>
            <a:endParaRPr lang="en-US"/>
          </a:p>
        </p:txBody>
      </p:sp>
    </p:spTree>
    <p:extLst>
      <p:ext uri="{BB962C8B-B14F-4D97-AF65-F5344CB8AC3E}">
        <p14:creationId xmlns:p14="http://schemas.microsoft.com/office/powerpoint/2010/main" val="313123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Good morning everyone, my name is Fabio Bosco and for my PhD activities I have joined a group from the department of basic and applied science for engineering at La Sapienza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With their support, I am working on a thesis entitled “beam dynamics studies for high brightness electron linear accelerators”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egnaposto numero diapositiva 3"/>
          <p:cNvSpPr>
            <a:spLocks noGrp="1"/>
          </p:cNvSpPr>
          <p:nvPr>
            <p:ph type="sldNum" sz="quarter" idx="5"/>
          </p:nvPr>
        </p:nvSpPr>
        <p:spPr/>
        <p:txBody>
          <a:bodyPr/>
          <a:lstStyle/>
          <a:p>
            <a:fld id="{27482D25-418A-4973-86BC-2CAE8DCC28B5}" type="slidenum">
              <a:rPr lang="en-US" smtClean="0"/>
              <a:t>1</a:t>
            </a:fld>
            <a:endParaRPr lang="en-US"/>
          </a:p>
        </p:txBody>
      </p:sp>
    </p:spTree>
    <p:extLst>
      <p:ext uri="{BB962C8B-B14F-4D97-AF65-F5344CB8AC3E}">
        <p14:creationId xmlns:p14="http://schemas.microsoft.com/office/powerpoint/2010/main" val="1150980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Let us look at an example: we consider the beam produced by the hybrid photo-injector and let it propagate in a long drift where it is exclusively subjected to space charge forces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rms beam moments calculated using the software GPT are shown with solid lines for both the transverse and longitudinal plane. The corresponding quantities calculated with our ellipsoidal model are represented by dashed lines showing a very good agreement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similar analysis is shown for the transverse beam envelope in a 2m long linac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analysis shows that for the low energy regime nearby the injection it is crucial to include the effects of space charge forces: if they are not included the focusing is too strong and there is a significant deviation from the expected behavior</a:t>
            </a:r>
          </a:p>
        </p:txBody>
      </p:sp>
      <p:sp>
        <p:nvSpPr>
          <p:cNvPr id="4" name="Segnaposto numero diapositiva 3"/>
          <p:cNvSpPr>
            <a:spLocks noGrp="1"/>
          </p:cNvSpPr>
          <p:nvPr>
            <p:ph type="sldNum" sz="quarter" idx="5"/>
          </p:nvPr>
        </p:nvSpPr>
        <p:spPr/>
        <p:txBody>
          <a:bodyPr/>
          <a:lstStyle/>
          <a:p>
            <a:fld id="{8FCB4A4F-09BE-491F-B171-900CF43823E8}" type="slidenum">
              <a:rPr lang="en-US" smtClean="0"/>
              <a:t>10</a:t>
            </a:fld>
            <a:endParaRPr lang="en-US"/>
          </a:p>
        </p:txBody>
      </p:sp>
    </p:spTree>
    <p:extLst>
      <p:ext uri="{BB962C8B-B14F-4D97-AF65-F5344CB8AC3E}">
        <p14:creationId xmlns:p14="http://schemas.microsoft.com/office/powerpoint/2010/main" val="3599577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When real machines are installed they are typically subjected to alignment errors of random nature</a:t>
            </a:r>
          </a:p>
          <a:p>
            <a:pPr marL="171450" indent="-171450">
              <a:buFont typeface="Arial" panose="020B0604020202020204" pitchFamily="34" charset="0"/>
              <a:buChar char="•"/>
            </a:pPr>
            <a:r>
              <a:rPr lang="en-US" dirty="0"/>
              <a:t>Such errors will cause and enhance the excitation of dipole </a:t>
            </a:r>
            <a:r>
              <a:rPr lang="en-US" dirty="0" err="1"/>
              <a:t>wakefields</a:t>
            </a:r>
            <a:r>
              <a:rPr lang="en-US" dirty="0"/>
              <a:t> which can lead to a significant loss of phase space quality</a:t>
            </a:r>
          </a:p>
          <a:p>
            <a:pPr marL="171450" indent="-171450">
              <a:buFont typeface="Arial" panose="020B0604020202020204" pitchFamily="34" charset="0"/>
              <a:buChar char="•"/>
            </a:pPr>
            <a:r>
              <a:rPr lang="en-US" dirty="0"/>
              <a:t>Here we investigate both the cases of linac sections affected by random transverse offsets or tilt angles assuming that the errors follow a gaussian distribution for which we can vary the standard deviation</a:t>
            </a:r>
          </a:p>
          <a:p>
            <a:pPr marL="171450" indent="-171450">
              <a:buFont typeface="Arial" panose="020B0604020202020204" pitchFamily="34" charset="0"/>
              <a:buChar char="•"/>
            </a:pPr>
            <a:r>
              <a:rPr lang="en-US" dirty="0"/>
              <a:t>The plot shows the normalized emittance growth along the linac with respect to the injection value</a:t>
            </a:r>
          </a:p>
          <a:p>
            <a:pPr marL="171450" indent="-171450">
              <a:buFont typeface="Arial" panose="020B0604020202020204" pitchFamily="34" charset="0"/>
              <a:buChar char="•"/>
            </a:pPr>
            <a:r>
              <a:rPr lang="en-US" dirty="0"/>
              <a:t>The analysis identifies the existence of potential problems: errors of a few tens of microns can result in emittance growths up to a 40%. Therefore, the need arises for correction schemes to mitigate the imperfections.</a:t>
            </a:r>
          </a:p>
        </p:txBody>
      </p:sp>
      <p:sp>
        <p:nvSpPr>
          <p:cNvPr id="4" name="Segnaposto numero diapositiva 3"/>
          <p:cNvSpPr>
            <a:spLocks noGrp="1"/>
          </p:cNvSpPr>
          <p:nvPr>
            <p:ph type="sldNum" sz="quarter" idx="5"/>
          </p:nvPr>
        </p:nvSpPr>
        <p:spPr/>
        <p:txBody>
          <a:bodyPr/>
          <a:lstStyle/>
          <a:p>
            <a:fld id="{AC0145B5-4100-4D95-8E6B-1D400865D9DE}" type="slidenum">
              <a:rPr lang="en-US" smtClean="0"/>
              <a:t>11</a:t>
            </a:fld>
            <a:endParaRPr lang="en-US"/>
          </a:p>
        </p:txBody>
      </p:sp>
    </p:spTree>
    <p:extLst>
      <p:ext uri="{BB962C8B-B14F-4D97-AF65-F5344CB8AC3E}">
        <p14:creationId xmlns:p14="http://schemas.microsoft.com/office/powerpoint/2010/main" val="1273766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A possible solution to correct off-axis trajectories is the introduction of steering dipole magnets combined with a set of beam position monitors</a:t>
            </a:r>
          </a:p>
          <a:p>
            <a:pPr marL="171450" indent="-171450">
              <a:buFont typeface="Arial" panose="020B0604020202020204" pitchFamily="34" charset="0"/>
              <a:buChar char="•"/>
            </a:pPr>
            <a:r>
              <a:rPr lang="en-US" dirty="0"/>
              <a:t>BPMs measure the transverse displacement of the beam at various locations and such information can be exploited to adjust the strength of the dipole kickers upstream which modify the </a:t>
            </a:r>
            <a:r>
              <a:rPr lang="en-US" dirty="0" err="1"/>
              <a:t>centero</a:t>
            </a:r>
            <a:r>
              <a:rPr lang="en-US" dirty="0"/>
              <a:t>-of-mass trajectory</a:t>
            </a:r>
          </a:p>
          <a:p>
            <a:pPr marL="171450" indent="-171450">
              <a:buFont typeface="Arial" panose="020B0604020202020204" pitchFamily="34" charset="0"/>
              <a:buChar char="•"/>
            </a:pPr>
            <a:r>
              <a:rPr lang="en-US" dirty="0"/>
              <a:t>This process of steering the trajectories from bpm readings is known as beam based alignments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egnaposto numero diapositiva 3"/>
          <p:cNvSpPr>
            <a:spLocks noGrp="1"/>
          </p:cNvSpPr>
          <p:nvPr>
            <p:ph type="sldNum" sz="quarter" idx="5"/>
          </p:nvPr>
        </p:nvSpPr>
        <p:spPr/>
        <p:txBody>
          <a:bodyPr/>
          <a:lstStyle/>
          <a:p>
            <a:fld id="{27482D25-418A-4973-86BC-2CAE8DCC28B5}" type="slidenum">
              <a:rPr lang="en-US" smtClean="0"/>
              <a:t>12</a:t>
            </a:fld>
            <a:endParaRPr lang="en-US"/>
          </a:p>
        </p:txBody>
      </p:sp>
    </p:spTree>
    <p:extLst>
      <p:ext uri="{BB962C8B-B14F-4D97-AF65-F5344CB8AC3E}">
        <p14:creationId xmlns:p14="http://schemas.microsoft.com/office/powerpoint/2010/main" val="3415179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The first kind of correction scheme investigated is the one-to-one steering algorithm which I have applied to a reference case with a two section linac where the first one is 100 micron off-axis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One-to-one algorithms aim to find the corrector strengths that ensure zero-offset at </a:t>
            </a:r>
            <a:r>
              <a:rPr lang="en-US" dirty="0" err="1"/>
              <a:t>bpms</a:t>
            </a:r>
            <a:r>
              <a:rPr lang="en-US" dirty="0"/>
              <a:t>’ locations.</a:t>
            </a:r>
          </a:p>
          <a:p>
            <a:pPr marL="171450" indent="-171450">
              <a:buFont typeface="Arial" panose="020B0604020202020204" pitchFamily="34" charset="0"/>
              <a:buChar char="•"/>
            </a:pPr>
            <a:r>
              <a:rPr lang="en-US" dirty="0"/>
              <a:t>The algorithm consists in writing an explicit relation connecting the bpm readings and the kicker strengths which can be solved forcing zero offset</a:t>
            </a:r>
          </a:p>
          <a:p>
            <a:pPr marL="171450" indent="-171450">
              <a:buFont typeface="Arial" panose="020B0604020202020204" pitchFamily="34" charset="0"/>
              <a:buChar char="•"/>
            </a:pPr>
            <a:r>
              <a:rPr lang="en-US" dirty="0"/>
              <a:t>If we do not apply the corrections the center of mass trajectory has a significant deviation from the nominal axis and the emittance grows up to 50% as shown by the red triangles</a:t>
            </a:r>
          </a:p>
          <a:p>
            <a:pPr marL="171450" indent="-171450">
              <a:buFont typeface="Arial" panose="020B0604020202020204" pitchFamily="34" charset="0"/>
              <a:buChar char="•"/>
            </a:pPr>
            <a:r>
              <a:rPr lang="en-US" dirty="0"/>
              <a:t>Conversely, if we apply the corrections calculated by the algorithm the new trajectory crosses the axis at bpm’s locations and the emittance growth is reduced even if it is not negligible.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Notice, in fact, that the algorithm fixes the trajectory imperfections with moderate integrated field strength however it is not optimized for emittance minimization</a:t>
            </a:r>
          </a:p>
        </p:txBody>
      </p:sp>
      <p:sp>
        <p:nvSpPr>
          <p:cNvPr id="4" name="Segnaposto numero diapositiva 3"/>
          <p:cNvSpPr>
            <a:spLocks noGrp="1"/>
          </p:cNvSpPr>
          <p:nvPr>
            <p:ph type="sldNum" sz="quarter" idx="5"/>
          </p:nvPr>
        </p:nvSpPr>
        <p:spPr/>
        <p:txBody>
          <a:bodyPr/>
          <a:lstStyle/>
          <a:p>
            <a:fld id="{27482D25-418A-4973-86BC-2CAE8DCC28B5}" type="slidenum">
              <a:rPr lang="en-US" smtClean="0"/>
              <a:t>13</a:t>
            </a:fld>
            <a:endParaRPr lang="en-US"/>
          </a:p>
        </p:txBody>
      </p:sp>
    </p:spTree>
    <p:extLst>
      <p:ext uri="{BB962C8B-B14F-4D97-AF65-F5344CB8AC3E}">
        <p14:creationId xmlns:p14="http://schemas.microsoft.com/office/powerpoint/2010/main" val="1963897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An alternative approach I have recently investigated is to find a trajectory for which the excitation of dipole </a:t>
            </a:r>
            <a:r>
              <a:rPr lang="en-US" dirty="0" err="1"/>
              <a:t>wakefield</a:t>
            </a:r>
            <a:r>
              <a:rPr lang="en-US" dirty="0"/>
              <a:t> is minimized so that we can expect minimum emittance growth</a:t>
            </a:r>
          </a:p>
          <a:p>
            <a:pPr marL="171450" indent="-171450">
              <a:buFont typeface="Arial" panose="020B0604020202020204" pitchFamily="34" charset="0"/>
              <a:buChar char="•"/>
            </a:pPr>
            <a:r>
              <a:rPr lang="en-US" dirty="0"/>
              <a:t>If two dipole correctors per linac module are employed instead of a single one, we have two degrees of freedom which allow to adjust the offset and the angle independently at each section’s input</a:t>
            </a:r>
          </a:p>
          <a:p>
            <a:pPr marL="171450" indent="-171450">
              <a:buFont typeface="Arial" panose="020B0604020202020204" pitchFamily="34" charset="0"/>
              <a:buChar char="•"/>
            </a:pPr>
            <a:r>
              <a:rPr lang="en-US" dirty="0"/>
              <a:t>This procedure forces the beam to travel always on the axis of a given linac section so that dipole wakes are not excited and the emittance growth is limited</a:t>
            </a:r>
          </a:p>
          <a:p>
            <a:pPr marL="171450" indent="-171450">
              <a:buFont typeface="Arial" panose="020B0604020202020204" pitchFamily="34" charset="0"/>
              <a:buChar char="•"/>
            </a:pPr>
            <a:r>
              <a:rPr lang="en-US" dirty="0"/>
              <a:t>The solution is very simple and it works with moderate strength of the dipole correctors</a:t>
            </a:r>
          </a:p>
        </p:txBody>
      </p:sp>
      <p:sp>
        <p:nvSpPr>
          <p:cNvPr id="4" name="Segnaposto numero diapositiva 3"/>
          <p:cNvSpPr>
            <a:spLocks noGrp="1"/>
          </p:cNvSpPr>
          <p:nvPr>
            <p:ph type="sldNum" sz="quarter" idx="5"/>
          </p:nvPr>
        </p:nvSpPr>
        <p:spPr/>
        <p:txBody>
          <a:bodyPr/>
          <a:lstStyle/>
          <a:p>
            <a:fld id="{27482D25-418A-4973-86BC-2CAE8DCC28B5}" type="slidenum">
              <a:rPr lang="en-US" smtClean="0"/>
              <a:t>14</a:t>
            </a:fld>
            <a:endParaRPr lang="en-US"/>
          </a:p>
        </p:txBody>
      </p:sp>
    </p:spTree>
    <p:extLst>
      <p:ext uri="{BB962C8B-B14F-4D97-AF65-F5344CB8AC3E}">
        <p14:creationId xmlns:p14="http://schemas.microsoft.com/office/powerpoint/2010/main" val="390269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In conclusion, allow me to summarize the main achievements of the past two years</a:t>
            </a:r>
          </a:p>
          <a:p>
            <a:pPr marL="628650" lvl="1" indent="-171450">
              <a:buFont typeface="Arial" panose="020B0604020202020204" pitchFamily="34" charset="0"/>
              <a:buChar char="•"/>
            </a:pPr>
            <a:r>
              <a:rPr lang="en-US" dirty="0"/>
              <a:t>Contribution to the rf design and beam dynamics characterization of the </a:t>
            </a:r>
            <a:r>
              <a:rPr lang="en-US" dirty="0" err="1"/>
              <a:t>Cband</a:t>
            </a:r>
            <a:r>
              <a:rPr lang="en-US" dirty="0"/>
              <a:t> hybrid photoinjector</a:t>
            </a:r>
          </a:p>
          <a:p>
            <a:pPr marL="628650" lvl="1" indent="-171450">
              <a:buFont typeface="Arial" panose="020B0604020202020204" pitchFamily="34" charset="0"/>
              <a:buChar char="•"/>
            </a:pPr>
            <a:r>
              <a:rPr lang="en-US" dirty="0"/>
              <a:t>Development and benchmark of the code miles describing electron beams propagating in linacs in presence of self-induced fields</a:t>
            </a:r>
          </a:p>
          <a:p>
            <a:pPr marL="628650" lvl="1" indent="-171450">
              <a:buFont typeface="Arial" panose="020B0604020202020204" pitchFamily="34" charset="0"/>
              <a:buChar char="•"/>
            </a:pPr>
            <a:r>
              <a:rPr lang="en-US" dirty="0"/>
              <a:t>Investigation of misalignment effects and possible compensation techniques</a:t>
            </a:r>
          </a:p>
          <a:p>
            <a:pPr marL="171450" indent="-171450">
              <a:buFont typeface="Arial" panose="020B0604020202020204" pitchFamily="34" charset="0"/>
              <a:buChar char="•"/>
            </a:pPr>
            <a:r>
              <a:rPr lang="en-US" dirty="0"/>
              <a:t>In particular, the optimization of correction scheme aimed to preserve the original beam quality are still under investigation and will be part of the activities for the incoming year as well as</a:t>
            </a:r>
          </a:p>
          <a:p>
            <a:pPr marL="171450" indent="-171450">
              <a:buFont typeface="Arial" panose="020B0604020202020204" pitchFamily="34" charset="0"/>
              <a:buChar char="•"/>
            </a:pPr>
            <a:r>
              <a:rPr lang="en-US" dirty="0"/>
              <a:t>extending the investigation of </a:t>
            </a:r>
            <a:r>
              <a:rPr lang="en-US" dirty="0" err="1"/>
              <a:t>wakefield</a:t>
            </a:r>
            <a:r>
              <a:rPr lang="en-US" dirty="0"/>
              <a:t> effects to the mutual long-range interaction among different beams in multi-bunch operation</a:t>
            </a:r>
          </a:p>
          <a:p>
            <a:pPr marL="171450" indent="-171450">
              <a:buFont typeface="Arial" panose="020B0604020202020204" pitchFamily="34" charset="0"/>
              <a:buChar char="•"/>
            </a:pPr>
            <a:r>
              <a:rPr lang="en-US" dirty="0"/>
              <a:t>In addition, since I was invited at UCLA as a visiting student, I will also take part to the experimental activity concerning measurements of C-band accelerating structures photoinjectors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Today I have shown some examples of applications with MILES: the tracking code we developed for electron linacs in presence of self-induced fields</a:t>
            </a:r>
          </a:p>
          <a:p>
            <a:pPr marL="171450" indent="-171450">
              <a:buFont typeface="Arial" panose="020B0604020202020204" pitchFamily="34" charset="0"/>
              <a:buChar char="•"/>
            </a:pPr>
            <a:endParaRPr lang="en-US" dirty="0"/>
          </a:p>
        </p:txBody>
      </p:sp>
      <p:sp>
        <p:nvSpPr>
          <p:cNvPr id="4" name="Segnaposto numero diapositiva 3"/>
          <p:cNvSpPr>
            <a:spLocks noGrp="1"/>
          </p:cNvSpPr>
          <p:nvPr>
            <p:ph type="sldNum" sz="quarter" idx="5"/>
          </p:nvPr>
        </p:nvSpPr>
        <p:spPr/>
        <p:txBody>
          <a:bodyPr/>
          <a:lstStyle/>
          <a:p>
            <a:fld id="{27482D25-418A-4973-86BC-2CAE8DCC28B5}" type="slidenum">
              <a:rPr lang="en-US" smtClean="0"/>
              <a:t>15</a:t>
            </a:fld>
            <a:endParaRPr lang="en-US"/>
          </a:p>
        </p:txBody>
      </p:sp>
    </p:spTree>
    <p:extLst>
      <p:ext uri="{BB962C8B-B14F-4D97-AF65-F5344CB8AC3E}">
        <p14:creationId xmlns:p14="http://schemas.microsoft.com/office/powerpoint/2010/main" val="3812298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endParaRPr lang="en-US" sz="1200" b="0" dirty="0"/>
          </a:p>
        </p:txBody>
      </p:sp>
      <p:sp>
        <p:nvSpPr>
          <p:cNvPr id="4" name="Segnaposto numero diapositiva 3"/>
          <p:cNvSpPr>
            <a:spLocks noGrp="1"/>
          </p:cNvSpPr>
          <p:nvPr>
            <p:ph type="sldNum" sz="quarter" idx="5"/>
          </p:nvPr>
        </p:nvSpPr>
        <p:spPr/>
        <p:txBody>
          <a:bodyPr/>
          <a:lstStyle/>
          <a:p>
            <a:fld id="{FA79E7F1-A272-4570-B6C2-95A834B3446D}" type="slidenum">
              <a:rPr lang="en-US" smtClean="0"/>
              <a:t>17</a:t>
            </a:fld>
            <a:endParaRPr lang="en-US"/>
          </a:p>
        </p:txBody>
      </p:sp>
    </p:spTree>
    <p:extLst>
      <p:ext uri="{BB962C8B-B14F-4D97-AF65-F5344CB8AC3E}">
        <p14:creationId xmlns:p14="http://schemas.microsoft.com/office/powerpoint/2010/main" val="1859341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Voltage = integrated force per unit charge</a:t>
            </a:r>
          </a:p>
        </p:txBody>
      </p:sp>
      <p:sp>
        <p:nvSpPr>
          <p:cNvPr id="4" name="Slide Number Placeholder 3"/>
          <p:cNvSpPr>
            <a:spLocks noGrp="1"/>
          </p:cNvSpPr>
          <p:nvPr>
            <p:ph type="sldNum" sz="quarter" idx="10"/>
          </p:nvPr>
        </p:nvSpPr>
        <p:spPr/>
        <p:txBody>
          <a:bodyPr/>
          <a:lstStyle/>
          <a:p>
            <a:fld id="{725FE2C2-E57C-4A6D-9E98-EE523282EC0C}" type="slidenum">
              <a:rPr lang="en-US" smtClean="0"/>
              <a:t>18</a:t>
            </a:fld>
            <a:endParaRPr lang="en-US"/>
          </a:p>
        </p:txBody>
      </p:sp>
    </p:spTree>
    <p:extLst>
      <p:ext uri="{BB962C8B-B14F-4D97-AF65-F5344CB8AC3E}">
        <p14:creationId xmlns:p14="http://schemas.microsoft.com/office/powerpoint/2010/main" val="2678699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8FCB4A4F-09BE-491F-B171-900CF43823E8}" type="slidenum">
              <a:rPr lang="en-US" smtClean="0"/>
              <a:t>20</a:t>
            </a:fld>
            <a:endParaRPr lang="en-US"/>
          </a:p>
        </p:txBody>
      </p:sp>
    </p:spTree>
    <p:extLst>
      <p:ext uri="{BB962C8B-B14F-4D97-AF65-F5344CB8AC3E}">
        <p14:creationId xmlns:p14="http://schemas.microsoft.com/office/powerpoint/2010/main" val="3287979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8FCB4A4F-09BE-491F-B171-900CF43823E8}" type="slidenum">
              <a:rPr lang="en-US" smtClean="0"/>
              <a:t>21</a:t>
            </a:fld>
            <a:endParaRPr lang="en-US"/>
          </a:p>
        </p:txBody>
      </p:sp>
    </p:spTree>
    <p:extLst>
      <p:ext uri="{BB962C8B-B14F-4D97-AF65-F5344CB8AC3E}">
        <p14:creationId xmlns:p14="http://schemas.microsoft.com/office/powerpoint/2010/main" val="4125390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This work takes place in the framework of an international collaboration guided by UCLA</a:t>
            </a:r>
          </a:p>
          <a:p>
            <a:pPr marL="171450" indent="-171450">
              <a:buFont typeface="Arial" panose="020B0604020202020204" pitchFamily="34" charset="0"/>
              <a:buChar char="•"/>
            </a:pPr>
            <a:r>
              <a:rPr lang="en-US" dirty="0"/>
              <a:t>The partners involved share the interest in exploiting advanced accelerator and beam physics concepts in order to realize facilities based on high brightness electron linear accelerators</a:t>
            </a:r>
          </a:p>
          <a:p>
            <a:pPr marL="171450" indent="-171450">
              <a:buFont typeface="Arial" panose="020B0604020202020204" pitchFamily="34" charset="0"/>
              <a:buChar char="•"/>
            </a:pPr>
            <a:r>
              <a:rPr lang="en-US" dirty="0"/>
              <a:t>The main initiatives are addressed to particle-driven radiation sources such as FEL and ICS machines but there is also interest for </a:t>
            </a:r>
            <a:r>
              <a:rPr lang="en-US" dirty="0" err="1"/>
              <a:t>TeV</a:t>
            </a:r>
            <a:r>
              <a:rPr lang="en-US" dirty="0"/>
              <a:t>-class electron positron colliders</a:t>
            </a:r>
          </a:p>
          <a:p>
            <a:pPr marL="171450" indent="-171450">
              <a:buFont typeface="Arial" panose="020B0604020202020204" pitchFamily="34" charset="0"/>
              <a:buChar char="•"/>
            </a:pPr>
            <a:r>
              <a:rPr lang="en-US" dirty="0"/>
              <a:t>The primary activities of our group in the context of the collaboration is the contribution to the studies of beam dynamics with special dedication to the so called collective effects</a:t>
            </a:r>
          </a:p>
          <a:p>
            <a:pPr marL="171450" indent="-171450">
              <a:buFont typeface="Arial" panose="020B0604020202020204" pitchFamily="34" charset="0"/>
              <a:buChar char="•"/>
            </a:pPr>
            <a:r>
              <a:rPr lang="en-US" dirty="0"/>
              <a:t>We are especially involved in the project “Stingray” for an ICS source and UC-</a:t>
            </a:r>
            <a:r>
              <a:rPr lang="en-US" dirty="0" err="1"/>
              <a:t>Xrays</a:t>
            </a:r>
            <a:r>
              <a:rPr lang="en-US" dirty="0"/>
              <a:t> FEL</a:t>
            </a:r>
          </a:p>
        </p:txBody>
      </p:sp>
      <p:sp>
        <p:nvSpPr>
          <p:cNvPr id="4" name="Segnaposto numero diapositiva 3"/>
          <p:cNvSpPr>
            <a:spLocks noGrp="1"/>
          </p:cNvSpPr>
          <p:nvPr>
            <p:ph type="sldNum" sz="quarter" idx="5"/>
          </p:nvPr>
        </p:nvSpPr>
        <p:spPr/>
        <p:txBody>
          <a:bodyPr/>
          <a:lstStyle/>
          <a:p>
            <a:fld id="{27482D25-418A-4973-86BC-2CAE8DCC28B5}" type="slidenum">
              <a:rPr lang="en-US" smtClean="0"/>
              <a:t>2</a:t>
            </a:fld>
            <a:endParaRPr lang="en-US"/>
          </a:p>
        </p:txBody>
      </p:sp>
    </p:spTree>
    <p:extLst>
      <p:ext uri="{BB962C8B-B14F-4D97-AF65-F5344CB8AC3E}">
        <p14:creationId xmlns:p14="http://schemas.microsoft.com/office/powerpoint/2010/main" val="2992459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Before moving on, let me just mention some of the main rf-technology innovations characterizing the activities of the collaboration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first example is the distributed coupling technique that consists in feeding the rf power individually in each cell of a periodic accelerating cavity by means of a manifold guiding structure</a:t>
            </a:r>
          </a:p>
          <a:p>
            <a:pPr marL="171450" indent="-171450">
              <a:buFont typeface="Arial" panose="020B0604020202020204" pitchFamily="34" charset="0"/>
              <a:buChar char="•"/>
            </a:pPr>
            <a:r>
              <a:rPr lang="en-US" dirty="0"/>
              <a:t>What this means is that the iris dimensions are no longer constrained to coupling requirements and can be reduced in order to optimize the acceleration process</a:t>
            </a:r>
          </a:p>
          <a:p>
            <a:pPr marL="171450" indent="-171450">
              <a:buFont typeface="Arial" panose="020B0604020202020204" pitchFamily="34" charset="0"/>
              <a:buChar char="•"/>
            </a:pPr>
            <a:r>
              <a:rPr lang="en-US" dirty="0"/>
              <a:t>In addition for some cases operation with cryo-cooled resonant cavities is foreseen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Cryogenic but still not superconductive temperatures mitigates the rf breakdown limits meaning that it is possible to operate with higher accelerating fields for a given breakdown rate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Also, the former techniques are </a:t>
            </a:r>
          </a:p>
          <a:p>
            <a:endParaRPr lang="en-US" dirty="0"/>
          </a:p>
        </p:txBody>
      </p:sp>
      <p:sp>
        <p:nvSpPr>
          <p:cNvPr id="4" name="Segnaposto numero diapositiva 3"/>
          <p:cNvSpPr>
            <a:spLocks noGrp="1"/>
          </p:cNvSpPr>
          <p:nvPr>
            <p:ph type="sldNum" sz="quarter" idx="5"/>
          </p:nvPr>
        </p:nvSpPr>
        <p:spPr/>
        <p:txBody>
          <a:bodyPr/>
          <a:lstStyle/>
          <a:p>
            <a:fld id="{27482D25-418A-4973-86BC-2CAE8DCC28B5}" type="slidenum">
              <a:rPr lang="en-US" smtClean="0"/>
              <a:t>3</a:t>
            </a:fld>
            <a:endParaRPr lang="en-US"/>
          </a:p>
        </p:txBody>
      </p:sp>
    </p:spTree>
    <p:extLst>
      <p:ext uri="{BB962C8B-B14F-4D97-AF65-F5344CB8AC3E}">
        <p14:creationId xmlns:p14="http://schemas.microsoft.com/office/powerpoint/2010/main" val="1990941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the following we will introduce the concept of HB beams and the typical accelerator layout employed to produce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Then I will discuss the difficulties arising from the strong </a:t>
            </a:r>
            <a:r>
              <a:rPr lang="en-US" dirty="0" err="1"/>
              <a:t>wakefield</a:t>
            </a:r>
            <a:r>
              <a:rPr lang="en-US" dirty="0"/>
              <a:t> interaction in high gradient linacs as well as the custom tracking code I developed to investigate such effects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Last, I will show some applications with my tracking code aimed to study alignment errors of linac sections and their correction</a:t>
            </a:r>
          </a:p>
        </p:txBody>
      </p:sp>
      <p:sp>
        <p:nvSpPr>
          <p:cNvPr id="4" name="Segnaposto numero diapositiva 3"/>
          <p:cNvSpPr>
            <a:spLocks noGrp="1"/>
          </p:cNvSpPr>
          <p:nvPr>
            <p:ph type="sldNum" sz="quarter" idx="5"/>
          </p:nvPr>
        </p:nvSpPr>
        <p:spPr/>
        <p:txBody>
          <a:bodyPr/>
          <a:lstStyle/>
          <a:p>
            <a:fld id="{27482D25-418A-4973-86BC-2CAE8DCC28B5}" type="slidenum">
              <a:rPr lang="en-US" smtClean="0"/>
              <a:t>4</a:t>
            </a:fld>
            <a:endParaRPr lang="en-US"/>
          </a:p>
        </p:txBody>
      </p:sp>
    </p:spTree>
    <p:extLst>
      <p:ext uri="{BB962C8B-B14F-4D97-AF65-F5344CB8AC3E}">
        <p14:creationId xmlns:p14="http://schemas.microsoft.com/office/powerpoint/2010/main" val="1175458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The quality of the radiation from electron-driven photon sources relies on some key parameters of the particle beam</a:t>
            </a:r>
          </a:p>
          <a:p>
            <a:pPr lvl="1"/>
            <a:r>
              <a:rPr lang="en-US" dirty="0"/>
              <a:t>In particular, the peak current accounts for the intensity of the beam while</a:t>
            </a:r>
          </a:p>
          <a:p>
            <a:pPr lvl="1"/>
            <a:r>
              <a:rPr lang="en-US" dirty="0"/>
              <a:t>The transverse rms emittance is a measure of the phase space area and its distortion</a:t>
            </a:r>
          </a:p>
          <a:p>
            <a:pPr lvl="1"/>
            <a:r>
              <a:rPr lang="en-US" dirty="0"/>
              <a:t>The two quantities, combined with the energy spread, define the six-dimensional brightness that is proportional to the number of charges per unit of 6D PS volume</a:t>
            </a:r>
          </a:p>
          <a:p>
            <a:pPr marL="171450" lvl="0" indent="-171450">
              <a:buFont typeface="Arial" panose="020B0604020202020204" pitchFamily="34" charset="0"/>
              <a:buChar char="•"/>
            </a:pPr>
            <a:r>
              <a:rPr lang="en-US" dirty="0"/>
              <a:t>Electron beam of high brightness are typically produced by rf photoinjectors which consist of metallic photocathode embedded in a high field standing wave cavity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compared to other electron sources, the photoemission process ensures a small intrinsic emittance and ultra-short temporal length</a:t>
            </a:r>
          </a:p>
          <a:p>
            <a:pPr marL="171450" lvl="0" indent="-171450">
              <a:buFont typeface="Arial" panose="020B0604020202020204" pitchFamily="34" charset="0"/>
              <a:buChar char="•"/>
            </a:pPr>
            <a:r>
              <a:rPr lang="en-US" dirty="0"/>
              <a:t>Typically such sources are properly combined with a focusing lens and a booster linac downstream, so that the beam propagates according to an equilibrium solution of the envelope equation and experiences emittance compensation</a:t>
            </a:r>
          </a:p>
        </p:txBody>
      </p:sp>
      <p:sp>
        <p:nvSpPr>
          <p:cNvPr id="4" name="Segnaposto numero diapositiva 3"/>
          <p:cNvSpPr>
            <a:spLocks noGrp="1"/>
          </p:cNvSpPr>
          <p:nvPr>
            <p:ph type="sldNum" sz="quarter" idx="5"/>
          </p:nvPr>
        </p:nvSpPr>
        <p:spPr/>
        <p:txBody>
          <a:bodyPr/>
          <a:lstStyle/>
          <a:p>
            <a:fld id="{27482D25-418A-4973-86BC-2CAE8DCC28B5}" type="slidenum">
              <a:rPr lang="en-US" smtClean="0"/>
              <a:t>5</a:t>
            </a:fld>
            <a:endParaRPr lang="en-US"/>
          </a:p>
        </p:txBody>
      </p:sp>
    </p:spTree>
    <p:extLst>
      <p:ext uri="{BB962C8B-B14F-4D97-AF65-F5344CB8AC3E}">
        <p14:creationId xmlns:p14="http://schemas.microsoft.com/office/powerpoint/2010/main" val="5853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en-US" dirty="0"/>
              <a:t>Photoinjectors also exist in the so-called hybrid mode which combines a SW and a TW section through a coupling cell</a:t>
            </a:r>
          </a:p>
          <a:p>
            <a:pPr marL="171450" indent="-171450">
              <a:buFont typeface="Arial" panose="020B0604020202020204" pitchFamily="34" charset="0"/>
              <a:buChar char="•"/>
            </a:pPr>
            <a:r>
              <a:rPr lang="en-US" dirty="0"/>
              <a:t>Due to the particular EM coupling properties the field in the two section exhibits a 90 degrees phase shift which introduces an energy-time correlation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Such chirp compresses the beam longitudinally enhancing the peak current with a positive impact on the brightness. In fact, hybrid photoinjectors can achieve hundreds of amps peak currents which is one order of magnitude above the traditional rf gun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a reference, the examples shown here refer to the hybrid gun driving the Compton source for which my group has provided the rf design and the beam dynamics studies during the first year of my PhD</a:t>
            </a:r>
          </a:p>
        </p:txBody>
      </p:sp>
      <p:sp>
        <p:nvSpPr>
          <p:cNvPr id="4" name="Segnaposto numero diapositiva 3"/>
          <p:cNvSpPr>
            <a:spLocks noGrp="1"/>
          </p:cNvSpPr>
          <p:nvPr>
            <p:ph type="sldNum" sz="quarter" idx="5"/>
          </p:nvPr>
        </p:nvSpPr>
        <p:spPr/>
        <p:txBody>
          <a:bodyPr/>
          <a:lstStyle/>
          <a:p>
            <a:fld id="{27482D25-418A-4973-86BC-2CAE8DCC28B5}" type="slidenum">
              <a:rPr lang="en-US" smtClean="0"/>
              <a:t>6</a:t>
            </a:fld>
            <a:endParaRPr lang="en-US"/>
          </a:p>
        </p:txBody>
      </p:sp>
    </p:spTree>
    <p:extLst>
      <p:ext uri="{BB962C8B-B14F-4D97-AF65-F5344CB8AC3E}">
        <p14:creationId xmlns:p14="http://schemas.microsoft.com/office/powerpoint/2010/main" val="1132199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Booster linac sections with small irises present advantages and difficulties: on one hand</a:t>
            </a:r>
          </a:p>
          <a:p>
            <a:pPr marL="171450" indent="-171450">
              <a:buFont typeface="Arial" panose="020B0604020202020204" pitchFamily="34" charset="0"/>
              <a:buChar char="•"/>
            </a:pPr>
            <a:r>
              <a:rPr lang="en-US" dirty="0"/>
              <a:t>They allow to achieve high accelerating gradients, which promotes the compactness of the overall machine,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they enhance the transverse focusing due to radial fields related mechanisms</a:t>
            </a:r>
          </a:p>
          <a:p>
            <a:pPr marL="171450" indent="-171450">
              <a:buFont typeface="Arial" panose="020B0604020202020204" pitchFamily="34" charset="0"/>
              <a:buChar char="•"/>
            </a:pPr>
            <a:r>
              <a:rPr lang="en-US" dirty="0"/>
              <a:t>Conversely, acceleration in small iris structures is accompanied by stronger collective effects</a:t>
            </a:r>
          </a:p>
          <a:p>
            <a:pPr marL="171450" indent="-171450">
              <a:buFont typeface="Arial" panose="020B0604020202020204" pitchFamily="34" charset="0"/>
              <a:buChar char="•"/>
            </a:pPr>
            <a:r>
              <a:rPr lang="en-US" dirty="0"/>
              <a:t>In particular, parasitic fields, or </a:t>
            </a:r>
            <a:r>
              <a:rPr lang="en-US" dirty="0" err="1"/>
              <a:t>wakefields</a:t>
            </a:r>
            <a:r>
              <a:rPr lang="en-US" dirty="0"/>
              <a:t>, </a:t>
            </a:r>
            <a:r>
              <a:rPr lang="en-US" sz="1200" dirty="0"/>
              <a:t>excited by moving charges, act back on the tail of the beam</a:t>
            </a:r>
            <a:r>
              <a:rPr lang="en-US" dirty="0"/>
              <a:t> perturbing its motion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linacs, the major effect arises from the transverse dipole component which is excited by particles traveling off axis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corresponding binary interaction in periodic accelerating structures is described by the well-known K. Bane’s wake-function whose strength scales approximately as the inverse third power of the iris radius</a:t>
            </a:r>
            <a:endParaRPr lang="en-US" dirty="0"/>
          </a:p>
          <a:p>
            <a:pPr marL="171450" indent="-171450">
              <a:buFont typeface="Arial" panose="020B0604020202020204" pitchFamily="34" charset="0"/>
              <a:buChar char="•"/>
            </a:pPr>
            <a:endParaRPr lang="en-US" dirty="0"/>
          </a:p>
        </p:txBody>
      </p:sp>
      <p:sp>
        <p:nvSpPr>
          <p:cNvPr id="4" name="Segnaposto numero diapositiva 3"/>
          <p:cNvSpPr>
            <a:spLocks noGrp="1"/>
          </p:cNvSpPr>
          <p:nvPr>
            <p:ph type="sldNum" sz="quarter" idx="5"/>
          </p:nvPr>
        </p:nvSpPr>
        <p:spPr/>
        <p:txBody>
          <a:bodyPr/>
          <a:lstStyle/>
          <a:p>
            <a:fld id="{27482D25-418A-4973-86BC-2CAE8DCC28B5}" type="slidenum">
              <a:rPr lang="en-US" smtClean="0"/>
              <a:t>7</a:t>
            </a:fld>
            <a:endParaRPr lang="en-US"/>
          </a:p>
        </p:txBody>
      </p:sp>
    </p:spTree>
    <p:extLst>
      <p:ext uri="{BB962C8B-B14F-4D97-AF65-F5344CB8AC3E}">
        <p14:creationId xmlns:p14="http://schemas.microsoft.com/office/powerpoint/2010/main" val="2096984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Segnaposto note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This challenging framework has motivated us to investigate the</a:t>
                </a:r>
                <a:r>
                  <a:rPr lang="en-US" sz="1800" b="0" i="0" u="none" strike="noStrike" baseline="0" dirty="0">
                    <a:latin typeface="CMR10"/>
                  </a:rPr>
                  <a:t> effects of transverse </a:t>
                </a:r>
                <a:r>
                  <a:rPr lang="en-US" sz="1800" b="0" i="0" u="none" strike="noStrike" baseline="0" dirty="0" err="1">
                    <a:latin typeface="CMR10"/>
                  </a:rPr>
                  <a:t>wakefields</a:t>
                </a:r>
                <a:r>
                  <a:rPr lang="en-US" sz="1800" b="0" i="0" u="none" strike="noStrike" baseline="0" dirty="0">
                    <a:latin typeface="CMR10"/>
                  </a:rPr>
                  <a:t> endangering the phase-space quality in the accelerating sections of interest</a:t>
                </a:r>
              </a:p>
              <a:p>
                <a:pPr marL="285750" indent="-285750" algn="l">
                  <a:buFont typeface="Arial" panose="020B0604020202020204" pitchFamily="34" charset="0"/>
                  <a:buChar char="•"/>
                </a:pPr>
                <a:r>
                  <a:rPr lang="en-US" sz="1800" b="0" i="0" u="none" strike="noStrike" baseline="0" dirty="0">
                    <a:latin typeface="CMR10"/>
                  </a:rPr>
                  <a:t>To do so, I started to develop a dedicated tracking code studying these effects. Such code is designed to work with simple analytical models that yield a flexible and time-efficient tool.</a:t>
                </a:r>
              </a:p>
              <a:p>
                <a:pPr marL="285750" indent="-285750" algn="l">
                  <a:buFont typeface="Arial" panose="020B0604020202020204" pitchFamily="34" charset="0"/>
                  <a:buChar char="•"/>
                </a:pPr>
                <a:r>
                  <a:rPr lang="en-US" sz="1800" b="0" i="0" u="none" strike="noStrike" baseline="0" dirty="0">
                    <a:latin typeface="CMR10"/>
                  </a:rPr>
                  <a:t>Since the code accounts also for space charge forces through the analytical model for ellipsoidal distributions it is called MILES which stands for “Modeling Instabilities in Linacs with Ellipsoidal Space charge” and it is also a tribute to the jazz musician Miles Davis.</a:t>
                </a:r>
              </a:p>
              <a:p>
                <a:pPr marL="285750" indent="-285750" algn="l">
                  <a:buFont typeface="Arial" panose="020B0604020202020204" pitchFamily="34" charset="0"/>
                  <a:buChar char="•"/>
                </a:pPr>
                <a:r>
                  <a:rPr lang="en-US" sz="1800" b="0" i="0" u="none" strike="noStrike" baseline="0" dirty="0">
                    <a:latin typeface="CMR10"/>
                  </a:rPr>
                  <a:t>In general, the approximations introduced by simplified models for the beam dynamics will reduce the accuracy nevertheless, the results are still acceptable as long as the main aspects of the dynamics are identified and included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The primary applications conceived for MILES are the investigation of tolerances to misaligned linac sections and the design of correction schemes based on steering magnets mitigating the imperfections</a:t>
                </a:r>
              </a:p>
              <a:p>
                <a:pPr marL="285750" indent="-285750" algn="l">
                  <a:buFont typeface="Arial" panose="020B0604020202020204" pitchFamily="34" charset="0"/>
                  <a:buChar char="•"/>
                </a:pPr>
                <a:endParaRPr lang="en-US" sz="1800" b="0" i="0" u="none" strike="noStrike" baseline="0" dirty="0">
                  <a:latin typeface="CMR10"/>
                </a:endParaRPr>
              </a:p>
              <a:p>
                <a:pPr marL="285750" indent="-285750" algn="l">
                  <a:buFont typeface="Arial" panose="020B0604020202020204" pitchFamily="34" charset="0"/>
                  <a:buChar char="•"/>
                </a:pPr>
                <a:endParaRPr lang="en-US" sz="1800" b="0" i="0" u="none" strike="noStrike" baseline="0" dirty="0">
                  <a:latin typeface="CMR10"/>
                </a:endParaRPr>
              </a:p>
              <a:p>
                <a:pPr marL="285750" indent="-285750" algn="l">
                  <a:buFont typeface="Arial" panose="020B0604020202020204" pitchFamily="34" charset="0"/>
                  <a:buChar char="•"/>
                </a:pPr>
                <a:endParaRPr lang="en-US" sz="1800" b="0" i="0" u="none" strike="noStrike" baseline="0" dirty="0">
                  <a:latin typeface="CMR10"/>
                </a:endParaRPr>
              </a:p>
              <a:p>
                <a:pPr marL="0" indent="0" algn="l">
                  <a:buFont typeface="Arial" panose="020B0604020202020204" pitchFamily="34" charset="0"/>
                  <a:buNone/>
                </a:pPr>
                <a:r>
                  <a:rPr lang="en-US" sz="1800" b="0" i="0" u="none" strike="noStrike" baseline="0" dirty="0">
                    <a:latin typeface="CMR10"/>
                  </a:rPr>
                  <a:t>--------</a:t>
                </a:r>
              </a:p>
              <a:p>
                <a:pPr marL="0" indent="0" algn="l">
                  <a:buFont typeface="Arial" panose="020B0604020202020204" pitchFamily="34" charset="0"/>
                  <a:buNone/>
                </a:pPr>
                <a:endParaRPr lang="en-US" sz="1800" b="0" i="0" u="none" strike="noStrike" baseline="0" dirty="0">
                  <a:latin typeface="CMR1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The tool we use is the code MILES that we have developed for studying the effects of transverse </a:t>
                </a:r>
                <a:r>
                  <a:rPr lang="en-US" sz="1800" dirty="0" err="1"/>
                  <a:t>wakefield</a:t>
                </a:r>
                <a:r>
                  <a:rPr lang="en-US" sz="1800" dirty="0"/>
                  <a:t> in linacs</a:t>
                </a:r>
              </a:p>
              <a:p>
                <a:pPr marL="171450" indent="-171450" algn="l">
                  <a:buFont typeface="Arial" panose="020B0604020202020204" pitchFamily="34" charset="0"/>
                  <a:buChar char="•"/>
                </a:pPr>
                <a:r>
                  <a:rPr lang="en-US" sz="1800" dirty="0"/>
                  <a:t>In case anybody is hearing about this for the 1</a:t>
                </a:r>
                <a:r>
                  <a:rPr lang="en-US" sz="1800" baseline="30000" dirty="0"/>
                  <a:t>st</a:t>
                </a:r>
                <a:r>
                  <a:rPr lang="en-US" sz="1800" dirty="0"/>
                  <a:t> time, here is the essential information you need to know about it</a:t>
                </a:r>
              </a:p>
              <a:p>
                <a:pPr marL="171450" indent="-171450" algn="l">
                  <a:buFont typeface="Arial" panose="020B0604020202020204" pitchFamily="34" charset="0"/>
                  <a:buChar char="•"/>
                </a:pPr>
                <a:r>
                  <a:rPr lang="en-US" sz="1800" dirty="0"/>
                  <a:t>MILES is a tracking code including both space charge and dipole </a:t>
                </a:r>
                <a:r>
                  <a:rPr lang="en-US" sz="1800" dirty="0" err="1"/>
                  <a:t>wakefield</a:t>
                </a:r>
                <a:r>
                  <a:rPr lang="en-US" sz="1800" dirty="0"/>
                  <a:t> effects by means of simple analytical models (short run times)</a:t>
                </a:r>
              </a:p>
              <a:p>
                <a:pPr marL="171450" indent="-171450" algn="l">
                  <a:buFont typeface="Arial" panose="020B0604020202020204" pitchFamily="34" charset="0"/>
                  <a:buChar char="•"/>
                </a:pPr>
                <a:r>
                  <a:rPr lang="en-US" sz="1800" dirty="0"/>
                  <a:t>It is primarily conceived for investigate tolerances to alignment errors and the design of correction schemes based on steering magnets</a:t>
                </a:r>
              </a:p>
              <a:p>
                <a:pPr marL="0" indent="0" algn="l">
                  <a:buFont typeface="Arial" panose="020B0604020202020204" pitchFamily="34" charset="0"/>
                  <a:buNone/>
                </a:pPr>
                <a:endParaRPr lang="en-US" sz="1800" b="0" i="0" u="none" strike="noStrike" baseline="0" dirty="0">
                  <a:latin typeface="CMR10"/>
                </a:endParaRPr>
              </a:p>
            </p:txBody>
          </p:sp>
        </mc:Choice>
        <mc:Fallback xmlns="">
          <p:sp>
            <p:nvSpPr>
              <p:cNvPr id="3" name="Segnaposto note 2"/>
              <p:cNvSpPr>
                <a:spLocks noGrp="1"/>
              </p:cNvSpPr>
              <p:nvPr>
                <p:ph type="body" idx="1"/>
              </p:nvPr>
            </p:nvSpPr>
            <p:spPr/>
            <p:txBody>
              <a:bodyPr/>
              <a:lstStyle/>
              <a:p>
                <a:r>
                  <a:rPr lang="en-US" dirty="0"/>
                  <a:t>----</a:t>
                </a:r>
              </a:p>
              <a:p>
                <a:r>
                  <a:rPr lang="en-US" dirty="0" err="1"/>
                  <a:t>Floquet</a:t>
                </a:r>
                <a:r>
                  <a:rPr lang="en-US" dirty="0"/>
                  <a:t> expansion of the longitudinal field on axis</a:t>
                </a:r>
              </a:p>
              <a:p>
                <a:r>
                  <a:rPr lang="en-US" dirty="0"/>
                  <a:t>The fundamental harmonic (</a:t>
                </a:r>
                <a:r>
                  <a:rPr lang="en-US" b="0" i="0">
                    <a:latin typeface="Cambria Math" panose="02040503050406030204" pitchFamily="18" charset="0"/>
                  </a:rPr>
                  <a:t>𝑎_1</a:t>
                </a:r>
                <a:r>
                  <a:rPr lang="en-US" dirty="0"/>
                  <a:t>) is resonant with the beam and provides acceleration</a:t>
                </a:r>
              </a:p>
              <a:p>
                <a:r>
                  <a:rPr lang="en-US" dirty="0"/>
                  <a:t>The non-synchronous harmonics (</a:t>
                </a:r>
                <a:r>
                  <a:rPr lang="en-US" b="0" i="0">
                    <a:latin typeface="Cambria Math" panose="02040503050406030204" pitchFamily="18" charset="0"/>
                  </a:rPr>
                  <a:t>𝑎_𝑛, 𝑛&gt;1</a:t>
                </a:r>
                <a:r>
                  <a:rPr lang="en-US" dirty="0"/>
                  <a:t>) provide transverse focusing</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t>
                </a:r>
              </a:p>
              <a:p>
                <a:pPr marL="171450" indent="-171450">
                  <a:buFont typeface="Arial" panose="020B0604020202020204" pitchFamily="34" charset="0"/>
                  <a:buChar char="•"/>
                </a:pPr>
                <a:r>
                  <a:rPr lang="en-US" dirty="0"/>
                  <a:t>It is well known that high intensity electron beams, such as those employed for radiation sources or linear colliders, are subjected to a strong </a:t>
                </a:r>
                <a:r>
                  <a:rPr lang="en-US" dirty="0" err="1"/>
                  <a:t>wakefield</a:t>
                </a:r>
                <a:r>
                  <a:rPr lang="en-US" dirty="0"/>
                  <a:t> interaction when accelerated in high gradient linacs. This can result in a significant loss in terms of phase space quality or can lead to instabilities such as the Beam Breakup.</a:t>
                </a:r>
              </a:p>
              <a:p>
                <a:pPr marL="171450" indent="-171450">
                  <a:buFont typeface="Arial" panose="020B0604020202020204" pitchFamily="34" charset="0"/>
                  <a:buChar char="•"/>
                </a:pPr>
                <a:r>
                  <a:rPr lang="en-US" u="none" dirty="0"/>
                  <a:t>In this work we describe the development of a custom tracking code meant to investigate the effects of transverse </a:t>
                </a:r>
                <a:r>
                  <a:rPr lang="en-US" u="none" dirty="0" err="1"/>
                  <a:t>wakefields</a:t>
                </a:r>
                <a:r>
                  <a:rPr lang="en-US" u="none" dirty="0"/>
                  <a:t> in </a:t>
                </a:r>
                <a:r>
                  <a:rPr lang="en-US" u="none" dirty="0" err="1"/>
                  <a:t>linacs</a:t>
                </a:r>
                <a:r>
                  <a:rPr lang="en-US" u="none" dirty="0"/>
                  <a:t>. Based on simple models, the code turns out to be very light and flexible with typical run-times below one minute.</a:t>
                </a:r>
              </a:p>
              <a:p>
                <a:pPr marL="171450" indent="-171450">
                  <a:buFont typeface="Arial" panose="020B0604020202020204" pitchFamily="34" charset="0"/>
                  <a:buChar char="•"/>
                </a:pPr>
                <a:r>
                  <a:rPr lang="en-US" u="none" dirty="0"/>
                  <a:t>As the code accounts also for space charge forces through the model of an ellipsoidal beam, we called it MILES which is an acronym for  </a:t>
                </a:r>
                <a:r>
                  <a:rPr lang="en-US" sz="1200" b="0" dirty="0">
                    <a:solidFill>
                      <a:srgbClr val="C00000"/>
                    </a:solidFill>
                  </a:rPr>
                  <a:t>M</a:t>
                </a:r>
                <a:r>
                  <a:rPr lang="en-US" sz="1200" b="0" dirty="0"/>
                  <a:t>odeling</a:t>
                </a:r>
                <a:r>
                  <a:rPr lang="en-US" sz="1200" b="0" dirty="0">
                    <a:solidFill>
                      <a:srgbClr val="C00000"/>
                    </a:solidFill>
                  </a:rPr>
                  <a:t> I</a:t>
                </a:r>
                <a:r>
                  <a:rPr lang="en-US" sz="1200" b="0" dirty="0"/>
                  <a:t>nstabilities</a:t>
                </a:r>
                <a:r>
                  <a:rPr lang="en-US" sz="1200" b="0" dirty="0">
                    <a:solidFill>
                      <a:srgbClr val="C00000"/>
                    </a:solidFill>
                  </a:rPr>
                  <a:t> </a:t>
                </a:r>
                <a:r>
                  <a:rPr lang="en-US" sz="1200" b="0" dirty="0"/>
                  <a:t>in </a:t>
                </a:r>
                <a:r>
                  <a:rPr lang="en-US" sz="1200" b="0" dirty="0" err="1">
                    <a:solidFill>
                      <a:srgbClr val="C00000"/>
                    </a:solidFill>
                  </a:rPr>
                  <a:t>L</a:t>
                </a:r>
                <a:r>
                  <a:rPr lang="en-US" sz="1200" b="0" dirty="0" err="1"/>
                  <a:t>inacs</a:t>
                </a:r>
                <a:r>
                  <a:rPr lang="en-US" sz="1200" b="0" dirty="0">
                    <a:solidFill>
                      <a:srgbClr val="C00000"/>
                    </a:solidFill>
                  </a:rPr>
                  <a:t> </a:t>
                </a:r>
                <a:r>
                  <a:rPr lang="en-US" sz="1200" b="0" dirty="0"/>
                  <a:t>with</a:t>
                </a:r>
                <a:r>
                  <a:rPr lang="en-US" sz="1200" b="0" dirty="0">
                    <a:solidFill>
                      <a:srgbClr val="C00000"/>
                    </a:solidFill>
                  </a:rPr>
                  <a:t> E</a:t>
                </a:r>
                <a:r>
                  <a:rPr lang="en-US" sz="1200" b="0" dirty="0"/>
                  <a:t>llipsoidal</a:t>
                </a:r>
                <a:r>
                  <a:rPr lang="en-US" sz="1200" b="0" dirty="0">
                    <a:solidFill>
                      <a:srgbClr val="C00000"/>
                    </a:solidFill>
                  </a:rPr>
                  <a:t> S</a:t>
                </a:r>
                <a:r>
                  <a:rPr lang="en-US" sz="1200" b="0" dirty="0"/>
                  <a:t>pace charge.</a:t>
                </a:r>
              </a:p>
            </p:txBody>
          </p:sp>
        </mc:Fallback>
      </mc:AlternateContent>
      <p:sp>
        <p:nvSpPr>
          <p:cNvPr id="4" name="Segnaposto numero diapositiva 3"/>
          <p:cNvSpPr>
            <a:spLocks noGrp="1"/>
          </p:cNvSpPr>
          <p:nvPr>
            <p:ph type="sldNum" sz="quarter" idx="5"/>
          </p:nvPr>
        </p:nvSpPr>
        <p:spPr/>
        <p:txBody>
          <a:bodyPr/>
          <a:lstStyle/>
          <a:p>
            <a:fld id="{FA79E7F1-A272-4570-B6C2-95A834B3446D}" type="slidenum">
              <a:rPr lang="en-US" smtClean="0"/>
              <a:t>8</a:t>
            </a:fld>
            <a:endParaRPr lang="en-US"/>
          </a:p>
        </p:txBody>
      </p:sp>
    </p:spTree>
    <p:extLst>
      <p:ext uri="{BB962C8B-B14F-4D97-AF65-F5344CB8AC3E}">
        <p14:creationId xmlns:p14="http://schemas.microsoft.com/office/powerpoint/2010/main" val="85933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CMR10"/>
              </a:rPr>
              <a:t>Writing a new tracking code requires a careful validation process and, accordingly, MILES has been continuously submitted to benchmark tests in comparison with pre-existent codes and models from theory</a:t>
            </a:r>
          </a:p>
          <a:p>
            <a:pPr marL="171450" indent="-171450">
              <a:buFont typeface="Arial" panose="020B0604020202020204" pitchFamily="34" charset="0"/>
              <a:buChar char="•"/>
            </a:pPr>
            <a:r>
              <a:rPr lang="en-US" dirty="0"/>
              <a:t>As a demonstration, here I want to show the benchmark test for the space charge forces</a:t>
            </a:r>
          </a:p>
          <a:p>
            <a:pPr marL="171450" indent="-171450">
              <a:buFont typeface="Arial" panose="020B0604020202020204" pitchFamily="34" charset="0"/>
              <a:buChar char="•"/>
            </a:pPr>
            <a:r>
              <a:rPr lang="en-US" dirty="0"/>
              <a:t>As I mentioned, we apply the model for uniform ellipsoidal charge distributions for which the electrostatic field is known in the literature</a:t>
            </a:r>
          </a:p>
          <a:p>
            <a:pPr marL="171450" indent="-171450">
              <a:buFont typeface="Arial" panose="020B0604020202020204" pitchFamily="34" charset="0"/>
              <a:buChar char="•"/>
            </a:pPr>
            <a:r>
              <a:rPr lang="en-US" dirty="0"/>
              <a:t>Specifically, this equations hold for the beam reference frame, where particles are almost at rest, but can be extended to the laboratory frame by applying a Lorentz transformation</a:t>
            </a:r>
          </a:p>
        </p:txBody>
      </p:sp>
      <p:sp>
        <p:nvSpPr>
          <p:cNvPr id="4" name="Segnaposto numero diapositiva 3"/>
          <p:cNvSpPr>
            <a:spLocks noGrp="1"/>
          </p:cNvSpPr>
          <p:nvPr>
            <p:ph type="sldNum" sz="quarter" idx="5"/>
          </p:nvPr>
        </p:nvSpPr>
        <p:spPr/>
        <p:txBody>
          <a:bodyPr/>
          <a:lstStyle/>
          <a:p>
            <a:fld id="{8FCB4A4F-09BE-491F-B171-900CF43823E8}" type="slidenum">
              <a:rPr lang="en-US" smtClean="0"/>
              <a:t>9</a:t>
            </a:fld>
            <a:endParaRPr lang="en-US"/>
          </a:p>
        </p:txBody>
      </p:sp>
    </p:spTree>
    <p:extLst>
      <p:ext uri="{BB962C8B-B14F-4D97-AF65-F5344CB8AC3E}">
        <p14:creationId xmlns:p14="http://schemas.microsoft.com/office/powerpoint/2010/main" val="4101844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33A8B3-6E28-4172-B654-9450947886B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F6D6A924-042F-4B13-84A3-6EF7BF7D0D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8EA67D6A-5B42-43B1-926B-50D7DCBE0D93}"/>
              </a:ext>
            </a:extLst>
          </p:cNvPr>
          <p:cNvSpPr>
            <a:spLocks noGrp="1"/>
          </p:cNvSpPr>
          <p:nvPr>
            <p:ph type="dt" sz="half" idx="10"/>
          </p:nvPr>
        </p:nvSpPr>
        <p:spPr/>
        <p:txBody>
          <a:bodyPr/>
          <a:lstStyle/>
          <a:p>
            <a:fld id="{98BD454E-C71E-479E-855B-B98A65DEC4A6}" type="datetime1">
              <a:rPr lang="en-US" smtClean="0"/>
              <a:t>10/29/2021</a:t>
            </a:fld>
            <a:endParaRPr lang="en-US"/>
          </a:p>
        </p:txBody>
      </p:sp>
      <p:sp>
        <p:nvSpPr>
          <p:cNvPr id="5" name="Segnaposto piè di pagina 4">
            <a:extLst>
              <a:ext uri="{FF2B5EF4-FFF2-40B4-BE49-F238E27FC236}">
                <a16:creationId xmlns:a16="http://schemas.microsoft.com/office/drawing/2014/main" id="{831AABA7-9995-494B-8B39-0D010232A633}"/>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5FE04611-E950-4706-8899-0789423B23C8}"/>
              </a:ext>
            </a:extLst>
          </p:cNvPr>
          <p:cNvSpPr>
            <a:spLocks noGrp="1"/>
          </p:cNvSpPr>
          <p:nvPr>
            <p:ph type="sldNum" sz="quarter" idx="12"/>
          </p:nvPr>
        </p:nvSpPr>
        <p:spPr/>
        <p:txBody>
          <a:bodyPr/>
          <a:lstStyle/>
          <a:p>
            <a:fld id="{62EE6E3B-1986-4A06-9D04-53EACBB36779}" type="slidenum">
              <a:rPr lang="en-US" smtClean="0"/>
              <a:t>‹N›</a:t>
            </a:fld>
            <a:endParaRPr lang="en-US"/>
          </a:p>
        </p:txBody>
      </p:sp>
    </p:spTree>
    <p:extLst>
      <p:ext uri="{BB962C8B-B14F-4D97-AF65-F5344CB8AC3E}">
        <p14:creationId xmlns:p14="http://schemas.microsoft.com/office/powerpoint/2010/main" val="1031852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AFE3F4-0C6A-40C9-931E-B16F0F919620}"/>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5F7EAD42-C5EE-4EAF-8021-C1BFAE531D0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7CE3D493-8AAA-49DD-9574-E06FB716BB78}"/>
              </a:ext>
            </a:extLst>
          </p:cNvPr>
          <p:cNvSpPr>
            <a:spLocks noGrp="1"/>
          </p:cNvSpPr>
          <p:nvPr>
            <p:ph type="dt" sz="half" idx="10"/>
          </p:nvPr>
        </p:nvSpPr>
        <p:spPr/>
        <p:txBody>
          <a:bodyPr/>
          <a:lstStyle/>
          <a:p>
            <a:fld id="{FBC0DF42-7472-4589-9393-BE6DA8C78C16}" type="datetime1">
              <a:rPr lang="en-US" smtClean="0"/>
              <a:t>10/29/2021</a:t>
            </a:fld>
            <a:endParaRPr lang="en-US"/>
          </a:p>
        </p:txBody>
      </p:sp>
      <p:sp>
        <p:nvSpPr>
          <p:cNvPr id="5" name="Segnaposto piè di pagina 4">
            <a:extLst>
              <a:ext uri="{FF2B5EF4-FFF2-40B4-BE49-F238E27FC236}">
                <a16:creationId xmlns:a16="http://schemas.microsoft.com/office/drawing/2014/main" id="{06ED04F2-8A27-4777-A429-91D6229355CD}"/>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B6DD6347-382C-4B84-BB8E-488FA393C431}"/>
              </a:ext>
            </a:extLst>
          </p:cNvPr>
          <p:cNvSpPr>
            <a:spLocks noGrp="1"/>
          </p:cNvSpPr>
          <p:nvPr>
            <p:ph type="sldNum" sz="quarter" idx="12"/>
          </p:nvPr>
        </p:nvSpPr>
        <p:spPr/>
        <p:txBody>
          <a:bodyPr/>
          <a:lstStyle/>
          <a:p>
            <a:fld id="{62EE6E3B-1986-4A06-9D04-53EACBB36779}" type="slidenum">
              <a:rPr lang="en-US" smtClean="0"/>
              <a:t>‹N›</a:t>
            </a:fld>
            <a:endParaRPr lang="en-US"/>
          </a:p>
        </p:txBody>
      </p:sp>
    </p:spTree>
    <p:extLst>
      <p:ext uri="{BB962C8B-B14F-4D97-AF65-F5344CB8AC3E}">
        <p14:creationId xmlns:p14="http://schemas.microsoft.com/office/powerpoint/2010/main" val="4214456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50F4858-0A60-46A9-AD09-CB60F257F46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F6791D36-A9D2-4E75-A44A-9210C8E0C20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06626707-7870-4912-8239-6FB0399CEA6B}"/>
              </a:ext>
            </a:extLst>
          </p:cNvPr>
          <p:cNvSpPr>
            <a:spLocks noGrp="1"/>
          </p:cNvSpPr>
          <p:nvPr>
            <p:ph type="dt" sz="half" idx="10"/>
          </p:nvPr>
        </p:nvSpPr>
        <p:spPr/>
        <p:txBody>
          <a:bodyPr/>
          <a:lstStyle/>
          <a:p>
            <a:fld id="{C232B214-166C-4FAB-8D15-EE8C66D24F67}" type="datetime1">
              <a:rPr lang="en-US" smtClean="0"/>
              <a:t>10/29/2021</a:t>
            </a:fld>
            <a:endParaRPr lang="en-US"/>
          </a:p>
        </p:txBody>
      </p:sp>
      <p:sp>
        <p:nvSpPr>
          <p:cNvPr id="5" name="Segnaposto piè di pagina 4">
            <a:extLst>
              <a:ext uri="{FF2B5EF4-FFF2-40B4-BE49-F238E27FC236}">
                <a16:creationId xmlns:a16="http://schemas.microsoft.com/office/drawing/2014/main" id="{E9C6E2BF-27EF-4B5F-9336-BAC9610FAAE5}"/>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647A4A10-5D02-4F68-A586-75B3FACACE29}"/>
              </a:ext>
            </a:extLst>
          </p:cNvPr>
          <p:cNvSpPr>
            <a:spLocks noGrp="1"/>
          </p:cNvSpPr>
          <p:nvPr>
            <p:ph type="sldNum" sz="quarter" idx="12"/>
          </p:nvPr>
        </p:nvSpPr>
        <p:spPr/>
        <p:txBody>
          <a:bodyPr/>
          <a:lstStyle/>
          <a:p>
            <a:fld id="{62EE6E3B-1986-4A06-9D04-53EACBB36779}" type="slidenum">
              <a:rPr lang="en-US" smtClean="0"/>
              <a:t>‹N›</a:t>
            </a:fld>
            <a:endParaRPr lang="en-US"/>
          </a:p>
        </p:txBody>
      </p:sp>
    </p:spTree>
    <p:extLst>
      <p:ext uri="{BB962C8B-B14F-4D97-AF65-F5344CB8AC3E}">
        <p14:creationId xmlns:p14="http://schemas.microsoft.com/office/powerpoint/2010/main" val="321342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9A713E-55E1-42D4-B4E9-99914818F06F}"/>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A3922282-AAD2-4F35-9E18-BCA5CC2CB60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712622BB-9DAF-4017-97E2-6B2D09B4C2C5}"/>
              </a:ext>
            </a:extLst>
          </p:cNvPr>
          <p:cNvSpPr>
            <a:spLocks noGrp="1"/>
          </p:cNvSpPr>
          <p:nvPr>
            <p:ph type="dt" sz="half" idx="10"/>
          </p:nvPr>
        </p:nvSpPr>
        <p:spPr/>
        <p:txBody>
          <a:bodyPr/>
          <a:lstStyle/>
          <a:p>
            <a:fld id="{F43A8271-A4B6-4E25-A11E-21E7930E4C16}" type="datetime1">
              <a:rPr lang="en-US" smtClean="0"/>
              <a:t>10/29/2021</a:t>
            </a:fld>
            <a:endParaRPr lang="en-US"/>
          </a:p>
        </p:txBody>
      </p:sp>
      <p:sp>
        <p:nvSpPr>
          <p:cNvPr id="5" name="Segnaposto piè di pagina 4">
            <a:extLst>
              <a:ext uri="{FF2B5EF4-FFF2-40B4-BE49-F238E27FC236}">
                <a16:creationId xmlns:a16="http://schemas.microsoft.com/office/drawing/2014/main" id="{B6A727F9-6305-4344-B368-92E634A318E7}"/>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67ADC9F4-0FAF-4404-AA16-4A8A92336435}"/>
              </a:ext>
            </a:extLst>
          </p:cNvPr>
          <p:cNvSpPr>
            <a:spLocks noGrp="1"/>
          </p:cNvSpPr>
          <p:nvPr>
            <p:ph type="sldNum" sz="quarter" idx="12"/>
          </p:nvPr>
        </p:nvSpPr>
        <p:spPr/>
        <p:txBody>
          <a:bodyPr/>
          <a:lstStyle/>
          <a:p>
            <a:fld id="{62EE6E3B-1986-4A06-9D04-53EACBB36779}" type="slidenum">
              <a:rPr lang="en-US" smtClean="0"/>
              <a:t>‹N›</a:t>
            </a:fld>
            <a:endParaRPr lang="en-US"/>
          </a:p>
        </p:txBody>
      </p:sp>
    </p:spTree>
    <p:extLst>
      <p:ext uri="{BB962C8B-B14F-4D97-AF65-F5344CB8AC3E}">
        <p14:creationId xmlns:p14="http://schemas.microsoft.com/office/powerpoint/2010/main" val="202915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81F0E1-717C-4450-972F-56923364581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2F06C144-DB9F-471C-A89D-629F93000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612A57C-69CC-45CD-85A8-24F45D04436F}"/>
              </a:ext>
            </a:extLst>
          </p:cNvPr>
          <p:cNvSpPr>
            <a:spLocks noGrp="1"/>
          </p:cNvSpPr>
          <p:nvPr>
            <p:ph type="dt" sz="half" idx="10"/>
          </p:nvPr>
        </p:nvSpPr>
        <p:spPr/>
        <p:txBody>
          <a:bodyPr/>
          <a:lstStyle/>
          <a:p>
            <a:fld id="{1C114D9F-AF26-4298-A00D-7854FBF673BF}" type="datetime1">
              <a:rPr lang="en-US" smtClean="0"/>
              <a:t>10/29/2021</a:t>
            </a:fld>
            <a:endParaRPr lang="en-US"/>
          </a:p>
        </p:txBody>
      </p:sp>
      <p:sp>
        <p:nvSpPr>
          <p:cNvPr id="5" name="Segnaposto piè di pagina 4">
            <a:extLst>
              <a:ext uri="{FF2B5EF4-FFF2-40B4-BE49-F238E27FC236}">
                <a16:creationId xmlns:a16="http://schemas.microsoft.com/office/drawing/2014/main" id="{8BABDD85-63CA-4CA7-9510-DFF0F7B16086}"/>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D932B948-0147-4011-A7B5-F2A443A9B18A}"/>
              </a:ext>
            </a:extLst>
          </p:cNvPr>
          <p:cNvSpPr>
            <a:spLocks noGrp="1"/>
          </p:cNvSpPr>
          <p:nvPr>
            <p:ph type="sldNum" sz="quarter" idx="12"/>
          </p:nvPr>
        </p:nvSpPr>
        <p:spPr/>
        <p:txBody>
          <a:bodyPr/>
          <a:lstStyle/>
          <a:p>
            <a:fld id="{62EE6E3B-1986-4A06-9D04-53EACBB36779}" type="slidenum">
              <a:rPr lang="en-US" smtClean="0"/>
              <a:t>‹N›</a:t>
            </a:fld>
            <a:endParaRPr lang="en-US"/>
          </a:p>
        </p:txBody>
      </p:sp>
    </p:spTree>
    <p:extLst>
      <p:ext uri="{BB962C8B-B14F-4D97-AF65-F5344CB8AC3E}">
        <p14:creationId xmlns:p14="http://schemas.microsoft.com/office/powerpoint/2010/main" val="159432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4AF323-3E76-4A8B-93DE-4CE3006267EC}"/>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919F220A-0649-4FC8-8095-2C1BEEAF424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FA63F983-24EF-4BAC-9F00-E2CB2E98B32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60BBFF40-8E09-44B0-9C0A-E9FBF45ED4EF}"/>
              </a:ext>
            </a:extLst>
          </p:cNvPr>
          <p:cNvSpPr>
            <a:spLocks noGrp="1"/>
          </p:cNvSpPr>
          <p:nvPr>
            <p:ph type="dt" sz="half" idx="10"/>
          </p:nvPr>
        </p:nvSpPr>
        <p:spPr/>
        <p:txBody>
          <a:bodyPr/>
          <a:lstStyle/>
          <a:p>
            <a:fld id="{08702EAD-2C67-4188-9EB7-1DF3B3000FA3}" type="datetime1">
              <a:rPr lang="en-US" smtClean="0"/>
              <a:t>10/29/2021</a:t>
            </a:fld>
            <a:endParaRPr lang="en-US"/>
          </a:p>
        </p:txBody>
      </p:sp>
      <p:sp>
        <p:nvSpPr>
          <p:cNvPr id="6" name="Segnaposto piè di pagina 5">
            <a:extLst>
              <a:ext uri="{FF2B5EF4-FFF2-40B4-BE49-F238E27FC236}">
                <a16:creationId xmlns:a16="http://schemas.microsoft.com/office/drawing/2014/main" id="{359A1B78-D5E8-4ED5-B071-5C0B1DAAF5DE}"/>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DC71E21A-049C-4731-A5CC-BC0B9966455C}"/>
              </a:ext>
            </a:extLst>
          </p:cNvPr>
          <p:cNvSpPr>
            <a:spLocks noGrp="1"/>
          </p:cNvSpPr>
          <p:nvPr>
            <p:ph type="sldNum" sz="quarter" idx="12"/>
          </p:nvPr>
        </p:nvSpPr>
        <p:spPr/>
        <p:txBody>
          <a:bodyPr/>
          <a:lstStyle/>
          <a:p>
            <a:fld id="{62EE6E3B-1986-4A06-9D04-53EACBB36779}" type="slidenum">
              <a:rPr lang="en-US" smtClean="0"/>
              <a:t>‹N›</a:t>
            </a:fld>
            <a:endParaRPr lang="en-US"/>
          </a:p>
        </p:txBody>
      </p:sp>
    </p:spTree>
    <p:extLst>
      <p:ext uri="{BB962C8B-B14F-4D97-AF65-F5344CB8AC3E}">
        <p14:creationId xmlns:p14="http://schemas.microsoft.com/office/powerpoint/2010/main" val="256630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DCD736-CC66-49BD-B3D6-5DDF38A3AD6F}"/>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441BE5E5-679D-4B06-8CB8-4EDDA2E64E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ECCF036-BEC6-4C6B-A554-693A92E49E1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D7BF5BC9-D809-42CF-92B0-F0DA667897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E4B7669-45D9-465D-A567-CB7EE345EA6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0318BE0A-BB8F-48B3-A146-AB5286C91104}"/>
              </a:ext>
            </a:extLst>
          </p:cNvPr>
          <p:cNvSpPr>
            <a:spLocks noGrp="1"/>
          </p:cNvSpPr>
          <p:nvPr>
            <p:ph type="dt" sz="half" idx="10"/>
          </p:nvPr>
        </p:nvSpPr>
        <p:spPr/>
        <p:txBody>
          <a:bodyPr/>
          <a:lstStyle/>
          <a:p>
            <a:fld id="{452614D0-21DD-4802-9529-15E5FE31E9A6}" type="datetime1">
              <a:rPr lang="en-US" smtClean="0"/>
              <a:t>10/29/2021</a:t>
            </a:fld>
            <a:endParaRPr lang="en-US"/>
          </a:p>
        </p:txBody>
      </p:sp>
      <p:sp>
        <p:nvSpPr>
          <p:cNvPr id="8" name="Segnaposto piè di pagina 7">
            <a:extLst>
              <a:ext uri="{FF2B5EF4-FFF2-40B4-BE49-F238E27FC236}">
                <a16:creationId xmlns:a16="http://schemas.microsoft.com/office/drawing/2014/main" id="{5C1B90A9-C0E3-450D-98A1-271168C7D03C}"/>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E1576014-82A5-4CA5-8ECA-FAF7E4BCE6C0}"/>
              </a:ext>
            </a:extLst>
          </p:cNvPr>
          <p:cNvSpPr>
            <a:spLocks noGrp="1"/>
          </p:cNvSpPr>
          <p:nvPr>
            <p:ph type="sldNum" sz="quarter" idx="12"/>
          </p:nvPr>
        </p:nvSpPr>
        <p:spPr/>
        <p:txBody>
          <a:bodyPr/>
          <a:lstStyle/>
          <a:p>
            <a:fld id="{62EE6E3B-1986-4A06-9D04-53EACBB36779}" type="slidenum">
              <a:rPr lang="en-US" smtClean="0"/>
              <a:t>‹N›</a:t>
            </a:fld>
            <a:endParaRPr lang="en-US"/>
          </a:p>
        </p:txBody>
      </p:sp>
    </p:spTree>
    <p:extLst>
      <p:ext uri="{BB962C8B-B14F-4D97-AF65-F5344CB8AC3E}">
        <p14:creationId xmlns:p14="http://schemas.microsoft.com/office/powerpoint/2010/main" val="261287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8BED9E-84C7-44E4-AB00-F0B19884D47F}"/>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AC347D5D-92D5-4EF5-8FC9-503378C3D976}"/>
              </a:ext>
            </a:extLst>
          </p:cNvPr>
          <p:cNvSpPr>
            <a:spLocks noGrp="1"/>
          </p:cNvSpPr>
          <p:nvPr>
            <p:ph type="dt" sz="half" idx="10"/>
          </p:nvPr>
        </p:nvSpPr>
        <p:spPr/>
        <p:txBody>
          <a:bodyPr/>
          <a:lstStyle/>
          <a:p>
            <a:fld id="{564395EF-2F1D-4B85-8AD6-A4071C27AB7A}" type="datetime1">
              <a:rPr lang="en-US" smtClean="0"/>
              <a:t>10/29/2021</a:t>
            </a:fld>
            <a:endParaRPr lang="en-US"/>
          </a:p>
        </p:txBody>
      </p:sp>
      <p:sp>
        <p:nvSpPr>
          <p:cNvPr id="4" name="Segnaposto piè di pagina 3">
            <a:extLst>
              <a:ext uri="{FF2B5EF4-FFF2-40B4-BE49-F238E27FC236}">
                <a16:creationId xmlns:a16="http://schemas.microsoft.com/office/drawing/2014/main" id="{BD692976-465C-4126-A8A8-ABF3CC1F7697}"/>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12C2FD4F-6FA3-4367-8BB7-951AAC1419C4}"/>
              </a:ext>
            </a:extLst>
          </p:cNvPr>
          <p:cNvSpPr>
            <a:spLocks noGrp="1"/>
          </p:cNvSpPr>
          <p:nvPr>
            <p:ph type="sldNum" sz="quarter" idx="12"/>
          </p:nvPr>
        </p:nvSpPr>
        <p:spPr/>
        <p:txBody>
          <a:bodyPr/>
          <a:lstStyle/>
          <a:p>
            <a:fld id="{62EE6E3B-1986-4A06-9D04-53EACBB36779}" type="slidenum">
              <a:rPr lang="en-US" smtClean="0"/>
              <a:t>‹N›</a:t>
            </a:fld>
            <a:endParaRPr lang="en-US"/>
          </a:p>
        </p:txBody>
      </p:sp>
    </p:spTree>
    <p:extLst>
      <p:ext uri="{BB962C8B-B14F-4D97-AF65-F5344CB8AC3E}">
        <p14:creationId xmlns:p14="http://schemas.microsoft.com/office/powerpoint/2010/main" val="248278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F6F2311-7D89-4337-97F3-FFFC4DB29E69}"/>
              </a:ext>
            </a:extLst>
          </p:cNvPr>
          <p:cNvSpPr>
            <a:spLocks noGrp="1"/>
          </p:cNvSpPr>
          <p:nvPr>
            <p:ph type="dt" sz="half" idx="10"/>
          </p:nvPr>
        </p:nvSpPr>
        <p:spPr/>
        <p:txBody>
          <a:bodyPr/>
          <a:lstStyle/>
          <a:p>
            <a:fld id="{6A9ADF2A-0BBC-4C7E-9CCD-C127A412A51F}" type="datetime1">
              <a:rPr lang="en-US" smtClean="0"/>
              <a:t>10/29/2021</a:t>
            </a:fld>
            <a:endParaRPr lang="en-US"/>
          </a:p>
        </p:txBody>
      </p:sp>
      <p:sp>
        <p:nvSpPr>
          <p:cNvPr id="3" name="Segnaposto piè di pagina 2">
            <a:extLst>
              <a:ext uri="{FF2B5EF4-FFF2-40B4-BE49-F238E27FC236}">
                <a16:creationId xmlns:a16="http://schemas.microsoft.com/office/drawing/2014/main" id="{3D0655BD-D66F-4CA4-AD28-63E0D188B9D5}"/>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0B8072A6-F8A3-433C-9DEF-75E015C5FF32}"/>
              </a:ext>
            </a:extLst>
          </p:cNvPr>
          <p:cNvSpPr>
            <a:spLocks noGrp="1"/>
          </p:cNvSpPr>
          <p:nvPr>
            <p:ph type="sldNum" sz="quarter" idx="12"/>
          </p:nvPr>
        </p:nvSpPr>
        <p:spPr/>
        <p:txBody>
          <a:bodyPr/>
          <a:lstStyle/>
          <a:p>
            <a:fld id="{62EE6E3B-1986-4A06-9D04-53EACBB36779}" type="slidenum">
              <a:rPr lang="en-US" smtClean="0"/>
              <a:t>‹N›</a:t>
            </a:fld>
            <a:endParaRPr lang="en-US"/>
          </a:p>
        </p:txBody>
      </p:sp>
    </p:spTree>
    <p:extLst>
      <p:ext uri="{BB962C8B-B14F-4D97-AF65-F5344CB8AC3E}">
        <p14:creationId xmlns:p14="http://schemas.microsoft.com/office/powerpoint/2010/main" val="714312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94F4ED-6533-4412-B5D6-B4BF45A9311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8A0C3131-3BCF-41BE-BBE2-3ADFEE231E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E4700D52-6755-496C-B521-1C60B2F30E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99ADB98-8A79-402F-A2F5-61F8BDCF8EF4}"/>
              </a:ext>
            </a:extLst>
          </p:cNvPr>
          <p:cNvSpPr>
            <a:spLocks noGrp="1"/>
          </p:cNvSpPr>
          <p:nvPr>
            <p:ph type="dt" sz="half" idx="10"/>
          </p:nvPr>
        </p:nvSpPr>
        <p:spPr/>
        <p:txBody>
          <a:bodyPr/>
          <a:lstStyle/>
          <a:p>
            <a:fld id="{00757337-94FE-4192-B8BD-710E31866530}" type="datetime1">
              <a:rPr lang="en-US" smtClean="0"/>
              <a:t>10/29/2021</a:t>
            </a:fld>
            <a:endParaRPr lang="en-US"/>
          </a:p>
        </p:txBody>
      </p:sp>
      <p:sp>
        <p:nvSpPr>
          <p:cNvPr id="6" name="Segnaposto piè di pagina 5">
            <a:extLst>
              <a:ext uri="{FF2B5EF4-FFF2-40B4-BE49-F238E27FC236}">
                <a16:creationId xmlns:a16="http://schemas.microsoft.com/office/drawing/2014/main" id="{8BCBDB6E-0647-4A2F-A8AC-1EF79C268A3A}"/>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78D21A5C-6079-4E3E-9B41-D1B630D8A93C}"/>
              </a:ext>
            </a:extLst>
          </p:cNvPr>
          <p:cNvSpPr>
            <a:spLocks noGrp="1"/>
          </p:cNvSpPr>
          <p:nvPr>
            <p:ph type="sldNum" sz="quarter" idx="12"/>
          </p:nvPr>
        </p:nvSpPr>
        <p:spPr/>
        <p:txBody>
          <a:bodyPr/>
          <a:lstStyle/>
          <a:p>
            <a:fld id="{62EE6E3B-1986-4A06-9D04-53EACBB36779}" type="slidenum">
              <a:rPr lang="en-US" smtClean="0"/>
              <a:t>‹N›</a:t>
            </a:fld>
            <a:endParaRPr lang="en-US"/>
          </a:p>
        </p:txBody>
      </p:sp>
    </p:spTree>
    <p:extLst>
      <p:ext uri="{BB962C8B-B14F-4D97-AF65-F5344CB8AC3E}">
        <p14:creationId xmlns:p14="http://schemas.microsoft.com/office/powerpoint/2010/main" val="98676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CCB764-AD52-466B-A7CA-7118970D2AA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7EFFEDB1-0BCC-4F4B-936A-7E00E53D0B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id="{6A175406-A3EB-406A-A767-7EC5C91F6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435712C-C474-403D-9A9B-1C970F3F8D30}"/>
              </a:ext>
            </a:extLst>
          </p:cNvPr>
          <p:cNvSpPr>
            <a:spLocks noGrp="1"/>
          </p:cNvSpPr>
          <p:nvPr>
            <p:ph type="dt" sz="half" idx="10"/>
          </p:nvPr>
        </p:nvSpPr>
        <p:spPr/>
        <p:txBody>
          <a:bodyPr/>
          <a:lstStyle/>
          <a:p>
            <a:fld id="{71DBC7F0-F814-4641-A6DC-C1ADC9A77809}" type="datetime1">
              <a:rPr lang="en-US" smtClean="0"/>
              <a:t>10/29/2021</a:t>
            </a:fld>
            <a:endParaRPr lang="en-US"/>
          </a:p>
        </p:txBody>
      </p:sp>
      <p:sp>
        <p:nvSpPr>
          <p:cNvPr id="6" name="Segnaposto piè di pagina 5">
            <a:extLst>
              <a:ext uri="{FF2B5EF4-FFF2-40B4-BE49-F238E27FC236}">
                <a16:creationId xmlns:a16="http://schemas.microsoft.com/office/drawing/2014/main" id="{B7DB7063-EE78-4BFC-8D14-D1CBD2AEEC60}"/>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CDB4DB0C-E499-41F7-8238-4C210E763C84}"/>
              </a:ext>
            </a:extLst>
          </p:cNvPr>
          <p:cNvSpPr>
            <a:spLocks noGrp="1"/>
          </p:cNvSpPr>
          <p:nvPr>
            <p:ph type="sldNum" sz="quarter" idx="12"/>
          </p:nvPr>
        </p:nvSpPr>
        <p:spPr/>
        <p:txBody>
          <a:bodyPr/>
          <a:lstStyle/>
          <a:p>
            <a:fld id="{62EE6E3B-1986-4A06-9D04-53EACBB36779}" type="slidenum">
              <a:rPr lang="en-US" smtClean="0"/>
              <a:t>‹N›</a:t>
            </a:fld>
            <a:endParaRPr lang="en-US"/>
          </a:p>
        </p:txBody>
      </p:sp>
    </p:spTree>
    <p:extLst>
      <p:ext uri="{BB962C8B-B14F-4D97-AF65-F5344CB8AC3E}">
        <p14:creationId xmlns:p14="http://schemas.microsoft.com/office/powerpoint/2010/main" val="3642756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99C34BF-4FB6-4BB7-9888-AF8271814B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F3DF3040-5197-4351-8D9E-51AEC54490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D0530F2A-1DCD-4B1A-93F6-F1A090EFAB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DD6D6-DDE0-4250-B6F7-58D0242B1304}" type="datetime1">
              <a:rPr lang="en-US" smtClean="0"/>
              <a:t>10/29/2021</a:t>
            </a:fld>
            <a:endParaRPr lang="en-US"/>
          </a:p>
        </p:txBody>
      </p:sp>
      <p:sp>
        <p:nvSpPr>
          <p:cNvPr id="5" name="Segnaposto piè di pagina 4">
            <a:extLst>
              <a:ext uri="{FF2B5EF4-FFF2-40B4-BE49-F238E27FC236}">
                <a16:creationId xmlns:a16="http://schemas.microsoft.com/office/drawing/2014/main" id="{1E650E00-DC0F-478E-AE93-F06452FA13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90489B6F-DBE4-4BB1-9708-4368AFB4F9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E6E3B-1986-4A06-9D04-53EACBB36779}" type="slidenum">
              <a:rPr lang="en-US" smtClean="0"/>
              <a:t>‹N›</a:t>
            </a:fld>
            <a:endParaRPr lang="en-US"/>
          </a:p>
        </p:txBody>
      </p:sp>
    </p:spTree>
    <p:extLst>
      <p:ext uri="{BB962C8B-B14F-4D97-AF65-F5344CB8AC3E}">
        <p14:creationId xmlns:p14="http://schemas.microsoft.com/office/powerpoint/2010/main" val="3195807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40.png"/><Relationship Id="rId3" Type="http://schemas.openxmlformats.org/officeDocument/2006/relationships/image" Target="../media/image68.png"/><Relationship Id="rId7" Type="http://schemas.openxmlformats.org/officeDocument/2006/relationships/image" Target="../media/image26.jpeg"/><Relationship Id="rId12" Type="http://schemas.openxmlformats.org/officeDocument/2006/relationships/image" Target="../media/image33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image" Target="../media/image71.png"/><Relationship Id="rId5" Type="http://schemas.openxmlformats.org/officeDocument/2006/relationships/image" Target="../media/image681.png"/><Relationship Id="rId10" Type="http://schemas.openxmlformats.org/officeDocument/2006/relationships/image" Target="../media/image70.png"/><Relationship Id="rId4" Type="http://schemas.openxmlformats.org/officeDocument/2006/relationships/image" Target="../media/image281.png"/><Relationship Id="rId9" Type="http://schemas.openxmlformats.org/officeDocument/2006/relationships/image" Target="../media/image69.png"/><Relationship Id="rId14" Type="http://schemas.openxmlformats.org/officeDocument/2006/relationships/image" Target="../media/image72.png"/></Relationships>
</file>

<file path=ppt/slides/_rels/slide11.xml.rels><?xml version="1.0" encoding="UTF-8" standalone="yes"?>
<Relationships xmlns="http://schemas.openxmlformats.org/package/2006/relationships"><Relationship Id="rId18" Type="http://schemas.openxmlformats.org/officeDocument/2006/relationships/image" Target="../media/image74.png"/><Relationship Id="rId3" Type="http://schemas.openxmlformats.org/officeDocument/2006/relationships/image" Target="../media/image73.png"/><Relationship Id="rId21" Type="http://schemas.openxmlformats.org/officeDocument/2006/relationships/image" Target="../media/image520.png"/><Relationship Id="rId7" Type="http://schemas.openxmlformats.org/officeDocument/2006/relationships/image" Target="../media/image25.png"/><Relationship Id="rId17" Type="http://schemas.openxmlformats.org/officeDocument/2006/relationships/image" Target="../media/image120.png"/><Relationship Id="rId2" Type="http://schemas.openxmlformats.org/officeDocument/2006/relationships/notesSlide" Target="../notesSlides/notesSlide11.xml"/><Relationship Id="rId20" Type="http://schemas.openxmlformats.org/officeDocument/2006/relationships/image" Target="../media/image76.pn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png"/><Relationship Id="rId19" Type="http://schemas.openxmlformats.org/officeDocument/2006/relationships/image" Target="../media/image75.png"/><Relationship Id="rId4" Type="http://schemas.openxmlformats.org/officeDocument/2006/relationships/image" Target="../media/image590.png"/></Relationships>
</file>

<file path=ppt/slides/_rels/slide1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25.png"/><Relationship Id="rId7" Type="http://schemas.openxmlformats.org/officeDocument/2006/relationships/image" Target="../media/image7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77.png"/><Relationship Id="rId11" Type="http://schemas.openxmlformats.org/officeDocument/2006/relationships/image" Target="../media/image82.jpeg"/><Relationship Id="rId5" Type="http://schemas.openxmlformats.org/officeDocument/2006/relationships/image" Target="../media/image2.png"/><Relationship Id="rId10" Type="http://schemas.openxmlformats.org/officeDocument/2006/relationships/image" Target="../media/image81.png"/><Relationship Id="rId4" Type="http://schemas.openxmlformats.org/officeDocument/2006/relationships/image" Target="../media/image26.jpeg"/><Relationship Id="rId9" Type="http://schemas.openxmlformats.org/officeDocument/2006/relationships/image" Target="../media/image80.png"/></Relationships>
</file>

<file path=ppt/slides/_rels/slide13.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6.png"/><Relationship Id="rId18" Type="http://schemas.openxmlformats.org/officeDocument/2006/relationships/image" Target="../media/image26.jpeg"/><Relationship Id="rId3" Type="http://schemas.openxmlformats.org/officeDocument/2006/relationships/image" Target="../media/image83.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25.png"/><Relationship Id="rId2" Type="http://schemas.openxmlformats.org/officeDocument/2006/relationships/notesSlide" Target="../notesSlides/notesSlide13.xml"/><Relationship Id="rId16" Type="http://schemas.openxmlformats.org/officeDocument/2006/relationships/image" Target="../media/image81.png"/><Relationship Id="rId1" Type="http://schemas.openxmlformats.org/officeDocument/2006/relationships/slideLayout" Target="../slideLayouts/slideLayout6.xml"/><Relationship Id="rId6" Type="http://schemas.openxmlformats.org/officeDocument/2006/relationships/image" Target="../media/image89.png"/><Relationship Id="rId11" Type="http://schemas.openxmlformats.org/officeDocument/2006/relationships/image" Target="../media/image91.png"/><Relationship Id="rId5" Type="http://schemas.openxmlformats.org/officeDocument/2006/relationships/image" Target="../media/image88.png"/><Relationship Id="rId15" Type="http://schemas.openxmlformats.org/officeDocument/2006/relationships/image" Target="../media/image93.png"/><Relationship Id="rId10" Type="http://schemas.openxmlformats.org/officeDocument/2006/relationships/image" Target="../media/image87.png"/><Relationship Id="rId19" Type="http://schemas.openxmlformats.org/officeDocument/2006/relationships/image" Target="../media/image2.png"/><Relationship Id="rId4" Type="http://schemas.openxmlformats.org/officeDocument/2006/relationships/image" Target="../media/image84.png"/><Relationship Id="rId9" Type="http://schemas.openxmlformats.org/officeDocument/2006/relationships/image" Target="../media/image86.png"/><Relationship Id="rId14" Type="http://schemas.openxmlformats.org/officeDocument/2006/relationships/image" Target="../media/image92.png"/></Relationships>
</file>

<file path=ppt/slides/_rels/slide14.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4.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02.png"/><Relationship Id="rId11" Type="http://schemas.openxmlformats.org/officeDocument/2006/relationships/image" Target="../media/image2.png"/><Relationship Id="rId5" Type="http://schemas.openxmlformats.org/officeDocument/2006/relationships/image" Target="../media/image101.png"/><Relationship Id="rId10" Type="http://schemas.openxmlformats.org/officeDocument/2006/relationships/image" Target="../media/image26.jpeg"/><Relationship Id="rId4" Type="http://schemas.openxmlformats.org/officeDocument/2006/relationships/image" Target="../media/image10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001.png"/><Relationship Id="rId5" Type="http://schemas.openxmlformats.org/officeDocument/2006/relationships/image" Target="../media/image26.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350.png"/><Relationship Id="rId18" Type="http://schemas.openxmlformats.org/officeDocument/2006/relationships/image" Target="../media/image391.png"/><Relationship Id="rId3" Type="http://schemas.openxmlformats.org/officeDocument/2006/relationships/image" Target="../media/image2.png"/><Relationship Id="rId7" Type="http://schemas.openxmlformats.org/officeDocument/2006/relationships/image" Target="../media/image97.png"/><Relationship Id="rId12" Type="http://schemas.openxmlformats.org/officeDocument/2006/relationships/image" Target="../media/image106.png"/><Relationship Id="rId17" Type="http://schemas.openxmlformats.org/officeDocument/2006/relationships/image" Target="../media/image110.png"/><Relationship Id="rId2" Type="http://schemas.openxmlformats.org/officeDocument/2006/relationships/notesSlide" Target="../notesSlides/notesSlide17.xml"/><Relationship Id="rId16" Type="http://schemas.openxmlformats.org/officeDocument/2006/relationships/image" Target="../media/image109.png"/><Relationship Id="rId1" Type="http://schemas.openxmlformats.org/officeDocument/2006/relationships/slideLayout" Target="../slideLayouts/slideLayout6.xml"/><Relationship Id="rId6" Type="http://schemas.openxmlformats.org/officeDocument/2006/relationships/image" Target="../media/image260.png"/><Relationship Id="rId11" Type="http://schemas.openxmlformats.org/officeDocument/2006/relationships/image" Target="../media/image105.png"/><Relationship Id="rId5" Type="http://schemas.openxmlformats.org/officeDocument/2006/relationships/image" Target="../media/image25.png"/><Relationship Id="rId15" Type="http://schemas.openxmlformats.org/officeDocument/2006/relationships/image" Target="../media/image108.png"/><Relationship Id="rId10" Type="http://schemas.openxmlformats.org/officeDocument/2006/relationships/image" Target="../media/image103.png"/><Relationship Id="rId4" Type="http://schemas.openxmlformats.org/officeDocument/2006/relationships/image" Target="../media/image26.jpeg"/><Relationship Id="rId9" Type="http://schemas.openxmlformats.org/officeDocument/2006/relationships/image" Target="../media/image99.png"/><Relationship Id="rId14" Type="http://schemas.openxmlformats.org/officeDocument/2006/relationships/image" Target="../media/image107.png"/></Relationships>
</file>

<file path=ppt/slides/_rels/slide19.xml.rels><?xml version="1.0" encoding="UTF-8" standalone="yes"?>
<Relationships xmlns="http://schemas.openxmlformats.org/package/2006/relationships"><Relationship Id="rId13" Type="http://schemas.openxmlformats.org/officeDocument/2006/relationships/image" Target="../media/image114.png"/><Relationship Id="rId3" Type="http://schemas.openxmlformats.org/officeDocument/2006/relationships/image" Target="../media/image111.png"/><Relationship Id="rId7" Type="http://schemas.openxmlformats.org/officeDocument/2006/relationships/image" Target="../media/image112.png"/><Relationship Id="rId12" Type="http://schemas.openxmlformats.org/officeDocument/2006/relationships/image" Target="../media/image113.png"/><Relationship Id="rId2" Type="http://schemas.openxmlformats.org/officeDocument/2006/relationships/image" Target="../media/image5100.png"/><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560.png"/><Relationship Id="rId5" Type="http://schemas.openxmlformats.org/officeDocument/2006/relationships/image" Target="../media/image26.jpeg"/><Relationship Id="rId10" Type="http://schemas.openxmlformats.org/officeDocument/2006/relationships/image" Target="../media/image550.png"/><Relationship Id="rId4" Type="http://schemas.openxmlformats.org/officeDocument/2006/relationships/image" Target="../media/image2.png"/><Relationship Id="rId14" Type="http://schemas.openxmlformats.org/officeDocument/2006/relationships/image" Target="../media/image11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image" Target="../media/image10.png"/><Relationship Id="rId5" Type="http://schemas.openxmlformats.org/officeDocument/2006/relationships/image" Target="../media/image1.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810.png"/><Relationship Id="rId13" Type="http://schemas.openxmlformats.org/officeDocument/2006/relationships/image" Target="../media/image26.jpeg"/><Relationship Id="rId18" Type="http://schemas.openxmlformats.org/officeDocument/2006/relationships/image" Target="../media/image53.png"/><Relationship Id="rId3" Type="http://schemas.openxmlformats.org/officeDocument/2006/relationships/image" Target="../media/image116.png"/><Relationship Id="rId21" Type="http://schemas.openxmlformats.org/officeDocument/2006/relationships/image" Target="../media/image119.png"/><Relationship Id="rId12" Type="http://schemas.openxmlformats.org/officeDocument/2006/relationships/image" Target="../media/image2.png"/><Relationship Id="rId17" Type="http://schemas.openxmlformats.org/officeDocument/2006/relationships/image" Target="../media/image46.png"/><Relationship Id="rId2" Type="http://schemas.openxmlformats.org/officeDocument/2006/relationships/notesSlide" Target="../notesSlides/notesSlide18.xml"/><Relationship Id="rId16" Type="http://schemas.openxmlformats.org/officeDocument/2006/relationships/image" Target="../media/image25.png"/><Relationship Id="rId20" Type="http://schemas.openxmlformats.org/officeDocument/2006/relationships/image" Target="../media/image118.png"/><Relationship Id="rId1" Type="http://schemas.openxmlformats.org/officeDocument/2006/relationships/slideLayout" Target="../slideLayouts/slideLayout6.xml"/><Relationship Id="rId6" Type="http://schemas.openxmlformats.org/officeDocument/2006/relationships/image" Target="../media/image800.png"/><Relationship Id="rId11" Type="http://schemas.openxmlformats.org/officeDocument/2006/relationships/image" Target="../media/image1380.png"/><Relationship Id="rId5" Type="http://schemas.openxmlformats.org/officeDocument/2006/relationships/image" Target="../media/image700.png"/><Relationship Id="rId15" Type="http://schemas.openxmlformats.org/officeDocument/2006/relationships/image" Target="../media/image45.png"/><Relationship Id="rId10" Type="http://schemas.openxmlformats.org/officeDocument/2006/relationships/image" Target="../media/image1000.png"/><Relationship Id="rId19" Type="http://schemas.openxmlformats.org/officeDocument/2006/relationships/image" Target="../media/image117.png"/><Relationship Id="rId4" Type="http://schemas.openxmlformats.org/officeDocument/2006/relationships/image" Target="../media/image1210.png"/><Relationship Id="rId9" Type="http://schemas.openxmlformats.org/officeDocument/2006/relationships/image" Target="../media/image900.png"/><Relationship Id="rId14" Type="http://schemas.openxmlformats.org/officeDocument/2006/relationships/image" Target="../media/image52.png"/><Relationship Id="rId22" Type="http://schemas.openxmlformats.org/officeDocument/2006/relationships/image" Target="../media/image121.png"/></Relationships>
</file>

<file path=ppt/slides/_rels/slide21.xml.rels><?xml version="1.0" encoding="UTF-8" standalone="yes"?>
<Relationships xmlns="http://schemas.openxmlformats.org/package/2006/relationships"><Relationship Id="rId8" Type="http://schemas.openxmlformats.org/officeDocument/2006/relationships/image" Target="../media/image8100.png"/><Relationship Id="rId13" Type="http://schemas.openxmlformats.org/officeDocument/2006/relationships/image" Target="../media/image26.jpeg"/><Relationship Id="rId18" Type="http://schemas.openxmlformats.org/officeDocument/2006/relationships/image" Target="../media/image125.png"/><Relationship Id="rId12" Type="http://schemas.openxmlformats.org/officeDocument/2006/relationships/image" Target="../media/image2.png"/><Relationship Id="rId17" Type="http://schemas.openxmlformats.org/officeDocument/2006/relationships/image" Target="../media/image124.png"/><Relationship Id="rId2" Type="http://schemas.openxmlformats.org/officeDocument/2006/relationships/notesSlide" Target="../notesSlides/notesSlide19.xml"/><Relationship Id="rId16" Type="http://schemas.openxmlformats.org/officeDocument/2006/relationships/image" Target="../media/image123.png"/><Relationship Id="rId1" Type="http://schemas.openxmlformats.org/officeDocument/2006/relationships/slideLayout" Target="../slideLayouts/slideLayout6.xml"/><Relationship Id="rId6" Type="http://schemas.openxmlformats.org/officeDocument/2006/relationships/image" Target="../media/image8000.png"/><Relationship Id="rId11" Type="http://schemas.openxmlformats.org/officeDocument/2006/relationships/image" Target="../media/image840.png"/><Relationship Id="rId5" Type="http://schemas.openxmlformats.org/officeDocument/2006/relationships/image" Target="../media/image7000.png"/><Relationship Id="rId15" Type="http://schemas.openxmlformats.org/officeDocument/2006/relationships/image" Target="../media/image122.png"/><Relationship Id="rId10" Type="http://schemas.openxmlformats.org/officeDocument/2006/relationships/image" Target="../media/image1002.png"/><Relationship Id="rId9" Type="http://schemas.openxmlformats.org/officeDocument/2006/relationships/image" Target="../media/image9000.png"/><Relationship Id="rId1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7.png"/><Relationship Id="rId7" Type="http://schemas.openxmlformats.org/officeDocument/2006/relationships/image" Target="../media/image116.png"/><Relationship Id="rId2" Type="http://schemas.openxmlformats.org/officeDocument/2006/relationships/image" Target="../media/image126.png"/><Relationship Id="rId1" Type="http://schemas.openxmlformats.org/officeDocument/2006/relationships/slideLayout" Target="../slideLayouts/slideLayout6.xml"/><Relationship Id="rId6" Type="http://schemas.openxmlformats.org/officeDocument/2006/relationships/image" Target="../media/image129.png"/><Relationship Id="rId11" Type="http://schemas.openxmlformats.org/officeDocument/2006/relationships/image" Target="../media/image52.png"/><Relationship Id="rId5" Type="http://schemas.openxmlformats.org/officeDocument/2006/relationships/image" Target="../media/image410.png"/><Relationship Id="rId10" Type="http://schemas.openxmlformats.org/officeDocument/2006/relationships/image" Target="../media/image46.png"/><Relationship Id="rId4" Type="http://schemas.openxmlformats.org/officeDocument/2006/relationships/image" Target="../media/image128.png"/><Relationship Id="rId9" Type="http://schemas.openxmlformats.org/officeDocument/2006/relationships/image" Target="../media/image131.png"/></Relationships>
</file>

<file path=ppt/slides/_rels/slide2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6.xml"/><Relationship Id="rId4" Type="http://schemas.openxmlformats.org/officeDocument/2006/relationships/image" Target="../media/image1300.png"/></Relationships>
</file>

<file path=ppt/slides/_rels/slide2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6.xml"/><Relationship Id="rId5" Type="http://schemas.openxmlformats.org/officeDocument/2006/relationships/image" Target="../media/image510.png"/><Relationship Id="rId4" Type="http://schemas.openxmlformats.org/officeDocument/2006/relationships/image" Target="../media/image136.png"/></Relationships>
</file>

<file path=ppt/slides/_rels/slide25.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137.png"/><Relationship Id="rId1" Type="http://schemas.openxmlformats.org/officeDocument/2006/relationships/slideLayout" Target="../slideLayouts/slideLayout6.xml"/><Relationship Id="rId4" Type="http://schemas.openxmlformats.org/officeDocument/2006/relationships/image" Target="../media/image138.png"/></Relationships>
</file>

<file path=ppt/slides/_rels/slide26.xml.rels><?xml version="1.0" encoding="UTF-8" standalone="yes"?>
<Relationships xmlns="http://schemas.openxmlformats.org/package/2006/relationships"><Relationship Id="rId8" Type="http://schemas.openxmlformats.org/officeDocument/2006/relationships/image" Target="../media/image430.png"/><Relationship Id="rId13" Type="http://schemas.openxmlformats.org/officeDocument/2006/relationships/image" Target="../media/image143.png"/><Relationship Id="rId3" Type="http://schemas.openxmlformats.org/officeDocument/2006/relationships/image" Target="../media/image140.png"/><Relationship Id="rId7" Type="http://schemas.openxmlformats.org/officeDocument/2006/relationships/image" Target="../media/image142.png"/><Relationship Id="rId12" Type="http://schemas.openxmlformats.org/officeDocument/2006/relationships/image" Target="../media/image25.png"/><Relationship Id="rId2" Type="http://schemas.openxmlformats.org/officeDocument/2006/relationships/image" Target="../media/image139.png"/><Relationship Id="rId1" Type="http://schemas.openxmlformats.org/officeDocument/2006/relationships/slideLayout" Target="../slideLayouts/slideLayout6.xml"/><Relationship Id="rId6" Type="http://schemas.openxmlformats.org/officeDocument/2006/relationships/image" Target="../media/image431.png"/><Relationship Id="rId11" Type="http://schemas.openxmlformats.org/officeDocument/2006/relationships/image" Target="../media/image26.jpeg"/><Relationship Id="rId5" Type="http://schemas.openxmlformats.org/officeDocument/2006/relationships/image" Target="../media/image141.png"/><Relationship Id="rId10" Type="http://schemas.openxmlformats.org/officeDocument/2006/relationships/image" Target="../media/image2.png"/><Relationship Id="rId4" Type="http://schemas.openxmlformats.org/officeDocument/2006/relationships/image" Target="../media/image390.png"/><Relationship Id="rId9" Type="http://schemas.openxmlformats.org/officeDocument/2006/relationships/image" Target="../media/image111.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5.png"/><Relationship Id="rId18" Type="http://schemas.openxmlformats.org/officeDocument/2006/relationships/image" Target="../media/image25.png"/><Relationship Id="rId3" Type="http://schemas.openxmlformats.org/officeDocument/2006/relationships/image" Target="../media/image201.png"/><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image" Target="../media/image2.png"/><Relationship Id="rId2" Type="http://schemas.openxmlformats.org/officeDocument/2006/relationships/notesSlide" Target="../notesSlides/notesSlide5.xml"/><Relationship Id="rId16"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3.emf"/><Relationship Id="rId5" Type="http://schemas.openxmlformats.org/officeDocument/2006/relationships/image" Target="../media/image29.png"/><Relationship Id="rId15" Type="http://schemas.openxmlformats.org/officeDocument/2006/relationships/image" Target="../media/image37.png"/><Relationship Id="rId10" Type="http://schemas.openxmlformats.org/officeDocument/2006/relationships/image" Target="../media/image262.png"/><Relationship Id="rId4" Type="http://schemas.openxmlformats.org/officeDocument/2006/relationships/image" Target="../media/image28.png"/><Relationship Id="rId9" Type="http://schemas.openxmlformats.org/officeDocument/2006/relationships/image" Target="../media/image32.pn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13" Type="http://schemas.openxmlformats.org/officeDocument/2006/relationships/image" Target="../media/image26.jpeg"/><Relationship Id="rId3" Type="http://schemas.openxmlformats.org/officeDocument/2006/relationships/image" Target="../media/image39.png"/><Relationship Id="rId7" Type="http://schemas.openxmlformats.org/officeDocument/2006/relationships/image" Target="../media/image42.pn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381.png"/><Relationship Id="rId5" Type="http://schemas.openxmlformats.org/officeDocument/2006/relationships/image" Target="../media/image40.png"/><Relationship Id="rId15" Type="http://schemas.openxmlformats.org/officeDocument/2006/relationships/image" Target="../media/image44.png"/><Relationship Id="rId10" Type="http://schemas.openxmlformats.org/officeDocument/2006/relationships/image" Target="../media/image43.png"/><Relationship Id="rId4" Type="http://schemas.openxmlformats.org/officeDocument/2006/relationships/image" Target="../media/image331.png"/><Relationship Id="rId9" Type="http://schemas.openxmlformats.org/officeDocument/2006/relationships/image" Target="../media/image433.png"/><Relationship Id="rId1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32.png"/><Relationship Id="rId21" Type="http://schemas.openxmlformats.org/officeDocument/2006/relationships/image" Target="../media/image2.png"/><Relationship Id="rId7" Type="http://schemas.openxmlformats.org/officeDocument/2006/relationships/image" Target="../media/image47.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notesSlide" Target="../notesSlides/notesSlide7.xml"/><Relationship Id="rId16" Type="http://schemas.openxmlformats.org/officeDocument/2006/relationships/image" Target="../media/image55.png"/><Relationship Id="rId20"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420.png"/><Relationship Id="rId11" Type="http://schemas.openxmlformats.org/officeDocument/2006/relationships/image" Target="../media/image50.png"/><Relationship Id="rId5" Type="http://schemas.openxmlformats.org/officeDocument/2006/relationships/image" Target="../media/image46.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25.png"/><Relationship Id="rId4" Type="http://schemas.openxmlformats.org/officeDocument/2006/relationships/image" Target="../media/image45.png"/><Relationship Id="rId9" Type="http://schemas.openxmlformats.org/officeDocument/2006/relationships/image" Target="../media/image480.png"/><Relationship Id="rId14" Type="http://schemas.openxmlformats.org/officeDocument/2006/relationships/image" Target="../media/image53.png"/></Relationships>
</file>

<file path=ppt/slides/_rels/slide8.xml.rels><?xml version="1.0" encoding="UTF-8" standalone="yes"?>
<Relationships xmlns="http://schemas.openxmlformats.org/package/2006/relationships"><Relationship Id="rId8" Type="http://schemas.openxmlformats.org/officeDocument/2006/relationships/hyperlink" Target="https://drive.google.com/file/d/1IoCCeU7RgU-LGbu9dPHawCceJN6KTCIH/view" TargetMode="External"/><Relationship Id="rId3" Type="http://schemas.openxmlformats.org/officeDocument/2006/relationships/image" Target="../media/image25.png"/><Relationship Id="rId7" Type="http://schemas.openxmlformats.org/officeDocument/2006/relationships/image" Target="../media/image58.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70.png"/><Relationship Id="rId11" Type="http://schemas.openxmlformats.org/officeDocument/2006/relationships/image" Target="../media/image59.png"/><Relationship Id="rId5" Type="http://schemas.openxmlformats.org/officeDocument/2006/relationships/image" Target="../media/image26.jpeg"/><Relationship Id="rId10" Type="http://schemas.openxmlformats.org/officeDocument/2006/relationships/hyperlink" Target="https://epaper.kek.jp/ipac2021/papers/wepab238.pdf" TargetMode="External"/><Relationship Id="rId4" Type="http://schemas.openxmlformats.org/officeDocument/2006/relationships/image" Target="../media/image2.png"/><Relationship Id="rId9" Type="http://schemas.openxmlformats.org/officeDocument/2006/relationships/hyperlink" Target="https://drive.google.com/file/d/1rR6CLEi3tcpxW_g_pnHh6YA7IcidqPBT/view"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174.png"/><Relationship Id="rId7" Type="http://schemas.openxmlformats.org/officeDocument/2006/relationships/image" Target="../media/image25.png"/><Relationship Id="rId12"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6.jpeg"/><Relationship Id="rId11" Type="http://schemas.openxmlformats.org/officeDocument/2006/relationships/image" Target="../media/image63.png"/><Relationship Id="rId5" Type="http://schemas.openxmlformats.org/officeDocument/2006/relationships/image" Target="../media/image2.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180.png"/><Relationship Id="rId9" Type="http://schemas.openxmlformats.org/officeDocument/2006/relationships/image" Target="../media/image61.png"/><Relationship Id="rId1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E909DAA-8E35-496B-BD19-574985589104}"/>
              </a:ext>
            </a:extLst>
          </p:cNvPr>
          <p:cNvSpPr>
            <a:spLocks noGrp="1"/>
          </p:cNvSpPr>
          <p:nvPr>
            <p:ph type="ctrTitle"/>
          </p:nvPr>
        </p:nvSpPr>
        <p:spPr>
          <a:xfrm>
            <a:off x="1524000" y="746443"/>
            <a:ext cx="9144000" cy="2387600"/>
          </a:xfrm>
        </p:spPr>
        <p:txBody>
          <a:bodyPr>
            <a:normAutofit fontScale="90000"/>
          </a:bodyPr>
          <a:lstStyle/>
          <a:p>
            <a:r>
              <a:rPr lang="en-US" dirty="0"/>
              <a:t>BEAM DYNAMICS STUDIES FOR HIGH BRIGHTNESS ELECTRON LINEAR ACCELERATORS</a:t>
            </a:r>
          </a:p>
        </p:txBody>
      </p:sp>
      <p:sp>
        <p:nvSpPr>
          <p:cNvPr id="5" name="Subtitle 2">
            <a:extLst>
              <a:ext uri="{FF2B5EF4-FFF2-40B4-BE49-F238E27FC236}">
                <a16:creationId xmlns:a16="http://schemas.microsoft.com/office/drawing/2014/main" id="{28C8EB25-6521-41DA-A2F4-F091132A5006}"/>
              </a:ext>
            </a:extLst>
          </p:cNvPr>
          <p:cNvSpPr>
            <a:spLocks noGrp="1"/>
          </p:cNvSpPr>
          <p:nvPr/>
        </p:nvSpPr>
        <p:spPr>
          <a:xfrm>
            <a:off x="1097720" y="3154363"/>
            <a:ext cx="6096000" cy="1028097"/>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it-IT" b="1" i="0" u="sng" dirty="0">
                <a:effectLst/>
                <a:latin typeface="Arial" panose="020B0604020202020204" pitchFamily="34" charset="0"/>
                <a:cs typeface="Arial" panose="020B0604020202020204" pitchFamily="34" charset="0"/>
              </a:rPr>
              <a:t>PhD Candidate:</a:t>
            </a:r>
            <a:r>
              <a:rPr lang="it-IT" b="1" i="0" dirty="0">
                <a:effectLst/>
                <a:latin typeface="Arial" panose="020B0604020202020204" pitchFamily="34" charset="0"/>
                <a:cs typeface="Arial" panose="020B0604020202020204" pitchFamily="34" charset="0"/>
              </a:rPr>
              <a:t> </a:t>
            </a:r>
            <a:r>
              <a:rPr lang="it-IT" i="0" dirty="0">
                <a:effectLst/>
                <a:latin typeface="Arial" panose="020B0604020202020204" pitchFamily="34" charset="0"/>
                <a:cs typeface="Arial" panose="020B0604020202020204" pitchFamily="34" charset="0"/>
              </a:rPr>
              <a:t>F. Bosco</a:t>
            </a:r>
            <a:r>
              <a:rPr lang="it-IT" i="0" baseline="30000" dirty="0">
                <a:effectLst/>
                <a:latin typeface="Arial" panose="020B0604020202020204" pitchFamily="34" charset="0"/>
                <a:cs typeface="Arial" panose="020B0604020202020204" pitchFamily="34" charset="0"/>
              </a:rPr>
              <a:t>1,2*</a:t>
            </a:r>
            <a:endParaRPr lang="it-IT" baseline="30000" dirty="0">
              <a:latin typeface="Arial" panose="020B0604020202020204" pitchFamily="34" charset="0"/>
              <a:cs typeface="Arial" panose="020B0604020202020204" pitchFamily="34" charset="0"/>
            </a:endParaRPr>
          </a:p>
          <a:p>
            <a:pPr algn="l">
              <a:lnSpc>
                <a:spcPct val="100000"/>
              </a:lnSpc>
            </a:pPr>
            <a:r>
              <a:rPr lang="it-IT" b="1" u="sng" dirty="0" err="1">
                <a:latin typeface="Arial" panose="020B0604020202020204" pitchFamily="34" charset="0"/>
                <a:cs typeface="Arial" panose="020B0604020202020204" pitchFamily="34" charset="0"/>
              </a:rPr>
              <a:t>Supervisors</a:t>
            </a:r>
            <a:r>
              <a:rPr lang="it-IT" dirty="0">
                <a:latin typeface="Arial" panose="020B0604020202020204" pitchFamily="34" charset="0"/>
                <a:cs typeface="Arial" panose="020B0604020202020204" pitchFamily="34" charset="0"/>
              </a:rPr>
              <a:t>: </a:t>
            </a:r>
            <a:r>
              <a:rPr lang="it-IT" b="0" i="0" dirty="0">
                <a:effectLst/>
                <a:latin typeface="Arial" panose="020B0604020202020204" pitchFamily="34" charset="0"/>
                <a:cs typeface="Arial" panose="020B0604020202020204" pitchFamily="34" charset="0"/>
              </a:rPr>
              <a:t>M. Migliorati</a:t>
            </a:r>
            <a:r>
              <a:rPr lang="it-IT" b="0" i="0" baseline="30000" dirty="0">
                <a:effectLst/>
                <a:latin typeface="Arial" panose="020B0604020202020204" pitchFamily="34" charset="0"/>
                <a:cs typeface="Arial" panose="020B0604020202020204" pitchFamily="34" charset="0"/>
              </a:rPr>
              <a:t>1,2</a:t>
            </a:r>
            <a:r>
              <a:rPr lang="it-IT" b="0" i="0" dirty="0">
                <a:effectLst/>
                <a:latin typeface="Arial" panose="020B0604020202020204" pitchFamily="34" charset="0"/>
                <a:cs typeface="Arial" panose="020B0604020202020204" pitchFamily="34" charset="0"/>
              </a:rPr>
              <a:t> , L. Palumbo</a:t>
            </a:r>
            <a:r>
              <a:rPr lang="it-IT" b="0" i="0" baseline="30000" dirty="0">
                <a:effectLst/>
                <a:latin typeface="Arial" panose="020B0604020202020204" pitchFamily="34" charset="0"/>
                <a:cs typeface="Arial" panose="020B0604020202020204" pitchFamily="34" charset="0"/>
              </a:rPr>
              <a:t>1,2</a:t>
            </a:r>
            <a:endParaRPr lang="en-US" dirty="0">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DDC6264F-0C48-4A95-85CF-E5826A8B77D3}"/>
              </a:ext>
            </a:extLst>
          </p:cNvPr>
          <p:cNvSpPr txBox="1"/>
          <p:nvPr/>
        </p:nvSpPr>
        <p:spPr>
          <a:xfrm>
            <a:off x="1097720" y="4230012"/>
            <a:ext cx="6096000"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baseline="30000" dirty="0">
                <a:effectLst/>
                <a:latin typeface="Arial" panose="020B0604020202020204" pitchFamily="34" charset="0"/>
              </a:rPr>
              <a:t>1</a:t>
            </a:r>
            <a:r>
              <a:rPr lang="en-US" b="0" i="0" dirty="0">
                <a:effectLst/>
                <a:latin typeface="Arial" panose="020B0604020202020204" pitchFamily="34" charset="0"/>
              </a:rPr>
              <a:t>La Sapienza University of Rome, 00161 Rome, Italy</a:t>
            </a:r>
          </a:p>
          <a:p>
            <a:r>
              <a:rPr lang="en-US" b="0" i="0" baseline="30000" dirty="0">
                <a:effectLst/>
                <a:latin typeface="Arial" panose="020B0604020202020204" pitchFamily="34" charset="0"/>
              </a:rPr>
              <a:t>2</a:t>
            </a:r>
            <a:r>
              <a:rPr lang="en-US" b="0" i="0" dirty="0">
                <a:effectLst/>
                <a:latin typeface="Arial" panose="020B0604020202020204" pitchFamily="34" charset="0"/>
              </a:rPr>
              <a:t>INFN-Sez. Roma1, 00161 Rome, Italy</a:t>
            </a:r>
          </a:p>
        </p:txBody>
      </p:sp>
      <p:sp>
        <p:nvSpPr>
          <p:cNvPr id="7" name="CasellaDiTesto 12">
            <a:extLst>
              <a:ext uri="{FF2B5EF4-FFF2-40B4-BE49-F238E27FC236}">
                <a16:creationId xmlns:a16="http://schemas.microsoft.com/office/drawing/2014/main" id="{B2686B6A-90F4-4061-8ED0-D9F75D9BCE03}"/>
              </a:ext>
            </a:extLst>
          </p:cNvPr>
          <p:cNvSpPr txBox="1"/>
          <p:nvPr/>
        </p:nvSpPr>
        <p:spPr>
          <a:xfrm>
            <a:off x="1097720" y="6270435"/>
            <a:ext cx="31813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Arial" panose="020B0604020202020204" pitchFamily="34" charset="0"/>
              </a:rPr>
              <a:t>* </a:t>
            </a:r>
            <a:r>
              <a:rPr lang="en-US" b="1" i="0" dirty="0">
                <a:effectLst/>
                <a:latin typeface="Arial" panose="020B0604020202020204" pitchFamily="34" charset="0"/>
              </a:rPr>
              <a:t>fabio.bosco@uniroma1.it</a:t>
            </a:r>
            <a:endParaRPr lang="en-US" b="1" dirty="0"/>
          </a:p>
        </p:txBody>
      </p:sp>
      <p:sp>
        <p:nvSpPr>
          <p:cNvPr id="11" name="Rectangle 6">
            <a:extLst>
              <a:ext uri="{FF2B5EF4-FFF2-40B4-BE49-F238E27FC236}">
                <a16:creationId xmlns:a16="http://schemas.microsoft.com/office/drawing/2014/main" id="{1162A0B3-FFAD-4AC5-912F-1D93716474C8}"/>
              </a:ext>
            </a:extLst>
          </p:cNvPr>
          <p:cNvSpPr/>
          <p:nvPr/>
        </p:nvSpPr>
        <p:spPr>
          <a:xfrm>
            <a:off x="100040" y="131316"/>
            <a:ext cx="10971273"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0" dirty="0" err="1">
                <a:solidFill>
                  <a:srgbClr val="00B050"/>
                </a:solidFill>
                <a:effectLst/>
                <a:latin typeface="Georgia" panose="02040502050405020303" pitchFamily="18" charset="0"/>
              </a:rPr>
              <a:t>XXXVth</a:t>
            </a:r>
            <a:r>
              <a:rPr lang="en-US" sz="2400" i="0" dirty="0">
                <a:solidFill>
                  <a:srgbClr val="00B050"/>
                </a:solidFill>
                <a:effectLst/>
                <a:latin typeface="Georgia" panose="02040502050405020303" pitchFamily="18" charset="0"/>
              </a:rPr>
              <a:t> PhD School in Accelerator Physics – Thesis status report: 02/11/2021</a:t>
            </a:r>
          </a:p>
        </p:txBody>
      </p:sp>
      <p:sp>
        <p:nvSpPr>
          <p:cNvPr id="12" name="CasellaDiTesto 11">
            <a:extLst>
              <a:ext uri="{FF2B5EF4-FFF2-40B4-BE49-F238E27FC236}">
                <a16:creationId xmlns:a16="http://schemas.microsoft.com/office/drawing/2014/main" id="{5002674D-5005-4136-A5FA-18BAC6BBC083}"/>
              </a:ext>
            </a:extLst>
          </p:cNvPr>
          <p:cNvSpPr txBox="1"/>
          <p:nvPr/>
        </p:nvSpPr>
        <p:spPr>
          <a:xfrm>
            <a:off x="1097719" y="4977629"/>
            <a:ext cx="5473701" cy="1231106"/>
          </a:xfrm>
          <a:prstGeom prst="rect">
            <a:avLst/>
          </a:prstGeom>
          <a:noFill/>
        </p:spPr>
        <p:txBody>
          <a:bodyPr wrap="square" rtlCol="0">
            <a:spAutoFit/>
          </a:bodyPr>
          <a:lstStyle/>
          <a:p>
            <a:pPr algn="l">
              <a:lnSpc>
                <a:spcPct val="100000"/>
              </a:lnSpc>
            </a:pPr>
            <a:r>
              <a:rPr lang="en-US" b="1" u="sng" dirty="0">
                <a:latin typeface="Arial" panose="020B0604020202020204" pitchFamily="34" charset="0"/>
                <a:cs typeface="Arial" panose="020B0604020202020204" pitchFamily="34" charset="0"/>
              </a:rPr>
              <a:t>Acknowledgements</a:t>
            </a:r>
            <a:r>
              <a:rPr lang="en-US" dirty="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M. </a:t>
            </a:r>
            <a:r>
              <a:rPr lang="it-IT" dirty="0" err="1">
                <a:latin typeface="Arial" panose="020B0604020202020204" pitchFamily="34" charset="0"/>
                <a:cs typeface="Arial" panose="020B0604020202020204" pitchFamily="34" charset="0"/>
              </a:rPr>
              <a:t>Behtouei</a:t>
            </a:r>
            <a:r>
              <a:rPr lang="it-IT" dirty="0">
                <a:latin typeface="Arial" panose="020B0604020202020204" pitchFamily="34" charset="0"/>
                <a:cs typeface="Arial" panose="020B0604020202020204" pitchFamily="34" charset="0"/>
              </a:rPr>
              <a:t>, </a:t>
            </a:r>
            <a:r>
              <a:rPr lang="en-US" b="0" i="0" dirty="0">
                <a:solidFill>
                  <a:srgbClr val="202124"/>
                </a:solidFill>
                <a:effectLst/>
                <a:latin typeface="Arial" panose="020B0604020202020204" pitchFamily="34" charset="0"/>
                <a:cs typeface="Arial" panose="020B0604020202020204" pitchFamily="34" charset="0"/>
              </a:rPr>
              <a:t>O. Camacho</a:t>
            </a:r>
            <a:r>
              <a:rPr lang="it-IT" dirty="0">
                <a:latin typeface="Arial" panose="020B0604020202020204" pitchFamily="34" charset="0"/>
                <a:cs typeface="Arial" panose="020B0604020202020204" pitchFamily="34" charset="0"/>
              </a:rPr>
              <a:t>,</a:t>
            </a:r>
          </a:p>
          <a:p>
            <a:pPr algn="l">
              <a:lnSpc>
                <a:spcPct val="100000"/>
              </a:lnSpc>
            </a:pPr>
            <a:r>
              <a:rPr lang="it-IT" dirty="0">
                <a:latin typeface="Arial" panose="020B0604020202020204" pitchFamily="34" charset="0"/>
                <a:cs typeface="Arial" panose="020B0604020202020204" pitchFamily="34" charset="0"/>
              </a:rPr>
              <a:t>M</a:t>
            </a:r>
            <a:r>
              <a:rPr lang="it-IT" b="0" i="0" dirty="0">
                <a:effectLst/>
                <a:latin typeface="Arial" panose="020B0604020202020204" pitchFamily="34" charset="0"/>
                <a:cs typeface="Arial" panose="020B0604020202020204" pitchFamily="34" charset="0"/>
              </a:rPr>
              <a:t>. Carillo, </a:t>
            </a:r>
            <a:r>
              <a:rPr lang="it-IT" dirty="0">
                <a:latin typeface="Arial" panose="020B0604020202020204" pitchFamily="34" charset="0"/>
                <a:cs typeface="Arial" panose="020B0604020202020204" pitchFamily="34" charset="0"/>
              </a:rPr>
              <a:t>L. </a:t>
            </a:r>
            <a:r>
              <a:rPr lang="it-IT" dirty="0" err="1">
                <a:latin typeface="Arial" panose="020B0604020202020204" pitchFamily="34" charset="0"/>
                <a:cs typeface="Arial" panose="020B0604020202020204" pitchFamily="34" charset="0"/>
              </a:rPr>
              <a:t>Faillace</a:t>
            </a:r>
            <a:r>
              <a:rPr lang="it-IT" dirty="0">
                <a:latin typeface="Arial" panose="020B0604020202020204" pitchFamily="34" charset="0"/>
                <a:cs typeface="Arial" panose="020B0604020202020204" pitchFamily="34" charset="0"/>
              </a:rPr>
              <a:t>, L. Ficcadenti, A. </a:t>
            </a:r>
            <a:r>
              <a:rPr lang="it-IT" dirty="0" err="1">
                <a:latin typeface="Arial" panose="020B0604020202020204" pitchFamily="34" charset="0"/>
                <a:cs typeface="Arial" panose="020B0604020202020204" pitchFamily="34" charset="0"/>
              </a:rPr>
              <a:t>Giribono</a:t>
            </a:r>
            <a:r>
              <a:rPr lang="it-IT" dirty="0">
                <a:latin typeface="Arial" panose="020B0604020202020204" pitchFamily="34" charset="0"/>
                <a:cs typeface="Arial" panose="020B0604020202020204" pitchFamily="34" charset="0"/>
              </a:rPr>
              <a:t>,</a:t>
            </a:r>
          </a:p>
          <a:p>
            <a:pPr algn="l">
              <a:lnSpc>
                <a:spcPct val="100000"/>
              </a:lnSpc>
            </a:pPr>
            <a:r>
              <a:rPr lang="it-IT" dirty="0">
                <a:latin typeface="Arial" panose="020B0604020202020204" pitchFamily="34" charset="0"/>
                <a:cs typeface="Arial" panose="020B0604020202020204" pitchFamily="34" charset="0"/>
              </a:rPr>
              <a:t>L</a:t>
            </a:r>
            <a:r>
              <a:rPr lang="it-IT" b="0" i="0" dirty="0">
                <a:effectLst/>
                <a:latin typeface="Arial" panose="020B0604020202020204" pitchFamily="34" charset="0"/>
                <a:cs typeface="Arial" panose="020B0604020202020204" pitchFamily="34" charset="0"/>
              </a:rPr>
              <a:t>. Giuliano, A. Mostacci, </a:t>
            </a:r>
            <a:r>
              <a:rPr lang="it-IT" dirty="0">
                <a:latin typeface="Arial" panose="020B0604020202020204" pitchFamily="34" charset="0"/>
                <a:cs typeface="Arial" panose="020B0604020202020204" pitchFamily="34" charset="0"/>
              </a:rPr>
              <a:t>J. </a:t>
            </a:r>
            <a:r>
              <a:rPr lang="it-IT" dirty="0" err="1">
                <a:latin typeface="Arial" panose="020B0604020202020204" pitchFamily="34" charset="0"/>
                <a:cs typeface="Arial" panose="020B0604020202020204" pitchFamily="34" charset="0"/>
              </a:rPr>
              <a:t>Rosenzweig</a:t>
            </a:r>
            <a:r>
              <a:rPr lang="en-US" sz="2000" dirty="0">
                <a:latin typeface="Arial" panose="020B0604020202020204" pitchFamily="34" charset="0"/>
                <a:cs typeface="Arial" panose="020B0604020202020204" pitchFamily="34" charset="0"/>
              </a:rPr>
              <a:t>,</a:t>
            </a:r>
          </a:p>
          <a:p>
            <a:pPr algn="l">
              <a:lnSpc>
                <a:spcPct val="100000"/>
              </a:lnSpc>
            </a:pPr>
            <a:r>
              <a:rPr lang="it-IT" b="0" i="0" dirty="0">
                <a:effectLst/>
                <a:latin typeface="Arial" panose="020B0604020202020204" pitchFamily="34" charset="0"/>
                <a:cs typeface="Arial" panose="020B0604020202020204" pitchFamily="34" charset="0"/>
              </a:rPr>
              <a:t>B. Spataro, C. Vaccarezza</a:t>
            </a:r>
            <a:endParaRPr lang="en-US" dirty="0">
              <a:latin typeface="Arial" panose="020B0604020202020204" pitchFamily="34" charset="0"/>
              <a:cs typeface="Arial" panose="020B0604020202020204" pitchFamily="34" charset="0"/>
            </a:endParaRPr>
          </a:p>
        </p:txBody>
      </p:sp>
      <p:pic>
        <p:nvPicPr>
          <p:cNvPr id="13" name="Immagine 6">
            <a:extLst>
              <a:ext uri="{FF2B5EF4-FFF2-40B4-BE49-F238E27FC236}">
                <a16:creationId xmlns:a16="http://schemas.microsoft.com/office/drawing/2014/main" id="{812DB5CF-255A-4222-BA12-62C48D2EE7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988326" y="4215511"/>
            <a:ext cx="1818867" cy="920042"/>
          </a:xfrm>
          <a:prstGeom prst="rect">
            <a:avLst/>
          </a:prstGeom>
        </p:spPr>
      </p:pic>
      <p:pic>
        <p:nvPicPr>
          <p:cNvPr id="14" name="Immagine 8">
            <a:extLst>
              <a:ext uri="{FF2B5EF4-FFF2-40B4-BE49-F238E27FC236}">
                <a16:creationId xmlns:a16="http://schemas.microsoft.com/office/drawing/2014/main" id="{B20E5EC4-7579-4288-AF95-7201D33129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4475" y="4311773"/>
            <a:ext cx="1993490" cy="641834"/>
          </a:xfrm>
          <a:prstGeom prst="rect">
            <a:avLst/>
          </a:prstGeom>
        </p:spPr>
      </p:pic>
      <p:pic>
        <p:nvPicPr>
          <p:cNvPr id="15" name="Immagine 10">
            <a:extLst>
              <a:ext uri="{FF2B5EF4-FFF2-40B4-BE49-F238E27FC236}">
                <a16:creationId xmlns:a16="http://schemas.microsoft.com/office/drawing/2014/main" id="{D5329873-FF2D-465B-9EA2-26CF7C925E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8172" y="3936091"/>
            <a:ext cx="1260276" cy="1478882"/>
          </a:xfrm>
          <a:prstGeom prst="rect">
            <a:avLst/>
          </a:prstGeom>
        </p:spPr>
      </p:pic>
    </p:spTree>
    <p:extLst>
      <p:ext uri="{BB962C8B-B14F-4D97-AF65-F5344CB8AC3E}">
        <p14:creationId xmlns:p14="http://schemas.microsoft.com/office/powerpoint/2010/main" val="3527158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a:extLst>
              <a:ext uri="{FF2B5EF4-FFF2-40B4-BE49-F238E27FC236}">
                <a16:creationId xmlns:a16="http://schemas.microsoft.com/office/drawing/2014/main" id="{BFBE1598-F751-4590-8EA5-31055ACED3E6}"/>
              </a:ext>
            </a:extLst>
          </p:cNvPr>
          <p:cNvGrpSpPr/>
          <p:nvPr/>
        </p:nvGrpSpPr>
        <p:grpSpPr>
          <a:xfrm>
            <a:off x="7159313" y="2611028"/>
            <a:ext cx="4531896" cy="3448575"/>
            <a:chOff x="6286939" y="2172452"/>
            <a:chExt cx="4531896" cy="3448575"/>
          </a:xfrm>
          <a:noFill/>
        </p:grpSpPr>
        <p:pic>
          <p:nvPicPr>
            <p:cNvPr id="23" name="Immagine 22">
              <a:extLst>
                <a:ext uri="{FF2B5EF4-FFF2-40B4-BE49-F238E27FC236}">
                  <a16:creationId xmlns:a16="http://schemas.microsoft.com/office/drawing/2014/main" id="{C131FE10-805E-421C-B5FC-5AA8440C9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939" y="2172452"/>
              <a:ext cx="4483147" cy="3448575"/>
            </a:xfrm>
            <a:prstGeom prst="rect">
              <a:avLst/>
            </a:prstGeom>
            <a:grpFill/>
          </p:spPr>
        </p:pic>
        <mc:AlternateContent xmlns:mc="http://schemas.openxmlformats.org/markup-compatibility/2006" xmlns:a14="http://schemas.microsoft.com/office/drawing/2010/main">
          <mc:Choice Requires="a14">
            <p:sp>
              <p:nvSpPr>
                <p:cNvPr id="24" name="CasellaDiTesto 23">
                  <a:extLst>
                    <a:ext uri="{FF2B5EF4-FFF2-40B4-BE49-F238E27FC236}">
                      <a16:creationId xmlns:a16="http://schemas.microsoft.com/office/drawing/2014/main" id="{F76037D9-1E5F-4896-ACDF-90EE09D87674}"/>
                    </a:ext>
                  </a:extLst>
                </p:cNvPr>
                <p:cNvSpPr txBox="1"/>
                <p:nvPr/>
              </p:nvSpPr>
              <p:spPr>
                <a:xfrm>
                  <a:off x="6772955" y="2256075"/>
                  <a:ext cx="4045880" cy="307777"/>
                </a:xfrm>
                <a:prstGeom prst="rect">
                  <a:avLst/>
                </a:prstGeom>
                <a:grpFill/>
              </p:spPr>
              <p:txBody>
                <a:bodyPr wrap="square" rtlCol="0">
                  <a:spAutoFit/>
                </a:bodyPr>
                <a:lstStyle/>
                <a:p>
                  <a:r>
                    <a:rPr lang="en-US" sz="1400" b="1" dirty="0">
                      <a:solidFill>
                        <a:srgbClr val="00B050"/>
                      </a:solidFill>
                    </a:rPr>
                    <a:t>Rms beam envelope </a:t>
                  </a:r>
                  <a14:m>
                    <m:oMath xmlns:m="http://schemas.openxmlformats.org/officeDocument/2006/math">
                      <m:sSub>
                        <m:sSubPr>
                          <m:ctrlPr>
                            <a:rPr lang="it-IT" sz="1400" b="1" i="1" smtClean="0">
                              <a:solidFill>
                                <a:srgbClr val="00B050"/>
                              </a:solidFill>
                              <a:latin typeface="Cambria Math" panose="02040503050406030204" pitchFamily="18" charset="0"/>
                            </a:rPr>
                          </m:ctrlPr>
                        </m:sSubPr>
                        <m:e>
                          <m:r>
                            <a:rPr lang="it-IT" sz="1400" b="1" i="1" smtClean="0">
                              <a:solidFill>
                                <a:srgbClr val="00B050"/>
                              </a:solidFill>
                              <a:latin typeface="Cambria Math" panose="02040503050406030204" pitchFamily="18" charset="0"/>
                            </a:rPr>
                            <m:t>𝝈</m:t>
                          </m:r>
                        </m:e>
                        <m:sub>
                          <m:r>
                            <a:rPr lang="it-IT" sz="1400" b="1" i="1" smtClean="0">
                              <a:solidFill>
                                <a:srgbClr val="00B050"/>
                              </a:solidFill>
                              <a:latin typeface="Cambria Math" panose="02040503050406030204" pitchFamily="18" charset="0"/>
                            </a:rPr>
                            <m:t>𝒙</m:t>
                          </m:r>
                        </m:sub>
                      </m:sSub>
                    </m:oMath>
                  </a14:m>
                  <a:r>
                    <a:rPr lang="en-US" sz="1400" b="1" dirty="0">
                      <a:solidFill>
                        <a:srgbClr val="00B050"/>
                      </a:solidFill>
                    </a:rPr>
                    <a:t> vs position </a:t>
                  </a:r>
                  <a14:m>
                    <m:oMath xmlns:m="http://schemas.openxmlformats.org/officeDocument/2006/math">
                      <m:r>
                        <a:rPr lang="en-US" sz="1400" b="1" i="1" smtClean="0">
                          <a:solidFill>
                            <a:srgbClr val="00B050"/>
                          </a:solidFill>
                          <a:latin typeface="Cambria Math" panose="02040503050406030204" pitchFamily="18" charset="0"/>
                        </a:rPr>
                        <m:t>𝒛</m:t>
                      </m:r>
                    </m:oMath>
                  </a14:m>
                  <a:endParaRPr lang="en-US" sz="1400" b="1" dirty="0">
                    <a:solidFill>
                      <a:srgbClr val="00B050"/>
                    </a:solidFill>
                  </a:endParaRPr>
                </a:p>
              </p:txBody>
            </p:sp>
          </mc:Choice>
          <mc:Fallback xmlns="">
            <p:sp>
              <p:nvSpPr>
                <p:cNvPr id="24" name="CasellaDiTesto 23">
                  <a:extLst>
                    <a:ext uri="{FF2B5EF4-FFF2-40B4-BE49-F238E27FC236}">
                      <a16:creationId xmlns:a16="http://schemas.microsoft.com/office/drawing/2014/main" id="{F76037D9-1E5F-4896-ACDF-90EE09D87674}"/>
                    </a:ext>
                  </a:extLst>
                </p:cNvPr>
                <p:cNvSpPr txBox="1">
                  <a:spLocks noRot="1" noChangeAspect="1" noMove="1" noResize="1" noEditPoints="1" noAdjustHandles="1" noChangeArrowheads="1" noChangeShapeType="1" noTextEdit="1"/>
                </p:cNvSpPr>
                <p:nvPr/>
              </p:nvSpPr>
              <p:spPr>
                <a:xfrm>
                  <a:off x="6772955" y="2256075"/>
                  <a:ext cx="4045880" cy="307777"/>
                </a:xfrm>
                <a:prstGeom prst="rect">
                  <a:avLst/>
                </a:prstGeom>
                <a:blipFill>
                  <a:blip r:embed="rId4"/>
                  <a:stretch>
                    <a:fillRect l="-452" t="-3922" b="-19608"/>
                  </a:stretch>
                </a:blipFill>
              </p:spPr>
              <p:txBody>
                <a:bodyPr/>
                <a:lstStyle/>
                <a:p>
                  <a:r>
                    <a:rPr lang="en-US">
                      <a:noFill/>
                    </a:rPr>
                    <a:t> </a:t>
                  </a:r>
                </a:p>
              </p:txBody>
            </p:sp>
          </mc:Fallback>
        </mc:AlternateContent>
      </p:grpSp>
      <p:sp>
        <p:nvSpPr>
          <p:cNvPr id="2" name="Titolo 1">
            <a:extLst>
              <a:ext uri="{FF2B5EF4-FFF2-40B4-BE49-F238E27FC236}">
                <a16:creationId xmlns:a16="http://schemas.microsoft.com/office/drawing/2014/main" id="{933AB95A-3E34-4073-8EC6-B3D7C94F70C7}"/>
              </a:ext>
            </a:extLst>
          </p:cNvPr>
          <p:cNvSpPr>
            <a:spLocks noGrp="1"/>
          </p:cNvSpPr>
          <p:nvPr>
            <p:ph type="title"/>
          </p:nvPr>
        </p:nvSpPr>
        <p:spPr/>
        <p:txBody>
          <a:bodyPr/>
          <a:lstStyle/>
          <a:p>
            <a:r>
              <a:rPr lang="en-US" dirty="0"/>
              <a:t>Ellipsoidal Space Charge (2)</a:t>
            </a:r>
          </a:p>
        </p:txBody>
      </p:sp>
      <p:sp>
        <p:nvSpPr>
          <p:cNvPr id="3" name="Segnaposto numero diapositiva 2">
            <a:extLst>
              <a:ext uri="{FF2B5EF4-FFF2-40B4-BE49-F238E27FC236}">
                <a16:creationId xmlns:a16="http://schemas.microsoft.com/office/drawing/2014/main" id="{14390BDC-A0A1-42DC-A2A1-9435E26346C1}"/>
              </a:ext>
            </a:extLst>
          </p:cNvPr>
          <p:cNvSpPr>
            <a:spLocks noGrp="1"/>
          </p:cNvSpPr>
          <p:nvPr>
            <p:ph type="sldNum" sz="quarter" idx="12"/>
          </p:nvPr>
        </p:nvSpPr>
        <p:spPr/>
        <p:txBody>
          <a:bodyPr/>
          <a:lstStyle/>
          <a:p>
            <a:fld id="{B44FA575-3D7D-408B-85CD-8563F185712B}" type="slidenum">
              <a:rPr lang="en-US" smtClean="0">
                <a:solidFill>
                  <a:schemeClr val="tx1"/>
                </a:solidFill>
              </a:rPr>
              <a:t>10</a:t>
            </a:fld>
            <a:endParaRPr lang="en-US">
              <a:solidFill>
                <a:schemeClr val="tx1"/>
              </a:solidFill>
            </a:endParaRPr>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244CB9CB-8565-4B1D-B933-6C5CEB66C712}"/>
                  </a:ext>
                </a:extLst>
              </p:cNvPr>
              <p:cNvSpPr txBox="1"/>
              <p:nvPr/>
            </p:nvSpPr>
            <p:spPr>
              <a:xfrm>
                <a:off x="6519438" y="1410699"/>
                <a:ext cx="5583251" cy="1200329"/>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it-IT" smtClean="0">
                        <a:latin typeface="Cambria Math" panose="02040503050406030204" pitchFamily="18" charset="0"/>
                      </a:rPr>
                      <m:t>2</m:t>
                    </m:r>
                    <m:r>
                      <a:rPr lang="it-IT" i="1">
                        <a:latin typeface="Cambria Math" panose="02040503050406030204" pitchFamily="18" charset="0"/>
                      </a:rPr>
                      <m:t>50 </m:t>
                    </m:r>
                    <m:r>
                      <m:rPr>
                        <m:sty m:val="p"/>
                      </m:rPr>
                      <a:rPr lang="it-IT">
                        <a:latin typeface="Cambria Math" panose="02040503050406030204" pitchFamily="18" charset="0"/>
                      </a:rPr>
                      <m:t>pC</m:t>
                    </m:r>
                    <m:r>
                      <a:rPr lang="it-IT" i="1">
                        <a:latin typeface="Cambria Math" panose="02040503050406030204" pitchFamily="18" charset="0"/>
                      </a:rPr>
                      <m:t> </m:t>
                    </m:r>
                    <m:r>
                      <m:rPr>
                        <m:sty m:val="p"/>
                      </m:rPr>
                      <a:rPr lang="it-IT">
                        <a:latin typeface="Cambria Math" panose="02040503050406030204" pitchFamily="18" charset="0"/>
                      </a:rPr>
                      <m:t>e</m:t>
                    </m:r>
                  </m:oMath>
                </a14:m>
                <a:r>
                  <a:rPr lang="en-US" dirty="0"/>
                  <a:t>lectron beam from the C-band hybrid photoinjector</a:t>
                </a:r>
              </a:p>
              <a:p>
                <a:pPr marL="285750" indent="-285750">
                  <a:buFont typeface="Arial" panose="020B0604020202020204" pitchFamily="34" charset="0"/>
                  <a:buChar char="•"/>
                </a:pPr>
                <a:r>
                  <a:rPr lang="en-US" dirty="0"/>
                  <a:t>Evolution in a </a:t>
                </a:r>
                <a14:m>
                  <m:oMath xmlns:m="http://schemas.openxmlformats.org/officeDocument/2006/math">
                    <m:r>
                      <a:rPr lang="it-IT" b="0" i="1" smtClean="0">
                        <a:latin typeface="Cambria Math" panose="02040503050406030204" pitchFamily="18" charset="0"/>
                      </a:rPr>
                      <m:t>∼2</m:t>
                    </m:r>
                    <m:r>
                      <m:rPr>
                        <m:sty m:val="p"/>
                      </m:rPr>
                      <a:rPr lang="it-IT" b="0" i="0" smtClean="0">
                        <a:latin typeface="Cambria Math" panose="02040503050406030204" pitchFamily="18" charset="0"/>
                      </a:rPr>
                      <m:t>m</m:t>
                    </m:r>
                  </m:oMath>
                </a14:m>
                <a:r>
                  <a:rPr lang="en-US" dirty="0"/>
                  <a:t> </a:t>
                </a:r>
                <a:r>
                  <a:rPr lang="en-US" b="1" dirty="0"/>
                  <a:t>linac</a:t>
                </a:r>
                <a:r>
                  <a:rPr lang="en-US" dirty="0"/>
                  <a:t> with </a:t>
                </a:r>
                <a14:m>
                  <m:oMath xmlns:m="http://schemas.openxmlformats.org/officeDocument/2006/math">
                    <m:d>
                      <m:dPr>
                        <m:begChr m:val="⟨"/>
                        <m:endChr m:val="⟩"/>
                        <m:ctrlPr>
                          <a:rPr lang="it-IT" b="0" i="1" smtClean="0">
                            <a:latin typeface="Cambria Math" panose="02040503050406030204" pitchFamily="18" charset="0"/>
                          </a:rPr>
                        </m:ctrlPr>
                      </m:dPr>
                      <m:e>
                        <m:r>
                          <a:rPr lang="it-IT" i="1">
                            <a:latin typeface="Cambria Math" panose="02040503050406030204" pitchFamily="18" charset="0"/>
                          </a:rPr>
                          <m:t>𝑒</m:t>
                        </m:r>
                        <m:sSub>
                          <m:sSubPr>
                            <m:ctrlPr>
                              <a:rPr lang="it-IT" i="1">
                                <a:latin typeface="Cambria Math" panose="02040503050406030204" pitchFamily="18" charset="0"/>
                              </a:rPr>
                            </m:ctrlPr>
                          </m:sSubPr>
                          <m:e>
                            <m:r>
                              <a:rPr lang="it-IT" i="1">
                                <a:latin typeface="Cambria Math" panose="02040503050406030204" pitchFamily="18" charset="0"/>
                              </a:rPr>
                              <m:t>𝐸</m:t>
                            </m:r>
                          </m:e>
                          <m:sub>
                            <m:r>
                              <a:rPr lang="it-IT" i="1">
                                <a:latin typeface="Cambria Math" panose="02040503050406030204" pitchFamily="18" charset="0"/>
                              </a:rPr>
                              <m:t>𝑧</m:t>
                            </m:r>
                          </m:sub>
                        </m:sSub>
                      </m:e>
                    </m:d>
                    <m:r>
                      <a:rPr lang="it-IT" b="0" i="1" smtClean="0">
                        <a:latin typeface="Cambria Math" panose="02040503050406030204" pitchFamily="18" charset="0"/>
                      </a:rPr>
                      <m:t>≈50 </m:t>
                    </m:r>
                    <m:r>
                      <m:rPr>
                        <m:sty m:val="p"/>
                      </m:rPr>
                      <a:rPr lang="it-IT" b="0" i="0" smtClean="0">
                        <a:latin typeface="Cambria Math" panose="02040503050406030204" pitchFamily="18" charset="0"/>
                      </a:rPr>
                      <m:t>MeV</m:t>
                    </m:r>
                    <m:r>
                      <a:rPr lang="it-IT" b="0" i="0" smtClean="0">
                        <a:latin typeface="Cambria Math" panose="02040503050406030204" pitchFamily="18" charset="0"/>
                      </a:rPr>
                      <m:t>/</m:t>
                    </m:r>
                    <m:r>
                      <m:rPr>
                        <m:sty m:val="p"/>
                      </m:rPr>
                      <a:rPr lang="it-IT" b="0" i="0" smtClean="0">
                        <a:latin typeface="Cambria Math" panose="02040503050406030204" pitchFamily="18" charset="0"/>
                      </a:rPr>
                      <m:t>m</m:t>
                    </m:r>
                  </m:oMath>
                </a14:m>
                <a:r>
                  <a:rPr lang="en-US" dirty="0"/>
                  <a:t> : GPT (</a:t>
                </a:r>
                <a:r>
                  <a:rPr lang="en-US" i="1" dirty="0"/>
                  <a:t>solid</a:t>
                </a:r>
                <a:r>
                  <a:rPr lang="en-US" dirty="0"/>
                  <a:t> lines) and tracking (</a:t>
                </a:r>
                <a:r>
                  <a:rPr lang="en-US" i="1" dirty="0"/>
                  <a:t>dashed</a:t>
                </a:r>
                <a:r>
                  <a:rPr lang="en-US" dirty="0"/>
                  <a:t> lines)</a:t>
                </a:r>
              </a:p>
            </p:txBody>
          </p:sp>
        </mc:Choice>
        <mc:Fallback xmlns="">
          <p:sp>
            <p:nvSpPr>
              <p:cNvPr id="21" name="CasellaDiTesto 20">
                <a:extLst>
                  <a:ext uri="{FF2B5EF4-FFF2-40B4-BE49-F238E27FC236}">
                    <a16:creationId xmlns:a16="http://schemas.microsoft.com/office/drawing/2014/main" id="{244CB9CB-8565-4B1D-B933-6C5CEB66C712}"/>
                  </a:ext>
                </a:extLst>
              </p:cNvPr>
              <p:cNvSpPr txBox="1">
                <a:spLocks noRot="1" noChangeAspect="1" noMove="1" noResize="1" noEditPoints="1" noAdjustHandles="1" noChangeArrowheads="1" noChangeShapeType="1" noTextEdit="1"/>
              </p:cNvSpPr>
              <p:nvPr/>
            </p:nvSpPr>
            <p:spPr>
              <a:xfrm>
                <a:off x="6519438" y="1410699"/>
                <a:ext cx="5583251" cy="1200329"/>
              </a:xfrm>
              <a:prstGeom prst="rect">
                <a:avLst/>
              </a:prstGeom>
              <a:blipFill>
                <a:blip r:embed="rId5"/>
                <a:stretch>
                  <a:fillRect l="-655" t="-2538" b="-7107"/>
                </a:stretch>
              </a:blipFill>
            </p:spPr>
            <p:txBody>
              <a:bodyPr/>
              <a:lstStyle/>
              <a:p>
                <a:r>
                  <a:rPr lang="en-US">
                    <a:noFill/>
                  </a:rPr>
                  <a:t> </a:t>
                </a:r>
              </a:p>
            </p:txBody>
          </p:sp>
        </mc:Fallback>
      </mc:AlternateContent>
      <p:cxnSp>
        <p:nvCxnSpPr>
          <p:cNvPr id="6" name="Connettore diritto 5">
            <a:extLst>
              <a:ext uri="{FF2B5EF4-FFF2-40B4-BE49-F238E27FC236}">
                <a16:creationId xmlns:a16="http://schemas.microsoft.com/office/drawing/2014/main" id="{9A4F2740-05D5-4636-9D62-50AA3C48659B}"/>
              </a:ext>
            </a:extLst>
          </p:cNvPr>
          <p:cNvCxnSpPr/>
          <p:nvPr/>
        </p:nvCxnSpPr>
        <p:spPr>
          <a:xfrm>
            <a:off x="6361581" y="1513928"/>
            <a:ext cx="0" cy="5147681"/>
          </a:xfrm>
          <a:prstGeom prst="line">
            <a:avLst/>
          </a:prstGeom>
          <a:ln w="38100">
            <a:solidFill>
              <a:srgbClr val="00B050"/>
            </a:solidFill>
          </a:ln>
        </p:spPr>
        <p:style>
          <a:lnRef idx="1">
            <a:schemeClr val="accent3"/>
          </a:lnRef>
          <a:fillRef idx="0">
            <a:schemeClr val="accent3"/>
          </a:fillRef>
          <a:effectRef idx="0">
            <a:schemeClr val="accent3"/>
          </a:effectRef>
          <a:fontRef idx="minor">
            <a:schemeClr val="tx1"/>
          </a:fontRef>
        </p:style>
      </p:cxnSp>
      <p:pic>
        <p:nvPicPr>
          <p:cNvPr id="27" name="Immagine 26">
            <a:extLst>
              <a:ext uri="{FF2B5EF4-FFF2-40B4-BE49-F238E27FC236}">
                <a16:creationId xmlns:a16="http://schemas.microsoft.com/office/drawing/2014/main" id="{C213FFC8-DEE9-424F-99C8-C8263EB229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8853" y="300395"/>
            <a:ext cx="845435" cy="272201"/>
          </a:xfrm>
          <a:prstGeom prst="rect">
            <a:avLst/>
          </a:prstGeom>
        </p:spPr>
      </p:pic>
      <p:pic>
        <p:nvPicPr>
          <p:cNvPr id="28" name="Immagine 27">
            <a:extLst>
              <a:ext uri="{FF2B5EF4-FFF2-40B4-BE49-F238E27FC236}">
                <a16:creationId xmlns:a16="http://schemas.microsoft.com/office/drawing/2014/main" id="{C9083E93-708E-4F4B-9AE8-8434EEAEAE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512" y="67371"/>
            <a:ext cx="630605" cy="739989"/>
          </a:xfrm>
          <a:prstGeom prst="rect">
            <a:avLst/>
          </a:prstGeom>
        </p:spPr>
      </p:pic>
      <p:pic>
        <p:nvPicPr>
          <p:cNvPr id="29" name="Immagine 28">
            <a:extLst>
              <a:ext uri="{FF2B5EF4-FFF2-40B4-BE49-F238E27FC236}">
                <a16:creationId xmlns:a16="http://schemas.microsoft.com/office/drawing/2014/main" id="{D99BD272-6EE4-4AC6-887E-C00E2C6DBE3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814804" y="242271"/>
            <a:ext cx="771377" cy="390188"/>
          </a:xfrm>
          <a:prstGeom prst="rect">
            <a:avLst/>
          </a:prstGeom>
        </p:spPr>
      </p:pic>
      <p:pic>
        <p:nvPicPr>
          <p:cNvPr id="16" name="Immagine 5">
            <a:extLst>
              <a:ext uri="{FF2B5EF4-FFF2-40B4-BE49-F238E27FC236}">
                <a16:creationId xmlns:a16="http://schemas.microsoft.com/office/drawing/2014/main" id="{1225769E-7EB9-42FE-A7AC-426483E4FDE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776621" y="4446972"/>
            <a:ext cx="3753862" cy="2346163"/>
          </a:xfrm>
          <a:prstGeom prst="rect">
            <a:avLst/>
          </a:prstGeom>
        </p:spPr>
      </p:pic>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732AA4B6-0C0E-49E2-9219-93F2A1769CC0}"/>
                  </a:ext>
                </a:extLst>
              </p:cNvPr>
              <p:cNvSpPr txBox="1"/>
              <p:nvPr/>
            </p:nvSpPr>
            <p:spPr>
              <a:xfrm>
                <a:off x="154758" y="1412419"/>
                <a:ext cx="6176597" cy="923330"/>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it-IT" b="0" i="0" smtClean="0">
                        <a:latin typeface="Cambria Math" panose="02040503050406030204" pitchFamily="18" charset="0"/>
                      </a:rPr>
                      <m:t>2</m:t>
                    </m:r>
                    <m:r>
                      <a:rPr lang="it-IT" b="0" i="1" smtClean="0">
                        <a:latin typeface="Cambria Math" panose="02040503050406030204" pitchFamily="18" charset="0"/>
                      </a:rPr>
                      <m:t>50 </m:t>
                    </m:r>
                    <m:r>
                      <m:rPr>
                        <m:sty m:val="p"/>
                      </m:rPr>
                      <a:rPr lang="it-IT" b="0" i="0" smtClean="0">
                        <a:latin typeface="Cambria Math" panose="02040503050406030204" pitchFamily="18" charset="0"/>
                      </a:rPr>
                      <m:t>pC</m:t>
                    </m:r>
                    <m:r>
                      <a:rPr lang="it-IT" b="0" i="1" smtClean="0">
                        <a:latin typeface="Cambria Math" panose="02040503050406030204" pitchFamily="18" charset="0"/>
                      </a:rPr>
                      <m:t> </m:t>
                    </m:r>
                    <m:r>
                      <m:rPr>
                        <m:sty m:val="p"/>
                      </m:rPr>
                      <a:rPr lang="it-IT" b="0" i="0" smtClean="0">
                        <a:latin typeface="Cambria Math" panose="02040503050406030204" pitchFamily="18" charset="0"/>
                      </a:rPr>
                      <m:t>e</m:t>
                    </m:r>
                  </m:oMath>
                </a14:m>
                <a:r>
                  <a:rPr lang="en-US" dirty="0"/>
                  <a:t>lectron beam from the C-band hybrid photoinjector</a:t>
                </a:r>
              </a:p>
              <a:p>
                <a:pPr marL="285750" indent="-285750">
                  <a:buFont typeface="Arial" panose="020B0604020202020204" pitchFamily="34" charset="0"/>
                  <a:buChar char="•"/>
                </a:pPr>
                <a:r>
                  <a:rPr lang="en-US" dirty="0"/>
                  <a:t>Evolution in a </a:t>
                </a:r>
                <a:r>
                  <a:rPr lang="en-US" b="1" dirty="0"/>
                  <a:t>field-free (drift)</a:t>
                </a:r>
                <a:r>
                  <a:rPr lang="en-US" dirty="0"/>
                  <a:t> region with GPT </a:t>
                </a:r>
                <a:r>
                  <a:rPr lang="en-US" b="1" dirty="0"/>
                  <a:t>(</a:t>
                </a:r>
                <a:r>
                  <a:rPr lang="en-US" b="1" dirty="0">
                    <a:solidFill>
                      <a:srgbClr val="FF0000"/>
                    </a:solidFill>
                  </a:rPr>
                  <a:t>*</a:t>
                </a:r>
                <a:r>
                  <a:rPr lang="en-US" b="1" dirty="0"/>
                  <a:t>)</a:t>
                </a:r>
                <a:r>
                  <a:rPr lang="en-US" dirty="0"/>
                  <a:t> (</a:t>
                </a:r>
                <a:r>
                  <a:rPr lang="en-US" i="1" dirty="0"/>
                  <a:t>solid</a:t>
                </a:r>
                <a:r>
                  <a:rPr lang="en-US" dirty="0"/>
                  <a:t> lines) and with the ellipsoidal model (</a:t>
                </a:r>
                <a:r>
                  <a:rPr lang="en-US" i="1" dirty="0"/>
                  <a:t>dashed</a:t>
                </a:r>
                <a:r>
                  <a:rPr lang="en-US" dirty="0"/>
                  <a:t> lines)</a:t>
                </a:r>
              </a:p>
            </p:txBody>
          </p:sp>
        </mc:Choice>
        <mc:Fallback xmlns="">
          <p:sp>
            <p:nvSpPr>
              <p:cNvPr id="17" name="CasellaDiTesto 16">
                <a:extLst>
                  <a:ext uri="{FF2B5EF4-FFF2-40B4-BE49-F238E27FC236}">
                    <a16:creationId xmlns:a16="http://schemas.microsoft.com/office/drawing/2014/main" id="{732AA4B6-0C0E-49E2-9219-93F2A1769CC0}"/>
                  </a:ext>
                </a:extLst>
              </p:cNvPr>
              <p:cNvSpPr txBox="1">
                <a:spLocks noRot="1" noChangeAspect="1" noMove="1" noResize="1" noEditPoints="1" noAdjustHandles="1" noChangeArrowheads="1" noChangeShapeType="1" noTextEdit="1"/>
              </p:cNvSpPr>
              <p:nvPr/>
            </p:nvSpPr>
            <p:spPr>
              <a:xfrm>
                <a:off x="154758" y="1412419"/>
                <a:ext cx="6176597" cy="923330"/>
              </a:xfrm>
              <a:prstGeom prst="rect">
                <a:avLst/>
              </a:prstGeom>
              <a:blipFill>
                <a:blip r:embed="rId10"/>
                <a:stretch>
                  <a:fillRect l="-592" t="-3974" b="-9934"/>
                </a:stretch>
              </a:blipFill>
            </p:spPr>
            <p:txBody>
              <a:bodyPr/>
              <a:lstStyle/>
              <a:p>
                <a:r>
                  <a:rPr lang="en-US">
                    <a:noFill/>
                  </a:rPr>
                  <a:t> </a:t>
                </a:r>
              </a:p>
            </p:txBody>
          </p:sp>
        </mc:Fallback>
      </mc:AlternateContent>
      <p:pic>
        <p:nvPicPr>
          <p:cNvPr id="15" name="Immagine 3">
            <a:extLst>
              <a:ext uri="{FF2B5EF4-FFF2-40B4-BE49-F238E27FC236}">
                <a16:creationId xmlns:a16="http://schemas.microsoft.com/office/drawing/2014/main" id="{C405E8D9-7B84-46C6-9ACD-DE86DECAC6EC}"/>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776621" y="2299409"/>
            <a:ext cx="3753862" cy="2346163"/>
          </a:xfrm>
          <a:prstGeom prst="rect">
            <a:avLst/>
          </a:prstGeom>
        </p:spPr>
      </p:pic>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7B35AB45-DDD7-4848-9228-BD244F33C85D}"/>
                  </a:ext>
                </a:extLst>
              </p:cNvPr>
              <p:cNvSpPr txBox="1"/>
              <p:nvPr/>
            </p:nvSpPr>
            <p:spPr>
              <a:xfrm>
                <a:off x="286968" y="2595210"/>
                <a:ext cx="1131679" cy="584775"/>
              </a:xfrm>
              <a:prstGeom prst="rect">
                <a:avLst/>
              </a:prstGeom>
              <a:noFill/>
              <a:ln w="28575">
                <a:solidFill>
                  <a:srgbClr val="00B050"/>
                </a:solidFill>
              </a:ln>
            </p:spPr>
            <p:txBody>
              <a:bodyPr wrap="square" rtlCol="0">
                <a:spAutoFit/>
              </a:bodyPr>
              <a:lstStyle/>
              <a:p>
                <a:r>
                  <a:rPr lang="en-US" sz="1600" b="1" dirty="0">
                    <a:solidFill>
                      <a:srgbClr val="00B050"/>
                    </a:solidFill>
                  </a:rPr>
                  <a:t>Transverse plane: </a:t>
                </a:r>
                <a14:m>
                  <m:oMath xmlns:m="http://schemas.openxmlformats.org/officeDocument/2006/math">
                    <m:sSub>
                      <m:sSubPr>
                        <m:ctrlPr>
                          <a:rPr lang="it-IT" sz="1600" b="1" i="1" smtClean="0">
                            <a:solidFill>
                              <a:srgbClr val="00B050"/>
                            </a:solidFill>
                            <a:latin typeface="Cambria Math" panose="02040503050406030204" pitchFamily="18" charset="0"/>
                          </a:rPr>
                        </m:ctrlPr>
                      </m:sSubPr>
                      <m:e>
                        <m:r>
                          <a:rPr lang="it-IT" sz="1600" b="1" i="1" smtClean="0">
                            <a:solidFill>
                              <a:srgbClr val="00B050"/>
                            </a:solidFill>
                            <a:latin typeface="Cambria Math" panose="02040503050406030204" pitchFamily="18" charset="0"/>
                          </a:rPr>
                          <m:t>𝝈</m:t>
                        </m:r>
                      </m:e>
                      <m:sub>
                        <m:r>
                          <a:rPr lang="it-IT" sz="1600" b="1" i="1" smtClean="0">
                            <a:solidFill>
                              <a:srgbClr val="00B050"/>
                            </a:solidFill>
                            <a:latin typeface="Cambria Math" panose="02040503050406030204" pitchFamily="18" charset="0"/>
                          </a:rPr>
                          <m:t>𝒙</m:t>
                        </m:r>
                      </m:sub>
                    </m:sSub>
                  </m:oMath>
                </a14:m>
                <a:endParaRPr lang="en-US" sz="1600" b="1" dirty="0">
                  <a:solidFill>
                    <a:srgbClr val="00B050"/>
                  </a:solidFill>
                </a:endParaRPr>
              </a:p>
            </p:txBody>
          </p:sp>
        </mc:Choice>
        <mc:Fallback xmlns="">
          <p:sp>
            <p:nvSpPr>
              <p:cNvPr id="5" name="CasellaDiTesto 4">
                <a:extLst>
                  <a:ext uri="{FF2B5EF4-FFF2-40B4-BE49-F238E27FC236}">
                    <a16:creationId xmlns:a16="http://schemas.microsoft.com/office/drawing/2014/main" id="{7B35AB45-DDD7-4848-9228-BD244F33C85D}"/>
                  </a:ext>
                </a:extLst>
              </p:cNvPr>
              <p:cNvSpPr txBox="1">
                <a:spLocks noRot="1" noChangeAspect="1" noMove="1" noResize="1" noEditPoints="1" noAdjustHandles="1" noChangeArrowheads="1" noChangeShapeType="1" noTextEdit="1"/>
              </p:cNvSpPr>
              <p:nvPr/>
            </p:nvSpPr>
            <p:spPr>
              <a:xfrm>
                <a:off x="286968" y="2595210"/>
                <a:ext cx="1131679" cy="584775"/>
              </a:xfrm>
              <a:prstGeom prst="rect">
                <a:avLst/>
              </a:prstGeom>
              <a:blipFill>
                <a:blip r:embed="rId12"/>
                <a:stretch>
                  <a:fillRect l="-1571" t="-990" r="-524" b="-8911"/>
                </a:stretch>
              </a:blipFill>
              <a:ln w="28575">
                <a:solidFill>
                  <a:srgbClr val="00B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598D5728-96A0-4DE6-ABFF-80BEBD6B0631}"/>
                  </a:ext>
                </a:extLst>
              </p:cNvPr>
              <p:cNvSpPr txBox="1"/>
              <p:nvPr/>
            </p:nvSpPr>
            <p:spPr>
              <a:xfrm>
                <a:off x="286968" y="4737013"/>
                <a:ext cx="1368095" cy="584775"/>
              </a:xfrm>
              <a:prstGeom prst="rect">
                <a:avLst/>
              </a:prstGeom>
              <a:noFill/>
              <a:ln w="28575">
                <a:solidFill>
                  <a:srgbClr val="00B050"/>
                </a:solidFill>
              </a:ln>
            </p:spPr>
            <p:txBody>
              <a:bodyPr wrap="square" rtlCol="0">
                <a:spAutoFit/>
              </a:bodyPr>
              <a:lstStyle/>
              <a:p>
                <a:r>
                  <a:rPr lang="en-US" sz="1600" b="1" dirty="0">
                    <a:solidFill>
                      <a:srgbClr val="00B050"/>
                    </a:solidFill>
                  </a:rPr>
                  <a:t>Longitudinal plane: </a:t>
                </a:r>
                <a14:m>
                  <m:oMath xmlns:m="http://schemas.openxmlformats.org/officeDocument/2006/math">
                    <m:sSub>
                      <m:sSubPr>
                        <m:ctrlPr>
                          <a:rPr lang="it-IT" sz="1600" b="1" i="1" smtClean="0">
                            <a:solidFill>
                              <a:srgbClr val="00B050"/>
                            </a:solidFill>
                            <a:latin typeface="Cambria Math" panose="02040503050406030204" pitchFamily="18" charset="0"/>
                          </a:rPr>
                        </m:ctrlPr>
                      </m:sSubPr>
                      <m:e>
                        <m:r>
                          <a:rPr lang="it-IT" sz="1600" b="1" i="1" smtClean="0">
                            <a:solidFill>
                              <a:srgbClr val="00B050"/>
                            </a:solidFill>
                            <a:latin typeface="Cambria Math" panose="02040503050406030204" pitchFamily="18" charset="0"/>
                          </a:rPr>
                          <m:t>𝝈</m:t>
                        </m:r>
                      </m:e>
                      <m:sub>
                        <m:r>
                          <a:rPr lang="it-IT" sz="1600" b="1" i="1" smtClean="0">
                            <a:solidFill>
                              <a:srgbClr val="00B050"/>
                            </a:solidFill>
                            <a:latin typeface="Cambria Math" panose="02040503050406030204" pitchFamily="18" charset="0"/>
                          </a:rPr>
                          <m:t>𝒛</m:t>
                        </m:r>
                      </m:sub>
                    </m:sSub>
                  </m:oMath>
                </a14:m>
                <a:r>
                  <a:rPr lang="en-US" sz="1600" b="1" dirty="0">
                    <a:solidFill>
                      <a:srgbClr val="00B050"/>
                    </a:solidFill>
                  </a:rPr>
                  <a:t>, </a:t>
                </a:r>
                <a14:m>
                  <m:oMath xmlns:m="http://schemas.openxmlformats.org/officeDocument/2006/math">
                    <m:sSub>
                      <m:sSubPr>
                        <m:ctrlPr>
                          <a:rPr lang="it-IT" sz="1600" b="1" i="1">
                            <a:solidFill>
                              <a:srgbClr val="00B050"/>
                            </a:solidFill>
                            <a:latin typeface="Cambria Math" panose="02040503050406030204" pitchFamily="18" charset="0"/>
                          </a:rPr>
                        </m:ctrlPr>
                      </m:sSubPr>
                      <m:e>
                        <m:r>
                          <a:rPr lang="it-IT" sz="1600" b="1" i="1">
                            <a:solidFill>
                              <a:srgbClr val="00B050"/>
                            </a:solidFill>
                            <a:latin typeface="Cambria Math" panose="02040503050406030204" pitchFamily="18" charset="0"/>
                          </a:rPr>
                          <m:t>𝝈</m:t>
                        </m:r>
                      </m:e>
                      <m:sub>
                        <m:r>
                          <a:rPr lang="it-IT" sz="1600" b="1" i="1" smtClean="0">
                            <a:solidFill>
                              <a:srgbClr val="00B050"/>
                            </a:solidFill>
                            <a:latin typeface="Cambria Math" panose="02040503050406030204" pitchFamily="18" charset="0"/>
                          </a:rPr>
                          <m:t>𝑬</m:t>
                        </m:r>
                      </m:sub>
                    </m:sSub>
                  </m:oMath>
                </a14:m>
                <a:endParaRPr lang="en-US" sz="1600" b="1" dirty="0">
                  <a:solidFill>
                    <a:srgbClr val="00B050"/>
                  </a:solidFill>
                </a:endParaRPr>
              </a:p>
            </p:txBody>
          </p:sp>
        </mc:Choice>
        <mc:Fallback xmlns="">
          <p:sp>
            <p:nvSpPr>
              <p:cNvPr id="19" name="CasellaDiTesto 18">
                <a:extLst>
                  <a:ext uri="{FF2B5EF4-FFF2-40B4-BE49-F238E27FC236}">
                    <a16:creationId xmlns:a16="http://schemas.microsoft.com/office/drawing/2014/main" id="{598D5728-96A0-4DE6-ABFF-80BEBD6B0631}"/>
                  </a:ext>
                </a:extLst>
              </p:cNvPr>
              <p:cNvSpPr txBox="1">
                <a:spLocks noRot="1" noChangeAspect="1" noMove="1" noResize="1" noEditPoints="1" noAdjustHandles="1" noChangeArrowheads="1" noChangeShapeType="1" noTextEdit="1"/>
              </p:cNvSpPr>
              <p:nvPr/>
            </p:nvSpPr>
            <p:spPr>
              <a:xfrm>
                <a:off x="286968" y="4737013"/>
                <a:ext cx="1368095" cy="584775"/>
              </a:xfrm>
              <a:prstGeom prst="rect">
                <a:avLst/>
              </a:prstGeom>
              <a:blipFill>
                <a:blip r:embed="rId13"/>
                <a:stretch>
                  <a:fillRect l="-1310" t="-990" b="-8911"/>
                </a:stretch>
              </a:blipFill>
              <a:ln w="28575">
                <a:solidFill>
                  <a:srgbClr val="00B050"/>
                </a:solidFill>
              </a:ln>
            </p:spPr>
            <p:txBody>
              <a:bodyPr/>
              <a:lstStyle/>
              <a:p>
                <a:r>
                  <a:rPr lang="en-US">
                    <a:noFill/>
                  </a:rPr>
                  <a:t> </a:t>
                </a:r>
              </a:p>
            </p:txBody>
          </p:sp>
        </mc:Fallback>
      </mc:AlternateContent>
      <p:sp>
        <p:nvSpPr>
          <p:cNvPr id="30" name="CasellaDiTesto 29">
            <a:extLst>
              <a:ext uri="{FF2B5EF4-FFF2-40B4-BE49-F238E27FC236}">
                <a16:creationId xmlns:a16="http://schemas.microsoft.com/office/drawing/2014/main" id="{DE5B7468-B212-4B5A-BA48-CBC08162E147}"/>
              </a:ext>
            </a:extLst>
          </p:cNvPr>
          <p:cNvSpPr txBox="1"/>
          <p:nvPr/>
        </p:nvSpPr>
        <p:spPr>
          <a:xfrm>
            <a:off x="7159313" y="6236381"/>
            <a:ext cx="3489757" cy="307777"/>
          </a:xfrm>
          <a:prstGeom prst="rect">
            <a:avLst/>
          </a:prstGeom>
          <a:noFill/>
          <a:ln w="38100">
            <a:solidFill>
              <a:schemeClr val="accent4"/>
            </a:solidFill>
          </a:ln>
        </p:spPr>
        <p:txBody>
          <a:bodyPr wrap="square" rtlCol="0">
            <a:spAutoFit/>
          </a:bodyPr>
          <a:lstStyle/>
          <a:p>
            <a:r>
              <a:rPr lang="en-US" sz="1400" i="1" dirty="0"/>
              <a:t>Note</a:t>
            </a:r>
            <a:r>
              <a:rPr lang="en-US" sz="1400" dirty="0"/>
              <a:t>: Examples from “Stingray” ICS linac</a:t>
            </a:r>
          </a:p>
        </p:txBody>
      </p:sp>
      <p:grpSp>
        <p:nvGrpSpPr>
          <p:cNvPr id="9" name="Gruppo 8">
            <a:extLst>
              <a:ext uri="{FF2B5EF4-FFF2-40B4-BE49-F238E27FC236}">
                <a16:creationId xmlns:a16="http://schemas.microsoft.com/office/drawing/2014/main" id="{7DBC87D1-E664-4234-B4F5-AD8339E55815}"/>
              </a:ext>
            </a:extLst>
          </p:cNvPr>
          <p:cNvGrpSpPr/>
          <p:nvPr/>
        </p:nvGrpSpPr>
        <p:grpSpPr>
          <a:xfrm>
            <a:off x="3185375" y="2231628"/>
            <a:ext cx="3081386" cy="369332"/>
            <a:chOff x="3185375" y="2231628"/>
            <a:chExt cx="3081386" cy="369332"/>
          </a:xfrm>
        </p:grpSpPr>
        <p:pic>
          <p:nvPicPr>
            <p:cNvPr id="7" name="Immagine 6">
              <a:extLst>
                <a:ext uri="{FF2B5EF4-FFF2-40B4-BE49-F238E27FC236}">
                  <a16:creationId xmlns:a16="http://schemas.microsoft.com/office/drawing/2014/main" id="{386C7F56-73A9-4672-A875-FF84855A71A9}"/>
                </a:ext>
              </a:extLst>
            </p:cNvPr>
            <p:cNvPicPr>
              <a:picLocks noChangeAspect="1"/>
            </p:cNvPicPr>
            <p:nvPr/>
          </p:nvPicPr>
          <p:blipFill>
            <a:blip r:embed="rId14"/>
            <a:stretch>
              <a:fillRect/>
            </a:stretch>
          </p:blipFill>
          <p:spPr>
            <a:xfrm>
              <a:off x="3185375" y="2316399"/>
              <a:ext cx="2690647" cy="189258"/>
            </a:xfrm>
            <a:prstGeom prst="rect">
              <a:avLst/>
            </a:prstGeom>
          </p:spPr>
        </p:pic>
        <p:sp>
          <p:nvSpPr>
            <p:cNvPr id="25" name="CasellaDiTesto 24">
              <a:extLst>
                <a:ext uri="{FF2B5EF4-FFF2-40B4-BE49-F238E27FC236}">
                  <a16:creationId xmlns:a16="http://schemas.microsoft.com/office/drawing/2014/main" id="{BD6DAFF1-770B-46B9-B215-B2874EFCC3DC}"/>
                </a:ext>
              </a:extLst>
            </p:cNvPr>
            <p:cNvSpPr txBox="1"/>
            <p:nvPr/>
          </p:nvSpPr>
          <p:spPr>
            <a:xfrm>
              <a:off x="5801773" y="2231628"/>
              <a:ext cx="464988" cy="369332"/>
            </a:xfrm>
            <a:prstGeom prst="rect">
              <a:avLst/>
            </a:prstGeom>
            <a:noFill/>
          </p:spPr>
          <p:txBody>
            <a:bodyPr wrap="square">
              <a:spAutoFit/>
            </a:bodyPr>
            <a:lstStyle/>
            <a:p>
              <a:r>
                <a:rPr lang="en-US" b="1" dirty="0"/>
                <a:t>(</a:t>
              </a:r>
              <a:r>
                <a:rPr lang="en-US" b="1" dirty="0">
                  <a:solidFill>
                    <a:srgbClr val="FF0000"/>
                  </a:solidFill>
                </a:rPr>
                <a:t>*</a:t>
              </a:r>
              <a:r>
                <a:rPr lang="en-US" b="1" dirty="0"/>
                <a:t>)</a:t>
              </a:r>
              <a:endParaRPr lang="en-US" dirty="0"/>
            </a:p>
          </p:txBody>
        </p:sp>
      </p:grpSp>
    </p:spTree>
    <p:extLst>
      <p:ext uri="{BB962C8B-B14F-4D97-AF65-F5344CB8AC3E}">
        <p14:creationId xmlns:p14="http://schemas.microsoft.com/office/powerpoint/2010/main" val="59108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92B6F04D-628E-41E9-8B41-E8713A2C2F9D}"/>
              </a:ext>
            </a:extLst>
          </p:cNvPr>
          <p:cNvPicPr>
            <a:picLocks noChangeAspect="1"/>
          </p:cNvPicPr>
          <p:nvPr/>
        </p:nvPicPr>
        <p:blipFill>
          <a:blip r:embed="rId3"/>
          <a:stretch>
            <a:fillRect/>
          </a:stretch>
        </p:blipFill>
        <p:spPr>
          <a:xfrm>
            <a:off x="1473754" y="2794783"/>
            <a:ext cx="2092904" cy="1567470"/>
          </a:xfrm>
          <a:prstGeom prst="rect">
            <a:avLst/>
          </a:prstGeom>
        </p:spPr>
      </p:pic>
      <p:sp>
        <p:nvSpPr>
          <p:cNvPr id="8" name="Titolo 7">
            <a:extLst>
              <a:ext uri="{FF2B5EF4-FFF2-40B4-BE49-F238E27FC236}">
                <a16:creationId xmlns:a16="http://schemas.microsoft.com/office/drawing/2014/main" id="{EB423C0C-FAC7-42D4-AE87-F4A6E835590F}"/>
              </a:ext>
            </a:extLst>
          </p:cNvPr>
          <p:cNvSpPr>
            <a:spLocks noGrp="1"/>
          </p:cNvSpPr>
          <p:nvPr>
            <p:ph type="title"/>
          </p:nvPr>
        </p:nvSpPr>
        <p:spPr/>
        <p:txBody>
          <a:bodyPr/>
          <a:lstStyle/>
          <a:p>
            <a:r>
              <a:rPr lang="en-US" dirty="0"/>
              <a:t>Random Misalignments</a:t>
            </a:r>
          </a:p>
        </p:txBody>
      </p:sp>
      <p:sp>
        <p:nvSpPr>
          <p:cNvPr id="6" name="Segnaposto numero diapositiva 5">
            <a:extLst>
              <a:ext uri="{FF2B5EF4-FFF2-40B4-BE49-F238E27FC236}">
                <a16:creationId xmlns:a16="http://schemas.microsoft.com/office/drawing/2014/main" id="{A4856898-892D-403D-B43A-6B1516811974}"/>
              </a:ext>
            </a:extLst>
          </p:cNvPr>
          <p:cNvSpPr>
            <a:spLocks noGrp="1"/>
          </p:cNvSpPr>
          <p:nvPr>
            <p:ph type="sldNum" sz="quarter" idx="12"/>
          </p:nvPr>
        </p:nvSpPr>
        <p:spPr/>
        <p:txBody>
          <a:bodyPr/>
          <a:lstStyle/>
          <a:p>
            <a:fld id="{641EB2BC-A8E5-47B0-A4A3-C02357F10D1E}" type="slidenum">
              <a:rPr lang="en-US" smtClean="0">
                <a:solidFill>
                  <a:schemeClr val="tx1"/>
                </a:solidFill>
              </a:rPr>
              <a:t>11</a:t>
            </a:fld>
            <a:endParaRPr lang="en-US">
              <a:solidFill>
                <a:schemeClr val="tx1"/>
              </a:solidFill>
            </a:endParaRPr>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98837F4E-A497-417F-8349-C266C1962C8D}"/>
                  </a:ext>
                </a:extLst>
              </p:cNvPr>
              <p:cNvSpPr txBox="1"/>
              <p:nvPr/>
            </p:nvSpPr>
            <p:spPr>
              <a:xfrm>
                <a:off x="236141" y="4299994"/>
                <a:ext cx="6021783" cy="2031325"/>
              </a:xfrm>
              <a:prstGeom prst="rect">
                <a:avLst/>
              </a:prstGeom>
              <a:noFill/>
              <a:ln w="28575">
                <a:noFill/>
              </a:ln>
            </p:spPr>
            <p:txBody>
              <a:bodyPr wrap="square" rtlCol="0">
                <a:spAutoFit/>
              </a:bodyPr>
              <a:lstStyle/>
              <a:p>
                <a:r>
                  <a:rPr lang="en-US" b="1" dirty="0">
                    <a:solidFill>
                      <a:srgbClr val="C00000"/>
                    </a:solidFill>
                  </a:rPr>
                  <a:t>Procedure</a:t>
                </a:r>
              </a:p>
              <a:p>
                <a:pPr marL="285750" indent="-285750">
                  <a:buFont typeface="Arial" panose="020B0604020202020204" pitchFamily="34" charset="0"/>
                  <a:buChar char="•"/>
                </a:pPr>
                <a:r>
                  <a:rPr lang="en-US" dirty="0">
                    <a:solidFill>
                      <a:schemeClr val="tx1"/>
                    </a:solidFill>
                  </a:rPr>
                  <a:t>Assum</a:t>
                </a:r>
                <a:r>
                  <a:rPr lang="en-US" dirty="0"/>
                  <a:t>e a gaussian distribution of errors and f</a:t>
                </a:r>
                <a:r>
                  <a:rPr lang="en-US" dirty="0">
                    <a:solidFill>
                      <a:schemeClr val="tx1"/>
                    </a:solidFill>
                  </a:rPr>
                  <a:t>ix a </a:t>
                </a:r>
                <a:r>
                  <a:rPr lang="en-US" b="1" dirty="0">
                    <a:solidFill>
                      <a:schemeClr val="tx1"/>
                    </a:solidFill>
                  </a:rPr>
                  <a:t>standard deviation</a:t>
                </a:r>
                <a:r>
                  <a:rPr lang="en-US" dirty="0">
                    <a:solidFill>
                      <a:schemeClr val="tx1"/>
                    </a:solidFill>
                  </a:rPr>
                  <a:t> </a:t>
                </a:r>
                <a14:m>
                  <m:oMath xmlns:m="http://schemas.openxmlformats.org/officeDocument/2006/math">
                    <m:sSub>
                      <m:sSubPr>
                        <m:ctrlPr>
                          <a:rPr lang="it-IT" b="0" i="1" smtClean="0">
                            <a:solidFill>
                              <a:schemeClr val="tx1"/>
                            </a:solidFill>
                            <a:latin typeface="Cambria Math" panose="02040503050406030204" pitchFamily="18" charset="0"/>
                          </a:rPr>
                        </m:ctrlPr>
                      </m:sSubPr>
                      <m:e>
                        <m:r>
                          <a:rPr lang="it-IT" b="0" i="1" smtClean="0">
                            <a:solidFill>
                              <a:schemeClr val="tx1"/>
                            </a:solidFill>
                            <a:latin typeface="Cambria Math" panose="02040503050406030204" pitchFamily="18" charset="0"/>
                          </a:rPr>
                          <m:t>𝜎</m:t>
                        </m:r>
                      </m:e>
                      <m:sub>
                        <m:r>
                          <m:rPr>
                            <m:sty m:val="p"/>
                          </m:rPr>
                          <a:rPr lang="it-IT" b="0" i="0" smtClean="0">
                            <a:solidFill>
                              <a:schemeClr val="tx1"/>
                            </a:solidFill>
                            <a:latin typeface="Cambria Math" panose="02040503050406030204" pitchFamily="18" charset="0"/>
                          </a:rPr>
                          <m:t>Δ</m:t>
                        </m:r>
                        <m:r>
                          <a:rPr lang="it-IT" b="0" i="1" smtClean="0">
                            <a:solidFill>
                              <a:schemeClr val="tx1"/>
                            </a:solidFill>
                            <a:latin typeface="Cambria Math" panose="02040503050406030204" pitchFamily="18" charset="0"/>
                          </a:rPr>
                          <m:t>𝑥</m:t>
                        </m:r>
                      </m:sub>
                    </m:sSub>
                  </m:oMath>
                </a14:m>
                <a:r>
                  <a:rPr lang="en-US" dirty="0">
                    <a:solidFill>
                      <a:schemeClr val="tx1"/>
                    </a:solidFill>
                  </a:rPr>
                  <a:t> (</a:t>
                </a:r>
                <a:r>
                  <a:rPr lang="en-US" i="1" dirty="0">
                    <a:solidFill>
                      <a:schemeClr val="tx1"/>
                    </a:solidFill>
                  </a:rPr>
                  <a:t>i.e.</a:t>
                </a:r>
                <a:r>
                  <a:rPr lang="en-US" dirty="0">
                    <a:solidFill>
                      <a:schemeClr val="tx1"/>
                    </a:solidFill>
                  </a:rPr>
                  <a:t> a characteristic error)</a:t>
                </a:r>
              </a:p>
              <a:p>
                <a:pPr marL="285750" indent="-285750">
                  <a:buFont typeface="Arial" panose="020B0604020202020204" pitchFamily="34" charset="0"/>
                  <a:buChar char="•"/>
                </a:pPr>
                <a:r>
                  <a:rPr lang="en-US" dirty="0">
                    <a:solidFill>
                      <a:schemeClr val="tx1"/>
                    </a:solidFill>
                  </a:rPr>
                  <a:t>Perform a large number (</a:t>
                </a:r>
                <a:r>
                  <a:rPr lang="en-US" i="1" dirty="0">
                    <a:solidFill>
                      <a:schemeClr val="tx1"/>
                    </a:solidFill>
                  </a:rPr>
                  <a:t>e.g.</a:t>
                </a:r>
                <a:r>
                  <a:rPr lang="en-US" dirty="0">
                    <a:solidFill>
                      <a:schemeClr val="tx1"/>
                    </a:solidFill>
                  </a:rPr>
                  <a:t> 50) of </a:t>
                </a:r>
                <a:r>
                  <a:rPr lang="en-US" b="1" dirty="0">
                    <a:solidFill>
                      <a:schemeClr val="tx1"/>
                    </a:solidFill>
                  </a:rPr>
                  <a:t>simulations </a:t>
                </a:r>
                <a:r>
                  <a:rPr lang="en-US" dirty="0">
                    <a:solidFill>
                      <a:schemeClr val="tx1"/>
                    </a:solidFill>
                  </a:rPr>
                  <a:t>each time using</a:t>
                </a:r>
                <a:r>
                  <a:rPr lang="en-US" b="1" dirty="0">
                    <a:solidFill>
                      <a:schemeClr val="tx1"/>
                    </a:solidFill>
                  </a:rPr>
                  <a:t> </a:t>
                </a:r>
                <a:r>
                  <a:rPr lang="en-US" dirty="0">
                    <a:solidFill>
                      <a:schemeClr val="tx1"/>
                    </a:solidFill>
                  </a:rPr>
                  <a:t>a new set of random misalignments</a:t>
                </a:r>
              </a:p>
              <a:p>
                <a:pPr marL="285750" indent="-285750">
                  <a:buFont typeface="Arial" panose="020B0604020202020204" pitchFamily="34" charset="0"/>
                  <a:buChar char="•"/>
                </a:pPr>
                <a:r>
                  <a:rPr lang="en-US" dirty="0">
                    <a:solidFill>
                      <a:schemeClr val="tx1"/>
                    </a:solidFill>
                  </a:rPr>
                  <a:t>Calculate the </a:t>
                </a:r>
                <a:r>
                  <a:rPr lang="en-US" b="1" dirty="0">
                    <a:solidFill>
                      <a:schemeClr val="tx1"/>
                    </a:solidFill>
                  </a:rPr>
                  <a:t>average</a:t>
                </a:r>
                <a:r>
                  <a:rPr lang="en-US" i="1" dirty="0">
                    <a:solidFill>
                      <a:schemeClr val="tx1"/>
                    </a:solidFill>
                  </a:rPr>
                  <a:t> </a:t>
                </a:r>
                <a:r>
                  <a:rPr lang="en-US" dirty="0">
                    <a:solidFill>
                      <a:schemeClr val="tx1"/>
                    </a:solidFill>
                  </a:rPr>
                  <a:t>normalized emittance to mitigate statistical fluctuations</a:t>
                </a:r>
              </a:p>
            </p:txBody>
          </p:sp>
        </mc:Choice>
        <mc:Fallback xmlns="">
          <p:sp>
            <p:nvSpPr>
              <p:cNvPr id="7" name="CasellaDiTesto 6">
                <a:extLst>
                  <a:ext uri="{FF2B5EF4-FFF2-40B4-BE49-F238E27FC236}">
                    <a16:creationId xmlns:a16="http://schemas.microsoft.com/office/drawing/2014/main" id="{98837F4E-A497-417F-8349-C266C1962C8D}"/>
                  </a:ext>
                </a:extLst>
              </p:cNvPr>
              <p:cNvSpPr txBox="1">
                <a:spLocks noRot="1" noChangeAspect="1" noMove="1" noResize="1" noEditPoints="1" noAdjustHandles="1" noChangeArrowheads="1" noChangeShapeType="1" noTextEdit="1"/>
              </p:cNvSpPr>
              <p:nvPr/>
            </p:nvSpPr>
            <p:spPr>
              <a:xfrm>
                <a:off x="236141" y="4299994"/>
                <a:ext cx="6021783" cy="2031325"/>
              </a:xfrm>
              <a:prstGeom prst="rect">
                <a:avLst/>
              </a:prstGeom>
              <a:blipFill>
                <a:blip r:embed="rId4"/>
                <a:stretch>
                  <a:fillRect l="-911" t="-1497" b="-3593"/>
                </a:stretch>
              </a:blipFill>
              <a:ln w="28575">
                <a:noFill/>
              </a:ln>
            </p:spPr>
            <p:txBody>
              <a:bodyPr/>
              <a:lstStyle/>
              <a:p>
                <a:r>
                  <a:rPr lang="en-US">
                    <a:noFill/>
                  </a:rPr>
                  <a:t> </a:t>
                </a:r>
              </a:p>
            </p:txBody>
          </p:sp>
        </mc:Fallback>
      </mc:AlternateContent>
      <p:pic>
        <p:nvPicPr>
          <p:cNvPr id="15" name="Immagine 14">
            <a:extLst>
              <a:ext uri="{FF2B5EF4-FFF2-40B4-BE49-F238E27FC236}">
                <a16:creationId xmlns:a16="http://schemas.microsoft.com/office/drawing/2014/main" id="{77D9DCC1-7702-4394-A107-955AF3D62E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8853" y="300395"/>
            <a:ext cx="845435" cy="272201"/>
          </a:xfrm>
          <a:prstGeom prst="rect">
            <a:avLst/>
          </a:prstGeom>
        </p:spPr>
      </p:pic>
      <p:pic>
        <p:nvPicPr>
          <p:cNvPr id="16" name="Immagine 15">
            <a:extLst>
              <a:ext uri="{FF2B5EF4-FFF2-40B4-BE49-F238E27FC236}">
                <a16:creationId xmlns:a16="http://schemas.microsoft.com/office/drawing/2014/main" id="{16D1C415-014C-4F60-8DAA-B040A82086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12" y="67371"/>
            <a:ext cx="630605" cy="739989"/>
          </a:xfrm>
          <a:prstGeom prst="rect">
            <a:avLst/>
          </a:prstGeom>
        </p:spPr>
      </p:pic>
      <p:pic>
        <p:nvPicPr>
          <p:cNvPr id="17" name="Immagine 16">
            <a:extLst>
              <a:ext uri="{FF2B5EF4-FFF2-40B4-BE49-F238E27FC236}">
                <a16:creationId xmlns:a16="http://schemas.microsoft.com/office/drawing/2014/main" id="{42B80969-6BE3-4388-B1A8-781391FAF09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14804" y="242271"/>
            <a:ext cx="771377" cy="390188"/>
          </a:xfrm>
          <a:prstGeom prst="rect">
            <a:avLst/>
          </a:prstGeom>
        </p:spPr>
      </p:pic>
      <mc:AlternateContent xmlns:mc="http://schemas.openxmlformats.org/markup-compatibility/2006" xmlns:a14="http://schemas.microsoft.com/office/drawing/2010/main">
        <mc:Choice Requires="a14">
          <p:sp>
            <p:nvSpPr>
              <p:cNvPr id="4" name="CasellaDiTesto 3">
                <a:extLst>
                  <a:ext uri="{FF2B5EF4-FFF2-40B4-BE49-F238E27FC236}">
                    <a16:creationId xmlns:a16="http://schemas.microsoft.com/office/drawing/2014/main" id="{85B7393E-C789-4556-8086-6A6CFB595438}"/>
                  </a:ext>
                </a:extLst>
              </p:cNvPr>
              <p:cNvSpPr txBox="1"/>
              <p:nvPr/>
            </p:nvSpPr>
            <p:spPr>
              <a:xfrm>
                <a:off x="236141" y="1687889"/>
                <a:ext cx="3795364" cy="923330"/>
              </a:xfrm>
              <a:prstGeom prst="rect">
                <a:avLst/>
              </a:prstGeom>
              <a:noFill/>
            </p:spPr>
            <p:txBody>
              <a:bodyPr wrap="square" rtlCol="0">
                <a:spAutoFit/>
              </a:bodyPr>
              <a:lstStyle/>
              <a:p>
                <a:r>
                  <a:rPr lang="en-US" b="1" dirty="0">
                    <a:solidFill>
                      <a:srgbClr val="C00000"/>
                    </a:solidFill>
                  </a:rPr>
                  <a:t>Alignment errors</a:t>
                </a:r>
              </a:p>
              <a:p>
                <a:pPr marL="285750" indent="-285750">
                  <a:buFont typeface="Arial" panose="020B0604020202020204" pitchFamily="34" charset="0"/>
                  <a:buChar char="•"/>
                </a:pPr>
                <a:r>
                  <a:rPr lang="en-US" dirty="0"/>
                  <a:t>Transverse offset </a:t>
                </a:r>
                <a14:m>
                  <m:oMath xmlns:m="http://schemas.openxmlformats.org/officeDocument/2006/math">
                    <m:r>
                      <m:rPr>
                        <m:sty m:val="p"/>
                      </m:rPr>
                      <a:rPr lang="it-IT" b="0" i="0" smtClean="0">
                        <a:latin typeface="Cambria Math" panose="02040503050406030204" pitchFamily="18" charset="0"/>
                      </a:rPr>
                      <m:t>Δ</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sub>
                    </m:sSub>
                  </m:oMath>
                </a14:m>
                <a:r>
                  <a:rPr lang="en-US" dirty="0"/>
                  <a:t> </a:t>
                </a:r>
                <a:r>
                  <a:rPr lang="en-US" b="1" dirty="0">
                    <a:solidFill>
                      <a:srgbClr val="00B050"/>
                    </a:solidFill>
                  </a:rPr>
                  <a:t>(a)</a:t>
                </a:r>
              </a:p>
              <a:p>
                <a:pPr marL="285750" indent="-285750">
                  <a:buFont typeface="Arial" panose="020B0604020202020204" pitchFamily="34" charset="0"/>
                  <a:buChar char="•"/>
                </a:pPr>
                <a:r>
                  <a:rPr lang="en-US" dirty="0"/>
                  <a:t>Tilt angle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𝛿</m:t>
                        </m:r>
                      </m:e>
                      <m:sub>
                        <m:r>
                          <a:rPr lang="it-IT" b="0" i="1" smtClean="0">
                            <a:latin typeface="Cambria Math" panose="02040503050406030204" pitchFamily="18" charset="0"/>
                          </a:rPr>
                          <m:t>𝑖</m:t>
                        </m:r>
                      </m:sub>
                    </m:sSub>
                  </m:oMath>
                </a14:m>
                <a:r>
                  <a:rPr lang="en-US" dirty="0"/>
                  <a:t> </a:t>
                </a:r>
                <a:r>
                  <a:rPr lang="en-US" b="1" dirty="0">
                    <a:solidFill>
                      <a:srgbClr val="00B050"/>
                    </a:solidFill>
                  </a:rPr>
                  <a:t>(b)</a:t>
                </a:r>
              </a:p>
            </p:txBody>
          </p:sp>
        </mc:Choice>
        <mc:Fallback xmlns="">
          <p:sp>
            <p:nvSpPr>
              <p:cNvPr id="4" name="CasellaDiTesto 3">
                <a:extLst>
                  <a:ext uri="{FF2B5EF4-FFF2-40B4-BE49-F238E27FC236}">
                    <a16:creationId xmlns:a16="http://schemas.microsoft.com/office/drawing/2014/main" xmlns:a14="http://schemas.microsoft.com/office/drawing/2010/main" xmlns="" id="{85B7393E-C789-4556-8086-6A6CFB595438}"/>
                  </a:ext>
                </a:extLst>
              </p:cNvPr>
              <p:cNvSpPr txBox="1">
                <a:spLocks noRot="1" noChangeAspect="1" noMove="1" noResize="1" noEditPoints="1" noAdjustHandles="1" noChangeArrowheads="1" noChangeShapeType="1" noTextEdit="1"/>
              </p:cNvSpPr>
              <p:nvPr/>
            </p:nvSpPr>
            <p:spPr>
              <a:xfrm>
                <a:off x="236141" y="1687889"/>
                <a:ext cx="3795364" cy="923330"/>
              </a:xfrm>
              <a:prstGeom prst="rect">
                <a:avLst/>
              </a:prstGeom>
              <a:blipFill rotWithShape="0">
                <a:blip r:embed="rId17"/>
                <a:stretch>
                  <a:fillRect l="-1447" t="-3974" b="-9934"/>
                </a:stretch>
              </a:blipFill>
            </p:spPr>
            <p:txBody>
              <a:bodyPr/>
              <a:lstStyle/>
              <a:p>
                <a:r>
                  <a:rPr lang="en-US">
                    <a:noFill/>
                  </a:rPr>
                  <a:t> </a:t>
                </a:r>
              </a:p>
            </p:txBody>
          </p:sp>
        </mc:Fallback>
      </mc:AlternateContent>
      <p:grpSp>
        <p:nvGrpSpPr>
          <p:cNvPr id="11" name="Gruppo 10">
            <a:extLst>
              <a:ext uri="{FF2B5EF4-FFF2-40B4-BE49-F238E27FC236}">
                <a16:creationId xmlns:a16="http://schemas.microsoft.com/office/drawing/2014/main" id="{6BD49B81-9ED1-4FF6-9746-0CEABE6F93F1}"/>
              </a:ext>
            </a:extLst>
          </p:cNvPr>
          <p:cNvGrpSpPr/>
          <p:nvPr/>
        </p:nvGrpSpPr>
        <p:grpSpPr>
          <a:xfrm>
            <a:off x="3566659" y="3248429"/>
            <a:ext cx="3127130" cy="959301"/>
            <a:chOff x="3566659" y="2735483"/>
            <a:chExt cx="3127130" cy="959301"/>
          </a:xfrm>
        </p:grpSpPr>
        <p:pic>
          <p:nvPicPr>
            <p:cNvPr id="13" name="Immagine 12">
              <a:extLst>
                <a:ext uri="{FF2B5EF4-FFF2-40B4-BE49-F238E27FC236}">
                  <a16:creationId xmlns:a16="http://schemas.microsoft.com/office/drawing/2014/main" id="{ABA4BFAC-13D6-4ECE-BA9E-8189505A59A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76058" y="2735483"/>
              <a:ext cx="3117731" cy="959301"/>
            </a:xfrm>
            <a:prstGeom prst="rect">
              <a:avLst/>
            </a:prstGeom>
          </p:spPr>
        </p:pic>
        <p:sp>
          <p:nvSpPr>
            <p:cNvPr id="18" name="CasellaDiTesto 17">
              <a:extLst>
                <a:ext uri="{FF2B5EF4-FFF2-40B4-BE49-F238E27FC236}">
                  <a16:creationId xmlns:a16="http://schemas.microsoft.com/office/drawing/2014/main" id="{27AE7E5E-261B-42EF-BCE6-10E3CD7DA0F0}"/>
                </a:ext>
              </a:extLst>
            </p:cNvPr>
            <p:cNvSpPr txBox="1"/>
            <p:nvPr/>
          </p:nvSpPr>
          <p:spPr>
            <a:xfrm>
              <a:off x="3566659" y="2818711"/>
              <a:ext cx="464847" cy="369332"/>
            </a:xfrm>
            <a:prstGeom prst="rect">
              <a:avLst/>
            </a:prstGeom>
            <a:noFill/>
          </p:spPr>
          <p:txBody>
            <a:bodyPr wrap="square">
              <a:spAutoFit/>
            </a:bodyPr>
            <a:lstStyle/>
            <a:p>
              <a:r>
                <a:rPr lang="en-US" b="1" dirty="0">
                  <a:solidFill>
                    <a:srgbClr val="00B050"/>
                  </a:solidFill>
                </a:rPr>
                <a:t>(b)</a:t>
              </a:r>
            </a:p>
          </p:txBody>
        </p:sp>
      </p:grpSp>
      <p:grpSp>
        <p:nvGrpSpPr>
          <p:cNvPr id="14" name="Gruppo 13">
            <a:extLst>
              <a:ext uri="{FF2B5EF4-FFF2-40B4-BE49-F238E27FC236}">
                <a16:creationId xmlns:a16="http://schemas.microsoft.com/office/drawing/2014/main" id="{FAB72432-7304-4E40-8423-29091064722B}"/>
              </a:ext>
            </a:extLst>
          </p:cNvPr>
          <p:cNvGrpSpPr/>
          <p:nvPr/>
        </p:nvGrpSpPr>
        <p:grpSpPr>
          <a:xfrm>
            <a:off x="3566658" y="1781541"/>
            <a:ext cx="3127131" cy="898697"/>
            <a:chOff x="3566658" y="1536219"/>
            <a:chExt cx="3127131" cy="898697"/>
          </a:xfrm>
        </p:grpSpPr>
        <p:pic>
          <p:nvPicPr>
            <p:cNvPr id="2" name="Picture 1"/>
            <p:cNvPicPr>
              <a:picLocks noChangeAspect="1"/>
            </p:cNvPicPr>
            <p:nvPr/>
          </p:nvPicPr>
          <p:blipFill>
            <a:blip r:embed="rId19"/>
            <a:stretch>
              <a:fillRect/>
            </a:stretch>
          </p:blipFill>
          <p:spPr>
            <a:xfrm>
              <a:off x="3690888" y="1536219"/>
              <a:ext cx="3002901" cy="898697"/>
            </a:xfrm>
            <a:prstGeom prst="rect">
              <a:avLst/>
            </a:prstGeom>
          </p:spPr>
        </p:pic>
        <p:sp>
          <p:nvSpPr>
            <p:cNvPr id="19" name="CasellaDiTesto 18">
              <a:extLst>
                <a:ext uri="{FF2B5EF4-FFF2-40B4-BE49-F238E27FC236}">
                  <a16:creationId xmlns:a16="http://schemas.microsoft.com/office/drawing/2014/main" id="{1D85F7F7-938B-4A23-A570-27BD3F02245F}"/>
                </a:ext>
              </a:extLst>
            </p:cNvPr>
            <p:cNvSpPr txBox="1"/>
            <p:nvPr/>
          </p:nvSpPr>
          <p:spPr>
            <a:xfrm>
              <a:off x="3566658" y="1605074"/>
              <a:ext cx="464847" cy="369332"/>
            </a:xfrm>
            <a:prstGeom prst="rect">
              <a:avLst/>
            </a:prstGeom>
            <a:noFill/>
          </p:spPr>
          <p:txBody>
            <a:bodyPr wrap="square">
              <a:spAutoFit/>
            </a:bodyPr>
            <a:lstStyle/>
            <a:p>
              <a:r>
                <a:rPr lang="en-US" b="1" dirty="0">
                  <a:solidFill>
                    <a:srgbClr val="00B050"/>
                  </a:solidFill>
                </a:rPr>
                <a:t>(a)</a:t>
              </a:r>
            </a:p>
          </p:txBody>
        </p:sp>
      </p:grpSp>
      <p:grpSp>
        <p:nvGrpSpPr>
          <p:cNvPr id="5" name="Gruppo 4">
            <a:extLst>
              <a:ext uri="{FF2B5EF4-FFF2-40B4-BE49-F238E27FC236}">
                <a16:creationId xmlns:a16="http://schemas.microsoft.com/office/drawing/2014/main" id="{EBBA1914-2E00-4DD7-8A8D-FF3737E04611}"/>
              </a:ext>
            </a:extLst>
          </p:cNvPr>
          <p:cNvGrpSpPr/>
          <p:nvPr/>
        </p:nvGrpSpPr>
        <p:grpSpPr>
          <a:xfrm>
            <a:off x="7112421" y="1398010"/>
            <a:ext cx="5065191" cy="3899441"/>
            <a:chOff x="7112421" y="1824522"/>
            <a:chExt cx="5065191" cy="3899441"/>
          </a:xfrm>
        </p:grpSpPr>
        <p:pic>
          <p:nvPicPr>
            <p:cNvPr id="3" name="Picture 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12421" y="1974406"/>
              <a:ext cx="5065191" cy="3749557"/>
            </a:xfrm>
            <a:prstGeom prst="rect">
              <a:avLst/>
            </a:prstGeom>
          </p:spPr>
        </p:pic>
        <p:sp>
          <p:nvSpPr>
            <p:cNvPr id="20" name="CasellaDiTesto 19">
              <a:extLst>
                <a:ext uri="{FF2B5EF4-FFF2-40B4-BE49-F238E27FC236}">
                  <a16:creationId xmlns:a16="http://schemas.microsoft.com/office/drawing/2014/main" id="{97F8AA39-157E-48D2-BE40-2C15EEA4B4F5}"/>
                </a:ext>
              </a:extLst>
            </p:cNvPr>
            <p:cNvSpPr txBox="1"/>
            <p:nvPr/>
          </p:nvSpPr>
          <p:spPr>
            <a:xfrm>
              <a:off x="8160497" y="1824522"/>
              <a:ext cx="2558970" cy="369332"/>
            </a:xfrm>
            <a:prstGeom prst="rect">
              <a:avLst/>
            </a:prstGeom>
            <a:noFill/>
          </p:spPr>
          <p:txBody>
            <a:bodyPr wrap="square" rtlCol="0">
              <a:spAutoFit/>
            </a:bodyPr>
            <a:lstStyle/>
            <a:p>
              <a:r>
                <a:rPr lang="en-US" b="1" u="sng" dirty="0">
                  <a:solidFill>
                    <a:srgbClr val="00B050"/>
                  </a:solidFill>
                </a:rPr>
                <a:t>Emittance growth factor</a:t>
              </a:r>
            </a:p>
          </p:txBody>
        </p:sp>
      </p:grpSp>
      <p:cxnSp>
        <p:nvCxnSpPr>
          <p:cNvPr id="22" name="Connettore diritto 21">
            <a:extLst>
              <a:ext uri="{FF2B5EF4-FFF2-40B4-BE49-F238E27FC236}">
                <a16:creationId xmlns:a16="http://schemas.microsoft.com/office/drawing/2014/main" id="{D6B8D622-4694-446C-8478-A09B1BAA09E9}"/>
              </a:ext>
            </a:extLst>
          </p:cNvPr>
          <p:cNvCxnSpPr/>
          <p:nvPr/>
        </p:nvCxnSpPr>
        <p:spPr>
          <a:xfrm>
            <a:off x="6986047" y="1513928"/>
            <a:ext cx="0" cy="5147681"/>
          </a:xfrm>
          <a:prstGeom prst="line">
            <a:avLst/>
          </a:prstGeom>
          <a:ln w="38100">
            <a:solidFill>
              <a:srgbClr val="00B050"/>
            </a:solidFill>
          </a:ln>
        </p:spPr>
        <p:style>
          <a:lnRef idx="1">
            <a:schemeClr val="accent3"/>
          </a:lnRef>
          <a:fillRef idx="0">
            <a:schemeClr val="accent3"/>
          </a:fillRef>
          <a:effectRef idx="0">
            <a:schemeClr val="accent3"/>
          </a:effectRef>
          <a:fontRef idx="minor">
            <a:schemeClr val="tx1"/>
          </a:fontRef>
        </p:style>
      </p:cxnSp>
      <p:grpSp>
        <p:nvGrpSpPr>
          <p:cNvPr id="25" name="Gruppo 24">
            <a:extLst>
              <a:ext uri="{FF2B5EF4-FFF2-40B4-BE49-F238E27FC236}">
                <a16:creationId xmlns:a16="http://schemas.microsoft.com/office/drawing/2014/main" id="{EFC4F489-B548-4BBE-8E95-5D21D044B26F}"/>
              </a:ext>
            </a:extLst>
          </p:cNvPr>
          <p:cNvGrpSpPr/>
          <p:nvPr/>
        </p:nvGrpSpPr>
        <p:grpSpPr>
          <a:xfrm>
            <a:off x="7278306" y="5384796"/>
            <a:ext cx="4666059" cy="853386"/>
            <a:chOff x="7289800" y="5477933"/>
            <a:chExt cx="4666059" cy="853386"/>
          </a:xfrm>
        </p:grpSpPr>
        <p:grpSp>
          <p:nvGrpSpPr>
            <p:cNvPr id="21" name="Gruppo 20">
              <a:extLst>
                <a:ext uri="{FF2B5EF4-FFF2-40B4-BE49-F238E27FC236}">
                  <a16:creationId xmlns:a16="http://schemas.microsoft.com/office/drawing/2014/main" id="{80A6CCB3-AD28-49AF-8849-BCE266F5AD8C}"/>
                </a:ext>
              </a:extLst>
            </p:cNvPr>
            <p:cNvGrpSpPr/>
            <p:nvPr/>
          </p:nvGrpSpPr>
          <p:grpSpPr>
            <a:xfrm>
              <a:off x="7444931" y="5609590"/>
              <a:ext cx="778414" cy="685165"/>
              <a:chOff x="7714171" y="5767070"/>
              <a:chExt cx="778414" cy="685165"/>
            </a:xfrm>
          </p:grpSpPr>
          <p:sp>
            <p:nvSpPr>
              <p:cNvPr id="10" name="Triangolo isoscele 9">
                <a:extLst>
                  <a:ext uri="{FF2B5EF4-FFF2-40B4-BE49-F238E27FC236}">
                    <a16:creationId xmlns:a16="http://schemas.microsoft.com/office/drawing/2014/main" id="{4ADAB1E4-2AAE-45AA-BADB-1D0CA9CC8588}"/>
                  </a:ext>
                </a:extLst>
              </p:cNvPr>
              <p:cNvSpPr/>
              <p:nvPr/>
            </p:nvSpPr>
            <p:spPr>
              <a:xfrm>
                <a:off x="7714171" y="5767070"/>
                <a:ext cx="629919" cy="589280"/>
              </a:xfrm>
              <a:prstGeom prst="triangle">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sellaDiTesto 11">
                <a:extLst>
                  <a:ext uri="{FF2B5EF4-FFF2-40B4-BE49-F238E27FC236}">
                    <a16:creationId xmlns:a16="http://schemas.microsoft.com/office/drawing/2014/main" id="{6AE8E529-3EB5-46AF-B6A8-983FA77B6F2B}"/>
                  </a:ext>
                </a:extLst>
              </p:cNvPr>
              <p:cNvSpPr txBox="1"/>
              <p:nvPr/>
            </p:nvSpPr>
            <p:spPr>
              <a:xfrm>
                <a:off x="7852506" y="5805904"/>
                <a:ext cx="640079" cy="646331"/>
              </a:xfrm>
              <a:prstGeom prst="rect">
                <a:avLst/>
              </a:prstGeom>
              <a:noFill/>
            </p:spPr>
            <p:txBody>
              <a:bodyPr wrap="square" rtlCol="0">
                <a:spAutoFit/>
              </a:bodyPr>
              <a:lstStyle/>
              <a:p>
                <a:r>
                  <a:rPr lang="en-US" sz="3600" b="1" dirty="0"/>
                  <a:t>!</a:t>
                </a:r>
              </a:p>
            </p:txBody>
          </p:sp>
        </p:grpSp>
        <mc:AlternateContent xmlns:mc="http://schemas.openxmlformats.org/markup-compatibility/2006" xmlns:a14="http://schemas.microsoft.com/office/drawing/2010/main">
          <mc:Choice Requires="a14">
            <p:sp>
              <p:nvSpPr>
                <p:cNvPr id="23" name="CasellaDiTesto 22">
                  <a:extLst>
                    <a:ext uri="{FF2B5EF4-FFF2-40B4-BE49-F238E27FC236}">
                      <a16:creationId xmlns:a16="http://schemas.microsoft.com/office/drawing/2014/main" id="{FF155646-9E72-40C4-AD43-44CCD1BACF41}"/>
                    </a:ext>
                  </a:extLst>
                </p:cNvPr>
                <p:cNvSpPr txBox="1"/>
                <p:nvPr/>
              </p:nvSpPr>
              <p:spPr>
                <a:xfrm>
                  <a:off x="8123515" y="5581064"/>
                  <a:ext cx="3832344" cy="646331"/>
                </a:xfrm>
                <a:prstGeom prst="rect">
                  <a:avLst/>
                </a:prstGeom>
                <a:noFill/>
              </p:spPr>
              <p:txBody>
                <a:bodyPr wrap="square" rtlCol="0">
                  <a:spAutoFit/>
                </a:bodyPr>
                <a:lstStyle/>
                <a:p>
                  <a:r>
                    <a:rPr lang="en-US" b="1" u="sng" dirty="0"/>
                    <a:t>Warning</a:t>
                  </a:r>
                  <a:r>
                    <a:rPr lang="en-US" dirty="0"/>
                    <a:t>: up to </a:t>
                  </a:r>
                  <a14:m>
                    <m:oMath xmlns:m="http://schemas.openxmlformats.org/officeDocument/2006/math">
                      <m:r>
                        <a:rPr lang="it-IT" b="0" i="1" smtClean="0">
                          <a:latin typeface="Cambria Math" panose="02040503050406030204" pitchFamily="18" charset="0"/>
                        </a:rPr>
                        <m:t>∼</m:t>
                      </m:r>
                    </m:oMath>
                  </a14:m>
                  <a:r>
                    <a:rPr lang="en-US" dirty="0"/>
                    <a:t>40% growth with a few tens of micron or micro-rad errors</a:t>
                  </a:r>
                </a:p>
              </p:txBody>
            </p:sp>
          </mc:Choice>
          <mc:Fallback xmlns="">
            <p:sp>
              <p:nvSpPr>
                <p:cNvPr id="23" name="CasellaDiTesto 22">
                  <a:extLst>
                    <a:ext uri="{FF2B5EF4-FFF2-40B4-BE49-F238E27FC236}">
                      <a16:creationId xmlns:a16="http://schemas.microsoft.com/office/drawing/2014/main" id="{FF155646-9E72-40C4-AD43-44CCD1BACF41}"/>
                    </a:ext>
                  </a:extLst>
                </p:cNvPr>
                <p:cNvSpPr txBox="1">
                  <a:spLocks noRot="1" noChangeAspect="1" noMove="1" noResize="1" noEditPoints="1" noAdjustHandles="1" noChangeArrowheads="1" noChangeShapeType="1" noTextEdit="1"/>
                </p:cNvSpPr>
                <p:nvPr/>
              </p:nvSpPr>
              <p:spPr>
                <a:xfrm>
                  <a:off x="8123515" y="5581064"/>
                  <a:ext cx="3832344" cy="646331"/>
                </a:xfrm>
                <a:prstGeom prst="rect">
                  <a:avLst/>
                </a:prstGeom>
                <a:blipFill>
                  <a:blip r:embed="rId21"/>
                  <a:stretch>
                    <a:fillRect l="-1433" t="-4717" b="-14151"/>
                  </a:stretch>
                </a:blipFill>
              </p:spPr>
              <p:txBody>
                <a:bodyPr/>
                <a:lstStyle/>
                <a:p>
                  <a:r>
                    <a:rPr lang="en-US">
                      <a:noFill/>
                    </a:rPr>
                    <a:t> </a:t>
                  </a:r>
                </a:p>
              </p:txBody>
            </p:sp>
          </mc:Fallback>
        </mc:AlternateContent>
        <p:sp>
          <p:nvSpPr>
            <p:cNvPr id="24" name="Rettangolo 23">
              <a:extLst>
                <a:ext uri="{FF2B5EF4-FFF2-40B4-BE49-F238E27FC236}">
                  <a16:creationId xmlns:a16="http://schemas.microsoft.com/office/drawing/2014/main" id="{9C6BDA31-311B-471F-8184-654E5D00BA01}"/>
                </a:ext>
              </a:extLst>
            </p:cNvPr>
            <p:cNvSpPr/>
            <p:nvPr/>
          </p:nvSpPr>
          <p:spPr>
            <a:xfrm>
              <a:off x="7289800" y="5477933"/>
              <a:ext cx="4538122" cy="8533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asellaDiTesto 25">
            <a:extLst>
              <a:ext uri="{FF2B5EF4-FFF2-40B4-BE49-F238E27FC236}">
                <a16:creationId xmlns:a16="http://schemas.microsoft.com/office/drawing/2014/main" id="{76C75F28-AFF3-4274-9DE4-0434217F5F70}"/>
              </a:ext>
            </a:extLst>
          </p:cNvPr>
          <p:cNvSpPr txBox="1"/>
          <p:nvPr/>
        </p:nvSpPr>
        <p:spPr>
          <a:xfrm>
            <a:off x="7278581" y="6365588"/>
            <a:ext cx="3489757" cy="307777"/>
          </a:xfrm>
          <a:prstGeom prst="rect">
            <a:avLst/>
          </a:prstGeom>
          <a:noFill/>
          <a:ln w="38100">
            <a:solidFill>
              <a:schemeClr val="accent4"/>
            </a:solidFill>
          </a:ln>
        </p:spPr>
        <p:txBody>
          <a:bodyPr wrap="square" rtlCol="0">
            <a:spAutoFit/>
          </a:bodyPr>
          <a:lstStyle/>
          <a:p>
            <a:r>
              <a:rPr lang="en-US" sz="1400" i="1" dirty="0"/>
              <a:t>Note</a:t>
            </a:r>
            <a:r>
              <a:rPr lang="en-US" sz="1400" dirty="0"/>
              <a:t>: Examples from “Stingray” ICS linac</a:t>
            </a:r>
          </a:p>
        </p:txBody>
      </p:sp>
    </p:spTree>
    <p:extLst>
      <p:ext uri="{BB962C8B-B14F-4D97-AF65-F5344CB8AC3E}">
        <p14:creationId xmlns:p14="http://schemas.microsoft.com/office/powerpoint/2010/main" val="55595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36BD59-0F83-4BBB-99A7-2A2D20AEA19C}"/>
              </a:ext>
            </a:extLst>
          </p:cNvPr>
          <p:cNvSpPr>
            <a:spLocks noGrp="1"/>
          </p:cNvSpPr>
          <p:nvPr>
            <p:ph type="title"/>
          </p:nvPr>
        </p:nvSpPr>
        <p:spPr/>
        <p:txBody>
          <a:bodyPr/>
          <a:lstStyle/>
          <a:p>
            <a:r>
              <a:rPr lang="en-US" dirty="0"/>
              <a:t>Trajectory Steering</a:t>
            </a:r>
          </a:p>
        </p:txBody>
      </p:sp>
      <p:sp>
        <p:nvSpPr>
          <p:cNvPr id="3" name="Segnaposto numero diapositiva 2">
            <a:extLst>
              <a:ext uri="{FF2B5EF4-FFF2-40B4-BE49-F238E27FC236}">
                <a16:creationId xmlns:a16="http://schemas.microsoft.com/office/drawing/2014/main" id="{709F67A8-F113-40D0-A4DE-7AC5783A356B}"/>
              </a:ext>
            </a:extLst>
          </p:cNvPr>
          <p:cNvSpPr>
            <a:spLocks noGrp="1"/>
          </p:cNvSpPr>
          <p:nvPr>
            <p:ph type="sldNum" sz="quarter" idx="12"/>
          </p:nvPr>
        </p:nvSpPr>
        <p:spPr/>
        <p:txBody>
          <a:bodyPr/>
          <a:lstStyle/>
          <a:p>
            <a:fld id="{62EE6E3B-1986-4A06-9D04-53EACBB36779}" type="slidenum">
              <a:rPr lang="en-US" smtClean="0"/>
              <a:t>12</a:t>
            </a:fld>
            <a:endParaRPr lang="en-US"/>
          </a:p>
        </p:txBody>
      </p:sp>
      <p:pic>
        <p:nvPicPr>
          <p:cNvPr id="33" name="Immagine 32">
            <a:extLst>
              <a:ext uri="{FF2B5EF4-FFF2-40B4-BE49-F238E27FC236}">
                <a16:creationId xmlns:a16="http://schemas.microsoft.com/office/drawing/2014/main" id="{416E7369-B559-4E10-92D0-9B7A57E334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14804" y="242271"/>
            <a:ext cx="771377" cy="390188"/>
          </a:xfrm>
          <a:prstGeom prst="rect">
            <a:avLst/>
          </a:prstGeom>
        </p:spPr>
      </p:pic>
      <p:pic>
        <p:nvPicPr>
          <p:cNvPr id="34" name="Immagine 33">
            <a:extLst>
              <a:ext uri="{FF2B5EF4-FFF2-40B4-BE49-F238E27FC236}">
                <a16:creationId xmlns:a16="http://schemas.microsoft.com/office/drawing/2014/main" id="{5AD982EA-916B-421B-96D6-D45898DDCB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12" y="67371"/>
            <a:ext cx="630605" cy="739989"/>
          </a:xfrm>
          <a:prstGeom prst="rect">
            <a:avLst/>
          </a:prstGeom>
        </p:spPr>
      </p:pic>
      <p:pic>
        <p:nvPicPr>
          <p:cNvPr id="35" name="Immagine 34">
            <a:extLst>
              <a:ext uri="{FF2B5EF4-FFF2-40B4-BE49-F238E27FC236}">
                <a16:creationId xmlns:a16="http://schemas.microsoft.com/office/drawing/2014/main" id="{516CBD83-FA49-4762-97DB-83571CE010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8853" y="300395"/>
            <a:ext cx="845435" cy="272201"/>
          </a:xfrm>
          <a:prstGeom prst="rect">
            <a:avLst/>
          </a:prstGeom>
        </p:spPr>
      </p:pic>
      <mc:AlternateContent xmlns:mc="http://schemas.openxmlformats.org/markup-compatibility/2006" xmlns:a14="http://schemas.microsoft.com/office/drawing/2010/main">
        <mc:Choice Requires="a14">
          <p:sp>
            <p:nvSpPr>
              <p:cNvPr id="36" name="TextBox 15">
                <a:extLst>
                  <a:ext uri="{FF2B5EF4-FFF2-40B4-BE49-F238E27FC236}">
                    <a16:creationId xmlns:a16="http://schemas.microsoft.com/office/drawing/2014/main" id="{B8504A4D-5105-4301-B1D3-C3A26B50502E}"/>
                  </a:ext>
                </a:extLst>
              </p:cNvPr>
              <p:cNvSpPr txBox="1"/>
              <p:nvPr/>
            </p:nvSpPr>
            <p:spPr>
              <a:xfrm>
                <a:off x="518218" y="1420981"/>
                <a:ext cx="6315719" cy="923330"/>
              </a:xfrm>
              <a:prstGeom prst="rect">
                <a:avLst/>
              </a:prstGeom>
              <a:noFill/>
            </p:spPr>
            <p:txBody>
              <a:bodyPr wrap="square" rtlCol="0">
                <a:spAutoFit/>
              </a:bodyPr>
              <a:lstStyle/>
              <a:p>
                <a:pPr marL="285750" indent="-285750">
                  <a:buFont typeface="Arial" panose="020B0604020202020204" pitchFamily="34" charset="0"/>
                  <a:buChar char="•"/>
                </a:pPr>
                <a:r>
                  <a:rPr lang="en-US" i="1" dirty="0">
                    <a:solidFill>
                      <a:schemeClr val="tx1"/>
                    </a:solidFill>
                  </a:rPr>
                  <a:t>Steering magnets</a:t>
                </a:r>
                <a:r>
                  <a:rPr lang="en-US" dirty="0">
                    <a:solidFill>
                      <a:schemeClr val="tx1"/>
                    </a:solidFill>
                  </a:rPr>
                  <a:t>: dipole fields of moderate strength providing </a:t>
                </a:r>
                <a:r>
                  <a:rPr lang="en-US" b="1" dirty="0">
                    <a:solidFill>
                      <a:schemeClr val="tx1"/>
                    </a:solidFill>
                  </a:rPr>
                  <a:t>correction</a:t>
                </a:r>
                <a:r>
                  <a:rPr lang="en-US" dirty="0">
                    <a:solidFill>
                      <a:schemeClr val="tx1"/>
                    </a:solidFill>
                  </a:rPr>
                  <a:t> of the trajectories</a:t>
                </a:r>
              </a:p>
              <a:p>
                <a:pPr marL="285750" indent="-285750">
                  <a:buFont typeface="Arial" panose="020B0604020202020204" pitchFamily="34" charset="0"/>
                  <a:buChar char="•"/>
                </a:pPr>
                <a:r>
                  <a:rPr lang="en-US" dirty="0">
                    <a:solidFill>
                      <a:schemeClr val="tx1"/>
                    </a:solidFill>
                  </a:rPr>
                  <a:t>Transverse </a:t>
                </a:r>
                <a:r>
                  <a:rPr lang="en-US" b="1" dirty="0">
                    <a:solidFill>
                      <a:schemeClr val="tx1"/>
                    </a:solidFill>
                  </a:rPr>
                  <a:t>kick</a:t>
                </a:r>
                <a:r>
                  <a:rPr lang="en-US" dirty="0">
                    <a:solidFill>
                      <a:schemeClr val="tx1"/>
                    </a:solidFill>
                  </a:rPr>
                  <a:t> from a corrector of </a:t>
                </a:r>
                <a:r>
                  <a:rPr lang="en-US" i="1" dirty="0">
                    <a:solidFill>
                      <a:schemeClr val="tx1"/>
                    </a:solidFill>
                  </a:rPr>
                  <a:t>integrated field</a:t>
                </a:r>
                <a:r>
                  <a:rPr lang="en-US" dirty="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𝐾</m:t>
                    </m:r>
                  </m:oMath>
                </a14:m>
                <a:endParaRPr lang="en-US" dirty="0">
                  <a:solidFill>
                    <a:schemeClr val="tx1"/>
                  </a:solidFill>
                </a:endParaRPr>
              </a:p>
            </p:txBody>
          </p:sp>
        </mc:Choice>
        <mc:Fallback xmlns="">
          <p:sp>
            <p:nvSpPr>
              <p:cNvPr id="36" name="TextBox 15">
                <a:extLst>
                  <a:ext uri="{FF2B5EF4-FFF2-40B4-BE49-F238E27FC236}">
                    <a16:creationId xmlns:a16="http://schemas.microsoft.com/office/drawing/2014/main" id="{B8504A4D-5105-4301-B1D3-C3A26B50502E}"/>
                  </a:ext>
                </a:extLst>
              </p:cNvPr>
              <p:cNvSpPr txBox="1">
                <a:spLocks noRot="1" noChangeAspect="1" noMove="1" noResize="1" noEditPoints="1" noAdjustHandles="1" noChangeArrowheads="1" noChangeShapeType="1" noTextEdit="1"/>
              </p:cNvSpPr>
              <p:nvPr/>
            </p:nvSpPr>
            <p:spPr>
              <a:xfrm>
                <a:off x="518218" y="1420981"/>
                <a:ext cx="6315719" cy="923330"/>
              </a:xfrm>
              <a:prstGeom prst="rect">
                <a:avLst/>
              </a:prstGeom>
              <a:blipFill>
                <a:blip r:embed="rId6"/>
                <a:stretch>
                  <a:fillRect l="-579" t="-3289" r="-1351" b="-9211"/>
                </a:stretch>
              </a:blipFill>
            </p:spPr>
            <p:txBody>
              <a:bodyPr/>
              <a:lstStyle/>
              <a:p>
                <a:r>
                  <a:rPr lang="en-US">
                    <a:noFill/>
                  </a:rPr>
                  <a:t> </a:t>
                </a:r>
              </a:p>
            </p:txBody>
          </p:sp>
        </mc:Fallback>
      </mc:AlternateContent>
      <p:pic>
        <p:nvPicPr>
          <p:cNvPr id="37" name="Picture 16">
            <a:extLst>
              <a:ext uri="{FF2B5EF4-FFF2-40B4-BE49-F238E27FC236}">
                <a16:creationId xmlns:a16="http://schemas.microsoft.com/office/drawing/2014/main" id="{6CF92325-1E3D-46A2-89B3-96F7EB051AB6}"/>
              </a:ext>
            </a:extLst>
          </p:cNvPr>
          <p:cNvPicPr>
            <a:picLocks noChangeAspect="1"/>
          </p:cNvPicPr>
          <p:nvPr/>
        </p:nvPicPr>
        <p:blipFill rotWithShape="1">
          <a:blip r:embed="rId7"/>
          <a:srcRect b="51298"/>
          <a:stretch/>
        </p:blipFill>
        <p:spPr>
          <a:xfrm>
            <a:off x="838200" y="2632483"/>
            <a:ext cx="2897643" cy="556872"/>
          </a:xfrm>
          <a:prstGeom prst="rect">
            <a:avLst/>
          </a:prstGeom>
        </p:spPr>
      </p:pic>
      <p:pic>
        <p:nvPicPr>
          <p:cNvPr id="38" name="Picture 17">
            <a:extLst>
              <a:ext uri="{FF2B5EF4-FFF2-40B4-BE49-F238E27FC236}">
                <a16:creationId xmlns:a16="http://schemas.microsoft.com/office/drawing/2014/main" id="{FE7146D1-7C5B-4557-9AC0-033590B97351}"/>
              </a:ext>
            </a:extLst>
          </p:cNvPr>
          <p:cNvPicPr>
            <a:picLocks noChangeAspect="1"/>
          </p:cNvPicPr>
          <p:nvPr/>
        </p:nvPicPr>
        <p:blipFill rotWithShape="1">
          <a:blip r:embed="rId7"/>
          <a:srcRect t="49630"/>
          <a:stretch/>
        </p:blipFill>
        <p:spPr>
          <a:xfrm>
            <a:off x="3788178" y="2619948"/>
            <a:ext cx="2897643" cy="575948"/>
          </a:xfrm>
          <a:prstGeom prst="rect">
            <a:avLst/>
          </a:prstGeom>
        </p:spPr>
      </p:pic>
      <p:pic>
        <p:nvPicPr>
          <p:cNvPr id="68" name="Immagine 67">
            <a:extLst>
              <a:ext uri="{FF2B5EF4-FFF2-40B4-BE49-F238E27FC236}">
                <a16:creationId xmlns:a16="http://schemas.microsoft.com/office/drawing/2014/main" id="{E0FA28CA-7BED-45C3-8464-7580C0288DBB}"/>
              </a:ext>
            </a:extLst>
          </p:cNvPr>
          <p:cNvPicPr>
            <a:picLocks noChangeAspect="1"/>
          </p:cNvPicPr>
          <p:nvPr/>
        </p:nvPicPr>
        <p:blipFill>
          <a:blip r:embed="rId8"/>
          <a:stretch>
            <a:fillRect/>
          </a:stretch>
        </p:blipFill>
        <p:spPr>
          <a:xfrm>
            <a:off x="838200" y="4916050"/>
            <a:ext cx="3784834" cy="1622862"/>
          </a:xfrm>
          <a:prstGeom prst="rect">
            <a:avLst/>
          </a:prstGeom>
        </p:spPr>
      </p:pic>
      <p:sp>
        <p:nvSpPr>
          <p:cNvPr id="69" name="TextBox 15">
            <a:extLst>
              <a:ext uri="{FF2B5EF4-FFF2-40B4-BE49-F238E27FC236}">
                <a16:creationId xmlns:a16="http://schemas.microsoft.com/office/drawing/2014/main" id="{DBC9C4F7-7154-4760-ADE9-4542B115B217}"/>
              </a:ext>
            </a:extLst>
          </p:cNvPr>
          <p:cNvSpPr txBox="1"/>
          <p:nvPr/>
        </p:nvSpPr>
        <p:spPr>
          <a:xfrm>
            <a:off x="518218" y="3484068"/>
            <a:ext cx="655991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Beam position monitors (</a:t>
            </a:r>
            <a:r>
              <a:rPr lang="en-US" b="1" dirty="0"/>
              <a:t>BPMs</a:t>
            </a:r>
            <a:r>
              <a:rPr lang="en-US" dirty="0"/>
              <a:t>) measure the transverse position of the beam</a:t>
            </a:r>
          </a:p>
          <a:p>
            <a:pPr marL="285750" indent="-285750">
              <a:buFont typeface="Arial" panose="020B0604020202020204" pitchFamily="34" charset="0"/>
              <a:buChar char="•"/>
            </a:pPr>
            <a:r>
              <a:rPr lang="en-US" dirty="0"/>
              <a:t>Beam based alignment (</a:t>
            </a:r>
            <a:r>
              <a:rPr lang="en-US" b="1" dirty="0"/>
              <a:t>BBA</a:t>
            </a:r>
            <a:r>
              <a:rPr lang="en-US" dirty="0"/>
              <a:t>): adjust the strength of the kickers as a function of the BPM readings</a:t>
            </a:r>
          </a:p>
        </p:txBody>
      </p:sp>
      <p:grpSp>
        <p:nvGrpSpPr>
          <p:cNvPr id="40" name="Gruppo 39">
            <a:extLst>
              <a:ext uri="{FF2B5EF4-FFF2-40B4-BE49-F238E27FC236}">
                <a16:creationId xmlns:a16="http://schemas.microsoft.com/office/drawing/2014/main" id="{75183A44-61CC-4520-858E-5958DFDC0D29}"/>
              </a:ext>
            </a:extLst>
          </p:cNvPr>
          <p:cNvGrpSpPr/>
          <p:nvPr/>
        </p:nvGrpSpPr>
        <p:grpSpPr>
          <a:xfrm>
            <a:off x="7920686" y="958811"/>
            <a:ext cx="1995040" cy="2593670"/>
            <a:chOff x="7112163" y="958811"/>
            <a:chExt cx="1995040" cy="2593670"/>
          </a:xfrm>
        </p:grpSpPr>
        <p:pic>
          <p:nvPicPr>
            <p:cNvPr id="12" name="Immagine 11">
              <a:extLst>
                <a:ext uri="{FF2B5EF4-FFF2-40B4-BE49-F238E27FC236}">
                  <a16:creationId xmlns:a16="http://schemas.microsoft.com/office/drawing/2014/main" id="{3CA7375A-3F22-476F-BF55-FD5E43A97091}"/>
                </a:ext>
              </a:extLst>
            </p:cNvPr>
            <p:cNvPicPr>
              <a:picLocks noChangeAspect="1"/>
            </p:cNvPicPr>
            <p:nvPr/>
          </p:nvPicPr>
          <p:blipFill>
            <a:blip r:embed="rId9"/>
            <a:stretch>
              <a:fillRect/>
            </a:stretch>
          </p:blipFill>
          <p:spPr>
            <a:xfrm>
              <a:off x="7150036" y="1373562"/>
              <a:ext cx="1655748" cy="2178919"/>
            </a:xfrm>
            <a:prstGeom prst="rect">
              <a:avLst/>
            </a:prstGeom>
          </p:spPr>
        </p:pic>
        <p:pic>
          <p:nvPicPr>
            <p:cNvPr id="73" name="Picture 31">
              <a:extLst>
                <a:ext uri="{FF2B5EF4-FFF2-40B4-BE49-F238E27FC236}">
                  <a16:creationId xmlns:a16="http://schemas.microsoft.com/office/drawing/2014/main" id="{591031D0-34AC-4353-9848-DADB18611063}"/>
                </a:ext>
              </a:extLst>
            </p:cNvPr>
            <p:cNvPicPr>
              <a:picLocks noChangeAspect="1"/>
            </p:cNvPicPr>
            <p:nvPr/>
          </p:nvPicPr>
          <p:blipFill rotWithShape="1">
            <a:blip r:embed="rId10"/>
            <a:srcRect l="3243" t="34775" r="27737" b="35045"/>
            <a:stretch/>
          </p:blipFill>
          <p:spPr>
            <a:xfrm>
              <a:off x="7112163" y="958811"/>
              <a:ext cx="1995040" cy="412750"/>
            </a:xfrm>
            <a:prstGeom prst="rect">
              <a:avLst/>
            </a:prstGeom>
          </p:spPr>
        </p:pic>
      </p:grpSp>
      <p:grpSp>
        <p:nvGrpSpPr>
          <p:cNvPr id="29" name="Gruppo 28">
            <a:extLst>
              <a:ext uri="{FF2B5EF4-FFF2-40B4-BE49-F238E27FC236}">
                <a16:creationId xmlns:a16="http://schemas.microsoft.com/office/drawing/2014/main" id="{396B26B5-0AE3-4F38-946E-132F1E94399A}"/>
              </a:ext>
            </a:extLst>
          </p:cNvPr>
          <p:cNvGrpSpPr/>
          <p:nvPr/>
        </p:nvGrpSpPr>
        <p:grpSpPr>
          <a:xfrm>
            <a:off x="6763090" y="4020326"/>
            <a:ext cx="3732540" cy="1964234"/>
            <a:chOff x="5954567" y="4020326"/>
            <a:chExt cx="3732540" cy="1964234"/>
          </a:xfrm>
        </p:grpSpPr>
        <p:pic>
          <p:nvPicPr>
            <p:cNvPr id="70" name="Picture 10">
              <a:extLst>
                <a:ext uri="{FF2B5EF4-FFF2-40B4-BE49-F238E27FC236}">
                  <a16:creationId xmlns:a16="http://schemas.microsoft.com/office/drawing/2014/main" id="{67459014-D49E-4EF2-B376-81D375CBC79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50036" y="4361698"/>
              <a:ext cx="2163815" cy="1622862"/>
            </a:xfrm>
            <a:prstGeom prst="rect">
              <a:avLst/>
            </a:prstGeom>
          </p:spPr>
        </p:pic>
        <p:sp>
          <p:nvSpPr>
            <p:cNvPr id="71" name="CasellaDiTesto 70">
              <a:extLst>
                <a:ext uri="{FF2B5EF4-FFF2-40B4-BE49-F238E27FC236}">
                  <a16:creationId xmlns:a16="http://schemas.microsoft.com/office/drawing/2014/main" id="{59EAA691-487B-4FC8-B0CD-D0AC4021B8DF}"/>
                </a:ext>
              </a:extLst>
            </p:cNvPr>
            <p:cNvSpPr txBox="1"/>
            <p:nvPr/>
          </p:nvSpPr>
          <p:spPr>
            <a:xfrm>
              <a:off x="5954567" y="5461340"/>
              <a:ext cx="1090694" cy="523220"/>
            </a:xfrm>
            <a:prstGeom prst="rect">
              <a:avLst/>
            </a:prstGeom>
            <a:solidFill>
              <a:srgbClr val="FFFF00"/>
            </a:solidFill>
            <a:ln>
              <a:solidFill>
                <a:schemeClr val="tx1"/>
              </a:solidFill>
            </a:ln>
          </p:spPr>
          <p:txBody>
            <a:bodyPr wrap="square" rtlCol="0">
              <a:spAutoFit/>
            </a:bodyPr>
            <a:lstStyle/>
            <a:p>
              <a:r>
                <a:rPr lang="en-US" sz="1400" dirty="0"/>
                <a:t>Courtesy of A. </a:t>
              </a:r>
              <a:r>
                <a:rPr lang="en-US" sz="1400" dirty="0" err="1"/>
                <a:t>Mostacci</a:t>
              </a:r>
              <a:endParaRPr lang="en-US" sz="1400" dirty="0"/>
            </a:p>
          </p:txBody>
        </p:sp>
        <p:pic>
          <p:nvPicPr>
            <p:cNvPr id="74" name="Picture 31">
              <a:extLst>
                <a:ext uri="{FF2B5EF4-FFF2-40B4-BE49-F238E27FC236}">
                  <a16:creationId xmlns:a16="http://schemas.microsoft.com/office/drawing/2014/main" id="{B75BE4C5-073E-47F7-A039-A4CDE00E4364}"/>
                </a:ext>
              </a:extLst>
            </p:cNvPr>
            <p:cNvPicPr>
              <a:picLocks noChangeAspect="1"/>
            </p:cNvPicPr>
            <p:nvPr/>
          </p:nvPicPr>
          <p:blipFill rotWithShape="1">
            <a:blip r:embed="rId10"/>
            <a:srcRect l="4472" t="8722" r="3893" b="68254"/>
            <a:stretch/>
          </p:blipFill>
          <p:spPr>
            <a:xfrm>
              <a:off x="7087595" y="4020326"/>
              <a:ext cx="2599512" cy="309033"/>
            </a:xfrm>
            <a:prstGeom prst="rect">
              <a:avLst/>
            </a:prstGeom>
          </p:spPr>
        </p:pic>
      </p:grpSp>
    </p:spTree>
    <p:extLst>
      <p:ext uri="{BB962C8B-B14F-4D97-AF65-F5344CB8AC3E}">
        <p14:creationId xmlns:p14="http://schemas.microsoft.com/office/powerpoint/2010/main" val="493264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36BD59-0F83-4BBB-99A7-2A2D20AEA19C}"/>
              </a:ext>
            </a:extLst>
          </p:cNvPr>
          <p:cNvSpPr>
            <a:spLocks noGrp="1"/>
          </p:cNvSpPr>
          <p:nvPr>
            <p:ph type="title"/>
          </p:nvPr>
        </p:nvSpPr>
        <p:spPr/>
        <p:txBody>
          <a:bodyPr/>
          <a:lstStyle/>
          <a:p>
            <a:r>
              <a:rPr lang="en-US" dirty="0"/>
              <a:t>One-to-one Steering Algorithm</a:t>
            </a:r>
          </a:p>
        </p:txBody>
      </p:sp>
      <p:sp>
        <p:nvSpPr>
          <p:cNvPr id="3" name="Segnaposto numero diapositiva 2">
            <a:extLst>
              <a:ext uri="{FF2B5EF4-FFF2-40B4-BE49-F238E27FC236}">
                <a16:creationId xmlns:a16="http://schemas.microsoft.com/office/drawing/2014/main" id="{709F67A8-F113-40D0-A4DE-7AC5783A356B}"/>
              </a:ext>
            </a:extLst>
          </p:cNvPr>
          <p:cNvSpPr>
            <a:spLocks noGrp="1"/>
          </p:cNvSpPr>
          <p:nvPr>
            <p:ph type="sldNum" sz="quarter" idx="12"/>
          </p:nvPr>
        </p:nvSpPr>
        <p:spPr/>
        <p:txBody>
          <a:bodyPr/>
          <a:lstStyle/>
          <a:p>
            <a:fld id="{62EE6E3B-1986-4A06-9D04-53EACBB36779}" type="slidenum">
              <a:rPr lang="en-US" smtClean="0"/>
              <a:t>13</a:t>
            </a:fld>
            <a:endParaRPr lang="en-US"/>
          </a:p>
        </p:txBody>
      </p:sp>
      <p:pic>
        <p:nvPicPr>
          <p:cNvPr id="5" name="Immagine 4">
            <a:extLst>
              <a:ext uri="{FF2B5EF4-FFF2-40B4-BE49-F238E27FC236}">
                <a16:creationId xmlns:a16="http://schemas.microsoft.com/office/drawing/2014/main" id="{E7DD180B-97C8-451C-A887-7436D865D57C}"/>
              </a:ext>
            </a:extLst>
          </p:cNvPr>
          <p:cNvPicPr>
            <a:picLocks noChangeAspect="1"/>
          </p:cNvPicPr>
          <p:nvPr/>
        </p:nvPicPr>
        <p:blipFill>
          <a:blip r:embed="rId3"/>
          <a:stretch>
            <a:fillRect/>
          </a:stretch>
        </p:blipFill>
        <p:spPr>
          <a:xfrm>
            <a:off x="8184428" y="1373855"/>
            <a:ext cx="3595544" cy="1219616"/>
          </a:xfrm>
          <a:prstGeom prst="rect">
            <a:avLst/>
          </a:prstGeom>
        </p:spPr>
      </p:pic>
      <p:grpSp>
        <p:nvGrpSpPr>
          <p:cNvPr id="8" name="Gruppo 7">
            <a:extLst>
              <a:ext uri="{FF2B5EF4-FFF2-40B4-BE49-F238E27FC236}">
                <a16:creationId xmlns:a16="http://schemas.microsoft.com/office/drawing/2014/main" id="{A77F3417-2414-48C0-92EE-BE791935E998}"/>
              </a:ext>
            </a:extLst>
          </p:cNvPr>
          <p:cNvGrpSpPr/>
          <p:nvPr/>
        </p:nvGrpSpPr>
        <p:grpSpPr>
          <a:xfrm>
            <a:off x="4590558" y="2923392"/>
            <a:ext cx="7489775" cy="3414659"/>
            <a:chOff x="91983" y="3362967"/>
            <a:chExt cx="7489775" cy="3414659"/>
          </a:xfrm>
        </p:grpSpPr>
        <p:grpSp>
          <p:nvGrpSpPr>
            <p:cNvPr id="17" name="Gruppo 16">
              <a:extLst>
                <a:ext uri="{FF2B5EF4-FFF2-40B4-BE49-F238E27FC236}">
                  <a16:creationId xmlns:a16="http://schemas.microsoft.com/office/drawing/2014/main" id="{94A936FB-47A2-46C3-A8A6-AC381735183E}"/>
                </a:ext>
              </a:extLst>
            </p:cNvPr>
            <p:cNvGrpSpPr/>
            <p:nvPr/>
          </p:nvGrpSpPr>
          <p:grpSpPr>
            <a:xfrm>
              <a:off x="91983" y="3362967"/>
              <a:ext cx="7489775" cy="3414659"/>
              <a:chOff x="636424" y="3201070"/>
              <a:chExt cx="7489775" cy="3414659"/>
            </a:xfrm>
          </p:grpSpPr>
          <p:pic>
            <p:nvPicPr>
              <p:cNvPr id="18" name="Immagine 17">
                <a:extLst>
                  <a:ext uri="{FF2B5EF4-FFF2-40B4-BE49-F238E27FC236}">
                    <a16:creationId xmlns:a16="http://schemas.microsoft.com/office/drawing/2014/main" id="{E15645C8-5975-4F44-B038-9F08568EC155}"/>
                  </a:ext>
                </a:extLst>
              </p:cNvPr>
              <p:cNvPicPr>
                <a:picLocks noChangeAspect="1"/>
              </p:cNvPicPr>
              <p:nvPr/>
            </p:nvPicPr>
            <p:blipFill rotWithShape="1">
              <a:blip r:embed="rId4">
                <a:extLst>
                  <a:ext uri="{28A0092B-C50C-407E-A947-70E740481C1C}">
                    <a14:useLocalDpi xmlns:a14="http://schemas.microsoft.com/office/drawing/2010/main" val="0"/>
                  </a:ext>
                </a:extLst>
              </a:blip>
              <a:srcRect l="7750" t="9896" r="8917" b="3633"/>
              <a:stretch/>
            </p:blipFill>
            <p:spPr>
              <a:xfrm>
                <a:off x="636424" y="3507004"/>
                <a:ext cx="7489775" cy="3108725"/>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6EC1E0D-F163-4D07-9A6D-4D898DFA1CBB}"/>
                      </a:ext>
                    </a:extLst>
                  </p:cNvPr>
                  <p:cNvSpPr txBox="1"/>
                  <p:nvPr/>
                </p:nvSpPr>
                <p:spPr>
                  <a:xfrm>
                    <a:off x="4096557" y="3225465"/>
                    <a:ext cx="1034804" cy="369332"/>
                  </a:xfrm>
                  <a:prstGeom prst="rect">
                    <a:avLst/>
                  </a:prstGeom>
                  <a:noFill/>
                </p:spPr>
                <p:txBody>
                  <a:bodyPr wrap="square" rtlCol="0">
                    <a:spAutoFit/>
                  </a:bodyPr>
                  <a:lstStyle/>
                  <a:p>
                    <a14:m>
                      <m:oMath xmlns:m="http://schemas.openxmlformats.org/officeDocument/2006/math">
                        <m:d>
                          <m:dPr>
                            <m:begChr m:val="〈"/>
                            <m:endChr m:val="〉"/>
                            <m:ctrlPr>
                              <a:rPr lang="en-US" b="1" i="1" smtClean="0">
                                <a:solidFill>
                                  <a:schemeClr val="tx1"/>
                                </a:solidFill>
                                <a:latin typeface="Cambria Math" panose="02040503050406030204" pitchFamily="18" charset="0"/>
                              </a:rPr>
                            </m:ctrlPr>
                          </m:dPr>
                          <m:e>
                            <m:sSup>
                              <m:sSupPr>
                                <m:ctrlPr>
                                  <a:rPr lang="en-US" b="1" i="1" smtClean="0">
                                    <a:solidFill>
                                      <a:schemeClr val="tx1"/>
                                    </a:solidFill>
                                    <a:latin typeface="Cambria Math" panose="02040503050406030204" pitchFamily="18" charset="0"/>
                                  </a:rPr>
                                </m:ctrlPr>
                              </m:sSupPr>
                              <m:e>
                                <m:r>
                                  <a:rPr lang="en-US" b="1" i="1" smtClean="0">
                                    <a:solidFill>
                                      <a:schemeClr val="tx1"/>
                                    </a:solidFill>
                                    <a:latin typeface="Cambria Math" panose="02040503050406030204" pitchFamily="18" charset="0"/>
                                  </a:rPr>
                                  <m:t>𝒙</m:t>
                                </m:r>
                              </m:e>
                              <m:sup>
                                <m:r>
                                  <a:rPr lang="en-US" b="1" i="1" smtClean="0">
                                    <a:solidFill>
                                      <a:schemeClr val="tx1"/>
                                    </a:solidFill>
                                    <a:latin typeface="Cambria Math" panose="02040503050406030204" pitchFamily="18" charset="0"/>
                                  </a:rPr>
                                  <m:t>′</m:t>
                                </m:r>
                              </m:sup>
                            </m:sSup>
                          </m:e>
                        </m:d>
                      </m:oMath>
                    </a14:m>
                    <a:r>
                      <a:rPr lang="en-US" b="1" dirty="0">
                        <a:solidFill>
                          <a:schemeClr val="tx1"/>
                        </a:solidFill>
                      </a:rPr>
                      <a:t> vs </a:t>
                    </a:r>
                    <a14:m>
                      <m:oMath xmlns:m="http://schemas.openxmlformats.org/officeDocument/2006/math">
                        <m:r>
                          <a:rPr lang="en-US" b="1" i="1" smtClean="0">
                            <a:solidFill>
                              <a:schemeClr val="tx1"/>
                            </a:solidFill>
                            <a:latin typeface="Cambria Math" panose="02040503050406030204" pitchFamily="18" charset="0"/>
                          </a:rPr>
                          <m:t>𝒛</m:t>
                        </m:r>
                      </m:oMath>
                    </a14:m>
                    <a:endParaRPr lang="en-US" b="1" dirty="0">
                      <a:solidFill>
                        <a:schemeClr val="tx1"/>
                      </a:solidFill>
                    </a:endParaRPr>
                  </a:p>
                </p:txBody>
              </p:sp>
            </mc:Choice>
            <mc:Fallback xmlns="">
              <p:sp>
                <p:nvSpPr>
                  <p:cNvPr id="19" name="TextBox 18">
                    <a:extLst>
                      <a:ext uri="{FF2B5EF4-FFF2-40B4-BE49-F238E27FC236}">
                        <a16:creationId xmlns:a16="http://schemas.microsoft.com/office/drawing/2014/main" id="{56EC1E0D-F163-4D07-9A6D-4D898DFA1CBB}"/>
                      </a:ext>
                    </a:extLst>
                  </p:cNvPr>
                  <p:cNvSpPr txBox="1">
                    <a:spLocks noRot="1" noChangeAspect="1" noMove="1" noResize="1" noEditPoints="1" noAdjustHandles="1" noChangeArrowheads="1" noChangeShapeType="1" noTextEdit="1"/>
                  </p:cNvSpPr>
                  <p:nvPr/>
                </p:nvSpPr>
                <p:spPr>
                  <a:xfrm>
                    <a:off x="4096557" y="3225465"/>
                    <a:ext cx="1034804" cy="369332"/>
                  </a:xfrm>
                  <a:prstGeom prst="rect">
                    <a:avLst/>
                  </a:prstGeom>
                  <a:blipFill>
                    <a:blip r:embed="rId5"/>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174F2F8-46B8-42F3-AAD5-D9E503FD617F}"/>
                      </a:ext>
                    </a:extLst>
                  </p:cNvPr>
                  <p:cNvSpPr txBox="1"/>
                  <p:nvPr/>
                </p:nvSpPr>
                <p:spPr>
                  <a:xfrm>
                    <a:off x="1625701" y="3229541"/>
                    <a:ext cx="938106" cy="369332"/>
                  </a:xfrm>
                  <a:prstGeom prst="rect">
                    <a:avLst/>
                  </a:prstGeom>
                  <a:noFill/>
                </p:spPr>
                <p:txBody>
                  <a:bodyPr wrap="square" rtlCol="0">
                    <a:spAutoFit/>
                  </a:bodyPr>
                  <a:lstStyle/>
                  <a:p>
                    <a14:m>
                      <m:oMath xmlns:m="http://schemas.openxmlformats.org/officeDocument/2006/math">
                        <m:d>
                          <m:dPr>
                            <m:begChr m:val="〈"/>
                            <m:endChr m:val="〉"/>
                            <m:ctrlPr>
                              <a:rPr lang="en-US" b="1" i="1" smtClean="0">
                                <a:solidFill>
                                  <a:schemeClr val="tx1"/>
                                </a:solidFill>
                                <a:latin typeface="Cambria Math" panose="02040503050406030204" pitchFamily="18" charset="0"/>
                              </a:rPr>
                            </m:ctrlPr>
                          </m:dPr>
                          <m:e>
                            <m:r>
                              <a:rPr lang="en-US" b="1" i="1" smtClean="0">
                                <a:solidFill>
                                  <a:schemeClr val="tx1"/>
                                </a:solidFill>
                                <a:latin typeface="Cambria Math" panose="02040503050406030204" pitchFamily="18" charset="0"/>
                              </a:rPr>
                              <m:t>𝒙</m:t>
                            </m:r>
                          </m:e>
                        </m:d>
                      </m:oMath>
                    </a14:m>
                    <a:r>
                      <a:rPr lang="en-US" b="1" dirty="0">
                        <a:solidFill>
                          <a:schemeClr val="tx1"/>
                        </a:solidFill>
                      </a:rPr>
                      <a:t> vs </a:t>
                    </a:r>
                    <a14:m>
                      <m:oMath xmlns:m="http://schemas.openxmlformats.org/officeDocument/2006/math">
                        <m:r>
                          <a:rPr lang="en-US" b="1" i="1" smtClean="0">
                            <a:solidFill>
                              <a:schemeClr val="tx1"/>
                            </a:solidFill>
                            <a:latin typeface="Cambria Math" panose="02040503050406030204" pitchFamily="18" charset="0"/>
                          </a:rPr>
                          <m:t>𝒛</m:t>
                        </m:r>
                      </m:oMath>
                    </a14:m>
                    <a:endParaRPr lang="en-US" b="1" dirty="0">
                      <a:solidFill>
                        <a:schemeClr val="tx1"/>
                      </a:solidFill>
                    </a:endParaRPr>
                  </a:p>
                </p:txBody>
              </p:sp>
            </mc:Choice>
            <mc:Fallback xmlns="">
              <p:sp>
                <p:nvSpPr>
                  <p:cNvPr id="20" name="TextBox 19">
                    <a:extLst>
                      <a:ext uri="{FF2B5EF4-FFF2-40B4-BE49-F238E27FC236}">
                        <a16:creationId xmlns:a16="http://schemas.microsoft.com/office/drawing/2014/main" id="{7174F2F8-46B8-42F3-AAD5-D9E503FD617F}"/>
                      </a:ext>
                    </a:extLst>
                  </p:cNvPr>
                  <p:cNvSpPr txBox="1">
                    <a:spLocks noRot="1" noChangeAspect="1" noMove="1" noResize="1" noEditPoints="1" noAdjustHandles="1" noChangeArrowheads="1" noChangeShapeType="1" noTextEdit="1"/>
                  </p:cNvSpPr>
                  <p:nvPr/>
                </p:nvSpPr>
                <p:spPr>
                  <a:xfrm>
                    <a:off x="1625701" y="3229541"/>
                    <a:ext cx="938106" cy="369332"/>
                  </a:xfrm>
                  <a:prstGeom prst="rect">
                    <a:avLst/>
                  </a:prstGeom>
                  <a:blipFill>
                    <a:blip r:embed="rId6"/>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28D3E9D-FF3E-436A-A831-7BA810861EA4}"/>
                      </a:ext>
                    </a:extLst>
                  </p:cNvPr>
                  <p:cNvSpPr txBox="1"/>
                  <p:nvPr/>
                </p:nvSpPr>
                <p:spPr>
                  <a:xfrm>
                    <a:off x="6405423" y="3201070"/>
                    <a:ext cx="1485246" cy="381515"/>
                  </a:xfrm>
                  <a:prstGeom prst="rect">
                    <a:avLst/>
                  </a:prstGeom>
                  <a:noFill/>
                </p:spPr>
                <p:txBody>
                  <a:bodyPr wrap="square" rtlCol="0">
                    <a:spAutoFit/>
                  </a:bodyPr>
                  <a:lstStyle/>
                  <a:p>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𝝐</m:t>
                            </m:r>
                          </m:e>
                          <m:sub>
                            <m:r>
                              <a:rPr lang="en-US" b="1" i="1" smtClean="0">
                                <a:solidFill>
                                  <a:schemeClr val="tx1"/>
                                </a:solidFill>
                                <a:latin typeface="Cambria Math" panose="02040503050406030204" pitchFamily="18" charset="0"/>
                              </a:rPr>
                              <m:t>𝒏𝒙</m:t>
                            </m:r>
                            <m:r>
                              <a:rPr lang="en-US" b="1" i="1" smtClean="0">
                                <a:solidFill>
                                  <a:schemeClr val="tx1"/>
                                </a:solidFill>
                                <a:latin typeface="Cambria Math" panose="02040503050406030204" pitchFamily="18" charset="0"/>
                              </a:rPr>
                              <m:t>,</m:t>
                            </m:r>
                            <m:r>
                              <a:rPr lang="en-US" b="1" i="0" smtClean="0">
                                <a:solidFill>
                                  <a:schemeClr val="tx1"/>
                                </a:solidFill>
                                <a:latin typeface="Cambria Math" panose="02040503050406030204" pitchFamily="18" charset="0"/>
                              </a:rPr>
                              <m:t>𝐫𝐦𝐬</m:t>
                            </m:r>
                          </m:sub>
                        </m:sSub>
                      </m:oMath>
                    </a14:m>
                    <a:r>
                      <a:rPr lang="en-US" b="1" dirty="0">
                        <a:solidFill>
                          <a:schemeClr val="tx1"/>
                        </a:solidFill>
                      </a:rPr>
                      <a:t> vs </a:t>
                    </a:r>
                    <a14:m>
                      <m:oMath xmlns:m="http://schemas.openxmlformats.org/officeDocument/2006/math">
                        <m:r>
                          <a:rPr lang="en-US" b="1" i="1" smtClean="0">
                            <a:solidFill>
                              <a:schemeClr val="tx1"/>
                            </a:solidFill>
                            <a:latin typeface="Cambria Math" panose="02040503050406030204" pitchFamily="18" charset="0"/>
                          </a:rPr>
                          <m:t>𝒛</m:t>
                        </m:r>
                      </m:oMath>
                    </a14:m>
                    <a:endParaRPr lang="en-US" b="1" dirty="0">
                      <a:solidFill>
                        <a:schemeClr val="tx1"/>
                      </a:solidFill>
                    </a:endParaRPr>
                  </a:p>
                </p:txBody>
              </p:sp>
            </mc:Choice>
            <mc:Fallback xmlns="">
              <p:sp>
                <p:nvSpPr>
                  <p:cNvPr id="21" name="TextBox 20">
                    <a:extLst>
                      <a:ext uri="{FF2B5EF4-FFF2-40B4-BE49-F238E27FC236}">
                        <a16:creationId xmlns:a16="http://schemas.microsoft.com/office/drawing/2014/main" id="{928D3E9D-FF3E-436A-A831-7BA810861EA4}"/>
                      </a:ext>
                    </a:extLst>
                  </p:cNvPr>
                  <p:cNvSpPr txBox="1">
                    <a:spLocks noRot="1" noChangeAspect="1" noMove="1" noResize="1" noEditPoints="1" noAdjustHandles="1" noChangeArrowheads="1" noChangeShapeType="1" noTextEdit="1"/>
                  </p:cNvSpPr>
                  <p:nvPr/>
                </p:nvSpPr>
                <p:spPr>
                  <a:xfrm>
                    <a:off x="6405423" y="3201070"/>
                    <a:ext cx="1485246" cy="381515"/>
                  </a:xfrm>
                  <a:prstGeom prst="rect">
                    <a:avLst/>
                  </a:prstGeom>
                  <a:blipFill>
                    <a:blip r:embed="rId7"/>
                    <a:stretch>
                      <a:fillRect t="-8065" b="-2419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5A3EC3BE-AB41-4326-ADD2-C91263A13793}"/>
                    </a:ext>
                  </a:extLst>
                </p:cNvPr>
                <p:cNvSpPr txBox="1"/>
                <p:nvPr/>
              </p:nvSpPr>
              <p:spPr>
                <a:xfrm>
                  <a:off x="3523879" y="5382527"/>
                  <a:ext cx="1394577" cy="954107"/>
                </a:xfrm>
                <a:prstGeom prst="rect">
                  <a:avLst/>
                </a:prstGeom>
                <a:noFill/>
                <a:ln w="28575">
                  <a:solidFill>
                    <a:schemeClr val="accent4"/>
                  </a:solidFill>
                </a:ln>
              </p:spPr>
              <p:txBody>
                <a:bodyPr wrap="square" rtlCol="0">
                  <a:spAutoFit/>
                </a:bodyPr>
                <a:lstStyle/>
                <a:p>
                  <a:r>
                    <a:rPr lang="en-US" sz="1400" b="1" u="sng" dirty="0">
                      <a:solidFill>
                        <a:schemeClr val="tx1"/>
                      </a:solidFill>
                    </a:rPr>
                    <a:t>Integrated field </a:t>
                  </a:r>
                  <a14:m>
                    <m:oMath xmlns:m="http://schemas.openxmlformats.org/officeDocument/2006/math">
                      <m:d>
                        <m:dPr>
                          <m:begChr m:val="["/>
                          <m:endChr m:val="]"/>
                          <m:ctrlPr>
                            <a:rPr lang="it-IT" sz="1400" b="1" i="1" smtClean="0">
                              <a:solidFill>
                                <a:schemeClr val="tx1"/>
                              </a:solidFill>
                              <a:latin typeface="Cambria Math" panose="02040503050406030204" pitchFamily="18" charset="0"/>
                            </a:rPr>
                          </m:ctrlPr>
                        </m:dPr>
                        <m:e>
                          <m:r>
                            <a:rPr lang="it-IT" sz="1400" b="1">
                              <a:solidFill>
                                <a:schemeClr val="tx1"/>
                              </a:solidFill>
                              <a:latin typeface="Cambria Math" panose="02040503050406030204" pitchFamily="18" charset="0"/>
                            </a:rPr>
                            <m:t>𝛍</m:t>
                          </m:r>
                          <m:r>
                            <a:rPr lang="it-IT" sz="1400" b="1">
                              <a:solidFill>
                                <a:schemeClr val="tx1"/>
                              </a:solidFill>
                              <a:latin typeface="Cambria Math" panose="02040503050406030204" pitchFamily="18" charset="0"/>
                            </a:rPr>
                            <m:t>𝐓</m:t>
                          </m:r>
                          <m:r>
                            <a:rPr lang="it-IT" sz="1400" b="1">
                              <a:solidFill>
                                <a:schemeClr val="tx1"/>
                              </a:solidFill>
                              <a:latin typeface="Cambria Math" panose="02040503050406030204" pitchFamily="18" charset="0"/>
                            </a:rPr>
                            <m:t>⋅</m:t>
                          </m:r>
                          <m:r>
                            <a:rPr lang="it-IT" sz="1400" b="1">
                              <a:solidFill>
                                <a:schemeClr val="tx1"/>
                              </a:solidFill>
                              <a:latin typeface="Cambria Math" panose="02040503050406030204" pitchFamily="18" charset="0"/>
                            </a:rPr>
                            <m:t>𝐦</m:t>
                          </m:r>
                        </m:e>
                      </m:d>
                    </m:oMath>
                  </a14:m>
                  <a:r>
                    <a:rPr lang="en-US" sz="1400" dirty="0">
                      <a:solidFill>
                        <a:schemeClr val="tx1"/>
                      </a:solidFill>
                    </a:rPr>
                    <a:t>:</a:t>
                  </a:r>
                </a:p>
                <a:p>
                  <a:pPr marL="285750" indent="-285750">
                    <a:buFont typeface="Arial" panose="020B0604020202020204" pitchFamily="34" charset="0"/>
                    <a:buChar char="•"/>
                  </a:pPr>
                  <a14:m>
                    <m:oMath xmlns:m="http://schemas.openxmlformats.org/officeDocument/2006/math">
                      <m:sSub>
                        <m:sSubPr>
                          <m:ctrlPr>
                            <a:rPr lang="it-IT" sz="1400" b="0" i="1" smtClean="0">
                              <a:latin typeface="Cambria Math" panose="02040503050406030204" pitchFamily="18" charset="0"/>
                            </a:rPr>
                          </m:ctrlPr>
                        </m:sSubPr>
                        <m:e>
                          <m:r>
                            <a:rPr lang="it-IT" sz="1400" b="0" i="1" smtClean="0">
                              <a:latin typeface="Cambria Math" panose="02040503050406030204" pitchFamily="18" charset="0"/>
                            </a:rPr>
                            <m:t>𝐾</m:t>
                          </m:r>
                        </m:e>
                        <m:sub>
                          <m:r>
                            <a:rPr lang="it-IT" sz="1400" b="0" i="1" smtClean="0">
                              <a:latin typeface="Cambria Math" panose="02040503050406030204" pitchFamily="18" charset="0"/>
                            </a:rPr>
                            <m:t>1</m:t>
                          </m:r>
                        </m:sub>
                      </m:sSub>
                      <m:r>
                        <a:rPr lang="it-IT" sz="1400" b="0" i="1" smtClean="0">
                          <a:latin typeface="Cambria Math" panose="02040503050406030204" pitchFamily="18" charset="0"/>
                        </a:rPr>
                        <m:t>=15.5</m:t>
                      </m:r>
                    </m:oMath>
                  </a14:m>
                  <a:endParaRPr lang="it-IT" sz="1400" b="0" i="1" dirty="0">
                    <a:latin typeface="Cambria Math" panose="02040503050406030204" pitchFamily="18" charset="0"/>
                  </a:endParaRPr>
                </a:p>
                <a:p>
                  <a:pPr marL="285750" indent="-285750">
                    <a:buFont typeface="Arial" panose="020B0604020202020204" pitchFamily="34" charset="0"/>
                    <a:buChar char="•"/>
                  </a:pPr>
                  <a14:m>
                    <m:oMath xmlns:m="http://schemas.openxmlformats.org/officeDocument/2006/math">
                      <m:sSub>
                        <m:sSubPr>
                          <m:ctrlPr>
                            <a:rPr lang="it-IT" sz="1400" b="0" i="1" smtClean="0">
                              <a:latin typeface="Cambria Math" panose="02040503050406030204" pitchFamily="18" charset="0"/>
                            </a:rPr>
                          </m:ctrlPr>
                        </m:sSubPr>
                        <m:e>
                          <m:r>
                            <a:rPr lang="it-IT" sz="1400" b="0" i="1" smtClean="0">
                              <a:latin typeface="Cambria Math" panose="02040503050406030204" pitchFamily="18" charset="0"/>
                            </a:rPr>
                            <m:t>𝐾</m:t>
                          </m:r>
                        </m:e>
                        <m:sub>
                          <m:r>
                            <a:rPr lang="it-IT" sz="1400" b="0" i="1" smtClean="0">
                              <a:latin typeface="Cambria Math" panose="02040503050406030204" pitchFamily="18" charset="0"/>
                            </a:rPr>
                            <m:t>2</m:t>
                          </m:r>
                        </m:sub>
                      </m:sSub>
                      <m:r>
                        <a:rPr lang="it-IT" sz="1400" b="0" i="1" smtClean="0">
                          <a:latin typeface="Cambria Math" panose="02040503050406030204" pitchFamily="18" charset="0"/>
                        </a:rPr>
                        <m:t>=−6.14</m:t>
                      </m:r>
                    </m:oMath>
                  </a14:m>
                  <a:endParaRPr lang="en-US" sz="1400" dirty="0"/>
                </a:p>
              </p:txBody>
            </p:sp>
          </mc:Choice>
          <mc:Fallback xmlns="">
            <p:sp>
              <p:nvSpPr>
                <p:cNvPr id="26" name="CasellaDiTesto 25">
                  <a:extLst>
                    <a:ext uri="{FF2B5EF4-FFF2-40B4-BE49-F238E27FC236}">
                      <a16:creationId xmlns:a16="http://schemas.microsoft.com/office/drawing/2014/main" id="{5A3EC3BE-AB41-4326-ADD2-C91263A13793}"/>
                    </a:ext>
                  </a:extLst>
                </p:cNvPr>
                <p:cNvSpPr txBox="1">
                  <a:spLocks noRot="1" noChangeAspect="1" noMove="1" noResize="1" noEditPoints="1" noAdjustHandles="1" noChangeArrowheads="1" noChangeShapeType="1" noTextEdit="1"/>
                </p:cNvSpPr>
                <p:nvPr/>
              </p:nvSpPr>
              <p:spPr>
                <a:xfrm>
                  <a:off x="3523879" y="5382527"/>
                  <a:ext cx="1394577" cy="954107"/>
                </a:xfrm>
                <a:prstGeom prst="rect">
                  <a:avLst/>
                </a:prstGeom>
                <a:blipFill>
                  <a:blip r:embed="rId8"/>
                  <a:stretch>
                    <a:fillRect l="-427" b="-1863"/>
                  </a:stretch>
                </a:blipFill>
                <a:ln w="28575">
                  <a:solidFill>
                    <a:schemeClr val="accent4"/>
                  </a:solidFill>
                </a:ln>
              </p:spPr>
              <p:txBody>
                <a:bodyPr/>
                <a:lstStyle/>
                <a:p>
                  <a:r>
                    <a:rPr lang="en-US">
                      <a:noFill/>
                    </a:rPr>
                    <a:t> </a:t>
                  </a:r>
                </a:p>
              </p:txBody>
            </p:sp>
          </mc:Fallback>
        </mc:AlternateContent>
      </p:grpSp>
      <p:pic>
        <p:nvPicPr>
          <p:cNvPr id="30" name="Immagine 29">
            <a:extLst>
              <a:ext uri="{FF2B5EF4-FFF2-40B4-BE49-F238E27FC236}">
                <a16:creationId xmlns:a16="http://schemas.microsoft.com/office/drawing/2014/main" id="{A9CBFBD3-8486-47B0-92B1-D05FB2278F1A}"/>
              </a:ext>
            </a:extLst>
          </p:cNvPr>
          <p:cNvPicPr>
            <a:picLocks noChangeAspect="1"/>
          </p:cNvPicPr>
          <p:nvPr/>
        </p:nvPicPr>
        <p:blipFill>
          <a:blip r:embed="rId9"/>
          <a:stretch>
            <a:fillRect/>
          </a:stretch>
        </p:blipFill>
        <p:spPr>
          <a:xfrm>
            <a:off x="2180186" y="5135556"/>
            <a:ext cx="2248905" cy="931732"/>
          </a:xfrm>
          <a:prstGeom prst="rect">
            <a:avLst/>
          </a:prstGeom>
          <a:ln>
            <a:solidFill>
              <a:schemeClr val="tx1"/>
            </a:solidFill>
          </a:ln>
        </p:spPr>
      </p:pic>
      <mc:AlternateContent xmlns:mc="http://schemas.openxmlformats.org/markup-compatibility/2006" xmlns:a14="http://schemas.microsoft.com/office/drawing/2010/main">
        <mc:Choice Requires="a14">
          <p:sp>
            <p:nvSpPr>
              <p:cNvPr id="31" name="CasellaDiTesto 30">
                <a:extLst>
                  <a:ext uri="{FF2B5EF4-FFF2-40B4-BE49-F238E27FC236}">
                    <a16:creationId xmlns:a16="http://schemas.microsoft.com/office/drawing/2014/main" id="{4CEF249B-4C1C-4D51-89FF-11EEF97F99BE}"/>
                  </a:ext>
                </a:extLst>
              </p:cNvPr>
              <p:cNvSpPr txBox="1"/>
              <p:nvPr/>
            </p:nvSpPr>
            <p:spPr>
              <a:xfrm>
                <a:off x="174799" y="1339967"/>
                <a:ext cx="4415760" cy="923330"/>
              </a:xfrm>
              <a:prstGeom prst="rect">
                <a:avLst/>
              </a:prstGeom>
              <a:noFill/>
              <a:ln w="28575">
                <a:noFill/>
              </a:ln>
            </p:spPr>
            <p:txBody>
              <a:bodyPr wrap="square" rtlCol="0">
                <a:spAutoFit/>
              </a:bodyPr>
              <a:lstStyle/>
              <a:p>
                <a:pPr marL="285750" indent="-285750">
                  <a:buFont typeface="Arial" panose="020B0604020202020204" pitchFamily="34" charset="0"/>
                  <a:buChar char="•"/>
                </a:pPr>
                <a:r>
                  <a:rPr lang="en-US" dirty="0"/>
                  <a:t>Find the corrector strengths which ensure zero bpm readings:</a:t>
                </a:r>
                <a:endParaRPr lang="it-IT" i="1" dirty="0">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𝐾</m:t>
                          </m:r>
                        </m:e>
                        <m:sub>
                          <m:r>
                            <a:rPr lang="it-IT" i="1">
                              <a:latin typeface="Cambria Math" panose="02040503050406030204" pitchFamily="18" charset="0"/>
                            </a:rPr>
                            <m:t>𝑖</m:t>
                          </m:r>
                        </m:sub>
                      </m:sSub>
                      <m:r>
                        <a:rPr lang="it-IT" b="0" i="1" smtClean="0">
                          <a:latin typeface="Cambria Math" panose="02040503050406030204" pitchFamily="18" charset="0"/>
                        </a:rPr>
                        <m:t>  </m:t>
                      </m:r>
                      <m:r>
                        <m:rPr>
                          <m:sty m:val="p"/>
                        </m:rPr>
                        <a:rPr lang="it-IT" b="0" i="0" smtClean="0">
                          <a:latin typeface="Cambria Math" panose="02040503050406030204" pitchFamily="18" charset="0"/>
                        </a:rPr>
                        <m:t>so</m:t>
                      </m:r>
                      <m:r>
                        <a:rPr lang="it-IT" b="0" i="0" smtClean="0">
                          <a:latin typeface="Cambria Math" panose="02040503050406030204" pitchFamily="18" charset="0"/>
                        </a:rPr>
                        <m:t> </m:t>
                      </m:r>
                      <m:r>
                        <m:rPr>
                          <m:sty m:val="p"/>
                        </m:rPr>
                        <a:rPr lang="it-IT" b="0" i="0" smtClean="0">
                          <a:latin typeface="Cambria Math" panose="02040503050406030204" pitchFamily="18" charset="0"/>
                        </a:rPr>
                        <m:t>that</m:t>
                      </m:r>
                      <m:r>
                        <a:rPr lang="it-IT" b="0" i="1" smtClean="0">
                          <a:latin typeface="Cambria Math" panose="02040503050406030204" pitchFamily="18" charset="0"/>
                        </a:rPr>
                        <m:t> </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sub>
                      </m:sSub>
                      <m:r>
                        <a:rPr lang="it-IT" b="0" i="1" smtClean="0">
                          <a:latin typeface="Cambria Math" panose="02040503050406030204" pitchFamily="18" charset="0"/>
                        </a:rPr>
                        <m:t>=0, </m:t>
                      </m:r>
                      <m:r>
                        <a:rPr lang="it-IT" b="0" i="1" smtClean="0">
                          <a:latin typeface="Cambria Math" panose="02040503050406030204" pitchFamily="18" charset="0"/>
                        </a:rPr>
                        <m:t>𝑖</m:t>
                      </m:r>
                      <m:r>
                        <a:rPr lang="it-IT" b="0" i="1" smtClean="0">
                          <a:latin typeface="Cambria Math" panose="02040503050406030204" pitchFamily="18" charset="0"/>
                        </a:rPr>
                        <m:t>=1,2</m:t>
                      </m:r>
                    </m:oMath>
                  </m:oMathPara>
                </a14:m>
                <a:endParaRPr lang="en-US" dirty="0"/>
              </a:p>
            </p:txBody>
          </p:sp>
        </mc:Choice>
        <mc:Fallback xmlns="">
          <p:sp>
            <p:nvSpPr>
              <p:cNvPr id="31" name="CasellaDiTesto 30">
                <a:extLst>
                  <a:ext uri="{FF2B5EF4-FFF2-40B4-BE49-F238E27FC236}">
                    <a16:creationId xmlns:a16="http://schemas.microsoft.com/office/drawing/2014/main" id="{4CEF249B-4C1C-4D51-89FF-11EEF97F99BE}"/>
                  </a:ext>
                </a:extLst>
              </p:cNvPr>
              <p:cNvSpPr txBox="1">
                <a:spLocks noRot="1" noChangeAspect="1" noMove="1" noResize="1" noEditPoints="1" noAdjustHandles="1" noChangeArrowheads="1" noChangeShapeType="1" noTextEdit="1"/>
              </p:cNvSpPr>
              <p:nvPr/>
            </p:nvSpPr>
            <p:spPr>
              <a:xfrm>
                <a:off x="174799" y="1339967"/>
                <a:ext cx="4415760" cy="923330"/>
              </a:xfrm>
              <a:prstGeom prst="rect">
                <a:avLst/>
              </a:prstGeom>
              <a:blipFill>
                <a:blip r:embed="rId10"/>
                <a:stretch>
                  <a:fillRect l="-967" t="-3974" r="-829"/>
                </a:stretch>
              </a:blipFill>
              <a:ln w="28575">
                <a:noFill/>
              </a:ln>
            </p:spPr>
            <p:txBody>
              <a:bodyPr/>
              <a:lstStyle/>
              <a:p>
                <a:r>
                  <a:rPr lang="en-US">
                    <a:noFill/>
                  </a:rPr>
                  <a:t> </a:t>
                </a:r>
              </a:p>
            </p:txBody>
          </p:sp>
        </mc:Fallback>
      </mc:AlternateContent>
      <p:grpSp>
        <p:nvGrpSpPr>
          <p:cNvPr id="7" name="Gruppo 6">
            <a:extLst>
              <a:ext uri="{FF2B5EF4-FFF2-40B4-BE49-F238E27FC236}">
                <a16:creationId xmlns:a16="http://schemas.microsoft.com/office/drawing/2014/main" id="{4ACE52D7-FA38-437A-AF96-501CB7BE4776}"/>
              </a:ext>
            </a:extLst>
          </p:cNvPr>
          <p:cNvGrpSpPr/>
          <p:nvPr/>
        </p:nvGrpSpPr>
        <p:grpSpPr>
          <a:xfrm>
            <a:off x="251276" y="2301936"/>
            <a:ext cx="4209191" cy="2498963"/>
            <a:chOff x="7782825" y="2883564"/>
            <a:chExt cx="4209191" cy="2498963"/>
          </a:xfrm>
        </p:grpSpPr>
        <p:pic>
          <p:nvPicPr>
            <p:cNvPr id="28" name="Immagine 27">
              <a:extLst>
                <a:ext uri="{FF2B5EF4-FFF2-40B4-BE49-F238E27FC236}">
                  <a16:creationId xmlns:a16="http://schemas.microsoft.com/office/drawing/2014/main" id="{0C097ECE-997A-4B1F-9D75-A3535D114A1F}"/>
                </a:ext>
              </a:extLst>
            </p:cNvPr>
            <p:cNvPicPr>
              <a:picLocks noChangeAspect="1"/>
            </p:cNvPicPr>
            <p:nvPr/>
          </p:nvPicPr>
          <p:blipFill>
            <a:blip r:embed="rId11"/>
            <a:stretch>
              <a:fillRect/>
            </a:stretch>
          </p:blipFill>
          <p:spPr>
            <a:xfrm>
              <a:off x="7782826" y="2883564"/>
              <a:ext cx="4209190" cy="214095"/>
            </a:xfrm>
            <a:prstGeom prst="rect">
              <a:avLst/>
            </a:prstGeom>
          </p:spPr>
        </p:pic>
        <p:grpSp>
          <p:nvGrpSpPr>
            <p:cNvPr id="53" name="Gruppo 52">
              <a:extLst>
                <a:ext uri="{FF2B5EF4-FFF2-40B4-BE49-F238E27FC236}">
                  <a16:creationId xmlns:a16="http://schemas.microsoft.com/office/drawing/2014/main" id="{1F6590A8-194A-48A5-828F-501F32D41BA8}"/>
                </a:ext>
              </a:extLst>
            </p:cNvPr>
            <p:cNvGrpSpPr/>
            <p:nvPr/>
          </p:nvGrpSpPr>
          <p:grpSpPr>
            <a:xfrm>
              <a:off x="7782825" y="3164018"/>
              <a:ext cx="4189017" cy="2218509"/>
              <a:chOff x="3143448" y="1455005"/>
              <a:chExt cx="4189017" cy="2218509"/>
            </a:xfrm>
          </p:grpSpPr>
          <p:cxnSp>
            <p:nvCxnSpPr>
              <p:cNvPr id="54" name="Connettore 2 53">
                <a:extLst>
                  <a:ext uri="{FF2B5EF4-FFF2-40B4-BE49-F238E27FC236}">
                    <a16:creationId xmlns:a16="http://schemas.microsoft.com/office/drawing/2014/main" id="{2B04B9F8-E6D7-42DB-A278-AE1EE4B37718}"/>
                  </a:ext>
                </a:extLst>
              </p:cNvPr>
              <p:cNvCxnSpPr>
                <a:cxnSpLocks/>
              </p:cNvCxnSpPr>
              <p:nvPr/>
            </p:nvCxnSpPr>
            <p:spPr>
              <a:xfrm flipV="1">
                <a:off x="3414918" y="1918272"/>
                <a:ext cx="250397" cy="24920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5" name="Gruppo 54">
                <a:extLst>
                  <a:ext uri="{FF2B5EF4-FFF2-40B4-BE49-F238E27FC236}">
                    <a16:creationId xmlns:a16="http://schemas.microsoft.com/office/drawing/2014/main" id="{D6D8061D-C3AF-4666-806A-5934C9CF7907}"/>
                  </a:ext>
                </a:extLst>
              </p:cNvPr>
              <p:cNvGrpSpPr/>
              <p:nvPr/>
            </p:nvGrpSpPr>
            <p:grpSpPr>
              <a:xfrm>
                <a:off x="3143448" y="1455005"/>
                <a:ext cx="4189017" cy="2218509"/>
                <a:chOff x="3143448" y="1455005"/>
                <a:chExt cx="4189017" cy="2218509"/>
              </a:xfrm>
            </p:grpSpPr>
            <p:grpSp>
              <p:nvGrpSpPr>
                <p:cNvPr id="56" name="Gruppo 55">
                  <a:extLst>
                    <a:ext uri="{FF2B5EF4-FFF2-40B4-BE49-F238E27FC236}">
                      <a16:creationId xmlns:a16="http://schemas.microsoft.com/office/drawing/2014/main" id="{CBFE327B-96DC-4687-B9CA-8E32CE69168E}"/>
                    </a:ext>
                  </a:extLst>
                </p:cNvPr>
                <p:cNvGrpSpPr/>
                <p:nvPr/>
              </p:nvGrpSpPr>
              <p:grpSpPr>
                <a:xfrm>
                  <a:off x="3197238" y="1455005"/>
                  <a:ext cx="4135227" cy="2185804"/>
                  <a:chOff x="196934" y="5272571"/>
                  <a:chExt cx="4135227" cy="2185804"/>
                </a:xfrm>
              </p:grpSpPr>
              <mc:AlternateContent xmlns:mc="http://schemas.openxmlformats.org/markup-compatibility/2006" xmlns:a14="http://schemas.microsoft.com/office/drawing/2010/main">
                <mc:Choice Requires="a14">
                  <p:sp>
                    <p:nvSpPr>
                      <p:cNvPr id="58" name="CasellaDiTesto 57">
                        <a:extLst>
                          <a:ext uri="{FF2B5EF4-FFF2-40B4-BE49-F238E27FC236}">
                            <a16:creationId xmlns:a16="http://schemas.microsoft.com/office/drawing/2014/main" id="{E73BDA0B-1E5C-447D-B66C-0CE5F19C779B}"/>
                          </a:ext>
                        </a:extLst>
                      </p:cNvPr>
                      <p:cNvSpPr txBox="1"/>
                      <p:nvPr/>
                    </p:nvSpPr>
                    <p:spPr>
                      <a:xfrm>
                        <a:off x="196934" y="5980937"/>
                        <a:ext cx="2898101"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400" i="1" smtClean="0">
                                      <a:latin typeface="Cambria Math" panose="02040503050406030204" pitchFamily="18" charset="0"/>
                                    </a:rPr>
                                  </m:ctrlPr>
                                </m:dPr>
                                <m:e>
                                  <m:f>
                                    <m:fPr>
                                      <m:type m:val="noBar"/>
                                      <m:ctrlPr>
                                        <a:rPr lang="en-US" sz="1400" i="1" smtClean="0">
                                          <a:latin typeface="Cambria Math" panose="02040503050406030204" pitchFamily="18" charset="0"/>
                                        </a:rPr>
                                      </m:ctrlPr>
                                    </m:fPr>
                                    <m:num>
                                      <m:sSub>
                                        <m:sSubPr>
                                          <m:ctrlPr>
                                            <a:rPr lang="it-IT" sz="1400" b="0" i="1" smtClean="0">
                                              <a:latin typeface="Cambria Math" panose="02040503050406030204" pitchFamily="18" charset="0"/>
                                            </a:rPr>
                                          </m:ctrlPr>
                                        </m:sSubPr>
                                        <m:e>
                                          <m:r>
                                            <a:rPr lang="it-IT" sz="1400" b="0" i="1" smtClean="0">
                                              <a:latin typeface="Cambria Math" panose="02040503050406030204" pitchFamily="18" charset="0"/>
                                            </a:rPr>
                                            <m:t>𝑥</m:t>
                                          </m:r>
                                        </m:e>
                                        <m:sub>
                                          <m:r>
                                            <a:rPr lang="it-IT" sz="1400" b="0" i="1" smtClean="0">
                                              <a:latin typeface="Cambria Math" panose="02040503050406030204" pitchFamily="18" charset="0"/>
                                            </a:rPr>
                                            <m:t>1</m:t>
                                          </m:r>
                                        </m:sub>
                                      </m:sSub>
                                    </m:num>
                                    <m:den>
                                      <m:sSub>
                                        <m:sSubPr>
                                          <m:ctrlPr>
                                            <a:rPr lang="it-IT" sz="1400" b="0" i="1" smtClean="0">
                                              <a:latin typeface="Cambria Math" panose="02040503050406030204" pitchFamily="18" charset="0"/>
                                            </a:rPr>
                                          </m:ctrlPr>
                                        </m:sSubPr>
                                        <m:e>
                                          <m:r>
                                            <a:rPr lang="it-IT" sz="1400" b="0" i="1" smtClean="0">
                                              <a:latin typeface="Cambria Math" panose="02040503050406030204" pitchFamily="18" charset="0"/>
                                            </a:rPr>
                                            <m:t>𝑥</m:t>
                                          </m:r>
                                        </m:e>
                                        <m:sub>
                                          <m:r>
                                            <a:rPr lang="it-IT" sz="1400" b="0" i="1" smtClean="0">
                                              <a:latin typeface="Cambria Math" panose="02040503050406030204" pitchFamily="18" charset="0"/>
                                            </a:rPr>
                                            <m:t>2</m:t>
                                          </m:r>
                                        </m:sub>
                                      </m:sSub>
                                    </m:den>
                                  </m:f>
                                </m:e>
                              </m:d>
                              <m:r>
                                <a:rPr lang="it-IT" sz="1400" b="0" i="1" smtClean="0">
                                  <a:latin typeface="Cambria Math" panose="02040503050406030204" pitchFamily="18" charset="0"/>
                                </a:rPr>
                                <m:t>=</m:t>
                              </m:r>
                              <m:d>
                                <m:dPr>
                                  <m:ctrlPr>
                                    <a:rPr lang="it-IT" sz="1400" b="0" i="1" smtClean="0">
                                      <a:latin typeface="Cambria Math" panose="02040503050406030204" pitchFamily="18" charset="0"/>
                                    </a:rPr>
                                  </m:ctrlPr>
                                </m:dPr>
                                <m:e>
                                  <m:m>
                                    <m:mPr>
                                      <m:mcs>
                                        <m:mc>
                                          <m:mcPr>
                                            <m:count m:val="2"/>
                                            <m:mcJc m:val="center"/>
                                          </m:mcPr>
                                        </m:mc>
                                      </m:mcs>
                                      <m:ctrlPr>
                                        <a:rPr lang="it-IT" sz="1400" b="0" i="1" smtClean="0">
                                          <a:latin typeface="Cambria Math" panose="02040503050406030204" pitchFamily="18" charset="0"/>
                                        </a:rPr>
                                      </m:ctrlPr>
                                    </m:mPr>
                                    <m:mr>
                                      <m:e>
                                        <m:sSubSup>
                                          <m:sSubSupPr>
                                            <m:ctrlPr>
                                              <a:rPr lang="it-IT" sz="1400" b="0" i="1" smtClean="0">
                                                <a:latin typeface="Cambria Math" panose="02040503050406030204" pitchFamily="18" charset="0"/>
                                              </a:rPr>
                                            </m:ctrlPr>
                                          </m:sSubSupPr>
                                          <m:e>
                                            <m:r>
                                              <m:rPr>
                                                <m:brk m:alnAt="7"/>
                                              </m:rPr>
                                              <a:rPr lang="it-IT" sz="1400" b="0" i="1" smtClean="0">
                                                <a:latin typeface="Cambria Math" panose="02040503050406030204" pitchFamily="18" charset="0"/>
                                              </a:rPr>
                                              <m:t>𝑅</m:t>
                                            </m:r>
                                          </m:e>
                                          <m:sub>
                                            <m:r>
                                              <m:rPr>
                                                <m:brk m:alnAt="7"/>
                                              </m:rPr>
                                              <a:rPr lang="it-IT" sz="1400" b="0" i="1" smtClean="0">
                                                <a:latin typeface="Cambria Math" panose="02040503050406030204" pitchFamily="18" charset="0"/>
                                              </a:rPr>
                                              <m:t>1</m:t>
                                            </m:r>
                                            <m:r>
                                              <a:rPr lang="it-IT" sz="1400" b="0" i="1" smtClean="0">
                                                <a:latin typeface="Cambria Math" panose="02040503050406030204" pitchFamily="18" charset="0"/>
                                              </a:rPr>
                                              <m:t>2</m:t>
                                            </m:r>
                                          </m:sub>
                                          <m:sup>
                                            <m:r>
                                              <a:rPr lang="it-IT" sz="1400" b="0" i="1" smtClean="0">
                                                <a:latin typeface="Cambria Math" panose="02040503050406030204" pitchFamily="18" charset="0"/>
                                              </a:rPr>
                                              <m:t>1</m:t>
                                            </m:r>
                                            <m:r>
                                              <m:rPr>
                                                <m:brk m:alnAt="7"/>
                                              </m:rPr>
                                              <a:rPr lang="it-IT" sz="1400" b="0" i="1" smtClean="0">
                                                <a:latin typeface="Cambria Math" panose="02040503050406030204" pitchFamily="18" charset="0"/>
                                              </a:rPr>
                                              <m:t>→</m:t>
                                            </m:r>
                                            <m:r>
                                              <a:rPr lang="it-IT" sz="1400" b="0" i="1" smtClean="0">
                                                <a:latin typeface="Cambria Math" panose="02040503050406030204" pitchFamily="18" charset="0"/>
                                              </a:rPr>
                                              <m:t>1</m:t>
                                            </m:r>
                                          </m:sup>
                                        </m:sSubSup>
                                      </m:e>
                                      <m:e>
                                        <m:r>
                                          <a:rPr lang="it-IT" sz="1400" b="0" i="1" smtClean="0">
                                            <a:latin typeface="Cambria Math" panose="02040503050406030204" pitchFamily="18" charset="0"/>
                                          </a:rPr>
                                          <m:t>0</m:t>
                                        </m:r>
                                      </m:e>
                                    </m:mr>
                                    <m:mr>
                                      <m:e>
                                        <m:sSubSup>
                                          <m:sSubSupPr>
                                            <m:ctrlPr>
                                              <a:rPr lang="it-IT" sz="1400" i="1">
                                                <a:latin typeface="Cambria Math" panose="02040503050406030204" pitchFamily="18" charset="0"/>
                                              </a:rPr>
                                            </m:ctrlPr>
                                          </m:sSubSupPr>
                                          <m:e>
                                            <m:r>
                                              <m:rPr>
                                                <m:brk m:alnAt="7"/>
                                              </m:rPr>
                                              <a:rPr lang="it-IT" sz="1400" i="1">
                                                <a:latin typeface="Cambria Math" panose="02040503050406030204" pitchFamily="18" charset="0"/>
                                              </a:rPr>
                                              <m:t>𝑅</m:t>
                                            </m:r>
                                          </m:e>
                                          <m:sub>
                                            <m:r>
                                              <m:rPr>
                                                <m:brk m:alnAt="7"/>
                                              </m:rPr>
                                              <a:rPr lang="it-IT" sz="1400" i="1">
                                                <a:latin typeface="Cambria Math" panose="02040503050406030204" pitchFamily="18" charset="0"/>
                                              </a:rPr>
                                              <m:t>1</m:t>
                                            </m:r>
                                            <m:r>
                                              <a:rPr lang="it-IT" sz="1400" i="1">
                                                <a:latin typeface="Cambria Math" panose="02040503050406030204" pitchFamily="18" charset="0"/>
                                              </a:rPr>
                                              <m:t>2</m:t>
                                            </m:r>
                                          </m:sub>
                                          <m:sup>
                                            <m:r>
                                              <a:rPr lang="it-IT" sz="1400" i="1">
                                                <a:latin typeface="Cambria Math" panose="02040503050406030204" pitchFamily="18" charset="0"/>
                                              </a:rPr>
                                              <m:t>1</m:t>
                                            </m:r>
                                            <m:r>
                                              <m:rPr>
                                                <m:brk m:alnAt="7"/>
                                              </m:rPr>
                                              <a:rPr lang="it-IT" sz="1400" i="1">
                                                <a:latin typeface="Cambria Math" panose="02040503050406030204" pitchFamily="18" charset="0"/>
                                              </a:rPr>
                                              <m:t>→</m:t>
                                            </m:r>
                                            <m:r>
                                              <a:rPr lang="it-IT" sz="1400" i="1">
                                                <a:latin typeface="Cambria Math" panose="02040503050406030204" pitchFamily="18" charset="0"/>
                                              </a:rPr>
                                              <m:t>2</m:t>
                                            </m:r>
                                          </m:sup>
                                        </m:sSubSup>
                                      </m:e>
                                      <m:e>
                                        <m:sSubSup>
                                          <m:sSubSupPr>
                                            <m:ctrlPr>
                                              <a:rPr lang="it-IT" sz="1400" i="1">
                                                <a:latin typeface="Cambria Math" panose="02040503050406030204" pitchFamily="18" charset="0"/>
                                              </a:rPr>
                                            </m:ctrlPr>
                                          </m:sSubSupPr>
                                          <m:e>
                                            <m:r>
                                              <m:rPr>
                                                <m:brk m:alnAt="7"/>
                                              </m:rPr>
                                              <a:rPr lang="it-IT" sz="1400" i="1">
                                                <a:latin typeface="Cambria Math" panose="02040503050406030204" pitchFamily="18" charset="0"/>
                                              </a:rPr>
                                              <m:t>𝑅</m:t>
                                            </m:r>
                                          </m:e>
                                          <m:sub>
                                            <m:r>
                                              <m:rPr>
                                                <m:brk m:alnAt="7"/>
                                              </m:rPr>
                                              <a:rPr lang="it-IT" sz="1400" i="1">
                                                <a:latin typeface="Cambria Math" panose="02040503050406030204" pitchFamily="18" charset="0"/>
                                              </a:rPr>
                                              <m:t>1</m:t>
                                            </m:r>
                                            <m:r>
                                              <a:rPr lang="it-IT" sz="1400" i="1">
                                                <a:latin typeface="Cambria Math" panose="02040503050406030204" pitchFamily="18" charset="0"/>
                                              </a:rPr>
                                              <m:t>2</m:t>
                                            </m:r>
                                          </m:sub>
                                          <m:sup>
                                            <m:r>
                                              <m:rPr>
                                                <m:brk m:alnAt="7"/>
                                              </m:rPr>
                                              <a:rPr lang="it-IT" sz="1400" b="0" i="1" smtClean="0">
                                                <a:latin typeface="Cambria Math" panose="02040503050406030204" pitchFamily="18" charset="0"/>
                                              </a:rPr>
                                              <m:t>2</m:t>
                                            </m:r>
                                            <m:r>
                                              <a:rPr lang="it-IT" sz="1400" i="1">
                                                <a:latin typeface="Cambria Math" panose="02040503050406030204" pitchFamily="18" charset="0"/>
                                              </a:rPr>
                                              <m:t>→2</m:t>
                                            </m:r>
                                          </m:sup>
                                        </m:sSubSup>
                                      </m:e>
                                    </m:mr>
                                  </m:m>
                                </m:e>
                              </m:d>
                              <m:d>
                                <m:dPr>
                                  <m:ctrlPr>
                                    <a:rPr lang="it-IT" sz="1400" b="0" i="1" smtClean="0">
                                      <a:latin typeface="Cambria Math" panose="02040503050406030204" pitchFamily="18" charset="0"/>
                                    </a:rPr>
                                  </m:ctrlPr>
                                </m:dPr>
                                <m:e>
                                  <m:f>
                                    <m:fPr>
                                      <m:type m:val="noBar"/>
                                      <m:ctrlPr>
                                        <a:rPr lang="it-IT" sz="1400" b="0" i="1" smtClean="0">
                                          <a:latin typeface="Cambria Math" panose="02040503050406030204" pitchFamily="18" charset="0"/>
                                        </a:rPr>
                                      </m:ctrlPr>
                                    </m:fPr>
                                    <m:num>
                                      <m:sSub>
                                        <m:sSubPr>
                                          <m:ctrlPr>
                                            <a:rPr lang="it-IT" sz="1400" b="0" i="1" smtClean="0">
                                              <a:latin typeface="Cambria Math" panose="02040503050406030204" pitchFamily="18" charset="0"/>
                                            </a:rPr>
                                          </m:ctrlPr>
                                        </m:sSubPr>
                                        <m:e>
                                          <m:r>
                                            <a:rPr lang="it-IT" sz="1400" b="0" i="1" smtClean="0">
                                              <a:latin typeface="Cambria Math" panose="02040503050406030204" pitchFamily="18" charset="0"/>
                                            </a:rPr>
                                            <m:t>𝐾</m:t>
                                          </m:r>
                                        </m:e>
                                        <m:sub>
                                          <m:r>
                                            <a:rPr lang="it-IT" sz="1400" b="0" i="1" smtClean="0">
                                              <a:latin typeface="Cambria Math" panose="02040503050406030204" pitchFamily="18" charset="0"/>
                                            </a:rPr>
                                            <m:t>1</m:t>
                                          </m:r>
                                        </m:sub>
                                      </m:sSub>
                                    </m:num>
                                    <m:den>
                                      <m:sSub>
                                        <m:sSubPr>
                                          <m:ctrlPr>
                                            <a:rPr lang="it-IT" sz="1400" b="0" i="1" smtClean="0">
                                              <a:latin typeface="Cambria Math" panose="02040503050406030204" pitchFamily="18" charset="0"/>
                                            </a:rPr>
                                          </m:ctrlPr>
                                        </m:sSubPr>
                                        <m:e>
                                          <m:r>
                                            <a:rPr lang="it-IT" sz="1400" b="0" i="1" smtClean="0">
                                              <a:latin typeface="Cambria Math" panose="02040503050406030204" pitchFamily="18" charset="0"/>
                                            </a:rPr>
                                            <m:t>𝐾</m:t>
                                          </m:r>
                                        </m:e>
                                        <m:sub>
                                          <m:r>
                                            <a:rPr lang="it-IT" sz="1400" b="0" i="1" smtClean="0">
                                              <a:latin typeface="Cambria Math" panose="02040503050406030204" pitchFamily="18" charset="0"/>
                                            </a:rPr>
                                            <m:t>2</m:t>
                                          </m:r>
                                        </m:sub>
                                      </m:sSub>
                                    </m:den>
                                  </m:f>
                                </m:e>
                              </m:d>
                              <m:r>
                                <a:rPr lang="it-IT" sz="1400" b="0" i="1" smtClean="0">
                                  <a:latin typeface="Cambria Math" panose="02040503050406030204" pitchFamily="18" charset="0"/>
                                </a:rPr>
                                <m:t>+</m:t>
                              </m:r>
                              <m:d>
                                <m:dPr>
                                  <m:ctrlPr>
                                    <a:rPr lang="it-IT" sz="1400" b="0" i="1" smtClean="0">
                                      <a:latin typeface="Cambria Math" panose="02040503050406030204" pitchFamily="18" charset="0"/>
                                    </a:rPr>
                                  </m:ctrlPr>
                                </m:dPr>
                                <m:e>
                                  <m:f>
                                    <m:fPr>
                                      <m:type m:val="noBar"/>
                                      <m:ctrlPr>
                                        <a:rPr lang="it-IT" sz="1400" b="0" i="1" smtClean="0">
                                          <a:latin typeface="Cambria Math" panose="02040503050406030204" pitchFamily="18" charset="0"/>
                                        </a:rPr>
                                      </m:ctrlPr>
                                    </m:fPr>
                                    <m:num>
                                      <m:sSub>
                                        <m:sSubPr>
                                          <m:ctrlPr>
                                            <a:rPr lang="it-IT" sz="1400" b="0" i="1" smtClean="0">
                                              <a:latin typeface="Cambria Math" panose="02040503050406030204" pitchFamily="18" charset="0"/>
                                            </a:rPr>
                                          </m:ctrlPr>
                                        </m:sSubPr>
                                        <m:e>
                                          <m:r>
                                            <a:rPr lang="it-IT" sz="1400" b="0" i="1" smtClean="0">
                                              <a:latin typeface="Cambria Math" panose="02040503050406030204" pitchFamily="18" charset="0"/>
                                            </a:rPr>
                                            <m:t>𝑚</m:t>
                                          </m:r>
                                        </m:e>
                                        <m:sub>
                                          <m:r>
                                            <a:rPr lang="it-IT" sz="1400" b="0" i="1" smtClean="0">
                                              <a:latin typeface="Cambria Math" panose="02040503050406030204" pitchFamily="18" charset="0"/>
                                            </a:rPr>
                                            <m:t>1</m:t>
                                          </m:r>
                                        </m:sub>
                                      </m:sSub>
                                    </m:num>
                                    <m:den>
                                      <m:sSub>
                                        <m:sSubPr>
                                          <m:ctrlPr>
                                            <a:rPr lang="it-IT" sz="1400" b="0" i="1" smtClean="0">
                                              <a:latin typeface="Cambria Math" panose="02040503050406030204" pitchFamily="18" charset="0"/>
                                            </a:rPr>
                                          </m:ctrlPr>
                                        </m:sSubPr>
                                        <m:e>
                                          <m:r>
                                            <a:rPr lang="it-IT" sz="1400" b="0" i="1" smtClean="0">
                                              <a:latin typeface="Cambria Math" panose="02040503050406030204" pitchFamily="18" charset="0"/>
                                            </a:rPr>
                                            <m:t>𝑚</m:t>
                                          </m:r>
                                        </m:e>
                                        <m:sub>
                                          <m:r>
                                            <a:rPr lang="it-IT" sz="1400" b="0" i="1" smtClean="0">
                                              <a:latin typeface="Cambria Math" panose="02040503050406030204" pitchFamily="18" charset="0"/>
                                            </a:rPr>
                                            <m:t>2</m:t>
                                          </m:r>
                                        </m:sub>
                                      </m:sSub>
                                    </m:den>
                                  </m:f>
                                </m:e>
                              </m:d>
                            </m:oMath>
                          </m:oMathPara>
                        </a14:m>
                        <a:endParaRPr lang="en-US" sz="1400" dirty="0"/>
                      </a:p>
                    </p:txBody>
                  </p:sp>
                </mc:Choice>
                <mc:Fallback xmlns="">
                  <p:sp>
                    <p:nvSpPr>
                      <p:cNvPr id="58" name="CasellaDiTesto 57">
                        <a:extLst>
                          <a:ext uri="{FF2B5EF4-FFF2-40B4-BE49-F238E27FC236}">
                            <a16:creationId xmlns:a16="http://schemas.microsoft.com/office/drawing/2014/main" id="{E73BDA0B-1E5C-447D-B66C-0CE5F19C779B}"/>
                          </a:ext>
                        </a:extLst>
                      </p:cNvPr>
                      <p:cNvSpPr txBox="1">
                        <a:spLocks noRot="1" noChangeAspect="1" noMove="1" noResize="1" noEditPoints="1" noAdjustHandles="1" noChangeArrowheads="1" noChangeShapeType="1" noTextEdit="1"/>
                      </p:cNvSpPr>
                      <p:nvPr/>
                    </p:nvSpPr>
                    <p:spPr>
                      <a:xfrm>
                        <a:off x="196934" y="5980937"/>
                        <a:ext cx="2898101" cy="484043"/>
                      </a:xfrm>
                      <a:prstGeom prst="rect">
                        <a:avLst/>
                      </a:prstGeom>
                      <a:blipFill>
                        <a:blip r:embed="rId12"/>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CasellaDiTesto 58">
                        <a:extLst>
                          <a:ext uri="{FF2B5EF4-FFF2-40B4-BE49-F238E27FC236}">
                            <a16:creationId xmlns:a16="http://schemas.microsoft.com/office/drawing/2014/main" id="{32101822-A9C8-4C26-B085-810609225A0A}"/>
                          </a:ext>
                        </a:extLst>
                      </p:cNvPr>
                      <p:cNvSpPr txBox="1"/>
                      <p:nvPr/>
                    </p:nvSpPr>
                    <p:spPr>
                      <a:xfrm>
                        <a:off x="823013" y="6605242"/>
                        <a:ext cx="2642454" cy="5261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it-IT" sz="1400" i="1">
                                      <a:latin typeface="Cambria Math" panose="02040503050406030204" pitchFamily="18" charset="0"/>
                                    </a:rPr>
                                  </m:ctrlPr>
                                </m:dPr>
                                <m:e>
                                  <m:f>
                                    <m:fPr>
                                      <m:type m:val="noBar"/>
                                      <m:ctrlPr>
                                        <a:rPr lang="it-IT" sz="1400" i="1">
                                          <a:latin typeface="Cambria Math" panose="02040503050406030204" pitchFamily="18" charset="0"/>
                                        </a:rPr>
                                      </m:ctrlPr>
                                    </m:fPr>
                                    <m:num>
                                      <m:sSub>
                                        <m:sSubPr>
                                          <m:ctrlPr>
                                            <a:rPr lang="it-IT" sz="1400" i="1">
                                              <a:latin typeface="Cambria Math" panose="02040503050406030204" pitchFamily="18" charset="0"/>
                                            </a:rPr>
                                          </m:ctrlPr>
                                        </m:sSubPr>
                                        <m:e>
                                          <m:r>
                                            <a:rPr lang="it-IT" sz="1400" i="1">
                                              <a:latin typeface="Cambria Math" panose="02040503050406030204" pitchFamily="18" charset="0"/>
                                            </a:rPr>
                                            <m:t>𝐾</m:t>
                                          </m:r>
                                        </m:e>
                                        <m:sub>
                                          <m:r>
                                            <a:rPr lang="it-IT" sz="1400" i="1">
                                              <a:latin typeface="Cambria Math" panose="02040503050406030204" pitchFamily="18" charset="0"/>
                                            </a:rPr>
                                            <m:t>1</m:t>
                                          </m:r>
                                        </m:sub>
                                      </m:sSub>
                                    </m:num>
                                    <m:den>
                                      <m:sSub>
                                        <m:sSubPr>
                                          <m:ctrlPr>
                                            <a:rPr lang="it-IT" sz="1400" i="1">
                                              <a:latin typeface="Cambria Math" panose="02040503050406030204" pitchFamily="18" charset="0"/>
                                            </a:rPr>
                                          </m:ctrlPr>
                                        </m:sSubPr>
                                        <m:e>
                                          <m:r>
                                            <a:rPr lang="it-IT" sz="1400" i="1">
                                              <a:latin typeface="Cambria Math" panose="02040503050406030204" pitchFamily="18" charset="0"/>
                                            </a:rPr>
                                            <m:t>𝐾</m:t>
                                          </m:r>
                                        </m:e>
                                        <m:sub>
                                          <m:r>
                                            <a:rPr lang="it-IT" sz="1400" i="1">
                                              <a:latin typeface="Cambria Math" panose="02040503050406030204" pitchFamily="18" charset="0"/>
                                            </a:rPr>
                                            <m:t>2</m:t>
                                          </m:r>
                                        </m:sub>
                                      </m:sSub>
                                    </m:den>
                                  </m:f>
                                </m:e>
                              </m:d>
                              <m:r>
                                <a:rPr lang="it-IT" sz="1400" b="0" i="1" smtClean="0">
                                  <a:latin typeface="Cambria Math" panose="02040503050406030204" pitchFamily="18" charset="0"/>
                                </a:rPr>
                                <m:t>=−</m:t>
                              </m:r>
                              <m:sSup>
                                <m:sSupPr>
                                  <m:ctrlPr>
                                    <a:rPr lang="it-IT" sz="1400" b="0" i="1" smtClean="0">
                                      <a:latin typeface="Cambria Math" panose="02040503050406030204" pitchFamily="18" charset="0"/>
                                    </a:rPr>
                                  </m:ctrlPr>
                                </m:sSupPr>
                                <m:e>
                                  <m:d>
                                    <m:dPr>
                                      <m:ctrlPr>
                                        <a:rPr lang="it-IT" sz="1400" i="1">
                                          <a:latin typeface="Cambria Math" panose="02040503050406030204" pitchFamily="18" charset="0"/>
                                        </a:rPr>
                                      </m:ctrlPr>
                                    </m:dPr>
                                    <m:e>
                                      <m:m>
                                        <m:mPr>
                                          <m:mcs>
                                            <m:mc>
                                              <m:mcPr>
                                                <m:count m:val="2"/>
                                                <m:mcJc m:val="center"/>
                                              </m:mcPr>
                                            </m:mc>
                                          </m:mcs>
                                          <m:ctrlPr>
                                            <a:rPr lang="it-IT" sz="1400" i="1">
                                              <a:latin typeface="Cambria Math" panose="02040503050406030204" pitchFamily="18" charset="0"/>
                                            </a:rPr>
                                          </m:ctrlPr>
                                        </m:mPr>
                                        <m:mr>
                                          <m:e>
                                            <m:sSubSup>
                                              <m:sSubSupPr>
                                                <m:ctrlPr>
                                                  <a:rPr lang="it-IT" sz="1400" i="1">
                                                    <a:latin typeface="Cambria Math" panose="02040503050406030204" pitchFamily="18" charset="0"/>
                                                  </a:rPr>
                                                </m:ctrlPr>
                                              </m:sSubSupPr>
                                              <m:e>
                                                <m:r>
                                                  <m:rPr>
                                                    <m:brk m:alnAt="7"/>
                                                  </m:rPr>
                                                  <a:rPr lang="it-IT" sz="1400" i="1">
                                                    <a:latin typeface="Cambria Math" panose="02040503050406030204" pitchFamily="18" charset="0"/>
                                                  </a:rPr>
                                                  <m:t>𝑅</m:t>
                                                </m:r>
                                              </m:e>
                                              <m:sub>
                                                <m:r>
                                                  <m:rPr>
                                                    <m:brk m:alnAt="7"/>
                                                  </m:rPr>
                                                  <a:rPr lang="it-IT" sz="1400" i="1">
                                                    <a:latin typeface="Cambria Math" panose="02040503050406030204" pitchFamily="18" charset="0"/>
                                                  </a:rPr>
                                                  <m:t>1</m:t>
                                                </m:r>
                                                <m:r>
                                                  <a:rPr lang="it-IT" sz="1400" i="1">
                                                    <a:latin typeface="Cambria Math" panose="02040503050406030204" pitchFamily="18" charset="0"/>
                                                  </a:rPr>
                                                  <m:t>2</m:t>
                                                </m:r>
                                              </m:sub>
                                              <m:sup>
                                                <m:r>
                                                  <a:rPr lang="it-IT" sz="1400" i="1">
                                                    <a:latin typeface="Cambria Math" panose="02040503050406030204" pitchFamily="18" charset="0"/>
                                                  </a:rPr>
                                                  <m:t>1</m:t>
                                                </m:r>
                                                <m:r>
                                                  <m:rPr>
                                                    <m:brk m:alnAt="7"/>
                                                  </m:rPr>
                                                  <a:rPr lang="it-IT" sz="1400" i="1">
                                                    <a:latin typeface="Cambria Math" panose="02040503050406030204" pitchFamily="18" charset="0"/>
                                                  </a:rPr>
                                                  <m:t>→</m:t>
                                                </m:r>
                                                <m:r>
                                                  <a:rPr lang="it-IT" sz="1400" i="1">
                                                    <a:latin typeface="Cambria Math" panose="02040503050406030204" pitchFamily="18" charset="0"/>
                                                  </a:rPr>
                                                  <m:t>1</m:t>
                                                </m:r>
                                              </m:sup>
                                            </m:sSubSup>
                                          </m:e>
                                          <m:e>
                                            <m:r>
                                              <a:rPr lang="it-IT" sz="1400" i="1">
                                                <a:latin typeface="Cambria Math" panose="02040503050406030204" pitchFamily="18" charset="0"/>
                                              </a:rPr>
                                              <m:t>0</m:t>
                                            </m:r>
                                          </m:e>
                                        </m:mr>
                                        <m:mr>
                                          <m:e>
                                            <m:sSubSup>
                                              <m:sSubSupPr>
                                                <m:ctrlPr>
                                                  <a:rPr lang="it-IT" sz="1400" i="1">
                                                    <a:latin typeface="Cambria Math" panose="02040503050406030204" pitchFamily="18" charset="0"/>
                                                  </a:rPr>
                                                </m:ctrlPr>
                                              </m:sSubSupPr>
                                              <m:e>
                                                <m:r>
                                                  <m:rPr>
                                                    <m:brk m:alnAt="7"/>
                                                  </m:rPr>
                                                  <a:rPr lang="it-IT" sz="1400" i="1">
                                                    <a:latin typeface="Cambria Math" panose="02040503050406030204" pitchFamily="18" charset="0"/>
                                                  </a:rPr>
                                                  <m:t>𝑅</m:t>
                                                </m:r>
                                              </m:e>
                                              <m:sub>
                                                <m:r>
                                                  <m:rPr>
                                                    <m:brk m:alnAt="7"/>
                                                  </m:rPr>
                                                  <a:rPr lang="it-IT" sz="1400" i="1">
                                                    <a:latin typeface="Cambria Math" panose="02040503050406030204" pitchFamily="18" charset="0"/>
                                                  </a:rPr>
                                                  <m:t>1</m:t>
                                                </m:r>
                                                <m:r>
                                                  <a:rPr lang="it-IT" sz="1400" i="1">
                                                    <a:latin typeface="Cambria Math" panose="02040503050406030204" pitchFamily="18" charset="0"/>
                                                  </a:rPr>
                                                  <m:t>2</m:t>
                                                </m:r>
                                              </m:sub>
                                              <m:sup>
                                                <m:r>
                                                  <a:rPr lang="it-IT" sz="1400" i="1">
                                                    <a:latin typeface="Cambria Math" panose="02040503050406030204" pitchFamily="18" charset="0"/>
                                                  </a:rPr>
                                                  <m:t>1</m:t>
                                                </m:r>
                                                <m:r>
                                                  <m:rPr>
                                                    <m:brk m:alnAt="7"/>
                                                  </m:rPr>
                                                  <a:rPr lang="it-IT" sz="1400" i="1">
                                                    <a:latin typeface="Cambria Math" panose="02040503050406030204" pitchFamily="18" charset="0"/>
                                                  </a:rPr>
                                                  <m:t>→</m:t>
                                                </m:r>
                                                <m:r>
                                                  <a:rPr lang="it-IT" sz="1400" i="1">
                                                    <a:latin typeface="Cambria Math" panose="02040503050406030204" pitchFamily="18" charset="0"/>
                                                  </a:rPr>
                                                  <m:t>2</m:t>
                                                </m:r>
                                              </m:sup>
                                            </m:sSubSup>
                                          </m:e>
                                          <m:e>
                                            <m:sSubSup>
                                              <m:sSubSupPr>
                                                <m:ctrlPr>
                                                  <a:rPr lang="it-IT" sz="1400" i="1">
                                                    <a:latin typeface="Cambria Math" panose="02040503050406030204" pitchFamily="18" charset="0"/>
                                                  </a:rPr>
                                                </m:ctrlPr>
                                              </m:sSubSupPr>
                                              <m:e>
                                                <m:r>
                                                  <m:rPr>
                                                    <m:brk m:alnAt="7"/>
                                                  </m:rPr>
                                                  <a:rPr lang="it-IT" sz="1400" i="1">
                                                    <a:latin typeface="Cambria Math" panose="02040503050406030204" pitchFamily="18" charset="0"/>
                                                  </a:rPr>
                                                  <m:t>𝑅</m:t>
                                                </m:r>
                                              </m:e>
                                              <m:sub>
                                                <m:r>
                                                  <m:rPr>
                                                    <m:brk m:alnAt="7"/>
                                                  </m:rPr>
                                                  <a:rPr lang="it-IT" sz="1400" i="1">
                                                    <a:latin typeface="Cambria Math" panose="02040503050406030204" pitchFamily="18" charset="0"/>
                                                  </a:rPr>
                                                  <m:t>1</m:t>
                                                </m:r>
                                                <m:r>
                                                  <a:rPr lang="it-IT" sz="1400" i="1">
                                                    <a:latin typeface="Cambria Math" panose="02040503050406030204" pitchFamily="18" charset="0"/>
                                                  </a:rPr>
                                                  <m:t>2</m:t>
                                                </m:r>
                                              </m:sub>
                                              <m:sup>
                                                <m:r>
                                                  <m:rPr>
                                                    <m:brk m:alnAt="7"/>
                                                  </m:rPr>
                                                  <a:rPr lang="it-IT" sz="1400" i="1">
                                                    <a:latin typeface="Cambria Math" panose="02040503050406030204" pitchFamily="18" charset="0"/>
                                                  </a:rPr>
                                                  <m:t>2</m:t>
                                                </m:r>
                                                <m:r>
                                                  <a:rPr lang="it-IT" sz="1400" i="1">
                                                    <a:latin typeface="Cambria Math" panose="02040503050406030204" pitchFamily="18" charset="0"/>
                                                  </a:rPr>
                                                  <m:t>→2</m:t>
                                                </m:r>
                                              </m:sup>
                                            </m:sSubSup>
                                          </m:e>
                                        </m:mr>
                                      </m:m>
                                    </m:e>
                                  </m:d>
                                </m:e>
                                <m:sup>
                                  <m:r>
                                    <a:rPr lang="it-IT" sz="1400" b="0" i="1" smtClean="0">
                                      <a:latin typeface="Cambria Math" panose="02040503050406030204" pitchFamily="18" charset="0"/>
                                    </a:rPr>
                                    <m:t>−1</m:t>
                                  </m:r>
                                </m:sup>
                              </m:sSup>
                              <m:d>
                                <m:dPr>
                                  <m:ctrlPr>
                                    <a:rPr lang="it-IT" sz="1400" b="0" i="1" smtClean="0">
                                      <a:latin typeface="Cambria Math" panose="02040503050406030204" pitchFamily="18" charset="0"/>
                                    </a:rPr>
                                  </m:ctrlPr>
                                </m:dPr>
                                <m:e>
                                  <m:f>
                                    <m:fPr>
                                      <m:type m:val="noBar"/>
                                      <m:ctrlPr>
                                        <a:rPr lang="it-IT" sz="1400" b="0" i="1" smtClean="0">
                                          <a:latin typeface="Cambria Math" panose="02040503050406030204" pitchFamily="18" charset="0"/>
                                        </a:rPr>
                                      </m:ctrlPr>
                                    </m:fPr>
                                    <m:num>
                                      <m:sSub>
                                        <m:sSubPr>
                                          <m:ctrlPr>
                                            <a:rPr lang="it-IT" sz="1400" b="0" i="1" smtClean="0">
                                              <a:latin typeface="Cambria Math" panose="02040503050406030204" pitchFamily="18" charset="0"/>
                                            </a:rPr>
                                          </m:ctrlPr>
                                        </m:sSubPr>
                                        <m:e>
                                          <m:r>
                                            <a:rPr lang="it-IT" sz="1400" b="0" i="1" smtClean="0">
                                              <a:latin typeface="Cambria Math" panose="02040503050406030204" pitchFamily="18" charset="0"/>
                                            </a:rPr>
                                            <m:t>𝑚</m:t>
                                          </m:r>
                                        </m:e>
                                        <m:sub>
                                          <m:r>
                                            <a:rPr lang="it-IT" sz="1400" b="0" i="1" smtClean="0">
                                              <a:latin typeface="Cambria Math" panose="02040503050406030204" pitchFamily="18" charset="0"/>
                                            </a:rPr>
                                            <m:t>1</m:t>
                                          </m:r>
                                        </m:sub>
                                      </m:sSub>
                                    </m:num>
                                    <m:den>
                                      <m:sSub>
                                        <m:sSubPr>
                                          <m:ctrlPr>
                                            <a:rPr lang="it-IT" sz="1400" b="0" i="1" smtClean="0">
                                              <a:latin typeface="Cambria Math" panose="02040503050406030204" pitchFamily="18" charset="0"/>
                                            </a:rPr>
                                          </m:ctrlPr>
                                        </m:sSubPr>
                                        <m:e>
                                          <m:r>
                                            <a:rPr lang="it-IT" sz="1400" b="0" i="1" smtClean="0">
                                              <a:latin typeface="Cambria Math" panose="02040503050406030204" pitchFamily="18" charset="0"/>
                                            </a:rPr>
                                            <m:t>𝑚</m:t>
                                          </m:r>
                                        </m:e>
                                        <m:sub>
                                          <m:r>
                                            <a:rPr lang="it-IT" sz="1400" b="0" i="1" smtClean="0">
                                              <a:latin typeface="Cambria Math" panose="02040503050406030204" pitchFamily="18" charset="0"/>
                                            </a:rPr>
                                            <m:t>2</m:t>
                                          </m:r>
                                        </m:sub>
                                      </m:sSub>
                                    </m:den>
                                  </m:f>
                                </m:e>
                              </m:d>
                            </m:oMath>
                          </m:oMathPara>
                        </a14:m>
                        <a:endParaRPr lang="en-US" sz="1400" dirty="0"/>
                      </a:p>
                    </p:txBody>
                  </p:sp>
                </mc:Choice>
                <mc:Fallback xmlns="">
                  <p:sp>
                    <p:nvSpPr>
                      <p:cNvPr id="59" name="CasellaDiTesto 58">
                        <a:extLst>
                          <a:ext uri="{FF2B5EF4-FFF2-40B4-BE49-F238E27FC236}">
                            <a16:creationId xmlns:a16="http://schemas.microsoft.com/office/drawing/2014/main" id="{32101822-A9C8-4C26-B085-810609225A0A}"/>
                          </a:ext>
                        </a:extLst>
                      </p:cNvPr>
                      <p:cNvSpPr txBox="1">
                        <a:spLocks noRot="1" noChangeAspect="1" noMove="1" noResize="1" noEditPoints="1" noAdjustHandles="1" noChangeArrowheads="1" noChangeShapeType="1" noTextEdit="1"/>
                      </p:cNvSpPr>
                      <p:nvPr/>
                    </p:nvSpPr>
                    <p:spPr>
                      <a:xfrm>
                        <a:off x="823013" y="6605242"/>
                        <a:ext cx="2642454" cy="526106"/>
                      </a:xfrm>
                      <a:prstGeom prst="rect">
                        <a:avLst/>
                      </a:prstGeom>
                      <a:blipFill>
                        <a:blip r:embed="rId13"/>
                        <a:stretch>
                          <a:fillRect/>
                        </a:stretch>
                      </a:blipFill>
                    </p:spPr>
                    <p:txBody>
                      <a:bodyPr/>
                      <a:lstStyle/>
                      <a:p>
                        <a:r>
                          <a:rPr lang="en-US">
                            <a:noFill/>
                          </a:rPr>
                          <a:t> </a:t>
                        </a:r>
                      </a:p>
                    </p:txBody>
                  </p:sp>
                </mc:Fallback>
              </mc:AlternateContent>
              <p:sp>
                <p:nvSpPr>
                  <p:cNvPr id="60" name="Freccia a destra 59">
                    <a:extLst>
                      <a:ext uri="{FF2B5EF4-FFF2-40B4-BE49-F238E27FC236}">
                        <a16:creationId xmlns:a16="http://schemas.microsoft.com/office/drawing/2014/main" id="{080116DE-27AE-46F4-A4BD-9778E47DE358}"/>
                      </a:ext>
                    </a:extLst>
                  </p:cNvPr>
                  <p:cNvSpPr/>
                  <p:nvPr/>
                </p:nvSpPr>
                <p:spPr>
                  <a:xfrm>
                    <a:off x="361478" y="6676883"/>
                    <a:ext cx="431163" cy="37599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1" name="CasellaDiTesto 60">
                        <a:extLst>
                          <a:ext uri="{FF2B5EF4-FFF2-40B4-BE49-F238E27FC236}">
                            <a16:creationId xmlns:a16="http://schemas.microsoft.com/office/drawing/2014/main" id="{85D27AAA-D04B-4EA2-8CFE-2A65B4D142A9}"/>
                          </a:ext>
                        </a:extLst>
                      </p:cNvPr>
                      <p:cNvSpPr txBox="1"/>
                      <p:nvPr/>
                    </p:nvSpPr>
                    <p:spPr>
                      <a:xfrm>
                        <a:off x="785226" y="7150598"/>
                        <a:ext cx="1368851" cy="307777"/>
                      </a:xfrm>
                      <a:prstGeom prst="rect">
                        <a:avLst/>
                      </a:prstGeom>
                      <a:noFill/>
                    </p:spPr>
                    <p:txBody>
                      <a:bodyPr wrap="square" rtlCol="0">
                        <a:spAutoFit/>
                      </a:bodyPr>
                      <a:lstStyle/>
                      <a:p>
                        <a:r>
                          <a:rPr lang="en-US" sz="1400" dirty="0"/>
                          <a:t>(forcing </a:t>
                        </a:r>
                        <a14:m>
                          <m:oMath xmlns:m="http://schemas.openxmlformats.org/officeDocument/2006/math">
                            <m:sSub>
                              <m:sSubPr>
                                <m:ctrlPr>
                                  <a:rPr lang="it-IT" sz="1400" b="0" i="1" smtClean="0">
                                    <a:latin typeface="Cambria Math" panose="02040503050406030204" pitchFamily="18" charset="0"/>
                                  </a:rPr>
                                </m:ctrlPr>
                              </m:sSubPr>
                              <m:e>
                                <m:r>
                                  <a:rPr lang="it-IT" sz="1400" b="0" i="1" smtClean="0">
                                    <a:latin typeface="Cambria Math" panose="02040503050406030204" pitchFamily="18" charset="0"/>
                                  </a:rPr>
                                  <m:t>𝑥</m:t>
                                </m:r>
                              </m:e>
                              <m:sub>
                                <m:r>
                                  <a:rPr lang="it-IT" sz="1400" b="0" i="1" smtClean="0">
                                    <a:latin typeface="Cambria Math" panose="02040503050406030204" pitchFamily="18" charset="0"/>
                                  </a:rPr>
                                  <m:t>𝑖</m:t>
                                </m:r>
                              </m:sub>
                            </m:sSub>
                            <m:r>
                              <a:rPr lang="it-IT" sz="1400" b="0" i="1" smtClean="0">
                                <a:latin typeface="Cambria Math" panose="02040503050406030204" pitchFamily="18" charset="0"/>
                              </a:rPr>
                              <m:t>=0</m:t>
                            </m:r>
                          </m:oMath>
                        </a14:m>
                        <a:r>
                          <a:rPr lang="en-US" sz="1400" dirty="0"/>
                          <a:t>)</a:t>
                        </a:r>
                      </a:p>
                    </p:txBody>
                  </p:sp>
                </mc:Choice>
                <mc:Fallback xmlns="">
                  <p:sp>
                    <p:nvSpPr>
                      <p:cNvPr id="61" name="CasellaDiTesto 60">
                        <a:extLst>
                          <a:ext uri="{FF2B5EF4-FFF2-40B4-BE49-F238E27FC236}">
                            <a16:creationId xmlns:a16="http://schemas.microsoft.com/office/drawing/2014/main" id="{85D27AAA-D04B-4EA2-8CFE-2A65B4D142A9}"/>
                          </a:ext>
                        </a:extLst>
                      </p:cNvPr>
                      <p:cNvSpPr txBox="1">
                        <a:spLocks noRot="1" noChangeAspect="1" noMove="1" noResize="1" noEditPoints="1" noAdjustHandles="1" noChangeArrowheads="1" noChangeShapeType="1" noTextEdit="1"/>
                      </p:cNvSpPr>
                      <p:nvPr/>
                    </p:nvSpPr>
                    <p:spPr>
                      <a:xfrm>
                        <a:off x="785226" y="7150598"/>
                        <a:ext cx="1368851" cy="307777"/>
                      </a:xfrm>
                      <a:prstGeom prst="rect">
                        <a:avLst/>
                      </a:prstGeom>
                      <a:blipFill>
                        <a:blip r:embed="rId14"/>
                        <a:stretch>
                          <a:fillRect l="-1339" t="-4000" b="-20000"/>
                        </a:stretch>
                      </a:blipFill>
                    </p:spPr>
                    <p:txBody>
                      <a:bodyPr/>
                      <a:lstStyle/>
                      <a:p>
                        <a:r>
                          <a:rPr lang="en-US">
                            <a:noFill/>
                          </a:rPr>
                          <a:t> </a:t>
                        </a:r>
                      </a:p>
                    </p:txBody>
                  </p:sp>
                </mc:Fallback>
              </mc:AlternateContent>
              <p:sp>
                <p:nvSpPr>
                  <p:cNvPr id="62" name="CasellaDiTesto 61">
                    <a:extLst>
                      <a:ext uri="{FF2B5EF4-FFF2-40B4-BE49-F238E27FC236}">
                        <a16:creationId xmlns:a16="http://schemas.microsoft.com/office/drawing/2014/main" id="{9BDFAC74-8672-4D03-B032-42133ACE53C0}"/>
                      </a:ext>
                    </a:extLst>
                  </p:cNvPr>
                  <p:cNvSpPr txBox="1"/>
                  <p:nvPr/>
                </p:nvSpPr>
                <p:spPr>
                  <a:xfrm>
                    <a:off x="623937" y="5272571"/>
                    <a:ext cx="992294" cy="523220"/>
                  </a:xfrm>
                  <a:prstGeom prst="rect">
                    <a:avLst/>
                  </a:prstGeom>
                  <a:noFill/>
                </p:spPr>
                <p:txBody>
                  <a:bodyPr wrap="square" rtlCol="0">
                    <a:spAutoFit/>
                  </a:bodyPr>
                  <a:lstStyle/>
                  <a:p>
                    <a:r>
                      <a:rPr lang="en-US" sz="1400" dirty="0"/>
                      <a:t>Bpm readings</a:t>
                    </a:r>
                  </a:p>
                </p:txBody>
              </p:sp>
              <p:sp>
                <p:nvSpPr>
                  <p:cNvPr id="63" name="CasellaDiTesto 62">
                    <a:extLst>
                      <a:ext uri="{FF2B5EF4-FFF2-40B4-BE49-F238E27FC236}">
                        <a16:creationId xmlns:a16="http://schemas.microsoft.com/office/drawing/2014/main" id="{5509F6B2-B925-421A-8604-A57F968CCFF1}"/>
                      </a:ext>
                    </a:extLst>
                  </p:cNvPr>
                  <p:cNvSpPr txBox="1"/>
                  <p:nvPr/>
                </p:nvSpPr>
                <p:spPr>
                  <a:xfrm>
                    <a:off x="2449701" y="5278266"/>
                    <a:ext cx="1211399" cy="523220"/>
                  </a:xfrm>
                  <a:prstGeom prst="rect">
                    <a:avLst/>
                  </a:prstGeom>
                  <a:noFill/>
                </p:spPr>
                <p:txBody>
                  <a:bodyPr wrap="square" rtlCol="0">
                    <a:spAutoFit/>
                  </a:bodyPr>
                  <a:lstStyle/>
                  <a:p>
                    <a:r>
                      <a:rPr lang="en-US" sz="1400" dirty="0"/>
                      <a:t>Corrector strength</a:t>
                    </a:r>
                  </a:p>
                </p:txBody>
              </p:sp>
              <p:cxnSp>
                <p:nvCxnSpPr>
                  <p:cNvPr id="64" name="Connettore 2 63">
                    <a:extLst>
                      <a:ext uri="{FF2B5EF4-FFF2-40B4-BE49-F238E27FC236}">
                        <a16:creationId xmlns:a16="http://schemas.microsoft.com/office/drawing/2014/main" id="{FF728725-C285-4187-AE9B-6457BE2B521E}"/>
                      </a:ext>
                    </a:extLst>
                  </p:cNvPr>
                  <p:cNvCxnSpPr>
                    <a:cxnSpLocks/>
                  </p:cNvCxnSpPr>
                  <p:nvPr/>
                </p:nvCxnSpPr>
                <p:spPr>
                  <a:xfrm flipV="1">
                    <a:off x="2229121" y="5712144"/>
                    <a:ext cx="250397" cy="24920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CasellaDiTesto 64">
                    <a:extLst>
                      <a:ext uri="{FF2B5EF4-FFF2-40B4-BE49-F238E27FC236}">
                        <a16:creationId xmlns:a16="http://schemas.microsoft.com/office/drawing/2014/main" id="{BCEE2635-7C81-4C30-8252-28752E9FF207}"/>
                      </a:ext>
                    </a:extLst>
                  </p:cNvPr>
                  <p:cNvSpPr txBox="1"/>
                  <p:nvPr/>
                </p:nvSpPr>
                <p:spPr>
                  <a:xfrm>
                    <a:off x="3422019" y="5546521"/>
                    <a:ext cx="910142" cy="523220"/>
                  </a:xfrm>
                  <a:prstGeom prst="rect">
                    <a:avLst/>
                  </a:prstGeom>
                  <a:noFill/>
                </p:spPr>
                <p:txBody>
                  <a:bodyPr wrap="square" rtlCol="0">
                    <a:spAutoFit/>
                  </a:bodyPr>
                  <a:lstStyle/>
                  <a:p>
                    <a:r>
                      <a:rPr lang="en-US" sz="1400" dirty="0"/>
                      <a:t>Reminder term</a:t>
                    </a:r>
                  </a:p>
                </p:txBody>
              </p:sp>
              <p:cxnSp>
                <p:nvCxnSpPr>
                  <p:cNvPr id="66" name="Connettore 2 65">
                    <a:extLst>
                      <a:ext uri="{FF2B5EF4-FFF2-40B4-BE49-F238E27FC236}">
                        <a16:creationId xmlns:a16="http://schemas.microsoft.com/office/drawing/2014/main" id="{BD83DF9B-8154-4454-8D8E-A36E804F2847}"/>
                      </a:ext>
                    </a:extLst>
                  </p:cNvPr>
                  <p:cNvCxnSpPr>
                    <a:cxnSpLocks/>
                  </p:cNvCxnSpPr>
                  <p:nvPr/>
                </p:nvCxnSpPr>
                <p:spPr>
                  <a:xfrm flipV="1">
                    <a:off x="3144003" y="5980937"/>
                    <a:ext cx="308109" cy="24202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7" name="Rettangolo 56">
                  <a:extLst>
                    <a:ext uri="{FF2B5EF4-FFF2-40B4-BE49-F238E27FC236}">
                      <a16:creationId xmlns:a16="http://schemas.microsoft.com/office/drawing/2014/main" id="{C6D5BE78-7175-4072-A787-BAEBDCD863A9}"/>
                    </a:ext>
                  </a:extLst>
                </p:cNvPr>
                <p:cNvSpPr/>
                <p:nvPr/>
              </p:nvSpPr>
              <p:spPr>
                <a:xfrm>
                  <a:off x="3143448" y="1455005"/>
                  <a:ext cx="4177815" cy="22185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mc:AlternateContent xmlns:mc="http://schemas.openxmlformats.org/markup-compatibility/2006" xmlns:a14="http://schemas.microsoft.com/office/drawing/2010/main">
        <mc:Choice Requires="a14">
          <p:sp>
            <p:nvSpPr>
              <p:cNvPr id="67" name="TextBox 21">
                <a:extLst>
                  <a:ext uri="{FF2B5EF4-FFF2-40B4-BE49-F238E27FC236}">
                    <a16:creationId xmlns:a16="http://schemas.microsoft.com/office/drawing/2014/main" id="{C2F28FF7-8E25-4850-BD75-ED547D67EB57}"/>
                  </a:ext>
                </a:extLst>
              </p:cNvPr>
              <p:cNvSpPr txBox="1"/>
              <p:nvPr/>
            </p:nvSpPr>
            <p:spPr>
              <a:xfrm>
                <a:off x="5523931" y="1405621"/>
                <a:ext cx="2477228" cy="1169551"/>
              </a:xfrm>
              <a:prstGeom prst="rect">
                <a:avLst/>
              </a:prstGeom>
              <a:noFill/>
            </p:spPr>
            <p:txBody>
              <a:bodyPr wrap="square" rtlCol="0">
                <a:spAutoFit/>
              </a:bodyPr>
              <a:lstStyle/>
              <a:p>
                <a:r>
                  <a:rPr lang="en-US" sz="1400" b="1" dirty="0">
                    <a:solidFill>
                      <a:srgbClr val="C00000"/>
                    </a:solidFill>
                  </a:rPr>
                  <a:t>Reference case</a:t>
                </a:r>
              </a:p>
              <a:p>
                <a:pPr marL="285750" indent="-285750">
                  <a:buFont typeface="Wingdings" panose="05000000000000000000" pitchFamily="2" charset="2"/>
                  <a:buChar char="q"/>
                </a:pPr>
                <a:r>
                  <a:rPr lang="en-US" sz="1400" dirty="0"/>
                  <a:t>Two section </a:t>
                </a:r>
                <a:r>
                  <a:rPr lang="en-US" sz="1400" dirty="0" err="1"/>
                  <a:t>linac</a:t>
                </a:r>
                <a:r>
                  <a:rPr lang="en-US" sz="1400" dirty="0"/>
                  <a:t> (</a:t>
                </a:r>
                <a14:m>
                  <m:oMath xmlns:m="http://schemas.openxmlformats.org/officeDocument/2006/math">
                    <m:r>
                      <a:rPr lang="en-US" sz="1400" b="0" i="1" smtClean="0">
                        <a:latin typeface="Cambria Math" panose="02040503050406030204" pitchFamily="18" charset="0"/>
                      </a:rPr>
                      <m:t>∼2 </m:t>
                    </m:r>
                    <m:r>
                      <m:rPr>
                        <m:sty m:val="p"/>
                      </m:rPr>
                      <a:rPr lang="en-US" sz="1400" b="0" i="0" smtClean="0">
                        <a:latin typeface="Cambria Math" panose="02040503050406030204" pitchFamily="18" charset="0"/>
                      </a:rPr>
                      <m:t>m</m:t>
                    </m:r>
                  </m:oMath>
                </a14:m>
                <a:r>
                  <a:rPr lang="en-US" sz="1400" dirty="0"/>
                  <a:t>)</a:t>
                </a:r>
              </a:p>
              <a:p>
                <a:pPr marL="285750" indent="-285750">
                  <a:buFont typeface="Wingdings" panose="05000000000000000000" pitchFamily="2" charset="2"/>
                  <a:buChar char="q"/>
                </a:pPr>
                <a:r>
                  <a:rPr lang="en-US" sz="1400" dirty="0"/>
                  <a:t>Section 1 is 100 </a:t>
                </a:r>
                <a14:m>
                  <m:oMath xmlns:m="http://schemas.openxmlformats.org/officeDocument/2006/math">
                    <m:r>
                      <a:rPr lang="en-US" sz="1400" b="0" i="1" smtClean="0">
                        <a:latin typeface="Cambria Math" panose="02040503050406030204" pitchFamily="18" charset="0"/>
                      </a:rPr>
                      <m:t>𝜇</m:t>
                    </m:r>
                    <m:r>
                      <m:rPr>
                        <m:sty m:val="p"/>
                      </m:rPr>
                      <a:rPr lang="en-US" sz="1400" b="0" i="0" smtClean="0">
                        <a:latin typeface="Cambria Math" panose="02040503050406030204" pitchFamily="18" charset="0"/>
                      </a:rPr>
                      <m:t>m</m:t>
                    </m:r>
                  </m:oMath>
                </a14:m>
                <a:r>
                  <a:rPr lang="en-US" sz="1400" dirty="0"/>
                  <a:t> off-axis</a:t>
                </a:r>
              </a:p>
              <a:p>
                <a:pPr marL="285750" indent="-285750">
                  <a:buFont typeface="Wingdings" panose="05000000000000000000" pitchFamily="2" charset="2"/>
                  <a:buChar char="q"/>
                </a:pPr>
                <a:r>
                  <a:rPr lang="en-US" sz="1400" dirty="0"/>
                  <a:t>Correctors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𝐾</m:t>
                        </m:r>
                      </m:e>
                      <m:sub>
                        <m:r>
                          <a:rPr lang="en-US" sz="1400" b="0" i="1" smtClean="0">
                            <a:latin typeface="Cambria Math" panose="02040503050406030204" pitchFamily="18" charset="0"/>
                          </a:rPr>
                          <m:t>1</m:t>
                        </m:r>
                      </m:sub>
                    </m:sSub>
                  </m:oMath>
                </a14:m>
                <a:r>
                  <a:rPr lang="en-US" sz="1400" dirty="0"/>
                  <a:t> and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𝐾</m:t>
                        </m:r>
                      </m:e>
                      <m:sub>
                        <m:r>
                          <a:rPr lang="en-US" sz="1400" b="0" i="1" smtClean="0">
                            <a:latin typeface="Cambria Math" panose="02040503050406030204" pitchFamily="18" charset="0"/>
                          </a:rPr>
                          <m:t>2</m:t>
                        </m:r>
                      </m:sub>
                    </m:sSub>
                  </m:oMath>
                </a14:m>
                <a:r>
                  <a:rPr lang="en-US" sz="1400" dirty="0"/>
                  <a:t> aim to compensate errors</a:t>
                </a:r>
              </a:p>
            </p:txBody>
          </p:sp>
        </mc:Choice>
        <mc:Fallback xmlns="">
          <p:sp>
            <p:nvSpPr>
              <p:cNvPr id="67" name="TextBox 21">
                <a:extLst>
                  <a:ext uri="{FF2B5EF4-FFF2-40B4-BE49-F238E27FC236}">
                    <a16:creationId xmlns:a16="http://schemas.microsoft.com/office/drawing/2014/main" id="{C2F28FF7-8E25-4850-BD75-ED547D67EB57}"/>
                  </a:ext>
                </a:extLst>
              </p:cNvPr>
              <p:cNvSpPr txBox="1">
                <a:spLocks noRot="1" noChangeAspect="1" noMove="1" noResize="1" noEditPoints="1" noAdjustHandles="1" noChangeArrowheads="1" noChangeShapeType="1" noTextEdit="1"/>
              </p:cNvSpPr>
              <p:nvPr/>
            </p:nvSpPr>
            <p:spPr>
              <a:xfrm>
                <a:off x="5523931" y="1405621"/>
                <a:ext cx="2477228" cy="1169551"/>
              </a:xfrm>
              <a:prstGeom prst="rect">
                <a:avLst/>
              </a:prstGeom>
              <a:blipFill>
                <a:blip r:embed="rId15"/>
                <a:stretch>
                  <a:fillRect l="-737" t="-1047" b="-4712"/>
                </a:stretch>
              </a:blipFill>
            </p:spPr>
            <p:txBody>
              <a:bodyPr/>
              <a:lstStyle/>
              <a:p>
                <a:r>
                  <a:rPr lang="en-US">
                    <a:noFill/>
                  </a:rPr>
                  <a:t> </a:t>
                </a:r>
              </a:p>
            </p:txBody>
          </p:sp>
        </mc:Fallback>
      </mc:AlternateContent>
      <p:pic>
        <p:nvPicPr>
          <p:cNvPr id="4" name="Picture 31">
            <a:extLst>
              <a:ext uri="{FF2B5EF4-FFF2-40B4-BE49-F238E27FC236}">
                <a16:creationId xmlns:a16="http://schemas.microsoft.com/office/drawing/2014/main" id="{485CD1DF-CFE3-4E37-8DFD-488C2A8F540F}"/>
              </a:ext>
            </a:extLst>
          </p:cNvPr>
          <p:cNvPicPr>
            <a:picLocks noChangeAspect="1"/>
          </p:cNvPicPr>
          <p:nvPr/>
        </p:nvPicPr>
        <p:blipFill>
          <a:blip r:embed="rId16"/>
          <a:stretch>
            <a:fillRect/>
          </a:stretch>
        </p:blipFill>
        <p:spPr>
          <a:xfrm>
            <a:off x="10463403" y="972748"/>
            <a:ext cx="1437851" cy="680294"/>
          </a:xfrm>
          <a:prstGeom prst="rect">
            <a:avLst/>
          </a:prstGeom>
        </p:spPr>
      </p:pic>
      <p:sp>
        <p:nvSpPr>
          <p:cNvPr id="32" name="CasellaDiTesto 31">
            <a:extLst>
              <a:ext uri="{FF2B5EF4-FFF2-40B4-BE49-F238E27FC236}">
                <a16:creationId xmlns:a16="http://schemas.microsoft.com/office/drawing/2014/main" id="{78EC8E69-2788-4A84-99C2-46049D735D9F}"/>
              </a:ext>
            </a:extLst>
          </p:cNvPr>
          <p:cNvSpPr txBox="1"/>
          <p:nvPr/>
        </p:nvSpPr>
        <p:spPr>
          <a:xfrm>
            <a:off x="4976477" y="6461625"/>
            <a:ext cx="2787474" cy="307777"/>
          </a:xfrm>
          <a:prstGeom prst="rect">
            <a:avLst/>
          </a:prstGeom>
          <a:noFill/>
          <a:ln w="38100">
            <a:solidFill>
              <a:schemeClr val="accent4"/>
            </a:solidFill>
          </a:ln>
        </p:spPr>
        <p:txBody>
          <a:bodyPr wrap="square" rtlCol="0">
            <a:spAutoFit/>
          </a:bodyPr>
          <a:lstStyle/>
          <a:p>
            <a:r>
              <a:rPr lang="en-US" sz="1400" i="1" dirty="0"/>
              <a:t>Note</a:t>
            </a:r>
            <a:r>
              <a:rPr lang="en-US" sz="1400" dirty="0"/>
              <a:t>: Example from “UC-XFEL” linac</a:t>
            </a:r>
          </a:p>
        </p:txBody>
      </p:sp>
      <p:pic>
        <p:nvPicPr>
          <p:cNvPr id="33" name="Immagine 32">
            <a:extLst>
              <a:ext uri="{FF2B5EF4-FFF2-40B4-BE49-F238E27FC236}">
                <a16:creationId xmlns:a16="http://schemas.microsoft.com/office/drawing/2014/main" id="{416E7369-B559-4E10-92D0-9B7A57E33416}"/>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814804" y="242271"/>
            <a:ext cx="771377" cy="390188"/>
          </a:xfrm>
          <a:prstGeom prst="rect">
            <a:avLst/>
          </a:prstGeom>
        </p:spPr>
      </p:pic>
      <p:pic>
        <p:nvPicPr>
          <p:cNvPr id="34" name="Immagine 33">
            <a:extLst>
              <a:ext uri="{FF2B5EF4-FFF2-40B4-BE49-F238E27FC236}">
                <a16:creationId xmlns:a16="http://schemas.microsoft.com/office/drawing/2014/main" id="{5AD982EA-916B-421B-96D6-D45898DDCBE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512" y="67371"/>
            <a:ext cx="630605" cy="739989"/>
          </a:xfrm>
          <a:prstGeom prst="rect">
            <a:avLst/>
          </a:prstGeom>
        </p:spPr>
      </p:pic>
      <p:pic>
        <p:nvPicPr>
          <p:cNvPr id="35" name="Immagine 34">
            <a:extLst>
              <a:ext uri="{FF2B5EF4-FFF2-40B4-BE49-F238E27FC236}">
                <a16:creationId xmlns:a16="http://schemas.microsoft.com/office/drawing/2014/main" id="{516CBD83-FA49-4762-97DB-83571CE0101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838853" y="300395"/>
            <a:ext cx="845435" cy="272201"/>
          </a:xfrm>
          <a:prstGeom prst="rect">
            <a:avLst/>
          </a:prstGeom>
        </p:spPr>
      </p:pic>
    </p:spTree>
    <p:extLst>
      <p:ext uri="{BB962C8B-B14F-4D97-AF65-F5344CB8AC3E}">
        <p14:creationId xmlns:p14="http://schemas.microsoft.com/office/powerpoint/2010/main" val="333224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F59A3E-7044-4943-811D-85555581DD66}"/>
              </a:ext>
            </a:extLst>
          </p:cNvPr>
          <p:cNvSpPr>
            <a:spLocks noGrp="1"/>
          </p:cNvSpPr>
          <p:nvPr>
            <p:ph type="title"/>
          </p:nvPr>
        </p:nvSpPr>
        <p:spPr/>
        <p:txBody>
          <a:bodyPr/>
          <a:lstStyle/>
          <a:p>
            <a:r>
              <a:rPr lang="en-US" dirty="0"/>
              <a:t>“Wake-free” Trajectories</a:t>
            </a:r>
          </a:p>
        </p:txBody>
      </p:sp>
      <p:sp>
        <p:nvSpPr>
          <p:cNvPr id="3" name="Segnaposto numero diapositiva 2">
            <a:extLst>
              <a:ext uri="{FF2B5EF4-FFF2-40B4-BE49-F238E27FC236}">
                <a16:creationId xmlns:a16="http://schemas.microsoft.com/office/drawing/2014/main" id="{4608D22A-76A3-41B8-A129-0CA46F17028E}"/>
              </a:ext>
            </a:extLst>
          </p:cNvPr>
          <p:cNvSpPr>
            <a:spLocks noGrp="1"/>
          </p:cNvSpPr>
          <p:nvPr>
            <p:ph type="sldNum" sz="quarter" idx="12"/>
          </p:nvPr>
        </p:nvSpPr>
        <p:spPr/>
        <p:txBody>
          <a:bodyPr/>
          <a:lstStyle/>
          <a:p>
            <a:fld id="{1264127A-850C-4786-AB51-CFEC9BD15BC8}" type="slidenum">
              <a:rPr lang="en-US" smtClean="0"/>
              <a:t>14</a:t>
            </a:fld>
            <a:endParaRPr lang="en-US"/>
          </a:p>
        </p:txBody>
      </p:sp>
      <p:grpSp>
        <p:nvGrpSpPr>
          <p:cNvPr id="4" name="Gruppo 3">
            <a:extLst>
              <a:ext uri="{FF2B5EF4-FFF2-40B4-BE49-F238E27FC236}">
                <a16:creationId xmlns:a16="http://schemas.microsoft.com/office/drawing/2014/main" id="{6F423D70-BDCC-4D72-A601-B8E7E9E33329}"/>
              </a:ext>
            </a:extLst>
          </p:cNvPr>
          <p:cNvGrpSpPr/>
          <p:nvPr/>
        </p:nvGrpSpPr>
        <p:grpSpPr>
          <a:xfrm>
            <a:off x="286619" y="2554780"/>
            <a:ext cx="8743745" cy="3938095"/>
            <a:chOff x="829544" y="2496811"/>
            <a:chExt cx="8743745" cy="3938095"/>
          </a:xfrm>
        </p:grpSpPr>
        <p:pic>
          <p:nvPicPr>
            <p:cNvPr id="11" name="Immagine 10">
              <a:extLst>
                <a:ext uri="{FF2B5EF4-FFF2-40B4-BE49-F238E27FC236}">
                  <a16:creationId xmlns:a16="http://schemas.microsoft.com/office/drawing/2014/main" id="{0EEE23DD-32E8-45B9-BCD5-B6C90BF2D54F}"/>
                </a:ext>
              </a:extLst>
            </p:cNvPr>
            <p:cNvPicPr>
              <a:picLocks noChangeAspect="1"/>
            </p:cNvPicPr>
            <p:nvPr/>
          </p:nvPicPr>
          <p:blipFill rotWithShape="1">
            <a:blip r:embed="rId3">
              <a:extLst>
                <a:ext uri="{28A0092B-C50C-407E-A947-70E740481C1C}">
                  <a14:useLocalDpi xmlns:a14="http://schemas.microsoft.com/office/drawing/2010/main" val="0"/>
                </a:ext>
              </a:extLst>
            </a:blip>
            <a:srcRect l="8047" t="10086" r="9047" b="3941"/>
            <a:stretch/>
          </p:blipFill>
          <p:spPr>
            <a:xfrm>
              <a:off x="829544" y="2808074"/>
              <a:ext cx="8743745" cy="3626832"/>
            </a:xfrm>
            <a:prstGeom prst="rect">
              <a:avLst/>
            </a:prstGeom>
          </p:spPr>
        </p:pic>
        <p:grpSp>
          <p:nvGrpSpPr>
            <p:cNvPr id="9" name="Gruppo 8">
              <a:extLst>
                <a:ext uri="{FF2B5EF4-FFF2-40B4-BE49-F238E27FC236}">
                  <a16:creationId xmlns:a16="http://schemas.microsoft.com/office/drawing/2014/main" id="{EEA2C144-E9C6-43AC-BF22-F18F017DDE43}"/>
                </a:ext>
              </a:extLst>
            </p:cNvPr>
            <p:cNvGrpSpPr/>
            <p:nvPr/>
          </p:nvGrpSpPr>
          <p:grpSpPr>
            <a:xfrm>
              <a:off x="1925224" y="2496811"/>
              <a:ext cx="7183401" cy="417069"/>
              <a:chOff x="2531651" y="2862571"/>
              <a:chExt cx="7183401" cy="417069"/>
            </a:xfrm>
          </p:grpSpPr>
          <mc:AlternateContent xmlns:mc="http://schemas.openxmlformats.org/markup-compatibility/2006" xmlns:a14="http://schemas.microsoft.com/office/drawing/2010/main">
            <mc:Choice Requires="a14">
              <p:sp>
                <p:nvSpPr>
                  <p:cNvPr id="6" name="TextBox 18">
                    <a:extLst>
                      <a:ext uri="{FF2B5EF4-FFF2-40B4-BE49-F238E27FC236}">
                        <a16:creationId xmlns:a16="http://schemas.microsoft.com/office/drawing/2014/main" id="{39D89882-166C-472D-9C0E-BC865CCC3CBB}"/>
                      </a:ext>
                    </a:extLst>
                  </p:cNvPr>
                  <p:cNvSpPr txBox="1"/>
                  <p:nvPr/>
                </p:nvSpPr>
                <p:spPr>
                  <a:xfrm>
                    <a:off x="5486383" y="2910308"/>
                    <a:ext cx="1034804" cy="369332"/>
                  </a:xfrm>
                  <a:prstGeom prst="rect">
                    <a:avLst/>
                  </a:prstGeom>
                  <a:noFill/>
                </p:spPr>
                <p:txBody>
                  <a:bodyPr wrap="square" rtlCol="0">
                    <a:spAutoFit/>
                  </a:bodyPr>
                  <a:lstStyle/>
                  <a:p>
                    <a14:m>
                      <m:oMath xmlns:m="http://schemas.openxmlformats.org/officeDocument/2006/math">
                        <m:d>
                          <m:dPr>
                            <m:begChr m:val="〈"/>
                            <m:endChr m:val="〉"/>
                            <m:ctrlPr>
                              <a:rPr lang="en-US" b="1" i="1" smtClean="0">
                                <a:solidFill>
                                  <a:schemeClr val="tx1"/>
                                </a:solidFill>
                                <a:latin typeface="Cambria Math" panose="02040503050406030204" pitchFamily="18" charset="0"/>
                              </a:rPr>
                            </m:ctrlPr>
                          </m:dPr>
                          <m:e>
                            <m:sSup>
                              <m:sSupPr>
                                <m:ctrlPr>
                                  <a:rPr lang="en-US" b="1" i="1" smtClean="0">
                                    <a:solidFill>
                                      <a:schemeClr val="tx1"/>
                                    </a:solidFill>
                                    <a:latin typeface="Cambria Math" panose="02040503050406030204" pitchFamily="18" charset="0"/>
                                  </a:rPr>
                                </m:ctrlPr>
                              </m:sSupPr>
                              <m:e>
                                <m:r>
                                  <a:rPr lang="en-US" b="1" i="1" smtClean="0">
                                    <a:solidFill>
                                      <a:schemeClr val="tx1"/>
                                    </a:solidFill>
                                    <a:latin typeface="Cambria Math" panose="02040503050406030204" pitchFamily="18" charset="0"/>
                                  </a:rPr>
                                  <m:t>𝒙</m:t>
                                </m:r>
                              </m:e>
                              <m:sup>
                                <m:r>
                                  <a:rPr lang="en-US" b="1" i="1" smtClean="0">
                                    <a:solidFill>
                                      <a:schemeClr val="tx1"/>
                                    </a:solidFill>
                                    <a:latin typeface="Cambria Math" panose="02040503050406030204" pitchFamily="18" charset="0"/>
                                  </a:rPr>
                                  <m:t>′</m:t>
                                </m:r>
                              </m:sup>
                            </m:sSup>
                          </m:e>
                        </m:d>
                      </m:oMath>
                    </a14:m>
                    <a:r>
                      <a:rPr lang="en-US" b="1" dirty="0">
                        <a:solidFill>
                          <a:schemeClr val="tx1"/>
                        </a:solidFill>
                      </a:rPr>
                      <a:t> vs </a:t>
                    </a:r>
                    <a14:m>
                      <m:oMath xmlns:m="http://schemas.openxmlformats.org/officeDocument/2006/math">
                        <m:r>
                          <a:rPr lang="en-US" b="1" i="1" smtClean="0">
                            <a:solidFill>
                              <a:schemeClr val="tx1"/>
                            </a:solidFill>
                            <a:latin typeface="Cambria Math" panose="02040503050406030204" pitchFamily="18" charset="0"/>
                          </a:rPr>
                          <m:t>𝒛</m:t>
                        </m:r>
                      </m:oMath>
                    </a14:m>
                    <a:endParaRPr lang="en-US" b="1" dirty="0">
                      <a:solidFill>
                        <a:schemeClr val="tx1"/>
                      </a:solidFill>
                    </a:endParaRPr>
                  </a:p>
                </p:txBody>
              </p:sp>
            </mc:Choice>
            <mc:Fallback xmlns="">
              <p:sp>
                <p:nvSpPr>
                  <p:cNvPr id="6" name="TextBox 18">
                    <a:extLst>
                      <a:ext uri="{FF2B5EF4-FFF2-40B4-BE49-F238E27FC236}">
                        <a16:creationId xmlns:a16="http://schemas.microsoft.com/office/drawing/2014/main" id="{39D89882-166C-472D-9C0E-BC865CCC3CBB}"/>
                      </a:ext>
                    </a:extLst>
                  </p:cNvPr>
                  <p:cNvSpPr txBox="1">
                    <a:spLocks noRot="1" noChangeAspect="1" noMove="1" noResize="1" noEditPoints="1" noAdjustHandles="1" noChangeArrowheads="1" noChangeShapeType="1" noTextEdit="1"/>
                  </p:cNvSpPr>
                  <p:nvPr/>
                </p:nvSpPr>
                <p:spPr>
                  <a:xfrm>
                    <a:off x="5486383" y="2910308"/>
                    <a:ext cx="1034804" cy="369332"/>
                  </a:xfrm>
                  <a:prstGeom prst="rect">
                    <a:avLst/>
                  </a:prstGeom>
                  <a:blipFill>
                    <a:blip r:embed="rId4"/>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19">
                    <a:extLst>
                      <a:ext uri="{FF2B5EF4-FFF2-40B4-BE49-F238E27FC236}">
                        <a16:creationId xmlns:a16="http://schemas.microsoft.com/office/drawing/2014/main" id="{4D7AAD80-E3E6-4E3A-8EF4-4C14D7D29F7F}"/>
                      </a:ext>
                    </a:extLst>
                  </p:cNvPr>
                  <p:cNvSpPr txBox="1"/>
                  <p:nvPr/>
                </p:nvSpPr>
                <p:spPr>
                  <a:xfrm>
                    <a:off x="2531651" y="2910308"/>
                    <a:ext cx="938106" cy="369332"/>
                  </a:xfrm>
                  <a:prstGeom prst="rect">
                    <a:avLst/>
                  </a:prstGeom>
                  <a:noFill/>
                </p:spPr>
                <p:txBody>
                  <a:bodyPr wrap="square" rtlCol="0">
                    <a:spAutoFit/>
                  </a:bodyPr>
                  <a:lstStyle/>
                  <a:p>
                    <a14:m>
                      <m:oMath xmlns:m="http://schemas.openxmlformats.org/officeDocument/2006/math">
                        <m:d>
                          <m:dPr>
                            <m:begChr m:val="〈"/>
                            <m:endChr m:val="〉"/>
                            <m:ctrlPr>
                              <a:rPr lang="en-US" b="1" i="1" smtClean="0">
                                <a:solidFill>
                                  <a:schemeClr val="tx1"/>
                                </a:solidFill>
                                <a:latin typeface="Cambria Math" panose="02040503050406030204" pitchFamily="18" charset="0"/>
                              </a:rPr>
                            </m:ctrlPr>
                          </m:dPr>
                          <m:e>
                            <m:r>
                              <a:rPr lang="en-US" b="1" i="1" smtClean="0">
                                <a:solidFill>
                                  <a:schemeClr val="tx1"/>
                                </a:solidFill>
                                <a:latin typeface="Cambria Math" panose="02040503050406030204" pitchFamily="18" charset="0"/>
                              </a:rPr>
                              <m:t>𝒙</m:t>
                            </m:r>
                          </m:e>
                        </m:d>
                      </m:oMath>
                    </a14:m>
                    <a:r>
                      <a:rPr lang="en-US" b="1" dirty="0">
                        <a:solidFill>
                          <a:schemeClr val="tx1"/>
                        </a:solidFill>
                      </a:rPr>
                      <a:t> vs </a:t>
                    </a:r>
                    <a14:m>
                      <m:oMath xmlns:m="http://schemas.openxmlformats.org/officeDocument/2006/math">
                        <m:r>
                          <a:rPr lang="en-US" b="1" i="1" smtClean="0">
                            <a:solidFill>
                              <a:schemeClr val="tx1"/>
                            </a:solidFill>
                            <a:latin typeface="Cambria Math" panose="02040503050406030204" pitchFamily="18" charset="0"/>
                          </a:rPr>
                          <m:t>𝒛</m:t>
                        </m:r>
                      </m:oMath>
                    </a14:m>
                    <a:endParaRPr lang="en-US" b="1" dirty="0">
                      <a:solidFill>
                        <a:schemeClr val="tx1"/>
                      </a:solidFill>
                    </a:endParaRPr>
                  </a:p>
                </p:txBody>
              </p:sp>
            </mc:Choice>
            <mc:Fallback xmlns="">
              <p:sp>
                <p:nvSpPr>
                  <p:cNvPr id="7" name="TextBox 19">
                    <a:extLst>
                      <a:ext uri="{FF2B5EF4-FFF2-40B4-BE49-F238E27FC236}">
                        <a16:creationId xmlns:a16="http://schemas.microsoft.com/office/drawing/2014/main" id="{4D7AAD80-E3E6-4E3A-8EF4-4C14D7D29F7F}"/>
                      </a:ext>
                    </a:extLst>
                  </p:cNvPr>
                  <p:cNvSpPr txBox="1">
                    <a:spLocks noRot="1" noChangeAspect="1" noMove="1" noResize="1" noEditPoints="1" noAdjustHandles="1" noChangeArrowheads="1" noChangeShapeType="1" noTextEdit="1"/>
                  </p:cNvSpPr>
                  <p:nvPr/>
                </p:nvSpPr>
                <p:spPr>
                  <a:xfrm>
                    <a:off x="2531651" y="2910308"/>
                    <a:ext cx="938106" cy="369332"/>
                  </a:xfrm>
                  <a:prstGeom prst="rect">
                    <a:avLst/>
                  </a:prstGeom>
                  <a:blipFill>
                    <a:blip r:embed="rId5"/>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20">
                    <a:extLst>
                      <a:ext uri="{FF2B5EF4-FFF2-40B4-BE49-F238E27FC236}">
                        <a16:creationId xmlns:a16="http://schemas.microsoft.com/office/drawing/2014/main" id="{5A7FB23D-4C76-4D5F-B27A-12EF1A0944B0}"/>
                      </a:ext>
                    </a:extLst>
                  </p:cNvPr>
                  <p:cNvSpPr txBox="1"/>
                  <p:nvPr/>
                </p:nvSpPr>
                <p:spPr>
                  <a:xfrm>
                    <a:off x="8229806" y="2862571"/>
                    <a:ext cx="1485246" cy="381515"/>
                  </a:xfrm>
                  <a:prstGeom prst="rect">
                    <a:avLst/>
                  </a:prstGeom>
                  <a:noFill/>
                </p:spPr>
                <p:txBody>
                  <a:bodyPr wrap="square" rtlCol="0">
                    <a:spAutoFit/>
                  </a:bodyPr>
                  <a:lstStyle/>
                  <a:p>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𝝐</m:t>
                            </m:r>
                          </m:e>
                          <m:sub>
                            <m:r>
                              <a:rPr lang="en-US" b="1" i="1" smtClean="0">
                                <a:solidFill>
                                  <a:schemeClr val="tx1"/>
                                </a:solidFill>
                                <a:latin typeface="Cambria Math" panose="02040503050406030204" pitchFamily="18" charset="0"/>
                              </a:rPr>
                              <m:t>𝒏𝒙</m:t>
                            </m:r>
                            <m:r>
                              <a:rPr lang="en-US" b="1" i="1" smtClean="0">
                                <a:solidFill>
                                  <a:schemeClr val="tx1"/>
                                </a:solidFill>
                                <a:latin typeface="Cambria Math" panose="02040503050406030204" pitchFamily="18" charset="0"/>
                              </a:rPr>
                              <m:t>,</m:t>
                            </m:r>
                            <m:r>
                              <a:rPr lang="en-US" b="1" i="0" smtClean="0">
                                <a:solidFill>
                                  <a:schemeClr val="tx1"/>
                                </a:solidFill>
                                <a:latin typeface="Cambria Math" panose="02040503050406030204" pitchFamily="18" charset="0"/>
                              </a:rPr>
                              <m:t>𝐫𝐦𝐬</m:t>
                            </m:r>
                          </m:sub>
                        </m:sSub>
                      </m:oMath>
                    </a14:m>
                    <a:r>
                      <a:rPr lang="en-US" b="1" dirty="0">
                        <a:solidFill>
                          <a:schemeClr val="tx1"/>
                        </a:solidFill>
                      </a:rPr>
                      <a:t> vs </a:t>
                    </a:r>
                    <a14:m>
                      <m:oMath xmlns:m="http://schemas.openxmlformats.org/officeDocument/2006/math">
                        <m:r>
                          <a:rPr lang="en-US" b="1" i="1" smtClean="0">
                            <a:solidFill>
                              <a:schemeClr val="tx1"/>
                            </a:solidFill>
                            <a:latin typeface="Cambria Math" panose="02040503050406030204" pitchFamily="18" charset="0"/>
                          </a:rPr>
                          <m:t>𝒛</m:t>
                        </m:r>
                      </m:oMath>
                    </a14:m>
                    <a:endParaRPr lang="en-US" b="1" dirty="0">
                      <a:solidFill>
                        <a:schemeClr val="tx1"/>
                      </a:solidFill>
                    </a:endParaRPr>
                  </a:p>
                </p:txBody>
              </p:sp>
            </mc:Choice>
            <mc:Fallback xmlns="">
              <p:sp>
                <p:nvSpPr>
                  <p:cNvPr id="8" name="TextBox 20">
                    <a:extLst>
                      <a:ext uri="{FF2B5EF4-FFF2-40B4-BE49-F238E27FC236}">
                        <a16:creationId xmlns:a16="http://schemas.microsoft.com/office/drawing/2014/main" id="{5A7FB23D-4C76-4D5F-B27A-12EF1A0944B0}"/>
                      </a:ext>
                    </a:extLst>
                  </p:cNvPr>
                  <p:cNvSpPr txBox="1">
                    <a:spLocks noRot="1" noChangeAspect="1" noMove="1" noResize="1" noEditPoints="1" noAdjustHandles="1" noChangeArrowheads="1" noChangeShapeType="1" noTextEdit="1"/>
                  </p:cNvSpPr>
                  <p:nvPr/>
                </p:nvSpPr>
                <p:spPr>
                  <a:xfrm>
                    <a:off x="8229806" y="2862571"/>
                    <a:ext cx="1485246" cy="381515"/>
                  </a:xfrm>
                  <a:prstGeom prst="rect">
                    <a:avLst/>
                  </a:prstGeom>
                  <a:blipFill>
                    <a:blip r:embed="rId6"/>
                    <a:stretch>
                      <a:fillRect t="-8065" b="-24194"/>
                    </a:stretch>
                  </a:blipFill>
                </p:spPr>
                <p:txBody>
                  <a:bodyPr/>
                  <a:lstStyle/>
                  <a:p>
                    <a:r>
                      <a:rPr lang="en-US">
                        <a:noFill/>
                      </a:rPr>
                      <a:t> </a:t>
                    </a:r>
                  </a:p>
                </p:txBody>
              </p:sp>
            </mc:Fallback>
          </mc:AlternateContent>
        </p:grpSp>
      </p:grpSp>
      <p:pic>
        <p:nvPicPr>
          <p:cNvPr id="15" name="Immagine 14">
            <a:extLst>
              <a:ext uri="{FF2B5EF4-FFF2-40B4-BE49-F238E27FC236}">
                <a16:creationId xmlns:a16="http://schemas.microsoft.com/office/drawing/2014/main" id="{F397AEB7-E8B3-4811-A9B0-0E54496DD300}"/>
              </a:ext>
            </a:extLst>
          </p:cNvPr>
          <p:cNvPicPr>
            <a:picLocks noChangeAspect="1"/>
          </p:cNvPicPr>
          <p:nvPr/>
        </p:nvPicPr>
        <p:blipFill>
          <a:blip r:embed="rId7"/>
          <a:stretch>
            <a:fillRect/>
          </a:stretch>
        </p:blipFill>
        <p:spPr>
          <a:xfrm>
            <a:off x="6667500" y="1414607"/>
            <a:ext cx="5023521" cy="805164"/>
          </a:xfrm>
          <a:prstGeom prst="rect">
            <a:avLst/>
          </a:prstGeom>
        </p:spPr>
      </p:pic>
      <p:sp>
        <p:nvSpPr>
          <p:cNvPr id="10" name="CasellaDiTesto 9">
            <a:extLst>
              <a:ext uri="{FF2B5EF4-FFF2-40B4-BE49-F238E27FC236}">
                <a16:creationId xmlns:a16="http://schemas.microsoft.com/office/drawing/2014/main" id="{D66B3B9F-EFBF-4FAA-B2AC-018F1134A6D8}"/>
              </a:ext>
            </a:extLst>
          </p:cNvPr>
          <p:cNvSpPr txBox="1"/>
          <p:nvPr/>
        </p:nvSpPr>
        <p:spPr>
          <a:xfrm>
            <a:off x="334814" y="1367543"/>
            <a:ext cx="609078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Find trajectories with </a:t>
            </a:r>
            <a:r>
              <a:rPr lang="en-US" i="1" dirty="0"/>
              <a:t>minimum </a:t>
            </a:r>
            <a:r>
              <a:rPr lang="en-US" i="1" dirty="0" err="1"/>
              <a:t>wakefield</a:t>
            </a:r>
            <a:r>
              <a:rPr lang="en-US" i="1" dirty="0"/>
              <a:t> excitation</a:t>
            </a:r>
            <a:r>
              <a:rPr lang="en-US" dirty="0"/>
              <a:t>: force the beam to travel </a:t>
            </a:r>
            <a:r>
              <a:rPr lang="en-US" b="1" dirty="0"/>
              <a:t>on-axis</a:t>
            </a:r>
            <a:r>
              <a:rPr lang="en-US" dirty="0"/>
              <a:t> in each section</a:t>
            </a:r>
          </a:p>
          <a:p>
            <a:pPr marL="285750" indent="-285750">
              <a:buFont typeface="Arial" panose="020B0604020202020204" pitchFamily="34" charset="0"/>
              <a:buChar char="•"/>
            </a:pPr>
            <a:r>
              <a:rPr lang="en-US" dirty="0"/>
              <a:t>Two correctors (i.e. two </a:t>
            </a:r>
            <a:r>
              <a:rPr lang="en-US" i="1" dirty="0"/>
              <a:t>degrees of freedom</a:t>
            </a:r>
            <a:r>
              <a:rPr lang="en-US" dirty="0"/>
              <a:t>) per module adjust both the </a:t>
            </a:r>
            <a:r>
              <a:rPr lang="en-US" b="1" dirty="0"/>
              <a:t>offset</a:t>
            </a:r>
            <a:r>
              <a:rPr lang="en-US" dirty="0"/>
              <a:t> and the </a:t>
            </a:r>
            <a:r>
              <a:rPr lang="en-US" b="1" dirty="0"/>
              <a:t>angle</a:t>
            </a:r>
            <a:r>
              <a:rPr lang="en-US" dirty="0"/>
              <a:t> at injection</a:t>
            </a:r>
          </a:p>
        </p:txBody>
      </p:sp>
      <p:sp>
        <p:nvSpPr>
          <p:cNvPr id="13" name="CasellaDiTesto 12">
            <a:extLst>
              <a:ext uri="{FF2B5EF4-FFF2-40B4-BE49-F238E27FC236}">
                <a16:creationId xmlns:a16="http://schemas.microsoft.com/office/drawing/2014/main" id="{01D8CF48-C784-454C-A785-535599455FF8}"/>
              </a:ext>
            </a:extLst>
          </p:cNvPr>
          <p:cNvSpPr txBox="1"/>
          <p:nvPr/>
        </p:nvSpPr>
        <p:spPr>
          <a:xfrm>
            <a:off x="9121969" y="5874892"/>
            <a:ext cx="2787474" cy="307777"/>
          </a:xfrm>
          <a:prstGeom prst="rect">
            <a:avLst/>
          </a:prstGeom>
          <a:noFill/>
          <a:ln w="38100">
            <a:solidFill>
              <a:schemeClr val="accent4"/>
            </a:solidFill>
          </a:ln>
        </p:spPr>
        <p:txBody>
          <a:bodyPr wrap="square" rtlCol="0">
            <a:spAutoFit/>
          </a:bodyPr>
          <a:lstStyle/>
          <a:p>
            <a:r>
              <a:rPr lang="en-US" sz="1400" i="1" dirty="0"/>
              <a:t>Note</a:t>
            </a:r>
            <a:r>
              <a:rPr lang="en-US" sz="1400" dirty="0"/>
              <a:t>: Example from “UC-XFEL” linac</a:t>
            </a:r>
          </a:p>
        </p:txBody>
      </p:sp>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A111908A-1E4D-4329-8049-EF8CB9F37F0C}"/>
                  </a:ext>
                </a:extLst>
              </p:cNvPr>
              <p:cNvSpPr txBox="1"/>
              <p:nvPr/>
            </p:nvSpPr>
            <p:spPr>
              <a:xfrm>
                <a:off x="9080495" y="2866043"/>
                <a:ext cx="2907654" cy="646331"/>
              </a:xfrm>
              <a:prstGeom prst="rect">
                <a:avLst/>
              </a:prstGeom>
              <a:noFill/>
            </p:spPr>
            <p:txBody>
              <a:bodyPr wrap="square" rtlCol="0">
                <a:spAutoFit/>
              </a:bodyPr>
              <a:lstStyle/>
              <a:p>
                <a:r>
                  <a:rPr lang="en-US" dirty="0"/>
                  <a:t>Moderate corrector strength (order of </a:t>
                </a:r>
                <a14:m>
                  <m:oMath xmlns:m="http://schemas.openxmlformats.org/officeDocument/2006/math">
                    <m:r>
                      <a:rPr lang="it-IT" b="0" i="1" smtClean="0">
                        <a:latin typeface="Cambria Math" panose="02040503050406030204" pitchFamily="18" charset="0"/>
                      </a:rPr>
                      <m:t>∼10</m:t>
                    </m:r>
                    <m:r>
                      <m:rPr>
                        <m:sty m:val="p"/>
                      </m:rPr>
                      <a:rPr lang="it-IT" b="0" i="0" smtClean="0">
                        <a:latin typeface="Cambria Math" panose="02040503050406030204" pitchFamily="18" charset="0"/>
                      </a:rPr>
                      <m:t>μT</m:t>
                    </m:r>
                    <m:r>
                      <a:rPr lang="it-IT" b="0" i="0" smtClean="0">
                        <a:latin typeface="Cambria Math" panose="02040503050406030204" pitchFamily="18" charset="0"/>
                      </a:rPr>
                      <m:t>⋅</m:t>
                    </m:r>
                    <m:r>
                      <m:rPr>
                        <m:sty m:val="p"/>
                      </m:rPr>
                      <a:rPr lang="it-IT" b="0" i="0" smtClean="0">
                        <a:latin typeface="Cambria Math" panose="02040503050406030204" pitchFamily="18" charset="0"/>
                      </a:rPr>
                      <m:t>m</m:t>
                    </m:r>
                  </m:oMath>
                </a14:m>
                <a:r>
                  <a:rPr lang="en-US" dirty="0"/>
                  <a:t>)</a:t>
                </a:r>
              </a:p>
            </p:txBody>
          </p:sp>
        </mc:Choice>
        <mc:Fallback xmlns="">
          <p:sp>
            <p:nvSpPr>
              <p:cNvPr id="12" name="CasellaDiTesto 11">
                <a:extLst>
                  <a:ext uri="{FF2B5EF4-FFF2-40B4-BE49-F238E27FC236}">
                    <a16:creationId xmlns:a16="http://schemas.microsoft.com/office/drawing/2014/main" id="{A111908A-1E4D-4329-8049-EF8CB9F37F0C}"/>
                  </a:ext>
                </a:extLst>
              </p:cNvPr>
              <p:cNvSpPr txBox="1">
                <a:spLocks noRot="1" noChangeAspect="1" noMove="1" noResize="1" noEditPoints="1" noAdjustHandles="1" noChangeArrowheads="1" noChangeShapeType="1" noTextEdit="1"/>
              </p:cNvSpPr>
              <p:nvPr/>
            </p:nvSpPr>
            <p:spPr>
              <a:xfrm>
                <a:off x="9080495" y="2866043"/>
                <a:ext cx="2907654" cy="646331"/>
              </a:xfrm>
              <a:prstGeom prst="rect">
                <a:avLst/>
              </a:prstGeom>
              <a:blipFill>
                <a:blip r:embed="rId8"/>
                <a:stretch>
                  <a:fillRect l="-1887" t="-4717" r="-1258" b="-14151"/>
                </a:stretch>
              </a:blipFill>
            </p:spPr>
            <p:txBody>
              <a:bodyPr/>
              <a:lstStyle/>
              <a:p>
                <a:r>
                  <a:rPr lang="en-US">
                    <a:noFill/>
                  </a:rPr>
                  <a:t> </a:t>
                </a:r>
              </a:p>
            </p:txBody>
          </p:sp>
        </mc:Fallback>
      </mc:AlternateContent>
      <p:pic>
        <p:nvPicPr>
          <p:cNvPr id="14" name="Immagine 13">
            <a:extLst>
              <a:ext uri="{FF2B5EF4-FFF2-40B4-BE49-F238E27FC236}">
                <a16:creationId xmlns:a16="http://schemas.microsoft.com/office/drawing/2014/main" id="{DD9F377E-D7BF-4550-8644-B7B83C43FED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814804" y="242271"/>
            <a:ext cx="771377" cy="390188"/>
          </a:xfrm>
          <a:prstGeom prst="rect">
            <a:avLst/>
          </a:prstGeom>
        </p:spPr>
      </p:pic>
      <p:pic>
        <p:nvPicPr>
          <p:cNvPr id="16" name="Immagine 15">
            <a:extLst>
              <a:ext uri="{FF2B5EF4-FFF2-40B4-BE49-F238E27FC236}">
                <a16:creationId xmlns:a16="http://schemas.microsoft.com/office/drawing/2014/main" id="{B2F6FBFE-22C7-432D-AD3F-FC572C492D6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512" y="67371"/>
            <a:ext cx="630605" cy="739989"/>
          </a:xfrm>
          <a:prstGeom prst="rect">
            <a:avLst/>
          </a:prstGeom>
        </p:spPr>
      </p:pic>
      <p:pic>
        <p:nvPicPr>
          <p:cNvPr id="17" name="Immagine 16">
            <a:extLst>
              <a:ext uri="{FF2B5EF4-FFF2-40B4-BE49-F238E27FC236}">
                <a16:creationId xmlns:a16="http://schemas.microsoft.com/office/drawing/2014/main" id="{D688A62E-33B3-46FB-9821-A5CA3642465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38853" y="300395"/>
            <a:ext cx="845435" cy="272201"/>
          </a:xfrm>
          <a:prstGeom prst="rect">
            <a:avLst/>
          </a:prstGeom>
        </p:spPr>
      </p:pic>
    </p:spTree>
    <p:extLst>
      <p:ext uri="{BB962C8B-B14F-4D97-AF65-F5344CB8AC3E}">
        <p14:creationId xmlns:p14="http://schemas.microsoft.com/office/powerpoint/2010/main" val="125772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84B25D-C7DA-4A91-A688-376A0D6E930F}"/>
              </a:ext>
            </a:extLst>
          </p:cNvPr>
          <p:cNvSpPr>
            <a:spLocks noGrp="1"/>
          </p:cNvSpPr>
          <p:nvPr>
            <p:ph type="title"/>
          </p:nvPr>
        </p:nvSpPr>
        <p:spPr/>
        <p:txBody>
          <a:bodyPr/>
          <a:lstStyle/>
          <a:p>
            <a:r>
              <a:rPr lang="en-US" dirty="0"/>
              <a:t>Conclusions</a:t>
            </a:r>
          </a:p>
        </p:txBody>
      </p:sp>
      <p:sp>
        <p:nvSpPr>
          <p:cNvPr id="3" name="Segnaposto numero diapositiva 2">
            <a:extLst>
              <a:ext uri="{FF2B5EF4-FFF2-40B4-BE49-F238E27FC236}">
                <a16:creationId xmlns:a16="http://schemas.microsoft.com/office/drawing/2014/main" id="{9ECC8E91-91AE-4BD8-A43C-CFA707EEE0A6}"/>
              </a:ext>
            </a:extLst>
          </p:cNvPr>
          <p:cNvSpPr>
            <a:spLocks noGrp="1"/>
          </p:cNvSpPr>
          <p:nvPr>
            <p:ph type="sldNum" sz="quarter" idx="12"/>
          </p:nvPr>
        </p:nvSpPr>
        <p:spPr/>
        <p:txBody>
          <a:bodyPr/>
          <a:lstStyle/>
          <a:p>
            <a:fld id="{1B6D9910-E225-46A3-9BED-ED920682445F}" type="slidenum">
              <a:rPr lang="en-US" smtClean="0"/>
              <a:t>15</a:t>
            </a:fld>
            <a:endParaRPr lang="en-US"/>
          </a:p>
        </p:txBody>
      </p:sp>
      <p:pic>
        <p:nvPicPr>
          <p:cNvPr id="5" name="Immagine 4">
            <a:extLst>
              <a:ext uri="{FF2B5EF4-FFF2-40B4-BE49-F238E27FC236}">
                <a16:creationId xmlns:a16="http://schemas.microsoft.com/office/drawing/2014/main" id="{EE5613AB-3524-4409-947F-C65E3D28FF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8853" y="300395"/>
            <a:ext cx="845435" cy="272201"/>
          </a:xfrm>
          <a:prstGeom prst="rect">
            <a:avLst/>
          </a:prstGeom>
        </p:spPr>
      </p:pic>
      <p:pic>
        <p:nvPicPr>
          <p:cNvPr id="6" name="Immagine 5">
            <a:extLst>
              <a:ext uri="{FF2B5EF4-FFF2-40B4-BE49-F238E27FC236}">
                <a16:creationId xmlns:a16="http://schemas.microsoft.com/office/drawing/2014/main" id="{8A79F81F-1B97-4EF9-8569-8EC0DDA534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12" y="67371"/>
            <a:ext cx="630605" cy="739989"/>
          </a:xfrm>
          <a:prstGeom prst="rect">
            <a:avLst/>
          </a:prstGeom>
        </p:spPr>
      </p:pic>
      <p:pic>
        <p:nvPicPr>
          <p:cNvPr id="7" name="Immagine 6">
            <a:extLst>
              <a:ext uri="{FF2B5EF4-FFF2-40B4-BE49-F238E27FC236}">
                <a16:creationId xmlns:a16="http://schemas.microsoft.com/office/drawing/2014/main" id="{54421220-11B8-41AE-B720-F0EAAEDE82E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14804" y="242271"/>
            <a:ext cx="771377" cy="390188"/>
          </a:xfrm>
          <a:prstGeom prst="rect">
            <a:avLst/>
          </a:prstGeom>
        </p:spPr>
      </p:pic>
      <p:sp>
        <p:nvSpPr>
          <p:cNvPr id="8" name="CasellaDiTesto 7">
            <a:extLst>
              <a:ext uri="{FF2B5EF4-FFF2-40B4-BE49-F238E27FC236}">
                <a16:creationId xmlns:a16="http://schemas.microsoft.com/office/drawing/2014/main" id="{7D84AAE5-8315-458C-955E-6B5A2483BF85}"/>
              </a:ext>
            </a:extLst>
          </p:cNvPr>
          <p:cNvSpPr txBox="1"/>
          <p:nvPr/>
        </p:nvSpPr>
        <p:spPr>
          <a:xfrm>
            <a:off x="838200" y="1352668"/>
            <a:ext cx="8050866" cy="2585323"/>
          </a:xfrm>
          <a:prstGeom prst="rect">
            <a:avLst/>
          </a:prstGeom>
          <a:noFill/>
        </p:spPr>
        <p:txBody>
          <a:bodyPr wrap="square" rtlCol="0">
            <a:spAutoFit/>
          </a:bodyPr>
          <a:lstStyle/>
          <a:p>
            <a:r>
              <a:rPr lang="en-US" b="1" dirty="0">
                <a:solidFill>
                  <a:srgbClr val="C00000"/>
                </a:solidFill>
              </a:rPr>
              <a:t>Main achievements of the past two years</a:t>
            </a:r>
          </a:p>
          <a:p>
            <a:pPr marL="285750" indent="-285750">
              <a:buFont typeface="Arial" panose="020B0604020202020204" pitchFamily="34" charset="0"/>
              <a:buChar char="•"/>
            </a:pPr>
            <a:r>
              <a:rPr lang="en-US" dirty="0"/>
              <a:t>Contribution to the rf design and beam dynamics studies for a C-band </a:t>
            </a:r>
            <a:r>
              <a:rPr lang="en-US" b="1" dirty="0"/>
              <a:t>hybrid photoinjector</a:t>
            </a:r>
            <a:r>
              <a:rPr lang="en-US" dirty="0"/>
              <a:t> (1</a:t>
            </a:r>
            <a:r>
              <a:rPr lang="en-US" baseline="30000" dirty="0"/>
              <a:t>st</a:t>
            </a:r>
            <a:r>
              <a:rPr lang="en-US" dirty="0"/>
              <a:t> year activities)</a:t>
            </a:r>
          </a:p>
          <a:p>
            <a:pPr marL="285750" indent="-285750">
              <a:buFont typeface="Arial" panose="020B0604020202020204" pitchFamily="34" charset="0"/>
              <a:buChar char="•"/>
            </a:pPr>
            <a:r>
              <a:rPr lang="en-US" dirty="0"/>
              <a:t>Development and benchmark of the code MILES: electron </a:t>
            </a:r>
            <a:r>
              <a:rPr lang="en-US" b="1" dirty="0"/>
              <a:t>beam dynamics</a:t>
            </a:r>
            <a:r>
              <a:rPr lang="en-US" dirty="0"/>
              <a:t> in linacs accounting for </a:t>
            </a:r>
            <a:r>
              <a:rPr lang="en-US" i="1" dirty="0"/>
              <a:t>dipole</a:t>
            </a:r>
            <a:r>
              <a:rPr lang="en-US" dirty="0"/>
              <a:t> </a:t>
            </a:r>
            <a:r>
              <a:rPr lang="en-US" i="1" dirty="0"/>
              <a:t>wakefields</a:t>
            </a:r>
            <a:r>
              <a:rPr lang="en-US" dirty="0"/>
              <a:t> and </a:t>
            </a:r>
            <a:r>
              <a:rPr lang="en-US" i="1" dirty="0"/>
              <a:t>space charge</a:t>
            </a:r>
            <a:r>
              <a:rPr lang="en-US" dirty="0"/>
              <a:t> forces</a:t>
            </a:r>
          </a:p>
          <a:p>
            <a:pPr marL="285750" indent="-285750">
              <a:buFont typeface="Arial" panose="020B0604020202020204" pitchFamily="34" charset="0"/>
              <a:buChar char="•"/>
            </a:pPr>
            <a:r>
              <a:rPr lang="en-US" dirty="0"/>
              <a:t>Investigation on </a:t>
            </a:r>
            <a:r>
              <a:rPr lang="en-US" b="1" dirty="0"/>
              <a:t>alignment errors</a:t>
            </a:r>
            <a:r>
              <a:rPr lang="en-US" dirty="0"/>
              <a:t> showing a potential loss in terms of phase-space quality</a:t>
            </a:r>
          </a:p>
          <a:p>
            <a:pPr marL="285750" indent="-285750">
              <a:buFont typeface="Arial" panose="020B0604020202020204" pitchFamily="34" charset="0"/>
              <a:buChar char="•"/>
            </a:pPr>
            <a:r>
              <a:rPr lang="en-US" dirty="0"/>
              <a:t>Design of </a:t>
            </a:r>
            <a:r>
              <a:rPr lang="en-US" i="1" dirty="0"/>
              <a:t>beam-based alignment</a:t>
            </a:r>
            <a:r>
              <a:rPr lang="en-US" b="1" dirty="0"/>
              <a:t> (BBA) </a:t>
            </a:r>
            <a:r>
              <a:rPr lang="en-US" dirty="0"/>
              <a:t>correction schemes using steering dipole magnets to recover the original beam quality</a:t>
            </a:r>
          </a:p>
        </p:txBody>
      </p:sp>
      <p:sp>
        <p:nvSpPr>
          <p:cNvPr id="9" name="Rectangle 8"/>
          <p:cNvSpPr/>
          <p:nvPr/>
        </p:nvSpPr>
        <p:spPr>
          <a:xfrm>
            <a:off x="5968041" y="5128327"/>
            <a:ext cx="5842049" cy="1200329"/>
          </a:xfrm>
          <a:prstGeom prst="rect">
            <a:avLst/>
          </a:prstGeom>
        </p:spPr>
        <p:txBody>
          <a:bodyPr wrap="none">
            <a:spAutoFit/>
          </a:bodyPr>
          <a:lstStyle/>
          <a:p>
            <a:pPr algn="r"/>
            <a:r>
              <a:rPr lang="en-US" sz="3600" b="1" dirty="0">
                <a:solidFill>
                  <a:srgbClr val="C00000"/>
                </a:solidFill>
              </a:rPr>
              <a:t>Thank you for your attention</a:t>
            </a:r>
          </a:p>
          <a:p>
            <a:pPr algn="r"/>
            <a:r>
              <a:rPr lang="en-US" sz="3600" b="1" dirty="0"/>
              <a:t>(Questions are welcome)</a:t>
            </a:r>
          </a:p>
        </p:txBody>
      </p:sp>
      <p:sp>
        <p:nvSpPr>
          <p:cNvPr id="10" name="Rectangle 9"/>
          <p:cNvSpPr/>
          <p:nvPr/>
        </p:nvSpPr>
        <p:spPr>
          <a:xfrm>
            <a:off x="838201" y="3923703"/>
            <a:ext cx="7943850" cy="1477328"/>
          </a:xfrm>
          <a:prstGeom prst="rect">
            <a:avLst/>
          </a:prstGeom>
        </p:spPr>
        <p:txBody>
          <a:bodyPr wrap="square">
            <a:spAutoFit/>
          </a:bodyPr>
          <a:lstStyle/>
          <a:p>
            <a:r>
              <a:rPr lang="en-US" b="1" dirty="0">
                <a:solidFill>
                  <a:srgbClr val="C00000"/>
                </a:solidFill>
              </a:rPr>
              <a:t>Expected activities for the incoming year</a:t>
            </a:r>
          </a:p>
          <a:p>
            <a:pPr marL="285750" indent="-285750">
              <a:buFont typeface="Arial" panose="020B0604020202020204" pitchFamily="34" charset="0"/>
              <a:buChar char="•"/>
            </a:pPr>
            <a:r>
              <a:rPr lang="en-US" b="1" dirty="0"/>
              <a:t>Optimization</a:t>
            </a:r>
            <a:r>
              <a:rPr lang="en-US" dirty="0"/>
              <a:t> of correction algorithms for minimal emittance growth</a:t>
            </a:r>
          </a:p>
          <a:p>
            <a:pPr marL="285750" indent="-285750">
              <a:buFont typeface="Arial" panose="020B0604020202020204" pitchFamily="34" charset="0"/>
              <a:buChar char="•"/>
            </a:pPr>
            <a:r>
              <a:rPr lang="en-US" dirty="0"/>
              <a:t>Multi-bunch operation: mutual </a:t>
            </a:r>
            <a:r>
              <a:rPr lang="en-US" b="1" dirty="0"/>
              <a:t>long-range</a:t>
            </a:r>
            <a:r>
              <a:rPr lang="en-US" dirty="0"/>
              <a:t> interaction among different bunches</a:t>
            </a:r>
          </a:p>
          <a:p>
            <a:pPr marL="285750" indent="-285750">
              <a:buFont typeface="Arial" panose="020B0604020202020204" pitchFamily="34" charset="0"/>
              <a:buChar char="•"/>
            </a:pPr>
            <a:r>
              <a:rPr lang="en-US" b="1" dirty="0"/>
              <a:t>Experimental</a:t>
            </a:r>
            <a:r>
              <a:rPr lang="en-US" dirty="0"/>
              <a:t> activities at UCLA: rf measurements of C-band cavities and commissioning of the rf photoinjector</a:t>
            </a:r>
          </a:p>
        </p:txBody>
      </p:sp>
      <p:sp>
        <p:nvSpPr>
          <p:cNvPr id="11" name="Rectangle 10"/>
          <p:cNvSpPr/>
          <p:nvPr/>
        </p:nvSpPr>
        <p:spPr>
          <a:xfrm>
            <a:off x="5598622" y="124035"/>
            <a:ext cx="6432887" cy="830997"/>
          </a:xfrm>
          <a:prstGeom prst="rect">
            <a:avLst/>
          </a:prstGeom>
        </p:spPr>
        <p:txBody>
          <a:bodyPr wrap="square">
            <a:spAutoFit/>
          </a:bodyPr>
          <a:lstStyle/>
          <a:p>
            <a:pPr algn="r"/>
            <a:r>
              <a:rPr lang="en-US" sz="2400" i="0" dirty="0" err="1">
                <a:solidFill>
                  <a:srgbClr val="00B050"/>
                </a:solidFill>
                <a:effectLst/>
                <a:latin typeface="Georgia" panose="02040502050405020303" pitchFamily="18" charset="0"/>
              </a:rPr>
              <a:t>XXXVth</a:t>
            </a:r>
            <a:r>
              <a:rPr lang="en-US" sz="2400" i="0" dirty="0">
                <a:solidFill>
                  <a:srgbClr val="00B050"/>
                </a:solidFill>
                <a:effectLst/>
                <a:latin typeface="Georgia" panose="02040502050405020303" pitchFamily="18" charset="0"/>
              </a:rPr>
              <a:t> PhD School in Accelerator Physics – Thesis status report: 02/11/2021</a:t>
            </a:r>
          </a:p>
        </p:txBody>
      </p:sp>
      <p:sp>
        <p:nvSpPr>
          <p:cNvPr id="12" name="CasellaDiTesto 12">
            <a:extLst>
              <a:ext uri="{FF2B5EF4-FFF2-40B4-BE49-F238E27FC236}">
                <a16:creationId xmlns:a16="http://schemas.microsoft.com/office/drawing/2014/main" id="{6D9EC4BF-2370-471E-8A8B-F30DE1B5CB8B}"/>
              </a:ext>
            </a:extLst>
          </p:cNvPr>
          <p:cNvSpPr txBox="1"/>
          <p:nvPr/>
        </p:nvSpPr>
        <p:spPr>
          <a:xfrm>
            <a:off x="838200" y="6391121"/>
            <a:ext cx="3181350" cy="369332"/>
          </a:xfrm>
          <a:prstGeom prst="rect">
            <a:avLst/>
          </a:prstGeom>
          <a:noFill/>
        </p:spPr>
        <p:txBody>
          <a:bodyPr wrap="square">
            <a:spAutoFit/>
          </a:bodyPr>
          <a:lstStyle/>
          <a:p>
            <a:r>
              <a:rPr lang="en-US" b="1" i="0" dirty="0">
                <a:effectLst/>
                <a:latin typeface="Arial" panose="020B0604020202020204" pitchFamily="34" charset="0"/>
              </a:rPr>
              <a:t>fabio.bosco@uniroma1.it</a:t>
            </a:r>
            <a:endParaRPr lang="en-US" b="1" dirty="0"/>
          </a:p>
        </p:txBody>
      </p:sp>
    </p:spTree>
    <p:extLst>
      <p:ext uri="{BB962C8B-B14F-4D97-AF65-F5344CB8AC3E}">
        <p14:creationId xmlns:p14="http://schemas.microsoft.com/office/powerpoint/2010/main" val="450517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000543-DA6B-4586-85BF-7C9C0235D81E}"/>
              </a:ext>
            </a:extLst>
          </p:cNvPr>
          <p:cNvSpPr>
            <a:spLocks noGrp="1"/>
          </p:cNvSpPr>
          <p:nvPr>
            <p:ph type="title"/>
          </p:nvPr>
        </p:nvSpPr>
        <p:spPr/>
        <p:txBody>
          <a:bodyPr/>
          <a:lstStyle/>
          <a:p>
            <a:r>
              <a:rPr lang="en-US" dirty="0"/>
              <a:t>Back-up slides</a:t>
            </a:r>
          </a:p>
        </p:txBody>
      </p:sp>
      <p:sp>
        <p:nvSpPr>
          <p:cNvPr id="3" name="Segnaposto testo 2">
            <a:extLst>
              <a:ext uri="{FF2B5EF4-FFF2-40B4-BE49-F238E27FC236}">
                <a16:creationId xmlns:a16="http://schemas.microsoft.com/office/drawing/2014/main" id="{CFBBFFC6-C639-40A0-A778-901D9B8A6F3C}"/>
              </a:ext>
            </a:extLst>
          </p:cNvPr>
          <p:cNvSpPr>
            <a:spLocks noGrp="1"/>
          </p:cNvSpPr>
          <p:nvPr>
            <p:ph type="body" idx="1"/>
          </p:nvPr>
        </p:nvSpPr>
        <p:spPr/>
        <p:txBody>
          <a:bodyPr/>
          <a:lstStyle/>
          <a:p>
            <a:r>
              <a:rPr lang="en-US" dirty="0"/>
              <a:t>Additional material for a more detailed discussion</a:t>
            </a:r>
          </a:p>
        </p:txBody>
      </p:sp>
      <p:sp>
        <p:nvSpPr>
          <p:cNvPr id="4" name="Segnaposto numero diapositiva 3">
            <a:extLst>
              <a:ext uri="{FF2B5EF4-FFF2-40B4-BE49-F238E27FC236}">
                <a16:creationId xmlns:a16="http://schemas.microsoft.com/office/drawing/2014/main" id="{0D6A41BE-1358-4C51-8701-095D5C9E90C5}"/>
              </a:ext>
            </a:extLst>
          </p:cNvPr>
          <p:cNvSpPr>
            <a:spLocks noGrp="1"/>
          </p:cNvSpPr>
          <p:nvPr>
            <p:ph type="sldNum" sz="quarter" idx="12"/>
          </p:nvPr>
        </p:nvSpPr>
        <p:spPr/>
        <p:txBody>
          <a:bodyPr/>
          <a:lstStyle/>
          <a:p>
            <a:fld id="{62EE6E3B-1986-4A06-9D04-53EACBB36779}" type="slidenum">
              <a:rPr lang="en-US" smtClean="0"/>
              <a:t>16</a:t>
            </a:fld>
            <a:endParaRPr lang="en-US"/>
          </a:p>
        </p:txBody>
      </p:sp>
      <p:pic>
        <p:nvPicPr>
          <p:cNvPr id="5" name="Immagine 4">
            <a:extLst>
              <a:ext uri="{FF2B5EF4-FFF2-40B4-BE49-F238E27FC236}">
                <a16:creationId xmlns:a16="http://schemas.microsoft.com/office/drawing/2014/main" id="{D2D96952-8E54-4F48-855D-FE70A333F75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14804" y="242271"/>
            <a:ext cx="771377" cy="390188"/>
          </a:xfrm>
          <a:prstGeom prst="rect">
            <a:avLst/>
          </a:prstGeom>
        </p:spPr>
      </p:pic>
      <p:pic>
        <p:nvPicPr>
          <p:cNvPr id="6" name="Immagine 5">
            <a:extLst>
              <a:ext uri="{FF2B5EF4-FFF2-40B4-BE49-F238E27FC236}">
                <a16:creationId xmlns:a16="http://schemas.microsoft.com/office/drawing/2014/main" id="{D28D3C21-A97C-48E1-8C49-4F64C5BD0E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8853" y="300395"/>
            <a:ext cx="845435" cy="272201"/>
          </a:xfrm>
          <a:prstGeom prst="rect">
            <a:avLst/>
          </a:prstGeom>
        </p:spPr>
      </p:pic>
      <p:pic>
        <p:nvPicPr>
          <p:cNvPr id="7" name="Immagine 6">
            <a:extLst>
              <a:ext uri="{FF2B5EF4-FFF2-40B4-BE49-F238E27FC236}">
                <a16:creationId xmlns:a16="http://schemas.microsoft.com/office/drawing/2014/main" id="{A1BB9AC4-6C2A-4F1A-BD43-B529B40420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12" y="67371"/>
            <a:ext cx="630605" cy="739989"/>
          </a:xfrm>
          <a:prstGeom prst="rect">
            <a:avLst/>
          </a:prstGeom>
        </p:spPr>
      </p:pic>
    </p:spTree>
    <p:extLst>
      <p:ext uri="{BB962C8B-B14F-4D97-AF65-F5344CB8AC3E}">
        <p14:creationId xmlns:p14="http://schemas.microsoft.com/office/powerpoint/2010/main" val="2964797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917864-7A29-405F-8D2F-DEC36165AE5F}"/>
              </a:ext>
            </a:extLst>
          </p:cNvPr>
          <p:cNvSpPr>
            <a:spLocks noGrp="1"/>
          </p:cNvSpPr>
          <p:nvPr>
            <p:ph type="title"/>
          </p:nvPr>
        </p:nvSpPr>
        <p:spPr/>
        <p:txBody>
          <a:bodyPr/>
          <a:lstStyle/>
          <a:p>
            <a:r>
              <a:rPr lang="en-US" dirty="0"/>
              <a:t>Introduction and Motivation (2)</a:t>
            </a:r>
          </a:p>
        </p:txBody>
      </p:sp>
      <p:sp>
        <p:nvSpPr>
          <p:cNvPr id="3" name="CasellaDiTesto 2">
            <a:extLst>
              <a:ext uri="{FF2B5EF4-FFF2-40B4-BE49-F238E27FC236}">
                <a16:creationId xmlns:a16="http://schemas.microsoft.com/office/drawing/2014/main" id="{C715FD03-93C1-44CA-A068-3FCD4433E95E}"/>
              </a:ext>
            </a:extLst>
          </p:cNvPr>
          <p:cNvSpPr txBox="1"/>
          <p:nvPr/>
        </p:nvSpPr>
        <p:spPr>
          <a:xfrm>
            <a:off x="838199" y="1551750"/>
            <a:ext cx="5860896" cy="461665"/>
          </a:xfrm>
          <a:prstGeom prst="rect">
            <a:avLst/>
          </a:prstGeom>
          <a:noFill/>
        </p:spPr>
        <p:txBody>
          <a:bodyPr wrap="square" rtlCol="0">
            <a:spAutoFit/>
          </a:bodyPr>
          <a:lstStyle/>
          <a:p>
            <a:r>
              <a:rPr lang="en-US" sz="2400" b="1" dirty="0"/>
              <a:t>Common approaches for collective effects</a:t>
            </a:r>
          </a:p>
        </p:txBody>
      </p:sp>
      <p:sp>
        <p:nvSpPr>
          <p:cNvPr id="10" name="Segnaposto numero diapositiva 9">
            <a:extLst>
              <a:ext uri="{FF2B5EF4-FFF2-40B4-BE49-F238E27FC236}">
                <a16:creationId xmlns:a16="http://schemas.microsoft.com/office/drawing/2014/main" id="{1F0C1773-2C18-4F5D-B27A-F433CA101CA6}"/>
              </a:ext>
            </a:extLst>
          </p:cNvPr>
          <p:cNvSpPr>
            <a:spLocks noGrp="1"/>
          </p:cNvSpPr>
          <p:nvPr>
            <p:ph type="sldNum" sz="quarter" idx="12"/>
          </p:nvPr>
        </p:nvSpPr>
        <p:spPr/>
        <p:txBody>
          <a:bodyPr/>
          <a:lstStyle/>
          <a:p>
            <a:fld id="{1B6D9910-E225-46A3-9BED-ED920682445F}" type="slidenum">
              <a:rPr lang="en-US" smtClean="0"/>
              <a:t>17</a:t>
            </a:fld>
            <a:endParaRPr lang="en-US"/>
          </a:p>
        </p:txBody>
      </p:sp>
      <p:pic>
        <p:nvPicPr>
          <p:cNvPr id="16" name="Immagine 15">
            <a:extLst>
              <a:ext uri="{FF2B5EF4-FFF2-40B4-BE49-F238E27FC236}">
                <a16:creationId xmlns:a16="http://schemas.microsoft.com/office/drawing/2014/main" id="{90FEE27F-7F57-4D46-A3E2-21ECFB91DF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14804" y="242271"/>
            <a:ext cx="771377" cy="390188"/>
          </a:xfrm>
          <a:prstGeom prst="rect">
            <a:avLst/>
          </a:prstGeom>
        </p:spPr>
      </p:pic>
      <p:pic>
        <p:nvPicPr>
          <p:cNvPr id="17" name="Immagine 16">
            <a:extLst>
              <a:ext uri="{FF2B5EF4-FFF2-40B4-BE49-F238E27FC236}">
                <a16:creationId xmlns:a16="http://schemas.microsoft.com/office/drawing/2014/main" id="{AAC046A1-E887-4E07-A2AE-14DFDB8CC6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8853" y="300395"/>
            <a:ext cx="845435" cy="272201"/>
          </a:xfrm>
          <a:prstGeom prst="rect">
            <a:avLst/>
          </a:prstGeom>
        </p:spPr>
      </p:pic>
      <p:pic>
        <p:nvPicPr>
          <p:cNvPr id="18" name="Immagine 17">
            <a:extLst>
              <a:ext uri="{FF2B5EF4-FFF2-40B4-BE49-F238E27FC236}">
                <a16:creationId xmlns:a16="http://schemas.microsoft.com/office/drawing/2014/main" id="{BE6BC288-C96D-4268-8169-C7179BC1B9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12" y="67371"/>
            <a:ext cx="630605" cy="739989"/>
          </a:xfrm>
          <a:prstGeom prst="rect">
            <a:avLst/>
          </a:prstGeom>
        </p:spPr>
      </p:pic>
      <p:sp>
        <p:nvSpPr>
          <p:cNvPr id="7" name="CasellaDiTesto 6">
            <a:extLst>
              <a:ext uri="{FF2B5EF4-FFF2-40B4-BE49-F238E27FC236}">
                <a16:creationId xmlns:a16="http://schemas.microsoft.com/office/drawing/2014/main" id="{B160D936-AA2A-4B2D-AFDB-DC796D51483A}"/>
              </a:ext>
            </a:extLst>
          </p:cNvPr>
          <p:cNvSpPr txBox="1"/>
          <p:nvPr/>
        </p:nvSpPr>
        <p:spPr>
          <a:xfrm>
            <a:off x="838199" y="2228850"/>
            <a:ext cx="4772024" cy="1754326"/>
          </a:xfrm>
          <a:prstGeom prst="rect">
            <a:avLst/>
          </a:prstGeom>
          <a:noFill/>
        </p:spPr>
        <p:txBody>
          <a:bodyPr wrap="square" rtlCol="0">
            <a:spAutoFit/>
          </a:bodyPr>
          <a:lstStyle/>
          <a:p>
            <a:r>
              <a:rPr lang="en-US" b="1" dirty="0">
                <a:solidFill>
                  <a:srgbClr val="C00000"/>
                </a:solidFill>
              </a:rPr>
              <a:t>Space charge forces – PIC Methods</a:t>
            </a:r>
          </a:p>
          <a:p>
            <a:pPr marL="342900" indent="-342900">
              <a:buFont typeface="+mj-lt"/>
              <a:buAutoNum type="arabicPeriod"/>
            </a:pPr>
            <a:r>
              <a:rPr lang="en-US" dirty="0"/>
              <a:t>3D mesh of the space</a:t>
            </a:r>
          </a:p>
          <a:p>
            <a:pPr marL="342900" indent="-342900">
              <a:buFont typeface="+mj-lt"/>
              <a:buAutoNum type="arabicPeriod"/>
            </a:pPr>
            <a:r>
              <a:rPr lang="en-US" dirty="0"/>
              <a:t>Solve 3D </a:t>
            </a:r>
            <a:r>
              <a:rPr lang="en-US" i="1" dirty="0"/>
              <a:t>Poisson equation</a:t>
            </a:r>
            <a:r>
              <a:rPr lang="en-US" dirty="0"/>
              <a:t> in the beam frame</a:t>
            </a:r>
          </a:p>
          <a:p>
            <a:pPr marL="342900" indent="-342900">
              <a:buFont typeface="+mj-lt"/>
              <a:buAutoNum type="arabicPeriod"/>
            </a:pPr>
            <a:r>
              <a:rPr lang="en-US" i="1" dirty="0"/>
              <a:t>Lorentz transformation</a:t>
            </a:r>
            <a:r>
              <a:rPr lang="en-US" dirty="0"/>
              <a:t> of the fields in the laboratory frame</a:t>
            </a:r>
          </a:p>
          <a:p>
            <a:pPr marL="342900" indent="-342900">
              <a:buFont typeface="+mj-lt"/>
              <a:buAutoNum type="arabicPeriod"/>
            </a:pPr>
            <a:r>
              <a:rPr lang="en-US" i="1" dirty="0"/>
              <a:t>Integration</a:t>
            </a:r>
            <a:r>
              <a:rPr lang="en-US" dirty="0"/>
              <a:t> of the equations of motion</a:t>
            </a:r>
          </a:p>
        </p:txBody>
      </p:sp>
      <p:sp>
        <p:nvSpPr>
          <p:cNvPr id="19" name="CasellaDiTesto 18">
            <a:extLst>
              <a:ext uri="{FF2B5EF4-FFF2-40B4-BE49-F238E27FC236}">
                <a16:creationId xmlns:a16="http://schemas.microsoft.com/office/drawing/2014/main" id="{E0954203-C0F5-4431-985F-58D4E37739CA}"/>
              </a:ext>
            </a:extLst>
          </p:cNvPr>
          <p:cNvSpPr txBox="1"/>
          <p:nvPr/>
        </p:nvSpPr>
        <p:spPr>
          <a:xfrm>
            <a:off x="6305549" y="2228850"/>
            <a:ext cx="5226051" cy="1754326"/>
          </a:xfrm>
          <a:prstGeom prst="rect">
            <a:avLst/>
          </a:prstGeom>
          <a:noFill/>
        </p:spPr>
        <p:txBody>
          <a:bodyPr wrap="square" rtlCol="0">
            <a:spAutoFit/>
          </a:bodyPr>
          <a:lstStyle/>
          <a:p>
            <a:r>
              <a:rPr lang="en-US" b="1" dirty="0">
                <a:solidFill>
                  <a:srgbClr val="C00000"/>
                </a:solidFill>
              </a:rPr>
              <a:t>Wakefield interaction – Convolution integral</a:t>
            </a:r>
          </a:p>
          <a:p>
            <a:pPr marL="342900" indent="-342900">
              <a:buFont typeface="+mj-lt"/>
              <a:buAutoNum type="arabicPeriod"/>
            </a:pPr>
            <a:r>
              <a:rPr lang="en-US" dirty="0"/>
              <a:t>Requires knowledge of both the wake-function and the current distribution</a:t>
            </a:r>
          </a:p>
          <a:p>
            <a:pPr marL="342900" indent="-342900">
              <a:buFont typeface="+mj-lt"/>
              <a:buAutoNum type="arabicPeriod"/>
            </a:pPr>
            <a:r>
              <a:rPr lang="en-US" dirty="0"/>
              <a:t>Requires to calculate at each step the </a:t>
            </a:r>
            <a:r>
              <a:rPr lang="en-US" i="1" dirty="0"/>
              <a:t>wake-potential</a:t>
            </a:r>
            <a:r>
              <a:rPr lang="en-US" dirty="0"/>
              <a:t> (interaction of a charge with the rest of the distribution)</a:t>
            </a:r>
          </a:p>
        </p:txBody>
      </p:sp>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EB903ECC-1C3F-4EA4-AB13-EACD8ED939A5}"/>
                  </a:ext>
                </a:extLst>
              </p:cNvPr>
              <p:cNvSpPr txBox="1"/>
              <p:nvPr/>
            </p:nvSpPr>
            <p:spPr>
              <a:xfrm>
                <a:off x="3068782" y="4428940"/>
                <a:ext cx="5541818" cy="369332"/>
              </a:xfrm>
              <a:prstGeom prst="rect">
                <a:avLst/>
              </a:prstGeom>
              <a:noFill/>
              <a:ln w="19050">
                <a:solidFill>
                  <a:schemeClr val="tx1"/>
                </a:solidFill>
              </a:ln>
            </p:spPr>
            <p:txBody>
              <a:bodyPr wrap="square">
                <a:spAutoFit/>
              </a:bodyPr>
              <a:lstStyle/>
              <a:p>
                <a:r>
                  <a:rPr lang="en-US" b="1" dirty="0">
                    <a:solidFill>
                      <a:schemeClr val="tx1"/>
                    </a:solidFill>
                  </a:rPr>
                  <a:t>Large number of operations </a:t>
                </a:r>
                <a14:m>
                  <m:oMath xmlns:m="http://schemas.openxmlformats.org/officeDocument/2006/math">
                    <m:r>
                      <a:rPr lang="it-IT" b="1" i="1" smtClean="0">
                        <a:solidFill>
                          <a:schemeClr val="tx1"/>
                        </a:solidFill>
                        <a:latin typeface="Cambria Math" panose="02040503050406030204" pitchFamily="18" charset="0"/>
                      </a:rPr>
                      <m:t>⇒</m:t>
                    </m:r>
                  </m:oMath>
                </a14:m>
                <a:r>
                  <a:rPr lang="en-US" b="1" dirty="0">
                    <a:solidFill>
                      <a:schemeClr val="tx1"/>
                    </a:solidFill>
                  </a:rPr>
                  <a:t> More </a:t>
                </a:r>
                <a:r>
                  <a:rPr lang="en-US" b="1" dirty="0" err="1">
                    <a:solidFill>
                      <a:schemeClr val="tx1"/>
                    </a:solidFill>
                  </a:rPr>
                  <a:t>cpu</a:t>
                </a:r>
                <a:r>
                  <a:rPr lang="en-US" b="1" dirty="0">
                    <a:solidFill>
                      <a:schemeClr val="tx1"/>
                    </a:solidFill>
                  </a:rPr>
                  <a:t>/time resources</a:t>
                </a:r>
              </a:p>
            </p:txBody>
          </p:sp>
        </mc:Choice>
        <mc:Fallback xmlns="">
          <p:sp>
            <p:nvSpPr>
              <p:cNvPr id="20" name="CasellaDiTesto 19">
                <a:extLst>
                  <a:ext uri="{FF2B5EF4-FFF2-40B4-BE49-F238E27FC236}">
                    <a16:creationId xmlns:a16="http://schemas.microsoft.com/office/drawing/2014/main" id="{EB903ECC-1C3F-4EA4-AB13-EACD8ED939A5}"/>
                  </a:ext>
                </a:extLst>
              </p:cNvPr>
              <p:cNvSpPr txBox="1">
                <a:spLocks noRot="1" noChangeAspect="1" noMove="1" noResize="1" noEditPoints="1" noAdjustHandles="1" noChangeArrowheads="1" noChangeShapeType="1" noTextEdit="1"/>
              </p:cNvSpPr>
              <p:nvPr/>
            </p:nvSpPr>
            <p:spPr>
              <a:xfrm>
                <a:off x="3068782" y="4428940"/>
                <a:ext cx="5541818" cy="369332"/>
              </a:xfrm>
              <a:prstGeom prst="rect">
                <a:avLst/>
              </a:prstGeom>
              <a:blipFill>
                <a:blip r:embed="rId6"/>
                <a:stretch>
                  <a:fillRect l="-767" t="-7937" r="-329" b="-22222"/>
                </a:stretch>
              </a:blipFill>
              <a:ln w="19050">
                <a:solidFill>
                  <a:schemeClr val="tx1"/>
                </a:solidFill>
              </a:ln>
            </p:spPr>
            <p:txBody>
              <a:bodyPr/>
              <a:lstStyle/>
              <a:p>
                <a:r>
                  <a:rPr lang="en-US">
                    <a:noFill/>
                  </a:rPr>
                  <a:t> </a:t>
                </a:r>
              </a:p>
            </p:txBody>
          </p:sp>
        </mc:Fallback>
      </mc:AlternateContent>
      <p:sp>
        <p:nvSpPr>
          <p:cNvPr id="9" name="CasellaDiTesto 8">
            <a:extLst>
              <a:ext uri="{FF2B5EF4-FFF2-40B4-BE49-F238E27FC236}">
                <a16:creationId xmlns:a16="http://schemas.microsoft.com/office/drawing/2014/main" id="{2D8471DF-843D-459E-9589-FA95C578FFE6}"/>
              </a:ext>
            </a:extLst>
          </p:cNvPr>
          <p:cNvSpPr txBox="1"/>
          <p:nvPr/>
        </p:nvSpPr>
        <p:spPr>
          <a:xfrm>
            <a:off x="1128071" y="5668716"/>
            <a:ext cx="3112434" cy="654294"/>
          </a:xfrm>
          <a:prstGeom prst="rect">
            <a:avLst/>
          </a:prstGeom>
          <a:noFill/>
          <a:ln w="28575">
            <a:solidFill>
              <a:srgbClr val="00B050"/>
            </a:solidFill>
          </a:ln>
        </p:spPr>
        <p:txBody>
          <a:bodyPr wrap="square" rtlCol="0">
            <a:spAutoFit/>
          </a:bodyPr>
          <a:lstStyle/>
          <a:p>
            <a:pPr algn="ctr"/>
            <a:r>
              <a:rPr lang="en-US" b="1" dirty="0">
                <a:solidFill>
                  <a:srgbClr val="00B050"/>
                </a:solidFill>
              </a:rPr>
              <a:t>Analytical model for ellipsoidal distributions</a:t>
            </a:r>
          </a:p>
        </p:txBody>
      </p:sp>
      <p:sp>
        <p:nvSpPr>
          <p:cNvPr id="21" name="CasellaDiTesto 20">
            <a:extLst>
              <a:ext uri="{FF2B5EF4-FFF2-40B4-BE49-F238E27FC236}">
                <a16:creationId xmlns:a16="http://schemas.microsoft.com/office/drawing/2014/main" id="{7A560F03-FDFD-4B76-919F-C35D964237AD}"/>
              </a:ext>
            </a:extLst>
          </p:cNvPr>
          <p:cNvSpPr txBox="1"/>
          <p:nvPr/>
        </p:nvSpPr>
        <p:spPr>
          <a:xfrm>
            <a:off x="7931373" y="5668716"/>
            <a:ext cx="1968056" cy="646331"/>
          </a:xfrm>
          <a:prstGeom prst="rect">
            <a:avLst/>
          </a:prstGeom>
          <a:noFill/>
          <a:ln w="28575">
            <a:solidFill>
              <a:srgbClr val="00B050"/>
            </a:solidFill>
          </a:ln>
        </p:spPr>
        <p:txBody>
          <a:bodyPr wrap="square" rtlCol="0">
            <a:spAutoFit/>
          </a:bodyPr>
          <a:lstStyle/>
          <a:p>
            <a:pPr algn="ctr"/>
            <a:r>
              <a:rPr lang="en-US" b="1" dirty="0">
                <a:solidFill>
                  <a:srgbClr val="00B050"/>
                </a:solidFill>
              </a:rPr>
              <a:t>Wakefield matrix formalism</a:t>
            </a:r>
          </a:p>
        </p:txBody>
      </p:sp>
      <p:cxnSp>
        <p:nvCxnSpPr>
          <p:cNvPr id="22" name="Connettore diritto 21">
            <a:extLst>
              <a:ext uri="{FF2B5EF4-FFF2-40B4-BE49-F238E27FC236}">
                <a16:creationId xmlns:a16="http://schemas.microsoft.com/office/drawing/2014/main" id="{12824C43-21EB-4AFE-8870-652E60D630CA}"/>
              </a:ext>
            </a:extLst>
          </p:cNvPr>
          <p:cNvCxnSpPr/>
          <p:nvPr/>
        </p:nvCxnSpPr>
        <p:spPr>
          <a:xfrm>
            <a:off x="5915025" y="2232274"/>
            <a:ext cx="0" cy="2183121"/>
          </a:xfrm>
          <a:prstGeom prst="line">
            <a:avLst/>
          </a:prstGeom>
          <a:ln w="38100">
            <a:solidFill>
              <a:srgbClr val="00B050"/>
            </a:solidFill>
          </a:ln>
        </p:spPr>
        <p:style>
          <a:lnRef idx="1">
            <a:schemeClr val="accent3"/>
          </a:lnRef>
          <a:fillRef idx="0">
            <a:schemeClr val="accent3"/>
          </a:fillRef>
          <a:effectRef idx="0">
            <a:schemeClr val="accent3"/>
          </a:effectRef>
          <a:fontRef idx="minor">
            <a:schemeClr val="tx1"/>
          </a:fontRef>
        </p:style>
      </p:cxnSp>
      <p:cxnSp>
        <p:nvCxnSpPr>
          <p:cNvPr id="24" name="Connettore diritto 23">
            <a:extLst>
              <a:ext uri="{FF2B5EF4-FFF2-40B4-BE49-F238E27FC236}">
                <a16:creationId xmlns:a16="http://schemas.microsoft.com/office/drawing/2014/main" id="{C8C1C5C7-7965-4737-9D7C-25DEC20A0B37}"/>
              </a:ext>
            </a:extLst>
          </p:cNvPr>
          <p:cNvCxnSpPr/>
          <p:nvPr/>
        </p:nvCxnSpPr>
        <p:spPr>
          <a:xfrm>
            <a:off x="5915025" y="4809323"/>
            <a:ext cx="0" cy="1804232"/>
          </a:xfrm>
          <a:prstGeom prst="line">
            <a:avLst/>
          </a:prstGeom>
          <a:ln w="38100">
            <a:solidFill>
              <a:srgbClr val="00B050"/>
            </a:solidFill>
          </a:ln>
        </p:spPr>
        <p:style>
          <a:lnRef idx="1">
            <a:schemeClr val="accent3"/>
          </a:lnRef>
          <a:fillRef idx="0">
            <a:schemeClr val="accent3"/>
          </a:fillRef>
          <a:effectRef idx="0">
            <a:schemeClr val="accent3"/>
          </a:effectRef>
          <a:fontRef idx="minor">
            <a:schemeClr val="tx1"/>
          </a:fontRef>
        </p:style>
      </p:cxnSp>
      <p:sp>
        <p:nvSpPr>
          <p:cNvPr id="26" name="Freccia in giù 25">
            <a:extLst>
              <a:ext uri="{FF2B5EF4-FFF2-40B4-BE49-F238E27FC236}">
                <a16:creationId xmlns:a16="http://schemas.microsoft.com/office/drawing/2014/main" id="{6CB614DC-3439-4155-A295-C4EE79AB47A8}"/>
              </a:ext>
            </a:extLst>
          </p:cNvPr>
          <p:cNvSpPr/>
          <p:nvPr/>
        </p:nvSpPr>
        <p:spPr>
          <a:xfrm>
            <a:off x="2373456" y="3983176"/>
            <a:ext cx="418713" cy="1562491"/>
          </a:xfrm>
          <a:prstGeom prst="down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ccia in giù 26">
            <a:extLst>
              <a:ext uri="{FF2B5EF4-FFF2-40B4-BE49-F238E27FC236}">
                <a16:creationId xmlns:a16="http://schemas.microsoft.com/office/drawing/2014/main" id="{E35705F6-0835-4FC1-9993-0C86115270F8}"/>
              </a:ext>
            </a:extLst>
          </p:cNvPr>
          <p:cNvSpPr/>
          <p:nvPr/>
        </p:nvSpPr>
        <p:spPr>
          <a:xfrm>
            <a:off x="8706045" y="3983175"/>
            <a:ext cx="418713" cy="1562491"/>
          </a:xfrm>
          <a:prstGeom prst="down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20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P spid="26" grpId="0" animBg="1"/>
      <p:bldP spid="27" grpId="0" animBg="1"/>
    </p:bldLst>
  </p:timing>
  <p:extLst>
    <p:ext uri="{3A86A75C-4F4B-4683-9AE1-C65F6400EC91}">
      <p14:laserTraceLst xmlns:p14="http://schemas.microsoft.com/office/powerpoint/2010/main">
        <p14:tracePtLst>
          <p14:tracePt t="2244" x="2686050" y="3587750"/>
          <p14:tracePt t="2709" x="2686050" y="3581400"/>
          <p14:tracePt t="2715" x="2686050" y="3575050"/>
          <p14:tracePt t="2723" x="2686050" y="3562350"/>
          <p14:tracePt t="2731" x="2673350" y="3543300"/>
          <p14:tracePt t="2747" x="2667000" y="3517900"/>
          <p14:tracePt t="2764" x="2660650" y="3492500"/>
          <p14:tracePt t="2781" x="2660650" y="3448050"/>
          <p14:tracePt t="2798" x="2654300" y="3416300"/>
          <p14:tracePt t="2813" x="2654300" y="3371850"/>
          <p14:tracePt t="2830" x="2647950" y="3346450"/>
          <p14:tracePt t="2847" x="2641600" y="3314700"/>
          <p14:tracePt t="2864" x="2641600" y="3238500"/>
          <p14:tracePt t="2880" x="2635250" y="3136900"/>
          <p14:tracePt t="2897" x="2622550" y="3048000"/>
          <p14:tracePt t="2913" x="2622550" y="2971800"/>
          <p14:tracePt t="2931" x="2622550" y="2889250"/>
          <p14:tracePt t="2947" x="2622550" y="2838450"/>
          <p14:tracePt t="2963" x="2622550" y="2781300"/>
          <p14:tracePt t="2980" x="2622550" y="2724150"/>
          <p14:tracePt t="2997" x="2622550" y="2679700"/>
          <p14:tracePt t="3013" x="2622550" y="2616200"/>
          <p14:tracePt t="3030" x="2622550" y="2584450"/>
          <p14:tracePt t="3046" x="2622550" y="2565400"/>
          <p14:tracePt t="3063" x="2641600" y="2527300"/>
          <p14:tracePt t="3080" x="2647950" y="2501900"/>
          <p14:tracePt t="3097" x="2667000" y="2438400"/>
          <p14:tracePt t="3113" x="2673350" y="2406650"/>
          <p14:tracePt t="3130" x="2686050" y="2368550"/>
          <p14:tracePt t="3148" x="2692400" y="2330450"/>
          <p14:tracePt t="3155" x="2698750" y="2330450"/>
          <p14:tracePt t="3163" x="2698750" y="2317750"/>
          <p14:tracePt t="3181" x="2705100" y="2305050"/>
          <p14:tracePt t="3196" x="2711450" y="2292350"/>
          <p14:tracePt t="3213" x="2711450" y="2286000"/>
          <p14:tracePt t="3230" x="2711450" y="2279650"/>
          <p14:tracePt t="3310" x="2711450" y="2273300"/>
          <p14:tracePt t="3331" x="2711450" y="2266950"/>
          <p14:tracePt t="3352" x="2711450" y="2260600"/>
          <p14:tracePt t="3390" x="2717800" y="2260600"/>
          <p14:tracePt t="3405" x="2717800" y="2254250"/>
          <p14:tracePt t="3422" x="2724150" y="2254250"/>
          <p14:tracePt t="3442" x="2730500" y="2254250"/>
          <p14:tracePt t="3465" x="2736850" y="2254250"/>
          <p14:tracePt t="3494" x="2743200" y="2254250"/>
          <p14:tracePt t="3518" x="2749550" y="2254250"/>
          <p14:tracePt t="3541" x="2749550" y="2247900"/>
          <p14:tracePt t="3563" x="2755900" y="2247900"/>
          <p14:tracePt t="3586" x="2762250" y="2247900"/>
          <p14:tracePt t="3609" x="2768600" y="2241550"/>
          <p14:tracePt t="3615" x="2774950" y="2241550"/>
          <p14:tracePt t="3629" x="2781300" y="2241550"/>
          <p14:tracePt t="3646" x="2787650" y="2235200"/>
          <p14:tracePt t="3663" x="2800350" y="2228850"/>
          <p14:tracePt t="3696" x="2813050" y="2216150"/>
          <p14:tracePt t="3713" x="2825750" y="2216150"/>
          <p14:tracePt t="3729" x="2825750" y="2209800"/>
          <p14:tracePt t="3747" x="2851150" y="2184400"/>
          <p14:tracePt t="3763" x="2870200" y="2171700"/>
          <p14:tracePt t="3779" x="2889250" y="2165350"/>
          <p14:tracePt t="3796" x="2921000" y="2152650"/>
          <p14:tracePt t="3815" x="2959100" y="2139950"/>
          <p14:tracePt t="3829" x="2984500" y="2133600"/>
          <p14:tracePt t="3846" x="3009900" y="2133600"/>
          <p14:tracePt t="3863" x="3028950" y="2127250"/>
          <p14:tracePt t="3880" x="3048000" y="2127250"/>
          <p14:tracePt t="3896" x="3086100" y="2120900"/>
          <p14:tracePt t="3913" x="3130550" y="2120900"/>
          <p14:tracePt t="3929" x="3162300" y="2120900"/>
          <p14:tracePt t="3946" x="3175000" y="2120900"/>
          <p14:tracePt t="3964" x="3200400" y="2120900"/>
          <p14:tracePt t="3980" x="3219450" y="2120900"/>
          <p14:tracePt t="3996" x="3225800" y="2120900"/>
          <p14:tracePt t="4013" x="3232150" y="2120900"/>
          <p14:tracePt t="4071" x="3238500" y="2120900"/>
          <p14:tracePt t="4078" x="3244850" y="2120900"/>
          <p14:tracePt t="4093" x="3251200" y="2120900"/>
          <p14:tracePt t="4100" x="3257550" y="2120900"/>
          <p14:tracePt t="4113" x="3263900" y="2120900"/>
          <p14:tracePt t="4130" x="3295650" y="2139950"/>
          <p14:tracePt t="4146" x="3333750" y="2152650"/>
          <p14:tracePt t="4153" x="3352800" y="2165350"/>
          <p14:tracePt t="4162" x="3365500" y="2171700"/>
          <p14:tracePt t="4180" x="3422650" y="2197100"/>
          <p14:tracePt t="4196" x="3448050" y="2203450"/>
          <p14:tracePt t="4212" x="3460750" y="2216150"/>
          <p14:tracePt t="4229" x="3479800" y="2222500"/>
          <p14:tracePt t="4246" x="3498850" y="2228850"/>
          <p14:tracePt t="4263" x="3511550" y="2235200"/>
          <p14:tracePt t="4279" x="3530600" y="2241550"/>
          <p14:tracePt t="4296" x="3543300" y="2254250"/>
          <p14:tracePt t="4312" x="3568700" y="2266950"/>
          <p14:tracePt t="4331" x="3600450" y="2292350"/>
          <p14:tracePt t="4346" x="3625850" y="2311400"/>
          <p14:tracePt t="4362" x="3644900" y="2343150"/>
          <p14:tracePt t="4379" x="3683000" y="2381250"/>
          <p14:tracePt t="4395" x="3708400" y="2425700"/>
          <p14:tracePt t="4412" x="3733800" y="2470150"/>
          <p14:tracePt t="4429" x="3759200" y="2501900"/>
          <p14:tracePt t="4446" x="3765550" y="2527300"/>
          <p14:tracePt t="4462" x="3778250" y="2559050"/>
          <p14:tracePt t="4480" x="3797300" y="2609850"/>
          <p14:tracePt t="4496" x="3810000" y="2647950"/>
          <p14:tracePt t="4512" x="3822700" y="2686050"/>
          <p14:tracePt t="4529" x="3835400" y="2711450"/>
          <p14:tracePt t="4545" x="3841750" y="2736850"/>
          <p14:tracePt t="4562" x="3841750" y="2749550"/>
          <p14:tracePt t="4580" x="3854450" y="2781300"/>
          <p14:tracePt t="4595" x="3860800" y="2800350"/>
          <p14:tracePt t="4612" x="3867150" y="2813050"/>
          <p14:tracePt t="4629" x="3873500" y="2838450"/>
          <p14:tracePt t="4645" x="3873500" y="2863850"/>
          <p14:tracePt t="4662" x="3879850" y="2889250"/>
          <p14:tracePt t="4679" x="3879850" y="2914650"/>
          <p14:tracePt t="4697" x="3879850" y="2946400"/>
          <p14:tracePt t="4712" x="3879850" y="2971800"/>
          <p14:tracePt t="4729" x="3879850" y="2990850"/>
          <p14:tracePt t="4746" x="3879850" y="3009900"/>
          <p14:tracePt t="4762" x="3879850" y="3022600"/>
          <p14:tracePt t="4779" x="3879850" y="3041650"/>
          <p14:tracePt t="4796" x="3879850" y="3048000"/>
          <p14:tracePt t="4812" x="3873500" y="3054350"/>
          <p14:tracePt t="4846" x="3867150" y="3060700"/>
          <p14:tracePt t="4862" x="3860800" y="3067050"/>
          <p14:tracePt t="4879" x="3860800" y="3073400"/>
          <p14:tracePt t="4895" x="3854450" y="3073400"/>
          <p14:tracePt t="4912" x="3848100" y="3086100"/>
          <p14:tracePt t="4929" x="3841750" y="3086100"/>
          <p14:tracePt t="4945" x="3835400" y="3092450"/>
          <p14:tracePt t="4979" x="3822700" y="3098800"/>
          <p14:tracePt t="4997" x="3810000" y="3111500"/>
          <p14:tracePt t="5012" x="3803650" y="3117850"/>
          <p14:tracePt t="5028" x="3790950" y="3130550"/>
          <p14:tracePt t="5045" x="3778250" y="3130550"/>
          <p14:tracePt t="5062" x="3759200" y="3136900"/>
          <p14:tracePt t="5079" x="3733800" y="3143250"/>
          <p14:tracePt t="5095" x="3721100" y="3149600"/>
          <p14:tracePt t="5112" x="3702050" y="3155950"/>
          <p14:tracePt t="5128" x="3683000" y="3155950"/>
          <p14:tracePt t="5145" x="3663950" y="3162300"/>
          <p14:tracePt t="5153" x="3657600" y="3162300"/>
          <p14:tracePt t="5164" x="3651250" y="3162300"/>
          <p14:tracePt t="5178" x="3632200" y="3162300"/>
          <p14:tracePt t="5195" x="3606800" y="3162300"/>
          <p14:tracePt t="5212" x="3600450" y="3162300"/>
          <p14:tracePt t="5228" x="3581400" y="3162300"/>
          <p14:tracePt t="5246" x="3549650" y="3162300"/>
          <p14:tracePt t="5261" x="3536950" y="3162300"/>
          <p14:tracePt t="5278" x="3517900" y="3162300"/>
          <p14:tracePt t="5295" x="3492500" y="3162300"/>
          <p14:tracePt t="5311" x="3479800" y="3162300"/>
          <p14:tracePt t="5328" x="3467100" y="3162300"/>
          <p14:tracePt t="5345" x="3448050" y="3155950"/>
          <p14:tracePt t="5363" x="3429000" y="3149600"/>
          <p14:tracePt t="5378" x="3409950" y="3143250"/>
          <p14:tracePt t="5395" x="3390900" y="3136900"/>
          <p14:tracePt t="5411" x="3384550" y="3130550"/>
          <p14:tracePt t="5428" x="3365500" y="3117850"/>
          <p14:tracePt t="5445" x="3340100" y="3111500"/>
          <p14:tracePt t="5461" x="3308350" y="3105150"/>
          <p14:tracePt t="5478" x="3295650" y="3098800"/>
          <p14:tracePt t="5495" x="3270250" y="3086100"/>
          <p14:tracePt t="5513" x="3219450" y="3073400"/>
          <p14:tracePt t="5528" x="3206750" y="3067050"/>
          <p14:tracePt t="5545" x="3187700" y="3067050"/>
          <p14:tracePt t="5562" x="3168650" y="3054350"/>
          <p14:tracePt t="5578" x="3155950" y="3054350"/>
          <p14:tracePt t="5595" x="3136900" y="3041650"/>
          <p14:tracePt t="5611" x="3111500" y="3028950"/>
          <p14:tracePt t="5628" x="3086100" y="3016250"/>
          <p14:tracePt t="5645" x="3067050" y="2997200"/>
          <p14:tracePt t="5651" x="3054350" y="2990850"/>
          <p14:tracePt t="5662" x="3028950" y="2971800"/>
          <p14:tracePt t="5678" x="2997200" y="2952750"/>
          <p14:tracePt t="5694" x="2959100" y="2933700"/>
          <p14:tracePt t="5712" x="2927350" y="2908300"/>
          <p14:tracePt t="5728" x="2882900" y="2895600"/>
          <p14:tracePt t="5744" x="2832100" y="2876550"/>
          <p14:tracePt t="5761" x="2794000" y="2863850"/>
          <p14:tracePt t="5778" x="2762250" y="2851150"/>
          <p14:tracePt t="5794" x="2711450" y="2825750"/>
          <p14:tracePt t="5812" x="2628900" y="2806700"/>
          <p14:tracePt t="5828" x="2578100" y="2794000"/>
          <p14:tracePt t="5844" x="2533650" y="2774950"/>
          <p14:tracePt t="5861" x="2489200" y="2768600"/>
          <p14:tracePt t="5879" x="2444750" y="2762250"/>
          <p14:tracePt t="5894" x="2419350" y="2755900"/>
          <p14:tracePt t="5911" x="2387600" y="2749550"/>
          <p14:tracePt t="5928" x="2355850" y="2749550"/>
          <p14:tracePt t="5944" x="2330450" y="2749550"/>
          <p14:tracePt t="5962" x="2292350" y="2749550"/>
          <p14:tracePt t="5977" x="2266950" y="2749550"/>
          <p14:tracePt t="5994" x="2241550" y="2749550"/>
          <p14:tracePt t="6011" x="2228850" y="2749550"/>
          <p14:tracePt t="6029" x="2203450" y="2749550"/>
          <p14:tracePt t="6044" x="2184400" y="2749550"/>
          <p14:tracePt t="6061" x="2178050" y="2755900"/>
          <p14:tracePt t="6078" x="2171700" y="2762250"/>
          <p14:tracePt t="6094" x="2159000" y="2768600"/>
          <p14:tracePt t="6111" x="2146300" y="2774950"/>
          <p14:tracePt t="6127" x="2139950" y="2774950"/>
          <p14:tracePt t="6144" x="2127250" y="2781300"/>
          <p14:tracePt t="6152" x="2120900" y="2787650"/>
          <p14:tracePt t="6161" x="2114550" y="2800350"/>
          <p14:tracePt t="6179" x="2095500" y="2819400"/>
          <p14:tracePt t="6194" x="2089150" y="2825750"/>
          <p14:tracePt t="6211" x="2076450" y="2844800"/>
          <p14:tracePt t="6228" x="2063750" y="2863850"/>
          <p14:tracePt t="6244" x="2057400" y="2876550"/>
          <p14:tracePt t="6261" x="2044700" y="2889250"/>
          <p14:tracePt t="6277" x="2032000" y="2921000"/>
          <p14:tracePt t="6294" x="2025650" y="2940050"/>
          <p14:tracePt t="6311" x="2012950" y="2952750"/>
          <p14:tracePt t="6328" x="2006600" y="2978150"/>
          <p14:tracePt t="6344" x="2000250" y="3003550"/>
          <p14:tracePt t="6361" x="2000250" y="3022600"/>
          <p14:tracePt t="6378" x="2000250" y="3041650"/>
          <p14:tracePt t="6395" x="2000250" y="3060700"/>
          <p14:tracePt t="6411" x="2000250" y="3111500"/>
          <p14:tracePt t="6427" x="2000250" y="3136900"/>
          <p14:tracePt t="6444" x="2000250" y="3168650"/>
          <p14:tracePt t="6461" x="2012950" y="3194050"/>
          <p14:tracePt t="6478" x="2025650" y="3251200"/>
          <p14:tracePt t="6494" x="2032000" y="3276600"/>
          <p14:tracePt t="6510" x="2044700" y="3302000"/>
          <p14:tracePt t="6527" x="2044700" y="3321050"/>
          <p14:tracePt t="6545" x="2057400" y="3340100"/>
          <p14:tracePt t="6560" x="2063750" y="3359150"/>
          <p14:tracePt t="6577" x="2070100" y="3371850"/>
          <p14:tracePt t="6594" x="2076450" y="3384550"/>
          <p14:tracePt t="6614" x="2082800" y="3409950"/>
          <p14:tracePt t="6628" x="2089150" y="3422650"/>
          <p14:tracePt t="6644" x="2095500" y="3429000"/>
          <p14:tracePt t="6660" x="2095500" y="3441700"/>
          <p14:tracePt t="6677" x="2101850" y="3454400"/>
          <p14:tracePt t="6695" x="2108200" y="3467100"/>
          <p14:tracePt t="6710" x="2120900" y="3479800"/>
          <p14:tracePt t="6727" x="2127250" y="3486150"/>
          <p14:tracePt t="6744" x="2127250" y="3498850"/>
          <p14:tracePt t="6760" x="2139950" y="3505200"/>
          <p14:tracePt t="6777" x="2152650" y="3517900"/>
          <p14:tracePt t="6794" x="2165350" y="3530600"/>
          <p14:tracePt t="6811" x="2165350" y="3536950"/>
          <p14:tracePt t="6827" x="2178050" y="3549650"/>
          <p14:tracePt t="6844" x="2197100" y="3556000"/>
          <p14:tracePt t="6860" x="2209800" y="3568700"/>
          <p14:tracePt t="6877" x="2228850" y="3575050"/>
          <p14:tracePt t="6894" x="2247900" y="3581400"/>
          <p14:tracePt t="6912" x="2279650" y="3594100"/>
          <p14:tracePt t="6927" x="2298700" y="3600450"/>
          <p14:tracePt t="6943" x="2311400" y="3606800"/>
          <p14:tracePt t="6960" x="2330450" y="3613150"/>
          <p14:tracePt t="6977" x="2355850" y="3613150"/>
          <p14:tracePt t="6994" x="2406650" y="3619500"/>
          <p14:tracePt t="7010" x="2457450" y="3619500"/>
          <p14:tracePt t="7027" x="2508250" y="3619500"/>
          <p14:tracePt t="7043" x="2546350" y="3619500"/>
          <p14:tracePt t="7061" x="2622550" y="3619500"/>
          <p14:tracePt t="7077" x="2679700" y="3625850"/>
          <p14:tracePt t="7093" x="2736850" y="3632200"/>
          <p14:tracePt t="7110" x="2787650" y="3638550"/>
          <p14:tracePt t="7127" x="2832100" y="3644900"/>
          <p14:tracePt t="7144" x="2863850" y="3657600"/>
          <p14:tracePt t="7149" x="2876550" y="3663950"/>
          <p14:tracePt t="7160" x="2901950" y="3670300"/>
          <p14:tracePt t="7176" x="2927350" y="3676650"/>
          <p14:tracePt t="7193" x="2971800" y="3689350"/>
          <p14:tracePt t="7211" x="3048000" y="3714750"/>
          <p14:tracePt t="7226" x="3105150" y="3746500"/>
          <p14:tracePt t="7243" x="3136900" y="3765550"/>
          <p14:tracePt t="7260" x="3168650" y="3790950"/>
          <p14:tracePt t="7276" x="3194050" y="3816350"/>
          <p14:tracePt t="7293" x="3213100" y="3835400"/>
          <p14:tracePt t="7310" x="3251200" y="3873500"/>
          <p14:tracePt t="7326" x="3276600" y="3905250"/>
          <p14:tracePt t="7343" x="3314700" y="3930650"/>
          <p14:tracePt t="7361" x="3352800" y="3962400"/>
          <p14:tracePt t="7376" x="3378200" y="3981450"/>
          <p14:tracePt t="7393" x="3403600" y="4000500"/>
          <p14:tracePt t="7410" x="3435350" y="4013200"/>
          <p14:tracePt t="7426" x="3460750" y="4032250"/>
          <p14:tracePt t="7444" x="3486150" y="4038600"/>
          <p14:tracePt t="7461" x="3511550" y="4044950"/>
          <p14:tracePt t="7476" x="3536950" y="4044950"/>
          <p14:tracePt t="7494" x="3575050" y="4064000"/>
          <p14:tracePt t="7510" x="3733800" y="4095750"/>
          <p14:tracePt t="7526" x="3829050" y="4102100"/>
          <p14:tracePt t="7543" x="3924300" y="4114800"/>
          <p14:tracePt t="7560" x="4025900" y="4121150"/>
          <p14:tracePt t="7578" x="4222750" y="4140200"/>
          <p14:tracePt t="7593" x="4298950" y="4140200"/>
          <p14:tracePt t="7610" x="4368800" y="4146550"/>
          <p14:tracePt t="7626" x="4425950" y="4146550"/>
          <p14:tracePt t="7643" x="4476750" y="4146550"/>
          <p14:tracePt t="7649" x="4495800" y="4146550"/>
          <p14:tracePt t="7661" x="4527550" y="4146550"/>
          <p14:tracePt t="7677" x="4540250" y="4146550"/>
          <p14:tracePt t="7693" x="4552950" y="4140200"/>
          <p14:tracePt t="7710" x="4552950" y="4133850"/>
          <p14:tracePt t="7726" x="4552950" y="4127500"/>
          <p14:tracePt t="11421" x="4540250" y="4127500"/>
          <p14:tracePt t="11426" x="4514850" y="4127500"/>
          <p14:tracePt t="11440" x="4451350" y="4127500"/>
          <p14:tracePt t="11456" x="4273550" y="4127500"/>
          <p14:tracePt t="11473" x="4095750" y="4114800"/>
          <p14:tracePt t="11489" x="3937000" y="4095750"/>
          <p14:tracePt t="11506" x="3683000" y="4089400"/>
          <p14:tracePt t="11523" x="3568700" y="4089400"/>
          <p14:tracePt t="11540" x="3486150" y="4089400"/>
          <p14:tracePt t="11556" x="3409950" y="4089400"/>
          <p14:tracePt t="11573" x="3346450" y="4089400"/>
          <p14:tracePt t="11589" x="3232150" y="4102100"/>
          <p14:tracePt t="11606" x="3162300" y="4121150"/>
          <p14:tracePt t="11623" x="3105150" y="4133850"/>
          <p14:tracePt t="11641" x="3028950" y="4165600"/>
          <p14:tracePt t="11656" x="2990850" y="4171950"/>
          <p14:tracePt t="11673" x="2946400" y="4184650"/>
          <p14:tracePt t="11690" x="2908300" y="4191000"/>
          <p14:tracePt t="11706" x="2857500" y="4210050"/>
          <p14:tracePt t="11723" x="2806700" y="4222750"/>
          <p14:tracePt t="11740" x="2724150" y="4248150"/>
          <p14:tracePt t="11756" x="2686050" y="4267200"/>
          <p14:tracePt t="11773" x="2654300" y="4286250"/>
          <p14:tracePt t="11791" x="2616200" y="4298950"/>
          <p14:tracePt t="11806" x="2603500" y="4305300"/>
          <p14:tracePt t="11823" x="2590800" y="4305300"/>
          <p14:tracePt t="11840" x="2578100" y="4311650"/>
          <p14:tracePt t="11856" x="2578100" y="4318000"/>
          <p14:tracePt t="11873" x="2565400" y="4330700"/>
          <p14:tracePt t="11890" x="2559050" y="4330700"/>
          <p14:tracePt t="11943" x="2559050" y="4337050"/>
          <p14:tracePt t="11965" x="2559050" y="4343400"/>
          <p14:tracePt t="12040" x="2559050" y="4349750"/>
          <p14:tracePt t="12085" x="2559050" y="4356100"/>
          <p14:tracePt t="12115" x="2559050" y="4362450"/>
          <p14:tracePt t="12144" x="2559050" y="4368800"/>
          <p14:tracePt t="12160" x="2565400" y="4368800"/>
          <p14:tracePt t="12167" x="2565400" y="4375150"/>
          <p14:tracePt t="12174" x="2571750" y="4375150"/>
          <p14:tracePt t="12189" x="2571750" y="4381500"/>
          <p14:tracePt t="12206" x="2584450" y="4381500"/>
          <p14:tracePt t="12223" x="2597150" y="4381500"/>
          <p14:tracePt t="12240" x="2616200" y="4394200"/>
          <p14:tracePt t="12256" x="2628900" y="4400550"/>
          <p14:tracePt t="12272" x="2647950" y="4413250"/>
          <p14:tracePt t="12289" x="2667000" y="4419600"/>
          <p14:tracePt t="12307" x="2686050" y="4432300"/>
          <p14:tracePt t="12322" x="2705100" y="4445000"/>
          <p14:tracePt t="12339" x="2730500" y="4464050"/>
          <p14:tracePt t="12357" x="2762250" y="4495800"/>
          <p14:tracePt t="12372" x="2825750" y="4533900"/>
          <p14:tracePt t="12389" x="2914650" y="4584700"/>
          <p14:tracePt t="12406" x="2965450" y="4616450"/>
          <p14:tracePt t="12422" x="3016250" y="4635500"/>
          <p14:tracePt t="12439" x="3067050" y="4667250"/>
          <p14:tracePt t="12456" x="3263900" y="4762500"/>
          <p14:tracePt t="12472" x="3397250" y="4813300"/>
          <p14:tracePt t="12489" x="3498850" y="4870450"/>
          <p14:tracePt t="12505" x="3657600" y="4914900"/>
          <p14:tracePt t="12522" x="3911600" y="5010150"/>
          <p14:tracePt t="12539" x="4248150" y="5099050"/>
          <p14:tracePt t="12555" x="4533900" y="5168900"/>
          <p14:tracePt t="12572" x="4749800" y="5213350"/>
          <p14:tracePt t="12589" x="4870450" y="5226050"/>
          <p14:tracePt t="12606" x="5029200" y="5257800"/>
          <p14:tracePt t="12622" x="5130800" y="5257800"/>
          <p14:tracePt t="12639" x="5245100" y="5257800"/>
          <p14:tracePt t="12645" x="5302250" y="5257800"/>
          <p14:tracePt t="12656" x="5340350" y="5257800"/>
          <p14:tracePt t="12673" x="5403850" y="5245100"/>
          <p14:tracePt t="12689" x="5454650" y="5232400"/>
          <p14:tracePt t="12705" x="5480050" y="5226050"/>
          <p14:tracePt t="12722" x="5505450" y="5213350"/>
          <p14:tracePt t="12739" x="5543550" y="5194300"/>
          <p14:tracePt t="12756" x="5613400" y="5168900"/>
          <p14:tracePt t="12772" x="5664200" y="5156200"/>
          <p14:tracePt t="12789" x="5715000" y="5149850"/>
          <p14:tracePt t="12805" x="5746750" y="5143500"/>
          <p14:tracePt t="12823" x="5791200" y="5137150"/>
          <p14:tracePt t="12838" x="5816600" y="5130800"/>
          <p14:tracePt t="12856" x="5835650" y="5130800"/>
          <p14:tracePt t="12872" x="5848350" y="5130800"/>
          <p14:tracePt t="12889" x="5861050" y="5130800"/>
          <p14:tracePt t="12906" x="5873750" y="5124450"/>
          <p14:tracePt t="12922" x="5880100" y="5124450"/>
          <p14:tracePt t="12955" x="5886450" y="5124450"/>
          <p14:tracePt t="12972" x="5892800" y="5124450"/>
          <p14:tracePt t="13082" x="5892800" y="5118100"/>
          <p14:tracePt t="13118" x="5892800" y="5111750"/>
          <p14:tracePt t="13380" x="5892800" y="5105400"/>
          <p14:tracePt t="13649" x="5892800" y="5099050"/>
          <p14:tracePt t="13934" x="5892800" y="5092700"/>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Wakefield Matrix Formalism</a:t>
            </a:r>
          </a:p>
        </p:txBody>
      </p:sp>
      <p:pic>
        <p:nvPicPr>
          <p:cNvPr id="13" name="Immagine 4">
            <a:extLst>
              <a:ext uri="{FF2B5EF4-FFF2-40B4-BE49-F238E27FC236}">
                <a16:creationId xmlns:a16="http://schemas.microsoft.com/office/drawing/2014/main" id="{EE5613AB-3524-4409-947F-C65E3D28FF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8853" y="300395"/>
            <a:ext cx="845435" cy="272201"/>
          </a:xfrm>
          <a:prstGeom prst="rect">
            <a:avLst/>
          </a:prstGeom>
        </p:spPr>
      </p:pic>
      <p:pic>
        <p:nvPicPr>
          <p:cNvPr id="14" name="Immagine 5">
            <a:extLst>
              <a:ext uri="{FF2B5EF4-FFF2-40B4-BE49-F238E27FC236}">
                <a16:creationId xmlns:a16="http://schemas.microsoft.com/office/drawing/2014/main" id="{8A79F81F-1B97-4EF9-8569-8EC0DDA534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12" y="67371"/>
            <a:ext cx="630605" cy="739989"/>
          </a:xfrm>
          <a:prstGeom prst="rect">
            <a:avLst/>
          </a:prstGeom>
        </p:spPr>
      </p:pic>
      <p:pic>
        <p:nvPicPr>
          <p:cNvPr id="15" name="Immagine 6">
            <a:extLst>
              <a:ext uri="{FF2B5EF4-FFF2-40B4-BE49-F238E27FC236}">
                <a16:creationId xmlns:a16="http://schemas.microsoft.com/office/drawing/2014/main" id="{54421220-11B8-41AE-B720-F0EAAEDE82E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14804" y="242271"/>
            <a:ext cx="771377" cy="390188"/>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367457" y="4908599"/>
                <a:ext cx="4410256"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The </a:t>
                </a:r>
                <a:r>
                  <a:rPr lang="en-US" i="1" dirty="0"/>
                  <a:t>wakefield matrix</a:t>
                </a:r>
                <a:r>
                  <a:rPr lang="en-US" dirty="0"/>
                  <a:t> accounts for the </a:t>
                </a:r>
                <a:r>
                  <a:rPr lang="en-US" b="1" dirty="0"/>
                  <a:t>interaction</a:t>
                </a:r>
                <a:r>
                  <a:rPr lang="en-US" dirty="0"/>
                  <a:t> between two particles traveling with separation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𝜏</m:t>
                    </m:r>
                  </m:oMath>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367457" y="4908599"/>
                <a:ext cx="4410256" cy="923330"/>
              </a:xfrm>
              <a:prstGeom prst="rect">
                <a:avLst/>
              </a:prstGeom>
              <a:blipFill>
                <a:blip r:embed="rId6"/>
                <a:stretch>
                  <a:fillRect l="-829" t="-3289" b="-9211"/>
                </a:stretch>
              </a:blipFill>
            </p:spPr>
            <p:txBody>
              <a:bodyPr/>
              <a:lstStyle/>
              <a:p>
                <a:r>
                  <a:rPr lang="en-US">
                    <a:noFill/>
                  </a:rPr>
                  <a:t> </a:t>
                </a:r>
              </a:p>
            </p:txBody>
          </p:sp>
        </mc:Fallback>
      </mc:AlternateContent>
      <p:sp>
        <p:nvSpPr>
          <p:cNvPr id="18" name="TextBox 17"/>
          <p:cNvSpPr txBox="1"/>
          <p:nvPr/>
        </p:nvSpPr>
        <p:spPr>
          <a:xfrm>
            <a:off x="372500" y="5858666"/>
            <a:ext cx="3194519" cy="646331"/>
          </a:xfrm>
          <a:prstGeom prst="rect">
            <a:avLst/>
          </a:prstGeom>
          <a:noFill/>
        </p:spPr>
        <p:txBody>
          <a:bodyPr wrap="square" rtlCol="0">
            <a:spAutoFit/>
          </a:bodyPr>
          <a:lstStyle/>
          <a:p>
            <a:pPr marL="285750" indent="-285750">
              <a:buFont typeface="Arial" panose="020B0604020202020204" pitchFamily="34" charset="0"/>
              <a:buChar char="•"/>
            </a:pPr>
            <a:r>
              <a:rPr lang="en-US" dirty="0"/>
              <a:t>Particles behind the source experience a </a:t>
            </a:r>
            <a:r>
              <a:rPr lang="en-US" b="1" dirty="0"/>
              <a:t>transverse kick</a:t>
            </a:r>
            <a:endParaRPr lang="en-US" dirty="0"/>
          </a:p>
        </p:txBody>
      </p:sp>
      <p:pic>
        <p:nvPicPr>
          <p:cNvPr id="19" name="Picture 5">
            <a:extLst>
              <a:ext uri="{FF2B5EF4-FFF2-40B4-BE49-F238E27FC236}">
                <a16:creationId xmlns:a16="http://schemas.microsoft.com/office/drawing/2014/main" id="{715FDCE7-A0F4-433E-917E-4BA684D53990}"/>
              </a:ext>
            </a:extLst>
          </p:cNvPr>
          <p:cNvPicPr>
            <a:picLocks noChangeAspect="1"/>
          </p:cNvPicPr>
          <p:nvPr/>
        </p:nvPicPr>
        <p:blipFill>
          <a:blip r:embed="rId7"/>
          <a:stretch>
            <a:fillRect/>
          </a:stretch>
        </p:blipFill>
        <p:spPr>
          <a:xfrm>
            <a:off x="9140209" y="3901419"/>
            <a:ext cx="2758907" cy="399915"/>
          </a:xfrm>
          <a:prstGeom prst="rect">
            <a:avLst/>
          </a:prstGeom>
        </p:spPr>
      </p:pic>
      <p:sp>
        <p:nvSpPr>
          <p:cNvPr id="20" name="Slide Number Placeholder 19"/>
          <p:cNvSpPr>
            <a:spLocks noGrp="1"/>
          </p:cNvSpPr>
          <p:nvPr>
            <p:ph type="sldNum" sz="quarter" idx="12"/>
          </p:nvPr>
        </p:nvSpPr>
        <p:spPr/>
        <p:txBody>
          <a:bodyPr/>
          <a:lstStyle/>
          <a:p>
            <a:fld id="{B0ABD492-962D-437F-97CB-CF7C3516B0BF}" type="slidenum">
              <a:rPr lang="en-US" smtClean="0"/>
              <a:t>18</a:t>
            </a:fld>
            <a:endParaRPr lang="en-US"/>
          </a:p>
        </p:txBody>
      </p:sp>
      <p:pic>
        <p:nvPicPr>
          <p:cNvPr id="23" name="Immagine 22">
            <a:extLst>
              <a:ext uri="{FF2B5EF4-FFF2-40B4-BE49-F238E27FC236}">
                <a16:creationId xmlns:a16="http://schemas.microsoft.com/office/drawing/2014/main" id="{07C69182-DA6F-489A-B249-BD74B436B635}"/>
              </a:ext>
            </a:extLst>
          </p:cNvPr>
          <p:cNvPicPr>
            <a:picLocks noChangeAspect="1"/>
          </p:cNvPicPr>
          <p:nvPr/>
        </p:nvPicPr>
        <p:blipFill>
          <a:blip r:embed="rId8"/>
          <a:stretch>
            <a:fillRect/>
          </a:stretch>
        </p:blipFill>
        <p:spPr>
          <a:xfrm>
            <a:off x="4642682" y="4881114"/>
            <a:ext cx="7484586" cy="972828"/>
          </a:xfrm>
          <a:prstGeom prst="rect">
            <a:avLst/>
          </a:prstGeom>
        </p:spPr>
      </p:pic>
      <p:pic>
        <p:nvPicPr>
          <p:cNvPr id="25" name="Immagine 24">
            <a:extLst>
              <a:ext uri="{FF2B5EF4-FFF2-40B4-BE49-F238E27FC236}">
                <a16:creationId xmlns:a16="http://schemas.microsoft.com/office/drawing/2014/main" id="{316067B8-8C8C-4A36-887E-194E9686ACAD}"/>
              </a:ext>
            </a:extLst>
          </p:cNvPr>
          <p:cNvPicPr>
            <a:picLocks noChangeAspect="1"/>
          </p:cNvPicPr>
          <p:nvPr/>
        </p:nvPicPr>
        <p:blipFill>
          <a:blip r:embed="rId9"/>
          <a:stretch>
            <a:fillRect/>
          </a:stretch>
        </p:blipFill>
        <p:spPr>
          <a:xfrm>
            <a:off x="2039666" y="3298002"/>
            <a:ext cx="2958361" cy="787256"/>
          </a:xfrm>
          <a:prstGeom prst="rect">
            <a:avLst/>
          </a:prstGeom>
          <a:ln w="19050">
            <a:solidFill>
              <a:srgbClr val="00B050"/>
            </a:solidFill>
          </a:ln>
        </p:spPr>
      </p:pic>
      <p:pic>
        <p:nvPicPr>
          <p:cNvPr id="3" name="Picture 2"/>
          <p:cNvPicPr>
            <a:picLocks noChangeAspect="1"/>
          </p:cNvPicPr>
          <p:nvPr/>
        </p:nvPicPr>
        <p:blipFill>
          <a:blip r:embed="rId10"/>
          <a:stretch>
            <a:fillRect/>
          </a:stretch>
        </p:blipFill>
        <p:spPr>
          <a:xfrm>
            <a:off x="6608296" y="1413399"/>
            <a:ext cx="3001371" cy="573614"/>
          </a:xfrm>
          <a:prstGeom prst="rect">
            <a:avLst/>
          </a:prstGeom>
        </p:spPr>
      </p:pic>
      <p:grpSp>
        <p:nvGrpSpPr>
          <p:cNvPr id="8" name="Group 7"/>
          <p:cNvGrpSpPr/>
          <p:nvPr/>
        </p:nvGrpSpPr>
        <p:grpSpPr>
          <a:xfrm>
            <a:off x="9842557" y="1355667"/>
            <a:ext cx="2284711" cy="1098225"/>
            <a:chOff x="9020922" y="513694"/>
            <a:chExt cx="2284711" cy="1098225"/>
          </a:xfrm>
        </p:grpSpPr>
        <p:grpSp>
          <p:nvGrpSpPr>
            <p:cNvPr id="10" name="Group 9"/>
            <p:cNvGrpSpPr/>
            <p:nvPr/>
          </p:nvGrpSpPr>
          <p:grpSpPr>
            <a:xfrm>
              <a:off x="9020922" y="728618"/>
              <a:ext cx="2284711" cy="883301"/>
              <a:chOff x="7857671" y="1835680"/>
              <a:chExt cx="2284711" cy="883301"/>
            </a:xfrm>
          </p:grpSpPr>
          <p:pic>
            <p:nvPicPr>
              <p:cNvPr id="6" name="Picture 5"/>
              <p:cNvPicPr>
                <a:picLocks noChangeAspect="1"/>
              </p:cNvPicPr>
              <p:nvPr/>
            </p:nvPicPr>
            <p:blipFill>
              <a:blip r:embed="rId11"/>
              <a:stretch>
                <a:fillRect/>
              </a:stretch>
            </p:blipFill>
            <p:spPr>
              <a:xfrm>
                <a:off x="8534777" y="1835680"/>
                <a:ext cx="1607605" cy="883301"/>
              </a:xfrm>
              <a:prstGeom prst="rect">
                <a:avLst/>
              </a:prstGeom>
            </p:spPr>
          </p:pic>
          <p:pic>
            <p:nvPicPr>
              <p:cNvPr id="7" name="Picture 6"/>
              <p:cNvPicPr>
                <a:picLocks noChangeAspect="1"/>
              </p:cNvPicPr>
              <p:nvPr/>
            </p:nvPicPr>
            <p:blipFill>
              <a:blip r:embed="rId12"/>
              <a:stretch>
                <a:fillRect/>
              </a:stretch>
            </p:blipFill>
            <p:spPr>
              <a:xfrm>
                <a:off x="7857671" y="2176132"/>
                <a:ext cx="848301" cy="210055"/>
              </a:xfrm>
              <a:prstGeom prst="rect">
                <a:avLst/>
              </a:prstGeom>
            </p:spPr>
          </p:pic>
        </p:grpSp>
        <p:sp>
          <p:nvSpPr>
            <p:cNvPr id="5" name="TextBox 4"/>
            <p:cNvSpPr txBox="1"/>
            <p:nvPr/>
          </p:nvSpPr>
          <p:spPr>
            <a:xfrm>
              <a:off x="10026318" y="513694"/>
              <a:ext cx="945054" cy="279797"/>
            </a:xfrm>
            <a:prstGeom prst="rect">
              <a:avLst/>
            </a:prstGeom>
            <a:noFill/>
          </p:spPr>
          <p:txBody>
            <a:bodyPr wrap="square" rtlCol="0">
              <a:spAutoFit/>
            </a:bodyPr>
            <a:lstStyle/>
            <a:p>
              <a:r>
                <a:rPr lang="en-US" sz="1400" b="1" dirty="0" err="1">
                  <a:solidFill>
                    <a:srgbClr val="C00000"/>
                  </a:solidFill>
                </a:rPr>
                <a:t>i-th</a:t>
              </a:r>
              <a:r>
                <a:rPr lang="en-US" sz="1400" b="1" dirty="0">
                  <a:solidFill>
                    <a:srgbClr val="C00000"/>
                  </a:solidFill>
                </a:rPr>
                <a:t> mode</a:t>
              </a:r>
            </a:p>
          </p:txBody>
        </p:sp>
      </p:grpSp>
      <mc:AlternateContent xmlns:mc="http://schemas.openxmlformats.org/markup-compatibility/2006" xmlns:a14="http://schemas.microsoft.com/office/drawing/2010/main">
        <mc:Choice Requires="a14">
          <p:sp>
            <p:nvSpPr>
              <p:cNvPr id="9" name="Rectangle 8"/>
              <p:cNvSpPr/>
              <p:nvPr/>
            </p:nvSpPr>
            <p:spPr>
              <a:xfrm>
                <a:off x="367457" y="1463762"/>
                <a:ext cx="6009160" cy="1754326"/>
              </a:xfrm>
              <a:prstGeom prst="rect">
                <a:avLst/>
              </a:prstGeom>
            </p:spPr>
            <p:txBody>
              <a:bodyPr wrap="square">
                <a:spAutoFit/>
              </a:bodyPr>
              <a:lstStyle/>
              <a:p>
                <a:pPr marL="285750" indent="-285750">
                  <a:buFont typeface="Arial" panose="020B0604020202020204" pitchFamily="34" charset="0"/>
                  <a:buChar char="•"/>
                </a:pPr>
                <a:r>
                  <a:rPr lang="en-US" dirty="0"/>
                  <a:t>Fit the (arbitrary) wake-function with a set of superposed effective </a:t>
                </a:r>
                <a:r>
                  <a:rPr lang="en-US" b="1" dirty="0"/>
                  <a:t>resonant modes</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1">
                            <a:latin typeface="Cambria Math" panose="02040503050406030204" pitchFamily="18" charset="0"/>
                          </a:rPr>
                          <m:t>0</m:t>
                        </m:r>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m:t>
                        </m:r>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𝑄</m:t>
                        </m:r>
                      </m:e>
                      <m:sub>
                        <m:r>
                          <a:rPr lang="en-US" b="0" i="1" smtClean="0">
                            <a:latin typeface="Cambria Math" panose="02040503050406030204" pitchFamily="18" charset="0"/>
                          </a:rPr>
                          <m:t>𝑖</m:t>
                        </m:r>
                      </m:sub>
                    </m:sSub>
                  </m:oMath>
                </a14:m>
                <a:r>
                  <a:rPr lang="en-US" dirty="0"/>
                  <a:t>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0</m:t>
                        </m:r>
                        <m:r>
                          <a:rPr lang="en-US" b="0" i="1" smtClean="0">
                            <a:latin typeface="Cambria Math" panose="02040503050406030204" pitchFamily="18" charset="0"/>
                          </a:rPr>
                          <m:t>𝑖</m:t>
                        </m:r>
                      </m:sub>
                    </m:sSub>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m:t>
                        </m:r>
                      </m:sub>
                    </m:sSub>
                  </m:oMath>
                </a14:m>
                <a:r>
                  <a:rPr lang="en-US" dirty="0"/>
                  <a:t>)</a:t>
                </a:r>
              </a:p>
              <a:p>
                <a:pPr marL="285750" indent="-285750">
                  <a:buFont typeface="Arial" panose="020B0604020202020204" pitchFamily="34" charset="0"/>
                  <a:buChar char="•"/>
                </a:pPr>
                <a:r>
                  <a:rPr lang="en-US" dirty="0"/>
                  <a:t>Modes are represented by lumped RLC </a:t>
                </a:r>
                <a:r>
                  <a:rPr lang="en-US" b="1" dirty="0"/>
                  <a:t>circuits</a:t>
                </a:r>
                <a:r>
                  <a:rPr lang="en-US" dirty="0"/>
                  <a:t>: the voltage is proportional to the wake-function</a:t>
                </a:r>
              </a:p>
              <a:p>
                <a:pPr marL="285750" indent="-285750">
                  <a:buFont typeface="Arial" panose="020B0604020202020204" pitchFamily="34" charset="0"/>
                  <a:buChar char="•"/>
                </a:pPr>
                <a:r>
                  <a:rPr lang="en-US" dirty="0"/>
                  <a:t>Evolution of the </a:t>
                </a:r>
                <a:r>
                  <a:rPr lang="en-US" b="1" dirty="0"/>
                  <a:t>voltage</a:t>
                </a:r>
                <a:r>
                  <a:rPr lang="en-US" dirty="0"/>
                  <a:t> obeys a second-order linear differential equation</a:t>
                </a:r>
              </a:p>
            </p:txBody>
          </p:sp>
        </mc:Choice>
        <mc:Fallback xmlns="">
          <p:sp>
            <p:nvSpPr>
              <p:cNvPr id="9" name="Rectangle 8"/>
              <p:cNvSpPr>
                <a:spLocks noRot="1" noChangeAspect="1" noMove="1" noResize="1" noEditPoints="1" noAdjustHandles="1" noChangeArrowheads="1" noChangeShapeType="1" noTextEdit="1"/>
              </p:cNvSpPr>
              <p:nvPr/>
            </p:nvSpPr>
            <p:spPr>
              <a:xfrm>
                <a:off x="367457" y="1463762"/>
                <a:ext cx="6009160" cy="1754326"/>
              </a:xfrm>
              <a:prstGeom prst="rect">
                <a:avLst/>
              </a:prstGeom>
              <a:blipFill>
                <a:blip r:embed="rId13"/>
                <a:stretch>
                  <a:fillRect l="-609" t="-1736" r="-913" b="-4514"/>
                </a:stretch>
              </a:blipFill>
            </p:spPr>
            <p:txBody>
              <a:bodyPr/>
              <a:lstStyle/>
              <a:p>
                <a:r>
                  <a:rPr lang="en-US">
                    <a:noFill/>
                  </a:rPr>
                  <a:t> </a:t>
                </a:r>
              </a:p>
            </p:txBody>
          </p:sp>
        </mc:Fallback>
      </mc:AlternateContent>
      <p:pic>
        <p:nvPicPr>
          <p:cNvPr id="26" name="Picture 3">
            <a:extLst>
              <a:ext uri="{FF2B5EF4-FFF2-40B4-BE49-F238E27FC236}">
                <a16:creationId xmlns:a16="http://schemas.microsoft.com/office/drawing/2014/main" id="{E8F2B8C4-0C4D-4CD0-BB90-FD6558B5B6BB}"/>
              </a:ext>
            </a:extLst>
          </p:cNvPr>
          <p:cNvPicPr>
            <a:picLocks noChangeAspect="1"/>
          </p:cNvPicPr>
          <p:nvPr/>
        </p:nvPicPr>
        <p:blipFill>
          <a:blip r:embed="rId14"/>
          <a:stretch>
            <a:fillRect/>
          </a:stretch>
        </p:blipFill>
        <p:spPr>
          <a:xfrm>
            <a:off x="9140209" y="3344545"/>
            <a:ext cx="2634096" cy="390147"/>
          </a:xfrm>
          <a:prstGeom prst="rect">
            <a:avLst/>
          </a:prstGeom>
        </p:spPr>
      </p:pic>
      <p:pic>
        <p:nvPicPr>
          <p:cNvPr id="27" name="Picture 26"/>
          <p:cNvPicPr>
            <a:picLocks noChangeAspect="1"/>
          </p:cNvPicPr>
          <p:nvPr/>
        </p:nvPicPr>
        <p:blipFill>
          <a:blip r:embed="rId15"/>
          <a:stretch>
            <a:fillRect/>
          </a:stretch>
        </p:blipFill>
        <p:spPr>
          <a:xfrm>
            <a:off x="6655334" y="2896290"/>
            <a:ext cx="1923232" cy="417161"/>
          </a:xfrm>
          <a:prstGeom prst="rect">
            <a:avLst/>
          </a:prstGeom>
        </p:spPr>
      </p:pic>
      <p:grpSp>
        <p:nvGrpSpPr>
          <p:cNvPr id="30" name="Group 29"/>
          <p:cNvGrpSpPr/>
          <p:nvPr/>
        </p:nvGrpSpPr>
        <p:grpSpPr>
          <a:xfrm>
            <a:off x="6539716" y="2126528"/>
            <a:ext cx="2755161" cy="755761"/>
            <a:chOff x="6134467" y="2126528"/>
            <a:chExt cx="2755161" cy="755761"/>
          </a:xfrm>
        </p:grpSpPr>
        <p:pic>
          <p:nvPicPr>
            <p:cNvPr id="4" name="Picture 3"/>
            <p:cNvPicPr>
              <a:picLocks noChangeAspect="1"/>
            </p:cNvPicPr>
            <p:nvPr/>
          </p:nvPicPr>
          <p:blipFill>
            <a:blip r:embed="rId16"/>
            <a:stretch>
              <a:fillRect/>
            </a:stretch>
          </p:blipFill>
          <p:spPr>
            <a:xfrm>
              <a:off x="6232218" y="2126528"/>
              <a:ext cx="2657410" cy="494091"/>
            </a:xfrm>
            <a:prstGeom prst="rect">
              <a:avLst/>
            </a:prstGeom>
          </p:spPr>
        </p:pic>
        <p:sp>
          <p:nvSpPr>
            <p:cNvPr id="29" name="TextBox 28"/>
            <p:cNvSpPr txBox="1"/>
            <p:nvPr/>
          </p:nvSpPr>
          <p:spPr>
            <a:xfrm>
              <a:off x="6134467" y="2605290"/>
              <a:ext cx="1569266" cy="276999"/>
            </a:xfrm>
            <a:prstGeom prst="rect">
              <a:avLst/>
            </a:prstGeom>
            <a:noFill/>
          </p:spPr>
          <p:txBody>
            <a:bodyPr wrap="square" rtlCol="0">
              <a:spAutoFit/>
            </a:bodyPr>
            <a:lstStyle/>
            <a:p>
              <a:r>
                <a:rPr lang="en-US" sz="1200" dirty="0"/>
                <a:t>(dropping the index)</a:t>
              </a:r>
            </a:p>
          </p:txBody>
        </p:sp>
      </p:grpSp>
      <p:grpSp>
        <p:nvGrpSpPr>
          <p:cNvPr id="24" name="Group 23"/>
          <p:cNvGrpSpPr/>
          <p:nvPr/>
        </p:nvGrpSpPr>
        <p:grpSpPr>
          <a:xfrm>
            <a:off x="7275606" y="1463762"/>
            <a:ext cx="952129" cy="808160"/>
            <a:chOff x="6870357" y="1463762"/>
            <a:chExt cx="952129" cy="808160"/>
          </a:xfrm>
        </p:grpSpPr>
        <p:sp>
          <p:nvSpPr>
            <p:cNvPr id="12" name="Oval 11"/>
            <p:cNvSpPr/>
            <p:nvPr/>
          </p:nvSpPr>
          <p:spPr>
            <a:xfrm>
              <a:off x="7394117" y="1463762"/>
              <a:ext cx="428369" cy="410223"/>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12" idx="3"/>
            </p:cNvCxnSpPr>
            <p:nvPr/>
          </p:nvCxnSpPr>
          <p:spPr>
            <a:xfrm flipH="1">
              <a:off x="6870357" y="1813909"/>
              <a:ext cx="586493" cy="45801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pic>
        <p:nvPicPr>
          <p:cNvPr id="32" name="Picture 31"/>
          <p:cNvPicPr>
            <a:picLocks noChangeAspect="1"/>
          </p:cNvPicPr>
          <p:nvPr/>
        </p:nvPicPr>
        <p:blipFill>
          <a:blip r:embed="rId17"/>
          <a:stretch>
            <a:fillRect/>
          </a:stretch>
        </p:blipFill>
        <p:spPr>
          <a:xfrm>
            <a:off x="4995976" y="5941541"/>
            <a:ext cx="2332344" cy="461422"/>
          </a:xfrm>
          <a:prstGeom prst="rect">
            <a:avLst/>
          </a:prstGeom>
        </p:spPr>
      </p:pic>
      <p:sp>
        <p:nvSpPr>
          <p:cNvPr id="33" name="Rectangle 32"/>
          <p:cNvSpPr/>
          <p:nvPr/>
        </p:nvSpPr>
        <p:spPr>
          <a:xfrm>
            <a:off x="367457" y="4492714"/>
            <a:ext cx="2476384" cy="461665"/>
          </a:xfrm>
          <a:prstGeom prst="rect">
            <a:avLst/>
          </a:prstGeom>
        </p:spPr>
        <p:txBody>
          <a:bodyPr wrap="none">
            <a:spAutoFit/>
          </a:bodyPr>
          <a:lstStyle/>
          <a:p>
            <a:r>
              <a:rPr lang="en-US" sz="2400" b="1" dirty="0">
                <a:solidFill>
                  <a:srgbClr val="C00000"/>
                </a:solidFill>
              </a:rPr>
              <a:t>Dipole interaction</a:t>
            </a:r>
            <a:endParaRPr lang="en-US" sz="2400" dirty="0"/>
          </a:p>
        </p:txBody>
      </p:sp>
      <mc:AlternateContent xmlns:mc="http://schemas.openxmlformats.org/markup-compatibility/2006" xmlns:a14="http://schemas.microsoft.com/office/drawing/2010/main">
        <mc:Choice Requires="a14">
          <p:sp>
            <p:nvSpPr>
              <p:cNvPr id="34" name="Rectangle 33"/>
              <p:cNvSpPr/>
              <p:nvPr/>
            </p:nvSpPr>
            <p:spPr>
              <a:xfrm>
                <a:off x="6631720" y="3238828"/>
                <a:ext cx="2155004" cy="461665"/>
              </a:xfrm>
              <a:prstGeom prst="rect">
                <a:avLst/>
              </a:prstGeom>
            </p:spPr>
            <p:txBody>
              <a:bodyPr wrap="square">
                <a:spAutoFit/>
              </a:bodyPr>
              <a:lstStyle/>
              <a:p>
                <a:r>
                  <a:rPr lang="en-US" sz="1200" dirty="0"/>
                  <a:t>(</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𝑞</m:t>
                        </m:r>
                      </m:e>
                      <m:sub>
                        <m:r>
                          <a:rPr lang="en-US" sz="1200" i="1">
                            <a:latin typeface="Cambria Math" panose="02040503050406030204" pitchFamily="18" charset="0"/>
                          </a:rPr>
                          <m:t>0</m:t>
                        </m:r>
                      </m:sub>
                    </m:sSub>
                  </m:oMath>
                </a14:m>
                <a:r>
                  <a:rPr lang="en-US" sz="1200" dirty="0"/>
                  <a:t>,</a:t>
                </a:r>
                <a14:m>
                  <m:oMath xmlns:m="http://schemas.openxmlformats.org/officeDocument/2006/math">
                    <m:sSub>
                      <m:sSubPr>
                        <m:ctrlPr>
                          <a:rPr lang="en-US" sz="1200" i="1" dirty="0">
                            <a:latin typeface="Cambria Math" panose="02040503050406030204" pitchFamily="18" charset="0"/>
                          </a:rPr>
                        </m:ctrlPr>
                      </m:sSubPr>
                      <m:e>
                        <m:r>
                          <a:rPr lang="en-US" sz="1200" i="1" dirty="0">
                            <a:latin typeface="Cambria Math" panose="02040503050406030204" pitchFamily="18" charset="0"/>
                          </a:rPr>
                          <m:t>𝑥</m:t>
                        </m:r>
                      </m:e>
                      <m:sub>
                        <m:r>
                          <a:rPr lang="en-US" sz="1200" i="1" dirty="0">
                            <a:latin typeface="Cambria Math" panose="02040503050406030204" pitchFamily="18" charset="0"/>
                          </a:rPr>
                          <m:t>0</m:t>
                        </m:r>
                      </m:sub>
                    </m:sSub>
                  </m:oMath>
                </a14:m>
                <a:r>
                  <a:rPr lang="en-US" sz="1200" dirty="0"/>
                  <a:t> being charge and off-set of the source)</a:t>
                </a:r>
              </a:p>
            </p:txBody>
          </p:sp>
        </mc:Choice>
        <mc:Fallback xmlns="">
          <p:sp>
            <p:nvSpPr>
              <p:cNvPr id="34" name="Rectangle 33"/>
              <p:cNvSpPr>
                <a:spLocks noRot="1" noChangeAspect="1" noMove="1" noResize="1" noEditPoints="1" noAdjustHandles="1" noChangeArrowheads="1" noChangeShapeType="1" noTextEdit="1"/>
              </p:cNvSpPr>
              <p:nvPr/>
            </p:nvSpPr>
            <p:spPr>
              <a:xfrm>
                <a:off x="6631720" y="3238828"/>
                <a:ext cx="2155004" cy="461665"/>
              </a:xfrm>
              <a:prstGeom prst="rect">
                <a:avLst/>
              </a:prstGeom>
              <a:blipFill>
                <a:blip r:embed="rId18"/>
                <a:stretch>
                  <a:fillRect l="-283" b="-9211"/>
                </a:stretch>
              </a:blipFill>
            </p:spPr>
            <p:txBody>
              <a:bodyPr/>
              <a:lstStyle/>
              <a:p>
                <a:r>
                  <a:rPr lang="en-US">
                    <a:noFill/>
                  </a:rPr>
                  <a:t> </a:t>
                </a:r>
              </a:p>
            </p:txBody>
          </p:sp>
        </mc:Fallback>
      </mc:AlternateContent>
    </p:spTree>
    <p:extLst>
      <p:ext uri="{BB962C8B-B14F-4D97-AF65-F5344CB8AC3E}">
        <p14:creationId xmlns:p14="http://schemas.microsoft.com/office/powerpoint/2010/main" val="342812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Floquet periodic field in </a:t>
                </a:r>
                <a14:m>
                  <m:oMath xmlns:m="http://schemas.openxmlformats.org/officeDocument/2006/math">
                    <m:r>
                      <a:rPr lang="en-US" b="0" i="1" smtClean="0">
                        <a:latin typeface="Cambria Math" panose="02040503050406030204" pitchFamily="18" charset="0"/>
                      </a:rPr>
                      <m:t>𝜋</m:t>
                    </m:r>
                  </m:oMath>
                </a14:m>
                <a:r>
                  <a:rPr lang="en-US" dirty="0"/>
                  <a:t>-mode cavities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377"/>
                </a:stretch>
              </a:blipFill>
            </p:spPr>
            <p:txBody>
              <a:bodyPr/>
              <a:lstStyle/>
              <a:p>
                <a:r>
                  <a:rPr lang="en-US">
                    <a:noFill/>
                  </a:rPr>
                  <a:t> </a:t>
                </a:r>
              </a:p>
            </p:txBody>
          </p:sp>
        </mc:Fallback>
      </mc:AlternateContent>
      <p:pic>
        <p:nvPicPr>
          <p:cNvPr id="3" name="Immagine 3">
            <a:extLst>
              <a:ext uri="{FF2B5EF4-FFF2-40B4-BE49-F238E27FC236}">
                <a16:creationId xmlns:a16="http://schemas.microsoft.com/office/drawing/2014/main" id="{CFAA0CD6-CB0D-4865-A5B9-694BA82B4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9200" y="89496"/>
            <a:ext cx="1993490" cy="1071168"/>
          </a:xfrm>
          <a:prstGeom prst="rect">
            <a:avLst/>
          </a:prstGeom>
        </p:spPr>
      </p:pic>
      <p:pic>
        <p:nvPicPr>
          <p:cNvPr id="4" name="Immagine 4">
            <a:extLst>
              <a:ext uri="{FF2B5EF4-FFF2-40B4-BE49-F238E27FC236}">
                <a16:creationId xmlns:a16="http://schemas.microsoft.com/office/drawing/2014/main" id="{EE5613AB-3524-4409-947F-C65E3D28FF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8853" y="300395"/>
            <a:ext cx="845435" cy="272201"/>
          </a:xfrm>
          <a:prstGeom prst="rect">
            <a:avLst/>
          </a:prstGeom>
        </p:spPr>
      </p:pic>
      <p:pic>
        <p:nvPicPr>
          <p:cNvPr id="5" name="Immagine 5">
            <a:extLst>
              <a:ext uri="{FF2B5EF4-FFF2-40B4-BE49-F238E27FC236}">
                <a16:creationId xmlns:a16="http://schemas.microsoft.com/office/drawing/2014/main" id="{8A79F81F-1B97-4EF9-8569-8EC0DDA534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12" y="67371"/>
            <a:ext cx="630605" cy="739989"/>
          </a:xfrm>
          <a:prstGeom prst="rect">
            <a:avLst/>
          </a:prstGeom>
        </p:spPr>
      </p:pic>
      <p:pic>
        <p:nvPicPr>
          <p:cNvPr id="6" name="Immagine 6">
            <a:extLst>
              <a:ext uri="{FF2B5EF4-FFF2-40B4-BE49-F238E27FC236}">
                <a16:creationId xmlns:a16="http://schemas.microsoft.com/office/drawing/2014/main" id="{54421220-11B8-41AE-B720-F0EAAEDE82E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14804" y="242271"/>
            <a:ext cx="771377" cy="390188"/>
          </a:xfrm>
          <a:prstGeom prst="rect">
            <a:avLst/>
          </a:prstGeom>
        </p:spPr>
      </p:pic>
      <p:pic>
        <p:nvPicPr>
          <p:cNvPr id="7" name="Picture 6"/>
          <p:cNvPicPr>
            <a:picLocks noChangeAspect="1"/>
          </p:cNvPicPr>
          <p:nvPr/>
        </p:nvPicPr>
        <p:blipFill>
          <a:blip r:embed="rId7"/>
          <a:stretch>
            <a:fillRect/>
          </a:stretch>
        </p:blipFill>
        <p:spPr>
          <a:xfrm>
            <a:off x="7125538" y="2141010"/>
            <a:ext cx="4612335" cy="746505"/>
          </a:xfrm>
          <a:prstGeom prst="rect">
            <a:avLst/>
          </a:prstGeom>
          <a:ln w="28575">
            <a:solidFill>
              <a:srgbClr val="00B050"/>
            </a:solidFill>
          </a:ln>
        </p:spPr>
      </p:pic>
      <mc:AlternateContent xmlns:mc="http://schemas.openxmlformats.org/markup-compatibility/2006" xmlns:a14="http://schemas.microsoft.com/office/drawing/2010/main">
        <mc:Choice Requires="a14">
          <p:sp>
            <p:nvSpPr>
              <p:cNvPr id="10" name="TextBox 9"/>
              <p:cNvSpPr txBox="1"/>
              <p:nvPr/>
            </p:nvSpPr>
            <p:spPr>
              <a:xfrm>
                <a:off x="814804" y="1775599"/>
                <a:ext cx="600428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Floquet expansion of the longitudinal field on axis</a:t>
                </a:r>
              </a:p>
              <a:p>
                <a:pPr marL="285750" indent="-285750">
                  <a:buFont typeface="Arial" panose="020B0604020202020204" pitchFamily="34" charset="0"/>
                  <a:buChar char="•"/>
                </a:pPr>
                <a:r>
                  <a:rPr lang="en-US" dirty="0"/>
                  <a:t>The fundamental harmonic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 is resonant with the beam and provides acceleration</a:t>
                </a:r>
              </a:p>
              <a:p>
                <a:pPr marL="285750" indent="-285750">
                  <a:buFont typeface="Arial" panose="020B0604020202020204" pitchFamily="34" charset="0"/>
                  <a:buChar char="•"/>
                </a:pPr>
                <a:r>
                  <a:rPr lang="en-US" dirty="0"/>
                  <a:t>The non-synchronous harmonics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&gt;1</m:t>
                    </m:r>
                  </m:oMath>
                </a14:m>
                <a:r>
                  <a:rPr lang="en-US" dirty="0"/>
                  <a:t>) provide transverse focusing</a:t>
                </a:r>
              </a:p>
            </p:txBody>
          </p:sp>
        </mc:Choice>
        <mc:Fallback xmlns="">
          <p:sp>
            <p:nvSpPr>
              <p:cNvPr id="10" name="TextBox 9"/>
              <p:cNvSpPr txBox="1">
                <a:spLocks noRot="1" noChangeAspect="1" noMove="1" noResize="1" noEditPoints="1" noAdjustHandles="1" noChangeArrowheads="1" noChangeShapeType="1" noTextEdit="1"/>
              </p:cNvSpPr>
              <p:nvPr/>
            </p:nvSpPr>
            <p:spPr>
              <a:xfrm>
                <a:off x="814804" y="1775599"/>
                <a:ext cx="6004285" cy="1477328"/>
              </a:xfrm>
              <a:prstGeom prst="rect">
                <a:avLst/>
              </a:prstGeom>
              <a:blipFill rotWithShape="0">
                <a:blip r:embed="rId10"/>
                <a:stretch>
                  <a:fillRect l="-711" t="-2058" b="-5350"/>
                </a:stretch>
              </a:blipFill>
            </p:spPr>
            <p:txBody>
              <a:bodyPr/>
              <a:lstStyle/>
              <a:p>
                <a:r>
                  <a:rPr lang="en-US">
                    <a:noFill/>
                  </a:rPr>
                  <a:t> </a:t>
                </a:r>
              </a:p>
            </p:txBody>
          </p:sp>
        </mc:Fallback>
      </mc:AlternateContent>
      <p:sp>
        <p:nvSpPr>
          <p:cNvPr id="11" name="TextBox 10"/>
          <p:cNvSpPr txBox="1"/>
          <p:nvPr/>
        </p:nvSpPr>
        <p:spPr>
          <a:xfrm>
            <a:off x="838200" y="3517016"/>
            <a:ext cx="5486400" cy="369651"/>
          </a:xfrm>
          <a:prstGeom prst="rect">
            <a:avLst/>
          </a:prstGeom>
          <a:noFill/>
        </p:spPr>
        <p:txBody>
          <a:bodyPr wrap="square" rtlCol="0">
            <a:spAutoFit/>
          </a:bodyPr>
          <a:lstStyle/>
          <a:p>
            <a:r>
              <a:rPr lang="en-US" b="1" dirty="0">
                <a:solidFill>
                  <a:srgbClr val="00B050"/>
                </a:solidFill>
              </a:rPr>
              <a:t>Averaged radial force and focusing strength parameter</a:t>
            </a:r>
          </a:p>
        </p:txBody>
      </p:sp>
      <mc:AlternateContent xmlns:mc="http://schemas.openxmlformats.org/markup-compatibility/2006" xmlns:a14="http://schemas.microsoft.com/office/drawing/2010/main">
        <mc:Choice Requires="a14">
          <p:sp>
            <p:nvSpPr>
              <p:cNvPr id="12" name="TextBox 11"/>
              <p:cNvSpPr txBox="1"/>
              <p:nvPr/>
            </p:nvSpPr>
            <p:spPr>
              <a:xfrm>
                <a:off x="6512639" y="3917912"/>
                <a:ext cx="522523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The averaged force in the transverse plane depends on the squared field: second order focusing effects</a:t>
                </a:r>
              </a:p>
              <a:p>
                <a:pPr marL="285750" indent="-285750">
                  <a:buFont typeface="Arial" panose="020B0604020202020204" pitchFamily="34" charset="0"/>
                  <a:buChar char="•"/>
                </a:pPr>
                <a:r>
                  <a:rPr lang="en-US" dirty="0"/>
                  <a:t>Typically </a:t>
                </a:r>
                <a14:m>
                  <m:oMath xmlns:m="http://schemas.openxmlformats.org/officeDocument/2006/math">
                    <m:r>
                      <a:rPr lang="en-US" i="1">
                        <a:latin typeface="Cambria Math" panose="02040503050406030204" pitchFamily="18" charset="0"/>
                      </a:rPr>
                      <m:t>𝜂</m:t>
                    </m:r>
                    <m:r>
                      <a:rPr lang="en-US" i="1">
                        <a:latin typeface="Cambria Math" panose="02040503050406030204" pitchFamily="18" charset="0"/>
                      </a:rPr>
                      <m:t>≈1</m:t>
                    </m:r>
                  </m:oMath>
                </a14:m>
                <a:r>
                  <a:rPr lang="en-US" dirty="0"/>
                  <a:t> for SW structures and </a:t>
                </a:r>
                <a14:m>
                  <m:oMath xmlns:m="http://schemas.openxmlformats.org/officeDocument/2006/math">
                    <m:r>
                      <a:rPr lang="en-US" i="1">
                        <a:latin typeface="Cambria Math" panose="02040503050406030204" pitchFamily="18" charset="0"/>
                      </a:rPr>
                      <m:t>𝜂</m:t>
                    </m:r>
                    <m:r>
                      <a:rPr lang="en-US" i="1">
                        <a:latin typeface="Cambria Math" panose="02040503050406030204" pitchFamily="18" charset="0"/>
                      </a:rPr>
                      <m:t>≈0</m:t>
                    </m:r>
                  </m:oMath>
                </a14:m>
                <a:r>
                  <a:rPr lang="en-US" dirty="0"/>
                  <a:t> for TW structures (no backward propagating wave)</a:t>
                </a:r>
              </a:p>
            </p:txBody>
          </p:sp>
        </mc:Choice>
        <mc:Fallback xmlns="">
          <p:sp>
            <p:nvSpPr>
              <p:cNvPr id="12" name="TextBox 11"/>
              <p:cNvSpPr txBox="1">
                <a:spLocks noRot="1" noChangeAspect="1" noMove="1" noResize="1" noEditPoints="1" noAdjustHandles="1" noChangeArrowheads="1" noChangeShapeType="1" noTextEdit="1"/>
              </p:cNvSpPr>
              <p:nvPr/>
            </p:nvSpPr>
            <p:spPr>
              <a:xfrm>
                <a:off x="6512639" y="3917912"/>
                <a:ext cx="5225234" cy="1477328"/>
              </a:xfrm>
              <a:prstGeom prst="rect">
                <a:avLst/>
              </a:prstGeom>
              <a:blipFill rotWithShape="0">
                <a:blip r:embed="rId11"/>
                <a:stretch>
                  <a:fillRect l="-699" t="-2479" r="-1748" b="-5785"/>
                </a:stretch>
              </a:blipFill>
            </p:spPr>
            <p:txBody>
              <a:bodyPr/>
              <a:lstStyle/>
              <a:p>
                <a:r>
                  <a:rPr lang="en-US">
                    <a:noFill/>
                  </a:rPr>
                  <a:t> </a:t>
                </a:r>
              </a:p>
            </p:txBody>
          </p:sp>
        </mc:Fallback>
      </mc:AlternateContent>
      <p:pic>
        <p:nvPicPr>
          <p:cNvPr id="13" name="Picture 12"/>
          <p:cNvPicPr>
            <a:picLocks noChangeAspect="1"/>
          </p:cNvPicPr>
          <p:nvPr/>
        </p:nvPicPr>
        <p:blipFill>
          <a:blip r:embed="rId12"/>
          <a:stretch>
            <a:fillRect/>
          </a:stretch>
        </p:blipFill>
        <p:spPr>
          <a:xfrm>
            <a:off x="905918" y="6045458"/>
            <a:ext cx="4315233" cy="679846"/>
          </a:xfrm>
          <a:prstGeom prst="rect">
            <a:avLst/>
          </a:prstGeom>
        </p:spPr>
      </p:pic>
      <p:sp>
        <p:nvSpPr>
          <p:cNvPr id="14" name="Slide Number Placeholder 13"/>
          <p:cNvSpPr>
            <a:spLocks noGrp="1"/>
          </p:cNvSpPr>
          <p:nvPr>
            <p:ph type="sldNum" sz="quarter" idx="12"/>
          </p:nvPr>
        </p:nvSpPr>
        <p:spPr/>
        <p:txBody>
          <a:bodyPr/>
          <a:lstStyle/>
          <a:p>
            <a:fld id="{B0ABD492-962D-437F-97CB-CF7C3516B0BF}" type="slidenum">
              <a:rPr lang="en-US" smtClean="0"/>
              <a:t>19</a:t>
            </a:fld>
            <a:endParaRPr lang="en-US"/>
          </a:p>
        </p:txBody>
      </p:sp>
      <p:pic>
        <p:nvPicPr>
          <p:cNvPr id="15" name="Picture 22">
            <a:extLst>
              <a:ext uri="{FF2B5EF4-FFF2-40B4-BE49-F238E27FC236}">
                <a16:creationId xmlns:a16="http://schemas.microsoft.com/office/drawing/2014/main" id="{BF21E2DA-4AB9-47C3-AD55-9A2D01273DD2}"/>
              </a:ext>
            </a:extLst>
          </p:cNvPr>
          <p:cNvPicPr>
            <a:picLocks noChangeAspect="1"/>
          </p:cNvPicPr>
          <p:nvPr/>
        </p:nvPicPr>
        <p:blipFill>
          <a:blip r:embed="rId13"/>
          <a:stretch>
            <a:fillRect/>
          </a:stretch>
        </p:blipFill>
        <p:spPr>
          <a:xfrm>
            <a:off x="905918" y="5199835"/>
            <a:ext cx="5382110" cy="679846"/>
          </a:xfrm>
          <a:prstGeom prst="rect">
            <a:avLst/>
          </a:prstGeom>
        </p:spPr>
      </p:pic>
      <p:pic>
        <p:nvPicPr>
          <p:cNvPr id="16" name="Immagine 15">
            <a:extLst>
              <a:ext uri="{FF2B5EF4-FFF2-40B4-BE49-F238E27FC236}">
                <a16:creationId xmlns:a16="http://schemas.microsoft.com/office/drawing/2014/main" id="{5E430473-1596-4D80-8DE4-BB2624B4EF87}"/>
              </a:ext>
            </a:extLst>
          </p:cNvPr>
          <p:cNvPicPr>
            <a:picLocks noChangeAspect="1"/>
          </p:cNvPicPr>
          <p:nvPr/>
        </p:nvPicPr>
        <p:blipFill>
          <a:blip r:embed="rId14"/>
          <a:stretch>
            <a:fillRect/>
          </a:stretch>
        </p:blipFill>
        <p:spPr>
          <a:xfrm>
            <a:off x="1036818" y="4017964"/>
            <a:ext cx="3011308" cy="836245"/>
          </a:xfrm>
          <a:prstGeom prst="rect">
            <a:avLst/>
          </a:prstGeom>
        </p:spPr>
      </p:pic>
    </p:spTree>
    <p:extLst>
      <p:ext uri="{BB962C8B-B14F-4D97-AF65-F5344CB8AC3E}">
        <p14:creationId xmlns:p14="http://schemas.microsoft.com/office/powerpoint/2010/main" val="248194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C8F545-C8F3-4A27-B4AE-964F0A1A7BDE}"/>
              </a:ext>
            </a:extLst>
          </p:cNvPr>
          <p:cNvSpPr>
            <a:spLocks noGrp="1"/>
          </p:cNvSpPr>
          <p:nvPr>
            <p:ph type="title"/>
          </p:nvPr>
        </p:nvSpPr>
        <p:spPr/>
        <p:txBody>
          <a:bodyPr/>
          <a:lstStyle/>
          <a:p>
            <a:r>
              <a:rPr lang="en-US" dirty="0"/>
              <a:t>The Projects of the Collaboration</a:t>
            </a:r>
          </a:p>
        </p:txBody>
      </p:sp>
      <p:sp>
        <p:nvSpPr>
          <p:cNvPr id="6" name="CasellaDiTesto 5">
            <a:extLst>
              <a:ext uri="{FF2B5EF4-FFF2-40B4-BE49-F238E27FC236}">
                <a16:creationId xmlns:a16="http://schemas.microsoft.com/office/drawing/2014/main" id="{D2E22531-E474-40B8-8FF8-C99AECFAB550}"/>
              </a:ext>
            </a:extLst>
          </p:cNvPr>
          <p:cNvSpPr txBox="1"/>
          <p:nvPr/>
        </p:nvSpPr>
        <p:spPr>
          <a:xfrm>
            <a:off x="553720" y="1420362"/>
            <a:ext cx="9258436" cy="646331"/>
          </a:xfrm>
          <a:prstGeom prst="rect">
            <a:avLst/>
          </a:prstGeom>
          <a:noFill/>
        </p:spPr>
        <p:txBody>
          <a:bodyPr wrap="square">
            <a:spAutoFit/>
          </a:bodyPr>
          <a:lstStyle/>
          <a:p>
            <a:pPr marL="285750" indent="-285750">
              <a:buFont typeface="Arial" panose="020B0604020202020204" pitchFamily="34" charset="0"/>
              <a:buChar char="•"/>
            </a:pPr>
            <a:r>
              <a:rPr lang="en-US" dirty="0"/>
              <a:t>The “Cryo-rf” collaboration joins universities, laboratories and research institutes in the fields of </a:t>
            </a:r>
            <a:r>
              <a:rPr lang="en-US" i="1" dirty="0"/>
              <a:t>accelerators</a:t>
            </a:r>
            <a:r>
              <a:rPr lang="en-US" dirty="0"/>
              <a:t> and </a:t>
            </a:r>
            <a:r>
              <a:rPr lang="en-US" i="1" dirty="0"/>
              <a:t>beam physics</a:t>
            </a:r>
          </a:p>
        </p:txBody>
      </p:sp>
      <p:sp>
        <p:nvSpPr>
          <p:cNvPr id="22" name="Segnaposto numero diapositiva 21">
            <a:extLst>
              <a:ext uri="{FF2B5EF4-FFF2-40B4-BE49-F238E27FC236}">
                <a16:creationId xmlns:a16="http://schemas.microsoft.com/office/drawing/2014/main" id="{99214780-D71B-4EDA-B5B5-AEE53E54C985}"/>
              </a:ext>
            </a:extLst>
          </p:cNvPr>
          <p:cNvSpPr>
            <a:spLocks noGrp="1"/>
          </p:cNvSpPr>
          <p:nvPr>
            <p:ph type="sldNum" sz="quarter" idx="12"/>
          </p:nvPr>
        </p:nvSpPr>
        <p:spPr/>
        <p:txBody>
          <a:bodyPr/>
          <a:lstStyle/>
          <a:p>
            <a:fld id="{62EE6E3B-1986-4A06-9D04-53EACBB36779}" type="slidenum">
              <a:rPr lang="en-US" smtClean="0"/>
              <a:t>2</a:t>
            </a:fld>
            <a:endParaRPr lang="en-US"/>
          </a:p>
        </p:txBody>
      </p:sp>
      <p:grpSp>
        <p:nvGrpSpPr>
          <p:cNvPr id="9" name="Gruppo 8">
            <a:extLst>
              <a:ext uri="{FF2B5EF4-FFF2-40B4-BE49-F238E27FC236}">
                <a16:creationId xmlns:a16="http://schemas.microsoft.com/office/drawing/2014/main" id="{FB96F088-4B25-4EE4-9D83-7E3F6C038895}"/>
              </a:ext>
            </a:extLst>
          </p:cNvPr>
          <p:cNvGrpSpPr/>
          <p:nvPr/>
        </p:nvGrpSpPr>
        <p:grpSpPr>
          <a:xfrm>
            <a:off x="6350773" y="4389795"/>
            <a:ext cx="5287507" cy="901468"/>
            <a:chOff x="6254719" y="4452557"/>
            <a:chExt cx="5287507" cy="901468"/>
          </a:xfrm>
        </p:grpSpPr>
        <p:pic>
          <p:nvPicPr>
            <p:cNvPr id="24" name="Immagine 23">
              <a:extLst>
                <a:ext uri="{FF2B5EF4-FFF2-40B4-BE49-F238E27FC236}">
                  <a16:creationId xmlns:a16="http://schemas.microsoft.com/office/drawing/2014/main" id="{26373CD9-8C15-4B25-8FF8-27ED82894E72}"/>
                </a:ext>
              </a:extLst>
            </p:cNvPr>
            <p:cNvPicPr>
              <a:picLocks noChangeAspect="1"/>
            </p:cNvPicPr>
            <p:nvPr/>
          </p:nvPicPr>
          <p:blipFill>
            <a:blip r:embed="rId3"/>
            <a:stretch>
              <a:fillRect/>
            </a:stretch>
          </p:blipFill>
          <p:spPr>
            <a:xfrm>
              <a:off x="6254719" y="4904355"/>
              <a:ext cx="5287507" cy="449670"/>
            </a:xfrm>
            <a:prstGeom prst="rect">
              <a:avLst/>
            </a:prstGeom>
          </p:spPr>
        </p:pic>
        <p:pic>
          <p:nvPicPr>
            <p:cNvPr id="26" name="Immagine 25">
              <a:extLst>
                <a:ext uri="{FF2B5EF4-FFF2-40B4-BE49-F238E27FC236}">
                  <a16:creationId xmlns:a16="http://schemas.microsoft.com/office/drawing/2014/main" id="{E7A009EA-758D-48A6-98B9-9A290120503A}"/>
                </a:ext>
              </a:extLst>
            </p:cNvPr>
            <p:cNvPicPr>
              <a:picLocks noChangeAspect="1"/>
            </p:cNvPicPr>
            <p:nvPr/>
          </p:nvPicPr>
          <p:blipFill>
            <a:blip r:embed="rId4"/>
            <a:stretch>
              <a:fillRect/>
            </a:stretch>
          </p:blipFill>
          <p:spPr>
            <a:xfrm>
              <a:off x="6254719" y="4452557"/>
              <a:ext cx="5035983" cy="412216"/>
            </a:xfrm>
            <a:prstGeom prst="rect">
              <a:avLst/>
            </a:prstGeom>
          </p:spPr>
        </p:pic>
      </p:grpSp>
      <p:grpSp>
        <p:nvGrpSpPr>
          <p:cNvPr id="32" name="Gruppo 31">
            <a:extLst>
              <a:ext uri="{FF2B5EF4-FFF2-40B4-BE49-F238E27FC236}">
                <a16:creationId xmlns:a16="http://schemas.microsoft.com/office/drawing/2014/main" id="{61CF12BE-446B-425A-91B2-2071B11538DA}"/>
              </a:ext>
            </a:extLst>
          </p:cNvPr>
          <p:cNvGrpSpPr/>
          <p:nvPr/>
        </p:nvGrpSpPr>
        <p:grpSpPr>
          <a:xfrm>
            <a:off x="2053194" y="2606130"/>
            <a:ext cx="8085611" cy="1560392"/>
            <a:chOff x="1199845" y="2264841"/>
            <a:chExt cx="8085611" cy="1560392"/>
          </a:xfrm>
        </p:grpSpPr>
        <p:grpSp>
          <p:nvGrpSpPr>
            <p:cNvPr id="29" name="Gruppo 28">
              <a:extLst>
                <a:ext uri="{FF2B5EF4-FFF2-40B4-BE49-F238E27FC236}">
                  <a16:creationId xmlns:a16="http://schemas.microsoft.com/office/drawing/2014/main" id="{7E9A5B7E-69C2-4CB4-913E-A877D7075794}"/>
                </a:ext>
              </a:extLst>
            </p:cNvPr>
            <p:cNvGrpSpPr/>
            <p:nvPr/>
          </p:nvGrpSpPr>
          <p:grpSpPr>
            <a:xfrm>
              <a:off x="1199845" y="2264841"/>
              <a:ext cx="7758961" cy="1560392"/>
              <a:chOff x="1210005" y="2209156"/>
              <a:chExt cx="7758961" cy="1560392"/>
            </a:xfrm>
          </p:grpSpPr>
          <p:pic>
            <p:nvPicPr>
              <p:cNvPr id="5" name="Immagine 4">
                <a:extLst>
                  <a:ext uri="{FF2B5EF4-FFF2-40B4-BE49-F238E27FC236}">
                    <a16:creationId xmlns:a16="http://schemas.microsoft.com/office/drawing/2014/main" id="{D234B70A-2E86-47FF-8E99-EC848FBAB39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950912" y="2256869"/>
                <a:ext cx="1129373" cy="571274"/>
              </a:xfrm>
              <a:prstGeom prst="rect">
                <a:avLst/>
              </a:prstGeom>
            </p:spPr>
          </p:pic>
          <p:pic>
            <p:nvPicPr>
              <p:cNvPr id="7" name="Immagine 6">
                <a:extLst>
                  <a:ext uri="{FF2B5EF4-FFF2-40B4-BE49-F238E27FC236}">
                    <a16:creationId xmlns:a16="http://schemas.microsoft.com/office/drawing/2014/main" id="{04B575FD-91FF-4A9F-A13E-9FCBF2C07D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0005" y="2361357"/>
                <a:ext cx="1125274" cy="362298"/>
              </a:xfrm>
              <a:prstGeom prst="rect">
                <a:avLst/>
              </a:prstGeom>
            </p:spPr>
          </p:pic>
          <p:pic>
            <p:nvPicPr>
              <p:cNvPr id="4" name="Immagine 3">
                <a:extLst>
                  <a:ext uri="{FF2B5EF4-FFF2-40B4-BE49-F238E27FC236}">
                    <a16:creationId xmlns:a16="http://schemas.microsoft.com/office/drawing/2014/main" id="{C54175AB-CD90-47E4-9C47-30DA391B4FB2}"/>
                  </a:ext>
                </a:extLst>
              </p:cNvPr>
              <p:cNvPicPr>
                <a:picLocks noChangeAspect="1"/>
              </p:cNvPicPr>
              <p:nvPr/>
            </p:nvPicPr>
            <p:blipFill>
              <a:blip r:embed="rId7"/>
              <a:stretch>
                <a:fillRect/>
              </a:stretch>
            </p:blipFill>
            <p:spPr>
              <a:xfrm>
                <a:off x="2654853" y="2270987"/>
                <a:ext cx="1725894" cy="543038"/>
              </a:xfrm>
              <a:prstGeom prst="rect">
                <a:avLst/>
              </a:prstGeom>
            </p:spPr>
          </p:pic>
          <p:pic>
            <p:nvPicPr>
              <p:cNvPr id="13" name="Immagine 12">
                <a:extLst>
                  <a:ext uri="{FF2B5EF4-FFF2-40B4-BE49-F238E27FC236}">
                    <a16:creationId xmlns:a16="http://schemas.microsoft.com/office/drawing/2014/main" id="{0E205DF8-6A71-4EF0-93F8-91EEC04A27A4}"/>
                  </a:ext>
                </a:extLst>
              </p:cNvPr>
              <p:cNvPicPr>
                <a:picLocks noChangeAspect="1"/>
              </p:cNvPicPr>
              <p:nvPr/>
            </p:nvPicPr>
            <p:blipFill>
              <a:blip r:embed="rId8"/>
              <a:stretch>
                <a:fillRect/>
              </a:stretch>
            </p:blipFill>
            <p:spPr>
              <a:xfrm>
                <a:off x="1301633" y="2867522"/>
                <a:ext cx="942018" cy="902026"/>
              </a:xfrm>
              <a:prstGeom prst="rect">
                <a:avLst/>
              </a:prstGeom>
            </p:spPr>
          </p:pic>
          <p:pic>
            <p:nvPicPr>
              <p:cNvPr id="15" name="Immagine 14">
                <a:extLst>
                  <a:ext uri="{FF2B5EF4-FFF2-40B4-BE49-F238E27FC236}">
                    <a16:creationId xmlns:a16="http://schemas.microsoft.com/office/drawing/2014/main" id="{2E4A7E8A-C4CE-409A-86FE-FE8D3F862D83}"/>
                  </a:ext>
                </a:extLst>
              </p:cNvPr>
              <p:cNvPicPr>
                <a:picLocks noChangeAspect="1"/>
              </p:cNvPicPr>
              <p:nvPr/>
            </p:nvPicPr>
            <p:blipFill>
              <a:blip r:embed="rId9"/>
              <a:stretch>
                <a:fillRect/>
              </a:stretch>
            </p:blipFill>
            <p:spPr>
              <a:xfrm>
                <a:off x="6882912" y="2967787"/>
                <a:ext cx="2086054" cy="700599"/>
              </a:xfrm>
              <a:prstGeom prst="rect">
                <a:avLst/>
              </a:prstGeom>
            </p:spPr>
          </p:pic>
          <p:pic>
            <p:nvPicPr>
              <p:cNvPr id="19" name="Immagine 18">
                <a:extLst>
                  <a:ext uri="{FF2B5EF4-FFF2-40B4-BE49-F238E27FC236}">
                    <a16:creationId xmlns:a16="http://schemas.microsoft.com/office/drawing/2014/main" id="{5525B5EA-6009-4A75-A8D2-68E6756C338C}"/>
                  </a:ext>
                </a:extLst>
              </p:cNvPr>
              <p:cNvPicPr>
                <a:picLocks noChangeAspect="1"/>
              </p:cNvPicPr>
              <p:nvPr/>
            </p:nvPicPr>
            <p:blipFill>
              <a:blip r:embed="rId10"/>
              <a:stretch>
                <a:fillRect/>
              </a:stretch>
            </p:blipFill>
            <p:spPr>
              <a:xfrm>
                <a:off x="4775243" y="2802869"/>
                <a:ext cx="1922815" cy="937171"/>
              </a:xfrm>
              <a:prstGeom prst="rect">
                <a:avLst/>
              </a:prstGeom>
            </p:spPr>
          </p:pic>
          <p:pic>
            <p:nvPicPr>
              <p:cNvPr id="21" name="Immagine 20">
                <a:extLst>
                  <a:ext uri="{FF2B5EF4-FFF2-40B4-BE49-F238E27FC236}">
                    <a16:creationId xmlns:a16="http://schemas.microsoft.com/office/drawing/2014/main" id="{3180C0B2-3201-4F7C-86EA-2BAED2786DC3}"/>
                  </a:ext>
                </a:extLst>
              </p:cNvPr>
              <p:cNvPicPr>
                <a:picLocks noChangeAspect="1"/>
              </p:cNvPicPr>
              <p:nvPr/>
            </p:nvPicPr>
            <p:blipFill>
              <a:blip r:embed="rId11"/>
              <a:stretch>
                <a:fillRect/>
              </a:stretch>
            </p:blipFill>
            <p:spPr>
              <a:xfrm>
                <a:off x="2520770" y="3047990"/>
                <a:ext cx="1994059" cy="514121"/>
              </a:xfrm>
              <a:prstGeom prst="rect">
                <a:avLst/>
              </a:prstGeom>
            </p:spPr>
          </p:pic>
          <p:pic>
            <p:nvPicPr>
              <p:cNvPr id="11" name="Immagine 10">
                <a:extLst>
                  <a:ext uri="{FF2B5EF4-FFF2-40B4-BE49-F238E27FC236}">
                    <a16:creationId xmlns:a16="http://schemas.microsoft.com/office/drawing/2014/main" id="{8AA8C14B-7122-4158-AD81-58E8B3C3AD17}"/>
                  </a:ext>
                </a:extLst>
              </p:cNvPr>
              <p:cNvPicPr>
                <a:picLocks noChangeAspect="1"/>
              </p:cNvPicPr>
              <p:nvPr/>
            </p:nvPicPr>
            <p:blipFill>
              <a:blip r:embed="rId12"/>
              <a:stretch>
                <a:fillRect/>
              </a:stretch>
            </p:blipFill>
            <p:spPr>
              <a:xfrm>
                <a:off x="4744666" y="2209156"/>
                <a:ext cx="1983971" cy="666699"/>
              </a:xfrm>
              <a:prstGeom prst="rect">
                <a:avLst/>
              </a:prstGeom>
            </p:spPr>
          </p:pic>
        </p:grpSp>
        <p:pic>
          <p:nvPicPr>
            <p:cNvPr id="31" name="Immagine 30">
              <a:extLst>
                <a:ext uri="{FF2B5EF4-FFF2-40B4-BE49-F238E27FC236}">
                  <a16:creationId xmlns:a16="http://schemas.microsoft.com/office/drawing/2014/main" id="{47C8CB14-B5E9-4F98-9089-A6A76EFC2F27}"/>
                </a:ext>
              </a:extLst>
            </p:cNvPr>
            <p:cNvPicPr>
              <a:picLocks noChangeAspect="1"/>
            </p:cNvPicPr>
            <p:nvPr/>
          </p:nvPicPr>
          <p:blipFill>
            <a:blip r:embed="rId13"/>
            <a:stretch>
              <a:fillRect/>
            </a:stretch>
          </p:blipFill>
          <p:spPr>
            <a:xfrm>
              <a:off x="8455516" y="2327031"/>
              <a:ext cx="829940" cy="572878"/>
            </a:xfrm>
            <a:prstGeom prst="rect">
              <a:avLst/>
            </a:prstGeom>
          </p:spPr>
        </p:pic>
      </p:grpSp>
      <p:sp>
        <p:nvSpPr>
          <p:cNvPr id="20" name="CasellaDiTesto 19">
            <a:extLst>
              <a:ext uri="{FF2B5EF4-FFF2-40B4-BE49-F238E27FC236}">
                <a16:creationId xmlns:a16="http://schemas.microsoft.com/office/drawing/2014/main" id="{442CC256-7740-49FF-90D5-C66DDE38A1E3}"/>
              </a:ext>
            </a:extLst>
          </p:cNvPr>
          <p:cNvSpPr txBox="1"/>
          <p:nvPr/>
        </p:nvSpPr>
        <p:spPr>
          <a:xfrm>
            <a:off x="553720" y="5328838"/>
            <a:ext cx="10368280" cy="646331"/>
          </a:xfrm>
          <a:prstGeom prst="rect">
            <a:avLst/>
          </a:prstGeom>
          <a:noFill/>
        </p:spPr>
        <p:txBody>
          <a:bodyPr wrap="square">
            <a:spAutoFit/>
          </a:bodyPr>
          <a:lstStyle/>
          <a:p>
            <a:pPr marL="285750" indent="-285750">
              <a:buFont typeface="Arial" panose="020B0604020202020204" pitchFamily="34" charset="0"/>
              <a:buChar char="•"/>
            </a:pPr>
            <a:r>
              <a:rPr lang="en-US" dirty="0"/>
              <a:t>Our group, from department SBAI*, mainly contributes to </a:t>
            </a:r>
            <a:r>
              <a:rPr lang="en-US" b="1" dirty="0"/>
              <a:t>beam dynamics</a:t>
            </a:r>
            <a:r>
              <a:rPr lang="en-US" dirty="0"/>
              <a:t> studies with special dedication to </a:t>
            </a:r>
            <a:r>
              <a:rPr lang="en-US" i="1" dirty="0"/>
              <a:t>collective effects</a:t>
            </a:r>
          </a:p>
        </p:txBody>
      </p:sp>
      <p:sp>
        <p:nvSpPr>
          <p:cNvPr id="23" name="CasellaDiTesto 22">
            <a:extLst>
              <a:ext uri="{FF2B5EF4-FFF2-40B4-BE49-F238E27FC236}">
                <a16:creationId xmlns:a16="http://schemas.microsoft.com/office/drawing/2014/main" id="{D885603C-441C-4CBC-916A-ABDC7DF9F69F}"/>
              </a:ext>
            </a:extLst>
          </p:cNvPr>
          <p:cNvSpPr txBox="1"/>
          <p:nvPr/>
        </p:nvSpPr>
        <p:spPr>
          <a:xfrm>
            <a:off x="6303148" y="5678341"/>
            <a:ext cx="4932259" cy="307777"/>
          </a:xfrm>
          <a:prstGeom prst="rect">
            <a:avLst/>
          </a:prstGeom>
          <a:noFill/>
        </p:spPr>
        <p:txBody>
          <a:bodyPr wrap="square">
            <a:spAutoFit/>
          </a:bodyPr>
          <a:lstStyle/>
          <a:p>
            <a:r>
              <a:rPr lang="en-US" sz="1400" dirty="0"/>
              <a:t>(*SBAI</a:t>
            </a:r>
            <a:r>
              <a:rPr lang="en-US" sz="1400" i="1" dirty="0"/>
              <a:t> = Department of basic and applied science for engineering</a:t>
            </a:r>
            <a:r>
              <a:rPr lang="en-US" sz="1400" dirty="0"/>
              <a:t>)</a:t>
            </a:r>
            <a:endParaRPr lang="en-US" sz="1400" i="1" dirty="0"/>
          </a:p>
        </p:txBody>
      </p:sp>
      <mc:AlternateContent xmlns:mc="http://schemas.openxmlformats.org/markup-compatibility/2006" xmlns:a14="http://schemas.microsoft.com/office/drawing/2010/main">
        <mc:Choice Requires="a14">
          <p:sp>
            <p:nvSpPr>
              <p:cNvPr id="25" name="CasellaDiTesto 24">
                <a:extLst>
                  <a:ext uri="{FF2B5EF4-FFF2-40B4-BE49-F238E27FC236}">
                    <a16:creationId xmlns:a16="http://schemas.microsoft.com/office/drawing/2014/main" id="{3D211A4F-06C7-4A17-BEF6-1636F282E641}"/>
                  </a:ext>
                </a:extLst>
              </p:cNvPr>
              <p:cNvSpPr txBox="1"/>
              <p:nvPr/>
            </p:nvSpPr>
            <p:spPr>
              <a:xfrm>
                <a:off x="553720" y="4276777"/>
                <a:ext cx="5715000" cy="923330"/>
              </a:xfrm>
              <a:prstGeom prst="rect">
                <a:avLst/>
              </a:prstGeom>
              <a:noFill/>
            </p:spPr>
            <p:txBody>
              <a:bodyPr wrap="square">
                <a:spAutoFit/>
              </a:bodyPr>
              <a:lstStyle/>
              <a:p>
                <a:pPr marL="285750" indent="-285750">
                  <a:buFont typeface="Arial" panose="020B0604020202020204" pitchFamily="34" charset="0"/>
                  <a:buChar char="•"/>
                </a:pPr>
                <a:r>
                  <a:rPr lang="en-US" dirty="0"/>
                  <a:t>Main initiatives:</a:t>
                </a:r>
              </a:p>
              <a:p>
                <a:pPr marL="742950" lvl="1" indent="-285750">
                  <a:buFont typeface="Wingdings" panose="05000000000000000000" pitchFamily="2" charset="2"/>
                  <a:buChar char="q"/>
                </a:pPr>
                <a:r>
                  <a:rPr lang="en-US" dirty="0"/>
                  <a:t>Compact high brilliance </a:t>
                </a:r>
                <a:r>
                  <a:rPr lang="en-US" b="1" dirty="0"/>
                  <a:t>radiation sources</a:t>
                </a:r>
                <a:r>
                  <a:rPr lang="en-US" dirty="0"/>
                  <a:t> (FEL, ICS)</a:t>
                </a:r>
              </a:p>
              <a:p>
                <a:pPr marL="742950" lvl="1" indent="-285750">
                  <a:buFont typeface="Wingdings" panose="05000000000000000000" pitchFamily="2" charset="2"/>
                  <a:buChar char="q"/>
                </a:pPr>
                <a:r>
                  <a:rPr lang="en-US" dirty="0" err="1"/>
                  <a:t>TeV</a:t>
                </a:r>
                <a:r>
                  <a:rPr lang="en-US" dirty="0"/>
                  <a:t>-class high luminosity </a:t>
                </a:r>
                <a14:m>
                  <m:oMath xmlns:m="http://schemas.openxmlformats.org/officeDocument/2006/math">
                    <m:sSup>
                      <m:sSupPr>
                        <m:ctrlPr>
                          <a:rPr lang="it-IT" b="0" i="1" dirty="0" smtClean="0">
                            <a:latin typeface="Cambria Math" panose="02040503050406030204" pitchFamily="18" charset="0"/>
                          </a:rPr>
                        </m:ctrlPr>
                      </m:sSupPr>
                      <m:e>
                        <m:r>
                          <a:rPr lang="en-US" i="1" dirty="0" smtClean="0">
                            <a:latin typeface="Cambria Math" panose="02040503050406030204" pitchFamily="18" charset="0"/>
                          </a:rPr>
                          <m:t>𝑒</m:t>
                        </m:r>
                      </m:e>
                      <m:sup>
                        <m:r>
                          <a:rPr lang="it-IT" b="0" i="1" dirty="0" smtClean="0">
                            <a:latin typeface="Cambria Math" panose="02040503050406030204" pitchFamily="18" charset="0"/>
                          </a:rPr>
                          <m:t>+</m:t>
                        </m:r>
                      </m:sup>
                    </m:sSup>
                    <m:sSup>
                      <m:sSupPr>
                        <m:ctrlPr>
                          <a:rPr lang="it-IT" b="0" i="1" dirty="0" smtClean="0">
                            <a:latin typeface="Cambria Math" panose="02040503050406030204" pitchFamily="18" charset="0"/>
                          </a:rPr>
                        </m:ctrlPr>
                      </m:sSupPr>
                      <m:e>
                        <m:r>
                          <a:rPr lang="en-US" i="1" dirty="0" smtClean="0">
                            <a:latin typeface="Cambria Math" panose="02040503050406030204" pitchFamily="18" charset="0"/>
                          </a:rPr>
                          <m:t>𝑒</m:t>
                        </m:r>
                      </m:e>
                      <m:sup>
                        <m:r>
                          <a:rPr lang="it-IT" b="0" i="1" dirty="0" smtClean="0">
                            <a:latin typeface="Cambria Math" panose="02040503050406030204" pitchFamily="18" charset="0"/>
                          </a:rPr>
                          <m:t>−</m:t>
                        </m:r>
                      </m:sup>
                    </m:sSup>
                  </m:oMath>
                </a14:m>
                <a:r>
                  <a:rPr lang="en-US" dirty="0"/>
                  <a:t> </a:t>
                </a:r>
                <a:r>
                  <a:rPr lang="en-US" b="1" dirty="0"/>
                  <a:t>linear colliders</a:t>
                </a:r>
              </a:p>
            </p:txBody>
          </p:sp>
        </mc:Choice>
        <mc:Fallback xmlns="">
          <p:sp>
            <p:nvSpPr>
              <p:cNvPr id="25" name="CasellaDiTesto 24">
                <a:extLst>
                  <a:ext uri="{FF2B5EF4-FFF2-40B4-BE49-F238E27FC236}">
                    <a16:creationId xmlns:a16="http://schemas.microsoft.com/office/drawing/2014/main" id="{3D211A4F-06C7-4A17-BEF6-1636F282E641}"/>
                  </a:ext>
                </a:extLst>
              </p:cNvPr>
              <p:cNvSpPr txBox="1">
                <a:spLocks noRot="1" noChangeAspect="1" noMove="1" noResize="1" noEditPoints="1" noAdjustHandles="1" noChangeArrowheads="1" noChangeShapeType="1" noTextEdit="1"/>
              </p:cNvSpPr>
              <p:nvPr/>
            </p:nvSpPr>
            <p:spPr>
              <a:xfrm>
                <a:off x="553720" y="4276777"/>
                <a:ext cx="5715000" cy="923330"/>
              </a:xfrm>
              <a:prstGeom prst="rect">
                <a:avLst/>
              </a:prstGeom>
              <a:blipFill>
                <a:blip r:embed="rId14"/>
                <a:stretch>
                  <a:fillRect l="-747" t="-3974" r="-534" b="-9934"/>
                </a:stretch>
              </a:blipFill>
            </p:spPr>
            <p:txBody>
              <a:bodyPr/>
              <a:lstStyle/>
              <a:p>
                <a:r>
                  <a:rPr lang="en-US">
                    <a:noFill/>
                  </a:rPr>
                  <a:t> </a:t>
                </a:r>
              </a:p>
            </p:txBody>
          </p:sp>
        </mc:Fallback>
      </mc:AlternateContent>
      <p:sp>
        <p:nvSpPr>
          <p:cNvPr id="27" name="CasellaDiTesto 26">
            <a:extLst>
              <a:ext uri="{FF2B5EF4-FFF2-40B4-BE49-F238E27FC236}">
                <a16:creationId xmlns:a16="http://schemas.microsoft.com/office/drawing/2014/main" id="{75D6138C-E87E-4C26-8EBD-84B6BE48C142}"/>
              </a:ext>
            </a:extLst>
          </p:cNvPr>
          <p:cNvSpPr txBox="1"/>
          <p:nvPr/>
        </p:nvSpPr>
        <p:spPr>
          <a:xfrm>
            <a:off x="553720" y="6067902"/>
            <a:ext cx="9258436" cy="646331"/>
          </a:xfrm>
          <a:prstGeom prst="rect">
            <a:avLst/>
          </a:prstGeom>
          <a:noFill/>
        </p:spPr>
        <p:txBody>
          <a:bodyPr wrap="square">
            <a:spAutoFit/>
          </a:bodyPr>
          <a:lstStyle/>
          <a:p>
            <a:pPr marL="285750" indent="-285750">
              <a:buFont typeface="Arial" panose="020B0604020202020204" pitchFamily="34" charset="0"/>
              <a:buChar char="•"/>
            </a:pPr>
            <a:r>
              <a:rPr lang="en-US" dirty="0"/>
              <a:t>The group is especially involved in two projects: </a:t>
            </a:r>
            <a:r>
              <a:rPr lang="en-US" i="1" dirty="0"/>
              <a:t>Stingray</a:t>
            </a:r>
            <a:r>
              <a:rPr lang="en-US" dirty="0"/>
              <a:t>, an ICS source and an ultra compact X-rays FEL (</a:t>
            </a:r>
            <a:r>
              <a:rPr lang="en-US" i="1" dirty="0"/>
              <a:t>UC-XFEL</a:t>
            </a:r>
            <a:r>
              <a:rPr lang="en-US" dirty="0"/>
              <a:t>)</a:t>
            </a:r>
          </a:p>
        </p:txBody>
      </p:sp>
      <p:sp>
        <p:nvSpPr>
          <p:cNvPr id="30" name="CasellaDiTesto 29">
            <a:extLst>
              <a:ext uri="{FF2B5EF4-FFF2-40B4-BE49-F238E27FC236}">
                <a16:creationId xmlns:a16="http://schemas.microsoft.com/office/drawing/2014/main" id="{32CCE944-B500-4A0C-AD31-60B6D1C1A169}"/>
              </a:ext>
            </a:extLst>
          </p:cNvPr>
          <p:cNvSpPr txBox="1"/>
          <p:nvPr/>
        </p:nvSpPr>
        <p:spPr>
          <a:xfrm>
            <a:off x="553720" y="2163072"/>
            <a:ext cx="10368280" cy="369332"/>
          </a:xfrm>
          <a:prstGeom prst="rect">
            <a:avLst/>
          </a:prstGeom>
          <a:noFill/>
        </p:spPr>
        <p:txBody>
          <a:bodyPr wrap="square">
            <a:spAutoFit/>
          </a:bodyPr>
          <a:lstStyle/>
          <a:p>
            <a:pPr marL="285750" indent="-285750">
              <a:buFont typeface="Arial" panose="020B0604020202020204" pitchFamily="34" charset="0"/>
              <a:buChar char="•"/>
            </a:pPr>
            <a:r>
              <a:rPr lang="en-US" dirty="0"/>
              <a:t>Realization of high brightness electron linac based facilities exploiting </a:t>
            </a:r>
            <a:r>
              <a:rPr lang="en-US" i="1" dirty="0"/>
              <a:t>advanced accelerator concepts</a:t>
            </a:r>
          </a:p>
        </p:txBody>
      </p:sp>
    </p:spTree>
    <p:extLst>
      <p:ext uri="{BB962C8B-B14F-4D97-AF65-F5344CB8AC3E}">
        <p14:creationId xmlns:p14="http://schemas.microsoft.com/office/powerpoint/2010/main" val="48327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5"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magine 6">
            <a:extLst>
              <a:ext uri="{FF2B5EF4-FFF2-40B4-BE49-F238E27FC236}">
                <a16:creationId xmlns:a16="http://schemas.microsoft.com/office/drawing/2014/main" id="{BDD314E5-CAA2-4B20-9AFE-3E26DBA83AF5}"/>
              </a:ext>
            </a:extLst>
          </p:cNvPr>
          <p:cNvPicPr>
            <a:picLocks noChangeAspect="1"/>
          </p:cNvPicPr>
          <p:nvPr/>
        </p:nvPicPr>
        <p:blipFill>
          <a:blip r:embed="rId3"/>
          <a:stretch>
            <a:fillRect/>
          </a:stretch>
        </p:blipFill>
        <p:spPr>
          <a:xfrm>
            <a:off x="6494962" y="5073188"/>
            <a:ext cx="2608148" cy="964259"/>
          </a:xfrm>
          <a:prstGeom prst="rect">
            <a:avLst/>
          </a:prstGeom>
        </p:spPr>
      </p:pic>
      <p:sp>
        <p:nvSpPr>
          <p:cNvPr id="2" name="Titolo 1">
            <a:extLst>
              <a:ext uri="{FF2B5EF4-FFF2-40B4-BE49-F238E27FC236}">
                <a16:creationId xmlns:a16="http://schemas.microsoft.com/office/drawing/2014/main" id="{8F6165BF-8B76-4F1D-9F3C-53F43CEE7560}"/>
              </a:ext>
            </a:extLst>
          </p:cNvPr>
          <p:cNvSpPr>
            <a:spLocks noGrp="1"/>
          </p:cNvSpPr>
          <p:nvPr>
            <p:ph type="title"/>
          </p:nvPr>
        </p:nvSpPr>
        <p:spPr/>
        <p:txBody>
          <a:bodyPr/>
          <a:lstStyle/>
          <a:p>
            <a:r>
              <a:rPr lang="en-US" dirty="0"/>
              <a:t>Single Particle Dynamics</a:t>
            </a:r>
          </a:p>
        </p:txBody>
      </p:sp>
      <p:sp>
        <p:nvSpPr>
          <p:cNvPr id="3" name="Segnaposto numero diapositiva 2">
            <a:extLst>
              <a:ext uri="{FF2B5EF4-FFF2-40B4-BE49-F238E27FC236}">
                <a16:creationId xmlns:a16="http://schemas.microsoft.com/office/drawing/2014/main" id="{1A103867-EA2A-4806-84A2-0C18866908FF}"/>
              </a:ext>
            </a:extLst>
          </p:cNvPr>
          <p:cNvSpPr>
            <a:spLocks noGrp="1"/>
          </p:cNvSpPr>
          <p:nvPr>
            <p:ph type="sldNum" sz="quarter" idx="12"/>
          </p:nvPr>
        </p:nvSpPr>
        <p:spPr/>
        <p:txBody>
          <a:bodyPr/>
          <a:lstStyle/>
          <a:p>
            <a:fld id="{B44FA575-3D7D-408B-85CD-8563F185712B}" type="slidenum">
              <a:rPr lang="en-US" smtClean="0">
                <a:solidFill>
                  <a:schemeClr val="tx1"/>
                </a:solidFill>
              </a:rPr>
              <a:t>20</a:t>
            </a:fld>
            <a:endParaRPr lang="en-US">
              <a:solidFill>
                <a:schemeClr val="tx1"/>
              </a:solidFill>
            </a:endParaRPr>
          </a:p>
        </p:txBody>
      </p:sp>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F33DCB58-3E3F-4EFB-B279-FB3D2F75FC0C}"/>
                  </a:ext>
                </a:extLst>
              </p:cNvPr>
              <p:cNvSpPr txBox="1"/>
              <p:nvPr/>
            </p:nvSpPr>
            <p:spPr>
              <a:xfrm>
                <a:off x="592740" y="1298575"/>
                <a:ext cx="5073945" cy="1200329"/>
              </a:xfrm>
              <a:prstGeom prst="rect">
                <a:avLst/>
              </a:prstGeom>
              <a:noFill/>
            </p:spPr>
            <p:txBody>
              <a:bodyPr wrap="square" rtlCol="0">
                <a:spAutoFit/>
              </a:bodyPr>
              <a:lstStyle/>
              <a:p>
                <a:r>
                  <a:rPr lang="en-US" b="1" dirty="0" err="1">
                    <a:solidFill>
                      <a:srgbClr val="C00000"/>
                    </a:solidFill>
                  </a:rPr>
                  <a:t>Linac</a:t>
                </a:r>
                <a:r>
                  <a:rPr lang="en-US" b="1" dirty="0">
                    <a:solidFill>
                      <a:srgbClr val="C00000"/>
                    </a:solidFill>
                  </a:rPr>
                  <a:t> layout</a:t>
                </a:r>
              </a:p>
              <a:p>
                <a:pPr marL="285750" indent="-285750">
                  <a:buFont typeface="Arial" panose="020B0604020202020204" pitchFamily="34" charset="0"/>
                  <a:buChar char="•"/>
                </a:pPr>
                <a:r>
                  <a:rPr lang="en-US" dirty="0"/>
                  <a:t>Sequence of </a:t>
                </a:r>
                <a:r>
                  <a:rPr lang="en-US" b="1" dirty="0"/>
                  <a:t>accelerating structures</a:t>
                </a:r>
                <a:r>
                  <a:rPr lang="en-US" dirty="0"/>
                  <a:t> separated by field-free regions</a:t>
                </a:r>
              </a:p>
              <a:p>
                <a:pPr marL="285750" indent="-285750">
                  <a:buFont typeface="Arial" panose="020B0604020202020204" pitchFamily="34" charset="0"/>
                  <a:buChar char="•"/>
                </a:pPr>
                <a:r>
                  <a:rPr lang="en-US" dirty="0"/>
                  <a:t>Smoothed energy </a:t>
                </a:r>
                <a:r>
                  <a:rPr lang="en-US" b="1" dirty="0"/>
                  <a:t>gradient</a:t>
                </a:r>
                <a:r>
                  <a:rPr lang="en-US" dirty="0"/>
                  <a:t> </a:t>
                </a:r>
                <a14:m>
                  <m:oMath xmlns:m="http://schemas.openxmlformats.org/officeDocument/2006/math">
                    <m:sSup>
                      <m:sSupPr>
                        <m:ctrlPr>
                          <a:rPr lang="it-IT" b="0" i="1" smtClean="0">
                            <a:latin typeface="Cambria Math" panose="02040503050406030204" pitchFamily="18" charset="0"/>
                          </a:rPr>
                        </m:ctrlPr>
                      </m:sSupPr>
                      <m:e>
                        <m:r>
                          <a:rPr lang="it-IT" b="0" i="1" smtClean="0">
                            <a:latin typeface="Cambria Math" panose="02040503050406030204" pitchFamily="18" charset="0"/>
                          </a:rPr>
                          <m:t>𝛾</m:t>
                        </m:r>
                      </m:e>
                      <m:sup>
                        <m:r>
                          <a:rPr lang="it-IT" b="0" i="1" smtClean="0">
                            <a:latin typeface="Cambria Math" panose="02040503050406030204" pitchFamily="18" charset="0"/>
                          </a:rPr>
                          <m:t>′</m:t>
                        </m:r>
                      </m:sup>
                    </m:sSup>
                    <m:r>
                      <a:rPr lang="it-IT" b="0" i="1" smtClean="0">
                        <a:latin typeface="Cambria Math" panose="02040503050406030204" pitchFamily="18" charset="0"/>
                      </a:rPr>
                      <m:t>=</m:t>
                    </m:r>
                    <m:d>
                      <m:dPr>
                        <m:begChr m:val="⟨"/>
                        <m:endChr m:val="⟩"/>
                        <m:ctrlPr>
                          <a:rPr lang="it-IT" b="0" i="1" smtClean="0">
                            <a:latin typeface="Cambria Math" panose="02040503050406030204" pitchFamily="18" charset="0"/>
                          </a:rPr>
                        </m:ctrlPr>
                      </m:dPr>
                      <m:e>
                        <m:r>
                          <a:rPr lang="it-IT" b="0" i="1" smtClean="0">
                            <a:latin typeface="Cambria Math" panose="02040503050406030204" pitchFamily="18" charset="0"/>
                          </a:rPr>
                          <m:t>𝑒</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𝐸</m:t>
                            </m:r>
                          </m:e>
                          <m:sub>
                            <m:r>
                              <a:rPr lang="it-IT" b="0" i="1" smtClean="0">
                                <a:latin typeface="Cambria Math" panose="02040503050406030204" pitchFamily="18" charset="0"/>
                              </a:rPr>
                              <m:t>𝑧</m:t>
                            </m:r>
                          </m:sub>
                        </m:sSub>
                      </m:e>
                    </m:d>
                    <m:r>
                      <a:rPr lang="it-IT" b="0" i="1" smtClean="0">
                        <a:latin typeface="Cambria Math" panose="02040503050406030204" pitchFamily="18" charset="0"/>
                      </a:rPr>
                      <m:t>/</m:t>
                    </m:r>
                    <m:r>
                      <a:rPr lang="it-IT" b="0" i="1" smtClean="0">
                        <a:latin typeface="Cambria Math" panose="02040503050406030204" pitchFamily="18" charset="0"/>
                      </a:rPr>
                      <m:t>𝑚</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𝑐</m:t>
                        </m:r>
                      </m:e>
                      <m:sup>
                        <m:r>
                          <a:rPr lang="it-IT" b="0" i="1" smtClean="0">
                            <a:latin typeface="Cambria Math" panose="02040503050406030204" pitchFamily="18" charset="0"/>
                          </a:rPr>
                          <m:t>2</m:t>
                        </m:r>
                      </m:sup>
                    </m:sSup>
                  </m:oMath>
                </a14:m>
                <a:endParaRPr lang="en-US" dirty="0"/>
              </a:p>
            </p:txBody>
          </p:sp>
        </mc:Choice>
        <mc:Fallback xmlns="">
          <p:sp>
            <p:nvSpPr>
              <p:cNvPr id="22" name="CasellaDiTesto 21">
                <a:extLst>
                  <a:ext uri="{FF2B5EF4-FFF2-40B4-BE49-F238E27FC236}">
                    <a16:creationId xmlns:a16="http://schemas.microsoft.com/office/drawing/2014/main" id="{F33DCB58-3E3F-4EFB-B279-FB3D2F75FC0C}"/>
                  </a:ext>
                </a:extLst>
              </p:cNvPr>
              <p:cNvSpPr txBox="1">
                <a:spLocks noRot="1" noChangeAspect="1" noMove="1" noResize="1" noEditPoints="1" noAdjustHandles="1" noChangeArrowheads="1" noChangeShapeType="1" noTextEdit="1"/>
              </p:cNvSpPr>
              <p:nvPr/>
            </p:nvSpPr>
            <p:spPr>
              <a:xfrm>
                <a:off x="592740" y="1298575"/>
                <a:ext cx="5073945" cy="1200329"/>
              </a:xfrm>
              <a:prstGeom prst="rect">
                <a:avLst/>
              </a:prstGeom>
              <a:blipFill>
                <a:blip r:embed="rId4"/>
                <a:stretch>
                  <a:fillRect l="-960" t="-2538" r="-1801" b="-7107"/>
                </a:stretch>
              </a:blipFill>
            </p:spPr>
            <p:txBody>
              <a:bodyPr/>
              <a:lstStyle/>
              <a:p>
                <a:r>
                  <a:rPr lang="en-US">
                    <a:noFill/>
                  </a:rPr>
                  <a:t> </a:t>
                </a:r>
              </a:p>
            </p:txBody>
          </p:sp>
        </mc:Fallback>
      </mc:AlternateContent>
      <p:grpSp>
        <p:nvGrpSpPr>
          <p:cNvPr id="47" name="Gruppo 46">
            <a:extLst>
              <a:ext uri="{FF2B5EF4-FFF2-40B4-BE49-F238E27FC236}">
                <a16:creationId xmlns:a16="http://schemas.microsoft.com/office/drawing/2014/main" id="{E5929EA7-7C38-47D0-9F4C-CCB8FED44096}"/>
              </a:ext>
            </a:extLst>
          </p:cNvPr>
          <p:cNvGrpSpPr/>
          <p:nvPr/>
        </p:nvGrpSpPr>
        <p:grpSpPr>
          <a:xfrm>
            <a:off x="5902393" y="1227228"/>
            <a:ext cx="5589905" cy="1726684"/>
            <a:chOff x="5953311" y="3278069"/>
            <a:chExt cx="5589905" cy="1726684"/>
          </a:xfrm>
        </p:grpSpPr>
        <p:grpSp>
          <p:nvGrpSpPr>
            <p:cNvPr id="4" name="Group 47">
              <a:extLst>
                <a:ext uri="{FF2B5EF4-FFF2-40B4-BE49-F238E27FC236}">
                  <a16:creationId xmlns:a16="http://schemas.microsoft.com/office/drawing/2014/main" id="{DFA727BF-4243-4675-819A-684867DA31B0}"/>
                </a:ext>
              </a:extLst>
            </p:cNvPr>
            <p:cNvGrpSpPr/>
            <p:nvPr/>
          </p:nvGrpSpPr>
          <p:grpSpPr>
            <a:xfrm>
              <a:off x="5953311" y="3278069"/>
              <a:ext cx="5589905" cy="1726684"/>
              <a:chOff x="5535317" y="1929089"/>
              <a:chExt cx="5589905" cy="1726684"/>
            </a:xfrm>
          </p:grpSpPr>
          <p:grpSp>
            <p:nvGrpSpPr>
              <p:cNvPr id="5" name="Gruppo 32">
                <a:extLst>
                  <a:ext uri="{FF2B5EF4-FFF2-40B4-BE49-F238E27FC236}">
                    <a16:creationId xmlns:a16="http://schemas.microsoft.com/office/drawing/2014/main" id="{2B20EDE9-49F7-4DB0-914C-39064D91143A}"/>
                  </a:ext>
                </a:extLst>
              </p:cNvPr>
              <p:cNvGrpSpPr/>
              <p:nvPr/>
            </p:nvGrpSpPr>
            <p:grpSpPr>
              <a:xfrm>
                <a:off x="5535317" y="1929089"/>
                <a:ext cx="5589905" cy="1706976"/>
                <a:chOff x="2016491" y="4550934"/>
                <a:chExt cx="5589905" cy="1706976"/>
              </a:xfrm>
            </p:grpSpPr>
            <p:grpSp>
              <p:nvGrpSpPr>
                <p:cNvPr id="9" name="Gruppo 10">
                  <a:extLst>
                    <a:ext uri="{FF2B5EF4-FFF2-40B4-BE49-F238E27FC236}">
                      <a16:creationId xmlns:a16="http://schemas.microsoft.com/office/drawing/2014/main" id="{7D786859-3741-4151-9760-760AFD3EB372}"/>
                    </a:ext>
                  </a:extLst>
                </p:cNvPr>
                <p:cNvGrpSpPr/>
                <p:nvPr/>
              </p:nvGrpSpPr>
              <p:grpSpPr>
                <a:xfrm>
                  <a:off x="2016491" y="4550934"/>
                  <a:ext cx="5589905" cy="1706976"/>
                  <a:chOff x="131445" y="3220246"/>
                  <a:chExt cx="5589905" cy="1706976"/>
                </a:xfrm>
              </p:grpSpPr>
              <mc:AlternateContent xmlns:mc="http://schemas.openxmlformats.org/markup-compatibility/2006" xmlns:a14="http://schemas.microsoft.com/office/drawing/2010/main">
                <mc:Choice Requires="a14">
                  <p:sp>
                    <p:nvSpPr>
                      <p:cNvPr id="15" name="CasellaDiTesto 11">
                        <a:extLst>
                          <a:ext uri="{FF2B5EF4-FFF2-40B4-BE49-F238E27FC236}">
                            <a16:creationId xmlns:a16="http://schemas.microsoft.com/office/drawing/2014/main" id="{64176E2C-DDF9-4212-9FCA-C010497D7C8C}"/>
                          </a:ext>
                        </a:extLst>
                      </p:cNvPr>
                      <p:cNvSpPr txBox="1"/>
                      <p:nvPr/>
                    </p:nvSpPr>
                    <p:spPr>
                      <a:xfrm>
                        <a:off x="5342869" y="3940809"/>
                        <a:ext cx="22326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400" b="0" i="1" smtClean="0">
                                  <a:solidFill>
                                    <a:schemeClr val="tx1"/>
                                  </a:solidFill>
                                  <a:latin typeface="Cambria Math" panose="02040503050406030204" pitchFamily="18" charset="0"/>
                                </a:rPr>
                                <m:t>𝑧</m:t>
                              </m:r>
                            </m:oMath>
                          </m:oMathPara>
                        </a14:m>
                        <a:endParaRPr lang="en-US" sz="2400" dirty="0">
                          <a:solidFill>
                            <a:schemeClr val="tx1"/>
                          </a:solidFill>
                        </a:endParaRPr>
                      </a:p>
                    </p:txBody>
                  </p:sp>
                </mc:Choice>
                <mc:Fallback xmlns="">
                  <p:sp>
                    <p:nvSpPr>
                      <p:cNvPr id="15" name="CasellaDiTesto 11">
                        <a:extLst>
                          <a:ext uri="{FF2B5EF4-FFF2-40B4-BE49-F238E27FC236}">
                            <a16:creationId xmlns:a16="http://schemas.microsoft.com/office/drawing/2014/main" id="{64176E2C-DDF9-4212-9FCA-C010497D7C8C}"/>
                          </a:ext>
                        </a:extLst>
                      </p:cNvPr>
                      <p:cNvSpPr txBox="1">
                        <a:spLocks noRot="1" noChangeAspect="1" noMove="1" noResize="1" noEditPoints="1" noAdjustHandles="1" noChangeArrowheads="1" noChangeShapeType="1" noTextEdit="1"/>
                      </p:cNvSpPr>
                      <p:nvPr/>
                    </p:nvSpPr>
                    <p:spPr>
                      <a:xfrm>
                        <a:off x="5342869" y="3940809"/>
                        <a:ext cx="223266" cy="369332"/>
                      </a:xfrm>
                      <a:prstGeom prst="rect">
                        <a:avLst/>
                      </a:prstGeom>
                      <a:blipFill>
                        <a:blip r:embed="rId5"/>
                        <a:stretch>
                          <a:fillRect l="-16216" r="-16216"/>
                        </a:stretch>
                      </a:blipFill>
                    </p:spPr>
                    <p:txBody>
                      <a:bodyPr/>
                      <a:lstStyle/>
                      <a:p>
                        <a:r>
                          <a:rPr lang="en-US">
                            <a:noFill/>
                          </a:rPr>
                          <a:t> </a:t>
                        </a:r>
                      </a:p>
                    </p:txBody>
                  </p:sp>
                </mc:Fallback>
              </mc:AlternateContent>
              <p:cxnSp>
                <p:nvCxnSpPr>
                  <p:cNvPr id="16" name="Connettore 2 12">
                    <a:extLst>
                      <a:ext uri="{FF2B5EF4-FFF2-40B4-BE49-F238E27FC236}">
                        <a16:creationId xmlns:a16="http://schemas.microsoft.com/office/drawing/2014/main" id="{EE4B46C1-D636-4CE1-8E95-462C8B1F99A1}"/>
                      </a:ext>
                    </a:extLst>
                  </p:cNvPr>
                  <p:cNvCxnSpPr>
                    <a:cxnSpLocks/>
                  </p:cNvCxnSpPr>
                  <p:nvPr/>
                </p:nvCxnSpPr>
                <p:spPr>
                  <a:xfrm>
                    <a:off x="131445" y="4342133"/>
                    <a:ext cx="5589905" cy="0"/>
                  </a:xfrm>
                  <a:prstGeom prst="straightConnector1">
                    <a:avLst/>
                  </a:prstGeom>
                  <a:ln w="28575">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17" name="Connettore 2 14">
                    <a:extLst>
                      <a:ext uri="{FF2B5EF4-FFF2-40B4-BE49-F238E27FC236}">
                        <a16:creationId xmlns:a16="http://schemas.microsoft.com/office/drawing/2014/main" id="{62F18B71-611E-4CD8-8A31-4040289F4F43}"/>
                      </a:ext>
                    </a:extLst>
                  </p:cNvPr>
                  <p:cNvCxnSpPr>
                    <a:cxnSpLocks/>
                  </p:cNvCxnSpPr>
                  <p:nvPr/>
                </p:nvCxnSpPr>
                <p:spPr>
                  <a:xfrm rot="16200000">
                    <a:off x="466928" y="4107632"/>
                    <a:ext cx="1639181" cy="0"/>
                  </a:xfrm>
                  <a:prstGeom prst="straightConnector1">
                    <a:avLst/>
                  </a:prstGeom>
                  <a:ln w="28575">
                    <a:solidFill>
                      <a:schemeClr val="tx1"/>
                    </a:solidFill>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8" name="CasellaDiTesto 15">
                        <a:extLst>
                          <a:ext uri="{FF2B5EF4-FFF2-40B4-BE49-F238E27FC236}">
                            <a16:creationId xmlns:a16="http://schemas.microsoft.com/office/drawing/2014/main" id="{EAE5AC53-3B3A-487B-823D-6216347ED67B}"/>
                          </a:ext>
                        </a:extLst>
                      </p:cNvPr>
                      <p:cNvSpPr txBox="1"/>
                      <p:nvPr/>
                    </p:nvSpPr>
                    <p:spPr>
                      <a:xfrm>
                        <a:off x="1353613" y="3220246"/>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400" b="0" i="1" smtClean="0">
                                  <a:solidFill>
                                    <a:schemeClr val="tx1"/>
                                  </a:solidFill>
                                  <a:latin typeface="Cambria Math" panose="02040503050406030204" pitchFamily="18" charset="0"/>
                                </a:rPr>
                                <m:t>𝑥</m:t>
                              </m:r>
                            </m:oMath>
                          </m:oMathPara>
                        </a14:m>
                        <a:endParaRPr lang="en-US" sz="2400" dirty="0">
                          <a:solidFill>
                            <a:schemeClr val="tx1"/>
                          </a:solidFill>
                        </a:endParaRPr>
                      </a:p>
                    </p:txBody>
                  </p:sp>
                </mc:Choice>
                <mc:Fallback xmlns="">
                  <p:sp>
                    <p:nvSpPr>
                      <p:cNvPr id="18" name="CasellaDiTesto 15">
                        <a:extLst>
                          <a:ext uri="{FF2B5EF4-FFF2-40B4-BE49-F238E27FC236}">
                            <a16:creationId xmlns:a16="http://schemas.microsoft.com/office/drawing/2014/main" id="{EAE5AC53-3B3A-487B-823D-6216347ED67B}"/>
                          </a:ext>
                        </a:extLst>
                      </p:cNvPr>
                      <p:cNvSpPr txBox="1">
                        <a:spLocks noRot="1" noChangeAspect="1" noMove="1" noResize="1" noEditPoints="1" noAdjustHandles="1" noChangeArrowheads="1" noChangeShapeType="1" noTextEdit="1"/>
                      </p:cNvSpPr>
                      <p:nvPr/>
                    </p:nvSpPr>
                    <p:spPr>
                      <a:xfrm>
                        <a:off x="1353613" y="3220246"/>
                        <a:ext cx="241733" cy="369332"/>
                      </a:xfrm>
                      <a:prstGeom prst="rect">
                        <a:avLst/>
                      </a:prstGeom>
                      <a:blipFill>
                        <a:blip r:embed="rId6"/>
                        <a:stretch>
                          <a:fillRect l="-15000" r="-15000"/>
                        </a:stretch>
                      </a:blipFill>
                    </p:spPr>
                    <p:txBody>
                      <a:bodyPr/>
                      <a:lstStyle/>
                      <a:p>
                        <a:r>
                          <a:rPr lang="en-US">
                            <a:noFill/>
                          </a:rPr>
                          <a:t> </a:t>
                        </a:r>
                      </a:p>
                    </p:txBody>
                  </p:sp>
                </mc:Fallback>
              </mc:AlternateContent>
              <p:sp>
                <p:nvSpPr>
                  <p:cNvPr id="19" name="Rettangolo 16">
                    <a:extLst>
                      <a:ext uri="{FF2B5EF4-FFF2-40B4-BE49-F238E27FC236}">
                        <a16:creationId xmlns:a16="http://schemas.microsoft.com/office/drawing/2014/main" id="{DE0D34AE-4833-49F2-9811-C86DF0A2E255}"/>
                      </a:ext>
                    </a:extLst>
                  </p:cNvPr>
                  <p:cNvSpPr/>
                  <p:nvPr/>
                </p:nvSpPr>
                <p:spPr>
                  <a:xfrm>
                    <a:off x="2370976" y="4118819"/>
                    <a:ext cx="936822" cy="450845"/>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ttangolo 17">
                    <a:extLst>
                      <a:ext uri="{FF2B5EF4-FFF2-40B4-BE49-F238E27FC236}">
                        <a16:creationId xmlns:a16="http://schemas.microsoft.com/office/drawing/2014/main" id="{96529203-A2F6-4404-9D2C-BB17804E4CE7}"/>
                      </a:ext>
                    </a:extLst>
                  </p:cNvPr>
                  <p:cNvSpPr/>
                  <p:nvPr/>
                </p:nvSpPr>
                <p:spPr>
                  <a:xfrm>
                    <a:off x="4073164" y="4118819"/>
                    <a:ext cx="936822" cy="450845"/>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ttangolo 18">
                    <a:extLst>
                      <a:ext uri="{FF2B5EF4-FFF2-40B4-BE49-F238E27FC236}">
                        <a16:creationId xmlns:a16="http://schemas.microsoft.com/office/drawing/2014/main" id="{482DC232-49AE-4579-819E-C59820A41DAA}"/>
                      </a:ext>
                    </a:extLst>
                  </p:cNvPr>
                  <p:cNvSpPr/>
                  <p:nvPr/>
                </p:nvSpPr>
                <p:spPr>
                  <a:xfrm>
                    <a:off x="1314329" y="4118819"/>
                    <a:ext cx="936822" cy="450845"/>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Ovale 23">
                  <a:extLst>
                    <a:ext uri="{FF2B5EF4-FFF2-40B4-BE49-F238E27FC236}">
                      <a16:creationId xmlns:a16="http://schemas.microsoft.com/office/drawing/2014/main" id="{8BBB09D3-572F-4F50-82ED-CEB7824116EC}"/>
                    </a:ext>
                  </a:extLst>
                </p:cNvPr>
                <p:cNvSpPr/>
                <p:nvPr/>
              </p:nvSpPr>
              <p:spPr>
                <a:xfrm>
                  <a:off x="2731592" y="5552670"/>
                  <a:ext cx="396434" cy="2403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uppo 31">
                  <a:extLst>
                    <a:ext uri="{FF2B5EF4-FFF2-40B4-BE49-F238E27FC236}">
                      <a16:creationId xmlns:a16="http://schemas.microsoft.com/office/drawing/2014/main" id="{C84AB8F7-79D0-47E0-B50A-F3F060400A94}"/>
                    </a:ext>
                  </a:extLst>
                </p:cNvPr>
                <p:cNvGrpSpPr/>
                <p:nvPr/>
              </p:nvGrpSpPr>
              <p:grpSpPr>
                <a:xfrm>
                  <a:off x="5385258" y="5494672"/>
                  <a:ext cx="421241" cy="73650"/>
                  <a:chOff x="5366208" y="5503642"/>
                  <a:chExt cx="421241" cy="73650"/>
                </a:xfrm>
              </p:grpSpPr>
              <p:sp>
                <p:nvSpPr>
                  <p:cNvPr id="12" name="Ovale 28">
                    <a:extLst>
                      <a:ext uri="{FF2B5EF4-FFF2-40B4-BE49-F238E27FC236}">
                        <a16:creationId xmlns:a16="http://schemas.microsoft.com/office/drawing/2014/main" id="{3DCC9281-0B39-4CCD-9664-9549CA3A32F2}"/>
                      </a:ext>
                    </a:extLst>
                  </p:cNvPr>
                  <p:cNvSpPr/>
                  <p:nvPr/>
                </p:nvSpPr>
                <p:spPr>
                  <a:xfrm>
                    <a:off x="5366208" y="5505230"/>
                    <a:ext cx="68802" cy="72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e 29">
                    <a:extLst>
                      <a:ext uri="{FF2B5EF4-FFF2-40B4-BE49-F238E27FC236}">
                        <a16:creationId xmlns:a16="http://schemas.microsoft.com/office/drawing/2014/main" id="{DAB53540-1CFA-4DC3-B2AE-B5063FCE70BD}"/>
                      </a:ext>
                    </a:extLst>
                  </p:cNvPr>
                  <p:cNvSpPr/>
                  <p:nvPr/>
                </p:nvSpPr>
                <p:spPr>
                  <a:xfrm>
                    <a:off x="5542426" y="5505230"/>
                    <a:ext cx="68802" cy="72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e 30">
                    <a:extLst>
                      <a:ext uri="{FF2B5EF4-FFF2-40B4-BE49-F238E27FC236}">
                        <a16:creationId xmlns:a16="http://schemas.microsoft.com/office/drawing/2014/main" id="{C8F19DE6-030E-42A8-814D-95320A010F64}"/>
                      </a:ext>
                    </a:extLst>
                  </p:cNvPr>
                  <p:cNvSpPr/>
                  <p:nvPr/>
                </p:nvSpPr>
                <p:spPr>
                  <a:xfrm>
                    <a:off x="5718647" y="5503642"/>
                    <a:ext cx="68802" cy="72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mc:AlternateContent xmlns:mc="http://schemas.openxmlformats.org/markup-compatibility/2006" xmlns:a14="http://schemas.microsoft.com/office/drawing/2010/main">
            <mc:Choice Requires="a14">
              <p:sp>
                <p:nvSpPr>
                  <p:cNvPr id="6" name="TextBox 38">
                    <a:extLst>
                      <a:ext uri="{FF2B5EF4-FFF2-40B4-BE49-F238E27FC236}">
                        <a16:creationId xmlns:a16="http://schemas.microsoft.com/office/drawing/2014/main" id="{380FA0A0-A879-4CEB-B107-8E2C2C92214A}"/>
                      </a:ext>
                    </a:extLst>
                  </p:cNvPr>
                  <p:cNvSpPr txBox="1"/>
                  <p:nvPr/>
                </p:nvSpPr>
                <p:spPr>
                  <a:xfrm>
                    <a:off x="5800190" y="2658058"/>
                    <a:ext cx="909424" cy="272767"/>
                  </a:xfrm>
                  <a:prstGeom prst="rect">
                    <a:avLst/>
                  </a:prstGeom>
                  <a:noFill/>
                </p:spPr>
                <p:txBody>
                  <a:bodyPr wrap="square" rtlCol="0">
                    <a:spAutoFit/>
                  </a:bodyPr>
                  <a:lstStyle/>
                  <a:p>
                    <a14:m>
                      <m:oMath xmlns:m="http://schemas.openxmlformats.org/officeDocument/2006/math">
                        <m:sSup>
                          <m:sSupPr>
                            <m:ctrlPr>
                              <a:rPr lang="en-US" sz="1200" b="1" i="1" smtClean="0">
                                <a:solidFill>
                                  <a:schemeClr val="tx1"/>
                                </a:solidFill>
                                <a:latin typeface="Cambria Math" panose="02040503050406030204" pitchFamily="18" charset="0"/>
                              </a:rPr>
                            </m:ctrlPr>
                          </m:sSupPr>
                          <m:e>
                            <m:r>
                              <a:rPr lang="en-US" sz="1200" b="1" i="0" smtClean="0">
                                <a:solidFill>
                                  <a:schemeClr val="tx1"/>
                                </a:solidFill>
                                <a:latin typeface="Cambria Math" panose="02040503050406030204" pitchFamily="18" charset="0"/>
                              </a:rPr>
                              <m:t>𝐞</m:t>
                            </m:r>
                          </m:e>
                          <m:sup>
                            <m:r>
                              <a:rPr lang="en-US" sz="1200" b="1" i="0" smtClean="0">
                                <a:solidFill>
                                  <a:schemeClr val="tx1"/>
                                </a:solidFill>
                                <a:latin typeface="Cambria Math" panose="02040503050406030204" pitchFamily="18" charset="0"/>
                              </a:rPr>
                              <m:t>−</m:t>
                            </m:r>
                          </m:sup>
                        </m:sSup>
                      </m:oMath>
                    </a14:m>
                    <a:r>
                      <a:rPr lang="en-US" sz="1100" b="1" dirty="0">
                        <a:solidFill>
                          <a:schemeClr val="tx1"/>
                        </a:solidFill>
                      </a:rPr>
                      <a:t> beam</a:t>
                    </a:r>
                  </a:p>
                </p:txBody>
              </p:sp>
            </mc:Choice>
            <mc:Fallback xmlns="">
              <p:sp>
                <p:nvSpPr>
                  <p:cNvPr id="39" name="TextBox 38"/>
                  <p:cNvSpPr txBox="1">
                    <a:spLocks noRot="1" noChangeAspect="1" noMove="1" noResize="1" noEditPoints="1" noAdjustHandles="1" noChangeArrowheads="1" noChangeShapeType="1" noTextEdit="1"/>
                  </p:cNvSpPr>
                  <p:nvPr/>
                </p:nvSpPr>
                <p:spPr>
                  <a:xfrm>
                    <a:off x="5800190" y="2658058"/>
                    <a:ext cx="909424" cy="272767"/>
                  </a:xfrm>
                  <a:prstGeom prst="rect">
                    <a:avLst/>
                  </a:prstGeom>
                  <a:blipFill rotWithShape="0">
                    <a:blip r:embed="rId8"/>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39">
                    <a:extLst>
                      <a:ext uri="{FF2B5EF4-FFF2-40B4-BE49-F238E27FC236}">
                        <a16:creationId xmlns:a16="http://schemas.microsoft.com/office/drawing/2014/main" id="{C201E599-E316-4431-87BA-1376225FD607}"/>
                      </a:ext>
                    </a:extLst>
                  </p:cNvPr>
                  <p:cNvSpPr txBox="1"/>
                  <p:nvPr/>
                </p:nvSpPr>
                <p:spPr>
                  <a:xfrm>
                    <a:off x="8028807" y="3383006"/>
                    <a:ext cx="1359376" cy="272767"/>
                  </a:xfrm>
                  <a:prstGeom prst="rect">
                    <a:avLst/>
                  </a:prstGeom>
                  <a:noFill/>
                </p:spPr>
                <p:txBody>
                  <a:bodyPr wrap="square" rtlCol="0">
                    <a:spAutoFit/>
                  </a:bodyPr>
                  <a:lstStyle/>
                  <a:p>
                    <a14:m>
                      <m:oMath xmlns:m="http://schemas.openxmlformats.org/officeDocument/2006/math">
                        <m:r>
                          <a:rPr lang="en-US" sz="1200" b="1" i="0" smtClean="0">
                            <a:solidFill>
                              <a:schemeClr val="tx1"/>
                            </a:solidFill>
                            <a:latin typeface="Cambria Math" panose="02040503050406030204" pitchFamily="18" charset="0"/>
                          </a:rPr>
                          <m:t>𝐍</m:t>
                        </m:r>
                      </m:oMath>
                    </a14:m>
                    <a:r>
                      <a:rPr lang="en-US" sz="1100" b="1" dirty="0">
                        <a:solidFill>
                          <a:schemeClr val="tx1"/>
                        </a:solidFill>
                      </a:rPr>
                      <a:t> </a:t>
                    </a:r>
                    <a:r>
                      <a:rPr lang="en-US" sz="1100" b="1" dirty="0" err="1">
                        <a:solidFill>
                          <a:schemeClr val="tx1"/>
                        </a:solidFill>
                      </a:rPr>
                      <a:t>linac</a:t>
                    </a:r>
                    <a:r>
                      <a:rPr lang="en-US" sz="1100" b="1" dirty="0">
                        <a:solidFill>
                          <a:schemeClr val="tx1"/>
                        </a:solidFill>
                      </a:rPr>
                      <a:t> sections</a:t>
                    </a:r>
                  </a:p>
                </p:txBody>
              </p:sp>
            </mc:Choice>
            <mc:Fallback xmlns="">
              <p:sp>
                <p:nvSpPr>
                  <p:cNvPr id="40" name="TextBox 39"/>
                  <p:cNvSpPr txBox="1">
                    <a:spLocks noRot="1" noChangeAspect="1" noMove="1" noResize="1" noEditPoints="1" noAdjustHandles="1" noChangeArrowheads="1" noChangeShapeType="1" noTextEdit="1"/>
                  </p:cNvSpPr>
                  <p:nvPr/>
                </p:nvSpPr>
                <p:spPr>
                  <a:xfrm>
                    <a:off x="8028807" y="3383006"/>
                    <a:ext cx="1359376" cy="272767"/>
                  </a:xfrm>
                  <a:prstGeom prst="rect">
                    <a:avLst/>
                  </a:prstGeom>
                  <a:blipFill rotWithShape="0">
                    <a:blip r:embed="rId9"/>
                    <a:stretch>
                      <a:fillRect b="-13333"/>
                    </a:stretch>
                  </a:blipFill>
                </p:spPr>
                <p:txBody>
                  <a:bodyPr/>
                  <a:lstStyle/>
                  <a:p>
                    <a:r>
                      <a:rPr lang="en-US">
                        <a:noFill/>
                      </a:rPr>
                      <a:t> </a:t>
                    </a:r>
                  </a:p>
                </p:txBody>
              </p:sp>
            </mc:Fallback>
          </mc:AlternateContent>
          <p:cxnSp>
            <p:nvCxnSpPr>
              <p:cNvPr id="8" name="Straight Arrow Connector 46">
                <a:extLst>
                  <a:ext uri="{FF2B5EF4-FFF2-40B4-BE49-F238E27FC236}">
                    <a16:creationId xmlns:a16="http://schemas.microsoft.com/office/drawing/2014/main" id="{FBFDAD7D-4ECC-4E19-9245-7C74A3136DBA}"/>
                  </a:ext>
                </a:extLst>
              </p:cNvPr>
              <p:cNvCxnSpPr/>
              <p:nvPr/>
            </p:nvCxnSpPr>
            <p:spPr>
              <a:xfrm>
                <a:off x="6733929" y="3383006"/>
                <a:ext cx="367992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39" name="Connettore 2 38">
              <a:extLst>
                <a:ext uri="{FF2B5EF4-FFF2-40B4-BE49-F238E27FC236}">
                  <a16:creationId xmlns:a16="http://schemas.microsoft.com/office/drawing/2014/main" id="{CC313A13-9491-4AD4-BDD7-E0C891E2749C}"/>
                </a:ext>
              </a:extLst>
            </p:cNvPr>
            <p:cNvCxnSpPr/>
            <p:nvPr/>
          </p:nvCxnSpPr>
          <p:spPr>
            <a:xfrm>
              <a:off x="7917389" y="4099983"/>
              <a:ext cx="146100" cy="0"/>
            </a:xfrm>
            <a:prstGeom prst="straightConnector1">
              <a:avLst/>
            </a:prstGeom>
            <a:ln>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40" name="Connettore 2 39">
              <a:extLst>
                <a:ext uri="{FF2B5EF4-FFF2-40B4-BE49-F238E27FC236}">
                  <a16:creationId xmlns:a16="http://schemas.microsoft.com/office/drawing/2014/main" id="{32B3B758-1273-47D5-8365-E7D19F06A836}"/>
                </a:ext>
              </a:extLst>
            </p:cNvPr>
            <p:cNvCxnSpPr>
              <a:cxnSpLocks/>
            </p:cNvCxnSpPr>
            <p:nvPr/>
          </p:nvCxnSpPr>
          <p:spPr>
            <a:xfrm flipH="1">
              <a:off x="8193811" y="4099983"/>
              <a:ext cx="146100" cy="0"/>
            </a:xfrm>
            <a:prstGeom prst="straightConnector1">
              <a:avLst/>
            </a:prstGeom>
            <a:ln>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42" name="Connettore diritto 41">
              <a:extLst>
                <a:ext uri="{FF2B5EF4-FFF2-40B4-BE49-F238E27FC236}">
                  <a16:creationId xmlns:a16="http://schemas.microsoft.com/office/drawing/2014/main" id="{E6D25360-3E06-424C-B6BA-FE55E3AC43AF}"/>
                </a:ext>
              </a:extLst>
            </p:cNvPr>
            <p:cNvCxnSpPr>
              <a:cxnSpLocks/>
            </p:cNvCxnSpPr>
            <p:nvPr/>
          </p:nvCxnSpPr>
          <p:spPr>
            <a:xfrm>
              <a:off x="8073017" y="4067175"/>
              <a:ext cx="0" cy="10160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A69FD318-977D-4B01-933D-951B199D72BD}"/>
                </a:ext>
              </a:extLst>
            </p:cNvPr>
            <p:cNvCxnSpPr>
              <a:cxnSpLocks/>
            </p:cNvCxnSpPr>
            <p:nvPr/>
          </p:nvCxnSpPr>
          <p:spPr>
            <a:xfrm>
              <a:off x="8190246" y="4067175"/>
              <a:ext cx="0" cy="994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CasellaDiTesto 45">
                  <a:extLst>
                    <a:ext uri="{FF2B5EF4-FFF2-40B4-BE49-F238E27FC236}">
                      <a16:creationId xmlns:a16="http://schemas.microsoft.com/office/drawing/2014/main" id="{2FB6402E-C67C-4E4E-83E2-13AD52228D9D}"/>
                    </a:ext>
                  </a:extLst>
                </p:cNvPr>
                <p:cNvSpPr txBox="1"/>
                <p:nvPr/>
              </p:nvSpPr>
              <p:spPr>
                <a:xfrm>
                  <a:off x="7998585" y="3768777"/>
                  <a:ext cx="27456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b="0" i="1" smtClean="0">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𝐿</m:t>
                            </m:r>
                          </m:e>
                          <m:sub>
                            <m:r>
                              <a:rPr lang="it-IT" sz="1600" b="0" i="1" smtClean="0">
                                <a:solidFill>
                                  <a:schemeClr val="tx1"/>
                                </a:solidFill>
                                <a:latin typeface="Cambria Math" panose="02040503050406030204" pitchFamily="18" charset="0"/>
                              </a:rPr>
                              <m:t>𝑑</m:t>
                            </m:r>
                          </m:sub>
                        </m:sSub>
                      </m:oMath>
                    </m:oMathPara>
                  </a14:m>
                  <a:endParaRPr lang="en-US" sz="1600" dirty="0">
                    <a:solidFill>
                      <a:schemeClr val="tx1"/>
                    </a:solidFill>
                  </a:endParaRPr>
                </a:p>
              </p:txBody>
            </p:sp>
          </mc:Choice>
          <mc:Fallback xmlns="">
            <p:sp>
              <p:nvSpPr>
                <p:cNvPr id="46" name="CasellaDiTesto 45">
                  <a:extLst>
                    <a:ext uri="{FF2B5EF4-FFF2-40B4-BE49-F238E27FC236}">
                      <a16:creationId xmlns:a16="http://schemas.microsoft.com/office/drawing/2014/main" id="{2FB6402E-C67C-4E4E-83E2-13AD52228D9D}"/>
                    </a:ext>
                  </a:extLst>
                </p:cNvPr>
                <p:cNvSpPr txBox="1">
                  <a:spLocks noRot="1" noChangeAspect="1" noMove="1" noResize="1" noEditPoints="1" noAdjustHandles="1" noChangeArrowheads="1" noChangeShapeType="1" noTextEdit="1"/>
                </p:cNvSpPr>
                <p:nvPr/>
              </p:nvSpPr>
              <p:spPr>
                <a:xfrm>
                  <a:off x="7998585" y="3768777"/>
                  <a:ext cx="274562" cy="246221"/>
                </a:xfrm>
                <a:prstGeom prst="rect">
                  <a:avLst/>
                </a:prstGeom>
                <a:blipFill>
                  <a:blip r:embed="rId10"/>
                  <a:stretch>
                    <a:fillRect l="-13333" r="-4444" b="-1951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8" name="CasellaDiTesto 47">
                <a:extLst>
                  <a:ext uri="{FF2B5EF4-FFF2-40B4-BE49-F238E27FC236}">
                    <a16:creationId xmlns:a16="http://schemas.microsoft.com/office/drawing/2014/main" id="{F81DF41D-5C95-439F-A40B-F990EC48B931}"/>
                  </a:ext>
                </a:extLst>
              </p:cNvPr>
              <p:cNvSpPr txBox="1"/>
              <p:nvPr/>
            </p:nvSpPr>
            <p:spPr>
              <a:xfrm>
                <a:off x="646111" y="2435740"/>
                <a:ext cx="5770414" cy="1511119"/>
              </a:xfrm>
              <a:prstGeom prst="rect">
                <a:avLst/>
              </a:prstGeom>
              <a:noFill/>
            </p:spPr>
            <p:txBody>
              <a:bodyPr wrap="square" rtlCol="0">
                <a:spAutoFit/>
              </a:bodyPr>
              <a:lstStyle/>
              <a:p>
                <a:r>
                  <a:rPr lang="en-US" b="1" dirty="0">
                    <a:solidFill>
                      <a:srgbClr val="C00000"/>
                    </a:solidFill>
                  </a:rPr>
                  <a:t>Single particle transverse optics</a:t>
                </a:r>
              </a:p>
              <a:p>
                <a:pPr marL="285750" indent="-285750">
                  <a:buFont typeface="Arial" panose="020B0604020202020204" pitchFamily="34" charset="0"/>
                  <a:buChar char="•"/>
                </a:pPr>
                <a:r>
                  <a:rPr lang="en-US" u="sng" dirty="0"/>
                  <a:t>First-order focusing</a:t>
                </a:r>
                <a:r>
                  <a:rPr lang="en-US" dirty="0"/>
                  <a:t>: radial </a:t>
                </a:r>
                <a:r>
                  <a:rPr lang="en-US" b="1" dirty="0"/>
                  <a:t>kick</a:t>
                </a:r>
                <a:r>
                  <a:rPr lang="en-US" dirty="0"/>
                  <a:t> from field-free to non-zero field regions and vice versa </a:t>
                </a:r>
                <a:r>
                  <a:rPr lang="en-US" b="1" dirty="0">
                    <a:solidFill>
                      <a:srgbClr val="00B050"/>
                    </a:solidFill>
                  </a:rPr>
                  <a:t>(a)</a:t>
                </a:r>
              </a:p>
              <a:p>
                <a:pPr marL="285750" indent="-285750">
                  <a:buFont typeface="Arial" panose="020B0604020202020204" pitchFamily="34" charset="0"/>
                  <a:buChar char="•"/>
                </a:pPr>
                <a:r>
                  <a:rPr lang="en-US" u="sng" dirty="0"/>
                  <a:t>Second-order focusing</a:t>
                </a:r>
                <a:r>
                  <a:rPr lang="en-US" dirty="0"/>
                  <a:t>: transfer map for an </a:t>
                </a:r>
                <a:r>
                  <a:rPr lang="en-US" b="1" dirty="0"/>
                  <a:t>accelerating cell</a:t>
                </a:r>
                <a:r>
                  <a:rPr lang="en-US" dirty="0"/>
                  <a:t>, i.e.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𝛾</m:t>
                        </m:r>
                      </m:e>
                      <m:sub>
                        <m:r>
                          <a:rPr lang="it-IT" b="0" i="1" smtClean="0">
                            <a:latin typeface="Cambria Math" panose="02040503050406030204" pitchFamily="18" charset="0"/>
                          </a:rPr>
                          <m:t>1</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𝛾</m:t>
                        </m:r>
                      </m:e>
                      <m:sub>
                        <m:r>
                          <a:rPr lang="it-IT" b="0" i="1" smtClean="0">
                            <a:latin typeface="Cambria Math" panose="02040503050406030204" pitchFamily="18" charset="0"/>
                          </a:rPr>
                          <m:t>2</m:t>
                        </m:r>
                      </m:sub>
                    </m:sSub>
                  </m:oMath>
                </a14:m>
                <a:r>
                  <a:rPr lang="en-US" dirty="0"/>
                  <a:t> </a:t>
                </a:r>
                <a:r>
                  <a:rPr lang="en-US" b="1" dirty="0">
                    <a:solidFill>
                      <a:srgbClr val="00B050"/>
                    </a:solidFill>
                  </a:rPr>
                  <a:t>(b)</a:t>
                </a:r>
              </a:p>
            </p:txBody>
          </p:sp>
        </mc:Choice>
        <mc:Fallback xmlns="">
          <p:sp>
            <p:nvSpPr>
              <p:cNvPr id="48" name="CasellaDiTesto 47">
                <a:extLst>
                  <a:ext uri="{FF2B5EF4-FFF2-40B4-BE49-F238E27FC236}">
                    <a16:creationId xmlns:a16="http://schemas.microsoft.com/office/drawing/2014/main" id="{F81DF41D-5C95-439F-A40B-F990EC48B931}"/>
                  </a:ext>
                </a:extLst>
              </p:cNvPr>
              <p:cNvSpPr txBox="1">
                <a:spLocks noRot="1" noChangeAspect="1" noMove="1" noResize="1" noEditPoints="1" noAdjustHandles="1" noChangeArrowheads="1" noChangeShapeType="1" noTextEdit="1"/>
              </p:cNvSpPr>
              <p:nvPr/>
            </p:nvSpPr>
            <p:spPr>
              <a:xfrm>
                <a:off x="646111" y="2435740"/>
                <a:ext cx="5770414" cy="1511119"/>
              </a:xfrm>
              <a:prstGeom prst="rect">
                <a:avLst/>
              </a:prstGeom>
              <a:blipFill>
                <a:blip r:embed="rId11"/>
                <a:stretch>
                  <a:fillRect l="-950" t="-2429" b="-3644"/>
                </a:stretch>
              </a:blipFill>
            </p:spPr>
            <p:txBody>
              <a:bodyPr/>
              <a:lstStyle/>
              <a:p>
                <a:r>
                  <a:rPr lang="en-US">
                    <a:noFill/>
                  </a:rPr>
                  <a:t> </a:t>
                </a:r>
              </a:p>
            </p:txBody>
          </p:sp>
        </mc:Fallback>
      </mc:AlternateContent>
      <p:pic>
        <p:nvPicPr>
          <p:cNvPr id="50" name="Immagine 49">
            <a:extLst>
              <a:ext uri="{FF2B5EF4-FFF2-40B4-BE49-F238E27FC236}">
                <a16:creationId xmlns:a16="http://schemas.microsoft.com/office/drawing/2014/main" id="{1CE03A60-354E-4E5B-B4FA-D20FEC142B1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38853" y="300395"/>
            <a:ext cx="845435" cy="272201"/>
          </a:xfrm>
          <a:prstGeom prst="rect">
            <a:avLst/>
          </a:prstGeom>
        </p:spPr>
      </p:pic>
      <p:pic>
        <p:nvPicPr>
          <p:cNvPr id="52" name="Immagine 51">
            <a:extLst>
              <a:ext uri="{FF2B5EF4-FFF2-40B4-BE49-F238E27FC236}">
                <a16:creationId xmlns:a16="http://schemas.microsoft.com/office/drawing/2014/main" id="{DB244554-6560-49F7-B139-53BA99C5ACA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512" y="67371"/>
            <a:ext cx="630605" cy="739989"/>
          </a:xfrm>
          <a:prstGeom prst="rect">
            <a:avLst/>
          </a:prstGeom>
        </p:spPr>
      </p:pic>
      <p:grpSp>
        <p:nvGrpSpPr>
          <p:cNvPr id="29" name="Gruppo 28">
            <a:extLst>
              <a:ext uri="{FF2B5EF4-FFF2-40B4-BE49-F238E27FC236}">
                <a16:creationId xmlns:a16="http://schemas.microsoft.com/office/drawing/2014/main" id="{630BBDD0-C6F0-48F4-8B10-536DA52A5344}"/>
              </a:ext>
            </a:extLst>
          </p:cNvPr>
          <p:cNvGrpSpPr/>
          <p:nvPr/>
        </p:nvGrpSpPr>
        <p:grpSpPr>
          <a:xfrm>
            <a:off x="1805785" y="4168326"/>
            <a:ext cx="2507441" cy="826459"/>
            <a:chOff x="838200" y="4673168"/>
            <a:chExt cx="2507441" cy="826459"/>
          </a:xfrm>
        </p:grpSpPr>
        <p:pic>
          <p:nvPicPr>
            <p:cNvPr id="24" name="Immagine 23">
              <a:extLst>
                <a:ext uri="{FF2B5EF4-FFF2-40B4-BE49-F238E27FC236}">
                  <a16:creationId xmlns:a16="http://schemas.microsoft.com/office/drawing/2014/main" id="{6576C54A-05EC-4BA4-94EB-9BE6B54998CC}"/>
                </a:ext>
              </a:extLst>
            </p:cNvPr>
            <p:cNvPicPr>
              <a:picLocks noChangeAspect="1"/>
            </p:cNvPicPr>
            <p:nvPr/>
          </p:nvPicPr>
          <p:blipFill>
            <a:blip r:embed="rId14"/>
            <a:stretch>
              <a:fillRect/>
            </a:stretch>
          </p:blipFill>
          <p:spPr>
            <a:xfrm>
              <a:off x="838200" y="4673168"/>
              <a:ext cx="2507441" cy="712419"/>
            </a:xfrm>
            <a:prstGeom prst="rect">
              <a:avLst/>
            </a:prstGeom>
          </p:spPr>
        </p:pic>
        <p:sp>
          <p:nvSpPr>
            <p:cNvPr id="54" name="CasellaDiTesto 53">
              <a:extLst>
                <a:ext uri="{FF2B5EF4-FFF2-40B4-BE49-F238E27FC236}">
                  <a16:creationId xmlns:a16="http://schemas.microsoft.com/office/drawing/2014/main" id="{6167B2D7-7123-48CB-A82C-0E9346A1C355}"/>
                </a:ext>
              </a:extLst>
            </p:cNvPr>
            <p:cNvSpPr txBox="1"/>
            <p:nvPr/>
          </p:nvSpPr>
          <p:spPr>
            <a:xfrm>
              <a:off x="1281569" y="5099517"/>
              <a:ext cx="635642" cy="400110"/>
            </a:xfrm>
            <a:prstGeom prst="rect">
              <a:avLst/>
            </a:prstGeom>
            <a:noFill/>
          </p:spPr>
          <p:txBody>
            <a:bodyPr wrap="square">
              <a:spAutoFit/>
            </a:bodyPr>
            <a:lstStyle/>
            <a:p>
              <a:r>
                <a:rPr lang="en-US" sz="2000" b="1" dirty="0">
                  <a:solidFill>
                    <a:srgbClr val="00B050"/>
                  </a:solidFill>
                </a:rPr>
                <a:t>(a)</a:t>
              </a:r>
              <a:endParaRPr lang="en-US" sz="2000" dirty="0"/>
            </a:p>
          </p:txBody>
        </p:sp>
      </p:grpSp>
      <p:pic>
        <p:nvPicPr>
          <p:cNvPr id="33" name="Immagine 32">
            <a:extLst>
              <a:ext uri="{FF2B5EF4-FFF2-40B4-BE49-F238E27FC236}">
                <a16:creationId xmlns:a16="http://schemas.microsoft.com/office/drawing/2014/main" id="{F4B2DB32-49DD-405D-80F5-2A6B27405095}"/>
              </a:ext>
            </a:extLst>
          </p:cNvPr>
          <p:cNvPicPr>
            <a:picLocks noChangeAspect="1"/>
          </p:cNvPicPr>
          <p:nvPr/>
        </p:nvPicPr>
        <p:blipFill>
          <a:blip r:embed="rId15"/>
          <a:stretch>
            <a:fillRect/>
          </a:stretch>
        </p:blipFill>
        <p:spPr>
          <a:xfrm>
            <a:off x="161787" y="5295645"/>
            <a:ext cx="3343414" cy="515111"/>
          </a:xfrm>
          <a:prstGeom prst="rect">
            <a:avLst/>
          </a:prstGeom>
        </p:spPr>
      </p:pic>
      <p:pic>
        <p:nvPicPr>
          <p:cNvPr id="44" name="Immagine 15">
            <a:extLst>
              <a:ext uri="{FF2B5EF4-FFF2-40B4-BE49-F238E27FC236}">
                <a16:creationId xmlns:a16="http://schemas.microsoft.com/office/drawing/2014/main" id="{90FEE27F-7F57-4D46-A3E2-21ECFB91DF00}"/>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814804" y="242271"/>
            <a:ext cx="771377" cy="390188"/>
          </a:xfrm>
          <a:prstGeom prst="rect">
            <a:avLst/>
          </a:prstGeom>
        </p:spPr>
      </p:pic>
      <p:pic>
        <p:nvPicPr>
          <p:cNvPr id="53" name="Picture 52"/>
          <p:cNvPicPr>
            <a:picLocks noChangeAspect="1"/>
          </p:cNvPicPr>
          <p:nvPr/>
        </p:nvPicPr>
        <p:blipFill>
          <a:blip r:embed="rId17"/>
          <a:stretch>
            <a:fillRect/>
          </a:stretch>
        </p:blipFill>
        <p:spPr>
          <a:xfrm>
            <a:off x="161787" y="5886956"/>
            <a:ext cx="4467363" cy="363737"/>
          </a:xfrm>
          <a:prstGeom prst="rect">
            <a:avLst/>
          </a:prstGeom>
        </p:spPr>
      </p:pic>
      <p:grpSp>
        <p:nvGrpSpPr>
          <p:cNvPr id="25" name="Group 24"/>
          <p:cNvGrpSpPr/>
          <p:nvPr/>
        </p:nvGrpSpPr>
        <p:grpSpPr>
          <a:xfrm>
            <a:off x="6556902" y="4016436"/>
            <a:ext cx="5320563" cy="997626"/>
            <a:chOff x="853588" y="5109041"/>
            <a:chExt cx="5320563" cy="997626"/>
          </a:xfrm>
        </p:grpSpPr>
        <p:pic>
          <p:nvPicPr>
            <p:cNvPr id="58" name="Immagine 26">
              <a:extLst>
                <a:ext uri="{FF2B5EF4-FFF2-40B4-BE49-F238E27FC236}">
                  <a16:creationId xmlns:a16="http://schemas.microsoft.com/office/drawing/2014/main" id="{5F825596-48F5-4943-9BE0-3728F97AE177}"/>
                </a:ext>
              </a:extLst>
            </p:cNvPr>
            <p:cNvPicPr>
              <a:picLocks noChangeAspect="1"/>
            </p:cNvPicPr>
            <p:nvPr/>
          </p:nvPicPr>
          <p:blipFill>
            <a:blip r:embed="rId18"/>
            <a:stretch>
              <a:fillRect/>
            </a:stretch>
          </p:blipFill>
          <p:spPr>
            <a:xfrm>
              <a:off x="853588" y="5109041"/>
              <a:ext cx="5320563" cy="992030"/>
            </a:xfrm>
            <a:prstGeom prst="rect">
              <a:avLst/>
            </a:prstGeom>
          </p:spPr>
        </p:pic>
        <p:sp>
          <p:nvSpPr>
            <p:cNvPr id="55" name="CasellaDiTesto 54">
              <a:extLst>
                <a:ext uri="{FF2B5EF4-FFF2-40B4-BE49-F238E27FC236}">
                  <a16:creationId xmlns:a16="http://schemas.microsoft.com/office/drawing/2014/main" id="{A456DC2E-C8E7-465C-9EF9-D3FBF342BC11}"/>
                </a:ext>
              </a:extLst>
            </p:cNvPr>
            <p:cNvSpPr txBox="1"/>
            <p:nvPr/>
          </p:nvSpPr>
          <p:spPr>
            <a:xfrm>
              <a:off x="1306983" y="5706557"/>
              <a:ext cx="635642" cy="400110"/>
            </a:xfrm>
            <a:prstGeom prst="rect">
              <a:avLst/>
            </a:prstGeom>
            <a:noFill/>
          </p:spPr>
          <p:txBody>
            <a:bodyPr wrap="square">
              <a:spAutoFit/>
            </a:bodyPr>
            <a:lstStyle/>
            <a:p>
              <a:r>
                <a:rPr lang="en-US" sz="2000" b="1" dirty="0">
                  <a:solidFill>
                    <a:srgbClr val="00B050"/>
                  </a:solidFill>
                </a:rPr>
                <a:t>(b)</a:t>
              </a:r>
              <a:endParaRPr lang="en-US" sz="2000" dirty="0"/>
            </a:p>
          </p:txBody>
        </p:sp>
      </p:grpSp>
      <p:pic>
        <p:nvPicPr>
          <p:cNvPr id="31" name="Picture 30"/>
          <p:cNvPicPr>
            <a:picLocks noChangeAspect="1"/>
          </p:cNvPicPr>
          <p:nvPr/>
        </p:nvPicPr>
        <p:blipFill>
          <a:blip r:embed="rId19"/>
          <a:stretch>
            <a:fillRect/>
          </a:stretch>
        </p:blipFill>
        <p:spPr>
          <a:xfrm>
            <a:off x="755788" y="4357414"/>
            <a:ext cx="812943" cy="334242"/>
          </a:xfrm>
          <a:prstGeom prst="rect">
            <a:avLst/>
          </a:prstGeom>
          <a:ln w="19050">
            <a:solidFill>
              <a:srgbClr val="00B050"/>
            </a:solidFill>
          </a:ln>
        </p:spPr>
      </p:pic>
      <p:pic>
        <p:nvPicPr>
          <p:cNvPr id="32" name="Picture 31"/>
          <p:cNvPicPr>
            <a:picLocks noChangeAspect="1"/>
          </p:cNvPicPr>
          <p:nvPr/>
        </p:nvPicPr>
        <p:blipFill>
          <a:blip r:embed="rId20"/>
          <a:stretch>
            <a:fillRect/>
          </a:stretch>
        </p:blipFill>
        <p:spPr>
          <a:xfrm>
            <a:off x="5382793" y="4346403"/>
            <a:ext cx="904598" cy="356263"/>
          </a:xfrm>
          <a:prstGeom prst="rect">
            <a:avLst/>
          </a:prstGeom>
          <a:ln w="19050">
            <a:solidFill>
              <a:srgbClr val="00B050"/>
            </a:solidFill>
          </a:ln>
        </p:spPr>
      </p:pic>
      <p:grpSp>
        <p:nvGrpSpPr>
          <p:cNvPr id="28" name="Gruppo 27">
            <a:extLst>
              <a:ext uri="{FF2B5EF4-FFF2-40B4-BE49-F238E27FC236}">
                <a16:creationId xmlns:a16="http://schemas.microsoft.com/office/drawing/2014/main" id="{0D9551BC-4A6B-4C72-9A33-A2FD7108DE18}"/>
              </a:ext>
            </a:extLst>
          </p:cNvPr>
          <p:cNvGrpSpPr/>
          <p:nvPr/>
        </p:nvGrpSpPr>
        <p:grpSpPr>
          <a:xfrm>
            <a:off x="6814240" y="5942081"/>
            <a:ext cx="4678058" cy="370903"/>
            <a:chOff x="6814240" y="5942081"/>
            <a:chExt cx="4678058" cy="370903"/>
          </a:xfrm>
        </p:grpSpPr>
        <p:pic>
          <p:nvPicPr>
            <p:cNvPr id="45" name="Immagine 44">
              <a:extLst>
                <a:ext uri="{FF2B5EF4-FFF2-40B4-BE49-F238E27FC236}">
                  <a16:creationId xmlns:a16="http://schemas.microsoft.com/office/drawing/2014/main" id="{6817DFA7-A58F-407F-B946-21E2748B7BF9}"/>
                </a:ext>
              </a:extLst>
            </p:cNvPr>
            <p:cNvPicPr>
              <a:picLocks noChangeAspect="1"/>
            </p:cNvPicPr>
            <p:nvPr/>
          </p:nvPicPr>
          <p:blipFill>
            <a:blip r:embed="rId21"/>
            <a:stretch>
              <a:fillRect/>
            </a:stretch>
          </p:blipFill>
          <p:spPr>
            <a:xfrm>
              <a:off x="6814240" y="5942081"/>
              <a:ext cx="3418912" cy="370903"/>
            </a:xfrm>
            <a:prstGeom prst="rect">
              <a:avLst/>
            </a:prstGeom>
          </p:spPr>
        </p:pic>
        <p:sp>
          <p:nvSpPr>
            <p:cNvPr id="26" name="CasellaDiTesto 25">
              <a:extLst>
                <a:ext uri="{FF2B5EF4-FFF2-40B4-BE49-F238E27FC236}">
                  <a16:creationId xmlns:a16="http://schemas.microsoft.com/office/drawing/2014/main" id="{B5AACA66-424C-4564-9459-DFA0B3AB4E0B}"/>
                </a:ext>
              </a:extLst>
            </p:cNvPr>
            <p:cNvSpPr txBox="1"/>
            <p:nvPr/>
          </p:nvSpPr>
          <p:spPr>
            <a:xfrm>
              <a:off x="10290209" y="5942081"/>
              <a:ext cx="1202089" cy="369332"/>
            </a:xfrm>
            <a:prstGeom prst="rect">
              <a:avLst/>
            </a:prstGeom>
            <a:noFill/>
          </p:spPr>
          <p:txBody>
            <a:bodyPr wrap="square" rtlCol="0">
              <a:spAutoFit/>
            </a:bodyPr>
            <a:lstStyle/>
            <a:p>
              <a:r>
                <a:rPr lang="en-US" b="1" dirty="0"/>
                <a:t>(</a:t>
              </a:r>
              <a:r>
                <a:rPr lang="en-US" b="1" dirty="0">
                  <a:solidFill>
                    <a:srgbClr val="FF0000"/>
                  </a:solidFill>
                </a:rPr>
                <a:t>*</a:t>
              </a:r>
              <a:r>
                <a:rPr lang="en-US" b="1" dirty="0"/>
                <a:t>)</a:t>
              </a:r>
            </a:p>
          </p:txBody>
        </p:sp>
      </p:grpSp>
      <p:grpSp>
        <p:nvGrpSpPr>
          <p:cNvPr id="27" name="Gruppo 26">
            <a:extLst>
              <a:ext uri="{FF2B5EF4-FFF2-40B4-BE49-F238E27FC236}">
                <a16:creationId xmlns:a16="http://schemas.microsoft.com/office/drawing/2014/main" id="{A8194762-1E26-478D-8D1E-FA7F551AAC2E}"/>
              </a:ext>
            </a:extLst>
          </p:cNvPr>
          <p:cNvGrpSpPr/>
          <p:nvPr/>
        </p:nvGrpSpPr>
        <p:grpSpPr>
          <a:xfrm>
            <a:off x="161787" y="6356350"/>
            <a:ext cx="5532136" cy="470142"/>
            <a:chOff x="161787" y="6356350"/>
            <a:chExt cx="5532136" cy="470142"/>
          </a:xfrm>
        </p:grpSpPr>
        <p:pic>
          <p:nvPicPr>
            <p:cNvPr id="49" name="Immagine 48">
              <a:extLst>
                <a:ext uri="{FF2B5EF4-FFF2-40B4-BE49-F238E27FC236}">
                  <a16:creationId xmlns:a16="http://schemas.microsoft.com/office/drawing/2014/main" id="{E16C1E85-7035-40E9-9C6C-40E8F8A2A00B}"/>
                </a:ext>
              </a:extLst>
            </p:cNvPr>
            <p:cNvPicPr>
              <a:picLocks noChangeAspect="1"/>
            </p:cNvPicPr>
            <p:nvPr/>
          </p:nvPicPr>
          <p:blipFill>
            <a:blip r:embed="rId22"/>
            <a:stretch>
              <a:fillRect/>
            </a:stretch>
          </p:blipFill>
          <p:spPr>
            <a:xfrm>
              <a:off x="161787" y="6356350"/>
              <a:ext cx="5532136" cy="408801"/>
            </a:xfrm>
            <a:prstGeom prst="rect">
              <a:avLst/>
            </a:prstGeom>
          </p:spPr>
        </p:pic>
        <p:sp>
          <p:nvSpPr>
            <p:cNvPr id="56" name="CasellaDiTesto 55">
              <a:extLst>
                <a:ext uri="{FF2B5EF4-FFF2-40B4-BE49-F238E27FC236}">
                  <a16:creationId xmlns:a16="http://schemas.microsoft.com/office/drawing/2014/main" id="{8E38374C-5DAC-4C87-8F3A-261C768918F1}"/>
                </a:ext>
              </a:extLst>
            </p:cNvPr>
            <p:cNvSpPr txBox="1"/>
            <p:nvPr/>
          </p:nvSpPr>
          <p:spPr>
            <a:xfrm>
              <a:off x="3427061" y="6457160"/>
              <a:ext cx="1202089" cy="369332"/>
            </a:xfrm>
            <a:prstGeom prst="rect">
              <a:avLst/>
            </a:prstGeom>
            <a:noFill/>
          </p:spPr>
          <p:txBody>
            <a:bodyPr wrap="square" rtlCol="0">
              <a:spAutoFit/>
            </a:bodyPr>
            <a:lstStyle/>
            <a:p>
              <a:r>
                <a:rPr lang="en-US" b="1" dirty="0"/>
                <a:t>(</a:t>
              </a:r>
              <a:r>
                <a:rPr lang="en-US" b="1" dirty="0">
                  <a:solidFill>
                    <a:srgbClr val="FF0000"/>
                  </a:solidFill>
                </a:rPr>
                <a:t>*</a:t>
              </a:r>
              <a:r>
                <a:rPr lang="en-US" b="1" dirty="0"/>
                <a:t>)</a:t>
              </a:r>
            </a:p>
          </p:txBody>
        </p:sp>
      </p:grpSp>
    </p:spTree>
    <p:extLst>
      <p:ext uri="{BB962C8B-B14F-4D97-AF65-F5344CB8AC3E}">
        <p14:creationId xmlns:p14="http://schemas.microsoft.com/office/powerpoint/2010/main" val="1429409416"/>
      </p:ext>
    </p:extLst>
  </p:cSld>
  <p:clrMapOvr>
    <a:masterClrMapping/>
  </p:clrMapOvr>
  <p:extLst>
    <p:ext uri="{3A86A75C-4F4B-4683-9AE1-C65F6400EC91}">
      <p14:laserTraceLst xmlns:p14="http://schemas.microsoft.com/office/powerpoint/2010/main">
        <p14:tracePtLst>
          <p14:tracePt t="453" x="5892800" y="5086350"/>
          <p14:tracePt t="565" x="5892800" y="5080000"/>
          <p14:tracePt t="1660" x="5892800" y="5073650"/>
          <p14:tracePt t="1680" x="5892800" y="5067300"/>
          <p14:tracePt t="1701" x="5892800" y="5054600"/>
          <p14:tracePt t="1710" x="5892800" y="5041900"/>
          <p14:tracePt t="1723" x="5886450" y="4959350"/>
          <p14:tracePt t="1737" x="5873750" y="4826000"/>
          <p14:tracePt t="1755" x="5822950" y="4591050"/>
          <p14:tracePt t="1771" x="5753100" y="4197350"/>
          <p14:tracePt t="1787" x="5689600" y="3937000"/>
          <p14:tracePt t="1805" x="5613400" y="3543300"/>
          <p14:tracePt t="1821" x="5581650" y="3340100"/>
          <p14:tracePt t="1837" x="5568950" y="3200400"/>
          <p14:tracePt t="1854" x="5556250" y="3117850"/>
          <p14:tracePt t="1871" x="5556250" y="3035300"/>
          <p14:tracePt t="1887" x="5549900" y="2997200"/>
          <p14:tracePt t="1904" x="5543550" y="2971800"/>
          <p14:tracePt t="1921" x="5537200" y="2946400"/>
          <p14:tracePt t="1940" x="5530850" y="2921000"/>
          <p14:tracePt t="1954" x="5524500" y="2908300"/>
          <p14:tracePt t="1971" x="5518150" y="2889250"/>
          <p14:tracePt t="1987" x="5511800" y="2870200"/>
          <p14:tracePt t="2004" x="5499100" y="2851150"/>
          <p14:tracePt t="2021" x="5467350" y="2806700"/>
          <p14:tracePt t="2037" x="5422900" y="2762250"/>
          <p14:tracePt t="2054" x="5327650" y="2667000"/>
          <p14:tracePt t="2071" x="5200650" y="2559050"/>
          <p14:tracePt t="2088" x="5003800" y="2419350"/>
          <p14:tracePt t="2104" x="4895850" y="2324100"/>
          <p14:tracePt t="2120" x="4730750" y="2222500"/>
          <p14:tracePt t="2137" x="4533900" y="2139950"/>
          <p14:tracePt t="2154" x="4362450" y="2070100"/>
          <p14:tracePt t="2161" x="4292600" y="2051050"/>
          <p14:tracePt t="2172" x="4102100" y="2000250"/>
          <p14:tracePt t="2187" x="3829050" y="1943100"/>
          <p14:tracePt t="2204" x="3638550" y="1936750"/>
          <p14:tracePt t="10008" x="3625850" y="1917700"/>
          <p14:tracePt t="10015" x="3594100" y="1898650"/>
          <p14:tracePt t="10031" x="3511550" y="1828800"/>
          <p14:tracePt t="10048" x="3384550" y="1739900"/>
          <p14:tracePt t="10065" x="3086100" y="1543050"/>
          <p14:tracePt t="10080" x="2705100" y="1339850"/>
          <p14:tracePt t="10097" x="2273300" y="1085850"/>
          <p14:tracePt t="10114" x="1828800" y="863600"/>
          <p14:tracePt t="10132" x="1428750" y="647700"/>
          <p14:tracePt t="10147" x="1238250" y="565150"/>
          <p14:tracePt t="10164" x="1092200" y="495300"/>
          <p14:tracePt t="10172" x="1035050" y="476250"/>
          <p14:tracePt t="10180" x="990600" y="450850"/>
          <p14:tracePt t="10197" x="920750" y="425450"/>
          <p14:tracePt t="10214" x="895350" y="406400"/>
          <p14:tracePt t="10230" x="876300" y="393700"/>
          <p14:tracePt t="11763" x="1479550" y="88900"/>
        </p14:tracePtLst>
      </p14:laserTrace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6165BF-8B76-4F1D-9F3C-53F43CEE7560}"/>
              </a:ext>
            </a:extLst>
          </p:cNvPr>
          <p:cNvSpPr>
            <a:spLocks noGrp="1"/>
          </p:cNvSpPr>
          <p:nvPr>
            <p:ph type="title"/>
          </p:nvPr>
        </p:nvSpPr>
        <p:spPr/>
        <p:txBody>
          <a:bodyPr/>
          <a:lstStyle/>
          <a:p>
            <a:r>
              <a:rPr lang="en-US" dirty="0"/>
              <a:t>Single Particle Dynamics (2)</a:t>
            </a:r>
          </a:p>
        </p:txBody>
      </p:sp>
      <p:sp>
        <p:nvSpPr>
          <p:cNvPr id="3" name="Segnaposto numero diapositiva 2">
            <a:extLst>
              <a:ext uri="{FF2B5EF4-FFF2-40B4-BE49-F238E27FC236}">
                <a16:creationId xmlns:a16="http://schemas.microsoft.com/office/drawing/2014/main" id="{1A103867-EA2A-4806-84A2-0C18866908FF}"/>
              </a:ext>
            </a:extLst>
          </p:cNvPr>
          <p:cNvSpPr>
            <a:spLocks noGrp="1"/>
          </p:cNvSpPr>
          <p:nvPr>
            <p:ph type="sldNum" sz="quarter" idx="12"/>
          </p:nvPr>
        </p:nvSpPr>
        <p:spPr/>
        <p:txBody>
          <a:bodyPr/>
          <a:lstStyle/>
          <a:p>
            <a:fld id="{B44FA575-3D7D-408B-85CD-8563F185712B}" type="slidenum">
              <a:rPr lang="en-US" smtClean="0">
                <a:solidFill>
                  <a:schemeClr val="tx1"/>
                </a:solidFill>
              </a:rPr>
              <a:t>21</a:t>
            </a:fld>
            <a:endParaRPr lang="en-US">
              <a:solidFill>
                <a:schemeClr val="tx1"/>
              </a:solidFill>
            </a:endParaRPr>
          </a:p>
        </p:txBody>
      </p:sp>
      <p:grpSp>
        <p:nvGrpSpPr>
          <p:cNvPr id="47" name="Gruppo 46">
            <a:extLst>
              <a:ext uri="{FF2B5EF4-FFF2-40B4-BE49-F238E27FC236}">
                <a16:creationId xmlns:a16="http://schemas.microsoft.com/office/drawing/2014/main" id="{E5929EA7-7C38-47D0-9F4C-CCB8FED44096}"/>
              </a:ext>
            </a:extLst>
          </p:cNvPr>
          <p:cNvGrpSpPr/>
          <p:nvPr/>
        </p:nvGrpSpPr>
        <p:grpSpPr>
          <a:xfrm>
            <a:off x="5952156" y="2348446"/>
            <a:ext cx="5589905" cy="1726684"/>
            <a:chOff x="5953311" y="3278069"/>
            <a:chExt cx="5589905" cy="1726684"/>
          </a:xfrm>
        </p:grpSpPr>
        <p:grpSp>
          <p:nvGrpSpPr>
            <p:cNvPr id="4" name="Group 47">
              <a:extLst>
                <a:ext uri="{FF2B5EF4-FFF2-40B4-BE49-F238E27FC236}">
                  <a16:creationId xmlns:a16="http://schemas.microsoft.com/office/drawing/2014/main" id="{DFA727BF-4243-4675-819A-684867DA31B0}"/>
                </a:ext>
              </a:extLst>
            </p:cNvPr>
            <p:cNvGrpSpPr/>
            <p:nvPr/>
          </p:nvGrpSpPr>
          <p:grpSpPr>
            <a:xfrm>
              <a:off x="5953311" y="3278069"/>
              <a:ext cx="5589905" cy="1726684"/>
              <a:chOff x="5535317" y="1929089"/>
              <a:chExt cx="5589905" cy="1726684"/>
            </a:xfrm>
          </p:grpSpPr>
          <p:grpSp>
            <p:nvGrpSpPr>
              <p:cNvPr id="5" name="Gruppo 32">
                <a:extLst>
                  <a:ext uri="{FF2B5EF4-FFF2-40B4-BE49-F238E27FC236}">
                    <a16:creationId xmlns:a16="http://schemas.microsoft.com/office/drawing/2014/main" id="{2B20EDE9-49F7-4DB0-914C-39064D91143A}"/>
                  </a:ext>
                </a:extLst>
              </p:cNvPr>
              <p:cNvGrpSpPr/>
              <p:nvPr/>
            </p:nvGrpSpPr>
            <p:grpSpPr>
              <a:xfrm>
                <a:off x="5535317" y="1929089"/>
                <a:ext cx="5589905" cy="1706976"/>
                <a:chOff x="2016491" y="4550934"/>
                <a:chExt cx="5589905" cy="1706976"/>
              </a:xfrm>
            </p:grpSpPr>
            <p:grpSp>
              <p:nvGrpSpPr>
                <p:cNvPr id="9" name="Gruppo 10">
                  <a:extLst>
                    <a:ext uri="{FF2B5EF4-FFF2-40B4-BE49-F238E27FC236}">
                      <a16:creationId xmlns:a16="http://schemas.microsoft.com/office/drawing/2014/main" id="{7D786859-3741-4151-9760-760AFD3EB372}"/>
                    </a:ext>
                  </a:extLst>
                </p:cNvPr>
                <p:cNvGrpSpPr/>
                <p:nvPr/>
              </p:nvGrpSpPr>
              <p:grpSpPr>
                <a:xfrm>
                  <a:off x="2016491" y="4550934"/>
                  <a:ext cx="5589905" cy="1706976"/>
                  <a:chOff x="131445" y="3220246"/>
                  <a:chExt cx="5589905" cy="1706976"/>
                </a:xfrm>
              </p:grpSpPr>
              <mc:AlternateContent xmlns:mc="http://schemas.openxmlformats.org/markup-compatibility/2006" xmlns:a14="http://schemas.microsoft.com/office/drawing/2010/main">
                <mc:Choice Requires="a14">
                  <p:sp>
                    <p:nvSpPr>
                      <p:cNvPr id="15" name="CasellaDiTesto 11">
                        <a:extLst>
                          <a:ext uri="{FF2B5EF4-FFF2-40B4-BE49-F238E27FC236}">
                            <a16:creationId xmlns:a16="http://schemas.microsoft.com/office/drawing/2014/main" id="{64176E2C-DDF9-4212-9FCA-C010497D7C8C}"/>
                          </a:ext>
                        </a:extLst>
                      </p:cNvPr>
                      <p:cNvSpPr txBox="1"/>
                      <p:nvPr/>
                    </p:nvSpPr>
                    <p:spPr>
                      <a:xfrm>
                        <a:off x="5342869" y="3940809"/>
                        <a:ext cx="22326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400" b="0" i="1" smtClean="0">
                                  <a:solidFill>
                                    <a:schemeClr val="tx1"/>
                                  </a:solidFill>
                                  <a:latin typeface="Cambria Math" panose="02040503050406030204" pitchFamily="18" charset="0"/>
                                </a:rPr>
                                <m:t>𝑧</m:t>
                              </m:r>
                            </m:oMath>
                          </m:oMathPara>
                        </a14:m>
                        <a:endParaRPr lang="en-US" sz="2400" dirty="0">
                          <a:solidFill>
                            <a:schemeClr val="tx1"/>
                          </a:solidFill>
                        </a:endParaRPr>
                      </a:p>
                    </p:txBody>
                  </p:sp>
                </mc:Choice>
                <mc:Fallback xmlns="">
                  <p:sp>
                    <p:nvSpPr>
                      <p:cNvPr id="15" name="CasellaDiTesto 11">
                        <a:extLst>
                          <a:ext uri="{FF2B5EF4-FFF2-40B4-BE49-F238E27FC236}">
                            <a16:creationId xmlns:a16="http://schemas.microsoft.com/office/drawing/2014/main" id="{64176E2C-DDF9-4212-9FCA-C010497D7C8C}"/>
                          </a:ext>
                        </a:extLst>
                      </p:cNvPr>
                      <p:cNvSpPr txBox="1">
                        <a:spLocks noRot="1" noChangeAspect="1" noMove="1" noResize="1" noEditPoints="1" noAdjustHandles="1" noChangeArrowheads="1" noChangeShapeType="1" noTextEdit="1"/>
                      </p:cNvSpPr>
                      <p:nvPr/>
                    </p:nvSpPr>
                    <p:spPr>
                      <a:xfrm>
                        <a:off x="5342869" y="3940809"/>
                        <a:ext cx="223266" cy="369332"/>
                      </a:xfrm>
                      <a:prstGeom prst="rect">
                        <a:avLst/>
                      </a:prstGeom>
                      <a:blipFill>
                        <a:blip r:embed="rId5"/>
                        <a:stretch>
                          <a:fillRect l="-16216" r="-16216"/>
                        </a:stretch>
                      </a:blipFill>
                    </p:spPr>
                    <p:txBody>
                      <a:bodyPr/>
                      <a:lstStyle/>
                      <a:p>
                        <a:r>
                          <a:rPr lang="en-US">
                            <a:noFill/>
                          </a:rPr>
                          <a:t> </a:t>
                        </a:r>
                      </a:p>
                    </p:txBody>
                  </p:sp>
                </mc:Fallback>
              </mc:AlternateContent>
              <p:cxnSp>
                <p:nvCxnSpPr>
                  <p:cNvPr id="16" name="Connettore 2 12">
                    <a:extLst>
                      <a:ext uri="{FF2B5EF4-FFF2-40B4-BE49-F238E27FC236}">
                        <a16:creationId xmlns:a16="http://schemas.microsoft.com/office/drawing/2014/main" id="{EE4B46C1-D636-4CE1-8E95-462C8B1F99A1}"/>
                      </a:ext>
                    </a:extLst>
                  </p:cNvPr>
                  <p:cNvCxnSpPr>
                    <a:cxnSpLocks/>
                  </p:cNvCxnSpPr>
                  <p:nvPr/>
                </p:nvCxnSpPr>
                <p:spPr>
                  <a:xfrm>
                    <a:off x="131445" y="4342133"/>
                    <a:ext cx="5589905" cy="0"/>
                  </a:xfrm>
                  <a:prstGeom prst="straightConnector1">
                    <a:avLst/>
                  </a:prstGeom>
                  <a:ln w="28575">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17" name="Connettore 2 14">
                    <a:extLst>
                      <a:ext uri="{FF2B5EF4-FFF2-40B4-BE49-F238E27FC236}">
                        <a16:creationId xmlns:a16="http://schemas.microsoft.com/office/drawing/2014/main" id="{62F18B71-611E-4CD8-8A31-4040289F4F43}"/>
                      </a:ext>
                    </a:extLst>
                  </p:cNvPr>
                  <p:cNvCxnSpPr>
                    <a:cxnSpLocks/>
                  </p:cNvCxnSpPr>
                  <p:nvPr/>
                </p:nvCxnSpPr>
                <p:spPr>
                  <a:xfrm rot="16200000">
                    <a:off x="466928" y="4107632"/>
                    <a:ext cx="1639181" cy="0"/>
                  </a:xfrm>
                  <a:prstGeom prst="straightConnector1">
                    <a:avLst/>
                  </a:prstGeom>
                  <a:ln w="28575">
                    <a:solidFill>
                      <a:schemeClr val="tx1"/>
                    </a:solidFill>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8" name="CasellaDiTesto 15">
                        <a:extLst>
                          <a:ext uri="{FF2B5EF4-FFF2-40B4-BE49-F238E27FC236}">
                            <a16:creationId xmlns:a16="http://schemas.microsoft.com/office/drawing/2014/main" id="{EAE5AC53-3B3A-487B-823D-6216347ED67B}"/>
                          </a:ext>
                        </a:extLst>
                      </p:cNvPr>
                      <p:cNvSpPr txBox="1"/>
                      <p:nvPr/>
                    </p:nvSpPr>
                    <p:spPr>
                      <a:xfrm>
                        <a:off x="1353613" y="3220246"/>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sz="2400" b="0" i="1" smtClean="0">
                                  <a:solidFill>
                                    <a:schemeClr val="tx1"/>
                                  </a:solidFill>
                                  <a:latin typeface="Cambria Math" panose="02040503050406030204" pitchFamily="18" charset="0"/>
                                </a:rPr>
                                <m:t>𝑥</m:t>
                              </m:r>
                            </m:oMath>
                          </m:oMathPara>
                        </a14:m>
                        <a:endParaRPr lang="en-US" sz="2400" dirty="0">
                          <a:solidFill>
                            <a:schemeClr val="tx1"/>
                          </a:solidFill>
                        </a:endParaRPr>
                      </a:p>
                    </p:txBody>
                  </p:sp>
                </mc:Choice>
                <mc:Fallback xmlns="">
                  <p:sp>
                    <p:nvSpPr>
                      <p:cNvPr id="18" name="CasellaDiTesto 15">
                        <a:extLst>
                          <a:ext uri="{FF2B5EF4-FFF2-40B4-BE49-F238E27FC236}">
                            <a16:creationId xmlns:a16="http://schemas.microsoft.com/office/drawing/2014/main" id="{EAE5AC53-3B3A-487B-823D-6216347ED67B}"/>
                          </a:ext>
                        </a:extLst>
                      </p:cNvPr>
                      <p:cNvSpPr txBox="1">
                        <a:spLocks noRot="1" noChangeAspect="1" noMove="1" noResize="1" noEditPoints="1" noAdjustHandles="1" noChangeArrowheads="1" noChangeShapeType="1" noTextEdit="1"/>
                      </p:cNvSpPr>
                      <p:nvPr/>
                    </p:nvSpPr>
                    <p:spPr>
                      <a:xfrm>
                        <a:off x="1353613" y="3220246"/>
                        <a:ext cx="241733" cy="369332"/>
                      </a:xfrm>
                      <a:prstGeom prst="rect">
                        <a:avLst/>
                      </a:prstGeom>
                      <a:blipFill>
                        <a:blip r:embed="rId6"/>
                        <a:stretch>
                          <a:fillRect l="-15000" r="-15000"/>
                        </a:stretch>
                      </a:blipFill>
                    </p:spPr>
                    <p:txBody>
                      <a:bodyPr/>
                      <a:lstStyle/>
                      <a:p>
                        <a:r>
                          <a:rPr lang="en-US">
                            <a:noFill/>
                          </a:rPr>
                          <a:t> </a:t>
                        </a:r>
                      </a:p>
                    </p:txBody>
                  </p:sp>
                </mc:Fallback>
              </mc:AlternateContent>
              <p:sp>
                <p:nvSpPr>
                  <p:cNvPr id="19" name="Rettangolo 16">
                    <a:extLst>
                      <a:ext uri="{FF2B5EF4-FFF2-40B4-BE49-F238E27FC236}">
                        <a16:creationId xmlns:a16="http://schemas.microsoft.com/office/drawing/2014/main" id="{DE0D34AE-4833-49F2-9811-C86DF0A2E255}"/>
                      </a:ext>
                    </a:extLst>
                  </p:cNvPr>
                  <p:cNvSpPr/>
                  <p:nvPr/>
                </p:nvSpPr>
                <p:spPr>
                  <a:xfrm>
                    <a:off x="2370976" y="4118819"/>
                    <a:ext cx="936822" cy="450845"/>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ttangolo 17">
                    <a:extLst>
                      <a:ext uri="{FF2B5EF4-FFF2-40B4-BE49-F238E27FC236}">
                        <a16:creationId xmlns:a16="http://schemas.microsoft.com/office/drawing/2014/main" id="{96529203-A2F6-4404-9D2C-BB17804E4CE7}"/>
                      </a:ext>
                    </a:extLst>
                  </p:cNvPr>
                  <p:cNvSpPr/>
                  <p:nvPr/>
                </p:nvSpPr>
                <p:spPr>
                  <a:xfrm>
                    <a:off x="4073164" y="4118819"/>
                    <a:ext cx="936822" cy="450845"/>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ttangolo 18">
                    <a:extLst>
                      <a:ext uri="{FF2B5EF4-FFF2-40B4-BE49-F238E27FC236}">
                        <a16:creationId xmlns:a16="http://schemas.microsoft.com/office/drawing/2014/main" id="{482DC232-49AE-4579-819E-C59820A41DAA}"/>
                      </a:ext>
                    </a:extLst>
                  </p:cNvPr>
                  <p:cNvSpPr/>
                  <p:nvPr/>
                </p:nvSpPr>
                <p:spPr>
                  <a:xfrm>
                    <a:off x="1314329" y="4118819"/>
                    <a:ext cx="936822" cy="450845"/>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Ovale 23">
                  <a:extLst>
                    <a:ext uri="{FF2B5EF4-FFF2-40B4-BE49-F238E27FC236}">
                      <a16:creationId xmlns:a16="http://schemas.microsoft.com/office/drawing/2014/main" id="{8BBB09D3-572F-4F50-82ED-CEB7824116EC}"/>
                    </a:ext>
                  </a:extLst>
                </p:cNvPr>
                <p:cNvSpPr/>
                <p:nvPr/>
              </p:nvSpPr>
              <p:spPr>
                <a:xfrm>
                  <a:off x="2731592" y="5552670"/>
                  <a:ext cx="396434" cy="24030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uppo 31">
                  <a:extLst>
                    <a:ext uri="{FF2B5EF4-FFF2-40B4-BE49-F238E27FC236}">
                      <a16:creationId xmlns:a16="http://schemas.microsoft.com/office/drawing/2014/main" id="{C84AB8F7-79D0-47E0-B50A-F3F060400A94}"/>
                    </a:ext>
                  </a:extLst>
                </p:cNvPr>
                <p:cNvGrpSpPr/>
                <p:nvPr/>
              </p:nvGrpSpPr>
              <p:grpSpPr>
                <a:xfrm>
                  <a:off x="5385258" y="5494672"/>
                  <a:ext cx="421241" cy="73650"/>
                  <a:chOff x="5366208" y="5503642"/>
                  <a:chExt cx="421241" cy="73650"/>
                </a:xfrm>
              </p:grpSpPr>
              <p:sp>
                <p:nvSpPr>
                  <p:cNvPr id="12" name="Ovale 28">
                    <a:extLst>
                      <a:ext uri="{FF2B5EF4-FFF2-40B4-BE49-F238E27FC236}">
                        <a16:creationId xmlns:a16="http://schemas.microsoft.com/office/drawing/2014/main" id="{3DCC9281-0B39-4CCD-9664-9549CA3A32F2}"/>
                      </a:ext>
                    </a:extLst>
                  </p:cNvPr>
                  <p:cNvSpPr/>
                  <p:nvPr/>
                </p:nvSpPr>
                <p:spPr>
                  <a:xfrm>
                    <a:off x="5366208" y="5505230"/>
                    <a:ext cx="68802" cy="72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e 29">
                    <a:extLst>
                      <a:ext uri="{FF2B5EF4-FFF2-40B4-BE49-F238E27FC236}">
                        <a16:creationId xmlns:a16="http://schemas.microsoft.com/office/drawing/2014/main" id="{DAB53540-1CFA-4DC3-B2AE-B5063FCE70BD}"/>
                      </a:ext>
                    </a:extLst>
                  </p:cNvPr>
                  <p:cNvSpPr/>
                  <p:nvPr/>
                </p:nvSpPr>
                <p:spPr>
                  <a:xfrm>
                    <a:off x="5542426" y="5505230"/>
                    <a:ext cx="68802" cy="72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e 30">
                    <a:extLst>
                      <a:ext uri="{FF2B5EF4-FFF2-40B4-BE49-F238E27FC236}">
                        <a16:creationId xmlns:a16="http://schemas.microsoft.com/office/drawing/2014/main" id="{C8F19DE6-030E-42A8-814D-95320A010F64}"/>
                      </a:ext>
                    </a:extLst>
                  </p:cNvPr>
                  <p:cNvSpPr/>
                  <p:nvPr/>
                </p:nvSpPr>
                <p:spPr>
                  <a:xfrm>
                    <a:off x="5718647" y="5503642"/>
                    <a:ext cx="68802" cy="720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mc:AlternateContent xmlns:mc="http://schemas.openxmlformats.org/markup-compatibility/2006" xmlns:a14="http://schemas.microsoft.com/office/drawing/2010/main">
            <mc:Choice Requires="a14">
              <p:sp>
                <p:nvSpPr>
                  <p:cNvPr id="6" name="TextBox 38">
                    <a:extLst>
                      <a:ext uri="{FF2B5EF4-FFF2-40B4-BE49-F238E27FC236}">
                        <a16:creationId xmlns:a16="http://schemas.microsoft.com/office/drawing/2014/main" id="{380FA0A0-A879-4CEB-B107-8E2C2C92214A}"/>
                      </a:ext>
                    </a:extLst>
                  </p:cNvPr>
                  <p:cNvSpPr txBox="1"/>
                  <p:nvPr/>
                </p:nvSpPr>
                <p:spPr>
                  <a:xfrm>
                    <a:off x="5800190" y="2658058"/>
                    <a:ext cx="909424" cy="272767"/>
                  </a:xfrm>
                  <a:prstGeom prst="rect">
                    <a:avLst/>
                  </a:prstGeom>
                  <a:noFill/>
                </p:spPr>
                <p:txBody>
                  <a:bodyPr wrap="square" rtlCol="0">
                    <a:spAutoFit/>
                  </a:bodyPr>
                  <a:lstStyle/>
                  <a:p>
                    <a14:m>
                      <m:oMath xmlns:m="http://schemas.openxmlformats.org/officeDocument/2006/math">
                        <m:sSup>
                          <m:sSupPr>
                            <m:ctrlPr>
                              <a:rPr lang="en-US" sz="1200" b="1" i="1" smtClean="0">
                                <a:solidFill>
                                  <a:schemeClr val="tx1"/>
                                </a:solidFill>
                                <a:latin typeface="Cambria Math" panose="02040503050406030204" pitchFamily="18" charset="0"/>
                              </a:rPr>
                            </m:ctrlPr>
                          </m:sSupPr>
                          <m:e>
                            <m:r>
                              <a:rPr lang="en-US" sz="1200" b="1" i="0" smtClean="0">
                                <a:solidFill>
                                  <a:schemeClr val="tx1"/>
                                </a:solidFill>
                                <a:latin typeface="Cambria Math" panose="02040503050406030204" pitchFamily="18" charset="0"/>
                              </a:rPr>
                              <m:t>𝐞</m:t>
                            </m:r>
                          </m:e>
                          <m:sup>
                            <m:r>
                              <a:rPr lang="en-US" sz="1200" b="1" i="0" smtClean="0">
                                <a:solidFill>
                                  <a:schemeClr val="tx1"/>
                                </a:solidFill>
                                <a:latin typeface="Cambria Math" panose="02040503050406030204" pitchFamily="18" charset="0"/>
                              </a:rPr>
                              <m:t>−</m:t>
                            </m:r>
                          </m:sup>
                        </m:sSup>
                      </m:oMath>
                    </a14:m>
                    <a:r>
                      <a:rPr lang="en-US" sz="1100" b="1" dirty="0">
                        <a:solidFill>
                          <a:schemeClr val="tx1"/>
                        </a:solidFill>
                      </a:rPr>
                      <a:t> beam</a:t>
                    </a:r>
                  </a:p>
                </p:txBody>
              </p:sp>
            </mc:Choice>
            <mc:Fallback xmlns="">
              <p:sp>
                <p:nvSpPr>
                  <p:cNvPr id="39" name="TextBox 38"/>
                  <p:cNvSpPr txBox="1">
                    <a:spLocks noRot="1" noChangeAspect="1" noMove="1" noResize="1" noEditPoints="1" noAdjustHandles="1" noChangeArrowheads="1" noChangeShapeType="1" noTextEdit="1"/>
                  </p:cNvSpPr>
                  <p:nvPr/>
                </p:nvSpPr>
                <p:spPr>
                  <a:xfrm>
                    <a:off x="5800190" y="2658058"/>
                    <a:ext cx="909424" cy="272767"/>
                  </a:xfrm>
                  <a:prstGeom prst="rect">
                    <a:avLst/>
                  </a:prstGeom>
                  <a:blipFill rotWithShape="0">
                    <a:blip r:embed="rId8"/>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39">
                    <a:extLst>
                      <a:ext uri="{FF2B5EF4-FFF2-40B4-BE49-F238E27FC236}">
                        <a16:creationId xmlns:a16="http://schemas.microsoft.com/office/drawing/2014/main" id="{C201E599-E316-4431-87BA-1376225FD607}"/>
                      </a:ext>
                    </a:extLst>
                  </p:cNvPr>
                  <p:cNvSpPr txBox="1"/>
                  <p:nvPr/>
                </p:nvSpPr>
                <p:spPr>
                  <a:xfrm>
                    <a:off x="8028807" y="3383006"/>
                    <a:ext cx="1359376" cy="272767"/>
                  </a:xfrm>
                  <a:prstGeom prst="rect">
                    <a:avLst/>
                  </a:prstGeom>
                  <a:noFill/>
                </p:spPr>
                <p:txBody>
                  <a:bodyPr wrap="square" rtlCol="0">
                    <a:spAutoFit/>
                  </a:bodyPr>
                  <a:lstStyle/>
                  <a:p>
                    <a14:m>
                      <m:oMath xmlns:m="http://schemas.openxmlformats.org/officeDocument/2006/math">
                        <m:r>
                          <a:rPr lang="en-US" sz="1200" b="1" i="0" smtClean="0">
                            <a:solidFill>
                              <a:schemeClr val="tx1"/>
                            </a:solidFill>
                            <a:latin typeface="Cambria Math" panose="02040503050406030204" pitchFamily="18" charset="0"/>
                          </a:rPr>
                          <m:t>𝐍</m:t>
                        </m:r>
                      </m:oMath>
                    </a14:m>
                    <a:r>
                      <a:rPr lang="en-US" sz="1100" b="1" dirty="0">
                        <a:solidFill>
                          <a:schemeClr val="tx1"/>
                        </a:solidFill>
                      </a:rPr>
                      <a:t> </a:t>
                    </a:r>
                    <a:r>
                      <a:rPr lang="en-US" sz="1100" b="1" dirty="0" err="1">
                        <a:solidFill>
                          <a:schemeClr val="tx1"/>
                        </a:solidFill>
                      </a:rPr>
                      <a:t>linac</a:t>
                    </a:r>
                    <a:r>
                      <a:rPr lang="en-US" sz="1100" b="1" dirty="0">
                        <a:solidFill>
                          <a:schemeClr val="tx1"/>
                        </a:solidFill>
                      </a:rPr>
                      <a:t> sections</a:t>
                    </a:r>
                  </a:p>
                </p:txBody>
              </p:sp>
            </mc:Choice>
            <mc:Fallback xmlns="">
              <p:sp>
                <p:nvSpPr>
                  <p:cNvPr id="40" name="TextBox 39"/>
                  <p:cNvSpPr txBox="1">
                    <a:spLocks noRot="1" noChangeAspect="1" noMove="1" noResize="1" noEditPoints="1" noAdjustHandles="1" noChangeArrowheads="1" noChangeShapeType="1" noTextEdit="1"/>
                  </p:cNvSpPr>
                  <p:nvPr/>
                </p:nvSpPr>
                <p:spPr>
                  <a:xfrm>
                    <a:off x="8028807" y="3383006"/>
                    <a:ext cx="1359376" cy="272767"/>
                  </a:xfrm>
                  <a:prstGeom prst="rect">
                    <a:avLst/>
                  </a:prstGeom>
                  <a:blipFill rotWithShape="0">
                    <a:blip r:embed="rId9"/>
                    <a:stretch>
                      <a:fillRect b="-13333"/>
                    </a:stretch>
                  </a:blipFill>
                </p:spPr>
                <p:txBody>
                  <a:bodyPr/>
                  <a:lstStyle/>
                  <a:p>
                    <a:r>
                      <a:rPr lang="en-US">
                        <a:noFill/>
                      </a:rPr>
                      <a:t> </a:t>
                    </a:r>
                  </a:p>
                </p:txBody>
              </p:sp>
            </mc:Fallback>
          </mc:AlternateContent>
          <p:cxnSp>
            <p:nvCxnSpPr>
              <p:cNvPr id="8" name="Straight Arrow Connector 46">
                <a:extLst>
                  <a:ext uri="{FF2B5EF4-FFF2-40B4-BE49-F238E27FC236}">
                    <a16:creationId xmlns:a16="http://schemas.microsoft.com/office/drawing/2014/main" id="{FBFDAD7D-4ECC-4E19-9245-7C74A3136DBA}"/>
                  </a:ext>
                </a:extLst>
              </p:cNvPr>
              <p:cNvCxnSpPr/>
              <p:nvPr/>
            </p:nvCxnSpPr>
            <p:spPr>
              <a:xfrm>
                <a:off x="6733929" y="3383006"/>
                <a:ext cx="367992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39" name="Connettore 2 38">
              <a:extLst>
                <a:ext uri="{FF2B5EF4-FFF2-40B4-BE49-F238E27FC236}">
                  <a16:creationId xmlns:a16="http://schemas.microsoft.com/office/drawing/2014/main" id="{CC313A13-9491-4AD4-BDD7-E0C891E2749C}"/>
                </a:ext>
              </a:extLst>
            </p:cNvPr>
            <p:cNvCxnSpPr/>
            <p:nvPr/>
          </p:nvCxnSpPr>
          <p:spPr>
            <a:xfrm>
              <a:off x="7917389" y="4099983"/>
              <a:ext cx="146100" cy="0"/>
            </a:xfrm>
            <a:prstGeom prst="straightConnector1">
              <a:avLst/>
            </a:prstGeom>
            <a:ln>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40" name="Connettore 2 39">
              <a:extLst>
                <a:ext uri="{FF2B5EF4-FFF2-40B4-BE49-F238E27FC236}">
                  <a16:creationId xmlns:a16="http://schemas.microsoft.com/office/drawing/2014/main" id="{32B3B758-1273-47D5-8365-E7D19F06A836}"/>
                </a:ext>
              </a:extLst>
            </p:cNvPr>
            <p:cNvCxnSpPr>
              <a:cxnSpLocks/>
            </p:cNvCxnSpPr>
            <p:nvPr/>
          </p:nvCxnSpPr>
          <p:spPr>
            <a:xfrm flipH="1">
              <a:off x="8193811" y="4099983"/>
              <a:ext cx="146100" cy="0"/>
            </a:xfrm>
            <a:prstGeom prst="straightConnector1">
              <a:avLst/>
            </a:prstGeom>
            <a:ln>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42" name="Connettore diritto 41">
              <a:extLst>
                <a:ext uri="{FF2B5EF4-FFF2-40B4-BE49-F238E27FC236}">
                  <a16:creationId xmlns:a16="http://schemas.microsoft.com/office/drawing/2014/main" id="{E6D25360-3E06-424C-B6BA-FE55E3AC43AF}"/>
                </a:ext>
              </a:extLst>
            </p:cNvPr>
            <p:cNvCxnSpPr>
              <a:cxnSpLocks/>
            </p:cNvCxnSpPr>
            <p:nvPr/>
          </p:nvCxnSpPr>
          <p:spPr>
            <a:xfrm>
              <a:off x="8073017" y="4067175"/>
              <a:ext cx="0" cy="10160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A69FD318-977D-4B01-933D-951B199D72BD}"/>
                </a:ext>
              </a:extLst>
            </p:cNvPr>
            <p:cNvCxnSpPr>
              <a:cxnSpLocks/>
            </p:cNvCxnSpPr>
            <p:nvPr/>
          </p:nvCxnSpPr>
          <p:spPr>
            <a:xfrm>
              <a:off x="8190246" y="4067175"/>
              <a:ext cx="0" cy="994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CasellaDiTesto 45">
                  <a:extLst>
                    <a:ext uri="{FF2B5EF4-FFF2-40B4-BE49-F238E27FC236}">
                      <a16:creationId xmlns:a16="http://schemas.microsoft.com/office/drawing/2014/main" id="{2FB6402E-C67C-4E4E-83E2-13AD52228D9D}"/>
                    </a:ext>
                  </a:extLst>
                </p:cNvPr>
                <p:cNvSpPr txBox="1"/>
                <p:nvPr/>
              </p:nvSpPr>
              <p:spPr>
                <a:xfrm>
                  <a:off x="7998585" y="3768777"/>
                  <a:ext cx="27456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it-IT" sz="1600" b="0" i="1" smtClean="0">
                                <a:solidFill>
                                  <a:schemeClr val="tx1"/>
                                </a:solidFill>
                                <a:latin typeface="Cambria Math" panose="02040503050406030204" pitchFamily="18" charset="0"/>
                              </a:rPr>
                            </m:ctrlPr>
                          </m:sSubPr>
                          <m:e>
                            <m:r>
                              <a:rPr lang="it-IT" sz="1600" b="0" i="1" smtClean="0">
                                <a:solidFill>
                                  <a:schemeClr val="tx1"/>
                                </a:solidFill>
                                <a:latin typeface="Cambria Math" panose="02040503050406030204" pitchFamily="18" charset="0"/>
                              </a:rPr>
                              <m:t>𝐿</m:t>
                            </m:r>
                          </m:e>
                          <m:sub>
                            <m:r>
                              <a:rPr lang="it-IT" sz="1600" b="0" i="1" smtClean="0">
                                <a:solidFill>
                                  <a:schemeClr val="tx1"/>
                                </a:solidFill>
                                <a:latin typeface="Cambria Math" panose="02040503050406030204" pitchFamily="18" charset="0"/>
                              </a:rPr>
                              <m:t>𝑑</m:t>
                            </m:r>
                          </m:sub>
                        </m:sSub>
                      </m:oMath>
                    </m:oMathPara>
                  </a14:m>
                  <a:endParaRPr lang="en-US" sz="1600" dirty="0">
                    <a:solidFill>
                      <a:schemeClr val="tx1"/>
                    </a:solidFill>
                  </a:endParaRPr>
                </a:p>
              </p:txBody>
            </p:sp>
          </mc:Choice>
          <mc:Fallback xmlns="">
            <p:sp>
              <p:nvSpPr>
                <p:cNvPr id="46" name="CasellaDiTesto 45">
                  <a:extLst>
                    <a:ext uri="{FF2B5EF4-FFF2-40B4-BE49-F238E27FC236}">
                      <a16:creationId xmlns:a16="http://schemas.microsoft.com/office/drawing/2014/main" id="{2FB6402E-C67C-4E4E-83E2-13AD52228D9D}"/>
                    </a:ext>
                  </a:extLst>
                </p:cNvPr>
                <p:cNvSpPr txBox="1">
                  <a:spLocks noRot="1" noChangeAspect="1" noMove="1" noResize="1" noEditPoints="1" noAdjustHandles="1" noChangeArrowheads="1" noChangeShapeType="1" noTextEdit="1"/>
                </p:cNvSpPr>
                <p:nvPr/>
              </p:nvSpPr>
              <p:spPr>
                <a:xfrm>
                  <a:off x="7998585" y="3768777"/>
                  <a:ext cx="274562" cy="246221"/>
                </a:xfrm>
                <a:prstGeom prst="rect">
                  <a:avLst/>
                </a:prstGeom>
                <a:blipFill>
                  <a:blip r:embed="rId10"/>
                  <a:stretch>
                    <a:fillRect l="-13333" r="-4444" b="-1951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8" name="CasellaDiTesto 47">
                <a:extLst>
                  <a:ext uri="{FF2B5EF4-FFF2-40B4-BE49-F238E27FC236}">
                    <a16:creationId xmlns:a16="http://schemas.microsoft.com/office/drawing/2014/main" id="{F81DF41D-5C95-439F-A40B-F990EC48B931}"/>
                  </a:ext>
                </a:extLst>
              </p:cNvPr>
              <p:cNvSpPr txBox="1"/>
              <p:nvPr/>
            </p:nvSpPr>
            <p:spPr>
              <a:xfrm>
                <a:off x="649939" y="1619963"/>
                <a:ext cx="5770414" cy="1200329"/>
              </a:xfrm>
              <a:prstGeom prst="rect">
                <a:avLst/>
              </a:prstGeom>
              <a:noFill/>
            </p:spPr>
            <p:txBody>
              <a:bodyPr wrap="square" rtlCol="0">
                <a:spAutoFit/>
              </a:bodyPr>
              <a:lstStyle/>
              <a:p>
                <a:r>
                  <a:rPr lang="en-US" b="1" dirty="0">
                    <a:solidFill>
                      <a:srgbClr val="C00000"/>
                    </a:solidFill>
                  </a:rPr>
                  <a:t>Single particle longitudinal optics</a:t>
                </a:r>
              </a:p>
              <a:p>
                <a:pPr marL="285750" indent="-285750">
                  <a:buFont typeface="Arial" panose="020B0604020202020204" pitchFamily="34" charset="0"/>
                  <a:buChar char="•"/>
                </a:pPr>
                <a:r>
                  <a:rPr lang="en-US" dirty="0">
                    <a:solidFill>
                      <a:schemeClr val="tx1"/>
                    </a:solidFill>
                  </a:rPr>
                  <a:t>Deviation from the rf-crest </a:t>
                </a:r>
                <a14:m>
                  <m:oMath xmlns:m="http://schemas.openxmlformats.org/officeDocument/2006/math">
                    <m:r>
                      <m:rPr>
                        <m:sty m:val="p"/>
                      </m:rPr>
                      <a:rPr lang="en-US" b="0" i="0" smtClean="0">
                        <a:solidFill>
                          <a:schemeClr val="tx1"/>
                        </a:solidFill>
                        <a:latin typeface="Cambria Math" panose="02040503050406030204" pitchFamily="18" charset="0"/>
                      </a:rPr>
                      <m:t>Δ</m:t>
                    </m:r>
                    <m:r>
                      <a:rPr lang="en-US" b="0" i="1" smtClean="0">
                        <a:solidFill>
                          <a:schemeClr val="tx1"/>
                        </a:solidFill>
                        <a:latin typeface="Cambria Math" panose="02040503050406030204" pitchFamily="18" charset="0"/>
                      </a:rPr>
                      <m:t>𝜙</m:t>
                    </m:r>
                  </m:oMath>
                </a14:m>
                <a:r>
                  <a:rPr lang="en-US" dirty="0">
                    <a:solidFill>
                      <a:schemeClr val="tx1"/>
                    </a:solidFill>
                  </a:rPr>
                  <a:t> affects the </a:t>
                </a:r>
                <a:r>
                  <a:rPr lang="en-US" b="1" dirty="0">
                    <a:solidFill>
                      <a:schemeClr val="tx1"/>
                    </a:solidFill>
                  </a:rPr>
                  <a:t>energy gain</a:t>
                </a:r>
              </a:p>
              <a:p>
                <a:pPr marL="285750" indent="-285750">
                  <a:buFont typeface="Arial" panose="020B0604020202020204" pitchFamily="34" charset="0"/>
                  <a:buChar char="•"/>
                </a:pPr>
                <a:r>
                  <a:rPr lang="en-US" dirty="0">
                    <a:solidFill>
                      <a:schemeClr val="tx1"/>
                    </a:solidFill>
                  </a:rPr>
                  <a:t>Energy spread is responsible for a </a:t>
                </a:r>
                <a:r>
                  <a:rPr lang="en-US" b="1" dirty="0">
                    <a:solidFill>
                      <a:schemeClr val="tx1"/>
                    </a:solidFill>
                  </a:rPr>
                  <a:t>slippage</a:t>
                </a:r>
                <a:r>
                  <a:rPr lang="en-US" dirty="0">
                    <a:solidFill>
                      <a:schemeClr val="tx1"/>
                    </a:solidFill>
                  </a:rPr>
                  <a:t> </a:t>
                </a:r>
                <a14:m>
                  <m:oMath xmlns:m="http://schemas.openxmlformats.org/officeDocument/2006/math">
                    <m:r>
                      <m:rPr>
                        <m:sty m:val="p"/>
                      </m:rPr>
                      <a:rPr lang="en-US" b="0" i="0" smtClean="0">
                        <a:solidFill>
                          <a:schemeClr val="tx1"/>
                        </a:solidFill>
                        <a:latin typeface="Cambria Math" panose="02040503050406030204" pitchFamily="18" charset="0"/>
                      </a:rPr>
                      <m:t>Δ</m:t>
                    </m:r>
                    <m:r>
                      <a:rPr lang="en-US" b="0" i="1" smtClean="0">
                        <a:solidFill>
                          <a:schemeClr val="tx1"/>
                        </a:solidFill>
                        <a:latin typeface="Cambria Math" panose="02040503050406030204" pitchFamily="18" charset="0"/>
                      </a:rPr>
                      <m:t>𝜁</m:t>
                    </m:r>
                  </m:oMath>
                </a14:m>
                <a:r>
                  <a:rPr lang="en-US" dirty="0">
                    <a:solidFill>
                      <a:schemeClr val="tx1"/>
                    </a:solidFill>
                  </a:rPr>
                  <a:t> relative to the centroid</a:t>
                </a:r>
              </a:p>
            </p:txBody>
          </p:sp>
        </mc:Choice>
        <mc:Fallback xmlns="">
          <p:sp>
            <p:nvSpPr>
              <p:cNvPr id="48" name="CasellaDiTesto 47">
                <a:extLst>
                  <a:ext uri="{FF2B5EF4-FFF2-40B4-BE49-F238E27FC236}">
                    <a16:creationId xmlns:a16="http://schemas.microsoft.com/office/drawing/2014/main" id="{F81DF41D-5C95-439F-A40B-F990EC48B931}"/>
                  </a:ext>
                </a:extLst>
              </p:cNvPr>
              <p:cNvSpPr txBox="1">
                <a:spLocks noRot="1" noChangeAspect="1" noMove="1" noResize="1" noEditPoints="1" noAdjustHandles="1" noChangeArrowheads="1" noChangeShapeType="1" noTextEdit="1"/>
              </p:cNvSpPr>
              <p:nvPr/>
            </p:nvSpPr>
            <p:spPr>
              <a:xfrm>
                <a:off x="649939" y="1619963"/>
                <a:ext cx="5770414" cy="1200329"/>
              </a:xfrm>
              <a:prstGeom prst="rect">
                <a:avLst/>
              </a:prstGeom>
              <a:blipFill>
                <a:blip r:embed="rId11"/>
                <a:stretch>
                  <a:fillRect l="-951" t="-3046" r="-846" b="-7107"/>
                </a:stretch>
              </a:blipFill>
            </p:spPr>
            <p:txBody>
              <a:bodyPr/>
              <a:lstStyle/>
              <a:p>
                <a:r>
                  <a:rPr lang="en-US">
                    <a:noFill/>
                  </a:rPr>
                  <a:t> </a:t>
                </a:r>
              </a:p>
            </p:txBody>
          </p:sp>
        </mc:Fallback>
      </mc:AlternateContent>
      <p:pic>
        <p:nvPicPr>
          <p:cNvPr id="50" name="Immagine 49">
            <a:extLst>
              <a:ext uri="{FF2B5EF4-FFF2-40B4-BE49-F238E27FC236}">
                <a16:creationId xmlns:a16="http://schemas.microsoft.com/office/drawing/2014/main" id="{1CE03A60-354E-4E5B-B4FA-D20FEC142B1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38853" y="300395"/>
            <a:ext cx="845435" cy="272201"/>
          </a:xfrm>
          <a:prstGeom prst="rect">
            <a:avLst/>
          </a:prstGeom>
        </p:spPr>
      </p:pic>
      <p:pic>
        <p:nvPicPr>
          <p:cNvPr id="52" name="Immagine 51">
            <a:extLst>
              <a:ext uri="{FF2B5EF4-FFF2-40B4-BE49-F238E27FC236}">
                <a16:creationId xmlns:a16="http://schemas.microsoft.com/office/drawing/2014/main" id="{DB244554-6560-49F7-B139-53BA99C5ACA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512" y="67371"/>
            <a:ext cx="630605" cy="739989"/>
          </a:xfrm>
          <a:prstGeom prst="rect">
            <a:avLst/>
          </a:prstGeom>
        </p:spPr>
      </p:pic>
      <p:pic>
        <p:nvPicPr>
          <p:cNvPr id="44" name="Immagine 15">
            <a:extLst>
              <a:ext uri="{FF2B5EF4-FFF2-40B4-BE49-F238E27FC236}">
                <a16:creationId xmlns:a16="http://schemas.microsoft.com/office/drawing/2014/main" id="{90FEE27F-7F57-4D46-A3E2-21ECFB91DF0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814804" y="242271"/>
            <a:ext cx="771377" cy="390188"/>
          </a:xfrm>
          <a:prstGeom prst="rect">
            <a:avLst/>
          </a:prstGeom>
        </p:spPr>
      </p:pic>
      <p:pic>
        <p:nvPicPr>
          <p:cNvPr id="45" name="Immagine 44">
            <a:extLst>
              <a:ext uri="{FF2B5EF4-FFF2-40B4-BE49-F238E27FC236}">
                <a16:creationId xmlns:a16="http://schemas.microsoft.com/office/drawing/2014/main" id="{49BDD346-C4BB-4400-9CCE-546A8CC4D679}"/>
              </a:ext>
            </a:extLst>
          </p:cNvPr>
          <p:cNvPicPr>
            <a:picLocks noChangeAspect="1"/>
          </p:cNvPicPr>
          <p:nvPr/>
        </p:nvPicPr>
        <p:blipFill>
          <a:blip r:embed="rId15"/>
          <a:stretch>
            <a:fillRect/>
          </a:stretch>
        </p:blipFill>
        <p:spPr>
          <a:xfrm>
            <a:off x="981147" y="2921123"/>
            <a:ext cx="4259645" cy="1154008"/>
          </a:xfrm>
          <a:prstGeom prst="rect">
            <a:avLst/>
          </a:prstGeom>
        </p:spPr>
      </p:pic>
      <p:pic>
        <p:nvPicPr>
          <p:cNvPr id="27" name="Immagine 26">
            <a:extLst>
              <a:ext uri="{FF2B5EF4-FFF2-40B4-BE49-F238E27FC236}">
                <a16:creationId xmlns:a16="http://schemas.microsoft.com/office/drawing/2014/main" id="{B3B9831F-D7FC-4C09-90C3-78606F3B2818}"/>
              </a:ext>
            </a:extLst>
          </p:cNvPr>
          <p:cNvPicPr>
            <a:picLocks noChangeAspect="1"/>
          </p:cNvPicPr>
          <p:nvPr/>
        </p:nvPicPr>
        <p:blipFill>
          <a:blip r:embed="rId16"/>
          <a:stretch>
            <a:fillRect/>
          </a:stretch>
        </p:blipFill>
        <p:spPr>
          <a:xfrm>
            <a:off x="2105687" y="4088029"/>
            <a:ext cx="2637849" cy="935371"/>
          </a:xfrm>
          <a:prstGeom prst="rect">
            <a:avLst/>
          </a:prstGeom>
        </p:spPr>
      </p:pic>
      <p:pic>
        <p:nvPicPr>
          <p:cNvPr id="30" name="Immagine 29">
            <a:extLst>
              <a:ext uri="{FF2B5EF4-FFF2-40B4-BE49-F238E27FC236}">
                <a16:creationId xmlns:a16="http://schemas.microsoft.com/office/drawing/2014/main" id="{AC337C5C-55CF-44F4-A9A6-19BB84E88C69}"/>
              </a:ext>
            </a:extLst>
          </p:cNvPr>
          <p:cNvPicPr>
            <a:picLocks noChangeAspect="1"/>
          </p:cNvPicPr>
          <p:nvPr/>
        </p:nvPicPr>
        <p:blipFill>
          <a:blip r:embed="rId17"/>
          <a:stretch>
            <a:fillRect/>
          </a:stretch>
        </p:blipFill>
        <p:spPr>
          <a:xfrm>
            <a:off x="5667537" y="4438732"/>
            <a:ext cx="5992481" cy="307933"/>
          </a:xfrm>
          <a:prstGeom prst="rect">
            <a:avLst/>
          </a:prstGeom>
        </p:spPr>
      </p:pic>
      <p:pic>
        <p:nvPicPr>
          <p:cNvPr id="35" name="Immagine 34">
            <a:extLst>
              <a:ext uri="{FF2B5EF4-FFF2-40B4-BE49-F238E27FC236}">
                <a16:creationId xmlns:a16="http://schemas.microsoft.com/office/drawing/2014/main" id="{E9BDD22B-B51A-4F82-91BF-A97F8598D82B}"/>
              </a:ext>
            </a:extLst>
          </p:cNvPr>
          <p:cNvPicPr>
            <a:picLocks noChangeAspect="1"/>
          </p:cNvPicPr>
          <p:nvPr/>
        </p:nvPicPr>
        <p:blipFill>
          <a:blip r:embed="rId18"/>
          <a:stretch>
            <a:fillRect/>
          </a:stretch>
        </p:blipFill>
        <p:spPr>
          <a:xfrm>
            <a:off x="5673884" y="4842807"/>
            <a:ext cx="6256424" cy="478405"/>
          </a:xfrm>
          <a:prstGeom prst="rect">
            <a:avLst/>
          </a:prstGeom>
        </p:spPr>
      </p:pic>
      <p:sp>
        <p:nvSpPr>
          <p:cNvPr id="36" name="CasellaDiTesto 35">
            <a:extLst>
              <a:ext uri="{FF2B5EF4-FFF2-40B4-BE49-F238E27FC236}">
                <a16:creationId xmlns:a16="http://schemas.microsoft.com/office/drawing/2014/main" id="{C079617E-27AC-404C-9686-7CADC9E09CB6}"/>
              </a:ext>
            </a:extLst>
          </p:cNvPr>
          <p:cNvSpPr txBox="1"/>
          <p:nvPr/>
        </p:nvSpPr>
        <p:spPr>
          <a:xfrm>
            <a:off x="651492" y="5321212"/>
            <a:ext cx="5016045" cy="1200329"/>
          </a:xfrm>
          <a:prstGeom prst="rect">
            <a:avLst/>
          </a:prstGeom>
          <a:noFill/>
        </p:spPr>
        <p:txBody>
          <a:bodyPr wrap="square" rtlCol="0">
            <a:spAutoFit/>
          </a:bodyPr>
          <a:lstStyle/>
          <a:p>
            <a:r>
              <a:rPr lang="en-US" b="1" dirty="0">
                <a:solidFill>
                  <a:srgbClr val="C00000"/>
                </a:solidFill>
              </a:rPr>
              <a:t>Main consequences</a:t>
            </a:r>
          </a:p>
          <a:p>
            <a:pPr marL="285750" indent="-285750">
              <a:buFont typeface="Arial" panose="020B0604020202020204" pitchFamily="34" charset="0"/>
              <a:buChar char="•"/>
            </a:pPr>
            <a:r>
              <a:rPr lang="en-US" dirty="0"/>
              <a:t>Correlation with the transverse plane</a:t>
            </a:r>
          </a:p>
          <a:p>
            <a:pPr marL="285750" indent="-285750">
              <a:buFont typeface="Arial" panose="020B0604020202020204" pitchFamily="34" charset="0"/>
              <a:buChar char="•"/>
            </a:pPr>
            <a:r>
              <a:rPr lang="en-US" dirty="0"/>
              <a:t>Chromatic effects (energy dependent optics)</a:t>
            </a:r>
          </a:p>
          <a:p>
            <a:pPr marL="285750" indent="-285750">
              <a:buFont typeface="Arial" panose="020B0604020202020204" pitchFamily="34" charset="0"/>
              <a:buChar char="•"/>
            </a:pPr>
            <a:r>
              <a:rPr lang="en-US" dirty="0"/>
              <a:t>Synchrotron oscillations</a:t>
            </a:r>
          </a:p>
        </p:txBody>
      </p:sp>
    </p:spTree>
    <p:extLst>
      <p:ext uri="{BB962C8B-B14F-4D97-AF65-F5344CB8AC3E}">
        <p14:creationId xmlns:p14="http://schemas.microsoft.com/office/powerpoint/2010/main" val="2026009387"/>
      </p:ext>
    </p:extLst>
  </p:cSld>
  <p:clrMapOvr>
    <a:masterClrMapping/>
  </p:clrMapOvr>
  <p:extLst>
    <p:ext uri="{3A86A75C-4F4B-4683-9AE1-C65F6400EC91}">
      <p14:laserTraceLst xmlns:p14="http://schemas.microsoft.com/office/powerpoint/2010/main">
        <p14:tracePtLst>
          <p14:tracePt t="453" x="5892800" y="5086350"/>
          <p14:tracePt t="565" x="5892800" y="5080000"/>
          <p14:tracePt t="1660" x="5892800" y="5073650"/>
          <p14:tracePt t="1680" x="5892800" y="5067300"/>
          <p14:tracePt t="1701" x="5892800" y="5054600"/>
          <p14:tracePt t="1710" x="5892800" y="5041900"/>
          <p14:tracePt t="1723" x="5886450" y="4959350"/>
          <p14:tracePt t="1737" x="5873750" y="4826000"/>
          <p14:tracePt t="1755" x="5822950" y="4591050"/>
          <p14:tracePt t="1771" x="5753100" y="4197350"/>
          <p14:tracePt t="1787" x="5689600" y="3937000"/>
          <p14:tracePt t="1805" x="5613400" y="3543300"/>
          <p14:tracePt t="1821" x="5581650" y="3340100"/>
          <p14:tracePt t="1837" x="5568950" y="3200400"/>
          <p14:tracePt t="1854" x="5556250" y="3117850"/>
          <p14:tracePt t="1871" x="5556250" y="3035300"/>
          <p14:tracePt t="1887" x="5549900" y="2997200"/>
          <p14:tracePt t="1904" x="5543550" y="2971800"/>
          <p14:tracePt t="1921" x="5537200" y="2946400"/>
          <p14:tracePt t="1940" x="5530850" y="2921000"/>
          <p14:tracePt t="1954" x="5524500" y="2908300"/>
          <p14:tracePt t="1971" x="5518150" y="2889250"/>
          <p14:tracePt t="1987" x="5511800" y="2870200"/>
          <p14:tracePt t="2004" x="5499100" y="2851150"/>
          <p14:tracePt t="2021" x="5467350" y="2806700"/>
          <p14:tracePt t="2037" x="5422900" y="2762250"/>
          <p14:tracePt t="2054" x="5327650" y="2667000"/>
          <p14:tracePt t="2071" x="5200650" y="2559050"/>
          <p14:tracePt t="2088" x="5003800" y="2419350"/>
          <p14:tracePt t="2104" x="4895850" y="2324100"/>
          <p14:tracePt t="2120" x="4730750" y="2222500"/>
          <p14:tracePt t="2137" x="4533900" y="2139950"/>
          <p14:tracePt t="2154" x="4362450" y="2070100"/>
          <p14:tracePt t="2161" x="4292600" y="2051050"/>
          <p14:tracePt t="2172" x="4102100" y="2000250"/>
          <p14:tracePt t="2187" x="3829050" y="1943100"/>
          <p14:tracePt t="2204" x="3638550" y="1936750"/>
          <p14:tracePt t="10008" x="3625850" y="1917700"/>
          <p14:tracePt t="10015" x="3594100" y="1898650"/>
          <p14:tracePt t="10031" x="3511550" y="1828800"/>
          <p14:tracePt t="10048" x="3384550" y="1739900"/>
          <p14:tracePt t="10065" x="3086100" y="1543050"/>
          <p14:tracePt t="10080" x="2705100" y="1339850"/>
          <p14:tracePt t="10097" x="2273300" y="1085850"/>
          <p14:tracePt t="10114" x="1828800" y="863600"/>
          <p14:tracePt t="10132" x="1428750" y="647700"/>
          <p14:tracePt t="10147" x="1238250" y="565150"/>
          <p14:tracePt t="10164" x="1092200" y="495300"/>
          <p14:tracePt t="10172" x="1035050" y="476250"/>
          <p14:tracePt t="10180" x="990600" y="450850"/>
          <p14:tracePt t="10197" x="920750" y="425450"/>
          <p14:tracePt t="10214" x="895350" y="406400"/>
          <p14:tracePt t="10230" x="876300" y="393700"/>
          <p14:tracePt t="11763" x="1479550" y="88900"/>
        </p14:tracePtLst>
      </p14:laserTrace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0473" y="4099189"/>
            <a:ext cx="2820332" cy="176270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490" y="1927351"/>
            <a:ext cx="4187096" cy="261693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745" y="2026945"/>
            <a:ext cx="4187096" cy="2616934"/>
          </a:xfrm>
          <a:prstGeom prst="rect">
            <a:avLst/>
          </a:prstGeom>
        </p:spPr>
      </p:pic>
      <p:sp>
        <p:nvSpPr>
          <p:cNvPr id="2" name="Title 1"/>
          <p:cNvSpPr>
            <a:spLocks noGrp="1"/>
          </p:cNvSpPr>
          <p:nvPr>
            <p:ph type="title"/>
          </p:nvPr>
        </p:nvSpPr>
        <p:spPr/>
        <p:txBody>
          <a:bodyPr/>
          <a:lstStyle/>
          <a:p>
            <a:r>
              <a:rPr lang="en-US" dirty="0"/>
              <a:t>Transverse Optics Benchmark</a:t>
            </a:r>
          </a:p>
        </p:txBody>
      </p:sp>
      <p:sp>
        <p:nvSpPr>
          <p:cNvPr id="6" name="TextBox 5"/>
          <p:cNvSpPr txBox="1"/>
          <p:nvPr/>
        </p:nvSpPr>
        <p:spPr>
          <a:xfrm>
            <a:off x="560742" y="1439081"/>
            <a:ext cx="3412695"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Tracking inside a two section </a:t>
            </a:r>
            <a:r>
              <a:rPr lang="en-US" sz="1400" dirty="0" err="1"/>
              <a:t>linac</a:t>
            </a:r>
            <a:endParaRPr lang="en-US" sz="1400" dirty="0"/>
          </a:p>
          <a:p>
            <a:pPr marL="285750" indent="-285750">
              <a:buFont typeface="Arial" panose="020B0604020202020204" pitchFamily="34" charset="0"/>
              <a:buChar char="•"/>
            </a:pPr>
            <a:r>
              <a:rPr lang="en-US" sz="1400" dirty="0"/>
              <a:t>No space charge forces</a:t>
            </a:r>
          </a:p>
          <a:p>
            <a:pPr marL="285750" indent="-285750">
              <a:buFont typeface="Arial" panose="020B0604020202020204" pitchFamily="34" charset="0"/>
              <a:buChar char="•"/>
            </a:pPr>
            <a:r>
              <a:rPr lang="en-US" sz="1400" dirty="0"/>
              <a:t>First and second order RF-</a:t>
            </a:r>
            <a:r>
              <a:rPr lang="en-US" sz="1400" dirty="0" err="1"/>
              <a:t>foscusing</a:t>
            </a:r>
            <a:endParaRPr lang="en-US" sz="1400" dirty="0"/>
          </a:p>
        </p:txBody>
      </p:sp>
      <mc:AlternateContent xmlns:mc="http://schemas.openxmlformats.org/markup-compatibility/2006" xmlns:a14="http://schemas.microsoft.com/office/drawing/2010/main">
        <mc:Choice Requires="a14">
          <p:sp>
            <p:nvSpPr>
              <p:cNvPr id="7" name="TextBox 6"/>
              <p:cNvSpPr txBox="1"/>
              <p:nvPr/>
            </p:nvSpPr>
            <p:spPr>
              <a:xfrm>
                <a:off x="41553" y="5951599"/>
                <a:ext cx="4680103" cy="6056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𝜂</m:t>
                      </m:r>
                      <m:r>
                        <a:rPr lang="en-US" sz="1200" b="0" i="1" smtClean="0">
                          <a:latin typeface="Cambria Math" panose="02040503050406030204" pitchFamily="18" charset="0"/>
                        </a:rPr>
                        <m:t>=</m:t>
                      </m:r>
                      <m:nary>
                        <m:naryPr>
                          <m:chr m:val="∑"/>
                          <m:ctrlPr>
                            <a:rPr lang="en-US" sz="1200" b="0" i="1" smtClean="0">
                              <a:latin typeface="Cambria Math" panose="02040503050406030204" pitchFamily="18" charset="0"/>
                            </a:rPr>
                          </m:ctrlPr>
                        </m:naryPr>
                        <m:sub>
                          <m:r>
                            <m:rPr>
                              <m:brk m:alnAt="23"/>
                            </m:rPr>
                            <a:rPr lang="en-US" sz="1200" b="0" i="1" smtClean="0">
                              <a:latin typeface="Cambria Math" panose="02040503050406030204" pitchFamily="18" charset="0"/>
                            </a:rPr>
                            <m:t>𝑛</m:t>
                          </m:r>
                          <m:r>
                            <a:rPr lang="en-US" sz="1200" b="0" i="1" smtClean="0">
                              <a:latin typeface="Cambria Math" panose="02040503050406030204" pitchFamily="18" charset="0"/>
                            </a:rPr>
                            <m:t>=1</m:t>
                          </m:r>
                        </m:sub>
                        <m:sup>
                          <m:r>
                            <a:rPr lang="en-US" sz="1200" b="0" i="1" smtClean="0">
                              <a:latin typeface="Cambria Math" panose="02040503050406030204" pitchFamily="18" charset="0"/>
                            </a:rPr>
                            <m:t>+∞</m:t>
                          </m:r>
                        </m:sup>
                        <m:e>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𝑎</m:t>
                              </m:r>
                            </m:e>
                            <m:sub>
                              <m:r>
                                <a:rPr lang="en-US" sz="1200" b="0" i="1" smtClean="0">
                                  <a:latin typeface="Cambria Math" panose="02040503050406030204" pitchFamily="18" charset="0"/>
                                </a:rPr>
                                <m:t>𝑛</m:t>
                              </m:r>
                              <m:r>
                                <a:rPr lang="en-US" sz="1200" b="0" i="1" smtClean="0">
                                  <a:latin typeface="Cambria Math" panose="02040503050406030204" pitchFamily="18" charset="0"/>
                                </a:rPr>
                                <m:t>−1</m:t>
                              </m:r>
                            </m:sub>
                            <m:sup>
                              <m:r>
                                <a:rPr lang="en-US" sz="1200" b="0" i="1" smtClean="0">
                                  <a:latin typeface="Cambria Math" panose="02040503050406030204" pitchFamily="18" charset="0"/>
                                </a:rPr>
                                <m:t>2</m:t>
                              </m:r>
                            </m:sup>
                          </m:sSubSup>
                          <m:r>
                            <a:rPr lang="en-US" sz="1200" b="0" i="1" smtClean="0">
                              <a:latin typeface="Cambria Math" panose="02040503050406030204" pitchFamily="18" charset="0"/>
                            </a:rPr>
                            <m:t>+</m:t>
                          </m:r>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𝑎</m:t>
                              </m:r>
                            </m:e>
                            <m:sub>
                              <m:r>
                                <a:rPr lang="en-US" sz="1200" b="0" i="1" smtClean="0">
                                  <a:latin typeface="Cambria Math" panose="02040503050406030204" pitchFamily="18" charset="0"/>
                                </a:rPr>
                                <m:t>𝑛</m:t>
                              </m:r>
                              <m:r>
                                <a:rPr lang="en-US" sz="1200" b="0" i="1" smtClean="0">
                                  <a:latin typeface="Cambria Math" panose="02040503050406030204" pitchFamily="18" charset="0"/>
                                </a:rPr>
                                <m:t>+1</m:t>
                              </m:r>
                            </m:sub>
                            <m:sup>
                              <m:r>
                                <a:rPr lang="en-US" sz="1200" b="0" i="1" smtClean="0">
                                  <a:latin typeface="Cambria Math" panose="02040503050406030204" pitchFamily="18" charset="0"/>
                                </a:rPr>
                                <m:t>2</m:t>
                              </m:r>
                            </m:sup>
                          </m:sSubSup>
                          <m:r>
                            <a:rPr lang="en-US" sz="1200" b="0" i="1" smtClean="0">
                              <a:latin typeface="Cambria Math" panose="02040503050406030204" pitchFamily="18" charset="0"/>
                            </a:rPr>
                            <m:t>+2</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𝑎</m:t>
                              </m:r>
                            </m:e>
                            <m:sub>
                              <m:r>
                                <a:rPr lang="en-US" sz="1200" b="0" i="1" smtClean="0">
                                  <a:latin typeface="Cambria Math" panose="02040503050406030204" pitchFamily="18" charset="0"/>
                                </a:rPr>
                                <m:t>𝑛</m:t>
                              </m:r>
                              <m:r>
                                <a:rPr lang="en-US" sz="1200" b="0" i="1" smtClean="0">
                                  <a:latin typeface="Cambria Math" panose="02040503050406030204" pitchFamily="18" charset="0"/>
                                </a:rPr>
                                <m:t>−1</m:t>
                              </m:r>
                            </m:sub>
                          </m:sSub>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𝑎</m:t>
                              </m:r>
                            </m:e>
                            <m:sub>
                              <m:r>
                                <a:rPr lang="en-US" sz="1200" b="0" i="1" smtClean="0">
                                  <a:latin typeface="Cambria Math" panose="02040503050406030204" pitchFamily="18" charset="0"/>
                                </a:rPr>
                                <m:t>𝑛</m:t>
                              </m:r>
                              <m:r>
                                <a:rPr lang="en-US" sz="1200" b="0" i="1" smtClean="0">
                                  <a:latin typeface="Cambria Math" panose="02040503050406030204" pitchFamily="18" charset="0"/>
                                </a:rPr>
                                <m:t>+1</m:t>
                              </m:r>
                            </m:sub>
                          </m:sSub>
                          <m:func>
                            <m:funcPr>
                              <m:ctrlPr>
                                <a:rPr lang="en-US" sz="1200" b="0" i="1" smtClean="0">
                                  <a:latin typeface="Cambria Math" panose="02040503050406030204" pitchFamily="18" charset="0"/>
                                </a:rPr>
                              </m:ctrlPr>
                            </m:funcPr>
                            <m:fName>
                              <m:r>
                                <m:rPr>
                                  <m:sty m:val="p"/>
                                </m:rPr>
                                <a:rPr lang="en-US" sz="1200" b="0" i="0" smtClean="0">
                                  <a:latin typeface="Cambria Math" panose="02040503050406030204" pitchFamily="18" charset="0"/>
                                </a:rPr>
                                <m:t>cos</m:t>
                              </m:r>
                            </m:fName>
                            <m:e>
                              <m:r>
                                <a:rPr lang="en-US" sz="1200" b="0" i="1" smtClean="0">
                                  <a:latin typeface="Cambria Math" panose="02040503050406030204" pitchFamily="18" charset="0"/>
                                </a:rPr>
                                <m:t>2</m:t>
                              </m:r>
                              <m:r>
                                <m:rPr>
                                  <m:sty m:val="p"/>
                                </m:rPr>
                                <a:rPr lang="en-US" sz="1200" b="0" i="0" smtClean="0">
                                  <a:latin typeface="Cambria Math" panose="02040503050406030204" pitchFamily="18" charset="0"/>
                                </a:rPr>
                                <m:t>Δ</m:t>
                              </m:r>
                              <m:r>
                                <a:rPr lang="en-US" sz="1200" b="0" i="1" smtClean="0">
                                  <a:latin typeface="Cambria Math" panose="02040503050406030204" pitchFamily="18" charset="0"/>
                                </a:rPr>
                                <m:t>𝜙</m:t>
                              </m:r>
                            </m:e>
                          </m:func>
                        </m:e>
                      </m:nary>
                      <m:r>
                        <a:rPr lang="en-US" sz="1200" b="0" i="1" smtClean="0">
                          <a:latin typeface="Cambria Math" panose="02040503050406030204" pitchFamily="18" charset="0"/>
                        </a:rPr>
                        <m:t>=1.12−0.5</m:t>
                      </m:r>
                      <m:func>
                        <m:funcPr>
                          <m:ctrlPr>
                            <a:rPr lang="en-US" sz="1200" b="0" i="1" smtClean="0">
                              <a:latin typeface="Cambria Math" panose="02040503050406030204" pitchFamily="18" charset="0"/>
                            </a:rPr>
                          </m:ctrlPr>
                        </m:funcPr>
                        <m:fName>
                          <m:r>
                            <m:rPr>
                              <m:sty m:val="p"/>
                            </m:rPr>
                            <a:rPr lang="en-US" sz="1200" b="0" i="0" smtClean="0">
                              <a:latin typeface="Cambria Math" panose="02040503050406030204" pitchFamily="18" charset="0"/>
                            </a:rPr>
                            <m:t>cos</m:t>
                          </m:r>
                        </m:fName>
                        <m:e>
                          <m:r>
                            <a:rPr lang="en-US" sz="1200">
                              <a:latin typeface="Cambria Math" panose="02040503050406030204" pitchFamily="18" charset="0"/>
                            </a:rPr>
                            <m:t>2</m:t>
                          </m:r>
                          <m:r>
                            <m:rPr>
                              <m:sty m:val="p"/>
                            </m:rPr>
                            <a:rPr lang="en-US" sz="1200">
                              <a:latin typeface="Cambria Math" panose="02040503050406030204" pitchFamily="18" charset="0"/>
                            </a:rPr>
                            <m:t>Δ</m:t>
                          </m:r>
                          <m:r>
                            <a:rPr lang="en-US" sz="1200" i="1">
                              <a:latin typeface="Cambria Math" panose="02040503050406030204" pitchFamily="18" charset="0"/>
                            </a:rPr>
                            <m:t>𝜙</m:t>
                          </m:r>
                        </m:e>
                      </m:func>
                    </m:oMath>
                  </m:oMathPara>
                </a14:m>
                <a:endParaRPr lang="en-US"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41553" y="5951599"/>
                <a:ext cx="4680103" cy="605679"/>
              </a:xfrm>
              <a:prstGeom prst="rect">
                <a:avLst/>
              </a:prstGeom>
              <a:blipFill rotWithShape="0">
                <a:blip r:embed="rId5"/>
                <a:stretch>
                  <a:fillRect/>
                </a:stretch>
              </a:blipFill>
            </p:spPr>
            <p:txBody>
              <a:bodyPr/>
              <a:lstStyle/>
              <a:p>
                <a:r>
                  <a:rPr lang="en-US">
                    <a:noFill/>
                  </a:rPr>
                  <a:t> </a:t>
                </a:r>
              </a:p>
            </p:txBody>
          </p:sp>
        </mc:Fallback>
      </mc:AlternateContent>
      <p:pic>
        <p:nvPicPr>
          <p:cNvPr id="8" name="Immagine 4">
            <a:extLst>
              <a:ext uri="{FF2B5EF4-FFF2-40B4-BE49-F238E27FC236}">
                <a16:creationId xmlns:a16="http://schemas.microsoft.com/office/drawing/2014/main" id="{E75FE6E8-E796-4246-B6D3-6DAB5B45E734}"/>
              </a:ext>
            </a:extLst>
          </p:cNvPr>
          <p:cNvPicPr>
            <a:picLocks noChangeAspect="1"/>
          </p:cNvPicPr>
          <p:nvPr/>
        </p:nvPicPr>
        <p:blipFill>
          <a:blip r:embed="rId6"/>
          <a:stretch>
            <a:fillRect/>
          </a:stretch>
        </p:blipFill>
        <p:spPr>
          <a:xfrm>
            <a:off x="2634858" y="4678654"/>
            <a:ext cx="5137970" cy="762208"/>
          </a:xfrm>
          <a:prstGeom prst="rect">
            <a:avLst/>
          </a:prstGeom>
        </p:spPr>
      </p:pic>
      <p:pic>
        <p:nvPicPr>
          <p:cNvPr id="9" name="Immagine 6">
            <a:extLst>
              <a:ext uri="{FF2B5EF4-FFF2-40B4-BE49-F238E27FC236}">
                <a16:creationId xmlns:a16="http://schemas.microsoft.com/office/drawing/2014/main" id="{BDD314E5-CAA2-4B20-9AFE-3E26DBA83AF5}"/>
              </a:ext>
            </a:extLst>
          </p:cNvPr>
          <p:cNvPicPr>
            <a:picLocks noChangeAspect="1"/>
          </p:cNvPicPr>
          <p:nvPr/>
        </p:nvPicPr>
        <p:blipFill>
          <a:blip r:embed="rId7"/>
          <a:stretch>
            <a:fillRect/>
          </a:stretch>
        </p:blipFill>
        <p:spPr>
          <a:xfrm>
            <a:off x="2629786" y="5423443"/>
            <a:ext cx="1489506" cy="550686"/>
          </a:xfrm>
          <a:prstGeom prst="rect">
            <a:avLst/>
          </a:prstGeom>
        </p:spPr>
      </p:pic>
      <p:pic>
        <p:nvPicPr>
          <p:cNvPr id="11" name="Immagine 8">
            <a:extLst>
              <a:ext uri="{FF2B5EF4-FFF2-40B4-BE49-F238E27FC236}">
                <a16:creationId xmlns:a16="http://schemas.microsoft.com/office/drawing/2014/main" id="{7D327B69-BB02-4CAD-9EF0-689955941ACC}"/>
              </a:ext>
            </a:extLst>
          </p:cNvPr>
          <p:cNvPicPr>
            <a:picLocks noChangeAspect="1"/>
          </p:cNvPicPr>
          <p:nvPr/>
        </p:nvPicPr>
        <p:blipFill>
          <a:blip r:embed="rId8"/>
          <a:stretch>
            <a:fillRect/>
          </a:stretch>
        </p:blipFill>
        <p:spPr>
          <a:xfrm>
            <a:off x="5203843" y="6478474"/>
            <a:ext cx="3784594" cy="288321"/>
          </a:xfrm>
          <a:prstGeom prst="rect">
            <a:avLst/>
          </a:prstGeom>
        </p:spPr>
      </p:pic>
      <p:pic>
        <p:nvPicPr>
          <p:cNvPr id="12" name="Immagine 10">
            <a:extLst>
              <a:ext uri="{FF2B5EF4-FFF2-40B4-BE49-F238E27FC236}">
                <a16:creationId xmlns:a16="http://schemas.microsoft.com/office/drawing/2014/main" id="{379D7119-1701-459F-9BE4-FDB31B6A5547}"/>
              </a:ext>
            </a:extLst>
          </p:cNvPr>
          <p:cNvPicPr>
            <a:picLocks noChangeAspect="1"/>
          </p:cNvPicPr>
          <p:nvPr/>
        </p:nvPicPr>
        <p:blipFill>
          <a:blip r:embed="rId9"/>
          <a:stretch>
            <a:fillRect/>
          </a:stretch>
        </p:blipFill>
        <p:spPr>
          <a:xfrm>
            <a:off x="5201937" y="5709996"/>
            <a:ext cx="4169731" cy="303799"/>
          </a:xfrm>
          <a:prstGeom prst="rect">
            <a:avLst/>
          </a:prstGeom>
        </p:spPr>
      </p:pic>
      <p:pic>
        <p:nvPicPr>
          <p:cNvPr id="13" name="Picture 12"/>
          <p:cNvPicPr>
            <a:picLocks noChangeAspect="1"/>
          </p:cNvPicPr>
          <p:nvPr/>
        </p:nvPicPr>
        <p:blipFill>
          <a:blip r:embed="rId10"/>
          <a:stretch>
            <a:fillRect/>
          </a:stretch>
        </p:blipFill>
        <p:spPr>
          <a:xfrm>
            <a:off x="5201937" y="6123737"/>
            <a:ext cx="3210535" cy="261405"/>
          </a:xfrm>
          <a:prstGeom prst="rect">
            <a:avLst/>
          </a:prstGeom>
        </p:spPr>
      </p:pic>
      <p:pic>
        <p:nvPicPr>
          <p:cNvPr id="18" name="Immagine 23">
            <a:extLst>
              <a:ext uri="{FF2B5EF4-FFF2-40B4-BE49-F238E27FC236}">
                <a16:creationId xmlns:a16="http://schemas.microsoft.com/office/drawing/2014/main" id="{6576C54A-05EC-4BA4-94EB-9BE6B54998CC}"/>
              </a:ext>
            </a:extLst>
          </p:cNvPr>
          <p:cNvPicPr>
            <a:picLocks noChangeAspect="1"/>
          </p:cNvPicPr>
          <p:nvPr/>
        </p:nvPicPr>
        <p:blipFill>
          <a:blip r:embed="rId11"/>
          <a:stretch>
            <a:fillRect/>
          </a:stretch>
        </p:blipFill>
        <p:spPr>
          <a:xfrm>
            <a:off x="276345" y="4789371"/>
            <a:ext cx="1990745" cy="565615"/>
          </a:xfrm>
          <a:prstGeom prst="rect">
            <a:avLst/>
          </a:prstGeom>
        </p:spPr>
      </p:pic>
      <p:sp>
        <p:nvSpPr>
          <p:cNvPr id="10" name="Slide Number Placeholder 9"/>
          <p:cNvSpPr>
            <a:spLocks noGrp="1"/>
          </p:cNvSpPr>
          <p:nvPr>
            <p:ph type="sldNum" sz="quarter" idx="12"/>
          </p:nvPr>
        </p:nvSpPr>
        <p:spPr/>
        <p:txBody>
          <a:bodyPr/>
          <a:lstStyle/>
          <a:p>
            <a:fld id="{585FB208-5D26-40C9-9FE1-AD69C14F3571}" type="slidenum">
              <a:rPr lang="en-US" smtClean="0"/>
              <a:t>22</a:t>
            </a:fld>
            <a:endParaRPr lang="en-US"/>
          </a:p>
        </p:txBody>
      </p:sp>
    </p:spTree>
    <p:extLst>
      <p:ext uri="{BB962C8B-B14F-4D97-AF65-F5344CB8AC3E}">
        <p14:creationId xmlns:p14="http://schemas.microsoft.com/office/powerpoint/2010/main" val="3803886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EFD36C-7A8E-4389-9D40-DCC66F9DAAF4}"/>
              </a:ext>
            </a:extLst>
          </p:cNvPr>
          <p:cNvSpPr>
            <a:spLocks noGrp="1"/>
          </p:cNvSpPr>
          <p:nvPr>
            <p:ph type="title"/>
          </p:nvPr>
        </p:nvSpPr>
        <p:spPr/>
        <p:txBody>
          <a:bodyPr/>
          <a:lstStyle/>
          <a:p>
            <a:r>
              <a:rPr lang="en-US" dirty="0"/>
              <a:t>Space Charge Benchmark</a:t>
            </a:r>
          </a:p>
        </p:txBody>
      </p:sp>
      <p:pic>
        <p:nvPicPr>
          <p:cNvPr id="4" name="Immagine 3">
            <a:extLst>
              <a:ext uri="{FF2B5EF4-FFF2-40B4-BE49-F238E27FC236}">
                <a16:creationId xmlns:a16="http://schemas.microsoft.com/office/drawing/2014/main" id="{DAF22F9A-7CBA-4CB4-9179-10257DE60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2838782"/>
            <a:ext cx="5496029" cy="3435018"/>
          </a:xfrm>
          <a:prstGeom prst="rect">
            <a:avLst/>
          </a:prstGeom>
        </p:spPr>
      </p:pic>
      <p:pic>
        <p:nvPicPr>
          <p:cNvPr id="6" name="Immagine 5">
            <a:extLst>
              <a:ext uri="{FF2B5EF4-FFF2-40B4-BE49-F238E27FC236}">
                <a16:creationId xmlns:a16="http://schemas.microsoft.com/office/drawing/2014/main" id="{C79C3C3F-6D8F-4BA3-8639-5D4E472E1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838782"/>
            <a:ext cx="5496029" cy="3435018"/>
          </a:xfrm>
          <a:prstGeom prst="rect">
            <a:avLst/>
          </a:prstGeom>
        </p:spPr>
      </p:pic>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B48E94EC-7300-49C9-B1E3-9F98E032110B}"/>
                  </a:ext>
                </a:extLst>
              </p:cNvPr>
              <p:cNvSpPr txBox="1"/>
              <p:nvPr/>
            </p:nvSpPr>
            <p:spPr>
              <a:xfrm>
                <a:off x="838200" y="1555903"/>
                <a:ext cx="837247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Evolution in a field-free (drift) region</a:t>
                </a:r>
              </a:p>
              <a:p>
                <a:pPr marL="285750" indent="-285750">
                  <a:buFont typeface="Arial" panose="020B0604020202020204" pitchFamily="34" charset="0"/>
                  <a:buChar char="•"/>
                </a:pPr>
                <a:r>
                  <a:rPr lang="en-US" dirty="0"/>
                  <a:t>Electron beam (</a:t>
                </a:r>
                <a14:m>
                  <m:oMath xmlns:m="http://schemas.openxmlformats.org/officeDocument/2006/math">
                    <m:r>
                      <a:rPr lang="it-IT" b="0" i="1" smtClean="0">
                        <a:latin typeface="Cambria Math" panose="02040503050406030204" pitchFamily="18" charset="0"/>
                      </a:rPr>
                      <m:t>𝑄</m:t>
                    </m:r>
                    <m:r>
                      <a:rPr lang="it-IT" b="0" i="1" smtClean="0">
                        <a:latin typeface="Cambria Math" panose="02040503050406030204" pitchFamily="18" charset="0"/>
                      </a:rPr>
                      <m:t>=250 </m:t>
                    </m:r>
                    <m:r>
                      <m:rPr>
                        <m:sty m:val="p"/>
                      </m:rPr>
                      <a:rPr lang="it-IT" b="0" i="0" smtClean="0">
                        <a:latin typeface="Cambria Math" panose="02040503050406030204" pitchFamily="18" charset="0"/>
                      </a:rPr>
                      <m:t>pC</m:t>
                    </m:r>
                  </m:oMath>
                </a14:m>
                <a:r>
                  <a:rPr lang="en-US" dirty="0"/>
                  <a:t>) from the C-band hybrid photoinjector</a:t>
                </a:r>
              </a:p>
              <a:p>
                <a:pPr marL="285750" indent="-285750">
                  <a:buFont typeface="Arial" panose="020B0604020202020204" pitchFamily="34" charset="0"/>
                  <a:buChar char="•"/>
                </a:pPr>
                <a:r>
                  <a:rPr lang="en-US" dirty="0"/>
                  <a:t>Here </a:t>
                </a:r>
                <a14:m>
                  <m:oMath xmlns:m="http://schemas.openxmlformats.org/officeDocument/2006/math">
                    <m:r>
                      <a:rPr lang="it-IT" b="0" i="1" smtClean="0">
                        <a:latin typeface="Cambria Math" panose="02040503050406030204" pitchFamily="18" charset="0"/>
                      </a:rPr>
                      <m:t>𝑧</m:t>
                    </m:r>
                    <m:r>
                      <a:rPr lang="it-IT" b="0" i="1" smtClean="0">
                        <a:latin typeface="Cambria Math" panose="02040503050406030204" pitchFamily="18" charset="0"/>
                      </a:rPr>
                      <m:t>=0</m:t>
                    </m:r>
                  </m:oMath>
                </a14:m>
                <a:r>
                  <a:rPr lang="en-US" dirty="0"/>
                  <a:t> is right after the exit of the TW section: particles’ coordinates are exported from GPT and used as initial state for tracking with MILES</a:t>
                </a:r>
              </a:p>
            </p:txBody>
          </p:sp>
        </mc:Choice>
        <mc:Fallback xmlns="">
          <p:sp>
            <p:nvSpPr>
              <p:cNvPr id="7" name="CasellaDiTesto 6">
                <a:extLst>
                  <a:ext uri="{FF2B5EF4-FFF2-40B4-BE49-F238E27FC236}">
                    <a16:creationId xmlns:a16="http://schemas.microsoft.com/office/drawing/2014/main" xmlns="" xmlns:a14="http://schemas.microsoft.com/office/drawing/2010/main" id="{B48E94EC-7300-49C9-B1E3-9F98E032110B}"/>
                  </a:ext>
                </a:extLst>
              </p:cNvPr>
              <p:cNvSpPr txBox="1">
                <a:spLocks noRot="1" noChangeAspect="1" noMove="1" noResize="1" noEditPoints="1" noAdjustHandles="1" noChangeArrowheads="1" noChangeShapeType="1" noTextEdit="1"/>
              </p:cNvSpPr>
              <p:nvPr/>
            </p:nvSpPr>
            <p:spPr>
              <a:xfrm>
                <a:off x="838200" y="1555903"/>
                <a:ext cx="8372475" cy="1200329"/>
              </a:xfrm>
              <a:prstGeom prst="rect">
                <a:avLst/>
              </a:prstGeom>
              <a:blipFill rotWithShape="0">
                <a:blip r:embed="rId4"/>
                <a:stretch>
                  <a:fillRect l="-510" t="-2538" b="-7107"/>
                </a:stretch>
              </a:blipFill>
            </p:spPr>
            <p:txBody>
              <a:bodyPr/>
              <a:lstStyle/>
              <a:p>
                <a:r>
                  <a:rPr lang="en-US">
                    <a:noFill/>
                  </a:rPr>
                  <a:t> </a:t>
                </a:r>
              </a:p>
            </p:txBody>
          </p:sp>
        </mc:Fallback>
      </mc:AlternateContent>
      <p:sp>
        <p:nvSpPr>
          <p:cNvPr id="8" name="CasellaDiTesto 7">
            <a:extLst>
              <a:ext uri="{FF2B5EF4-FFF2-40B4-BE49-F238E27FC236}">
                <a16:creationId xmlns:a16="http://schemas.microsoft.com/office/drawing/2014/main" id="{F3FE9C91-532F-40A9-AB6C-02C0F8AEAC82}"/>
              </a:ext>
            </a:extLst>
          </p:cNvPr>
          <p:cNvSpPr txBox="1"/>
          <p:nvPr/>
        </p:nvSpPr>
        <p:spPr>
          <a:xfrm>
            <a:off x="938264" y="2838782"/>
            <a:ext cx="4210050" cy="369332"/>
          </a:xfrm>
          <a:prstGeom prst="rect">
            <a:avLst/>
          </a:prstGeom>
          <a:noFill/>
        </p:spPr>
        <p:txBody>
          <a:bodyPr wrap="square" rtlCol="0">
            <a:spAutoFit/>
          </a:bodyPr>
          <a:lstStyle/>
          <a:p>
            <a:r>
              <a:rPr lang="en-US" b="1" dirty="0"/>
              <a:t>Transverse Plane</a:t>
            </a:r>
          </a:p>
        </p:txBody>
      </p:sp>
      <p:sp>
        <p:nvSpPr>
          <p:cNvPr id="9" name="CasellaDiTesto 8">
            <a:extLst>
              <a:ext uri="{FF2B5EF4-FFF2-40B4-BE49-F238E27FC236}">
                <a16:creationId xmlns:a16="http://schemas.microsoft.com/office/drawing/2014/main" id="{6E354175-DAF3-4059-9483-1307E4BF2317}"/>
              </a:ext>
            </a:extLst>
          </p:cNvPr>
          <p:cNvSpPr txBox="1"/>
          <p:nvPr/>
        </p:nvSpPr>
        <p:spPr>
          <a:xfrm>
            <a:off x="6653264" y="2838782"/>
            <a:ext cx="4210050" cy="369332"/>
          </a:xfrm>
          <a:prstGeom prst="rect">
            <a:avLst/>
          </a:prstGeom>
          <a:noFill/>
        </p:spPr>
        <p:txBody>
          <a:bodyPr wrap="square" rtlCol="0">
            <a:spAutoFit/>
          </a:bodyPr>
          <a:lstStyle/>
          <a:p>
            <a:r>
              <a:rPr lang="en-US" b="1" dirty="0"/>
              <a:t>Longitudinal Plane</a:t>
            </a:r>
          </a:p>
        </p:txBody>
      </p:sp>
      <p:sp>
        <p:nvSpPr>
          <p:cNvPr id="3" name="Slide Number Placeholder 2"/>
          <p:cNvSpPr>
            <a:spLocks noGrp="1"/>
          </p:cNvSpPr>
          <p:nvPr>
            <p:ph type="sldNum" sz="quarter" idx="12"/>
          </p:nvPr>
        </p:nvSpPr>
        <p:spPr/>
        <p:txBody>
          <a:bodyPr/>
          <a:lstStyle/>
          <a:p>
            <a:fld id="{AED149F5-D920-4980-A9C0-28A987858C1B}" type="slidenum">
              <a:rPr lang="en-US" smtClean="0"/>
              <a:t>23</a:t>
            </a:fld>
            <a:endParaRPr lang="en-US"/>
          </a:p>
        </p:txBody>
      </p:sp>
    </p:spTree>
    <p:extLst>
      <p:ext uri="{BB962C8B-B14F-4D97-AF65-F5344CB8AC3E}">
        <p14:creationId xmlns:p14="http://schemas.microsoft.com/office/powerpoint/2010/main" val="2749490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02EEF4CB-BA57-4227-B361-51AD62B53F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47108" y="3382814"/>
            <a:ext cx="5044691" cy="3152932"/>
          </a:xfrm>
          <a:prstGeom prst="rect">
            <a:avLst/>
          </a:prstGeom>
        </p:spPr>
      </p:pic>
      <p:sp>
        <p:nvSpPr>
          <p:cNvPr id="2" name="Titolo 1">
            <a:extLst>
              <a:ext uri="{FF2B5EF4-FFF2-40B4-BE49-F238E27FC236}">
                <a16:creationId xmlns:a16="http://schemas.microsoft.com/office/drawing/2014/main" id="{BC05A06B-000A-497E-81A5-E7112AC79E68}"/>
              </a:ext>
            </a:extLst>
          </p:cNvPr>
          <p:cNvSpPr>
            <a:spLocks noGrp="1"/>
          </p:cNvSpPr>
          <p:nvPr>
            <p:ph type="title"/>
          </p:nvPr>
        </p:nvSpPr>
        <p:spPr/>
        <p:txBody>
          <a:bodyPr/>
          <a:lstStyle/>
          <a:p>
            <a:r>
              <a:rPr lang="en-US" dirty="0"/>
              <a:t>Two Section </a:t>
            </a:r>
            <a:r>
              <a:rPr lang="en-US" dirty="0" err="1"/>
              <a:t>Linac</a:t>
            </a:r>
            <a:r>
              <a:rPr lang="en-US" dirty="0"/>
              <a:t> (with space charge)</a:t>
            </a:r>
          </a:p>
        </p:txBody>
      </p:sp>
      <p:pic>
        <p:nvPicPr>
          <p:cNvPr id="5" name="Immagine 4">
            <a:extLst>
              <a:ext uri="{FF2B5EF4-FFF2-40B4-BE49-F238E27FC236}">
                <a16:creationId xmlns:a16="http://schemas.microsoft.com/office/drawing/2014/main" id="{DA73A13E-1BC3-4F9E-BBEF-1CD504BBBF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214" y="1338900"/>
            <a:ext cx="3350953" cy="2094346"/>
          </a:xfrm>
          <a:prstGeom prst="rect">
            <a:avLst/>
          </a:prstGeom>
        </p:spPr>
      </p:pic>
      <p:pic>
        <p:nvPicPr>
          <p:cNvPr id="11" name="Immagine 10">
            <a:extLst>
              <a:ext uri="{FF2B5EF4-FFF2-40B4-BE49-F238E27FC236}">
                <a16:creationId xmlns:a16="http://schemas.microsoft.com/office/drawing/2014/main" id="{21357244-19C9-4392-9AD2-BB8F6B81B1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347" y="3382814"/>
            <a:ext cx="5044691" cy="3152932"/>
          </a:xfrm>
          <a:prstGeom prst="rect">
            <a:avLst/>
          </a:prstGeom>
        </p:spPr>
      </p:pic>
      <p:sp>
        <p:nvSpPr>
          <p:cNvPr id="3" name="Slide Number Placeholder 2"/>
          <p:cNvSpPr>
            <a:spLocks noGrp="1"/>
          </p:cNvSpPr>
          <p:nvPr>
            <p:ph type="sldNum" sz="quarter" idx="12"/>
          </p:nvPr>
        </p:nvSpPr>
        <p:spPr/>
        <p:txBody>
          <a:bodyPr/>
          <a:lstStyle/>
          <a:p>
            <a:fld id="{AED149F5-D920-4980-A9C0-28A987858C1B}" type="slidenum">
              <a:rPr lang="en-US" smtClean="0"/>
              <a:t>24</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838200" y="1401921"/>
                <a:ext cx="5408908" cy="2031325"/>
              </a:xfrm>
              <a:prstGeom prst="rect">
                <a:avLst/>
              </a:prstGeom>
              <a:noFill/>
            </p:spPr>
            <p:txBody>
              <a:bodyPr wrap="square" rtlCol="0">
                <a:spAutoFit/>
              </a:bodyPr>
              <a:lstStyle/>
              <a:p>
                <a:r>
                  <a:rPr lang="en-US" sz="1400" b="1" dirty="0">
                    <a:solidFill>
                      <a:srgbClr val="C00000"/>
                    </a:solidFill>
                  </a:rPr>
                  <a:t>Main settings</a:t>
                </a:r>
              </a:p>
              <a:p>
                <a:pPr marL="285750" indent="-285750">
                  <a:buFont typeface="Arial" panose="020B0604020202020204" pitchFamily="34" charset="0"/>
                  <a:buChar char="•"/>
                </a:pPr>
                <a:r>
                  <a:rPr lang="en-US" sz="1400" dirty="0"/>
                  <a:t>Beam charge: </a:t>
                </a:r>
                <a14:m>
                  <m:oMath xmlns:m="http://schemas.openxmlformats.org/officeDocument/2006/math">
                    <m:r>
                      <a:rPr lang="en-US" sz="1400" b="0" i="1" smtClean="0">
                        <a:latin typeface="Cambria Math" panose="02040503050406030204" pitchFamily="18" charset="0"/>
                      </a:rPr>
                      <m:t>𝑄</m:t>
                    </m:r>
                    <m:r>
                      <a:rPr lang="en-US" sz="1400" b="0" i="1" smtClean="0">
                        <a:latin typeface="Cambria Math" panose="02040503050406030204" pitchFamily="18" charset="0"/>
                      </a:rPr>
                      <m:t>=−250 </m:t>
                    </m:r>
                    <m:r>
                      <m:rPr>
                        <m:sty m:val="p"/>
                      </m:rPr>
                      <a:rPr lang="en-US" sz="1400" b="0" i="0" smtClean="0">
                        <a:latin typeface="Cambria Math" panose="02040503050406030204" pitchFamily="18" charset="0"/>
                      </a:rPr>
                      <m:t>pC</m:t>
                    </m:r>
                  </m:oMath>
                </a14:m>
                <a:endParaRPr lang="en-US" sz="1400" dirty="0"/>
              </a:p>
              <a:p>
                <a:pPr marL="285750" indent="-285750">
                  <a:buFont typeface="Arial" panose="020B0604020202020204" pitchFamily="34" charset="0"/>
                  <a:buChar char="•"/>
                </a:pPr>
                <a:r>
                  <a:rPr lang="en-US" sz="1400" dirty="0"/>
                  <a:t>Average injection energy: </a:t>
                </a:r>
                <a14:m>
                  <m:oMath xmlns:m="http://schemas.openxmlformats.org/officeDocument/2006/math">
                    <m:d>
                      <m:dPr>
                        <m:begChr m:val="⟨"/>
                        <m:endChr m:val="⟩"/>
                        <m:ctrlPr>
                          <a:rPr lang="en-US" sz="1400" i="1" smtClean="0">
                            <a:latin typeface="Cambria Math" panose="02040503050406030204" pitchFamily="18" charset="0"/>
                          </a:rPr>
                        </m:ctrlPr>
                      </m:dPr>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𝛾</m:t>
                            </m:r>
                          </m:e>
                          <m:sub>
                            <m:r>
                              <a:rPr lang="en-US" sz="1400" b="0" i="1" smtClean="0">
                                <a:latin typeface="Cambria Math" panose="02040503050406030204" pitchFamily="18" charset="0"/>
                              </a:rPr>
                              <m:t>𝑖</m:t>
                            </m:r>
                          </m:sub>
                        </m:sSub>
                      </m:e>
                    </m:d>
                    <m:r>
                      <a:rPr lang="en-US" sz="1400" b="0" i="1" smtClean="0">
                        <a:latin typeface="Cambria Math" panose="02040503050406030204" pitchFamily="18" charset="0"/>
                      </a:rPr>
                      <m:t>𝑚</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𝑐</m:t>
                        </m:r>
                      </m:e>
                      <m:sup>
                        <m:r>
                          <a:rPr lang="en-US" sz="1400" b="0" i="1" smtClean="0">
                            <a:latin typeface="Cambria Math" panose="02040503050406030204" pitchFamily="18" charset="0"/>
                          </a:rPr>
                          <m:t>2</m:t>
                        </m:r>
                      </m:sup>
                    </m:sSup>
                    <m:r>
                      <a:rPr lang="en-US" sz="1400" b="0" i="1" smtClean="0">
                        <a:latin typeface="Cambria Math" panose="02040503050406030204" pitchFamily="18" charset="0"/>
                      </a:rPr>
                      <m:t>=4.42 </m:t>
                    </m:r>
                    <m:r>
                      <m:rPr>
                        <m:sty m:val="p"/>
                      </m:rPr>
                      <a:rPr lang="en-US" sz="1400" b="0" i="0" smtClean="0">
                        <a:latin typeface="Cambria Math" panose="02040503050406030204" pitchFamily="18" charset="0"/>
                      </a:rPr>
                      <m:t>MeV</m:t>
                    </m:r>
                  </m:oMath>
                </a14:m>
                <a:endParaRPr lang="en-US" sz="1400" dirty="0"/>
              </a:p>
              <a:p>
                <a:pPr marL="285750" indent="-285750">
                  <a:buFont typeface="Arial" panose="020B0604020202020204" pitchFamily="34" charset="0"/>
                  <a:buChar char="•"/>
                </a:pPr>
                <a:r>
                  <a:rPr lang="en-US" sz="1400" dirty="0"/>
                  <a:t>Focalization: </a:t>
                </a:r>
                <a14:m>
                  <m:oMath xmlns:m="http://schemas.openxmlformats.org/officeDocument/2006/math">
                    <m:r>
                      <a:rPr lang="en-US" sz="1400" b="0" i="1" smtClean="0">
                        <a:latin typeface="Cambria Math" panose="02040503050406030204" pitchFamily="18" charset="0"/>
                      </a:rPr>
                      <m:t>𝜂</m:t>
                    </m:r>
                    <m:d>
                      <m:dPr>
                        <m:ctrlPr>
                          <a:rPr lang="en-US" sz="1400" b="0" i="1" smtClean="0">
                            <a:latin typeface="Cambria Math" panose="02040503050406030204" pitchFamily="18" charset="0"/>
                          </a:rPr>
                        </m:ctrlPr>
                      </m:dPr>
                      <m:e>
                        <m:r>
                          <m:rPr>
                            <m:sty m:val="p"/>
                          </m:rPr>
                          <a:rPr lang="en-US" sz="1400" b="0" i="0" smtClean="0">
                            <a:latin typeface="Cambria Math" panose="02040503050406030204" pitchFamily="18" charset="0"/>
                          </a:rPr>
                          <m:t>Δ</m:t>
                        </m:r>
                        <m:r>
                          <a:rPr lang="en-US" sz="1400" b="0" i="1" smtClean="0">
                            <a:latin typeface="Cambria Math" panose="02040503050406030204" pitchFamily="18" charset="0"/>
                          </a:rPr>
                          <m:t>𝜙</m:t>
                        </m:r>
                      </m:e>
                    </m:d>
                    <m:r>
                      <a:rPr lang="en-US" sz="1400" b="0" i="1" smtClean="0">
                        <a:latin typeface="Cambria Math" panose="02040503050406030204" pitchFamily="18" charset="0"/>
                      </a:rPr>
                      <m:t>=1.12 −0.5</m:t>
                    </m:r>
                    <m:func>
                      <m:funcPr>
                        <m:ctrlPr>
                          <a:rPr lang="en-US" sz="1400" b="0" i="1" smtClean="0">
                            <a:latin typeface="Cambria Math" panose="02040503050406030204" pitchFamily="18" charset="0"/>
                          </a:rPr>
                        </m:ctrlPr>
                      </m:funcPr>
                      <m:fName>
                        <m:r>
                          <m:rPr>
                            <m:sty m:val="p"/>
                          </m:rPr>
                          <a:rPr lang="en-US" sz="1400" b="0" i="0" smtClean="0">
                            <a:latin typeface="Cambria Math" panose="02040503050406030204" pitchFamily="18" charset="0"/>
                          </a:rPr>
                          <m:t>cos</m:t>
                        </m:r>
                      </m:fName>
                      <m:e>
                        <m:d>
                          <m:dPr>
                            <m:ctrlPr>
                              <a:rPr lang="en-US" sz="1400" b="0" i="1" smtClean="0">
                                <a:latin typeface="Cambria Math" panose="02040503050406030204" pitchFamily="18" charset="0"/>
                              </a:rPr>
                            </m:ctrlPr>
                          </m:dPr>
                          <m:e>
                            <m:r>
                              <a:rPr lang="en-US" sz="1400" b="0" i="1" smtClean="0">
                                <a:latin typeface="Cambria Math" panose="02040503050406030204" pitchFamily="18" charset="0"/>
                              </a:rPr>
                              <m:t>2</m:t>
                            </m:r>
                            <m:r>
                              <m:rPr>
                                <m:sty m:val="p"/>
                              </m:rPr>
                              <a:rPr lang="en-US" sz="1400" b="0" i="0" smtClean="0">
                                <a:latin typeface="Cambria Math" panose="02040503050406030204" pitchFamily="18" charset="0"/>
                              </a:rPr>
                              <m:t>Δ</m:t>
                            </m:r>
                            <m:r>
                              <a:rPr lang="en-US" sz="1400" b="0" i="1" smtClean="0">
                                <a:latin typeface="Cambria Math" panose="02040503050406030204" pitchFamily="18" charset="0"/>
                              </a:rPr>
                              <m:t>𝜙</m:t>
                            </m:r>
                          </m:e>
                        </m:d>
                      </m:e>
                    </m:func>
                  </m:oMath>
                </a14:m>
                <a:endParaRPr lang="en-US" sz="1400" dirty="0"/>
              </a:p>
              <a:p>
                <a:pPr marL="285750" indent="-285750">
                  <a:buFont typeface="Arial" panose="020B0604020202020204" pitchFamily="34" charset="0"/>
                  <a:buChar char="•"/>
                </a:pPr>
                <a:r>
                  <a:rPr lang="en-US" sz="1400" dirty="0"/>
                  <a:t>On-crest </a:t>
                </a:r>
                <a:r>
                  <a:rPr lang="en-US" sz="1400" dirty="0" err="1"/>
                  <a:t>avg</a:t>
                </a:r>
                <a:r>
                  <a:rPr lang="en-US" sz="1400" dirty="0"/>
                  <a:t> accelerating field: </a:t>
                </a:r>
                <a14:m>
                  <m:oMath xmlns:m="http://schemas.openxmlformats.org/officeDocument/2006/math">
                    <m:r>
                      <a:rPr lang="en-US" sz="1400" b="0" i="1" smtClean="0">
                        <a:latin typeface="Cambria Math" panose="02040503050406030204" pitchFamily="18" charset="0"/>
                      </a:rPr>
                      <m:t>𝑒</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𝐸</m:t>
                        </m:r>
                      </m:e>
                      <m:sub>
                        <m:r>
                          <m:rPr>
                            <m:sty m:val="p"/>
                          </m:rPr>
                          <a:rPr lang="en-US" sz="1400" b="0" i="0" smtClean="0">
                            <a:latin typeface="Cambria Math" panose="02040503050406030204" pitchFamily="18" charset="0"/>
                          </a:rPr>
                          <m:t>acc</m:t>
                        </m:r>
                      </m:sub>
                    </m:sSub>
                    <m:r>
                      <a:rPr lang="en-US" sz="1400" b="0" i="1" smtClean="0">
                        <a:latin typeface="Cambria Math" panose="02040503050406030204" pitchFamily="18" charset="0"/>
                      </a:rPr>
                      <m:t>∼5</m:t>
                    </m:r>
                    <m:r>
                      <a:rPr lang="en-US" sz="1400" b="0" i="0" smtClean="0">
                        <a:latin typeface="Cambria Math" panose="02040503050406030204" pitchFamily="18" charset="0"/>
                      </a:rPr>
                      <m:t>1 </m:t>
                    </m:r>
                    <m:r>
                      <m:rPr>
                        <m:sty m:val="p"/>
                      </m:rPr>
                      <a:rPr lang="en-US" sz="1400" b="0" i="0" smtClean="0">
                        <a:latin typeface="Cambria Math" panose="02040503050406030204" pitchFamily="18" charset="0"/>
                      </a:rPr>
                      <m:t>MV</m:t>
                    </m:r>
                    <m:r>
                      <a:rPr lang="en-US" sz="1400" b="0" i="0" smtClean="0">
                        <a:latin typeface="Cambria Math" panose="02040503050406030204" pitchFamily="18" charset="0"/>
                      </a:rPr>
                      <m:t>/</m:t>
                    </m:r>
                    <m:r>
                      <m:rPr>
                        <m:sty m:val="p"/>
                      </m:rPr>
                      <a:rPr lang="en-US" sz="1400" b="0" i="0" smtClean="0">
                        <a:latin typeface="Cambria Math" panose="02040503050406030204" pitchFamily="18" charset="0"/>
                      </a:rPr>
                      <m:t>m</m:t>
                    </m:r>
                  </m:oMath>
                </a14:m>
                <a:endParaRPr lang="en-US" sz="1400" dirty="0"/>
              </a:p>
              <a:p>
                <a:pPr marL="285750" indent="-285750">
                  <a:buFont typeface="Arial" panose="020B0604020202020204" pitchFamily="34" charset="0"/>
                  <a:buChar char="•"/>
                </a:pPr>
                <a:r>
                  <a:rPr lang="en-US" sz="1400" dirty="0"/>
                  <a:t>Injection-phase:</a:t>
                </a:r>
              </a:p>
              <a:p>
                <a:pPr lvl="1"/>
                <a14:m>
                  <m:oMathPara xmlns:m="http://schemas.openxmlformats.org/officeDocument/2006/math">
                    <m:oMathParaPr>
                      <m:jc m:val="left"/>
                    </m:oMathParaPr>
                    <m:oMath xmlns:m="http://schemas.openxmlformats.org/officeDocument/2006/math">
                      <m:sSub>
                        <m:sSubPr>
                          <m:ctrlPr>
                            <a:rPr lang="en-US" sz="1400" i="1">
                              <a:latin typeface="Cambria Math" panose="02040503050406030204" pitchFamily="18" charset="0"/>
                            </a:rPr>
                          </m:ctrlPr>
                        </m:sSubPr>
                        <m:e>
                          <m:r>
                            <m:rPr>
                              <m:sty m:val="p"/>
                            </m:rPr>
                            <a:rPr lang="en-US" sz="1400">
                              <a:latin typeface="Cambria Math" panose="02040503050406030204" pitchFamily="18" charset="0"/>
                            </a:rPr>
                            <m:t>Δ</m:t>
                          </m:r>
                          <m:r>
                            <a:rPr lang="en-US" sz="1400" i="1">
                              <a:latin typeface="Cambria Math" panose="02040503050406030204" pitchFamily="18" charset="0"/>
                            </a:rPr>
                            <m:t>𝜙</m:t>
                          </m:r>
                        </m:e>
                        <m:sub>
                          <m:r>
                            <a:rPr lang="en-US" sz="1400" i="1">
                              <a:latin typeface="Cambria Math" panose="02040503050406030204" pitchFamily="18" charset="0"/>
                            </a:rPr>
                            <m:t>1</m:t>
                          </m:r>
                        </m:sub>
                      </m:sSub>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23.5</m:t>
                          </m:r>
                        </m:e>
                        <m:sup>
                          <m:r>
                            <a:rPr lang="en-US" sz="1400" b="0" i="1" smtClean="0">
                              <a:latin typeface="Cambria Math" panose="02040503050406030204" pitchFamily="18" charset="0"/>
                            </a:rPr>
                            <m:t>∘</m:t>
                          </m:r>
                        </m:sup>
                      </m:sSup>
                    </m:oMath>
                  </m:oMathPara>
                </a14:m>
                <a:endParaRPr lang="en-US" sz="1400" dirty="0"/>
              </a:p>
              <a:p>
                <a:pPr lvl="1"/>
                <a14:m>
                  <m:oMathPara xmlns:m="http://schemas.openxmlformats.org/officeDocument/2006/math">
                    <m:oMathParaPr>
                      <m:jc m:val="left"/>
                    </m:oMathParaPr>
                    <m:oMath xmlns:m="http://schemas.openxmlformats.org/officeDocument/2006/math">
                      <m:sSub>
                        <m:sSubPr>
                          <m:ctrlPr>
                            <a:rPr lang="en-US" sz="1400" i="1">
                              <a:latin typeface="Cambria Math" panose="02040503050406030204" pitchFamily="18" charset="0"/>
                            </a:rPr>
                          </m:ctrlPr>
                        </m:sSubPr>
                        <m:e>
                          <m:r>
                            <m:rPr>
                              <m:sty m:val="p"/>
                            </m:rPr>
                            <a:rPr lang="en-US" sz="1400">
                              <a:latin typeface="Cambria Math" panose="02040503050406030204" pitchFamily="18" charset="0"/>
                            </a:rPr>
                            <m:t>Δ</m:t>
                          </m:r>
                          <m:r>
                            <a:rPr lang="en-US" sz="1400" i="1">
                              <a:latin typeface="Cambria Math" panose="02040503050406030204" pitchFamily="18" charset="0"/>
                            </a:rPr>
                            <m:t>𝜙</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m:t>
                      </m:r>
                      <m:sSup>
                        <m:sSupPr>
                          <m:ctrlPr>
                            <a:rPr lang="en-US" sz="1400" i="1">
                              <a:latin typeface="Cambria Math" panose="02040503050406030204" pitchFamily="18" charset="0"/>
                            </a:rPr>
                          </m:ctrlPr>
                        </m:sSupPr>
                        <m:e>
                          <m:r>
                            <a:rPr lang="en-US" sz="1400" b="0" i="1" smtClean="0">
                              <a:latin typeface="Cambria Math" panose="02040503050406030204" pitchFamily="18" charset="0"/>
                            </a:rPr>
                            <m:t>1.5</m:t>
                          </m:r>
                        </m:e>
                        <m:sup>
                          <m:r>
                            <a:rPr lang="en-US" sz="1400" i="1">
                              <a:latin typeface="Cambria Math" panose="02040503050406030204" pitchFamily="18" charset="0"/>
                            </a:rPr>
                            <m:t>∘</m:t>
                          </m:r>
                        </m:sup>
                      </m:sSup>
                    </m:oMath>
                  </m:oMathPara>
                </a14:m>
                <a:endParaRPr lang="en-US" sz="1400" dirty="0"/>
              </a:p>
              <a:p>
                <a:pPr marL="285750" indent="-285750">
                  <a:buFont typeface="Arial" panose="020B0604020202020204" pitchFamily="34" charset="0"/>
                  <a:buChar char="•"/>
                </a:pPr>
                <a:r>
                  <a:rPr lang="en-US" sz="1400" dirty="0"/>
                  <a:t>Output </a:t>
                </a:r>
                <a:r>
                  <a:rPr lang="en-US" sz="1400" dirty="0" err="1"/>
                  <a:t>avg</a:t>
                </a:r>
                <a:r>
                  <a:rPr lang="en-US" sz="1400" dirty="0"/>
                  <a:t> energy: </a:t>
                </a:r>
                <a14:m>
                  <m:oMath xmlns:m="http://schemas.openxmlformats.org/officeDocument/2006/math">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𝛾</m:t>
                            </m:r>
                          </m:e>
                          <m:sub>
                            <m:r>
                              <m:rPr>
                                <m:sty m:val="p"/>
                              </m:rPr>
                              <a:rPr lang="en-US" sz="1400" b="0" i="0" smtClean="0">
                                <a:latin typeface="Cambria Math" panose="02040503050406030204" pitchFamily="18" charset="0"/>
                              </a:rPr>
                              <m:t>fin</m:t>
                            </m:r>
                          </m:sub>
                        </m:sSub>
                      </m:e>
                    </m:d>
                    <m:r>
                      <a:rPr lang="en-US" sz="1400" i="1">
                        <a:latin typeface="Cambria Math" panose="02040503050406030204" pitchFamily="18" charset="0"/>
                      </a:rPr>
                      <m:t>𝑚</m:t>
                    </m:r>
                    <m:sSup>
                      <m:sSupPr>
                        <m:ctrlPr>
                          <a:rPr lang="en-US" sz="1400" i="1">
                            <a:latin typeface="Cambria Math" panose="02040503050406030204" pitchFamily="18" charset="0"/>
                          </a:rPr>
                        </m:ctrlPr>
                      </m:sSupPr>
                      <m:e>
                        <m:r>
                          <a:rPr lang="en-US" sz="1400" i="1">
                            <a:latin typeface="Cambria Math" panose="02040503050406030204" pitchFamily="18" charset="0"/>
                          </a:rPr>
                          <m:t>𝑐</m:t>
                        </m:r>
                      </m:e>
                      <m:sup>
                        <m:r>
                          <a:rPr lang="en-US" sz="1400" i="1">
                            <a:latin typeface="Cambria Math" panose="02040503050406030204" pitchFamily="18" charset="0"/>
                          </a:rPr>
                          <m:t>2</m:t>
                        </m:r>
                      </m:sup>
                    </m:sSup>
                    <m:r>
                      <a:rPr lang="en-US" sz="1400" b="0" i="1" smtClean="0">
                        <a:latin typeface="Cambria Math" panose="02040503050406030204" pitchFamily="18" charset="0"/>
                      </a:rPr>
                      <m:t>≈102</m:t>
                    </m:r>
                    <m:r>
                      <a:rPr lang="en-US" sz="1400" i="1">
                        <a:latin typeface="Cambria Math" panose="02040503050406030204" pitchFamily="18" charset="0"/>
                      </a:rPr>
                      <m:t> </m:t>
                    </m:r>
                    <m:r>
                      <m:rPr>
                        <m:sty m:val="p"/>
                      </m:rPr>
                      <a:rPr lang="en-US" sz="1400">
                        <a:latin typeface="Cambria Math" panose="02040503050406030204" pitchFamily="18" charset="0"/>
                      </a:rPr>
                      <m:t>MeV</m:t>
                    </m:r>
                  </m:oMath>
                </a14:m>
                <a:endParaRPr lang="en-US"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838200" y="1401921"/>
                <a:ext cx="5408908" cy="2031325"/>
              </a:xfrm>
              <a:prstGeom prst="rect">
                <a:avLst/>
              </a:prstGeom>
              <a:blipFill rotWithShape="0">
                <a:blip r:embed="rId5"/>
                <a:stretch>
                  <a:fillRect l="-338" t="-601" b="-2402"/>
                </a:stretch>
              </a:blipFill>
            </p:spPr>
            <p:txBody>
              <a:bodyPr/>
              <a:lstStyle/>
              <a:p>
                <a:r>
                  <a:rPr lang="en-US">
                    <a:noFill/>
                  </a:rPr>
                  <a:t> </a:t>
                </a:r>
              </a:p>
            </p:txBody>
          </p:sp>
        </mc:Fallback>
      </mc:AlternateContent>
    </p:spTree>
    <p:extLst>
      <p:ext uri="{BB962C8B-B14F-4D97-AF65-F5344CB8AC3E}">
        <p14:creationId xmlns:p14="http://schemas.microsoft.com/office/powerpoint/2010/main" val="1873181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0472" y="1772991"/>
            <a:ext cx="8073577" cy="3591148"/>
          </a:xfrm>
          <a:prstGeom prst="rect">
            <a:avLst/>
          </a:prstGeom>
        </p:spPr>
      </p:pic>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CABE7D06-CED7-49D5-99D4-6E0498320380}"/>
                  </a:ext>
                </a:extLst>
              </p:cNvPr>
              <p:cNvSpPr txBox="1"/>
              <p:nvPr/>
            </p:nvSpPr>
            <p:spPr>
              <a:xfrm>
                <a:off x="197208" y="2044757"/>
                <a:ext cx="2050547" cy="1815882"/>
              </a:xfrm>
              <a:prstGeom prst="rect">
                <a:avLst/>
              </a:prstGeom>
              <a:noFill/>
              <a:ln w="38100">
                <a:solidFill>
                  <a:schemeClr val="accent4"/>
                </a:solidFill>
              </a:ln>
            </p:spPr>
            <p:txBody>
              <a:bodyPr wrap="square" rtlCol="0">
                <a:spAutoFit/>
              </a:bodyPr>
              <a:lstStyle/>
              <a:p>
                <a:r>
                  <a:rPr lang="en-US" sz="1400" b="1" u="sng" dirty="0">
                    <a:solidFill>
                      <a:srgbClr val="00B050"/>
                    </a:solidFill>
                  </a:rPr>
                  <a:t>A reference case for BBU:</a:t>
                </a:r>
              </a:p>
              <a:p>
                <a:pPr marL="285750" indent="-285750">
                  <a:buFont typeface="Arial" panose="020B0604020202020204" pitchFamily="34" charset="0"/>
                  <a:buChar char="•"/>
                </a:pPr>
                <a:r>
                  <a:rPr lang="en-US" sz="1400" dirty="0"/>
                  <a:t>A. Chao’s asymptotic formula</a:t>
                </a:r>
                <a:r>
                  <a:rPr lang="en-US" sz="1400" b="1" dirty="0"/>
                  <a:t>(</a:t>
                </a:r>
                <a:r>
                  <a:rPr lang="en-US" sz="1400" b="1" dirty="0">
                    <a:solidFill>
                      <a:srgbClr val="FF0000"/>
                    </a:solidFill>
                  </a:rPr>
                  <a:t>**</a:t>
                </a:r>
                <a:r>
                  <a:rPr lang="en-US" sz="1400" b="1" dirty="0"/>
                  <a:t>)</a:t>
                </a:r>
              </a:p>
              <a:p>
                <a:pPr marL="285750" indent="-285750">
                  <a:buFont typeface="Arial" panose="020B0604020202020204" pitchFamily="34" charset="0"/>
                  <a:buChar char="•"/>
                </a:pPr>
                <a:r>
                  <a:rPr lang="en-US" sz="1400" dirty="0"/>
                  <a:t>Linear increase of dipole wake strength from head to tail</a:t>
                </a:r>
              </a:p>
              <a:p>
                <a:pPr marL="285750" indent="-285750">
                  <a:buFont typeface="Arial" panose="020B0604020202020204" pitchFamily="34" charset="0"/>
                  <a:buChar char="•"/>
                </a:pPr>
                <a:r>
                  <a:rPr lang="en-US" sz="1400" dirty="0"/>
                  <a:t>Head is injected off-axis with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0</m:t>
                        </m:r>
                      </m:sub>
                    </m:sSub>
                  </m:oMath>
                </a14:m>
                <a:r>
                  <a:rPr lang="en-US" sz="1400" dirty="0"/>
                  <a:t> offset</a:t>
                </a:r>
              </a:p>
            </p:txBody>
          </p:sp>
        </mc:Choice>
        <mc:Fallback xmlns="">
          <p:sp>
            <p:nvSpPr>
              <p:cNvPr id="3" name="CasellaDiTesto 2">
                <a:extLst>
                  <a:ext uri="{FF2B5EF4-FFF2-40B4-BE49-F238E27FC236}">
                    <a16:creationId xmlns="" xmlns:a16="http://schemas.microsoft.com/office/drawing/2014/main" xmlns:a14="http://schemas.microsoft.com/office/drawing/2010/main" id="{CABE7D06-CED7-49D5-99D4-6E0498320380}"/>
                  </a:ext>
                </a:extLst>
              </p:cNvPr>
              <p:cNvSpPr txBox="1">
                <a:spLocks noRot="1" noChangeAspect="1" noMove="1" noResize="1" noEditPoints="1" noAdjustHandles="1" noChangeArrowheads="1" noChangeShapeType="1" noTextEdit="1"/>
              </p:cNvSpPr>
              <p:nvPr/>
            </p:nvSpPr>
            <p:spPr>
              <a:xfrm>
                <a:off x="197208" y="2044757"/>
                <a:ext cx="2050547" cy="1815882"/>
              </a:xfrm>
              <a:prstGeom prst="rect">
                <a:avLst/>
              </a:prstGeom>
              <a:blipFill rotWithShape="0">
                <a:blip r:embed="rId3"/>
                <a:stretch>
                  <a:fillRect b="-1645"/>
                </a:stretch>
              </a:blipFill>
              <a:ln w="38100">
                <a:solidFill>
                  <a:schemeClr val="accent4"/>
                </a:solidFill>
              </a:ln>
            </p:spPr>
            <p:txBody>
              <a:bodyPr/>
              <a:lstStyle/>
              <a:p>
                <a:r>
                  <a:rPr lang="en-US">
                    <a:noFill/>
                  </a:rPr>
                  <a:t> </a:t>
                </a:r>
              </a:p>
            </p:txBody>
          </p:sp>
        </mc:Fallback>
      </mc:AlternateContent>
      <p:pic>
        <p:nvPicPr>
          <p:cNvPr id="7" name="Immagine 43">
            <a:extLst>
              <a:ext uri="{FF2B5EF4-FFF2-40B4-BE49-F238E27FC236}">
                <a16:creationId xmlns:a16="http://schemas.microsoft.com/office/drawing/2014/main" id="{935289AA-6123-46BA-A95D-FF82EC2FDBAB}"/>
              </a:ext>
            </a:extLst>
          </p:cNvPr>
          <p:cNvPicPr>
            <a:picLocks noChangeAspect="1"/>
          </p:cNvPicPr>
          <p:nvPr/>
        </p:nvPicPr>
        <p:blipFill>
          <a:blip r:embed="rId4"/>
          <a:stretch>
            <a:fillRect/>
          </a:stretch>
        </p:blipFill>
        <p:spPr>
          <a:xfrm>
            <a:off x="7986617" y="6185106"/>
            <a:ext cx="3009570" cy="319783"/>
          </a:xfrm>
          <a:prstGeom prst="rect">
            <a:avLst/>
          </a:prstGeom>
        </p:spPr>
      </p:pic>
      <p:sp>
        <p:nvSpPr>
          <p:cNvPr id="10" name="CasellaDiTesto 47">
            <a:extLst>
              <a:ext uri="{FF2B5EF4-FFF2-40B4-BE49-F238E27FC236}">
                <a16:creationId xmlns:a16="http://schemas.microsoft.com/office/drawing/2014/main" id="{784D5D7E-1D06-496C-B23D-5BFE79BE208A}"/>
              </a:ext>
            </a:extLst>
          </p:cNvPr>
          <p:cNvSpPr txBox="1"/>
          <p:nvPr/>
        </p:nvSpPr>
        <p:spPr>
          <a:xfrm>
            <a:off x="6582571" y="1566379"/>
            <a:ext cx="2996271" cy="307777"/>
          </a:xfrm>
          <a:prstGeom prst="rect">
            <a:avLst/>
          </a:prstGeom>
          <a:noFill/>
        </p:spPr>
        <p:txBody>
          <a:bodyPr wrap="square" rtlCol="0">
            <a:spAutoFit/>
          </a:bodyPr>
          <a:lstStyle/>
          <a:p>
            <a:r>
              <a:rPr lang="en-US" sz="1400" b="1" dirty="0"/>
              <a:t>Example of tracking with </a:t>
            </a:r>
            <a:r>
              <a:rPr lang="en-US" sz="1400" b="1" dirty="0" err="1"/>
              <a:t>wakefields</a:t>
            </a:r>
            <a:endParaRPr lang="en-US" sz="1400" b="1" dirty="0"/>
          </a:p>
        </p:txBody>
      </p:sp>
      <p:sp>
        <p:nvSpPr>
          <p:cNvPr id="6" name="CasellaDiTesto 45">
            <a:extLst>
              <a:ext uri="{FF2B5EF4-FFF2-40B4-BE49-F238E27FC236}">
                <a16:creationId xmlns:a16="http://schemas.microsoft.com/office/drawing/2014/main" id="{115DC2C2-337C-48A7-9717-0BE834D17E23}"/>
              </a:ext>
            </a:extLst>
          </p:cNvPr>
          <p:cNvSpPr txBox="1"/>
          <p:nvPr/>
        </p:nvSpPr>
        <p:spPr>
          <a:xfrm>
            <a:off x="7913022" y="5815774"/>
            <a:ext cx="562636" cy="369332"/>
          </a:xfrm>
          <a:prstGeom prst="rect">
            <a:avLst/>
          </a:prstGeom>
          <a:noFill/>
        </p:spPr>
        <p:txBody>
          <a:bodyPr wrap="square">
            <a:spAutoFit/>
          </a:bodyPr>
          <a:lstStyle/>
          <a:p>
            <a:r>
              <a:rPr lang="en-US" sz="1800" b="1" dirty="0"/>
              <a:t>(</a:t>
            </a:r>
            <a:r>
              <a:rPr lang="en-US" sz="1800" b="1" dirty="0">
                <a:solidFill>
                  <a:srgbClr val="FF0000"/>
                </a:solidFill>
              </a:rPr>
              <a:t>**</a:t>
            </a:r>
            <a:r>
              <a:rPr lang="en-US" sz="1800" b="1" dirty="0"/>
              <a:t>)</a:t>
            </a:r>
            <a:endParaRPr lang="en-US" dirty="0"/>
          </a:p>
        </p:txBody>
      </p:sp>
      <p:sp>
        <p:nvSpPr>
          <p:cNvPr id="11" name="Title 10"/>
          <p:cNvSpPr>
            <a:spLocks noGrp="1"/>
          </p:cNvSpPr>
          <p:nvPr>
            <p:ph type="title"/>
          </p:nvPr>
        </p:nvSpPr>
        <p:spPr/>
        <p:txBody>
          <a:bodyPr/>
          <a:lstStyle/>
          <a:p>
            <a:r>
              <a:rPr lang="en-US" dirty="0"/>
              <a:t>Short Range </a:t>
            </a:r>
            <a:r>
              <a:rPr lang="en-US" dirty="0" err="1"/>
              <a:t>Wakefields</a:t>
            </a:r>
            <a:r>
              <a:rPr lang="en-US" dirty="0"/>
              <a:t> - Benchmark</a:t>
            </a:r>
          </a:p>
        </p:txBody>
      </p:sp>
      <p:sp>
        <p:nvSpPr>
          <p:cNvPr id="4" name="Slide Number Placeholder 3"/>
          <p:cNvSpPr>
            <a:spLocks noGrp="1"/>
          </p:cNvSpPr>
          <p:nvPr>
            <p:ph type="sldNum" sz="quarter" idx="12"/>
          </p:nvPr>
        </p:nvSpPr>
        <p:spPr/>
        <p:txBody>
          <a:bodyPr/>
          <a:lstStyle/>
          <a:p>
            <a:fld id="{585FB208-5D26-40C9-9FE1-AD69C14F3571}" type="slidenum">
              <a:rPr lang="en-US" smtClean="0"/>
              <a:t>25</a:t>
            </a:fld>
            <a:endParaRPr lang="en-US"/>
          </a:p>
        </p:txBody>
      </p:sp>
    </p:spTree>
    <p:extLst>
      <p:ext uri="{BB962C8B-B14F-4D97-AF65-F5344CB8AC3E}">
        <p14:creationId xmlns:p14="http://schemas.microsoft.com/office/powerpoint/2010/main" val="2303920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224A6D8C-94CF-477F-B086-F087ED59E38C}"/>
              </a:ext>
            </a:extLst>
          </p:cNvPr>
          <p:cNvPicPr>
            <a:picLocks noChangeAspect="1"/>
          </p:cNvPicPr>
          <p:nvPr/>
        </p:nvPicPr>
        <p:blipFill>
          <a:blip r:embed="rId2"/>
          <a:stretch>
            <a:fillRect/>
          </a:stretch>
        </p:blipFill>
        <p:spPr>
          <a:xfrm>
            <a:off x="1004175" y="4157772"/>
            <a:ext cx="3596399" cy="2518312"/>
          </a:xfrm>
          <a:prstGeom prst="rect">
            <a:avLst/>
          </a:prstGeom>
        </p:spPr>
      </p:pic>
      <p:sp>
        <p:nvSpPr>
          <p:cNvPr id="2" name="Titolo 1">
            <a:extLst>
              <a:ext uri="{FF2B5EF4-FFF2-40B4-BE49-F238E27FC236}">
                <a16:creationId xmlns:a16="http://schemas.microsoft.com/office/drawing/2014/main" id="{B082455F-2290-411B-9B8D-F42E56FF6906}"/>
              </a:ext>
            </a:extLst>
          </p:cNvPr>
          <p:cNvSpPr>
            <a:spLocks noGrp="1"/>
          </p:cNvSpPr>
          <p:nvPr>
            <p:ph type="title"/>
          </p:nvPr>
        </p:nvSpPr>
        <p:spPr/>
        <p:txBody>
          <a:bodyPr/>
          <a:lstStyle/>
          <a:p>
            <a:r>
              <a:rPr lang="en-US" dirty="0"/>
              <a:t>Misaligned Sections</a:t>
            </a:r>
          </a:p>
        </p:txBody>
      </p:sp>
      <p:pic>
        <p:nvPicPr>
          <p:cNvPr id="6" name="Immagine 5">
            <a:extLst>
              <a:ext uri="{FF2B5EF4-FFF2-40B4-BE49-F238E27FC236}">
                <a16:creationId xmlns:a16="http://schemas.microsoft.com/office/drawing/2014/main" id="{6A09C552-A18F-4884-B38B-D089E5836FB9}"/>
              </a:ext>
            </a:extLst>
          </p:cNvPr>
          <p:cNvPicPr>
            <a:picLocks noChangeAspect="1"/>
          </p:cNvPicPr>
          <p:nvPr/>
        </p:nvPicPr>
        <p:blipFill>
          <a:blip r:embed="rId3"/>
          <a:stretch>
            <a:fillRect/>
          </a:stretch>
        </p:blipFill>
        <p:spPr>
          <a:xfrm>
            <a:off x="507718" y="2519187"/>
            <a:ext cx="5114450" cy="1213070"/>
          </a:xfrm>
          <a:prstGeom prst="rect">
            <a:avLst/>
          </a:prstGeom>
        </p:spPr>
      </p:pic>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28AD1861-2C13-47F5-BE42-A44DC9FB7456}"/>
                  </a:ext>
                </a:extLst>
              </p:cNvPr>
              <p:cNvSpPr txBox="1"/>
              <p:nvPr/>
            </p:nvSpPr>
            <p:spPr>
              <a:xfrm>
                <a:off x="268664" y="1409652"/>
                <a:ext cx="5071731" cy="1200329"/>
              </a:xfrm>
              <a:prstGeom prst="rect">
                <a:avLst/>
              </a:prstGeom>
              <a:noFill/>
            </p:spPr>
            <p:txBody>
              <a:bodyPr wrap="square" rtlCol="0">
                <a:spAutoFit/>
              </a:bodyPr>
              <a:lstStyle/>
              <a:p>
                <a:pPr marL="285750" indent="-285750">
                  <a:buFont typeface="Arial" panose="020B0604020202020204" pitchFamily="34" charset="0"/>
                  <a:buChar char="•"/>
                </a:pPr>
                <a:r>
                  <a:rPr lang="en-US" dirty="0"/>
                  <a:t>Misaligned sections can be described by a </a:t>
                </a:r>
                <a:r>
                  <a:rPr lang="en-US" b="1" dirty="0"/>
                  <a:t>local</a:t>
                </a:r>
                <a:r>
                  <a:rPr lang="en-US" dirty="0"/>
                  <a:t> reference system </a:t>
                </a:r>
                <a14:m>
                  <m:oMath xmlns:m="http://schemas.openxmlformats.org/officeDocument/2006/math">
                    <m:d>
                      <m:dPr>
                        <m:ctrlPr>
                          <a:rPr lang="it-IT" b="0" i="1" smtClean="0">
                            <a:latin typeface="Cambria Math" panose="02040503050406030204" pitchFamily="18" charset="0"/>
                          </a:rPr>
                        </m:ctrlPr>
                      </m:dPr>
                      <m:e>
                        <m:sSub>
                          <m:sSubPr>
                            <m:ctrlPr>
                              <a:rPr lang="it-IT" b="0" i="1" smtClean="0">
                                <a:latin typeface="Cambria Math" panose="02040503050406030204" pitchFamily="18" charset="0"/>
                              </a:rPr>
                            </m:ctrlPr>
                          </m:sSubPr>
                          <m:e>
                            <m:r>
                              <a:rPr lang="it-IT" b="0" i="1" smtClean="0">
                                <a:latin typeface="Cambria Math" panose="02040503050406030204" pitchFamily="18" charset="0"/>
                              </a:rPr>
                              <m:t>𝑥</m:t>
                            </m:r>
                          </m:e>
                          <m:sub>
                            <m:r>
                              <a:rPr lang="it-IT" b="0" i="1" smtClean="0">
                                <a:latin typeface="Cambria Math" panose="02040503050406030204" pitchFamily="18" charset="0"/>
                              </a:rPr>
                              <m:t>𝑖</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𝑧</m:t>
                            </m:r>
                          </m:e>
                          <m:sub>
                            <m:r>
                              <a:rPr lang="it-IT" b="0" i="1" smtClean="0">
                                <a:latin typeface="Cambria Math" panose="02040503050406030204" pitchFamily="18" charset="0"/>
                              </a:rPr>
                              <m:t>𝑖</m:t>
                            </m:r>
                          </m:sub>
                        </m:sSub>
                      </m:e>
                    </m:d>
                  </m:oMath>
                </a14:m>
                <a:endParaRPr lang="en-US" dirty="0"/>
              </a:p>
              <a:p>
                <a:pPr marL="285750" indent="-285750">
                  <a:buFont typeface="Arial" panose="020B0604020202020204" pitchFamily="34" charset="0"/>
                  <a:buChar char="•"/>
                </a:pPr>
                <a:r>
                  <a:rPr lang="en-US" dirty="0"/>
                  <a:t>Coordinate </a:t>
                </a:r>
                <a:r>
                  <a:rPr lang="en-US" b="1" dirty="0"/>
                  <a:t>transformations</a:t>
                </a:r>
                <a:r>
                  <a:rPr lang="en-US" dirty="0"/>
                  <a:t> to the nominal machine axis</a:t>
                </a:r>
              </a:p>
            </p:txBody>
          </p:sp>
        </mc:Choice>
        <mc:Fallback xmlns="">
          <p:sp>
            <p:nvSpPr>
              <p:cNvPr id="11" name="CasellaDiTesto 10">
                <a:extLst>
                  <a:ext uri="{FF2B5EF4-FFF2-40B4-BE49-F238E27FC236}">
                    <a16:creationId xmlns:a16="http://schemas.microsoft.com/office/drawing/2014/main" xmlns:a14="http://schemas.microsoft.com/office/drawing/2010/main" xmlns="" id="{28AD1861-2C13-47F5-BE42-A44DC9FB7456}"/>
                  </a:ext>
                </a:extLst>
              </p:cNvPr>
              <p:cNvSpPr txBox="1">
                <a:spLocks noRot="1" noChangeAspect="1" noMove="1" noResize="1" noEditPoints="1" noAdjustHandles="1" noChangeArrowheads="1" noChangeShapeType="1" noTextEdit="1"/>
              </p:cNvSpPr>
              <p:nvPr/>
            </p:nvSpPr>
            <p:spPr>
              <a:xfrm>
                <a:off x="268664" y="1409652"/>
                <a:ext cx="5071731" cy="1200329"/>
              </a:xfrm>
              <a:prstGeom prst="rect">
                <a:avLst/>
              </a:prstGeom>
              <a:blipFill rotWithShape="0">
                <a:blip r:embed="rId4"/>
                <a:stretch>
                  <a:fillRect l="-721" t="-2538" b="-7107"/>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62F342D1-5062-4787-ADC5-1F50C11501F0}" type="slidenum">
              <a:rPr lang="en-US" smtClean="0">
                <a:solidFill>
                  <a:schemeClr val="tx1"/>
                </a:solidFill>
              </a:rPr>
              <a:t>26</a:t>
            </a:fld>
            <a:endParaRPr lang="en-US">
              <a:solidFill>
                <a:schemeClr val="tx1"/>
              </a:solidFill>
            </a:endParaRPr>
          </a:p>
        </p:txBody>
      </p:sp>
      <p:pic>
        <p:nvPicPr>
          <p:cNvPr id="5" name="Immagine 4">
            <a:extLst>
              <a:ext uri="{FF2B5EF4-FFF2-40B4-BE49-F238E27FC236}">
                <a16:creationId xmlns:a16="http://schemas.microsoft.com/office/drawing/2014/main" id="{BE51E5C0-317A-465C-BD99-82F474EB3C1C}"/>
              </a:ext>
            </a:extLst>
          </p:cNvPr>
          <p:cNvPicPr>
            <a:picLocks noChangeAspect="1"/>
          </p:cNvPicPr>
          <p:nvPr/>
        </p:nvPicPr>
        <p:blipFill>
          <a:blip r:embed="rId5"/>
          <a:stretch>
            <a:fillRect/>
          </a:stretch>
        </p:blipFill>
        <p:spPr>
          <a:xfrm>
            <a:off x="793243" y="3715317"/>
            <a:ext cx="2379650" cy="881351"/>
          </a:xfrm>
          <a:prstGeom prst="rect">
            <a:avLst/>
          </a:prstGeom>
        </p:spPr>
      </p:pic>
      <p:cxnSp>
        <p:nvCxnSpPr>
          <p:cNvPr id="15" name="Connettore diritto 14">
            <a:extLst>
              <a:ext uri="{FF2B5EF4-FFF2-40B4-BE49-F238E27FC236}">
                <a16:creationId xmlns:a16="http://schemas.microsoft.com/office/drawing/2014/main" id="{3867BE0E-B61D-4F62-B200-A037AF01AA1E}"/>
              </a:ext>
            </a:extLst>
          </p:cNvPr>
          <p:cNvCxnSpPr/>
          <p:nvPr/>
        </p:nvCxnSpPr>
        <p:spPr>
          <a:xfrm>
            <a:off x="5941803" y="1528403"/>
            <a:ext cx="0" cy="5147681"/>
          </a:xfrm>
          <a:prstGeom prst="line">
            <a:avLst/>
          </a:prstGeom>
          <a:ln w="38100">
            <a:solidFill>
              <a:srgbClr val="00B050"/>
            </a:solidFill>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555372DB-5B56-4C45-B9AF-EB5353F2BA45}"/>
                  </a:ext>
                </a:extLst>
              </p:cNvPr>
              <p:cNvSpPr txBox="1"/>
              <p:nvPr/>
            </p:nvSpPr>
            <p:spPr>
              <a:xfrm>
                <a:off x="6224799" y="1409652"/>
                <a:ext cx="5625895" cy="1477328"/>
              </a:xfrm>
              <a:prstGeom prst="rect">
                <a:avLst/>
              </a:prstGeom>
              <a:noFill/>
            </p:spPr>
            <p:txBody>
              <a:bodyPr wrap="square" rtlCol="0">
                <a:spAutoFit/>
              </a:bodyPr>
              <a:lstStyle/>
              <a:p>
                <a:r>
                  <a:rPr lang="en-US" b="1" dirty="0">
                    <a:solidFill>
                      <a:srgbClr val="C00000"/>
                    </a:solidFill>
                  </a:rPr>
                  <a:t>An example of tracking with a misaligned section</a:t>
                </a:r>
              </a:p>
              <a:p>
                <a:pPr marL="285750" indent="-285750">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Δ</m:t>
                        </m:r>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=50 </m:t>
                    </m:r>
                    <m:r>
                      <m:rPr>
                        <m:sty m:val="p"/>
                      </m:rPr>
                      <a:rPr lang="en-US" b="0" i="0" smtClean="0">
                        <a:latin typeface="Cambria Math" panose="02040503050406030204" pitchFamily="18" charset="0"/>
                      </a:rPr>
                      <m:t>μm</m:t>
                    </m:r>
                  </m:oMath>
                </a14:m>
                <a:endParaRPr lang="en-US" b="0" i="1" dirty="0">
                  <a:latin typeface="Cambria Math" panose="02040503050406030204" pitchFamily="18" charset="0"/>
                </a:endParaRPr>
              </a:p>
              <a:p>
                <a:pPr marL="285750" indent="-285750">
                  <a:buFont typeface="Arial" panose="020B0604020202020204" pitchFamily="34" charset="0"/>
                  <a:buChar cha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2</m:t>
                        </m:r>
                      </m:sub>
                    </m:sSub>
                    <m:r>
                      <a:rPr lang="en-US" b="0" i="1" smtClean="0">
                        <a:latin typeface="Cambria Math" panose="02040503050406030204" pitchFamily="18" charset="0"/>
                      </a:rPr>
                      <m:t>=50 </m:t>
                    </m:r>
                    <m:r>
                      <m:rPr>
                        <m:sty m:val="p"/>
                      </m:rPr>
                      <a:rPr lang="en-US" b="0" i="0" smtClean="0">
                        <a:latin typeface="Cambria Math" panose="02040503050406030204" pitchFamily="18" charset="0"/>
                      </a:rPr>
                      <m:t>μrad</m:t>
                    </m:r>
                  </m:oMath>
                </a14:m>
                <a:endParaRPr lang="en-US" dirty="0"/>
              </a:p>
              <a:p>
                <a:pPr marL="285750" indent="-285750">
                  <a:buFont typeface="Arial" panose="020B0604020202020204" pitchFamily="34" charset="0"/>
                  <a:buChar char="•"/>
                </a:pPr>
                <a14:m>
                  <m:oMath xmlns:m="http://schemas.openxmlformats.org/officeDocument/2006/math">
                    <m:r>
                      <m:rPr>
                        <m:sty m:val="p"/>
                      </m:rPr>
                      <a:rPr lang="en-US" smtClean="0">
                        <a:latin typeface="Cambria Math" panose="02040503050406030204" pitchFamily="18" charset="0"/>
                      </a:rPr>
                      <m:t>Δ</m:t>
                    </m:r>
                    <m:sSub>
                      <m:sSubPr>
                        <m:ctrlPr>
                          <a:rPr lang="en-US" i="1" smtClean="0">
                            <a:latin typeface="Cambria Math" panose="02040503050406030204" pitchFamily="18" charset="0"/>
                          </a:rPr>
                        </m:ctrlPr>
                      </m:sSubPr>
                      <m:e>
                        <m:r>
                          <a:rPr lang="en-US" i="1" smtClean="0">
                            <a:latin typeface="Cambria Math" panose="02040503050406030204" pitchFamily="18" charset="0"/>
                          </a:rPr>
                          <m:t>𝑥</m:t>
                        </m:r>
                      </m:e>
                      <m:sub>
                        <m:r>
                          <a:rPr lang="en-US"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a14:m>
                <a:r>
                  <a:rPr lang="en-US" dirty="0"/>
                  <a:t>, </a:t>
                </a:r>
                <a14:m>
                  <m:oMath xmlns:m="http://schemas.openxmlformats.org/officeDocument/2006/math">
                    <m:r>
                      <a:rPr lang="en-US" i="1" smtClean="0">
                        <a:latin typeface="Cambria Math" panose="02040503050406030204" pitchFamily="18" charset="0"/>
                      </a:rPr>
                      <m:t>𝑖</m:t>
                    </m:r>
                    <m:r>
                      <a:rPr lang="en-US" i="1" smtClean="0">
                        <a:latin typeface="Cambria Math" panose="02040503050406030204" pitchFamily="18" charset="0"/>
                      </a:rPr>
                      <m:t>≠2</m:t>
                    </m:r>
                  </m:oMath>
                </a14:m>
                <a:endParaRPr lang="en-US" b="0" i="0" dirty="0">
                  <a:latin typeface="Cambria Math" panose="02040503050406030204" pitchFamily="18"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The test focuses on the optics: </a:t>
                </a:r>
                <a:r>
                  <a:rPr lang="en-US" dirty="0" err="1">
                    <a:latin typeface="Calibri" panose="020F0502020204030204" pitchFamily="34" charset="0"/>
                    <a:cs typeface="Calibri" panose="020F0502020204030204" pitchFamily="34" charset="0"/>
                  </a:rPr>
                  <a:t>wakefields</a:t>
                </a:r>
                <a:r>
                  <a:rPr lang="en-US" dirty="0">
                    <a:latin typeface="Calibri" panose="020F0502020204030204" pitchFamily="34" charset="0"/>
                    <a:cs typeface="Calibri" panose="020F0502020204030204" pitchFamily="34" charset="0"/>
                  </a:rPr>
                  <a:t> are excluded</a:t>
                </a:r>
                <a:endParaRPr lang="en-US" b="0" dirty="0">
                  <a:latin typeface="Calibri" panose="020F0502020204030204" pitchFamily="34" charset="0"/>
                  <a:cs typeface="Calibri" panose="020F0502020204030204" pitchFamily="34" charset="0"/>
                </a:endParaRPr>
              </a:p>
            </p:txBody>
          </p:sp>
        </mc:Choice>
        <mc:Fallback xmlns="">
          <p:sp>
            <p:nvSpPr>
              <p:cNvPr id="21" name="CasellaDiTesto 20">
                <a:extLst>
                  <a:ext uri="{FF2B5EF4-FFF2-40B4-BE49-F238E27FC236}">
                    <a16:creationId xmlns:a16="http://schemas.microsoft.com/office/drawing/2014/main" id="{555372DB-5B56-4C45-B9AF-EB5353F2BA45}"/>
                  </a:ext>
                </a:extLst>
              </p:cNvPr>
              <p:cNvSpPr txBox="1">
                <a:spLocks noRot="1" noChangeAspect="1" noMove="1" noResize="1" noEditPoints="1" noAdjustHandles="1" noChangeArrowheads="1" noChangeShapeType="1" noTextEdit="1"/>
              </p:cNvSpPr>
              <p:nvPr/>
            </p:nvSpPr>
            <p:spPr>
              <a:xfrm>
                <a:off x="6224799" y="1409652"/>
                <a:ext cx="5625895" cy="1477328"/>
              </a:xfrm>
              <a:prstGeom prst="rect">
                <a:avLst/>
              </a:prstGeom>
              <a:blipFill>
                <a:blip r:embed="rId6"/>
                <a:stretch>
                  <a:fillRect l="-867" t="-2058" b="-5350"/>
                </a:stretch>
              </a:blipFill>
            </p:spPr>
            <p:txBody>
              <a:bodyPr/>
              <a:lstStyle/>
              <a:p>
                <a:r>
                  <a:rPr lang="en-US">
                    <a:noFill/>
                  </a:rPr>
                  <a:t> </a:t>
                </a:r>
              </a:p>
            </p:txBody>
          </p:sp>
        </mc:Fallback>
      </mc:AlternateContent>
      <p:grpSp>
        <p:nvGrpSpPr>
          <p:cNvPr id="9" name="Gruppo 8">
            <a:extLst>
              <a:ext uri="{FF2B5EF4-FFF2-40B4-BE49-F238E27FC236}">
                <a16:creationId xmlns:a16="http://schemas.microsoft.com/office/drawing/2014/main" id="{6D87007D-C6C3-4657-B00F-5D67BC575BCA}"/>
              </a:ext>
            </a:extLst>
          </p:cNvPr>
          <p:cNvGrpSpPr/>
          <p:nvPr/>
        </p:nvGrpSpPr>
        <p:grpSpPr>
          <a:xfrm>
            <a:off x="6223576" y="3225301"/>
            <a:ext cx="4617600" cy="3200663"/>
            <a:chOff x="6224798" y="2997057"/>
            <a:chExt cx="4617600" cy="3200663"/>
          </a:xfrm>
        </p:grpSpPr>
        <p:pic>
          <p:nvPicPr>
            <p:cNvPr id="18" name="Immagine 17">
              <a:extLst>
                <a:ext uri="{FF2B5EF4-FFF2-40B4-BE49-F238E27FC236}">
                  <a16:creationId xmlns:a16="http://schemas.microsoft.com/office/drawing/2014/main" id="{A211BDF1-5CA2-48F7-8B3B-B1C85504EA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4798" y="3311721"/>
              <a:ext cx="4617600" cy="2885999"/>
            </a:xfrm>
            <a:prstGeom prst="rect">
              <a:avLst/>
            </a:prstGeom>
          </p:spPr>
        </p:pic>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B72C5C70-6071-4044-A69E-9BC042B29C56}"/>
                    </a:ext>
                  </a:extLst>
                </p:cNvPr>
                <p:cNvSpPr txBox="1"/>
                <p:nvPr/>
              </p:nvSpPr>
              <p:spPr>
                <a:xfrm>
                  <a:off x="6224798" y="2997057"/>
                  <a:ext cx="4450468" cy="369332"/>
                </a:xfrm>
                <a:prstGeom prst="rect">
                  <a:avLst/>
                </a:prstGeom>
                <a:noFill/>
              </p:spPr>
              <p:txBody>
                <a:bodyPr wrap="square" rtlCol="0">
                  <a:spAutoFit/>
                </a:bodyPr>
                <a:lstStyle/>
                <a:p>
                  <a:r>
                    <a:rPr lang="en-US" b="1" dirty="0">
                      <a:solidFill>
                        <a:schemeClr val="tx1"/>
                      </a:solidFill>
                    </a:rPr>
                    <a:t>Average </a:t>
                  </a:r>
                  <a:r>
                    <a:rPr lang="en-US" b="1" dirty="0"/>
                    <a:t>displacement</a:t>
                  </a:r>
                  <a:r>
                    <a:rPr lang="en-US" b="1" dirty="0">
                      <a:solidFill>
                        <a:schemeClr val="tx1"/>
                      </a:solidFill>
                    </a:rPr>
                    <a:t> </a:t>
                  </a:r>
                  <a14:m>
                    <m:oMath xmlns:m="http://schemas.openxmlformats.org/officeDocument/2006/math">
                      <m:d>
                        <m:dPr>
                          <m:begChr m:val="⟨"/>
                          <m:endChr m:val="⟩"/>
                          <m:ctrlPr>
                            <a:rPr lang="it-IT" b="1" i="1" smtClean="0">
                              <a:solidFill>
                                <a:schemeClr val="tx1"/>
                              </a:solidFill>
                              <a:latin typeface="Cambria Math" panose="02040503050406030204" pitchFamily="18" charset="0"/>
                            </a:rPr>
                          </m:ctrlPr>
                        </m:dPr>
                        <m:e>
                          <m:r>
                            <a:rPr lang="it-IT" b="1" i="1" smtClean="0">
                              <a:solidFill>
                                <a:schemeClr val="tx1"/>
                              </a:solidFill>
                              <a:latin typeface="Cambria Math" panose="02040503050406030204" pitchFamily="18" charset="0"/>
                            </a:rPr>
                            <m:t>𝒙</m:t>
                          </m:r>
                        </m:e>
                      </m:d>
                    </m:oMath>
                  </a14:m>
                  <a:r>
                    <a:rPr lang="en-US" b="1" dirty="0">
                      <a:solidFill>
                        <a:schemeClr val="tx1"/>
                      </a:solidFill>
                    </a:rPr>
                    <a:t> vs position </a:t>
                  </a:r>
                  <a14:m>
                    <m:oMath xmlns:m="http://schemas.openxmlformats.org/officeDocument/2006/math">
                      <m:r>
                        <a:rPr lang="it-IT" b="1" i="1" smtClean="0">
                          <a:solidFill>
                            <a:schemeClr val="tx1"/>
                          </a:solidFill>
                          <a:latin typeface="Cambria Math" panose="02040503050406030204" pitchFamily="18" charset="0"/>
                        </a:rPr>
                        <m:t>𝒛</m:t>
                      </m:r>
                    </m:oMath>
                  </a14:m>
                  <a:endParaRPr lang="en-US" b="1" dirty="0">
                    <a:solidFill>
                      <a:schemeClr val="tx1"/>
                    </a:solidFill>
                  </a:endParaRPr>
                </a:p>
              </p:txBody>
            </p:sp>
          </mc:Choice>
          <mc:Fallback xmlns="">
            <p:sp>
              <p:nvSpPr>
                <p:cNvPr id="22" name="CasellaDiTesto 21">
                  <a:extLst>
                    <a:ext uri="{FF2B5EF4-FFF2-40B4-BE49-F238E27FC236}">
                      <a16:creationId xmlns:a16="http://schemas.microsoft.com/office/drawing/2014/main" xmlns:a14="http://schemas.microsoft.com/office/drawing/2010/main" xmlns="" id="{B72C5C70-6071-4044-A69E-9BC042B29C56}"/>
                    </a:ext>
                  </a:extLst>
                </p:cNvPr>
                <p:cNvSpPr txBox="1">
                  <a:spLocks noRot="1" noChangeAspect="1" noMove="1" noResize="1" noEditPoints="1" noAdjustHandles="1" noChangeArrowheads="1" noChangeShapeType="1" noTextEdit="1"/>
                </p:cNvSpPr>
                <p:nvPr/>
              </p:nvSpPr>
              <p:spPr>
                <a:xfrm>
                  <a:off x="6224798" y="2997057"/>
                  <a:ext cx="4450468" cy="369332"/>
                </a:xfrm>
                <a:prstGeom prst="rect">
                  <a:avLst/>
                </a:prstGeom>
                <a:blipFill rotWithShape="0">
                  <a:blip r:embed="rId8"/>
                  <a:stretch>
                    <a:fillRect l="-1233" t="-8197" b="-24590"/>
                  </a:stretch>
                </a:blipFill>
              </p:spPr>
              <p:txBody>
                <a:bodyPr/>
                <a:lstStyle/>
                <a:p>
                  <a:r>
                    <a:rPr lang="en-US">
                      <a:noFill/>
                    </a:rPr>
                    <a:t> </a:t>
                  </a:r>
                </a:p>
              </p:txBody>
            </p:sp>
          </mc:Fallback>
        </mc:AlternateContent>
      </p:grpSp>
      <p:pic>
        <p:nvPicPr>
          <p:cNvPr id="23" name="Immagine 22">
            <a:extLst>
              <a:ext uri="{FF2B5EF4-FFF2-40B4-BE49-F238E27FC236}">
                <a16:creationId xmlns:a16="http://schemas.microsoft.com/office/drawing/2014/main" id="{B9D4C682-DCEB-4CE2-8A4B-480EFD47FAE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09200" y="89496"/>
            <a:ext cx="1993490" cy="1071168"/>
          </a:xfrm>
          <a:prstGeom prst="rect">
            <a:avLst/>
          </a:prstGeom>
        </p:spPr>
      </p:pic>
      <p:pic>
        <p:nvPicPr>
          <p:cNvPr id="17" name="Immagine 16">
            <a:extLst>
              <a:ext uri="{FF2B5EF4-FFF2-40B4-BE49-F238E27FC236}">
                <a16:creationId xmlns:a16="http://schemas.microsoft.com/office/drawing/2014/main" id="{9FF8B8E7-A87D-4342-B4ED-43D1D2B6320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38853" y="300395"/>
            <a:ext cx="845435" cy="272201"/>
          </a:xfrm>
          <a:prstGeom prst="rect">
            <a:avLst/>
          </a:prstGeom>
        </p:spPr>
      </p:pic>
      <p:pic>
        <p:nvPicPr>
          <p:cNvPr id="19" name="Immagine 18">
            <a:extLst>
              <a:ext uri="{FF2B5EF4-FFF2-40B4-BE49-F238E27FC236}">
                <a16:creationId xmlns:a16="http://schemas.microsoft.com/office/drawing/2014/main" id="{A3619051-90E2-4143-BC86-6540C3A9E40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512" y="67371"/>
            <a:ext cx="630605" cy="739989"/>
          </a:xfrm>
          <a:prstGeom prst="rect">
            <a:avLst/>
          </a:prstGeom>
        </p:spPr>
      </p:pic>
      <p:pic>
        <p:nvPicPr>
          <p:cNvPr id="20" name="Immagine 19">
            <a:extLst>
              <a:ext uri="{FF2B5EF4-FFF2-40B4-BE49-F238E27FC236}">
                <a16:creationId xmlns:a16="http://schemas.microsoft.com/office/drawing/2014/main" id="{7E2CE798-F4D6-4B28-8F28-D3FABCC5A6BC}"/>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814804" y="242271"/>
            <a:ext cx="771377" cy="390188"/>
          </a:xfrm>
          <a:prstGeom prst="rect">
            <a:avLst/>
          </a:prstGeom>
        </p:spPr>
      </p:pic>
      <p:pic>
        <p:nvPicPr>
          <p:cNvPr id="8" name="Picture 7"/>
          <p:cNvPicPr>
            <a:picLocks noChangeAspect="1"/>
          </p:cNvPicPr>
          <p:nvPr/>
        </p:nvPicPr>
        <p:blipFill>
          <a:blip r:embed="rId13"/>
          <a:stretch>
            <a:fillRect/>
          </a:stretch>
        </p:blipFill>
        <p:spPr>
          <a:xfrm>
            <a:off x="8694750" y="1701465"/>
            <a:ext cx="2989532" cy="892978"/>
          </a:xfrm>
          <a:prstGeom prst="rect">
            <a:avLst/>
          </a:prstGeom>
        </p:spPr>
      </p:pic>
      <p:sp>
        <p:nvSpPr>
          <p:cNvPr id="24" name="CasellaDiTesto 23">
            <a:extLst>
              <a:ext uri="{FF2B5EF4-FFF2-40B4-BE49-F238E27FC236}">
                <a16:creationId xmlns:a16="http://schemas.microsoft.com/office/drawing/2014/main" id="{CD52FF94-BA73-4A5C-9FE6-67CAD22CF966}"/>
              </a:ext>
            </a:extLst>
          </p:cNvPr>
          <p:cNvSpPr txBox="1"/>
          <p:nvPr/>
        </p:nvSpPr>
        <p:spPr>
          <a:xfrm>
            <a:off x="10485878" y="3682929"/>
            <a:ext cx="1580438" cy="954107"/>
          </a:xfrm>
          <a:prstGeom prst="rect">
            <a:avLst/>
          </a:prstGeom>
          <a:noFill/>
          <a:ln w="28575">
            <a:solidFill>
              <a:schemeClr val="accent4"/>
            </a:solidFill>
          </a:ln>
        </p:spPr>
        <p:txBody>
          <a:bodyPr wrap="square" rtlCol="0">
            <a:spAutoFit/>
          </a:bodyPr>
          <a:lstStyle/>
          <a:p>
            <a:r>
              <a:rPr lang="en-US" sz="1400" dirty="0" err="1"/>
              <a:t>Linac</a:t>
            </a:r>
            <a:r>
              <a:rPr lang="en-US" sz="1400" dirty="0"/>
              <a:t> sections with </a:t>
            </a:r>
            <a:r>
              <a:rPr lang="en-US" sz="1400" b="1" dirty="0"/>
              <a:t>arbitrary</a:t>
            </a:r>
            <a:r>
              <a:rPr lang="en-US" sz="1400" dirty="0"/>
              <a:t> offset/tilt sequences can be easily investigated</a:t>
            </a:r>
          </a:p>
        </p:txBody>
      </p:sp>
    </p:spTree>
    <p:extLst>
      <p:ext uri="{BB962C8B-B14F-4D97-AF65-F5344CB8AC3E}">
        <p14:creationId xmlns:p14="http://schemas.microsoft.com/office/powerpoint/2010/main" val="1056323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F9378E-8CBB-4E6C-8C64-7A96D25CC0AD}"/>
              </a:ext>
            </a:extLst>
          </p:cNvPr>
          <p:cNvSpPr>
            <a:spLocks noGrp="1"/>
          </p:cNvSpPr>
          <p:nvPr>
            <p:ph type="title"/>
          </p:nvPr>
        </p:nvSpPr>
        <p:spPr/>
        <p:txBody>
          <a:bodyPr/>
          <a:lstStyle/>
          <a:p>
            <a:r>
              <a:rPr lang="en-US" dirty="0"/>
              <a:t>The Projects of the Collaboration (2)</a:t>
            </a:r>
          </a:p>
        </p:txBody>
      </p:sp>
      <p:sp>
        <p:nvSpPr>
          <p:cNvPr id="17" name="Segnaposto numero diapositiva 16">
            <a:extLst>
              <a:ext uri="{FF2B5EF4-FFF2-40B4-BE49-F238E27FC236}">
                <a16:creationId xmlns:a16="http://schemas.microsoft.com/office/drawing/2014/main" id="{22AC40CF-4702-4CBC-9538-7D5AB13E9C64}"/>
              </a:ext>
            </a:extLst>
          </p:cNvPr>
          <p:cNvSpPr>
            <a:spLocks noGrp="1"/>
          </p:cNvSpPr>
          <p:nvPr>
            <p:ph type="sldNum" sz="quarter" idx="12"/>
          </p:nvPr>
        </p:nvSpPr>
        <p:spPr/>
        <p:txBody>
          <a:bodyPr/>
          <a:lstStyle/>
          <a:p>
            <a:fld id="{62EE6E3B-1986-4A06-9D04-53EACBB36779}" type="slidenum">
              <a:rPr lang="en-US" smtClean="0"/>
              <a:t>3</a:t>
            </a:fld>
            <a:endParaRPr lang="en-US"/>
          </a:p>
        </p:txBody>
      </p:sp>
      <p:grpSp>
        <p:nvGrpSpPr>
          <p:cNvPr id="15" name="Gruppo 14">
            <a:extLst>
              <a:ext uri="{FF2B5EF4-FFF2-40B4-BE49-F238E27FC236}">
                <a16:creationId xmlns:a16="http://schemas.microsoft.com/office/drawing/2014/main" id="{F3A6F55B-118C-4025-BDE9-FFF3875C031E}"/>
              </a:ext>
            </a:extLst>
          </p:cNvPr>
          <p:cNvGrpSpPr/>
          <p:nvPr/>
        </p:nvGrpSpPr>
        <p:grpSpPr>
          <a:xfrm>
            <a:off x="6258320" y="4121444"/>
            <a:ext cx="3693058" cy="2374139"/>
            <a:chOff x="6954665" y="4390334"/>
            <a:chExt cx="3693058" cy="2374139"/>
          </a:xfrm>
        </p:grpSpPr>
        <p:grpSp>
          <p:nvGrpSpPr>
            <p:cNvPr id="3" name="Gruppo 2">
              <a:extLst>
                <a:ext uri="{FF2B5EF4-FFF2-40B4-BE49-F238E27FC236}">
                  <a16:creationId xmlns:a16="http://schemas.microsoft.com/office/drawing/2014/main" id="{6AE99F9E-E5C7-450D-821D-67CDF07B75D9}"/>
                </a:ext>
              </a:extLst>
            </p:cNvPr>
            <p:cNvGrpSpPr/>
            <p:nvPr/>
          </p:nvGrpSpPr>
          <p:grpSpPr>
            <a:xfrm>
              <a:off x="6954665" y="4390334"/>
              <a:ext cx="3693058" cy="2374139"/>
              <a:chOff x="6731145" y="4258254"/>
              <a:chExt cx="3693058" cy="2374139"/>
            </a:xfrm>
          </p:grpSpPr>
          <p:pic>
            <p:nvPicPr>
              <p:cNvPr id="4" name="Immagine 3">
                <a:extLst>
                  <a:ext uri="{FF2B5EF4-FFF2-40B4-BE49-F238E27FC236}">
                    <a16:creationId xmlns:a16="http://schemas.microsoft.com/office/drawing/2014/main" id="{E134837D-582A-4D64-92B4-C1ED8D50038C}"/>
                  </a:ext>
                </a:extLst>
              </p:cNvPr>
              <p:cNvPicPr>
                <a:picLocks noChangeAspect="1"/>
              </p:cNvPicPr>
              <p:nvPr/>
            </p:nvPicPr>
            <p:blipFill>
              <a:blip r:embed="rId3"/>
              <a:stretch>
                <a:fillRect/>
              </a:stretch>
            </p:blipFill>
            <p:spPr>
              <a:xfrm>
                <a:off x="6731145" y="4258254"/>
                <a:ext cx="2798994" cy="1773738"/>
              </a:xfrm>
              <a:prstGeom prst="rect">
                <a:avLst/>
              </a:prstGeom>
            </p:spPr>
          </p:pic>
          <p:pic>
            <p:nvPicPr>
              <p:cNvPr id="12" name="Immagine 11">
                <a:extLst>
                  <a:ext uri="{FF2B5EF4-FFF2-40B4-BE49-F238E27FC236}">
                    <a16:creationId xmlns:a16="http://schemas.microsoft.com/office/drawing/2014/main" id="{28B51141-33B1-429B-A3E2-EFF168BC578A}"/>
                  </a:ext>
                </a:extLst>
              </p:cNvPr>
              <p:cNvPicPr>
                <a:picLocks noChangeAspect="1"/>
              </p:cNvPicPr>
              <p:nvPr/>
            </p:nvPicPr>
            <p:blipFill>
              <a:blip r:embed="rId4"/>
              <a:stretch>
                <a:fillRect/>
              </a:stretch>
            </p:blipFill>
            <p:spPr>
              <a:xfrm>
                <a:off x="6741203" y="6080307"/>
                <a:ext cx="3683000" cy="552086"/>
              </a:xfrm>
              <a:prstGeom prst="rect">
                <a:avLst/>
              </a:prstGeom>
            </p:spPr>
          </p:pic>
        </p:grpSp>
        <p:sp>
          <p:nvSpPr>
            <p:cNvPr id="18" name="CasellaDiTesto 17">
              <a:extLst>
                <a:ext uri="{FF2B5EF4-FFF2-40B4-BE49-F238E27FC236}">
                  <a16:creationId xmlns:a16="http://schemas.microsoft.com/office/drawing/2014/main" id="{1D20C206-CCA5-445B-B5FE-FCA6931F777B}"/>
                </a:ext>
              </a:extLst>
            </p:cNvPr>
            <p:cNvSpPr txBox="1"/>
            <p:nvPr/>
          </p:nvSpPr>
          <p:spPr>
            <a:xfrm>
              <a:off x="9704802" y="4435300"/>
              <a:ext cx="422716" cy="369332"/>
            </a:xfrm>
            <a:prstGeom prst="rect">
              <a:avLst/>
            </a:prstGeom>
            <a:noFill/>
          </p:spPr>
          <p:txBody>
            <a:bodyPr wrap="square">
              <a:spAutoFit/>
            </a:bodyPr>
            <a:lstStyle/>
            <a:p>
              <a:r>
                <a:rPr lang="en-US" b="1" dirty="0">
                  <a:solidFill>
                    <a:srgbClr val="00B050"/>
                  </a:solidFill>
                </a:rPr>
                <a:t>(c)</a:t>
              </a:r>
            </a:p>
          </p:txBody>
        </p:sp>
      </p:grpSp>
      <p:grpSp>
        <p:nvGrpSpPr>
          <p:cNvPr id="13" name="Gruppo 12">
            <a:extLst>
              <a:ext uri="{FF2B5EF4-FFF2-40B4-BE49-F238E27FC236}">
                <a16:creationId xmlns:a16="http://schemas.microsoft.com/office/drawing/2014/main" id="{26D5ADF5-468D-4F8E-A69E-F09696F39CC9}"/>
              </a:ext>
            </a:extLst>
          </p:cNvPr>
          <p:cNvGrpSpPr/>
          <p:nvPr/>
        </p:nvGrpSpPr>
        <p:grpSpPr>
          <a:xfrm>
            <a:off x="6137571" y="1478839"/>
            <a:ext cx="5869753" cy="2367873"/>
            <a:chOff x="384067" y="4363528"/>
            <a:chExt cx="5869753" cy="2367873"/>
          </a:xfrm>
        </p:grpSpPr>
        <p:grpSp>
          <p:nvGrpSpPr>
            <p:cNvPr id="5" name="Gruppo 4">
              <a:extLst>
                <a:ext uri="{FF2B5EF4-FFF2-40B4-BE49-F238E27FC236}">
                  <a16:creationId xmlns:a16="http://schemas.microsoft.com/office/drawing/2014/main" id="{32E6DB07-671D-4AA1-A844-CD4691048809}"/>
                </a:ext>
              </a:extLst>
            </p:cNvPr>
            <p:cNvGrpSpPr/>
            <p:nvPr/>
          </p:nvGrpSpPr>
          <p:grpSpPr>
            <a:xfrm>
              <a:off x="384067" y="4363528"/>
              <a:ext cx="5711933" cy="2367873"/>
              <a:chOff x="436923" y="4231448"/>
              <a:chExt cx="5711933" cy="2367873"/>
            </a:xfrm>
          </p:grpSpPr>
          <p:pic>
            <p:nvPicPr>
              <p:cNvPr id="6" name="Immagine 5">
                <a:extLst>
                  <a:ext uri="{FF2B5EF4-FFF2-40B4-BE49-F238E27FC236}">
                    <a16:creationId xmlns:a16="http://schemas.microsoft.com/office/drawing/2014/main" id="{6D0DB402-139F-4ABF-B89B-2C5D79FAD5CB}"/>
                  </a:ext>
                </a:extLst>
              </p:cNvPr>
              <p:cNvPicPr>
                <a:picLocks noChangeAspect="1"/>
              </p:cNvPicPr>
              <p:nvPr/>
            </p:nvPicPr>
            <p:blipFill>
              <a:blip r:embed="rId5"/>
              <a:stretch>
                <a:fillRect/>
              </a:stretch>
            </p:blipFill>
            <p:spPr>
              <a:xfrm>
                <a:off x="436923" y="4319291"/>
                <a:ext cx="3496272" cy="1232194"/>
              </a:xfrm>
              <a:prstGeom prst="rect">
                <a:avLst/>
              </a:prstGeom>
            </p:spPr>
          </p:pic>
          <p:pic>
            <p:nvPicPr>
              <p:cNvPr id="8" name="Immagine 7">
                <a:extLst>
                  <a:ext uri="{FF2B5EF4-FFF2-40B4-BE49-F238E27FC236}">
                    <a16:creationId xmlns:a16="http://schemas.microsoft.com/office/drawing/2014/main" id="{377F033A-9E42-4B9E-9D1F-68F2A58D59A6}"/>
                  </a:ext>
                </a:extLst>
              </p:cNvPr>
              <p:cNvPicPr>
                <a:picLocks noChangeAspect="1"/>
              </p:cNvPicPr>
              <p:nvPr/>
            </p:nvPicPr>
            <p:blipFill>
              <a:blip r:embed="rId6"/>
              <a:stretch>
                <a:fillRect/>
              </a:stretch>
            </p:blipFill>
            <p:spPr>
              <a:xfrm>
                <a:off x="4091015" y="4231448"/>
                <a:ext cx="2057841" cy="1270133"/>
              </a:xfrm>
              <a:prstGeom prst="rect">
                <a:avLst/>
              </a:prstGeom>
            </p:spPr>
          </p:pic>
          <p:pic>
            <p:nvPicPr>
              <p:cNvPr id="10" name="Immagine 9">
                <a:extLst>
                  <a:ext uri="{FF2B5EF4-FFF2-40B4-BE49-F238E27FC236}">
                    <a16:creationId xmlns:a16="http://schemas.microsoft.com/office/drawing/2014/main" id="{BBFA2136-F893-40AF-9E71-235DE0B969C7}"/>
                  </a:ext>
                </a:extLst>
              </p:cNvPr>
              <p:cNvPicPr>
                <a:picLocks noChangeAspect="1"/>
              </p:cNvPicPr>
              <p:nvPr/>
            </p:nvPicPr>
            <p:blipFill>
              <a:blip r:embed="rId7"/>
              <a:stretch>
                <a:fillRect/>
              </a:stretch>
            </p:blipFill>
            <p:spPr>
              <a:xfrm>
                <a:off x="513079" y="6226921"/>
                <a:ext cx="5333957" cy="372400"/>
              </a:xfrm>
              <a:prstGeom prst="rect">
                <a:avLst/>
              </a:prstGeom>
            </p:spPr>
          </p:pic>
          <p:pic>
            <p:nvPicPr>
              <p:cNvPr id="14" name="Immagine 13">
                <a:extLst>
                  <a:ext uri="{FF2B5EF4-FFF2-40B4-BE49-F238E27FC236}">
                    <a16:creationId xmlns:a16="http://schemas.microsoft.com/office/drawing/2014/main" id="{3D78A16D-90F7-4C03-AF1F-77C83D2A674A}"/>
                  </a:ext>
                </a:extLst>
              </p:cNvPr>
              <p:cNvPicPr>
                <a:picLocks noChangeAspect="1"/>
              </p:cNvPicPr>
              <p:nvPr/>
            </p:nvPicPr>
            <p:blipFill>
              <a:blip r:embed="rId8"/>
              <a:stretch>
                <a:fillRect/>
              </a:stretch>
            </p:blipFill>
            <p:spPr>
              <a:xfrm>
                <a:off x="513080" y="5669609"/>
                <a:ext cx="4091697" cy="485864"/>
              </a:xfrm>
              <a:prstGeom prst="rect">
                <a:avLst/>
              </a:prstGeom>
            </p:spPr>
          </p:pic>
        </p:grpSp>
        <p:sp>
          <p:nvSpPr>
            <p:cNvPr id="19" name="CasellaDiTesto 18">
              <a:extLst>
                <a:ext uri="{FF2B5EF4-FFF2-40B4-BE49-F238E27FC236}">
                  <a16:creationId xmlns:a16="http://schemas.microsoft.com/office/drawing/2014/main" id="{6C32262A-B6B8-4DA7-A22F-5FE50AC03246}"/>
                </a:ext>
              </a:extLst>
            </p:cNvPr>
            <p:cNvSpPr txBox="1"/>
            <p:nvPr/>
          </p:nvSpPr>
          <p:spPr>
            <a:xfrm>
              <a:off x="5794180" y="4440163"/>
              <a:ext cx="459640" cy="369332"/>
            </a:xfrm>
            <a:prstGeom prst="rect">
              <a:avLst/>
            </a:prstGeom>
            <a:noFill/>
          </p:spPr>
          <p:txBody>
            <a:bodyPr wrap="square">
              <a:spAutoFit/>
            </a:bodyPr>
            <a:lstStyle/>
            <a:p>
              <a:r>
                <a:rPr lang="en-US" b="1" dirty="0">
                  <a:solidFill>
                    <a:srgbClr val="00B050"/>
                  </a:solidFill>
                </a:rPr>
                <a:t>(b)</a:t>
              </a:r>
            </a:p>
          </p:txBody>
        </p:sp>
        <p:sp>
          <p:nvSpPr>
            <p:cNvPr id="20" name="CasellaDiTesto 19">
              <a:extLst>
                <a:ext uri="{FF2B5EF4-FFF2-40B4-BE49-F238E27FC236}">
                  <a16:creationId xmlns:a16="http://schemas.microsoft.com/office/drawing/2014/main" id="{D46AAC44-46A4-4BE9-AE63-91DA4982D2D6}"/>
                </a:ext>
              </a:extLst>
            </p:cNvPr>
            <p:cNvSpPr txBox="1"/>
            <p:nvPr/>
          </p:nvSpPr>
          <p:spPr>
            <a:xfrm>
              <a:off x="1849532" y="4435300"/>
              <a:ext cx="459640" cy="369332"/>
            </a:xfrm>
            <a:prstGeom prst="rect">
              <a:avLst/>
            </a:prstGeom>
            <a:noFill/>
          </p:spPr>
          <p:txBody>
            <a:bodyPr wrap="square">
              <a:spAutoFit/>
            </a:bodyPr>
            <a:lstStyle/>
            <a:p>
              <a:r>
                <a:rPr lang="en-US" b="1" dirty="0">
                  <a:solidFill>
                    <a:srgbClr val="00B050"/>
                  </a:solidFill>
                </a:rPr>
                <a:t>(a)</a:t>
              </a:r>
            </a:p>
          </p:txBody>
        </p:sp>
      </p:grpSp>
      <p:grpSp>
        <p:nvGrpSpPr>
          <p:cNvPr id="11" name="Gruppo 10">
            <a:extLst>
              <a:ext uri="{FF2B5EF4-FFF2-40B4-BE49-F238E27FC236}">
                <a16:creationId xmlns:a16="http://schemas.microsoft.com/office/drawing/2014/main" id="{2F8DBDE9-2C7E-4266-A876-C380BD07133D}"/>
              </a:ext>
            </a:extLst>
          </p:cNvPr>
          <p:cNvGrpSpPr/>
          <p:nvPr/>
        </p:nvGrpSpPr>
        <p:grpSpPr>
          <a:xfrm>
            <a:off x="184676" y="1571305"/>
            <a:ext cx="5665923" cy="3215813"/>
            <a:chOff x="460223" y="1380418"/>
            <a:chExt cx="6096000" cy="3215813"/>
          </a:xfrm>
        </p:grpSpPr>
        <p:sp>
          <p:nvSpPr>
            <p:cNvPr id="16" name="CasellaDiTesto 15">
              <a:extLst>
                <a:ext uri="{FF2B5EF4-FFF2-40B4-BE49-F238E27FC236}">
                  <a16:creationId xmlns:a16="http://schemas.microsoft.com/office/drawing/2014/main" id="{89593130-B731-4491-938D-BBBACAB80E15}"/>
                </a:ext>
              </a:extLst>
            </p:cNvPr>
            <p:cNvSpPr txBox="1"/>
            <p:nvPr/>
          </p:nvSpPr>
          <p:spPr>
            <a:xfrm>
              <a:off x="460224" y="1733909"/>
              <a:ext cx="6095999" cy="2862322"/>
            </a:xfrm>
            <a:prstGeom prst="rect">
              <a:avLst/>
            </a:prstGeom>
            <a:noFill/>
          </p:spPr>
          <p:txBody>
            <a:bodyPr wrap="square">
              <a:spAutoFit/>
            </a:bodyPr>
            <a:lstStyle/>
            <a:p>
              <a:pPr marL="285750" indent="-285750">
                <a:buFont typeface="Arial" panose="020B0604020202020204" pitchFamily="34" charset="0"/>
                <a:buChar char="•"/>
              </a:pPr>
              <a:r>
                <a:rPr lang="en-US" b="1" dirty="0"/>
                <a:t>Distributed coupling</a:t>
              </a:r>
              <a:r>
                <a:rPr lang="en-US" dirty="0"/>
                <a:t> scheme: cells receive the rf power individually from a guiding manifold structure </a:t>
              </a:r>
              <a:r>
                <a:rPr lang="en-US" b="1" dirty="0">
                  <a:solidFill>
                    <a:srgbClr val="00B050"/>
                  </a:solidFill>
                </a:rPr>
                <a:t>(a)</a:t>
              </a:r>
            </a:p>
            <a:p>
              <a:pPr marL="285750" indent="-285750">
                <a:buFont typeface="Arial" panose="020B0604020202020204" pitchFamily="34" charset="0"/>
                <a:buChar char="•"/>
              </a:pPr>
              <a:endParaRPr lang="en-US" b="1" dirty="0">
                <a:solidFill>
                  <a:srgbClr val="00B050"/>
                </a:solidFill>
              </a:endParaRPr>
            </a:p>
            <a:p>
              <a:pPr marL="285750" indent="-285750">
                <a:buFont typeface="Arial" panose="020B0604020202020204" pitchFamily="34" charset="0"/>
                <a:buChar char="•"/>
              </a:pPr>
              <a:r>
                <a:rPr lang="en-US" dirty="0"/>
                <a:t>Optimized </a:t>
              </a:r>
              <a:r>
                <a:rPr lang="en-US" b="1" dirty="0"/>
                <a:t>cavity topology</a:t>
              </a:r>
              <a:r>
                <a:rPr lang="en-US" dirty="0"/>
                <a:t> </a:t>
              </a:r>
              <a:r>
                <a:rPr lang="en-US" b="1" dirty="0">
                  <a:solidFill>
                    <a:srgbClr val="00B050"/>
                  </a:solidFill>
                </a:rPr>
                <a:t>(b)</a:t>
              </a:r>
              <a:r>
                <a:rPr lang="en-US" dirty="0"/>
                <a:t> enhances the efficiency in acceleration of charged particles (cell irises not subjected to coupling constraints)</a:t>
              </a:r>
            </a:p>
            <a:p>
              <a:pPr marL="285750" indent="-285750">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a:t>Cryogenic operation</a:t>
              </a:r>
              <a:r>
                <a:rPr lang="en-US" dirty="0"/>
                <a:t>: copper structures in the 45-77 K range support higher electromagnetic fields  for a given breakdown rate </a:t>
              </a:r>
              <a:r>
                <a:rPr lang="en-US" b="1" dirty="0">
                  <a:solidFill>
                    <a:srgbClr val="00B050"/>
                  </a:solidFill>
                </a:rPr>
                <a:t>(c)</a:t>
              </a:r>
            </a:p>
          </p:txBody>
        </p:sp>
        <p:sp>
          <p:nvSpPr>
            <p:cNvPr id="21" name="CasellaDiTesto 20">
              <a:extLst>
                <a:ext uri="{FF2B5EF4-FFF2-40B4-BE49-F238E27FC236}">
                  <a16:creationId xmlns:a16="http://schemas.microsoft.com/office/drawing/2014/main" id="{F9778252-90A1-4F57-986D-30889874B9E4}"/>
                </a:ext>
              </a:extLst>
            </p:cNvPr>
            <p:cNvSpPr txBox="1"/>
            <p:nvPr/>
          </p:nvSpPr>
          <p:spPr>
            <a:xfrm>
              <a:off x="460223" y="1380418"/>
              <a:ext cx="6096000" cy="369332"/>
            </a:xfrm>
            <a:prstGeom prst="rect">
              <a:avLst/>
            </a:prstGeom>
            <a:noFill/>
          </p:spPr>
          <p:txBody>
            <a:bodyPr wrap="square">
              <a:spAutoFit/>
            </a:bodyPr>
            <a:lstStyle/>
            <a:p>
              <a:r>
                <a:rPr lang="en-US" b="1" u="sng" dirty="0">
                  <a:solidFill>
                    <a:srgbClr val="C00000"/>
                  </a:solidFill>
                </a:rPr>
                <a:t>Common innovation in rf-concepts:</a:t>
              </a:r>
            </a:p>
          </p:txBody>
        </p:sp>
      </p:grpSp>
      <p:grpSp>
        <p:nvGrpSpPr>
          <p:cNvPr id="23" name="Gruppo 22">
            <a:extLst>
              <a:ext uri="{FF2B5EF4-FFF2-40B4-BE49-F238E27FC236}">
                <a16:creationId xmlns:a16="http://schemas.microsoft.com/office/drawing/2014/main" id="{864D159F-16FF-46A8-8C49-DF7785992916}"/>
              </a:ext>
            </a:extLst>
          </p:cNvPr>
          <p:cNvGrpSpPr/>
          <p:nvPr/>
        </p:nvGrpSpPr>
        <p:grpSpPr>
          <a:xfrm>
            <a:off x="513449" y="5033735"/>
            <a:ext cx="3683000" cy="1312341"/>
            <a:chOff x="467001" y="4986933"/>
            <a:chExt cx="3683000" cy="1312341"/>
          </a:xfrm>
        </p:grpSpPr>
        <p:sp>
          <p:nvSpPr>
            <p:cNvPr id="7" name="CasellaDiTesto 6">
              <a:extLst>
                <a:ext uri="{FF2B5EF4-FFF2-40B4-BE49-F238E27FC236}">
                  <a16:creationId xmlns:a16="http://schemas.microsoft.com/office/drawing/2014/main" id="{523099DF-166E-46EC-AD15-E1FB4D988E89}"/>
                </a:ext>
              </a:extLst>
            </p:cNvPr>
            <p:cNvSpPr txBox="1"/>
            <p:nvPr/>
          </p:nvSpPr>
          <p:spPr>
            <a:xfrm>
              <a:off x="540547" y="5027595"/>
              <a:ext cx="3146006" cy="646331"/>
            </a:xfrm>
            <a:prstGeom prst="rect">
              <a:avLst/>
            </a:prstGeom>
            <a:noFill/>
            <a:ln w="19050">
              <a:noFill/>
            </a:ln>
          </p:spPr>
          <p:txBody>
            <a:bodyPr wrap="square" rtlCol="0">
              <a:spAutoFit/>
            </a:bodyPr>
            <a:lstStyle/>
            <a:p>
              <a:r>
                <a:rPr lang="en-US" dirty="0"/>
                <a:t>Techniques enabling also next-generation rf </a:t>
              </a:r>
              <a:r>
                <a:rPr lang="en-US" b="1" dirty="0"/>
                <a:t>photoinjectors</a:t>
              </a:r>
            </a:p>
          </p:txBody>
        </p:sp>
        <p:pic>
          <p:nvPicPr>
            <p:cNvPr id="22" name="Immagine 21">
              <a:extLst>
                <a:ext uri="{FF2B5EF4-FFF2-40B4-BE49-F238E27FC236}">
                  <a16:creationId xmlns:a16="http://schemas.microsoft.com/office/drawing/2014/main" id="{32F55884-45BC-4139-948D-B68D16B20520}"/>
                </a:ext>
              </a:extLst>
            </p:cNvPr>
            <p:cNvPicPr>
              <a:picLocks noChangeAspect="1"/>
            </p:cNvPicPr>
            <p:nvPr/>
          </p:nvPicPr>
          <p:blipFill>
            <a:blip r:embed="rId9"/>
            <a:stretch>
              <a:fillRect/>
            </a:stretch>
          </p:blipFill>
          <p:spPr>
            <a:xfrm>
              <a:off x="571369" y="5743563"/>
              <a:ext cx="3433168" cy="410894"/>
            </a:xfrm>
            <a:prstGeom prst="rect">
              <a:avLst/>
            </a:prstGeom>
          </p:spPr>
        </p:pic>
        <p:sp>
          <p:nvSpPr>
            <p:cNvPr id="9" name="Rettangolo 8">
              <a:extLst>
                <a:ext uri="{FF2B5EF4-FFF2-40B4-BE49-F238E27FC236}">
                  <a16:creationId xmlns:a16="http://schemas.microsoft.com/office/drawing/2014/main" id="{DD5B474F-0B9E-49EF-8F1B-DD37F024FE5B}"/>
                </a:ext>
              </a:extLst>
            </p:cNvPr>
            <p:cNvSpPr/>
            <p:nvPr/>
          </p:nvSpPr>
          <p:spPr>
            <a:xfrm>
              <a:off x="467001" y="4986933"/>
              <a:ext cx="3683000" cy="131234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198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269FF6-71DC-4F67-96C9-650025C15F32}"/>
              </a:ext>
            </a:extLst>
          </p:cNvPr>
          <p:cNvSpPr>
            <a:spLocks noGrp="1"/>
          </p:cNvSpPr>
          <p:nvPr>
            <p:ph type="title"/>
          </p:nvPr>
        </p:nvSpPr>
        <p:spPr/>
        <p:txBody>
          <a:bodyPr/>
          <a:lstStyle/>
          <a:p>
            <a:r>
              <a:rPr lang="en-US" dirty="0"/>
              <a:t>Contents</a:t>
            </a:r>
          </a:p>
        </p:txBody>
      </p:sp>
      <p:sp>
        <p:nvSpPr>
          <p:cNvPr id="3" name="Segnaposto numero diapositiva 2">
            <a:extLst>
              <a:ext uri="{FF2B5EF4-FFF2-40B4-BE49-F238E27FC236}">
                <a16:creationId xmlns:a16="http://schemas.microsoft.com/office/drawing/2014/main" id="{54585D1B-0E4C-4FBA-9A98-CB8AB17AA89F}"/>
              </a:ext>
            </a:extLst>
          </p:cNvPr>
          <p:cNvSpPr>
            <a:spLocks noGrp="1"/>
          </p:cNvSpPr>
          <p:nvPr>
            <p:ph type="sldNum" sz="quarter" idx="12"/>
          </p:nvPr>
        </p:nvSpPr>
        <p:spPr/>
        <p:txBody>
          <a:bodyPr/>
          <a:lstStyle/>
          <a:p>
            <a:fld id="{62EE6E3B-1986-4A06-9D04-53EACBB36779}" type="slidenum">
              <a:rPr lang="en-US" smtClean="0"/>
              <a:t>4</a:t>
            </a:fld>
            <a:endParaRPr lang="en-US"/>
          </a:p>
        </p:txBody>
      </p:sp>
      <p:sp>
        <p:nvSpPr>
          <p:cNvPr id="15" name="CasellaDiTesto 14">
            <a:extLst>
              <a:ext uri="{FF2B5EF4-FFF2-40B4-BE49-F238E27FC236}">
                <a16:creationId xmlns:a16="http://schemas.microsoft.com/office/drawing/2014/main" id="{00148845-E7ED-4502-84CC-C16DE9ED915C}"/>
              </a:ext>
            </a:extLst>
          </p:cNvPr>
          <p:cNvSpPr txBox="1"/>
          <p:nvPr/>
        </p:nvSpPr>
        <p:spPr>
          <a:xfrm>
            <a:off x="838201" y="1775355"/>
            <a:ext cx="5687298" cy="3416320"/>
          </a:xfrm>
          <a:prstGeom prst="rect">
            <a:avLst/>
          </a:prstGeom>
          <a:noFill/>
        </p:spPr>
        <p:txBody>
          <a:bodyPr wrap="square" rtlCol="0">
            <a:spAutoFit/>
          </a:bodyPr>
          <a:lstStyle/>
          <a:p>
            <a:pPr marL="285750" indent="-285750">
              <a:buFont typeface="Arial" panose="020B0604020202020204" pitchFamily="34" charset="0"/>
              <a:buChar char="•"/>
            </a:pPr>
            <a:r>
              <a:rPr lang="en-US" dirty="0"/>
              <a:t>High brightness beams from </a:t>
            </a:r>
            <a:r>
              <a:rPr lang="en-US" b="1" dirty="0"/>
              <a:t>rf photoinjectors</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Wakefield</a:t>
            </a:r>
            <a:r>
              <a:rPr lang="en-US" dirty="0"/>
              <a:t> interaction in high gradient linac structures</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code </a:t>
            </a:r>
            <a:r>
              <a:rPr lang="en-US" b="1" dirty="0"/>
              <a:t>MILES</a:t>
            </a:r>
            <a:r>
              <a:rPr lang="en-US" dirty="0"/>
              <a:t>: particle tracking in electron linacs with self-induced fields</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Applications</a:t>
            </a:r>
            <a:r>
              <a:rPr lang="en-US" dirty="0"/>
              <a:t>: misaligned linac structures and possible correction schemes</a:t>
            </a:r>
          </a:p>
        </p:txBody>
      </p:sp>
      <p:pic>
        <p:nvPicPr>
          <p:cNvPr id="7" name="Immagine 6">
            <a:extLst>
              <a:ext uri="{FF2B5EF4-FFF2-40B4-BE49-F238E27FC236}">
                <a16:creationId xmlns:a16="http://schemas.microsoft.com/office/drawing/2014/main" id="{46F92447-24A7-4A01-A747-F55082F06AEA}"/>
              </a:ext>
            </a:extLst>
          </p:cNvPr>
          <p:cNvPicPr>
            <a:picLocks noChangeAspect="1"/>
          </p:cNvPicPr>
          <p:nvPr/>
        </p:nvPicPr>
        <p:blipFill>
          <a:blip r:embed="rId3"/>
          <a:stretch>
            <a:fillRect/>
          </a:stretch>
        </p:blipFill>
        <p:spPr>
          <a:xfrm>
            <a:off x="6821274" y="4763714"/>
            <a:ext cx="3343974" cy="535968"/>
          </a:xfrm>
          <a:prstGeom prst="rect">
            <a:avLst/>
          </a:prstGeom>
        </p:spPr>
      </p:pic>
      <p:pic>
        <p:nvPicPr>
          <p:cNvPr id="9" name="Immagine 8">
            <a:extLst>
              <a:ext uri="{FF2B5EF4-FFF2-40B4-BE49-F238E27FC236}">
                <a16:creationId xmlns:a16="http://schemas.microsoft.com/office/drawing/2014/main" id="{34CF30C3-E315-493D-B6B1-43822AE922A0}"/>
              </a:ext>
            </a:extLst>
          </p:cNvPr>
          <p:cNvPicPr>
            <a:picLocks noChangeAspect="1"/>
          </p:cNvPicPr>
          <p:nvPr/>
        </p:nvPicPr>
        <p:blipFill>
          <a:blip r:embed="rId4"/>
          <a:stretch>
            <a:fillRect/>
          </a:stretch>
        </p:blipFill>
        <p:spPr>
          <a:xfrm>
            <a:off x="6810375" y="1254933"/>
            <a:ext cx="2094804" cy="1061281"/>
          </a:xfrm>
          <a:prstGeom prst="rect">
            <a:avLst/>
          </a:prstGeom>
        </p:spPr>
      </p:pic>
      <p:pic>
        <p:nvPicPr>
          <p:cNvPr id="11" name="Immagine 10">
            <a:extLst>
              <a:ext uri="{FF2B5EF4-FFF2-40B4-BE49-F238E27FC236}">
                <a16:creationId xmlns:a16="http://schemas.microsoft.com/office/drawing/2014/main" id="{40D44C1D-DAAB-46AE-9BBA-DBE209B7616C}"/>
              </a:ext>
            </a:extLst>
          </p:cNvPr>
          <p:cNvPicPr>
            <a:picLocks noChangeAspect="1"/>
          </p:cNvPicPr>
          <p:nvPr/>
        </p:nvPicPr>
        <p:blipFill>
          <a:blip r:embed="rId5"/>
          <a:stretch>
            <a:fillRect/>
          </a:stretch>
        </p:blipFill>
        <p:spPr>
          <a:xfrm>
            <a:off x="9190056" y="1175755"/>
            <a:ext cx="1409554" cy="1219638"/>
          </a:xfrm>
          <a:prstGeom prst="rect">
            <a:avLst/>
          </a:prstGeom>
        </p:spPr>
      </p:pic>
      <p:pic>
        <p:nvPicPr>
          <p:cNvPr id="12" name="Immagine 11">
            <a:extLst>
              <a:ext uri="{FF2B5EF4-FFF2-40B4-BE49-F238E27FC236}">
                <a16:creationId xmlns:a16="http://schemas.microsoft.com/office/drawing/2014/main" id="{7019A29B-3C28-4D62-B133-8BE33C6ACBE7}"/>
              </a:ext>
            </a:extLst>
          </p:cNvPr>
          <p:cNvPicPr>
            <a:picLocks noChangeAspect="1"/>
          </p:cNvPicPr>
          <p:nvPr/>
        </p:nvPicPr>
        <p:blipFill>
          <a:blip r:embed="rId6"/>
          <a:stretch>
            <a:fillRect/>
          </a:stretch>
        </p:blipFill>
        <p:spPr>
          <a:xfrm>
            <a:off x="6847444" y="2437013"/>
            <a:ext cx="2020666" cy="1061281"/>
          </a:xfrm>
          <a:prstGeom prst="rect">
            <a:avLst/>
          </a:prstGeom>
        </p:spPr>
      </p:pic>
      <p:pic>
        <p:nvPicPr>
          <p:cNvPr id="14" name="Immagine 13">
            <a:extLst>
              <a:ext uri="{FF2B5EF4-FFF2-40B4-BE49-F238E27FC236}">
                <a16:creationId xmlns:a16="http://schemas.microsoft.com/office/drawing/2014/main" id="{99A14BAD-B5DE-4097-9991-4153864C3F8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14804" y="242271"/>
            <a:ext cx="771377" cy="390188"/>
          </a:xfrm>
          <a:prstGeom prst="rect">
            <a:avLst/>
          </a:prstGeom>
        </p:spPr>
      </p:pic>
      <p:pic>
        <p:nvPicPr>
          <p:cNvPr id="16" name="Immagine 15">
            <a:extLst>
              <a:ext uri="{FF2B5EF4-FFF2-40B4-BE49-F238E27FC236}">
                <a16:creationId xmlns:a16="http://schemas.microsoft.com/office/drawing/2014/main" id="{1073CEEF-95DC-4A76-817F-994BE122E7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512" y="67371"/>
            <a:ext cx="630605" cy="739989"/>
          </a:xfrm>
          <a:prstGeom prst="rect">
            <a:avLst/>
          </a:prstGeom>
        </p:spPr>
      </p:pic>
      <p:pic>
        <p:nvPicPr>
          <p:cNvPr id="17" name="Immagine 16">
            <a:extLst>
              <a:ext uri="{FF2B5EF4-FFF2-40B4-BE49-F238E27FC236}">
                <a16:creationId xmlns:a16="http://schemas.microsoft.com/office/drawing/2014/main" id="{A143BF1C-0519-41BD-859C-411F12BAD9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38853" y="300395"/>
            <a:ext cx="845435" cy="272201"/>
          </a:xfrm>
          <a:prstGeom prst="rect">
            <a:avLst/>
          </a:prstGeom>
        </p:spPr>
      </p:pic>
      <p:pic>
        <p:nvPicPr>
          <p:cNvPr id="18" name="Immagine 17">
            <a:extLst>
              <a:ext uri="{FF2B5EF4-FFF2-40B4-BE49-F238E27FC236}">
                <a16:creationId xmlns:a16="http://schemas.microsoft.com/office/drawing/2014/main" id="{99CB7894-37AC-431D-9BAE-1CDA3551D25E}"/>
              </a:ext>
            </a:extLst>
          </p:cNvPr>
          <p:cNvPicPr>
            <a:picLocks noChangeAspect="1"/>
          </p:cNvPicPr>
          <p:nvPr/>
        </p:nvPicPr>
        <p:blipFill>
          <a:blip r:embed="rId10"/>
          <a:stretch>
            <a:fillRect/>
          </a:stretch>
        </p:blipFill>
        <p:spPr>
          <a:xfrm>
            <a:off x="6810375" y="3660813"/>
            <a:ext cx="3888640" cy="746971"/>
          </a:xfrm>
          <a:prstGeom prst="rect">
            <a:avLst/>
          </a:prstGeom>
          <a:ln w="19050">
            <a:solidFill>
              <a:srgbClr val="FF0000"/>
            </a:solidFill>
          </a:ln>
        </p:spPr>
      </p:pic>
    </p:spTree>
    <p:extLst>
      <p:ext uri="{BB962C8B-B14F-4D97-AF65-F5344CB8AC3E}">
        <p14:creationId xmlns:p14="http://schemas.microsoft.com/office/powerpoint/2010/main" val="1397506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olo 1">
                <a:extLst>
                  <a:ext uri="{FF2B5EF4-FFF2-40B4-BE49-F238E27FC236}">
                    <a16:creationId xmlns:a16="http://schemas.microsoft.com/office/drawing/2014/main" id="{12DADF28-B3AF-468B-BDDF-A4F826E78B7E}"/>
                  </a:ext>
                </a:extLst>
              </p:cNvPr>
              <p:cNvSpPr>
                <a:spLocks noGrp="1"/>
              </p:cNvSpPr>
              <p:nvPr>
                <p:ph type="title"/>
              </p:nvPr>
            </p:nvSpPr>
            <p:spPr/>
            <p:txBody>
              <a:bodyPr/>
              <a:lstStyle/>
              <a:p>
                <a:r>
                  <a:rPr lang="en-US" dirty="0"/>
                  <a:t>High Brightness </a:t>
                </a:r>
                <a14:m>
                  <m:oMath xmlns:m="http://schemas.openxmlformats.org/officeDocument/2006/math">
                    <m:sSup>
                      <m:sSupPr>
                        <m:ctrlPr>
                          <a:rPr lang="it-IT" b="0" i="1" smtClean="0">
                            <a:latin typeface="Cambria Math" panose="02040503050406030204" pitchFamily="18" charset="0"/>
                          </a:rPr>
                        </m:ctrlPr>
                      </m:sSupPr>
                      <m:e>
                        <m:r>
                          <a:rPr lang="it-IT" b="0" i="1" smtClean="0">
                            <a:latin typeface="Cambria Math" panose="02040503050406030204" pitchFamily="18" charset="0"/>
                          </a:rPr>
                          <m:t>𝑒</m:t>
                        </m:r>
                      </m:e>
                      <m:sup>
                        <m:r>
                          <a:rPr lang="it-IT" b="0" i="1" smtClean="0">
                            <a:latin typeface="Cambria Math" panose="02040503050406030204" pitchFamily="18" charset="0"/>
                          </a:rPr>
                          <m:t>−</m:t>
                        </m:r>
                      </m:sup>
                    </m:sSup>
                  </m:oMath>
                </a14:m>
                <a:r>
                  <a:rPr lang="en-US" dirty="0"/>
                  <a:t> Beams</a:t>
                </a:r>
              </a:p>
            </p:txBody>
          </p:sp>
        </mc:Choice>
        <mc:Fallback xmlns="">
          <p:sp>
            <p:nvSpPr>
              <p:cNvPr id="2" name="Titolo 1">
                <a:extLst>
                  <a:ext uri="{FF2B5EF4-FFF2-40B4-BE49-F238E27FC236}">
                    <a16:creationId xmlns:a16="http://schemas.microsoft.com/office/drawing/2014/main" id="{12DADF28-B3AF-468B-BDDF-A4F826E78B7E}"/>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p:sp>
        <p:nvSpPr>
          <p:cNvPr id="3" name="Segnaposto numero diapositiva 2">
            <a:extLst>
              <a:ext uri="{FF2B5EF4-FFF2-40B4-BE49-F238E27FC236}">
                <a16:creationId xmlns:a16="http://schemas.microsoft.com/office/drawing/2014/main" id="{1B4EAD97-824C-41BD-8C08-E5E4B8E7A4ED}"/>
              </a:ext>
            </a:extLst>
          </p:cNvPr>
          <p:cNvSpPr>
            <a:spLocks noGrp="1"/>
          </p:cNvSpPr>
          <p:nvPr>
            <p:ph type="sldNum" sz="quarter" idx="12"/>
          </p:nvPr>
        </p:nvSpPr>
        <p:spPr/>
        <p:txBody>
          <a:bodyPr/>
          <a:lstStyle/>
          <a:p>
            <a:fld id="{62EE6E3B-1986-4A06-9D04-53EACBB36779}" type="slidenum">
              <a:rPr lang="en-US" smtClean="0"/>
              <a:t>5</a:t>
            </a:fld>
            <a:endParaRPr lang="en-US"/>
          </a:p>
        </p:txBody>
      </p:sp>
      <p:grpSp>
        <p:nvGrpSpPr>
          <p:cNvPr id="33" name="Gruppo 32">
            <a:extLst>
              <a:ext uri="{FF2B5EF4-FFF2-40B4-BE49-F238E27FC236}">
                <a16:creationId xmlns:a16="http://schemas.microsoft.com/office/drawing/2014/main" id="{91BB511F-734D-4177-B29E-9CB9F2138524}"/>
              </a:ext>
            </a:extLst>
          </p:cNvPr>
          <p:cNvGrpSpPr/>
          <p:nvPr/>
        </p:nvGrpSpPr>
        <p:grpSpPr>
          <a:xfrm>
            <a:off x="1709665" y="3943517"/>
            <a:ext cx="2585842" cy="991898"/>
            <a:chOff x="1892545" y="3882557"/>
            <a:chExt cx="2585842" cy="991898"/>
          </a:xfrm>
        </p:grpSpPr>
        <p:pic>
          <p:nvPicPr>
            <p:cNvPr id="4" name="Immagine 3">
              <a:extLst>
                <a:ext uri="{FF2B5EF4-FFF2-40B4-BE49-F238E27FC236}">
                  <a16:creationId xmlns:a16="http://schemas.microsoft.com/office/drawing/2014/main" id="{F0B55B5E-B9BE-4167-BD9D-79C00A270C47}"/>
                </a:ext>
              </a:extLst>
            </p:cNvPr>
            <p:cNvPicPr>
              <a:picLocks noChangeAspect="1"/>
            </p:cNvPicPr>
            <p:nvPr/>
          </p:nvPicPr>
          <p:blipFill>
            <a:blip r:embed="rId4"/>
            <a:stretch>
              <a:fillRect/>
            </a:stretch>
          </p:blipFill>
          <p:spPr>
            <a:xfrm>
              <a:off x="1911306" y="3882557"/>
              <a:ext cx="2187577" cy="508797"/>
            </a:xfrm>
            <a:prstGeom prst="rect">
              <a:avLst/>
            </a:prstGeom>
            <a:ln w="19050">
              <a:noFill/>
            </a:ln>
          </p:spPr>
        </p:pic>
        <p:pic>
          <p:nvPicPr>
            <p:cNvPr id="5" name="Immagine 4">
              <a:extLst>
                <a:ext uri="{FF2B5EF4-FFF2-40B4-BE49-F238E27FC236}">
                  <a16:creationId xmlns:a16="http://schemas.microsoft.com/office/drawing/2014/main" id="{E7D6D754-9BB8-4E22-A183-0B443CEB98F0}"/>
                </a:ext>
              </a:extLst>
            </p:cNvPr>
            <p:cNvPicPr>
              <a:picLocks noChangeAspect="1"/>
            </p:cNvPicPr>
            <p:nvPr/>
          </p:nvPicPr>
          <p:blipFill>
            <a:blip r:embed="rId5"/>
            <a:stretch>
              <a:fillRect/>
            </a:stretch>
          </p:blipFill>
          <p:spPr>
            <a:xfrm>
              <a:off x="1892545" y="4443481"/>
              <a:ext cx="2585842" cy="430974"/>
            </a:xfrm>
            <a:prstGeom prst="rect">
              <a:avLst/>
            </a:prstGeom>
          </p:spPr>
        </p:pic>
      </p:grpSp>
      <p:sp>
        <p:nvSpPr>
          <p:cNvPr id="7" name="CasellaDiTesto 6">
            <a:extLst>
              <a:ext uri="{FF2B5EF4-FFF2-40B4-BE49-F238E27FC236}">
                <a16:creationId xmlns:a16="http://schemas.microsoft.com/office/drawing/2014/main" id="{91F39D0E-2034-43DE-A7CB-371E91B5AA73}"/>
              </a:ext>
            </a:extLst>
          </p:cNvPr>
          <p:cNvSpPr txBox="1"/>
          <p:nvPr/>
        </p:nvSpPr>
        <p:spPr>
          <a:xfrm>
            <a:off x="6880731" y="2226464"/>
            <a:ext cx="3785136" cy="461665"/>
          </a:xfrm>
          <a:prstGeom prst="rect">
            <a:avLst/>
          </a:prstGeom>
          <a:noFill/>
        </p:spPr>
        <p:txBody>
          <a:bodyPr wrap="square">
            <a:spAutoFit/>
          </a:bodyPr>
          <a:lstStyle/>
          <a:p>
            <a:pPr algn="l"/>
            <a:r>
              <a:rPr lang="en-US" sz="1200" b="0" i="0" u="none" strike="noStrike" baseline="0" dirty="0">
                <a:latin typeface="Times New Roman" panose="02020603050405020304" pitchFamily="18" charset="0"/>
              </a:rPr>
              <a:t>M. Reiser, </a:t>
            </a:r>
            <a:r>
              <a:rPr lang="en-US" sz="1200" b="0" i="1" u="none" strike="noStrike" baseline="0" dirty="0">
                <a:latin typeface="Times New Roman" panose="02020603050405020304" pitchFamily="18" charset="0"/>
              </a:rPr>
              <a:t>Theory and Design of Charged Particle Beams,</a:t>
            </a:r>
          </a:p>
          <a:p>
            <a:pPr algn="l"/>
            <a:r>
              <a:rPr lang="en-US" sz="1200" b="0" i="0" u="none" strike="noStrike" baseline="0" dirty="0">
                <a:latin typeface="Times New Roman" panose="02020603050405020304" pitchFamily="18" charset="0"/>
              </a:rPr>
              <a:t>John Wiley &amp; Sons, New York, 1994</a:t>
            </a:r>
            <a:endParaRPr lang="en-US" sz="1200" dirty="0"/>
          </a:p>
        </p:txBody>
      </p:sp>
      <p:pic>
        <p:nvPicPr>
          <p:cNvPr id="15" name="Immagine 14">
            <a:extLst>
              <a:ext uri="{FF2B5EF4-FFF2-40B4-BE49-F238E27FC236}">
                <a16:creationId xmlns:a16="http://schemas.microsoft.com/office/drawing/2014/main" id="{A143CAAB-CB1C-4D4D-A4D7-9C2C02A8013D}"/>
              </a:ext>
            </a:extLst>
          </p:cNvPr>
          <p:cNvPicPr>
            <a:picLocks noChangeAspect="1"/>
          </p:cNvPicPr>
          <p:nvPr/>
        </p:nvPicPr>
        <p:blipFill>
          <a:blip r:embed="rId6"/>
          <a:stretch>
            <a:fillRect/>
          </a:stretch>
        </p:blipFill>
        <p:spPr>
          <a:xfrm>
            <a:off x="3353622" y="2084989"/>
            <a:ext cx="3142875" cy="791829"/>
          </a:xfrm>
          <a:prstGeom prst="rect">
            <a:avLst/>
          </a:prstGeom>
        </p:spPr>
      </p:pic>
      <p:pic>
        <p:nvPicPr>
          <p:cNvPr id="19" name="Immagine 18">
            <a:extLst>
              <a:ext uri="{FF2B5EF4-FFF2-40B4-BE49-F238E27FC236}">
                <a16:creationId xmlns:a16="http://schemas.microsoft.com/office/drawing/2014/main" id="{86682FF2-0842-4DF1-9159-5EFB7EABDA6F}"/>
              </a:ext>
            </a:extLst>
          </p:cNvPr>
          <p:cNvPicPr>
            <a:picLocks noChangeAspect="1"/>
          </p:cNvPicPr>
          <p:nvPr/>
        </p:nvPicPr>
        <p:blipFill>
          <a:blip r:embed="rId7"/>
          <a:stretch>
            <a:fillRect/>
          </a:stretch>
        </p:blipFill>
        <p:spPr>
          <a:xfrm>
            <a:off x="1083056" y="2129588"/>
            <a:ext cx="1895140" cy="751165"/>
          </a:xfrm>
          <a:prstGeom prst="rect">
            <a:avLst/>
          </a:prstGeom>
        </p:spPr>
      </p:pic>
      <p:sp>
        <p:nvSpPr>
          <p:cNvPr id="20" name="CasellaDiTesto 19">
            <a:extLst>
              <a:ext uri="{FF2B5EF4-FFF2-40B4-BE49-F238E27FC236}">
                <a16:creationId xmlns:a16="http://schemas.microsoft.com/office/drawing/2014/main" id="{B79165A5-7AE3-439E-88FF-744E777CA82D}"/>
              </a:ext>
            </a:extLst>
          </p:cNvPr>
          <p:cNvSpPr txBox="1"/>
          <p:nvPr/>
        </p:nvSpPr>
        <p:spPr>
          <a:xfrm>
            <a:off x="330200" y="1487869"/>
            <a:ext cx="9189720"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 performance of particle-driven radiation sources relies on the high </a:t>
            </a:r>
            <a:r>
              <a:rPr lang="en-US" b="1" dirty="0"/>
              <a:t>beam brightness</a:t>
            </a:r>
            <a:r>
              <a:rPr lang="en-US" dirty="0"/>
              <a:t>: high </a:t>
            </a:r>
            <a:r>
              <a:rPr lang="en-US" i="1" dirty="0"/>
              <a:t>current</a:t>
            </a:r>
            <a:r>
              <a:rPr lang="en-US" dirty="0"/>
              <a:t>, low </a:t>
            </a:r>
            <a:r>
              <a:rPr lang="en-US" i="1" dirty="0"/>
              <a:t>transverse emittances</a:t>
            </a:r>
            <a:r>
              <a:rPr lang="en-US" dirty="0"/>
              <a:t> and narrow </a:t>
            </a:r>
            <a:r>
              <a:rPr lang="en-US" i="1" dirty="0"/>
              <a:t>energy spectrum</a:t>
            </a:r>
          </a:p>
        </p:txBody>
      </p:sp>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AC687782-4FA7-488A-B743-83BF2EBC1079}"/>
                  </a:ext>
                </a:extLst>
              </p:cNvPr>
              <p:cNvSpPr txBox="1"/>
              <p:nvPr/>
            </p:nvSpPr>
            <p:spPr>
              <a:xfrm>
                <a:off x="330200" y="2851886"/>
                <a:ext cx="10256520" cy="923330"/>
              </a:xfrm>
              <a:prstGeom prst="rect">
                <a:avLst/>
              </a:prstGeom>
              <a:noFill/>
            </p:spPr>
            <p:txBody>
              <a:bodyPr wrap="square" rtlCol="0">
                <a:spAutoFit/>
              </a:bodyPr>
              <a:lstStyle/>
              <a:p>
                <a:pPr marL="285750" indent="-285750">
                  <a:buFont typeface="Arial" panose="020B0604020202020204" pitchFamily="34" charset="0"/>
                  <a:buChar char="•"/>
                </a:pPr>
                <a:r>
                  <a:rPr lang="en-US" dirty="0"/>
                  <a:t>High brightness electrons are generated by </a:t>
                </a:r>
                <a:r>
                  <a:rPr lang="en-US" b="1" dirty="0"/>
                  <a:t>rf-photoinjectors</a:t>
                </a:r>
                <a:r>
                  <a:rPr lang="en-US" dirty="0"/>
                  <a:t>: small </a:t>
                </a:r>
                <a:r>
                  <a:rPr lang="en-US" i="1" dirty="0"/>
                  <a:t>intrinsic emittance</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1 </m:t>
                    </m:r>
                    <m:r>
                      <a:rPr lang="it-IT" b="0" i="1" smtClean="0">
                        <a:latin typeface="Cambria Math" panose="02040503050406030204" pitchFamily="18" charset="0"/>
                        <a:ea typeface="Cambria Math" panose="02040503050406030204" pitchFamily="18" charset="0"/>
                      </a:rPr>
                      <m:t>𝜇</m:t>
                    </m:r>
                    <m:r>
                      <m:rPr>
                        <m:sty m:val="p"/>
                      </m:rPr>
                      <a:rPr lang="it-IT" b="0" i="0" smtClean="0">
                        <a:latin typeface="Cambria Math" panose="02040503050406030204" pitchFamily="18" charset="0"/>
                        <a:ea typeface="Cambria Math" panose="02040503050406030204" pitchFamily="18" charset="0"/>
                      </a:rPr>
                      <m:t>m</m:t>
                    </m:r>
                    <m:r>
                      <a:rPr lang="it-IT" b="0" i="1" smtClean="0">
                        <a:latin typeface="Cambria Math" panose="02040503050406030204" pitchFamily="18" charset="0"/>
                        <a:ea typeface="Cambria Math" panose="02040503050406030204" pitchFamily="18" charset="0"/>
                      </a:rPr>
                      <m:t>⋅</m:t>
                    </m:r>
                    <m:r>
                      <m:rPr>
                        <m:sty m:val="p"/>
                      </m:rPr>
                      <a:rPr lang="it-IT" b="0" i="0" smtClean="0">
                        <a:latin typeface="Cambria Math" panose="02040503050406030204" pitchFamily="18" charset="0"/>
                        <a:ea typeface="Cambria Math" panose="02040503050406030204" pitchFamily="18" charset="0"/>
                      </a:rPr>
                      <m:t>rad</m:t>
                    </m:r>
                  </m:oMath>
                </a14:m>
                <a:r>
                  <a:rPr lang="en-US" dirty="0"/>
                  <a:t>) and short </a:t>
                </a:r>
                <a:r>
                  <a:rPr lang="en-US" i="1" dirty="0"/>
                  <a:t>temporal-profile</a:t>
                </a:r>
                <a:r>
                  <a:rPr lang="en-US" dirty="0"/>
                  <a:t> (</a:t>
                </a:r>
                <a14:m>
                  <m:oMath xmlns:m="http://schemas.openxmlformats.org/officeDocument/2006/math">
                    <m:r>
                      <a:rPr lang="it-IT" b="0" i="1" smtClean="0">
                        <a:latin typeface="Cambria Math" panose="02040503050406030204" pitchFamily="18" charset="0"/>
                      </a:rPr>
                      <m:t>∼</m:t>
                    </m:r>
                    <m:r>
                      <m:rPr>
                        <m:sty m:val="p"/>
                      </m:rPr>
                      <a:rPr lang="en-US" i="0" dirty="0" smtClean="0">
                        <a:latin typeface="Cambria Math" panose="02040503050406030204" pitchFamily="18" charset="0"/>
                      </a:rPr>
                      <m:t>ps</m:t>
                    </m:r>
                  </m:oMath>
                </a14:m>
                <a:r>
                  <a:rPr lang="en-US" dirty="0"/>
                  <a:t>) at source</a:t>
                </a:r>
              </a:p>
              <a:p>
                <a:pPr marL="285750" indent="-285750">
                  <a:buFont typeface="Arial" panose="020B0604020202020204" pitchFamily="34" charset="0"/>
                  <a:buChar char="•"/>
                </a:pPr>
                <a:r>
                  <a:rPr lang="en-US" dirty="0"/>
                  <a:t>The beam </a:t>
                </a:r>
                <a:r>
                  <a:rPr lang="en-US" dirty="0" err="1"/>
                  <a:t>spotsize</a:t>
                </a:r>
                <a:r>
                  <a:rPr lang="en-US" dirty="0"/>
                  <a:t> evolves according to the rms </a:t>
                </a:r>
                <a:r>
                  <a:rPr lang="en-US" b="1" dirty="0"/>
                  <a:t>envelope equation</a:t>
                </a:r>
              </a:p>
            </p:txBody>
          </p:sp>
        </mc:Choice>
        <mc:Fallback xmlns="">
          <p:sp>
            <p:nvSpPr>
              <p:cNvPr id="21" name="CasellaDiTesto 20">
                <a:extLst>
                  <a:ext uri="{FF2B5EF4-FFF2-40B4-BE49-F238E27FC236}">
                    <a16:creationId xmlns:a16="http://schemas.microsoft.com/office/drawing/2014/main" id="{AC687782-4FA7-488A-B743-83BF2EBC1079}"/>
                  </a:ext>
                </a:extLst>
              </p:cNvPr>
              <p:cNvSpPr txBox="1">
                <a:spLocks noRot="1" noChangeAspect="1" noMove="1" noResize="1" noEditPoints="1" noAdjustHandles="1" noChangeArrowheads="1" noChangeShapeType="1" noTextEdit="1"/>
              </p:cNvSpPr>
              <p:nvPr/>
            </p:nvSpPr>
            <p:spPr>
              <a:xfrm>
                <a:off x="330200" y="2851886"/>
                <a:ext cx="10256520" cy="923330"/>
              </a:xfrm>
              <a:prstGeom prst="rect">
                <a:avLst/>
              </a:prstGeom>
              <a:blipFill>
                <a:blip r:embed="rId8"/>
                <a:stretch>
                  <a:fillRect l="-357" t="-3974" b="-9934"/>
                </a:stretch>
              </a:blipFill>
            </p:spPr>
            <p:txBody>
              <a:bodyPr/>
              <a:lstStyle/>
              <a:p>
                <a:r>
                  <a:rPr lang="en-US">
                    <a:noFill/>
                  </a:rPr>
                  <a:t> </a:t>
                </a:r>
              </a:p>
            </p:txBody>
          </p:sp>
        </mc:Fallback>
      </mc:AlternateContent>
      <p:grpSp>
        <p:nvGrpSpPr>
          <p:cNvPr id="28" name="Gruppo 27">
            <a:extLst>
              <a:ext uri="{FF2B5EF4-FFF2-40B4-BE49-F238E27FC236}">
                <a16:creationId xmlns:a16="http://schemas.microsoft.com/office/drawing/2014/main" id="{89F35A6E-B8CF-4EF7-BC62-D42CEC073B47}"/>
              </a:ext>
            </a:extLst>
          </p:cNvPr>
          <p:cNvGrpSpPr/>
          <p:nvPr/>
        </p:nvGrpSpPr>
        <p:grpSpPr>
          <a:xfrm>
            <a:off x="8346583" y="3395770"/>
            <a:ext cx="3761905" cy="2950420"/>
            <a:chOff x="7736016" y="3883787"/>
            <a:chExt cx="3761905" cy="2950420"/>
          </a:xfrm>
        </p:grpSpPr>
        <p:pic>
          <p:nvPicPr>
            <p:cNvPr id="26" name="Immagine 25">
              <a:extLst>
                <a:ext uri="{FF2B5EF4-FFF2-40B4-BE49-F238E27FC236}">
                  <a16:creationId xmlns:a16="http://schemas.microsoft.com/office/drawing/2014/main" id="{B1FF9D1D-FDF4-4A7B-8014-F40F336CE2C0}"/>
                </a:ext>
              </a:extLst>
            </p:cNvPr>
            <p:cNvPicPr>
              <a:picLocks noChangeAspect="1"/>
            </p:cNvPicPr>
            <p:nvPr/>
          </p:nvPicPr>
          <p:blipFill>
            <a:blip r:embed="rId9"/>
            <a:stretch>
              <a:fillRect/>
            </a:stretch>
          </p:blipFill>
          <p:spPr>
            <a:xfrm>
              <a:off x="7736016" y="3883787"/>
              <a:ext cx="3761905" cy="2950420"/>
            </a:xfrm>
            <a:prstGeom prst="rect">
              <a:avLst/>
            </a:prstGeom>
          </p:spPr>
        </p:pic>
        <p:sp>
          <p:nvSpPr>
            <p:cNvPr id="27" name="CasellaDiTesto 26">
              <a:extLst>
                <a:ext uri="{FF2B5EF4-FFF2-40B4-BE49-F238E27FC236}">
                  <a16:creationId xmlns:a16="http://schemas.microsoft.com/office/drawing/2014/main" id="{28BC26A1-5759-48F7-8787-1257F1609946}"/>
                </a:ext>
              </a:extLst>
            </p:cNvPr>
            <p:cNvSpPr txBox="1"/>
            <p:nvPr/>
          </p:nvSpPr>
          <p:spPr>
            <a:xfrm>
              <a:off x="9723467" y="4148479"/>
              <a:ext cx="1090694" cy="523220"/>
            </a:xfrm>
            <a:prstGeom prst="rect">
              <a:avLst/>
            </a:prstGeom>
            <a:solidFill>
              <a:srgbClr val="FFFF00"/>
            </a:solidFill>
            <a:ln>
              <a:solidFill>
                <a:schemeClr val="tx1"/>
              </a:solidFill>
            </a:ln>
          </p:spPr>
          <p:txBody>
            <a:bodyPr wrap="square" rtlCol="0">
              <a:spAutoFit/>
            </a:bodyPr>
            <a:lstStyle/>
            <a:p>
              <a:r>
                <a:rPr lang="en-US" sz="1400" dirty="0"/>
                <a:t>Courtesy of O. Camacho</a:t>
              </a:r>
            </a:p>
          </p:txBody>
        </p:sp>
      </p:grpSp>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826682DA-180D-49BD-85BF-31BA4859CFB1}"/>
                  </a:ext>
                </a:extLst>
              </p:cNvPr>
              <p:cNvSpPr txBox="1"/>
              <p:nvPr/>
            </p:nvSpPr>
            <p:spPr>
              <a:xfrm>
                <a:off x="330200" y="5573341"/>
                <a:ext cx="7837088" cy="656655"/>
              </a:xfrm>
              <a:prstGeom prst="rect">
                <a:avLst/>
              </a:prstGeom>
              <a:noFill/>
            </p:spPr>
            <p:txBody>
              <a:bodyPr wrap="square" rtlCol="0">
                <a:spAutoFit/>
              </a:bodyPr>
              <a:lstStyle/>
              <a:p>
                <a:pPr marL="285750" indent="-285750">
                  <a:buFont typeface="Arial" panose="020B0604020202020204" pitchFamily="34" charset="0"/>
                  <a:buChar char="•"/>
                </a:pPr>
                <a:r>
                  <a:rPr lang="en-US" dirty="0"/>
                  <a:t>Matching to an equilibrium-like solution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𝜎</m:t>
                        </m:r>
                      </m:e>
                      <m:sub>
                        <m:r>
                          <a:rPr lang="it-IT" b="0" i="1" smtClean="0">
                            <a:latin typeface="Cambria Math" panose="02040503050406030204" pitchFamily="18" charset="0"/>
                          </a:rPr>
                          <m:t>𝑥</m:t>
                        </m:r>
                      </m:sub>
                    </m:sSub>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𝛾</m:t>
                        </m:r>
                      </m:e>
                      <m:sup>
                        <m:r>
                          <a:rPr lang="it-IT" b="0" i="1" smtClean="0">
                            <a:latin typeface="Cambria Math" panose="02040503050406030204" pitchFamily="18" charset="0"/>
                          </a:rPr>
                          <m:t>−1/2</m:t>
                        </m:r>
                      </m:sup>
                    </m:sSup>
                  </m:oMath>
                </a14:m>
                <a:r>
                  <a:rPr lang="en-US" dirty="0"/>
                  <a:t>) in the booster linac: the “</a:t>
                </a:r>
                <a:r>
                  <a:rPr lang="en-US" b="1" dirty="0"/>
                  <a:t>invariant envelope”</a:t>
                </a:r>
                <a:r>
                  <a:rPr lang="en-US" dirty="0"/>
                  <a:t> and the emittance compensation process</a:t>
                </a:r>
              </a:p>
            </p:txBody>
          </p:sp>
        </mc:Choice>
        <mc:Fallback xmlns="">
          <p:sp>
            <p:nvSpPr>
              <p:cNvPr id="29" name="CasellaDiTesto 28">
                <a:extLst>
                  <a:ext uri="{FF2B5EF4-FFF2-40B4-BE49-F238E27FC236}">
                    <a16:creationId xmlns:a16="http://schemas.microsoft.com/office/drawing/2014/main" id="{826682DA-180D-49BD-85BF-31BA4859CFB1}"/>
                  </a:ext>
                </a:extLst>
              </p:cNvPr>
              <p:cNvSpPr txBox="1">
                <a:spLocks noRot="1" noChangeAspect="1" noMove="1" noResize="1" noEditPoints="1" noAdjustHandles="1" noChangeArrowheads="1" noChangeShapeType="1" noTextEdit="1"/>
              </p:cNvSpPr>
              <p:nvPr/>
            </p:nvSpPr>
            <p:spPr>
              <a:xfrm>
                <a:off x="330200" y="5573341"/>
                <a:ext cx="7837088" cy="656655"/>
              </a:xfrm>
              <a:prstGeom prst="rect">
                <a:avLst/>
              </a:prstGeom>
              <a:blipFill>
                <a:blip r:embed="rId10"/>
                <a:stretch>
                  <a:fillRect l="-467" t="-2778" b="-13889"/>
                </a:stretch>
              </a:blipFill>
            </p:spPr>
            <p:txBody>
              <a:bodyPr/>
              <a:lstStyle/>
              <a:p>
                <a:r>
                  <a:rPr lang="en-US">
                    <a:noFill/>
                  </a:rPr>
                  <a:t> </a:t>
                </a:r>
              </a:p>
            </p:txBody>
          </p:sp>
        </mc:Fallback>
      </mc:AlternateContent>
      <p:grpSp>
        <p:nvGrpSpPr>
          <p:cNvPr id="36" name="Gruppo 35">
            <a:extLst>
              <a:ext uri="{FF2B5EF4-FFF2-40B4-BE49-F238E27FC236}">
                <a16:creationId xmlns:a16="http://schemas.microsoft.com/office/drawing/2014/main" id="{7CE68C83-0F1A-45F9-8C70-99F9051B4906}"/>
              </a:ext>
            </a:extLst>
          </p:cNvPr>
          <p:cNvGrpSpPr/>
          <p:nvPr/>
        </p:nvGrpSpPr>
        <p:grpSpPr>
          <a:xfrm>
            <a:off x="711908" y="3916580"/>
            <a:ext cx="4559075" cy="1527607"/>
            <a:chOff x="711908" y="3825140"/>
            <a:chExt cx="4559075" cy="1527607"/>
          </a:xfrm>
        </p:grpSpPr>
        <p:pic>
          <p:nvPicPr>
            <p:cNvPr id="24" name="Immagine 23">
              <a:extLst>
                <a:ext uri="{FF2B5EF4-FFF2-40B4-BE49-F238E27FC236}">
                  <a16:creationId xmlns:a16="http://schemas.microsoft.com/office/drawing/2014/main" id="{344FEAFC-2B72-4BFF-8559-A19A24F4692F}"/>
                </a:ext>
              </a:extLst>
            </p:cNvPr>
            <p:cNvPicPr>
              <a:picLocks noChangeAspect="1"/>
            </p:cNvPicPr>
            <p:nvPr/>
          </p:nvPicPr>
          <p:blipFill>
            <a:blip r:embed="rId11"/>
            <a:stretch>
              <a:fillRect/>
            </a:stretch>
          </p:blipFill>
          <p:spPr>
            <a:xfrm>
              <a:off x="711908" y="3825140"/>
              <a:ext cx="814180" cy="1198789"/>
            </a:xfrm>
            <a:prstGeom prst="rect">
              <a:avLst/>
            </a:prstGeom>
          </p:spPr>
        </p:pic>
        <p:pic>
          <p:nvPicPr>
            <p:cNvPr id="35" name="Immagine 34">
              <a:extLst>
                <a:ext uri="{FF2B5EF4-FFF2-40B4-BE49-F238E27FC236}">
                  <a16:creationId xmlns:a16="http://schemas.microsoft.com/office/drawing/2014/main" id="{7178FEFE-5E32-4C3E-9C56-C8E681A5EB41}"/>
                </a:ext>
              </a:extLst>
            </p:cNvPr>
            <p:cNvPicPr>
              <a:picLocks noChangeAspect="1"/>
            </p:cNvPicPr>
            <p:nvPr/>
          </p:nvPicPr>
          <p:blipFill>
            <a:blip r:embed="rId12"/>
            <a:stretch>
              <a:fillRect/>
            </a:stretch>
          </p:blipFill>
          <p:spPr>
            <a:xfrm>
              <a:off x="734188" y="5023929"/>
              <a:ext cx="4536795" cy="328818"/>
            </a:xfrm>
            <a:prstGeom prst="rect">
              <a:avLst/>
            </a:prstGeom>
          </p:spPr>
        </p:pic>
      </p:grpSp>
      <p:grpSp>
        <p:nvGrpSpPr>
          <p:cNvPr id="39" name="Gruppo 38">
            <a:extLst>
              <a:ext uri="{FF2B5EF4-FFF2-40B4-BE49-F238E27FC236}">
                <a16:creationId xmlns:a16="http://schemas.microsoft.com/office/drawing/2014/main" id="{3298BB59-AA45-45DC-9C71-288BD03F84F3}"/>
              </a:ext>
            </a:extLst>
          </p:cNvPr>
          <p:cNvGrpSpPr/>
          <p:nvPr/>
        </p:nvGrpSpPr>
        <p:grpSpPr>
          <a:xfrm>
            <a:off x="4627924" y="3991026"/>
            <a:ext cx="3532843" cy="947692"/>
            <a:chOff x="4649204" y="3882557"/>
            <a:chExt cx="3532843" cy="947692"/>
          </a:xfrm>
        </p:grpSpPr>
        <p:pic>
          <p:nvPicPr>
            <p:cNvPr id="31" name="Immagine 30">
              <a:extLst>
                <a:ext uri="{FF2B5EF4-FFF2-40B4-BE49-F238E27FC236}">
                  <a16:creationId xmlns:a16="http://schemas.microsoft.com/office/drawing/2014/main" id="{FCD10D8F-5FF7-4A06-977C-2DA5EB4E073E}"/>
                </a:ext>
              </a:extLst>
            </p:cNvPr>
            <p:cNvPicPr>
              <a:picLocks noChangeAspect="1"/>
            </p:cNvPicPr>
            <p:nvPr/>
          </p:nvPicPr>
          <p:blipFill>
            <a:blip r:embed="rId13"/>
            <a:stretch>
              <a:fillRect/>
            </a:stretch>
          </p:blipFill>
          <p:spPr>
            <a:xfrm>
              <a:off x="4649204" y="3882557"/>
              <a:ext cx="3532843" cy="581583"/>
            </a:xfrm>
            <a:prstGeom prst="rect">
              <a:avLst/>
            </a:prstGeom>
            <a:ln w="19050">
              <a:solidFill>
                <a:srgbClr val="C00000"/>
              </a:solidFill>
            </a:ln>
          </p:spPr>
        </p:pic>
        <p:pic>
          <p:nvPicPr>
            <p:cNvPr id="38" name="Immagine 37">
              <a:extLst>
                <a:ext uri="{FF2B5EF4-FFF2-40B4-BE49-F238E27FC236}">
                  <a16:creationId xmlns:a16="http://schemas.microsoft.com/office/drawing/2014/main" id="{DC2DE157-6F46-44D5-AF2F-FF9AD5DF423B}"/>
                </a:ext>
              </a:extLst>
            </p:cNvPr>
            <p:cNvPicPr>
              <a:picLocks noChangeAspect="1"/>
            </p:cNvPicPr>
            <p:nvPr/>
          </p:nvPicPr>
          <p:blipFill>
            <a:blip r:embed="rId14"/>
            <a:stretch>
              <a:fillRect/>
            </a:stretch>
          </p:blipFill>
          <p:spPr>
            <a:xfrm>
              <a:off x="4810357" y="4529454"/>
              <a:ext cx="3210535" cy="300795"/>
            </a:xfrm>
            <a:prstGeom prst="rect">
              <a:avLst/>
            </a:prstGeom>
          </p:spPr>
        </p:pic>
      </p:grpSp>
      <p:pic>
        <p:nvPicPr>
          <p:cNvPr id="41" name="Immagine 40">
            <a:extLst>
              <a:ext uri="{FF2B5EF4-FFF2-40B4-BE49-F238E27FC236}">
                <a16:creationId xmlns:a16="http://schemas.microsoft.com/office/drawing/2014/main" id="{E711C5ED-9B78-4DAA-8E89-E93C59ED11B4}"/>
              </a:ext>
            </a:extLst>
          </p:cNvPr>
          <p:cNvPicPr>
            <a:picLocks noChangeAspect="1"/>
          </p:cNvPicPr>
          <p:nvPr/>
        </p:nvPicPr>
        <p:blipFill>
          <a:blip r:embed="rId15"/>
          <a:stretch>
            <a:fillRect/>
          </a:stretch>
        </p:blipFill>
        <p:spPr>
          <a:xfrm>
            <a:off x="711908" y="6285728"/>
            <a:ext cx="3720040" cy="429659"/>
          </a:xfrm>
          <a:prstGeom prst="rect">
            <a:avLst/>
          </a:prstGeom>
        </p:spPr>
      </p:pic>
      <p:pic>
        <p:nvPicPr>
          <p:cNvPr id="25" name="Immagine 24">
            <a:extLst>
              <a:ext uri="{FF2B5EF4-FFF2-40B4-BE49-F238E27FC236}">
                <a16:creationId xmlns:a16="http://schemas.microsoft.com/office/drawing/2014/main" id="{A3A7C9D9-3FB1-4ED4-BC27-6FDBD89862B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512" y="67371"/>
            <a:ext cx="630605" cy="739989"/>
          </a:xfrm>
          <a:prstGeom prst="rect">
            <a:avLst/>
          </a:prstGeom>
        </p:spPr>
      </p:pic>
      <p:pic>
        <p:nvPicPr>
          <p:cNvPr id="30" name="Immagine 29">
            <a:extLst>
              <a:ext uri="{FF2B5EF4-FFF2-40B4-BE49-F238E27FC236}">
                <a16:creationId xmlns:a16="http://schemas.microsoft.com/office/drawing/2014/main" id="{F5B8F78F-EB44-42A9-9BEB-A32DBB3E19C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38853" y="300395"/>
            <a:ext cx="845435" cy="272201"/>
          </a:xfrm>
          <a:prstGeom prst="rect">
            <a:avLst/>
          </a:prstGeom>
        </p:spPr>
      </p:pic>
      <p:pic>
        <p:nvPicPr>
          <p:cNvPr id="32" name="Immagine 31">
            <a:extLst>
              <a:ext uri="{FF2B5EF4-FFF2-40B4-BE49-F238E27FC236}">
                <a16:creationId xmlns:a16="http://schemas.microsoft.com/office/drawing/2014/main" id="{4513DD9E-14A5-4E17-AA7F-F7BD768BCE34}"/>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814804" y="242271"/>
            <a:ext cx="771377" cy="390188"/>
          </a:xfrm>
          <a:prstGeom prst="rect">
            <a:avLst/>
          </a:prstGeom>
        </p:spPr>
      </p:pic>
    </p:spTree>
    <p:extLst>
      <p:ext uri="{BB962C8B-B14F-4D97-AF65-F5344CB8AC3E}">
        <p14:creationId xmlns:p14="http://schemas.microsoft.com/office/powerpoint/2010/main" val="127171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03351E2-D0CE-4980-A090-0B564A54F6D3}"/>
              </a:ext>
            </a:extLst>
          </p:cNvPr>
          <p:cNvPicPr>
            <a:picLocks noChangeAspect="1"/>
          </p:cNvPicPr>
          <p:nvPr/>
        </p:nvPicPr>
        <p:blipFill>
          <a:blip r:embed="rId3"/>
          <a:stretch>
            <a:fillRect/>
          </a:stretch>
        </p:blipFill>
        <p:spPr>
          <a:xfrm>
            <a:off x="810891" y="2289855"/>
            <a:ext cx="1873397" cy="1327105"/>
          </a:xfrm>
          <a:prstGeom prst="rect">
            <a:avLst/>
          </a:prstGeom>
        </p:spPr>
      </p:pic>
      <mc:AlternateContent xmlns:mc="http://schemas.openxmlformats.org/markup-compatibility/2006" xmlns:a14="http://schemas.microsoft.com/office/drawing/2010/main">
        <mc:Choice Requires="a14">
          <p:sp>
            <p:nvSpPr>
              <p:cNvPr id="2" name="Titolo 1">
                <a:extLst>
                  <a:ext uri="{FF2B5EF4-FFF2-40B4-BE49-F238E27FC236}">
                    <a16:creationId xmlns:a16="http://schemas.microsoft.com/office/drawing/2014/main" id="{C2FC83A4-B061-4ADD-9D6D-096FCADC755F}"/>
                  </a:ext>
                </a:extLst>
              </p:cNvPr>
              <p:cNvSpPr>
                <a:spLocks noGrp="1"/>
              </p:cNvSpPr>
              <p:nvPr>
                <p:ph type="title"/>
              </p:nvPr>
            </p:nvSpPr>
            <p:spPr/>
            <p:txBody>
              <a:bodyPr/>
              <a:lstStyle/>
              <a:p>
                <a:r>
                  <a:rPr lang="en-US" dirty="0"/>
                  <a:t>High Brightness </a:t>
                </a:r>
                <a14:m>
                  <m:oMath xmlns:m="http://schemas.openxmlformats.org/officeDocument/2006/math">
                    <m:sSup>
                      <m:sSupPr>
                        <m:ctrlPr>
                          <a:rPr lang="it-IT" b="0" i="1" smtClean="0">
                            <a:latin typeface="Cambria Math" panose="02040503050406030204" pitchFamily="18" charset="0"/>
                          </a:rPr>
                        </m:ctrlPr>
                      </m:sSupPr>
                      <m:e>
                        <m:r>
                          <a:rPr lang="it-IT" b="0" i="1" smtClean="0">
                            <a:latin typeface="Cambria Math" panose="02040503050406030204" pitchFamily="18" charset="0"/>
                          </a:rPr>
                          <m:t>𝑒</m:t>
                        </m:r>
                      </m:e>
                      <m:sup>
                        <m:r>
                          <a:rPr lang="it-IT" b="0" i="1" smtClean="0">
                            <a:latin typeface="Cambria Math" panose="02040503050406030204" pitchFamily="18" charset="0"/>
                          </a:rPr>
                          <m:t>−</m:t>
                        </m:r>
                      </m:sup>
                    </m:sSup>
                  </m:oMath>
                </a14:m>
                <a:r>
                  <a:rPr lang="en-US" dirty="0"/>
                  <a:t> Beams (2)</a:t>
                </a:r>
              </a:p>
            </p:txBody>
          </p:sp>
        </mc:Choice>
        <mc:Fallback xmlns="">
          <p:sp>
            <p:nvSpPr>
              <p:cNvPr id="2" name="Titolo 1">
                <a:extLst>
                  <a:ext uri="{FF2B5EF4-FFF2-40B4-BE49-F238E27FC236}">
                    <a16:creationId xmlns:a16="http://schemas.microsoft.com/office/drawing/2014/main" id="{C2FC83A4-B061-4ADD-9D6D-096FCADC755F}"/>
                  </a:ext>
                </a:extLst>
              </p:cNvPr>
              <p:cNvSpPr>
                <a:spLocks noGrp="1" noRot="1" noChangeAspect="1" noMove="1" noResize="1" noEditPoints="1" noAdjustHandles="1" noChangeArrowheads="1" noChangeShapeType="1" noTextEdit="1"/>
              </p:cNvSpPr>
              <p:nvPr>
                <p:ph type="title"/>
              </p:nvPr>
            </p:nvSpPr>
            <p:spPr>
              <a:blipFill>
                <a:blip r:embed="rId4"/>
                <a:stretch>
                  <a:fillRect l="-2377"/>
                </a:stretch>
              </a:blipFill>
            </p:spPr>
            <p:txBody>
              <a:bodyPr/>
              <a:lstStyle/>
              <a:p>
                <a:r>
                  <a:rPr lang="en-US">
                    <a:noFill/>
                  </a:rPr>
                  <a:t> </a:t>
                </a:r>
              </a:p>
            </p:txBody>
          </p:sp>
        </mc:Fallback>
      </mc:AlternateContent>
      <p:sp>
        <p:nvSpPr>
          <p:cNvPr id="3" name="Segnaposto numero diapositiva 2">
            <a:extLst>
              <a:ext uri="{FF2B5EF4-FFF2-40B4-BE49-F238E27FC236}">
                <a16:creationId xmlns:a16="http://schemas.microsoft.com/office/drawing/2014/main" id="{670DAF26-2B79-4088-B83C-0F50BCA04E09}"/>
              </a:ext>
            </a:extLst>
          </p:cNvPr>
          <p:cNvSpPr>
            <a:spLocks noGrp="1"/>
          </p:cNvSpPr>
          <p:nvPr>
            <p:ph type="sldNum" sz="quarter" idx="12"/>
          </p:nvPr>
        </p:nvSpPr>
        <p:spPr/>
        <p:txBody>
          <a:bodyPr/>
          <a:lstStyle/>
          <a:p>
            <a:fld id="{62EE6E3B-1986-4A06-9D04-53EACBB36779}" type="slidenum">
              <a:rPr lang="en-US" smtClean="0"/>
              <a:t>6</a:t>
            </a:fld>
            <a:endParaRPr lang="en-US"/>
          </a:p>
        </p:txBody>
      </p:sp>
      <p:pic>
        <p:nvPicPr>
          <p:cNvPr id="10" name="Immagine 9">
            <a:extLst>
              <a:ext uri="{FF2B5EF4-FFF2-40B4-BE49-F238E27FC236}">
                <a16:creationId xmlns:a16="http://schemas.microsoft.com/office/drawing/2014/main" id="{8D02961F-1903-4608-86CF-71016F3A1BB7}"/>
              </a:ext>
            </a:extLst>
          </p:cNvPr>
          <p:cNvPicPr>
            <a:picLocks noChangeAspect="1"/>
          </p:cNvPicPr>
          <p:nvPr/>
        </p:nvPicPr>
        <p:blipFill>
          <a:blip r:embed="rId5"/>
          <a:stretch>
            <a:fillRect/>
          </a:stretch>
        </p:blipFill>
        <p:spPr>
          <a:xfrm>
            <a:off x="8851440" y="3740392"/>
            <a:ext cx="2970364" cy="1524649"/>
          </a:xfrm>
          <a:prstGeom prst="rect">
            <a:avLst/>
          </a:prstGeom>
        </p:spPr>
      </p:pic>
      <p:sp>
        <p:nvSpPr>
          <p:cNvPr id="4" name="CasellaDiTesto 3">
            <a:extLst>
              <a:ext uri="{FF2B5EF4-FFF2-40B4-BE49-F238E27FC236}">
                <a16:creationId xmlns:a16="http://schemas.microsoft.com/office/drawing/2014/main" id="{42A1633B-A5C2-4D69-AE1F-367F8502C918}"/>
              </a:ext>
            </a:extLst>
          </p:cNvPr>
          <p:cNvSpPr txBox="1"/>
          <p:nvPr/>
        </p:nvSpPr>
        <p:spPr>
          <a:xfrm>
            <a:off x="263583" y="1441227"/>
            <a:ext cx="8347017" cy="923330"/>
          </a:xfrm>
          <a:prstGeom prst="rect">
            <a:avLst/>
          </a:prstGeom>
          <a:noFill/>
        </p:spPr>
        <p:txBody>
          <a:bodyPr wrap="square" rtlCol="0">
            <a:spAutoFit/>
          </a:bodyPr>
          <a:lstStyle/>
          <a:p>
            <a:pPr marL="285750" indent="-285750">
              <a:buFont typeface="Arial" panose="020B0604020202020204" pitchFamily="34" charset="0"/>
              <a:buChar char="•"/>
            </a:pPr>
            <a:r>
              <a:rPr lang="en-US" dirty="0"/>
              <a:t>Rf </a:t>
            </a:r>
            <a:r>
              <a:rPr lang="en-US" b="1" dirty="0"/>
              <a:t>hybrid photo-injectors</a:t>
            </a:r>
            <a:r>
              <a:rPr lang="en-US" dirty="0"/>
              <a:t> combine a SW and a TW section joint by a coupling cell</a:t>
            </a:r>
          </a:p>
          <a:p>
            <a:pPr marL="742950" lvl="1" indent="-285750">
              <a:buFont typeface="Wingdings" panose="05000000000000000000" pitchFamily="2" charset="2"/>
              <a:buChar char="q"/>
            </a:pPr>
            <a:r>
              <a:rPr lang="en-US" dirty="0"/>
              <a:t>The SW section provides </a:t>
            </a:r>
            <a:r>
              <a:rPr lang="en-US" i="1" dirty="0"/>
              <a:t>energy gain</a:t>
            </a:r>
            <a:r>
              <a:rPr lang="en-US" dirty="0"/>
              <a:t> (typically up to 4-6 MeV)</a:t>
            </a:r>
          </a:p>
          <a:p>
            <a:pPr marL="742950" lvl="1" indent="-285750">
              <a:buFont typeface="Wingdings" panose="05000000000000000000" pitchFamily="2" charset="2"/>
              <a:buChar char="q"/>
            </a:pPr>
            <a:r>
              <a:rPr lang="en-US" dirty="0"/>
              <a:t>The TW chirps the longitudinal phase-space and allows for </a:t>
            </a:r>
            <a:r>
              <a:rPr lang="en-US" i="1" dirty="0"/>
              <a:t>velocity bunching</a:t>
            </a:r>
          </a:p>
        </p:txBody>
      </p:sp>
      <p:pic>
        <p:nvPicPr>
          <p:cNvPr id="9" name="Immagine 8">
            <a:extLst>
              <a:ext uri="{FF2B5EF4-FFF2-40B4-BE49-F238E27FC236}">
                <a16:creationId xmlns:a16="http://schemas.microsoft.com/office/drawing/2014/main" id="{6639F9E8-920D-4898-B79F-34FBE1FC100F}"/>
              </a:ext>
            </a:extLst>
          </p:cNvPr>
          <p:cNvPicPr>
            <a:picLocks noChangeAspect="1"/>
          </p:cNvPicPr>
          <p:nvPr/>
        </p:nvPicPr>
        <p:blipFill>
          <a:blip r:embed="rId6"/>
          <a:stretch>
            <a:fillRect/>
          </a:stretch>
        </p:blipFill>
        <p:spPr>
          <a:xfrm>
            <a:off x="3560346" y="2330904"/>
            <a:ext cx="4700544" cy="1245008"/>
          </a:xfrm>
          <a:prstGeom prst="rect">
            <a:avLst/>
          </a:prstGeom>
        </p:spPr>
      </p:pic>
      <p:pic>
        <p:nvPicPr>
          <p:cNvPr id="8" name="Immagine 7">
            <a:extLst>
              <a:ext uri="{FF2B5EF4-FFF2-40B4-BE49-F238E27FC236}">
                <a16:creationId xmlns:a16="http://schemas.microsoft.com/office/drawing/2014/main" id="{649613B9-D907-4D15-BA54-F7ABD11ABFEF}"/>
              </a:ext>
            </a:extLst>
          </p:cNvPr>
          <p:cNvPicPr>
            <a:picLocks noChangeAspect="1"/>
          </p:cNvPicPr>
          <p:nvPr/>
        </p:nvPicPr>
        <p:blipFill>
          <a:blip r:embed="rId7"/>
          <a:stretch>
            <a:fillRect/>
          </a:stretch>
        </p:blipFill>
        <p:spPr>
          <a:xfrm>
            <a:off x="7179478" y="5488601"/>
            <a:ext cx="4527909" cy="537661"/>
          </a:xfrm>
          <a:prstGeom prst="rect">
            <a:avLst/>
          </a:prstGeom>
        </p:spPr>
      </p:pic>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CD4AE8ED-C6C0-46DD-A303-2E1C0F0045FD}"/>
                  </a:ext>
                </a:extLst>
              </p:cNvPr>
              <p:cNvSpPr txBox="1"/>
              <p:nvPr/>
            </p:nvSpPr>
            <p:spPr>
              <a:xfrm>
                <a:off x="281074" y="3545809"/>
                <a:ext cx="7738976" cy="1221745"/>
              </a:xfrm>
              <a:prstGeom prst="rect">
                <a:avLst/>
              </a:prstGeom>
              <a:noFill/>
            </p:spPr>
            <p:txBody>
              <a:bodyPr wrap="square" rtlCol="0">
                <a:spAutoFit/>
              </a:bodyPr>
              <a:lstStyle/>
              <a:p>
                <a:pPr marL="285750" indent="-285750">
                  <a:buFont typeface="Arial" panose="020B0604020202020204" pitchFamily="34" charset="0"/>
                  <a:buChar char="•"/>
                </a:pPr>
                <a:r>
                  <a:rPr lang="en-US" dirty="0"/>
                  <a:t>Velocity bunching introduces </a:t>
                </a:r>
                <a:r>
                  <a:rPr lang="en-US" b="1" dirty="0"/>
                  <a:t>longitudinal beam compression</a:t>
                </a:r>
                <a:r>
                  <a:rPr lang="en-US" dirty="0"/>
                  <a:t> which enhances the peak current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𝑝</m:t>
                        </m:r>
                      </m:sub>
                    </m:sSub>
                    <m:r>
                      <a:rPr lang="it-IT" b="0" i="1" smtClean="0">
                        <a:latin typeface="Cambria Math" panose="02040503050406030204" pitchFamily="18" charset="0"/>
                      </a:rPr>
                      <m:t>∼300 </m:t>
                    </m:r>
                    <m:r>
                      <m:rPr>
                        <m:sty m:val="p"/>
                      </m:rPr>
                      <a:rPr lang="it-IT" b="0" i="0" smtClean="0">
                        <a:latin typeface="Cambria Math" panose="02040503050406030204" pitchFamily="18" charset="0"/>
                      </a:rPr>
                      <m:t>A</m:t>
                    </m:r>
                  </m:oMath>
                </a14:m>
                <a:r>
                  <a:rPr lang="en-US" dirty="0"/>
                  <a:t> with </a:t>
                </a:r>
                <a14:m>
                  <m:oMath xmlns:m="http://schemas.openxmlformats.org/officeDocument/2006/math">
                    <m:r>
                      <a:rPr lang="en-US" i="1" dirty="0" smtClean="0">
                        <a:latin typeface="Cambria Math" panose="02040503050406030204" pitchFamily="18" charset="0"/>
                      </a:rPr>
                      <m:t>250 </m:t>
                    </m:r>
                    <m:r>
                      <m:rPr>
                        <m:sty m:val="p"/>
                      </m:rPr>
                      <a:rPr lang="en-US" i="0" dirty="0" err="1" smtClean="0">
                        <a:latin typeface="Cambria Math" panose="02040503050406030204" pitchFamily="18" charset="0"/>
                      </a:rPr>
                      <m:t>pC</m:t>
                    </m:r>
                  </m:oMath>
                </a14:m>
                <a:r>
                  <a:rPr lang="en-US" dirty="0"/>
                  <a:t> beams)</a:t>
                </a:r>
              </a:p>
              <a:p>
                <a:pPr marL="285750" indent="-285750">
                  <a:buFont typeface="Arial" panose="020B0604020202020204" pitchFamily="34" charset="0"/>
                  <a:buChar char="•"/>
                </a:pPr>
                <a:r>
                  <a:rPr lang="en-US" dirty="0"/>
                  <a:t>C-band (5.712 GHz) design at La Sapienza and </a:t>
                </a:r>
                <a:r>
                  <a:rPr lang="en-US" dirty="0" err="1"/>
                  <a:t>RadiaBeam</a:t>
                </a:r>
                <a:r>
                  <a:rPr lang="en-US" dirty="0"/>
                  <a:t>: driver of the “</a:t>
                </a:r>
                <a:r>
                  <a:rPr lang="en-US" i="1" dirty="0"/>
                  <a:t>Stingray</a:t>
                </a:r>
                <a:r>
                  <a:rPr lang="en-US" dirty="0"/>
                  <a:t>” Compton source (during the 1</a:t>
                </a:r>
                <a:r>
                  <a:rPr lang="en-US" baseline="30000" dirty="0"/>
                  <a:t>st</a:t>
                </a:r>
                <a:r>
                  <a:rPr lang="en-US" dirty="0"/>
                  <a:t> year of my PhD)</a:t>
                </a:r>
              </a:p>
            </p:txBody>
          </p:sp>
        </mc:Choice>
        <mc:Fallback xmlns="">
          <p:sp>
            <p:nvSpPr>
              <p:cNvPr id="14" name="CasellaDiTesto 13">
                <a:extLst>
                  <a:ext uri="{FF2B5EF4-FFF2-40B4-BE49-F238E27FC236}">
                    <a16:creationId xmlns:a16="http://schemas.microsoft.com/office/drawing/2014/main" id="{CD4AE8ED-C6C0-46DD-A303-2E1C0F0045FD}"/>
                  </a:ext>
                </a:extLst>
              </p:cNvPr>
              <p:cNvSpPr txBox="1">
                <a:spLocks noRot="1" noChangeAspect="1" noMove="1" noResize="1" noEditPoints="1" noAdjustHandles="1" noChangeArrowheads="1" noChangeShapeType="1" noTextEdit="1"/>
              </p:cNvSpPr>
              <p:nvPr/>
            </p:nvSpPr>
            <p:spPr>
              <a:xfrm>
                <a:off x="281074" y="3545809"/>
                <a:ext cx="7738976" cy="1221745"/>
              </a:xfrm>
              <a:prstGeom prst="rect">
                <a:avLst/>
              </a:prstGeom>
              <a:blipFill>
                <a:blip r:embed="rId9"/>
                <a:stretch>
                  <a:fillRect l="-472" t="-3000" r="-1102" b="-7500"/>
                </a:stretch>
              </a:blipFill>
            </p:spPr>
            <p:txBody>
              <a:bodyPr/>
              <a:lstStyle/>
              <a:p>
                <a:r>
                  <a:rPr lang="en-US">
                    <a:noFill/>
                  </a:rPr>
                  <a:t> </a:t>
                </a:r>
              </a:p>
            </p:txBody>
          </p:sp>
        </mc:Fallback>
      </mc:AlternateContent>
      <p:grpSp>
        <p:nvGrpSpPr>
          <p:cNvPr id="18" name="Gruppo 17">
            <a:extLst>
              <a:ext uri="{FF2B5EF4-FFF2-40B4-BE49-F238E27FC236}">
                <a16:creationId xmlns:a16="http://schemas.microsoft.com/office/drawing/2014/main" id="{4ED0172A-4721-4F4E-8E17-50ADE555871E}"/>
              </a:ext>
            </a:extLst>
          </p:cNvPr>
          <p:cNvGrpSpPr/>
          <p:nvPr/>
        </p:nvGrpSpPr>
        <p:grpSpPr>
          <a:xfrm>
            <a:off x="1442646" y="4662090"/>
            <a:ext cx="3847154" cy="2100631"/>
            <a:chOff x="1480746" y="4662090"/>
            <a:chExt cx="3847154" cy="2100631"/>
          </a:xfrm>
        </p:grpSpPr>
        <p:grpSp>
          <p:nvGrpSpPr>
            <p:cNvPr id="16" name="Gruppo 15">
              <a:extLst>
                <a:ext uri="{FF2B5EF4-FFF2-40B4-BE49-F238E27FC236}">
                  <a16:creationId xmlns:a16="http://schemas.microsoft.com/office/drawing/2014/main" id="{3B4BDB1F-5DF2-4DC9-8104-B98BFF119E18}"/>
                </a:ext>
              </a:extLst>
            </p:cNvPr>
            <p:cNvGrpSpPr/>
            <p:nvPr/>
          </p:nvGrpSpPr>
          <p:grpSpPr>
            <a:xfrm>
              <a:off x="1480746" y="4794764"/>
              <a:ext cx="3733800" cy="1967957"/>
              <a:chOff x="1643062" y="4734787"/>
              <a:chExt cx="3733800" cy="1967957"/>
            </a:xfrm>
          </p:grpSpPr>
          <p:grpSp>
            <p:nvGrpSpPr>
              <p:cNvPr id="11" name="Gruppo 10">
                <a:extLst>
                  <a:ext uri="{FF2B5EF4-FFF2-40B4-BE49-F238E27FC236}">
                    <a16:creationId xmlns:a16="http://schemas.microsoft.com/office/drawing/2014/main" id="{D6006902-3A4C-4E4B-9EA3-E742CFFB05A4}"/>
                  </a:ext>
                </a:extLst>
              </p:cNvPr>
              <p:cNvGrpSpPr/>
              <p:nvPr/>
            </p:nvGrpSpPr>
            <p:grpSpPr>
              <a:xfrm>
                <a:off x="1643062" y="4734787"/>
                <a:ext cx="3733800" cy="1967957"/>
                <a:chOff x="2105026" y="4639025"/>
                <a:chExt cx="3733800" cy="1967957"/>
              </a:xfrm>
            </p:grpSpPr>
            <p:pic>
              <p:nvPicPr>
                <p:cNvPr id="12" name="Immagine 11">
                  <a:extLst>
                    <a:ext uri="{FF2B5EF4-FFF2-40B4-BE49-F238E27FC236}">
                      <a16:creationId xmlns:a16="http://schemas.microsoft.com/office/drawing/2014/main" id="{1C916450-A712-4933-B678-A65DBB2C5BCE}"/>
                    </a:ext>
                  </a:extLst>
                </p:cNvPr>
                <p:cNvPicPr>
                  <a:picLocks noChangeAspect="1"/>
                </p:cNvPicPr>
                <p:nvPr/>
              </p:nvPicPr>
              <p:blipFill>
                <a:blip r:embed="rId10"/>
                <a:stretch>
                  <a:fillRect/>
                </a:stretch>
              </p:blipFill>
              <p:spPr>
                <a:xfrm>
                  <a:off x="2105026" y="4639025"/>
                  <a:ext cx="3733800" cy="1967957"/>
                </a:xfrm>
                <a:prstGeom prst="rect">
                  <a:avLst/>
                </a:prstGeom>
              </p:spPr>
            </p:pic>
            <p:sp>
              <p:nvSpPr>
                <p:cNvPr id="13" name="CasellaDiTesto 12">
                  <a:extLst>
                    <a:ext uri="{FF2B5EF4-FFF2-40B4-BE49-F238E27FC236}">
                      <a16:creationId xmlns:a16="http://schemas.microsoft.com/office/drawing/2014/main" id="{2E783C8B-8268-4A0A-8581-F37C1D3E1BA9}"/>
                    </a:ext>
                  </a:extLst>
                </p:cNvPr>
                <p:cNvSpPr txBox="1"/>
                <p:nvPr/>
              </p:nvSpPr>
              <p:spPr>
                <a:xfrm>
                  <a:off x="4554124" y="4847692"/>
                  <a:ext cx="1090694" cy="523220"/>
                </a:xfrm>
                <a:prstGeom prst="rect">
                  <a:avLst/>
                </a:prstGeom>
                <a:solidFill>
                  <a:srgbClr val="FFFF00"/>
                </a:solidFill>
                <a:ln>
                  <a:solidFill>
                    <a:schemeClr val="tx1"/>
                  </a:solidFill>
                </a:ln>
              </p:spPr>
              <p:txBody>
                <a:bodyPr wrap="square" rtlCol="0">
                  <a:spAutoFit/>
                </a:bodyPr>
                <a:lstStyle/>
                <a:p>
                  <a:r>
                    <a:rPr lang="en-US" sz="1400" dirty="0"/>
                    <a:t>Courtesy of L. </a:t>
                  </a:r>
                  <a:r>
                    <a:rPr lang="en-US" sz="1400" dirty="0" err="1"/>
                    <a:t>Faillace</a:t>
                  </a:r>
                  <a:endParaRPr lang="en-US" sz="1400" dirty="0"/>
                </a:p>
              </p:txBody>
            </p:sp>
          </p:grpSp>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7EEF2025-806E-43DC-B5DD-1DE73C2701DE}"/>
                      </a:ext>
                    </a:extLst>
                  </p:cNvPr>
                  <p:cNvSpPr txBox="1"/>
                  <p:nvPr/>
                </p:nvSpPr>
                <p:spPr>
                  <a:xfrm>
                    <a:off x="2657475" y="5894825"/>
                    <a:ext cx="1704975" cy="369332"/>
                  </a:xfrm>
                  <a:prstGeom prst="rect">
                    <a:avLst/>
                  </a:prstGeom>
                  <a:noFill/>
                </p:spPr>
                <p:txBody>
                  <a:bodyPr wrap="square" rtlCol="0">
                    <a:spAutoFit/>
                  </a:bodyPr>
                  <a:lstStyle/>
                  <a:p>
                    <a:r>
                      <a:rPr lang="en-US" dirty="0"/>
                      <a:t>120 </a:t>
                    </a:r>
                    <a14:m>
                      <m:oMath xmlns:m="http://schemas.openxmlformats.org/officeDocument/2006/math">
                        <m:r>
                          <m:rPr>
                            <m:sty m:val="p"/>
                          </m:rPr>
                          <a:rPr lang="it-IT" b="0" i="0" smtClean="0">
                            <a:latin typeface="Cambria Math" panose="02040503050406030204" pitchFamily="18" charset="0"/>
                          </a:rPr>
                          <m:t>μm</m:t>
                        </m:r>
                      </m:oMath>
                    </a14:m>
                    <a:r>
                      <a:rPr lang="en-US" dirty="0"/>
                      <a:t>, 400 </a:t>
                    </a:r>
                    <a14:m>
                      <m:oMath xmlns:m="http://schemas.openxmlformats.org/officeDocument/2006/math">
                        <m:r>
                          <m:rPr>
                            <m:sty m:val="p"/>
                          </m:rPr>
                          <a:rPr lang="it-IT" b="0" i="0" smtClean="0">
                            <a:latin typeface="Cambria Math" panose="02040503050406030204" pitchFamily="18" charset="0"/>
                          </a:rPr>
                          <m:t>fs</m:t>
                        </m:r>
                      </m:oMath>
                    </a14:m>
                    <a:endParaRPr lang="en-US" dirty="0"/>
                  </a:p>
                </p:txBody>
              </p:sp>
            </mc:Choice>
            <mc:Fallback xmlns="">
              <p:sp>
                <p:nvSpPr>
                  <p:cNvPr id="15" name="CasellaDiTesto 14">
                    <a:extLst>
                      <a:ext uri="{FF2B5EF4-FFF2-40B4-BE49-F238E27FC236}">
                        <a16:creationId xmlns:a16="http://schemas.microsoft.com/office/drawing/2014/main" id="{7EEF2025-806E-43DC-B5DD-1DE73C2701DE}"/>
                      </a:ext>
                    </a:extLst>
                  </p:cNvPr>
                  <p:cNvSpPr txBox="1">
                    <a:spLocks noRot="1" noChangeAspect="1" noMove="1" noResize="1" noEditPoints="1" noAdjustHandles="1" noChangeArrowheads="1" noChangeShapeType="1" noTextEdit="1"/>
                  </p:cNvSpPr>
                  <p:nvPr/>
                </p:nvSpPr>
                <p:spPr>
                  <a:xfrm>
                    <a:off x="2657475" y="5894825"/>
                    <a:ext cx="1704975" cy="369332"/>
                  </a:xfrm>
                  <a:prstGeom prst="rect">
                    <a:avLst/>
                  </a:prstGeom>
                  <a:blipFill>
                    <a:blip r:embed="rId11"/>
                    <a:stretch>
                      <a:fillRect l="-2857" t="-10000" b="-26667"/>
                    </a:stretch>
                  </a:blipFill>
                </p:spPr>
                <p:txBody>
                  <a:bodyPr/>
                  <a:lstStyle/>
                  <a:p>
                    <a:r>
                      <a:rPr lang="en-US">
                        <a:noFill/>
                      </a:rPr>
                      <a:t> </a:t>
                    </a:r>
                  </a:p>
                </p:txBody>
              </p:sp>
            </mc:Fallback>
          </mc:AlternateContent>
        </p:grpSp>
        <p:sp>
          <p:nvSpPr>
            <p:cNvPr id="17" name="CasellaDiTesto 16">
              <a:extLst>
                <a:ext uri="{FF2B5EF4-FFF2-40B4-BE49-F238E27FC236}">
                  <a16:creationId xmlns:a16="http://schemas.microsoft.com/office/drawing/2014/main" id="{9B1FD862-FE05-4DBF-A26D-F9B9A1BAEECA}"/>
                </a:ext>
              </a:extLst>
            </p:cNvPr>
            <p:cNvSpPr txBox="1"/>
            <p:nvPr/>
          </p:nvSpPr>
          <p:spPr>
            <a:xfrm>
              <a:off x="3785007" y="4662090"/>
              <a:ext cx="1542893" cy="307777"/>
            </a:xfrm>
            <a:prstGeom prst="rect">
              <a:avLst/>
            </a:prstGeom>
            <a:noFill/>
          </p:spPr>
          <p:txBody>
            <a:bodyPr wrap="square" rtlCol="0">
              <a:spAutoFit/>
            </a:bodyPr>
            <a:lstStyle/>
            <a:p>
              <a:r>
                <a:rPr lang="en-US" sz="1400" b="1" dirty="0">
                  <a:solidFill>
                    <a:srgbClr val="00B050"/>
                  </a:solidFill>
                </a:rPr>
                <a:t>Rms beam length</a:t>
              </a:r>
            </a:p>
          </p:txBody>
        </p:sp>
      </p:grpSp>
      <p:pic>
        <p:nvPicPr>
          <p:cNvPr id="19" name="Immagine 18">
            <a:extLst>
              <a:ext uri="{FF2B5EF4-FFF2-40B4-BE49-F238E27FC236}">
                <a16:creationId xmlns:a16="http://schemas.microsoft.com/office/drawing/2014/main" id="{3582E7A0-2747-411D-B95D-D1C5CD78A49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814804" y="242271"/>
            <a:ext cx="771377" cy="390188"/>
          </a:xfrm>
          <a:prstGeom prst="rect">
            <a:avLst/>
          </a:prstGeom>
        </p:spPr>
      </p:pic>
      <p:pic>
        <p:nvPicPr>
          <p:cNvPr id="20" name="Immagine 19">
            <a:extLst>
              <a:ext uri="{FF2B5EF4-FFF2-40B4-BE49-F238E27FC236}">
                <a16:creationId xmlns:a16="http://schemas.microsoft.com/office/drawing/2014/main" id="{FA058479-EE65-4341-A1A3-74EDF2CD7E9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512" y="67371"/>
            <a:ext cx="630605" cy="739989"/>
          </a:xfrm>
          <a:prstGeom prst="rect">
            <a:avLst/>
          </a:prstGeom>
        </p:spPr>
      </p:pic>
      <p:pic>
        <p:nvPicPr>
          <p:cNvPr id="21" name="Immagine 20">
            <a:extLst>
              <a:ext uri="{FF2B5EF4-FFF2-40B4-BE49-F238E27FC236}">
                <a16:creationId xmlns:a16="http://schemas.microsoft.com/office/drawing/2014/main" id="{32E2392D-68E5-48AC-8517-9CF488F3970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38853" y="300395"/>
            <a:ext cx="845435" cy="272201"/>
          </a:xfrm>
          <a:prstGeom prst="rect">
            <a:avLst/>
          </a:prstGeom>
        </p:spPr>
      </p:pic>
      <p:sp>
        <p:nvSpPr>
          <p:cNvPr id="22" name="Freccia a destra 21">
            <a:extLst>
              <a:ext uri="{FF2B5EF4-FFF2-40B4-BE49-F238E27FC236}">
                <a16:creationId xmlns:a16="http://schemas.microsoft.com/office/drawing/2014/main" id="{67643F9E-5CCA-4D3E-BC4B-7E9EEF33B685}"/>
              </a:ext>
            </a:extLst>
          </p:cNvPr>
          <p:cNvSpPr/>
          <p:nvPr/>
        </p:nvSpPr>
        <p:spPr>
          <a:xfrm>
            <a:off x="2962275" y="2776379"/>
            <a:ext cx="393700" cy="380617"/>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uppo 23">
            <a:extLst>
              <a:ext uri="{FF2B5EF4-FFF2-40B4-BE49-F238E27FC236}">
                <a16:creationId xmlns:a16="http://schemas.microsoft.com/office/drawing/2014/main" id="{00DDDC0C-0083-4322-AD65-502F7E49B24B}"/>
              </a:ext>
            </a:extLst>
          </p:cNvPr>
          <p:cNvGrpSpPr/>
          <p:nvPr/>
        </p:nvGrpSpPr>
        <p:grpSpPr>
          <a:xfrm>
            <a:off x="8851440" y="1307209"/>
            <a:ext cx="2855947" cy="2209623"/>
            <a:chOff x="8851440" y="1307209"/>
            <a:chExt cx="2855947" cy="2209623"/>
          </a:xfrm>
        </p:grpSpPr>
        <p:pic>
          <p:nvPicPr>
            <p:cNvPr id="7" name="Immagine 6">
              <a:extLst>
                <a:ext uri="{FF2B5EF4-FFF2-40B4-BE49-F238E27FC236}">
                  <a16:creationId xmlns:a16="http://schemas.microsoft.com/office/drawing/2014/main" id="{1F96F29B-C8EB-4E8A-AA83-AF0D83394AC3}"/>
                </a:ext>
              </a:extLst>
            </p:cNvPr>
            <p:cNvPicPr>
              <a:picLocks noChangeAspect="1"/>
            </p:cNvPicPr>
            <p:nvPr/>
          </p:nvPicPr>
          <p:blipFill>
            <a:blip r:embed="rId15"/>
            <a:stretch>
              <a:fillRect/>
            </a:stretch>
          </p:blipFill>
          <p:spPr>
            <a:xfrm>
              <a:off x="8851440" y="1307209"/>
              <a:ext cx="2855947" cy="2209623"/>
            </a:xfrm>
            <a:prstGeom prst="rect">
              <a:avLst/>
            </a:prstGeom>
          </p:spPr>
        </p:pic>
        <p:sp>
          <p:nvSpPr>
            <p:cNvPr id="5" name="CasellaDiTesto 4">
              <a:extLst>
                <a:ext uri="{FF2B5EF4-FFF2-40B4-BE49-F238E27FC236}">
                  <a16:creationId xmlns:a16="http://schemas.microsoft.com/office/drawing/2014/main" id="{9F36B38C-F3B9-4168-A9EE-CE03257246C4}"/>
                </a:ext>
              </a:extLst>
            </p:cNvPr>
            <p:cNvSpPr txBox="1"/>
            <p:nvPr/>
          </p:nvSpPr>
          <p:spPr>
            <a:xfrm>
              <a:off x="10850032" y="1967329"/>
              <a:ext cx="374651" cy="261610"/>
            </a:xfrm>
            <a:prstGeom prst="rect">
              <a:avLst/>
            </a:prstGeom>
            <a:solidFill>
              <a:srgbClr val="FFFF00"/>
            </a:solidFill>
          </p:spPr>
          <p:txBody>
            <a:bodyPr wrap="square" rtlCol="0">
              <a:spAutoFit/>
            </a:bodyPr>
            <a:lstStyle/>
            <a:p>
              <a:r>
                <a:rPr lang="en-US" sz="1100" dirty="0"/>
                <a:t>SW</a:t>
              </a:r>
            </a:p>
          </p:txBody>
        </p:sp>
        <p:sp>
          <p:nvSpPr>
            <p:cNvPr id="23" name="CasellaDiTesto 22">
              <a:extLst>
                <a:ext uri="{FF2B5EF4-FFF2-40B4-BE49-F238E27FC236}">
                  <a16:creationId xmlns:a16="http://schemas.microsoft.com/office/drawing/2014/main" id="{CD077588-A4E5-4C71-9971-E44B458C471F}"/>
                </a:ext>
              </a:extLst>
            </p:cNvPr>
            <p:cNvSpPr txBox="1"/>
            <p:nvPr/>
          </p:nvSpPr>
          <p:spPr>
            <a:xfrm>
              <a:off x="9904763" y="2086016"/>
              <a:ext cx="394938" cy="261610"/>
            </a:xfrm>
            <a:prstGeom prst="rect">
              <a:avLst/>
            </a:prstGeom>
            <a:solidFill>
              <a:srgbClr val="FFFF00"/>
            </a:solidFill>
          </p:spPr>
          <p:txBody>
            <a:bodyPr wrap="square" rtlCol="0">
              <a:spAutoFit/>
            </a:bodyPr>
            <a:lstStyle/>
            <a:p>
              <a:r>
                <a:rPr lang="en-US" sz="1100" dirty="0"/>
                <a:t>TW</a:t>
              </a:r>
            </a:p>
          </p:txBody>
        </p:sp>
      </p:grpSp>
    </p:spTree>
    <p:extLst>
      <p:ext uri="{BB962C8B-B14F-4D97-AF65-F5344CB8AC3E}">
        <p14:creationId xmlns:p14="http://schemas.microsoft.com/office/powerpoint/2010/main" val="104378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FC83A4-B061-4ADD-9D6D-096FCADC755F}"/>
              </a:ext>
            </a:extLst>
          </p:cNvPr>
          <p:cNvSpPr>
            <a:spLocks noGrp="1"/>
          </p:cNvSpPr>
          <p:nvPr>
            <p:ph type="title"/>
          </p:nvPr>
        </p:nvSpPr>
        <p:spPr/>
        <p:txBody>
          <a:bodyPr/>
          <a:lstStyle/>
          <a:p>
            <a:r>
              <a:rPr lang="en-US" dirty="0"/>
              <a:t>High Gradient Linac Sections</a:t>
            </a:r>
          </a:p>
        </p:txBody>
      </p:sp>
      <p:sp>
        <p:nvSpPr>
          <p:cNvPr id="3" name="Segnaposto numero diapositiva 2">
            <a:extLst>
              <a:ext uri="{FF2B5EF4-FFF2-40B4-BE49-F238E27FC236}">
                <a16:creationId xmlns:a16="http://schemas.microsoft.com/office/drawing/2014/main" id="{670DAF26-2B79-4088-B83C-0F50BCA04E09}"/>
              </a:ext>
            </a:extLst>
          </p:cNvPr>
          <p:cNvSpPr>
            <a:spLocks noGrp="1"/>
          </p:cNvSpPr>
          <p:nvPr>
            <p:ph type="sldNum" sz="quarter" idx="12"/>
          </p:nvPr>
        </p:nvSpPr>
        <p:spPr/>
        <p:txBody>
          <a:bodyPr/>
          <a:lstStyle/>
          <a:p>
            <a:fld id="{62EE6E3B-1986-4A06-9D04-53EACBB36779}" type="slidenum">
              <a:rPr lang="en-US" smtClean="0"/>
              <a:t>7</a:t>
            </a:fld>
            <a:endParaRPr lang="en-US"/>
          </a:p>
        </p:txBody>
      </p:sp>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5972178E-145C-45EF-966F-E4540E3B41E0}"/>
                  </a:ext>
                </a:extLst>
              </p:cNvPr>
              <p:cNvSpPr txBox="1"/>
              <p:nvPr/>
            </p:nvSpPr>
            <p:spPr>
              <a:xfrm>
                <a:off x="192440" y="1349911"/>
                <a:ext cx="7228388" cy="923330"/>
              </a:xfrm>
              <a:prstGeom prst="rect">
                <a:avLst/>
              </a:prstGeom>
              <a:noFill/>
            </p:spPr>
            <p:txBody>
              <a:bodyPr wrap="square" rtlCol="0">
                <a:spAutoFit/>
              </a:bodyPr>
              <a:lstStyle/>
              <a:p>
                <a:pPr marL="285750" indent="-285750">
                  <a:buFont typeface="Arial" panose="020B0604020202020204" pitchFamily="34" charset="0"/>
                  <a:buChar char="•"/>
                </a:pPr>
                <a:r>
                  <a:rPr lang="en-US" dirty="0"/>
                  <a:t>Power coupling through manifolds allows to reduce the cell iris dimension: optimization of the energy transfer process</a:t>
                </a:r>
              </a:p>
              <a:p>
                <a:pPr marL="285750" indent="-285750">
                  <a:buFont typeface="Arial" panose="020B0604020202020204" pitchFamily="34" charset="0"/>
                  <a:buChar char="•"/>
                </a:pPr>
                <a:r>
                  <a:rPr lang="en-US" dirty="0"/>
                  <a:t>C-band structures with </a:t>
                </a:r>
                <a14:m>
                  <m:oMath xmlns:m="http://schemas.openxmlformats.org/officeDocument/2006/math">
                    <m:r>
                      <a:rPr lang="it-IT" b="0" i="1" smtClean="0">
                        <a:latin typeface="Cambria Math" panose="02040503050406030204" pitchFamily="18" charset="0"/>
                      </a:rPr>
                      <m:t>∼2</m:t>
                    </m:r>
                    <m:r>
                      <m:rPr>
                        <m:sty m:val="p"/>
                      </m:rPr>
                      <a:rPr lang="it-IT" b="0" i="0" smtClean="0">
                        <a:latin typeface="Cambria Math" panose="02040503050406030204" pitchFamily="18" charset="0"/>
                      </a:rPr>
                      <m:t>mm</m:t>
                    </m:r>
                  </m:oMath>
                </a14:m>
                <a:r>
                  <a:rPr lang="en-US" dirty="0"/>
                  <a:t> iris radius (</a:t>
                </a:r>
                <a14:m>
                  <m:oMath xmlns:m="http://schemas.openxmlformats.org/officeDocument/2006/math">
                    <m:r>
                      <a:rPr lang="it-IT" b="0" i="1" smtClean="0">
                        <a:latin typeface="Cambria Math" panose="02040503050406030204" pitchFamily="18" charset="0"/>
                      </a:rPr>
                      <m:t>∼0.038⋅</m:t>
                    </m:r>
                    <m:sSub>
                      <m:sSubPr>
                        <m:ctrlPr>
                          <a:rPr lang="it-IT" i="1">
                            <a:latin typeface="Cambria Math" panose="02040503050406030204" pitchFamily="18" charset="0"/>
                          </a:rPr>
                        </m:ctrlPr>
                      </m:sSubPr>
                      <m:e>
                        <m:r>
                          <a:rPr lang="it-IT" i="1">
                            <a:latin typeface="Cambria Math" panose="02040503050406030204" pitchFamily="18" charset="0"/>
                          </a:rPr>
                          <m:t>𝜆</m:t>
                        </m:r>
                      </m:e>
                      <m:sub>
                        <m:r>
                          <m:rPr>
                            <m:sty m:val="p"/>
                          </m:rPr>
                          <a:rPr lang="it-IT">
                            <a:latin typeface="Cambria Math" panose="02040503050406030204" pitchFamily="18" charset="0"/>
                          </a:rPr>
                          <m:t>rf</m:t>
                        </m:r>
                      </m:sub>
                    </m:sSub>
                  </m:oMath>
                </a14:m>
                <a:r>
                  <a:rPr lang="en-US" dirty="0"/>
                  <a:t>)</a:t>
                </a:r>
              </a:p>
            </p:txBody>
          </p:sp>
        </mc:Choice>
        <mc:Fallback xmlns="">
          <p:sp>
            <p:nvSpPr>
              <p:cNvPr id="12" name="CasellaDiTesto 11">
                <a:extLst>
                  <a:ext uri="{FF2B5EF4-FFF2-40B4-BE49-F238E27FC236}">
                    <a16:creationId xmlns:a16="http://schemas.microsoft.com/office/drawing/2014/main" id="{5972178E-145C-45EF-966F-E4540E3B41E0}"/>
                  </a:ext>
                </a:extLst>
              </p:cNvPr>
              <p:cNvSpPr txBox="1">
                <a:spLocks noRot="1" noChangeAspect="1" noMove="1" noResize="1" noEditPoints="1" noAdjustHandles="1" noChangeArrowheads="1" noChangeShapeType="1" noTextEdit="1"/>
              </p:cNvSpPr>
              <p:nvPr/>
            </p:nvSpPr>
            <p:spPr>
              <a:xfrm>
                <a:off x="192440" y="1349911"/>
                <a:ext cx="7228388" cy="923330"/>
              </a:xfrm>
              <a:prstGeom prst="rect">
                <a:avLst/>
              </a:prstGeom>
              <a:blipFill>
                <a:blip r:embed="rId3"/>
                <a:stretch>
                  <a:fillRect l="-591" t="-3289" b="-9211"/>
                </a:stretch>
              </a:blipFill>
            </p:spPr>
            <p:txBody>
              <a:bodyPr/>
              <a:lstStyle/>
              <a:p>
                <a:r>
                  <a:rPr lang="en-US">
                    <a:noFill/>
                  </a:rPr>
                  <a:t> </a:t>
                </a:r>
              </a:p>
            </p:txBody>
          </p:sp>
        </mc:Fallback>
      </mc:AlternateContent>
      <p:pic>
        <p:nvPicPr>
          <p:cNvPr id="23" name="Immagine 22">
            <a:extLst>
              <a:ext uri="{FF2B5EF4-FFF2-40B4-BE49-F238E27FC236}">
                <a16:creationId xmlns:a16="http://schemas.microsoft.com/office/drawing/2014/main" id="{2C39DF5E-D33F-4E27-9AA4-CA011CE570F9}"/>
              </a:ext>
            </a:extLst>
          </p:cNvPr>
          <p:cNvPicPr>
            <a:picLocks noChangeAspect="1"/>
          </p:cNvPicPr>
          <p:nvPr/>
        </p:nvPicPr>
        <p:blipFill>
          <a:blip r:embed="rId4"/>
          <a:stretch>
            <a:fillRect/>
          </a:stretch>
        </p:blipFill>
        <p:spPr>
          <a:xfrm>
            <a:off x="231839" y="5961693"/>
            <a:ext cx="2763152" cy="425712"/>
          </a:xfrm>
          <a:prstGeom prst="rect">
            <a:avLst/>
          </a:prstGeom>
        </p:spPr>
      </p:pic>
      <p:pic>
        <p:nvPicPr>
          <p:cNvPr id="24" name="Picture 52">
            <a:extLst>
              <a:ext uri="{FF2B5EF4-FFF2-40B4-BE49-F238E27FC236}">
                <a16:creationId xmlns:a16="http://schemas.microsoft.com/office/drawing/2014/main" id="{94F62298-735F-4306-BC79-05E19216773B}"/>
              </a:ext>
            </a:extLst>
          </p:cNvPr>
          <p:cNvPicPr>
            <a:picLocks noChangeAspect="1"/>
          </p:cNvPicPr>
          <p:nvPr/>
        </p:nvPicPr>
        <p:blipFill>
          <a:blip r:embed="rId5"/>
          <a:stretch>
            <a:fillRect/>
          </a:stretch>
        </p:blipFill>
        <p:spPr>
          <a:xfrm>
            <a:off x="221164" y="6430753"/>
            <a:ext cx="4061239" cy="330670"/>
          </a:xfrm>
          <a:prstGeom prst="rect">
            <a:avLst/>
          </a:prstGeom>
        </p:spPr>
      </p:pic>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83E407A7-CAB9-4D9E-9ED6-E91436F833F7}"/>
                  </a:ext>
                </a:extLst>
              </p:cNvPr>
              <p:cNvSpPr txBox="1"/>
              <p:nvPr/>
            </p:nvSpPr>
            <p:spPr>
              <a:xfrm>
                <a:off x="101210" y="2700841"/>
                <a:ext cx="4380988"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t>High accelerating </a:t>
                </a:r>
                <a:r>
                  <a:rPr lang="en-US" sz="1400" b="1" dirty="0"/>
                  <a:t>gradient</a:t>
                </a:r>
                <a:r>
                  <a:rPr lang="en-US" sz="1400" dirty="0"/>
                  <a:t> </a:t>
                </a:r>
                <a14:m>
                  <m:oMath xmlns:m="http://schemas.openxmlformats.org/officeDocument/2006/math">
                    <m:d>
                      <m:dPr>
                        <m:begChr m:val="⟨"/>
                        <m:endChr m:val="⟩"/>
                        <m:ctrlPr>
                          <a:rPr lang="it-IT" sz="1400" b="0" i="1" smtClean="0">
                            <a:latin typeface="Cambria Math" panose="02040503050406030204" pitchFamily="18" charset="0"/>
                          </a:rPr>
                        </m:ctrlPr>
                      </m:dPr>
                      <m:e>
                        <m:r>
                          <a:rPr lang="it-IT" sz="1400" b="0" i="1" smtClean="0">
                            <a:latin typeface="Cambria Math" panose="02040503050406030204" pitchFamily="18" charset="0"/>
                          </a:rPr>
                          <m:t>𝑒</m:t>
                        </m:r>
                        <m:sSub>
                          <m:sSubPr>
                            <m:ctrlPr>
                              <a:rPr lang="it-IT" sz="1400" b="0" i="1" smtClean="0">
                                <a:latin typeface="Cambria Math" panose="02040503050406030204" pitchFamily="18" charset="0"/>
                              </a:rPr>
                            </m:ctrlPr>
                          </m:sSubPr>
                          <m:e>
                            <m:r>
                              <a:rPr lang="it-IT" sz="1400" b="0" i="1" smtClean="0">
                                <a:latin typeface="Cambria Math" panose="02040503050406030204" pitchFamily="18" charset="0"/>
                              </a:rPr>
                              <m:t>𝐸</m:t>
                            </m:r>
                          </m:e>
                          <m:sub>
                            <m:r>
                              <a:rPr lang="it-IT" sz="1400" b="0" i="1" smtClean="0">
                                <a:latin typeface="Cambria Math" panose="02040503050406030204" pitchFamily="18" charset="0"/>
                              </a:rPr>
                              <m:t>𝑧</m:t>
                            </m:r>
                          </m:sub>
                        </m:sSub>
                      </m:e>
                    </m:d>
                    <m:r>
                      <a:rPr lang="it-IT" sz="1400" b="0" i="1" smtClean="0">
                        <a:latin typeface="Cambria Math" panose="02040503050406030204" pitchFamily="18" charset="0"/>
                      </a:rPr>
                      <m:t>=</m:t>
                    </m:r>
                    <m:sSup>
                      <m:sSupPr>
                        <m:ctrlPr>
                          <a:rPr lang="it-IT" sz="1400" b="0" i="1" smtClean="0">
                            <a:latin typeface="Cambria Math" panose="02040503050406030204" pitchFamily="18" charset="0"/>
                          </a:rPr>
                        </m:ctrlPr>
                      </m:sSupPr>
                      <m:e>
                        <m:r>
                          <a:rPr lang="it-IT" sz="1400" b="0" i="1" smtClean="0">
                            <a:latin typeface="Cambria Math" panose="02040503050406030204" pitchFamily="18" charset="0"/>
                          </a:rPr>
                          <m:t>𝛾</m:t>
                        </m:r>
                      </m:e>
                      <m:sup>
                        <m:r>
                          <a:rPr lang="it-IT" sz="1400" b="0" i="1" smtClean="0">
                            <a:latin typeface="Cambria Math" panose="02040503050406030204" pitchFamily="18" charset="0"/>
                          </a:rPr>
                          <m:t>′</m:t>
                        </m:r>
                      </m:sup>
                    </m:sSup>
                    <m:r>
                      <a:rPr lang="it-IT" sz="1400" b="0" i="1" smtClean="0">
                        <a:latin typeface="Cambria Math" panose="02040503050406030204" pitchFamily="18" charset="0"/>
                      </a:rPr>
                      <m:t>𝑚</m:t>
                    </m:r>
                    <m:sSup>
                      <m:sSupPr>
                        <m:ctrlPr>
                          <a:rPr lang="it-IT" sz="1400" b="0" i="1" smtClean="0">
                            <a:latin typeface="Cambria Math" panose="02040503050406030204" pitchFamily="18" charset="0"/>
                          </a:rPr>
                        </m:ctrlPr>
                      </m:sSupPr>
                      <m:e>
                        <m:r>
                          <a:rPr lang="it-IT" sz="1400" b="0" i="1" smtClean="0">
                            <a:latin typeface="Cambria Math" panose="02040503050406030204" pitchFamily="18" charset="0"/>
                          </a:rPr>
                          <m:t>𝑐</m:t>
                        </m:r>
                      </m:e>
                      <m:sup>
                        <m:r>
                          <a:rPr lang="it-IT" sz="1400" b="0" i="1" smtClean="0">
                            <a:latin typeface="Cambria Math" panose="02040503050406030204" pitchFamily="18" charset="0"/>
                          </a:rPr>
                          <m:t>2</m:t>
                        </m:r>
                      </m:sup>
                    </m:sSup>
                  </m:oMath>
                </a14:m>
                <a:r>
                  <a:rPr lang="en-US" sz="1400" dirty="0"/>
                  <a:t>: 50 MeV/m (NC) and 125 MeV/m (cryo-cooling)</a:t>
                </a:r>
              </a:p>
              <a:p>
                <a:pPr marL="285750" indent="-285750">
                  <a:buFont typeface="Arial" panose="020B0604020202020204" pitchFamily="34" charset="0"/>
                  <a:buChar char="•"/>
                </a:pPr>
                <a:r>
                  <a:rPr lang="en-US" sz="1400" dirty="0"/>
                  <a:t>Enhanced transverse </a:t>
                </a:r>
                <a:r>
                  <a:rPr lang="en-US" sz="1400" b="1" dirty="0"/>
                  <a:t>focusing</a:t>
                </a:r>
                <a:r>
                  <a:rPr lang="en-US" sz="1400" dirty="0"/>
                  <a:t> strength:</a:t>
                </a:r>
              </a:p>
              <a:p>
                <a:pPr marL="742950" lvl="1" indent="-285750">
                  <a:buFont typeface="Wingdings" panose="05000000000000000000" pitchFamily="2" charset="2"/>
                  <a:buChar char="q"/>
                </a:pPr>
                <a:r>
                  <a:rPr lang="en-US" sz="1400" u="sng" dirty="0"/>
                  <a:t>1</a:t>
                </a:r>
                <a:r>
                  <a:rPr lang="en-US" sz="1400" u="sng" baseline="30000" dirty="0"/>
                  <a:t>st</a:t>
                </a:r>
                <a:r>
                  <a:rPr lang="en-US" sz="1400" u="sng" dirty="0"/>
                  <a:t> - order focusing</a:t>
                </a:r>
                <a:r>
                  <a:rPr lang="en-US" sz="1400" dirty="0"/>
                  <a:t>: radial </a:t>
                </a:r>
                <a:r>
                  <a:rPr lang="en-US" sz="1400" i="1" dirty="0"/>
                  <a:t>kick</a:t>
                </a:r>
                <a:r>
                  <a:rPr lang="en-US" sz="1400" dirty="0"/>
                  <a:t> due to transitions from field-free to non-zero field</a:t>
                </a:r>
                <a:r>
                  <a:rPr lang="en-US" sz="1400" b="1" dirty="0">
                    <a:solidFill>
                      <a:srgbClr val="00B050"/>
                    </a:solidFill>
                  </a:rPr>
                  <a:t> (a)</a:t>
                </a:r>
                <a:endParaRPr lang="en-US" sz="1400" dirty="0"/>
              </a:p>
              <a:p>
                <a:pPr marL="742950" lvl="1" indent="-285750">
                  <a:buFont typeface="Wingdings" panose="05000000000000000000" pitchFamily="2" charset="2"/>
                  <a:buChar char="q"/>
                </a:pPr>
                <a:r>
                  <a:rPr lang="en-US" sz="1400" u="sng" dirty="0"/>
                  <a:t>2</a:t>
                </a:r>
                <a:r>
                  <a:rPr lang="en-US" sz="1400" u="sng" baseline="30000" dirty="0"/>
                  <a:t>nd</a:t>
                </a:r>
                <a:r>
                  <a:rPr lang="en-US" sz="1400" u="sng" dirty="0"/>
                  <a:t> - order focusing</a:t>
                </a:r>
                <a:r>
                  <a:rPr lang="en-US" sz="1400" dirty="0"/>
                  <a:t>: contribution of non-synchronous </a:t>
                </a:r>
                <a:r>
                  <a:rPr lang="en-US" sz="1400" i="1" dirty="0"/>
                  <a:t>space harmonics</a:t>
                </a:r>
                <a:r>
                  <a:rPr lang="en-US" sz="1400" dirty="0"/>
                  <a:t> in accelerating cells </a:t>
                </a:r>
                <a:r>
                  <a:rPr lang="en-US" sz="1400" b="1" dirty="0">
                    <a:solidFill>
                      <a:srgbClr val="00B050"/>
                    </a:solidFill>
                  </a:rPr>
                  <a:t>(b)</a:t>
                </a:r>
                <a:endParaRPr lang="en-US" sz="1400" dirty="0"/>
              </a:p>
            </p:txBody>
          </p:sp>
        </mc:Choice>
        <mc:Fallback xmlns="">
          <p:sp>
            <p:nvSpPr>
              <p:cNvPr id="7" name="CasellaDiTesto 6">
                <a:extLst>
                  <a:ext uri="{FF2B5EF4-FFF2-40B4-BE49-F238E27FC236}">
                    <a16:creationId xmlns:a16="http://schemas.microsoft.com/office/drawing/2014/main" id="{83E407A7-CAB9-4D9E-9ED6-E91436F833F7}"/>
                  </a:ext>
                </a:extLst>
              </p:cNvPr>
              <p:cNvSpPr txBox="1">
                <a:spLocks noRot="1" noChangeAspect="1" noMove="1" noResize="1" noEditPoints="1" noAdjustHandles="1" noChangeArrowheads="1" noChangeShapeType="1" noTextEdit="1"/>
              </p:cNvSpPr>
              <p:nvPr/>
            </p:nvSpPr>
            <p:spPr>
              <a:xfrm>
                <a:off x="101210" y="2700841"/>
                <a:ext cx="4380988" cy="1815882"/>
              </a:xfrm>
              <a:prstGeom prst="rect">
                <a:avLst/>
              </a:prstGeom>
              <a:blipFill>
                <a:blip r:embed="rId6"/>
                <a:stretch>
                  <a:fillRect l="-279" t="-336" r="-1253" b="-2685"/>
                </a:stretch>
              </a:blipFill>
            </p:spPr>
            <p:txBody>
              <a:bodyPr/>
              <a:lstStyle/>
              <a:p>
                <a:r>
                  <a:rPr lang="en-US">
                    <a:noFill/>
                  </a:rPr>
                  <a:t> </a:t>
                </a:r>
              </a:p>
            </p:txBody>
          </p:sp>
        </mc:Fallback>
      </mc:AlternateContent>
      <p:sp>
        <p:nvSpPr>
          <p:cNvPr id="25" name="CasellaDiTesto 24">
            <a:extLst>
              <a:ext uri="{FF2B5EF4-FFF2-40B4-BE49-F238E27FC236}">
                <a16:creationId xmlns:a16="http://schemas.microsoft.com/office/drawing/2014/main" id="{DC128ED1-7E60-4C1A-B5AD-5CBFCA5DB762}"/>
              </a:ext>
            </a:extLst>
          </p:cNvPr>
          <p:cNvSpPr txBox="1"/>
          <p:nvPr/>
        </p:nvSpPr>
        <p:spPr>
          <a:xfrm>
            <a:off x="165412" y="2321680"/>
            <a:ext cx="1832107" cy="369332"/>
          </a:xfrm>
          <a:prstGeom prst="rect">
            <a:avLst/>
          </a:prstGeom>
          <a:noFill/>
        </p:spPr>
        <p:txBody>
          <a:bodyPr wrap="square" rtlCol="0">
            <a:spAutoFit/>
          </a:bodyPr>
          <a:lstStyle/>
          <a:p>
            <a:r>
              <a:rPr lang="en-US" b="1" u="sng" dirty="0">
                <a:solidFill>
                  <a:srgbClr val="C00000"/>
                </a:solidFill>
              </a:rPr>
              <a:t>Advantages</a:t>
            </a:r>
          </a:p>
        </p:txBody>
      </p:sp>
      <p:grpSp>
        <p:nvGrpSpPr>
          <p:cNvPr id="33" name="Gruppo 32">
            <a:extLst>
              <a:ext uri="{FF2B5EF4-FFF2-40B4-BE49-F238E27FC236}">
                <a16:creationId xmlns:a16="http://schemas.microsoft.com/office/drawing/2014/main" id="{B0464CB0-1747-4A88-98D3-E8199C2B623F}"/>
              </a:ext>
            </a:extLst>
          </p:cNvPr>
          <p:cNvGrpSpPr/>
          <p:nvPr/>
        </p:nvGrpSpPr>
        <p:grpSpPr>
          <a:xfrm>
            <a:off x="5047264" y="5057463"/>
            <a:ext cx="4457036" cy="1147386"/>
            <a:chOff x="1029679" y="3782671"/>
            <a:chExt cx="4457036" cy="1147386"/>
          </a:xfrm>
        </p:grpSpPr>
        <p:pic>
          <p:nvPicPr>
            <p:cNvPr id="34" name="Immagine 33">
              <a:extLst>
                <a:ext uri="{FF2B5EF4-FFF2-40B4-BE49-F238E27FC236}">
                  <a16:creationId xmlns:a16="http://schemas.microsoft.com/office/drawing/2014/main" id="{196FFDF5-07E3-431D-951C-308FB55BF7B3}"/>
                </a:ext>
              </a:extLst>
            </p:cNvPr>
            <p:cNvPicPr>
              <a:picLocks noChangeAspect="1"/>
            </p:cNvPicPr>
            <p:nvPr/>
          </p:nvPicPr>
          <p:blipFill>
            <a:blip r:embed="rId7"/>
            <a:stretch>
              <a:fillRect/>
            </a:stretch>
          </p:blipFill>
          <p:spPr>
            <a:xfrm>
              <a:off x="1029679" y="3782671"/>
              <a:ext cx="4457036" cy="581059"/>
            </a:xfrm>
            <a:prstGeom prst="rect">
              <a:avLst/>
            </a:prstGeom>
          </p:spPr>
        </p:pic>
        <p:pic>
          <p:nvPicPr>
            <p:cNvPr id="35" name="Immagine 34">
              <a:extLst>
                <a:ext uri="{FF2B5EF4-FFF2-40B4-BE49-F238E27FC236}">
                  <a16:creationId xmlns:a16="http://schemas.microsoft.com/office/drawing/2014/main" id="{3C4615FA-7FA1-44DB-96B0-158C39376AE0}"/>
                </a:ext>
              </a:extLst>
            </p:cNvPr>
            <p:cNvPicPr>
              <a:picLocks noChangeAspect="1"/>
            </p:cNvPicPr>
            <p:nvPr/>
          </p:nvPicPr>
          <p:blipFill>
            <a:blip r:embed="rId8"/>
            <a:stretch>
              <a:fillRect/>
            </a:stretch>
          </p:blipFill>
          <p:spPr>
            <a:xfrm>
              <a:off x="1361182" y="4411452"/>
              <a:ext cx="1568697" cy="518605"/>
            </a:xfrm>
            <a:prstGeom prst="rect">
              <a:avLst/>
            </a:prstGeom>
          </p:spPr>
        </p:pic>
      </p:grpSp>
      <p:sp>
        <p:nvSpPr>
          <p:cNvPr id="37" name="CasellaDiTesto 36">
            <a:extLst>
              <a:ext uri="{FF2B5EF4-FFF2-40B4-BE49-F238E27FC236}">
                <a16:creationId xmlns:a16="http://schemas.microsoft.com/office/drawing/2014/main" id="{1F4DD4FF-8D03-426D-92AC-332AD5207363}"/>
              </a:ext>
            </a:extLst>
          </p:cNvPr>
          <p:cNvSpPr txBox="1"/>
          <p:nvPr/>
        </p:nvSpPr>
        <p:spPr>
          <a:xfrm>
            <a:off x="4752419" y="2324011"/>
            <a:ext cx="1555778" cy="369331"/>
          </a:xfrm>
          <a:prstGeom prst="rect">
            <a:avLst/>
          </a:prstGeom>
          <a:noFill/>
        </p:spPr>
        <p:txBody>
          <a:bodyPr wrap="square" rtlCol="0">
            <a:spAutoFit/>
          </a:bodyPr>
          <a:lstStyle/>
          <a:p>
            <a:r>
              <a:rPr lang="en-US" b="1" u="sng" dirty="0">
                <a:solidFill>
                  <a:srgbClr val="C00000"/>
                </a:solidFill>
              </a:rPr>
              <a:t>Disadvantages</a:t>
            </a:r>
          </a:p>
        </p:txBody>
      </p:sp>
      <mc:AlternateContent xmlns:mc="http://schemas.openxmlformats.org/markup-compatibility/2006" xmlns:a14="http://schemas.microsoft.com/office/drawing/2010/main">
        <mc:Choice Requires="a14">
          <p:sp>
            <p:nvSpPr>
              <p:cNvPr id="38" name="CasellaDiTesto 37">
                <a:extLst>
                  <a:ext uri="{FF2B5EF4-FFF2-40B4-BE49-F238E27FC236}">
                    <a16:creationId xmlns:a16="http://schemas.microsoft.com/office/drawing/2014/main" id="{23E8886D-027C-4712-BE1E-D409C48BADA4}"/>
                  </a:ext>
                </a:extLst>
              </p:cNvPr>
              <p:cNvSpPr txBox="1"/>
              <p:nvPr/>
            </p:nvSpPr>
            <p:spPr>
              <a:xfrm>
                <a:off x="4775858" y="2697452"/>
                <a:ext cx="4558641"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a:t>Smaller iris causes a stronger </a:t>
                </a:r>
                <a:r>
                  <a:rPr lang="en-US" sz="1400" b="1" dirty="0"/>
                  <a:t>collective interaction</a:t>
                </a:r>
              </a:p>
              <a:p>
                <a:pPr marL="285750" indent="-285750">
                  <a:buFont typeface="Arial" panose="020B0604020202020204" pitchFamily="34" charset="0"/>
                  <a:buChar char="•"/>
                </a:pPr>
                <a:r>
                  <a:rPr lang="en-US" sz="1400" b="1" dirty="0" err="1"/>
                  <a:t>Wakefields</a:t>
                </a:r>
                <a:r>
                  <a:rPr lang="en-US" sz="1400" dirty="0"/>
                  <a:t>: parasitic fields excited by moving charges, diffracted by the surrounding environment and acting back on the beam itself</a:t>
                </a:r>
              </a:p>
              <a:p>
                <a:pPr marL="285750" indent="-285750">
                  <a:buFont typeface="Arial" panose="020B0604020202020204" pitchFamily="34" charset="0"/>
                  <a:buChar char="•"/>
                </a:pPr>
                <a:r>
                  <a:rPr lang="en-US" sz="1400" dirty="0"/>
                  <a:t>Main effects are due to the transverse </a:t>
                </a:r>
                <a:r>
                  <a:rPr lang="en-US" sz="1400" b="1" dirty="0"/>
                  <a:t>dipole</a:t>
                </a:r>
                <a:r>
                  <a:rPr lang="en-US" sz="1400" dirty="0"/>
                  <a:t> interaction arising from off-axis particles</a:t>
                </a:r>
              </a:p>
              <a:p>
                <a:pPr marL="742950" lvl="1" indent="-285750">
                  <a:buFont typeface="Wingdings" panose="05000000000000000000" pitchFamily="2" charset="2"/>
                  <a:buChar char="q"/>
                </a:pPr>
                <a:r>
                  <a:rPr lang="en-US" sz="1400" dirty="0"/>
                  <a:t>Dipole wake-function per unit-length in </a:t>
                </a:r>
                <a:r>
                  <a:rPr lang="en-US" sz="1400" i="1" dirty="0"/>
                  <a:t>periodic accelerating structures</a:t>
                </a:r>
                <a:r>
                  <a:rPr lang="en-US" sz="1400" dirty="0"/>
                  <a:t>: diffraction theory and K. Bane’s formula</a:t>
                </a:r>
              </a:p>
              <a:p>
                <a:pPr marL="742950" lvl="1" indent="-285750">
                  <a:buFont typeface="Wingdings" panose="05000000000000000000" pitchFamily="2" charset="2"/>
                  <a:buChar char="q"/>
                </a:pPr>
                <a:r>
                  <a:rPr lang="en-US" sz="1400" dirty="0"/>
                  <a:t>The strength scales as </a:t>
                </a:r>
                <a14:m>
                  <m:oMath xmlns:m="http://schemas.openxmlformats.org/officeDocument/2006/math">
                    <m:sSup>
                      <m:sSupPr>
                        <m:ctrlPr>
                          <a:rPr lang="it-IT" sz="1400" i="1">
                            <a:latin typeface="Cambria Math" panose="02040503050406030204" pitchFamily="18" charset="0"/>
                          </a:rPr>
                        </m:ctrlPr>
                      </m:sSupPr>
                      <m:e>
                        <m:r>
                          <a:rPr lang="it-IT" sz="1400" i="1">
                            <a:latin typeface="Cambria Math" panose="02040503050406030204" pitchFamily="18" charset="0"/>
                          </a:rPr>
                          <m:t>𝑎</m:t>
                        </m:r>
                      </m:e>
                      <m:sup>
                        <m:r>
                          <a:rPr lang="it-IT" sz="1400" i="1">
                            <a:latin typeface="Cambria Math" panose="02040503050406030204" pitchFamily="18" charset="0"/>
                          </a:rPr>
                          <m:t>−3</m:t>
                        </m:r>
                      </m:sup>
                    </m:sSup>
                  </m:oMath>
                </a14:m>
                <a:r>
                  <a:rPr lang="en-US" sz="1400" dirty="0"/>
                  <a:t> (</a:t>
                </a:r>
                <a14:m>
                  <m:oMath xmlns:m="http://schemas.openxmlformats.org/officeDocument/2006/math">
                    <m:r>
                      <a:rPr lang="it-IT" sz="1400" b="0" i="1" dirty="0" smtClean="0">
                        <a:latin typeface="Cambria Math" panose="02040503050406030204" pitchFamily="18" charset="0"/>
                      </a:rPr>
                      <m:t>𝑎</m:t>
                    </m:r>
                  </m:oMath>
                </a14:m>
                <a:r>
                  <a:rPr lang="en-US" sz="1400" dirty="0"/>
                  <a:t> being the </a:t>
                </a:r>
                <a:r>
                  <a:rPr lang="en-US" sz="1400" i="1" dirty="0"/>
                  <a:t>iris radius</a:t>
                </a:r>
                <a:r>
                  <a:rPr lang="en-US" sz="1400" dirty="0"/>
                  <a:t>)</a:t>
                </a:r>
              </a:p>
            </p:txBody>
          </p:sp>
        </mc:Choice>
        <mc:Fallback xmlns="">
          <p:sp>
            <p:nvSpPr>
              <p:cNvPr id="38" name="CasellaDiTesto 37">
                <a:extLst>
                  <a:ext uri="{FF2B5EF4-FFF2-40B4-BE49-F238E27FC236}">
                    <a16:creationId xmlns:a16="http://schemas.microsoft.com/office/drawing/2014/main" id="{23E8886D-027C-4712-BE1E-D409C48BADA4}"/>
                  </a:ext>
                </a:extLst>
              </p:cNvPr>
              <p:cNvSpPr txBox="1">
                <a:spLocks noRot="1" noChangeAspect="1" noMove="1" noResize="1" noEditPoints="1" noAdjustHandles="1" noChangeArrowheads="1" noChangeShapeType="1" noTextEdit="1"/>
              </p:cNvSpPr>
              <p:nvPr/>
            </p:nvSpPr>
            <p:spPr>
              <a:xfrm>
                <a:off x="4775858" y="2697452"/>
                <a:ext cx="4558641" cy="2246769"/>
              </a:xfrm>
              <a:prstGeom prst="rect">
                <a:avLst/>
              </a:prstGeom>
              <a:blipFill>
                <a:blip r:embed="rId9"/>
                <a:stretch>
                  <a:fillRect l="-134" t="-271" r="-1070" b="-2168"/>
                </a:stretch>
              </a:blipFill>
            </p:spPr>
            <p:txBody>
              <a:bodyPr/>
              <a:lstStyle/>
              <a:p>
                <a:r>
                  <a:rPr lang="en-US">
                    <a:noFill/>
                  </a:rPr>
                  <a:t> </a:t>
                </a:r>
              </a:p>
            </p:txBody>
          </p:sp>
        </mc:Fallback>
      </mc:AlternateContent>
      <p:cxnSp>
        <p:nvCxnSpPr>
          <p:cNvPr id="42" name="Connettore diritto 41">
            <a:extLst>
              <a:ext uri="{FF2B5EF4-FFF2-40B4-BE49-F238E27FC236}">
                <a16:creationId xmlns:a16="http://schemas.microsoft.com/office/drawing/2014/main" id="{42F61930-5413-4F71-A1C4-ED6B60322C02}"/>
              </a:ext>
            </a:extLst>
          </p:cNvPr>
          <p:cNvCxnSpPr>
            <a:cxnSpLocks/>
          </p:cNvCxnSpPr>
          <p:nvPr/>
        </p:nvCxnSpPr>
        <p:spPr>
          <a:xfrm>
            <a:off x="4590535" y="2426244"/>
            <a:ext cx="0" cy="4315109"/>
          </a:xfrm>
          <a:prstGeom prst="line">
            <a:avLst/>
          </a:prstGeom>
          <a:ln w="38100">
            <a:solidFill>
              <a:srgbClr val="00B050"/>
            </a:solidFill>
          </a:ln>
        </p:spPr>
        <p:style>
          <a:lnRef idx="1">
            <a:schemeClr val="accent3"/>
          </a:lnRef>
          <a:fillRef idx="0">
            <a:schemeClr val="accent3"/>
          </a:fillRef>
          <a:effectRef idx="0">
            <a:schemeClr val="accent3"/>
          </a:effectRef>
          <a:fontRef idx="minor">
            <a:schemeClr val="tx1"/>
          </a:fontRef>
        </p:style>
      </p:cxnSp>
      <p:grpSp>
        <p:nvGrpSpPr>
          <p:cNvPr id="43" name="Gruppo 42">
            <a:extLst>
              <a:ext uri="{FF2B5EF4-FFF2-40B4-BE49-F238E27FC236}">
                <a16:creationId xmlns:a16="http://schemas.microsoft.com/office/drawing/2014/main" id="{9266CE83-C842-4FB1-B6C2-EA41DC30E0F7}"/>
              </a:ext>
            </a:extLst>
          </p:cNvPr>
          <p:cNvGrpSpPr/>
          <p:nvPr/>
        </p:nvGrpSpPr>
        <p:grpSpPr>
          <a:xfrm>
            <a:off x="9689990" y="3360097"/>
            <a:ext cx="1918095" cy="1304339"/>
            <a:chOff x="-270642" y="2491260"/>
            <a:chExt cx="1918095" cy="1304339"/>
          </a:xfrm>
        </p:grpSpPr>
        <p:pic>
          <p:nvPicPr>
            <p:cNvPr id="44" name="Immagine 43">
              <a:extLst>
                <a:ext uri="{FF2B5EF4-FFF2-40B4-BE49-F238E27FC236}">
                  <a16:creationId xmlns:a16="http://schemas.microsoft.com/office/drawing/2014/main" id="{39BD4064-BD64-47F4-B99F-100B5880D012}"/>
                </a:ext>
              </a:extLst>
            </p:cNvPr>
            <p:cNvPicPr>
              <a:picLocks noChangeAspect="1"/>
            </p:cNvPicPr>
            <p:nvPr/>
          </p:nvPicPr>
          <p:blipFill>
            <a:blip r:embed="rId10"/>
            <a:stretch>
              <a:fillRect/>
            </a:stretch>
          </p:blipFill>
          <p:spPr>
            <a:xfrm>
              <a:off x="-270642" y="3379810"/>
              <a:ext cx="1918095" cy="415789"/>
            </a:xfrm>
            <a:prstGeom prst="rect">
              <a:avLst/>
            </a:prstGeom>
            <a:ln w="38100">
              <a:noFill/>
            </a:ln>
          </p:spPr>
        </p:pic>
        <p:pic>
          <p:nvPicPr>
            <p:cNvPr id="45" name="Immagine 44">
              <a:extLst>
                <a:ext uri="{FF2B5EF4-FFF2-40B4-BE49-F238E27FC236}">
                  <a16:creationId xmlns:a16="http://schemas.microsoft.com/office/drawing/2014/main" id="{1D023268-72AE-42EB-A88D-A7FAD073275D}"/>
                </a:ext>
              </a:extLst>
            </p:cNvPr>
            <p:cNvPicPr>
              <a:picLocks noChangeAspect="1"/>
            </p:cNvPicPr>
            <p:nvPr/>
          </p:nvPicPr>
          <p:blipFill>
            <a:blip r:embed="rId11"/>
            <a:stretch>
              <a:fillRect/>
            </a:stretch>
          </p:blipFill>
          <p:spPr>
            <a:xfrm>
              <a:off x="-222625" y="2491260"/>
              <a:ext cx="1147711" cy="925690"/>
            </a:xfrm>
            <a:prstGeom prst="rect">
              <a:avLst/>
            </a:prstGeom>
          </p:spPr>
        </p:pic>
      </p:grpSp>
      <p:pic>
        <p:nvPicPr>
          <p:cNvPr id="46" name="Immagine 45">
            <a:extLst>
              <a:ext uri="{FF2B5EF4-FFF2-40B4-BE49-F238E27FC236}">
                <a16:creationId xmlns:a16="http://schemas.microsoft.com/office/drawing/2014/main" id="{4A1035E6-62D6-4544-8644-8316B1C0CE82}"/>
              </a:ext>
            </a:extLst>
          </p:cNvPr>
          <p:cNvPicPr>
            <a:picLocks noChangeAspect="1"/>
          </p:cNvPicPr>
          <p:nvPr/>
        </p:nvPicPr>
        <p:blipFill>
          <a:blip r:embed="rId12"/>
          <a:stretch>
            <a:fillRect/>
          </a:stretch>
        </p:blipFill>
        <p:spPr>
          <a:xfrm>
            <a:off x="4991313" y="6367440"/>
            <a:ext cx="2515755" cy="393791"/>
          </a:xfrm>
          <a:prstGeom prst="rect">
            <a:avLst/>
          </a:prstGeom>
        </p:spPr>
      </p:pic>
      <p:grpSp>
        <p:nvGrpSpPr>
          <p:cNvPr id="56" name="Gruppo 55">
            <a:extLst>
              <a:ext uri="{FF2B5EF4-FFF2-40B4-BE49-F238E27FC236}">
                <a16:creationId xmlns:a16="http://schemas.microsoft.com/office/drawing/2014/main" id="{99386D88-F78D-4944-91BA-D47E643A9A2E}"/>
              </a:ext>
            </a:extLst>
          </p:cNvPr>
          <p:cNvGrpSpPr/>
          <p:nvPr/>
        </p:nvGrpSpPr>
        <p:grpSpPr>
          <a:xfrm>
            <a:off x="176039" y="4650689"/>
            <a:ext cx="2022034" cy="442356"/>
            <a:chOff x="192440" y="4571505"/>
            <a:chExt cx="2022034" cy="442356"/>
          </a:xfrm>
        </p:grpSpPr>
        <p:pic>
          <p:nvPicPr>
            <p:cNvPr id="49" name="Immagine 48">
              <a:extLst>
                <a:ext uri="{FF2B5EF4-FFF2-40B4-BE49-F238E27FC236}">
                  <a16:creationId xmlns:a16="http://schemas.microsoft.com/office/drawing/2014/main" id="{A42EC523-5270-4F2B-A9AB-5A39360D8B33}"/>
                </a:ext>
              </a:extLst>
            </p:cNvPr>
            <p:cNvPicPr>
              <a:picLocks noChangeAspect="1"/>
            </p:cNvPicPr>
            <p:nvPr/>
          </p:nvPicPr>
          <p:blipFill>
            <a:blip r:embed="rId13"/>
            <a:stretch>
              <a:fillRect/>
            </a:stretch>
          </p:blipFill>
          <p:spPr>
            <a:xfrm>
              <a:off x="657551" y="4571505"/>
              <a:ext cx="1556923" cy="442356"/>
            </a:xfrm>
            <a:prstGeom prst="rect">
              <a:avLst/>
            </a:prstGeom>
          </p:spPr>
        </p:pic>
        <p:sp>
          <p:nvSpPr>
            <p:cNvPr id="51" name="CasellaDiTesto 50">
              <a:extLst>
                <a:ext uri="{FF2B5EF4-FFF2-40B4-BE49-F238E27FC236}">
                  <a16:creationId xmlns:a16="http://schemas.microsoft.com/office/drawing/2014/main" id="{9C96257E-B0F1-43E4-9703-A6F4B0B3A4F3}"/>
                </a:ext>
              </a:extLst>
            </p:cNvPr>
            <p:cNvSpPr txBox="1"/>
            <p:nvPr/>
          </p:nvSpPr>
          <p:spPr>
            <a:xfrm>
              <a:off x="192440" y="4602022"/>
              <a:ext cx="465111" cy="369332"/>
            </a:xfrm>
            <a:prstGeom prst="rect">
              <a:avLst/>
            </a:prstGeom>
            <a:noFill/>
          </p:spPr>
          <p:txBody>
            <a:bodyPr wrap="square">
              <a:spAutoFit/>
            </a:bodyPr>
            <a:lstStyle/>
            <a:p>
              <a:r>
                <a:rPr lang="en-US" b="1" dirty="0">
                  <a:solidFill>
                    <a:srgbClr val="00B050"/>
                  </a:solidFill>
                </a:rPr>
                <a:t>(a)</a:t>
              </a:r>
              <a:endParaRPr lang="en-US" dirty="0"/>
            </a:p>
          </p:txBody>
        </p:sp>
      </p:grpSp>
      <p:grpSp>
        <p:nvGrpSpPr>
          <p:cNvPr id="57" name="Gruppo 56">
            <a:extLst>
              <a:ext uri="{FF2B5EF4-FFF2-40B4-BE49-F238E27FC236}">
                <a16:creationId xmlns:a16="http://schemas.microsoft.com/office/drawing/2014/main" id="{E0E39E09-FC64-4385-A83A-91C8340DF349}"/>
              </a:ext>
            </a:extLst>
          </p:cNvPr>
          <p:cNvGrpSpPr/>
          <p:nvPr/>
        </p:nvGrpSpPr>
        <p:grpSpPr>
          <a:xfrm>
            <a:off x="177522" y="5151543"/>
            <a:ext cx="3766007" cy="615973"/>
            <a:chOff x="193923" y="5072359"/>
            <a:chExt cx="3766007" cy="615973"/>
          </a:xfrm>
        </p:grpSpPr>
        <p:pic>
          <p:nvPicPr>
            <p:cNvPr id="48" name="Immagine 26">
              <a:extLst>
                <a:ext uri="{FF2B5EF4-FFF2-40B4-BE49-F238E27FC236}">
                  <a16:creationId xmlns:a16="http://schemas.microsoft.com/office/drawing/2014/main" id="{06BF04B7-FD1D-4230-A040-27731A67D22D}"/>
                </a:ext>
              </a:extLst>
            </p:cNvPr>
            <p:cNvPicPr>
              <a:picLocks noChangeAspect="1"/>
            </p:cNvPicPr>
            <p:nvPr/>
          </p:nvPicPr>
          <p:blipFill>
            <a:blip r:embed="rId14"/>
            <a:stretch>
              <a:fillRect/>
            </a:stretch>
          </p:blipFill>
          <p:spPr>
            <a:xfrm>
              <a:off x="656280" y="5072359"/>
              <a:ext cx="3303650" cy="615973"/>
            </a:xfrm>
            <a:prstGeom prst="rect">
              <a:avLst/>
            </a:prstGeom>
          </p:spPr>
        </p:pic>
        <p:sp>
          <p:nvSpPr>
            <p:cNvPr id="52" name="CasellaDiTesto 51">
              <a:extLst>
                <a:ext uri="{FF2B5EF4-FFF2-40B4-BE49-F238E27FC236}">
                  <a16:creationId xmlns:a16="http://schemas.microsoft.com/office/drawing/2014/main" id="{2DE2D26A-9483-4BC7-8683-E550EB3E8C0D}"/>
                </a:ext>
              </a:extLst>
            </p:cNvPr>
            <p:cNvSpPr txBox="1"/>
            <p:nvPr/>
          </p:nvSpPr>
          <p:spPr>
            <a:xfrm>
              <a:off x="193923" y="5201610"/>
              <a:ext cx="465111" cy="369332"/>
            </a:xfrm>
            <a:prstGeom prst="rect">
              <a:avLst/>
            </a:prstGeom>
            <a:noFill/>
          </p:spPr>
          <p:txBody>
            <a:bodyPr wrap="square">
              <a:spAutoFit/>
            </a:bodyPr>
            <a:lstStyle/>
            <a:p>
              <a:r>
                <a:rPr lang="en-US" b="1" dirty="0">
                  <a:solidFill>
                    <a:srgbClr val="00B050"/>
                  </a:solidFill>
                </a:rPr>
                <a:t>(b)</a:t>
              </a:r>
              <a:endParaRPr lang="en-US" dirty="0"/>
            </a:p>
          </p:txBody>
        </p:sp>
      </p:grpSp>
      <p:pic>
        <p:nvPicPr>
          <p:cNvPr id="55" name="Immagine 54">
            <a:extLst>
              <a:ext uri="{FF2B5EF4-FFF2-40B4-BE49-F238E27FC236}">
                <a16:creationId xmlns:a16="http://schemas.microsoft.com/office/drawing/2014/main" id="{55134C01-EF4A-478B-B372-9B822C4F0636}"/>
              </a:ext>
            </a:extLst>
          </p:cNvPr>
          <p:cNvPicPr>
            <a:picLocks noChangeAspect="1"/>
          </p:cNvPicPr>
          <p:nvPr/>
        </p:nvPicPr>
        <p:blipFill>
          <a:blip r:embed="rId15"/>
          <a:stretch>
            <a:fillRect/>
          </a:stretch>
        </p:blipFill>
        <p:spPr>
          <a:xfrm>
            <a:off x="9689990" y="4681206"/>
            <a:ext cx="2366253" cy="1733772"/>
          </a:xfrm>
          <a:prstGeom prst="rect">
            <a:avLst/>
          </a:prstGeom>
        </p:spPr>
      </p:pic>
      <p:pic>
        <p:nvPicPr>
          <p:cNvPr id="47" name="Immagine 46">
            <a:extLst>
              <a:ext uri="{FF2B5EF4-FFF2-40B4-BE49-F238E27FC236}">
                <a16:creationId xmlns:a16="http://schemas.microsoft.com/office/drawing/2014/main" id="{A3040699-4E4D-4484-8D31-3B864C4FDAD5}"/>
              </a:ext>
            </a:extLst>
          </p:cNvPr>
          <p:cNvPicPr>
            <a:picLocks noChangeAspect="1"/>
          </p:cNvPicPr>
          <p:nvPr/>
        </p:nvPicPr>
        <p:blipFill>
          <a:blip r:embed="rId16"/>
          <a:stretch>
            <a:fillRect/>
          </a:stretch>
        </p:blipFill>
        <p:spPr>
          <a:xfrm>
            <a:off x="7676398" y="6350615"/>
            <a:ext cx="2513247" cy="406335"/>
          </a:xfrm>
          <a:prstGeom prst="rect">
            <a:avLst/>
          </a:prstGeom>
        </p:spPr>
      </p:pic>
      <p:grpSp>
        <p:nvGrpSpPr>
          <p:cNvPr id="62" name="Gruppo 61">
            <a:extLst>
              <a:ext uri="{FF2B5EF4-FFF2-40B4-BE49-F238E27FC236}">
                <a16:creationId xmlns:a16="http://schemas.microsoft.com/office/drawing/2014/main" id="{327A8774-BA8C-47AD-9B31-F22DE0175EF8}"/>
              </a:ext>
            </a:extLst>
          </p:cNvPr>
          <p:cNvGrpSpPr/>
          <p:nvPr/>
        </p:nvGrpSpPr>
        <p:grpSpPr>
          <a:xfrm>
            <a:off x="7420828" y="1135864"/>
            <a:ext cx="4373464" cy="1409169"/>
            <a:chOff x="7468953" y="972239"/>
            <a:chExt cx="4373464" cy="1409169"/>
          </a:xfrm>
        </p:grpSpPr>
        <p:pic>
          <p:nvPicPr>
            <p:cNvPr id="59" name="Immagine 58">
              <a:extLst>
                <a:ext uri="{FF2B5EF4-FFF2-40B4-BE49-F238E27FC236}">
                  <a16:creationId xmlns:a16="http://schemas.microsoft.com/office/drawing/2014/main" id="{D3191511-F4A1-4C90-AD2C-CA6079093B1E}"/>
                </a:ext>
              </a:extLst>
            </p:cNvPr>
            <p:cNvPicPr>
              <a:picLocks noChangeAspect="1"/>
            </p:cNvPicPr>
            <p:nvPr/>
          </p:nvPicPr>
          <p:blipFill>
            <a:blip r:embed="rId17"/>
            <a:stretch>
              <a:fillRect/>
            </a:stretch>
          </p:blipFill>
          <p:spPr>
            <a:xfrm>
              <a:off x="7468953" y="1263328"/>
              <a:ext cx="3210535" cy="826990"/>
            </a:xfrm>
            <a:prstGeom prst="rect">
              <a:avLst/>
            </a:prstGeom>
          </p:spPr>
        </p:pic>
        <p:pic>
          <p:nvPicPr>
            <p:cNvPr id="60" name="Immagine 59">
              <a:extLst>
                <a:ext uri="{FF2B5EF4-FFF2-40B4-BE49-F238E27FC236}">
                  <a16:creationId xmlns:a16="http://schemas.microsoft.com/office/drawing/2014/main" id="{C2F6D625-53FA-45C8-AF09-AFA07D83E4C8}"/>
                </a:ext>
              </a:extLst>
            </p:cNvPr>
            <p:cNvPicPr>
              <a:picLocks noChangeAspect="1"/>
            </p:cNvPicPr>
            <p:nvPr/>
          </p:nvPicPr>
          <p:blipFill>
            <a:blip r:embed="rId18"/>
            <a:stretch>
              <a:fillRect/>
            </a:stretch>
          </p:blipFill>
          <p:spPr>
            <a:xfrm>
              <a:off x="10782121" y="972239"/>
              <a:ext cx="1060296" cy="1409169"/>
            </a:xfrm>
            <a:prstGeom prst="rect">
              <a:avLst/>
            </a:prstGeom>
          </p:spPr>
        </p:pic>
        <p:sp>
          <p:nvSpPr>
            <p:cNvPr id="61" name="CasellaDiTesto 60">
              <a:extLst>
                <a:ext uri="{FF2B5EF4-FFF2-40B4-BE49-F238E27FC236}">
                  <a16:creationId xmlns:a16="http://schemas.microsoft.com/office/drawing/2014/main" id="{86F6D140-3C53-4C15-BA27-BC626A230B3C}"/>
                </a:ext>
              </a:extLst>
            </p:cNvPr>
            <p:cNvSpPr txBox="1"/>
            <p:nvPr/>
          </p:nvSpPr>
          <p:spPr>
            <a:xfrm>
              <a:off x="9118261" y="2069405"/>
              <a:ext cx="1727877" cy="307777"/>
            </a:xfrm>
            <a:prstGeom prst="rect">
              <a:avLst/>
            </a:prstGeom>
            <a:noFill/>
          </p:spPr>
          <p:txBody>
            <a:bodyPr wrap="square" rtlCol="0">
              <a:spAutoFit/>
            </a:bodyPr>
            <a:lstStyle/>
            <a:p>
              <a:r>
                <a:rPr lang="en-US" sz="1400" i="1" dirty="0"/>
                <a:t>(Tantawi’s structure)</a:t>
              </a:r>
            </a:p>
          </p:txBody>
        </p:sp>
      </p:grpSp>
      <p:pic>
        <p:nvPicPr>
          <p:cNvPr id="31" name="Immagine 30">
            <a:extLst>
              <a:ext uri="{FF2B5EF4-FFF2-40B4-BE49-F238E27FC236}">
                <a16:creationId xmlns:a16="http://schemas.microsoft.com/office/drawing/2014/main" id="{03E2206C-4427-4CCC-BC07-1ADF1AD49D25}"/>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814804" y="242271"/>
            <a:ext cx="771377" cy="390188"/>
          </a:xfrm>
          <a:prstGeom prst="rect">
            <a:avLst/>
          </a:prstGeom>
        </p:spPr>
      </p:pic>
      <p:pic>
        <p:nvPicPr>
          <p:cNvPr id="32" name="Immagine 31">
            <a:extLst>
              <a:ext uri="{FF2B5EF4-FFF2-40B4-BE49-F238E27FC236}">
                <a16:creationId xmlns:a16="http://schemas.microsoft.com/office/drawing/2014/main" id="{9776EEE9-58E9-4F52-99D2-6F69DD7A479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512" y="67371"/>
            <a:ext cx="630605" cy="739989"/>
          </a:xfrm>
          <a:prstGeom prst="rect">
            <a:avLst/>
          </a:prstGeom>
        </p:spPr>
      </p:pic>
      <p:pic>
        <p:nvPicPr>
          <p:cNvPr id="36" name="Immagine 35">
            <a:extLst>
              <a:ext uri="{FF2B5EF4-FFF2-40B4-BE49-F238E27FC236}">
                <a16:creationId xmlns:a16="http://schemas.microsoft.com/office/drawing/2014/main" id="{33F1737E-164C-463B-A77F-D1BBA12EC61A}"/>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838853" y="300395"/>
            <a:ext cx="845435" cy="272201"/>
          </a:xfrm>
          <a:prstGeom prst="rect">
            <a:avLst/>
          </a:prstGeom>
        </p:spPr>
      </p:pic>
    </p:spTree>
    <p:extLst>
      <p:ext uri="{BB962C8B-B14F-4D97-AF65-F5344CB8AC3E}">
        <p14:creationId xmlns:p14="http://schemas.microsoft.com/office/powerpoint/2010/main" val="355030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917864-7A29-405F-8D2F-DEC36165AE5F}"/>
              </a:ext>
            </a:extLst>
          </p:cNvPr>
          <p:cNvSpPr>
            <a:spLocks noGrp="1"/>
          </p:cNvSpPr>
          <p:nvPr>
            <p:ph type="title"/>
          </p:nvPr>
        </p:nvSpPr>
        <p:spPr/>
        <p:txBody>
          <a:bodyPr/>
          <a:lstStyle/>
          <a:p>
            <a:r>
              <a:rPr lang="en-US" dirty="0"/>
              <a:t>The Code MILES</a:t>
            </a:r>
          </a:p>
        </p:txBody>
      </p:sp>
      <p:sp>
        <p:nvSpPr>
          <p:cNvPr id="10" name="Segnaposto numero diapositiva 9">
            <a:extLst>
              <a:ext uri="{FF2B5EF4-FFF2-40B4-BE49-F238E27FC236}">
                <a16:creationId xmlns:a16="http://schemas.microsoft.com/office/drawing/2014/main" id="{1F0C1773-2C18-4F5D-B27A-F433CA101CA6}"/>
              </a:ext>
            </a:extLst>
          </p:cNvPr>
          <p:cNvSpPr>
            <a:spLocks noGrp="1"/>
          </p:cNvSpPr>
          <p:nvPr>
            <p:ph type="sldNum" sz="quarter" idx="12"/>
          </p:nvPr>
        </p:nvSpPr>
        <p:spPr/>
        <p:txBody>
          <a:bodyPr/>
          <a:lstStyle/>
          <a:p>
            <a:fld id="{1B6D9910-E225-46A3-9BED-ED920682445F}" type="slidenum">
              <a:rPr lang="en-US" smtClean="0"/>
              <a:t>8</a:t>
            </a:fld>
            <a:endParaRPr lang="en-US"/>
          </a:p>
        </p:txBody>
      </p:sp>
      <p:pic>
        <p:nvPicPr>
          <p:cNvPr id="16" name="Immagine 15">
            <a:extLst>
              <a:ext uri="{FF2B5EF4-FFF2-40B4-BE49-F238E27FC236}">
                <a16:creationId xmlns:a16="http://schemas.microsoft.com/office/drawing/2014/main" id="{90FEE27F-7F57-4D46-A3E2-21ECFB91DF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14804" y="242271"/>
            <a:ext cx="771377" cy="390188"/>
          </a:xfrm>
          <a:prstGeom prst="rect">
            <a:avLst/>
          </a:prstGeom>
        </p:spPr>
      </p:pic>
      <p:pic>
        <p:nvPicPr>
          <p:cNvPr id="17" name="Immagine 16">
            <a:extLst>
              <a:ext uri="{FF2B5EF4-FFF2-40B4-BE49-F238E27FC236}">
                <a16:creationId xmlns:a16="http://schemas.microsoft.com/office/drawing/2014/main" id="{AAC046A1-E887-4E07-A2AE-14DFDB8CC6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8853" y="300395"/>
            <a:ext cx="845435" cy="272201"/>
          </a:xfrm>
          <a:prstGeom prst="rect">
            <a:avLst/>
          </a:prstGeom>
        </p:spPr>
      </p:pic>
      <p:pic>
        <p:nvPicPr>
          <p:cNvPr id="18" name="Immagine 17">
            <a:extLst>
              <a:ext uri="{FF2B5EF4-FFF2-40B4-BE49-F238E27FC236}">
                <a16:creationId xmlns:a16="http://schemas.microsoft.com/office/drawing/2014/main" id="{BE6BC288-C96D-4268-8169-C7179BC1B9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12" y="67371"/>
            <a:ext cx="630605" cy="739989"/>
          </a:xfrm>
          <a:prstGeom prst="rect">
            <a:avLst/>
          </a:prstGeom>
        </p:spPr>
      </p:pic>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C65BF3A7-2E2B-43D7-85D0-8CD6C85B51D5}"/>
                  </a:ext>
                </a:extLst>
              </p:cNvPr>
              <p:cNvSpPr txBox="1"/>
              <p:nvPr/>
            </p:nvSpPr>
            <p:spPr>
              <a:xfrm>
                <a:off x="838200" y="1380726"/>
                <a:ext cx="8115300" cy="2031325"/>
              </a:xfrm>
              <a:prstGeom prst="rect">
                <a:avLst/>
              </a:prstGeom>
              <a:noFill/>
            </p:spPr>
            <p:txBody>
              <a:bodyPr wrap="square">
                <a:spAutoFit/>
              </a:bodyPr>
              <a:lstStyle/>
              <a:p>
                <a:r>
                  <a:rPr lang="en-US" b="1" dirty="0">
                    <a:solidFill>
                      <a:srgbClr val="C00000"/>
                    </a:solidFill>
                  </a:rPr>
                  <a:t>Dedicated tracking code</a:t>
                </a:r>
              </a:p>
              <a:p>
                <a:pPr marL="285750" indent="-285750">
                  <a:buFont typeface="Arial" panose="020B0604020202020204" pitchFamily="34" charset="0"/>
                  <a:buChar char="•"/>
                </a:pPr>
                <a:r>
                  <a:rPr lang="en-US" dirty="0"/>
                  <a:t>Motivation to investigate the effects of </a:t>
                </a:r>
                <a:r>
                  <a:rPr lang="en-US" b="1" dirty="0"/>
                  <a:t>transverse </a:t>
                </a:r>
                <a:r>
                  <a:rPr lang="en-US" b="1" dirty="0" err="1"/>
                  <a:t>wakefields</a:t>
                </a:r>
                <a:r>
                  <a:rPr lang="en-US" dirty="0"/>
                  <a:t> in linacs endangering the nominal beam quality</a:t>
                </a:r>
              </a:p>
              <a:p>
                <a:pPr marL="285750" indent="-285750">
                  <a:buFont typeface="Arial" panose="020B0604020202020204" pitchFamily="34" charset="0"/>
                  <a:buChar char="•"/>
                </a:pPr>
                <a:r>
                  <a:rPr lang="en-US" dirty="0"/>
                  <a:t>Use of </a:t>
                </a:r>
                <a:r>
                  <a:rPr lang="en-US" b="1" dirty="0"/>
                  <a:t>simple models</a:t>
                </a:r>
                <a:r>
                  <a:rPr lang="en-US" dirty="0"/>
                  <a:t>: </a:t>
                </a:r>
                <a:r>
                  <a:rPr lang="en-US" i="1" dirty="0"/>
                  <a:t>flexible</a:t>
                </a:r>
                <a:r>
                  <a:rPr lang="en-US" b="1" dirty="0"/>
                  <a:t> </a:t>
                </a:r>
                <a:r>
                  <a:rPr lang="en-US" dirty="0"/>
                  <a:t>and </a:t>
                </a:r>
                <a:r>
                  <a:rPr lang="en-US" i="1" dirty="0"/>
                  <a:t>time-efficient</a:t>
                </a:r>
                <a:r>
                  <a:rPr lang="en-US" b="1" dirty="0"/>
                  <a:t> </a:t>
                </a:r>
                <a:r>
                  <a:rPr lang="en-US" dirty="0"/>
                  <a:t>tool</a:t>
                </a:r>
                <a:r>
                  <a:rPr lang="en-US" b="1" dirty="0"/>
                  <a:t> </a:t>
                </a:r>
                <a:r>
                  <a:rPr lang="en-US" b="1" dirty="0">
                    <a:solidFill>
                      <a:srgbClr val="00B050"/>
                    </a:solidFill>
                  </a:rPr>
                  <a:t>(</a:t>
                </a:r>
                <a14:m>
                  <m:oMath xmlns:m="http://schemas.openxmlformats.org/officeDocument/2006/math">
                    <m:r>
                      <a:rPr lang="en-US" b="1" i="1" dirty="0" smtClean="0">
                        <a:solidFill>
                          <a:srgbClr val="00B050"/>
                        </a:solidFill>
                        <a:latin typeface="Cambria Math" panose="02040503050406030204" pitchFamily="18" charset="0"/>
                        <a:ea typeface="Cambria Math" panose="02040503050406030204" pitchFamily="18" charset="0"/>
                      </a:rPr>
                      <m:t>≲</m:t>
                    </m:r>
                  </m:oMath>
                </a14:m>
                <a:r>
                  <a:rPr lang="en-US" b="1" dirty="0">
                    <a:solidFill>
                      <a:srgbClr val="00B050"/>
                    </a:solidFill>
                  </a:rPr>
                  <a:t> 1 min. typical runtime)</a:t>
                </a:r>
                <a:r>
                  <a:rPr lang="en-US" dirty="0"/>
                  <a:t>: identify potential operation limits for a given machine</a:t>
                </a:r>
              </a:p>
              <a:p>
                <a:pPr marL="285750" indent="-285750">
                  <a:buFont typeface="Arial" panose="020B0604020202020204" pitchFamily="34" charset="0"/>
                  <a:buChar char="•"/>
                </a:pPr>
                <a:r>
                  <a:rPr lang="en-US" dirty="0"/>
                  <a:t> Introduction of </a:t>
                </a:r>
                <a:r>
                  <a:rPr lang="en-US" b="1" dirty="0"/>
                  <a:t>space charge</a:t>
                </a:r>
                <a:r>
                  <a:rPr lang="en-US" dirty="0"/>
                  <a:t> forces through the analytical model for </a:t>
                </a:r>
                <a:r>
                  <a:rPr lang="en-US" i="1" dirty="0"/>
                  <a:t>ellipsoidal</a:t>
                </a:r>
                <a:r>
                  <a:rPr lang="en-US" dirty="0"/>
                  <a:t> distributions</a:t>
                </a:r>
              </a:p>
            </p:txBody>
          </p:sp>
        </mc:Choice>
        <mc:Fallback xmlns="">
          <p:sp>
            <p:nvSpPr>
              <p:cNvPr id="28" name="CasellaDiTesto 27">
                <a:extLst>
                  <a:ext uri="{FF2B5EF4-FFF2-40B4-BE49-F238E27FC236}">
                    <a16:creationId xmlns:a16="http://schemas.microsoft.com/office/drawing/2014/main" id="{C65BF3A7-2E2B-43D7-85D0-8CD6C85B51D5}"/>
                  </a:ext>
                </a:extLst>
              </p:cNvPr>
              <p:cNvSpPr txBox="1">
                <a:spLocks noRot="1" noChangeAspect="1" noMove="1" noResize="1" noEditPoints="1" noAdjustHandles="1" noChangeArrowheads="1" noChangeShapeType="1" noTextEdit="1"/>
              </p:cNvSpPr>
              <p:nvPr/>
            </p:nvSpPr>
            <p:spPr>
              <a:xfrm>
                <a:off x="838200" y="1380726"/>
                <a:ext cx="8115300" cy="2031325"/>
              </a:xfrm>
              <a:prstGeom prst="rect">
                <a:avLst/>
              </a:prstGeom>
              <a:blipFill>
                <a:blip r:embed="rId6"/>
                <a:stretch>
                  <a:fillRect l="-676" t="-1497" b="-3593"/>
                </a:stretch>
              </a:blipFill>
            </p:spPr>
            <p:txBody>
              <a:bodyPr/>
              <a:lstStyle/>
              <a:p>
                <a:r>
                  <a:rPr lang="en-US">
                    <a:noFill/>
                  </a:rPr>
                  <a:t> </a:t>
                </a:r>
              </a:p>
            </p:txBody>
          </p:sp>
        </mc:Fallback>
      </mc:AlternateContent>
      <p:sp>
        <p:nvSpPr>
          <p:cNvPr id="29" name="CasellaDiTesto 28">
            <a:extLst>
              <a:ext uri="{FF2B5EF4-FFF2-40B4-BE49-F238E27FC236}">
                <a16:creationId xmlns:a16="http://schemas.microsoft.com/office/drawing/2014/main" id="{CBE5F000-32CE-4148-B82C-4F7CB471098F}"/>
              </a:ext>
            </a:extLst>
          </p:cNvPr>
          <p:cNvSpPr txBox="1"/>
          <p:nvPr/>
        </p:nvSpPr>
        <p:spPr>
          <a:xfrm>
            <a:off x="814804" y="3449754"/>
            <a:ext cx="10789119" cy="523220"/>
          </a:xfrm>
          <a:prstGeom prst="rect">
            <a:avLst/>
          </a:prstGeom>
          <a:noFill/>
        </p:spPr>
        <p:txBody>
          <a:bodyPr wrap="square" rtlCol="0">
            <a:spAutoFit/>
          </a:bodyPr>
          <a:lstStyle/>
          <a:p>
            <a:r>
              <a:rPr lang="en-US" sz="2800" b="1" dirty="0">
                <a:solidFill>
                  <a:srgbClr val="C00000"/>
                </a:solidFill>
              </a:rPr>
              <a:t>MILES</a:t>
            </a:r>
            <a:r>
              <a:rPr lang="en-US" sz="2800" b="1" dirty="0"/>
              <a:t> =</a:t>
            </a:r>
            <a:r>
              <a:rPr lang="en-US" sz="2800" b="1" dirty="0">
                <a:solidFill>
                  <a:srgbClr val="C00000"/>
                </a:solidFill>
              </a:rPr>
              <a:t> M</a:t>
            </a:r>
            <a:r>
              <a:rPr lang="en-US" sz="2800" b="1" dirty="0"/>
              <a:t>odeling</a:t>
            </a:r>
            <a:r>
              <a:rPr lang="en-US" sz="2800" b="1" dirty="0">
                <a:solidFill>
                  <a:srgbClr val="C00000"/>
                </a:solidFill>
              </a:rPr>
              <a:t> I</a:t>
            </a:r>
            <a:r>
              <a:rPr lang="en-US" sz="2800" b="1" dirty="0"/>
              <a:t>nstabilities</a:t>
            </a:r>
            <a:r>
              <a:rPr lang="en-US" sz="2800" b="1" dirty="0">
                <a:solidFill>
                  <a:srgbClr val="C00000"/>
                </a:solidFill>
              </a:rPr>
              <a:t> </a:t>
            </a:r>
            <a:r>
              <a:rPr lang="en-US" sz="2800" b="1" dirty="0"/>
              <a:t>in </a:t>
            </a:r>
            <a:r>
              <a:rPr lang="en-US" sz="2800" b="1" dirty="0" err="1">
                <a:solidFill>
                  <a:srgbClr val="C00000"/>
                </a:solidFill>
              </a:rPr>
              <a:t>L</a:t>
            </a:r>
            <a:r>
              <a:rPr lang="en-US" sz="2800" b="1" dirty="0" err="1"/>
              <a:t>inacs</a:t>
            </a:r>
            <a:r>
              <a:rPr lang="en-US" sz="2800" b="1" dirty="0">
                <a:solidFill>
                  <a:srgbClr val="C00000"/>
                </a:solidFill>
              </a:rPr>
              <a:t> </a:t>
            </a:r>
            <a:r>
              <a:rPr lang="en-US" sz="2800" b="1" dirty="0"/>
              <a:t>with</a:t>
            </a:r>
            <a:r>
              <a:rPr lang="en-US" sz="2800" b="1" dirty="0">
                <a:solidFill>
                  <a:srgbClr val="C00000"/>
                </a:solidFill>
              </a:rPr>
              <a:t> E</a:t>
            </a:r>
            <a:r>
              <a:rPr lang="en-US" sz="2800" b="1" dirty="0"/>
              <a:t>llipsoidal</a:t>
            </a:r>
            <a:r>
              <a:rPr lang="en-US" sz="2800" b="1" dirty="0">
                <a:solidFill>
                  <a:srgbClr val="C00000"/>
                </a:solidFill>
              </a:rPr>
              <a:t> S</a:t>
            </a:r>
            <a:r>
              <a:rPr lang="en-US" sz="2800" b="1" dirty="0"/>
              <a:t>pace charge</a:t>
            </a:r>
          </a:p>
        </p:txBody>
      </p:sp>
      <p:grpSp>
        <p:nvGrpSpPr>
          <p:cNvPr id="30" name="Group 5">
            <a:extLst>
              <a:ext uri="{FF2B5EF4-FFF2-40B4-BE49-F238E27FC236}">
                <a16:creationId xmlns:a16="http://schemas.microsoft.com/office/drawing/2014/main" id="{1578EA2F-E41F-449D-A40C-C15F55EFA5DE}"/>
              </a:ext>
            </a:extLst>
          </p:cNvPr>
          <p:cNvGrpSpPr/>
          <p:nvPr/>
        </p:nvGrpSpPr>
        <p:grpSpPr>
          <a:xfrm>
            <a:off x="9245467" y="1806921"/>
            <a:ext cx="2108333" cy="1572283"/>
            <a:chOff x="8792387" y="2836248"/>
            <a:chExt cx="2108333" cy="1572283"/>
          </a:xfrm>
        </p:grpSpPr>
        <p:sp>
          <p:nvSpPr>
            <p:cNvPr id="31" name="Rectangle 3">
              <a:extLst>
                <a:ext uri="{FF2B5EF4-FFF2-40B4-BE49-F238E27FC236}">
                  <a16:creationId xmlns:a16="http://schemas.microsoft.com/office/drawing/2014/main" id="{196939E6-341D-4D70-9755-80908F1ADF29}"/>
                </a:ext>
              </a:extLst>
            </p:cNvPr>
            <p:cNvSpPr/>
            <p:nvPr/>
          </p:nvSpPr>
          <p:spPr>
            <a:xfrm>
              <a:off x="8792387" y="3977644"/>
              <a:ext cx="2108333" cy="430887"/>
            </a:xfrm>
            <a:prstGeom prst="rect">
              <a:avLst/>
            </a:prstGeom>
          </p:spPr>
          <p:txBody>
            <a:bodyPr wrap="square">
              <a:spAutoFit/>
            </a:bodyPr>
            <a:lstStyle/>
            <a:p>
              <a:r>
                <a:rPr lang="en-US" sz="1100" dirty="0">
                  <a:solidFill>
                    <a:srgbClr val="202122"/>
                  </a:solidFill>
                  <a:latin typeface="Arial" panose="020B0604020202020204" pitchFamily="34" charset="0"/>
                </a:rPr>
                <a:t>Miles Davis (May 26, 1926 – September 28, 1991) </a:t>
              </a:r>
              <a:endParaRPr lang="en-US" sz="1100" dirty="0"/>
            </a:p>
          </p:txBody>
        </p:sp>
        <p:pic>
          <p:nvPicPr>
            <p:cNvPr id="32" name="Picture 4">
              <a:extLst>
                <a:ext uri="{FF2B5EF4-FFF2-40B4-BE49-F238E27FC236}">
                  <a16:creationId xmlns:a16="http://schemas.microsoft.com/office/drawing/2014/main" id="{95562B41-3F85-4DBE-9CB0-3ADF4DC148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6855" y="2836248"/>
              <a:ext cx="1606687" cy="1140327"/>
            </a:xfrm>
            <a:prstGeom prst="rect">
              <a:avLst/>
            </a:prstGeom>
          </p:spPr>
        </p:pic>
      </p:grpSp>
      <p:sp>
        <p:nvSpPr>
          <p:cNvPr id="15" name="CasellaDiTesto 14">
            <a:extLst>
              <a:ext uri="{FF2B5EF4-FFF2-40B4-BE49-F238E27FC236}">
                <a16:creationId xmlns:a16="http://schemas.microsoft.com/office/drawing/2014/main" id="{649260E3-407A-4E4E-BEF7-1242B1CEDEAC}"/>
              </a:ext>
            </a:extLst>
          </p:cNvPr>
          <p:cNvSpPr txBox="1"/>
          <p:nvPr/>
        </p:nvSpPr>
        <p:spPr>
          <a:xfrm>
            <a:off x="838200" y="4186313"/>
            <a:ext cx="6739467" cy="1754326"/>
          </a:xfrm>
          <a:prstGeom prst="rect">
            <a:avLst/>
          </a:prstGeom>
          <a:noFill/>
        </p:spPr>
        <p:txBody>
          <a:bodyPr wrap="square" rtlCol="0">
            <a:spAutoFit/>
          </a:bodyPr>
          <a:lstStyle/>
          <a:p>
            <a:r>
              <a:rPr lang="en-US" b="1" dirty="0">
                <a:solidFill>
                  <a:srgbClr val="C00000"/>
                </a:solidFill>
              </a:rPr>
              <a:t>Speed vs accuracy compromise</a:t>
            </a:r>
            <a:endParaRPr lang="en-US" dirty="0">
              <a:solidFill>
                <a:srgbClr val="C00000"/>
              </a:solidFill>
            </a:endParaRPr>
          </a:p>
          <a:p>
            <a:pPr marL="285750" indent="-285750">
              <a:buFont typeface="Arial" panose="020B0604020202020204" pitchFamily="34" charset="0"/>
              <a:buChar char="•"/>
            </a:pPr>
            <a:r>
              <a:rPr lang="en-US" dirty="0"/>
              <a:t>Simplified models for the beam dynamics may reduce the </a:t>
            </a:r>
            <a:r>
              <a:rPr lang="en-US" b="1" dirty="0"/>
              <a:t>accuracy</a:t>
            </a:r>
          </a:p>
          <a:p>
            <a:pPr marL="285750" indent="-285750">
              <a:buFont typeface="Arial" panose="020B0604020202020204" pitchFamily="34" charset="0"/>
              <a:buChar char="•"/>
            </a:pPr>
            <a:r>
              <a:rPr lang="en-US" dirty="0"/>
              <a:t>Acceptable results as long as the </a:t>
            </a:r>
            <a:r>
              <a:rPr lang="en-US" b="1" dirty="0"/>
              <a:t>main aspects</a:t>
            </a:r>
            <a:r>
              <a:rPr lang="en-US" dirty="0"/>
              <a:t> of the dynamics are included</a:t>
            </a:r>
          </a:p>
          <a:p>
            <a:pPr marL="285750" indent="-285750">
              <a:buFont typeface="Arial" panose="020B0604020202020204" pitchFamily="34" charset="0"/>
              <a:buChar char="•"/>
            </a:pPr>
            <a:r>
              <a:rPr lang="en-US" dirty="0"/>
              <a:t>Continuous </a:t>
            </a:r>
            <a:r>
              <a:rPr lang="en-US" b="1" dirty="0"/>
              <a:t>benchmark</a:t>
            </a:r>
            <a:r>
              <a:rPr lang="en-US" dirty="0"/>
              <a:t> process: each mechanism included has to be validated (comparison with pre-existent codes and theory)</a:t>
            </a:r>
          </a:p>
        </p:txBody>
      </p:sp>
      <p:sp>
        <p:nvSpPr>
          <p:cNvPr id="22" name="CasellaDiTesto 21">
            <a:extLst>
              <a:ext uri="{FF2B5EF4-FFF2-40B4-BE49-F238E27FC236}">
                <a16:creationId xmlns:a16="http://schemas.microsoft.com/office/drawing/2014/main" id="{564704E1-CE7B-4E38-9D51-173B312E97E2}"/>
              </a:ext>
            </a:extLst>
          </p:cNvPr>
          <p:cNvSpPr txBox="1"/>
          <p:nvPr/>
        </p:nvSpPr>
        <p:spPr>
          <a:xfrm>
            <a:off x="814804" y="6075144"/>
            <a:ext cx="6645826" cy="646331"/>
          </a:xfrm>
          <a:prstGeom prst="rect">
            <a:avLst/>
          </a:prstGeom>
          <a:noFill/>
          <a:ln w="28575">
            <a:solidFill>
              <a:srgbClr val="00B050"/>
            </a:solidFill>
          </a:ln>
        </p:spPr>
        <p:txBody>
          <a:bodyPr wrap="square">
            <a:spAutoFit/>
          </a:bodyPr>
          <a:lstStyle/>
          <a:p>
            <a:r>
              <a:rPr lang="en-US" b="1" i="0" u="sng" dirty="0">
                <a:solidFill>
                  <a:srgbClr val="00B050"/>
                </a:solidFill>
                <a:effectLst/>
              </a:rPr>
              <a:t>Main applications</a:t>
            </a:r>
            <a:r>
              <a:rPr lang="en-US" b="0" i="0" dirty="0">
                <a:effectLst/>
              </a:rPr>
              <a:t>: estimation of short-range dipole </a:t>
            </a:r>
            <a:r>
              <a:rPr lang="en-US" b="0" i="0" dirty="0" err="1">
                <a:effectLst/>
              </a:rPr>
              <a:t>wakefield</a:t>
            </a:r>
            <a:r>
              <a:rPr lang="en-US" b="0" i="0" dirty="0">
                <a:effectLst/>
              </a:rPr>
              <a:t> effects induced by misaligned linac sections and their compensation.</a:t>
            </a:r>
            <a:endParaRPr lang="en-US" dirty="0"/>
          </a:p>
        </p:txBody>
      </p:sp>
      <p:sp>
        <p:nvSpPr>
          <p:cNvPr id="25" name="CasellaDiTesto 24">
            <a:extLst>
              <a:ext uri="{FF2B5EF4-FFF2-40B4-BE49-F238E27FC236}">
                <a16:creationId xmlns:a16="http://schemas.microsoft.com/office/drawing/2014/main" id="{DE4EB5B1-4E76-4032-9B2F-D2FF56EE6331}"/>
              </a:ext>
            </a:extLst>
          </p:cNvPr>
          <p:cNvSpPr txBox="1"/>
          <p:nvPr/>
        </p:nvSpPr>
        <p:spPr>
          <a:xfrm>
            <a:off x="8612702" y="4410791"/>
            <a:ext cx="3202501" cy="738664"/>
          </a:xfrm>
          <a:prstGeom prst="rect">
            <a:avLst/>
          </a:prstGeom>
          <a:noFill/>
          <a:ln w="28575">
            <a:solidFill>
              <a:schemeClr val="accent4"/>
            </a:solidFill>
          </a:ln>
        </p:spPr>
        <p:txBody>
          <a:bodyPr wrap="square">
            <a:spAutoFit/>
          </a:bodyPr>
          <a:lstStyle/>
          <a:p>
            <a:r>
              <a:rPr lang="en-US" sz="1400" b="1" dirty="0">
                <a:solidFill>
                  <a:srgbClr val="00B050"/>
                </a:solidFill>
              </a:rPr>
              <a:t>More information about MILES</a:t>
            </a:r>
            <a:endParaRPr lang="en-US" sz="1400" dirty="0">
              <a:hlinkClick r:id="rId8"/>
            </a:endParaRPr>
          </a:p>
          <a:p>
            <a:pPr marL="285750" indent="-285750">
              <a:buFont typeface="Arial" panose="020B0604020202020204" pitchFamily="34" charset="0"/>
              <a:buChar char="•"/>
            </a:pPr>
            <a:r>
              <a:rPr lang="en-US" sz="1400" dirty="0"/>
              <a:t>From UC-XFEL workshop</a:t>
            </a:r>
            <a:r>
              <a:rPr lang="en-US" sz="1400" b="1" dirty="0">
                <a:solidFill>
                  <a:srgbClr val="00B050"/>
                </a:solidFill>
              </a:rPr>
              <a:t>: </a:t>
            </a:r>
            <a:r>
              <a:rPr lang="en-US" sz="1400" dirty="0">
                <a:hlinkClick r:id="rId8"/>
              </a:rPr>
              <a:t>Talk</a:t>
            </a:r>
            <a:r>
              <a:rPr lang="en-US" sz="1400" dirty="0"/>
              <a:t>, </a:t>
            </a:r>
            <a:r>
              <a:rPr lang="en-US" sz="1400" dirty="0">
                <a:hlinkClick r:id="rId9"/>
              </a:rPr>
              <a:t>Slides</a:t>
            </a:r>
            <a:endParaRPr lang="en-US" sz="1400" dirty="0"/>
          </a:p>
          <a:p>
            <a:pPr marL="285750" indent="-285750">
              <a:buFont typeface="Arial" panose="020B0604020202020204" pitchFamily="34" charset="0"/>
              <a:buChar char="•"/>
            </a:pPr>
            <a:r>
              <a:rPr lang="en-US" sz="1400" dirty="0"/>
              <a:t>From IPAC 2021</a:t>
            </a:r>
            <a:r>
              <a:rPr lang="en-US" sz="1400" b="1" dirty="0">
                <a:solidFill>
                  <a:srgbClr val="00B050"/>
                </a:solidFill>
              </a:rPr>
              <a:t>: </a:t>
            </a:r>
            <a:r>
              <a:rPr lang="en-US" sz="1400" dirty="0">
                <a:hlinkClick r:id="rId10"/>
              </a:rPr>
              <a:t>Paper</a:t>
            </a:r>
            <a:endParaRPr lang="en-US" sz="1400" dirty="0"/>
          </a:p>
        </p:txBody>
      </p:sp>
      <p:pic>
        <p:nvPicPr>
          <p:cNvPr id="26" name="Immagine 25">
            <a:extLst>
              <a:ext uri="{FF2B5EF4-FFF2-40B4-BE49-F238E27FC236}">
                <a16:creationId xmlns:a16="http://schemas.microsoft.com/office/drawing/2014/main" id="{B8BAFB19-8C4A-4CFB-813D-1B16DB9DFEF8}"/>
              </a:ext>
            </a:extLst>
          </p:cNvPr>
          <p:cNvPicPr>
            <a:picLocks noChangeAspect="1"/>
          </p:cNvPicPr>
          <p:nvPr/>
        </p:nvPicPr>
        <p:blipFill>
          <a:blip r:embed="rId11"/>
          <a:stretch>
            <a:fillRect/>
          </a:stretch>
        </p:blipFill>
        <p:spPr>
          <a:xfrm>
            <a:off x="8622925" y="3930855"/>
            <a:ext cx="3332612" cy="408801"/>
          </a:xfrm>
          <a:prstGeom prst="rect">
            <a:avLst/>
          </a:prstGeom>
        </p:spPr>
      </p:pic>
    </p:spTree>
    <p:extLst>
      <p:ext uri="{BB962C8B-B14F-4D97-AF65-F5344CB8AC3E}">
        <p14:creationId xmlns:p14="http://schemas.microsoft.com/office/powerpoint/2010/main" val="123072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P spid="22" grpId="0" animBg="1"/>
      <p:bldP spid="25" grpId="0" animBg="1"/>
    </p:bldLst>
  </p:timing>
  <p:extLst>
    <p:ext uri="{3A86A75C-4F4B-4683-9AE1-C65F6400EC91}">
      <p14:laserTraceLst xmlns:p14="http://schemas.microsoft.com/office/powerpoint/2010/main">
        <p14:tracePtLst>
          <p14:tracePt t="2244" x="2686050" y="3587750"/>
          <p14:tracePt t="2709" x="2686050" y="3581400"/>
          <p14:tracePt t="2715" x="2686050" y="3575050"/>
          <p14:tracePt t="2723" x="2686050" y="3562350"/>
          <p14:tracePt t="2731" x="2673350" y="3543300"/>
          <p14:tracePt t="2747" x="2667000" y="3517900"/>
          <p14:tracePt t="2764" x="2660650" y="3492500"/>
          <p14:tracePt t="2781" x="2660650" y="3448050"/>
          <p14:tracePt t="2798" x="2654300" y="3416300"/>
          <p14:tracePt t="2813" x="2654300" y="3371850"/>
          <p14:tracePt t="2830" x="2647950" y="3346450"/>
          <p14:tracePt t="2847" x="2641600" y="3314700"/>
          <p14:tracePt t="2864" x="2641600" y="3238500"/>
          <p14:tracePt t="2880" x="2635250" y="3136900"/>
          <p14:tracePt t="2897" x="2622550" y="3048000"/>
          <p14:tracePt t="2913" x="2622550" y="2971800"/>
          <p14:tracePt t="2931" x="2622550" y="2889250"/>
          <p14:tracePt t="2947" x="2622550" y="2838450"/>
          <p14:tracePt t="2963" x="2622550" y="2781300"/>
          <p14:tracePt t="2980" x="2622550" y="2724150"/>
          <p14:tracePt t="2997" x="2622550" y="2679700"/>
          <p14:tracePt t="3013" x="2622550" y="2616200"/>
          <p14:tracePt t="3030" x="2622550" y="2584450"/>
          <p14:tracePt t="3046" x="2622550" y="2565400"/>
          <p14:tracePt t="3063" x="2641600" y="2527300"/>
          <p14:tracePt t="3080" x="2647950" y="2501900"/>
          <p14:tracePt t="3097" x="2667000" y="2438400"/>
          <p14:tracePt t="3113" x="2673350" y="2406650"/>
          <p14:tracePt t="3130" x="2686050" y="2368550"/>
          <p14:tracePt t="3148" x="2692400" y="2330450"/>
          <p14:tracePt t="3155" x="2698750" y="2330450"/>
          <p14:tracePt t="3163" x="2698750" y="2317750"/>
          <p14:tracePt t="3181" x="2705100" y="2305050"/>
          <p14:tracePt t="3196" x="2711450" y="2292350"/>
          <p14:tracePt t="3213" x="2711450" y="2286000"/>
          <p14:tracePt t="3230" x="2711450" y="2279650"/>
          <p14:tracePt t="3310" x="2711450" y="2273300"/>
          <p14:tracePt t="3331" x="2711450" y="2266950"/>
          <p14:tracePt t="3352" x="2711450" y="2260600"/>
          <p14:tracePt t="3390" x="2717800" y="2260600"/>
          <p14:tracePt t="3405" x="2717800" y="2254250"/>
          <p14:tracePt t="3422" x="2724150" y="2254250"/>
          <p14:tracePt t="3442" x="2730500" y="2254250"/>
          <p14:tracePt t="3465" x="2736850" y="2254250"/>
          <p14:tracePt t="3494" x="2743200" y="2254250"/>
          <p14:tracePt t="3518" x="2749550" y="2254250"/>
          <p14:tracePt t="3541" x="2749550" y="2247900"/>
          <p14:tracePt t="3563" x="2755900" y="2247900"/>
          <p14:tracePt t="3586" x="2762250" y="2247900"/>
          <p14:tracePt t="3609" x="2768600" y="2241550"/>
          <p14:tracePt t="3615" x="2774950" y="2241550"/>
          <p14:tracePt t="3629" x="2781300" y="2241550"/>
          <p14:tracePt t="3646" x="2787650" y="2235200"/>
          <p14:tracePt t="3663" x="2800350" y="2228850"/>
          <p14:tracePt t="3696" x="2813050" y="2216150"/>
          <p14:tracePt t="3713" x="2825750" y="2216150"/>
          <p14:tracePt t="3729" x="2825750" y="2209800"/>
          <p14:tracePt t="3747" x="2851150" y="2184400"/>
          <p14:tracePt t="3763" x="2870200" y="2171700"/>
          <p14:tracePt t="3779" x="2889250" y="2165350"/>
          <p14:tracePt t="3796" x="2921000" y="2152650"/>
          <p14:tracePt t="3815" x="2959100" y="2139950"/>
          <p14:tracePt t="3829" x="2984500" y="2133600"/>
          <p14:tracePt t="3846" x="3009900" y="2133600"/>
          <p14:tracePt t="3863" x="3028950" y="2127250"/>
          <p14:tracePt t="3880" x="3048000" y="2127250"/>
          <p14:tracePt t="3896" x="3086100" y="2120900"/>
          <p14:tracePt t="3913" x="3130550" y="2120900"/>
          <p14:tracePt t="3929" x="3162300" y="2120900"/>
          <p14:tracePt t="3946" x="3175000" y="2120900"/>
          <p14:tracePt t="3964" x="3200400" y="2120900"/>
          <p14:tracePt t="3980" x="3219450" y="2120900"/>
          <p14:tracePt t="3996" x="3225800" y="2120900"/>
          <p14:tracePt t="4013" x="3232150" y="2120900"/>
          <p14:tracePt t="4071" x="3238500" y="2120900"/>
          <p14:tracePt t="4078" x="3244850" y="2120900"/>
          <p14:tracePt t="4093" x="3251200" y="2120900"/>
          <p14:tracePt t="4100" x="3257550" y="2120900"/>
          <p14:tracePt t="4113" x="3263900" y="2120900"/>
          <p14:tracePt t="4130" x="3295650" y="2139950"/>
          <p14:tracePt t="4146" x="3333750" y="2152650"/>
          <p14:tracePt t="4153" x="3352800" y="2165350"/>
          <p14:tracePt t="4162" x="3365500" y="2171700"/>
          <p14:tracePt t="4180" x="3422650" y="2197100"/>
          <p14:tracePt t="4196" x="3448050" y="2203450"/>
          <p14:tracePt t="4212" x="3460750" y="2216150"/>
          <p14:tracePt t="4229" x="3479800" y="2222500"/>
          <p14:tracePt t="4246" x="3498850" y="2228850"/>
          <p14:tracePt t="4263" x="3511550" y="2235200"/>
          <p14:tracePt t="4279" x="3530600" y="2241550"/>
          <p14:tracePt t="4296" x="3543300" y="2254250"/>
          <p14:tracePt t="4312" x="3568700" y="2266950"/>
          <p14:tracePt t="4331" x="3600450" y="2292350"/>
          <p14:tracePt t="4346" x="3625850" y="2311400"/>
          <p14:tracePt t="4362" x="3644900" y="2343150"/>
          <p14:tracePt t="4379" x="3683000" y="2381250"/>
          <p14:tracePt t="4395" x="3708400" y="2425700"/>
          <p14:tracePt t="4412" x="3733800" y="2470150"/>
          <p14:tracePt t="4429" x="3759200" y="2501900"/>
          <p14:tracePt t="4446" x="3765550" y="2527300"/>
          <p14:tracePt t="4462" x="3778250" y="2559050"/>
          <p14:tracePt t="4480" x="3797300" y="2609850"/>
          <p14:tracePt t="4496" x="3810000" y="2647950"/>
          <p14:tracePt t="4512" x="3822700" y="2686050"/>
          <p14:tracePt t="4529" x="3835400" y="2711450"/>
          <p14:tracePt t="4545" x="3841750" y="2736850"/>
          <p14:tracePt t="4562" x="3841750" y="2749550"/>
          <p14:tracePt t="4580" x="3854450" y="2781300"/>
          <p14:tracePt t="4595" x="3860800" y="2800350"/>
          <p14:tracePt t="4612" x="3867150" y="2813050"/>
          <p14:tracePt t="4629" x="3873500" y="2838450"/>
          <p14:tracePt t="4645" x="3873500" y="2863850"/>
          <p14:tracePt t="4662" x="3879850" y="2889250"/>
          <p14:tracePt t="4679" x="3879850" y="2914650"/>
          <p14:tracePt t="4697" x="3879850" y="2946400"/>
          <p14:tracePt t="4712" x="3879850" y="2971800"/>
          <p14:tracePt t="4729" x="3879850" y="2990850"/>
          <p14:tracePt t="4746" x="3879850" y="3009900"/>
          <p14:tracePt t="4762" x="3879850" y="3022600"/>
          <p14:tracePt t="4779" x="3879850" y="3041650"/>
          <p14:tracePt t="4796" x="3879850" y="3048000"/>
          <p14:tracePt t="4812" x="3873500" y="3054350"/>
          <p14:tracePt t="4846" x="3867150" y="3060700"/>
          <p14:tracePt t="4862" x="3860800" y="3067050"/>
          <p14:tracePt t="4879" x="3860800" y="3073400"/>
          <p14:tracePt t="4895" x="3854450" y="3073400"/>
          <p14:tracePt t="4912" x="3848100" y="3086100"/>
          <p14:tracePt t="4929" x="3841750" y="3086100"/>
          <p14:tracePt t="4945" x="3835400" y="3092450"/>
          <p14:tracePt t="4979" x="3822700" y="3098800"/>
          <p14:tracePt t="4997" x="3810000" y="3111500"/>
          <p14:tracePt t="5012" x="3803650" y="3117850"/>
          <p14:tracePt t="5028" x="3790950" y="3130550"/>
          <p14:tracePt t="5045" x="3778250" y="3130550"/>
          <p14:tracePt t="5062" x="3759200" y="3136900"/>
          <p14:tracePt t="5079" x="3733800" y="3143250"/>
          <p14:tracePt t="5095" x="3721100" y="3149600"/>
          <p14:tracePt t="5112" x="3702050" y="3155950"/>
          <p14:tracePt t="5128" x="3683000" y="3155950"/>
          <p14:tracePt t="5145" x="3663950" y="3162300"/>
          <p14:tracePt t="5153" x="3657600" y="3162300"/>
          <p14:tracePt t="5164" x="3651250" y="3162300"/>
          <p14:tracePt t="5178" x="3632200" y="3162300"/>
          <p14:tracePt t="5195" x="3606800" y="3162300"/>
          <p14:tracePt t="5212" x="3600450" y="3162300"/>
          <p14:tracePt t="5228" x="3581400" y="3162300"/>
          <p14:tracePt t="5246" x="3549650" y="3162300"/>
          <p14:tracePt t="5261" x="3536950" y="3162300"/>
          <p14:tracePt t="5278" x="3517900" y="3162300"/>
          <p14:tracePt t="5295" x="3492500" y="3162300"/>
          <p14:tracePt t="5311" x="3479800" y="3162300"/>
          <p14:tracePt t="5328" x="3467100" y="3162300"/>
          <p14:tracePt t="5345" x="3448050" y="3155950"/>
          <p14:tracePt t="5363" x="3429000" y="3149600"/>
          <p14:tracePt t="5378" x="3409950" y="3143250"/>
          <p14:tracePt t="5395" x="3390900" y="3136900"/>
          <p14:tracePt t="5411" x="3384550" y="3130550"/>
          <p14:tracePt t="5428" x="3365500" y="3117850"/>
          <p14:tracePt t="5445" x="3340100" y="3111500"/>
          <p14:tracePt t="5461" x="3308350" y="3105150"/>
          <p14:tracePt t="5478" x="3295650" y="3098800"/>
          <p14:tracePt t="5495" x="3270250" y="3086100"/>
          <p14:tracePt t="5513" x="3219450" y="3073400"/>
          <p14:tracePt t="5528" x="3206750" y="3067050"/>
          <p14:tracePt t="5545" x="3187700" y="3067050"/>
          <p14:tracePt t="5562" x="3168650" y="3054350"/>
          <p14:tracePt t="5578" x="3155950" y="3054350"/>
          <p14:tracePt t="5595" x="3136900" y="3041650"/>
          <p14:tracePt t="5611" x="3111500" y="3028950"/>
          <p14:tracePt t="5628" x="3086100" y="3016250"/>
          <p14:tracePt t="5645" x="3067050" y="2997200"/>
          <p14:tracePt t="5651" x="3054350" y="2990850"/>
          <p14:tracePt t="5662" x="3028950" y="2971800"/>
          <p14:tracePt t="5678" x="2997200" y="2952750"/>
          <p14:tracePt t="5694" x="2959100" y="2933700"/>
          <p14:tracePt t="5712" x="2927350" y="2908300"/>
          <p14:tracePt t="5728" x="2882900" y="2895600"/>
          <p14:tracePt t="5744" x="2832100" y="2876550"/>
          <p14:tracePt t="5761" x="2794000" y="2863850"/>
          <p14:tracePt t="5778" x="2762250" y="2851150"/>
          <p14:tracePt t="5794" x="2711450" y="2825750"/>
          <p14:tracePt t="5812" x="2628900" y="2806700"/>
          <p14:tracePt t="5828" x="2578100" y="2794000"/>
          <p14:tracePt t="5844" x="2533650" y="2774950"/>
          <p14:tracePt t="5861" x="2489200" y="2768600"/>
          <p14:tracePt t="5879" x="2444750" y="2762250"/>
          <p14:tracePt t="5894" x="2419350" y="2755900"/>
          <p14:tracePt t="5911" x="2387600" y="2749550"/>
          <p14:tracePt t="5928" x="2355850" y="2749550"/>
          <p14:tracePt t="5944" x="2330450" y="2749550"/>
          <p14:tracePt t="5962" x="2292350" y="2749550"/>
          <p14:tracePt t="5977" x="2266950" y="2749550"/>
          <p14:tracePt t="5994" x="2241550" y="2749550"/>
          <p14:tracePt t="6011" x="2228850" y="2749550"/>
          <p14:tracePt t="6029" x="2203450" y="2749550"/>
          <p14:tracePt t="6044" x="2184400" y="2749550"/>
          <p14:tracePt t="6061" x="2178050" y="2755900"/>
          <p14:tracePt t="6078" x="2171700" y="2762250"/>
          <p14:tracePt t="6094" x="2159000" y="2768600"/>
          <p14:tracePt t="6111" x="2146300" y="2774950"/>
          <p14:tracePt t="6127" x="2139950" y="2774950"/>
          <p14:tracePt t="6144" x="2127250" y="2781300"/>
          <p14:tracePt t="6152" x="2120900" y="2787650"/>
          <p14:tracePt t="6161" x="2114550" y="2800350"/>
          <p14:tracePt t="6179" x="2095500" y="2819400"/>
          <p14:tracePt t="6194" x="2089150" y="2825750"/>
          <p14:tracePt t="6211" x="2076450" y="2844800"/>
          <p14:tracePt t="6228" x="2063750" y="2863850"/>
          <p14:tracePt t="6244" x="2057400" y="2876550"/>
          <p14:tracePt t="6261" x="2044700" y="2889250"/>
          <p14:tracePt t="6277" x="2032000" y="2921000"/>
          <p14:tracePt t="6294" x="2025650" y="2940050"/>
          <p14:tracePt t="6311" x="2012950" y="2952750"/>
          <p14:tracePt t="6328" x="2006600" y="2978150"/>
          <p14:tracePt t="6344" x="2000250" y="3003550"/>
          <p14:tracePt t="6361" x="2000250" y="3022600"/>
          <p14:tracePt t="6378" x="2000250" y="3041650"/>
          <p14:tracePt t="6395" x="2000250" y="3060700"/>
          <p14:tracePt t="6411" x="2000250" y="3111500"/>
          <p14:tracePt t="6427" x="2000250" y="3136900"/>
          <p14:tracePt t="6444" x="2000250" y="3168650"/>
          <p14:tracePt t="6461" x="2012950" y="3194050"/>
          <p14:tracePt t="6478" x="2025650" y="3251200"/>
          <p14:tracePt t="6494" x="2032000" y="3276600"/>
          <p14:tracePt t="6510" x="2044700" y="3302000"/>
          <p14:tracePt t="6527" x="2044700" y="3321050"/>
          <p14:tracePt t="6545" x="2057400" y="3340100"/>
          <p14:tracePt t="6560" x="2063750" y="3359150"/>
          <p14:tracePt t="6577" x="2070100" y="3371850"/>
          <p14:tracePt t="6594" x="2076450" y="3384550"/>
          <p14:tracePt t="6614" x="2082800" y="3409950"/>
          <p14:tracePt t="6628" x="2089150" y="3422650"/>
          <p14:tracePt t="6644" x="2095500" y="3429000"/>
          <p14:tracePt t="6660" x="2095500" y="3441700"/>
          <p14:tracePt t="6677" x="2101850" y="3454400"/>
          <p14:tracePt t="6695" x="2108200" y="3467100"/>
          <p14:tracePt t="6710" x="2120900" y="3479800"/>
          <p14:tracePt t="6727" x="2127250" y="3486150"/>
          <p14:tracePt t="6744" x="2127250" y="3498850"/>
          <p14:tracePt t="6760" x="2139950" y="3505200"/>
          <p14:tracePt t="6777" x="2152650" y="3517900"/>
          <p14:tracePt t="6794" x="2165350" y="3530600"/>
          <p14:tracePt t="6811" x="2165350" y="3536950"/>
          <p14:tracePt t="6827" x="2178050" y="3549650"/>
          <p14:tracePt t="6844" x="2197100" y="3556000"/>
          <p14:tracePt t="6860" x="2209800" y="3568700"/>
          <p14:tracePt t="6877" x="2228850" y="3575050"/>
          <p14:tracePt t="6894" x="2247900" y="3581400"/>
          <p14:tracePt t="6912" x="2279650" y="3594100"/>
          <p14:tracePt t="6927" x="2298700" y="3600450"/>
          <p14:tracePt t="6943" x="2311400" y="3606800"/>
          <p14:tracePt t="6960" x="2330450" y="3613150"/>
          <p14:tracePt t="6977" x="2355850" y="3613150"/>
          <p14:tracePt t="6994" x="2406650" y="3619500"/>
          <p14:tracePt t="7010" x="2457450" y="3619500"/>
          <p14:tracePt t="7027" x="2508250" y="3619500"/>
          <p14:tracePt t="7043" x="2546350" y="3619500"/>
          <p14:tracePt t="7061" x="2622550" y="3619500"/>
          <p14:tracePt t="7077" x="2679700" y="3625850"/>
          <p14:tracePt t="7093" x="2736850" y="3632200"/>
          <p14:tracePt t="7110" x="2787650" y="3638550"/>
          <p14:tracePt t="7127" x="2832100" y="3644900"/>
          <p14:tracePt t="7144" x="2863850" y="3657600"/>
          <p14:tracePt t="7149" x="2876550" y="3663950"/>
          <p14:tracePt t="7160" x="2901950" y="3670300"/>
          <p14:tracePt t="7176" x="2927350" y="3676650"/>
          <p14:tracePt t="7193" x="2971800" y="3689350"/>
          <p14:tracePt t="7211" x="3048000" y="3714750"/>
          <p14:tracePt t="7226" x="3105150" y="3746500"/>
          <p14:tracePt t="7243" x="3136900" y="3765550"/>
          <p14:tracePt t="7260" x="3168650" y="3790950"/>
          <p14:tracePt t="7276" x="3194050" y="3816350"/>
          <p14:tracePt t="7293" x="3213100" y="3835400"/>
          <p14:tracePt t="7310" x="3251200" y="3873500"/>
          <p14:tracePt t="7326" x="3276600" y="3905250"/>
          <p14:tracePt t="7343" x="3314700" y="3930650"/>
          <p14:tracePt t="7361" x="3352800" y="3962400"/>
          <p14:tracePt t="7376" x="3378200" y="3981450"/>
          <p14:tracePt t="7393" x="3403600" y="4000500"/>
          <p14:tracePt t="7410" x="3435350" y="4013200"/>
          <p14:tracePt t="7426" x="3460750" y="4032250"/>
          <p14:tracePt t="7444" x="3486150" y="4038600"/>
          <p14:tracePt t="7461" x="3511550" y="4044950"/>
          <p14:tracePt t="7476" x="3536950" y="4044950"/>
          <p14:tracePt t="7494" x="3575050" y="4064000"/>
          <p14:tracePt t="7510" x="3733800" y="4095750"/>
          <p14:tracePt t="7526" x="3829050" y="4102100"/>
          <p14:tracePt t="7543" x="3924300" y="4114800"/>
          <p14:tracePt t="7560" x="4025900" y="4121150"/>
          <p14:tracePt t="7578" x="4222750" y="4140200"/>
          <p14:tracePt t="7593" x="4298950" y="4140200"/>
          <p14:tracePt t="7610" x="4368800" y="4146550"/>
          <p14:tracePt t="7626" x="4425950" y="4146550"/>
          <p14:tracePt t="7643" x="4476750" y="4146550"/>
          <p14:tracePt t="7649" x="4495800" y="4146550"/>
          <p14:tracePt t="7661" x="4527550" y="4146550"/>
          <p14:tracePt t="7677" x="4540250" y="4146550"/>
          <p14:tracePt t="7693" x="4552950" y="4140200"/>
          <p14:tracePt t="7710" x="4552950" y="4133850"/>
          <p14:tracePt t="7726" x="4552950" y="4127500"/>
          <p14:tracePt t="11421" x="4540250" y="4127500"/>
          <p14:tracePt t="11426" x="4514850" y="4127500"/>
          <p14:tracePt t="11440" x="4451350" y="4127500"/>
          <p14:tracePt t="11456" x="4273550" y="4127500"/>
          <p14:tracePt t="11473" x="4095750" y="4114800"/>
          <p14:tracePt t="11489" x="3937000" y="4095750"/>
          <p14:tracePt t="11506" x="3683000" y="4089400"/>
          <p14:tracePt t="11523" x="3568700" y="4089400"/>
          <p14:tracePt t="11540" x="3486150" y="4089400"/>
          <p14:tracePt t="11556" x="3409950" y="4089400"/>
          <p14:tracePt t="11573" x="3346450" y="4089400"/>
          <p14:tracePt t="11589" x="3232150" y="4102100"/>
          <p14:tracePt t="11606" x="3162300" y="4121150"/>
          <p14:tracePt t="11623" x="3105150" y="4133850"/>
          <p14:tracePt t="11641" x="3028950" y="4165600"/>
          <p14:tracePt t="11656" x="2990850" y="4171950"/>
          <p14:tracePt t="11673" x="2946400" y="4184650"/>
          <p14:tracePt t="11690" x="2908300" y="4191000"/>
          <p14:tracePt t="11706" x="2857500" y="4210050"/>
          <p14:tracePt t="11723" x="2806700" y="4222750"/>
          <p14:tracePt t="11740" x="2724150" y="4248150"/>
          <p14:tracePt t="11756" x="2686050" y="4267200"/>
          <p14:tracePt t="11773" x="2654300" y="4286250"/>
          <p14:tracePt t="11791" x="2616200" y="4298950"/>
          <p14:tracePt t="11806" x="2603500" y="4305300"/>
          <p14:tracePt t="11823" x="2590800" y="4305300"/>
          <p14:tracePt t="11840" x="2578100" y="4311650"/>
          <p14:tracePt t="11856" x="2578100" y="4318000"/>
          <p14:tracePt t="11873" x="2565400" y="4330700"/>
          <p14:tracePt t="11890" x="2559050" y="4330700"/>
          <p14:tracePt t="11943" x="2559050" y="4337050"/>
          <p14:tracePt t="11965" x="2559050" y="4343400"/>
          <p14:tracePt t="12040" x="2559050" y="4349750"/>
          <p14:tracePt t="12085" x="2559050" y="4356100"/>
          <p14:tracePt t="12115" x="2559050" y="4362450"/>
          <p14:tracePt t="12144" x="2559050" y="4368800"/>
          <p14:tracePt t="12160" x="2565400" y="4368800"/>
          <p14:tracePt t="12167" x="2565400" y="4375150"/>
          <p14:tracePt t="12174" x="2571750" y="4375150"/>
          <p14:tracePt t="12189" x="2571750" y="4381500"/>
          <p14:tracePt t="12206" x="2584450" y="4381500"/>
          <p14:tracePt t="12223" x="2597150" y="4381500"/>
          <p14:tracePt t="12240" x="2616200" y="4394200"/>
          <p14:tracePt t="12256" x="2628900" y="4400550"/>
          <p14:tracePt t="12272" x="2647950" y="4413250"/>
          <p14:tracePt t="12289" x="2667000" y="4419600"/>
          <p14:tracePt t="12307" x="2686050" y="4432300"/>
          <p14:tracePt t="12322" x="2705100" y="4445000"/>
          <p14:tracePt t="12339" x="2730500" y="4464050"/>
          <p14:tracePt t="12357" x="2762250" y="4495800"/>
          <p14:tracePt t="12372" x="2825750" y="4533900"/>
          <p14:tracePt t="12389" x="2914650" y="4584700"/>
          <p14:tracePt t="12406" x="2965450" y="4616450"/>
          <p14:tracePt t="12422" x="3016250" y="4635500"/>
          <p14:tracePt t="12439" x="3067050" y="4667250"/>
          <p14:tracePt t="12456" x="3263900" y="4762500"/>
          <p14:tracePt t="12472" x="3397250" y="4813300"/>
          <p14:tracePt t="12489" x="3498850" y="4870450"/>
          <p14:tracePt t="12505" x="3657600" y="4914900"/>
          <p14:tracePt t="12522" x="3911600" y="5010150"/>
          <p14:tracePt t="12539" x="4248150" y="5099050"/>
          <p14:tracePt t="12555" x="4533900" y="5168900"/>
          <p14:tracePt t="12572" x="4749800" y="5213350"/>
          <p14:tracePt t="12589" x="4870450" y="5226050"/>
          <p14:tracePt t="12606" x="5029200" y="5257800"/>
          <p14:tracePt t="12622" x="5130800" y="5257800"/>
          <p14:tracePt t="12639" x="5245100" y="5257800"/>
          <p14:tracePt t="12645" x="5302250" y="5257800"/>
          <p14:tracePt t="12656" x="5340350" y="5257800"/>
          <p14:tracePt t="12673" x="5403850" y="5245100"/>
          <p14:tracePt t="12689" x="5454650" y="5232400"/>
          <p14:tracePt t="12705" x="5480050" y="5226050"/>
          <p14:tracePt t="12722" x="5505450" y="5213350"/>
          <p14:tracePt t="12739" x="5543550" y="5194300"/>
          <p14:tracePt t="12756" x="5613400" y="5168900"/>
          <p14:tracePt t="12772" x="5664200" y="5156200"/>
          <p14:tracePt t="12789" x="5715000" y="5149850"/>
          <p14:tracePt t="12805" x="5746750" y="5143500"/>
          <p14:tracePt t="12823" x="5791200" y="5137150"/>
          <p14:tracePt t="12838" x="5816600" y="5130800"/>
          <p14:tracePt t="12856" x="5835650" y="5130800"/>
          <p14:tracePt t="12872" x="5848350" y="5130800"/>
          <p14:tracePt t="12889" x="5861050" y="5130800"/>
          <p14:tracePt t="12906" x="5873750" y="5124450"/>
          <p14:tracePt t="12922" x="5880100" y="5124450"/>
          <p14:tracePt t="12955" x="5886450" y="5124450"/>
          <p14:tracePt t="12972" x="5892800" y="5124450"/>
          <p14:tracePt t="13082" x="5892800" y="5118100"/>
          <p14:tracePt t="13118" x="5892800" y="5111750"/>
          <p14:tracePt t="13380" x="5892800" y="5105400"/>
          <p14:tracePt t="13649" x="5892800" y="5099050"/>
          <p14:tracePt t="13934" x="5892800" y="509270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3AB95A-3E34-4073-8EC6-B3D7C94F70C7}"/>
              </a:ext>
            </a:extLst>
          </p:cNvPr>
          <p:cNvSpPr>
            <a:spLocks noGrp="1"/>
          </p:cNvSpPr>
          <p:nvPr>
            <p:ph type="title"/>
          </p:nvPr>
        </p:nvSpPr>
        <p:spPr/>
        <p:txBody>
          <a:bodyPr/>
          <a:lstStyle/>
          <a:p>
            <a:r>
              <a:rPr lang="en-US" dirty="0"/>
              <a:t>Ellipsoidal Space Charge</a:t>
            </a:r>
          </a:p>
        </p:txBody>
      </p:sp>
      <p:sp>
        <p:nvSpPr>
          <p:cNvPr id="3" name="Segnaposto numero diapositiva 2">
            <a:extLst>
              <a:ext uri="{FF2B5EF4-FFF2-40B4-BE49-F238E27FC236}">
                <a16:creationId xmlns:a16="http://schemas.microsoft.com/office/drawing/2014/main" id="{14390BDC-A0A1-42DC-A2A1-9435E26346C1}"/>
              </a:ext>
            </a:extLst>
          </p:cNvPr>
          <p:cNvSpPr>
            <a:spLocks noGrp="1"/>
          </p:cNvSpPr>
          <p:nvPr>
            <p:ph type="sldNum" sz="quarter" idx="12"/>
          </p:nvPr>
        </p:nvSpPr>
        <p:spPr/>
        <p:txBody>
          <a:bodyPr/>
          <a:lstStyle/>
          <a:p>
            <a:fld id="{B44FA575-3D7D-408B-85CD-8563F185712B}" type="slidenum">
              <a:rPr lang="en-US" smtClean="0">
                <a:solidFill>
                  <a:schemeClr val="tx1"/>
                </a:solidFill>
              </a:rPr>
              <a:t>9</a:t>
            </a:fld>
            <a:endParaRPr lang="en-US">
              <a:solidFill>
                <a:schemeClr val="tx1"/>
              </a:solidFill>
            </a:endParaRPr>
          </a:p>
        </p:txBody>
      </p:sp>
      <p:sp>
        <p:nvSpPr>
          <p:cNvPr id="14" name="CasellaDiTesto 13">
            <a:extLst>
              <a:ext uri="{FF2B5EF4-FFF2-40B4-BE49-F238E27FC236}">
                <a16:creationId xmlns:a16="http://schemas.microsoft.com/office/drawing/2014/main" id="{256E969F-FC7B-4E47-B26F-A84ED21DD5CA}"/>
              </a:ext>
            </a:extLst>
          </p:cNvPr>
          <p:cNvSpPr txBox="1"/>
          <p:nvPr/>
        </p:nvSpPr>
        <p:spPr>
          <a:xfrm>
            <a:off x="154758" y="1482285"/>
            <a:ext cx="7727370" cy="646331"/>
          </a:xfrm>
          <a:prstGeom prst="rect">
            <a:avLst/>
          </a:prstGeom>
          <a:noFill/>
        </p:spPr>
        <p:txBody>
          <a:bodyPr wrap="square" rtlCol="0">
            <a:spAutoFit/>
          </a:bodyPr>
          <a:lstStyle/>
          <a:p>
            <a:pPr marL="285750" indent="-285750">
              <a:buFont typeface="Arial" panose="020B0604020202020204" pitchFamily="34" charset="0"/>
              <a:buChar char="•"/>
            </a:pPr>
            <a:r>
              <a:rPr lang="en-US" dirty="0"/>
              <a:t>After the hybrid gun, the beam exhibits a nearly-</a:t>
            </a:r>
            <a:r>
              <a:rPr lang="en-US" b="1" dirty="0"/>
              <a:t>ellipsoidal</a:t>
            </a:r>
            <a:r>
              <a:rPr lang="en-US" dirty="0"/>
              <a:t> shape which is almost </a:t>
            </a:r>
            <a:r>
              <a:rPr lang="en-US" b="1" dirty="0"/>
              <a:t>uniformly</a:t>
            </a:r>
            <a:r>
              <a:rPr lang="en-US" dirty="0"/>
              <a:t> filled</a:t>
            </a:r>
          </a:p>
        </p:txBody>
      </p:sp>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928BF587-89E1-43B1-A9CD-22A5ED00877F}"/>
                  </a:ext>
                </a:extLst>
              </p:cNvPr>
              <p:cNvSpPr txBox="1"/>
              <p:nvPr/>
            </p:nvSpPr>
            <p:spPr>
              <a:xfrm>
                <a:off x="154758" y="5864741"/>
                <a:ext cx="7591463" cy="646331"/>
              </a:xfrm>
              <a:prstGeom prst="rect">
                <a:avLst/>
              </a:prstGeom>
              <a:noFill/>
            </p:spPr>
            <p:txBody>
              <a:bodyPr wrap="square">
                <a:spAutoFit/>
              </a:bodyPr>
              <a:lstStyle/>
              <a:p>
                <a:pPr marL="285750" indent="-285750">
                  <a:buFont typeface="Arial" panose="020B0604020202020204" pitchFamily="34" charset="0"/>
                  <a:buChar char="•"/>
                </a:pPr>
                <a:r>
                  <a:rPr lang="en-US" dirty="0"/>
                  <a:t>A Lorentz transformation provides the </a:t>
                </a:r>
                <a:r>
                  <a:rPr lang="en-US" b="1" dirty="0"/>
                  <a:t>forces</a:t>
                </a:r>
                <a:r>
                  <a:rPr lang="en-US" dirty="0"/>
                  <a:t> in the laboratory-frame </a:t>
                </a:r>
                <a14:m>
                  <m:oMath xmlns:m="http://schemas.openxmlformats.org/officeDocument/2006/math">
                    <m:r>
                      <a:rPr lang="en-US" b="0" i="1" smtClean="0">
                        <a:latin typeface="Cambria Math" panose="02040503050406030204" pitchFamily="18" charset="0"/>
                      </a:rPr>
                      <m:t>𝐾</m:t>
                    </m:r>
                  </m:oMath>
                </a14:m>
                <a:r>
                  <a:rPr lang="en-US" dirty="0"/>
                  <a:t> which allow to calculate the corresponding change in </a:t>
                </a:r>
                <a:r>
                  <a:rPr lang="en-US" b="1" dirty="0"/>
                  <a:t>momentum</a:t>
                </a:r>
              </a:p>
            </p:txBody>
          </p:sp>
        </mc:Choice>
        <mc:Fallback xmlns="">
          <p:sp>
            <p:nvSpPr>
              <p:cNvPr id="17" name="CasellaDiTesto 16">
                <a:extLst>
                  <a:ext uri="{FF2B5EF4-FFF2-40B4-BE49-F238E27FC236}">
                    <a16:creationId xmlns:a16="http://schemas.microsoft.com/office/drawing/2014/main" id="{928BF587-89E1-43B1-A9CD-22A5ED00877F}"/>
                  </a:ext>
                </a:extLst>
              </p:cNvPr>
              <p:cNvSpPr txBox="1">
                <a:spLocks noRot="1" noChangeAspect="1" noMove="1" noResize="1" noEditPoints="1" noAdjustHandles="1" noChangeArrowheads="1" noChangeShapeType="1" noTextEdit="1"/>
              </p:cNvSpPr>
              <p:nvPr/>
            </p:nvSpPr>
            <p:spPr>
              <a:xfrm>
                <a:off x="154758" y="5864741"/>
                <a:ext cx="7591463" cy="646331"/>
              </a:xfrm>
              <a:prstGeom prst="rect">
                <a:avLst/>
              </a:prstGeom>
              <a:blipFill>
                <a:blip r:embed="rId3"/>
                <a:stretch>
                  <a:fillRect l="-482"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352E1491-F7DC-4D3B-B2DB-FDD722866DAE}"/>
                  </a:ext>
                </a:extLst>
              </p:cNvPr>
              <p:cNvSpPr txBox="1"/>
              <p:nvPr/>
            </p:nvSpPr>
            <p:spPr>
              <a:xfrm>
                <a:off x="154758" y="3120789"/>
                <a:ext cx="7416474" cy="646331"/>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tx1"/>
                    </a:solidFill>
                  </a:rPr>
                  <a:t>The </a:t>
                </a:r>
                <a:r>
                  <a:rPr lang="en-US" b="1" dirty="0">
                    <a:solidFill>
                      <a:schemeClr val="tx1"/>
                    </a:solidFill>
                  </a:rPr>
                  <a:t>electrostatic</a:t>
                </a:r>
                <a:r>
                  <a:rPr lang="en-US" dirty="0">
                    <a:solidFill>
                      <a:schemeClr val="tx1"/>
                    </a:solidFill>
                  </a:rPr>
                  <a:t> </a:t>
                </a:r>
                <a:r>
                  <a:rPr lang="en-US" b="1" dirty="0">
                    <a:solidFill>
                      <a:schemeClr val="tx1"/>
                    </a:solidFill>
                  </a:rPr>
                  <a:t>field</a:t>
                </a:r>
                <a:r>
                  <a:rPr lang="en-US" dirty="0">
                    <a:solidFill>
                      <a:schemeClr val="tx1"/>
                    </a:solidFill>
                  </a:rPr>
                  <a:t> (beam-frame </a:t>
                </a:r>
                <a14:m>
                  <m:oMath xmlns:m="http://schemas.openxmlformats.org/officeDocument/2006/math">
                    <m:sSup>
                      <m:sSupPr>
                        <m:ctrlPr>
                          <a:rPr lang="it-IT" b="0" i="1" smtClean="0">
                            <a:solidFill>
                              <a:schemeClr val="tx1"/>
                            </a:solidFill>
                            <a:latin typeface="Cambria Math" panose="02040503050406030204" pitchFamily="18" charset="0"/>
                          </a:rPr>
                        </m:ctrlPr>
                      </m:sSupPr>
                      <m:e>
                        <m:r>
                          <a:rPr lang="it-IT" b="0" i="1" smtClean="0">
                            <a:solidFill>
                              <a:schemeClr val="tx1"/>
                            </a:solidFill>
                            <a:latin typeface="Cambria Math" panose="02040503050406030204" pitchFamily="18" charset="0"/>
                          </a:rPr>
                          <m:t>𝐾</m:t>
                        </m:r>
                      </m:e>
                      <m:sup>
                        <m:r>
                          <a:rPr lang="it-IT" b="0" i="1" smtClean="0">
                            <a:solidFill>
                              <a:schemeClr val="tx1"/>
                            </a:solidFill>
                            <a:latin typeface="Cambria Math" panose="02040503050406030204" pitchFamily="18" charset="0"/>
                          </a:rPr>
                          <m:t>′</m:t>
                        </m:r>
                      </m:sup>
                    </m:sSup>
                  </m:oMath>
                </a14:m>
                <a:r>
                  <a:rPr lang="en-US" dirty="0">
                    <a:solidFill>
                      <a:schemeClr val="tx1"/>
                    </a:solidFill>
                  </a:rPr>
                  <a:t>) produced by an uniform ellipsoid of charge is known analytically: for a point inside the ellipsoid</a:t>
                </a:r>
              </a:p>
            </p:txBody>
          </p:sp>
        </mc:Choice>
        <mc:Fallback xmlns="">
          <p:sp>
            <p:nvSpPr>
              <p:cNvPr id="18" name="CasellaDiTesto 17">
                <a:extLst>
                  <a:ext uri="{FF2B5EF4-FFF2-40B4-BE49-F238E27FC236}">
                    <a16:creationId xmlns:a16="http://schemas.microsoft.com/office/drawing/2014/main" id="{352E1491-F7DC-4D3B-B2DB-FDD722866DAE}"/>
                  </a:ext>
                </a:extLst>
              </p:cNvPr>
              <p:cNvSpPr txBox="1">
                <a:spLocks noRot="1" noChangeAspect="1" noMove="1" noResize="1" noEditPoints="1" noAdjustHandles="1" noChangeArrowheads="1" noChangeShapeType="1" noTextEdit="1"/>
              </p:cNvSpPr>
              <p:nvPr/>
            </p:nvSpPr>
            <p:spPr>
              <a:xfrm>
                <a:off x="154758" y="3120789"/>
                <a:ext cx="7416474" cy="646331"/>
              </a:xfrm>
              <a:prstGeom prst="rect">
                <a:avLst/>
              </a:prstGeom>
              <a:blipFill>
                <a:blip r:embed="rId4"/>
                <a:stretch>
                  <a:fillRect l="-493" t="-5660" b="-14151"/>
                </a:stretch>
              </a:blipFill>
            </p:spPr>
            <p:txBody>
              <a:bodyPr/>
              <a:lstStyle/>
              <a:p>
                <a:r>
                  <a:rPr lang="en-US">
                    <a:noFill/>
                  </a:rPr>
                  <a:t> </a:t>
                </a:r>
              </a:p>
            </p:txBody>
          </p:sp>
        </mc:Fallback>
      </mc:AlternateContent>
      <p:pic>
        <p:nvPicPr>
          <p:cNvPr id="27" name="Immagine 26">
            <a:extLst>
              <a:ext uri="{FF2B5EF4-FFF2-40B4-BE49-F238E27FC236}">
                <a16:creationId xmlns:a16="http://schemas.microsoft.com/office/drawing/2014/main" id="{C213FFC8-DEE9-424F-99C8-C8263EB229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8853" y="300395"/>
            <a:ext cx="845435" cy="272201"/>
          </a:xfrm>
          <a:prstGeom prst="rect">
            <a:avLst/>
          </a:prstGeom>
        </p:spPr>
      </p:pic>
      <p:pic>
        <p:nvPicPr>
          <p:cNvPr id="28" name="Immagine 27">
            <a:extLst>
              <a:ext uri="{FF2B5EF4-FFF2-40B4-BE49-F238E27FC236}">
                <a16:creationId xmlns:a16="http://schemas.microsoft.com/office/drawing/2014/main" id="{C9083E93-708E-4F4B-9AE8-8434EEAEAE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12" y="67371"/>
            <a:ext cx="630605" cy="739989"/>
          </a:xfrm>
          <a:prstGeom prst="rect">
            <a:avLst/>
          </a:prstGeom>
        </p:spPr>
      </p:pic>
      <p:pic>
        <p:nvPicPr>
          <p:cNvPr id="29" name="Immagine 28">
            <a:extLst>
              <a:ext uri="{FF2B5EF4-FFF2-40B4-BE49-F238E27FC236}">
                <a16:creationId xmlns:a16="http://schemas.microsoft.com/office/drawing/2014/main" id="{D99BD272-6EE4-4AC6-887E-C00E2C6DBE3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14804" y="242271"/>
            <a:ext cx="771377" cy="390188"/>
          </a:xfrm>
          <a:prstGeom prst="rect">
            <a:avLst/>
          </a:prstGeom>
        </p:spPr>
      </p:pic>
      <p:pic>
        <p:nvPicPr>
          <p:cNvPr id="34" name="Immagine 12">
            <a:extLst>
              <a:ext uri="{FF2B5EF4-FFF2-40B4-BE49-F238E27FC236}">
                <a16:creationId xmlns:a16="http://schemas.microsoft.com/office/drawing/2014/main" id="{1A3E7433-143F-4136-9C81-8F3B6FB189B6}"/>
              </a:ext>
            </a:extLst>
          </p:cNvPr>
          <p:cNvPicPr>
            <a:picLocks noChangeAspect="1"/>
          </p:cNvPicPr>
          <p:nvPr/>
        </p:nvPicPr>
        <p:blipFill>
          <a:blip r:embed="rId8"/>
          <a:stretch>
            <a:fillRect/>
          </a:stretch>
        </p:blipFill>
        <p:spPr>
          <a:xfrm>
            <a:off x="4381211" y="1955711"/>
            <a:ext cx="1341124" cy="1082594"/>
          </a:xfrm>
          <a:prstGeom prst="rect">
            <a:avLst/>
          </a:prstGeom>
        </p:spPr>
      </p:pic>
      <p:pic>
        <p:nvPicPr>
          <p:cNvPr id="8" name="Immagine 7">
            <a:extLst>
              <a:ext uri="{FF2B5EF4-FFF2-40B4-BE49-F238E27FC236}">
                <a16:creationId xmlns:a16="http://schemas.microsoft.com/office/drawing/2014/main" id="{7241E7E9-D2EE-409C-91A6-71C7CAC16D12}"/>
              </a:ext>
            </a:extLst>
          </p:cNvPr>
          <p:cNvPicPr>
            <a:picLocks noChangeAspect="1"/>
          </p:cNvPicPr>
          <p:nvPr/>
        </p:nvPicPr>
        <p:blipFill>
          <a:blip r:embed="rId9"/>
          <a:stretch>
            <a:fillRect/>
          </a:stretch>
        </p:blipFill>
        <p:spPr>
          <a:xfrm>
            <a:off x="879297" y="2168782"/>
            <a:ext cx="2581665" cy="733175"/>
          </a:xfrm>
          <a:prstGeom prst="rect">
            <a:avLst/>
          </a:prstGeom>
        </p:spPr>
      </p:pic>
      <p:grpSp>
        <p:nvGrpSpPr>
          <p:cNvPr id="22" name="Gruppo 21">
            <a:extLst>
              <a:ext uri="{FF2B5EF4-FFF2-40B4-BE49-F238E27FC236}">
                <a16:creationId xmlns:a16="http://schemas.microsoft.com/office/drawing/2014/main" id="{4A0B8F3E-3DE8-427B-ABD5-904E82F5CF59}"/>
              </a:ext>
            </a:extLst>
          </p:cNvPr>
          <p:cNvGrpSpPr/>
          <p:nvPr/>
        </p:nvGrpSpPr>
        <p:grpSpPr>
          <a:xfrm>
            <a:off x="8240910" y="1002371"/>
            <a:ext cx="2522351" cy="2252490"/>
            <a:chOff x="7133712" y="1183017"/>
            <a:chExt cx="2522351" cy="2252490"/>
          </a:xfrm>
        </p:grpSpPr>
        <p:pic>
          <p:nvPicPr>
            <p:cNvPr id="16" name="Picture 15"/>
            <p:cNvPicPr>
              <a:picLocks noChangeAspect="1"/>
            </p:cNvPicPr>
            <p:nvPr/>
          </p:nvPicPr>
          <p:blipFill>
            <a:blip r:embed="rId10"/>
            <a:stretch>
              <a:fillRect/>
            </a:stretch>
          </p:blipFill>
          <p:spPr>
            <a:xfrm>
              <a:off x="7133712" y="1457984"/>
              <a:ext cx="2522351" cy="1977523"/>
            </a:xfrm>
            <a:prstGeom prst="rect">
              <a:avLst/>
            </a:prstGeom>
          </p:spPr>
        </p:pic>
        <p:sp>
          <p:nvSpPr>
            <p:cNvPr id="11" name="CasellaDiTesto 10">
              <a:extLst>
                <a:ext uri="{FF2B5EF4-FFF2-40B4-BE49-F238E27FC236}">
                  <a16:creationId xmlns:a16="http://schemas.microsoft.com/office/drawing/2014/main" id="{2D034F28-E889-40D4-A90C-33F2BB895370}"/>
                </a:ext>
              </a:extLst>
            </p:cNvPr>
            <p:cNvSpPr txBox="1"/>
            <p:nvPr/>
          </p:nvSpPr>
          <p:spPr>
            <a:xfrm>
              <a:off x="7632924" y="1183017"/>
              <a:ext cx="1663016" cy="369332"/>
            </a:xfrm>
            <a:prstGeom prst="rect">
              <a:avLst/>
            </a:prstGeom>
            <a:noFill/>
          </p:spPr>
          <p:txBody>
            <a:bodyPr wrap="square" rtlCol="0">
              <a:spAutoFit/>
            </a:bodyPr>
            <a:lstStyle/>
            <a:p>
              <a:r>
                <a:rPr lang="en-US" b="1" dirty="0">
                  <a:solidFill>
                    <a:srgbClr val="C00000"/>
                  </a:solidFill>
                </a:rPr>
                <a:t>Hybrid gun exit</a:t>
              </a:r>
            </a:p>
          </p:txBody>
        </p:sp>
      </p:grpSp>
      <p:pic>
        <p:nvPicPr>
          <p:cNvPr id="19" name="Immagine 18">
            <a:extLst>
              <a:ext uri="{FF2B5EF4-FFF2-40B4-BE49-F238E27FC236}">
                <a16:creationId xmlns:a16="http://schemas.microsoft.com/office/drawing/2014/main" id="{92C64C8E-EAD2-4D56-9D21-7A7374AA23A9}"/>
              </a:ext>
            </a:extLst>
          </p:cNvPr>
          <p:cNvPicPr>
            <a:picLocks noChangeAspect="1"/>
          </p:cNvPicPr>
          <p:nvPr/>
        </p:nvPicPr>
        <p:blipFill>
          <a:blip r:embed="rId11"/>
          <a:stretch>
            <a:fillRect/>
          </a:stretch>
        </p:blipFill>
        <p:spPr>
          <a:xfrm>
            <a:off x="879297" y="3866832"/>
            <a:ext cx="6866924" cy="1167679"/>
          </a:xfrm>
          <a:prstGeom prst="rect">
            <a:avLst/>
          </a:prstGeom>
        </p:spPr>
      </p:pic>
      <p:pic>
        <p:nvPicPr>
          <p:cNvPr id="21" name="Immagine 20">
            <a:extLst>
              <a:ext uri="{FF2B5EF4-FFF2-40B4-BE49-F238E27FC236}">
                <a16:creationId xmlns:a16="http://schemas.microsoft.com/office/drawing/2014/main" id="{80D09E50-494A-42EB-A42E-08C7DB2D8A1D}"/>
              </a:ext>
            </a:extLst>
          </p:cNvPr>
          <p:cNvPicPr>
            <a:picLocks noChangeAspect="1"/>
          </p:cNvPicPr>
          <p:nvPr/>
        </p:nvPicPr>
        <p:blipFill>
          <a:blip r:embed="rId12"/>
          <a:stretch>
            <a:fillRect/>
          </a:stretch>
        </p:blipFill>
        <p:spPr>
          <a:xfrm>
            <a:off x="729660" y="5183262"/>
            <a:ext cx="5554043" cy="500025"/>
          </a:xfrm>
          <a:prstGeom prst="rect">
            <a:avLst/>
          </a:prstGeom>
        </p:spPr>
      </p:pic>
      <p:pic>
        <p:nvPicPr>
          <p:cNvPr id="24" name="Immagine 23">
            <a:extLst>
              <a:ext uri="{FF2B5EF4-FFF2-40B4-BE49-F238E27FC236}">
                <a16:creationId xmlns:a16="http://schemas.microsoft.com/office/drawing/2014/main" id="{F53AF40E-84E8-4A40-94C4-0516FF298EE9}"/>
              </a:ext>
            </a:extLst>
          </p:cNvPr>
          <p:cNvPicPr>
            <a:picLocks noChangeAspect="1"/>
          </p:cNvPicPr>
          <p:nvPr/>
        </p:nvPicPr>
        <p:blipFill>
          <a:blip r:embed="rId13"/>
          <a:stretch>
            <a:fillRect/>
          </a:stretch>
        </p:blipFill>
        <p:spPr>
          <a:xfrm>
            <a:off x="8352286" y="3252520"/>
            <a:ext cx="2653335" cy="442795"/>
          </a:xfrm>
          <a:prstGeom prst="rect">
            <a:avLst/>
          </a:prstGeom>
        </p:spPr>
      </p:pic>
      <p:pic>
        <p:nvPicPr>
          <p:cNvPr id="31" name="Immagine 14">
            <a:extLst>
              <a:ext uri="{FF2B5EF4-FFF2-40B4-BE49-F238E27FC236}">
                <a16:creationId xmlns:a16="http://schemas.microsoft.com/office/drawing/2014/main" id="{9DEB184E-A7D5-4705-AB43-9CEC686C9055}"/>
              </a:ext>
            </a:extLst>
          </p:cNvPr>
          <p:cNvPicPr>
            <a:picLocks noChangeAspect="1"/>
          </p:cNvPicPr>
          <p:nvPr/>
        </p:nvPicPr>
        <p:blipFill rotWithShape="1">
          <a:blip r:embed="rId14"/>
          <a:srcRect r="6572" b="-8491"/>
          <a:stretch/>
        </p:blipFill>
        <p:spPr>
          <a:xfrm>
            <a:off x="6510743" y="5009367"/>
            <a:ext cx="4257213" cy="335088"/>
          </a:xfrm>
          <a:prstGeom prst="rect">
            <a:avLst/>
          </a:prstGeom>
        </p:spPr>
      </p:pic>
      <p:pic>
        <p:nvPicPr>
          <p:cNvPr id="32" name="Picture 31"/>
          <p:cNvPicPr>
            <a:picLocks noChangeAspect="1"/>
          </p:cNvPicPr>
          <p:nvPr/>
        </p:nvPicPr>
        <p:blipFill>
          <a:blip r:embed="rId15"/>
          <a:stretch>
            <a:fillRect/>
          </a:stretch>
        </p:blipFill>
        <p:spPr>
          <a:xfrm>
            <a:off x="6538175" y="5325050"/>
            <a:ext cx="5540756" cy="283582"/>
          </a:xfrm>
          <a:prstGeom prst="rect">
            <a:avLst/>
          </a:prstGeom>
        </p:spPr>
      </p:pic>
      <p:sp>
        <p:nvSpPr>
          <p:cNvPr id="20" name="CasellaDiTesto 19">
            <a:extLst>
              <a:ext uri="{FF2B5EF4-FFF2-40B4-BE49-F238E27FC236}">
                <a16:creationId xmlns:a16="http://schemas.microsoft.com/office/drawing/2014/main" id="{40C9CAB4-4EB3-4FF0-B9BD-924C5B79B52D}"/>
              </a:ext>
            </a:extLst>
          </p:cNvPr>
          <p:cNvSpPr txBox="1"/>
          <p:nvPr/>
        </p:nvSpPr>
        <p:spPr>
          <a:xfrm>
            <a:off x="10762318" y="1350431"/>
            <a:ext cx="1090694" cy="523220"/>
          </a:xfrm>
          <a:prstGeom prst="rect">
            <a:avLst/>
          </a:prstGeom>
          <a:solidFill>
            <a:srgbClr val="FFFF00"/>
          </a:solidFill>
          <a:ln>
            <a:solidFill>
              <a:schemeClr val="tx1"/>
            </a:solidFill>
          </a:ln>
        </p:spPr>
        <p:txBody>
          <a:bodyPr wrap="square" rtlCol="0">
            <a:spAutoFit/>
          </a:bodyPr>
          <a:lstStyle/>
          <a:p>
            <a:r>
              <a:rPr lang="en-US" sz="1400" dirty="0"/>
              <a:t>Courtesy of M. </a:t>
            </a:r>
            <a:r>
              <a:rPr lang="en-US" sz="1400" dirty="0" err="1"/>
              <a:t>Carillo</a:t>
            </a:r>
            <a:endParaRPr lang="en-US" sz="1400" dirty="0"/>
          </a:p>
        </p:txBody>
      </p:sp>
    </p:spTree>
    <p:extLst>
      <p:ext uri="{BB962C8B-B14F-4D97-AF65-F5344CB8AC3E}">
        <p14:creationId xmlns:p14="http://schemas.microsoft.com/office/powerpoint/2010/main" val="84166588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8390</TotalTime>
  <Words>4197</Words>
  <Application>Microsoft Office PowerPoint</Application>
  <PresentationFormat>Widescreen</PresentationFormat>
  <Paragraphs>400</Paragraphs>
  <Slides>26</Slides>
  <Notes>19</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26</vt:i4>
      </vt:variant>
    </vt:vector>
  </HeadingPairs>
  <TitlesOfParts>
    <vt:vector size="35" baseType="lpstr">
      <vt:lpstr>Arial</vt:lpstr>
      <vt:lpstr>Calibri</vt:lpstr>
      <vt:lpstr>Calibri Light</vt:lpstr>
      <vt:lpstr>Cambria Math</vt:lpstr>
      <vt:lpstr>CMR10</vt:lpstr>
      <vt:lpstr>Georgia</vt:lpstr>
      <vt:lpstr>Times New Roman</vt:lpstr>
      <vt:lpstr>Wingdings</vt:lpstr>
      <vt:lpstr>Tema di Office</vt:lpstr>
      <vt:lpstr>BEAM DYNAMICS STUDIES FOR HIGH BRIGHTNESS ELECTRON LINEAR ACCELERATORS</vt:lpstr>
      <vt:lpstr>The Projects of the Collaboration</vt:lpstr>
      <vt:lpstr>The Projects of the Collaboration (2)</vt:lpstr>
      <vt:lpstr>Contents</vt:lpstr>
      <vt:lpstr>High Brightness e^- Beams</vt:lpstr>
      <vt:lpstr>High Brightness e^- Beams (2)</vt:lpstr>
      <vt:lpstr>High Gradient Linac Sections</vt:lpstr>
      <vt:lpstr>The Code MILES</vt:lpstr>
      <vt:lpstr>Ellipsoidal Space Charge</vt:lpstr>
      <vt:lpstr>Ellipsoidal Space Charge (2)</vt:lpstr>
      <vt:lpstr>Random Misalignments</vt:lpstr>
      <vt:lpstr>Trajectory Steering</vt:lpstr>
      <vt:lpstr>One-to-one Steering Algorithm</vt:lpstr>
      <vt:lpstr>“Wake-free” Trajectories</vt:lpstr>
      <vt:lpstr>Conclusions</vt:lpstr>
      <vt:lpstr>Back-up slides</vt:lpstr>
      <vt:lpstr>Introduction and Motivation (2)</vt:lpstr>
      <vt:lpstr>Wakefield Matrix Formalism</vt:lpstr>
      <vt:lpstr>Floquet periodic field in π-mode cavities</vt:lpstr>
      <vt:lpstr>Single Particle Dynamics</vt:lpstr>
      <vt:lpstr>Single Particle Dynamics (2)</vt:lpstr>
      <vt:lpstr>Transverse Optics Benchmark</vt:lpstr>
      <vt:lpstr>Space Charge Benchmark</vt:lpstr>
      <vt:lpstr>Two Section Linac (with space charge)</vt:lpstr>
      <vt:lpstr>Short Range Wakefields - Benchmark</vt:lpstr>
      <vt:lpstr>Misaligned Sections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Beam dynamics studies for high brightness electron linear accelerators</dc:title>
  <dc:creator>Fabio Bosco</dc:creator>
  <cp:lastModifiedBy>Fabio Bosco</cp:lastModifiedBy>
  <cp:revision>130</cp:revision>
  <dcterms:created xsi:type="dcterms:W3CDTF">2021-10-13T07:38:47Z</dcterms:created>
  <dcterms:modified xsi:type="dcterms:W3CDTF">2021-10-29T15:27:55Z</dcterms:modified>
</cp:coreProperties>
</file>