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08" r:id="rId1"/>
    <p:sldMasterId id="2147483648" r:id="rId2"/>
  </p:sldMasterIdLst>
  <p:notesMasterIdLst>
    <p:notesMasterId r:id="rId39"/>
  </p:notesMasterIdLst>
  <p:handoutMasterIdLst>
    <p:handoutMasterId r:id="rId40"/>
  </p:handoutMasterIdLst>
  <p:sldIdLst>
    <p:sldId id="301" r:id="rId3"/>
    <p:sldId id="276" r:id="rId4"/>
    <p:sldId id="302" r:id="rId5"/>
    <p:sldId id="266" r:id="rId6"/>
    <p:sldId id="304" r:id="rId7"/>
    <p:sldId id="303" r:id="rId8"/>
    <p:sldId id="363" r:id="rId9"/>
    <p:sldId id="305" r:id="rId10"/>
    <p:sldId id="312" r:id="rId11"/>
    <p:sldId id="316" r:id="rId12"/>
    <p:sldId id="320" r:id="rId13"/>
    <p:sldId id="323" r:id="rId14"/>
    <p:sldId id="350" r:id="rId15"/>
    <p:sldId id="337" r:id="rId16"/>
    <p:sldId id="352" r:id="rId17"/>
    <p:sldId id="353" r:id="rId18"/>
    <p:sldId id="306" r:id="rId19"/>
    <p:sldId id="354" r:id="rId20"/>
    <p:sldId id="355" r:id="rId21"/>
    <p:sldId id="259" r:id="rId22"/>
    <p:sldId id="267" r:id="rId23"/>
    <p:sldId id="270" r:id="rId24"/>
    <p:sldId id="358" r:id="rId25"/>
    <p:sldId id="361" r:id="rId26"/>
    <p:sldId id="362" r:id="rId27"/>
    <p:sldId id="357" r:id="rId28"/>
    <p:sldId id="307" r:id="rId29"/>
    <p:sldId id="264" r:id="rId30"/>
    <p:sldId id="308" r:id="rId31"/>
    <p:sldId id="309" r:id="rId32"/>
    <p:sldId id="310" r:id="rId33"/>
    <p:sldId id="273" r:id="rId34"/>
    <p:sldId id="277" r:id="rId35"/>
    <p:sldId id="283" r:id="rId36"/>
    <p:sldId id="286" r:id="rId37"/>
    <p:sldId id="311" r:id="rId38"/>
  </p:sldIdLst>
  <p:sldSz cx="12192000" cy="6858000"/>
  <p:notesSz cx="6780213" cy="99107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30213" indent="2063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865188" indent="42863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00163" indent="65088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733550" indent="88900" algn="l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3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242"/>
    <a:srgbClr val="002A48"/>
    <a:srgbClr val="9F601E"/>
    <a:srgbClr val="002F90"/>
    <a:srgbClr val="449DBF"/>
    <a:srgbClr val="418CB4"/>
    <a:srgbClr val="071B48"/>
    <a:srgbClr val="C8FFFF"/>
    <a:srgbClr val="E6FFFF"/>
    <a:srgbClr val="00A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>
      <p:cViewPr>
        <p:scale>
          <a:sx n="91" d="100"/>
          <a:sy n="91" d="100"/>
        </p:scale>
        <p:origin x="278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272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0163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3875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0163" y="9413875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F0D8C2A-36E7-5E48-9E5A-C174B6BD523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2485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0163" y="0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2950"/>
            <a:ext cx="6605587" cy="3716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50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06938"/>
            <a:ext cx="5424487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450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3875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50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0163" y="9413875"/>
            <a:ext cx="293846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B92CD0B-C8D7-3449-B755-3152DE473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34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302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2pPr>
    <a:lvl3pPr marL="8651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3pPr>
    <a:lvl4pPr marL="130016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4pPr>
    <a:lvl5pPr marL="17335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ＭＳ Ｐゴシック" charset="0"/>
        <a:cs typeface="+mn-cs"/>
      </a:defRPr>
    </a:lvl5pPr>
    <a:lvl6pPr marL="2171771" algn="l" defTabSz="86870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06126" algn="l" defTabSz="86870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0479" algn="l" defTabSz="86870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74834" algn="l" defTabSz="868708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920" y="1628800"/>
            <a:ext cx="10364160" cy="14703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761" y="3384344"/>
            <a:ext cx="8534400" cy="1752664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002A48"/>
                </a:solidFill>
              </a:defRPr>
            </a:lvl1pPr>
            <a:lvl2pPr marL="534616" indent="0" algn="ctr">
              <a:buNone/>
              <a:defRPr/>
            </a:lvl2pPr>
            <a:lvl3pPr marL="1069233" indent="0" algn="ctr">
              <a:buNone/>
              <a:defRPr/>
            </a:lvl3pPr>
            <a:lvl4pPr marL="1603849" indent="0" algn="ctr">
              <a:buNone/>
              <a:defRPr/>
            </a:lvl4pPr>
            <a:lvl5pPr marL="2138467" indent="0" algn="ctr">
              <a:buNone/>
              <a:defRPr/>
            </a:lvl5pPr>
            <a:lvl6pPr marL="2673083" indent="0" algn="ctr">
              <a:buNone/>
              <a:defRPr/>
            </a:lvl6pPr>
            <a:lvl7pPr marL="3207700" indent="0" algn="ctr">
              <a:buNone/>
              <a:defRPr/>
            </a:lvl7pPr>
            <a:lvl8pPr marL="3742315" indent="0" algn="ctr">
              <a:buNone/>
              <a:defRPr/>
            </a:lvl8pPr>
            <a:lvl9pPr marL="427693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2624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08058"/>
            <a:ext cx="10363200" cy="2517775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78233"/>
            <a:ext cx="10363200" cy="2517775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FC54D-78C7-BE42-AB63-3015532850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35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40" y="3633502"/>
            <a:ext cx="10362240" cy="1362383"/>
          </a:xfrm>
          <a:noFill/>
        </p:spPr>
        <p:txBody>
          <a:bodyPr anchor="t"/>
          <a:lstStyle>
            <a:lvl1pPr algn="l">
              <a:defRPr sz="4677" b="1" cap="all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40" y="2132856"/>
            <a:ext cx="10362240" cy="1500638"/>
          </a:xfrm>
        </p:spPr>
        <p:txBody>
          <a:bodyPr anchor="b"/>
          <a:lstStyle>
            <a:lvl1pPr marL="0" indent="0">
              <a:buNone/>
              <a:defRPr sz="2339" b="1">
                <a:solidFill>
                  <a:srgbClr val="002A48"/>
                </a:solidFill>
              </a:defRPr>
            </a:lvl1pPr>
            <a:lvl2pPr marL="534616" indent="0">
              <a:buNone/>
              <a:defRPr sz="2092"/>
            </a:lvl2pPr>
            <a:lvl3pPr marL="1069233" indent="0">
              <a:buNone/>
              <a:defRPr sz="1846"/>
            </a:lvl3pPr>
            <a:lvl4pPr marL="1603849" indent="0">
              <a:buNone/>
              <a:defRPr sz="1600"/>
            </a:lvl4pPr>
            <a:lvl5pPr marL="2138467" indent="0">
              <a:buNone/>
              <a:defRPr sz="1600"/>
            </a:lvl5pPr>
            <a:lvl6pPr marL="2673083" indent="0">
              <a:buNone/>
              <a:defRPr sz="1600"/>
            </a:lvl6pPr>
            <a:lvl7pPr marL="3207700" indent="0">
              <a:buNone/>
              <a:defRPr sz="1600"/>
            </a:lvl7pPr>
            <a:lvl8pPr marL="3742315" indent="0">
              <a:buNone/>
              <a:defRPr sz="1600"/>
            </a:lvl8pPr>
            <a:lvl9pPr marL="4276933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674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it-IT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E0EC-9FA3-0444-B5C0-93C5DDC80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it-IT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E0EC-9FA3-0444-B5C0-93C5DDC803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83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925" y="1981648"/>
            <a:ext cx="5089920" cy="4114512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160" y="1981648"/>
            <a:ext cx="5089920" cy="4114512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990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13925" y="642918"/>
            <a:ext cx="5089920" cy="5643602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it-IT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GB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CC293-D6F1-E745-A490-31E206C966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34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913925" y="642918"/>
            <a:ext cx="5089920" cy="5643602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6535622" y="785794"/>
            <a:ext cx="5089920" cy="2500330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4"/>
          </p:nvPr>
        </p:nvSpPr>
        <p:spPr>
          <a:xfrm>
            <a:off x="6535622" y="3500441"/>
            <a:ext cx="5089920" cy="2500330"/>
          </a:xfrm>
        </p:spPr>
        <p:txBody>
          <a:bodyPr/>
          <a:lstStyle>
            <a:lvl1pPr>
              <a:defRPr sz="3323"/>
            </a:lvl1pPr>
            <a:lvl2pPr>
              <a:defRPr sz="2831"/>
            </a:lvl2pPr>
            <a:lvl3pPr>
              <a:defRPr sz="2339"/>
            </a:lvl3pPr>
            <a:lvl4pPr>
              <a:defRPr sz="2092"/>
            </a:lvl4pPr>
            <a:lvl5pPr>
              <a:defRPr sz="2092"/>
            </a:lvl5pPr>
            <a:lvl6pPr>
              <a:defRPr sz="2092"/>
            </a:lvl6pPr>
            <a:lvl7pPr>
              <a:defRPr sz="2092"/>
            </a:lvl7pPr>
            <a:lvl8pPr>
              <a:defRPr sz="2092"/>
            </a:lvl8pPr>
            <a:lvl9pPr>
              <a:defRPr sz="2092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29C4E-933F-F54D-94E7-C428C5FDB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9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it-IT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BEBC4-8C25-424C-8E87-B204D53358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87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83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64677" y="-34924"/>
            <a:ext cx="1052732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577850"/>
            <a:ext cx="10363200" cy="47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76792AF-7D0E-44F2-BCBF-D2AB7C91EA58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5938790"/>
            <a:ext cx="1448002" cy="771633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73C1ACFF-0C0B-41D3-B73F-75DFE0DFEE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504" y="5938790"/>
            <a:ext cx="4372585" cy="771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56" r:id="rId3"/>
  </p:sldLayoutIdLst>
  <p:hf hdr="0"/>
  <p:txStyles>
    <p:titleStyle>
      <a:lvl1pPr algn="ctr" defTabSz="1119610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002A48"/>
          </a:solidFill>
          <a:latin typeface="Calibri"/>
          <a:ea typeface="ＭＳ Ｐゴシック" charset="0"/>
          <a:cs typeface="Calibri"/>
        </a:defRPr>
      </a:lvl1pPr>
      <a:lvl2pPr algn="ctr" defTabSz="1119610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002A48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119610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002A48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119610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002A48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119610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002A48"/>
          </a:solidFill>
          <a:latin typeface="Calibri" charset="0"/>
          <a:ea typeface="ＭＳ Ｐゴシック" charset="0"/>
          <a:cs typeface="ＭＳ Ｐゴシック" charset="0"/>
        </a:defRPr>
      </a:lvl5pPr>
      <a:lvl6pPr marL="534616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6pPr>
      <a:lvl7pPr marL="1069233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7pPr>
      <a:lvl8pPr marL="1603849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8pPr>
      <a:lvl9pPr marL="2138467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9pPr>
    </p:titleStyle>
    <p:bodyStyle>
      <a:lvl1pPr marL="416190" indent="-416190" algn="l" defTabSz="1119610" rtl="0" eaLnBrk="1" fontAlgn="base" hangingPunct="1">
        <a:spcBef>
          <a:spcPct val="20000"/>
        </a:spcBef>
        <a:spcAft>
          <a:spcPct val="0"/>
        </a:spcAft>
        <a:buChar char="•"/>
        <a:defRPr sz="3939">
          <a:solidFill>
            <a:srgbClr val="002A48"/>
          </a:solidFill>
          <a:latin typeface="Calibri"/>
          <a:ea typeface="ＭＳ Ｐゴシック" charset="0"/>
          <a:cs typeface="Calibri"/>
        </a:defRPr>
      </a:lvl1pPr>
      <a:lvl2pPr marL="908585" indent="-345849" algn="l" defTabSz="1119610" rtl="0" eaLnBrk="1" fontAlgn="base" hangingPunct="1">
        <a:spcBef>
          <a:spcPct val="20000"/>
        </a:spcBef>
        <a:spcAft>
          <a:spcPct val="0"/>
        </a:spcAft>
        <a:buChar char="–"/>
        <a:defRPr sz="3446">
          <a:solidFill>
            <a:srgbClr val="002A48"/>
          </a:solidFill>
          <a:latin typeface="Calibri"/>
          <a:ea typeface="ＭＳ Ｐゴシック" charset="0"/>
          <a:cs typeface="Calibri"/>
        </a:defRPr>
      </a:lvl2pPr>
      <a:lvl3pPr marL="1402932" indent="-277460" algn="l" defTabSz="1119610" rtl="0" eaLnBrk="1" fontAlgn="base" hangingPunct="1">
        <a:spcBef>
          <a:spcPct val="20000"/>
        </a:spcBef>
        <a:spcAft>
          <a:spcPct val="0"/>
        </a:spcAft>
        <a:buChar char="•"/>
        <a:defRPr sz="2954">
          <a:solidFill>
            <a:srgbClr val="002A48"/>
          </a:solidFill>
          <a:latin typeface="Calibri"/>
          <a:ea typeface="ＭＳ Ｐゴシック" charset="0"/>
          <a:cs typeface="Calibri"/>
        </a:defRPr>
      </a:lvl3pPr>
      <a:lvl4pPr marL="1965668" indent="-277460" algn="l" defTabSz="1119610" rtl="0" eaLnBrk="1" fontAlgn="base" hangingPunct="1">
        <a:spcBef>
          <a:spcPct val="20000"/>
        </a:spcBef>
        <a:spcAft>
          <a:spcPct val="0"/>
        </a:spcAft>
        <a:buChar char="–"/>
        <a:defRPr sz="2462">
          <a:solidFill>
            <a:srgbClr val="002A48"/>
          </a:solidFill>
          <a:latin typeface="Calibri"/>
          <a:ea typeface="ＭＳ Ｐゴシック" charset="0"/>
          <a:cs typeface="Calibri"/>
        </a:defRPr>
      </a:lvl4pPr>
      <a:lvl5pPr marL="2528403" indent="-277460" algn="l" defTabSz="1119610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rgbClr val="002A48"/>
          </a:solidFill>
          <a:latin typeface="Calibri"/>
          <a:ea typeface="ＭＳ Ｐゴシック" charset="0"/>
          <a:cs typeface="Calibri"/>
        </a:defRPr>
      </a:lvl5pPr>
      <a:lvl6pPr marL="3066619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01236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135854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670469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34616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6923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603849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138467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67308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207700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742315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27693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1044362" y="3"/>
            <a:ext cx="1949755" cy="511175"/>
          </a:xfrm>
          <a:prstGeom prst="rect">
            <a:avLst/>
          </a:prstGeom>
          <a:solidFill>
            <a:srgbClr val="071B48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12500" tIns="56250" rIns="112500" bIns="56250" numCol="1" anchor="b" anchorCtr="0" compatLnSpc="1">
            <a:prstTxWarp prst="textNoShape">
              <a:avLst/>
            </a:prstTxWarp>
          </a:bodyPr>
          <a:lstStyle>
            <a:lvl1pPr algn="ctr" defTabSz="909638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/>
                <a:ea typeface="ＭＳ Ｐゴシック" charset="0"/>
                <a:cs typeface="Calibri"/>
              </a:defRPr>
            </a:lvl1pPr>
            <a:lvl2pPr algn="ctr" defTabSz="909638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909638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909638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909638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34354" algn="ctr" defTabSz="913953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50021"/>
                </a:solidFill>
                <a:latin typeface="Times New Roman" pitchFamily="18" charset="0"/>
              </a:defRPr>
            </a:lvl6pPr>
            <a:lvl7pPr marL="868708" algn="ctr" defTabSz="913953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50021"/>
                </a:solidFill>
                <a:latin typeface="Times New Roman" pitchFamily="18" charset="0"/>
              </a:defRPr>
            </a:lvl7pPr>
            <a:lvl8pPr marL="1303062" algn="ctr" defTabSz="913953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50021"/>
                </a:solidFill>
                <a:latin typeface="Times New Roman" pitchFamily="18" charset="0"/>
              </a:defRPr>
            </a:lvl8pPr>
            <a:lvl9pPr marL="1737417" algn="ctr" defTabSz="913953" rtl="0" eaLnBrk="1" fontAlgn="base" hangingPunct="1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A50021"/>
                </a:solidFill>
                <a:latin typeface="Times New Roman" pitchFamily="18" charset="0"/>
              </a:defRPr>
            </a:lvl9pPr>
          </a:lstStyle>
          <a:p>
            <a:endParaRPr lang="en-GB" sz="4431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05492" y="3"/>
            <a:ext cx="9286508" cy="511175"/>
          </a:xfrm>
          <a:prstGeom prst="rect">
            <a:avLst/>
          </a:prstGeom>
          <a:solidFill>
            <a:srgbClr val="071B48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06" tIns="45703" rIns="91406" bIns="457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577850"/>
            <a:ext cx="10363200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06" tIns="45703" rIns="91406" bIns="457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0" y="6445250"/>
            <a:ext cx="4295800" cy="412750"/>
          </a:xfrm>
          <a:prstGeom prst="rect">
            <a:avLst/>
          </a:prstGeom>
          <a:solidFill>
            <a:srgbClr val="002A48"/>
          </a:solidFill>
        </p:spPr>
        <p:txBody>
          <a:bodyPr vert="horz" lIns="91414" tIns="45707" rIns="91414" bIns="45707" rtlCol="0" anchor="ctr"/>
          <a:lstStyle>
            <a:lvl1pPr algn="l">
              <a:defRPr sz="1723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4295800" y="6444000"/>
            <a:ext cx="7294966" cy="414000"/>
          </a:xfrm>
          <a:prstGeom prst="rect">
            <a:avLst/>
          </a:prstGeom>
          <a:solidFill>
            <a:srgbClr val="002A48"/>
          </a:solidFill>
        </p:spPr>
        <p:txBody>
          <a:bodyPr vert="horz" lIns="91414" tIns="45707" rIns="91414" bIns="45707" rtlCol="0" anchor="ctr"/>
          <a:lstStyle>
            <a:lvl1pPr algn="ctr">
              <a:defRPr sz="1969" b="1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pPr>
              <a:defRPr/>
            </a:pPr>
            <a:r>
              <a:rPr lang="en-US" dirty="0"/>
              <a:t>Silicon Tracker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02296" y="6444000"/>
            <a:ext cx="689707" cy="414000"/>
          </a:xfrm>
          <a:prstGeom prst="rect">
            <a:avLst/>
          </a:prstGeom>
          <a:solidFill>
            <a:srgbClr val="002A48"/>
          </a:solidFill>
        </p:spPr>
        <p:txBody>
          <a:bodyPr vert="horz" wrap="square" lIns="91414" tIns="45707" rIns="91414" bIns="45707" numCol="1" anchor="ctr" anchorCtr="0" compatLnSpc="1">
            <a:prstTxWarp prst="textNoShape">
              <a:avLst/>
            </a:prstTxWarp>
          </a:bodyPr>
          <a:lstStyle>
            <a:lvl1pPr algn="r">
              <a:defRPr sz="1723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16B4319B-6D0C-E442-8D0B-2C52ABE46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15" descr="neg_BAN_blu3righe.eps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87" y="16587"/>
            <a:ext cx="1464320" cy="491216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3C617471-9A56-404B-A26C-0DA2F208A9D2}"/>
              </a:ext>
            </a:extLst>
          </p:cNvPr>
          <p:cNvPicPr>
            <a:picLocks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40" y="-82140"/>
            <a:ext cx="1133475" cy="630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2" r:id="rId5"/>
    <p:sldLayoutId id="2147484755" r:id="rId6"/>
    <p:sldLayoutId id="2147484753" r:id="rId7"/>
  </p:sldLayoutIdLst>
  <p:hf hdr="0"/>
  <p:txStyles>
    <p:titleStyle>
      <a:lvl1pPr algn="ctr" defTabSz="1119610" rtl="0" eaLnBrk="0" fontAlgn="base" hangingPunct="0">
        <a:spcBef>
          <a:spcPct val="0"/>
        </a:spcBef>
        <a:spcAft>
          <a:spcPct val="0"/>
        </a:spcAft>
        <a:defRPr sz="4431" b="1">
          <a:solidFill>
            <a:schemeClr val="bg1"/>
          </a:solidFill>
          <a:latin typeface="Calibri"/>
          <a:ea typeface="ＭＳ Ｐゴシック" charset="0"/>
          <a:cs typeface="Calibri"/>
        </a:defRPr>
      </a:lvl1pPr>
      <a:lvl2pPr algn="ctr" defTabSz="1119610" rtl="0" eaLnBrk="0" fontAlgn="base" hangingPunct="0">
        <a:spcBef>
          <a:spcPct val="0"/>
        </a:spcBef>
        <a:spcAft>
          <a:spcPct val="0"/>
        </a:spcAft>
        <a:defRPr sz="4431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1119610" rtl="0" eaLnBrk="0" fontAlgn="base" hangingPunct="0">
        <a:spcBef>
          <a:spcPct val="0"/>
        </a:spcBef>
        <a:spcAft>
          <a:spcPct val="0"/>
        </a:spcAft>
        <a:defRPr sz="4431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1119610" rtl="0" eaLnBrk="0" fontAlgn="base" hangingPunct="0">
        <a:spcBef>
          <a:spcPct val="0"/>
        </a:spcBef>
        <a:spcAft>
          <a:spcPct val="0"/>
        </a:spcAft>
        <a:defRPr sz="4431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1119610" rtl="0" eaLnBrk="0" fontAlgn="base" hangingPunct="0">
        <a:spcBef>
          <a:spcPct val="0"/>
        </a:spcBef>
        <a:spcAft>
          <a:spcPct val="0"/>
        </a:spcAft>
        <a:defRPr sz="4431" b="1">
          <a:solidFill>
            <a:schemeClr val="bg1"/>
          </a:solidFill>
          <a:latin typeface="Calibri" charset="0"/>
          <a:ea typeface="ＭＳ Ｐゴシック" charset="0"/>
          <a:cs typeface="ＭＳ Ｐゴシック" charset="0"/>
        </a:defRPr>
      </a:lvl5pPr>
      <a:lvl6pPr marL="534616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6pPr>
      <a:lvl7pPr marL="1069233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7pPr>
      <a:lvl8pPr marL="1603849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8pPr>
      <a:lvl9pPr marL="2138467" algn="ctr" defTabSz="1124922" rtl="0" eaLnBrk="1" fontAlgn="base" hangingPunct="1">
        <a:spcBef>
          <a:spcPct val="0"/>
        </a:spcBef>
        <a:spcAft>
          <a:spcPct val="0"/>
        </a:spcAft>
        <a:defRPr sz="4677" b="1">
          <a:solidFill>
            <a:srgbClr val="A50021"/>
          </a:solidFill>
          <a:latin typeface="Times New Roman" pitchFamily="18" charset="0"/>
        </a:defRPr>
      </a:lvl9pPr>
    </p:titleStyle>
    <p:bodyStyle>
      <a:lvl1pPr marL="416190" indent="-416190" algn="l" defTabSz="1119610" rtl="0" eaLnBrk="0" fontAlgn="base" hangingPunct="0">
        <a:spcBef>
          <a:spcPct val="20000"/>
        </a:spcBef>
        <a:spcAft>
          <a:spcPct val="0"/>
        </a:spcAft>
        <a:buChar char="•"/>
        <a:defRPr sz="3939">
          <a:solidFill>
            <a:srgbClr val="002A48"/>
          </a:solidFill>
          <a:latin typeface="Calibri"/>
          <a:ea typeface="ＭＳ Ｐゴシック" charset="0"/>
          <a:cs typeface="Calibri"/>
        </a:defRPr>
      </a:lvl1pPr>
      <a:lvl2pPr marL="908585" indent="-345849" algn="l" defTabSz="1119610" rtl="0" eaLnBrk="0" fontAlgn="base" hangingPunct="0">
        <a:spcBef>
          <a:spcPct val="20000"/>
        </a:spcBef>
        <a:spcAft>
          <a:spcPct val="0"/>
        </a:spcAft>
        <a:buChar char="–"/>
        <a:defRPr sz="3446">
          <a:solidFill>
            <a:srgbClr val="002A48"/>
          </a:solidFill>
          <a:latin typeface="Calibri"/>
          <a:ea typeface="ＭＳ Ｐゴシック" charset="0"/>
          <a:cs typeface="Calibri"/>
        </a:defRPr>
      </a:lvl2pPr>
      <a:lvl3pPr marL="1402932" indent="-277460" algn="l" defTabSz="1119610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rgbClr val="002A48"/>
          </a:solidFill>
          <a:latin typeface="Calibri"/>
          <a:ea typeface="ＭＳ Ｐゴシック" charset="0"/>
          <a:cs typeface="Calibri"/>
        </a:defRPr>
      </a:lvl3pPr>
      <a:lvl4pPr marL="1965668" indent="-277460" algn="l" defTabSz="1119610" rtl="0" eaLnBrk="0" fontAlgn="base" hangingPunct="0">
        <a:spcBef>
          <a:spcPct val="20000"/>
        </a:spcBef>
        <a:spcAft>
          <a:spcPct val="0"/>
        </a:spcAft>
        <a:buChar char="–"/>
        <a:defRPr sz="2462">
          <a:solidFill>
            <a:srgbClr val="002A48"/>
          </a:solidFill>
          <a:latin typeface="Calibri"/>
          <a:ea typeface="ＭＳ Ｐゴシック" charset="0"/>
          <a:cs typeface="Calibri"/>
        </a:defRPr>
      </a:lvl4pPr>
      <a:lvl5pPr marL="2528403" indent="-277460" algn="l" defTabSz="1119610" rtl="0" eaLnBrk="0" fontAlgn="base" hangingPunct="0">
        <a:spcBef>
          <a:spcPct val="20000"/>
        </a:spcBef>
        <a:spcAft>
          <a:spcPct val="0"/>
        </a:spcAft>
        <a:buChar char="»"/>
        <a:defRPr sz="2462">
          <a:solidFill>
            <a:srgbClr val="002A48"/>
          </a:solidFill>
          <a:latin typeface="Calibri"/>
          <a:ea typeface="ＭＳ Ｐゴシック" charset="0"/>
          <a:cs typeface="Calibri"/>
        </a:defRPr>
      </a:lvl5pPr>
      <a:lvl6pPr marL="3066619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6pPr>
      <a:lvl7pPr marL="3601236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7pPr>
      <a:lvl8pPr marL="4135854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8pPr>
      <a:lvl9pPr marL="4670469" indent="-282161" algn="l" defTabSz="1124922" rtl="0" eaLnBrk="1" fontAlgn="base" hangingPunct="1">
        <a:spcBef>
          <a:spcPct val="20000"/>
        </a:spcBef>
        <a:spcAft>
          <a:spcPct val="0"/>
        </a:spcAft>
        <a:buChar char="»"/>
        <a:defRPr sz="2462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1pPr>
      <a:lvl2pPr marL="534616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2pPr>
      <a:lvl3pPr marL="106923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3pPr>
      <a:lvl4pPr marL="1603849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4pPr>
      <a:lvl5pPr marL="2138467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5pPr>
      <a:lvl6pPr marL="267308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6pPr>
      <a:lvl7pPr marL="3207700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7pPr>
      <a:lvl8pPr marL="3742315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8pPr>
      <a:lvl9pPr marL="4276933" algn="l" defTabSz="1069233" rtl="0" eaLnBrk="1" latinLnBrk="0" hangingPunct="1">
        <a:defRPr sz="2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8B61-B1CA-496E-904D-DF7B7657E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920" y="980728"/>
            <a:ext cx="10364160" cy="2403616"/>
          </a:xfrm>
        </p:spPr>
        <p:txBody>
          <a:bodyPr/>
          <a:lstStyle/>
          <a:p>
            <a:r>
              <a:rPr lang="en-GB" sz="9600" dirty="0">
                <a:latin typeface="Calibri" charset="0"/>
              </a:rPr>
              <a:t>Silicon Trackers</a:t>
            </a:r>
            <a:br>
              <a:rPr lang="en-GB" sz="6600" dirty="0">
                <a:latin typeface="Calibri" charset="0"/>
              </a:rPr>
            </a:br>
            <a:r>
              <a:rPr lang="en-US" sz="3200" dirty="0"/>
              <a:t>RD_FCC annual meeting</a:t>
            </a:r>
            <a:br>
              <a:rPr lang="en-US" sz="3200" dirty="0"/>
            </a:br>
            <a:r>
              <a:rPr lang="en-US" sz="3200" dirty="0"/>
              <a:t>15 December 2021</a:t>
            </a:r>
            <a:endParaRPr lang="LID4096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25294-F2E0-4688-B24A-01F240779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9761" y="3600368"/>
            <a:ext cx="8534400" cy="2132888"/>
          </a:xfrm>
        </p:spPr>
        <p:txBody>
          <a:bodyPr/>
          <a:lstStyle/>
          <a:p>
            <a:r>
              <a:rPr lang="en-GB" sz="2400" b="0" u="sng" dirty="0">
                <a:latin typeface="Calibri" charset="0"/>
              </a:rPr>
              <a:t>Attilio Andreazza</a:t>
            </a:r>
            <a:r>
              <a:rPr lang="en-GB" sz="2400" b="0" dirty="0">
                <a:latin typeface="Calibri" charset="0"/>
              </a:rPr>
              <a:t>, Bianca </a:t>
            </a:r>
            <a:r>
              <a:rPr lang="en-GB" sz="2400" b="0" dirty="0" err="1">
                <a:latin typeface="Calibri" charset="0"/>
              </a:rPr>
              <a:t>Raciti</a:t>
            </a:r>
            <a:r>
              <a:rPr lang="en-GB" sz="2400" b="0" dirty="0">
                <a:latin typeface="Calibri" charset="0"/>
              </a:rPr>
              <a:t>, Fabrizio Sabatini - </a:t>
            </a:r>
            <a:r>
              <a:rPr lang="en-GB" sz="2400" b="0" dirty="0" err="1">
                <a:latin typeface="Calibri" charset="0"/>
              </a:rPr>
              <a:t>Università</a:t>
            </a:r>
            <a:r>
              <a:rPr lang="en-GB" sz="2400" b="0" dirty="0">
                <a:latin typeface="Calibri" charset="0"/>
              </a:rPr>
              <a:t> di Milano and INFN</a:t>
            </a:r>
          </a:p>
          <a:p>
            <a:r>
              <a:rPr lang="en-GB" sz="2400" b="0" dirty="0">
                <a:latin typeface="Calibri" charset="0"/>
              </a:rPr>
              <a:t>Filippo </a:t>
            </a:r>
            <a:r>
              <a:rPr lang="en-GB" sz="2400" b="0" dirty="0" err="1">
                <a:latin typeface="Calibri" charset="0"/>
              </a:rPr>
              <a:t>Bosi</a:t>
            </a:r>
            <a:r>
              <a:rPr lang="en-GB" sz="2400" b="0" dirty="0">
                <a:latin typeface="Calibri" charset="0"/>
              </a:rPr>
              <a:t>, Fabrizio </a:t>
            </a:r>
            <a:r>
              <a:rPr lang="en-GB" sz="2400" b="0" dirty="0" err="1">
                <a:latin typeface="Calibri" charset="0"/>
              </a:rPr>
              <a:t>Palla</a:t>
            </a:r>
            <a:r>
              <a:rPr lang="en-GB" sz="2400" b="0" dirty="0">
                <a:latin typeface="Calibri" charset="0"/>
              </a:rPr>
              <a:t> – INFN Pisa</a:t>
            </a:r>
          </a:p>
          <a:p>
            <a:endParaRPr lang="LID4096" sz="2800" dirty="0"/>
          </a:p>
        </p:txBody>
      </p:sp>
    </p:spTree>
    <p:extLst>
      <p:ext uri="{BB962C8B-B14F-4D97-AF65-F5344CB8AC3E}">
        <p14:creationId xmlns:p14="http://schemas.microsoft.com/office/powerpoint/2010/main" val="345703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2"/>
    </mc:Choice>
    <mc:Fallback>
      <p:transition spd="slow" advTm="153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TDR measurements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Cumulative measure for chip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DataOut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impedance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9" name="Immagine 8" descr="slide9_A.png"/>
          <p:cNvPicPr>
            <a:picLocks noChangeAspect="1"/>
          </p:cNvPicPr>
          <p:nvPr/>
        </p:nvPicPr>
        <p:blipFill>
          <a:blip r:embed="rId2" cstate="print"/>
          <a:srcRect t="7813"/>
          <a:stretch>
            <a:fillRect/>
          </a:stretch>
        </p:blipFill>
        <p:spPr>
          <a:xfrm>
            <a:off x="1302782" y="1916832"/>
            <a:ext cx="4723048" cy="4247960"/>
          </a:xfrm>
          <a:prstGeom prst="rect">
            <a:avLst/>
          </a:prstGeom>
        </p:spPr>
      </p:pic>
      <p:pic>
        <p:nvPicPr>
          <p:cNvPr id="14" name="Immagine 13" descr="slide11_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844825"/>
            <a:ext cx="4853050" cy="4475197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343472" y="1578278"/>
            <a:ext cx="2458118" cy="33855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Traces</a:t>
            </a:r>
            <a:r>
              <a:rPr lang="it-IT" sz="16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Length</a:t>
            </a:r>
            <a:r>
              <a:rPr lang="it-IT" sz="16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= 26.5 mm</a:t>
            </a:r>
            <a:endParaRPr lang="en-GB" sz="16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096000" y="1578278"/>
            <a:ext cx="2458118" cy="338554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Traces</a:t>
            </a:r>
            <a:r>
              <a:rPr lang="it-IT" sz="16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Length</a:t>
            </a:r>
            <a:r>
              <a:rPr lang="it-IT" sz="16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 = 134 mm</a:t>
            </a:r>
            <a:endParaRPr lang="en-GB" sz="16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38"/>
    </mc:Choice>
    <mc:Fallback>
      <p:transition spd="slow" advTm="4423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Eye diagram: clock and </a:t>
            </a:r>
            <a:r>
              <a:rPr lang="en-GB" sz="3200" dirty="0" err="1"/>
              <a:t>DataOut</a:t>
            </a:r>
            <a:r>
              <a:rPr lang="en-GB" sz="3200" dirty="0"/>
              <a:t> 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Eye-Diagram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400 mV:</a:t>
            </a:r>
          </a:p>
          <a:p>
            <a:r>
              <a:rPr lang="en-US" sz="2000" dirty="0"/>
              <a:t>The evaluation of eye-diagram for </a:t>
            </a:r>
            <a:r>
              <a:rPr lang="en-US" sz="2000" dirty="0" err="1"/>
              <a:t>CkExt</a:t>
            </a:r>
            <a:r>
              <a:rPr lang="en-US" sz="2000" dirty="0"/>
              <a:t> is made including Molex cable</a:t>
            </a:r>
          </a:p>
          <a:p>
            <a:r>
              <a:rPr lang="en-US" sz="2000" dirty="0"/>
              <a:t>For </a:t>
            </a:r>
            <a:r>
              <a:rPr lang="en-US" sz="2000" dirty="0" err="1"/>
              <a:t>DataOut</a:t>
            </a:r>
            <a:r>
              <a:rPr lang="en-US" sz="2000" dirty="0"/>
              <a:t> only the flex is evaluated</a:t>
            </a:r>
          </a:p>
        </p:txBody>
      </p:sp>
      <p:sp>
        <p:nvSpPr>
          <p:cNvPr id="11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12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611570" y="2132856"/>
            <a:ext cx="25483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2A48"/>
                </a:solidFill>
                <a:latin typeface="Calibri"/>
                <a:cs typeface="Calibri"/>
              </a:rPr>
              <a:t>DataOut</a:t>
            </a:r>
            <a:r>
              <a:rPr lang="it-IT" sz="2000" dirty="0">
                <a:solidFill>
                  <a:srgbClr val="002A48"/>
                </a:solidFill>
                <a:latin typeface="Calibri"/>
                <a:cs typeface="Calibri"/>
              </a:rPr>
              <a:t> @ 100 Mbit/s</a:t>
            </a:r>
            <a:endParaRPr lang="en-GB" sz="20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464152" y="2132856"/>
            <a:ext cx="22484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2A48"/>
                </a:solidFill>
                <a:latin typeface="Calibri"/>
                <a:cs typeface="Calibri"/>
              </a:rPr>
              <a:t>CkExt</a:t>
            </a:r>
            <a:r>
              <a:rPr lang="it-IT" sz="2000" dirty="0">
                <a:solidFill>
                  <a:srgbClr val="002A48"/>
                </a:solidFill>
                <a:latin typeface="Calibri"/>
                <a:cs typeface="Calibri"/>
              </a:rPr>
              <a:t> @ 100 Mbit/s</a:t>
            </a:r>
            <a:endParaRPr lang="en-GB" sz="20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595382" y="4113072"/>
            <a:ext cx="254832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2A48"/>
                </a:solidFill>
                <a:latin typeface="Calibri"/>
                <a:cs typeface="Calibri"/>
              </a:rPr>
              <a:t>DataOut</a:t>
            </a:r>
            <a:r>
              <a:rPr lang="it-IT" sz="2000" dirty="0">
                <a:solidFill>
                  <a:srgbClr val="002A48"/>
                </a:solidFill>
                <a:latin typeface="Calibri"/>
                <a:cs typeface="Calibri"/>
              </a:rPr>
              <a:t> @ 500 Mbit/s</a:t>
            </a:r>
            <a:endParaRPr lang="en-GB" sz="20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7447964" y="4113072"/>
            <a:ext cx="224843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2A48"/>
                </a:solidFill>
                <a:latin typeface="Calibri"/>
                <a:cs typeface="Calibri"/>
              </a:rPr>
              <a:t>CkExt</a:t>
            </a:r>
            <a:r>
              <a:rPr lang="it-IT" sz="2000" dirty="0">
                <a:solidFill>
                  <a:srgbClr val="002A48"/>
                </a:solidFill>
                <a:latin typeface="Calibri"/>
                <a:cs typeface="Calibri"/>
              </a:rPr>
              <a:t> @ 500 Mbit/s</a:t>
            </a:r>
            <a:endParaRPr lang="en-GB" sz="20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pic>
        <p:nvPicPr>
          <p:cNvPr id="20" name="Immagine 19" descr="slide12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5078" y="2457072"/>
            <a:ext cx="7969354" cy="1620000"/>
          </a:xfrm>
          <a:prstGeom prst="rect">
            <a:avLst/>
          </a:prstGeom>
        </p:spPr>
      </p:pic>
      <p:pic>
        <p:nvPicPr>
          <p:cNvPr id="21" name="Immagine 20" descr="slide12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91543" y="4497086"/>
            <a:ext cx="7992000" cy="192578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963744" y="3159419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160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35760" y="3159419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380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8076312" y="3159395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450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212216" y="3159395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160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035752" y="5103611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180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3935760" y="5103635"/>
            <a:ext cx="82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350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7392144" y="5103611"/>
            <a:ext cx="792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130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8148320" y="5103635"/>
            <a:ext cx="1008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190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976320" y="5103611"/>
            <a:ext cx="792000" cy="32316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it-IT" sz="1500" dirty="0">
                <a:solidFill>
                  <a:srgbClr val="002A48"/>
                </a:solidFill>
                <a:latin typeface="Calibri"/>
                <a:cs typeface="Calibri"/>
              </a:rPr>
              <a:t>380 </a:t>
            </a:r>
            <a:r>
              <a:rPr lang="it-IT" sz="1500" dirty="0" err="1">
                <a:solidFill>
                  <a:srgbClr val="002A48"/>
                </a:solidFill>
                <a:latin typeface="Calibri"/>
                <a:cs typeface="Calibri"/>
              </a:rPr>
              <a:t>mV</a:t>
            </a:r>
            <a:endParaRPr lang="en-GB" sz="15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00"/>
    </mc:Choice>
    <mc:Fallback>
      <p:transition spd="slow" advTm="4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Assembly</a:t>
            </a:r>
            <a:r>
              <a:rPr lang="it-IT" dirty="0"/>
              <a:t> procedure</a:t>
            </a:r>
            <a:endParaRPr lang="en-GB" dirty="0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Segnaposto contenuto 9" descr="slide16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991940" y="1773238"/>
            <a:ext cx="8064500" cy="4454525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418638" cy="4767263"/>
          </a:xfrm>
        </p:spPr>
        <p:txBody>
          <a:bodyPr/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Shown with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glass squares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same procedure also used for real module assembly</a:t>
            </a:r>
          </a:p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Gap between chip of 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100 um ± 50 um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has been achieved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02"/>
    </mc:Choice>
    <mc:Fallback>
      <p:transition spd="slow" advTm="2380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Testing</a:t>
            </a:r>
            <a:r>
              <a:rPr lang="it-IT" dirty="0"/>
              <a:t> </a:t>
            </a:r>
            <a:r>
              <a:rPr lang="it-IT" dirty="0" err="1"/>
              <a:t>setup</a:t>
            </a:r>
            <a:endParaRPr lang="en-GB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E6A0C-3622-E548-BC7C-468A4C4B160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121" name="Picture 1" descr="C:\Users\Bianca\Desktop\WP5\IMG_1259.JPG"/>
          <p:cNvPicPr>
            <a:picLocks noChangeAspect="1" noChangeArrowheads="1"/>
          </p:cNvPicPr>
          <p:nvPr/>
        </p:nvPicPr>
        <p:blipFill>
          <a:blip r:embed="rId2" cstate="print"/>
          <a:srcRect t="14795" b="20353"/>
          <a:stretch>
            <a:fillRect/>
          </a:stretch>
        </p:blipFill>
        <p:spPr bwMode="auto">
          <a:xfrm>
            <a:off x="1487488" y="1188041"/>
            <a:ext cx="9178834" cy="446449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>
            <a:off x="5015880" y="5580530"/>
            <a:ext cx="216024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GECCO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readout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syste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developped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by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KIT</a:t>
            </a:r>
            <a:endParaRPr lang="en-GB" sz="1600" kern="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663952" y="692697"/>
            <a:ext cx="2376264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Adapter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card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designed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at the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Univesity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Edinburgh</a:t>
            </a:r>
            <a:endParaRPr lang="en-GB" sz="1600" kern="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8688288" y="5580530"/>
            <a:ext cx="158417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Standard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Molex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data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cable</a:t>
            </a:r>
            <a:endParaRPr lang="it-IT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840688" y="692697"/>
            <a:ext cx="200784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Custom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cable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the </a:t>
            </a:r>
            <a:r>
              <a:rPr lang="it-IT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power</a:t>
            </a:r>
            <a:r>
              <a:rPr lang="it-IT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connection</a:t>
            </a:r>
            <a:endParaRPr lang="en-US" sz="1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639616" y="930206"/>
            <a:ext cx="169200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kern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Nexys</a:t>
            </a:r>
            <a:r>
              <a:rPr lang="it-IT" sz="1600" kern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Video FPGA</a:t>
            </a:r>
            <a:endParaRPr lang="en-GB" sz="1600" kern="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83"/>
    </mc:Choice>
    <mc:Fallback>
      <p:transition spd="slow" advTm="2988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Module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347200" cy="4767263"/>
          </a:xfrm>
        </p:spPr>
        <p:txBody>
          <a:bodyPr/>
          <a:lstStyle/>
          <a:p>
            <a:r>
              <a:rPr lang="en-US" sz="2000" b="1" dirty="0">
                <a:solidFill>
                  <a:srgbClr val="071B48"/>
                </a:solidFill>
              </a:rPr>
              <a:t>|I leak| &lt;  400 </a:t>
            </a:r>
            <a:r>
              <a:rPr lang="en-US" sz="2000" b="1" dirty="0" err="1">
                <a:solidFill>
                  <a:srgbClr val="071B48"/>
                </a:solidFill>
              </a:rPr>
              <a:t>nA</a:t>
            </a:r>
            <a:r>
              <a:rPr lang="en-US" sz="2000" b="1" dirty="0">
                <a:solidFill>
                  <a:srgbClr val="071B48"/>
                </a:solidFill>
              </a:rPr>
              <a:t> </a:t>
            </a:r>
            <a:r>
              <a:rPr lang="en-US" sz="2000" dirty="0">
                <a:solidFill>
                  <a:srgbClr val="071B48"/>
                </a:solidFill>
              </a:rPr>
              <a:t>for HV &gt; -60 V. </a:t>
            </a:r>
            <a:r>
              <a:rPr lang="en-US" sz="2000" b="1" dirty="0">
                <a:solidFill>
                  <a:srgbClr val="071B48"/>
                </a:solidFill>
              </a:rPr>
              <a:t>Breakdown voltage = -65 V</a:t>
            </a:r>
          </a:p>
          <a:p>
            <a:r>
              <a:rPr lang="en-US" sz="2000" dirty="0">
                <a:solidFill>
                  <a:srgbClr val="071B48"/>
                </a:solidFill>
              </a:rPr>
              <a:t>Current consumption power-up / configured = 1.65 A / 1.33 A for VDD = 1.9 V</a:t>
            </a:r>
          </a:p>
          <a:p>
            <a:r>
              <a:rPr lang="en-US" sz="2000" dirty="0">
                <a:solidFill>
                  <a:srgbClr val="071B48"/>
                </a:solidFill>
              </a:rPr>
              <a:t>Successful fitting of pixel thresholds</a:t>
            </a:r>
          </a:p>
          <a:p>
            <a:r>
              <a:rPr lang="en-US" sz="2000" b="1" dirty="0">
                <a:solidFill>
                  <a:srgbClr val="071B48"/>
                </a:solidFill>
              </a:rPr>
              <a:t>Occasional loss of configuration</a:t>
            </a:r>
            <a:r>
              <a:rPr lang="en-US" sz="2000" dirty="0">
                <a:solidFill>
                  <a:srgbClr val="071B48"/>
                </a:solidFill>
              </a:rPr>
              <a:t> during long scans</a:t>
            </a:r>
          </a:p>
          <a:p>
            <a:r>
              <a:rPr lang="en-US" sz="2000" dirty="0">
                <a:solidFill>
                  <a:srgbClr val="071B48"/>
                </a:solidFill>
              </a:rPr>
              <a:t>Chip 3 can be configured but readout is not working (no wafer probing)</a:t>
            </a:r>
            <a:endParaRPr lang="en-US" sz="1800" dirty="0">
              <a:solidFill>
                <a:srgbClr val="071B48"/>
              </a:solidFill>
            </a:endParaRPr>
          </a:p>
          <a:p>
            <a:pPr lvl="1"/>
            <a:endParaRPr lang="en-US" sz="1800" dirty="0">
              <a:solidFill>
                <a:srgbClr val="071B48"/>
              </a:solidFill>
            </a:endParaRPr>
          </a:p>
        </p:txBody>
      </p:sp>
      <p:pic>
        <p:nvPicPr>
          <p:cNvPr id="9" name="Picture 2" descr="C:\Users\Bianca\Desktop\Tesi\2020_12_03\scurve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478" y="2996952"/>
            <a:ext cx="4269035" cy="3096000"/>
          </a:xfrm>
          <a:prstGeom prst="rect">
            <a:avLst/>
          </a:prstGeom>
          <a:noFill/>
        </p:spPr>
      </p:pic>
      <p:pic>
        <p:nvPicPr>
          <p:cNvPr id="1027" name="Picture 3" descr="C:\Users\Bianca\Desktop\Nuova cartella\HV-I2.png"/>
          <p:cNvPicPr>
            <a:picLocks noChangeAspect="1" noChangeArrowheads="1"/>
          </p:cNvPicPr>
          <p:nvPr/>
        </p:nvPicPr>
        <p:blipFill>
          <a:blip r:embed="rId3" cstate="print"/>
          <a:srcRect l="1813" r="7544"/>
          <a:stretch>
            <a:fillRect/>
          </a:stretch>
        </p:blipFill>
        <p:spPr bwMode="auto">
          <a:xfrm>
            <a:off x="1847528" y="2996952"/>
            <a:ext cx="3870430" cy="3096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68"/>
    </mc:Choice>
    <mc:Fallback>
      <p:transition spd="slow" advTm="8626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Lab</a:t>
            </a:r>
            <a:r>
              <a:rPr lang="it-IT" dirty="0"/>
              <a:t> </a:t>
            </a:r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X-ray</a:t>
            </a:r>
            <a:r>
              <a:rPr lang="it-IT" dirty="0"/>
              <a:t> tube 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908050"/>
            <a:ext cx="9347200" cy="4767263"/>
          </a:xfrm>
        </p:spPr>
        <p:txBody>
          <a:bodyPr/>
          <a:lstStyle/>
          <a:p>
            <a:r>
              <a:rPr lang="en-US" sz="2000" dirty="0" err="1"/>
              <a:t>Amptek</a:t>
            </a:r>
            <a:r>
              <a:rPr lang="en-US" sz="2000" dirty="0"/>
              <a:t> Mini-X2 with silver anode, max energy 50 kV </a:t>
            </a:r>
          </a:p>
          <a:p>
            <a:r>
              <a:rPr lang="en-US" sz="2000" b="1" dirty="0"/>
              <a:t>Linear readout rate </a:t>
            </a:r>
            <a:r>
              <a:rPr lang="en-US" sz="2000" dirty="0"/>
              <a:t>from </a:t>
            </a:r>
            <a:r>
              <a:rPr lang="en-US" sz="2000" b="1" dirty="0"/>
              <a:t>10 </a:t>
            </a:r>
            <a:r>
              <a:rPr lang="en-US" sz="2000" b="1" dirty="0" err="1"/>
              <a:t>uA</a:t>
            </a:r>
            <a:r>
              <a:rPr lang="en-US" sz="2000" b="1" dirty="0"/>
              <a:t> – 160 </a:t>
            </a:r>
            <a:r>
              <a:rPr lang="en-US" sz="2000" b="1" dirty="0" err="1"/>
              <a:t>uA</a:t>
            </a:r>
            <a:r>
              <a:rPr lang="en-US" sz="2000" b="1" dirty="0"/>
              <a:t> </a:t>
            </a:r>
            <a:r>
              <a:rPr lang="en-US" sz="2000" dirty="0"/>
              <a:t>at 25 kV without low-energy filters</a:t>
            </a:r>
          </a:p>
          <a:p>
            <a:pPr lvl="1"/>
            <a:r>
              <a:rPr lang="en-US" sz="1800" dirty="0"/>
              <a:t>5 minutes source runs without biasing voltage</a:t>
            </a:r>
          </a:p>
          <a:p>
            <a:pPr lvl="1"/>
            <a:r>
              <a:rPr lang="en-US" sz="1800" dirty="0"/>
              <a:t>Missing threshold tuning, set average DAC value</a:t>
            </a:r>
          </a:p>
          <a:p>
            <a:pPr lvl="1"/>
            <a:r>
              <a:rPr lang="en-US" sz="1800" dirty="0"/>
              <a:t>Rate range: ~1.5 x 10</a:t>
            </a:r>
            <a:r>
              <a:rPr lang="en-US" sz="1800" baseline="30000" dirty="0"/>
              <a:t>4</a:t>
            </a:r>
            <a:r>
              <a:rPr lang="en-US" sz="1800" dirty="0"/>
              <a:t> hits/s to ~ 3.4 x 10</a:t>
            </a:r>
            <a:r>
              <a:rPr lang="en-US" sz="1800" baseline="30000" dirty="0"/>
              <a:t>4</a:t>
            </a:r>
            <a:r>
              <a:rPr lang="en-US" sz="1800" dirty="0"/>
              <a:t> hits/s</a:t>
            </a:r>
          </a:p>
          <a:p>
            <a:pPr marL="338138" lvl="1" indent="-338138">
              <a:buChar char="•"/>
            </a:pPr>
            <a:r>
              <a:rPr lang="en-US" sz="2000" dirty="0"/>
              <a:t>Components on the PCB can be easily identified</a:t>
            </a:r>
          </a:p>
        </p:txBody>
      </p:sp>
      <p:pic>
        <p:nvPicPr>
          <p:cNvPr id="3" name="Picture 2" descr="D:\X-tube\25kev_180-125_TDAC4_1-2_0V_rate\current_hits_rat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48" y="3141272"/>
            <a:ext cx="3744000" cy="2714632"/>
          </a:xfrm>
          <a:prstGeom prst="rect">
            <a:avLst/>
          </a:prstGeom>
          <a:noFill/>
        </p:spPr>
      </p:pic>
      <p:pic>
        <p:nvPicPr>
          <p:cNvPr id="13" name="Immagine 12" descr="slid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8520" y="1916833"/>
            <a:ext cx="3888000" cy="3875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34"/>
    </mc:Choice>
    <mc:Fallback>
      <p:transition spd="slow" advTm="7813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527BD5-D1C6-431D-9815-5FFAB91BE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ATLASPIX3 Modules: planning</a:t>
            </a:r>
            <a:endParaRPr lang="x-non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D1A573-496C-4F8E-876D-1F317957A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First 2 multi-chip modules with ATLASPix3 has been operated successfully</a:t>
            </a:r>
          </a:p>
          <a:p>
            <a:r>
              <a:rPr lang="en-US" sz="2000" dirty="0"/>
              <a:t>Other 7 are being assembled (wire bonding in progress)</a:t>
            </a:r>
          </a:p>
          <a:p>
            <a:endParaRPr lang="en-US" sz="2000" dirty="0"/>
          </a:p>
          <a:p>
            <a:r>
              <a:rPr lang="en-US" sz="2000" dirty="0"/>
              <a:t>Set of ATLASPIX3.1 wafers procured:</a:t>
            </a:r>
          </a:p>
          <a:p>
            <a:pPr lvl="1"/>
            <a:r>
              <a:rPr lang="en-US" sz="1800" dirty="0"/>
              <a:t>fixes on the main VDDA/VDDD </a:t>
            </a:r>
            <a:r>
              <a:rPr lang="en-US" sz="1800" b="1" dirty="0"/>
              <a:t>regulators</a:t>
            </a:r>
          </a:p>
          <a:p>
            <a:pPr lvl="1"/>
            <a:r>
              <a:rPr lang="en-US" sz="1800" dirty="0"/>
              <a:t>on-chip </a:t>
            </a:r>
            <a:r>
              <a:rPr lang="en-US" sz="1800" b="1" dirty="0"/>
              <a:t>command-clock-recovery</a:t>
            </a:r>
          </a:p>
          <a:p>
            <a:pPr lvl="1"/>
            <a:r>
              <a:rPr lang="en-US" sz="1800" dirty="0"/>
              <a:t>received 3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1800" dirty="0"/>
              <a:t> 48 chips after dicing and thinning at OPTIM (F) </a:t>
            </a:r>
          </a:p>
          <a:p>
            <a:pPr lvl="1"/>
            <a:endParaRPr lang="en-US" sz="2000" dirty="0"/>
          </a:p>
          <a:p>
            <a:r>
              <a:rPr lang="en-US" sz="2000" dirty="0"/>
              <a:t>Designing of a </a:t>
            </a:r>
            <a:r>
              <a:rPr lang="en-US" sz="2000" b="1" dirty="0"/>
              <a:t>2</a:t>
            </a:r>
            <a:r>
              <a:rPr lang="en-US" sz="2000" b="1" baseline="30000" dirty="0"/>
              <a:t>nd</a:t>
            </a:r>
            <a:r>
              <a:rPr lang="en-US" sz="2000" b="1" dirty="0"/>
              <a:t> generation flex hybrid </a:t>
            </a:r>
            <a:r>
              <a:rPr lang="en-US" sz="2000" dirty="0"/>
              <a:t>exploiting ATLASPIX3.1 fixes:</a:t>
            </a:r>
          </a:p>
          <a:p>
            <a:pPr lvl="1"/>
            <a:r>
              <a:rPr lang="en-US" sz="1800" dirty="0"/>
              <a:t>Only </a:t>
            </a:r>
            <a:r>
              <a:rPr lang="en-US" sz="1800" b="1" dirty="0"/>
              <a:t>one LV supply </a:t>
            </a:r>
            <a:r>
              <a:rPr lang="en-US" sz="1800" dirty="0"/>
              <a:t>(currently 3 are needed), exploiting the internal regulator fixes</a:t>
            </a:r>
          </a:p>
          <a:p>
            <a:pPr lvl="1"/>
            <a:r>
              <a:rPr lang="en-US" sz="1800" dirty="0"/>
              <a:t>Input lines for command and clock (dropping trigger and reset signals)</a:t>
            </a:r>
          </a:p>
          <a:p>
            <a:pPr lvl="1"/>
            <a:r>
              <a:rPr lang="en-US" sz="1800" dirty="0"/>
              <a:t>Drop of SPI and configuration lines used for debugging module </a:t>
            </a:r>
            <a:r>
              <a:rPr lang="en-US" sz="1800" dirty="0" err="1"/>
              <a:t>behaviour</a:t>
            </a:r>
            <a:endParaRPr lang="en-US" sz="1800" dirty="0"/>
          </a:p>
          <a:p>
            <a:pPr lvl="1"/>
            <a:r>
              <a:rPr lang="en-US" sz="1800" b="1" dirty="0">
                <a:solidFill>
                  <a:srgbClr val="071B48"/>
                </a:solidFill>
              </a:rPr>
              <a:t>A/C coupling on LVDS</a:t>
            </a:r>
            <a:r>
              <a:rPr lang="en-US" sz="1800" dirty="0"/>
              <a:t> lines for compatibility with </a:t>
            </a:r>
            <a:r>
              <a:rPr lang="en-US" sz="1800" b="1" dirty="0"/>
              <a:t>serial powering</a:t>
            </a:r>
          </a:p>
          <a:p>
            <a:pPr lvl="1"/>
            <a:r>
              <a:rPr lang="en-US" sz="1800" dirty="0"/>
              <a:t>Use some free space for temperature sensors</a:t>
            </a:r>
          </a:p>
          <a:p>
            <a:pPr lvl="1"/>
            <a:endParaRPr lang="en-US" sz="2000" dirty="0"/>
          </a:p>
          <a:p>
            <a:r>
              <a:rPr lang="en-US" sz="2000" dirty="0"/>
              <a:t>Target is building few </a:t>
            </a:r>
            <a:r>
              <a:rPr lang="en-US" sz="2000" b="1" dirty="0"/>
              <a:t>mini-staves</a:t>
            </a:r>
            <a:r>
              <a:rPr lang="en-US" sz="2000" dirty="0"/>
              <a:t> of an outer tracker for </a:t>
            </a:r>
            <a:r>
              <a:rPr lang="en-US" sz="2000" dirty="0" err="1"/>
              <a:t>FCCee</a:t>
            </a:r>
            <a:r>
              <a:rPr lang="en-US" sz="2000" dirty="0"/>
              <a:t>/</a:t>
            </a:r>
            <a:r>
              <a:rPr lang="en-US" sz="2000" dirty="0" err="1"/>
              <a:t>CepC</a:t>
            </a:r>
            <a:r>
              <a:rPr lang="en-US" sz="2000" dirty="0"/>
              <a:t>/ILC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ID4096"/>
              <a:t>RD_FCC Annual Meeting, 15 December 2021</a:t>
            </a:r>
            <a:endParaRPr lang="en-US" dirty="0"/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Silicon Tracker</a:t>
            </a:r>
            <a:endParaRPr lang="en-US" dirty="0"/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6A0C-3622-E548-BC7C-468A4C4B1605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7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312"/>
    </mc:Choice>
    <mc:Fallback>
      <p:transition spd="slow" advTm="11331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A1DAA-8902-416D-B4D8-50406524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stave mechanics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CD28F-8CE7-4024-A2F6-6491E5F14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6123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7"/>
    </mc:Choice>
    <mc:Fallback>
      <p:transition spd="slow" advTm="22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AE246-1356-4898-8106-E3D092987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overview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C7D2D-5ABB-4E5A-8C9A-35043E16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88" y="577850"/>
            <a:ext cx="10363200" cy="5518150"/>
          </a:xfrm>
        </p:spPr>
        <p:txBody>
          <a:bodyPr/>
          <a:lstStyle/>
          <a:p>
            <a:r>
              <a:rPr lang="en-US" sz="2400" dirty="0"/>
              <a:t>Design of the support structure for long stave of Layer 2 SIT</a:t>
            </a:r>
          </a:p>
          <a:p>
            <a:pPr lvl="1"/>
            <a:r>
              <a:rPr lang="en-US" sz="2000" dirty="0"/>
              <a:t>Possible to implement also for Layer 1 SIT</a:t>
            </a:r>
          </a:p>
          <a:p>
            <a:pPr marL="562736" lvl="1" indent="0">
              <a:buNone/>
            </a:pPr>
            <a:endParaRPr lang="en-US" sz="2000" dirty="0"/>
          </a:p>
          <a:p>
            <a:r>
              <a:rPr lang="en-US" sz="2400" dirty="0"/>
              <a:t>Inspired to ALICE project, but different specifications</a:t>
            </a:r>
          </a:p>
          <a:p>
            <a:endParaRPr lang="en-US" sz="2000" dirty="0"/>
          </a:p>
          <a:p>
            <a:pPr lvl="1"/>
            <a:r>
              <a:rPr lang="en-US" sz="2400" b="1" dirty="0"/>
              <a:t>Easier process</a:t>
            </a:r>
            <a:r>
              <a:rPr lang="en-US" sz="2400" dirty="0"/>
              <a:t> (instead of winding process) </a:t>
            </a:r>
            <a:br>
              <a:rPr lang="en-US" sz="2400" dirty="0"/>
            </a:br>
            <a:r>
              <a:rPr lang="en-US" sz="2400" dirty="0"/>
              <a:t>implemented by </a:t>
            </a:r>
            <a:r>
              <a:rPr lang="en-US" sz="2400" dirty="0" err="1"/>
              <a:t>WaterJet</a:t>
            </a:r>
            <a:r>
              <a:rPr lang="en-US" sz="2400" dirty="0"/>
              <a:t> cut process </a:t>
            </a:r>
            <a:br>
              <a:rPr lang="en-US" sz="2400" dirty="0"/>
            </a:br>
            <a:r>
              <a:rPr lang="en-US" sz="2400" dirty="0"/>
              <a:t>on carbon fiber laminated (50 µm precision)</a:t>
            </a:r>
          </a:p>
          <a:p>
            <a:pPr lvl="1"/>
            <a:r>
              <a:rPr lang="en-US" sz="2400" b="1" dirty="0"/>
              <a:t>Gluing mask</a:t>
            </a:r>
            <a:r>
              <a:rPr lang="en-US" sz="2400" dirty="0"/>
              <a:t> for realization of the </a:t>
            </a:r>
            <a:br>
              <a:rPr lang="en-US" sz="2400" dirty="0"/>
            </a:br>
            <a:r>
              <a:rPr lang="en-US" sz="2400" dirty="0"/>
              <a:t>3D truss structure</a:t>
            </a:r>
          </a:p>
          <a:p>
            <a:pPr lvl="1"/>
            <a:r>
              <a:rPr lang="en-US" sz="2400" dirty="0"/>
              <a:t>Goal of the mechanical structure: </a:t>
            </a:r>
            <a:br>
              <a:rPr lang="en-US" sz="2400" dirty="0"/>
            </a:br>
            <a:r>
              <a:rPr lang="en-US" sz="2400" b="1" dirty="0"/>
              <a:t>max radiation length 0.3% X</a:t>
            </a:r>
            <a:r>
              <a:rPr lang="en-US" sz="2400" b="1" baseline="-25000" dirty="0"/>
              <a:t>0</a:t>
            </a:r>
          </a:p>
          <a:p>
            <a:pPr lvl="1"/>
            <a:endParaRPr lang="LID4096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79E63-28D2-4B08-AE2C-9035768F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338D9-1174-4636-BD5A-8C2171D2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69F12-E9B3-49E0-8E5D-55587013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7C67B-3CE3-478B-A619-5914FCDE126D}"/>
              </a:ext>
            </a:extLst>
          </p:cNvPr>
          <p:cNvGrpSpPr/>
          <p:nvPr/>
        </p:nvGrpSpPr>
        <p:grpSpPr>
          <a:xfrm>
            <a:off x="7056243" y="2492896"/>
            <a:ext cx="5135757" cy="3064953"/>
            <a:chOff x="7056243" y="1340768"/>
            <a:chExt cx="5135757" cy="3064953"/>
          </a:xfrm>
        </p:grpSpPr>
        <p:pic>
          <p:nvPicPr>
            <p:cNvPr id="7" name="Immagine 4">
              <a:extLst>
                <a:ext uri="{FF2B5EF4-FFF2-40B4-BE49-F238E27FC236}">
                  <a16:creationId xmlns:a16="http://schemas.microsoft.com/office/drawing/2014/main" id="{03448CDD-9CDB-498A-8916-869E52E2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1534" t="17880" r="7614" b="14848"/>
            <a:stretch>
              <a:fillRect/>
            </a:stretch>
          </p:blipFill>
          <p:spPr>
            <a:xfrm>
              <a:off x="7056243" y="1340768"/>
              <a:ext cx="5135757" cy="3064953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8" name="Connettore 2 34">
              <a:extLst>
                <a:ext uri="{FF2B5EF4-FFF2-40B4-BE49-F238E27FC236}">
                  <a16:creationId xmlns:a16="http://schemas.microsoft.com/office/drawing/2014/main" id="{E6AC7B3D-8178-4A13-9BC4-225B5AF977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12267" y="1556792"/>
              <a:ext cx="3552285" cy="1956124"/>
            </a:xfrm>
            <a:prstGeom prst="straightConnector1">
              <a:avLst/>
            </a:prstGeom>
            <a:noFill/>
            <a:ln w="6345" cap="flat">
              <a:solidFill>
                <a:srgbClr val="000000"/>
              </a:solidFill>
              <a:prstDash val="solid"/>
              <a:miter/>
              <a:headEnd type="arrow"/>
              <a:tailEnd type="arrow"/>
            </a:ln>
          </p:spPr>
        </p:cxnSp>
        <p:sp>
          <p:nvSpPr>
            <p:cNvPr id="9" name="CasellaDiTesto 35">
              <a:extLst>
                <a:ext uri="{FF2B5EF4-FFF2-40B4-BE49-F238E27FC236}">
                  <a16:creationId xmlns:a16="http://schemas.microsoft.com/office/drawing/2014/main" id="{0FDB1A05-4DEE-4586-9C66-5D7B6066C0EF}"/>
                </a:ext>
              </a:extLst>
            </p:cNvPr>
            <p:cNvSpPr txBox="1"/>
            <p:nvPr/>
          </p:nvSpPr>
          <p:spPr>
            <a:xfrm rot="19870434">
              <a:off x="8337004" y="2236885"/>
              <a:ext cx="1428432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1330 mm</a:t>
              </a:r>
              <a:endPara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1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65"/>
    </mc:Choice>
    <mc:Fallback>
      <p:transition spd="slow" advTm="8406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2378A-F798-4753-A53A-5E2112C7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F90D0D-4397-4E15-969F-7102A27F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0AA1C-C41F-4271-92DB-FE5C2ADFB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DCAE7-B8A8-4CC4-9844-9764CB775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E7092ED2-CB55-4DA7-877D-B84AB6080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463" t="26381" r="13611" b="21176"/>
          <a:stretch/>
        </p:blipFill>
        <p:spPr>
          <a:xfrm>
            <a:off x="324960" y="527121"/>
            <a:ext cx="8234084" cy="5803757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CF936747-2452-4354-B6BA-7B11EDA50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28" t="39035" r="9414" b="15958"/>
          <a:stretch/>
        </p:blipFill>
        <p:spPr>
          <a:xfrm>
            <a:off x="5159896" y="2762023"/>
            <a:ext cx="6935864" cy="36193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A88E872-6A42-424E-97D5-A8A2F152189A}"/>
              </a:ext>
            </a:extLst>
          </p:cNvPr>
          <p:cNvSpPr txBox="1"/>
          <p:nvPr/>
        </p:nvSpPr>
        <p:spPr>
          <a:xfrm>
            <a:off x="7272768" y="4299241"/>
            <a:ext cx="4562619" cy="1528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Laminated plate Carbon Fiber: M46J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N.4 unidirectional layer 0-90-90-0</a:t>
            </a:r>
          </a:p>
          <a:p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Thickness: 0.5 mm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A27B07C5-1D59-4A11-932B-C660BC75BB7E}"/>
              </a:ext>
            </a:extLst>
          </p:cNvPr>
          <p:cNvSpPr txBox="1"/>
          <p:nvPr/>
        </p:nvSpPr>
        <p:spPr>
          <a:xfrm>
            <a:off x="8819417" y="1741469"/>
            <a:ext cx="3284161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Profile of the single plane truss structures</a:t>
            </a:r>
            <a:endParaRPr 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e 8">
            <a:extLst>
              <a:ext uri="{FF2B5EF4-FFF2-40B4-BE49-F238E27FC236}">
                <a16:creationId xmlns:a16="http://schemas.microsoft.com/office/drawing/2014/main" id="{E7C9C7B2-EE14-4B4E-B537-0C82A7A2752E}"/>
              </a:ext>
            </a:extLst>
          </p:cNvPr>
          <p:cNvSpPr/>
          <p:nvPr/>
        </p:nvSpPr>
        <p:spPr>
          <a:xfrm rot="16200000">
            <a:off x="5149270" y="3788749"/>
            <a:ext cx="514973" cy="349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e 9">
            <a:extLst>
              <a:ext uri="{FF2B5EF4-FFF2-40B4-BE49-F238E27FC236}">
                <a16:creationId xmlns:a16="http://schemas.microsoft.com/office/drawing/2014/main" id="{E8A3D900-C9FB-4011-B78C-6E4E7554590C}"/>
              </a:ext>
            </a:extLst>
          </p:cNvPr>
          <p:cNvSpPr/>
          <p:nvPr/>
        </p:nvSpPr>
        <p:spPr>
          <a:xfrm rot="5400000">
            <a:off x="540758" y="2204573"/>
            <a:ext cx="514973" cy="349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0">
            <a:extLst>
              <a:ext uri="{FF2B5EF4-FFF2-40B4-BE49-F238E27FC236}">
                <a16:creationId xmlns:a16="http://schemas.microsoft.com/office/drawing/2014/main" id="{13E90B52-6889-4FC2-A7CF-30C9D5D261C7}"/>
              </a:ext>
            </a:extLst>
          </p:cNvPr>
          <p:cNvSpPr txBox="1"/>
          <p:nvPr/>
        </p:nvSpPr>
        <p:spPr>
          <a:xfrm>
            <a:off x="441935" y="4400754"/>
            <a:ext cx="4562620" cy="101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Maximum dimensions of the cutting surface under the Waterjet machine: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580x465 mm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it-IT" sz="20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D46605E6-9C5B-4864-BEC6-483D6D98EBD7}"/>
              </a:ext>
            </a:extLst>
          </p:cNvPr>
          <p:cNvSpPr/>
          <p:nvPr/>
        </p:nvSpPr>
        <p:spPr>
          <a:xfrm>
            <a:off x="3899517" y="1367495"/>
            <a:ext cx="540299" cy="333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DF1DB76-C4AF-4560-88E1-87E327920D6C}"/>
              </a:ext>
            </a:extLst>
          </p:cNvPr>
          <p:cNvSpPr/>
          <p:nvPr/>
        </p:nvSpPr>
        <p:spPr>
          <a:xfrm flipV="1">
            <a:off x="7715941" y="3140968"/>
            <a:ext cx="540299" cy="3318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89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93"/>
    </mc:Choice>
    <mc:Fallback>
      <p:transition spd="slow" advTm="539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9EC06-FAE1-4B88-A118-7858B467B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IDEA concept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6482-D36D-42FB-8B62-9C6F42946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262" y="577850"/>
            <a:ext cx="4178402" cy="5518150"/>
          </a:xfrm>
        </p:spPr>
        <p:txBody>
          <a:bodyPr/>
          <a:lstStyle/>
          <a:p>
            <a:r>
              <a:rPr lang="en-US" sz="2400" dirty="0"/>
              <a:t>Central tracking device:</a:t>
            </a:r>
          </a:p>
          <a:p>
            <a:pPr lvl="1"/>
            <a:r>
              <a:rPr lang="en-US" sz="1907" dirty="0"/>
              <a:t>light Drift </a:t>
            </a:r>
            <a:r>
              <a:rPr lang="en-US" sz="1907" dirty="0" err="1"/>
              <a:t>CHamber</a:t>
            </a:r>
            <a:endParaRPr lang="en-US" sz="1907" dirty="0"/>
          </a:p>
          <a:p>
            <a:r>
              <a:rPr lang="en-US" sz="2400" b="1" dirty="0">
                <a:solidFill>
                  <a:srgbClr val="C00000"/>
                </a:solidFill>
              </a:rPr>
              <a:t>Silicon detectors for precision measurements</a:t>
            </a:r>
          </a:p>
          <a:p>
            <a:pPr lvl="1"/>
            <a:r>
              <a:rPr lang="en-US" sz="1907" b="1" dirty="0">
                <a:solidFill>
                  <a:srgbClr val="002060"/>
                </a:solidFill>
              </a:rPr>
              <a:t>vertex detector </a:t>
            </a:r>
            <a:r>
              <a:rPr lang="en-US" sz="1800" dirty="0">
                <a:solidFill>
                  <a:srgbClr val="002060"/>
                </a:solidFill>
              </a:rPr>
              <a:t>(see Manuel's presentation)</a:t>
            </a:r>
            <a:endParaRPr lang="en-US" sz="1907" dirty="0">
              <a:solidFill>
                <a:srgbClr val="002060"/>
              </a:solidFill>
            </a:endParaRPr>
          </a:p>
          <a:p>
            <a:pPr lvl="1"/>
            <a:r>
              <a:rPr lang="en-US" sz="1907" b="1" dirty="0">
                <a:solidFill>
                  <a:srgbClr val="C00000"/>
                </a:solidFill>
              </a:rPr>
              <a:t>silicon internal tracker</a:t>
            </a:r>
          </a:p>
          <a:p>
            <a:pPr lvl="1"/>
            <a:r>
              <a:rPr lang="en-US" sz="1907" b="1" dirty="0">
                <a:solidFill>
                  <a:srgbClr val="C00000"/>
                </a:solidFill>
              </a:rPr>
              <a:t>silicon wrapper</a:t>
            </a:r>
          </a:p>
          <a:p>
            <a:r>
              <a:rPr lang="en-US" sz="2400" dirty="0"/>
              <a:t>Thin solenoid with 2T field (according to MDI limits)</a:t>
            </a:r>
          </a:p>
          <a:p>
            <a:r>
              <a:rPr lang="en-US" sz="2400" dirty="0"/>
              <a:t>Dual readout calorimeter</a:t>
            </a:r>
          </a:p>
          <a:p>
            <a:pPr lvl="1"/>
            <a:r>
              <a:rPr lang="en-US" sz="1907" dirty="0"/>
              <a:t>supplemented by a pre-shower detector</a:t>
            </a:r>
          </a:p>
          <a:p>
            <a:r>
              <a:rPr lang="en-US" sz="2400" dirty="0"/>
              <a:t>Muon chambers in the solenoid return yoke</a:t>
            </a:r>
            <a:endParaRPr lang="LID4096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461D8-B444-448B-AA1F-F5DE5D38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208B-2D1A-47CD-9EF5-CE99DA3D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315B6-18A1-4B02-8EB2-4DA8B40C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9762E4-D19B-4A25-9591-EF6334AD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577850"/>
            <a:ext cx="7918942" cy="57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0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57"/>
    </mc:Choice>
    <mc:Fallback>
      <p:transition spd="slow" advTm="5815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DB51BC-AB19-4648-88D3-58B832547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60648"/>
            <a:ext cx="9993496" cy="61978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74E605C-82D7-4B1E-88D9-F5384A06F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stave layout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080A7-7DC3-4DC6-9D03-178503FB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85AE7-5EC5-4FBE-9C78-C50A8268D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E7833-7C80-4556-8A93-D87F19C3E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72"/>
    </mc:Choice>
    <mc:Fallback>
      <p:transition spd="slow" advTm="3487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453ECAB-CEC6-427D-8F66-D098D7101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85" t="20354" r="6330" b="18369"/>
          <a:stretch/>
        </p:blipFill>
        <p:spPr>
          <a:xfrm>
            <a:off x="0" y="528173"/>
            <a:ext cx="12192000" cy="59046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63D841-4F01-4FBE-9485-BCD2AE015216}"/>
              </a:ext>
            </a:extLst>
          </p:cNvPr>
          <p:cNvSpPr txBox="1"/>
          <p:nvPr/>
        </p:nvSpPr>
        <p:spPr>
          <a:xfrm>
            <a:off x="8867163" y="3070371"/>
            <a:ext cx="1681174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Truss Structure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BA85D08-6C4F-42B6-B0BF-0FF62C16B3B6}"/>
              </a:ext>
            </a:extLst>
          </p:cNvPr>
          <p:cNvSpPr txBox="1"/>
          <p:nvPr/>
        </p:nvSpPr>
        <p:spPr>
          <a:xfrm>
            <a:off x="6736359" y="4295163"/>
            <a:ext cx="256703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Positioning Brake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4C45CB17-FC81-4695-A491-5C0B85481527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878973" y="3154261"/>
            <a:ext cx="1140902" cy="11409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4EAC564-0BE3-49BE-99D3-FD1B9C8DACE0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160780" y="2499919"/>
            <a:ext cx="546970" cy="57045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2343F6F-4FF1-454D-B73D-B64A50388376}"/>
              </a:ext>
            </a:extLst>
          </p:cNvPr>
          <p:cNvSpPr txBox="1"/>
          <p:nvPr/>
        </p:nvSpPr>
        <p:spPr>
          <a:xfrm>
            <a:off x="100667" y="3355380"/>
            <a:ext cx="2626912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Precision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C7BD61-0B57-4673-B525-86F158228E7F}"/>
              </a:ext>
            </a:extLst>
          </p:cNvPr>
          <p:cNvSpPr txBox="1"/>
          <p:nvPr/>
        </p:nvSpPr>
        <p:spPr>
          <a:xfrm>
            <a:off x="4190457" y="5012170"/>
            <a:ext cx="140096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Precision Pin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577E212-C04C-46CA-9C8F-01CC06863686}"/>
              </a:ext>
            </a:extLst>
          </p:cNvPr>
          <p:cNvCxnSpPr>
            <a:cxnSpLocks/>
          </p:cNvCxnSpPr>
          <p:nvPr/>
        </p:nvCxnSpPr>
        <p:spPr>
          <a:xfrm flipH="1" flipV="1">
            <a:off x="3584617" y="4543235"/>
            <a:ext cx="694149" cy="4689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BE82B58-0AEB-4924-A8B0-D88E16A5481D}"/>
              </a:ext>
            </a:extLst>
          </p:cNvPr>
          <p:cNvSpPr txBox="1"/>
          <p:nvPr/>
        </p:nvSpPr>
        <p:spPr>
          <a:xfrm>
            <a:off x="3528969" y="1840442"/>
            <a:ext cx="256703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Positioning Brake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5EE04236-DF69-4141-9949-DE6051E841D0}"/>
              </a:ext>
            </a:extLst>
          </p:cNvPr>
          <p:cNvCxnSpPr/>
          <p:nvPr/>
        </p:nvCxnSpPr>
        <p:spPr>
          <a:xfrm>
            <a:off x="5830349" y="2209774"/>
            <a:ext cx="520117" cy="5753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E9DF0CC7-CF13-4212-85ED-5EF1D4A2B418}"/>
              </a:ext>
            </a:extLst>
          </p:cNvPr>
          <p:cNvCxnSpPr/>
          <p:nvPr/>
        </p:nvCxnSpPr>
        <p:spPr>
          <a:xfrm>
            <a:off x="953036" y="3724712"/>
            <a:ext cx="182515" cy="7551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BA67D78-F924-4FEB-8E8B-B94BD75A8C55}"/>
              </a:ext>
            </a:extLst>
          </p:cNvPr>
          <p:cNvCxnSpPr>
            <a:cxnSpLocks/>
          </p:cNvCxnSpPr>
          <p:nvPr/>
        </p:nvCxnSpPr>
        <p:spPr>
          <a:xfrm>
            <a:off x="10452683" y="1086411"/>
            <a:ext cx="384382" cy="6339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4382643-7E39-43F2-BEEA-729C03697FFF}"/>
              </a:ext>
            </a:extLst>
          </p:cNvPr>
          <p:cNvSpPr txBox="1"/>
          <p:nvPr/>
        </p:nvSpPr>
        <p:spPr>
          <a:xfrm>
            <a:off x="9250767" y="717079"/>
            <a:ext cx="140096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Precision Pin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C723C27-FFAC-4454-AB18-E97C9A3F3712}"/>
              </a:ext>
            </a:extLst>
          </p:cNvPr>
          <p:cNvSpPr txBox="1"/>
          <p:nvPr/>
        </p:nvSpPr>
        <p:spPr>
          <a:xfrm>
            <a:off x="2491530" y="5611351"/>
            <a:ext cx="1400961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Mask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92A50533-02D5-4F45-BE23-43F9956198DE}"/>
              </a:ext>
            </a:extLst>
          </p:cNvPr>
          <p:cNvCxnSpPr>
            <a:cxnSpLocks/>
          </p:cNvCxnSpPr>
          <p:nvPr/>
        </p:nvCxnSpPr>
        <p:spPr>
          <a:xfrm flipH="1" flipV="1">
            <a:off x="1787236" y="4782322"/>
            <a:ext cx="704294" cy="8290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9C26BD6-1B35-476B-A1BD-7E4230652341}"/>
              </a:ext>
            </a:extLst>
          </p:cNvPr>
          <p:cNvSpPr txBox="1"/>
          <p:nvPr/>
        </p:nvSpPr>
        <p:spPr>
          <a:xfrm>
            <a:off x="10690371" y="3154261"/>
            <a:ext cx="140096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Mask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59E64D24-774A-4087-AB8C-3F77239B6317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10690372" y="1840443"/>
            <a:ext cx="700480" cy="1313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7934438-CC82-4383-B6DD-6FC01FF2B7B6}"/>
              </a:ext>
            </a:extLst>
          </p:cNvPr>
          <p:cNvCxnSpPr>
            <a:cxnSpLocks/>
          </p:cNvCxnSpPr>
          <p:nvPr/>
        </p:nvCxnSpPr>
        <p:spPr>
          <a:xfrm flipH="1">
            <a:off x="2532077" y="2436525"/>
            <a:ext cx="8385527" cy="313068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C9D7744-6640-4376-BFB4-913441B74B5E}"/>
              </a:ext>
            </a:extLst>
          </p:cNvPr>
          <p:cNvSpPr txBox="1"/>
          <p:nvPr/>
        </p:nvSpPr>
        <p:spPr>
          <a:xfrm>
            <a:off x="6509029" y="3661878"/>
            <a:ext cx="73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665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EC34E60-9A69-4B4C-9589-49C976C69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Gluing truss mask for half stave</a:t>
            </a:r>
            <a:endParaRPr lang="LID4096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1233E8B-B31D-414B-9E4F-FED230EA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5078023-8F81-451E-875A-A916C52F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E9E5E69-DC75-4811-8919-0FCC5AEDD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81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29"/>
    </mc:Choice>
    <mc:Fallback>
      <p:transition spd="slow" advTm="7752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1616733-795E-46F3-AEDF-53AFFC8A6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95" t="15859" r="4092" b="24343"/>
          <a:stretch/>
        </p:blipFill>
        <p:spPr>
          <a:xfrm>
            <a:off x="48015" y="525644"/>
            <a:ext cx="12122728" cy="621572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39ED21-E074-44BA-9D8E-AFEAD96E9C3A}"/>
              </a:ext>
            </a:extLst>
          </p:cNvPr>
          <p:cNvSpPr txBox="1"/>
          <p:nvPr/>
        </p:nvSpPr>
        <p:spPr>
          <a:xfrm>
            <a:off x="105007" y="398777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Precision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E3DCE8-9AA2-459E-9FF3-A788283EC3A6}"/>
              </a:ext>
            </a:extLst>
          </p:cNvPr>
          <p:cNvSpPr txBox="1"/>
          <p:nvPr/>
        </p:nvSpPr>
        <p:spPr>
          <a:xfrm>
            <a:off x="8199412" y="518722"/>
            <a:ext cx="14131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Mask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B3FB87-15DE-41D9-B53A-28A8F660B350}"/>
              </a:ext>
            </a:extLst>
          </p:cNvPr>
          <p:cNvSpPr txBox="1"/>
          <p:nvPr/>
        </p:nvSpPr>
        <p:spPr>
          <a:xfrm>
            <a:off x="10067640" y="4304997"/>
            <a:ext cx="2160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Long Truss Structure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8B6CC9D-AFFA-4D2D-BD75-39D8E4CE2C9C}"/>
              </a:ext>
            </a:extLst>
          </p:cNvPr>
          <p:cNvSpPr txBox="1"/>
          <p:nvPr/>
        </p:nvSpPr>
        <p:spPr>
          <a:xfrm>
            <a:off x="10818649" y="1877720"/>
            <a:ext cx="1614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Precision Pin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34D0C759-1F92-45C3-AF30-346D02FE1E65}"/>
              </a:ext>
            </a:extLst>
          </p:cNvPr>
          <p:cNvCxnSpPr>
            <a:cxnSpLocks/>
          </p:cNvCxnSpPr>
          <p:nvPr/>
        </p:nvCxnSpPr>
        <p:spPr>
          <a:xfrm flipH="1">
            <a:off x="1199456" y="1988840"/>
            <a:ext cx="9729417" cy="43570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ECC5C87-C36B-4B04-9FFC-D17AA84E37CD}"/>
              </a:ext>
            </a:extLst>
          </p:cNvPr>
          <p:cNvSpPr txBox="1"/>
          <p:nvPr/>
        </p:nvSpPr>
        <p:spPr>
          <a:xfrm>
            <a:off x="5929756" y="4062760"/>
            <a:ext cx="723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1330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2746A0B-E4F0-49CB-9B45-BA76B3B85289}"/>
              </a:ext>
            </a:extLst>
          </p:cNvPr>
          <p:cNvSpPr txBox="1"/>
          <p:nvPr/>
        </p:nvSpPr>
        <p:spPr>
          <a:xfrm>
            <a:off x="9977509" y="3020018"/>
            <a:ext cx="144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Mask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981BF27-5941-4D93-ADFB-6A4A89A36FE0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928913" y="5624302"/>
            <a:ext cx="902058" cy="832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67589722-C072-482B-B539-E25F95C6DC6B}"/>
              </a:ext>
            </a:extLst>
          </p:cNvPr>
          <p:cNvCxnSpPr>
            <a:cxnSpLocks/>
          </p:cNvCxnSpPr>
          <p:nvPr/>
        </p:nvCxnSpPr>
        <p:spPr>
          <a:xfrm>
            <a:off x="5106599" y="2243008"/>
            <a:ext cx="163569" cy="9080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FF32F94-F875-46A1-8693-30ABAFD13BB6}"/>
              </a:ext>
            </a:extLst>
          </p:cNvPr>
          <p:cNvCxnSpPr>
            <a:cxnSpLocks/>
          </p:cNvCxnSpPr>
          <p:nvPr/>
        </p:nvCxnSpPr>
        <p:spPr>
          <a:xfrm>
            <a:off x="9681848" y="731208"/>
            <a:ext cx="1204301" cy="33766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DF67A1A9-516E-4FE4-95CA-7C35276F01CD}"/>
              </a:ext>
            </a:extLst>
          </p:cNvPr>
          <p:cNvCxnSpPr>
            <a:cxnSpLocks/>
          </p:cNvCxnSpPr>
          <p:nvPr/>
        </p:nvCxnSpPr>
        <p:spPr>
          <a:xfrm flipH="1" flipV="1">
            <a:off x="5659050" y="4164227"/>
            <a:ext cx="461255" cy="95012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F8E2C0E-F1F0-4901-A68B-C5FB5363D200}"/>
              </a:ext>
            </a:extLst>
          </p:cNvPr>
          <p:cNvCxnSpPr>
            <a:cxnSpLocks/>
            <a:stCxn id="129" idx="0"/>
          </p:cNvCxnSpPr>
          <p:nvPr/>
        </p:nvCxnSpPr>
        <p:spPr>
          <a:xfrm flipH="1" flipV="1">
            <a:off x="8657288" y="2492790"/>
            <a:ext cx="2421734" cy="17968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9C0ED495-E978-4875-AB53-9CFB1A3381DE}"/>
              </a:ext>
            </a:extLst>
          </p:cNvPr>
          <p:cNvCxnSpPr>
            <a:cxnSpLocks/>
          </p:cNvCxnSpPr>
          <p:nvPr/>
        </p:nvCxnSpPr>
        <p:spPr>
          <a:xfrm flipH="1" flipV="1">
            <a:off x="11129980" y="1364141"/>
            <a:ext cx="371499" cy="5892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13AC8FBF-F175-4886-A2E7-F5F6BF6F2A28}"/>
              </a:ext>
            </a:extLst>
          </p:cNvPr>
          <p:cNvCxnSpPr>
            <a:cxnSpLocks/>
          </p:cNvCxnSpPr>
          <p:nvPr/>
        </p:nvCxnSpPr>
        <p:spPr>
          <a:xfrm>
            <a:off x="277111" y="4330059"/>
            <a:ext cx="202681" cy="103128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61D4A91-9BC4-4E9E-A6A1-65096A9CDF4C}"/>
              </a:ext>
            </a:extLst>
          </p:cNvPr>
          <p:cNvSpPr txBox="1"/>
          <p:nvPr/>
        </p:nvSpPr>
        <p:spPr>
          <a:xfrm>
            <a:off x="1830971" y="5522859"/>
            <a:ext cx="1506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Mask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B7614E8-7418-4995-BC0F-0791388228FE}"/>
              </a:ext>
            </a:extLst>
          </p:cNvPr>
          <p:cNvSpPr txBox="1"/>
          <p:nvPr/>
        </p:nvSpPr>
        <p:spPr>
          <a:xfrm>
            <a:off x="2840525" y="1837747"/>
            <a:ext cx="3573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positioner CF stiffness plate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48C64DA-3524-46E2-B545-653DB6D70FB0}"/>
              </a:ext>
            </a:extLst>
          </p:cNvPr>
          <p:cNvSpPr txBox="1"/>
          <p:nvPr/>
        </p:nvSpPr>
        <p:spPr>
          <a:xfrm>
            <a:off x="7841265" y="4445562"/>
            <a:ext cx="1827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Stiffness CF Plate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0966546-AE47-4369-8FE8-328B8277F55B}"/>
              </a:ext>
            </a:extLst>
          </p:cNvPr>
          <p:cNvSpPr txBox="1"/>
          <p:nvPr/>
        </p:nvSpPr>
        <p:spPr>
          <a:xfrm>
            <a:off x="5966747" y="5076760"/>
            <a:ext cx="3513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positioner CF stiffness plate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Connettore 2 63">
            <a:extLst>
              <a:ext uri="{FF2B5EF4-FFF2-40B4-BE49-F238E27FC236}">
                <a16:creationId xmlns:a16="http://schemas.microsoft.com/office/drawing/2014/main" id="{E0F5D0D6-61C3-4862-95E9-E9800E6B5484}"/>
              </a:ext>
            </a:extLst>
          </p:cNvPr>
          <p:cNvCxnSpPr>
            <a:cxnSpLocks/>
          </p:cNvCxnSpPr>
          <p:nvPr/>
        </p:nvCxnSpPr>
        <p:spPr>
          <a:xfrm flipH="1" flipV="1">
            <a:off x="6109379" y="3412194"/>
            <a:ext cx="2348116" cy="10301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>
            <a:extLst>
              <a:ext uri="{FF2B5EF4-FFF2-40B4-BE49-F238E27FC236}">
                <a16:creationId xmlns:a16="http://schemas.microsoft.com/office/drawing/2014/main" id="{F105B537-4986-40F0-AB29-B971F4DA0E99}"/>
              </a:ext>
            </a:extLst>
          </p:cNvPr>
          <p:cNvCxnSpPr>
            <a:cxnSpLocks/>
          </p:cNvCxnSpPr>
          <p:nvPr/>
        </p:nvCxnSpPr>
        <p:spPr>
          <a:xfrm>
            <a:off x="2644025" y="2905075"/>
            <a:ext cx="1958219" cy="6763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41D559EA-7997-42FA-A5C2-9A867B29EBF0}"/>
              </a:ext>
            </a:extLst>
          </p:cNvPr>
          <p:cNvSpPr txBox="1"/>
          <p:nvPr/>
        </p:nvSpPr>
        <p:spPr>
          <a:xfrm>
            <a:off x="332987" y="2512956"/>
            <a:ext cx="3568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positioner CF stiffness plate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07234C8B-1982-4724-BF3D-487364CB1F39}"/>
              </a:ext>
            </a:extLst>
          </p:cNvPr>
          <p:cNvSpPr txBox="1"/>
          <p:nvPr/>
        </p:nvSpPr>
        <p:spPr>
          <a:xfrm>
            <a:off x="5893279" y="1075904"/>
            <a:ext cx="2311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middle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97A33579-C485-46FB-B4B6-E941898C7AB2}"/>
              </a:ext>
            </a:extLst>
          </p:cNvPr>
          <p:cNvSpPr txBox="1"/>
          <p:nvPr/>
        </p:nvSpPr>
        <p:spPr>
          <a:xfrm>
            <a:off x="3446286" y="5788328"/>
            <a:ext cx="2722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middle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7B0A7320-CE56-4C25-9DB5-939F1CBC373E}"/>
              </a:ext>
            </a:extLst>
          </p:cNvPr>
          <p:cNvCxnSpPr>
            <a:cxnSpLocks/>
          </p:cNvCxnSpPr>
          <p:nvPr/>
        </p:nvCxnSpPr>
        <p:spPr>
          <a:xfrm flipV="1">
            <a:off x="4549270" y="4529117"/>
            <a:ext cx="302062" cy="11932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EE1115B8-076C-49D4-92D0-1F197E725593}"/>
              </a:ext>
            </a:extLst>
          </p:cNvPr>
          <p:cNvSpPr txBox="1"/>
          <p:nvPr/>
        </p:nvSpPr>
        <p:spPr>
          <a:xfrm>
            <a:off x="632534" y="3264174"/>
            <a:ext cx="2530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Upper middle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7B4D179E-E535-44CD-B242-6C9262D3E0EF}"/>
              </a:ext>
            </a:extLst>
          </p:cNvPr>
          <p:cNvSpPr txBox="1"/>
          <p:nvPr/>
        </p:nvSpPr>
        <p:spPr>
          <a:xfrm>
            <a:off x="7841265" y="3703358"/>
            <a:ext cx="2467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Lateral middle support</a:t>
            </a:r>
            <a:endParaRPr 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48B60C7-4DE0-46A7-9A46-8EB4D9F4057B}"/>
              </a:ext>
            </a:extLst>
          </p:cNvPr>
          <p:cNvCxnSpPr>
            <a:cxnSpLocks/>
          </p:cNvCxnSpPr>
          <p:nvPr/>
        </p:nvCxnSpPr>
        <p:spPr>
          <a:xfrm flipH="1" flipV="1">
            <a:off x="7614464" y="3402245"/>
            <a:ext cx="778410" cy="30111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012DFD18-74C6-4ADC-A38F-AA540BF8D32D}"/>
              </a:ext>
            </a:extLst>
          </p:cNvPr>
          <p:cNvCxnSpPr>
            <a:cxnSpLocks/>
          </p:cNvCxnSpPr>
          <p:nvPr/>
        </p:nvCxnSpPr>
        <p:spPr>
          <a:xfrm>
            <a:off x="2927919" y="3565661"/>
            <a:ext cx="779725" cy="31149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2 97">
            <a:extLst>
              <a:ext uri="{FF2B5EF4-FFF2-40B4-BE49-F238E27FC236}">
                <a16:creationId xmlns:a16="http://schemas.microsoft.com/office/drawing/2014/main" id="{9DB81EF3-47F1-4B42-B3B5-3A4EC24EA001}"/>
              </a:ext>
            </a:extLst>
          </p:cNvPr>
          <p:cNvCxnSpPr>
            <a:cxnSpLocks/>
          </p:cNvCxnSpPr>
          <p:nvPr/>
        </p:nvCxnSpPr>
        <p:spPr>
          <a:xfrm flipV="1">
            <a:off x="10631243" y="1506372"/>
            <a:ext cx="374811" cy="150196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1E72B8A0-4F9B-4985-AE57-EFB639523F28}"/>
              </a:ext>
            </a:extLst>
          </p:cNvPr>
          <p:cNvCxnSpPr>
            <a:cxnSpLocks/>
          </p:cNvCxnSpPr>
          <p:nvPr/>
        </p:nvCxnSpPr>
        <p:spPr>
          <a:xfrm>
            <a:off x="7283437" y="1403770"/>
            <a:ext cx="256798" cy="69185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ttangolo 111">
            <a:extLst>
              <a:ext uri="{FF2B5EF4-FFF2-40B4-BE49-F238E27FC236}">
                <a16:creationId xmlns:a16="http://schemas.microsoft.com/office/drawing/2014/main" id="{717890A3-F13E-4998-B1B7-4860C14BA91B}"/>
              </a:ext>
            </a:extLst>
          </p:cNvPr>
          <p:cNvSpPr/>
          <p:nvPr/>
        </p:nvSpPr>
        <p:spPr>
          <a:xfrm>
            <a:off x="10760370" y="1907372"/>
            <a:ext cx="1372787" cy="3356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3" name="Rettangolo 112">
            <a:extLst>
              <a:ext uri="{FF2B5EF4-FFF2-40B4-BE49-F238E27FC236}">
                <a16:creationId xmlns:a16="http://schemas.microsoft.com/office/drawing/2014/main" id="{B4AC4967-C62C-4CC0-A034-C271E506E161}"/>
              </a:ext>
            </a:extLst>
          </p:cNvPr>
          <p:cNvSpPr/>
          <p:nvPr/>
        </p:nvSpPr>
        <p:spPr>
          <a:xfrm>
            <a:off x="5889677" y="5114229"/>
            <a:ext cx="3510082" cy="3584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" name="Rettangolo 113">
            <a:extLst>
              <a:ext uri="{FF2B5EF4-FFF2-40B4-BE49-F238E27FC236}">
                <a16:creationId xmlns:a16="http://schemas.microsoft.com/office/drawing/2014/main" id="{95ED6343-C4A1-4E45-A578-6D865C8F4AE2}"/>
              </a:ext>
            </a:extLst>
          </p:cNvPr>
          <p:cNvSpPr/>
          <p:nvPr/>
        </p:nvSpPr>
        <p:spPr>
          <a:xfrm>
            <a:off x="3446286" y="5770221"/>
            <a:ext cx="2235399" cy="3830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Rettangolo 116">
            <a:extLst>
              <a:ext uri="{FF2B5EF4-FFF2-40B4-BE49-F238E27FC236}">
                <a16:creationId xmlns:a16="http://schemas.microsoft.com/office/drawing/2014/main" id="{6897F467-49A9-45CA-88F9-366710485511}"/>
              </a:ext>
            </a:extLst>
          </p:cNvPr>
          <p:cNvSpPr/>
          <p:nvPr/>
        </p:nvSpPr>
        <p:spPr>
          <a:xfrm>
            <a:off x="536397" y="3294199"/>
            <a:ext cx="2519674" cy="2977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7645B23C-9C94-4040-8930-4E697126D139}"/>
              </a:ext>
            </a:extLst>
          </p:cNvPr>
          <p:cNvSpPr/>
          <p:nvPr/>
        </p:nvSpPr>
        <p:spPr>
          <a:xfrm>
            <a:off x="277111" y="2507374"/>
            <a:ext cx="3624172" cy="3932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9" name="Rettangolo 118">
            <a:extLst>
              <a:ext uri="{FF2B5EF4-FFF2-40B4-BE49-F238E27FC236}">
                <a16:creationId xmlns:a16="http://schemas.microsoft.com/office/drawing/2014/main" id="{A2DAA046-2883-46EF-9B08-124EFA059892}"/>
              </a:ext>
            </a:extLst>
          </p:cNvPr>
          <p:cNvSpPr/>
          <p:nvPr/>
        </p:nvSpPr>
        <p:spPr>
          <a:xfrm>
            <a:off x="2877898" y="1868706"/>
            <a:ext cx="3323109" cy="3497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" name="Rettangolo 119">
            <a:extLst>
              <a:ext uri="{FF2B5EF4-FFF2-40B4-BE49-F238E27FC236}">
                <a16:creationId xmlns:a16="http://schemas.microsoft.com/office/drawing/2014/main" id="{0D915CDC-3430-4FFA-A0EC-30C22BED69C9}"/>
              </a:ext>
            </a:extLst>
          </p:cNvPr>
          <p:cNvSpPr/>
          <p:nvPr/>
        </p:nvSpPr>
        <p:spPr>
          <a:xfrm>
            <a:off x="8049255" y="567207"/>
            <a:ext cx="1624650" cy="2848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Rettangolo 120">
            <a:extLst>
              <a:ext uri="{FF2B5EF4-FFF2-40B4-BE49-F238E27FC236}">
                <a16:creationId xmlns:a16="http://schemas.microsoft.com/office/drawing/2014/main" id="{0FBBD6A7-9807-45E2-9A87-508466D52376}"/>
              </a:ext>
            </a:extLst>
          </p:cNvPr>
          <p:cNvSpPr/>
          <p:nvPr/>
        </p:nvSpPr>
        <p:spPr>
          <a:xfrm>
            <a:off x="5681685" y="1077859"/>
            <a:ext cx="2685461" cy="3159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Rettangolo 125">
            <a:extLst>
              <a:ext uri="{FF2B5EF4-FFF2-40B4-BE49-F238E27FC236}">
                <a16:creationId xmlns:a16="http://schemas.microsoft.com/office/drawing/2014/main" id="{9D87F7A9-7D97-4A33-81B4-9BCD20FFABB8}"/>
              </a:ext>
            </a:extLst>
          </p:cNvPr>
          <p:cNvSpPr/>
          <p:nvPr/>
        </p:nvSpPr>
        <p:spPr>
          <a:xfrm>
            <a:off x="7806363" y="3711301"/>
            <a:ext cx="2358705" cy="34396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Rettangolo 126">
            <a:extLst>
              <a:ext uri="{FF2B5EF4-FFF2-40B4-BE49-F238E27FC236}">
                <a16:creationId xmlns:a16="http://schemas.microsoft.com/office/drawing/2014/main" id="{CDB8EAA7-D096-4976-8C26-B344B807E8E6}"/>
              </a:ext>
            </a:extLst>
          </p:cNvPr>
          <p:cNvSpPr/>
          <p:nvPr/>
        </p:nvSpPr>
        <p:spPr>
          <a:xfrm>
            <a:off x="7497743" y="4432092"/>
            <a:ext cx="2208818" cy="3222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Rettangolo 127">
            <a:extLst>
              <a:ext uri="{FF2B5EF4-FFF2-40B4-BE49-F238E27FC236}">
                <a16:creationId xmlns:a16="http://schemas.microsoft.com/office/drawing/2014/main" id="{5AF63372-496A-45DC-A875-D413CB7AB1B9}"/>
              </a:ext>
            </a:extLst>
          </p:cNvPr>
          <p:cNvSpPr/>
          <p:nvPr/>
        </p:nvSpPr>
        <p:spPr>
          <a:xfrm>
            <a:off x="1820248" y="5569489"/>
            <a:ext cx="1423854" cy="25838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9" name="Rettangolo 128">
            <a:extLst>
              <a:ext uri="{FF2B5EF4-FFF2-40B4-BE49-F238E27FC236}">
                <a16:creationId xmlns:a16="http://schemas.microsoft.com/office/drawing/2014/main" id="{0EF71C98-7A69-4373-98B9-AA4105BB0C71}"/>
              </a:ext>
            </a:extLst>
          </p:cNvPr>
          <p:cNvSpPr/>
          <p:nvPr/>
        </p:nvSpPr>
        <p:spPr>
          <a:xfrm>
            <a:off x="10067640" y="4289634"/>
            <a:ext cx="2022763" cy="369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Rettangolo 129">
            <a:extLst>
              <a:ext uri="{FF2B5EF4-FFF2-40B4-BE49-F238E27FC236}">
                <a16:creationId xmlns:a16="http://schemas.microsoft.com/office/drawing/2014/main" id="{7A143EE5-14EC-483F-B31A-55742C7269E2}"/>
              </a:ext>
            </a:extLst>
          </p:cNvPr>
          <p:cNvSpPr/>
          <p:nvPr/>
        </p:nvSpPr>
        <p:spPr>
          <a:xfrm>
            <a:off x="63283" y="4014460"/>
            <a:ext cx="2685461" cy="3159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Rettangolo 138">
            <a:extLst>
              <a:ext uri="{FF2B5EF4-FFF2-40B4-BE49-F238E27FC236}">
                <a16:creationId xmlns:a16="http://schemas.microsoft.com/office/drawing/2014/main" id="{4FA587DD-13DA-4C9E-BFA0-66CC1AE107A0}"/>
              </a:ext>
            </a:extLst>
          </p:cNvPr>
          <p:cNvSpPr/>
          <p:nvPr/>
        </p:nvSpPr>
        <p:spPr>
          <a:xfrm>
            <a:off x="9977509" y="3004251"/>
            <a:ext cx="1523970" cy="3471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18ACB6-F55D-49DB-B25E-C11F341C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Gluing truss mask for long stave</a:t>
            </a:r>
            <a:endParaRPr lang="LID4096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5CA09EA-1152-4750-A0B4-E94A60CC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A782223-42A8-4297-897C-E2E6B19A3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DA6AAE-9E4D-4CFF-A8F7-62038A09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61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24"/>
    </mc:Choice>
    <mc:Fallback>
      <p:transition spd="slow" advTm="3952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419F0-7F51-46CC-A7B6-B3E02F1F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plate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E0C69-1D76-46D6-8311-283EEB90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9F1A6-A545-4D77-8499-905422260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E3E06-28D5-4385-A7DD-2D1361C4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66B2DB-C719-44B0-AEE2-3AB09798F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6" y="210491"/>
            <a:ext cx="11894327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7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322"/>
    </mc:Choice>
    <mc:Fallback>
      <p:transition spd="slow" advTm="11932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2CBA-EF25-4813-B9B0-C94F942CC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Populated cold plate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E4F2C-17EC-49FD-9383-386E824EE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BC191-42BD-4121-BA6A-D1D3FC74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7B702-AACB-49DD-8C82-6D0073F0F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C4FE01-1D41-4B88-88C3-23857E2A3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5" y="509841"/>
            <a:ext cx="10441161" cy="587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91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29"/>
    </mc:Choice>
    <mc:Fallback>
      <p:transition spd="slow" advTm="4902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C6749-022D-4EB7-8407-B9C88D6D2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long stave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C48A70-4F7F-439E-BFE8-BB51A3471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BDD1D-10AA-41BD-A454-A3C04A7A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1C102-371A-4D62-8F80-A8D27825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0B761-3F3F-48D6-B790-08E4C31CE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82606"/>
            <a:ext cx="10042286" cy="604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9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55"/>
    </mc:Choice>
    <mc:Fallback>
      <p:transition spd="slow" advTm="4325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F5847-C5D4-4243-BB89-8AB3CD3C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Mechanics: planning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03F23-45EB-43B4-82DF-E0D3CECBC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48680"/>
            <a:ext cx="10363200" cy="5518150"/>
          </a:xfrm>
        </p:spPr>
        <p:txBody>
          <a:bodyPr/>
          <a:lstStyle/>
          <a:p>
            <a:r>
              <a:rPr lang="en-US" sz="2800" dirty="0"/>
              <a:t>Done in 2021:</a:t>
            </a:r>
          </a:p>
          <a:p>
            <a:pPr lvl="1"/>
            <a:r>
              <a:rPr lang="en-US" sz="2400" dirty="0"/>
              <a:t>Designed the long stave parts</a:t>
            </a:r>
          </a:p>
          <a:p>
            <a:pPr lvl="1"/>
            <a:r>
              <a:rPr lang="en-US" sz="2400" dirty="0"/>
              <a:t>Finished to design the long stave gluing mask</a:t>
            </a:r>
          </a:p>
          <a:p>
            <a:pPr lvl="1"/>
            <a:r>
              <a:rPr lang="en-US" sz="2400" dirty="0"/>
              <a:t>Ordered the carbon fiber material</a:t>
            </a:r>
          </a:p>
          <a:p>
            <a:r>
              <a:rPr lang="en-US" sz="2800" dirty="0"/>
              <a:t>Next steps in 2022:</a:t>
            </a:r>
          </a:p>
          <a:p>
            <a:pPr lvl="1"/>
            <a:r>
              <a:rPr lang="en-US" sz="2400" dirty="0"/>
              <a:t>Manufacturing of the Gluing Mask and the end part of the 3D truss and cold plate in peek material</a:t>
            </a:r>
          </a:p>
          <a:p>
            <a:pPr lvl="1"/>
            <a:r>
              <a:rPr lang="en-US" sz="2400" dirty="0"/>
              <a:t>Order </a:t>
            </a:r>
            <a:r>
              <a:rPr lang="en-US" sz="2400" dirty="0" err="1"/>
              <a:t>WaterJet</a:t>
            </a:r>
            <a:r>
              <a:rPr lang="en-US" sz="2400" dirty="0"/>
              <a:t> cutting operation</a:t>
            </a:r>
          </a:p>
          <a:p>
            <a:pPr lvl="1"/>
            <a:r>
              <a:rPr lang="en-US" sz="2400" dirty="0"/>
              <a:t>Assembly the Long Stave structure </a:t>
            </a:r>
          </a:p>
          <a:p>
            <a:pPr lvl="1"/>
            <a:r>
              <a:rPr lang="en-US" sz="2400" dirty="0"/>
              <a:t>Assembly of the cold plate</a:t>
            </a:r>
          </a:p>
          <a:p>
            <a:pPr lvl="1"/>
            <a:r>
              <a:rPr lang="en-US" sz="2400" dirty="0"/>
              <a:t>Measure the sagitta of the long stave and thermo-mechanical properties of the cold plate in Pisa lab</a:t>
            </a:r>
          </a:p>
          <a:p>
            <a:endParaRPr lang="LID4096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63BD0-BA29-4D97-9630-4279B236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CD7A0-7B50-4845-AE2E-D28291BF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851D3-0C1A-49D3-8B2E-C55A9B0E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8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15"/>
    </mc:Choice>
    <mc:Fallback>
      <p:transition spd="slow" advTm="6351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9B0D-2CCB-44BC-B2F1-465000F2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integration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8FFF-7E74-4133-BCBC-D822BD4DE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825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3"/>
    </mc:Choice>
    <mc:Fallback>
      <p:transition spd="slow" advTm="686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0404-D7F8-4B3B-97DA-88A854BE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tracker: system considerations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DC6F-7122-4536-A8ED-576C5224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577850"/>
            <a:ext cx="11593288" cy="5518150"/>
          </a:xfrm>
        </p:spPr>
        <p:txBody>
          <a:bodyPr/>
          <a:lstStyle/>
          <a:p>
            <a:r>
              <a:rPr lang="en-US" sz="2000" b="1" dirty="0"/>
              <a:t>Complete system consists of 900'000 cm</a:t>
            </a:r>
            <a:r>
              <a:rPr lang="en-US" sz="2000" b="1" baseline="30000" dirty="0"/>
              <a:t>2</a:t>
            </a:r>
            <a:r>
              <a:rPr lang="en-US" sz="2000" b="1" dirty="0"/>
              <a:t> area / 4 cm</a:t>
            </a:r>
            <a:r>
              <a:rPr lang="en-US" sz="2000" b="1" baseline="30000" dirty="0"/>
              <a:t>2</a:t>
            </a:r>
            <a:r>
              <a:rPr lang="en-US" sz="2000" b="1" dirty="0"/>
              <a:t> chip = 225k chips (56k quad-modules)</a:t>
            </a:r>
          </a:p>
          <a:p>
            <a:pPr lvl="1"/>
            <a:r>
              <a:rPr lang="en-US" sz="2000" dirty="0"/>
              <a:t>aggregation of several modules for data and services distribution is essential </a:t>
            </a:r>
          </a:p>
          <a:p>
            <a:pPr lvl="1"/>
            <a:r>
              <a:rPr lang="en-US" sz="2000" dirty="0"/>
              <a:t>inner tracker will be 5--10% of this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Data rate</a:t>
            </a:r>
            <a:r>
              <a:rPr lang="en-US" sz="2000" b="1" dirty="0"/>
              <a:t> </a:t>
            </a:r>
            <a:r>
              <a:rPr lang="en-US" sz="2000" dirty="0"/>
              <a:t>constrained by the inner tracker</a:t>
            </a:r>
          </a:p>
          <a:p>
            <a:pPr lvl="1"/>
            <a:r>
              <a:rPr lang="en-US" sz="2000" dirty="0"/>
              <a:t>average rate 10</a:t>
            </a:r>
            <a:r>
              <a:rPr lang="en-US" sz="2000" baseline="30000" dirty="0"/>
              <a:t>-4</a:t>
            </a:r>
            <a:r>
              <a:rPr lang="en-US" sz="2000" dirty="0"/>
              <a:t> - 10</a:t>
            </a:r>
            <a:r>
              <a:rPr lang="en-US" sz="2000" baseline="30000" dirty="0"/>
              <a:t>-3 </a:t>
            </a:r>
            <a:r>
              <a:rPr lang="en-US" sz="2000" dirty="0"/>
              <a:t>particles cm</a:t>
            </a:r>
            <a:r>
              <a:rPr lang="en-US" sz="2000" baseline="30000" dirty="0"/>
              <a:t>-2</a:t>
            </a:r>
            <a:r>
              <a:rPr lang="en-US" sz="2000" dirty="0"/>
              <a:t> event</a:t>
            </a:r>
            <a:r>
              <a:rPr lang="en-US" sz="2000" baseline="30000" dirty="0"/>
              <a:t>-1</a:t>
            </a:r>
            <a:r>
              <a:rPr lang="en-US" sz="2000" dirty="0"/>
              <a:t> at Z peak</a:t>
            </a:r>
          </a:p>
          <a:p>
            <a:pPr lvl="1"/>
            <a:r>
              <a:rPr lang="en-US" sz="2000" dirty="0"/>
              <a:t>assuming 2 hits/particle, 96 bits/hit for ATLASPIX3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640 Mbps link/module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(assuming local module aggregation) provides ample operational margin</a:t>
            </a:r>
          </a:p>
          <a:p>
            <a:pPr lvl="1"/>
            <a:r>
              <a:rPr lang="en-US" sz="2000" dirty="0"/>
              <a:t>16 modules can be arranged into </a:t>
            </a:r>
            <a:r>
              <a:rPr lang="en-US" sz="2000" b="1" dirty="0">
                <a:solidFill>
                  <a:srgbClr val="002060"/>
                </a:solidFill>
              </a:rPr>
              <a:t>10 Gbps fast links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C00000"/>
                </a:solidFill>
              </a:rPr>
              <a:t>3.5k links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pPr lvl="2"/>
            <a:r>
              <a:rPr lang="en-US" sz="2000" dirty="0">
                <a:solidFill>
                  <a:srgbClr val="002060"/>
                </a:solidFill>
              </a:rPr>
              <a:t>can also assume 100 Gbps links will be available: </a:t>
            </a:r>
            <a:r>
              <a:rPr lang="en-US" sz="2000" dirty="0">
                <a:solidFill>
                  <a:srgbClr val="C00000"/>
                </a:solidFill>
              </a:rPr>
              <a:t>350 links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</a:p>
          <a:p>
            <a:pPr marL="413241" indent="-342900"/>
            <a:r>
              <a:rPr lang="en-US" sz="2000" b="1" dirty="0">
                <a:solidFill>
                  <a:srgbClr val="002060"/>
                </a:solidFill>
              </a:rPr>
              <a:t>DAQ architecture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triggerless readout</a:t>
            </a:r>
            <a:r>
              <a:rPr lang="en-US" sz="2000" dirty="0"/>
              <a:t> will fit the data transmission budget but requires off-chip re-ordering of data</a:t>
            </a:r>
          </a:p>
          <a:p>
            <a:pPr lvl="1"/>
            <a:r>
              <a:rPr lang="en-US" sz="2000" b="1" dirty="0">
                <a:solidFill>
                  <a:srgbClr val="002060"/>
                </a:solidFill>
              </a:rPr>
              <a:t>triggered readout</a:t>
            </a:r>
            <a:r>
              <a:rPr lang="en-US" sz="2000" dirty="0"/>
              <a:t> will be </a:t>
            </a:r>
            <a:r>
              <a:rPr lang="en-US" sz="2000" b="1" dirty="0">
                <a:solidFill>
                  <a:srgbClr val="002060"/>
                </a:solidFill>
              </a:rPr>
              <a:t>simpler</a:t>
            </a:r>
            <a:r>
              <a:rPr lang="en-US" sz="2000" dirty="0"/>
              <a:t> and would also reduce the bandwidth occupancy</a:t>
            </a:r>
          </a:p>
          <a:p>
            <a:r>
              <a:rPr lang="en-US" sz="2000" b="1" dirty="0">
                <a:solidFill>
                  <a:srgbClr val="002060"/>
                </a:solidFill>
              </a:rPr>
              <a:t>Power consumption</a:t>
            </a:r>
          </a:p>
          <a:p>
            <a:pPr lvl="1"/>
            <a:r>
              <a:rPr lang="en-US" sz="2000" dirty="0"/>
              <a:t>ATLASPIX3 power consumption </a:t>
            </a:r>
            <a:r>
              <a:rPr lang="en-US" sz="2000" b="1" dirty="0">
                <a:solidFill>
                  <a:srgbClr val="002060"/>
                </a:solidFill>
              </a:rPr>
              <a:t>150 </a:t>
            </a:r>
            <a:r>
              <a:rPr lang="en-US" sz="2000" b="1" dirty="0" err="1">
                <a:solidFill>
                  <a:srgbClr val="002060"/>
                </a:solidFill>
              </a:rPr>
              <a:t>mW</a:t>
            </a:r>
            <a:r>
              <a:rPr lang="en-US" sz="2000" b="1" dirty="0">
                <a:solidFill>
                  <a:srgbClr val="002060"/>
                </a:solidFill>
              </a:rPr>
              <a:t>/cm</a:t>
            </a:r>
            <a:r>
              <a:rPr lang="en-US" sz="2000" b="1" baseline="30000" dirty="0">
                <a:solidFill>
                  <a:srgbClr val="002060"/>
                </a:solidFill>
              </a:rPr>
              <a:t>2</a:t>
            </a:r>
          </a:p>
          <a:p>
            <a:pPr lvl="1"/>
            <a:r>
              <a:rPr lang="en-US" sz="2000" dirty="0"/>
              <a:t>600 </a:t>
            </a:r>
            <a:r>
              <a:rPr lang="en-US" sz="2000" dirty="0" err="1"/>
              <a:t>mW</a:t>
            </a:r>
            <a:r>
              <a:rPr lang="en-US" sz="2000" dirty="0"/>
              <a:t>/chip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>
                <a:solidFill>
                  <a:schemeClr val="tx1"/>
                </a:solidFill>
              </a:rPr>
              <a:t> 2.4 W/module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total FE power 130 kW</a:t>
            </a:r>
          </a:p>
          <a:p>
            <a:pPr lvl="1"/>
            <a:r>
              <a:rPr lang="en-US" sz="2000" dirty="0"/>
              <a:t>additional power for on detector aggregation and de-randomizations </a:t>
            </a:r>
            <a:r>
              <a:rPr lang="en-US" sz="2000" b="1" dirty="0">
                <a:solidFill>
                  <a:srgbClr val="002060"/>
                </a:solidFill>
              </a:rPr>
              <a:t>~2W/link</a:t>
            </a:r>
          </a:p>
          <a:p>
            <a:endParaRPr lang="LID4096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2C37F-D0E0-4B59-A61A-0160C1A65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ECF2D-2A54-4D18-9397-F7076EC6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D62FD-AE87-485D-AA04-AEDF12CD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24"/>
    </mc:Choice>
    <mc:Fallback>
      <p:transition spd="slow" advTm="16552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9859-D466-423A-88FC-A50207F45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Electrical Bus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21693-553F-47DB-9D3A-77F71550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32E49-8B22-4A9F-BCF3-3653B610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14645-3FEB-4AD1-886B-DCF48C3AF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725F75-AFAB-4868-BECE-E162C6D527E7}"/>
              </a:ext>
            </a:extLst>
          </p:cNvPr>
          <p:cNvGrpSpPr/>
          <p:nvPr/>
        </p:nvGrpSpPr>
        <p:grpSpPr>
          <a:xfrm>
            <a:off x="8064730" y="662700"/>
            <a:ext cx="3519784" cy="5532599"/>
            <a:chOff x="398634" y="591580"/>
            <a:chExt cx="3519784" cy="55325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17BF6D-734D-4998-8119-2FBE5FBB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634" y="591580"/>
              <a:ext cx="3368332" cy="553259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AF06F76-B1FA-4995-970F-05DDF8185F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73681" y="1689833"/>
              <a:ext cx="223460" cy="70792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2592FE6-12A3-477A-82BE-CF70F10295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73681" y="2913621"/>
              <a:ext cx="302294" cy="515379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A71F8E-3A50-4B48-AF03-B46A13679EFF}"/>
                </a:ext>
              </a:extLst>
            </p:cNvPr>
            <p:cNvSpPr txBox="1"/>
            <p:nvPr/>
          </p:nvSpPr>
          <p:spPr>
            <a:xfrm>
              <a:off x="2227314" y="1224247"/>
              <a:ext cx="1691104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Power IN/OUT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218561-C302-4E4B-8F02-749123984350}"/>
                </a:ext>
              </a:extLst>
            </p:cNvPr>
            <p:cNvSpPr txBox="1"/>
            <p:nvPr/>
          </p:nvSpPr>
          <p:spPr>
            <a:xfrm>
              <a:off x="2384985" y="3581880"/>
              <a:ext cx="1516056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Data IN/OUT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37A337-8FC2-4600-9BDD-D8FAD6F5A3CA}"/>
                </a:ext>
              </a:extLst>
            </p:cNvPr>
            <p:cNvSpPr txBox="1"/>
            <p:nvPr/>
          </p:nvSpPr>
          <p:spPr>
            <a:xfrm>
              <a:off x="499012" y="3581880"/>
              <a:ext cx="510445" cy="40011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HV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841F262-3C5C-4035-9BF4-A845560C84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4080" y="2773680"/>
              <a:ext cx="883491" cy="65532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B2D8A8C-6D58-4F62-B916-EECD6D64C733}"/>
              </a:ext>
            </a:extLst>
          </p:cNvPr>
          <p:cNvSpPr txBox="1">
            <a:spLocks/>
          </p:cNvSpPr>
          <p:nvPr/>
        </p:nvSpPr>
        <p:spPr>
          <a:xfrm>
            <a:off x="672633" y="809072"/>
            <a:ext cx="7007543" cy="52842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Distribute power and data signals along the stave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Assume minimal I/O connection on chip: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All biases generated internally by shunt-LDO regulators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chip-to-chip data transmissions: local data aggregation on module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clock data recovery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Requirements: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LVDS command input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LVDS data output at 640 Mbps on ~700 mm (half)stave length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Serial powering assuming 0.5 A/chip, 2 A/module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HV distributed in parallel to all modules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Integrated signal and power bus: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Power distribution and return layers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Signal lines on top and bottom layers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Interconnection by soldering or wire bonding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Alternative under study: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separate power cables +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twinax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signal (the LHC way)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228"/>
    </mc:Choice>
    <mc:Fallback>
      <p:transition spd="slow" advTm="15522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5D61-C503-40C4-BC1A-104B26C4A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Tracker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82251-1452-4492-8F46-CE53DB42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577850"/>
            <a:ext cx="11809312" cy="5518150"/>
          </a:xfrm>
        </p:spPr>
        <p:txBody>
          <a:bodyPr/>
          <a:lstStyle/>
          <a:p>
            <a:r>
              <a:rPr lang="en-US" sz="2800" dirty="0"/>
              <a:t>Strategy is to workout solutions that can fit in in different detector layouts:</a:t>
            </a:r>
          </a:p>
          <a:p>
            <a:pPr lvl="1"/>
            <a:r>
              <a:rPr lang="en-US" sz="2400" dirty="0"/>
              <a:t>Suitable for </a:t>
            </a:r>
            <a:r>
              <a:rPr lang="en-US" sz="2400" dirty="0" err="1"/>
              <a:t>FCCee</a:t>
            </a:r>
            <a:r>
              <a:rPr lang="en-US" sz="2400" dirty="0"/>
              <a:t> as well as CEPC main detector layouts</a:t>
            </a:r>
          </a:p>
          <a:p>
            <a:pPr lvl="1"/>
            <a:r>
              <a:rPr lang="en-US" sz="2400" dirty="0"/>
              <a:t>ATLASPIX3 Depleted Monolithic Active Pixel Sensor</a:t>
            </a:r>
          </a:p>
          <a:p>
            <a:pPr lvl="1"/>
            <a:r>
              <a:rPr lang="en-US" sz="2400" b="1" dirty="0"/>
              <a:t>Development of multi-chip modules</a:t>
            </a:r>
          </a:p>
          <a:p>
            <a:pPr lvl="1"/>
            <a:r>
              <a:rPr lang="en-US" sz="2400" b="1" dirty="0"/>
              <a:t>Mechanical structure for long stave layouts</a:t>
            </a:r>
          </a:p>
          <a:p>
            <a:pPr lvl="1"/>
            <a:r>
              <a:rPr lang="en-US" sz="2400" b="1" dirty="0"/>
              <a:t>Designing integration of a full-size system</a:t>
            </a:r>
            <a:endParaRPr lang="en-US" sz="1908" b="1" dirty="0"/>
          </a:p>
          <a:p>
            <a:r>
              <a:rPr lang="en-US" sz="2800" dirty="0"/>
              <a:t>International collaborations:</a:t>
            </a:r>
          </a:p>
          <a:p>
            <a:pPr lvl="1"/>
            <a:r>
              <a:rPr lang="en-US" sz="2400" b="1" dirty="0"/>
              <a:t>CEPC: </a:t>
            </a:r>
          </a:p>
          <a:p>
            <a:pPr lvl="2"/>
            <a:r>
              <a:rPr lang="en-US" sz="2400" dirty="0"/>
              <a:t>R&amp;D projects for the Silicon Tracker</a:t>
            </a:r>
            <a:br>
              <a:rPr lang="en-US" sz="2400" dirty="0"/>
            </a:br>
            <a:r>
              <a:rPr lang="en-US" sz="2000" dirty="0"/>
              <a:t>(see Harald's presentation)</a:t>
            </a:r>
          </a:p>
          <a:p>
            <a:pPr lvl="1"/>
            <a:r>
              <a:rPr lang="en-US" sz="2400" b="1" dirty="0" err="1"/>
              <a:t>AIDAInnova</a:t>
            </a:r>
            <a:r>
              <a:rPr lang="en-US" sz="2400" b="1" dirty="0"/>
              <a:t>:</a:t>
            </a:r>
          </a:p>
          <a:p>
            <a:pPr lvl="2"/>
            <a:r>
              <a:rPr lang="en-US" sz="2400" b="1" dirty="0"/>
              <a:t>WP5</a:t>
            </a:r>
            <a:r>
              <a:rPr lang="en-US" sz="2400" dirty="0"/>
              <a:t>: Depleted Monolithic Active Pixel Sensors </a:t>
            </a:r>
          </a:p>
          <a:p>
            <a:pPr lvl="2"/>
            <a:r>
              <a:rPr lang="en-US" sz="2400" b="1" dirty="0"/>
              <a:t>WP10</a:t>
            </a:r>
            <a:r>
              <a:rPr lang="en-US" sz="2400" dirty="0"/>
              <a:t>: Advanced Mechanics for Tracking and Vertex detectors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36709-DE65-4D3D-9947-0AA3B98E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A0A3A-EC20-49DA-96C8-BCFED2FE2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D03E7-5091-4079-BD54-F4ABB74E7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706507-5CC0-48E4-BB29-949E8961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2224" y="3717032"/>
            <a:ext cx="2786152" cy="136723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0F2076-86A3-43F4-ABAE-8041AEC5722F}"/>
              </a:ext>
            </a:extLst>
          </p:cNvPr>
          <p:cNvSpPr txBox="1"/>
          <p:nvPr/>
        </p:nvSpPr>
        <p:spPr>
          <a:xfrm>
            <a:off x="8976320" y="5016059"/>
            <a:ext cx="2376264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A4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China, Germany, INFN, UK</a:t>
            </a:r>
            <a:endParaRPr lang="LID4096" sz="16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43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27"/>
    </mc:Choice>
    <mc:Fallback>
      <p:transition spd="slow" advTm="80427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B495E-8074-46B2-8B3F-2006A4DC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BDF9ED-24C9-4F51-B5F3-C40B271B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D9C8B-E118-4D35-A4C4-C1ED2B5A7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D6FA-0001-4346-BD0E-E5D7BEEB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A22B62-14B9-4ACC-8E2C-A88419B65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935524"/>
            <a:ext cx="4949336" cy="5085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273D2C-487B-4CAE-A1B2-CEF3A55DE430}"/>
              </a:ext>
            </a:extLst>
          </p:cNvPr>
          <p:cNvSpPr txBox="1"/>
          <p:nvPr/>
        </p:nvSpPr>
        <p:spPr>
          <a:xfrm>
            <a:off x="5350501" y="3370607"/>
            <a:ext cx="630259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Signals: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LVDS trace width = 200 µm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resistance for a length of 70 cm   ̴ 5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Stack-up minimizes cable thickness,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but bottom signal lines face module hybrid circuit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Power: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Plane width = 14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resistance for 70 cm  ̴ 0.08 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current I  ̴2 A (@ 20 + 3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536E-CB3B-40CA-BFB0-017A2C32AEC8}"/>
              </a:ext>
            </a:extLst>
          </p:cNvPr>
          <p:cNvSpPr txBox="1"/>
          <p:nvPr/>
        </p:nvSpPr>
        <p:spPr>
          <a:xfrm rot="16200000">
            <a:off x="947058" y="333601"/>
            <a:ext cx="442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568CB6-289C-4E9E-8FA5-12DB21E9A766}"/>
              </a:ext>
            </a:extLst>
          </p:cNvPr>
          <p:cNvSpPr txBox="1"/>
          <p:nvPr/>
        </p:nvSpPr>
        <p:spPr>
          <a:xfrm rot="16200000">
            <a:off x="3336288" y="351506"/>
            <a:ext cx="442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1E2C66-3E18-4687-BDB1-E0222B52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724" y="794948"/>
            <a:ext cx="6403937" cy="22481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92B53D-104F-4FEA-8938-5B2A172D5372}"/>
              </a:ext>
            </a:extLst>
          </p:cNvPr>
          <p:cNvSpPr txBox="1"/>
          <p:nvPr/>
        </p:nvSpPr>
        <p:spPr>
          <a:xfrm>
            <a:off x="9434106" y="2654528"/>
            <a:ext cx="259398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Total thickness 372 µm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Total copper 36 µm</a:t>
            </a:r>
          </a:p>
        </p:txBody>
      </p:sp>
      <p:sp>
        <p:nvSpPr>
          <p:cNvPr id="15" name="Arrow: Circular 1">
            <a:extLst>
              <a:ext uri="{FF2B5EF4-FFF2-40B4-BE49-F238E27FC236}">
                <a16:creationId xmlns:a16="http://schemas.microsoft.com/office/drawing/2014/main" id="{1449A865-A5FC-45CD-AA3B-ECD8FF3E31E0}"/>
              </a:ext>
            </a:extLst>
          </p:cNvPr>
          <p:cNvSpPr/>
          <p:nvPr/>
        </p:nvSpPr>
        <p:spPr>
          <a:xfrm rot="16200000" flipV="1">
            <a:off x="3400793" y="2584253"/>
            <a:ext cx="132861" cy="180222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Circular 20">
            <a:extLst>
              <a:ext uri="{FF2B5EF4-FFF2-40B4-BE49-F238E27FC236}">
                <a16:creationId xmlns:a16="http://schemas.microsoft.com/office/drawing/2014/main" id="{5DA54CC1-F924-4FE3-B948-C0F9B5A4146B}"/>
              </a:ext>
            </a:extLst>
          </p:cNvPr>
          <p:cNvSpPr/>
          <p:nvPr/>
        </p:nvSpPr>
        <p:spPr>
          <a:xfrm rot="16200000" flipV="1">
            <a:off x="3400792" y="4341780"/>
            <a:ext cx="132861" cy="180222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rrow: Circular 22">
            <a:extLst>
              <a:ext uri="{FF2B5EF4-FFF2-40B4-BE49-F238E27FC236}">
                <a16:creationId xmlns:a16="http://schemas.microsoft.com/office/drawing/2014/main" id="{47A9AA23-219C-46E1-920A-65286513340F}"/>
              </a:ext>
            </a:extLst>
          </p:cNvPr>
          <p:cNvSpPr/>
          <p:nvPr/>
        </p:nvSpPr>
        <p:spPr>
          <a:xfrm rot="10800000" flipV="1">
            <a:off x="1990114" y="1222812"/>
            <a:ext cx="868634" cy="966529"/>
          </a:xfrm>
          <a:prstGeom prst="circularArrow">
            <a:avLst>
              <a:gd name="adj1" fmla="val 7287"/>
              <a:gd name="adj2" fmla="val 860470"/>
              <a:gd name="adj3" fmla="val 20438948"/>
              <a:gd name="adj4" fmla="val 10800000"/>
              <a:gd name="adj5" fmla="val 125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2">
            <a:extLst>
              <a:ext uri="{FF2B5EF4-FFF2-40B4-BE49-F238E27FC236}">
                <a16:creationId xmlns:a16="http://schemas.microsoft.com/office/drawing/2014/main" id="{0A22A701-3C3C-4BA9-9449-4EA3838DC542}"/>
              </a:ext>
            </a:extLst>
          </p:cNvPr>
          <p:cNvSpPr/>
          <p:nvPr/>
        </p:nvSpPr>
        <p:spPr>
          <a:xfrm rot="10800000">
            <a:off x="2995826" y="2908358"/>
            <a:ext cx="129172" cy="10941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rrow: Down 23">
            <a:extLst>
              <a:ext uri="{FF2B5EF4-FFF2-40B4-BE49-F238E27FC236}">
                <a16:creationId xmlns:a16="http://schemas.microsoft.com/office/drawing/2014/main" id="{43CEBFC2-DE9F-4477-85DC-7062CF03AD09}"/>
              </a:ext>
            </a:extLst>
          </p:cNvPr>
          <p:cNvSpPr/>
          <p:nvPr/>
        </p:nvSpPr>
        <p:spPr>
          <a:xfrm rot="10800000">
            <a:off x="2995825" y="4623835"/>
            <a:ext cx="129173" cy="10941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Down 24">
            <a:extLst>
              <a:ext uri="{FF2B5EF4-FFF2-40B4-BE49-F238E27FC236}">
                <a16:creationId xmlns:a16="http://schemas.microsoft.com/office/drawing/2014/main" id="{72961813-6D62-4FD0-876C-563FDA1AB023}"/>
              </a:ext>
            </a:extLst>
          </p:cNvPr>
          <p:cNvSpPr/>
          <p:nvPr/>
        </p:nvSpPr>
        <p:spPr>
          <a:xfrm>
            <a:off x="1796561" y="2011933"/>
            <a:ext cx="129173" cy="324885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09EEF-ECDE-429D-B790-59AFD1234F0C}"/>
              </a:ext>
            </a:extLst>
          </p:cNvPr>
          <p:cNvSpPr txBox="1"/>
          <p:nvPr/>
        </p:nvSpPr>
        <p:spPr>
          <a:xfrm rot="16200000">
            <a:off x="3631683" y="1578752"/>
            <a:ext cx="110158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Modules 0-7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EF3CAB-BB62-449C-8D40-FBC41BA07281}"/>
              </a:ext>
            </a:extLst>
          </p:cNvPr>
          <p:cNvSpPr txBox="1"/>
          <p:nvPr/>
        </p:nvSpPr>
        <p:spPr>
          <a:xfrm rot="16200000">
            <a:off x="41988" y="1578751"/>
            <a:ext cx="109196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Modules 8-F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246634-5CC3-49AA-B798-0D89B00E3641}"/>
              </a:ext>
            </a:extLst>
          </p:cNvPr>
          <p:cNvSpPr txBox="1"/>
          <p:nvPr/>
        </p:nvSpPr>
        <p:spPr>
          <a:xfrm rot="16200000">
            <a:off x="1735945" y="3016705"/>
            <a:ext cx="139653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Serial 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power bus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6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05"/>
    </mc:Choice>
    <mc:Fallback>
      <p:transition spd="slow" advTm="8230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F832-FD5C-4D57-B885-88C8FCD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B5FAF-0936-4227-8A0C-813CFD597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INFN work on RD_FCC </a:t>
            </a:r>
            <a:r>
              <a:rPr lang="en-US" sz="3200" dirty="0" err="1"/>
              <a:t>SiTracker</a:t>
            </a:r>
            <a:r>
              <a:rPr lang="en-US" sz="3200" dirty="0"/>
              <a:t> progressing well within the CEPC Framework</a:t>
            </a:r>
          </a:p>
          <a:p>
            <a:pPr lvl="1"/>
            <a:r>
              <a:rPr lang="en-US" sz="2800" dirty="0"/>
              <a:t>sharing of parts and ATLASPIX3 testing</a:t>
            </a:r>
          </a:p>
          <a:p>
            <a:pPr lvl="1"/>
            <a:r>
              <a:rPr lang="en-US" sz="2800" dirty="0"/>
              <a:t>parallel development of structures for the different layers of the tracker</a:t>
            </a:r>
          </a:p>
          <a:p>
            <a:r>
              <a:rPr lang="en-US" sz="3200" dirty="0"/>
              <a:t>First multi-chip module(s) assembled</a:t>
            </a:r>
          </a:p>
          <a:p>
            <a:pPr lvl="1"/>
            <a:r>
              <a:rPr lang="en-US" sz="2800" dirty="0"/>
              <a:t>Build a 2nd generation based on ATLASPIX3.1 in 2022</a:t>
            </a:r>
          </a:p>
          <a:p>
            <a:r>
              <a:rPr lang="en-US" sz="3200" dirty="0"/>
              <a:t>Developed the full design of a long stave for the outermost layers of the </a:t>
            </a:r>
            <a:r>
              <a:rPr lang="en-US" sz="3200" dirty="0" err="1"/>
              <a:t>SiTracker</a:t>
            </a:r>
            <a:endParaRPr lang="en-US" sz="3200" dirty="0"/>
          </a:p>
          <a:p>
            <a:pPr lvl="1"/>
            <a:r>
              <a:rPr lang="en-US" sz="2800" dirty="0"/>
              <a:t>Realization of prototypes and thermo-mechanical characterization in 2022</a:t>
            </a:r>
            <a:endParaRPr lang="LID4096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74E7-0103-4923-99A3-4DC89D02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361CD-7F61-4167-8FB3-AC3F0559F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3BF16-535A-40CC-900D-FDB402E1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84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10"/>
    </mc:Choice>
    <mc:Fallback>
      <p:transition spd="slow" advTm="1281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122D9-A649-44F3-8D39-DBBDF1C84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49227-27E1-4290-B307-9A203DAA9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445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0"/>
    </mc:Choice>
    <mc:Fallback>
      <p:transition spd="slow" advTm="92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9BB5-47FE-461B-94C0-997D6DFE8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requirements</a:t>
            </a:r>
            <a:endParaRPr lang="LID4096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A27D26E-29A2-4C41-BBA1-8D2B4F4E251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63351" y="866392"/>
                <a:ext cx="5740489" cy="5442927"/>
              </a:xfrm>
            </p:spPr>
            <p:txBody>
              <a:bodyPr/>
              <a:lstStyle/>
              <a:p>
                <a:r>
                  <a:rPr lang="en-US" sz="2800" dirty="0"/>
                  <a:t>Impact parameter resolution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⨁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fNam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15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m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Particle identification capability (p/K/</a:t>
                </a:r>
                <a:r>
                  <a:rPr lang="en-US" sz="2800" dirty="0">
                    <a:latin typeface="Symbol" panose="05050102010706020507" pitchFamily="18" charset="2"/>
                    <a:ea typeface="Cambria Math" panose="02040503050406030204" pitchFamily="18" charset="0"/>
                  </a:rPr>
                  <a:t>p</a:t>
                </a:r>
                <a:r>
                  <a:rPr lang="en-US" sz="2800" dirty="0"/>
                  <a:t>)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Momentum resolution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num>
                      <m:den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</m:func>
                      </m:den>
                    </m:f>
                  </m:oMath>
                </a14:m>
                <a:br>
                  <a:rPr lang="en-US" sz="2000" b="0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2800" dirty="0"/>
              </a:p>
              <a:p>
                <a:endParaRPr lang="LID4096" sz="28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A27D26E-29A2-4C41-BBA1-8D2B4F4E25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63351" y="866392"/>
                <a:ext cx="5740489" cy="5442927"/>
              </a:xfrm>
              <a:blipFill>
                <a:blip r:embed="rId2"/>
                <a:stretch>
                  <a:fillRect l="-2229" t="-123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AC2439-8E29-4A2B-98C8-72EDB50671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3132" y="600472"/>
            <a:ext cx="5472608" cy="4114512"/>
          </a:xfrm>
        </p:spPr>
        <p:txBody>
          <a:bodyPr/>
          <a:lstStyle/>
          <a:p>
            <a:r>
              <a:rPr lang="en-US" sz="2000" i="1" dirty="0"/>
              <a:t>b</a:t>
            </a:r>
            <a:r>
              <a:rPr lang="en-US" sz="2000" dirty="0"/>
              <a:t>/</a:t>
            </a:r>
            <a:r>
              <a:rPr lang="en-US" sz="2000" i="1" dirty="0"/>
              <a:t>c</a:t>
            </a:r>
            <a:r>
              <a:rPr lang="en-US" sz="2000" dirty="0"/>
              <a:t>/</a:t>
            </a:r>
            <a:r>
              <a:rPr lang="en-US" sz="2000" i="1" dirty="0"/>
              <a:t>g</a:t>
            </a:r>
            <a:r>
              <a:rPr lang="en-US" sz="2000" dirty="0"/>
              <a:t>/</a:t>
            </a:r>
            <a:r>
              <a:rPr lang="en-US" sz="2000" i="1" dirty="0">
                <a:latin typeface="Symbol" panose="05050102010706020507" pitchFamily="18" charset="2"/>
              </a:rPr>
              <a:t>t</a:t>
            </a:r>
            <a:r>
              <a:rPr lang="en-US" sz="2000" dirty="0"/>
              <a:t> tagging</a:t>
            </a:r>
          </a:p>
          <a:p>
            <a:r>
              <a:rPr lang="en-US" sz="2000" dirty="0" err="1"/>
              <a:t>Flavour</a:t>
            </a:r>
            <a:r>
              <a:rPr lang="en-US" sz="2000" dirty="0"/>
              <a:t> physics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Recoil mass </a:t>
            </a:r>
            <a:br>
              <a:rPr lang="en-US" sz="2000" dirty="0"/>
            </a:br>
            <a:r>
              <a:rPr lang="en-US" sz="2000" dirty="0"/>
              <a:t>determination</a:t>
            </a: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DA7D9-94D2-4EE2-AE2A-71D3FDB5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93708-5C3E-4D31-8714-E2725EBF2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D8FB3-DCAC-41F6-BDF0-BBCBA1CB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FB743-3FAA-4481-B57B-F77849AD0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869" y="1409150"/>
            <a:ext cx="3644722" cy="21365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BC9EE2-0A08-41F7-BA91-75A8B3F6A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535" y="1223033"/>
            <a:ext cx="2396866" cy="23226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86C788-563F-4C6D-8848-DA6785144F4E}"/>
              </a:ext>
            </a:extLst>
          </p:cNvPr>
          <p:cNvSpPr txBox="1"/>
          <p:nvPr/>
        </p:nvSpPr>
        <p:spPr>
          <a:xfrm>
            <a:off x="10890228" y="629212"/>
            <a:ext cx="122413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A48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M. </a:t>
            </a:r>
            <a:r>
              <a:rPr lang="en-US" sz="1600" dirty="0" err="1">
                <a:solidFill>
                  <a:srgbClr val="002A48"/>
                </a:solidFill>
                <a:latin typeface="Calibri"/>
                <a:cs typeface="Calibri"/>
              </a:rPr>
              <a:t>Selvaggi</a:t>
            </a:r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 </a:t>
            </a:r>
            <a:b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</a:br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on Tuesday</a:t>
            </a:r>
            <a:endParaRPr lang="LID4096" sz="16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D72BE6-C9D4-4A43-9C0D-F5BE8C963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654" y="3717032"/>
            <a:ext cx="2784962" cy="2717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AF0F7E-EB9D-4A67-873F-7C7EB235FF3C}"/>
              </a:ext>
            </a:extLst>
          </p:cNvPr>
          <p:cNvSpPr txBox="1"/>
          <p:nvPr/>
        </p:nvSpPr>
        <p:spPr>
          <a:xfrm>
            <a:off x="10890421" y="3965178"/>
            <a:ext cx="1237771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A48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J. </a:t>
            </a:r>
            <a:r>
              <a:rPr lang="en-US" sz="1600" dirty="0" err="1">
                <a:solidFill>
                  <a:srgbClr val="002A48"/>
                </a:solidFill>
                <a:latin typeface="Calibri"/>
                <a:cs typeface="Calibri"/>
              </a:rPr>
              <a:t>Eysermans</a:t>
            </a:r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 </a:t>
            </a:r>
            <a:b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</a:br>
            <a:r>
              <a:rPr lang="en-US" sz="1600" dirty="0">
                <a:solidFill>
                  <a:srgbClr val="002A48"/>
                </a:solidFill>
                <a:latin typeface="Calibri"/>
                <a:cs typeface="Calibri"/>
              </a:rPr>
              <a:t>on Tuesday</a:t>
            </a:r>
            <a:endParaRPr lang="LID4096" sz="1600" dirty="0">
              <a:solidFill>
                <a:srgbClr val="002A48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44D1-1100-4664-B67D-4A7377D04D66}"/>
                  </a:ext>
                </a:extLst>
              </p:cNvPr>
              <p:cNvSpPr txBox="1"/>
              <p:nvPr/>
            </p:nvSpPr>
            <p:spPr>
              <a:xfrm>
                <a:off x="5424125" y="5366254"/>
                <a:ext cx="2139881" cy="101040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2A48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2A48"/>
                    </a:solidFill>
                    <a:latin typeface="Calibri"/>
                    <a:cs typeface="Calibri"/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2A48"/>
                        </a:solidFill>
                        <a:latin typeface="Cambria Math" panose="02040503050406030204" pitchFamily="18" charset="0"/>
                        <a:cs typeface="Calibri"/>
                      </a:rPr>
                      <m:t>𝐻</m:t>
                    </m:r>
                    <m:r>
                      <a:rPr lang="en-US" sz="2000" b="0" i="1" smtClean="0">
                        <a:solidFill>
                          <a:srgbClr val="002A48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→</m:t>
                    </m:r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en-US" sz="2000" b="0" i="1" smtClean="0">
                            <a:solidFill>
                              <a:srgbClr val="002A48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002A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US" sz="2000" b="0" i="1" smtClean="0">
                                  <a:solidFill>
                                    <a:srgbClr val="002A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2A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</m:acc>
                        </m:e>
                      </m:mr>
                      <m:mr>
                        <m:e>
                          <m:r>
                            <m:rPr>
                              <m:brk m:alnAt="7"/>
                            </m:rPr>
                            <a:rPr lang="en-US" sz="2000" b="0" i="1" smtClean="0">
                              <a:solidFill>
                                <a:srgbClr val="002A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US" sz="2000" i="1">
                                  <a:solidFill>
                                    <a:srgbClr val="002A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2A48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/>
                                </a:rPr>
                                <m:t>𝑐</m:t>
                              </m:r>
                            </m:e>
                          </m:acc>
                        </m:e>
                      </m:mr>
                      <m:mr>
                        <m:e>
                          <m:r>
                            <a:rPr lang="en-US" sz="2000" b="0" i="1" smtClean="0">
                              <a:solidFill>
                                <a:srgbClr val="002A4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𝑔𝑔</m:t>
                          </m:r>
                        </m:e>
                      </m:mr>
                    </m:m>
                  </m:oMath>
                </a14:m>
                <a:endParaRPr lang="LID4096" sz="2000" dirty="0">
                  <a:solidFill>
                    <a:srgbClr val="002A48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3C44D1-1100-4664-B67D-4A7377D04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125" y="5366254"/>
                <a:ext cx="2139881" cy="1010405"/>
              </a:xfrm>
              <a:prstGeom prst="rect">
                <a:avLst/>
              </a:prstGeom>
              <a:blipFill>
                <a:blip r:embed="rId6"/>
                <a:stretch>
                  <a:fillRect l="-2833"/>
                </a:stretch>
              </a:blipFill>
              <a:ln>
                <a:solidFill>
                  <a:srgbClr val="002A48"/>
                </a:solidFill>
              </a:ln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757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"/>
    </mc:Choice>
    <mc:Fallback>
      <p:transition spd="slow" advTm="37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3C70-0341-477D-A343-ECAC7CBC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the vertex region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2C30A-2D45-4411-81F2-D1AD1D544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710" y="577850"/>
            <a:ext cx="5869290" cy="5731470"/>
          </a:xfrm>
        </p:spPr>
        <p:txBody>
          <a:bodyPr/>
          <a:lstStyle/>
          <a:p>
            <a:r>
              <a:rPr lang="en-US" sz="2400" dirty="0"/>
              <a:t>High precision impact parameter reconstruction with low mass </a:t>
            </a:r>
            <a:r>
              <a:rPr lang="en-US" sz="2400" b="1" dirty="0">
                <a:solidFill>
                  <a:srgbClr val="FFC000"/>
                </a:solidFill>
              </a:rPr>
              <a:t>vertex detector</a:t>
            </a:r>
          </a:p>
          <a:p>
            <a:pPr lvl="1"/>
            <a:r>
              <a:rPr lang="en-US" sz="2000" dirty="0"/>
              <a:t>at least 20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 granularity</a:t>
            </a:r>
          </a:p>
          <a:p>
            <a:pPr lvl="1"/>
            <a:r>
              <a:rPr lang="en-US" sz="2000" dirty="0"/>
              <a:t>thickness &lt; 0.3% of radiation length</a:t>
            </a:r>
          </a:p>
          <a:p>
            <a:pPr lvl="1"/>
            <a:r>
              <a:rPr lang="en-US" sz="2000" dirty="0"/>
              <a:t>low power &lt;20 </a:t>
            </a:r>
            <a:r>
              <a:rPr lang="en-US" sz="2000" dirty="0" err="1"/>
              <a:t>mW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  <a:r>
              <a:rPr lang="en-US" sz="2000" dirty="0"/>
              <a:t> to minimize services</a:t>
            </a:r>
          </a:p>
          <a:p>
            <a:r>
              <a:rPr lang="en-US" sz="2400" dirty="0"/>
              <a:t>Supplemented by coarser/faster </a:t>
            </a:r>
            <a:r>
              <a:rPr lang="en-US" sz="2400" b="1" dirty="0">
                <a:solidFill>
                  <a:srgbClr val="00B050"/>
                </a:solidFill>
              </a:rPr>
              <a:t>silicon detectors </a:t>
            </a:r>
            <a:r>
              <a:rPr lang="en-US" sz="2400" dirty="0"/>
              <a:t>in front of the drift chamber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D</a:t>
            </a:r>
            <a:r>
              <a:rPr lang="en-US" sz="2400" dirty="0"/>
              <a:t>epleted </a:t>
            </a:r>
            <a:r>
              <a:rPr lang="en-US" sz="2400" b="1" dirty="0">
                <a:solidFill>
                  <a:srgbClr val="C00000"/>
                </a:solidFill>
              </a:rPr>
              <a:t>M</a:t>
            </a:r>
            <a:r>
              <a:rPr lang="en-US" sz="2400" dirty="0"/>
              <a:t>onolithic </a:t>
            </a:r>
            <a:r>
              <a:rPr lang="en-US" sz="2400" b="1" dirty="0">
                <a:solidFill>
                  <a:srgbClr val="C00000"/>
                </a:solidFill>
              </a:rPr>
              <a:t>A</a:t>
            </a:r>
            <a:r>
              <a:rPr lang="en-US" sz="2400" dirty="0"/>
              <a:t>ctive </a:t>
            </a:r>
            <a:r>
              <a:rPr lang="en-US" sz="2400" b="1" dirty="0">
                <a:solidFill>
                  <a:srgbClr val="C00000"/>
                </a:solidFill>
              </a:rPr>
              <a:t>P</a:t>
            </a:r>
            <a:r>
              <a:rPr lang="en-US" sz="2400" dirty="0"/>
              <a:t>ixels sensors</a:t>
            </a:r>
            <a:endParaRPr lang="en-US" sz="2000" dirty="0"/>
          </a:p>
          <a:p>
            <a:pPr lvl="1"/>
            <a:r>
              <a:rPr lang="en-US" sz="2000" dirty="0"/>
              <a:t>not necessarily the same technologies for both: different requirements</a:t>
            </a:r>
          </a:p>
          <a:p>
            <a:pPr lvl="1"/>
            <a:r>
              <a:rPr lang="en-US" sz="2000" dirty="0"/>
              <a:t>present technologies are very promising</a:t>
            </a:r>
          </a:p>
          <a:p>
            <a:pPr lvl="1"/>
            <a:r>
              <a:rPr lang="en-US" sz="2000" dirty="0"/>
              <a:t>R&amp;D on different approaches (ARCADIA, ATLASPIX3)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90BE-D5CA-46ED-AB40-8CF3FE58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B9233-DA23-4E9A-B721-83FE0EA7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63C21-350E-458A-B287-9E63E025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82FB12-919F-4376-B579-943E27346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016" y="631822"/>
            <a:ext cx="5869290" cy="1789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9D6AF-227B-47F0-BCCB-0895DF4C8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98" y="2663279"/>
            <a:ext cx="5822708" cy="1712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AF146-BC5C-44BC-ACA6-2AC54EB14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98" y="4471134"/>
            <a:ext cx="5822708" cy="169155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EC9826D-DA64-4EA0-B4FF-50BE74729EC1}"/>
              </a:ext>
            </a:extLst>
          </p:cNvPr>
          <p:cNvSpPr/>
          <p:nvPr/>
        </p:nvSpPr>
        <p:spPr>
          <a:xfrm>
            <a:off x="6528048" y="1844824"/>
            <a:ext cx="864096" cy="288032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095D1C-CF52-421B-B9E3-4E473068E435}"/>
              </a:ext>
            </a:extLst>
          </p:cNvPr>
          <p:cNvSpPr/>
          <p:nvPr/>
        </p:nvSpPr>
        <p:spPr>
          <a:xfrm>
            <a:off x="6310276" y="3122961"/>
            <a:ext cx="5799030" cy="7033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B0E13FB-AE57-4453-ACFF-1D181284872A}"/>
              </a:ext>
            </a:extLst>
          </p:cNvPr>
          <p:cNvSpPr/>
          <p:nvPr/>
        </p:nvSpPr>
        <p:spPr>
          <a:xfrm>
            <a:off x="6310276" y="3892950"/>
            <a:ext cx="5799030" cy="4041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9E106D-6F6E-4F7D-B68A-8BC97EEBF495}"/>
              </a:ext>
            </a:extLst>
          </p:cNvPr>
          <p:cNvSpPr/>
          <p:nvPr/>
        </p:nvSpPr>
        <p:spPr>
          <a:xfrm>
            <a:off x="6680448" y="1409159"/>
            <a:ext cx="4749552" cy="21964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70719C-1F0A-4798-AAFB-8EF20CC45879}"/>
              </a:ext>
            </a:extLst>
          </p:cNvPr>
          <p:cNvSpPr/>
          <p:nvPr/>
        </p:nvSpPr>
        <p:spPr>
          <a:xfrm>
            <a:off x="7392144" y="1526355"/>
            <a:ext cx="1008112" cy="34483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E871D9A-2191-4508-8B91-82D48FAB3A88}"/>
              </a:ext>
            </a:extLst>
          </p:cNvPr>
          <p:cNvSpPr/>
          <p:nvPr/>
        </p:nvSpPr>
        <p:spPr>
          <a:xfrm>
            <a:off x="6311270" y="4941906"/>
            <a:ext cx="5761394" cy="11540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B518D2A1-4888-49D0-8884-351F1C183EE6}"/>
              </a:ext>
            </a:extLst>
          </p:cNvPr>
          <p:cNvSpPr/>
          <p:nvPr/>
        </p:nvSpPr>
        <p:spPr>
          <a:xfrm>
            <a:off x="6752456" y="2132856"/>
            <a:ext cx="207640" cy="990105"/>
          </a:xfrm>
          <a:prstGeom prst="downArrow">
            <a:avLst/>
          </a:prstGeom>
          <a:solidFill>
            <a:srgbClr val="FFC000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248A807-F41F-417C-8735-0A5497FBA4B5}"/>
              </a:ext>
            </a:extLst>
          </p:cNvPr>
          <p:cNvSpPr/>
          <p:nvPr/>
        </p:nvSpPr>
        <p:spPr>
          <a:xfrm flipH="1">
            <a:off x="7904584" y="1844824"/>
            <a:ext cx="207640" cy="3097082"/>
          </a:xfrm>
          <a:prstGeom prst="downArrow">
            <a:avLst/>
          </a:prstGeom>
          <a:solidFill>
            <a:srgbClr val="00B050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650E5894-A52A-4DB9-B5D8-1AC337C4AB5B}"/>
              </a:ext>
            </a:extLst>
          </p:cNvPr>
          <p:cNvSpPr/>
          <p:nvPr/>
        </p:nvSpPr>
        <p:spPr>
          <a:xfrm flipH="1">
            <a:off x="9497898" y="1628800"/>
            <a:ext cx="232312" cy="2264150"/>
          </a:xfrm>
          <a:prstGeom prst="downArrow">
            <a:avLst/>
          </a:prstGeom>
          <a:solidFill>
            <a:srgbClr val="C00000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43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"/>
    </mc:Choice>
    <mc:Fallback>
      <p:transition spd="slow" advTm="20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A9B46-88B3-461C-8DEA-7190DB5AD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 Wrapper</a:t>
            </a:r>
            <a:endParaRPr lang="LID4096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AD100-6569-418F-A5FA-FC226F11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8591E-E284-427E-9DB9-A6F2DF4C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66A2-D777-4FE5-AD36-AD1367C2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002E90-5B40-462C-8632-1C8E511BBC55}"/>
              </a:ext>
            </a:extLst>
          </p:cNvPr>
          <p:cNvGrpSpPr/>
          <p:nvPr/>
        </p:nvGrpSpPr>
        <p:grpSpPr>
          <a:xfrm>
            <a:off x="6835900" y="1844824"/>
            <a:ext cx="3856558" cy="3672408"/>
            <a:chOff x="8184232" y="644588"/>
            <a:chExt cx="3856558" cy="367240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B96010F-8DBD-4B68-8553-F746BC2108ED}"/>
                </a:ext>
              </a:extLst>
            </p:cNvPr>
            <p:cNvGrpSpPr/>
            <p:nvPr/>
          </p:nvGrpSpPr>
          <p:grpSpPr>
            <a:xfrm>
              <a:off x="8184232" y="644588"/>
              <a:ext cx="3856558" cy="3672408"/>
              <a:chOff x="4828226" y="4483356"/>
              <a:chExt cx="1819678" cy="174518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5C5656B-C480-41C4-819E-FBAC060AE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828" t="52808" r="54812"/>
              <a:stretch/>
            </p:blipFill>
            <p:spPr>
              <a:xfrm>
                <a:off x="4828226" y="4483356"/>
                <a:ext cx="1819678" cy="1745181"/>
              </a:xfrm>
              <a:prstGeom prst="rect">
                <a:avLst/>
              </a:prstGeom>
            </p:spPr>
          </p:pic>
          <p:sp>
            <p:nvSpPr>
              <p:cNvPr id="12" name="TextBox 13">
                <a:extLst>
                  <a:ext uri="{FF2B5EF4-FFF2-40B4-BE49-F238E27FC236}">
                    <a16:creationId xmlns:a16="http://schemas.microsoft.com/office/drawing/2014/main" id="{0D33A0FE-1466-4DE9-AF7E-F905FA5EE554}"/>
                  </a:ext>
                </a:extLst>
              </p:cNvPr>
              <p:cNvSpPr txBox="1"/>
              <p:nvPr/>
            </p:nvSpPr>
            <p:spPr>
              <a:xfrm>
                <a:off x="5538560" y="4528806"/>
                <a:ext cx="750646" cy="296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</a:rPr>
                  <a:t>Solenoid</a:t>
                </a: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Box 14">
                <a:extLst>
                  <a:ext uri="{FF2B5EF4-FFF2-40B4-BE49-F238E27FC236}">
                    <a16:creationId xmlns:a16="http://schemas.microsoft.com/office/drawing/2014/main" id="{03430505-8264-4BE9-A1EF-8B13798BB051}"/>
                  </a:ext>
                </a:extLst>
              </p:cNvPr>
              <p:cNvSpPr txBox="1"/>
              <p:nvPr/>
            </p:nvSpPr>
            <p:spPr>
              <a:xfrm>
                <a:off x="5378891" y="5283558"/>
                <a:ext cx="502600" cy="248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itchFamily="2" charset="2"/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rgbClr val="FFFF00"/>
                    </a:solidFill>
                    <a:latin typeface="Times New Roman" pitchFamily="18" charset="0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DCH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3AA1FEC-427E-4838-9380-5BDF85249A5A}"/>
                </a:ext>
              </a:extLst>
            </p:cNvPr>
            <p:cNvSpPr txBox="1"/>
            <p:nvPr/>
          </p:nvSpPr>
          <p:spPr>
            <a:xfrm rot="2002242">
              <a:off x="9882397" y="1916052"/>
              <a:ext cx="1857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FFFF00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0070C0"/>
                  </a:solidFill>
                </a:rPr>
                <a:t>Si Wrapper</a:t>
              </a:r>
              <a:endParaRPr lang="it-IT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6456ECD-320A-4F2F-A3DA-E0B3A9A36C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44474" y="1323388"/>
              <a:ext cx="308901" cy="56166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0BCB1B8-D377-4600-87A9-357BAEA3F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811036" y="1951728"/>
              <a:ext cx="779730" cy="85728"/>
            </a:xfrm>
            <a:prstGeom prst="straightConnector1">
              <a:avLst/>
            </a:prstGeom>
            <a:ln w="38100">
              <a:solidFill>
                <a:srgbClr val="0070C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1EFE9FD-BCC7-4D65-B82B-8052101DE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71897" y="3525596"/>
            <a:ext cx="4745953" cy="828987"/>
          </a:xfrm>
          <a:prstGeom prst="rect">
            <a:avLst/>
          </a:prstGeom>
        </p:spPr>
      </p:pic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E28DBE9E-E8AF-4491-B553-8D9F8A387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633" y="577850"/>
            <a:ext cx="10359825" cy="586615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Precision silicon layer around the central tracker</a:t>
            </a:r>
          </a:p>
          <a:p>
            <a:r>
              <a:rPr lang="en-US" sz="2400" dirty="0"/>
              <a:t>Functionalities:</a:t>
            </a:r>
          </a:p>
          <a:p>
            <a:pPr lvl="1"/>
            <a:r>
              <a:rPr lang="en-US" sz="2000" dirty="0"/>
              <a:t>momentum </a:t>
            </a:r>
            <a:br>
              <a:rPr lang="en-US" sz="2000" dirty="0"/>
            </a:br>
            <a:r>
              <a:rPr lang="en-US" sz="2000" dirty="0"/>
              <a:t>resolution</a:t>
            </a:r>
            <a:br>
              <a:rPr lang="en-US" sz="2000" dirty="0"/>
            </a:b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extend tracking coverage in the forward/backward </a:t>
            </a:r>
            <a:br>
              <a:rPr lang="en-US" sz="2000" dirty="0"/>
            </a:br>
            <a:r>
              <a:rPr lang="en-US" sz="2000" dirty="0"/>
              <a:t>region by providing an additional point to particle </a:t>
            </a:r>
            <a:br>
              <a:rPr lang="en-US" sz="2000" dirty="0"/>
            </a:br>
            <a:r>
              <a:rPr lang="en-US" sz="2000" dirty="0"/>
              <a:t>with few measurements in the drift chamber</a:t>
            </a:r>
          </a:p>
          <a:p>
            <a:pPr lvl="1"/>
            <a:r>
              <a:rPr lang="en-US" sz="2000" dirty="0"/>
              <a:t>precise and stable ruler for acceptance definition</a:t>
            </a:r>
          </a:p>
          <a:p>
            <a:r>
              <a:rPr lang="en-US" sz="2400" dirty="0"/>
              <a:t>Covered area ~90 m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Suitable technologies:</a:t>
            </a:r>
          </a:p>
          <a:p>
            <a:pPr lvl="1"/>
            <a:r>
              <a:rPr lang="en-US" sz="2000" dirty="0"/>
              <a:t>microstrips (2 layers)</a:t>
            </a:r>
          </a:p>
          <a:p>
            <a:pPr lvl="1"/>
            <a:r>
              <a:rPr lang="en-US" sz="2000" dirty="0"/>
              <a:t>double sided microstrip</a:t>
            </a:r>
          </a:p>
          <a:p>
            <a:pPr lvl="1"/>
            <a:r>
              <a:rPr lang="en-US" sz="2000" b="1" dirty="0"/>
              <a:t>DMAPS</a:t>
            </a:r>
            <a:r>
              <a:rPr lang="en-US" sz="2000" dirty="0"/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single layer, high resolution on both coordinates, maybe simpler integration</a:t>
            </a:r>
          </a:p>
          <a:p>
            <a:pPr marL="0" indent="0">
              <a:buNone/>
            </a:pPr>
            <a:r>
              <a:rPr lang="en-US" sz="1600" dirty="0"/>
              <a:t> </a:t>
            </a:r>
            <a:endParaRPr lang="LID4096" sz="1600" dirty="0"/>
          </a:p>
        </p:txBody>
      </p:sp>
      <p:pic>
        <p:nvPicPr>
          <p:cNvPr id="34" name="Content Placeholder 23">
            <a:extLst>
              <a:ext uri="{FF2B5EF4-FFF2-40B4-BE49-F238E27FC236}">
                <a16:creationId xmlns:a16="http://schemas.microsoft.com/office/drawing/2014/main" id="{5FB37A0A-C674-4661-B44E-BE56C6BBD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836326" y="676321"/>
            <a:ext cx="4466169" cy="74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950A56-97A8-41DD-802E-50DB70E75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121" y="1089531"/>
            <a:ext cx="2234864" cy="2121707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44ABFAF-12F7-427D-8E3E-044D1AE87201}"/>
              </a:ext>
            </a:extLst>
          </p:cNvPr>
          <p:cNvCxnSpPr/>
          <p:nvPr/>
        </p:nvCxnSpPr>
        <p:spPr>
          <a:xfrm flipV="1">
            <a:off x="4871864" y="2060848"/>
            <a:ext cx="0" cy="360040"/>
          </a:xfrm>
          <a:prstGeom prst="straightConnector1">
            <a:avLst/>
          </a:prstGeom>
          <a:ln>
            <a:solidFill>
              <a:srgbClr val="00206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5238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"/>
    </mc:Choice>
    <mc:Fallback>
      <p:transition spd="slow" advTm="193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680E-B715-443A-9A3E-6B4B78FB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 </a:t>
            </a:r>
            <a:r>
              <a:rPr lang="en-US" dirty="0" err="1"/>
              <a:t>Stackup</a:t>
            </a:r>
            <a:r>
              <a:rPr lang="en-US" dirty="0"/>
              <a:t> and power integrity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5F3D65-38C1-4559-BEDD-45CFFC2B2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4566A-11A4-4FBB-A06B-5D82FBA31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59E86-781E-4F5A-A1DD-03785F118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9F4FE78-4419-41B9-86F3-D9A20D1B3D02}"/>
              </a:ext>
            </a:extLst>
          </p:cNvPr>
          <p:cNvSpPr txBox="1">
            <a:spLocks/>
          </p:cNvSpPr>
          <p:nvPr/>
        </p:nvSpPr>
        <p:spPr>
          <a:xfrm>
            <a:off x="191344" y="502303"/>
            <a:ext cx="9145016" cy="2728560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latin typeface="Calibri" pitchFamily="34" charset="0"/>
                <a:cs typeface="Calibri" pitchFamily="34" charset="0"/>
              </a:rPr>
              <a:t>In this initial version emphasis is on signal integrity, rather than minimizing material: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4 layers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External layers copper: 43 um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Inner layers copper: 18 um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Total thickness: 565 um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Via diameter: 300 um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Via hole size: 150 um</a:t>
            </a:r>
          </a:p>
          <a:p>
            <a:r>
              <a:rPr lang="en-US" sz="1800" kern="0" dirty="0">
                <a:latin typeface="Calibri" pitchFamily="34" charset="0"/>
                <a:cs typeface="Calibri" pitchFamily="34" charset="0"/>
              </a:rPr>
              <a:t>100 ohm </a:t>
            </a:r>
            <a:r>
              <a:rPr lang="en-US" sz="1800" b="1" kern="0" dirty="0">
                <a:latin typeface="Calibri" pitchFamily="34" charset="0"/>
                <a:cs typeface="Calibri" pitchFamily="34" charset="0"/>
              </a:rPr>
              <a:t>impedance match </a:t>
            </a:r>
            <a:r>
              <a:rPr lang="en-US" sz="1800" kern="0" dirty="0">
                <a:latin typeface="Calibri" pitchFamily="34" charset="0"/>
                <a:cs typeface="Calibri" pitchFamily="34" charset="0"/>
              </a:rPr>
              <a:t>on differential lines on top and inner layers</a:t>
            </a:r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id="{D153C521-CD23-4E5B-B034-2425E29C38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7149" y="606969"/>
            <a:ext cx="2880000" cy="2623893"/>
          </a:xfrm>
          <a:prstGeom prst="rect">
            <a:avLst/>
          </a:prstGeom>
        </p:spPr>
      </p:pic>
      <p:pic>
        <p:nvPicPr>
          <p:cNvPr id="9" name="Immagine 6" descr="slide7_B.png">
            <a:extLst>
              <a:ext uri="{FF2B5EF4-FFF2-40B4-BE49-F238E27FC236}">
                <a16:creationId xmlns:a16="http://schemas.microsoft.com/office/drawing/2014/main" id="{26424623-48FE-44D2-96F6-F657B2E7694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0256" y="3068960"/>
            <a:ext cx="3672408" cy="3346424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DD7BB3C8-6831-4579-8DC0-3B0DD86EF574}"/>
              </a:ext>
            </a:extLst>
          </p:cNvPr>
          <p:cNvSpPr txBox="1">
            <a:spLocks/>
          </p:cNvSpPr>
          <p:nvPr/>
        </p:nvSpPr>
        <p:spPr>
          <a:xfrm>
            <a:off x="4007768" y="4437112"/>
            <a:ext cx="5040560" cy="1440160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b="1" kern="0" dirty="0">
                <a:latin typeface="Calibri" pitchFamily="34" charset="0"/>
                <a:cs typeface="Calibri" pitchFamily="34" charset="0"/>
              </a:rPr>
              <a:t>Simulation results</a:t>
            </a:r>
            <a:r>
              <a:rPr lang="en-US" sz="1800" kern="0" dirty="0">
                <a:latin typeface="Calibri" pitchFamily="34" charset="0"/>
                <a:cs typeface="Calibri" pitchFamily="34" charset="0"/>
              </a:rPr>
              <a:t> for VDD (ref. GND)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Max Voltage Drop: 2.7 mV 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Max Current Density: 13.9 A/mm</a:t>
            </a:r>
            <a:r>
              <a:rPr lang="en-US" sz="1800" kern="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1800" kern="0" dirty="0">
                <a:latin typeface="Calibri" pitchFamily="34" charset="0"/>
                <a:cs typeface="Calibri" pitchFamily="34" charset="0"/>
              </a:rPr>
              <a:t>  </a:t>
            </a:r>
          </a:p>
          <a:p>
            <a:pPr lvl="1"/>
            <a:r>
              <a:rPr lang="en-US" sz="1800" kern="0" dirty="0">
                <a:latin typeface="Calibri" pitchFamily="34" charset="0"/>
                <a:cs typeface="Calibri" pitchFamily="34" charset="0"/>
              </a:rPr>
              <a:t>Max Via Current: 137.0 mA</a:t>
            </a:r>
          </a:p>
          <a:p>
            <a:pPr lvl="1"/>
            <a:endParaRPr lang="en-US" sz="1800" kern="0" dirty="0">
              <a:solidFill>
                <a:srgbClr val="071B48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F38F65BF-918A-47C2-84DC-E05FDBF924BF}"/>
              </a:ext>
            </a:extLst>
          </p:cNvPr>
          <p:cNvSpPr txBox="1">
            <a:spLocks/>
          </p:cNvSpPr>
          <p:nvPr/>
        </p:nvSpPr>
        <p:spPr>
          <a:xfrm>
            <a:off x="191344" y="3554040"/>
            <a:ext cx="9434462" cy="2107208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Power connector BM25: </a:t>
            </a:r>
            <a:r>
              <a:rPr lang="en-US" sz="1800" b="1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VDD, GND, HV, VGATE, VLVDS</a:t>
            </a:r>
          </a:p>
          <a:p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Power Integrity </a:t>
            </a:r>
            <a:r>
              <a:rPr lang="en-US" sz="1800" b="1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simulation parameters</a:t>
            </a:r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pPr lvl="1"/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Voltage source: 1.8 V</a:t>
            </a:r>
          </a:p>
          <a:p>
            <a:pPr lvl="1"/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Current sink: 500 mA per chip</a:t>
            </a:r>
          </a:p>
          <a:p>
            <a:pPr lvl="1"/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Max voltage drop: 3 mV	</a:t>
            </a:r>
            <a:r>
              <a:rPr lang="en-US" sz="1800" kern="0" dirty="0">
                <a:solidFill>
                  <a:srgbClr val="071B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kern="0" dirty="0">
              <a:solidFill>
                <a:srgbClr val="071B48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r>
              <a:rPr lang="en-US" sz="1800" kern="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Max current density: 15 A/mm</a:t>
            </a:r>
            <a:r>
              <a:rPr lang="en-US" sz="1800" kern="0" baseline="30000" dirty="0">
                <a:solidFill>
                  <a:srgbClr val="071B48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US" sz="1800" kern="0" dirty="0">
              <a:solidFill>
                <a:srgbClr val="071B48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endParaRPr lang="en-US" sz="1800" kern="0" dirty="0">
              <a:solidFill>
                <a:srgbClr val="071B48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97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763"/>
    </mc:Choice>
    <mc:Fallback>
      <p:transition spd="slow" advTm="827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78C3-DDD6-489F-B07F-922CE902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ATLASPIX3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2146B-7D2E-4846-8575-DC95635B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4" y="515995"/>
            <a:ext cx="10363200" cy="5885372"/>
          </a:xfrm>
        </p:spPr>
        <p:txBody>
          <a:bodyPr/>
          <a:lstStyle/>
          <a:p>
            <a:r>
              <a:rPr lang="en-US" sz="2400" b="1" dirty="0">
                <a:solidFill>
                  <a:srgbClr val="002060"/>
                </a:solidFill>
              </a:rPr>
              <a:t>Monolithic CMOS</a:t>
            </a:r>
          </a:p>
          <a:p>
            <a:pPr lvl="1"/>
            <a:r>
              <a:rPr lang="en-US" sz="2000" dirty="0"/>
              <a:t>widespread process allows to produce </a:t>
            </a:r>
            <a:r>
              <a:rPr lang="en-US" sz="2000" b="1" dirty="0"/>
              <a:t>large areas</a:t>
            </a:r>
            <a:r>
              <a:rPr lang="en-US" sz="2000" dirty="0"/>
              <a:t>, </a:t>
            </a:r>
            <a:r>
              <a:rPr lang="en-US" sz="2000" b="1" dirty="0"/>
              <a:t>fast</a:t>
            </a:r>
            <a:r>
              <a:rPr lang="en-US" sz="2000" dirty="0"/>
              <a:t> and </a:t>
            </a:r>
            <a:r>
              <a:rPr lang="en-US" sz="2000" b="1" dirty="0"/>
              <a:t>cheap</a:t>
            </a:r>
          </a:p>
          <a:p>
            <a:pPr lvl="1"/>
            <a:r>
              <a:rPr lang="en-US" sz="2000" b="1" dirty="0"/>
              <a:t>no hybridization </a:t>
            </a:r>
            <a:r>
              <a:rPr lang="en-US" sz="2000" dirty="0"/>
              <a:t>(bump-bonding) needed</a:t>
            </a:r>
          </a:p>
          <a:p>
            <a:pPr lvl="1"/>
            <a:r>
              <a:rPr lang="en-US" sz="2000" b="1" dirty="0"/>
              <a:t>single detection layer</a:t>
            </a:r>
            <a:r>
              <a:rPr lang="en-US" sz="2000" dirty="0"/>
              <a:t>, can be </a:t>
            </a:r>
            <a:r>
              <a:rPr lang="en-US" sz="2000" b="1" dirty="0"/>
              <a:t>thinned</a:t>
            </a:r>
            <a:r>
              <a:rPr lang="en-US" sz="2000" dirty="0"/>
              <a:t> keeping high signal</a:t>
            </a:r>
            <a:br>
              <a:rPr lang="en-US" sz="2000" dirty="0"/>
            </a:br>
            <a:r>
              <a:rPr lang="en-US" sz="2000" dirty="0"/>
              <a:t>efficiency and low noise rate</a:t>
            </a:r>
          </a:p>
          <a:p>
            <a:r>
              <a:rPr lang="en-US" sz="2400" b="1" dirty="0">
                <a:solidFill>
                  <a:srgbClr val="002060"/>
                </a:solidFill>
              </a:rPr>
              <a:t>ATLASPIX3 features</a:t>
            </a:r>
          </a:p>
          <a:p>
            <a:pPr lvl="1"/>
            <a:r>
              <a:rPr lang="en-US" sz="2000" dirty="0"/>
              <a:t>pixel size 50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000" dirty="0"/>
              <a:t>150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30000" dirty="0"/>
              <a:t>2</a:t>
            </a:r>
            <a:r>
              <a:rPr lang="en-US" sz="2000" dirty="0"/>
              <a:t> (25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000" dirty="0"/>
              <a:t>165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30000" dirty="0"/>
              <a:t>2</a:t>
            </a:r>
            <a:r>
              <a:rPr lang="en-US" sz="2000" dirty="0"/>
              <a:t> feasible)</a:t>
            </a:r>
          </a:p>
          <a:p>
            <a:pPr lvl="1"/>
            <a:r>
              <a:rPr lang="en-US" sz="2000" dirty="0"/>
              <a:t>up to 1.28 Gbps downlink</a:t>
            </a:r>
          </a:p>
          <a:p>
            <a:pPr lvl="1"/>
            <a:r>
              <a:rPr lang="en-US" sz="2000" dirty="0"/>
              <a:t>reticle size 20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2000" dirty="0"/>
              <a:t>21 mm</a:t>
            </a:r>
            <a:r>
              <a:rPr lang="en-US" sz="2000" baseline="30000" dirty="0"/>
              <a:t>2</a:t>
            </a:r>
          </a:p>
          <a:p>
            <a:pPr lvl="1"/>
            <a:r>
              <a:rPr lang="en-US" sz="2000" dirty="0"/>
              <a:t>TSI 180 nm process on 200 </a:t>
            </a:r>
            <a:r>
              <a:rPr lang="el-GR" sz="2000" dirty="0"/>
              <a:t>Ω</a:t>
            </a:r>
            <a:r>
              <a:rPr lang="en-US" sz="2000" dirty="0"/>
              <a:t>cm substrate</a:t>
            </a:r>
          </a:p>
          <a:p>
            <a:pPr lvl="1"/>
            <a:r>
              <a:rPr lang="en-US" sz="2000" dirty="0"/>
              <a:t>132 columns of 372 pixels </a:t>
            </a:r>
          </a:p>
          <a:p>
            <a:pPr lvl="1"/>
            <a:r>
              <a:rPr lang="en-US" sz="2000" dirty="0"/>
              <a:t>digital part of the matrix located on periphery</a:t>
            </a:r>
          </a:p>
          <a:p>
            <a:pPr lvl="1"/>
            <a:r>
              <a:rPr lang="en-US" sz="2000" dirty="0"/>
              <a:t>both </a:t>
            </a:r>
            <a:r>
              <a:rPr lang="en-US" sz="2000" b="1" dirty="0">
                <a:solidFill>
                  <a:srgbClr val="002060"/>
                </a:solidFill>
              </a:rPr>
              <a:t>triggerless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02060"/>
                </a:solidFill>
              </a:rPr>
              <a:t>triggered</a:t>
            </a:r>
            <a:r>
              <a:rPr lang="en-US" sz="2000" dirty="0"/>
              <a:t> readout possible:</a:t>
            </a:r>
          </a:p>
          <a:p>
            <a:pPr lvl="2"/>
            <a:r>
              <a:rPr lang="en-US" sz="2000" dirty="0"/>
              <a:t>two End of Column buffers</a:t>
            </a:r>
          </a:p>
          <a:p>
            <a:pPr lvl="2"/>
            <a:r>
              <a:rPr lang="en-US" sz="2000" dirty="0"/>
              <a:t>372 hit buffers for triggerless readout</a:t>
            </a:r>
          </a:p>
          <a:p>
            <a:pPr lvl="2"/>
            <a:r>
              <a:rPr lang="en-US" sz="2000" dirty="0"/>
              <a:t>80 trigger buffers for triggered readout</a:t>
            </a:r>
          </a:p>
          <a:p>
            <a:pPr lvl="1"/>
            <a:endParaRPr lang="LID4096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2D4F9-FAD1-4CF5-AD52-0422055B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10909-2444-4F82-A363-CB372D462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88B4F-B00B-4BCC-B9C8-275C7212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CE0EC-9FA3-0444-B5C0-93C5DDC803E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70497680-8071-437F-99C2-09AF3DDDCC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7822"/>
          <a:stretch/>
        </p:blipFill>
        <p:spPr>
          <a:xfrm rot="16200000">
            <a:off x="8010048" y="872011"/>
            <a:ext cx="3711183" cy="30747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E018B9-E59B-4009-B653-1BE5E1E6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3747883"/>
            <a:ext cx="4902404" cy="26481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5246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411"/>
    </mc:Choice>
    <mc:Fallback>
      <p:transition spd="slow" advTm="19041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4D32-3B3B-415B-865A-122BE4B4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ATLASPIX3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7DF48-6929-4633-A9BD-8227BADA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2E72A-97F2-4638-BAC3-241E3887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FC95C-32E4-469A-92FF-3F9858D2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Immagine 14" descr="SR_9h_Occ.gif">
            <a:extLst>
              <a:ext uri="{FF2B5EF4-FFF2-40B4-BE49-F238E27FC236}">
                <a16:creationId xmlns:a16="http://schemas.microsoft.com/office/drawing/2014/main" id="{933A6455-7D46-4B62-AC3B-78E0759A1F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2659" y="2794648"/>
            <a:ext cx="4131864" cy="2995857"/>
          </a:xfrm>
          <a:prstGeom prst="rect">
            <a:avLst/>
          </a:prstGeom>
        </p:spPr>
      </p:pic>
      <p:pic>
        <p:nvPicPr>
          <p:cNvPr id="7" name="Immagine 8" descr="mt3.png">
            <a:extLst>
              <a:ext uri="{FF2B5EF4-FFF2-40B4-BE49-F238E27FC236}">
                <a16:creationId xmlns:a16="http://schemas.microsoft.com/office/drawing/2014/main" id="{8A55FD99-6406-433C-A779-A259E632CA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353" y="2866654"/>
            <a:ext cx="3714206" cy="2995857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50DAE85-EE67-417E-ACE7-885CD95D2B70}"/>
              </a:ext>
            </a:extLst>
          </p:cNvPr>
          <p:cNvSpPr txBox="1">
            <a:spLocks/>
          </p:cNvSpPr>
          <p:nvPr/>
        </p:nvSpPr>
        <p:spPr>
          <a:xfrm>
            <a:off x="983432" y="827928"/>
            <a:ext cx="4595011" cy="4766247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/>
              <a:t>Threshold and noise distributions  </a:t>
            </a:r>
          </a:p>
          <a:p>
            <a:pPr lvl="1"/>
            <a:r>
              <a:rPr lang="en-US" sz="1800" kern="0"/>
              <a:t>Estimated via s-curves fitting</a:t>
            </a:r>
          </a:p>
          <a:p>
            <a:endParaRPr lang="en-US" sz="1800" kern="0"/>
          </a:p>
          <a:p>
            <a:r>
              <a:rPr lang="en-US" sz="2000" b="1" kern="0"/>
              <a:t>Threshold uniformity </a:t>
            </a:r>
            <a:r>
              <a:rPr lang="en-US" sz="2000" kern="0"/>
              <a:t>after tuning</a:t>
            </a:r>
          </a:p>
          <a:p>
            <a:pPr lvl="1"/>
            <a:r>
              <a:rPr lang="en-US" sz="1800" kern="0"/>
              <a:t>Test measurements with </a:t>
            </a:r>
            <a:r>
              <a:rPr lang="en-US" sz="1800" kern="0" baseline="30000"/>
              <a:t>241</a:t>
            </a:r>
            <a:r>
              <a:rPr lang="en-US" sz="1800" kern="0"/>
              <a:t>Am</a:t>
            </a:r>
            <a:endParaRPr lang="en-US" sz="2000" kern="0" dirty="0"/>
          </a:p>
        </p:txBody>
      </p:sp>
      <p:pic>
        <p:nvPicPr>
          <p:cNvPr id="9" name="Picture 2" descr="C:\Users\Bianca\Desktop\SC\Sources\cfr\cfr.png">
            <a:extLst>
              <a:ext uri="{FF2B5EF4-FFF2-40B4-BE49-F238E27FC236}">
                <a16:creationId xmlns:a16="http://schemas.microsoft.com/office/drawing/2014/main" id="{E72E369A-EBF3-4D04-9811-60304EAF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6675" r="6444"/>
          <a:stretch>
            <a:fillRect/>
          </a:stretch>
        </p:blipFill>
        <p:spPr bwMode="auto">
          <a:xfrm>
            <a:off x="8076576" y="2708920"/>
            <a:ext cx="3714206" cy="3099674"/>
          </a:xfrm>
          <a:prstGeom prst="rect">
            <a:avLst/>
          </a:prstGeom>
          <a:noFill/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7EA0FDF-0B53-464B-96C1-6FC0BED3CF8B}"/>
              </a:ext>
            </a:extLst>
          </p:cNvPr>
          <p:cNvSpPr txBox="1">
            <a:spLocks/>
          </p:cNvSpPr>
          <p:nvPr/>
        </p:nvSpPr>
        <p:spPr>
          <a:xfrm>
            <a:off x="6023992" y="836712"/>
            <a:ext cx="4378987" cy="4766247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000" kern="0"/>
              <a:t>Increase of the </a:t>
            </a:r>
            <a:r>
              <a:rPr lang="en-GB" sz="2000" b="1" kern="0"/>
              <a:t>depletion volume </a:t>
            </a:r>
            <a:r>
              <a:rPr lang="en-GB" sz="2000" kern="0"/>
              <a:t>with HV bias</a:t>
            </a:r>
            <a:endParaRPr lang="en-US" sz="2000" kern="0"/>
          </a:p>
          <a:p>
            <a:pPr lvl="1"/>
            <a:r>
              <a:rPr lang="en-US" sz="1800" kern="0"/>
              <a:t>Amplitude measurements with </a:t>
            </a:r>
            <a:r>
              <a:rPr lang="en-US" sz="1800" kern="0" baseline="30000"/>
              <a:t>90</a:t>
            </a:r>
            <a:r>
              <a:rPr lang="en-US" sz="1800" kern="0"/>
              <a:t>Sr</a:t>
            </a:r>
          </a:p>
          <a:p>
            <a:pPr lvl="1"/>
            <a:r>
              <a:rPr lang="en-US" sz="1800" kern="0"/>
              <a:t>Solid shift of the average ToT</a:t>
            </a:r>
          </a:p>
          <a:p>
            <a:pPr lvl="1"/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12693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27"/>
    </mc:Choice>
    <mc:Fallback>
      <p:transition spd="slow" advTm="6622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E4DC-E79B-4B38-94DA-8246E708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Baseline layout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51D4-4E42-4C62-8ED5-5F67988D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58EF8-E264-455E-8B77-6701128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7FF59-DBA4-4C35-8A53-D636586F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B0F8BD21-6C9B-43D0-B432-71F03C3C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07" t="22828" r="10583" b="14446"/>
          <a:stretch/>
        </p:blipFill>
        <p:spPr>
          <a:xfrm>
            <a:off x="551384" y="669277"/>
            <a:ext cx="111612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5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16"/>
    </mc:Choice>
    <mc:Fallback>
      <p:transition spd="slow" advTm="678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E4DC-E79B-4B38-94DA-8246E708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CEPC Baseline layout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B51D4-4E42-4C62-8ED5-5F67988DA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58EF8-E264-455E-8B77-67011283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7FF59-DBA4-4C35-8A53-D636586F0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B0F8BD21-6C9B-43D0-B432-71F03C3CA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07" t="22828" r="10583" b="14446"/>
          <a:stretch/>
        </p:blipFill>
        <p:spPr>
          <a:xfrm>
            <a:off x="551384" y="669277"/>
            <a:ext cx="11161240" cy="561662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916AA1C-2DC7-4BDB-9212-9EAD87F4D68E}"/>
              </a:ext>
            </a:extLst>
          </p:cNvPr>
          <p:cNvSpPr/>
          <p:nvPr/>
        </p:nvSpPr>
        <p:spPr>
          <a:xfrm>
            <a:off x="551384" y="3429000"/>
            <a:ext cx="3528392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3FAE7F-6990-4D9F-ABED-AB9E5FC89AB1}"/>
              </a:ext>
            </a:extLst>
          </p:cNvPr>
          <p:cNvSpPr/>
          <p:nvPr/>
        </p:nvSpPr>
        <p:spPr>
          <a:xfrm>
            <a:off x="703784" y="4509120"/>
            <a:ext cx="2201708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1F716A-3506-4342-B693-B825FEC77D3A}"/>
              </a:ext>
            </a:extLst>
          </p:cNvPr>
          <p:cNvSpPr/>
          <p:nvPr/>
        </p:nvSpPr>
        <p:spPr>
          <a:xfrm>
            <a:off x="703784" y="2204864"/>
            <a:ext cx="5752256" cy="432048"/>
          </a:xfrm>
          <a:prstGeom prst="ellipse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5534081E-F57D-4366-AB7E-D0B625D83898}"/>
              </a:ext>
            </a:extLst>
          </p:cNvPr>
          <p:cNvSpPr/>
          <p:nvPr/>
        </p:nvSpPr>
        <p:spPr>
          <a:xfrm>
            <a:off x="4295800" y="3645024"/>
            <a:ext cx="1368152" cy="297993"/>
          </a:xfrm>
          <a:prstGeom prst="wedgeRectCallout">
            <a:avLst>
              <a:gd name="adj1" fmla="val -60075"/>
              <a:gd name="adj2" fmla="val -38846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/>
                <a:cs typeface="Calibri"/>
              </a:rPr>
              <a:t>INFN Focus</a:t>
            </a:r>
            <a:endParaRPr lang="LID4096" sz="20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6426686-F3CB-4D96-B90A-BCB25DD33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36" b="385"/>
          <a:stretch/>
        </p:blipFill>
        <p:spPr>
          <a:xfrm>
            <a:off x="5375920" y="2611545"/>
            <a:ext cx="1153248" cy="858272"/>
          </a:xfrm>
          <a:prstGeom prst="rect">
            <a:avLst/>
          </a:prstGeom>
          <a:noFill/>
          <a:ln w="28575" cap="flat">
            <a:solidFill>
              <a:srgbClr val="002A4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54BA73-78FC-43F4-A6E6-BC61C6E5A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4793" y="4944132"/>
            <a:ext cx="1010667" cy="553964"/>
          </a:xfrm>
          <a:prstGeom prst="rect">
            <a:avLst/>
          </a:prstGeom>
          <a:ln w="28575">
            <a:solidFill>
              <a:srgbClr val="424242"/>
            </a:solidFill>
          </a:ln>
        </p:spPr>
      </p:pic>
    </p:spTree>
    <p:extLst>
      <p:ext uri="{BB962C8B-B14F-4D97-AF65-F5344CB8AC3E}">
        <p14:creationId xmlns:p14="http://schemas.microsoft.com/office/powerpoint/2010/main" val="339372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62"/>
    </mc:Choice>
    <mc:Fallback>
      <p:transition spd="slow" advTm="4546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CDF1D-3012-46B4-AF66-22CA3EFE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 Chip modules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3883E-9D56-4A8E-A88C-8A09A0FA7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" name="Picture 2" descr="D:\PSD12\img\flex.jpg">
            <a:extLst>
              <a:ext uri="{FF2B5EF4-FFF2-40B4-BE49-F238E27FC236}">
                <a16:creationId xmlns:a16="http://schemas.microsoft.com/office/drawing/2014/main" id="{F3A741B5-360C-4C1A-910F-A4624375A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297038"/>
            <a:ext cx="5112568" cy="4500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60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02"/>
    </mc:Choice>
    <mc:Fallback>
      <p:transition spd="slow" advTm="266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8B2E-CFC5-4BD6-A945-96EA5F03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Connections: LVDS routing</a:t>
            </a:r>
            <a:endParaRPr lang="LID4096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7FD33F-7D8E-431D-B7BE-0FC46B9B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LID4096"/>
              <a:t>RD_FCC Annual Meeting, 15 December 2021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94E82-F295-4D6A-B509-E8CE1095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Silicon Tracker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5970E-2801-442D-9FAE-C9052B745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EBC4-8C25-424C-8E87-B204D53358D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12ED7C2-2DE4-405B-93AA-60B1BB16D7D4}"/>
              </a:ext>
            </a:extLst>
          </p:cNvPr>
          <p:cNvSpPr txBox="1">
            <a:spLocks/>
          </p:cNvSpPr>
          <p:nvPr/>
        </p:nvSpPr>
        <p:spPr>
          <a:xfrm>
            <a:off x="1356973" y="908720"/>
            <a:ext cx="9419547" cy="4766247"/>
          </a:xfrm>
          <a:prstGeom prst="rect">
            <a:avLst/>
          </a:prstGeom>
        </p:spPr>
        <p:txBody>
          <a:bodyPr/>
          <a:lstStyle>
            <a:lvl1pPr marL="416190" indent="-41619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939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1pPr>
            <a:lvl2pPr marL="908585" indent="-345849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446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2pPr>
            <a:lvl3pPr marL="1402932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54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3pPr>
            <a:lvl4pPr marL="1965668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4pPr>
            <a:lvl5pPr marL="2528403" indent="-277460" algn="l" defTabSz="111961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rgbClr val="002A48"/>
                </a:solidFill>
                <a:latin typeface="Calibri"/>
                <a:ea typeface="ＭＳ Ｐゴシック" charset="0"/>
                <a:cs typeface="Calibri"/>
              </a:defRPr>
            </a:lvl5pPr>
            <a:lvl6pPr marL="306661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6pPr>
            <a:lvl7pPr marL="3601236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7pPr>
            <a:lvl8pPr marL="4135854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8pPr>
            <a:lvl9pPr marL="4670469" indent="-282161" algn="l" defTabSz="1124922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62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>
                <a:latin typeface="Calibri" pitchFamily="34" charset="0"/>
                <a:cs typeface="Calibri" pitchFamily="34" charset="0"/>
              </a:rPr>
              <a:t>Mechanical compatibility </a:t>
            </a:r>
            <a:r>
              <a:rPr lang="en-US" sz="2000" kern="0">
                <a:latin typeface="Calibri" pitchFamily="34" charset="0"/>
                <a:cs typeface="Calibri" pitchFamily="34" charset="0"/>
              </a:rPr>
              <a:t>with ATLAS quad modules (Molex </a:t>
            </a:r>
            <a:r>
              <a:rPr lang="en-GB" sz="2000" kern="0">
                <a:latin typeface="Calibri" pitchFamily="34" charset="0"/>
                <a:cs typeface="Calibri" pitchFamily="34" charset="0"/>
              </a:rPr>
              <a:t>5025983393</a:t>
            </a:r>
            <a:r>
              <a:rPr lang="en-US" sz="2000" ker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sz="2000" kern="0">
                <a:latin typeface="Calibri" pitchFamily="34" charset="0"/>
                <a:cs typeface="Calibri" pitchFamily="34" charset="0"/>
              </a:rPr>
              <a:t>Differential control signals distribution for SyncRst, Cmd, CkRef, ExtTrigger</a:t>
            </a:r>
          </a:p>
          <a:p>
            <a:r>
              <a:rPr lang="en-US" sz="2000" kern="0">
                <a:latin typeface="Calibri" pitchFamily="34" charset="0"/>
                <a:cs typeface="Calibri" pitchFamily="34" charset="0"/>
              </a:rPr>
              <a:t>Individual differential output for each chip</a:t>
            </a:r>
          </a:p>
          <a:p>
            <a:r>
              <a:rPr lang="en-US" sz="2000" kern="0">
                <a:latin typeface="Calibri" pitchFamily="34" charset="0"/>
                <a:cs typeface="Calibri" pitchFamily="34" charset="0"/>
              </a:rPr>
              <a:t>CMOS level configurations added to data connector</a:t>
            </a:r>
            <a:endParaRPr lang="en-US" sz="2400" kern="0">
              <a:latin typeface="Calibri" pitchFamily="34" charset="0"/>
              <a:cs typeface="Calibri" pitchFamily="34" charset="0"/>
            </a:endParaRPr>
          </a:p>
          <a:p>
            <a:endParaRPr lang="en-US" sz="2000" kern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magine 12" descr="slide5_A.png">
            <a:extLst>
              <a:ext uri="{FF2B5EF4-FFF2-40B4-BE49-F238E27FC236}">
                <a16:creationId xmlns:a16="http://schemas.microsoft.com/office/drawing/2014/main" id="{406B3F0B-541E-4328-AE62-280F48C792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9862" y="2759680"/>
            <a:ext cx="5694730" cy="3524532"/>
          </a:xfrm>
          <a:prstGeom prst="rect">
            <a:avLst/>
          </a:prstGeom>
        </p:spPr>
      </p:pic>
      <p:pic>
        <p:nvPicPr>
          <p:cNvPr id="8" name="Immagine 13" descr="slide5_B.png">
            <a:extLst>
              <a:ext uri="{FF2B5EF4-FFF2-40B4-BE49-F238E27FC236}">
                <a16:creationId xmlns:a16="http://schemas.microsoft.com/office/drawing/2014/main" id="{01EBA51F-4AB0-4B47-9E59-DA7C3F1DC2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408" y="2759679"/>
            <a:ext cx="4863004" cy="36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6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6"/>
    </mc:Choice>
    <mc:Fallback>
      <p:transition spd="slow" advTm="39156"/>
    </mc:Fallback>
  </mc:AlternateContent>
</p:sld>
</file>

<file path=ppt/theme/theme1.xml><?xml version="1.0" encoding="utf-8"?>
<a:theme xmlns:a="http://schemas.openxmlformats.org/drawingml/2006/main" name="INFN-UniMi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rgbClr val="002A48"/>
            </a:solidFill>
            <a:latin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FC60E45-29F8-49AF-A303-AFB8A4063EB7}" vid="{E41A5C39-8BED-4340-8FAD-F1A9B0AF1E94}"/>
    </a:ext>
  </a:extLst>
</a:theme>
</file>

<file path=ppt/theme/theme2.xml><?xml version="1.0" encoding="utf-8"?>
<a:theme xmlns:a="http://schemas.openxmlformats.org/drawingml/2006/main" name="ATLAS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CC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20000"/>
            <a:lumOff val="80000"/>
          </a:schemeClr>
        </a:solidFill>
        <a:ln>
          <a:solidFill>
            <a:srgbClr val="000090"/>
          </a:solidFill>
        </a:ln>
        <a:effectLst/>
      </a:spPr>
      <a:bodyPr rtlCol="0" anchor="ctr"/>
      <a:lstStyle>
        <a:defPPr algn="ctr">
          <a:defRPr sz="2000" dirty="0">
            <a:solidFill>
              <a:srgbClr val="000090"/>
            </a:solidFill>
            <a:latin typeface="Calibri"/>
            <a:cs typeface="Calibri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272C6B"/>
          </a:solidFill>
          <a:headEnd type="none"/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5">
            <a:lumMod val="20000"/>
            <a:lumOff val="80000"/>
          </a:schemeClr>
        </a:solidFill>
        <a:ln>
          <a:solidFill>
            <a:srgbClr val="002A48"/>
          </a:solidFill>
        </a:ln>
      </a:spPr>
      <a:bodyPr wrap="square" rtlCol="0">
        <a:spAutoFit/>
      </a:bodyPr>
      <a:lstStyle>
        <a:defPPr>
          <a:defRPr sz="2000" dirty="0">
            <a:solidFill>
              <a:srgbClr val="002A48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FC60E45-29F8-49AF-A303-AFB8A4063EB7}" vid="{CE67D50C-1717-4220-8705-6F6F7F5D8BA0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INFN-UNIMI</Template>
  <TotalTime>9778</TotalTime>
  <Words>2287</Words>
  <Application>Microsoft Office PowerPoint</Application>
  <PresentationFormat>Widescreen</PresentationFormat>
  <Paragraphs>403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 Math</vt:lpstr>
      <vt:lpstr>Symbol</vt:lpstr>
      <vt:lpstr>Times New Roman</vt:lpstr>
      <vt:lpstr>Wingdings</vt:lpstr>
      <vt:lpstr>INFN-UniMi</vt:lpstr>
      <vt:lpstr>ATLAS</vt:lpstr>
      <vt:lpstr>Silicon Trackers RD_FCC annual meeting 15 December 2021</vt:lpstr>
      <vt:lpstr>The IDEA concept</vt:lpstr>
      <vt:lpstr>Silicon Tracker</vt:lpstr>
      <vt:lpstr>ATLASPIX3</vt:lpstr>
      <vt:lpstr>ATLASPIX3</vt:lpstr>
      <vt:lpstr>CEPC Baseline layout</vt:lpstr>
      <vt:lpstr>CEPC Baseline layout</vt:lpstr>
      <vt:lpstr>Multi Chip modules</vt:lpstr>
      <vt:lpstr>Connections: LVDS routing</vt:lpstr>
      <vt:lpstr>TDR measurements</vt:lpstr>
      <vt:lpstr>Eye diagram: clock and DataOut </vt:lpstr>
      <vt:lpstr>Assembly procedure</vt:lpstr>
      <vt:lpstr>Testing setup</vt:lpstr>
      <vt:lpstr>Module characterization</vt:lpstr>
      <vt:lpstr>Lab tests with X-ray tube </vt:lpstr>
      <vt:lpstr>ATLASPIX3 Modules: planning</vt:lpstr>
      <vt:lpstr>Long stave mechanics</vt:lpstr>
      <vt:lpstr>Layout overview</vt:lpstr>
      <vt:lpstr>PowerPoint Presentation</vt:lpstr>
      <vt:lpstr>Long stave layout</vt:lpstr>
      <vt:lpstr>Gluing truss mask for half stave</vt:lpstr>
      <vt:lpstr>Gluing truss mask for long stave</vt:lpstr>
      <vt:lpstr>Cold plate</vt:lpstr>
      <vt:lpstr>Populated cold plate</vt:lpstr>
      <vt:lpstr>Complete long stave</vt:lpstr>
      <vt:lpstr>Stave Mechanics: planning</vt:lpstr>
      <vt:lpstr>services integration</vt:lpstr>
      <vt:lpstr>Si tracker: system considerations</vt:lpstr>
      <vt:lpstr>Stave Electrical Bus</vt:lpstr>
      <vt:lpstr>PowerPoint Presentation</vt:lpstr>
      <vt:lpstr>Conclusions</vt:lpstr>
      <vt:lpstr>backup</vt:lpstr>
      <vt:lpstr>Physics requirements</vt:lpstr>
      <vt:lpstr>IDEA: the vertex region</vt:lpstr>
      <vt:lpstr>Si Wrapper</vt:lpstr>
      <vt:lpstr>Flex Stackup and power integrity</vt:lpstr>
    </vt:vector>
  </TitlesOfParts>
  <Manager/>
  <Company>INFN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SHIP Relazione dei referee Roma, 2 giugno 2015</dc:title>
  <dc:subject/>
  <dc:creator>Attilio Andreazza</dc:creator>
  <cp:keywords/>
  <dc:description/>
  <cp:lastModifiedBy>Attilio Andreazza</cp:lastModifiedBy>
  <cp:revision>171</cp:revision>
  <dcterms:created xsi:type="dcterms:W3CDTF">2020-10-21T20:43:49Z</dcterms:created>
  <dcterms:modified xsi:type="dcterms:W3CDTF">2021-12-15T08:04:14Z</dcterms:modified>
  <cp:category/>
</cp:coreProperties>
</file>