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PomQ7g87jrQ/lKoBTCBoWE+zp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6AF955-F135-4809-B309-B82AF5A71127}">
  <a:tblStyle styleId="{D66AF955-F135-4809-B309-B82AF5A711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5F690F4-68DB-4165-BE15-324B07ACDC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 snapToGrid="0" snapToObjects="1">
      <p:cViewPr varScale="1">
        <p:scale>
          <a:sx n="99" d="100"/>
          <a:sy n="99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0e6884cd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d0e6884c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04dab0db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ge04dab0db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90ddece89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gf90ddece89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90ddece8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gf90ddece8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90ddece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f90ddece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dbb3c2b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ddbb3c2b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f90ddece8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f90ddece8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90ddece8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f90ddece89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04dab0db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e04dab0db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0e6884cd1_0_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Corso - UNIBA</a:t>
            </a:r>
            <a:endParaRPr/>
          </a:p>
        </p:txBody>
      </p:sp>
      <p:graphicFrame>
        <p:nvGraphicFramePr>
          <p:cNvPr id="160" name="Google Shape;160;gd0e6884cd1_0_5"/>
          <p:cNvGraphicFramePr/>
          <p:nvPr/>
        </p:nvGraphicFramePr>
        <p:xfrm>
          <a:off x="838200" y="1145363"/>
          <a:ext cx="11075875" cy="1309615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4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 base di gara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Scad. Bando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BA-15-IMP-UNIBA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BA-17-IMP-UNIBA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aperta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Cogenerazione UNIBA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868.090,00 € 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898.913,77 €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iva al 10%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04/12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1" name="Google Shape;161;gd0e6884cd1_0_5"/>
          <p:cNvSpPr txBox="1"/>
          <p:nvPr/>
        </p:nvSpPr>
        <p:spPr>
          <a:xfrm>
            <a:off x="883438" y="2454975"/>
            <a:ext cx="10985400" cy="4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	RUP Bonsegna. G</a:t>
            </a: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 chiusa il 4 dicembre 2020.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 CDA del  29.07.2021 la gara è stata aggiudicata in maniera definitiva alla ditta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4445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50" b="0" i="0" u="none" strike="noStrike" cap="none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Siram SpA       	           	                          	           	Codice Fiscale 08786190150</a:t>
            </a:r>
            <a:endParaRPr sz="2050" b="0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2000">
                <a:solidFill>
                  <a:srgbClr val="C00000"/>
                </a:solidFill>
              </a:rPr>
              <a:t>con 1% di ribasso  e un trigeneratore da 435 kW.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Siram è una ditta già nota ad UNIBA in quanto si è occupata di tutta l’alimentazione del Policlinico (GE, etc) 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</a:rPr>
              <a:t>Attualmente è in fase di definizione il contratto. </a:t>
            </a:r>
            <a:endParaRPr sz="2000">
              <a:solidFill>
                <a:schemeClr val="dk1"/>
              </a:solidFill>
            </a:endParaRPr>
          </a:p>
          <a:p>
            <a:pPr marL="914400" marR="0" lvl="1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</a:rPr>
              <a:t>Era stato promesso per la metà di ottobre: </a:t>
            </a:r>
            <a:endParaRPr sz="2000">
              <a:solidFill>
                <a:schemeClr val="dk1"/>
              </a:solidFill>
            </a:endParaRPr>
          </a:p>
          <a:p>
            <a:pPr marL="1371600" marR="0" lvl="2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■"/>
            </a:pPr>
            <a:r>
              <a:rPr lang="it-IT" sz="2000">
                <a:solidFill>
                  <a:schemeClr val="dk1"/>
                </a:solidFill>
              </a:rPr>
              <a:t>si pensa che sarà completato per  la fine di ottobre</a:t>
            </a: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d0e6884cd1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e04dab0db8_0_10"/>
          <p:cNvSpPr txBox="1">
            <a:spLocks noGrp="1"/>
          </p:cNvSpPr>
          <p:nvPr>
            <p:ph type="title"/>
          </p:nvPr>
        </p:nvSpPr>
        <p:spPr>
          <a:xfrm>
            <a:off x="838200" y="1246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fase di avvio - UNIBA</a:t>
            </a:r>
            <a:endParaRPr/>
          </a:p>
        </p:txBody>
      </p:sp>
      <p:graphicFrame>
        <p:nvGraphicFramePr>
          <p:cNvPr id="229" name="Google Shape;229;ge04dab0db8_0_10"/>
          <p:cNvGraphicFramePr/>
          <p:nvPr/>
        </p:nvGraphicFramePr>
        <p:xfrm>
          <a:off x="838200" y="12412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54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5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6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5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 (*)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 base di gara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Scad. Bando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2</a:t>
                      </a: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BA-16-IMP-UNIBA</a:t>
                      </a:r>
                      <a:endParaRPr sz="14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7625" marR="476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Aff. diretto/ MEPA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Impianto spegnimento incendi sala  UPS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28.570,00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0" name="Google Shape;230;ge04dab0db8_0_10"/>
          <p:cNvSpPr txBox="1"/>
          <p:nvPr/>
        </p:nvSpPr>
        <p:spPr>
          <a:xfrm>
            <a:off x="889650" y="2733775"/>
            <a:ext cx="10985400" cy="3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 startAt="2"/>
            </a:pPr>
            <a:r>
              <a:rPr lang="it-IT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RUP Bonsegna. 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stato messo a punto il capitolato che ora è in fase di approvazione (RUP, INFN, ReCaS)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○"/>
            </a:pP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volta ottenuta una approvazione di massima si potrà richiedere il DUVRI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it-IT"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questo momento non c’è budget disponibile.  </a:t>
            </a:r>
            <a:endParaRPr sz="2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○"/>
            </a:pP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Sarà riassegnato all’inizio dell’anno prossimo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○"/>
            </a:pP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sta verificando se è possibile ottenerlo in  prestito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87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(*) Sempre con Mail del 21 giugno 2021 è stato chiesto di aumentare la somma assentita per questo acquisto di € 1.350,00 (meno del 5 %) portando la somma assentita a € 28.570,00.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Questa gara</a:t>
            </a: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come quella precedente, </a:t>
            </a:r>
            <a:r>
              <a:rPr lang="it-IT" sz="2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tutta gestita del DIF (non sono coinvolti organi e uffici  centrali di UNIBA)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ge04dab0db8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"/>
          <p:cNvSpPr txBox="1">
            <a:spLocks noGrp="1"/>
          </p:cNvSpPr>
          <p:nvPr>
            <p:ph type="title"/>
          </p:nvPr>
        </p:nvSpPr>
        <p:spPr>
          <a:xfrm>
            <a:off x="838200" y="746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concluse e rendicontate - INFN-BA</a:t>
            </a:r>
            <a:endParaRPr/>
          </a:p>
        </p:txBody>
      </p:sp>
      <p:graphicFrame>
        <p:nvGraphicFramePr>
          <p:cNvPr id="237" name="Google Shape;237;p4"/>
          <p:cNvGraphicFramePr/>
          <p:nvPr/>
        </p:nvGraphicFramePr>
        <p:xfrm>
          <a:off x="214750" y="18612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3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5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aggiudicato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Diff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Giudizio ETS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BA-02-CAL-INFN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consip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Server BA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96.620,00 €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92.250,00 €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92.241,76 €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- 8,24 €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olidFill>
                            <a:srgbClr val="FF0000"/>
                          </a:solidFill>
                        </a:rPr>
                        <a:t>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BA-14-NET-INFN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RdO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Switch BA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28.7060,00 €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26.700,00 €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25.803,00 €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- 897,00 €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olidFill>
                            <a:srgbClr val="FF0000"/>
                          </a:solidFill>
                        </a:rPr>
                        <a:t>OK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olidFill>
                            <a:srgbClr val="FF0000"/>
                          </a:solidFill>
                        </a:rPr>
                        <a:t>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600" u="none" strike="noStrike" cap="none"/>
                        <a:t> </a:t>
                      </a:r>
                      <a:r>
                        <a:rPr lang="it-IT" sz="1600" u="none" strike="noStrike" cap="none">
                          <a:solidFill>
                            <a:srgbClr val="FF0000"/>
                          </a:solidFill>
                        </a:rPr>
                        <a:t> 118.044,76 €  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olidFill>
                            <a:srgbClr val="FF0000"/>
                          </a:solidFill>
                        </a:rPr>
                        <a:t>- 905,24 €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8" name="Google Shape;2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concluse e rendicontate - INFN-BA</a:t>
            </a:r>
            <a:endParaRPr/>
          </a:p>
        </p:txBody>
      </p:sp>
      <p:graphicFrame>
        <p:nvGraphicFramePr>
          <p:cNvPr id="244" name="Google Shape;244;p5"/>
          <p:cNvGraphicFramePr/>
          <p:nvPr/>
        </p:nvGraphicFramePr>
        <p:xfrm>
          <a:off x="354225" y="180782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3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6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59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aggiudicato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Diff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Giudizio ETS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BA-03-IMP-INFN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RdO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rack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€ 35.140,00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25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36.135,18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BA-04-IMP-INFN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RdO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PDU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€ 21.870,00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22.082.00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olidFill>
                            <a:srgbClr val="FF0000"/>
                          </a:solidFill>
                        </a:rPr>
                        <a:t>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it-IT" sz="1600" u="none" strike="noStrike" cap="none"/>
                        <a:t> </a:t>
                      </a:r>
                      <a:r>
                        <a:rPr lang="it-IT" sz="1600" u="none" strike="noStrike" cap="none">
                          <a:solidFill>
                            <a:srgbClr val="FF0000"/>
                          </a:solidFill>
                        </a:rPr>
                        <a:t> 0,00 €  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>
                          <a:solidFill>
                            <a:srgbClr val="FF0000"/>
                          </a:solidFill>
                        </a:rPr>
                        <a:t>- 0,00 €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" name="Google Shape;245;p5"/>
          <p:cNvSpPr txBox="1"/>
          <p:nvPr/>
        </p:nvSpPr>
        <p:spPr>
          <a:xfrm>
            <a:off x="838200" y="4115175"/>
            <a:ext cx="109854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Montaggio dei rack lunedì 19 aprile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Pagamento fatture tra maggio e giugno 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Rendicontazione a giugno 2021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Procedura conclusa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90ddece89_0_47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corso - INFN-BA</a:t>
            </a:r>
            <a:endParaRPr/>
          </a:p>
        </p:txBody>
      </p:sp>
      <p:pic>
        <p:nvPicPr>
          <p:cNvPr id="252" name="Google Shape;252;gf90ddece89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3" name="Google Shape;253;gf90ddece89_0_47"/>
          <p:cNvGraphicFramePr/>
          <p:nvPr/>
        </p:nvGraphicFramePr>
        <p:xfrm>
          <a:off x="210675" y="12678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3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8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0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aggiudicato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Diff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Giudizio ETS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/>
                        <a:t>B</a:t>
                      </a:r>
                      <a:r>
                        <a:rPr lang="it-IT" sz="1600" u="none" strike="noStrike" cap="none"/>
                        <a:t>A-01-CAL-INFN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BA-06-CAL-INFN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L1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L2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CPU HTC </a:t>
                      </a:r>
                      <a:endParaRPr sz="16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CPU Cloud 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1.320.300,00 €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449.320,00 €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1.320.300,00 €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449.320,00 €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1.290.337,285€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368.055,77€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29.963€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81.265€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9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900" u="none" strike="noStrike" cap="none">
                          <a:solidFill>
                            <a:srgbClr val="C00000"/>
                          </a:solidFill>
                        </a:rPr>
                        <a:t>Approvata delibera 12805 del 27/05/2021 agg. ITD Solution (Lotto 1)    ITM (Lotto 2)</a:t>
                      </a:r>
                      <a:endParaRPr sz="19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4" name="Google Shape;254;gf90ddece89_0_47"/>
          <p:cNvSpPr txBox="1"/>
          <p:nvPr/>
        </p:nvSpPr>
        <p:spPr>
          <a:xfrm>
            <a:off x="291825" y="3337800"/>
            <a:ext cx="57273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512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Lotto 1 - bene BA-01-CAL-INFN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(30 enclosure per HTC, 4 unità per enclosure)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CIG 83527771A3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di gara 1.320.299,99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aggiudicato a ITD per 1290337,28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STATO: contratto in stipula (contratto inviato, la ditta deve firmare)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f90ddece89_0_47"/>
          <p:cNvSpPr txBox="1"/>
          <p:nvPr/>
        </p:nvSpPr>
        <p:spPr>
          <a:xfrm>
            <a:off x="6102400" y="3377850"/>
            <a:ext cx="5727300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512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Lotto 2 - bene BA-06-CAL-INFN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(6 unità con 112 core e 2 GPU ciascuna)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CIG 835282486A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di gara 449320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aggiudicato a ITM per 368055,77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STATO: contratto in bozza, verrà inviato il 20 ottobre da AC alla ditta per la firma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corso - INFN-BA</a:t>
            </a:r>
            <a:endParaRPr/>
          </a:p>
        </p:txBody>
      </p:sp>
      <p:pic>
        <p:nvPicPr>
          <p:cNvPr id="261" name="Google Shape;2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2" name="Google Shape;262;p6"/>
          <p:cNvGraphicFramePr/>
          <p:nvPr/>
        </p:nvGraphicFramePr>
        <p:xfrm>
          <a:off x="210675" y="12678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3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8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0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aggiudicato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Diff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Giudizio ETS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BA-08-STO-INFN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APERTA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STORAGE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1.352.740,00 €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1.352.740,00 €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815. 979,13 €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536.760,87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9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900" u="none" strike="noStrike" cap="none">
                          <a:solidFill>
                            <a:srgbClr val="C00000"/>
                          </a:solidFill>
                        </a:rPr>
                        <a:t>Approvata delibera 12806 del 27/05/2021 agg. Sielte</a:t>
                      </a:r>
                      <a:endParaRPr sz="19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3" name="Google Shape;263;p6"/>
          <p:cNvSpPr txBox="1"/>
          <p:nvPr/>
        </p:nvSpPr>
        <p:spPr>
          <a:xfrm>
            <a:off x="0" y="0"/>
            <a:ext cx="30000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512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 BA-06-CAL-INFN</a:t>
            </a:r>
            <a:endParaRPr/>
          </a:p>
        </p:txBody>
      </p:sp>
      <p:sp>
        <p:nvSpPr>
          <p:cNvPr id="264" name="Google Shape;264;p6"/>
          <p:cNvSpPr txBox="1"/>
          <p:nvPr/>
        </p:nvSpPr>
        <p:spPr>
          <a:xfrm>
            <a:off x="291825" y="3337800"/>
            <a:ext cx="114024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512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Aggiudicata a Sielte con delibera GE 12806 del  </a:t>
            </a:r>
            <a:r>
              <a:rPr lang="it-IT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27/05/2021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Contratto pronto ed inviato alla ditta. 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51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●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attende firma azienda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f90ddece89_0_41"/>
          <p:cNvSpPr txBox="1">
            <a:spLocks noGrp="1"/>
          </p:cNvSpPr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corso - INFN-BA</a:t>
            </a:r>
            <a:endParaRPr/>
          </a:p>
        </p:txBody>
      </p:sp>
      <p:pic>
        <p:nvPicPr>
          <p:cNvPr id="270" name="Google Shape;270;gf90ddece89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1" name="Google Shape;271;gf90ddece89_0_41"/>
          <p:cNvGraphicFramePr/>
          <p:nvPr/>
        </p:nvGraphicFramePr>
        <p:xfrm>
          <a:off x="210675" y="12678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3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2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8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0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aggiudicato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Diff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Giudizio ETS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3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BA-09-NET-INFN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BA-29-NET-INFN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Comune aperta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Centro stella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€ 198.220,00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€ 351.360,00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Le schede precedenti sono confluite nella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BA-30-NET-INFN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€ 549.580,00</a:t>
                      </a:r>
                      <a:endParaRPr sz="16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-IT" sz="1600" u="none" strike="noStrike" cap="none"/>
                        <a:t>355.658,90 €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193.921,10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9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9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900" u="none" strike="noStrike" cap="none">
                          <a:solidFill>
                            <a:srgbClr val="C00000"/>
                          </a:solidFill>
                        </a:rPr>
                        <a:t>L’assegnazione è stata approvata dalla Giunta. </a:t>
                      </a:r>
                      <a:r>
                        <a:rPr lang="it-IT" sz="1900">
                          <a:solidFill>
                            <a:srgbClr val="C00000"/>
                          </a:solidFill>
                        </a:rPr>
                        <a:t>In attesa di</a:t>
                      </a:r>
                      <a:r>
                        <a:rPr lang="it-IT" sz="1900" u="none" strike="noStrike" cap="none">
                          <a:solidFill>
                            <a:srgbClr val="C00000"/>
                          </a:solidFill>
                        </a:rPr>
                        <a:t> contratto</a:t>
                      </a:r>
                      <a:r>
                        <a:rPr lang="it-IT" sz="1900">
                          <a:solidFill>
                            <a:srgbClr val="C00000"/>
                          </a:solidFill>
                        </a:rPr>
                        <a:t>, non dovrebbe mancare molto. </a:t>
                      </a:r>
                      <a:endParaRPr sz="190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900">
                          <a:solidFill>
                            <a:srgbClr val="C00000"/>
                          </a:solidFill>
                        </a:rPr>
                        <a:t>L’azienda è pronta a consegnare immediatamente dopo la firma del contratto.</a:t>
                      </a:r>
                      <a:endParaRPr sz="1900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>
            <a:spLocks noGrp="1"/>
          </p:cNvSpPr>
          <p:nvPr>
            <p:ph type="title"/>
          </p:nvPr>
        </p:nvSpPr>
        <p:spPr>
          <a:xfrm>
            <a:off x="5530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corso  - INFN-BA</a:t>
            </a:r>
            <a:endParaRPr/>
          </a:p>
        </p:txBody>
      </p:sp>
      <p:graphicFrame>
        <p:nvGraphicFramePr>
          <p:cNvPr id="277" name="Google Shape;277;p8"/>
          <p:cNvGraphicFramePr/>
          <p:nvPr/>
        </p:nvGraphicFramePr>
        <p:xfrm>
          <a:off x="553000" y="121901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47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 base di gara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Scad. Bando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BA-07-STO-INFN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BA-11-STO-INFN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RdO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RdO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Storage CEPH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Storage SSD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154.800 €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111.260 €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Collassare le due schede precedenti  in una singola scheda (variazione tipo C)  da prendere su CONSIP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266.060 €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BA-12-STO-INFN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Diretto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Metadata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46.970 €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46.023.28€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BA-10-NET-INFN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Consip/ MEPA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Fortigate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€ </a:t>
                      </a:r>
                      <a:r>
                        <a:rPr lang="it-IT" sz="1600"/>
                        <a:t>83.400</a:t>
                      </a:r>
                      <a:r>
                        <a:rPr lang="it-IT" sz="1600" u="none" strike="noStrike" cap="none"/>
                        <a:t>,00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</a:rPr>
                        <a:t>La  variazione di Tipo C è stata approvata da parte dell’ETS (Carlino),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>
                          <a:solidFill>
                            <a:srgbClr val="C00000"/>
                          </a:solidFill>
                        </a:rPr>
                        <a:t>il materiale è stato consegnato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>
                          <a:solidFill>
                            <a:srgbClr val="C00000"/>
                          </a:solidFill>
                        </a:rPr>
                        <a:t>Montaggio a Rack previsto per Giovedì 21 Ottobre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>
                          <a:solidFill>
                            <a:srgbClr val="C00000"/>
                          </a:solidFill>
                        </a:rPr>
                        <a:t>l’acquisto  è stato fatto attraverso convenzione Consip</a:t>
                      </a:r>
                      <a:endParaRPr sz="160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</a:rPr>
                        <a:t>il materiale è sta</a:t>
                      </a:r>
                      <a:r>
                        <a:rPr lang="it-IT" sz="1600">
                          <a:solidFill>
                            <a:srgbClr val="C00000"/>
                          </a:solidFill>
                        </a:rPr>
                        <a:t>t</a:t>
                      </a: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</a:rPr>
                        <a:t>o consegnato</a:t>
                      </a:r>
                      <a:r>
                        <a:rPr lang="it-IT" sz="1600">
                          <a:solidFill>
                            <a:srgbClr val="C00000"/>
                          </a:solidFill>
                        </a:rPr>
                        <a:t>, pagato ed è già messo in produzione.</a:t>
                      </a:r>
                      <a:endParaRPr sz="16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</a:rPr>
                        <a:t>Variazione di tipo C </a:t>
                      </a:r>
                      <a:r>
                        <a:rPr lang="it-IT" sz="1600">
                          <a:solidFill>
                            <a:srgbClr val="C00000"/>
                          </a:solidFill>
                        </a:rPr>
                        <a:t>approvata</a:t>
                      </a: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</a:rPr>
                        <a:t> dall’ETS</a:t>
                      </a:r>
                      <a:endParaRPr sz="1600" u="none" strike="noStrike" cap="none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</a:rPr>
                        <a:t>ma la convenzione CONSIP non è più attiva  </a:t>
                      </a:r>
                      <a:endParaRPr sz="1600" u="none" strike="noStrike" cap="none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</a:rPr>
                        <a:t>RDO MEPA</a:t>
                      </a:r>
                      <a:endParaRPr sz="1600" u="none" strike="noStrike" cap="none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rgbClr val="C00000"/>
                          </a:solidFill>
                        </a:rPr>
                        <a:t>pagamento marzo 2022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78" name="Google Shape;2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"/>
          <p:cNvSpPr txBox="1">
            <a:spLocks noGrp="1"/>
          </p:cNvSpPr>
          <p:nvPr>
            <p:ph type="title"/>
          </p:nvPr>
        </p:nvSpPr>
        <p:spPr>
          <a:xfrm>
            <a:off x="838200" y="122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corso - INFN-BA</a:t>
            </a:r>
            <a:endParaRPr/>
          </a:p>
        </p:txBody>
      </p:sp>
      <p:graphicFrame>
        <p:nvGraphicFramePr>
          <p:cNvPr id="284" name="Google Shape;284;p7"/>
          <p:cNvGraphicFramePr/>
          <p:nvPr/>
        </p:nvGraphicFramePr>
        <p:xfrm>
          <a:off x="838200" y="1447619"/>
          <a:ext cx="11086000" cy="3448325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47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4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 base di gara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Scad. Bando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BA-05-IMP-INFN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RdO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UPS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167.840 €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€ 201.400,00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800" u="none" strike="noStrike" cap="non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800" u="none" strike="noStrike" cap="none">
                          <a:solidFill>
                            <a:srgbClr val="C00000"/>
                          </a:solidFill>
                        </a:rPr>
                        <a:t>La variazione di tipo C è stata approvata dall’ETS  </a:t>
                      </a:r>
                      <a:endParaRPr sz="1800" u="none" strike="noStrike" cap="none">
                        <a:solidFill>
                          <a:srgbClr val="C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800">
                          <a:solidFill>
                            <a:srgbClr val="C00000"/>
                          </a:solidFill>
                        </a:rPr>
                        <a:t>                       La somma assentita è stAta variata da </a:t>
                      </a:r>
                      <a:r>
                        <a:rPr lang="it-IT" sz="1800" b="1">
                          <a:solidFill>
                            <a:srgbClr val="C00000"/>
                          </a:solidFill>
                        </a:rPr>
                        <a:t>167840,00 €</a:t>
                      </a:r>
                      <a:r>
                        <a:rPr lang="it-IT" sz="1800">
                          <a:solidFill>
                            <a:srgbClr val="C00000"/>
                          </a:solidFill>
                        </a:rPr>
                        <a:t> a </a:t>
                      </a:r>
                      <a:r>
                        <a:rPr lang="it-IT" sz="1800" b="1">
                          <a:solidFill>
                            <a:srgbClr val="C00000"/>
                          </a:solidFill>
                        </a:rPr>
                        <a:t>201400,00 €</a:t>
                      </a:r>
                      <a:endParaRPr sz="1800" b="1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800">
                          <a:solidFill>
                            <a:srgbClr val="C00000"/>
                          </a:solidFill>
                        </a:rPr>
                        <a:t>Uso del MEPA era già approvato dalla Giunta INFN  con il vecchio CUI.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800">
                          <a:solidFill>
                            <a:srgbClr val="C00000"/>
                          </a:solidFill>
                        </a:rPr>
                        <a:t>La gara è stata bandita e il tempo a disposizione per la ricezione delle offerte è ormai chiuso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800">
                          <a:solidFill>
                            <a:srgbClr val="C00000"/>
                          </a:solidFill>
                        </a:rPr>
                        <a:t>È pervenuta solo l’offerta della Vertiv</a:t>
                      </a:r>
                      <a:endParaRPr sz="1800">
                        <a:solidFill>
                          <a:srgbClr val="C0000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800">
                          <a:solidFill>
                            <a:srgbClr val="C00000"/>
                          </a:solidFill>
                        </a:rPr>
                        <a:t>Seduta amm più soccorso istruttorio conclusi, si attende nomina commissione per fasi successive </a:t>
                      </a:r>
                      <a:endParaRPr sz="1600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solidFill>
                          <a:srgbClr val="C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5" name="Google Shape;28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90ddece89_0_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Corso - UNIBA</a:t>
            </a:r>
            <a:endParaRPr/>
          </a:p>
        </p:txBody>
      </p:sp>
      <p:graphicFrame>
        <p:nvGraphicFramePr>
          <p:cNvPr id="168" name="Google Shape;168;gf90ddece89_0_0"/>
          <p:cNvGraphicFramePr/>
          <p:nvPr/>
        </p:nvGraphicFramePr>
        <p:xfrm>
          <a:off x="838200" y="1145363"/>
          <a:ext cx="11075875" cy="1309615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4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 base di gara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Scad. Bando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BA-15-IMP-UNIBA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BA-17-IMP-UNIBA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aperta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Cogenerazione UNIBA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868.090,00 € 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898.913,77 €</a:t>
                      </a: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iva al 10%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04/12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9" name="Google Shape;169;gf90ddece89_0_0"/>
          <p:cNvSpPr txBox="1"/>
          <p:nvPr/>
        </p:nvSpPr>
        <p:spPr>
          <a:xfrm>
            <a:off x="883425" y="2567950"/>
            <a:ext cx="10985400" cy="4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</a:rPr>
              <a:t>Dopo circa una 20ina di giorni (un mese) sarà consegnato il cantiere</a:t>
            </a:r>
            <a:endParaRPr sz="2000">
              <a:solidFill>
                <a:schemeClr val="dk1"/>
              </a:solidFill>
            </a:endParaRPr>
          </a:p>
          <a:p>
            <a:pPr marL="457200" marR="0" lvl="0" indent="-3460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</a:rPr>
              <a:t>Sono stati avviati  contatti con la </a:t>
            </a:r>
            <a:r>
              <a:rPr lang="it-IT" sz="205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Siram SpA  </a:t>
            </a: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prendere accordi su alcune lavorazioni da effettuare nella sala server (come l’installazione installazione di due CRAC)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○"/>
            </a:pP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preoccupazione riguardo alla  possibilità di generare polvere nel sottopavimento, quindi nel circuito dell’aria di raffreddamento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○"/>
            </a:pP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preoccupazione circa la possibilità di dover prevedere una interruzione delle operazionei di ReCaS-Bari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tempi di consegna previsiti dal capitolato sono di 8  mesi 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○"/>
            </a:pPr>
            <a:r>
              <a:rPr lang="it-IT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completamento a luglio 2022 - collaudo ad agosto 2022 - pagamento settembre  2022 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f90ddece8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dbb3c2b49_0_0"/>
          <p:cNvSpPr txBox="1">
            <a:spLocks noGrp="1"/>
          </p:cNvSpPr>
          <p:nvPr>
            <p:ph type="title"/>
          </p:nvPr>
        </p:nvSpPr>
        <p:spPr>
          <a:xfrm>
            <a:off x="924600" y="51750"/>
            <a:ext cx="103428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Procedure in Corso - UNIBA- Budget </a:t>
            </a:r>
            <a:endParaRPr/>
          </a:p>
        </p:txBody>
      </p:sp>
      <p:sp>
        <p:nvSpPr>
          <p:cNvPr id="176" name="Google Shape;176;gddbb3c2b49_0_0"/>
          <p:cNvSpPr txBox="1">
            <a:spLocks noGrp="1"/>
          </p:cNvSpPr>
          <p:nvPr>
            <p:ph type="body" idx="1"/>
          </p:nvPr>
        </p:nvSpPr>
        <p:spPr>
          <a:xfrm>
            <a:off x="690100" y="4016625"/>
            <a:ext cx="10961700" cy="26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243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80"/>
              <a:buChar char="•"/>
            </a:pPr>
            <a:r>
              <a:rPr lang="it-IT" sz="2580"/>
              <a:t>Con mail del 21 giugno 2021 è stato richiesto di modificare gli importi assentiti in questo modo (il massimo possibile entro il 5%):</a:t>
            </a:r>
            <a:endParaRPr sz="2580"/>
          </a:p>
          <a:p>
            <a:pPr marL="914400" lvl="1" indent="-3924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80"/>
              <a:buChar char="•"/>
            </a:pPr>
            <a:r>
              <a:rPr lang="it-IT" sz="2580"/>
              <a:t>BA-15-IMP-UNIBA  € 143.510,00 + € 7000,00= € 150.510, 00 </a:t>
            </a:r>
            <a:endParaRPr sz="2580"/>
          </a:p>
          <a:p>
            <a:pPr marL="914400" lvl="1" indent="-3924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80"/>
              <a:buChar char="•"/>
            </a:pPr>
            <a:r>
              <a:rPr lang="it-IT" sz="2580"/>
              <a:t>BA-17-IMP-UNIBA  € 724.580,00  +  € 36000,00 = € 760.580,00</a:t>
            </a:r>
            <a:endParaRPr sz="1050"/>
          </a:p>
          <a:p>
            <a:pPr marL="914400" lvl="1" indent="-39243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80"/>
              <a:buChar char="•"/>
            </a:pPr>
            <a:r>
              <a:rPr lang="it-IT" sz="2580"/>
              <a:t>per un totale di € 911090,00 (con un extra budget di € 20986,82).</a:t>
            </a:r>
            <a:endParaRPr sz="2580"/>
          </a:p>
          <a:p>
            <a:pPr marL="457200" lvl="0" indent="-39243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80"/>
              <a:buChar char="•"/>
            </a:pPr>
            <a:r>
              <a:rPr lang="it-IT" sz="2580" b="1"/>
              <a:t>Tale modifica non è stata possibile effettuarla</a:t>
            </a:r>
            <a:endParaRPr sz="2580" b="1"/>
          </a:p>
        </p:txBody>
      </p:sp>
      <p:graphicFrame>
        <p:nvGraphicFramePr>
          <p:cNvPr id="177" name="Google Shape;177;gddbb3c2b49_0_0"/>
          <p:cNvGraphicFramePr/>
          <p:nvPr/>
        </p:nvGraphicFramePr>
        <p:xfrm>
          <a:off x="690150" y="76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{B5F690F4-68DB-4165-BE15-324B07ACDC64}</a:tableStyleId>
              </a:tblPr>
              <a:tblGrid>
                <a:gridCol w="40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descrizione fornitura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Somma assentita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di gara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Oneri per la sicurezza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Totale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IVA (10%)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BA-15-IMP-UNIBA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BA-17-IMP-UNIBA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9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Cogenerazione</a:t>
                      </a:r>
                      <a:endParaRPr sz="1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868.090,00 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800.962,68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16.231,66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817.194,34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898.913,77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Ribasso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offerto (%)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importo offerto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Oneri per la sicurezza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Totale (€`) 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IvA (10%)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792.953,05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16.231,66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809.184,71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890103,18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Somma assentita - Costo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 22.013,18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8" name="Google Shape;178;gddbb3c2b4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00679" y="2346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Corso - UNIBA</a:t>
            </a:r>
            <a:endParaRPr/>
          </a:p>
        </p:txBody>
      </p:sp>
      <p:graphicFrame>
        <p:nvGraphicFramePr>
          <p:cNvPr id="184" name="Google Shape;184;p1"/>
          <p:cNvGraphicFramePr/>
          <p:nvPr/>
        </p:nvGraphicFramePr>
        <p:xfrm>
          <a:off x="838200" y="11453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4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 base di gara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Scad. Bando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BA-20-CAL-UNIBA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BA-28-CAL-UNIBA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BA-22-NET-UNIBA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aperta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CPU e Rete UNIBA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476.790,00 €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476.790,00 €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30/11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5" name="Google Shape;185;p1"/>
          <p:cNvSpPr txBox="1"/>
          <p:nvPr/>
        </p:nvSpPr>
        <p:spPr>
          <a:xfrm>
            <a:off x="883438" y="2881699"/>
            <a:ext cx="109854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RUP Napolitano. La gara si è chiusa il 30 novembre 2020.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  CDA del  29.07.2021 la gara è stata aggiudicata in maniera definitiva alla ditta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4445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05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I.T.M. INFORMATICA TELEMATICA MERIDIONALE S.R.L.</a:t>
            </a:r>
            <a:endParaRPr sz="205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2000">
                <a:solidFill>
                  <a:srgbClr val="C00000"/>
                </a:solidFill>
              </a:rPr>
              <a:t>con 24,244% di ribasso  </a:t>
            </a:r>
            <a:endParaRPr sz="2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</a:rPr>
              <a:t>Attualmente è in fase di definizione il contratto. </a:t>
            </a:r>
            <a:endParaRPr sz="2000">
              <a:solidFill>
                <a:schemeClr val="dk1"/>
              </a:solidFill>
            </a:endParaRPr>
          </a:p>
          <a:p>
            <a:pPr marL="914400" lvl="1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</a:rPr>
              <a:t>Era stato promesso per la metà di ottobre: </a:t>
            </a:r>
            <a:endParaRPr sz="2000">
              <a:solidFill>
                <a:schemeClr val="dk1"/>
              </a:solidFill>
            </a:endParaRPr>
          </a:p>
          <a:p>
            <a:pPr marL="1371600" lvl="2" indent="-35877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0"/>
              <a:buFont typeface="Calibri"/>
              <a:buChar char="■"/>
            </a:pPr>
            <a:r>
              <a:rPr lang="it-IT" sz="2000">
                <a:solidFill>
                  <a:schemeClr val="dk1"/>
                </a:solidFill>
              </a:rPr>
              <a:t>Si pensa che sarà invece completato per la fine di ottobre</a:t>
            </a:r>
            <a:endParaRPr sz="1800" b="0" i="0" u="none" strike="noStrike" cap="none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90ddece89_0_20"/>
          <p:cNvSpPr txBox="1">
            <a:spLocks noGrp="1"/>
          </p:cNvSpPr>
          <p:nvPr>
            <p:ph type="title"/>
          </p:nvPr>
        </p:nvSpPr>
        <p:spPr>
          <a:xfrm>
            <a:off x="924600" y="51750"/>
            <a:ext cx="103428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Procedure in Corso - UNIBA- Budget </a:t>
            </a:r>
            <a:endParaRPr/>
          </a:p>
        </p:txBody>
      </p:sp>
      <p:graphicFrame>
        <p:nvGraphicFramePr>
          <p:cNvPr id="192" name="Google Shape;192;gf90ddece89_0_20"/>
          <p:cNvGraphicFramePr/>
          <p:nvPr/>
        </p:nvGraphicFramePr>
        <p:xfrm>
          <a:off x="690150" y="768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{B5F690F4-68DB-4165-BE15-324B07ACDC64}</a:tableStyleId>
              </a:tblPr>
              <a:tblGrid>
                <a:gridCol w="409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descrizione fornitura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Somma assentita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Base di gara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Oneri per la sicurezza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Totale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IVA (22%)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1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BA-20-CAL-UNIBA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BA-28-CAL-UNIBA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BA-22-NET-UNIBA</a:t>
                      </a:r>
                      <a:endParaRPr sz="1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server con e senza GPU. rete infiniband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476.790,00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390.591,47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220,00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390.811,47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476.790,00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Ribasso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offerto (%)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importo offerto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Oneri per la sicurezza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Totale (€`) 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IvA (22%) (€`)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24,244%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303.708,30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/>
                        <a:t>220,00</a:t>
                      </a:r>
                      <a:endParaRPr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303.928,30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500"/>
                        <a:t>370.792,53</a:t>
                      </a:r>
                      <a:endParaRPr sz="1500"/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Somma assentita - Costo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105.997,47</a:t>
                      </a: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3" name="Google Shape;193;gf90ddece89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90ddece89_0_31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it-IT"/>
              <a:t>Procedure in Corso - UNIBA</a:t>
            </a:r>
            <a:endParaRPr/>
          </a:p>
        </p:txBody>
      </p:sp>
      <p:sp>
        <p:nvSpPr>
          <p:cNvPr id="199" name="Google Shape;199;gf90ddece89_0_31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92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98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6"/>
              <a:buFont typeface="Arial"/>
              <a:buChar char="●"/>
            </a:pPr>
            <a:r>
              <a:rPr lang="it-IT" sz="200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Sempre con mail del 21 giugno 2021 è stato richiesto di diminuire gli importi assentiti di una percentuale leggermente inferiore al 10%.</a:t>
            </a:r>
            <a:endParaRPr sz="200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98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6"/>
              <a:buChar char="○"/>
            </a:pPr>
            <a:r>
              <a:rPr lang="it-IT" sz="2160"/>
              <a:t>BA-22-NET-UNIBA lasciare invariato a € 16.010,00</a:t>
            </a:r>
            <a:endParaRPr sz="2160"/>
          </a:p>
          <a:p>
            <a:pPr marL="914400" lvl="1" indent="-35598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6"/>
              <a:buChar char="○"/>
            </a:pPr>
            <a:r>
              <a:rPr lang="it-IT" sz="2160"/>
              <a:t>BA-28-CAL-UNIBA diminuire di  € 22.730,00 (circa il 9,62%) l’importo assentito pari a € 236.120,00  </a:t>
            </a:r>
            <a:endParaRPr sz="2160"/>
          </a:p>
          <a:p>
            <a:pPr marL="1371600" lvl="2" indent="-35598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6"/>
              <a:buChar char="■"/>
            </a:pPr>
            <a:r>
              <a:rPr lang="it-IT" sz="2160"/>
              <a:t>Il nuovo importo assentito diventa perciò € 213.390,00</a:t>
            </a:r>
            <a:endParaRPr sz="2160"/>
          </a:p>
          <a:p>
            <a:pPr marL="914400" lvl="1" indent="-35598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6"/>
              <a:buChar char="○"/>
            </a:pPr>
            <a:r>
              <a:rPr lang="it-IT" sz="2160"/>
              <a:t>BA-20-CAL-UNIBA diminuire di € 21.620,00 (circa il 9,62%%).l’importo assentito pari a  € 224.660,00 </a:t>
            </a:r>
            <a:endParaRPr sz="2160"/>
          </a:p>
          <a:p>
            <a:pPr marL="1371600" lvl="2" indent="-35598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6"/>
              <a:buChar char="■"/>
            </a:pPr>
            <a:r>
              <a:rPr lang="it-IT" sz="2160"/>
              <a:t>Il nuovo importo assentito diventa perciò € 203.040,00</a:t>
            </a:r>
            <a:endParaRPr sz="200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5598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6"/>
              <a:buChar char="○"/>
            </a:pPr>
            <a:r>
              <a:rPr lang="it-IT" sz="2160"/>
              <a:t>La riduzione sui due importi è di  € 22.730,00 + € 21.620,00 = € 44.350,00 compensando esattamente le variazioni in più sulle due gare impianti.</a:t>
            </a:r>
            <a:endParaRPr sz="2580" b="1"/>
          </a:p>
          <a:p>
            <a:pPr marL="457200" lvl="0" indent="-355981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6"/>
              <a:buChar char="●"/>
            </a:pPr>
            <a:r>
              <a:rPr lang="it-IT" sz="2580" b="1"/>
              <a:t>Tale modifica non è stata possibile effettuarla</a:t>
            </a:r>
            <a:endParaRPr sz="216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Corso - UNIBA</a:t>
            </a:r>
            <a:endParaRPr/>
          </a:p>
        </p:txBody>
      </p:sp>
      <p:graphicFrame>
        <p:nvGraphicFramePr>
          <p:cNvPr id="205" name="Google Shape;205;p2"/>
          <p:cNvGraphicFramePr/>
          <p:nvPr/>
        </p:nvGraphicFramePr>
        <p:xfrm>
          <a:off x="838213" y="14964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4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4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6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 base di gara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Scad. Bando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BA-19-STO-UNIBA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aperta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Tape Library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651.700,00 €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651.700,00 €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" name="Google Shape;206;p2"/>
          <p:cNvSpPr txBox="1"/>
          <p:nvPr/>
        </p:nvSpPr>
        <p:spPr>
          <a:xfrm>
            <a:off x="883450" y="3042040"/>
            <a:ext cx="109854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RUP Napolitano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termini per la presentazione delle offerte sono scaduti da tempo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pervenuta una sola offerta dalla ditta RiccaIT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in fase di costituzione  la commissione (che sarà la stessa della gara server: Domenico di Bari, Michele Perniola, Maria Teresa De Fazio).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decreto di nomina è stato sottoposto alla firma lunedì scorso.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fatto che sia pervenuta una sola offerta dovrebbe semplificare le operazioni di gara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Assegnazione provvisoria entro novembre 2021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assegnazione definitiva entro dicembre 2021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Consegna materiali entro marzo 2022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collaudo entro aprile 2022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pagamento a maggio 2022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04dab0db8_0_26"/>
          <p:cNvSpPr txBox="1">
            <a:spLocks noGrp="1"/>
          </p:cNvSpPr>
          <p:nvPr>
            <p:ph type="title"/>
          </p:nvPr>
        </p:nvSpPr>
        <p:spPr>
          <a:xfrm>
            <a:off x="429750" y="171625"/>
            <a:ext cx="617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859"/>
              <a:t>Creazione dell’ambiente in cui  installare la tape library</a:t>
            </a:r>
            <a:endParaRPr sz="3859"/>
          </a:p>
        </p:txBody>
      </p:sp>
      <p:pic>
        <p:nvPicPr>
          <p:cNvPr id="213" name="Google Shape;213;ge04dab0db8_0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47825"/>
            <a:ext cx="8915158" cy="50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e04dab0db8_0_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8599" y="56457"/>
            <a:ext cx="4954598" cy="660614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e04dab0db8_0_26"/>
          <p:cNvSpPr txBox="1"/>
          <p:nvPr/>
        </p:nvSpPr>
        <p:spPr>
          <a:xfrm>
            <a:off x="429750" y="1497325"/>
            <a:ext cx="6579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-IT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lavori (a rilento) stanno procedendo.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"/>
          <p:cNvSpPr txBox="1">
            <a:spLocks noGrp="1"/>
          </p:cNvSpPr>
          <p:nvPr>
            <p:ph type="title"/>
          </p:nvPr>
        </p:nvSpPr>
        <p:spPr>
          <a:xfrm>
            <a:off x="838200" y="1246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Procedure in corso - UNIBA</a:t>
            </a:r>
            <a:endParaRPr/>
          </a:p>
        </p:txBody>
      </p:sp>
      <p:graphicFrame>
        <p:nvGraphicFramePr>
          <p:cNvPr id="221" name="Google Shape;221;p3"/>
          <p:cNvGraphicFramePr/>
          <p:nvPr/>
        </p:nvGraphicFramePr>
        <p:xfrm>
          <a:off x="838200" y="124127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{D66AF955-F135-4809-B309-B82AF5A71127}</a:tableStyleId>
              </a:tblPr>
              <a:tblGrid>
                <a:gridCol w="54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5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3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6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5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69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Bene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 gara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Tipo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assentita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Somma Variata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Importo a base di gara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Scad. Bando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it-IT" sz="18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BA-21-NET-UNIBA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MEPA/Consip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Rete </a:t>
                      </a:r>
                      <a:r>
                        <a:rPr lang="it-IT" sz="1600"/>
                        <a:t>LAN</a:t>
                      </a:r>
                      <a:r>
                        <a:rPr lang="it-IT" sz="1600" u="none" strike="noStrike" cap="none"/>
                        <a:t> e MAN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it-IT" sz="1600" u="none" strike="noStrike" cap="none"/>
                        <a:t>146.670,00 €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2" name="Google Shape;222;p3"/>
          <p:cNvSpPr txBox="1"/>
          <p:nvPr/>
        </p:nvSpPr>
        <p:spPr>
          <a:xfrm>
            <a:off x="889650" y="2362250"/>
            <a:ext cx="10985400" cy="3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AutoNum type="arabicPlain"/>
            </a:pPr>
            <a:r>
              <a:rPr lang="it-IT"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RUP Napolitano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lang="it-IT" sz="2100">
                <a:solidFill>
                  <a:schemeClr val="dk1"/>
                </a:solidFill>
              </a:rPr>
              <a:t>Pubblicato l’</a:t>
            </a:r>
            <a:r>
              <a:rPr lang="it-IT"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RDO su MEPA (ordine di 120.221,00 € + IVA,</a:t>
            </a:r>
            <a:r>
              <a:rPr lang="it-IT" sz="2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512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○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state invitate 5 ditte, 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512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○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 tempi per la presentazione delle offerte sono ormai scaduti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512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○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sta nominando la commissione per l’esame della offerta tecnica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6512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■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commissione che si riunisce domani alle ore 11:00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512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○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causa dei problemi di approvvigionamento delle materie prime, i 45 gg previsti per la consegna del materiale sono stati allungati a 75 gg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65125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Calibri"/>
              <a:buChar char="○"/>
            </a:pPr>
            <a:r>
              <a:rPr lang="it-IT" sz="21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a giudicare dai quesiti presentati sembra che neppure 75 gg siano sufficienti</a:t>
            </a:r>
            <a:endParaRPr sz="21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0800" y="0"/>
            <a:ext cx="1073275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1815</Words>
  <Application>Microsoft Macintosh PowerPoint</Application>
  <PresentationFormat>Widescreen</PresentationFormat>
  <Paragraphs>438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di Office</vt:lpstr>
      <vt:lpstr>Procedure in Corso - UNIBA</vt:lpstr>
      <vt:lpstr>Procedure in Corso - UNIBA</vt:lpstr>
      <vt:lpstr>Procedure in Corso - UNIBA- Budget </vt:lpstr>
      <vt:lpstr>Procedure in Corso - UNIBA</vt:lpstr>
      <vt:lpstr>Procedure in Corso - UNIBA- Budget </vt:lpstr>
      <vt:lpstr>Procedure in Corso - UNIBA</vt:lpstr>
      <vt:lpstr>Procedure in Corso - UNIBA</vt:lpstr>
      <vt:lpstr>Creazione dell’ambiente in cui  installare la tape library</vt:lpstr>
      <vt:lpstr>Procedure in corso - UNIBA</vt:lpstr>
      <vt:lpstr>Procedure in fase di avvio - UNIBA</vt:lpstr>
      <vt:lpstr>Procedure concluse e rendicontate - INFN-BA</vt:lpstr>
      <vt:lpstr>Procedure concluse e rendicontate - INFN-BA</vt:lpstr>
      <vt:lpstr>Procedure in corso - INFN-BA</vt:lpstr>
      <vt:lpstr>Procedure in corso - INFN-BA</vt:lpstr>
      <vt:lpstr>Procedure in corso - INFN-BA</vt:lpstr>
      <vt:lpstr>Procedure in corso  - INFN-BA</vt:lpstr>
      <vt:lpstr>Procedure in corso - INFN-BA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 in Corso - UNIBA</dc:title>
  <dc:creator>Prof. Giorgio Pietro Maggi</dc:creator>
  <cp:lastModifiedBy>Prof. Giorgio Pietro Maggi</cp:lastModifiedBy>
  <cp:revision>1</cp:revision>
  <dcterms:created xsi:type="dcterms:W3CDTF">2021-04-12T08:21:28Z</dcterms:created>
  <dcterms:modified xsi:type="dcterms:W3CDTF">2021-10-20T09:03:42Z</dcterms:modified>
</cp:coreProperties>
</file>