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os Konstantinou" initials="GK" lastIdx="12" clrIdx="0">
    <p:extLst>
      <p:ext uri="{19B8F6BF-5375-455C-9EA6-DF929625EA0E}">
        <p15:presenceInfo xmlns:p15="http://schemas.microsoft.com/office/powerpoint/2012/main" userId="58c4bb0b9f2bb7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72" autoAdjust="0"/>
  </p:normalViewPr>
  <p:slideViewPr>
    <p:cSldViewPr snapToGrid="0">
      <p:cViewPr varScale="1">
        <p:scale>
          <a:sx n="53" d="100"/>
          <a:sy n="53" d="100"/>
        </p:scale>
        <p:origin x="11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upvedues-my.sharepoint.com/personal/rlatell_upv_edu_es/Documents/Oscilloscope/New%20Single-Sensor%20Nomenclature/nomenclatureTESTS/V1.2/220420_25g8_3p3bFN13Bg15a_3p4b---------/39.5/IEEE_CPP05mV_al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pvedues-my.sharepoint.com/personal/rlatell_upv_edu_es/Documents/Oscilloscope/New%20Single-Sensor%20Nomenclature/nomenclatureTESTS/V1.2/220420_25g8_3p3bFN13Bg15a_3p4b---------/39.5/IEEE_CPP05mV_a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pvedues-my.sharepoint.com/personal/rlatell_upv_edu_es/Documents/Oscilloscope/New%20Single-Sensor%20Nomenclature/nomenclatureTESTS/V1.2/220523_25g8_3p3bFN14La05a_3p4bFV11-----/39.5-gl/Bg-Bf-B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pvedues-my.sharepoint.com/personal/rlatell_upv_edu_es/Documents/Oscilloscope/New%20Single-Sensor%20Nomenclature/nomenclatureTESTS/V1.2/220523_25g8_3p3bFN14La05a_3p4bFV11-----/39.5-gl/Bg-Bf-B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800" b="0" i="0" baseline="0">
                <a:effectLst/>
              </a:rPr>
              <a:t>RTD - BGO &amp; EJ232 &amp; BGO/EJ232</a:t>
            </a:r>
            <a:endParaRPr lang="es-E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'1-5.Wfm'!$B$1</c:f>
              <c:strCache>
                <c:ptCount val="1"/>
                <c:pt idx="0">
                  <c:v>NUV/EJ232</c:v>
                </c:pt>
              </c:strCache>
            </c:strRef>
          </c:tx>
          <c:spPr>
            <a:ln w="28575" cap="rnd">
              <a:solidFill>
                <a:srgbClr val="0070C0"/>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'1-5.Wfm'!$B$2:$B$102</c:f>
              <c:numCache>
                <c:formatCode>General</c:formatCode>
                <c:ptCount val="101"/>
                <c:pt idx="0">
                  <c:v>0</c:v>
                </c:pt>
                <c:pt idx="1">
                  <c:v>0</c:v>
                </c:pt>
                <c:pt idx="2">
                  <c:v>0</c:v>
                </c:pt>
                <c:pt idx="3">
                  <c:v>0</c:v>
                </c:pt>
                <c:pt idx="4">
                  <c:v>0</c:v>
                </c:pt>
                <c:pt idx="5">
                  <c:v>0</c:v>
                </c:pt>
                <c:pt idx="6">
                  <c:v>0</c:v>
                </c:pt>
                <c:pt idx="7">
                  <c:v>6.3291139240506333E-2</c:v>
                </c:pt>
                <c:pt idx="8">
                  <c:v>0.22151898734177214</c:v>
                </c:pt>
                <c:pt idx="9">
                  <c:v>3.1962025316455698</c:v>
                </c:pt>
                <c:pt idx="10">
                  <c:v>22.848101265822784</c:v>
                </c:pt>
                <c:pt idx="11">
                  <c:v>77.310126582278485</c:v>
                </c:pt>
                <c:pt idx="12">
                  <c:v>94.87341772151899</c:v>
                </c:pt>
                <c:pt idx="13">
                  <c:v>100</c:v>
                </c:pt>
                <c:pt idx="14">
                  <c:v>87.816455696202539</c:v>
                </c:pt>
                <c:pt idx="15">
                  <c:v>35.031645569620252</c:v>
                </c:pt>
                <c:pt idx="16">
                  <c:v>21.867088607594937</c:v>
                </c:pt>
                <c:pt idx="17">
                  <c:v>16.075949367088608</c:v>
                </c:pt>
                <c:pt idx="18">
                  <c:v>4.7784810126582276</c:v>
                </c:pt>
                <c:pt idx="19">
                  <c:v>2.3417721518987342</c:v>
                </c:pt>
                <c:pt idx="20">
                  <c:v>1.8670886075949367</c:v>
                </c:pt>
                <c:pt idx="21">
                  <c:v>0.85443037974683544</c:v>
                </c:pt>
                <c:pt idx="22">
                  <c:v>0.34810126582278483</c:v>
                </c:pt>
                <c:pt idx="23">
                  <c:v>0.47468354430379744</c:v>
                </c:pt>
                <c:pt idx="24">
                  <c:v>0.25316455696202533</c:v>
                </c:pt>
                <c:pt idx="25">
                  <c:v>0.15822784810126583</c:v>
                </c:pt>
                <c:pt idx="26">
                  <c:v>0.12658227848101267</c:v>
                </c:pt>
                <c:pt idx="27">
                  <c:v>9.49367088607595E-2</c:v>
                </c:pt>
                <c:pt idx="28">
                  <c:v>3.1645569620253167E-2</c:v>
                </c:pt>
                <c:pt idx="29">
                  <c:v>0</c:v>
                </c:pt>
                <c:pt idx="30">
                  <c:v>6.3291139240506333E-2</c:v>
                </c:pt>
                <c:pt idx="31">
                  <c:v>9.49367088607595E-2</c:v>
                </c:pt>
                <c:pt idx="32">
                  <c:v>0</c:v>
                </c:pt>
                <c:pt idx="33">
                  <c:v>0</c:v>
                </c:pt>
                <c:pt idx="34">
                  <c:v>0</c:v>
                </c:pt>
                <c:pt idx="35">
                  <c:v>0</c:v>
                </c:pt>
                <c:pt idx="36">
                  <c:v>0</c:v>
                </c:pt>
                <c:pt idx="37">
                  <c:v>0</c:v>
                </c:pt>
                <c:pt idx="38">
                  <c:v>0</c:v>
                </c:pt>
                <c:pt idx="39">
                  <c:v>3.1645569620253167E-2</c:v>
                </c:pt>
                <c:pt idx="40">
                  <c:v>0</c:v>
                </c:pt>
                <c:pt idx="41">
                  <c:v>3.1645569620253167E-2</c:v>
                </c:pt>
                <c:pt idx="42">
                  <c:v>0</c:v>
                </c:pt>
                <c:pt idx="43">
                  <c:v>6.3291139240506333E-2</c:v>
                </c:pt>
                <c:pt idx="44">
                  <c:v>3.1645569620253167E-2</c:v>
                </c:pt>
                <c:pt idx="45">
                  <c:v>0</c:v>
                </c:pt>
                <c:pt idx="46">
                  <c:v>3.1645569620253167E-2</c:v>
                </c:pt>
                <c:pt idx="47">
                  <c:v>0</c:v>
                </c:pt>
                <c:pt idx="48">
                  <c:v>0</c:v>
                </c:pt>
                <c:pt idx="49">
                  <c:v>3.1645569620253167E-2</c:v>
                </c:pt>
                <c:pt idx="50">
                  <c:v>3.1645569620253167E-2</c:v>
                </c:pt>
                <c:pt idx="51">
                  <c:v>3.1645569620253167E-2</c:v>
                </c:pt>
                <c:pt idx="52">
                  <c:v>0</c:v>
                </c:pt>
                <c:pt idx="53">
                  <c:v>0</c:v>
                </c:pt>
                <c:pt idx="54">
                  <c:v>3.1645569620253167E-2</c:v>
                </c:pt>
                <c:pt idx="55">
                  <c:v>6.3291139240506333E-2</c:v>
                </c:pt>
                <c:pt idx="56">
                  <c:v>0</c:v>
                </c:pt>
                <c:pt idx="57">
                  <c:v>3.1645569620253167E-2</c:v>
                </c:pt>
                <c:pt idx="58">
                  <c:v>6.3291139240506333E-2</c:v>
                </c:pt>
                <c:pt idx="59">
                  <c:v>0</c:v>
                </c:pt>
                <c:pt idx="60">
                  <c:v>3.1645569620253167E-2</c:v>
                </c:pt>
                <c:pt idx="61">
                  <c:v>9.49367088607595E-2</c:v>
                </c:pt>
                <c:pt idx="62">
                  <c:v>0</c:v>
                </c:pt>
                <c:pt idx="63">
                  <c:v>3.1645569620253167E-2</c:v>
                </c:pt>
                <c:pt idx="64">
                  <c:v>6.3291139240506333E-2</c:v>
                </c:pt>
                <c:pt idx="65">
                  <c:v>0</c:v>
                </c:pt>
                <c:pt idx="66">
                  <c:v>0</c:v>
                </c:pt>
                <c:pt idx="67">
                  <c:v>6.3291139240506333E-2</c:v>
                </c:pt>
                <c:pt idx="68">
                  <c:v>9.49367088607595E-2</c:v>
                </c:pt>
                <c:pt idx="69">
                  <c:v>0</c:v>
                </c:pt>
                <c:pt idx="70">
                  <c:v>0</c:v>
                </c:pt>
                <c:pt idx="71">
                  <c:v>0</c:v>
                </c:pt>
                <c:pt idx="72">
                  <c:v>9.49367088607595E-2</c:v>
                </c:pt>
                <c:pt idx="73">
                  <c:v>6.3291139240506333E-2</c:v>
                </c:pt>
                <c:pt idx="74">
                  <c:v>3.1645569620253167E-2</c:v>
                </c:pt>
                <c:pt idx="75">
                  <c:v>3.1645569620253167E-2</c:v>
                </c:pt>
                <c:pt idx="76">
                  <c:v>3.1645569620253167E-2</c:v>
                </c:pt>
                <c:pt idx="77">
                  <c:v>6.3291139240506333E-2</c:v>
                </c:pt>
                <c:pt idx="78">
                  <c:v>6.3291139240506333E-2</c:v>
                </c:pt>
                <c:pt idx="79">
                  <c:v>0</c:v>
                </c:pt>
                <c:pt idx="80">
                  <c:v>6.3291139240506333E-2</c:v>
                </c:pt>
                <c:pt idx="81">
                  <c:v>0.12658227848101267</c:v>
                </c:pt>
                <c:pt idx="82">
                  <c:v>0</c:v>
                </c:pt>
                <c:pt idx="83">
                  <c:v>0</c:v>
                </c:pt>
                <c:pt idx="84">
                  <c:v>6.3291139240506333E-2</c:v>
                </c:pt>
                <c:pt idx="85">
                  <c:v>0</c:v>
                </c:pt>
                <c:pt idx="86">
                  <c:v>0.12658227848101267</c:v>
                </c:pt>
                <c:pt idx="87">
                  <c:v>0</c:v>
                </c:pt>
                <c:pt idx="88">
                  <c:v>3.1645569620253167E-2</c:v>
                </c:pt>
                <c:pt idx="89">
                  <c:v>3.1645569620253167E-2</c:v>
                </c:pt>
                <c:pt idx="90">
                  <c:v>0</c:v>
                </c:pt>
                <c:pt idx="91">
                  <c:v>9.49367088607595E-2</c:v>
                </c:pt>
                <c:pt idx="92">
                  <c:v>3.1645569620253167E-2</c:v>
                </c:pt>
                <c:pt idx="93">
                  <c:v>6.3291139240506333E-2</c:v>
                </c:pt>
                <c:pt idx="94">
                  <c:v>3.1645569620253167E-2</c:v>
                </c:pt>
                <c:pt idx="95">
                  <c:v>9.49367088607595E-2</c:v>
                </c:pt>
                <c:pt idx="96">
                  <c:v>0</c:v>
                </c:pt>
                <c:pt idx="97">
                  <c:v>9.49367088607595E-2</c:v>
                </c:pt>
                <c:pt idx="98">
                  <c:v>3.1645569620253167E-2</c:v>
                </c:pt>
                <c:pt idx="99">
                  <c:v>6.3291139240506333E-2</c:v>
                </c:pt>
                <c:pt idx="100">
                  <c:v>0.12658227848101267</c:v>
                </c:pt>
              </c:numCache>
            </c:numRef>
          </c:val>
          <c:smooth val="0"/>
          <c:extLst>
            <c:ext xmlns:c16="http://schemas.microsoft.com/office/drawing/2014/chart" uri="{C3380CC4-5D6E-409C-BE32-E72D297353CC}">
              <c16:uniqueId val="{00000000-CA38-40EB-854E-1E2B0863E360}"/>
            </c:ext>
          </c:extLst>
        </c:ser>
        <c:ser>
          <c:idx val="2"/>
          <c:order val="2"/>
          <c:tx>
            <c:strRef>
              <c:f>'1-5.Wfm'!$D$1</c:f>
              <c:strCache>
                <c:ptCount val="1"/>
                <c:pt idx="0">
                  <c:v>NUV/Meta</c:v>
                </c:pt>
              </c:strCache>
            </c:strRef>
          </c:tx>
          <c:spPr>
            <a:ln w="28575" cap="rnd">
              <a:solidFill>
                <a:srgbClr val="00B050"/>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'1-5.Wfm'!$D$2:$D$102</c:f>
              <c:numCache>
                <c:formatCode>General</c:formatCode>
                <c:ptCount val="101"/>
                <c:pt idx="0">
                  <c:v>0</c:v>
                </c:pt>
                <c:pt idx="1">
                  <c:v>0</c:v>
                </c:pt>
                <c:pt idx="2">
                  <c:v>0</c:v>
                </c:pt>
                <c:pt idx="3">
                  <c:v>0</c:v>
                </c:pt>
                <c:pt idx="4">
                  <c:v>0</c:v>
                </c:pt>
                <c:pt idx="5">
                  <c:v>0</c:v>
                </c:pt>
                <c:pt idx="6">
                  <c:v>0</c:v>
                </c:pt>
                <c:pt idx="7">
                  <c:v>0</c:v>
                </c:pt>
                <c:pt idx="8">
                  <c:v>0</c:v>
                </c:pt>
                <c:pt idx="9">
                  <c:v>0.1006036217303823</c:v>
                </c:pt>
                <c:pt idx="10">
                  <c:v>1.0060362173038229</c:v>
                </c:pt>
                <c:pt idx="11">
                  <c:v>7.1428571428571432</c:v>
                </c:pt>
                <c:pt idx="12">
                  <c:v>11.670020120724345</c:v>
                </c:pt>
                <c:pt idx="13">
                  <c:v>18.008048289738429</c:v>
                </c:pt>
                <c:pt idx="14">
                  <c:v>30.985915492957748</c:v>
                </c:pt>
                <c:pt idx="15">
                  <c:v>32.696177062374247</c:v>
                </c:pt>
                <c:pt idx="16">
                  <c:v>43.360160965794769</c:v>
                </c:pt>
                <c:pt idx="17">
                  <c:v>64.386317907444663</c:v>
                </c:pt>
                <c:pt idx="18">
                  <c:v>67.303822937625753</c:v>
                </c:pt>
                <c:pt idx="19">
                  <c:v>74.647887323943664</c:v>
                </c:pt>
                <c:pt idx="20">
                  <c:v>94.969818913480879</c:v>
                </c:pt>
                <c:pt idx="21">
                  <c:v>100</c:v>
                </c:pt>
                <c:pt idx="22">
                  <c:v>78.269617706237426</c:v>
                </c:pt>
                <c:pt idx="23">
                  <c:v>92.65593561368209</c:v>
                </c:pt>
                <c:pt idx="24">
                  <c:v>99.396378269617699</c:v>
                </c:pt>
                <c:pt idx="25">
                  <c:v>74.949698189134807</c:v>
                </c:pt>
                <c:pt idx="26">
                  <c:v>79.678068410462771</c:v>
                </c:pt>
                <c:pt idx="27">
                  <c:v>81.891348088531188</c:v>
                </c:pt>
                <c:pt idx="28">
                  <c:v>68.611670020120727</c:v>
                </c:pt>
                <c:pt idx="29">
                  <c:v>64.889336016096578</c:v>
                </c:pt>
                <c:pt idx="30">
                  <c:v>66.096579476861166</c:v>
                </c:pt>
                <c:pt idx="31">
                  <c:v>62.676056338028168</c:v>
                </c:pt>
                <c:pt idx="32">
                  <c:v>53.018108651911469</c:v>
                </c:pt>
                <c:pt idx="33">
                  <c:v>57.34406438631791</c:v>
                </c:pt>
                <c:pt idx="34">
                  <c:v>55.633802816901408</c:v>
                </c:pt>
                <c:pt idx="35">
                  <c:v>49.094567404426556</c:v>
                </c:pt>
                <c:pt idx="36">
                  <c:v>47.887323943661968</c:v>
                </c:pt>
                <c:pt idx="37">
                  <c:v>49.597585513078471</c:v>
                </c:pt>
                <c:pt idx="38">
                  <c:v>50.804828973843058</c:v>
                </c:pt>
                <c:pt idx="39">
                  <c:v>42.65593561368209</c:v>
                </c:pt>
                <c:pt idx="40">
                  <c:v>46.076458752515087</c:v>
                </c:pt>
                <c:pt idx="41">
                  <c:v>48.993963782696177</c:v>
                </c:pt>
                <c:pt idx="42">
                  <c:v>48.792756539235413</c:v>
                </c:pt>
                <c:pt idx="43">
                  <c:v>46.981891348088531</c:v>
                </c:pt>
                <c:pt idx="44">
                  <c:v>48.792756539235413</c:v>
                </c:pt>
                <c:pt idx="45">
                  <c:v>49.094567404426556</c:v>
                </c:pt>
                <c:pt idx="46">
                  <c:v>45.070422535211264</c:v>
                </c:pt>
                <c:pt idx="47">
                  <c:v>40.241448692152915</c:v>
                </c:pt>
                <c:pt idx="48">
                  <c:v>41.448692152917502</c:v>
                </c:pt>
                <c:pt idx="49">
                  <c:v>44.064386317907442</c:v>
                </c:pt>
                <c:pt idx="50">
                  <c:v>37.022132796780681</c:v>
                </c:pt>
                <c:pt idx="51">
                  <c:v>40.845070422535208</c:v>
                </c:pt>
                <c:pt idx="52">
                  <c:v>38.12877263581489</c:v>
                </c:pt>
                <c:pt idx="53">
                  <c:v>40.442655935613679</c:v>
                </c:pt>
                <c:pt idx="54">
                  <c:v>37.625754527162975</c:v>
                </c:pt>
                <c:pt idx="55">
                  <c:v>36.116700201207244</c:v>
                </c:pt>
                <c:pt idx="56">
                  <c:v>34.708249496981892</c:v>
                </c:pt>
                <c:pt idx="57">
                  <c:v>31.488933601609659</c:v>
                </c:pt>
                <c:pt idx="58">
                  <c:v>30.382293762575454</c:v>
                </c:pt>
                <c:pt idx="59">
                  <c:v>29.175050301810867</c:v>
                </c:pt>
                <c:pt idx="60">
                  <c:v>28.973843058350102</c:v>
                </c:pt>
                <c:pt idx="61">
                  <c:v>26.861167002012074</c:v>
                </c:pt>
                <c:pt idx="62">
                  <c:v>23.541247484909455</c:v>
                </c:pt>
                <c:pt idx="63">
                  <c:v>24.346076458752513</c:v>
                </c:pt>
                <c:pt idx="64">
                  <c:v>23.541247484909455</c:v>
                </c:pt>
                <c:pt idx="65">
                  <c:v>23.843058350100602</c:v>
                </c:pt>
                <c:pt idx="66">
                  <c:v>21.12676056338028</c:v>
                </c:pt>
                <c:pt idx="67">
                  <c:v>19.517102615694164</c:v>
                </c:pt>
                <c:pt idx="68">
                  <c:v>21.529175050301809</c:v>
                </c:pt>
                <c:pt idx="69">
                  <c:v>20.724346076458751</c:v>
                </c:pt>
                <c:pt idx="70">
                  <c:v>20.120724346076457</c:v>
                </c:pt>
                <c:pt idx="71">
                  <c:v>19.517102615694164</c:v>
                </c:pt>
                <c:pt idx="72">
                  <c:v>19.416498993963781</c:v>
                </c:pt>
                <c:pt idx="73">
                  <c:v>15.694164989939638</c:v>
                </c:pt>
                <c:pt idx="74">
                  <c:v>18.91348088531187</c:v>
                </c:pt>
                <c:pt idx="75">
                  <c:v>17.404426559356136</c:v>
                </c:pt>
                <c:pt idx="76">
                  <c:v>18.812877263581488</c:v>
                </c:pt>
                <c:pt idx="77">
                  <c:v>18.008048289738429</c:v>
                </c:pt>
                <c:pt idx="78">
                  <c:v>15.794768611670021</c:v>
                </c:pt>
                <c:pt idx="79">
                  <c:v>15.291750503018109</c:v>
                </c:pt>
                <c:pt idx="80">
                  <c:v>19.215291750503017</c:v>
                </c:pt>
                <c:pt idx="81">
                  <c:v>16.498993963782695</c:v>
                </c:pt>
                <c:pt idx="82">
                  <c:v>16.70020120724346</c:v>
                </c:pt>
                <c:pt idx="83">
                  <c:v>15.895372233400403</c:v>
                </c:pt>
                <c:pt idx="84">
                  <c:v>17.203219315895371</c:v>
                </c:pt>
                <c:pt idx="85">
                  <c:v>15.593561368209256</c:v>
                </c:pt>
                <c:pt idx="86">
                  <c:v>16.901408450704224</c:v>
                </c:pt>
                <c:pt idx="87">
                  <c:v>15.694164989939638</c:v>
                </c:pt>
                <c:pt idx="88">
                  <c:v>13.380281690140846</c:v>
                </c:pt>
                <c:pt idx="89">
                  <c:v>13.179074446680081</c:v>
                </c:pt>
                <c:pt idx="90">
                  <c:v>17.002012072434606</c:v>
                </c:pt>
                <c:pt idx="91">
                  <c:v>16.398390342052313</c:v>
                </c:pt>
                <c:pt idx="92">
                  <c:v>14.688128772635816</c:v>
                </c:pt>
                <c:pt idx="93">
                  <c:v>12.575452716297788</c:v>
                </c:pt>
                <c:pt idx="94">
                  <c:v>12.273641851106639</c:v>
                </c:pt>
                <c:pt idx="95">
                  <c:v>12.374245472837021</c:v>
                </c:pt>
                <c:pt idx="96">
                  <c:v>11.368209255533198</c:v>
                </c:pt>
                <c:pt idx="97">
                  <c:v>10.56338028169014</c:v>
                </c:pt>
                <c:pt idx="98">
                  <c:v>10.160965794768611</c:v>
                </c:pt>
                <c:pt idx="99">
                  <c:v>9.4567404426559349</c:v>
                </c:pt>
                <c:pt idx="100">
                  <c:v>10.965794768611669</c:v>
                </c:pt>
              </c:numCache>
            </c:numRef>
          </c:val>
          <c:smooth val="0"/>
          <c:extLst>
            <c:ext xmlns:c16="http://schemas.microsoft.com/office/drawing/2014/chart" uri="{C3380CC4-5D6E-409C-BE32-E72D297353CC}">
              <c16:uniqueId val="{00000001-CA38-40EB-854E-1E2B0863E360}"/>
            </c:ext>
          </c:extLst>
        </c:ser>
        <c:ser>
          <c:idx val="3"/>
          <c:order val="3"/>
          <c:tx>
            <c:strRef>
              <c:f>'1-5.Wfm'!$E$1</c:f>
              <c:strCache>
                <c:ptCount val="1"/>
                <c:pt idx="0">
                  <c:v>NUV/BGO</c:v>
                </c:pt>
              </c:strCache>
            </c:strRef>
          </c:tx>
          <c:spPr>
            <a:ln w="28575" cap="rnd">
              <a:solidFill>
                <a:srgbClr val="FFC000"/>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'1-5.Wfm'!$E$2:$E$102</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3.1377470975839344E-2</c:v>
                </c:pt>
                <c:pt idx="12">
                  <c:v>6.2754941951678689E-2</c:v>
                </c:pt>
                <c:pt idx="13">
                  <c:v>0.12550988390335738</c:v>
                </c:pt>
                <c:pt idx="14">
                  <c:v>0</c:v>
                </c:pt>
                <c:pt idx="15">
                  <c:v>0.34515218073423282</c:v>
                </c:pt>
                <c:pt idx="16">
                  <c:v>0.37652965171007219</c:v>
                </c:pt>
                <c:pt idx="17">
                  <c:v>0.72168183244430495</c:v>
                </c:pt>
                <c:pt idx="18">
                  <c:v>1.1923438970818951</c:v>
                </c:pt>
                <c:pt idx="19">
                  <c:v>1.6630059617194854</c:v>
                </c:pt>
                <c:pt idx="20">
                  <c:v>2.7298399748980233</c:v>
                </c:pt>
                <c:pt idx="21">
                  <c:v>3.5770316912456854</c:v>
                </c:pt>
                <c:pt idx="22">
                  <c:v>4.9890178851584563</c:v>
                </c:pt>
                <c:pt idx="23">
                  <c:v>6.4010040790712273</c:v>
                </c:pt>
                <c:pt idx="24">
                  <c:v>8.7229369312833391</c:v>
                </c:pt>
                <c:pt idx="25">
                  <c:v>10.166300596171949</c:v>
                </c:pt>
                <c:pt idx="26">
                  <c:v>12.299968622529024</c:v>
                </c:pt>
                <c:pt idx="27">
                  <c:v>14.119861939127706</c:v>
                </c:pt>
                <c:pt idx="28">
                  <c:v>16.159397552557262</c:v>
                </c:pt>
                <c:pt idx="29">
                  <c:v>18.2616881079385</c:v>
                </c:pt>
                <c:pt idx="30">
                  <c:v>22.372136805773454</c:v>
                </c:pt>
                <c:pt idx="31">
                  <c:v>24.53718230310637</c:v>
                </c:pt>
                <c:pt idx="32">
                  <c:v>26.984625039221839</c:v>
                </c:pt>
                <c:pt idx="33">
                  <c:v>29.212425478506432</c:v>
                </c:pt>
                <c:pt idx="34">
                  <c:v>35.864449325384371</c:v>
                </c:pt>
                <c:pt idx="35">
                  <c:v>35.738939441481016</c:v>
                </c:pt>
                <c:pt idx="36">
                  <c:v>40.100407907122687</c:v>
                </c:pt>
                <c:pt idx="37">
                  <c:v>43.26953247568246</c:v>
                </c:pt>
                <c:pt idx="38">
                  <c:v>50.172576090367116</c:v>
                </c:pt>
                <c:pt idx="39">
                  <c:v>53.435833071854411</c:v>
                </c:pt>
                <c:pt idx="40">
                  <c:v>57.232507059930967</c:v>
                </c:pt>
                <c:pt idx="41">
                  <c:v>61.93912770630687</c:v>
                </c:pt>
                <c:pt idx="42">
                  <c:v>68.748038908064004</c:v>
                </c:pt>
                <c:pt idx="43">
                  <c:v>74.490116096642609</c:v>
                </c:pt>
                <c:pt idx="44">
                  <c:v>77.345465955443984</c:v>
                </c:pt>
                <c:pt idx="45">
                  <c:v>82.742390963288358</c:v>
                </c:pt>
                <c:pt idx="46">
                  <c:v>83.558205208660183</c:v>
                </c:pt>
                <c:pt idx="47">
                  <c:v>83.464072795732662</c:v>
                </c:pt>
                <c:pt idx="48">
                  <c:v>89.676812048948861</c:v>
                </c:pt>
                <c:pt idx="49">
                  <c:v>92.940069030436149</c:v>
                </c:pt>
                <c:pt idx="50">
                  <c:v>87.7941637903985</c:v>
                </c:pt>
                <c:pt idx="51">
                  <c:v>100</c:v>
                </c:pt>
                <c:pt idx="52">
                  <c:v>90.712268591151556</c:v>
                </c:pt>
                <c:pt idx="53">
                  <c:v>91.120175713837469</c:v>
                </c:pt>
                <c:pt idx="54">
                  <c:v>92.218387197991845</c:v>
                </c:pt>
                <c:pt idx="55">
                  <c:v>90.178851584562281</c:v>
                </c:pt>
                <c:pt idx="56">
                  <c:v>88.484468151866963</c:v>
                </c:pt>
                <c:pt idx="57">
                  <c:v>83.809224976466894</c:v>
                </c:pt>
                <c:pt idx="58">
                  <c:v>82.052086601819894</c:v>
                </c:pt>
                <c:pt idx="59">
                  <c:v>80.985252588641359</c:v>
                </c:pt>
                <c:pt idx="60">
                  <c:v>77.345465955443984</c:v>
                </c:pt>
                <c:pt idx="61">
                  <c:v>73.266394728584871</c:v>
                </c:pt>
                <c:pt idx="62">
                  <c:v>69.563853153435829</c:v>
                </c:pt>
                <c:pt idx="63">
                  <c:v>69.218700972701598</c:v>
                </c:pt>
                <c:pt idx="64">
                  <c:v>65.422026984625035</c:v>
                </c:pt>
                <c:pt idx="65">
                  <c:v>65.453404455600875</c:v>
                </c:pt>
                <c:pt idx="66">
                  <c:v>58.048321305302792</c:v>
                </c:pt>
                <c:pt idx="67">
                  <c:v>58.393473486037024</c:v>
                </c:pt>
                <c:pt idx="68">
                  <c:v>61.656730467524319</c:v>
                </c:pt>
                <c:pt idx="69">
                  <c:v>56.134295575776591</c:v>
                </c:pt>
                <c:pt idx="70">
                  <c:v>55.349858801380606</c:v>
                </c:pt>
                <c:pt idx="71">
                  <c:v>56.071540633824917</c:v>
                </c:pt>
                <c:pt idx="72">
                  <c:v>52.74552871038594</c:v>
                </c:pt>
                <c:pt idx="73">
                  <c:v>53.624097897709447</c:v>
                </c:pt>
                <c:pt idx="74">
                  <c:v>52.46313147160339</c:v>
                </c:pt>
                <c:pt idx="75">
                  <c:v>52.651396297458426</c:v>
                </c:pt>
                <c:pt idx="76">
                  <c:v>50.831502980859746</c:v>
                </c:pt>
                <c:pt idx="77">
                  <c:v>51.333542516473173</c:v>
                </c:pt>
                <c:pt idx="78">
                  <c:v>53.027925949168498</c:v>
                </c:pt>
                <c:pt idx="79">
                  <c:v>50.737370567932224</c:v>
                </c:pt>
                <c:pt idx="80">
                  <c:v>50.737370567932224</c:v>
                </c:pt>
                <c:pt idx="81">
                  <c:v>50.517728271101348</c:v>
                </c:pt>
                <c:pt idx="82">
                  <c:v>49.325384374019457</c:v>
                </c:pt>
                <c:pt idx="83">
                  <c:v>45.434577973015372</c:v>
                </c:pt>
                <c:pt idx="84">
                  <c:v>50.517728271101348</c:v>
                </c:pt>
                <c:pt idx="85">
                  <c:v>48.948854722309385</c:v>
                </c:pt>
                <c:pt idx="86">
                  <c:v>46.187637276435517</c:v>
                </c:pt>
                <c:pt idx="87">
                  <c:v>47.066206463759023</c:v>
                </c:pt>
                <c:pt idx="88">
                  <c:v>45.089425792281141</c:v>
                </c:pt>
                <c:pt idx="89">
                  <c:v>44.83840602447443</c:v>
                </c:pt>
                <c:pt idx="90">
                  <c:v>43.23815500470662</c:v>
                </c:pt>
                <c:pt idx="91">
                  <c:v>43.520552243489178</c:v>
                </c:pt>
                <c:pt idx="92">
                  <c:v>41.512394101035454</c:v>
                </c:pt>
                <c:pt idx="93">
                  <c:v>39.566990900533419</c:v>
                </c:pt>
                <c:pt idx="94">
                  <c:v>39.284593661750861</c:v>
                </c:pt>
                <c:pt idx="95">
                  <c:v>35.644807028553501</c:v>
                </c:pt>
                <c:pt idx="96">
                  <c:v>34.138688421713212</c:v>
                </c:pt>
                <c:pt idx="97">
                  <c:v>35.111390021964233</c:v>
                </c:pt>
                <c:pt idx="98">
                  <c:v>34.546595544399125</c:v>
                </c:pt>
                <c:pt idx="99">
                  <c:v>31.973642924380297</c:v>
                </c:pt>
                <c:pt idx="100">
                  <c:v>30.687166614370881</c:v>
                </c:pt>
              </c:numCache>
            </c:numRef>
          </c:val>
          <c:smooth val="0"/>
          <c:extLst>
            <c:ext xmlns:c16="http://schemas.microsoft.com/office/drawing/2014/chart" uri="{C3380CC4-5D6E-409C-BE32-E72D297353CC}">
              <c16:uniqueId val="{00000002-CA38-40EB-854E-1E2B0863E360}"/>
            </c:ext>
          </c:extLst>
        </c:ser>
        <c:dLbls>
          <c:showLegendKey val="0"/>
          <c:showVal val="0"/>
          <c:showCatName val="0"/>
          <c:showSerName val="0"/>
          <c:showPercent val="0"/>
          <c:showBubbleSize val="0"/>
        </c:dLbls>
        <c:smooth val="0"/>
        <c:axId val="1863005424"/>
        <c:axId val="1863006672"/>
        <c:extLst>
          <c:ext xmlns:c15="http://schemas.microsoft.com/office/drawing/2012/chart" uri="{02D57815-91ED-43cb-92C2-25804820EDAC}">
            <c15:filteredLineSeries>
              <c15:ser>
                <c:idx val="1"/>
                <c:order val="1"/>
                <c:tx>
                  <c:strRef>
                    <c:extLst>
                      <c:ext uri="{02D57815-91ED-43cb-92C2-25804820EDAC}">
                        <c15:formulaRef>
                          <c15:sqref>'1-5.Wfm'!$C$1</c15:sqref>
                        </c15:formulaRef>
                      </c:ext>
                    </c:extLst>
                    <c:strCache>
                      <c:ptCount val="1"/>
                      <c:pt idx="0">
                        <c:v>VUV/Meta</c:v>
                      </c:pt>
                    </c:strCache>
                  </c:strRef>
                </c:tx>
                <c:spPr>
                  <a:ln w="28575" cap="rnd">
                    <a:solidFill>
                      <a:srgbClr val="FF0000"/>
                    </a:solidFill>
                    <a:round/>
                  </a:ln>
                  <a:effectLst/>
                </c:spPr>
                <c:marker>
                  <c:symbol val="none"/>
                </c:marker>
                <c:cat>
                  <c:numRef>
                    <c:extLst>
                      <c:ex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c:ext uri="{02D57815-91ED-43cb-92C2-25804820EDAC}">
                        <c15:formulaRef>
                          <c15:sqref>'1-5.Wfm'!$C$2:$C$102</c15:sqref>
                        </c15:formulaRef>
                      </c:ext>
                    </c:extLst>
                    <c:numCache>
                      <c:formatCode>General</c:formatCode>
                      <c:ptCount val="101"/>
                      <c:pt idx="0">
                        <c:v>0</c:v>
                      </c:pt>
                      <c:pt idx="1">
                        <c:v>0</c:v>
                      </c:pt>
                      <c:pt idx="2">
                        <c:v>0</c:v>
                      </c:pt>
                      <c:pt idx="3">
                        <c:v>0</c:v>
                      </c:pt>
                      <c:pt idx="4">
                        <c:v>0</c:v>
                      </c:pt>
                      <c:pt idx="5">
                        <c:v>0</c:v>
                      </c:pt>
                      <c:pt idx="6">
                        <c:v>0</c:v>
                      </c:pt>
                      <c:pt idx="7">
                        <c:v>0</c:v>
                      </c:pt>
                      <c:pt idx="8">
                        <c:v>0</c:v>
                      </c:pt>
                      <c:pt idx="9">
                        <c:v>0.18591968269707487</c:v>
                      </c:pt>
                      <c:pt idx="10">
                        <c:v>1.4749628160634607</c:v>
                      </c:pt>
                      <c:pt idx="11">
                        <c:v>6.5071888943976202</c:v>
                      </c:pt>
                      <c:pt idx="12">
                        <c:v>11.031234506693108</c:v>
                      </c:pt>
                      <c:pt idx="13">
                        <c:v>18.108577094695093</c:v>
                      </c:pt>
                      <c:pt idx="14">
                        <c:v>30.304908279623202</c:v>
                      </c:pt>
                      <c:pt idx="15">
                        <c:v>34.890927119484381</c:v>
                      </c:pt>
                      <c:pt idx="16">
                        <c:v>45.872583044124937</c:v>
                      </c:pt>
                      <c:pt idx="17">
                        <c:v>68.765493306891429</c:v>
                      </c:pt>
                      <c:pt idx="18">
                        <c:v>70.872583044124937</c:v>
                      </c:pt>
                      <c:pt idx="19">
                        <c:v>75.148735746157655</c:v>
                      </c:pt>
                      <c:pt idx="20">
                        <c:v>92.426871591472491</c:v>
                      </c:pt>
                      <c:pt idx="21">
                        <c:v>100</c:v>
                      </c:pt>
                      <c:pt idx="22">
                        <c:v>83.044124938026769</c:v>
                      </c:pt>
                      <c:pt idx="23">
                        <c:v>91.125433812592959</c:v>
                      </c:pt>
                      <c:pt idx="24">
                        <c:v>95.265245413981162</c:v>
                      </c:pt>
                      <c:pt idx="25">
                        <c:v>75.706494794248883</c:v>
                      </c:pt>
                      <c:pt idx="26">
                        <c:v>76.822012890431338</c:v>
                      </c:pt>
                      <c:pt idx="27">
                        <c:v>83.948934060485868</c:v>
                      </c:pt>
                      <c:pt idx="28">
                        <c:v>70.587506197322753</c:v>
                      </c:pt>
                      <c:pt idx="29">
                        <c:v>65.369360436291515</c:v>
                      </c:pt>
                      <c:pt idx="30">
                        <c:v>68.653941497273181</c:v>
                      </c:pt>
                      <c:pt idx="31">
                        <c:v>64.142290530490826</c:v>
                      </c:pt>
                      <c:pt idx="32">
                        <c:v>57.027764005949429</c:v>
                      </c:pt>
                      <c:pt idx="33">
                        <c:v>59.258800198314326</c:v>
                      </c:pt>
                      <c:pt idx="34">
                        <c:v>60.721368368864653</c:v>
                      </c:pt>
                      <c:pt idx="35">
                        <c:v>53.805156172533465</c:v>
                      </c:pt>
                      <c:pt idx="36">
                        <c:v>51.809618244918198</c:v>
                      </c:pt>
                      <c:pt idx="37">
                        <c:v>54.871095686663359</c:v>
                      </c:pt>
                      <c:pt idx="38">
                        <c:v>51.326227069905798</c:v>
                      </c:pt>
                      <c:pt idx="39">
                        <c:v>50.718889439762023</c:v>
                      </c:pt>
                      <c:pt idx="40">
                        <c:v>52.987109568666334</c:v>
                      </c:pt>
                      <c:pt idx="41">
                        <c:v>50.198314328210216</c:v>
                      </c:pt>
                      <c:pt idx="42">
                        <c:v>48.587010411502234</c:v>
                      </c:pt>
                      <c:pt idx="43">
                        <c:v>49.206742687159149</c:v>
                      </c:pt>
                      <c:pt idx="44">
                        <c:v>47.855726326227071</c:v>
                      </c:pt>
                      <c:pt idx="45">
                        <c:v>47.136836886465048</c:v>
                      </c:pt>
                      <c:pt idx="46">
                        <c:v>47.223599405057016</c:v>
                      </c:pt>
                      <c:pt idx="47">
                        <c:v>44.496777392166585</c:v>
                      </c:pt>
                      <c:pt idx="48">
                        <c:v>42.972235994050571</c:v>
                      </c:pt>
                      <c:pt idx="49">
                        <c:v>43.40604858701041</c:v>
                      </c:pt>
                      <c:pt idx="50">
                        <c:v>39.315815567674761</c:v>
                      </c:pt>
                      <c:pt idx="51">
                        <c:v>42.637580565195833</c:v>
                      </c:pt>
                      <c:pt idx="52">
                        <c:v>38.026772434308377</c:v>
                      </c:pt>
                      <c:pt idx="53">
                        <c:v>36.700545364402579</c:v>
                      </c:pt>
                      <c:pt idx="54">
                        <c:v>35.647000495785818</c:v>
                      </c:pt>
                      <c:pt idx="55">
                        <c:v>34.667823500247891</c:v>
                      </c:pt>
                      <c:pt idx="56">
                        <c:v>32.263262270699059</c:v>
                      </c:pt>
                      <c:pt idx="57">
                        <c:v>31.048587010411502</c:v>
                      </c:pt>
                      <c:pt idx="58">
                        <c:v>29.449677739216657</c:v>
                      </c:pt>
                      <c:pt idx="59">
                        <c:v>26.4873574615766</c:v>
                      </c:pt>
                      <c:pt idx="60">
                        <c:v>25.136341100644522</c:v>
                      </c:pt>
                      <c:pt idx="61">
                        <c:v>25.483391175012393</c:v>
                      </c:pt>
                      <c:pt idx="62">
                        <c:v>23.52503718393654</c:v>
                      </c:pt>
                      <c:pt idx="63">
                        <c:v>21.901338621715418</c:v>
                      </c:pt>
                      <c:pt idx="64">
                        <c:v>21.864154685176004</c:v>
                      </c:pt>
                      <c:pt idx="65">
                        <c:v>21.467526028755579</c:v>
                      </c:pt>
                      <c:pt idx="66">
                        <c:v>20.451165096678235</c:v>
                      </c:pt>
                      <c:pt idx="67">
                        <c:v>18.344075359444719</c:v>
                      </c:pt>
                      <c:pt idx="68">
                        <c:v>19.980168567178978</c:v>
                      </c:pt>
                      <c:pt idx="69">
                        <c:v>17.588001983143283</c:v>
                      </c:pt>
                      <c:pt idx="70">
                        <c:v>17.067426871591472</c:v>
                      </c:pt>
                      <c:pt idx="71">
                        <c:v>16.856717897868123</c:v>
                      </c:pt>
                      <c:pt idx="72">
                        <c:v>17.092216162617749</c:v>
                      </c:pt>
                      <c:pt idx="73">
                        <c:v>16.522062469013385</c:v>
                      </c:pt>
                      <c:pt idx="74">
                        <c:v>15.741199801685672</c:v>
                      </c:pt>
                      <c:pt idx="75">
                        <c:v>16.075855230540405</c:v>
                      </c:pt>
                      <c:pt idx="76">
                        <c:v>16.063460585027268</c:v>
                      </c:pt>
                      <c:pt idx="77">
                        <c:v>16.596430342092216</c:v>
                      </c:pt>
                      <c:pt idx="78">
                        <c:v>15.877540902330193</c:v>
                      </c:pt>
                      <c:pt idx="79">
                        <c:v>15.034705007436788</c:v>
                      </c:pt>
                      <c:pt idx="80">
                        <c:v>14.216658403569658</c:v>
                      </c:pt>
                      <c:pt idx="81">
                        <c:v>15.059494298463063</c:v>
                      </c:pt>
                      <c:pt idx="82">
                        <c:v>14.662865642042638</c:v>
                      </c:pt>
                      <c:pt idx="83">
                        <c:v>14.167079821517104</c:v>
                      </c:pt>
                      <c:pt idx="84">
                        <c:v>15.369360436291522</c:v>
                      </c:pt>
                      <c:pt idx="85">
                        <c:v>14.092711948438275</c:v>
                      </c:pt>
                      <c:pt idx="86">
                        <c:v>13.733267228557263</c:v>
                      </c:pt>
                      <c:pt idx="87">
                        <c:v>13.782845810609816</c:v>
                      </c:pt>
                      <c:pt idx="88">
                        <c:v>14.055528011898859</c:v>
                      </c:pt>
                      <c:pt idx="89">
                        <c:v>13.398611799702529</c:v>
                      </c:pt>
                      <c:pt idx="90">
                        <c:v>12.989588497768963</c:v>
                      </c:pt>
                      <c:pt idx="91">
                        <c:v>12.568170550322261</c:v>
                      </c:pt>
                      <c:pt idx="92">
                        <c:v>12.208725830441249</c:v>
                      </c:pt>
                      <c:pt idx="93">
                        <c:v>11.626177491323748</c:v>
                      </c:pt>
                      <c:pt idx="94">
                        <c:v>11.836886465047099</c:v>
                      </c:pt>
                      <c:pt idx="95">
                        <c:v>11.130391670798215</c:v>
                      </c:pt>
                      <c:pt idx="96">
                        <c:v>10.585027268220129</c:v>
                      </c:pt>
                      <c:pt idx="97">
                        <c:v>9.7669806643529995</c:v>
                      </c:pt>
                      <c:pt idx="98">
                        <c:v>10.027268220128905</c:v>
                      </c:pt>
                      <c:pt idx="99">
                        <c:v>10.324739712444224</c:v>
                      </c:pt>
                      <c:pt idx="100">
                        <c:v>8.57709469509172</c:v>
                      </c:pt>
                    </c:numCache>
                  </c:numRef>
                </c:val>
                <c:smooth val="0"/>
                <c:extLst>
                  <c:ext xmlns:c16="http://schemas.microsoft.com/office/drawing/2014/chart" uri="{C3380CC4-5D6E-409C-BE32-E72D297353CC}">
                    <c16:uniqueId val="{00000003-CA38-40EB-854E-1E2B0863E36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'1-5.Wfm'!$F$1</c15:sqref>
                        </c15:formulaRef>
                      </c:ext>
                    </c:extLst>
                    <c:strCache>
                      <c:ptCount val="1"/>
                      <c:pt idx="0">
                        <c:v>NUV/PseudoEJ232</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'1-5.Wfm'!$F$2:$F$102</c15:sqref>
                        </c15:formulaRef>
                      </c:ext>
                    </c:extLst>
                    <c:numCache>
                      <c:formatCode>General</c:formatCode>
                      <c:ptCount val="101"/>
                      <c:pt idx="0">
                        <c:v>0</c:v>
                      </c:pt>
                      <c:pt idx="1">
                        <c:v>0</c:v>
                      </c:pt>
                      <c:pt idx="2">
                        <c:v>0</c:v>
                      </c:pt>
                      <c:pt idx="3">
                        <c:v>0</c:v>
                      </c:pt>
                      <c:pt idx="4">
                        <c:v>0</c:v>
                      </c:pt>
                      <c:pt idx="5">
                        <c:v>0</c:v>
                      </c:pt>
                      <c:pt idx="6">
                        <c:v>0</c:v>
                      </c:pt>
                      <c:pt idx="7">
                        <c:v>6.3291139240506333E-2</c:v>
                      </c:pt>
                      <c:pt idx="8">
                        <c:v>0.22151898734177214</c:v>
                      </c:pt>
                      <c:pt idx="9">
                        <c:v>3.1962025316455698</c:v>
                      </c:pt>
                      <c:pt idx="10">
                        <c:v>22.848101265822784</c:v>
                      </c:pt>
                      <c:pt idx="11">
                        <c:v>77.310126582278485</c:v>
                      </c:pt>
                      <c:pt idx="12">
                        <c:v>94.87341772151899</c:v>
                      </c:pt>
                      <c:pt idx="13">
                        <c:v>100</c:v>
                      </c:pt>
                      <c:pt idx="14">
                        <c:v>87.816455696202539</c:v>
                      </c:pt>
                      <c:pt idx="15">
                        <c:v>35.031645569620252</c:v>
                      </c:pt>
                      <c:pt idx="16">
                        <c:v>21.867088607594937</c:v>
                      </c:pt>
                      <c:pt idx="17">
                        <c:v>16.075949367088608</c:v>
                      </c:pt>
                      <c:pt idx="18">
                        <c:v>4.7784810126582276</c:v>
                      </c:pt>
                      <c:pt idx="19">
                        <c:v>2.3417721518987342</c:v>
                      </c:pt>
                      <c:pt idx="20">
                        <c:v>1.8670886075949367</c:v>
                      </c:pt>
                      <c:pt idx="21">
                        <c:v>0.85443037974683544</c:v>
                      </c:pt>
                      <c:pt idx="22">
                        <c:v>0.34810126582278483</c:v>
                      </c:pt>
                      <c:pt idx="23">
                        <c:v>0.47468354430379744</c:v>
                      </c:pt>
                      <c:pt idx="24">
                        <c:v>0.25316455696202533</c:v>
                      </c:pt>
                      <c:pt idx="25">
                        <c:v>0.15822784810126583</c:v>
                      </c:pt>
                      <c:pt idx="26">
                        <c:v>0.12658227848101267</c:v>
                      </c:pt>
                      <c:pt idx="27">
                        <c:v>9.49367088607595E-2</c:v>
                      </c:pt>
                      <c:pt idx="28">
                        <c:v>3.1645569620253167E-2</c:v>
                      </c:pt>
                      <c:pt idx="29">
                        <c:v>0</c:v>
                      </c:pt>
                      <c:pt idx="30">
                        <c:v>6.3291139240506333E-2</c:v>
                      </c:pt>
                      <c:pt idx="31">
                        <c:v>9.49367088607595E-2</c:v>
                      </c:pt>
                      <c:pt idx="32">
                        <c:v>0</c:v>
                      </c:pt>
                      <c:pt idx="33">
                        <c:v>0</c:v>
                      </c:pt>
                      <c:pt idx="34">
                        <c:v>0</c:v>
                      </c:pt>
                      <c:pt idx="35">
                        <c:v>0</c:v>
                      </c:pt>
                      <c:pt idx="36">
                        <c:v>0</c:v>
                      </c:pt>
                      <c:pt idx="37">
                        <c:v>0</c:v>
                      </c:pt>
                      <c:pt idx="38">
                        <c:v>0</c:v>
                      </c:pt>
                      <c:pt idx="39">
                        <c:v>3.1645569620253167E-2</c:v>
                      </c:pt>
                      <c:pt idx="40">
                        <c:v>0</c:v>
                      </c:pt>
                      <c:pt idx="41">
                        <c:v>3.1645569620253167E-2</c:v>
                      </c:pt>
                      <c:pt idx="42">
                        <c:v>0</c:v>
                      </c:pt>
                      <c:pt idx="43">
                        <c:v>6.3291139240506333E-2</c:v>
                      </c:pt>
                      <c:pt idx="44">
                        <c:v>3.1645569620253167E-2</c:v>
                      </c:pt>
                      <c:pt idx="45">
                        <c:v>0</c:v>
                      </c:pt>
                      <c:pt idx="46">
                        <c:v>3.1645569620253167E-2</c:v>
                      </c:pt>
                      <c:pt idx="47">
                        <c:v>0</c:v>
                      </c:pt>
                      <c:pt idx="48">
                        <c:v>0</c:v>
                      </c:pt>
                      <c:pt idx="49">
                        <c:v>3.1645569620253167E-2</c:v>
                      </c:pt>
                      <c:pt idx="50">
                        <c:v>3.1645569620253167E-2</c:v>
                      </c:pt>
                      <c:pt idx="51">
                        <c:v>3.1645569620253167E-2</c:v>
                      </c:pt>
                      <c:pt idx="52">
                        <c:v>0</c:v>
                      </c:pt>
                      <c:pt idx="53">
                        <c:v>0</c:v>
                      </c:pt>
                      <c:pt idx="54">
                        <c:v>3.1645569620253167E-2</c:v>
                      </c:pt>
                      <c:pt idx="55">
                        <c:v>6.3291139240506333E-2</c:v>
                      </c:pt>
                      <c:pt idx="56">
                        <c:v>0</c:v>
                      </c:pt>
                      <c:pt idx="57">
                        <c:v>3.1645569620253167E-2</c:v>
                      </c:pt>
                      <c:pt idx="58">
                        <c:v>6.3291139240506333E-2</c:v>
                      </c:pt>
                      <c:pt idx="59">
                        <c:v>0</c:v>
                      </c:pt>
                      <c:pt idx="60">
                        <c:v>3.1645569620253167E-2</c:v>
                      </c:pt>
                      <c:pt idx="61">
                        <c:v>9.49367088607595E-2</c:v>
                      </c:pt>
                      <c:pt idx="62">
                        <c:v>0</c:v>
                      </c:pt>
                      <c:pt idx="63">
                        <c:v>3.1645569620253167E-2</c:v>
                      </c:pt>
                      <c:pt idx="64">
                        <c:v>6.3291139240506333E-2</c:v>
                      </c:pt>
                      <c:pt idx="65">
                        <c:v>0</c:v>
                      </c:pt>
                      <c:pt idx="66">
                        <c:v>0</c:v>
                      </c:pt>
                      <c:pt idx="67">
                        <c:v>6.3291139240506333E-2</c:v>
                      </c:pt>
                      <c:pt idx="68">
                        <c:v>9.49367088607595E-2</c:v>
                      </c:pt>
                      <c:pt idx="69">
                        <c:v>0</c:v>
                      </c:pt>
                      <c:pt idx="70">
                        <c:v>0</c:v>
                      </c:pt>
                      <c:pt idx="71">
                        <c:v>0</c:v>
                      </c:pt>
                      <c:pt idx="72">
                        <c:v>9.49367088607595E-2</c:v>
                      </c:pt>
                      <c:pt idx="73">
                        <c:v>6.3291139240506333E-2</c:v>
                      </c:pt>
                      <c:pt idx="74">
                        <c:v>3.1645569620253167E-2</c:v>
                      </c:pt>
                      <c:pt idx="75">
                        <c:v>3.1645569620253167E-2</c:v>
                      </c:pt>
                      <c:pt idx="76">
                        <c:v>3.1645569620253167E-2</c:v>
                      </c:pt>
                      <c:pt idx="77">
                        <c:v>6.3291139240506333E-2</c:v>
                      </c:pt>
                      <c:pt idx="78">
                        <c:v>6.3291139240506333E-2</c:v>
                      </c:pt>
                      <c:pt idx="79">
                        <c:v>0</c:v>
                      </c:pt>
                      <c:pt idx="80">
                        <c:v>6.3291139240506333E-2</c:v>
                      </c:pt>
                      <c:pt idx="81">
                        <c:v>0.12658227848101267</c:v>
                      </c:pt>
                      <c:pt idx="82">
                        <c:v>0</c:v>
                      </c:pt>
                      <c:pt idx="83">
                        <c:v>0</c:v>
                      </c:pt>
                      <c:pt idx="84">
                        <c:v>6.3291139240506333E-2</c:v>
                      </c:pt>
                      <c:pt idx="85">
                        <c:v>0</c:v>
                      </c:pt>
                      <c:pt idx="86">
                        <c:v>0.12658227848101267</c:v>
                      </c:pt>
                      <c:pt idx="87">
                        <c:v>0</c:v>
                      </c:pt>
                      <c:pt idx="88">
                        <c:v>3.1645569620253167E-2</c:v>
                      </c:pt>
                      <c:pt idx="89">
                        <c:v>3.1645569620253167E-2</c:v>
                      </c:pt>
                      <c:pt idx="90">
                        <c:v>0</c:v>
                      </c:pt>
                      <c:pt idx="91">
                        <c:v>9.49367088607595E-2</c:v>
                      </c:pt>
                      <c:pt idx="92">
                        <c:v>3.1645569620253167E-2</c:v>
                      </c:pt>
                      <c:pt idx="93">
                        <c:v>6.3291139240506333E-2</c:v>
                      </c:pt>
                      <c:pt idx="94">
                        <c:v>3.1645569620253167E-2</c:v>
                      </c:pt>
                      <c:pt idx="95">
                        <c:v>9.49367088607595E-2</c:v>
                      </c:pt>
                      <c:pt idx="96">
                        <c:v>0</c:v>
                      </c:pt>
                      <c:pt idx="97">
                        <c:v>9.49367088607595E-2</c:v>
                      </c:pt>
                      <c:pt idx="98">
                        <c:v>3.1645569620253167E-2</c:v>
                      </c:pt>
                      <c:pt idx="99">
                        <c:v>6.3291139240506333E-2</c:v>
                      </c:pt>
                      <c:pt idx="100">
                        <c:v>0.12658227848101267</c:v>
                      </c:pt>
                    </c:numCache>
                  </c:numRef>
                </c:val>
                <c:smooth val="0"/>
                <c:extLst xmlns:c15="http://schemas.microsoft.com/office/drawing/2012/chart">
                  <c:ext xmlns:c16="http://schemas.microsoft.com/office/drawing/2014/chart" uri="{C3380CC4-5D6E-409C-BE32-E72D297353CC}">
                    <c16:uniqueId val="{00000004-CA38-40EB-854E-1E2B0863E36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'1-5.Wfm'!$G$1</c15:sqref>
                        </c15:formulaRef>
                      </c:ext>
                    </c:extLst>
                    <c:strCache>
                      <c:ptCount val="1"/>
                      <c:pt idx="0">
                        <c:v>VUV/PseudoBGO</c:v>
                      </c:pt>
                    </c:strCache>
                  </c:strRef>
                </c:tx>
                <c:spPr>
                  <a:ln w="28575" cap="rnd">
                    <a:solidFill>
                      <a:srgbClr val="7030A0"/>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'1-5.Wfm'!$G$2:$G$102</c15:sqref>
                        </c15:formulaRef>
                      </c:ext>
                    </c:extLst>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0.5</c:v>
                      </c:pt>
                      <c:pt idx="17">
                        <c:v>1</c:v>
                      </c:pt>
                      <c:pt idx="18">
                        <c:v>2</c:v>
                      </c:pt>
                      <c:pt idx="19">
                        <c:v>3</c:v>
                      </c:pt>
                      <c:pt idx="20">
                        <c:v>4</c:v>
                      </c:pt>
                      <c:pt idx="21">
                        <c:v>5.65371024734982</c:v>
                      </c:pt>
                      <c:pt idx="22">
                        <c:v>6.3604240282685511</c:v>
                      </c:pt>
                      <c:pt idx="23">
                        <c:v>12.367491166077739</c:v>
                      </c:pt>
                      <c:pt idx="24">
                        <c:v>10.954063604240282</c:v>
                      </c:pt>
                      <c:pt idx="25">
                        <c:v>11.307420494699647</c:v>
                      </c:pt>
                      <c:pt idx="26">
                        <c:v>16.96113074204947</c:v>
                      </c:pt>
                      <c:pt idx="27">
                        <c:v>24.734982332155479</c:v>
                      </c:pt>
                      <c:pt idx="28">
                        <c:v>26.501766784452297</c:v>
                      </c:pt>
                      <c:pt idx="29">
                        <c:v>25.088339222614842</c:v>
                      </c:pt>
                      <c:pt idx="30">
                        <c:v>33.568904593639573</c:v>
                      </c:pt>
                      <c:pt idx="31">
                        <c:v>38.515901060070668</c:v>
                      </c:pt>
                      <c:pt idx="32">
                        <c:v>39.929328621908127</c:v>
                      </c:pt>
                      <c:pt idx="33">
                        <c:v>41.696113074204945</c:v>
                      </c:pt>
                      <c:pt idx="34">
                        <c:v>44.522968197879855</c:v>
                      </c:pt>
                      <c:pt idx="35">
                        <c:v>49.116607773851591</c:v>
                      </c:pt>
                      <c:pt idx="36">
                        <c:v>49.823321554770317</c:v>
                      </c:pt>
                      <c:pt idx="37">
                        <c:v>56.183745583038871</c:v>
                      </c:pt>
                      <c:pt idx="38">
                        <c:v>57.950530035335689</c:v>
                      </c:pt>
                      <c:pt idx="39">
                        <c:v>68.551236749116612</c:v>
                      </c:pt>
                      <c:pt idx="40">
                        <c:v>69.964664310954063</c:v>
                      </c:pt>
                      <c:pt idx="41">
                        <c:v>84.098939929328623</c:v>
                      </c:pt>
                      <c:pt idx="42">
                        <c:v>76.325088339222617</c:v>
                      </c:pt>
                      <c:pt idx="43">
                        <c:v>76.678445229681984</c:v>
                      </c:pt>
                      <c:pt idx="44">
                        <c:v>81.978798586572438</c:v>
                      </c:pt>
                      <c:pt idx="45">
                        <c:v>80.21201413427562</c:v>
                      </c:pt>
                      <c:pt idx="46">
                        <c:v>98.586572438162548</c:v>
                      </c:pt>
                      <c:pt idx="47">
                        <c:v>83.39222614840989</c:v>
                      </c:pt>
                      <c:pt idx="48">
                        <c:v>93.28621908127208</c:v>
                      </c:pt>
                      <c:pt idx="49">
                        <c:v>82.685512367491171</c:v>
                      </c:pt>
                      <c:pt idx="50">
                        <c:v>87.279151943462892</c:v>
                      </c:pt>
                      <c:pt idx="51">
                        <c:v>87.985865724381625</c:v>
                      </c:pt>
                      <c:pt idx="52">
                        <c:v>90.812720848056543</c:v>
                      </c:pt>
                      <c:pt idx="53">
                        <c:v>100</c:v>
                      </c:pt>
                      <c:pt idx="54">
                        <c:v>95.759717314487631</c:v>
                      </c:pt>
                      <c:pt idx="55">
                        <c:v>79.505300353356887</c:v>
                      </c:pt>
                      <c:pt idx="56">
                        <c:v>86.219081272084807</c:v>
                      </c:pt>
                      <c:pt idx="57">
                        <c:v>77.031802120141336</c:v>
                      </c:pt>
                      <c:pt idx="58">
                        <c:v>81.978798586572438</c:v>
                      </c:pt>
                      <c:pt idx="59">
                        <c:v>68.551236749116612</c:v>
                      </c:pt>
                      <c:pt idx="60">
                        <c:v>75.618374558303884</c:v>
                      </c:pt>
                      <c:pt idx="61">
                        <c:v>69.964664310954063</c:v>
                      </c:pt>
                      <c:pt idx="62">
                        <c:v>60.42402826855124</c:v>
                      </c:pt>
                      <c:pt idx="63">
                        <c:v>56.183745583038871</c:v>
                      </c:pt>
                      <c:pt idx="64">
                        <c:v>54.416961130742052</c:v>
                      </c:pt>
                      <c:pt idx="65">
                        <c:v>53.003533568904594</c:v>
                      </c:pt>
                      <c:pt idx="66">
                        <c:v>55.477031802120145</c:v>
                      </c:pt>
                      <c:pt idx="67">
                        <c:v>51.236749116607776</c:v>
                      </c:pt>
                      <c:pt idx="68">
                        <c:v>53.003533568904594</c:v>
                      </c:pt>
                      <c:pt idx="69">
                        <c:v>54.063604240282686</c:v>
                      </c:pt>
                      <c:pt idx="70">
                        <c:v>52.650176678445227</c:v>
                      </c:pt>
                      <c:pt idx="71">
                        <c:v>48.056537102473499</c:v>
                      </c:pt>
                      <c:pt idx="72">
                        <c:v>42.402826855123678</c:v>
                      </c:pt>
                      <c:pt idx="73">
                        <c:v>42.049469964664311</c:v>
                      </c:pt>
                      <c:pt idx="74">
                        <c:v>48.056537102473499</c:v>
                      </c:pt>
                      <c:pt idx="75">
                        <c:v>39.929328621908127</c:v>
                      </c:pt>
                      <c:pt idx="76">
                        <c:v>40.636042402826853</c:v>
                      </c:pt>
                      <c:pt idx="77">
                        <c:v>44.169611307420496</c:v>
                      </c:pt>
                      <c:pt idx="78">
                        <c:v>44.169611307420496</c:v>
                      </c:pt>
                      <c:pt idx="79">
                        <c:v>45.229681978798588</c:v>
                      </c:pt>
                      <c:pt idx="80">
                        <c:v>43.46289752650177</c:v>
                      </c:pt>
                      <c:pt idx="81">
                        <c:v>51.590106007067135</c:v>
                      </c:pt>
                      <c:pt idx="82">
                        <c:v>43.46289752650177</c:v>
                      </c:pt>
                      <c:pt idx="83">
                        <c:v>36.74911660777385</c:v>
                      </c:pt>
                      <c:pt idx="84">
                        <c:v>44.522968197879855</c:v>
                      </c:pt>
                      <c:pt idx="85">
                        <c:v>44.169611307420496</c:v>
                      </c:pt>
                      <c:pt idx="86">
                        <c:v>49.469964664310957</c:v>
                      </c:pt>
                      <c:pt idx="87">
                        <c:v>46.64310954063604</c:v>
                      </c:pt>
                      <c:pt idx="88">
                        <c:v>46.996466431095406</c:v>
                      </c:pt>
                      <c:pt idx="89">
                        <c:v>44.522968197879855</c:v>
                      </c:pt>
                      <c:pt idx="90">
                        <c:v>44.522968197879855</c:v>
                      </c:pt>
                      <c:pt idx="91">
                        <c:v>39.57597173144876</c:v>
                      </c:pt>
                      <c:pt idx="92">
                        <c:v>37.455830388692583</c:v>
                      </c:pt>
                      <c:pt idx="93">
                        <c:v>36.39575971731449</c:v>
                      </c:pt>
                      <c:pt idx="94">
                        <c:v>41.342756183745585</c:v>
                      </c:pt>
                      <c:pt idx="95">
                        <c:v>39.929328621908127</c:v>
                      </c:pt>
                      <c:pt idx="96">
                        <c:v>36.74911660777385</c:v>
                      </c:pt>
                      <c:pt idx="97">
                        <c:v>29.681978798586574</c:v>
                      </c:pt>
                      <c:pt idx="98">
                        <c:v>30.3886925795053</c:v>
                      </c:pt>
                      <c:pt idx="99">
                        <c:v>33.215547703180214</c:v>
                      </c:pt>
                      <c:pt idx="100">
                        <c:v>32.155477031802121</c:v>
                      </c:pt>
                    </c:numCache>
                  </c:numRef>
                </c:val>
                <c:smooth val="0"/>
                <c:extLst xmlns:c15="http://schemas.microsoft.com/office/drawing/2012/chart">
                  <c:ext xmlns:c16="http://schemas.microsoft.com/office/drawing/2014/chart" uri="{C3380CC4-5D6E-409C-BE32-E72D297353CC}">
                    <c16:uniqueId val="{00000005-CA38-40EB-854E-1E2B0863E360}"/>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'1-5.Wfm'!$H$1</c15:sqref>
                        </c15:formulaRef>
                      </c:ext>
                    </c:extLst>
                    <c:strCache>
                      <c:ptCount val="1"/>
                      <c:pt idx="0">
                        <c:v>VUV/BGO_bo</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'1-5.Wfm'!$H$2:$H$102</c15:sqref>
                        </c15:formulaRef>
                      </c:ext>
                    </c:extLst>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1.1406844106463878</c:v>
                      </c:pt>
                      <c:pt idx="15">
                        <c:v>2.661596958174905</c:v>
                      </c:pt>
                      <c:pt idx="16">
                        <c:v>5.3231939163498101</c:v>
                      </c:pt>
                      <c:pt idx="17">
                        <c:v>1.520912547528517</c:v>
                      </c:pt>
                      <c:pt idx="18">
                        <c:v>5.3231939163498101</c:v>
                      </c:pt>
                      <c:pt idx="19">
                        <c:v>6.8441064638783269</c:v>
                      </c:pt>
                      <c:pt idx="20">
                        <c:v>13.307984790874524</c:v>
                      </c:pt>
                      <c:pt idx="21">
                        <c:v>14.828897338403042</c:v>
                      </c:pt>
                      <c:pt idx="22">
                        <c:v>17.490494296577946</c:v>
                      </c:pt>
                      <c:pt idx="23">
                        <c:v>19.771863117870723</c:v>
                      </c:pt>
                      <c:pt idx="24">
                        <c:v>19.011406844106464</c:v>
                      </c:pt>
                      <c:pt idx="25">
                        <c:v>29.657794676806084</c:v>
                      </c:pt>
                      <c:pt idx="26">
                        <c:v>32.699619771863119</c:v>
                      </c:pt>
                      <c:pt idx="27">
                        <c:v>28.897338403041825</c:v>
                      </c:pt>
                      <c:pt idx="28">
                        <c:v>38.403041825095059</c:v>
                      </c:pt>
                      <c:pt idx="29">
                        <c:v>41.064638783269963</c:v>
                      </c:pt>
                      <c:pt idx="30">
                        <c:v>46.00760456273764</c:v>
                      </c:pt>
                      <c:pt idx="31">
                        <c:v>45.247148288973385</c:v>
                      </c:pt>
                      <c:pt idx="32">
                        <c:v>48.669201520912544</c:v>
                      </c:pt>
                      <c:pt idx="33">
                        <c:v>62.737642585551328</c:v>
                      </c:pt>
                      <c:pt idx="34">
                        <c:v>55.893536121673002</c:v>
                      </c:pt>
                      <c:pt idx="35">
                        <c:v>62.357414448669203</c:v>
                      </c:pt>
                      <c:pt idx="36">
                        <c:v>60.836501901140686</c:v>
                      </c:pt>
                      <c:pt idx="37">
                        <c:v>67.300380228136888</c:v>
                      </c:pt>
                      <c:pt idx="38">
                        <c:v>62.357414448669203</c:v>
                      </c:pt>
                      <c:pt idx="39">
                        <c:v>68.441064638783274</c:v>
                      </c:pt>
                      <c:pt idx="40">
                        <c:v>79.847908745247153</c:v>
                      </c:pt>
                      <c:pt idx="41">
                        <c:v>82.129277566539926</c:v>
                      </c:pt>
                      <c:pt idx="42">
                        <c:v>85.171102661596962</c:v>
                      </c:pt>
                      <c:pt idx="43">
                        <c:v>75.285171102661593</c:v>
                      </c:pt>
                      <c:pt idx="44">
                        <c:v>82.889733840304189</c:v>
                      </c:pt>
                      <c:pt idx="45">
                        <c:v>90.49429657794677</c:v>
                      </c:pt>
                      <c:pt idx="46">
                        <c:v>92.775665399239543</c:v>
                      </c:pt>
                      <c:pt idx="47">
                        <c:v>98.859315589353614</c:v>
                      </c:pt>
                      <c:pt idx="48">
                        <c:v>98.859315589353614</c:v>
                      </c:pt>
                      <c:pt idx="49">
                        <c:v>97.718631178707227</c:v>
                      </c:pt>
                      <c:pt idx="50">
                        <c:v>91.254752851711032</c:v>
                      </c:pt>
                      <c:pt idx="51">
                        <c:v>100</c:v>
                      </c:pt>
                      <c:pt idx="52">
                        <c:v>86.692015209125472</c:v>
                      </c:pt>
                      <c:pt idx="53">
                        <c:v>89.353612167300383</c:v>
                      </c:pt>
                      <c:pt idx="54">
                        <c:v>90.49429657794677</c:v>
                      </c:pt>
                      <c:pt idx="55">
                        <c:v>88.212927756653997</c:v>
                      </c:pt>
                      <c:pt idx="56">
                        <c:v>85.171102661596962</c:v>
                      </c:pt>
                      <c:pt idx="57">
                        <c:v>74.144486692015207</c:v>
                      </c:pt>
                      <c:pt idx="58">
                        <c:v>68.821292775665398</c:v>
                      </c:pt>
                      <c:pt idx="59">
                        <c:v>75.285171102661593</c:v>
                      </c:pt>
                      <c:pt idx="60">
                        <c:v>65.399239543726239</c:v>
                      </c:pt>
                      <c:pt idx="61">
                        <c:v>66.539923954372625</c:v>
                      </c:pt>
                      <c:pt idx="62">
                        <c:v>65.399239543726239</c:v>
                      </c:pt>
                      <c:pt idx="63">
                        <c:v>58.555133079847906</c:v>
                      </c:pt>
                      <c:pt idx="64">
                        <c:v>48.669201520912544</c:v>
                      </c:pt>
                      <c:pt idx="65">
                        <c:v>60.836501901140686</c:v>
                      </c:pt>
                      <c:pt idx="66">
                        <c:v>61.216730038022817</c:v>
                      </c:pt>
                      <c:pt idx="67">
                        <c:v>57.414448669201519</c:v>
                      </c:pt>
                      <c:pt idx="68">
                        <c:v>58.935361216730037</c:v>
                      </c:pt>
                      <c:pt idx="69">
                        <c:v>46.00760456273764</c:v>
                      </c:pt>
                      <c:pt idx="70">
                        <c:v>53.612167300380229</c:v>
                      </c:pt>
                      <c:pt idx="71">
                        <c:v>52.851711026615966</c:v>
                      </c:pt>
                      <c:pt idx="72">
                        <c:v>59.695817490494299</c:v>
                      </c:pt>
                      <c:pt idx="73">
                        <c:v>47.528517110266158</c:v>
                      </c:pt>
                      <c:pt idx="74">
                        <c:v>47.528517110266158</c:v>
                      </c:pt>
                      <c:pt idx="75">
                        <c:v>54.372623574144484</c:v>
                      </c:pt>
                      <c:pt idx="76">
                        <c:v>55.133079847908746</c:v>
                      </c:pt>
                      <c:pt idx="77">
                        <c:v>51.71102661596958</c:v>
                      </c:pt>
                      <c:pt idx="78">
                        <c:v>51.71102661596958</c:v>
                      </c:pt>
                      <c:pt idx="79">
                        <c:v>45.247148288973385</c:v>
                      </c:pt>
                      <c:pt idx="80">
                        <c:v>44.486692015209123</c:v>
                      </c:pt>
                      <c:pt idx="81">
                        <c:v>43.726235741444867</c:v>
                      </c:pt>
                      <c:pt idx="82">
                        <c:v>43.726235741444867</c:v>
                      </c:pt>
                      <c:pt idx="83">
                        <c:v>46.00760456273764</c:v>
                      </c:pt>
                      <c:pt idx="84">
                        <c:v>52.471482889733842</c:v>
                      </c:pt>
                      <c:pt idx="85">
                        <c:v>40.304182509505701</c:v>
                      </c:pt>
                      <c:pt idx="86">
                        <c:v>43.346007604562736</c:v>
                      </c:pt>
                      <c:pt idx="87">
                        <c:v>39.543726235741445</c:v>
                      </c:pt>
                      <c:pt idx="88">
                        <c:v>47.148288973384034</c:v>
                      </c:pt>
                      <c:pt idx="89">
                        <c:v>50.190114068441062</c:v>
                      </c:pt>
                      <c:pt idx="90">
                        <c:v>52.091254752851711</c:v>
                      </c:pt>
                      <c:pt idx="91">
                        <c:v>41.444866920152094</c:v>
                      </c:pt>
                      <c:pt idx="92">
                        <c:v>39.923954372623577</c:v>
                      </c:pt>
                      <c:pt idx="93">
                        <c:v>43.346007604562736</c:v>
                      </c:pt>
                      <c:pt idx="94">
                        <c:v>47.148288973384034</c:v>
                      </c:pt>
                      <c:pt idx="95">
                        <c:v>43.346007604562736</c:v>
                      </c:pt>
                      <c:pt idx="96">
                        <c:v>38.403041825095059</c:v>
                      </c:pt>
                      <c:pt idx="97">
                        <c:v>44.486692015209123</c:v>
                      </c:pt>
                      <c:pt idx="98">
                        <c:v>32.319391634980988</c:v>
                      </c:pt>
                      <c:pt idx="99">
                        <c:v>30.798479087452471</c:v>
                      </c:pt>
                      <c:pt idx="100">
                        <c:v>36.50190114068441</c:v>
                      </c:pt>
                    </c:numCache>
                  </c:numRef>
                </c:val>
                <c:smooth val="0"/>
                <c:extLst xmlns:c15="http://schemas.microsoft.com/office/drawing/2012/chart">
                  <c:ext xmlns:c16="http://schemas.microsoft.com/office/drawing/2014/chart" uri="{C3380CC4-5D6E-409C-BE32-E72D297353CC}">
                    <c16:uniqueId val="{00000006-CA38-40EB-854E-1E2B0863E360}"/>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'1-5.Wfm'!$I$1</c15:sqref>
                        </c15:formulaRef>
                      </c:ext>
                    </c:extLst>
                    <c:strCache>
                      <c:ptCount val="1"/>
                      <c:pt idx="0">
                        <c:v>VUV/BGO</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'1-5.Wfm'!$I$2:$I$102</c15:sqref>
                        </c15:formulaRef>
                      </c:ext>
                    </c:extLst>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0.22813688212927757</c:v>
                      </c:pt>
                      <c:pt idx="13">
                        <c:v>0.76045627376425862</c:v>
                      </c:pt>
                      <c:pt idx="14">
                        <c:v>1.8250950570342206</c:v>
                      </c:pt>
                      <c:pt idx="15">
                        <c:v>2.1292775665399239</c:v>
                      </c:pt>
                      <c:pt idx="16">
                        <c:v>3.1939163498098861</c:v>
                      </c:pt>
                      <c:pt idx="17">
                        <c:v>4.334600760456274</c:v>
                      </c:pt>
                      <c:pt idx="18">
                        <c:v>6.4638783269961975</c:v>
                      </c:pt>
                      <c:pt idx="19">
                        <c:v>8.3650190114068437</c:v>
                      </c:pt>
                      <c:pt idx="20">
                        <c:v>11.558935361216731</c:v>
                      </c:pt>
                      <c:pt idx="21">
                        <c:v>14.448669201520911</c:v>
                      </c:pt>
                      <c:pt idx="22">
                        <c:v>16.882129277566541</c:v>
                      </c:pt>
                      <c:pt idx="23">
                        <c:v>20.15209125475285</c:v>
                      </c:pt>
                      <c:pt idx="24">
                        <c:v>23.726235741444867</c:v>
                      </c:pt>
                      <c:pt idx="25">
                        <c:v>26.007604562737647</c:v>
                      </c:pt>
                      <c:pt idx="26">
                        <c:v>29.733840304182515</c:v>
                      </c:pt>
                      <c:pt idx="27">
                        <c:v>34.144486692015207</c:v>
                      </c:pt>
                      <c:pt idx="28">
                        <c:v>37.414448669201519</c:v>
                      </c:pt>
                      <c:pt idx="29">
                        <c:v>39.923954372623577</c:v>
                      </c:pt>
                      <c:pt idx="30">
                        <c:v>43.878326996197714</c:v>
                      </c:pt>
                      <c:pt idx="31">
                        <c:v>48.745247148288975</c:v>
                      </c:pt>
                      <c:pt idx="32">
                        <c:v>51.71102661596958</c:v>
                      </c:pt>
                      <c:pt idx="33">
                        <c:v>54.980988593155892</c:v>
                      </c:pt>
                      <c:pt idx="34">
                        <c:v>58.098859315589358</c:v>
                      </c:pt>
                      <c:pt idx="35">
                        <c:v>61.825095057034218</c:v>
                      </c:pt>
                      <c:pt idx="36">
                        <c:v>61.749049429657795</c:v>
                      </c:pt>
                      <c:pt idx="37">
                        <c:v>64.258555133079852</c:v>
                      </c:pt>
                      <c:pt idx="38">
                        <c:v>67.756653992395428</c:v>
                      </c:pt>
                      <c:pt idx="39">
                        <c:v>72.015209125475295</c:v>
                      </c:pt>
                      <c:pt idx="40">
                        <c:v>75.589353612167315</c:v>
                      </c:pt>
                      <c:pt idx="41">
                        <c:v>78.174904942965782</c:v>
                      </c:pt>
                      <c:pt idx="42">
                        <c:v>81.06463878326997</c:v>
                      </c:pt>
                      <c:pt idx="43">
                        <c:v>83.193916349809882</c:v>
                      </c:pt>
                      <c:pt idx="44">
                        <c:v>85.323193916349808</c:v>
                      </c:pt>
                      <c:pt idx="45">
                        <c:v>88.06083650190115</c:v>
                      </c:pt>
                      <c:pt idx="46">
                        <c:v>92.775665399239557</c:v>
                      </c:pt>
                      <c:pt idx="47">
                        <c:v>95.741444866920162</c:v>
                      </c:pt>
                      <c:pt idx="48">
                        <c:v>95.893536121673009</c:v>
                      </c:pt>
                      <c:pt idx="49">
                        <c:v>97.338403041825103</c:v>
                      </c:pt>
                      <c:pt idx="50">
                        <c:v>94.904942965779469</c:v>
                      </c:pt>
                      <c:pt idx="51">
                        <c:v>93.00380228136882</c:v>
                      </c:pt>
                      <c:pt idx="52">
                        <c:v>91.558935361216726</c:v>
                      </c:pt>
                      <c:pt idx="53">
                        <c:v>90.950570342205324</c:v>
                      </c:pt>
                      <c:pt idx="54">
                        <c:v>87.98479087452472</c:v>
                      </c:pt>
                      <c:pt idx="55">
                        <c:v>85.475285171102655</c:v>
                      </c:pt>
                      <c:pt idx="56">
                        <c:v>81.368821292775664</c:v>
                      </c:pt>
                      <c:pt idx="57">
                        <c:v>78.326996197718628</c:v>
                      </c:pt>
                      <c:pt idx="58">
                        <c:v>73.764258555133068</c:v>
                      </c:pt>
                      <c:pt idx="59">
                        <c:v>70.038022813688215</c:v>
                      </c:pt>
                      <c:pt idx="60">
                        <c:v>68.288973384030413</c:v>
                      </c:pt>
                      <c:pt idx="61">
                        <c:v>66.235741444866932</c:v>
                      </c:pt>
                      <c:pt idx="62">
                        <c:v>60.912547528517123</c:v>
                      </c:pt>
                      <c:pt idx="63">
                        <c:v>60</c:v>
                      </c:pt>
                      <c:pt idx="64">
                        <c:v>58.935361216730044</c:v>
                      </c:pt>
                      <c:pt idx="65">
                        <c:v>57.338403041825096</c:v>
                      </c:pt>
                      <c:pt idx="66">
                        <c:v>57.414448669201519</c:v>
                      </c:pt>
                      <c:pt idx="67">
                        <c:v>56.882129277566534</c:v>
                      </c:pt>
                      <c:pt idx="68">
                        <c:v>55.43726235741444</c:v>
                      </c:pt>
                      <c:pt idx="69">
                        <c:v>53.764258555133082</c:v>
                      </c:pt>
                      <c:pt idx="70">
                        <c:v>54.220532319391637</c:v>
                      </c:pt>
                      <c:pt idx="71">
                        <c:v>51.939163498098857</c:v>
                      </c:pt>
                      <c:pt idx="72">
                        <c:v>52.243346007604565</c:v>
                      </c:pt>
                      <c:pt idx="73">
                        <c:v>52.395437262357419</c:v>
                      </c:pt>
                      <c:pt idx="74">
                        <c:v>52.851711026615966</c:v>
                      </c:pt>
                      <c:pt idx="75">
                        <c:v>51.254752851711018</c:v>
                      </c:pt>
                      <c:pt idx="76">
                        <c:v>52.091254752851718</c:v>
                      </c:pt>
                      <c:pt idx="77">
                        <c:v>51.634980988593156</c:v>
                      </c:pt>
                      <c:pt idx="78">
                        <c:v>49.657794676806084</c:v>
                      </c:pt>
                      <c:pt idx="79">
                        <c:v>47.376425855513304</c:v>
                      </c:pt>
                      <c:pt idx="80">
                        <c:v>45.779467680608363</c:v>
                      </c:pt>
                      <c:pt idx="81">
                        <c:v>44.638783269961976</c:v>
                      </c:pt>
                      <c:pt idx="82">
                        <c:v>46.083650190114064</c:v>
                      </c:pt>
                      <c:pt idx="83">
                        <c:v>45.247148288973378</c:v>
                      </c:pt>
                      <c:pt idx="84">
                        <c:v>45.171102661596954</c:v>
                      </c:pt>
                      <c:pt idx="85">
                        <c:v>44.334600760456269</c:v>
                      </c:pt>
                      <c:pt idx="86">
                        <c:v>44.562737642585553</c:v>
                      </c:pt>
                      <c:pt idx="87">
                        <c:v>44.106463878326998</c:v>
                      </c:pt>
                      <c:pt idx="88">
                        <c:v>46.463878326996202</c:v>
                      </c:pt>
                      <c:pt idx="89">
                        <c:v>46.083650190114071</c:v>
                      </c:pt>
                      <c:pt idx="90">
                        <c:v>46.159695817490494</c:v>
                      </c:pt>
                      <c:pt idx="91">
                        <c:v>45.399239543726239</c:v>
                      </c:pt>
                      <c:pt idx="92">
                        <c:v>44.79087452471483</c:v>
                      </c:pt>
                      <c:pt idx="93">
                        <c:v>43.041825095057035</c:v>
                      </c:pt>
                      <c:pt idx="94">
                        <c:v>42.433460076045627</c:v>
                      </c:pt>
                      <c:pt idx="95">
                        <c:v>43.346007604562729</c:v>
                      </c:pt>
                      <c:pt idx="96">
                        <c:v>41.140684410646386</c:v>
                      </c:pt>
                      <c:pt idx="97">
                        <c:v>37.870722433460074</c:v>
                      </c:pt>
                      <c:pt idx="98">
                        <c:v>36.50190114068441</c:v>
                      </c:pt>
                      <c:pt idx="99">
                        <c:v>30.798479087452471</c:v>
                      </c:pt>
                      <c:pt idx="100">
                        <c:v>36.50190114068441</c:v>
                      </c:pt>
                    </c:numCache>
                  </c:numRef>
                </c:val>
                <c:smooth val="0"/>
                <c:extLst xmlns:c15="http://schemas.microsoft.com/office/drawing/2012/chart">
                  <c:ext xmlns:c16="http://schemas.microsoft.com/office/drawing/2014/chart" uri="{C3380CC4-5D6E-409C-BE32-E72D297353CC}">
                    <c16:uniqueId val="{00000007-CA38-40EB-854E-1E2B0863E360}"/>
                  </c:ext>
                </c:extLst>
              </c15:ser>
            </c15:filteredLineSeries>
          </c:ext>
        </c:extLst>
      </c:lineChart>
      <c:catAx>
        <c:axId val="1863005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RiseTime 5mV [ps]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63006672"/>
        <c:crosses val="autoZero"/>
        <c:auto val="1"/>
        <c:lblAlgn val="ctr"/>
        <c:lblOffset val="100"/>
        <c:noMultiLvlLbl val="0"/>
      </c:catAx>
      <c:valAx>
        <c:axId val="1863006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Events Normalized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63005424"/>
        <c:crosses val="autoZero"/>
        <c:crossBetween val="between"/>
      </c:valAx>
      <c:spPr>
        <a:noFill/>
        <a:ln>
          <a:noFill/>
        </a:ln>
        <a:effectLst/>
      </c:spPr>
    </c:plotArea>
    <c:legend>
      <c:legendPos val="t"/>
      <c:layout>
        <c:manualLayout>
          <c:xMode val="edge"/>
          <c:yMode val="edge"/>
          <c:x val="0.13344357126295792"/>
          <c:y val="0.13985828411857051"/>
          <c:w val="0.86655634163675022"/>
          <c:h val="5.9908239877832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800" b="0" i="0" baseline="0">
                <a:effectLst/>
              </a:rPr>
              <a:t>RTD - BGO &amp; EJ232 &amp; BGO/EJ232</a:t>
            </a:r>
            <a:endParaRPr lang="es-E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301280525931397"/>
          <c:y val="0.30825986745825418"/>
          <c:w val="0.84109075963175739"/>
          <c:h val="0.46786240690600434"/>
        </c:manualLayout>
      </c:layout>
      <c:lineChart>
        <c:grouping val="standard"/>
        <c:varyColors val="0"/>
        <c:ser>
          <c:idx val="1"/>
          <c:order val="1"/>
          <c:tx>
            <c:strRef>
              <c:f>'1-5.Wfm'!$C$1</c:f>
              <c:strCache>
                <c:ptCount val="1"/>
                <c:pt idx="0">
                  <c:v>VUV/Meta</c:v>
                </c:pt>
              </c:strCache>
            </c:strRef>
          </c:tx>
          <c:spPr>
            <a:ln w="28575" cap="rnd">
              <a:solidFill>
                <a:srgbClr val="FF0000"/>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'1-5.Wfm'!$C$2:$C$102</c:f>
              <c:numCache>
                <c:formatCode>General</c:formatCode>
                <c:ptCount val="101"/>
                <c:pt idx="0">
                  <c:v>0</c:v>
                </c:pt>
                <c:pt idx="1">
                  <c:v>0</c:v>
                </c:pt>
                <c:pt idx="2">
                  <c:v>0</c:v>
                </c:pt>
                <c:pt idx="3">
                  <c:v>0</c:v>
                </c:pt>
                <c:pt idx="4">
                  <c:v>0</c:v>
                </c:pt>
                <c:pt idx="5">
                  <c:v>0</c:v>
                </c:pt>
                <c:pt idx="6">
                  <c:v>0</c:v>
                </c:pt>
                <c:pt idx="7">
                  <c:v>0</c:v>
                </c:pt>
                <c:pt idx="8">
                  <c:v>0</c:v>
                </c:pt>
                <c:pt idx="9">
                  <c:v>0.18591968269707487</c:v>
                </c:pt>
                <c:pt idx="10">
                  <c:v>1.4749628160634607</c:v>
                </c:pt>
                <c:pt idx="11">
                  <c:v>6.5071888943976202</c:v>
                </c:pt>
                <c:pt idx="12">
                  <c:v>11.031234506693108</c:v>
                </c:pt>
                <c:pt idx="13">
                  <c:v>18.108577094695093</c:v>
                </c:pt>
                <c:pt idx="14">
                  <c:v>30.304908279623202</c:v>
                </c:pt>
                <c:pt idx="15">
                  <c:v>34.890927119484381</c:v>
                </c:pt>
                <c:pt idx="16">
                  <c:v>45.872583044124937</c:v>
                </c:pt>
                <c:pt idx="17">
                  <c:v>68.765493306891429</c:v>
                </c:pt>
                <c:pt idx="18">
                  <c:v>70.872583044124937</c:v>
                </c:pt>
                <c:pt idx="19">
                  <c:v>75.148735746157655</c:v>
                </c:pt>
                <c:pt idx="20">
                  <c:v>92.426871591472491</c:v>
                </c:pt>
                <c:pt idx="21">
                  <c:v>100</c:v>
                </c:pt>
                <c:pt idx="22">
                  <c:v>83.044124938026769</c:v>
                </c:pt>
                <c:pt idx="23">
                  <c:v>91.125433812592959</c:v>
                </c:pt>
                <c:pt idx="24">
                  <c:v>95.265245413981162</c:v>
                </c:pt>
                <c:pt idx="25">
                  <c:v>75.706494794248883</c:v>
                </c:pt>
                <c:pt idx="26">
                  <c:v>76.822012890431338</c:v>
                </c:pt>
                <c:pt idx="27">
                  <c:v>83.948934060485868</c:v>
                </c:pt>
                <c:pt idx="28">
                  <c:v>70.587506197322753</c:v>
                </c:pt>
                <c:pt idx="29">
                  <c:v>65.369360436291515</c:v>
                </c:pt>
                <c:pt idx="30">
                  <c:v>68.653941497273181</c:v>
                </c:pt>
                <c:pt idx="31">
                  <c:v>64.142290530490826</c:v>
                </c:pt>
                <c:pt idx="32">
                  <c:v>57.027764005949429</c:v>
                </c:pt>
                <c:pt idx="33">
                  <c:v>59.258800198314326</c:v>
                </c:pt>
                <c:pt idx="34">
                  <c:v>60.721368368864653</c:v>
                </c:pt>
                <c:pt idx="35">
                  <c:v>53.805156172533465</c:v>
                </c:pt>
                <c:pt idx="36">
                  <c:v>51.809618244918198</c:v>
                </c:pt>
                <c:pt idx="37">
                  <c:v>54.871095686663359</c:v>
                </c:pt>
                <c:pt idx="38">
                  <c:v>51.326227069905798</c:v>
                </c:pt>
                <c:pt idx="39">
                  <c:v>50.718889439762023</c:v>
                </c:pt>
                <c:pt idx="40">
                  <c:v>52.987109568666334</c:v>
                </c:pt>
                <c:pt idx="41">
                  <c:v>50.198314328210216</c:v>
                </c:pt>
                <c:pt idx="42">
                  <c:v>48.587010411502234</c:v>
                </c:pt>
                <c:pt idx="43">
                  <c:v>49.206742687159149</c:v>
                </c:pt>
                <c:pt idx="44">
                  <c:v>47.855726326227071</c:v>
                </c:pt>
                <c:pt idx="45">
                  <c:v>47.136836886465048</c:v>
                </c:pt>
                <c:pt idx="46">
                  <c:v>47.223599405057016</c:v>
                </c:pt>
                <c:pt idx="47">
                  <c:v>44.496777392166585</c:v>
                </c:pt>
                <c:pt idx="48">
                  <c:v>42.972235994050571</c:v>
                </c:pt>
                <c:pt idx="49">
                  <c:v>43.40604858701041</c:v>
                </c:pt>
                <c:pt idx="50">
                  <c:v>39.315815567674761</c:v>
                </c:pt>
                <c:pt idx="51">
                  <c:v>42.637580565195833</c:v>
                </c:pt>
                <c:pt idx="52">
                  <c:v>38.026772434308377</c:v>
                </c:pt>
                <c:pt idx="53">
                  <c:v>36.700545364402579</c:v>
                </c:pt>
                <c:pt idx="54">
                  <c:v>35.647000495785818</c:v>
                </c:pt>
                <c:pt idx="55">
                  <c:v>34.667823500247891</c:v>
                </c:pt>
                <c:pt idx="56">
                  <c:v>32.263262270699059</c:v>
                </c:pt>
                <c:pt idx="57">
                  <c:v>31.048587010411502</c:v>
                </c:pt>
                <c:pt idx="58">
                  <c:v>29.449677739216657</c:v>
                </c:pt>
                <c:pt idx="59">
                  <c:v>26.4873574615766</c:v>
                </c:pt>
                <c:pt idx="60">
                  <c:v>25.136341100644522</c:v>
                </c:pt>
                <c:pt idx="61">
                  <c:v>25.483391175012393</c:v>
                </c:pt>
                <c:pt idx="62">
                  <c:v>23.52503718393654</c:v>
                </c:pt>
                <c:pt idx="63">
                  <c:v>21.901338621715418</c:v>
                </c:pt>
                <c:pt idx="64">
                  <c:v>21.864154685176004</c:v>
                </c:pt>
                <c:pt idx="65">
                  <c:v>21.467526028755579</c:v>
                </c:pt>
                <c:pt idx="66">
                  <c:v>20.451165096678235</c:v>
                </c:pt>
                <c:pt idx="67">
                  <c:v>18.344075359444719</c:v>
                </c:pt>
                <c:pt idx="68">
                  <c:v>19.980168567178978</c:v>
                </c:pt>
                <c:pt idx="69">
                  <c:v>17.588001983143283</c:v>
                </c:pt>
                <c:pt idx="70">
                  <c:v>17.067426871591472</c:v>
                </c:pt>
                <c:pt idx="71">
                  <c:v>16.856717897868123</c:v>
                </c:pt>
                <c:pt idx="72">
                  <c:v>17.092216162617749</c:v>
                </c:pt>
                <c:pt idx="73">
                  <c:v>16.522062469013385</c:v>
                </c:pt>
                <c:pt idx="74">
                  <c:v>15.741199801685672</c:v>
                </c:pt>
                <c:pt idx="75">
                  <c:v>16.075855230540405</c:v>
                </c:pt>
                <c:pt idx="76">
                  <c:v>16.063460585027268</c:v>
                </c:pt>
                <c:pt idx="77">
                  <c:v>16.596430342092216</c:v>
                </c:pt>
                <c:pt idx="78">
                  <c:v>15.877540902330193</c:v>
                </c:pt>
                <c:pt idx="79">
                  <c:v>15.034705007436788</c:v>
                </c:pt>
                <c:pt idx="80">
                  <c:v>14.216658403569658</c:v>
                </c:pt>
                <c:pt idx="81">
                  <c:v>15.059494298463063</c:v>
                </c:pt>
                <c:pt idx="82">
                  <c:v>14.662865642042638</c:v>
                </c:pt>
                <c:pt idx="83">
                  <c:v>14.167079821517104</c:v>
                </c:pt>
                <c:pt idx="84">
                  <c:v>15.369360436291522</c:v>
                </c:pt>
                <c:pt idx="85">
                  <c:v>14.092711948438275</c:v>
                </c:pt>
                <c:pt idx="86">
                  <c:v>13.733267228557263</c:v>
                </c:pt>
                <c:pt idx="87">
                  <c:v>13.782845810609816</c:v>
                </c:pt>
                <c:pt idx="88">
                  <c:v>14.055528011898859</c:v>
                </c:pt>
                <c:pt idx="89">
                  <c:v>13.398611799702529</c:v>
                </c:pt>
                <c:pt idx="90">
                  <c:v>12.989588497768963</c:v>
                </c:pt>
                <c:pt idx="91">
                  <c:v>12.568170550322261</c:v>
                </c:pt>
                <c:pt idx="92">
                  <c:v>12.208725830441249</c:v>
                </c:pt>
                <c:pt idx="93">
                  <c:v>11.626177491323748</c:v>
                </c:pt>
                <c:pt idx="94">
                  <c:v>11.836886465047099</c:v>
                </c:pt>
                <c:pt idx="95">
                  <c:v>11.130391670798215</c:v>
                </c:pt>
                <c:pt idx="96">
                  <c:v>10.585027268220129</c:v>
                </c:pt>
                <c:pt idx="97">
                  <c:v>9.7669806643529995</c:v>
                </c:pt>
                <c:pt idx="98">
                  <c:v>10.027268220128905</c:v>
                </c:pt>
                <c:pt idx="99">
                  <c:v>10.324739712444224</c:v>
                </c:pt>
                <c:pt idx="100">
                  <c:v>8.57709469509172</c:v>
                </c:pt>
              </c:numCache>
            </c:numRef>
          </c:val>
          <c:smooth val="0"/>
          <c:extLst>
            <c:ext xmlns:c16="http://schemas.microsoft.com/office/drawing/2014/chart" uri="{C3380CC4-5D6E-409C-BE32-E72D297353CC}">
              <c16:uniqueId val="{00000000-A1A4-4158-B4B2-E7511812097D}"/>
            </c:ext>
          </c:extLst>
        </c:ser>
        <c:ser>
          <c:idx val="2"/>
          <c:order val="2"/>
          <c:tx>
            <c:strRef>
              <c:f>'1-5.Wfm'!$D$1</c:f>
              <c:strCache>
                <c:ptCount val="1"/>
                <c:pt idx="0">
                  <c:v>NUV/Meta</c:v>
                </c:pt>
              </c:strCache>
            </c:strRef>
          </c:tx>
          <c:spPr>
            <a:ln w="28575" cap="rnd">
              <a:solidFill>
                <a:srgbClr val="00B050"/>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'1-5.Wfm'!$D$2:$D$102</c:f>
              <c:numCache>
                <c:formatCode>General</c:formatCode>
                <c:ptCount val="101"/>
                <c:pt idx="0">
                  <c:v>0</c:v>
                </c:pt>
                <c:pt idx="1">
                  <c:v>0</c:v>
                </c:pt>
                <c:pt idx="2">
                  <c:v>0</c:v>
                </c:pt>
                <c:pt idx="3">
                  <c:v>0</c:v>
                </c:pt>
                <c:pt idx="4">
                  <c:v>0</c:v>
                </c:pt>
                <c:pt idx="5">
                  <c:v>0</c:v>
                </c:pt>
                <c:pt idx="6">
                  <c:v>0</c:v>
                </c:pt>
                <c:pt idx="7">
                  <c:v>0</c:v>
                </c:pt>
                <c:pt idx="8">
                  <c:v>0</c:v>
                </c:pt>
                <c:pt idx="9">
                  <c:v>0.1006036217303823</c:v>
                </c:pt>
                <c:pt idx="10">
                  <c:v>1.0060362173038229</c:v>
                </c:pt>
                <c:pt idx="11">
                  <c:v>7.1428571428571432</c:v>
                </c:pt>
                <c:pt idx="12">
                  <c:v>11.670020120724345</c:v>
                </c:pt>
                <c:pt idx="13">
                  <c:v>18.008048289738429</c:v>
                </c:pt>
                <c:pt idx="14">
                  <c:v>30.985915492957748</c:v>
                </c:pt>
                <c:pt idx="15">
                  <c:v>32.696177062374247</c:v>
                </c:pt>
                <c:pt idx="16">
                  <c:v>43.360160965794769</c:v>
                </c:pt>
                <c:pt idx="17">
                  <c:v>64.386317907444663</c:v>
                </c:pt>
                <c:pt idx="18">
                  <c:v>67.303822937625753</c:v>
                </c:pt>
                <c:pt idx="19">
                  <c:v>74.647887323943664</c:v>
                </c:pt>
                <c:pt idx="20">
                  <c:v>94.969818913480879</c:v>
                </c:pt>
                <c:pt idx="21">
                  <c:v>100</c:v>
                </c:pt>
                <c:pt idx="22">
                  <c:v>78.269617706237426</c:v>
                </c:pt>
                <c:pt idx="23">
                  <c:v>92.65593561368209</c:v>
                </c:pt>
                <c:pt idx="24">
                  <c:v>99.396378269617699</c:v>
                </c:pt>
                <c:pt idx="25">
                  <c:v>74.949698189134807</c:v>
                </c:pt>
                <c:pt idx="26">
                  <c:v>79.678068410462771</c:v>
                </c:pt>
                <c:pt idx="27">
                  <c:v>81.891348088531188</c:v>
                </c:pt>
                <c:pt idx="28">
                  <c:v>68.611670020120727</c:v>
                </c:pt>
                <c:pt idx="29">
                  <c:v>64.889336016096578</c:v>
                </c:pt>
                <c:pt idx="30">
                  <c:v>66.096579476861166</c:v>
                </c:pt>
                <c:pt idx="31">
                  <c:v>62.676056338028168</c:v>
                </c:pt>
                <c:pt idx="32">
                  <c:v>53.018108651911469</c:v>
                </c:pt>
                <c:pt idx="33">
                  <c:v>57.34406438631791</c:v>
                </c:pt>
                <c:pt idx="34">
                  <c:v>55.633802816901408</c:v>
                </c:pt>
                <c:pt idx="35">
                  <c:v>49.094567404426556</c:v>
                </c:pt>
                <c:pt idx="36">
                  <c:v>47.887323943661968</c:v>
                </c:pt>
                <c:pt idx="37">
                  <c:v>49.597585513078471</c:v>
                </c:pt>
                <c:pt idx="38">
                  <c:v>50.804828973843058</c:v>
                </c:pt>
                <c:pt idx="39">
                  <c:v>42.65593561368209</c:v>
                </c:pt>
                <c:pt idx="40">
                  <c:v>46.076458752515087</c:v>
                </c:pt>
                <c:pt idx="41">
                  <c:v>48.993963782696177</c:v>
                </c:pt>
                <c:pt idx="42">
                  <c:v>48.792756539235413</c:v>
                </c:pt>
                <c:pt idx="43">
                  <c:v>46.981891348088531</c:v>
                </c:pt>
                <c:pt idx="44">
                  <c:v>48.792756539235413</c:v>
                </c:pt>
                <c:pt idx="45">
                  <c:v>49.094567404426556</c:v>
                </c:pt>
                <c:pt idx="46">
                  <c:v>45.070422535211264</c:v>
                </c:pt>
                <c:pt idx="47">
                  <c:v>40.241448692152915</c:v>
                </c:pt>
                <c:pt idx="48">
                  <c:v>41.448692152917502</c:v>
                </c:pt>
                <c:pt idx="49">
                  <c:v>44.064386317907442</c:v>
                </c:pt>
                <c:pt idx="50">
                  <c:v>37.022132796780681</c:v>
                </c:pt>
                <c:pt idx="51">
                  <c:v>40.845070422535208</c:v>
                </c:pt>
                <c:pt idx="52">
                  <c:v>38.12877263581489</c:v>
                </c:pt>
                <c:pt idx="53">
                  <c:v>40.442655935613679</c:v>
                </c:pt>
                <c:pt idx="54">
                  <c:v>37.625754527162975</c:v>
                </c:pt>
                <c:pt idx="55">
                  <c:v>36.116700201207244</c:v>
                </c:pt>
                <c:pt idx="56">
                  <c:v>34.708249496981892</c:v>
                </c:pt>
                <c:pt idx="57">
                  <c:v>31.488933601609659</c:v>
                </c:pt>
                <c:pt idx="58">
                  <c:v>30.382293762575454</c:v>
                </c:pt>
                <c:pt idx="59">
                  <c:v>29.175050301810867</c:v>
                </c:pt>
                <c:pt idx="60">
                  <c:v>28.973843058350102</c:v>
                </c:pt>
                <c:pt idx="61">
                  <c:v>26.861167002012074</c:v>
                </c:pt>
                <c:pt idx="62">
                  <c:v>23.541247484909455</c:v>
                </c:pt>
                <c:pt idx="63">
                  <c:v>24.346076458752513</c:v>
                </c:pt>
                <c:pt idx="64">
                  <c:v>23.541247484909455</c:v>
                </c:pt>
                <c:pt idx="65">
                  <c:v>23.843058350100602</c:v>
                </c:pt>
                <c:pt idx="66">
                  <c:v>21.12676056338028</c:v>
                </c:pt>
                <c:pt idx="67">
                  <c:v>19.517102615694164</c:v>
                </c:pt>
                <c:pt idx="68">
                  <c:v>21.529175050301809</c:v>
                </c:pt>
                <c:pt idx="69">
                  <c:v>20.724346076458751</c:v>
                </c:pt>
                <c:pt idx="70">
                  <c:v>20.120724346076457</c:v>
                </c:pt>
                <c:pt idx="71">
                  <c:v>19.517102615694164</c:v>
                </c:pt>
                <c:pt idx="72">
                  <c:v>19.416498993963781</c:v>
                </c:pt>
                <c:pt idx="73">
                  <c:v>15.694164989939638</c:v>
                </c:pt>
                <c:pt idx="74">
                  <c:v>18.91348088531187</c:v>
                </c:pt>
                <c:pt idx="75">
                  <c:v>17.404426559356136</c:v>
                </c:pt>
                <c:pt idx="76">
                  <c:v>18.812877263581488</c:v>
                </c:pt>
                <c:pt idx="77">
                  <c:v>18.008048289738429</c:v>
                </c:pt>
                <c:pt idx="78">
                  <c:v>15.794768611670021</c:v>
                </c:pt>
                <c:pt idx="79">
                  <c:v>15.291750503018109</c:v>
                </c:pt>
                <c:pt idx="80">
                  <c:v>19.215291750503017</c:v>
                </c:pt>
                <c:pt idx="81">
                  <c:v>16.498993963782695</c:v>
                </c:pt>
                <c:pt idx="82">
                  <c:v>16.70020120724346</c:v>
                </c:pt>
                <c:pt idx="83">
                  <c:v>15.895372233400403</c:v>
                </c:pt>
                <c:pt idx="84">
                  <c:v>17.203219315895371</c:v>
                </c:pt>
                <c:pt idx="85">
                  <c:v>15.593561368209256</c:v>
                </c:pt>
                <c:pt idx="86">
                  <c:v>16.901408450704224</c:v>
                </c:pt>
                <c:pt idx="87">
                  <c:v>15.694164989939638</c:v>
                </c:pt>
                <c:pt idx="88">
                  <c:v>13.380281690140846</c:v>
                </c:pt>
                <c:pt idx="89">
                  <c:v>13.179074446680081</c:v>
                </c:pt>
                <c:pt idx="90">
                  <c:v>17.002012072434606</c:v>
                </c:pt>
                <c:pt idx="91">
                  <c:v>16.398390342052313</c:v>
                </c:pt>
                <c:pt idx="92">
                  <c:v>14.688128772635816</c:v>
                </c:pt>
                <c:pt idx="93">
                  <c:v>12.575452716297788</c:v>
                </c:pt>
                <c:pt idx="94">
                  <c:v>12.273641851106639</c:v>
                </c:pt>
                <c:pt idx="95">
                  <c:v>12.374245472837021</c:v>
                </c:pt>
                <c:pt idx="96">
                  <c:v>11.368209255533198</c:v>
                </c:pt>
                <c:pt idx="97">
                  <c:v>10.56338028169014</c:v>
                </c:pt>
                <c:pt idx="98">
                  <c:v>10.160965794768611</c:v>
                </c:pt>
                <c:pt idx="99">
                  <c:v>9.4567404426559349</c:v>
                </c:pt>
                <c:pt idx="100">
                  <c:v>10.965794768611669</c:v>
                </c:pt>
              </c:numCache>
            </c:numRef>
          </c:val>
          <c:smooth val="0"/>
          <c:extLst>
            <c:ext xmlns:c16="http://schemas.microsoft.com/office/drawing/2014/chart" uri="{C3380CC4-5D6E-409C-BE32-E72D297353CC}">
              <c16:uniqueId val="{00000001-A1A4-4158-B4B2-E7511812097D}"/>
            </c:ext>
          </c:extLst>
        </c:ser>
        <c:ser>
          <c:idx val="3"/>
          <c:order val="3"/>
          <c:tx>
            <c:strRef>
              <c:f>'1-5.Wfm'!$E$1</c:f>
              <c:strCache>
                <c:ptCount val="1"/>
                <c:pt idx="0">
                  <c:v>NUV/BGO</c:v>
                </c:pt>
              </c:strCache>
            </c:strRef>
          </c:tx>
          <c:spPr>
            <a:ln w="28575" cap="rnd">
              <a:solidFill>
                <a:srgbClr val="FFC000"/>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'1-5.Wfm'!$E$2:$E$102</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3.1377470975839344E-2</c:v>
                </c:pt>
                <c:pt idx="12">
                  <c:v>6.2754941951678689E-2</c:v>
                </c:pt>
                <c:pt idx="13">
                  <c:v>0.12550988390335738</c:v>
                </c:pt>
                <c:pt idx="14">
                  <c:v>0</c:v>
                </c:pt>
                <c:pt idx="15">
                  <c:v>0.34515218073423282</c:v>
                </c:pt>
                <c:pt idx="16">
                  <c:v>0.37652965171007219</c:v>
                </c:pt>
                <c:pt idx="17">
                  <c:v>0.72168183244430495</c:v>
                </c:pt>
                <c:pt idx="18">
                  <c:v>1.1923438970818951</c:v>
                </c:pt>
                <c:pt idx="19">
                  <c:v>1.6630059617194854</c:v>
                </c:pt>
                <c:pt idx="20">
                  <c:v>2.7298399748980233</c:v>
                </c:pt>
                <c:pt idx="21">
                  <c:v>3.5770316912456854</c:v>
                </c:pt>
                <c:pt idx="22">
                  <c:v>4.9890178851584563</c:v>
                </c:pt>
                <c:pt idx="23">
                  <c:v>6.4010040790712273</c:v>
                </c:pt>
                <c:pt idx="24">
                  <c:v>8.7229369312833391</c:v>
                </c:pt>
                <c:pt idx="25">
                  <c:v>10.166300596171949</c:v>
                </c:pt>
                <c:pt idx="26">
                  <c:v>12.299968622529024</c:v>
                </c:pt>
                <c:pt idx="27">
                  <c:v>14.119861939127706</c:v>
                </c:pt>
                <c:pt idx="28">
                  <c:v>16.159397552557262</c:v>
                </c:pt>
                <c:pt idx="29">
                  <c:v>18.2616881079385</c:v>
                </c:pt>
                <c:pt idx="30">
                  <c:v>22.372136805773454</c:v>
                </c:pt>
                <c:pt idx="31">
                  <c:v>24.53718230310637</c:v>
                </c:pt>
                <c:pt idx="32">
                  <c:v>26.984625039221839</c:v>
                </c:pt>
                <c:pt idx="33">
                  <c:v>29.212425478506432</c:v>
                </c:pt>
                <c:pt idx="34">
                  <c:v>35.864449325384371</c:v>
                </c:pt>
                <c:pt idx="35">
                  <c:v>35.738939441481016</c:v>
                </c:pt>
                <c:pt idx="36">
                  <c:v>40.100407907122687</c:v>
                </c:pt>
                <c:pt idx="37">
                  <c:v>43.26953247568246</c:v>
                </c:pt>
                <c:pt idx="38">
                  <c:v>50.172576090367116</c:v>
                </c:pt>
                <c:pt idx="39">
                  <c:v>53.435833071854411</c:v>
                </c:pt>
                <c:pt idx="40">
                  <c:v>57.232507059930967</c:v>
                </c:pt>
                <c:pt idx="41">
                  <c:v>61.93912770630687</c:v>
                </c:pt>
                <c:pt idx="42">
                  <c:v>68.748038908064004</c:v>
                </c:pt>
                <c:pt idx="43">
                  <c:v>74.490116096642609</c:v>
                </c:pt>
                <c:pt idx="44">
                  <c:v>77.345465955443984</c:v>
                </c:pt>
                <c:pt idx="45">
                  <c:v>82.742390963288358</c:v>
                </c:pt>
                <c:pt idx="46">
                  <c:v>83.558205208660183</c:v>
                </c:pt>
                <c:pt idx="47">
                  <c:v>83.464072795732662</c:v>
                </c:pt>
                <c:pt idx="48">
                  <c:v>89.676812048948861</c:v>
                </c:pt>
                <c:pt idx="49">
                  <c:v>92.940069030436149</c:v>
                </c:pt>
                <c:pt idx="50">
                  <c:v>87.7941637903985</c:v>
                </c:pt>
                <c:pt idx="51">
                  <c:v>100</c:v>
                </c:pt>
                <c:pt idx="52">
                  <c:v>90.712268591151556</c:v>
                </c:pt>
                <c:pt idx="53">
                  <c:v>91.120175713837469</c:v>
                </c:pt>
                <c:pt idx="54">
                  <c:v>92.218387197991845</c:v>
                </c:pt>
                <c:pt idx="55">
                  <c:v>90.178851584562281</c:v>
                </c:pt>
                <c:pt idx="56">
                  <c:v>88.484468151866963</c:v>
                </c:pt>
                <c:pt idx="57">
                  <c:v>83.809224976466894</c:v>
                </c:pt>
                <c:pt idx="58">
                  <c:v>82.052086601819894</c:v>
                </c:pt>
                <c:pt idx="59">
                  <c:v>80.985252588641359</c:v>
                </c:pt>
                <c:pt idx="60">
                  <c:v>77.345465955443984</c:v>
                </c:pt>
                <c:pt idx="61">
                  <c:v>73.266394728584871</c:v>
                </c:pt>
                <c:pt idx="62">
                  <c:v>69.563853153435829</c:v>
                </c:pt>
                <c:pt idx="63">
                  <c:v>69.218700972701598</c:v>
                </c:pt>
                <c:pt idx="64">
                  <c:v>65.422026984625035</c:v>
                </c:pt>
                <c:pt idx="65">
                  <c:v>65.453404455600875</c:v>
                </c:pt>
                <c:pt idx="66">
                  <c:v>58.048321305302792</c:v>
                </c:pt>
                <c:pt idx="67">
                  <c:v>58.393473486037024</c:v>
                </c:pt>
                <c:pt idx="68">
                  <c:v>61.656730467524319</c:v>
                </c:pt>
                <c:pt idx="69">
                  <c:v>56.134295575776591</c:v>
                </c:pt>
                <c:pt idx="70">
                  <c:v>55.349858801380606</c:v>
                </c:pt>
                <c:pt idx="71">
                  <c:v>56.071540633824917</c:v>
                </c:pt>
                <c:pt idx="72">
                  <c:v>52.74552871038594</c:v>
                </c:pt>
                <c:pt idx="73">
                  <c:v>53.624097897709447</c:v>
                </c:pt>
                <c:pt idx="74">
                  <c:v>52.46313147160339</c:v>
                </c:pt>
                <c:pt idx="75">
                  <c:v>52.651396297458426</c:v>
                </c:pt>
                <c:pt idx="76">
                  <c:v>50.831502980859746</c:v>
                </c:pt>
                <c:pt idx="77">
                  <c:v>51.333542516473173</c:v>
                </c:pt>
                <c:pt idx="78">
                  <c:v>53.027925949168498</c:v>
                </c:pt>
                <c:pt idx="79">
                  <c:v>50.737370567932224</c:v>
                </c:pt>
                <c:pt idx="80">
                  <c:v>50.737370567932224</c:v>
                </c:pt>
                <c:pt idx="81">
                  <c:v>50.517728271101348</c:v>
                </c:pt>
                <c:pt idx="82">
                  <c:v>49.325384374019457</c:v>
                </c:pt>
                <c:pt idx="83">
                  <c:v>45.434577973015372</c:v>
                </c:pt>
                <c:pt idx="84">
                  <c:v>50.517728271101348</c:v>
                </c:pt>
                <c:pt idx="85">
                  <c:v>48.948854722309385</c:v>
                </c:pt>
                <c:pt idx="86">
                  <c:v>46.187637276435517</c:v>
                </c:pt>
                <c:pt idx="87">
                  <c:v>47.066206463759023</c:v>
                </c:pt>
                <c:pt idx="88">
                  <c:v>45.089425792281141</c:v>
                </c:pt>
                <c:pt idx="89">
                  <c:v>44.83840602447443</c:v>
                </c:pt>
                <c:pt idx="90">
                  <c:v>43.23815500470662</c:v>
                </c:pt>
                <c:pt idx="91">
                  <c:v>43.520552243489178</c:v>
                </c:pt>
                <c:pt idx="92">
                  <c:v>41.512394101035454</c:v>
                </c:pt>
                <c:pt idx="93">
                  <c:v>39.566990900533419</c:v>
                </c:pt>
                <c:pt idx="94">
                  <c:v>39.284593661750861</c:v>
                </c:pt>
                <c:pt idx="95">
                  <c:v>35.644807028553501</c:v>
                </c:pt>
                <c:pt idx="96">
                  <c:v>34.138688421713212</c:v>
                </c:pt>
                <c:pt idx="97">
                  <c:v>35.111390021964233</c:v>
                </c:pt>
                <c:pt idx="98">
                  <c:v>34.546595544399125</c:v>
                </c:pt>
                <c:pt idx="99">
                  <c:v>31.973642924380297</c:v>
                </c:pt>
                <c:pt idx="100">
                  <c:v>30.687166614370881</c:v>
                </c:pt>
              </c:numCache>
            </c:numRef>
          </c:val>
          <c:smooth val="0"/>
          <c:extLst>
            <c:ext xmlns:c16="http://schemas.microsoft.com/office/drawing/2014/chart" uri="{C3380CC4-5D6E-409C-BE32-E72D297353CC}">
              <c16:uniqueId val="{00000002-A1A4-4158-B4B2-E7511812097D}"/>
            </c:ext>
          </c:extLst>
        </c:ser>
        <c:ser>
          <c:idx val="7"/>
          <c:order val="7"/>
          <c:tx>
            <c:strRef>
              <c:f>'1-5.Wfm'!$I$1</c:f>
              <c:strCache>
                <c:ptCount val="1"/>
                <c:pt idx="0">
                  <c:v>VUV/BGO</c:v>
                </c:pt>
              </c:strCache>
            </c:strRef>
          </c:tx>
          <c:spPr>
            <a:ln w="28575" cap="rnd">
              <a:solidFill>
                <a:schemeClr val="accent2">
                  <a:lumMod val="60000"/>
                </a:schemeClr>
              </a:solidFill>
              <a:round/>
            </a:ln>
            <a:effectLst/>
          </c:spPr>
          <c:marker>
            <c:symbol val="none"/>
          </c:marker>
          <c:cat>
            <c:numRef>
              <c:f>'1-5.Wfm'!$A$2:$A$102</c:f>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f>'1-5.Wfm'!$I$2:$I$102</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0.22813688212927757</c:v>
                </c:pt>
                <c:pt idx="13">
                  <c:v>0.76045627376425862</c:v>
                </c:pt>
                <c:pt idx="14">
                  <c:v>1.8250950570342206</c:v>
                </c:pt>
                <c:pt idx="15">
                  <c:v>2.1292775665399239</c:v>
                </c:pt>
                <c:pt idx="16">
                  <c:v>3.1939163498098861</c:v>
                </c:pt>
                <c:pt idx="17">
                  <c:v>4.334600760456274</c:v>
                </c:pt>
                <c:pt idx="18">
                  <c:v>6.4638783269961975</c:v>
                </c:pt>
                <c:pt idx="19">
                  <c:v>8.3650190114068437</c:v>
                </c:pt>
                <c:pt idx="20">
                  <c:v>11.558935361216731</c:v>
                </c:pt>
                <c:pt idx="21">
                  <c:v>14.448669201520911</c:v>
                </c:pt>
                <c:pt idx="22">
                  <c:v>16.882129277566541</c:v>
                </c:pt>
                <c:pt idx="23">
                  <c:v>20.15209125475285</c:v>
                </c:pt>
                <c:pt idx="24">
                  <c:v>23.726235741444867</c:v>
                </c:pt>
                <c:pt idx="25">
                  <c:v>26.007604562737647</c:v>
                </c:pt>
                <c:pt idx="26">
                  <c:v>29.733840304182515</c:v>
                </c:pt>
                <c:pt idx="27">
                  <c:v>34.144486692015207</c:v>
                </c:pt>
                <c:pt idx="28">
                  <c:v>37.414448669201519</c:v>
                </c:pt>
                <c:pt idx="29">
                  <c:v>39.923954372623577</c:v>
                </c:pt>
                <c:pt idx="30">
                  <c:v>43.878326996197714</c:v>
                </c:pt>
                <c:pt idx="31">
                  <c:v>48.745247148288975</c:v>
                </c:pt>
                <c:pt idx="32">
                  <c:v>51.71102661596958</c:v>
                </c:pt>
                <c:pt idx="33">
                  <c:v>54.980988593155892</c:v>
                </c:pt>
                <c:pt idx="34">
                  <c:v>58.098859315589358</c:v>
                </c:pt>
                <c:pt idx="35">
                  <c:v>61.825095057034218</c:v>
                </c:pt>
                <c:pt idx="36">
                  <c:v>61.749049429657795</c:v>
                </c:pt>
                <c:pt idx="37">
                  <c:v>64.258555133079852</c:v>
                </c:pt>
                <c:pt idx="38">
                  <c:v>67.756653992395428</c:v>
                </c:pt>
                <c:pt idx="39">
                  <c:v>72.015209125475295</c:v>
                </c:pt>
                <c:pt idx="40">
                  <c:v>75.589353612167315</c:v>
                </c:pt>
                <c:pt idx="41">
                  <c:v>78.174904942965782</c:v>
                </c:pt>
                <c:pt idx="42">
                  <c:v>81.06463878326997</c:v>
                </c:pt>
                <c:pt idx="43">
                  <c:v>83.193916349809882</c:v>
                </c:pt>
                <c:pt idx="44">
                  <c:v>85.323193916349808</c:v>
                </c:pt>
                <c:pt idx="45">
                  <c:v>88.06083650190115</c:v>
                </c:pt>
                <c:pt idx="46">
                  <c:v>92.775665399239557</c:v>
                </c:pt>
                <c:pt idx="47">
                  <c:v>95.741444866920162</c:v>
                </c:pt>
                <c:pt idx="48">
                  <c:v>95.893536121673009</c:v>
                </c:pt>
                <c:pt idx="49">
                  <c:v>97.338403041825103</c:v>
                </c:pt>
                <c:pt idx="50">
                  <c:v>94.904942965779469</c:v>
                </c:pt>
                <c:pt idx="51">
                  <c:v>93.00380228136882</c:v>
                </c:pt>
                <c:pt idx="52">
                  <c:v>91.558935361216726</c:v>
                </c:pt>
                <c:pt idx="53">
                  <c:v>90.950570342205324</c:v>
                </c:pt>
                <c:pt idx="54">
                  <c:v>87.98479087452472</c:v>
                </c:pt>
                <c:pt idx="55">
                  <c:v>85.475285171102655</c:v>
                </c:pt>
                <c:pt idx="56">
                  <c:v>81.368821292775664</c:v>
                </c:pt>
                <c:pt idx="57">
                  <c:v>78.326996197718628</c:v>
                </c:pt>
                <c:pt idx="58">
                  <c:v>73.764258555133068</c:v>
                </c:pt>
                <c:pt idx="59">
                  <c:v>70.038022813688215</c:v>
                </c:pt>
                <c:pt idx="60">
                  <c:v>68.288973384030413</c:v>
                </c:pt>
                <c:pt idx="61">
                  <c:v>66.235741444866932</c:v>
                </c:pt>
                <c:pt idx="62">
                  <c:v>60.912547528517123</c:v>
                </c:pt>
                <c:pt idx="63">
                  <c:v>60</c:v>
                </c:pt>
                <c:pt idx="64">
                  <c:v>58.935361216730044</c:v>
                </c:pt>
                <c:pt idx="65">
                  <c:v>57.338403041825096</c:v>
                </c:pt>
                <c:pt idx="66">
                  <c:v>57.414448669201519</c:v>
                </c:pt>
                <c:pt idx="67">
                  <c:v>56.882129277566534</c:v>
                </c:pt>
                <c:pt idx="68">
                  <c:v>55.43726235741444</c:v>
                </c:pt>
                <c:pt idx="69">
                  <c:v>53.764258555133082</c:v>
                </c:pt>
                <c:pt idx="70">
                  <c:v>54.220532319391637</c:v>
                </c:pt>
                <c:pt idx="71">
                  <c:v>51.939163498098857</c:v>
                </c:pt>
                <c:pt idx="72">
                  <c:v>52.243346007604565</c:v>
                </c:pt>
                <c:pt idx="73">
                  <c:v>52.395437262357419</c:v>
                </c:pt>
                <c:pt idx="74">
                  <c:v>52.851711026615966</c:v>
                </c:pt>
                <c:pt idx="75">
                  <c:v>51.254752851711018</c:v>
                </c:pt>
                <c:pt idx="76">
                  <c:v>52.091254752851718</c:v>
                </c:pt>
                <c:pt idx="77">
                  <c:v>51.634980988593156</c:v>
                </c:pt>
                <c:pt idx="78">
                  <c:v>49.657794676806084</c:v>
                </c:pt>
                <c:pt idx="79">
                  <c:v>47.376425855513304</c:v>
                </c:pt>
                <c:pt idx="80">
                  <c:v>45.779467680608363</c:v>
                </c:pt>
                <c:pt idx="81">
                  <c:v>44.638783269961976</c:v>
                </c:pt>
                <c:pt idx="82">
                  <c:v>46.083650190114064</c:v>
                </c:pt>
                <c:pt idx="83">
                  <c:v>45.247148288973378</c:v>
                </c:pt>
                <c:pt idx="84">
                  <c:v>45.171102661596954</c:v>
                </c:pt>
                <c:pt idx="85">
                  <c:v>44.334600760456269</c:v>
                </c:pt>
                <c:pt idx="86">
                  <c:v>44.562737642585553</c:v>
                </c:pt>
                <c:pt idx="87">
                  <c:v>44.106463878326998</c:v>
                </c:pt>
                <c:pt idx="88">
                  <c:v>46.463878326996202</c:v>
                </c:pt>
                <c:pt idx="89">
                  <c:v>46.083650190114071</c:v>
                </c:pt>
                <c:pt idx="90">
                  <c:v>46.159695817490494</c:v>
                </c:pt>
                <c:pt idx="91">
                  <c:v>45.399239543726239</c:v>
                </c:pt>
                <c:pt idx="92">
                  <c:v>44.79087452471483</c:v>
                </c:pt>
                <c:pt idx="93">
                  <c:v>43.041825095057035</c:v>
                </c:pt>
                <c:pt idx="94">
                  <c:v>42.433460076045627</c:v>
                </c:pt>
                <c:pt idx="95">
                  <c:v>43.346007604562729</c:v>
                </c:pt>
                <c:pt idx="96">
                  <c:v>41.140684410646386</c:v>
                </c:pt>
                <c:pt idx="97">
                  <c:v>37.870722433460074</c:v>
                </c:pt>
                <c:pt idx="98">
                  <c:v>36.50190114068441</c:v>
                </c:pt>
                <c:pt idx="99">
                  <c:v>30.798479087452471</c:v>
                </c:pt>
                <c:pt idx="100">
                  <c:v>36.50190114068441</c:v>
                </c:pt>
              </c:numCache>
            </c:numRef>
          </c:val>
          <c:smooth val="0"/>
          <c:extLst>
            <c:ext xmlns:c16="http://schemas.microsoft.com/office/drawing/2014/chart" uri="{C3380CC4-5D6E-409C-BE32-E72D297353CC}">
              <c16:uniqueId val="{00000003-A1A4-4158-B4B2-E7511812097D}"/>
            </c:ext>
          </c:extLst>
        </c:ser>
        <c:dLbls>
          <c:showLegendKey val="0"/>
          <c:showVal val="0"/>
          <c:showCatName val="0"/>
          <c:showSerName val="0"/>
          <c:showPercent val="0"/>
          <c:showBubbleSize val="0"/>
        </c:dLbls>
        <c:smooth val="0"/>
        <c:axId val="1863005424"/>
        <c:axId val="1863006672"/>
        <c:extLst>
          <c:ext xmlns:c15="http://schemas.microsoft.com/office/drawing/2012/chart" uri="{02D57815-91ED-43cb-92C2-25804820EDAC}">
            <c15:filteredLineSeries>
              <c15:ser>
                <c:idx val="0"/>
                <c:order val="0"/>
                <c:tx>
                  <c:strRef>
                    <c:extLst>
                      <c:ext uri="{02D57815-91ED-43cb-92C2-25804820EDAC}">
                        <c15:formulaRef>
                          <c15:sqref>'1-5.Wfm'!$B$1</c15:sqref>
                        </c15:formulaRef>
                      </c:ext>
                    </c:extLst>
                    <c:strCache>
                      <c:ptCount val="1"/>
                      <c:pt idx="0">
                        <c:v>NUV/EJ232</c:v>
                      </c:pt>
                    </c:strCache>
                  </c:strRef>
                </c:tx>
                <c:spPr>
                  <a:ln w="28575" cap="rnd">
                    <a:solidFill>
                      <a:srgbClr val="0070C0"/>
                    </a:solidFill>
                    <a:round/>
                  </a:ln>
                  <a:effectLst/>
                </c:spPr>
                <c:marker>
                  <c:symbol val="none"/>
                </c:marker>
                <c:cat>
                  <c:numRef>
                    <c:extLst>
                      <c:ex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c:ext uri="{02D57815-91ED-43cb-92C2-25804820EDAC}">
                        <c15:formulaRef>
                          <c15:sqref>'1-5.Wfm'!$B$2:$B$102</c15:sqref>
                        </c15:formulaRef>
                      </c:ext>
                    </c:extLst>
                    <c:numCache>
                      <c:formatCode>General</c:formatCode>
                      <c:ptCount val="101"/>
                      <c:pt idx="0">
                        <c:v>0</c:v>
                      </c:pt>
                      <c:pt idx="1">
                        <c:v>0</c:v>
                      </c:pt>
                      <c:pt idx="2">
                        <c:v>0</c:v>
                      </c:pt>
                      <c:pt idx="3">
                        <c:v>0</c:v>
                      </c:pt>
                      <c:pt idx="4">
                        <c:v>0</c:v>
                      </c:pt>
                      <c:pt idx="5">
                        <c:v>0</c:v>
                      </c:pt>
                      <c:pt idx="6">
                        <c:v>0</c:v>
                      </c:pt>
                      <c:pt idx="7">
                        <c:v>6.3291139240506333E-2</c:v>
                      </c:pt>
                      <c:pt idx="8">
                        <c:v>0.22151898734177214</c:v>
                      </c:pt>
                      <c:pt idx="9">
                        <c:v>3.1962025316455698</c:v>
                      </c:pt>
                      <c:pt idx="10">
                        <c:v>22.848101265822784</c:v>
                      </c:pt>
                      <c:pt idx="11">
                        <c:v>77.310126582278485</c:v>
                      </c:pt>
                      <c:pt idx="12">
                        <c:v>94.87341772151899</c:v>
                      </c:pt>
                      <c:pt idx="13">
                        <c:v>100</c:v>
                      </c:pt>
                      <c:pt idx="14">
                        <c:v>87.816455696202539</c:v>
                      </c:pt>
                      <c:pt idx="15">
                        <c:v>35.031645569620252</c:v>
                      </c:pt>
                      <c:pt idx="16">
                        <c:v>21.867088607594937</c:v>
                      </c:pt>
                      <c:pt idx="17">
                        <c:v>16.075949367088608</c:v>
                      </c:pt>
                      <c:pt idx="18">
                        <c:v>4.7784810126582276</c:v>
                      </c:pt>
                      <c:pt idx="19">
                        <c:v>2.3417721518987342</c:v>
                      </c:pt>
                      <c:pt idx="20">
                        <c:v>1.8670886075949367</c:v>
                      </c:pt>
                      <c:pt idx="21">
                        <c:v>0.85443037974683544</c:v>
                      </c:pt>
                      <c:pt idx="22">
                        <c:v>0.34810126582278483</c:v>
                      </c:pt>
                      <c:pt idx="23">
                        <c:v>0.47468354430379744</c:v>
                      </c:pt>
                      <c:pt idx="24">
                        <c:v>0.25316455696202533</c:v>
                      </c:pt>
                      <c:pt idx="25">
                        <c:v>0.15822784810126583</c:v>
                      </c:pt>
                      <c:pt idx="26">
                        <c:v>0.12658227848101267</c:v>
                      </c:pt>
                      <c:pt idx="27">
                        <c:v>9.49367088607595E-2</c:v>
                      </c:pt>
                      <c:pt idx="28">
                        <c:v>3.1645569620253167E-2</c:v>
                      </c:pt>
                      <c:pt idx="29">
                        <c:v>0</c:v>
                      </c:pt>
                      <c:pt idx="30">
                        <c:v>6.3291139240506333E-2</c:v>
                      </c:pt>
                      <c:pt idx="31">
                        <c:v>9.49367088607595E-2</c:v>
                      </c:pt>
                      <c:pt idx="32">
                        <c:v>0</c:v>
                      </c:pt>
                      <c:pt idx="33">
                        <c:v>0</c:v>
                      </c:pt>
                      <c:pt idx="34">
                        <c:v>0</c:v>
                      </c:pt>
                      <c:pt idx="35">
                        <c:v>0</c:v>
                      </c:pt>
                      <c:pt idx="36">
                        <c:v>0</c:v>
                      </c:pt>
                      <c:pt idx="37">
                        <c:v>0</c:v>
                      </c:pt>
                      <c:pt idx="38">
                        <c:v>0</c:v>
                      </c:pt>
                      <c:pt idx="39">
                        <c:v>3.1645569620253167E-2</c:v>
                      </c:pt>
                      <c:pt idx="40">
                        <c:v>0</c:v>
                      </c:pt>
                      <c:pt idx="41">
                        <c:v>3.1645569620253167E-2</c:v>
                      </c:pt>
                      <c:pt idx="42">
                        <c:v>0</c:v>
                      </c:pt>
                      <c:pt idx="43">
                        <c:v>6.3291139240506333E-2</c:v>
                      </c:pt>
                      <c:pt idx="44">
                        <c:v>3.1645569620253167E-2</c:v>
                      </c:pt>
                      <c:pt idx="45">
                        <c:v>0</c:v>
                      </c:pt>
                      <c:pt idx="46">
                        <c:v>3.1645569620253167E-2</c:v>
                      </c:pt>
                      <c:pt idx="47">
                        <c:v>0</c:v>
                      </c:pt>
                      <c:pt idx="48">
                        <c:v>0</c:v>
                      </c:pt>
                      <c:pt idx="49">
                        <c:v>3.1645569620253167E-2</c:v>
                      </c:pt>
                      <c:pt idx="50">
                        <c:v>3.1645569620253167E-2</c:v>
                      </c:pt>
                      <c:pt idx="51">
                        <c:v>3.1645569620253167E-2</c:v>
                      </c:pt>
                      <c:pt idx="52">
                        <c:v>0</c:v>
                      </c:pt>
                      <c:pt idx="53">
                        <c:v>0</c:v>
                      </c:pt>
                      <c:pt idx="54">
                        <c:v>3.1645569620253167E-2</c:v>
                      </c:pt>
                      <c:pt idx="55">
                        <c:v>6.3291139240506333E-2</c:v>
                      </c:pt>
                      <c:pt idx="56">
                        <c:v>0</c:v>
                      </c:pt>
                      <c:pt idx="57">
                        <c:v>3.1645569620253167E-2</c:v>
                      </c:pt>
                      <c:pt idx="58">
                        <c:v>6.3291139240506333E-2</c:v>
                      </c:pt>
                      <c:pt idx="59">
                        <c:v>0</c:v>
                      </c:pt>
                      <c:pt idx="60">
                        <c:v>3.1645569620253167E-2</c:v>
                      </c:pt>
                      <c:pt idx="61">
                        <c:v>9.49367088607595E-2</c:v>
                      </c:pt>
                      <c:pt idx="62">
                        <c:v>0</c:v>
                      </c:pt>
                      <c:pt idx="63">
                        <c:v>3.1645569620253167E-2</c:v>
                      </c:pt>
                      <c:pt idx="64">
                        <c:v>6.3291139240506333E-2</c:v>
                      </c:pt>
                      <c:pt idx="65">
                        <c:v>0</c:v>
                      </c:pt>
                      <c:pt idx="66">
                        <c:v>0</c:v>
                      </c:pt>
                      <c:pt idx="67">
                        <c:v>6.3291139240506333E-2</c:v>
                      </c:pt>
                      <c:pt idx="68">
                        <c:v>9.49367088607595E-2</c:v>
                      </c:pt>
                      <c:pt idx="69">
                        <c:v>0</c:v>
                      </c:pt>
                      <c:pt idx="70">
                        <c:v>0</c:v>
                      </c:pt>
                      <c:pt idx="71">
                        <c:v>0</c:v>
                      </c:pt>
                      <c:pt idx="72">
                        <c:v>9.49367088607595E-2</c:v>
                      </c:pt>
                      <c:pt idx="73">
                        <c:v>6.3291139240506333E-2</c:v>
                      </c:pt>
                      <c:pt idx="74">
                        <c:v>3.1645569620253167E-2</c:v>
                      </c:pt>
                      <c:pt idx="75">
                        <c:v>3.1645569620253167E-2</c:v>
                      </c:pt>
                      <c:pt idx="76">
                        <c:v>3.1645569620253167E-2</c:v>
                      </c:pt>
                      <c:pt idx="77">
                        <c:v>6.3291139240506333E-2</c:v>
                      </c:pt>
                      <c:pt idx="78">
                        <c:v>6.3291139240506333E-2</c:v>
                      </c:pt>
                      <c:pt idx="79">
                        <c:v>0</c:v>
                      </c:pt>
                      <c:pt idx="80">
                        <c:v>6.3291139240506333E-2</c:v>
                      </c:pt>
                      <c:pt idx="81">
                        <c:v>0.12658227848101267</c:v>
                      </c:pt>
                      <c:pt idx="82">
                        <c:v>0</c:v>
                      </c:pt>
                      <c:pt idx="83">
                        <c:v>0</c:v>
                      </c:pt>
                      <c:pt idx="84">
                        <c:v>6.3291139240506333E-2</c:v>
                      </c:pt>
                      <c:pt idx="85">
                        <c:v>0</c:v>
                      </c:pt>
                      <c:pt idx="86">
                        <c:v>0.12658227848101267</c:v>
                      </c:pt>
                      <c:pt idx="87">
                        <c:v>0</c:v>
                      </c:pt>
                      <c:pt idx="88">
                        <c:v>3.1645569620253167E-2</c:v>
                      </c:pt>
                      <c:pt idx="89">
                        <c:v>3.1645569620253167E-2</c:v>
                      </c:pt>
                      <c:pt idx="90">
                        <c:v>0</c:v>
                      </c:pt>
                      <c:pt idx="91">
                        <c:v>9.49367088607595E-2</c:v>
                      </c:pt>
                      <c:pt idx="92">
                        <c:v>3.1645569620253167E-2</c:v>
                      </c:pt>
                      <c:pt idx="93">
                        <c:v>6.3291139240506333E-2</c:v>
                      </c:pt>
                      <c:pt idx="94">
                        <c:v>3.1645569620253167E-2</c:v>
                      </c:pt>
                      <c:pt idx="95">
                        <c:v>9.49367088607595E-2</c:v>
                      </c:pt>
                      <c:pt idx="96">
                        <c:v>0</c:v>
                      </c:pt>
                      <c:pt idx="97">
                        <c:v>9.49367088607595E-2</c:v>
                      </c:pt>
                      <c:pt idx="98">
                        <c:v>3.1645569620253167E-2</c:v>
                      </c:pt>
                      <c:pt idx="99">
                        <c:v>6.3291139240506333E-2</c:v>
                      </c:pt>
                      <c:pt idx="100">
                        <c:v>0.12658227848101267</c:v>
                      </c:pt>
                    </c:numCache>
                  </c:numRef>
                </c:val>
                <c:smooth val="0"/>
                <c:extLst>
                  <c:ext xmlns:c16="http://schemas.microsoft.com/office/drawing/2014/chart" uri="{C3380CC4-5D6E-409C-BE32-E72D297353CC}">
                    <c16:uniqueId val="{00000004-A1A4-4158-B4B2-E7511812097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'1-5.Wfm'!$F$1</c15:sqref>
                        </c15:formulaRef>
                      </c:ext>
                    </c:extLst>
                    <c:strCache>
                      <c:ptCount val="1"/>
                      <c:pt idx="0">
                        <c:v>NUV/PseudoEJ232</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'1-5.Wfm'!$F$2:$F$102</c15:sqref>
                        </c15:formulaRef>
                      </c:ext>
                    </c:extLst>
                    <c:numCache>
                      <c:formatCode>General</c:formatCode>
                      <c:ptCount val="101"/>
                      <c:pt idx="0">
                        <c:v>0</c:v>
                      </c:pt>
                      <c:pt idx="1">
                        <c:v>0</c:v>
                      </c:pt>
                      <c:pt idx="2">
                        <c:v>0</c:v>
                      </c:pt>
                      <c:pt idx="3">
                        <c:v>0</c:v>
                      </c:pt>
                      <c:pt idx="4">
                        <c:v>0</c:v>
                      </c:pt>
                      <c:pt idx="5">
                        <c:v>0</c:v>
                      </c:pt>
                      <c:pt idx="6">
                        <c:v>0</c:v>
                      </c:pt>
                      <c:pt idx="7">
                        <c:v>6.3291139240506333E-2</c:v>
                      </c:pt>
                      <c:pt idx="8">
                        <c:v>0.22151898734177214</c:v>
                      </c:pt>
                      <c:pt idx="9">
                        <c:v>3.1962025316455698</c:v>
                      </c:pt>
                      <c:pt idx="10">
                        <c:v>22.848101265822784</c:v>
                      </c:pt>
                      <c:pt idx="11">
                        <c:v>77.310126582278485</c:v>
                      </c:pt>
                      <c:pt idx="12">
                        <c:v>94.87341772151899</c:v>
                      </c:pt>
                      <c:pt idx="13">
                        <c:v>100</c:v>
                      </c:pt>
                      <c:pt idx="14">
                        <c:v>87.816455696202539</c:v>
                      </c:pt>
                      <c:pt idx="15">
                        <c:v>35.031645569620252</c:v>
                      </c:pt>
                      <c:pt idx="16">
                        <c:v>21.867088607594937</c:v>
                      </c:pt>
                      <c:pt idx="17">
                        <c:v>16.075949367088608</c:v>
                      </c:pt>
                      <c:pt idx="18">
                        <c:v>4.7784810126582276</c:v>
                      </c:pt>
                      <c:pt idx="19">
                        <c:v>2.3417721518987342</c:v>
                      </c:pt>
                      <c:pt idx="20">
                        <c:v>1.8670886075949367</c:v>
                      </c:pt>
                      <c:pt idx="21">
                        <c:v>0.85443037974683544</c:v>
                      </c:pt>
                      <c:pt idx="22">
                        <c:v>0.34810126582278483</c:v>
                      </c:pt>
                      <c:pt idx="23">
                        <c:v>0.47468354430379744</c:v>
                      </c:pt>
                      <c:pt idx="24">
                        <c:v>0.25316455696202533</c:v>
                      </c:pt>
                      <c:pt idx="25">
                        <c:v>0.15822784810126583</c:v>
                      </c:pt>
                      <c:pt idx="26">
                        <c:v>0.12658227848101267</c:v>
                      </c:pt>
                      <c:pt idx="27">
                        <c:v>9.49367088607595E-2</c:v>
                      </c:pt>
                      <c:pt idx="28">
                        <c:v>3.1645569620253167E-2</c:v>
                      </c:pt>
                      <c:pt idx="29">
                        <c:v>0</c:v>
                      </c:pt>
                      <c:pt idx="30">
                        <c:v>6.3291139240506333E-2</c:v>
                      </c:pt>
                      <c:pt idx="31">
                        <c:v>9.49367088607595E-2</c:v>
                      </c:pt>
                      <c:pt idx="32">
                        <c:v>0</c:v>
                      </c:pt>
                      <c:pt idx="33">
                        <c:v>0</c:v>
                      </c:pt>
                      <c:pt idx="34">
                        <c:v>0</c:v>
                      </c:pt>
                      <c:pt idx="35">
                        <c:v>0</c:v>
                      </c:pt>
                      <c:pt idx="36">
                        <c:v>0</c:v>
                      </c:pt>
                      <c:pt idx="37">
                        <c:v>0</c:v>
                      </c:pt>
                      <c:pt idx="38">
                        <c:v>0</c:v>
                      </c:pt>
                      <c:pt idx="39">
                        <c:v>3.1645569620253167E-2</c:v>
                      </c:pt>
                      <c:pt idx="40">
                        <c:v>0</c:v>
                      </c:pt>
                      <c:pt idx="41">
                        <c:v>3.1645569620253167E-2</c:v>
                      </c:pt>
                      <c:pt idx="42">
                        <c:v>0</c:v>
                      </c:pt>
                      <c:pt idx="43">
                        <c:v>6.3291139240506333E-2</c:v>
                      </c:pt>
                      <c:pt idx="44">
                        <c:v>3.1645569620253167E-2</c:v>
                      </c:pt>
                      <c:pt idx="45">
                        <c:v>0</c:v>
                      </c:pt>
                      <c:pt idx="46">
                        <c:v>3.1645569620253167E-2</c:v>
                      </c:pt>
                      <c:pt idx="47">
                        <c:v>0</c:v>
                      </c:pt>
                      <c:pt idx="48">
                        <c:v>0</c:v>
                      </c:pt>
                      <c:pt idx="49">
                        <c:v>3.1645569620253167E-2</c:v>
                      </c:pt>
                      <c:pt idx="50">
                        <c:v>3.1645569620253167E-2</c:v>
                      </c:pt>
                      <c:pt idx="51">
                        <c:v>3.1645569620253167E-2</c:v>
                      </c:pt>
                      <c:pt idx="52">
                        <c:v>0</c:v>
                      </c:pt>
                      <c:pt idx="53">
                        <c:v>0</c:v>
                      </c:pt>
                      <c:pt idx="54">
                        <c:v>3.1645569620253167E-2</c:v>
                      </c:pt>
                      <c:pt idx="55">
                        <c:v>6.3291139240506333E-2</c:v>
                      </c:pt>
                      <c:pt idx="56">
                        <c:v>0</c:v>
                      </c:pt>
                      <c:pt idx="57">
                        <c:v>3.1645569620253167E-2</c:v>
                      </c:pt>
                      <c:pt idx="58">
                        <c:v>6.3291139240506333E-2</c:v>
                      </c:pt>
                      <c:pt idx="59">
                        <c:v>0</c:v>
                      </c:pt>
                      <c:pt idx="60">
                        <c:v>3.1645569620253167E-2</c:v>
                      </c:pt>
                      <c:pt idx="61">
                        <c:v>9.49367088607595E-2</c:v>
                      </c:pt>
                      <c:pt idx="62">
                        <c:v>0</c:v>
                      </c:pt>
                      <c:pt idx="63">
                        <c:v>3.1645569620253167E-2</c:v>
                      </c:pt>
                      <c:pt idx="64">
                        <c:v>6.3291139240506333E-2</c:v>
                      </c:pt>
                      <c:pt idx="65">
                        <c:v>0</c:v>
                      </c:pt>
                      <c:pt idx="66">
                        <c:v>0</c:v>
                      </c:pt>
                      <c:pt idx="67">
                        <c:v>6.3291139240506333E-2</c:v>
                      </c:pt>
                      <c:pt idx="68">
                        <c:v>9.49367088607595E-2</c:v>
                      </c:pt>
                      <c:pt idx="69">
                        <c:v>0</c:v>
                      </c:pt>
                      <c:pt idx="70">
                        <c:v>0</c:v>
                      </c:pt>
                      <c:pt idx="71">
                        <c:v>0</c:v>
                      </c:pt>
                      <c:pt idx="72">
                        <c:v>9.49367088607595E-2</c:v>
                      </c:pt>
                      <c:pt idx="73">
                        <c:v>6.3291139240506333E-2</c:v>
                      </c:pt>
                      <c:pt idx="74">
                        <c:v>3.1645569620253167E-2</c:v>
                      </c:pt>
                      <c:pt idx="75">
                        <c:v>3.1645569620253167E-2</c:v>
                      </c:pt>
                      <c:pt idx="76">
                        <c:v>3.1645569620253167E-2</c:v>
                      </c:pt>
                      <c:pt idx="77">
                        <c:v>6.3291139240506333E-2</c:v>
                      </c:pt>
                      <c:pt idx="78">
                        <c:v>6.3291139240506333E-2</c:v>
                      </c:pt>
                      <c:pt idx="79">
                        <c:v>0</c:v>
                      </c:pt>
                      <c:pt idx="80">
                        <c:v>6.3291139240506333E-2</c:v>
                      </c:pt>
                      <c:pt idx="81">
                        <c:v>0.12658227848101267</c:v>
                      </c:pt>
                      <c:pt idx="82">
                        <c:v>0</c:v>
                      </c:pt>
                      <c:pt idx="83">
                        <c:v>0</c:v>
                      </c:pt>
                      <c:pt idx="84">
                        <c:v>6.3291139240506333E-2</c:v>
                      </c:pt>
                      <c:pt idx="85">
                        <c:v>0</c:v>
                      </c:pt>
                      <c:pt idx="86">
                        <c:v>0.12658227848101267</c:v>
                      </c:pt>
                      <c:pt idx="87">
                        <c:v>0</c:v>
                      </c:pt>
                      <c:pt idx="88">
                        <c:v>3.1645569620253167E-2</c:v>
                      </c:pt>
                      <c:pt idx="89">
                        <c:v>3.1645569620253167E-2</c:v>
                      </c:pt>
                      <c:pt idx="90">
                        <c:v>0</c:v>
                      </c:pt>
                      <c:pt idx="91">
                        <c:v>9.49367088607595E-2</c:v>
                      </c:pt>
                      <c:pt idx="92">
                        <c:v>3.1645569620253167E-2</c:v>
                      </c:pt>
                      <c:pt idx="93">
                        <c:v>6.3291139240506333E-2</c:v>
                      </c:pt>
                      <c:pt idx="94">
                        <c:v>3.1645569620253167E-2</c:v>
                      </c:pt>
                      <c:pt idx="95">
                        <c:v>9.49367088607595E-2</c:v>
                      </c:pt>
                      <c:pt idx="96">
                        <c:v>0</c:v>
                      </c:pt>
                      <c:pt idx="97">
                        <c:v>9.49367088607595E-2</c:v>
                      </c:pt>
                      <c:pt idx="98">
                        <c:v>3.1645569620253167E-2</c:v>
                      </c:pt>
                      <c:pt idx="99">
                        <c:v>6.3291139240506333E-2</c:v>
                      </c:pt>
                      <c:pt idx="100">
                        <c:v>0.12658227848101267</c:v>
                      </c:pt>
                    </c:numCache>
                  </c:numRef>
                </c:val>
                <c:smooth val="0"/>
                <c:extLst xmlns:c15="http://schemas.microsoft.com/office/drawing/2012/chart">
                  <c:ext xmlns:c16="http://schemas.microsoft.com/office/drawing/2014/chart" uri="{C3380CC4-5D6E-409C-BE32-E72D297353CC}">
                    <c16:uniqueId val="{00000005-A1A4-4158-B4B2-E7511812097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'1-5.Wfm'!$G$1</c15:sqref>
                        </c15:formulaRef>
                      </c:ext>
                    </c:extLst>
                    <c:strCache>
                      <c:ptCount val="1"/>
                      <c:pt idx="0">
                        <c:v>VUV/PseudoBGO</c:v>
                      </c:pt>
                    </c:strCache>
                  </c:strRef>
                </c:tx>
                <c:spPr>
                  <a:ln w="28575" cap="rnd">
                    <a:solidFill>
                      <a:srgbClr val="7030A0"/>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'1-5.Wfm'!$G$2:$G$102</c15:sqref>
                        </c15:formulaRef>
                      </c:ext>
                    </c:extLst>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0.5</c:v>
                      </c:pt>
                      <c:pt idx="17">
                        <c:v>1</c:v>
                      </c:pt>
                      <c:pt idx="18">
                        <c:v>2</c:v>
                      </c:pt>
                      <c:pt idx="19">
                        <c:v>3</c:v>
                      </c:pt>
                      <c:pt idx="20">
                        <c:v>4</c:v>
                      </c:pt>
                      <c:pt idx="21">
                        <c:v>5.65371024734982</c:v>
                      </c:pt>
                      <c:pt idx="22">
                        <c:v>6.3604240282685511</c:v>
                      </c:pt>
                      <c:pt idx="23">
                        <c:v>12.367491166077739</c:v>
                      </c:pt>
                      <c:pt idx="24">
                        <c:v>10.954063604240282</c:v>
                      </c:pt>
                      <c:pt idx="25">
                        <c:v>11.307420494699647</c:v>
                      </c:pt>
                      <c:pt idx="26">
                        <c:v>16.96113074204947</c:v>
                      </c:pt>
                      <c:pt idx="27">
                        <c:v>24.734982332155479</c:v>
                      </c:pt>
                      <c:pt idx="28">
                        <c:v>26.501766784452297</c:v>
                      </c:pt>
                      <c:pt idx="29">
                        <c:v>25.088339222614842</c:v>
                      </c:pt>
                      <c:pt idx="30">
                        <c:v>33.568904593639573</c:v>
                      </c:pt>
                      <c:pt idx="31">
                        <c:v>38.515901060070668</c:v>
                      </c:pt>
                      <c:pt idx="32">
                        <c:v>39.929328621908127</c:v>
                      </c:pt>
                      <c:pt idx="33">
                        <c:v>41.696113074204945</c:v>
                      </c:pt>
                      <c:pt idx="34">
                        <c:v>44.522968197879855</c:v>
                      </c:pt>
                      <c:pt idx="35">
                        <c:v>49.116607773851591</c:v>
                      </c:pt>
                      <c:pt idx="36">
                        <c:v>49.823321554770317</c:v>
                      </c:pt>
                      <c:pt idx="37">
                        <c:v>56.183745583038871</c:v>
                      </c:pt>
                      <c:pt idx="38">
                        <c:v>57.950530035335689</c:v>
                      </c:pt>
                      <c:pt idx="39">
                        <c:v>68.551236749116612</c:v>
                      </c:pt>
                      <c:pt idx="40">
                        <c:v>69.964664310954063</c:v>
                      </c:pt>
                      <c:pt idx="41">
                        <c:v>84.098939929328623</c:v>
                      </c:pt>
                      <c:pt idx="42">
                        <c:v>76.325088339222617</c:v>
                      </c:pt>
                      <c:pt idx="43">
                        <c:v>76.678445229681984</c:v>
                      </c:pt>
                      <c:pt idx="44">
                        <c:v>81.978798586572438</c:v>
                      </c:pt>
                      <c:pt idx="45">
                        <c:v>80.21201413427562</c:v>
                      </c:pt>
                      <c:pt idx="46">
                        <c:v>98.586572438162548</c:v>
                      </c:pt>
                      <c:pt idx="47">
                        <c:v>83.39222614840989</c:v>
                      </c:pt>
                      <c:pt idx="48">
                        <c:v>93.28621908127208</c:v>
                      </c:pt>
                      <c:pt idx="49">
                        <c:v>82.685512367491171</c:v>
                      </c:pt>
                      <c:pt idx="50">
                        <c:v>87.279151943462892</c:v>
                      </c:pt>
                      <c:pt idx="51">
                        <c:v>87.985865724381625</c:v>
                      </c:pt>
                      <c:pt idx="52">
                        <c:v>90.812720848056543</c:v>
                      </c:pt>
                      <c:pt idx="53">
                        <c:v>100</c:v>
                      </c:pt>
                      <c:pt idx="54">
                        <c:v>95.759717314487631</c:v>
                      </c:pt>
                      <c:pt idx="55">
                        <c:v>79.505300353356887</c:v>
                      </c:pt>
                      <c:pt idx="56">
                        <c:v>86.219081272084807</c:v>
                      </c:pt>
                      <c:pt idx="57">
                        <c:v>77.031802120141336</c:v>
                      </c:pt>
                      <c:pt idx="58">
                        <c:v>81.978798586572438</c:v>
                      </c:pt>
                      <c:pt idx="59">
                        <c:v>68.551236749116612</c:v>
                      </c:pt>
                      <c:pt idx="60">
                        <c:v>75.618374558303884</c:v>
                      </c:pt>
                      <c:pt idx="61">
                        <c:v>69.964664310954063</c:v>
                      </c:pt>
                      <c:pt idx="62">
                        <c:v>60.42402826855124</c:v>
                      </c:pt>
                      <c:pt idx="63">
                        <c:v>56.183745583038871</c:v>
                      </c:pt>
                      <c:pt idx="64">
                        <c:v>54.416961130742052</c:v>
                      </c:pt>
                      <c:pt idx="65">
                        <c:v>53.003533568904594</c:v>
                      </c:pt>
                      <c:pt idx="66">
                        <c:v>55.477031802120145</c:v>
                      </c:pt>
                      <c:pt idx="67">
                        <c:v>51.236749116607776</c:v>
                      </c:pt>
                      <c:pt idx="68">
                        <c:v>53.003533568904594</c:v>
                      </c:pt>
                      <c:pt idx="69">
                        <c:v>54.063604240282686</c:v>
                      </c:pt>
                      <c:pt idx="70">
                        <c:v>52.650176678445227</c:v>
                      </c:pt>
                      <c:pt idx="71">
                        <c:v>48.056537102473499</c:v>
                      </c:pt>
                      <c:pt idx="72">
                        <c:v>42.402826855123678</c:v>
                      </c:pt>
                      <c:pt idx="73">
                        <c:v>42.049469964664311</c:v>
                      </c:pt>
                      <c:pt idx="74">
                        <c:v>48.056537102473499</c:v>
                      </c:pt>
                      <c:pt idx="75">
                        <c:v>39.929328621908127</c:v>
                      </c:pt>
                      <c:pt idx="76">
                        <c:v>40.636042402826853</c:v>
                      </c:pt>
                      <c:pt idx="77">
                        <c:v>44.169611307420496</c:v>
                      </c:pt>
                      <c:pt idx="78">
                        <c:v>44.169611307420496</c:v>
                      </c:pt>
                      <c:pt idx="79">
                        <c:v>45.229681978798588</c:v>
                      </c:pt>
                      <c:pt idx="80">
                        <c:v>43.46289752650177</c:v>
                      </c:pt>
                      <c:pt idx="81">
                        <c:v>51.590106007067135</c:v>
                      </c:pt>
                      <c:pt idx="82">
                        <c:v>43.46289752650177</c:v>
                      </c:pt>
                      <c:pt idx="83">
                        <c:v>36.74911660777385</c:v>
                      </c:pt>
                      <c:pt idx="84">
                        <c:v>44.522968197879855</c:v>
                      </c:pt>
                      <c:pt idx="85">
                        <c:v>44.169611307420496</c:v>
                      </c:pt>
                      <c:pt idx="86">
                        <c:v>49.469964664310957</c:v>
                      </c:pt>
                      <c:pt idx="87">
                        <c:v>46.64310954063604</c:v>
                      </c:pt>
                      <c:pt idx="88">
                        <c:v>46.996466431095406</c:v>
                      </c:pt>
                      <c:pt idx="89">
                        <c:v>44.522968197879855</c:v>
                      </c:pt>
                      <c:pt idx="90">
                        <c:v>44.522968197879855</c:v>
                      </c:pt>
                      <c:pt idx="91">
                        <c:v>39.57597173144876</c:v>
                      </c:pt>
                      <c:pt idx="92">
                        <c:v>37.455830388692583</c:v>
                      </c:pt>
                      <c:pt idx="93">
                        <c:v>36.39575971731449</c:v>
                      </c:pt>
                      <c:pt idx="94">
                        <c:v>41.342756183745585</c:v>
                      </c:pt>
                      <c:pt idx="95">
                        <c:v>39.929328621908127</c:v>
                      </c:pt>
                      <c:pt idx="96">
                        <c:v>36.74911660777385</c:v>
                      </c:pt>
                      <c:pt idx="97">
                        <c:v>29.681978798586574</c:v>
                      </c:pt>
                      <c:pt idx="98">
                        <c:v>30.3886925795053</c:v>
                      </c:pt>
                      <c:pt idx="99">
                        <c:v>33.215547703180214</c:v>
                      </c:pt>
                      <c:pt idx="100">
                        <c:v>32.155477031802121</c:v>
                      </c:pt>
                    </c:numCache>
                  </c:numRef>
                </c:val>
                <c:smooth val="0"/>
                <c:extLst xmlns:c15="http://schemas.microsoft.com/office/drawing/2012/chart">
                  <c:ext xmlns:c16="http://schemas.microsoft.com/office/drawing/2014/chart" uri="{C3380CC4-5D6E-409C-BE32-E72D297353CC}">
                    <c16:uniqueId val="{00000006-A1A4-4158-B4B2-E7511812097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'1-5.Wfm'!$H$1</c15:sqref>
                        </c15:formulaRef>
                      </c:ext>
                    </c:extLst>
                    <c:strCache>
                      <c:ptCount val="1"/>
                      <c:pt idx="0">
                        <c:v>VUV/BGO_bo</c:v>
                      </c:pt>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'1-5.Wfm'!$A$2:$A$102</c15:sqref>
                        </c15:formulaRef>
                      </c:ext>
                    </c:extLst>
                    <c:numCache>
                      <c:formatCode>General</c:formatCode>
                      <c:ptCount val="10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numCache>
                  </c:numRef>
                </c:cat>
                <c:val>
                  <c:numRef>
                    <c:extLst xmlns:c15="http://schemas.microsoft.com/office/drawing/2012/chart">
                      <c:ext xmlns:c15="http://schemas.microsoft.com/office/drawing/2012/chart" uri="{02D57815-91ED-43cb-92C2-25804820EDAC}">
                        <c15:formulaRef>
                          <c15:sqref>'1-5.Wfm'!$H$2:$H$102</c15:sqref>
                        </c15:formulaRef>
                      </c:ext>
                    </c:extLst>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1.1406844106463878</c:v>
                      </c:pt>
                      <c:pt idx="15">
                        <c:v>2.661596958174905</c:v>
                      </c:pt>
                      <c:pt idx="16">
                        <c:v>5.3231939163498101</c:v>
                      </c:pt>
                      <c:pt idx="17">
                        <c:v>1.520912547528517</c:v>
                      </c:pt>
                      <c:pt idx="18">
                        <c:v>5.3231939163498101</c:v>
                      </c:pt>
                      <c:pt idx="19">
                        <c:v>6.8441064638783269</c:v>
                      </c:pt>
                      <c:pt idx="20">
                        <c:v>13.307984790874524</c:v>
                      </c:pt>
                      <c:pt idx="21">
                        <c:v>14.828897338403042</c:v>
                      </c:pt>
                      <c:pt idx="22">
                        <c:v>17.490494296577946</c:v>
                      </c:pt>
                      <c:pt idx="23">
                        <c:v>19.771863117870723</c:v>
                      </c:pt>
                      <c:pt idx="24">
                        <c:v>19.011406844106464</c:v>
                      </c:pt>
                      <c:pt idx="25">
                        <c:v>29.657794676806084</c:v>
                      </c:pt>
                      <c:pt idx="26">
                        <c:v>32.699619771863119</c:v>
                      </c:pt>
                      <c:pt idx="27">
                        <c:v>28.897338403041825</c:v>
                      </c:pt>
                      <c:pt idx="28">
                        <c:v>38.403041825095059</c:v>
                      </c:pt>
                      <c:pt idx="29">
                        <c:v>41.064638783269963</c:v>
                      </c:pt>
                      <c:pt idx="30">
                        <c:v>46.00760456273764</c:v>
                      </c:pt>
                      <c:pt idx="31">
                        <c:v>45.247148288973385</c:v>
                      </c:pt>
                      <c:pt idx="32">
                        <c:v>48.669201520912544</c:v>
                      </c:pt>
                      <c:pt idx="33">
                        <c:v>62.737642585551328</c:v>
                      </c:pt>
                      <c:pt idx="34">
                        <c:v>55.893536121673002</c:v>
                      </c:pt>
                      <c:pt idx="35">
                        <c:v>62.357414448669203</c:v>
                      </c:pt>
                      <c:pt idx="36">
                        <c:v>60.836501901140686</c:v>
                      </c:pt>
                      <c:pt idx="37">
                        <c:v>67.300380228136888</c:v>
                      </c:pt>
                      <c:pt idx="38">
                        <c:v>62.357414448669203</c:v>
                      </c:pt>
                      <c:pt idx="39">
                        <c:v>68.441064638783274</c:v>
                      </c:pt>
                      <c:pt idx="40">
                        <c:v>79.847908745247153</c:v>
                      </c:pt>
                      <c:pt idx="41">
                        <c:v>82.129277566539926</c:v>
                      </c:pt>
                      <c:pt idx="42">
                        <c:v>85.171102661596962</c:v>
                      </c:pt>
                      <c:pt idx="43">
                        <c:v>75.285171102661593</c:v>
                      </c:pt>
                      <c:pt idx="44">
                        <c:v>82.889733840304189</c:v>
                      </c:pt>
                      <c:pt idx="45">
                        <c:v>90.49429657794677</c:v>
                      </c:pt>
                      <c:pt idx="46">
                        <c:v>92.775665399239543</c:v>
                      </c:pt>
                      <c:pt idx="47">
                        <c:v>98.859315589353614</c:v>
                      </c:pt>
                      <c:pt idx="48">
                        <c:v>98.859315589353614</c:v>
                      </c:pt>
                      <c:pt idx="49">
                        <c:v>97.718631178707227</c:v>
                      </c:pt>
                      <c:pt idx="50">
                        <c:v>91.254752851711032</c:v>
                      </c:pt>
                      <c:pt idx="51">
                        <c:v>100</c:v>
                      </c:pt>
                      <c:pt idx="52">
                        <c:v>86.692015209125472</c:v>
                      </c:pt>
                      <c:pt idx="53">
                        <c:v>89.353612167300383</c:v>
                      </c:pt>
                      <c:pt idx="54">
                        <c:v>90.49429657794677</c:v>
                      </c:pt>
                      <c:pt idx="55">
                        <c:v>88.212927756653997</c:v>
                      </c:pt>
                      <c:pt idx="56">
                        <c:v>85.171102661596962</c:v>
                      </c:pt>
                      <c:pt idx="57">
                        <c:v>74.144486692015207</c:v>
                      </c:pt>
                      <c:pt idx="58">
                        <c:v>68.821292775665398</c:v>
                      </c:pt>
                      <c:pt idx="59">
                        <c:v>75.285171102661593</c:v>
                      </c:pt>
                      <c:pt idx="60">
                        <c:v>65.399239543726239</c:v>
                      </c:pt>
                      <c:pt idx="61">
                        <c:v>66.539923954372625</c:v>
                      </c:pt>
                      <c:pt idx="62">
                        <c:v>65.399239543726239</c:v>
                      </c:pt>
                      <c:pt idx="63">
                        <c:v>58.555133079847906</c:v>
                      </c:pt>
                      <c:pt idx="64">
                        <c:v>48.669201520912544</c:v>
                      </c:pt>
                      <c:pt idx="65">
                        <c:v>60.836501901140686</c:v>
                      </c:pt>
                      <c:pt idx="66">
                        <c:v>61.216730038022817</c:v>
                      </c:pt>
                      <c:pt idx="67">
                        <c:v>57.414448669201519</c:v>
                      </c:pt>
                      <c:pt idx="68">
                        <c:v>58.935361216730037</c:v>
                      </c:pt>
                      <c:pt idx="69">
                        <c:v>46.00760456273764</c:v>
                      </c:pt>
                      <c:pt idx="70">
                        <c:v>53.612167300380229</c:v>
                      </c:pt>
                      <c:pt idx="71">
                        <c:v>52.851711026615966</c:v>
                      </c:pt>
                      <c:pt idx="72">
                        <c:v>59.695817490494299</c:v>
                      </c:pt>
                      <c:pt idx="73">
                        <c:v>47.528517110266158</c:v>
                      </c:pt>
                      <c:pt idx="74">
                        <c:v>47.528517110266158</c:v>
                      </c:pt>
                      <c:pt idx="75">
                        <c:v>54.372623574144484</c:v>
                      </c:pt>
                      <c:pt idx="76">
                        <c:v>55.133079847908746</c:v>
                      </c:pt>
                      <c:pt idx="77">
                        <c:v>51.71102661596958</c:v>
                      </c:pt>
                      <c:pt idx="78">
                        <c:v>51.71102661596958</c:v>
                      </c:pt>
                      <c:pt idx="79">
                        <c:v>45.247148288973385</c:v>
                      </c:pt>
                      <c:pt idx="80">
                        <c:v>44.486692015209123</c:v>
                      </c:pt>
                      <c:pt idx="81">
                        <c:v>43.726235741444867</c:v>
                      </c:pt>
                      <c:pt idx="82">
                        <c:v>43.726235741444867</c:v>
                      </c:pt>
                      <c:pt idx="83">
                        <c:v>46.00760456273764</c:v>
                      </c:pt>
                      <c:pt idx="84">
                        <c:v>52.471482889733842</c:v>
                      </c:pt>
                      <c:pt idx="85">
                        <c:v>40.304182509505701</c:v>
                      </c:pt>
                      <c:pt idx="86">
                        <c:v>43.346007604562736</c:v>
                      </c:pt>
                      <c:pt idx="87">
                        <c:v>39.543726235741445</c:v>
                      </c:pt>
                      <c:pt idx="88">
                        <c:v>47.148288973384034</c:v>
                      </c:pt>
                      <c:pt idx="89">
                        <c:v>50.190114068441062</c:v>
                      </c:pt>
                      <c:pt idx="90">
                        <c:v>52.091254752851711</c:v>
                      </c:pt>
                      <c:pt idx="91">
                        <c:v>41.444866920152094</c:v>
                      </c:pt>
                      <c:pt idx="92">
                        <c:v>39.923954372623577</c:v>
                      </c:pt>
                      <c:pt idx="93">
                        <c:v>43.346007604562736</c:v>
                      </c:pt>
                      <c:pt idx="94">
                        <c:v>47.148288973384034</c:v>
                      </c:pt>
                      <c:pt idx="95">
                        <c:v>43.346007604562736</c:v>
                      </c:pt>
                      <c:pt idx="96">
                        <c:v>38.403041825095059</c:v>
                      </c:pt>
                      <c:pt idx="97">
                        <c:v>44.486692015209123</c:v>
                      </c:pt>
                      <c:pt idx="98">
                        <c:v>32.319391634980988</c:v>
                      </c:pt>
                      <c:pt idx="99">
                        <c:v>30.798479087452471</c:v>
                      </c:pt>
                      <c:pt idx="100">
                        <c:v>36.50190114068441</c:v>
                      </c:pt>
                    </c:numCache>
                  </c:numRef>
                </c:val>
                <c:smooth val="0"/>
                <c:extLst xmlns:c15="http://schemas.microsoft.com/office/drawing/2012/chart">
                  <c:ext xmlns:c16="http://schemas.microsoft.com/office/drawing/2014/chart" uri="{C3380CC4-5D6E-409C-BE32-E72D297353CC}">
                    <c16:uniqueId val="{00000007-A1A4-4158-B4B2-E7511812097D}"/>
                  </c:ext>
                </c:extLst>
              </c15:ser>
            </c15:filteredLineSeries>
          </c:ext>
        </c:extLst>
      </c:lineChart>
      <c:catAx>
        <c:axId val="1863005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RiseTime 5mV [ps]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63006672"/>
        <c:crosses val="autoZero"/>
        <c:auto val="1"/>
        <c:lblAlgn val="ctr"/>
        <c:lblOffset val="100"/>
        <c:noMultiLvlLbl val="0"/>
      </c:catAx>
      <c:valAx>
        <c:axId val="1863006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Events Normalized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63005424"/>
        <c:crosses val="autoZero"/>
        <c:crossBetween val="between"/>
      </c:valAx>
      <c:spPr>
        <a:noFill/>
        <a:ln>
          <a:noFill/>
        </a:ln>
        <a:effectLst/>
      </c:spPr>
    </c:plotArea>
    <c:legend>
      <c:legendPos val="t"/>
      <c:layout>
        <c:manualLayout>
          <c:xMode val="edge"/>
          <c:yMode val="edge"/>
          <c:x val="0.13344357126295792"/>
          <c:y val="0.13985828411857051"/>
          <c:w val="0.86655634163675022"/>
          <c:h val="5.9908239877832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it-IT"/>
              <a:t>RTD comparison</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it-IT"/>
        </a:p>
      </c:txPr>
    </c:title>
    <c:autoTitleDeleted val="0"/>
    <c:plotArea>
      <c:layout/>
      <c:scatterChart>
        <c:scatterStyle val="lineMarker"/>
        <c:varyColors val="0"/>
        <c:ser>
          <c:idx val="0"/>
          <c:order val="0"/>
          <c:tx>
            <c:strRef>
              <c:f>'RTD-PP'!$B$1</c:f>
              <c:strCache>
                <c:ptCount val="1"/>
                <c:pt idx="0">
                  <c:v>Bg</c:v>
                </c:pt>
              </c:strCache>
            </c:strRef>
          </c:tx>
          <c:spPr>
            <a:ln w="22225" cap="rnd">
              <a:solidFill>
                <a:schemeClr val="accent1"/>
              </a:solidFill>
            </a:ln>
            <a:effectLst>
              <a:glow rad="139700">
                <a:schemeClr val="accent1">
                  <a:satMod val="175000"/>
                  <a:alpha val="14000"/>
                </a:schemeClr>
              </a:glow>
            </a:effectLst>
          </c:spPr>
          <c:marker>
            <c:symbol val="none"/>
          </c:marker>
          <c:xVal>
            <c:numRef>
              <c:f>'RTD-PP'!$A$2:$A$101</c:f>
              <c:numCache>
                <c:formatCode>General</c:formatCode>
                <c:ptCount val="100"/>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pt idx="25">
                  <c:v>104</c:v>
                </c:pt>
                <c:pt idx="26">
                  <c:v>108</c:v>
                </c:pt>
                <c:pt idx="27">
                  <c:v>112</c:v>
                </c:pt>
                <c:pt idx="28">
                  <c:v>116</c:v>
                </c:pt>
                <c:pt idx="29">
                  <c:v>120</c:v>
                </c:pt>
                <c:pt idx="30">
                  <c:v>124</c:v>
                </c:pt>
                <c:pt idx="31">
                  <c:v>128</c:v>
                </c:pt>
                <c:pt idx="32">
                  <c:v>132</c:v>
                </c:pt>
                <c:pt idx="33">
                  <c:v>136</c:v>
                </c:pt>
                <c:pt idx="34">
                  <c:v>140</c:v>
                </c:pt>
                <c:pt idx="35">
                  <c:v>144</c:v>
                </c:pt>
                <c:pt idx="36">
                  <c:v>148</c:v>
                </c:pt>
                <c:pt idx="37">
                  <c:v>152</c:v>
                </c:pt>
                <c:pt idx="38">
                  <c:v>156</c:v>
                </c:pt>
                <c:pt idx="39">
                  <c:v>160</c:v>
                </c:pt>
                <c:pt idx="40">
                  <c:v>164</c:v>
                </c:pt>
                <c:pt idx="41">
                  <c:v>168</c:v>
                </c:pt>
                <c:pt idx="42">
                  <c:v>172</c:v>
                </c:pt>
                <c:pt idx="43">
                  <c:v>176</c:v>
                </c:pt>
                <c:pt idx="44">
                  <c:v>180</c:v>
                </c:pt>
                <c:pt idx="45">
                  <c:v>184</c:v>
                </c:pt>
                <c:pt idx="46">
                  <c:v>188</c:v>
                </c:pt>
                <c:pt idx="47">
                  <c:v>192</c:v>
                </c:pt>
                <c:pt idx="48">
                  <c:v>196</c:v>
                </c:pt>
                <c:pt idx="49">
                  <c:v>200</c:v>
                </c:pt>
                <c:pt idx="50">
                  <c:v>204</c:v>
                </c:pt>
                <c:pt idx="51">
                  <c:v>208</c:v>
                </c:pt>
                <c:pt idx="52">
                  <c:v>212</c:v>
                </c:pt>
                <c:pt idx="53">
                  <c:v>216</c:v>
                </c:pt>
                <c:pt idx="54">
                  <c:v>220</c:v>
                </c:pt>
                <c:pt idx="55">
                  <c:v>224</c:v>
                </c:pt>
                <c:pt idx="56">
                  <c:v>228</c:v>
                </c:pt>
                <c:pt idx="57">
                  <c:v>232</c:v>
                </c:pt>
                <c:pt idx="58">
                  <c:v>236</c:v>
                </c:pt>
                <c:pt idx="59">
                  <c:v>240</c:v>
                </c:pt>
                <c:pt idx="60">
                  <c:v>244</c:v>
                </c:pt>
                <c:pt idx="61">
                  <c:v>248</c:v>
                </c:pt>
                <c:pt idx="62">
                  <c:v>252</c:v>
                </c:pt>
                <c:pt idx="63">
                  <c:v>256</c:v>
                </c:pt>
                <c:pt idx="64">
                  <c:v>260</c:v>
                </c:pt>
                <c:pt idx="65">
                  <c:v>264</c:v>
                </c:pt>
                <c:pt idx="66">
                  <c:v>268</c:v>
                </c:pt>
                <c:pt idx="67">
                  <c:v>272</c:v>
                </c:pt>
                <c:pt idx="68">
                  <c:v>276</c:v>
                </c:pt>
                <c:pt idx="69">
                  <c:v>280</c:v>
                </c:pt>
                <c:pt idx="70">
                  <c:v>284</c:v>
                </c:pt>
                <c:pt idx="71">
                  <c:v>288</c:v>
                </c:pt>
                <c:pt idx="72">
                  <c:v>292</c:v>
                </c:pt>
                <c:pt idx="73">
                  <c:v>296</c:v>
                </c:pt>
                <c:pt idx="74">
                  <c:v>300</c:v>
                </c:pt>
                <c:pt idx="75">
                  <c:v>304</c:v>
                </c:pt>
                <c:pt idx="76">
                  <c:v>308</c:v>
                </c:pt>
                <c:pt idx="77">
                  <c:v>312</c:v>
                </c:pt>
                <c:pt idx="78">
                  <c:v>316</c:v>
                </c:pt>
                <c:pt idx="79">
                  <c:v>320</c:v>
                </c:pt>
                <c:pt idx="80">
                  <c:v>324</c:v>
                </c:pt>
                <c:pt idx="81">
                  <c:v>328</c:v>
                </c:pt>
                <c:pt idx="82">
                  <c:v>332</c:v>
                </c:pt>
                <c:pt idx="83">
                  <c:v>336</c:v>
                </c:pt>
                <c:pt idx="84">
                  <c:v>340</c:v>
                </c:pt>
                <c:pt idx="85">
                  <c:v>344</c:v>
                </c:pt>
                <c:pt idx="86">
                  <c:v>348</c:v>
                </c:pt>
                <c:pt idx="87">
                  <c:v>352</c:v>
                </c:pt>
                <c:pt idx="88">
                  <c:v>356</c:v>
                </c:pt>
                <c:pt idx="89">
                  <c:v>360</c:v>
                </c:pt>
                <c:pt idx="90">
                  <c:v>364</c:v>
                </c:pt>
                <c:pt idx="91">
                  <c:v>368</c:v>
                </c:pt>
                <c:pt idx="92">
                  <c:v>372</c:v>
                </c:pt>
                <c:pt idx="93">
                  <c:v>376</c:v>
                </c:pt>
                <c:pt idx="94">
                  <c:v>380</c:v>
                </c:pt>
                <c:pt idx="95">
                  <c:v>384</c:v>
                </c:pt>
                <c:pt idx="96">
                  <c:v>388</c:v>
                </c:pt>
                <c:pt idx="97">
                  <c:v>392</c:v>
                </c:pt>
                <c:pt idx="98">
                  <c:v>396</c:v>
                </c:pt>
                <c:pt idx="99">
                  <c:v>400</c:v>
                </c:pt>
              </c:numCache>
            </c:numRef>
          </c:xVal>
          <c:yVal>
            <c:numRef>
              <c:f>'RTD-PP'!$B$2:$B$101</c:f>
              <c:numCache>
                <c:formatCode>General</c:formatCode>
                <c:ptCount val="100"/>
                <c:pt idx="0">
                  <c:v>0</c:v>
                </c:pt>
                <c:pt idx="1">
                  <c:v>0</c:v>
                </c:pt>
                <c:pt idx="2">
                  <c:v>0</c:v>
                </c:pt>
                <c:pt idx="3">
                  <c:v>0</c:v>
                </c:pt>
                <c:pt idx="4">
                  <c:v>0</c:v>
                </c:pt>
                <c:pt idx="5">
                  <c:v>0</c:v>
                </c:pt>
                <c:pt idx="6">
                  <c:v>0</c:v>
                </c:pt>
                <c:pt idx="7">
                  <c:v>0</c:v>
                </c:pt>
                <c:pt idx="8">
                  <c:v>0</c:v>
                </c:pt>
                <c:pt idx="9">
                  <c:v>0.2857142857142857</c:v>
                </c:pt>
                <c:pt idx="10">
                  <c:v>0.5714285714285714</c:v>
                </c:pt>
                <c:pt idx="11">
                  <c:v>1.1428571428571428</c:v>
                </c:pt>
                <c:pt idx="12">
                  <c:v>2.2857142857142856</c:v>
                </c:pt>
                <c:pt idx="13">
                  <c:v>7.1428571428571432</c:v>
                </c:pt>
                <c:pt idx="14">
                  <c:v>8.2857142857142865</c:v>
                </c:pt>
                <c:pt idx="15">
                  <c:v>9.4285714285714288</c:v>
                </c:pt>
                <c:pt idx="16">
                  <c:v>14.285714285714286</c:v>
                </c:pt>
                <c:pt idx="17">
                  <c:v>22.285714285714285</c:v>
                </c:pt>
                <c:pt idx="18">
                  <c:v>28.857142857142858</c:v>
                </c:pt>
                <c:pt idx="19">
                  <c:v>30.571428571428573</c:v>
                </c:pt>
                <c:pt idx="20">
                  <c:v>35.142857142857146</c:v>
                </c:pt>
                <c:pt idx="21">
                  <c:v>41.428571428571431</c:v>
                </c:pt>
                <c:pt idx="22">
                  <c:v>46.571428571428569</c:v>
                </c:pt>
                <c:pt idx="23">
                  <c:v>56</c:v>
                </c:pt>
                <c:pt idx="24">
                  <c:v>51.428571428571431</c:v>
                </c:pt>
                <c:pt idx="25">
                  <c:v>64.857142857142861</c:v>
                </c:pt>
                <c:pt idx="26">
                  <c:v>73.142857142857139</c:v>
                </c:pt>
                <c:pt idx="27">
                  <c:v>74.571428571428569</c:v>
                </c:pt>
                <c:pt idx="28">
                  <c:v>82.571428571428569</c:v>
                </c:pt>
                <c:pt idx="29">
                  <c:v>78.571428571428569</c:v>
                </c:pt>
                <c:pt idx="30">
                  <c:v>90.857142857142861</c:v>
                </c:pt>
                <c:pt idx="31">
                  <c:v>81.142857142857139</c:v>
                </c:pt>
                <c:pt idx="32">
                  <c:v>88.285714285714292</c:v>
                </c:pt>
                <c:pt idx="33">
                  <c:v>88.285714285714292</c:v>
                </c:pt>
                <c:pt idx="34">
                  <c:v>100</c:v>
                </c:pt>
                <c:pt idx="35">
                  <c:v>95.428571428571431</c:v>
                </c:pt>
                <c:pt idx="36">
                  <c:v>89.428571428571431</c:v>
                </c:pt>
                <c:pt idx="37">
                  <c:v>85.428571428571431</c:v>
                </c:pt>
                <c:pt idx="38">
                  <c:v>85.714285714285708</c:v>
                </c:pt>
                <c:pt idx="39">
                  <c:v>83.142857142857139</c:v>
                </c:pt>
                <c:pt idx="40">
                  <c:v>82.571428571428569</c:v>
                </c:pt>
                <c:pt idx="41">
                  <c:v>83.142857142857139</c:v>
                </c:pt>
                <c:pt idx="42">
                  <c:v>68.571428571428569</c:v>
                </c:pt>
                <c:pt idx="43">
                  <c:v>56.857142857142854</c:v>
                </c:pt>
                <c:pt idx="44">
                  <c:v>61.142857142857146</c:v>
                </c:pt>
                <c:pt idx="45">
                  <c:v>56</c:v>
                </c:pt>
                <c:pt idx="46">
                  <c:v>53.142857142857146</c:v>
                </c:pt>
                <c:pt idx="47">
                  <c:v>52.571428571428569</c:v>
                </c:pt>
                <c:pt idx="48">
                  <c:v>42</c:v>
                </c:pt>
                <c:pt idx="49">
                  <c:v>48.857142857142854</c:v>
                </c:pt>
                <c:pt idx="50">
                  <c:v>56.571428571428569</c:v>
                </c:pt>
                <c:pt idx="51">
                  <c:v>40.571428571428569</c:v>
                </c:pt>
                <c:pt idx="52">
                  <c:v>45.428571428571431</c:v>
                </c:pt>
                <c:pt idx="53">
                  <c:v>41.428571428571431</c:v>
                </c:pt>
                <c:pt idx="54">
                  <c:v>36.857142857142854</c:v>
                </c:pt>
                <c:pt idx="55">
                  <c:v>38</c:v>
                </c:pt>
                <c:pt idx="56">
                  <c:v>37.714285714285715</c:v>
                </c:pt>
                <c:pt idx="57">
                  <c:v>35.428571428571431</c:v>
                </c:pt>
                <c:pt idx="58">
                  <c:v>38.285714285714285</c:v>
                </c:pt>
                <c:pt idx="59">
                  <c:v>38</c:v>
                </c:pt>
                <c:pt idx="60">
                  <c:v>37.714285714285715</c:v>
                </c:pt>
                <c:pt idx="61">
                  <c:v>34.285714285714285</c:v>
                </c:pt>
                <c:pt idx="62">
                  <c:v>28</c:v>
                </c:pt>
                <c:pt idx="63">
                  <c:v>37.142857142857146</c:v>
                </c:pt>
                <c:pt idx="64">
                  <c:v>29.714285714285715</c:v>
                </c:pt>
                <c:pt idx="65">
                  <c:v>26.857142857142858</c:v>
                </c:pt>
                <c:pt idx="66">
                  <c:v>32.285714285714285</c:v>
                </c:pt>
                <c:pt idx="67">
                  <c:v>24.285714285714285</c:v>
                </c:pt>
                <c:pt idx="68">
                  <c:v>27.714285714285715</c:v>
                </c:pt>
                <c:pt idx="69">
                  <c:v>26.857142857142858</c:v>
                </c:pt>
                <c:pt idx="70">
                  <c:v>25.714285714285715</c:v>
                </c:pt>
                <c:pt idx="71">
                  <c:v>20.571428571428573</c:v>
                </c:pt>
                <c:pt idx="72">
                  <c:v>23.142857142857142</c:v>
                </c:pt>
                <c:pt idx="73">
                  <c:v>19.714285714285715</c:v>
                </c:pt>
                <c:pt idx="74">
                  <c:v>23.714285714285715</c:v>
                </c:pt>
                <c:pt idx="75">
                  <c:v>20</c:v>
                </c:pt>
                <c:pt idx="76">
                  <c:v>13.142857142857142</c:v>
                </c:pt>
                <c:pt idx="77">
                  <c:v>19.142857142857142</c:v>
                </c:pt>
                <c:pt idx="78">
                  <c:v>17.428571428571427</c:v>
                </c:pt>
                <c:pt idx="79">
                  <c:v>16.857142857142858</c:v>
                </c:pt>
                <c:pt idx="80">
                  <c:v>14.857142857142858</c:v>
                </c:pt>
                <c:pt idx="81">
                  <c:v>12.857142857142858</c:v>
                </c:pt>
                <c:pt idx="82">
                  <c:v>18</c:v>
                </c:pt>
                <c:pt idx="83">
                  <c:v>16</c:v>
                </c:pt>
                <c:pt idx="84">
                  <c:v>13.714285714285714</c:v>
                </c:pt>
                <c:pt idx="85">
                  <c:v>15.428571428571429</c:v>
                </c:pt>
                <c:pt idx="86">
                  <c:v>15.714285714285714</c:v>
                </c:pt>
                <c:pt idx="87">
                  <c:v>11.714285714285714</c:v>
                </c:pt>
                <c:pt idx="88">
                  <c:v>10.857142857142858</c:v>
                </c:pt>
                <c:pt idx="89">
                  <c:v>19.142857142857142</c:v>
                </c:pt>
                <c:pt idx="90">
                  <c:v>15.428571428571429</c:v>
                </c:pt>
                <c:pt idx="91">
                  <c:v>14.857142857142858</c:v>
                </c:pt>
                <c:pt idx="92">
                  <c:v>18</c:v>
                </c:pt>
                <c:pt idx="93">
                  <c:v>18.571428571428573</c:v>
                </c:pt>
                <c:pt idx="94">
                  <c:v>16</c:v>
                </c:pt>
                <c:pt idx="95">
                  <c:v>11.428571428571429</c:v>
                </c:pt>
                <c:pt idx="96">
                  <c:v>14.571428571428571</c:v>
                </c:pt>
                <c:pt idx="97">
                  <c:v>9.7142857142857135</c:v>
                </c:pt>
                <c:pt idx="98">
                  <c:v>9.1428571428571423</c:v>
                </c:pt>
                <c:pt idx="99">
                  <c:v>14.571428571428571</c:v>
                </c:pt>
              </c:numCache>
            </c:numRef>
          </c:yVal>
          <c:smooth val="0"/>
          <c:extLst>
            <c:ext xmlns:c16="http://schemas.microsoft.com/office/drawing/2014/chart" uri="{C3380CC4-5D6E-409C-BE32-E72D297353CC}">
              <c16:uniqueId val="{00000000-141F-49E8-8075-EE11616E233C}"/>
            </c:ext>
          </c:extLst>
        </c:ser>
        <c:ser>
          <c:idx val="1"/>
          <c:order val="1"/>
          <c:tx>
            <c:strRef>
              <c:f>'RTD-PP'!$C$1</c:f>
              <c:strCache>
                <c:ptCount val="1"/>
                <c:pt idx="0">
                  <c:v>Bf</c:v>
                </c:pt>
              </c:strCache>
            </c:strRef>
          </c:tx>
          <c:spPr>
            <a:ln w="22225" cap="rnd">
              <a:solidFill>
                <a:schemeClr val="accent2"/>
              </a:solidFill>
            </a:ln>
            <a:effectLst>
              <a:glow rad="139700">
                <a:schemeClr val="accent2">
                  <a:satMod val="175000"/>
                  <a:alpha val="14000"/>
                </a:schemeClr>
              </a:glow>
            </a:effectLst>
          </c:spPr>
          <c:marker>
            <c:symbol val="none"/>
          </c:marker>
          <c:xVal>
            <c:numRef>
              <c:f>'RTD-PP'!$A$2:$A$101</c:f>
              <c:numCache>
                <c:formatCode>General</c:formatCode>
                <c:ptCount val="100"/>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pt idx="25">
                  <c:v>104</c:v>
                </c:pt>
                <c:pt idx="26">
                  <c:v>108</c:v>
                </c:pt>
                <c:pt idx="27">
                  <c:v>112</c:v>
                </c:pt>
                <c:pt idx="28">
                  <c:v>116</c:v>
                </c:pt>
                <c:pt idx="29">
                  <c:v>120</c:v>
                </c:pt>
                <c:pt idx="30">
                  <c:v>124</c:v>
                </c:pt>
                <c:pt idx="31">
                  <c:v>128</c:v>
                </c:pt>
                <c:pt idx="32">
                  <c:v>132</c:v>
                </c:pt>
                <c:pt idx="33">
                  <c:v>136</c:v>
                </c:pt>
                <c:pt idx="34">
                  <c:v>140</c:v>
                </c:pt>
                <c:pt idx="35">
                  <c:v>144</c:v>
                </c:pt>
                <c:pt idx="36">
                  <c:v>148</c:v>
                </c:pt>
                <c:pt idx="37">
                  <c:v>152</c:v>
                </c:pt>
                <c:pt idx="38">
                  <c:v>156</c:v>
                </c:pt>
                <c:pt idx="39">
                  <c:v>160</c:v>
                </c:pt>
                <c:pt idx="40">
                  <c:v>164</c:v>
                </c:pt>
                <c:pt idx="41">
                  <c:v>168</c:v>
                </c:pt>
                <c:pt idx="42">
                  <c:v>172</c:v>
                </c:pt>
                <c:pt idx="43">
                  <c:v>176</c:v>
                </c:pt>
                <c:pt idx="44">
                  <c:v>180</c:v>
                </c:pt>
                <c:pt idx="45">
                  <c:v>184</c:v>
                </c:pt>
                <c:pt idx="46">
                  <c:v>188</c:v>
                </c:pt>
                <c:pt idx="47">
                  <c:v>192</c:v>
                </c:pt>
                <c:pt idx="48">
                  <c:v>196</c:v>
                </c:pt>
                <c:pt idx="49">
                  <c:v>200</c:v>
                </c:pt>
                <c:pt idx="50">
                  <c:v>204</c:v>
                </c:pt>
                <c:pt idx="51">
                  <c:v>208</c:v>
                </c:pt>
                <c:pt idx="52">
                  <c:v>212</c:v>
                </c:pt>
                <c:pt idx="53">
                  <c:v>216</c:v>
                </c:pt>
                <c:pt idx="54">
                  <c:v>220</c:v>
                </c:pt>
                <c:pt idx="55">
                  <c:v>224</c:v>
                </c:pt>
                <c:pt idx="56">
                  <c:v>228</c:v>
                </c:pt>
                <c:pt idx="57">
                  <c:v>232</c:v>
                </c:pt>
                <c:pt idx="58">
                  <c:v>236</c:v>
                </c:pt>
                <c:pt idx="59">
                  <c:v>240</c:v>
                </c:pt>
                <c:pt idx="60">
                  <c:v>244</c:v>
                </c:pt>
                <c:pt idx="61">
                  <c:v>248</c:v>
                </c:pt>
                <c:pt idx="62">
                  <c:v>252</c:v>
                </c:pt>
                <c:pt idx="63">
                  <c:v>256</c:v>
                </c:pt>
                <c:pt idx="64">
                  <c:v>260</c:v>
                </c:pt>
                <c:pt idx="65">
                  <c:v>264</c:v>
                </c:pt>
                <c:pt idx="66">
                  <c:v>268</c:v>
                </c:pt>
                <c:pt idx="67">
                  <c:v>272</c:v>
                </c:pt>
                <c:pt idx="68">
                  <c:v>276</c:v>
                </c:pt>
                <c:pt idx="69">
                  <c:v>280</c:v>
                </c:pt>
                <c:pt idx="70">
                  <c:v>284</c:v>
                </c:pt>
                <c:pt idx="71">
                  <c:v>288</c:v>
                </c:pt>
                <c:pt idx="72">
                  <c:v>292</c:v>
                </c:pt>
                <c:pt idx="73">
                  <c:v>296</c:v>
                </c:pt>
                <c:pt idx="74">
                  <c:v>300</c:v>
                </c:pt>
                <c:pt idx="75">
                  <c:v>304</c:v>
                </c:pt>
                <c:pt idx="76">
                  <c:v>308</c:v>
                </c:pt>
                <c:pt idx="77">
                  <c:v>312</c:v>
                </c:pt>
                <c:pt idx="78">
                  <c:v>316</c:v>
                </c:pt>
                <c:pt idx="79">
                  <c:v>320</c:v>
                </c:pt>
                <c:pt idx="80">
                  <c:v>324</c:v>
                </c:pt>
                <c:pt idx="81">
                  <c:v>328</c:v>
                </c:pt>
                <c:pt idx="82">
                  <c:v>332</c:v>
                </c:pt>
                <c:pt idx="83">
                  <c:v>336</c:v>
                </c:pt>
                <c:pt idx="84">
                  <c:v>340</c:v>
                </c:pt>
                <c:pt idx="85">
                  <c:v>344</c:v>
                </c:pt>
                <c:pt idx="86">
                  <c:v>348</c:v>
                </c:pt>
                <c:pt idx="87">
                  <c:v>352</c:v>
                </c:pt>
                <c:pt idx="88">
                  <c:v>356</c:v>
                </c:pt>
                <c:pt idx="89">
                  <c:v>360</c:v>
                </c:pt>
                <c:pt idx="90">
                  <c:v>364</c:v>
                </c:pt>
                <c:pt idx="91">
                  <c:v>368</c:v>
                </c:pt>
                <c:pt idx="92">
                  <c:v>372</c:v>
                </c:pt>
                <c:pt idx="93">
                  <c:v>376</c:v>
                </c:pt>
                <c:pt idx="94">
                  <c:v>380</c:v>
                </c:pt>
                <c:pt idx="95">
                  <c:v>384</c:v>
                </c:pt>
                <c:pt idx="96">
                  <c:v>388</c:v>
                </c:pt>
                <c:pt idx="97">
                  <c:v>392</c:v>
                </c:pt>
                <c:pt idx="98">
                  <c:v>396</c:v>
                </c:pt>
                <c:pt idx="99">
                  <c:v>400</c:v>
                </c:pt>
              </c:numCache>
            </c:numRef>
          </c:xVal>
          <c:yVal>
            <c:numRef>
              <c:f>'RTD-PP'!$C$2:$C$101</c:f>
              <c:numCache>
                <c:formatCode>General</c:formatCode>
                <c:ptCount val="100"/>
                <c:pt idx="0">
                  <c:v>0</c:v>
                </c:pt>
                <c:pt idx="1">
                  <c:v>0</c:v>
                </c:pt>
                <c:pt idx="2">
                  <c:v>0</c:v>
                </c:pt>
                <c:pt idx="3">
                  <c:v>0</c:v>
                </c:pt>
                <c:pt idx="4">
                  <c:v>0</c:v>
                </c:pt>
                <c:pt idx="5">
                  <c:v>1.1627906976744187</c:v>
                </c:pt>
                <c:pt idx="6">
                  <c:v>0</c:v>
                </c:pt>
                <c:pt idx="7">
                  <c:v>4.6511627906976747</c:v>
                </c:pt>
                <c:pt idx="8">
                  <c:v>16.279069767441861</c:v>
                </c:pt>
                <c:pt idx="9">
                  <c:v>40.697674418604649</c:v>
                </c:pt>
                <c:pt idx="10">
                  <c:v>38.372093023255815</c:v>
                </c:pt>
                <c:pt idx="11">
                  <c:v>48.837209302325583</c:v>
                </c:pt>
                <c:pt idx="12">
                  <c:v>94.186046511627907</c:v>
                </c:pt>
                <c:pt idx="13">
                  <c:v>93.023255813953483</c:v>
                </c:pt>
                <c:pt idx="14">
                  <c:v>93.023255813953483</c:v>
                </c:pt>
                <c:pt idx="15">
                  <c:v>100</c:v>
                </c:pt>
                <c:pt idx="16">
                  <c:v>83.720930232558146</c:v>
                </c:pt>
                <c:pt idx="17">
                  <c:v>90.697674418604649</c:v>
                </c:pt>
                <c:pt idx="18">
                  <c:v>59.302325581395351</c:v>
                </c:pt>
                <c:pt idx="19">
                  <c:v>65.116279069767444</c:v>
                </c:pt>
                <c:pt idx="20">
                  <c:v>45.348837209302324</c:v>
                </c:pt>
                <c:pt idx="21">
                  <c:v>32.558139534883722</c:v>
                </c:pt>
                <c:pt idx="22">
                  <c:v>36.046511627906973</c:v>
                </c:pt>
                <c:pt idx="23">
                  <c:v>31.395348837209301</c:v>
                </c:pt>
                <c:pt idx="24">
                  <c:v>18.604651162790699</c:v>
                </c:pt>
                <c:pt idx="25">
                  <c:v>19.767441860465116</c:v>
                </c:pt>
                <c:pt idx="26">
                  <c:v>9.3023255813953494</c:v>
                </c:pt>
                <c:pt idx="27">
                  <c:v>18.604651162790699</c:v>
                </c:pt>
                <c:pt idx="28">
                  <c:v>11.627906976744185</c:v>
                </c:pt>
                <c:pt idx="29">
                  <c:v>9.3023255813953494</c:v>
                </c:pt>
                <c:pt idx="30">
                  <c:v>12.790697674418604</c:v>
                </c:pt>
                <c:pt idx="31">
                  <c:v>4.6511627906976747</c:v>
                </c:pt>
                <c:pt idx="32">
                  <c:v>5.8139534883720927</c:v>
                </c:pt>
                <c:pt idx="33">
                  <c:v>2.3255813953488373</c:v>
                </c:pt>
                <c:pt idx="34">
                  <c:v>2.3255813953488373</c:v>
                </c:pt>
                <c:pt idx="35">
                  <c:v>1.1627906976744187</c:v>
                </c:pt>
                <c:pt idx="36">
                  <c:v>1.1627906976744187</c:v>
                </c:pt>
                <c:pt idx="37">
                  <c:v>2.3255813953488373</c:v>
                </c:pt>
                <c:pt idx="38">
                  <c:v>0</c:v>
                </c:pt>
                <c:pt idx="39">
                  <c:v>0</c:v>
                </c:pt>
                <c:pt idx="40">
                  <c:v>0</c:v>
                </c:pt>
                <c:pt idx="41">
                  <c:v>2.3255813953488373</c:v>
                </c:pt>
                <c:pt idx="42">
                  <c:v>3.4883720930232558</c:v>
                </c:pt>
                <c:pt idx="43">
                  <c:v>2.3255813953488373</c:v>
                </c:pt>
                <c:pt idx="44">
                  <c:v>0</c:v>
                </c:pt>
                <c:pt idx="45">
                  <c:v>0</c:v>
                </c:pt>
                <c:pt idx="46">
                  <c:v>0</c:v>
                </c:pt>
                <c:pt idx="47">
                  <c:v>0</c:v>
                </c:pt>
                <c:pt idx="48">
                  <c:v>0</c:v>
                </c:pt>
                <c:pt idx="49">
                  <c:v>0</c:v>
                </c:pt>
                <c:pt idx="50">
                  <c:v>0</c:v>
                </c:pt>
                <c:pt idx="51">
                  <c:v>0</c:v>
                </c:pt>
                <c:pt idx="52">
                  <c:v>1.1627906976744187</c:v>
                </c:pt>
                <c:pt idx="53">
                  <c:v>0</c:v>
                </c:pt>
                <c:pt idx="54">
                  <c:v>0</c:v>
                </c:pt>
                <c:pt idx="55">
                  <c:v>0</c:v>
                </c:pt>
                <c:pt idx="56">
                  <c:v>0</c:v>
                </c:pt>
                <c:pt idx="57">
                  <c:v>1.1627906976744187</c:v>
                </c:pt>
                <c:pt idx="58">
                  <c:v>0</c:v>
                </c:pt>
                <c:pt idx="59">
                  <c:v>1.1627906976744187</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1.1627906976744187</c:v>
                </c:pt>
                <c:pt idx="88">
                  <c:v>0</c:v>
                </c:pt>
                <c:pt idx="89">
                  <c:v>0</c:v>
                </c:pt>
                <c:pt idx="90">
                  <c:v>1.1627906976744187</c:v>
                </c:pt>
                <c:pt idx="91">
                  <c:v>0</c:v>
                </c:pt>
                <c:pt idx="92">
                  <c:v>0</c:v>
                </c:pt>
                <c:pt idx="93">
                  <c:v>0</c:v>
                </c:pt>
                <c:pt idx="94">
                  <c:v>0</c:v>
                </c:pt>
                <c:pt idx="95">
                  <c:v>0</c:v>
                </c:pt>
                <c:pt idx="96">
                  <c:v>1.1627906976744187</c:v>
                </c:pt>
                <c:pt idx="97">
                  <c:v>0</c:v>
                </c:pt>
                <c:pt idx="98">
                  <c:v>0</c:v>
                </c:pt>
                <c:pt idx="99">
                  <c:v>0</c:v>
                </c:pt>
              </c:numCache>
            </c:numRef>
          </c:yVal>
          <c:smooth val="0"/>
          <c:extLst>
            <c:ext xmlns:c16="http://schemas.microsoft.com/office/drawing/2014/chart" uri="{C3380CC4-5D6E-409C-BE32-E72D297353CC}">
              <c16:uniqueId val="{00000001-141F-49E8-8075-EE11616E233C}"/>
            </c:ext>
          </c:extLst>
        </c:ser>
        <c:dLbls>
          <c:showLegendKey val="0"/>
          <c:showVal val="0"/>
          <c:showCatName val="0"/>
          <c:showSerName val="0"/>
          <c:showPercent val="0"/>
          <c:showBubbleSize val="0"/>
        </c:dLbls>
        <c:axId val="508109368"/>
        <c:axId val="508112568"/>
        <c:extLst>
          <c:ext xmlns:c15="http://schemas.microsoft.com/office/drawing/2012/chart" uri="{02D57815-91ED-43cb-92C2-25804820EDAC}">
            <c15:filteredScatterSeries>
              <c15:ser>
                <c:idx val="2"/>
                <c:order val="2"/>
                <c:tx>
                  <c:strRef>
                    <c:extLst>
                      <c:ext uri="{02D57815-91ED-43cb-92C2-25804820EDAC}">
                        <c15:formulaRef>
                          <c15:sqref>'RTD-PP'!$D$1</c15:sqref>
                        </c15:formulaRef>
                      </c:ext>
                    </c:extLst>
                    <c:strCache>
                      <c:ptCount val="1"/>
                      <c:pt idx="0">
                        <c:v>BB</c:v>
                      </c:pt>
                    </c:strCache>
                  </c:strRef>
                </c:tx>
                <c:spPr>
                  <a:ln w="22225" cap="rnd">
                    <a:solidFill>
                      <a:schemeClr val="accent3"/>
                    </a:solidFill>
                  </a:ln>
                  <a:effectLst>
                    <a:glow rad="139700">
                      <a:schemeClr val="accent3">
                        <a:satMod val="175000"/>
                        <a:alpha val="14000"/>
                      </a:schemeClr>
                    </a:glow>
                  </a:effectLst>
                </c:spPr>
                <c:marker>
                  <c:symbol val="none"/>
                </c:marker>
                <c:xVal>
                  <c:numRef>
                    <c:extLst>
                      <c:ext uri="{02D57815-91ED-43cb-92C2-25804820EDAC}">
                        <c15:formulaRef>
                          <c15:sqref>'RTD-PP'!$A$2:$A$101</c15:sqref>
                        </c15:formulaRef>
                      </c:ext>
                    </c:extLst>
                    <c:numCache>
                      <c:formatCode>General</c:formatCode>
                      <c:ptCount val="100"/>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pt idx="25">
                        <c:v>104</c:v>
                      </c:pt>
                      <c:pt idx="26">
                        <c:v>108</c:v>
                      </c:pt>
                      <c:pt idx="27">
                        <c:v>112</c:v>
                      </c:pt>
                      <c:pt idx="28">
                        <c:v>116</c:v>
                      </c:pt>
                      <c:pt idx="29">
                        <c:v>120</c:v>
                      </c:pt>
                      <c:pt idx="30">
                        <c:v>124</c:v>
                      </c:pt>
                      <c:pt idx="31">
                        <c:v>128</c:v>
                      </c:pt>
                      <c:pt idx="32">
                        <c:v>132</c:v>
                      </c:pt>
                      <c:pt idx="33">
                        <c:v>136</c:v>
                      </c:pt>
                      <c:pt idx="34">
                        <c:v>140</c:v>
                      </c:pt>
                      <c:pt idx="35">
                        <c:v>144</c:v>
                      </c:pt>
                      <c:pt idx="36">
                        <c:v>148</c:v>
                      </c:pt>
                      <c:pt idx="37">
                        <c:v>152</c:v>
                      </c:pt>
                      <c:pt idx="38">
                        <c:v>156</c:v>
                      </c:pt>
                      <c:pt idx="39">
                        <c:v>160</c:v>
                      </c:pt>
                      <c:pt idx="40">
                        <c:v>164</c:v>
                      </c:pt>
                      <c:pt idx="41">
                        <c:v>168</c:v>
                      </c:pt>
                      <c:pt idx="42">
                        <c:v>172</c:v>
                      </c:pt>
                      <c:pt idx="43">
                        <c:v>176</c:v>
                      </c:pt>
                      <c:pt idx="44">
                        <c:v>180</c:v>
                      </c:pt>
                      <c:pt idx="45">
                        <c:v>184</c:v>
                      </c:pt>
                      <c:pt idx="46">
                        <c:v>188</c:v>
                      </c:pt>
                      <c:pt idx="47">
                        <c:v>192</c:v>
                      </c:pt>
                      <c:pt idx="48">
                        <c:v>196</c:v>
                      </c:pt>
                      <c:pt idx="49">
                        <c:v>200</c:v>
                      </c:pt>
                      <c:pt idx="50">
                        <c:v>204</c:v>
                      </c:pt>
                      <c:pt idx="51">
                        <c:v>208</c:v>
                      </c:pt>
                      <c:pt idx="52">
                        <c:v>212</c:v>
                      </c:pt>
                      <c:pt idx="53">
                        <c:v>216</c:v>
                      </c:pt>
                      <c:pt idx="54">
                        <c:v>220</c:v>
                      </c:pt>
                      <c:pt idx="55">
                        <c:v>224</c:v>
                      </c:pt>
                      <c:pt idx="56">
                        <c:v>228</c:v>
                      </c:pt>
                      <c:pt idx="57">
                        <c:v>232</c:v>
                      </c:pt>
                      <c:pt idx="58">
                        <c:v>236</c:v>
                      </c:pt>
                      <c:pt idx="59">
                        <c:v>240</c:v>
                      </c:pt>
                      <c:pt idx="60">
                        <c:v>244</c:v>
                      </c:pt>
                      <c:pt idx="61">
                        <c:v>248</c:v>
                      </c:pt>
                      <c:pt idx="62">
                        <c:v>252</c:v>
                      </c:pt>
                      <c:pt idx="63">
                        <c:v>256</c:v>
                      </c:pt>
                      <c:pt idx="64">
                        <c:v>260</c:v>
                      </c:pt>
                      <c:pt idx="65">
                        <c:v>264</c:v>
                      </c:pt>
                      <c:pt idx="66">
                        <c:v>268</c:v>
                      </c:pt>
                      <c:pt idx="67">
                        <c:v>272</c:v>
                      </c:pt>
                      <c:pt idx="68">
                        <c:v>276</c:v>
                      </c:pt>
                      <c:pt idx="69">
                        <c:v>280</c:v>
                      </c:pt>
                      <c:pt idx="70">
                        <c:v>284</c:v>
                      </c:pt>
                      <c:pt idx="71">
                        <c:v>288</c:v>
                      </c:pt>
                      <c:pt idx="72">
                        <c:v>292</c:v>
                      </c:pt>
                      <c:pt idx="73">
                        <c:v>296</c:v>
                      </c:pt>
                      <c:pt idx="74">
                        <c:v>300</c:v>
                      </c:pt>
                      <c:pt idx="75">
                        <c:v>304</c:v>
                      </c:pt>
                      <c:pt idx="76">
                        <c:v>308</c:v>
                      </c:pt>
                      <c:pt idx="77">
                        <c:v>312</c:v>
                      </c:pt>
                      <c:pt idx="78">
                        <c:v>316</c:v>
                      </c:pt>
                      <c:pt idx="79">
                        <c:v>320</c:v>
                      </c:pt>
                      <c:pt idx="80">
                        <c:v>324</c:v>
                      </c:pt>
                      <c:pt idx="81">
                        <c:v>328</c:v>
                      </c:pt>
                      <c:pt idx="82">
                        <c:v>332</c:v>
                      </c:pt>
                      <c:pt idx="83">
                        <c:v>336</c:v>
                      </c:pt>
                      <c:pt idx="84">
                        <c:v>340</c:v>
                      </c:pt>
                      <c:pt idx="85">
                        <c:v>344</c:v>
                      </c:pt>
                      <c:pt idx="86">
                        <c:v>348</c:v>
                      </c:pt>
                      <c:pt idx="87">
                        <c:v>352</c:v>
                      </c:pt>
                      <c:pt idx="88">
                        <c:v>356</c:v>
                      </c:pt>
                      <c:pt idx="89">
                        <c:v>360</c:v>
                      </c:pt>
                      <c:pt idx="90">
                        <c:v>364</c:v>
                      </c:pt>
                      <c:pt idx="91">
                        <c:v>368</c:v>
                      </c:pt>
                      <c:pt idx="92">
                        <c:v>372</c:v>
                      </c:pt>
                      <c:pt idx="93">
                        <c:v>376</c:v>
                      </c:pt>
                      <c:pt idx="94">
                        <c:v>380</c:v>
                      </c:pt>
                      <c:pt idx="95">
                        <c:v>384</c:v>
                      </c:pt>
                      <c:pt idx="96">
                        <c:v>388</c:v>
                      </c:pt>
                      <c:pt idx="97">
                        <c:v>392</c:v>
                      </c:pt>
                      <c:pt idx="98">
                        <c:v>396</c:v>
                      </c:pt>
                      <c:pt idx="99">
                        <c:v>400</c:v>
                      </c:pt>
                    </c:numCache>
                  </c:numRef>
                </c:xVal>
                <c:yVal>
                  <c:numRef>
                    <c:extLst>
                      <c:ext uri="{02D57815-91ED-43cb-92C2-25804820EDAC}">
                        <c15:formulaRef>
                          <c15:sqref>'RTD-PP'!$D$2:$D$101</c15:sqref>
                        </c15:formulaRef>
                      </c:ext>
                    </c:extLst>
                    <c:numCache>
                      <c:formatCode>General</c:formatCode>
                      <c:ptCount val="100"/>
                      <c:pt idx="0">
                        <c:v>0</c:v>
                      </c:pt>
                      <c:pt idx="1">
                        <c:v>0</c:v>
                      </c:pt>
                      <c:pt idx="2">
                        <c:v>0</c:v>
                      </c:pt>
                      <c:pt idx="3">
                        <c:v>0</c:v>
                      </c:pt>
                      <c:pt idx="4">
                        <c:v>0</c:v>
                      </c:pt>
                      <c:pt idx="5">
                        <c:v>0</c:v>
                      </c:pt>
                      <c:pt idx="6">
                        <c:v>0</c:v>
                      </c:pt>
                      <c:pt idx="7">
                        <c:v>0</c:v>
                      </c:pt>
                      <c:pt idx="8">
                        <c:v>0</c:v>
                      </c:pt>
                      <c:pt idx="9">
                        <c:v>0</c:v>
                      </c:pt>
                      <c:pt idx="10">
                        <c:v>1.607717041800643</c:v>
                      </c:pt>
                      <c:pt idx="11">
                        <c:v>1.2861736334405145</c:v>
                      </c:pt>
                      <c:pt idx="12">
                        <c:v>5.4662379421221861</c:v>
                      </c:pt>
                      <c:pt idx="13">
                        <c:v>7.07395498392283</c:v>
                      </c:pt>
                      <c:pt idx="14">
                        <c:v>17.684887459807072</c:v>
                      </c:pt>
                      <c:pt idx="15">
                        <c:v>18.327974276527332</c:v>
                      </c:pt>
                      <c:pt idx="16">
                        <c:v>21.864951768488744</c:v>
                      </c:pt>
                      <c:pt idx="17">
                        <c:v>36.334405144694536</c:v>
                      </c:pt>
                      <c:pt idx="18">
                        <c:v>33.762057877813504</c:v>
                      </c:pt>
                      <c:pt idx="19">
                        <c:v>43.40836012861736</c:v>
                      </c:pt>
                      <c:pt idx="20">
                        <c:v>53.376205787781352</c:v>
                      </c:pt>
                      <c:pt idx="21">
                        <c:v>52.411575562700968</c:v>
                      </c:pt>
                      <c:pt idx="22">
                        <c:v>59.485530546623792</c:v>
                      </c:pt>
                      <c:pt idx="23">
                        <c:v>61.414790996784568</c:v>
                      </c:pt>
                      <c:pt idx="24">
                        <c:v>63.022508038585208</c:v>
                      </c:pt>
                      <c:pt idx="25">
                        <c:v>80.064308681672031</c:v>
                      </c:pt>
                      <c:pt idx="26">
                        <c:v>68.167202572347264</c:v>
                      </c:pt>
                      <c:pt idx="27">
                        <c:v>77.491961414790993</c:v>
                      </c:pt>
                      <c:pt idx="28">
                        <c:v>91.961414790996784</c:v>
                      </c:pt>
                      <c:pt idx="29">
                        <c:v>100</c:v>
                      </c:pt>
                      <c:pt idx="30">
                        <c:v>84.887459807073952</c:v>
                      </c:pt>
                      <c:pt idx="31">
                        <c:v>96.463022508038591</c:v>
                      </c:pt>
                      <c:pt idx="32">
                        <c:v>98.39228295819936</c:v>
                      </c:pt>
                      <c:pt idx="33">
                        <c:v>91.639871382636656</c:v>
                      </c:pt>
                      <c:pt idx="34">
                        <c:v>100</c:v>
                      </c:pt>
                      <c:pt idx="35">
                        <c:v>86.173633440514465</c:v>
                      </c:pt>
                      <c:pt idx="36">
                        <c:v>96.463022508038591</c:v>
                      </c:pt>
                      <c:pt idx="37">
                        <c:v>83.922829581993568</c:v>
                      </c:pt>
                      <c:pt idx="38">
                        <c:v>79.421221864951775</c:v>
                      </c:pt>
                      <c:pt idx="39">
                        <c:v>81.672025723472672</c:v>
                      </c:pt>
                      <c:pt idx="40">
                        <c:v>72.347266881028943</c:v>
                      </c:pt>
                      <c:pt idx="41">
                        <c:v>69.131832797427649</c:v>
                      </c:pt>
                      <c:pt idx="42">
                        <c:v>76.527331189710608</c:v>
                      </c:pt>
                      <c:pt idx="43">
                        <c:v>55.627009646302248</c:v>
                      </c:pt>
                      <c:pt idx="44">
                        <c:v>54.983922829581992</c:v>
                      </c:pt>
                      <c:pt idx="45">
                        <c:v>53.054662379421224</c:v>
                      </c:pt>
                      <c:pt idx="46">
                        <c:v>47.588424437299032</c:v>
                      </c:pt>
                      <c:pt idx="47">
                        <c:v>45.980707395498392</c:v>
                      </c:pt>
                      <c:pt idx="48">
                        <c:v>45.659163987138264</c:v>
                      </c:pt>
                      <c:pt idx="49">
                        <c:v>33.762057877813504</c:v>
                      </c:pt>
                      <c:pt idx="50">
                        <c:v>37.29903536977492</c:v>
                      </c:pt>
                      <c:pt idx="51">
                        <c:v>29.90353697749196</c:v>
                      </c:pt>
                      <c:pt idx="52">
                        <c:v>34.40514469453376</c:v>
                      </c:pt>
                      <c:pt idx="53">
                        <c:v>33.118971061093248</c:v>
                      </c:pt>
                      <c:pt idx="54">
                        <c:v>30.868167202572348</c:v>
                      </c:pt>
                      <c:pt idx="55">
                        <c:v>31.189710610932476</c:v>
                      </c:pt>
                      <c:pt idx="56">
                        <c:v>38.263665594855304</c:v>
                      </c:pt>
                      <c:pt idx="57">
                        <c:v>35.69131832797428</c:v>
                      </c:pt>
                      <c:pt idx="58">
                        <c:v>30.868167202572348</c:v>
                      </c:pt>
                      <c:pt idx="59">
                        <c:v>31.511254019292604</c:v>
                      </c:pt>
                      <c:pt idx="60">
                        <c:v>25.723472668810288</c:v>
                      </c:pt>
                      <c:pt idx="61">
                        <c:v>32.154340836012864</c:v>
                      </c:pt>
                      <c:pt idx="62">
                        <c:v>23.794212218649516</c:v>
                      </c:pt>
                      <c:pt idx="63">
                        <c:v>33.440514469453376</c:v>
                      </c:pt>
                      <c:pt idx="64">
                        <c:v>20.578778135048232</c:v>
                      </c:pt>
                      <c:pt idx="65">
                        <c:v>23.794212218649516</c:v>
                      </c:pt>
                      <c:pt idx="66">
                        <c:v>25.080385852090032</c:v>
                      </c:pt>
                      <c:pt idx="67">
                        <c:v>20.90032154340836</c:v>
                      </c:pt>
                      <c:pt idx="68">
                        <c:v>22.508038585209004</c:v>
                      </c:pt>
                      <c:pt idx="69">
                        <c:v>20.578778135048232</c:v>
                      </c:pt>
                      <c:pt idx="70">
                        <c:v>20.257234726688104</c:v>
                      </c:pt>
                      <c:pt idx="71">
                        <c:v>17.041800643086816</c:v>
                      </c:pt>
                      <c:pt idx="72">
                        <c:v>16.077170418006432</c:v>
                      </c:pt>
                      <c:pt idx="73">
                        <c:v>18.971061093247588</c:v>
                      </c:pt>
                      <c:pt idx="74">
                        <c:v>15.434083601286174</c:v>
                      </c:pt>
                      <c:pt idx="75">
                        <c:v>19.935691318327976</c:v>
                      </c:pt>
                      <c:pt idx="76">
                        <c:v>12.861736334405144</c:v>
                      </c:pt>
                      <c:pt idx="77">
                        <c:v>14.469453376205788</c:v>
                      </c:pt>
                      <c:pt idx="78">
                        <c:v>9.32475884244373</c:v>
                      </c:pt>
                      <c:pt idx="79">
                        <c:v>14.790996784565916</c:v>
                      </c:pt>
                      <c:pt idx="80">
                        <c:v>10.289389067524116</c:v>
                      </c:pt>
                      <c:pt idx="81">
                        <c:v>11.897106109324758</c:v>
                      </c:pt>
                      <c:pt idx="82">
                        <c:v>12.861736334405144</c:v>
                      </c:pt>
                      <c:pt idx="83">
                        <c:v>11.897106109324758</c:v>
                      </c:pt>
                      <c:pt idx="84">
                        <c:v>12.540192926045016</c:v>
                      </c:pt>
                      <c:pt idx="85">
                        <c:v>8.360128617363344</c:v>
                      </c:pt>
                      <c:pt idx="86">
                        <c:v>8.6816720257234721</c:v>
                      </c:pt>
                      <c:pt idx="87">
                        <c:v>9.32475884244373</c:v>
                      </c:pt>
                      <c:pt idx="88">
                        <c:v>10.610932475884244</c:v>
                      </c:pt>
                      <c:pt idx="89">
                        <c:v>13.504823151125402</c:v>
                      </c:pt>
                      <c:pt idx="90">
                        <c:v>13.183279742765274</c:v>
                      </c:pt>
                      <c:pt idx="91">
                        <c:v>9.32475884244373</c:v>
                      </c:pt>
                      <c:pt idx="92">
                        <c:v>9.9678456591639879</c:v>
                      </c:pt>
                      <c:pt idx="93">
                        <c:v>9.6463022508038581</c:v>
                      </c:pt>
                      <c:pt idx="94">
                        <c:v>10.610932475884244</c:v>
                      </c:pt>
                      <c:pt idx="95">
                        <c:v>7.395498392282958</c:v>
                      </c:pt>
                      <c:pt idx="96">
                        <c:v>11.57556270096463</c:v>
                      </c:pt>
                      <c:pt idx="97">
                        <c:v>9.0032154340836019</c:v>
                      </c:pt>
                      <c:pt idx="98">
                        <c:v>10.289389067524116</c:v>
                      </c:pt>
                      <c:pt idx="99">
                        <c:v>9.32475884244373</c:v>
                      </c:pt>
                    </c:numCache>
                  </c:numRef>
                </c:yVal>
                <c:smooth val="0"/>
                <c:extLst>
                  <c:ext xmlns:c16="http://schemas.microsoft.com/office/drawing/2014/chart" uri="{C3380CC4-5D6E-409C-BE32-E72D297353CC}">
                    <c16:uniqueId val="{00000002-141F-49E8-8075-EE11616E233C}"/>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'RTD-PP'!$E$1</c15:sqref>
                        </c15:formulaRef>
                      </c:ext>
                    </c:extLst>
                    <c:strCache>
                      <c:ptCount val="1"/>
                      <c:pt idx="0">
                        <c:v>BB-ToT</c:v>
                      </c:pt>
                    </c:strCache>
                  </c:strRef>
                </c:tx>
                <c:spPr>
                  <a:ln w="22225" cap="rnd">
                    <a:solidFill>
                      <a:schemeClr val="accent4"/>
                    </a:solidFill>
                  </a:ln>
                  <a:effectLst>
                    <a:glow rad="139700">
                      <a:schemeClr val="accent4">
                        <a:satMod val="175000"/>
                        <a:alpha val="14000"/>
                      </a:schemeClr>
                    </a:glow>
                  </a:effectLst>
                </c:spPr>
                <c:marker>
                  <c:symbol val="none"/>
                </c:marker>
                <c:xVal>
                  <c:numRef>
                    <c:extLst xmlns:c15="http://schemas.microsoft.com/office/drawing/2012/chart">
                      <c:ext xmlns:c15="http://schemas.microsoft.com/office/drawing/2012/chart" uri="{02D57815-91ED-43cb-92C2-25804820EDAC}">
                        <c15:formulaRef>
                          <c15:sqref>'RTD-PP'!$A$2:$A$101</c15:sqref>
                        </c15:formulaRef>
                      </c:ext>
                    </c:extLst>
                    <c:numCache>
                      <c:formatCode>General</c:formatCode>
                      <c:ptCount val="100"/>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pt idx="25">
                        <c:v>104</c:v>
                      </c:pt>
                      <c:pt idx="26">
                        <c:v>108</c:v>
                      </c:pt>
                      <c:pt idx="27">
                        <c:v>112</c:v>
                      </c:pt>
                      <c:pt idx="28">
                        <c:v>116</c:v>
                      </c:pt>
                      <c:pt idx="29">
                        <c:v>120</c:v>
                      </c:pt>
                      <c:pt idx="30">
                        <c:v>124</c:v>
                      </c:pt>
                      <c:pt idx="31">
                        <c:v>128</c:v>
                      </c:pt>
                      <c:pt idx="32">
                        <c:v>132</c:v>
                      </c:pt>
                      <c:pt idx="33">
                        <c:v>136</c:v>
                      </c:pt>
                      <c:pt idx="34">
                        <c:v>140</c:v>
                      </c:pt>
                      <c:pt idx="35">
                        <c:v>144</c:v>
                      </c:pt>
                      <c:pt idx="36">
                        <c:v>148</c:v>
                      </c:pt>
                      <c:pt idx="37">
                        <c:v>152</c:v>
                      </c:pt>
                      <c:pt idx="38">
                        <c:v>156</c:v>
                      </c:pt>
                      <c:pt idx="39">
                        <c:v>160</c:v>
                      </c:pt>
                      <c:pt idx="40">
                        <c:v>164</c:v>
                      </c:pt>
                      <c:pt idx="41">
                        <c:v>168</c:v>
                      </c:pt>
                      <c:pt idx="42">
                        <c:v>172</c:v>
                      </c:pt>
                      <c:pt idx="43">
                        <c:v>176</c:v>
                      </c:pt>
                      <c:pt idx="44">
                        <c:v>180</c:v>
                      </c:pt>
                      <c:pt idx="45">
                        <c:v>184</c:v>
                      </c:pt>
                      <c:pt idx="46">
                        <c:v>188</c:v>
                      </c:pt>
                      <c:pt idx="47">
                        <c:v>192</c:v>
                      </c:pt>
                      <c:pt idx="48">
                        <c:v>196</c:v>
                      </c:pt>
                      <c:pt idx="49">
                        <c:v>200</c:v>
                      </c:pt>
                      <c:pt idx="50">
                        <c:v>204</c:v>
                      </c:pt>
                      <c:pt idx="51">
                        <c:v>208</c:v>
                      </c:pt>
                      <c:pt idx="52">
                        <c:v>212</c:v>
                      </c:pt>
                      <c:pt idx="53">
                        <c:v>216</c:v>
                      </c:pt>
                      <c:pt idx="54">
                        <c:v>220</c:v>
                      </c:pt>
                      <c:pt idx="55">
                        <c:v>224</c:v>
                      </c:pt>
                      <c:pt idx="56">
                        <c:v>228</c:v>
                      </c:pt>
                      <c:pt idx="57">
                        <c:v>232</c:v>
                      </c:pt>
                      <c:pt idx="58">
                        <c:v>236</c:v>
                      </c:pt>
                      <c:pt idx="59">
                        <c:v>240</c:v>
                      </c:pt>
                      <c:pt idx="60">
                        <c:v>244</c:v>
                      </c:pt>
                      <c:pt idx="61">
                        <c:v>248</c:v>
                      </c:pt>
                      <c:pt idx="62">
                        <c:v>252</c:v>
                      </c:pt>
                      <c:pt idx="63">
                        <c:v>256</c:v>
                      </c:pt>
                      <c:pt idx="64">
                        <c:v>260</c:v>
                      </c:pt>
                      <c:pt idx="65">
                        <c:v>264</c:v>
                      </c:pt>
                      <c:pt idx="66">
                        <c:v>268</c:v>
                      </c:pt>
                      <c:pt idx="67">
                        <c:v>272</c:v>
                      </c:pt>
                      <c:pt idx="68">
                        <c:v>276</c:v>
                      </c:pt>
                      <c:pt idx="69">
                        <c:v>280</c:v>
                      </c:pt>
                      <c:pt idx="70">
                        <c:v>284</c:v>
                      </c:pt>
                      <c:pt idx="71">
                        <c:v>288</c:v>
                      </c:pt>
                      <c:pt idx="72">
                        <c:v>292</c:v>
                      </c:pt>
                      <c:pt idx="73">
                        <c:v>296</c:v>
                      </c:pt>
                      <c:pt idx="74">
                        <c:v>300</c:v>
                      </c:pt>
                      <c:pt idx="75">
                        <c:v>304</c:v>
                      </c:pt>
                      <c:pt idx="76">
                        <c:v>308</c:v>
                      </c:pt>
                      <c:pt idx="77">
                        <c:v>312</c:v>
                      </c:pt>
                      <c:pt idx="78">
                        <c:v>316</c:v>
                      </c:pt>
                      <c:pt idx="79">
                        <c:v>320</c:v>
                      </c:pt>
                      <c:pt idx="80">
                        <c:v>324</c:v>
                      </c:pt>
                      <c:pt idx="81">
                        <c:v>328</c:v>
                      </c:pt>
                      <c:pt idx="82">
                        <c:v>332</c:v>
                      </c:pt>
                      <c:pt idx="83">
                        <c:v>336</c:v>
                      </c:pt>
                      <c:pt idx="84">
                        <c:v>340</c:v>
                      </c:pt>
                      <c:pt idx="85">
                        <c:v>344</c:v>
                      </c:pt>
                      <c:pt idx="86">
                        <c:v>348</c:v>
                      </c:pt>
                      <c:pt idx="87">
                        <c:v>352</c:v>
                      </c:pt>
                      <c:pt idx="88">
                        <c:v>356</c:v>
                      </c:pt>
                      <c:pt idx="89">
                        <c:v>360</c:v>
                      </c:pt>
                      <c:pt idx="90">
                        <c:v>364</c:v>
                      </c:pt>
                      <c:pt idx="91">
                        <c:v>368</c:v>
                      </c:pt>
                      <c:pt idx="92">
                        <c:v>372</c:v>
                      </c:pt>
                      <c:pt idx="93">
                        <c:v>376</c:v>
                      </c:pt>
                      <c:pt idx="94">
                        <c:v>380</c:v>
                      </c:pt>
                      <c:pt idx="95">
                        <c:v>384</c:v>
                      </c:pt>
                      <c:pt idx="96">
                        <c:v>388</c:v>
                      </c:pt>
                      <c:pt idx="97">
                        <c:v>392</c:v>
                      </c:pt>
                      <c:pt idx="98">
                        <c:v>396</c:v>
                      </c:pt>
                      <c:pt idx="99">
                        <c:v>400</c:v>
                      </c:pt>
                    </c:numCache>
                  </c:numRef>
                </c:xVal>
                <c:yVal>
                  <c:numRef>
                    <c:extLst xmlns:c15="http://schemas.microsoft.com/office/drawing/2012/chart">
                      <c:ext xmlns:c15="http://schemas.microsoft.com/office/drawing/2012/chart" uri="{02D57815-91ED-43cb-92C2-25804820EDAC}">
                        <c15:formulaRef>
                          <c15:sqref>'RTD-PP'!$E$2:$E$101</c15:sqref>
                        </c15:formulaRef>
                      </c:ext>
                    </c:extLst>
                    <c:numCache>
                      <c:formatCode>General</c:formatCode>
                      <c:ptCount val="100"/>
                      <c:pt idx="0">
                        <c:v>0</c:v>
                      </c:pt>
                      <c:pt idx="1">
                        <c:v>0</c:v>
                      </c:pt>
                      <c:pt idx="2">
                        <c:v>0</c:v>
                      </c:pt>
                      <c:pt idx="3">
                        <c:v>0</c:v>
                      </c:pt>
                      <c:pt idx="4">
                        <c:v>0</c:v>
                      </c:pt>
                      <c:pt idx="5">
                        <c:v>0</c:v>
                      </c:pt>
                      <c:pt idx="6">
                        <c:v>0</c:v>
                      </c:pt>
                      <c:pt idx="7">
                        <c:v>0</c:v>
                      </c:pt>
                      <c:pt idx="8">
                        <c:v>0.59171597633136097</c:v>
                      </c:pt>
                      <c:pt idx="9">
                        <c:v>0.59171597633136097</c:v>
                      </c:pt>
                      <c:pt idx="10">
                        <c:v>0.59171597633136097</c:v>
                      </c:pt>
                      <c:pt idx="11">
                        <c:v>3.5502958579881656</c:v>
                      </c:pt>
                      <c:pt idx="12">
                        <c:v>6.5088757396449708</c:v>
                      </c:pt>
                      <c:pt idx="13">
                        <c:v>9.4674556213017755</c:v>
                      </c:pt>
                      <c:pt idx="14">
                        <c:v>17.751479289940828</c:v>
                      </c:pt>
                      <c:pt idx="15">
                        <c:v>22.485207100591715</c:v>
                      </c:pt>
                      <c:pt idx="16">
                        <c:v>30.76923076923077</c:v>
                      </c:pt>
                      <c:pt idx="17">
                        <c:v>34.911242603550299</c:v>
                      </c:pt>
                      <c:pt idx="18">
                        <c:v>35.502958579881657</c:v>
                      </c:pt>
                      <c:pt idx="19">
                        <c:v>49.112426035502956</c:v>
                      </c:pt>
                      <c:pt idx="20">
                        <c:v>58.579881656804737</c:v>
                      </c:pt>
                      <c:pt idx="21">
                        <c:v>50.295857988165679</c:v>
                      </c:pt>
                      <c:pt idx="22">
                        <c:v>52.662721893491124</c:v>
                      </c:pt>
                      <c:pt idx="23">
                        <c:v>68.639053254437869</c:v>
                      </c:pt>
                      <c:pt idx="24">
                        <c:v>65.088757396449708</c:v>
                      </c:pt>
                      <c:pt idx="25">
                        <c:v>72.189349112426029</c:v>
                      </c:pt>
                      <c:pt idx="26">
                        <c:v>87.573964497041416</c:v>
                      </c:pt>
                      <c:pt idx="27">
                        <c:v>81.065088757396452</c:v>
                      </c:pt>
                      <c:pt idx="28">
                        <c:v>76.92307692307692</c:v>
                      </c:pt>
                      <c:pt idx="29">
                        <c:v>86.390532544378701</c:v>
                      </c:pt>
                      <c:pt idx="30">
                        <c:v>83.431952662721898</c:v>
                      </c:pt>
                      <c:pt idx="31">
                        <c:v>84.615384615384613</c:v>
                      </c:pt>
                      <c:pt idx="32">
                        <c:v>85.207100591715971</c:v>
                      </c:pt>
                      <c:pt idx="33">
                        <c:v>92.307692307692307</c:v>
                      </c:pt>
                      <c:pt idx="34">
                        <c:v>100</c:v>
                      </c:pt>
                      <c:pt idx="35">
                        <c:v>75.739644970414204</c:v>
                      </c:pt>
                      <c:pt idx="36">
                        <c:v>76.331360946745562</c:v>
                      </c:pt>
                      <c:pt idx="37">
                        <c:v>84.615384615384613</c:v>
                      </c:pt>
                      <c:pt idx="38">
                        <c:v>73.964497041420117</c:v>
                      </c:pt>
                      <c:pt idx="39">
                        <c:v>81.065088757396452</c:v>
                      </c:pt>
                      <c:pt idx="40">
                        <c:v>65.680473372781066</c:v>
                      </c:pt>
                      <c:pt idx="41">
                        <c:v>56.213017751479292</c:v>
                      </c:pt>
                      <c:pt idx="42">
                        <c:v>72.781065088757401</c:v>
                      </c:pt>
                      <c:pt idx="43">
                        <c:v>50.295857988165679</c:v>
                      </c:pt>
                      <c:pt idx="44">
                        <c:v>58.579881656804737</c:v>
                      </c:pt>
                      <c:pt idx="45">
                        <c:v>52.662721893491124</c:v>
                      </c:pt>
                      <c:pt idx="46">
                        <c:v>42.603550295857985</c:v>
                      </c:pt>
                      <c:pt idx="47">
                        <c:v>36.68639053254438</c:v>
                      </c:pt>
                      <c:pt idx="48">
                        <c:v>37.869822485207102</c:v>
                      </c:pt>
                      <c:pt idx="49">
                        <c:v>34.319526627218934</c:v>
                      </c:pt>
                      <c:pt idx="50">
                        <c:v>36.68639053254438</c:v>
                      </c:pt>
                      <c:pt idx="51">
                        <c:v>28.402366863905325</c:v>
                      </c:pt>
                      <c:pt idx="52">
                        <c:v>28.994082840236686</c:v>
                      </c:pt>
                      <c:pt idx="53">
                        <c:v>27.810650887573964</c:v>
                      </c:pt>
                      <c:pt idx="54">
                        <c:v>30.76923076923077</c:v>
                      </c:pt>
                      <c:pt idx="55">
                        <c:v>25.443786982248522</c:v>
                      </c:pt>
                      <c:pt idx="56">
                        <c:v>35.502958579881657</c:v>
                      </c:pt>
                      <c:pt idx="57">
                        <c:v>28.994082840236686</c:v>
                      </c:pt>
                      <c:pt idx="58">
                        <c:v>23.076923076923077</c:v>
                      </c:pt>
                      <c:pt idx="59">
                        <c:v>22.485207100591715</c:v>
                      </c:pt>
                      <c:pt idx="60">
                        <c:v>28.402366863905325</c:v>
                      </c:pt>
                      <c:pt idx="61">
                        <c:v>28.994082840236686</c:v>
                      </c:pt>
                      <c:pt idx="62">
                        <c:v>23.076923076923077</c:v>
                      </c:pt>
                      <c:pt idx="63">
                        <c:v>30.76923076923077</c:v>
                      </c:pt>
                      <c:pt idx="64">
                        <c:v>26.627218934911241</c:v>
                      </c:pt>
                      <c:pt idx="65">
                        <c:v>14.201183431952662</c:v>
                      </c:pt>
                      <c:pt idx="66">
                        <c:v>23.076923076923077</c:v>
                      </c:pt>
                      <c:pt idx="67">
                        <c:v>15.384615384615385</c:v>
                      </c:pt>
                      <c:pt idx="68">
                        <c:v>22.485207100591715</c:v>
                      </c:pt>
                      <c:pt idx="69">
                        <c:v>21.301775147928993</c:v>
                      </c:pt>
                      <c:pt idx="70">
                        <c:v>17.159763313609467</c:v>
                      </c:pt>
                      <c:pt idx="71">
                        <c:v>25.443786982248522</c:v>
                      </c:pt>
                      <c:pt idx="72">
                        <c:v>18.34319526627219</c:v>
                      </c:pt>
                      <c:pt idx="73">
                        <c:v>12.42603550295858</c:v>
                      </c:pt>
                      <c:pt idx="74">
                        <c:v>13.609467455621301</c:v>
                      </c:pt>
                      <c:pt idx="75">
                        <c:v>14.792899408284024</c:v>
                      </c:pt>
                      <c:pt idx="76">
                        <c:v>13.609467455621301</c:v>
                      </c:pt>
                      <c:pt idx="77">
                        <c:v>13.017751479289942</c:v>
                      </c:pt>
                      <c:pt idx="78">
                        <c:v>17.159763313609467</c:v>
                      </c:pt>
                      <c:pt idx="79">
                        <c:v>8.8757396449704142</c:v>
                      </c:pt>
                      <c:pt idx="80">
                        <c:v>10.059171597633137</c:v>
                      </c:pt>
                      <c:pt idx="81">
                        <c:v>9.4674556213017755</c:v>
                      </c:pt>
                      <c:pt idx="82">
                        <c:v>12.42603550295858</c:v>
                      </c:pt>
                      <c:pt idx="83">
                        <c:v>11.242603550295858</c:v>
                      </c:pt>
                      <c:pt idx="84">
                        <c:v>10.650887573964496</c:v>
                      </c:pt>
                      <c:pt idx="85">
                        <c:v>8.2840236686390529</c:v>
                      </c:pt>
                      <c:pt idx="86">
                        <c:v>7.6923076923076925</c:v>
                      </c:pt>
                      <c:pt idx="87">
                        <c:v>7.1005917159763312</c:v>
                      </c:pt>
                      <c:pt idx="88">
                        <c:v>11.834319526627219</c:v>
                      </c:pt>
                      <c:pt idx="89">
                        <c:v>10.650887573964496</c:v>
                      </c:pt>
                      <c:pt idx="90">
                        <c:v>10.650887573964496</c:v>
                      </c:pt>
                      <c:pt idx="91">
                        <c:v>13.609467455621301</c:v>
                      </c:pt>
                      <c:pt idx="92">
                        <c:v>10.059171597633137</c:v>
                      </c:pt>
                      <c:pt idx="93">
                        <c:v>8.2840236686390529</c:v>
                      </c:pt>
                      <c:pt idx="94">
                        <c:v>8.2840236686390529</c:v>
                      </c:pt>
                      <c:pt idx="95">
                        <c:v>5.9171597633136095</c:v>
                      </c:pt>
                      <c:pt idx="96">
                        <c:v>8.2840236686390529</c:v>
                      </c:pt>
                      <c:pt idx="97">
                        <c:v>8.2840236686390529</c:v>
                      </c:pt>
                      <c:pt idx="98">
                        <c:v>10.650887573964496</c:v>
                      </c:pt>
                      <c:pt idx="99">
                        <c:v>7.1005917159763312</c:v>
                      </c:pt>
                    </c:numCache>
                  </c:numRef>
                </c:yVal>
                <c:smooth val="0"/>
                <c:extLst xmlns:c15="http://schemas.microsoft.com/office/drawing/2012/chart">
                  <c:ext xmlns:c16="http://schemas.microsoft.com/office/drawing/2014/chart" uri="{C3380CC4-5D6E-409C-BE32-E72D297353CC}">
                    <c16:uniqueId val="{00000003-141F-49E8-8075-EE11616E233C}"/>
                  </c:ext>
                </c:extLst>
              </c15:ser>
            </c15:filteredScatterSeries>
          </c:ext>
        </c:extLst>
      </c:scatterChart>
      <c:valAx>
        <c:axId val="508109368"/>
        <c:scaling>
          <c:orientation val="minMax"/>
          <c:max val="400"/>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it-IT"/>
                  <a:t>Integrated charge [nV*s]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it-IT"/>
          </a:p>
        </c:txPr>
        <c:crossAx val="508112568"/>
        <c:crosses val="autoZero"/>
        <c:crossBetween val="midCat"/>
        <c:majorUnit val="50"/>
      </c:valAx>
      <c:valAx>
        <c:axId val="508112568"/>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it-IT"/>
                  <a:t>Events Normalized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it-IT"/>
          </a:p>
        </c:txPr>
        <c:crossAx val="50810936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it-IT"/>
              <a:t>CTR - RT100</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it-IT"/>
        </a:p>
      </c:txPr>
    </c:title>
    <c:autoTitleDeleted val="0"/>
    <c:plotArea>
      <c:layout/>
      <c:scatterChart>
        <c:scatterStyle val="lineMarker"/>
        <c:varyColors val="0"/>
        <c:ser>
          <c:idx val="0"/>
          <c:order val="0"/>
          <c:tx>
            <c:strRef>
              <c:f>CTR!$B$1</c:f>
              <c:strCache>
                <c:ptCount val="1"/>
                <c:pt idx="0">
                  <c:v>Bg</c:v>
                </c:pt>
              </c:strCache>
            </c:strRef>
          </c:tx>
          <c:spPr>
            <a:ln w="22225" cap="rnd">
              <a:solidFill>
                <a:schemeClr val="accent1"/>
              </a:solidFill>
            </a:ln>
            <a:effectLst>
              <a:glow rad="139700">
                <a:schemeClr val="accent1">
                  <a:satMod val="175000"/>
                  <a:alpha val="14000"/>
                </a:schemeClr>
              </a:glow>
            </a:effectLst>
          </c:spPr>
          <c:marker>
            <c:symbol val="none"/>
          </c:marker>
          <c:xVal>
            <c:numRef>
              <c:f>CTR!$A$2:$A$101</c:f>
              <c:numCache>
                <c:formatCode>General</c:formatCode>
                <c:ptCount val="10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numCache>
            </c:numRef>
          </c:xVal>
          <c:yVal>
            <c:numRef>
              <c:f>CTR!$B$2:$B$101</c:f>
              <c:numCache>
                <c:formatCode>General</c:formatCode>
                <c:ptCount val="100"/>
                <c:pt idx="0">
                  <c:v>1.4492753623188406</c:v>
                </c:pt>
                <c:pt idx="1">
                  <c:v>0</c:v>
                </c:pt>
                <c:pt idx="2">
                  <c:v>0</c:v>
                </c:pt>
                <c:pt idx="3">
                  <c:v>0</c:v>
                </c:pt>
                <c:pt idx="4">
                  <c:v>0</c:v>
                </c:pt>
                <c:pt idx="5">
                  <c:v>0</c:v>
                </c:pt>
                <c:pt idx="6">
                  <c:v>0</c:v>
                </c:pt>
                <c:pt idx="7">
                  <c:v>0</c:v>
                </c:pt>
                <c:pt idx="8">
                  <c:v>0.48309178743961351</c:v>
                </c:pt>
                <c:pt idx="9">
                  <c:v>0.96618357487922701</c:v>
                </c:pt>
                <c:pt idx="10">
                  <c:v>1.4492753623188406</c:v>
                </c:pt>
                <c:pt idx="11">
                  <c:v>0.48309178743961351</c:v>
                </c:pt>
                <c:pt idx="12">
                  <c:v>0.48309178743961351</c:v>
                </c:pt>
                <c:pt idx="13">
                  <c:v>1.932367149758454</c:v>
                </c:pt>
                <c:pt idx="14">
                  <c:v>0.48309178743961351</c:v>
                </c:pt>
                <c:pt idx="15">
                  <c:v>1.4492753623188406</c:v>
                </c:pt>
                <c:pt idx="16">
                  <c:v>0.96618357487922701</c:v>
                </c:pt>
                <c:pt idx="17">
                  <c:v>0.96618357487922701</c:v>
                </c:pt>
                <c:pt idx="18">
                  <c:v>0.48309178743961351</c:v>
                </c:pt>
                <c:pt idx="19">
                  <c:v>1.4492753623188406</c:v>
                </c:pt>
                <c:pt idx="20">
                  <c:v>0</c:v>
                </c:pt>
                <c:pt idx="21">
                  <c:v>0.48309178743961351</c:v>
                </c:pt>
                <c:pt idx="22">
                  <c:v>0.48309178743961351</c:v>
                </c:pt>
                <c:pt idx="23">
                  <c:v>2.8985507246376812</c:v>
                </c:pt>
                <c:pt idx="24">
                  <c:v>3.3816425120772946</c:v>
                </c:pt>
                <c:pt idx="25">
                  <c:v>1.932367149758454</c:v>
                </c:pt>
                <c:pt idx="26">
                  <c:v>5.3140096618357484</c:v>
                </c:pt>
                <c:pt idx="27">
                  <c:v>6.7632850241545892</c:v>
                </c:pt>
                <c:pt idx="28">
                  <c:v>4.8309178743961354</c:v>
                </c:pt>
                <c:pt idx="29">
                  <c:v>12.560386473429952</c:v>
                </c:pt>
                <c:pt idx="30">
                  <c:v>14.009661835748792</c:v>
                </c:pt>
                <c:pt idx="31">
                  <c:v>16.908212560386474</c:v>
                </c:pt>
                <c:pt idx="32">
                  <c:v>24.154589371980677</c:v>
                </c:pt>
                <c:pt idx="33">
                  <c:v>28.502415458937197</c:v>
                </c:pt>
                <c:pt idx="34">
                  <c:v>30.917874396135264</c:v>
                </c:pt>
                <c:pt idx="35">
                  <c:v>39.613526570048307</c:v>
                </c:pt>
                <c:pt idx="36">
                  <c:v>56.521739130434781</c:v>
                </c:pt>
                <c:pt idx="37">
                  <c:v>54.589371980676326</c:v>
                </c:pt>
                <c:pt idx="38">
                  <c:v>68.115942028985501</c:v>
                </c:pt>
                <c:pt idx="39">
                  <c:v>71.980676328502412</c:v>
                </c:pt>
                <c:pt idx="40">
                  <c:v>81.642512077294683</c:v>
                </c:pt>
                <c:pt idx="41">
                  <c:v>92.270531400966178</c:v>
                </c:pt>
                <c:pt idx="42">
                  <c:v>92.753623188405797</c:v>
                </c:pt>
                <c:pt idx="43">
                  <c:v>95.652173913043484</c:v>
                </c:pt>
                <c:pt idx="44">
                  <c:v>88.888888888888886</c:v>
                </c:pt>
                <c:pt idx="45">
                  <c:v>81.159420289855078</c:v>
                </c:pt>
                <c:pt idx="46">
                  <c:v>100</c:v>
                </c:pt>
                <c:pt idx="47">
                  <c:v>81.159420289855078</c:v>
                </c:pt>
                <c:pt idx="48">
                  <c:v>76.811594202898547</c:v>
                </c:pt>
                <c:pt idx="49">
                  <c:v>68.59903381642512</c:v>
                </c:pt>
                <c:pt idx="50">
                  <c:v>58.937198067632849</c:v>
                </c:pt>
                <c:pt idx="51">
                  <c:v>47.342995169082123</c:v>
                </c:pt>
                <c:pt idx="52">
                  <c:v>51.690821256038646</c:v>
                </c:pt>
                <c:pt idx="53">
                  <c:v>41.062801932367151</c:v>
                </c:pt>
                <c:pt idx="54">
                  <c:v>43.961352657004831</c:v>
                </c:pt>
                <c:pt idx="55">
                  <c:v>39.130434782608695</c:v>
                </c:pt>
                <c:pt idx="56">
                  <c:v>29.468599033816425</c:v>
                </c:pt>
                <c:pt idx="57">
                  <c:v>35.748792270531403</c:v>
                </c:pt>
                <c:pt idx="58">
                  <c:v>31.884057971014492</c:v>
                </c:pt>
                <c:pt idx="59">
                  <c:v>32.367149758454104</c:v>
                </c:pt>
                <c:pt idx="60">
                  <c:v>29.95169082125604</c:v>
                </c:pt>
                <c:pt idx="61">
                  <c:v>28.985507246376812</c:v>
                </c:pt>
                <c:pt idx="62">
                  <c:v>30.917874396135264</c:v>
                </c:pt>
                <c:pt idx="63">
                  <c:v>25.120772946859905</c:v>
                </c:pt>
                <c:pt idx="64">
                  <c:v>23.671497584541061</c:v>
                </c:pt>
                <c:pt idx="65">
                  <c:v>19.806763285024154</c:v>
                </c:pt>
                <c:pt idx="66">
                  <c:v>20.289855072463769</c:v>
                </c:pt>
                <c:pt idx="67">
                  <c:v>20.289855072463769</c:v>
                </c:pt>
                <c:pt idx="68">
                  <c:v>15.942028985507246</c:v>
                </c:pt>
                <c:pt idx="69">
                  <c:v>18.840579710144926</c:v>
                </c:pt>
                <c:pt idx="70">
                  <c:v>18.840579710144926</c:v>
                </c:pt>
                <c:pt idx="71">
                  <c:v>15.942028985507246</c:v>
                </c:pt>
                <c:pt idx="72">
                  <c:v>19.806763285024154</c:v>
                </c:pt>
                <c:pt idx="73">
                  <c:v>19.806763285024154</c:v>
                </c:pt>
                <c:pt idx="74">
                  <c:v>14.492753623188406</c:v>
                </c:pt>
                <c:pt idx="75">
                  <c:v>15.458937198067632</c:v>
                </c:pt>
                <c:pt idx="76">
                  <c:v>12.560386473429952</c:v>
                </c:pt>
                <c:pt idx="77">
                  <c:v>14.009661835748792</c:v>
                </c:pt>
                <c:pt idx="78">
                  <c:v>12.560386473429952</c:v>
                </c:pt>
                <c:pt idx="79">
                  <c:v>14.009661835748792</c:v>
                </c:pt>
                <c:pt idx="80">
                  <c:v>19.806763285024154</c:v>
                </c:pt>
                <c:pt idx="81">
                  <c:v>9.1787439613526569</c:v>
                </c:pt>
                <c:pt idx="82">
                  <c:v>15.458937198067632</c:v>
                </c:pt>
                <c:pt idx="83">
                  <c:v>14.492753623188406</c:v>
                </c:pt>
                <c:pt idx="84">
                  <c:v>11.111111111111111</c:v>
                </c:pt>
                <c:pt idx="85">
                  <c:v>14.97584541062802</c:v>
                </c:pt>
                <c:pt idx="86">
                  <c:v>13.043478260869565</c:v>
                </c:pt>
                <c:pt idx="87">
                  <c:v>12.560386473429952</c:v>
                </c:pt>
                <c:pt idx="88">
                  <c:v>10.144927536231885</c:v>
                </c:pt>
                <c:pt idx="89">
                  <c:v>10.628019323671497</c:v>
                </c:pt>
                <c:pt idx="90">
                  <c:v>8.695652173913043</c:v>
                </c:pt>
                <c:pt idx="91">
                  <c:v>15.942028985507246</c:v>
                </c:pt>
                <c:pt idx="92">
                  <c:v>9.1787439613526569</c:v>
                </c:pt>
                <c:pt idx="93">
                  <c:v>10.628019323671497</c:v>
                </c:pt>
                <c:pt idx="94">
                  <c:v>9.6618357487922708</c:v>
                </c:pt>
                <c:pt idx="95">
                  <c:v>9.1787439613526569</c:v>
                </c:pt>
                <c:pt idx="96">
                  <c:v>8.695652173913043</c:v>
                </c:pt>
                <c:pt idx="97">
                  <c:v>6.7632850241545892</c:v>
                </c:pt>
                <c:pt idx="98">
                  <c:v>10.144927536231885</c:v>
                </c:pt>
                <c:pt idx="99">
                  <c:v>10.628019323671497</c:v>
                </c:pt>
              </c:numCache>
            </c:numRef>
          </c:yVal>
          <c:smooth val="0"/>
          <c:extLst>
            <c:ext xmlns:c16="http://schemas.microsoft.com/office/drawing/2014/chart" uri="{C3380CC4-5D6E-409C-BE32-E72D297353CC}">
              <c16:uniqueId val="{00000000-E78C-425F-AE59-B2F1CF6C2652}"/>
            </c:ext>
          </c:extLst>
        </c:ser>
        <c:ser>
          <c:idx val="1"/>
          <c:order val="1"/>
          <c:tx>
            <c:strRef>
              <c:f>CTR!$C$1</c:f>
              <c:strCache>
                <c:ptCount val="1"/>
                <c:pt idx="0">
                  <c:v>Bf</c:v>
                </c:pt>
              </c:strCache>
            </c:strRef>
          </c:tx>
          <c:spPr>
            <a:ln w="22225" cap="rnd">
              <a:solidFill>
                <a:schemeClr val="accent2"/>
              </a:solidFill>
            </a:ln>
            <a:effectLst>
              <a:glow rad="139700">
                <a:schemeClr val="accent2">
                  <a:satMod val="175000"/>
                  <a:alpha val="14000"/>
                </a:schemeClr>
              </a:glow>
            </a:effectLst>
          </c:spPr>
          <c:marker>
            <c:symbol val="none"/>
          </c:marker>
          <c:xVal>
            <c:numRef>
              <c:f>CTR!$A$2:$A$101</c:f>
              <c:numCache>
                <c:formatCode>General</c:formatCode>
                <c:ptCount val="10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numCache>
            </c:numRef>
          </c:xVal>
          <c:yVal>
            <c:numRef>
              <c:f>CTR!$C$2:$C$101</c:f>
              <c:numCache>
                <c:formatCode>General</c:formatCode>
                <c:ptCount val="100"/>
                <c:pt idx="0">
                  <c:v>0</c:v>
                </c:pt>
                <c:pt idx="1">
                  <c:v>0</c:v>
                </c:pt>
                <c:pt idx="2">
                  <c:v>0</c:v>
                </c:pt>
                <c:pt idx="3">
                  <c:v>0.352112676056338</c:v>
                </c:pt>
                <c:pt idx="4">
                  <c:v>0</c:v>
                </c:pt>
                <c:pt idx="5">
                  <c:v>0</c:v>
                </c:pt>
                <c:pt idx="6">
                  <c:v>0</c:v>
                </c:pt>
                <c:pt idx="7">
                  <c:v>0</c:v>
                </c:pt>
                <c:pt idx="8">
                  <c:v>0</c:v>
                </c:pt>
                <c:pt idx="9">
                  <c:v>0.352112676056338</c:v>
                </c:pt>
                <c:pt idx="10">
                  <c:v>0</c:v>
                </c:pt>
                <c:pt idx="11">
                  <c:v>0</c:v>
                </c:pt>
                <c:pt idx="12">
                  <c:v>0</c:v>
                </c:pt>
                <c:pt idx="13">
                  <c:v>0.70422535211267601</c:v>
                </c:pt>
                <c:pt idx="14">
                  <c:v>0.352112676056338</c:v>
                </c:pt>
                <c:pt idx="15">
                  <c:v>0.352112676056338</c:v>
                </c:pt>
                <c:pt idx="16">
                  <c:v>0.70422535211267601</c:v>
                </c:pt>
                <c:pt idx="17">
                  <c:v>0.352112676056338</c:v>
                </c:pt>
                <c:pt idx="18">
                  <c:v>1.056338028169014</c:v>
                </c:pt>
                <c:pt idx="19">
                  <c:v>0.70422535211267601</c:v>
                </c:pt>
                <c:pt idx="20">
                  <c:v>1.056338028169014</c:v>
                </c:pt>
                <c:pt idx="21">
                  <c:v>2.464788732394366</c:v>
                </c:pt>
                <c:pt idx="22">
                  <c:v>2.816901408450704</c:v>
                </c:pt>
                <c:pt idx="23">
                  <c:v>4.225352112676056</c:v>
                </c:pt>
                <c:pt idx="24">
                  <c:v>8.4507042253521121</c:v>
                </c:pt>
                <c:pt idx="25">
                  <c:v>9.8591549295774641</c:v>
                </c:pt>
                <c:pt idx="26">
                  <c:v>13.028169014084508</c:v>
                </c:pt>
                <c:pt idx="27">
                  <c:v>17.95774647887324</c:v>
                </c:pt>
                <c:pt idx="28">
                  <c:v>26.056338028169016</c:v>
                </c:pt>
                <c:pt idx="29">
                  <c:v>35.563380281690144</c:v>
                </c:pt>
                <c:pt idx="30">
                  <c:v>36.267605633802816</c:v>
                </c:pt>
                <c:pt idx="31">
                  <c:v>47.535211267605632</c:v>
                </c:pt>
                <c:pt idx="32">
                  <c:v>60.2112676056338</c:v>
                </c:pt>
                <c:pt idx="33">
                  <c:v>71.478873239436624</c:v>
                </c:pt>
                <c:pt idx="34">
                  <c:v>72.535211267605632</c:v>
                </c:pt>
                <c:pt idx="35">
                  <c:v>86.619718309859152</c:v>
                </c:pt>
                <c:pt idx="36">
                  <c:v>82.042253521126767</c:v>
                </c:pt>
                <c:pt idx="37">
                  <c:v>100</c:v>
                </c:pt>
                <c:pt idx="38">
                  <c:v>99.647887323943664</c:v>
                </c:pt>
                <c:pt idx="39">
                  <c:v>100</c:v>
                </c:pt>
                <c:pt idx="40">
                  <c:v>94.366197183098592</c:v>
                </c:pt>
                <c:pt idx="41">
                  <c:v>87.676056338028175</c:v>
                </c:pt>
                <c:pt idx="42">
                  <c:v>80.985915492957744</c:v>
                </c:pt>
                <c:pt idx="43">
                  <c:v>83.802816901408448</c:v>
                </c:pt>
                <c:pt idx="44">
                  <c:v>73.591549295774641</c:v>
                </c:pt>
                <c:pt idx="45">
                  <c:v>63.380281690140848</c:v>
                </c:pt>
                <c:pt idx="46">
                  <c:v>50</c:v>
                </c:pt>
                <c:pt idx="47">
                  <c:v>49.647887323943664</c:v>
                </c:pt>
                <c:pt idx="48">
                  <c:v>44.014084507042256</c:v>
                </c:pt>
                <c:pt idx="49">
                  <c:v>38.732394366197184</c:v>
                </c:pt>
                <c:pt idx="50">
                  <c:v>35.2112676056338</c:v>
                </c:pt>
                <c:pt idx="51">
                  <c:v>29.577464788732396</c:v>
                </c:pt>
                <c:pt idx="52">
                  <c:v>26.760563380281692</c:v>
                </c:pt>
                <c:pt idx="53">
                  <c:v>21.830985915492956</c:v>
                </c:pt>
                <c:pt idx="54">
                  <c:v>14.43661971830986</c:v>
                </c:pt>
                <c:pt idx="55">
                  <c:v>14.788732394366198</c:v>
                </c:pt>
                <c:pt idx="56">
                  <c:v>13.732394366197184</c:v>
                </c:pt>
                <c:pt idx="57">
                  <c:v>12.67605633802817</c:v>
                </c:pt>
                <c:pt idx="58">
                  <c:v>8.0985915492957741</c:v>
                </c:pt>
                <c:pt idx="59">
                  <c:v>11.267605633802816</c:v>
                </c:pt>
                <c:pt idx="60">
                  <c:v>9.1549295774647881</c:v>
                </c:pt>
                <c:pt idx="61">
                  <c:v>6.3380281690140849</c:v>
                </c:pt>
                <c:pt idx="62">
                  <c:v>4.577464788732394</c:v>
                </c:pt>
                <c:pt idx="63">
                  <c:v>5.9859154929577461</c:v>
                </c:pt>
                <c:pt idx="64">
                  <c:v>3.8732394366197185</c:v>
                </c:pt>
                <c:pt idx="65">
                  <c:v>2.464788732394366</c:v>
                </c:pt>
                <c:pt idx="66">
                  <c:v>3.5211267605633805</c:v>
                </c:pt>
                <c:pt idx="67">
                  <c:v>3.5211267605633805</c:v>
                </c:pt>
                <c:pt idx="68">
                  <c:v>1.7605633802816902</c:v>
                </c:pt>
                <c:pt idx="69">
                  <c:v>3.5211267605633805</c:v>
                </c:pt>
                <c:pt idx="70">
                  <c:v>1.7605633802816902</c:v>
                </c:pt>
                <c:pt idx="71">
                  <c:v>2.112676056338028</c:v>
                </c:pt>
                <c:pt idx="72">
                  <c:v>2.816901408450704</c:v>
                </c:pt>
                <c:pt idx="73">
                  <c:v>1.7605633802816902</c:v>
                </c:pt>
                <c:pt idx="74">
                  <c:v>0.352112676056338</c:v>
                </c:pt>
                <c:pt idx="75">
                  <c:v>1.056338028169014</c:v>
                </c:pt>
                <c:pt idx="76">
                  <c:v>1.056338028169014</c:v>
                </c:pt>
                <c:pt idx="77">
                  <c:v>1.408450704225352</c:v>
                </c:pt>
                <c:pt idx="78">
                  <c:v>0.352112676056338</c:v>
                </c:pt>
                <c:pt idx="79">
                  <c:v>0.352112676056338</c:v>
                </c:pt>
                <c:pt idx="80">
                  <c:v>1.408450704225352</c:v>
                </c:pt>
                <c:pt idx="81">
                  <c:v>0.70422535211267601</c:v>
                </c:pt>
                <c:pt idx="82">
                  <c:v>0.352112676056338</c:v>
                </c:pt>
                <c:pt idx="83">
                  <c:v>0.352112676056338</c:v>
                </c:pt>
                <c:pt idx="84">
                  <c:v>0.352112676056338</c:v>
                </c:pt>
                <c:pt idx="85">
                  <c:v>0</c:v>
                </c:pt>
                <c:pt idx="86">
                  <c:v>0</c:v>
                </c:pt>
                <c:pt idx="87">
                  <c:v>0</c:v>
                </c:pt>
                <c:pt idx="88">
                  <c:v>0.352112676056338</c:v>
                </c:pt>
                <c:pt idx="89">
                  <c:v>0.352112676056338</c:v>
                </c:pt>
                <c:pt idx="90">
                  <c:v>0.352112676056338</c:v>
                </c:pt>
                <c:pt idx="91">
                  <c:v>0</c:v>
                </c:pt>
                <c:pt idx="92">
                  <c:v>0.352112676056338</c:v>
                </c:pt>
                <c:pt idx="93">
                  <c:v>1.056338028169014</c:v>
                </c:pt>
                <c:pt idx="94">
                  <c:v>0</c:v>
                </c:pt>
                <c:pt idx="95">
                  <c:v>0.70422535211267601</c:v>
                </c:pt>
                <c:pt idx="96">
                  <c:v>0</c:v>
                </c:pt>
                <c:pt idx="97">
                  <c:v>0</c:v>
                </c:pt>
                <c:pt idx="98">
                  <c:v>0.352112676056338</c:v>
                </c:pt>
                <c:pt idx="99">
                  <c:v>0</c:v>
                </c:pt>
              </c:numCache>
            </c:numRef>
          </c:yVal>
          <c:smooth val="0"/>
          <c:extLst>
            <c:ext xmlns:c16="http://schemas.microsoft.com/office/drawing/2014/chart" uri="{C3380CC4-5D6E-409C-BE32-E72D297353CC}">
              <c16:uniqueId val="{00000001-E78C-425F-AE59-B2F1CF6C2652}"/>
            </c:ext>
          </c:extLst>
        </c:ser>
        <c:ser>
          <c:idx val="2"/>
          <c:order val="2"/>
          <c:tx>
            <c:strRef>
              <c:f>CTR!$D$1</c:f>
              <c:strCache>
                <c:ptCount val="1"/>
                <c:pt idx="0">
                  <c:v>BB</c:v>
                </c:pt>
              </c:strCache>
            </c:strRef>
          </c:tx>
          <c:spPr>
            <a:ln w="22225" cap="rnd">
              <a:solidFill>
                <a:schemeClr val="accent3"/>
              </a:solidFill>
            </a:ln>
            <a:effectLst>
              <a:glow rad="139700">
                <a:schemeClr val="accent3">
                  <a:satMod val="175000"/>
                  <a:alpha val="14000"/>
                </a:schemeClr>
              </a:glow>
            </a:effectLst>
          </c:spPr>
          <c:marker>
            <c:symbol val="none"/>
          </c:marker>
          <c:xVal>
            <c:numRef>
              <c:f>CTR!$A$2:$A$101</c:f>
              <c:numCache>
                <c:formatCode>General</c:formatCode>
                <c:ptCount val="10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pt idx="82">
                  <c:v>830</c:v>
                </c:pt>
                <c:pt idx="83">
                  <c:v>840</c:v>
                </c:pt>
                <c:pt idx="84">
                  <c:v>850</c:v>
                </c:pt>
                <c:pt idx="85">
                  <c:v>860</c:v>
                </c:pt>
                <c:pt idx="86">
                  <c:v>870</c:v>
                </c:pt>
                <c:pt idx="87">
                  <c:v>880</c:v>
                </c:pt>
                <c:pt idx="88">
                  <c:v>890</c:v>
                </c:pt>
                <c:pt idx="89">
                  <c:v>900</c:v>
                </c:pt>
                <c:pt idx="90">
                  <c:v>910</c:v>
                </c:pt>
                <c:pt idx="91">
                  <c:v>920</c:v>
                </c:pt>
                <c:pt idx="92">
                  <c:v>930</c:v>
                </c:pt>
                <c:pt idx="93">
                  <c:v>940</c:v>
                </c:pt>
                <c:pt idx="94">
                  <c:v>950</c:v>
                </c:pt>
                <c:pt idx="95">
                  <c:v>960</c:v>
                </c:pt>
                <c:pt idx="96">
                  <c:v>970</c:v>
                </c:pt>
                <c:pt idx="97">
                  <c:v>980</c:v>
                </c:pt>
                <c:pt idx="98">
                  <c:v>990</c:v>
                </c:pt>
                <c:pt idx="99">
                  <c:v>1000</c:v>
                </c:pt>
              </c:numCache>
            </c:numRef>
          </c:xVal>
          <c:yVal>
            <c:numRef>
              <c:f>CTR!$D$2:$D$101</c:f>
              <c:numCache>
                <c:formatCode>General</c:formatCode>
                <c:ptCount val="100"/>
                <c:pt idx="0">
                  <c:v>0.80645161290322576</c:v>
                </c:pt>
                <c:pt idx="1">
                  <c:v>0</c:v>
                </c:pt>
                <c:pt idx="2">
                  <c:v>1.6129032258064515</c:v>
                </c:pt>
                <c:pt idx="3">
                  <c:v>0.80645161290322576</c:v>
                </c:pt>
                <c:pt idx="4">
                  <c:v>0.80645161290322576</c:v>
                </c:pt>
                <c:pt idx="5">
                  <c:v>0</c:v>
                </c:pt>
                <c:pt idx="6">
                  <c:v>0.80645161290322576</c:v>
                </c:pt>
                <c:pt idx="7">
                  <c:v>0.80645161290322576</c:v>
                </c:pt>
                <c:pt idx="8">
                  <c:v>0</c:v>
                </c:pt>
                <c:pt idx="9">
                  <c:v>0</c:v>
                </c:pt>
                <c:pt idx="10">
                  <c:v>0</c:v>
                </c:pt>
                <c:pt idx="11">
                  <c:v>0</c:v>
                </c:pt>
                <c:pt idx="12">
                  <c:v>0</c:v>
                </c:pt>
                <c:pt idx="13">
                  <c:v>0</c:v>
                </c:pt>
                <c:pt idx="14">
                  <c:v>1.6129032258064515</c:v>
                </c:pt>
                <c:pt idx="15">
                  <c:v>0</c:v>
                </c:pt>
                <c:pt idx="16">
                  <c:v>0</c:v>
                </c:pt>
                <c:pt idx="17">
                  <c:v>0</c:v>
                </c:pt>
                <c:pt idx="18">
                  <c:v>1.6129032258064515</c:v>
                </c:pt>
                <c:pt idx="19">
                  <c:v>1.6129032258064515</c:v>
                </c:pt>
                <c:pt idx="20">
                  <c:v>0</c:v>
                </c:pt>
                <c:pt idx="21">
                  <c:v>3.225806451612903</c:v>
                </c:pt>
                <c:pt idx="22">
                  <c:v>0.80645161290322576</c:v>
                </c:pt>
                <c:pt idx="23">
                  <c:v>1.6129032258064515</c:v>
                </c:pt>
                <c:pt idx="24">
                  <c:v>1.6129032258064515</c:v>
                </c:pt>
                <c:pt idx="25">
                  <c:v>6.4516129032258061</c:v>
                </c:pt>
                <c:pt idx="26">
                  <c:v>5.645161290322581</c:v>
                </c:pt>
                <c:pt idx="27">
                  <c:v>13.709677419354838</c:v>
                </c:pt>
                <c:pt idx="28">
                  <c:v>12.096774193548388</c:v>
                </c:pt>
                <c:pt idx="29">
                  <c:v>15.32258064516129</c:v>
                </c:pt>
                <c:pt idx="30">
                  <c:v>23.387096774193548</c:v>
                </c:pt>
                <c:pt idx="31">
                  <c:v>26.612903225806452</c:v>
                </c:pt>
                <c:pt idx="32">
                  <c:v>34.677419354838712</c:v>
                </c:pt>
                <c:pt idx="33">
                  <c:v>33.87096774193548</c:v>
                </c:pt>
                <c:pt idx="34">
                  <c:v>43.548387096774192</c:v>
                </c:pt>
                <c:pt idx="35">
                  <c:v>55.645161290322584</c:v>
                </c:pt>
                <c:pt idx="36">
                  <c:v>56.451612903225808</c:v>
                </c:pt>
                <c:pt idx="37">
                  <c:v>70.161290322580641</c:v>
                </c:pt>
                <c:pt idx="38">
                  <c:v>58.064516129032256</c:v>
                </c:pt>
                <c:pt idx="39">
                  <c:v>88.709677419354833</c:v>
                </c:pt>
                <c:pt idx="40">
                  <c:v>86.290322580645167</c:v>
                </c:pt>
                <c:pt idx="41">
                  <c:v>98.387096774193552</c:v>
                </c:pt>
                <c:pt idx="42">
                  <c:v>87.096774193548384</c:v>
                </c:pt>
                <c:pt idx="43">
                  <c:v>100</c:v>
                </c:pt>
                <c:pt idx="44">
                  <c:v>82.258064516129039</c:v>
                </c:pt>
                <c:pt idx="45">
                  <c:v>75.806451612903231</c:v>
                </c:pt>
                <c:pt idx="46">
                  <c:v>77.41935483870968</c:v>
                </c:pt>
                <c:pt idx="47">
                  <c:v>75.806451612903231</c:v>
                </c:pt>
                <c:pt idx="48">
                  <c:v>70.967741935483872</c:v>
                </c:pt>
                <c:pt idx="49">
                  <c:v>59.677419354838712</c:v>
                </c:pt>
                <c:pt idx="50">
                  <c:v>47.58064516129032</c:v>
                </c:pt>
                <c:pt idx="51">
                  <c:v>49.193548387096776</c:v>
                </c:pt>
                <c:pt idx="52">
                  <c:v>34.677419354838712</c:v>
                </c:pt>
                <c:pt idx="53">
                  <c:v>34.677419354838712</c:v>
                </c:pt>
                <c:pt idx="54">
                  <c:v>38.70967741935484</c:v>
                </c:pt>
                <c:pt idx="55">
                  <c:v>39.516129032258064</c:v>
                </c:pt>
                <c:pt idx="56">
                  <c:v>35.483870967741936</c:v>
                </c:pt>
                <c:pt idx="57">
                  <c:v>27.419354838709676</c:v>
                </c:pt>
                <c:pt idx="58">
                  <c:v>25</c:v>
                </c:pt>
                <c:pt idx="59">
                  <c:v>25</c:v>
                </c:pt>
                <c:pt idx="60">
                  <c:v>20.967741935483872</c:v>
                </c:pt>
                <c:pt idx="61">
                  <c:v>23.387096774193548</c:v>
                </c:pt>
                <c:pt idx="62">
                  <c:v>19.35483870967742</c:v>
                </c:pt>
                <c:pt idx="63">
                  <c:v>20.161290322580644</c:v>
                </c:pt>
                <c:pt idx="64">
                  <c:v>20.161290322580644</c:v>
                </c:pt>
                <c:pt idx="65">
                  <c:v>18.548387096774192</c:v>
                </c:pt>
                <c:pt idx="66">
                  <c:v>10.483870967741936</c:v>
                </c:pt>
                <c:pt idx="67">
                  <c:v>13.709677419354838</c:v>
                </c:pt>
                <c:pt idx="68">
                  <c:v>10.483870967741936</c:v>
                </c:pt>
                <c:pt idx="69">
                  <c:v>16.93548387096774</c:v>
                </c:pt>
                <c:pt idx="70">
                  <c:v>8.064516129032258</c:v>
                </c:pt>
                <c:pt idx="71">
                  <c:v>9.67741935483871</c:v>
                </c:pt>
                <c:pt idx="72">
                  <c:v>8.064516129032258</c:v>
                </c:pt>
                <c:pt idx="73">
                  <c:v>10.483870967741936</c:v>
                </c:pt>
                <c:pt idx="74">
                  <c:v>8.870967741935484</c:v>
                </c:pt>
                <c:pt idx="75">
                  <c:v>6.4516129032258061</c:v>
                </c:pt>
                <c:pt idx="76">
                  <c:v>12.096774193548388</c:v>
                </c:pt>
                <c:pt idx="77">
                  <c:v>12.096774193548388</c:v>
                </c:pt>
                <c:pt idx="78">
                  <c:v>7.258064516129032</c:v>
                </c:pt>
                <c:pt idx="79">
                  <c:v>2.4193548387096775</c:v>
                </c:pt>
                <c:pt idx="80">
                  <c:v>4.838709677419355</c:v>
                </c:pt>
                <c:pt idx="81">
                  <c:v>4.032258064516129</c:v>
                </c:pt>
                <c:pt idx="82">
                  <c:v>5.645161290322581</c:v>
                </c:pt>
                <c:pt idx="83">
                  <c:v>7.258064516129032</c:v>
                </c:pt>
                <c:pt idx="84">
                  <c:v>7.258064516129032</c:v>
                </c:pt>
                <c:pt idx="85">
                  <c:v>4.838709677419355</c:v>
                </c:pt>
                <c:pt idx="86">
                  <c:v>11.290322580645162</c:v>
                </c:pt>
                <c:pt idx="87">
                  <c:v>1.6129032258064515</c:v>
                </c:pt>
                <c:pt idx="88">
                  <c:v>4.032258064516129</c:v>
                </c:pt>
                <c:pt idx="89">
                  <c:v>2.4193548387096775</c:v>
                </c:pt>
                <c:pt idx="90">
                  <c:v>2.4193548387096775</c:v>
                </c:pt>
                <c:pt idx="91">
                  <c:v>7.258064516129032</c:v>
                </c:pt>
                <c:pt idx="92">
                  <c:v>1.6129032258064515</c:v>
                </c:pt>
                <c:pt idx="93">
                  <c:v>6.4516129032258061</c:v>
                </c:pt>
                <c:pt idx="94">
                  <c:v>5.645161290322581</c:v>
                </c:pt>
                <c:pt idx="95">
                  <c:v>4.032258064516129</c:v>
                </c:pt>
                <c:pt idx="96">
                  <c:v>5.645161290322581</c:v>
                </c:pt>
                <c:pt idx="97">
                  <c:v>7.258064516129032</c:v>
                </c:pt>
                <c:pt idx="98">
                  <c:v>4.838709677419355</c:v>
                </c:pt>
                <c:pt idx="99">
                  <c:v>3.225806451612903</c:v>
                </c:pt>
              </c:numCache>
            </c:numRef>
          </c:yVal>
          <c:smooth val="0"/>
          <c:extLst>
            <c:ext xmlns:c16="http://schemas.microsoft.com/office/drawing/2014/chart" uri="{C3380CC4-5D6E-409C-BE32-E72D297353CC}">
              <c16:uniqueId val="{00000002-E78C-425F-AE59-B2F1CF6C2652}"/>
            </c:ext>
          </c:extLst>
        </c:ser>
        <c:dLbls>
          <c:showLegendKey val="0"/>
          <c:showVal val="0"/>
          <c:showCatName val="0"/>
          <c:showSerName val="0"/>
          <c:showPercent val="0"/>
          <c:showBubbleSize val="0"/>
        </c:dLbls>
        <c:axId val="508109368"/>
        <c:axId val="508112568"/>
      </c:scatterChart>
      <c:valAx>
        <c:axId val="508109368"/>
        <c:scaling>
          <c:orientation val="minMax"/>
          <c:max val="1000"/>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it-IT"/>
                  <a:t>[ps]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it-IT"/>
          </a:p>
        </c:txPr>
        <c:crossAx val="508112568"/>
        <c:crosses val="autoZero"/>
        <c:crossBetween val="midCat"/>
        <c:majorUnit val="100"/>
      </c:valAx>
      <c:valAx>
        <c:axId val="508112568"/>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it-IT"/>
                  <a:t>Events Normalized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it-IT"/>
          </a:p>
        </c:txPr>
        <c:crossAx val="50810936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DF507-0574-4CD6-88C2-FB6C1A0C379C}" type="datetimeFigureOut">
              <a:rPr lang="en-GB" smtClean="0"/>
              <a:t>31/05/2022</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59484-D846-4E4C-8DE4-01513C2D10BF}" type="slidenum">
              <a:rPr lang="en-GB" smtClean="0"/>
              <a:t>‹N›</a:t>
            </a:fld>
            <a:endParaRPr lang="en-GB"/>
          </a:p>
        </p:txBody>
      </p:sp>
    </p:spTree>
    <p:extLst>
      <p:ext uri="{BB962C8B-B14F-4D97-AF65-F5344CB8AC3E}">
        <p14:creationId xmlns:p14="http://schemas.microsoft.com/office/powerpoint/2010/main" val="391162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Welcome everybody. My name is Riccardo Latella, I’m doing my Ph.D. at Polytechnic of Valencia, precisely at the laboratory of i3M, while covering the role of Engineer in Metacrystal company based in Geneva. Today, I’m going to present some of the results we have obtain so far, regarding “Exploiting Cherenkov radiation and cross-luminescence emission with BGO/BaF2 metascintillators”</a:t>
            </a:r>
          </a:p>
        </p:txBody>
      </p:sp>
      <p:sp>
        <p:nvSpPr>
          <p:cNvPr id="4" name="Marcador de número de diapositiva 3"/>
          <p:cNvSpPr>
            <a:spLocks noGrp="1"/>
          </p:cNvSpPr>
          <p:nvPr>
            <p:ph type="sldNum" sz="quarter" idx="5"/>
          </p:nvPr>
        </p:nvSpPr>
        <p:spPr/>
        <p:txBody>
          <a:bodyPr/>
          <a:lstStyle/>
          <a:p>
            <a:fld id="{C1359484-D846-4E4C-8DE4-01513C2D10BF}" type="slidenum">
              <a:rPr lang="en-GB" smtClean="0"/>
              <a:t>1</a:t>
            </a:fld>
            <a:endParaRPr lang="en-GB"/>
          </a:p>
        </p:txBody>
      </p:sp>
    </p:spTree>
    <p:extLst>
      <p:ext uri="{BB962C8B-B14F-4D97-AF65-F5344CB8AC3E}">
        <p14:creationId xmlns:p14="http://schemas.microsoft.com/office/powerpoint/2010/main" val="374190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Briefly, I’ll introduce all the sections in which </a:t>
            </a:r>
            <a:r>
              <a:rPr lang="en-US"/>
              <a:t>my presentation is </a:t>
            </a:r>
            <a:r>
              <a:rPr lang="en-US" dirty="0"/>
              <a:t>divided, starting from the introduction about metascintillators and the possible synergy between Cherenkov and Cross-luminescence emission. Then, I’ll explain in details the testbench setup used in our daily testing, focusing on the electronics, SiPMs, coupling material, pixel/metapixels, and the relative filtering approaches. Moving to the third section, I’ll go through the analysis on the two metapixels based on BGO used in this work. Leading to the results about BGO/BaF2 metapixel using VUV sensors and concluding with the discussion and future plans.</a:t>
            </a:r>
          </a:p>
        </p:txBody>
      </p:sp>
      <p:sp>
        <p:nvSpPr>
          <p:cNvPr id="4" name="Segnaposto numero diapositiva 3"/>
          <p:cNvSpPr>
            <a:spLocks noGrp="1"/>
          </p:cNvSpPr>
          <p:nvPr>
            <p:ph type="sldNum" sz="quarter" idx="5"/>
          </p:nvPr>
        </p:nvSpPr>
        <p:spPr/>
        <p:txBody>
          <a:bodyPr/>
          <a:lstStyle/>
          <a:p>
            <a:fld id="{C1359484-D846-4E4C-8DE4-01513C2D10BF}" type="slidenum">
              <a:rPr lang="en-GB" smtClean="0"/>
              <a:t>2</a:t>
            </a:fld>
            <a:endParaRPr lang="en-GB"/>
          </a:p>
        </p:txBody>
      </p:sp>
    </p:spTree>
    <p:extLst>
      <p:ext uri="{BB962C8B-B14F-4D97-AF65-F5344CB8AC3E}">
        <p14:creationId xmlns:p14="http://schemas.microsoft.com/office/powerpoint/2010/main" val="342798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So, starting with the introduction, the first generation of metascintillator are composed of thin slices of a dense host material, like BGO or LYSO, and a fast emitter, like plastic or BaF2. The shared scintillation of these heterostructures could break the trade-off between high stopping power and good timing resolution. Indeed, the gamma energy is shared between the two materials thanks to the recoil electron trajectory. This phenomena enhances the total effective sensitivity of the system and, by using cheaper materials than commercial ones, can reduce the costs of large PET scanners like TB-PETs. But, which is the best combination in terms of synergy for metascintillators. This is actually the study we are conduction right now.</a:t>
            </a:r>
          </a:p>
        </p:txBody>
      </p:sp>
      <p:sp>
        <p:nvSpPr>
          <p:cNvPr id="4" name="Segnaposto numero diapositiva 3"/>
          <p:cNvSpPr>
            <a:spLocks noGrp="1"/>
          </p:cNvSpPr>
          <p:nvPr>
            <p:ph type="sldNum" sz="quarter" idx="5"/>
          </p:nvPr>
        </p:nvSpPr>
        <p:spPr/>
        <p:txBody>
          <a:bodyPr/>
          <a:lstStyle/>
          <a:p>
            <a:fld id="{C1359484-D846-4E4C-8DE4-01513C2D10BF}" type="slidenum">
              <a:rPr lang="en-GB" smtClean="0"/>
              <a:t>3</a:t>
            </a:fld>
            <a:endParaRPr lang="en-GB"/>
          </a:p>
        </p:txBody>
      </p:sp>
    </p:spTree>
    <p:extLst>
      <p:ext uri="{BB962C8B-B14F-4D97-AF65-F5344CB8AC3E}">
        <p14:creationId xmlns:p14="http://schemas.microsoft.com/office/powerpoint/2010/main" val="40526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One of the possible scenario is combining Cherenkov and cross-luminescence emissions. But how? Well, I’m not going in the physical details but Cherenkov emissions are produced inside BGO crystal which is also a very dense and well known material. The Cherenkov light produced is inversive proportional to the wavelength squared, while BGO starts to absorb light below 300 nm, which means that the majority of strongest Cherenkov emissions are absorbed inside the crystal itself. To face this problem, fast scintillator can be used as light-guiding materials. To prove this concept, we are combining BGO plates with plastic and in particular with BaF2, that has its fast emission in the deep UV region. A synergy between these two materials can found by using BGO/BaF2 metascintillators coupled with VUV SiPMs. In this way, we can combine Cherenkov from BGO and BaF2 and Cross-luminescence from BaF2.</a:t>
            </a:r>
          </a:p>
        </p:txBody>
      </p:sp>
      <p:sp>
        <p:nvSpPr>
          <p:cNvPr id="4" name="Segnaposto numero diapositiva 3"/>
          <p:cNvSpPr>
            <a:spLocks noGrp="1"/>
          </p:cNvSpPr>
          <p:nvPr>
            <p:ph type="sldNum" sz="quarter" idx="5"/>
          </p:nvPr>
        </p:nvSpPr>
        <p:spPr/>
        <p:txBody>
          <a:bodyPr/>
          <a:lstStyle/>
          <a:p>
            <a:fld id="{C1359484-D846-4E4C-8DE4-01513C2D10BF}" type="slidenum">
              <a:rPr lang="en-GB" smtClean="0"/>
              <a:t>4</a:t>
            </a:fld>
            <a:endParaRPr lang="en-GB"/>
          </a:p>
        </p:txBody>
      </p:sp>
    </p:spTree>
    <p:extLst>
      <p:ext uri="{BB962C8B-B14F-4D97-AF65-F5344CB8AC3E}">
        <p14:creationId xmlns:p14="http://schemas.microsoft.com/office/powerpoint/2010/main" val="382577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Let’s have a look on which parts our testbench setup is compose of, starting from the electronics. Our boards are inspired by a previous design with some improvements in terms of power consumption and noise level. Each board constitutes a double-channel readout circuit having a dedicated energy and timing channel, based on a balun transformer. These boards are connected to a high-performance 8GHz bandwidth oscilloscope, namely an Rhode &amp; Schwarz RTP084. Our Coincidence Time Resolution measurements are performed initially on the oscilloscope by placing two detectors in front of each other and a sodium 22 source in between.</a:t>
            </a:r>
          </a:p>
        </p:txBody>
      </p:sp>
      <p:sp>
        <p:nvSpPr>
          <p:cNvPr id="4" name="Segnaposto numero diapositiva 3"/>
          <p:cNvSpPr>
            <a:spLocks noGrp="1"/>
          </p:cNvSpPr>
          <p:nvPr>
            <p:ph type="sldNum" sz="quarter" idx="5"/>
          </p:nvPr>
        </p:nvSpPr>
        <p:spPr/>
        <p:txBody>
          <a:bodyPr/>
          <a:lstStyle/>
          <a:p>
            <a:fld id="{C1359484-D846-4E4C-8DE4-01513C2D10BF}" type="slidenum">
              <a:rPr lang="en-GB" smtClean="0"/>
              <a:t>5</a:t>
            </a:fld>
            <a:endParaRPr lang="en-GB"/>
          </a:p>
        </p:txBody>
      </p:sp>
    </p:spTree>
    <p:extLst>
      <p:ext uri="{BB962C8B-B14F-4D97-AF65-F5344CB8AC3E}">
        <p14:creationId xmlns:p14="http://schemas.microsoft.com/office/powerpoint/2010/main" val="214971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40DD7F-C0A4-421F-8C4A-D4F0679B5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7" name="Título 6">
            <a:extLst>
              <a:ext uri="{FF2B5EF4-FFF2-40B4-BE49-F238E27FC236}">
                <a16:creationId xmlns:a16="http://schemas.microsoft.com/office/drawing/2014/main" id="{6F5403DE-CE4F-4FA4-51EB-30E56AA7C1A7}"/>
              </a:ext>
            </a:extLst>
          </p:cNvPr>
          <p:cNvSpPr>
            <a:spLocks noGrp="1"/>
          </p:cNvSpPr>
          <p:nvPr>
            <p:ph type="title"/>
          </p:nvPr>
        </p:nvSpPr>
        <p:spPr>
          <a:xfrm>
            <a:off x="838200" y="1230285"/>
            <a:ext cx="10515600" cy="2198716"/>
          </a:xfrm>
        </p:spPr>
        <p:txBody>
          <a:bodyPr/>
          <a:lstStyle/>
          <a:p>
            <a:r>
              <a:rPr lang="es-ES"/>
              <a:t>Haga clic para modificar el estilo de título del patrón</a:t>
            </a:r>
            <a:endParaRPr lang="en-GB" dirty="0"/>
          </a:p>
        </p:txBody>
      </p:sp>
      <p:sp>
        <p:nvSpPr>
          <p:cNvPr id="2" name="Marcador de pie de página 1">
            <a:extLst>
              <a:ext uri="{FF2B5EF4-FFF2-40B4-BE49-F238E27FC236}">
                <a16:creationId xmlns:a16="http://schemas.microsoft.com/office/drawing/2014/main" id="{1480E7F0-A58D-5E23-A0D4-03B237119CDD}"/>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425959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10DB-674C-49D1-311D-F571788C5CAB}"/>
              </a:ext>
            </a:extLst>
          </p:cNvPr>
          <p:cNvSpPr>
            <a:spLocks noGrp="1"/>
          </p:cNvSpPr>
          <p:nvPr>
            <p:ph type="title"/>
          </p:nvPr>
        </p:nvSpPr>
        <p:spPr>
          <a:xfrm>
            <a:off x="838200" y="1101109"/>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5F09EB-BB20-1712-2794-00DEDE0F5B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ie de página 3">
            <a:extLst>
              <a:ext uri="{FF2B5EF4-FFF2-40B4-BE49-F238E27FC236}">
                <a16:creationId xmlns:a16="http://schemas.microsoft.com/office/drawing/2014/main" id="{E167AF78-050A-0969-3787-D17543E1A3F2}"/>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127032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CE3EE3-4B8A-C0C1-437F-6FE986983BE8}"/>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C18F0B-9684-B66D-606D-03611C7205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ie de página 3">
            <a:extLst>
              <a:ext uri="{FF2B5EF4-FFF2-40B4-BE49-F238E27FC236}">
                <a16:creationId xmlns:a16="http://schemas.microsoft.com/office/drawing/2014/main" id="{90CFA8CA-7717-DAB3-8397-B0E5931441F3}"/>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148356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40DD7F-C0A4-421F-8C4A-D4F0679B5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7" name="Título 6">
            <a:extLst>
              <a:ext uri="{FF2B5EF4-FFF2-40B4-BE49-F238E27FC236}">
                <a16:creationId xmlns:a16="http://schemas.microsoft.com/office/drawing/2014/main" id="{6F5403DE-CE4F-4FA4-51EB-30E56AA7C1A7}"/>
              </a:ext>
            </a:extLst>
          </p:cNvPr>
          <p:cNvSpPr>
            <a:spLocks noGrp="1"/>
          </p:cNvSpPr>
          <p:nvPr>
            <p:ph type="title"/>
          </p:nvPr>
        </p:nvSpPr>
        <p:spPr>
          <a:xfrm>
            <a:off x="838200" y="1230285"/>
            <a:ext cx="10515600" cy="2198716"/>
          </a:xfrm>
        </p:spPr>
        <p:txBody>
          <a:bodyPr/>
          <a:lstStyle/>
          <a:p>
            <a:r>
              <a:rPr lang="es-ES"/>
              <a:t>Haga clic para modificar el estilo de título del patrón</a:t>
            </a:r>
            <a:endParaRPr lang="en-GB" dirty="0"/>
          </a:p>
        </p:txBody>
      </p:sp>
      <p:sp>
        <p:nvSpPr>
          <p:cNvPr id="9" name="Marcador de pie de página 8">
            <a:extLst>
              <a:ext uri="{FF2B5EF4-FFF2-40B4-BE49-F238E27FC236}">
                <a16:creationId xmlns:a16="http://schemas.microsoft.com/office/drawing/2014/main" id="{9CCF5D64-302D-786C-FE97-8F6A84876B01}"/>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336852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ED12CE-80D9-3AD4-A80A-83C053C2D0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Título 7">
            <a:extLst>
              <a:ext uri="{FF2B5EF4-FFF2-40B4-BE49-F238E27FC236}">
                <a16:creationId xmlns:a16="http://schemas.microsoft.com/office/drawing/2014/main" id="{B400026C-5A59-C207-A47D-76D55A73FA6D}"/>
              </a:ext>
            </a:extLst>
          </p:cNvPr>
          <p:cNvSpPr>
            <a:spLocks noGrp="1"/>
          </p:cNvSpPr>
          <p:nvPr>
            <p:ph type="title"/>
          </p:nvPr>
        </p:nvSpPr>
        <p:spPr/>
        <p:txBody>
          <a:bodyPr/>
          <a:lstStyle/>
          <a:p>
            <a:r>
              <a:rPr lang="es-ES"/>
              <a:t>Haga clic para modificar el estilo de título del patrón</a:t>
            </a:r>
            <a:endParaRPr lang="en-GB"/>
          </a:p>
        </p:txBody>
      </p:sp>
      <p:sp>
        <p:nvSpPr>
          <p:cNvPr id="9" name="Marcador de pie de página 8">
            <a:extLst>
              <a:ext uri="{FF2B5EF4-FFF2-40B4-BE49-F238E27FC236}">
                <a16:creationId xmlns:a16="http://schemas.microsoft.com/office/drawing/2014/main" id="{6E5B710D-3575-724C-EEE5-7B872B6DF3A9}"/>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370962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ación">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938EA5-AB96-7131-FA62-D5254118E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8647A9-8EFF-DF51-86BC-349AE2AF8B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2A751A5-D9D5-4E3A-966E-4C3ADB0F0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7066849-DD5E-68DF-AEBD-FFFAE92B1C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Título 10">
            <a:extLst>
              <a:ext uri="{FF2B5EF4-FFF2-40B4-BE49-F238E27FC236}">
                <a16:creationId xmlns:a16="http://schemas.microsoft.com/office/drawing/2014/main" id="{71F77F21-FC78-5E64-607A-2A6BFD7FFF81}"/>
              </a:ext>
            </a:extLst>
          </p:cNvPr>
          <p:cNvSpPr>
            <a:spLocks noGrp="1"/>
          </p:cNvSpPr>
          <p:nvPr>
            <p:ph type="title"/>
          </p:nvPr>
        </p:nvSpPr>
        <p:spPr/>
        <p:txBody>
          <a:bodyPr/>
          <a:lstStyle/>
          <a:p>
            <a:r>
              <a:rPr lang="es-ES"/>
              <a:t>Haga clic para modificar el estilo de título del patrón</a:t>
            </a:r>
            <a:endParaRPr lang="en-GB"/>
          </a:p>
        </p:txBody>
      </p:sp>
      <p:sp>
        <p:nvSpPr>
          <p:cNvPr id="12" name="Marcador de pie de página 11">
            <a:extLst>
              <a:ext uri="{FF2B5EF4-FFF2-40B4-BE49-F238E27FC236}">
                <a16:creationId xmlns:a16="http://schemas.microsoft.com/office/drawing/2014/main" id="{8D013084-54E0-0ADE-D1AA-C39FD5CF07E8}"/>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300279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ED12CE-80D9-3AD4-A80A-83C053C2D0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Título 7">
            <a:extLst>
              <a:ext uri="{FF2B5EF4-FFF2-40B4-BE49-F238E27FC236}">
                <a16:creationId xmlns:a16="http://schemas.microsoft.com/office/drawing/2014/main" id="{B400026C-5A59-C207-A47D-76D55A73FA6D}"/>
              </a:ext>
            </a:extLst>
          </p:cNvPr>
          <p:cNvSpPr>
            <a:spLocks noGrp="1"/>
          </p:cNvSpPr>
          <p:nvPr>
            <p:ph type="title"/>
          </p:nvPr>
        </p:nvSpPr>
        <p:spPr/>
        <p:txBody>
          <a:bodyPr/>
          <a:lstStyle/>
          <a:p>
            <a:r>
              <a:rPr lang="es-ES"/>
              <a:t>Haga clic para modificar el estilo de título del patrón</a:t>
            </a:r>
            <a:endParaRPr lang="en-GB"/>
          </a:p>
        </p:txBody>
      </p:sp>
      <p:sp>
        <p:nvSpPr>
          <p:cNvPr id="2" name="Marcador de pie de página 1">
            <a:extLst>
              <a:ext uri="{FF2B5EF4-FFF2-40B4-BE49-F238E27FC236}">
                <a16:creationId xmlns:a16="http://schemas.microsoft.com/office/drawing/2014/main" id="{E050B9B7-35DE-6FF6-3F5E-411386B91DEF}"/>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10025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CD15A-785A-D66C-FBD3-2E37C64BA6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D88BBF-B8BA-FF11-576F-DB15E89DD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pie de página 3">
            <a:extLst>
              <a:ext uri="{FF2B5EF4-FFF2-40B4-BE49-F238E27FC236}">
                <a16:creationId xmlns:a16="http://schemas.microsoft.com/office/drawing/2014/main" id="{ACA49ECA-53AC-2C2A-AC67-B92BC903918E}"/>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34857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5F7D6-397A-CE7E-F6FD-4DC19AB37415}"/>
              </a:ext>
            </a:extLst>
          </p:cNvPr>
          <p:cNvSpPr>
            <a:spLocks noGrp="1"/>
          </p:cNvSpPr>
          <p:nvPr>
            <p:ph type="title"/>
          </p:nvPr>
        </p:nvSpPr>
        <p:spPr>
          <a:xfrm>
            <a:off x="838200" y="1101109"/>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F3F92A-0FE8-FC1E-8084-054D50753C7B}"/>
              </a:ext>
            </a:extLst>
          </p:cNvPr>
          <p:cNvSpPr>
            <a:spLocks noGrp="1"/>
          </p:cNvSpPr>
          <p:nvPr>
            <p:ph sz="half" idx="1"/>
          </p:nvPr>
        </p:nvSpPr>
        <p:spPr>
          <a:xfrm>
            <a:off x="838200" y="2485505"/>
            <a:ext cx="5181600" cy="369145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8870D6-5CFF-D4D7-36CA-A1247E02CAB4}"/>
              </a:ext>
            </a:extLst>
          </p:cNvPr>
          <p:cNvSpPr>
            <a:spLocks noGrp="1"/>
          </p:cNvSpPr>
          <p:nvPr>
            <p:ph sz="half" idx="2"/>
          </p:nvPr>
        </p:nvSpPr>
        <p:spPr>
          <a:xfrm>
            <a:off x="6172200" y="2485505"/>
            <a:ext cx="5181600" cy="369145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pie de página 4">
            <a:extLst>
              <a:ext uri="{FF2B5EF4-FFF2-40B4-BE49-F238E27FC236}">
                <a16:creationId xmlns:a16="http://schemas.microsoft.com/office/drawing/2014/main" id="{9FBF8F4E-A86D-0E33-A91D-97DFEC4EC183}"/>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298390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938EA5-AB96-7131-FA62-D5254118E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C8647A9-8EFF-DF51-86BC-349AE2AF8B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2A751A5-D9D5-4E3A-966E-4C3ADB0F0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7066849-DD5E-68DF-AEBD-FFFAE92B1C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Título 10">
            <a:extLst>
              <a:ext uri="{FF2B5EF4-FFF2-40B4-BE49-F238E27FC236}">
                <a16:creationId xmlns:a16="http://schemas.microsoft.com/office/drawing/2014/main" id="{71F77F21-FC78-5E64-607A-2A6BFD7FFF81}"/>
              </a:ext>
            </a:extLst>
          </p:cNvPr>
          <p:cNvSpPr>
            <a:spLocks noGrp="1"/>
          </p:cNvSpPr>
          <p:nvPr>
            <p:ph type="title"/>
          </p:nvPr>
        </p:nvSpPr>
        <p:spPr/>
        <p:txBody>
          <a:bodyPr/>
          <a:lstStyle/>
          <a:p>
            <a:r>
              <a:rPr lang="es-ES"/>
              <a:t>Haga clic para modificar el estilo de título del patrón</a:t>
            </a:r>
            <a:endParaRPr lang="en-GB"/>
          </a:p>
        </p:txBody>
      </p:sp>
      <p:sp>
        <p:nvSpPr>
          <p:cNvPr id="2" name="Marcador de pie de página 1">
            <a:extLst>
              <a:ext uri="{FF2B5EF4-FFF2-40B4-BE49-F238E27FC236}">
                <a16:creationId xmlns:a16="http://schemas.microsoft.com/office/drawing/2014/main" id="{6BC04AFC-8087-14FE-29B4-A6F2DF3B5F3C}"/>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14089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91A11-BBBA-816A-BA9D-49FAE810D2FB}"/>
              </a:ext>
            </a:extLst>
          </p:cNvPr>
          <p:cNvSpPr>
            <a:spLocks noGrp="1"/>
          </p:cNvSpPr>
          <p:nvPr>
            <p:ph type="title"/>
          </p:nvPr>
        </p:nvSpPr>
        <p:spPr>
          <a:xfrm>
            <a:off x="838200" y="1101109"/>
            <a:ext cx="10515600" cy="1325563"/>
          </a:xfrm>
          <a:prstGeom prst="rect">
            <a:avLst/>
          </a:prstGeom>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E7B49C1E-032F-FB0E-CF6B-E38BDC02EF77}"/>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159098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CC50CD85-1AA8-3B6E-B8F2-F2FEFCCD855D}"/>
              </a:ext>
            </a:extLst>
          </p:cNvPr>
          <p:cNvSpPr>
            <a:spLocks noGrp="1"/>
          </p:cNvSpPr>
          <p:nvPr>
            <p:ph type="ftr" sz="quarter" idx="10"/>
          </p:nvPr>
        </p:nvSpPr>
        <p:spPr/>
        <p:txBody>
          <a:bodyPr/>
          <a:lstStyle/>
          <a:p>
            <a:r>
              <a:rPr lang="en-US" dirty="0"/>
              <a:t>May 28th - June 1st, 2022 Hotel Hermitage, Isola d'Elba, Italy</a:t>
            </a:r>
            <a:endParaRPr lang="en-GB" dirty="0"/>
          </a:p>
        </p:txBody>
      </p:sp>
      <p:sp>
        <p:nvSpPr>
          <p:cNvPr id="3" name="Título 2">
            <a:extLst>
              <a:ext uri="{FF2B5EF4-FFF2-40B4-BE49-F238E27FC236}">
                <a16:creationId xmlns:a16="http://schemas.microsoft.com/office/drawing/2014/main" id="{359EE053-C8F4-3409-6A1F-7F96FEA4AF98}"/>
              </a:ext>
            </a:extLst>
          </p:cNvPr>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422642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90978-D752-BFC1-8E1F-13A45449C2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692EDD-3394-3B94-40BD-38356C686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4210D2F-EE9F-C9D9-6EB3-A142972E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Marcador de pie de página 8">
            <a:extLst>
              <a:ext uri="{FF2B5EF4-FFF2-40B4-BE49-F238E27FC236}">
                <a16:creationId xmlns:a16="http://schemas.microsoft.com/office/drawing/2014/main" id="{43CCB287-45B8-F36D-A5AA-82257554EA30}"/>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3976592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77B29-FE81-1018-9FB5-3B5C789355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F22A826-2844-FB72-3881-18AB491D9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a:extLst>
              <a:ext uri="{FF2B5EF4-FFF2-40B4-BE49-F238E27FC236}">
                <a16:creationId xmlns:a16="http://schemas.microsoft.com/office/drawing/2014/main" id="{58FEAEF7-DD94-6ABD-FAE2-E44D0767B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B89C825F-6B2B-EE02-FAEB-446636DBCD9E}"/>
              </a:ext>
            </a:extLst>
          </p:cNvPr>
          <p:cNvSpPr>
            <a:spLocks noGrp="1"/>
          </p:cNvSpPr>
          <p:nvPr>
            <p:ph type="ftr" sz="quarter" idx="10"/>
          </p:nvPr>
        </p:nvSpPr>
        <p:spPr/>
        <p:txBody>
          <a:bodyPr/>
          <a:lstStyle/>
          <a:p>
            <a:r>
              <a:rPr lang="en-US" dirty="0"/>
              <a:t>May 28th - June 1st, 2022 Hotel Hermitage, Isola d'Elba, Italy</a:t>
            </a:r>
            <a:endParaRPr lang="en-GB" dirty="0"/>
          </a:p>
        </p:txBody>
      </p:sp>
    </p:spTree>
    <p:extLst>
      <p:ext uri="{BB962C8B-B14F-4D97-AF65-F5344CB8AC3E}">
        <p14:creationId xmlns:p14="http://schemas.microsoft.com/office/powerpoint/2010/main" val="33750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FEECC90-6203-103A-6B89-6EF37952868D}"/>
              </a:ext>
            </a:extLst>
          </p:cNvPr>
          <p:cNvSpPr>
            <a:spLocks noGrp="1"/>
          </p:cNvSpPr>
          <p:nvPr>
            <p:ph type="body" idx="1"/>
          </p:nvPr>
        </p:nvSpPr>
        <p:spPr>
          <a:xfrm>
            <a:off x="838200" y="2061556"/>
            <a:ext cx="10515600" cy="430371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pie de página 4">
            <a:extLst>
              <a:ext uri="{FF2B5EF4-FFF2-40B4-BE49-F238E27FC236}">
                <a16:creationId xmlns:a16="http://schemas.microsoft.com/office/drawing/2014/main" id="{155E2D65-3974-9142-B53F-B785BF65DD03}"/>
              </a:ext>
            </a:extLst>
          </p:cNvPr>
          <p:cNvSpPr>
            <a:spLocks noGrp="1"/>
          </p:cNvSpPr>
          <p:nvPr>
            <p:ph type="ftr" sz="quarter" idx="3"/>
          </p:nvPr>
        </p:nvSpPr>
        <p:spPr>
          <a:xfrm>
            <a:off x="4038600" y="648622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May 28th - June 1st, 2022 Hotel Hermitage, Isola d'Elba, Italy</a:t>
            </a:r>
            <a:endParaRPr lang="en-GB" dirty="0"/>
          </a:p>
        </p:txBody>
      </p:sp>
      <p:pic>
        <p:nvPicPr>
          <p:cNvPr id="7" name="Imagen 6">
            <a:extLst>
              <a:ext uri="{FF2B5EF4-FFF2-40B4-BE49-F238E27FC236}">
                <a16:creationId xmlns:a16="http://schemas.microsoft.com/office/drawing/2014/main" id="{F5F9E91B-87AB-B72A-6175-D0B056D1251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6486228"/>
            <a:ext cx="2285999" cy="371772"/>
          </a:xfrm>
          <a:prstGeom prst="rect">
            <a:avLst/>
          </a:prstGeom>
        </p:spPr>
      </p:pic>
      <p:sp>
        <p:nvSpPr>
          <p:cNvPr id="8" name="6 Rectángulo">
            <a:extLst>
              <a:ext uri="{FF2B5EF4-FFF2-40B4-BE49-F238E27FC236}">
                <a16:creationId xmlns:a16="http://schemas.microsoft.com/office/drawing/2014/main" id="{767A51AD-FBA1-67C8-1647-F8F47E1CFEB5}"/>
              </a:ext>
            </a:extLst>
          </p:cNvPr>
          <p:cNvSpPr/>
          <p:nvPr/>
        </p:nvSpPr>
        <p:spPr>
          <a:xfrm>
            <a:off x="2106591" y="0"/>
            <a:ext cx="8540776" cy="7639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dirty="0"/>
              <a:t>PSMR 2022</a:t>
            </a:r>
          </a:p>
        </p:txBody>
      </p:sp>
      <p:pic>
        <p:nvPicPr>
          <p:cNvPr id="9" name="Imagen 8">
            <a:extLst>
              <a:ext uri="{FF2B5EF4-FFF2-40B4-BE49-F238E27FC236}">
                <a16:creationId xmlns:a16="http://schemas.microsoft.com/office/drawing/2014/main" id="{4BBB4925-7473-1518-0D6F-8EB3A29B862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0" y="0"/>
            <a:ext cx="2106592" cy="884883"/>
          </a:xfrm>
          <a:prstGeom prst="rect">
            <a:avLst/>
          </a:prstGeom>
          <a:ln>
            <a:noFill/>
          </a:ln>
        </p:spPr>
      </p:pic>
      <p:pic>
        <p:nvPicPr>
          <p:cNvPr id="11" name="Picture 4" descr="Metacrystal">
            <a:extLst>
              <a:ext uri="{FF2B5EF4-FFF2-40B4-BE49-F238E27FC236}">
                <a16:creationId xmlns:a16="http://schemas.microsoft.com/office/drawing/2014/main" id="{CC3E4C7C-F0E7-BD32-2F0B-AE565078510B}"/>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26348" t="44530" r="28377" b="44147"/>
          <a:stretch/>
        </p:blipFill>
        <p:spPr bwMode="auto">
          <a:xfrm>
            <a:off x="9518904" y="6486228"/>
            <a:ext cx="2673096" cy="376011"/>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ítulo 1">
            <a:extLst>
              <a:ext uri="{FF2B5EF4-FFF2-40B4-BE49-F238E27FC236}">
                <a16:creationId xmlns:a16="http://schemas.microsoft.com/office/drawing/2014/main" id="{3BE41231-B4AA-E444-9C97-16C6FA0A7D3A}"/>
              </a:ext>
            </a:extLst>
          </p:cNvPr>
          <p:cNvSpPr>
            <a:spLocks noGrp="1"/>
          </p:cNvSpPr>
          <p:nvPr>
            <p:ph type="title"/>
          </p:nvPr>
        </p:nvSpPr>
        <p:spPr>
          <a:xfrm>
            <a:off x="838200" y="884883"/>
            <a:ext cx="10515600" cy="1055719"/>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pic>
        <p:nvPicPr>
          <p:cNvPr id="1026" name="72356AAD-0F29-4033-814F-8F4F06D55E72">
            <a:extLst>
              <a:ext uri="{FF2B5EF4-FFF2-40B4-BE49-F238E27FC236}">
                <a16:creationId xmlns:a16="http://schemas.microsoft.com/office/drawing/2014/main" id="{C6F70CA1-FFC8-B949-2974-9EC328A660B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47367" y="0"/>
            <a:ext cx="1544633"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número de diapositiva 3">
            <a:extLst>
              <a:ext uri="{FF2B5EF4-FFF2-40B4-BE49-F238E27FC236}">
                <a16:creationId xmlns:a16="http://schemas.microsoft.com/office/drawing/2014/main" id="{B53E768B-DC77-988B-5DF5-E95EC175EB6B}"/>
              </a:ext>
            </a:extLst>
          </p:cNvPr>
          <p:cNvSpPr>
            <a:spLocks noGrp="1"/>
          </p:cNvSpPr>
          <p:nvPr>
            <p:ph type="sldNum" sz="quarter" idx="4"/>
          </p:nvPr>
        </p:nvSpPr>
        <p:spPr>
          <a:xfrm>
            <a:off x="8645236" y="6492875"/>
            <a:ext cx="8736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D920-0324-4CC9-AC89-A259EF31A087}" type="slidenum">
              <a:rPr lang="en-GB" smtClean="0"/>
              <a:t>‹N›</a:t>
            </a:fld>
            <a:endParaRPr lang="en-GB" dirty="0"/>
          </a:p>
        </p:txBody>
      </p:sp>
    </p:spTree>
    <p:extLst>
      <p:ext uri="{BB962C8B-B14F-4D97-AF65-F5344CB8AC3E}">
        <p14:creationId xmlns:p14="http://schemas.microsoft.com/office/powerpoint/2010/main" val="27821421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doi.org/10.1109/NSS/MIC42677.2020.9508015"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doi.org/10.1109/TRPMS.2020.303048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doi.org/10.1088/1361-6560/aadbcd"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hyperlink" Target="https://iopscience.iop.org/article/10.1088/1361-6560/ab87f9" TargetMode="External"/><Relationship Id="rId4" Type="http://schemas.openxmlformats.org/officeDocument/2006/relationships/hyperlink" Target="https://doi.org/10.1109/TRPMS.2020.3030483"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ference poster">
            <a:extLst>
              <a:ext uri="{FF2B5EF4-FFF2-40B4-BE49-F238E27FC236}">
                <a16:creationId xmlns:a16="http://schemas.microsoft.com/office/drawing/2014/main" id="{826CAA7F-E362-B66C-38F2-9FCDBCF714E2}"/>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848776"/>
            <a:ext cx="12192000" cy="563745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E04EB9BB-187D-671D-7472-ABE4E20D8607}"/>
              </a:ext>
            </a:extLst>
          </p:cNvPr>
          <p:cNvSpPr>
            <a:spLocks noGrp="1"/>
          </p:cNvSpPr>
          <p:nvPr>
            <p:ph type="subTitle" idx="1"/>
          </p:nvPr>
        </p:nvSpPr>
        <p:spPr>
          <a:xfrm>
            <a:off x="1524000" y="3906174"/>
            <a:ext cx="9144000" cy="1351625"/>
          </a:xfrm>
        </p:spPr>
        <p:txBody>
          <a:bodyPr/>
          <a:lstStyle/>
          <a:p>
            <a:r>
              <a:rPr lang="en-GB" b="1" dirty="0"/>
              <a:t>Riccardo Latella</a:t>
            </a:r>
          </a:p>
          <a:p>
            <a:r>
              <a:rPr lang="en-GB" b="1" dirty="0"/>
              <a:t>Ph.D. Student &amp; Engineer</a:t>
            </a:r>
          </a:p>
          <a:p>
            <a:r>
              <a:rPr lang="en-GB" b="1" dirty="0"/>
              <a:t>Metacrystal &amp; I3M</a:t>
            </a:r>
          </a:p>
        </p:txBody>
      </p:sp>
      <p:sp>
        <p:nvSpPr>
          <p:cNvPr id="2" name="Título 1">
            <a:extLst>
              <a:ext uri="{FF2B5EF4-FFF2-40B4-BE49-F238E27FC236}">
                <a16:creationId xmlns:a16="http://schemas.microsoft.com/office/drawing/2014/main" id="{028BCCD8-2BA6-EF52-9FBD-F27784D737DB}"/>
              </a:ext>
            </a:extLst>
          </p:cNvPr>
          <p:cNvSpPr>
            <a:spLocks noGrp="1"/>
          </p:cNvSpPr>
          <p:nvPr>
            <p:ph type="title"/>
          </p:nvPr>
        </p:nvSpPr>
        <p:spPr>
          <a:xfrm>
            <a:off x="838200" y="1251253"/>
            <a:ext cx="10515600" cy="2198716"/>
          </a:xfrm>
        </p:spPr>
        <p:txBody>
          <a:bodyPr>
            <a:normAutofit/>
          </a:bodyPr>
          <a:lstStyle/>
          <a:p>
            <a:pPr algn="ctr"/>
            <a:r>
              <a:rPr lang="en-US" b="1" dirty="0"/>
              <a:t>Exploiting Cherenkov radiation and cross luminescence emission with BGO/BaF2 metascintillators</a:t>
            </a:r>
            <a:endParaRPr lang="en-GB" b="1" dirty="0"/>
          </a:p>
        </p:txBody>
      </p:sp>
      <p:sp>
        <p:nvSpPr>
          <p:cNvPr id="4" name="Marcador de pie de página 3">
            <a:extLst>
              <a:ext uri="{FF2B5EF4-FFF2-40B4-BE49-F238E27FC236}">
                <a16:creationId xmlns:a16="http://schemas.microsoft.com/office/drawing/2014/main" id="{AF3E65A4-ADD9-B08D-CFF6-E4CE2439BBFF}"/>
              </a:ext>
            </a:extLst>
          </p:cNvPr>
          <p:cNvSpPr>
            <a:spLocks noGrp="1"/>
          </p:cNvSpPr>
          <p:nvPr>
            <p:ph type="ftr" sz="quarter" idx="10"/>
          </p:nvPr>
        </p:nvSpPr>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p:pic>
        <p:nvPicPr>
          <p:cNvPr id="6" name="Imagen 5">
            <a:extLst>
              <a:ext uri="{FF2B5EF4-FFF2-40B4-BE49-F238E27FC236}">
                <a16:creationId xmlns:a16="http://schemas.microsoft.com/office/drawing/2014/main" id="{04A69C4C-BF28-0BB5-9789-2219365A8B2B}"/>
              </a:ext>
            </a:extLst>
          </p:cNvPr>
          <p:cNvPicPr>
            <a:picLocks noChangeAspect="1"/>
          </p:cNvPicPr>
          <p:nvPr/>
        </p:nvPicPr>
        <p:blipFill>
          <a:blip r:embed="rId4"/>
          <a:stretch>
            <a:fillRect/>
          </a:stretch>
        </p:blipFill>
        <p:spPr>
          <a:xfrm>
            <a:off x="7818574" y="3627412"/>
            <a:ext cx="4326238" cy="2852520"/>
          </a:xfrm>
          <a:prstGeom prst="rect">
            <a:avLst/>
          </a:prstGeom>
        </p:spPr>
      </p:pic>
      <p:pic>
        <p:nvPicPr>
          <p:cNvPr id="8" name="Imagen 7">
            <a:extLst>
              <a:ext uri="{FF2B5EF4-FFF2-40B4-BE49-F238E27FC236}">
                <a16:creationId xmlns:a16="http://schemas.microsoft.com/office/drawing/2014/main" id="{E9B0EAB3-F3C0-A6F7-2166-78395C29DF06}"/>
              </a:ext>
            </a:extLst>
          </p:cNvPr>
          <p:cNvPicPr>
            <a:picLocks noChangeAspect="1"/>
          </p:cNvPicPr>
          <p:nvPr/>
        </p:nvPicPr>
        <p:blipFill>
          <a:blip r:embed="rId5"/>
          <a:stretch>
            <a:fillRect/>
          </a:stretch>
        </p:blipFill>
        <p:spPr>
          <a:xfrm>
            <a:off x="900458" y="3371211"/>
            <a:ext cx="3138142" cy="3108722"/>
          </a:xfrm>
          <a:prstGeom prst="rect">
            <a:avLst/>
          </a:prstGeom>
        </p:spPr>
      </p:pic>
      <p:sp>
        <p:nvSpPr>
          <p:cNvPr id="5" name="CuadroTexto 4">
            <a:extLst>
              <a:ext uri="{FF2B5EF4-FFF2-40B4-BE49-F238E27FC236}">
                <a16:creationId xmlns:a16="http://schemas.microsoft.com/office/drawing/2014/main" id="{60EE7088-0267-92DC-1EF9-3870D7550E81}"/>
              </a:ext>
            </a:extLst>
          </p:cNvPr>
          <p:cNvSpPr txBox="1"/>
          <p:nvPr/>
        </p:nvSpPr>
        <p:spPr>
          <a:xfrm>
            <a:off x="9197265" y="6488668"/>
            <a:ext cx="317897" cy="369332"/>
          </a:xfrm>
          <a:prstGeom prst="rect">
            <a:avLst/>
          </a:prstGeom>
          <a:noFill/>
        </p:spPr>
        <p:txBody>
          <a:bodyPr wrap="square" rtlCol="0">
            <a:spAutoFit/>
          </a:bodyPr>
          <a:lstStyle/>
          <a:p>
            <a:r>
              <a:rPr lang="en-GB" dirty="0"/>
              <a:t>1</a:t>
            </a:r>
          </a:p>
        </p:txBody>
      </p:sp>
    </p:spTree>
    <p:extLst>
      <p:ext uri="{BB962C8B-B14F-4D97-AF65-F5344CB8AC3E}">
        <p14:creationId xmlns:p14="http://schemas.microsoft.com/office/powerpoint/2010/main" val="167460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ED0D50A8-7AE2-005F-CA9E-E69EDF6BBBBC}"/>
              </a:ext>
            </a:extLst>
          </p:cNvPr>
          <p:cNvSpPr>
            <a:spLocks noGrp="1"/>
          </p:cNvSpPr>
          <p:nvPr>
            <p:ph type="body" sz="quarter" idx="3"/>
          </p:nvPr>
        </p:nvSpPr>
        <p:spPr>
          <a:xfrm>
            <a:off x="755955" y="1896960"/>
            <a:ext cx="1963791" cy="531720"/>
          </a:xfrm>
        </p:spPr>
        <p:txBody>
          <a:bodyPr>
            <a:normAutofit fontScale="77500" lnSpcReduction="20000"/>
          </a:bodyPr>
          <a:lstStyle/>
          <a:p>
            <a:r>
              <a:rPr lang="en-GB" dirty="0"/>
              <a:t>Energy Spectrum</a:t>
            </a:r>
          </a:p>
        </p:txBody>
      </p:sp>
      <p:sp>
        <p:nvSpPr>
          <p:cNvPr id="6" name="Título 5">
            <a:extLst>
              <a:ext uri="{FF2B5EF4-FFF2-40B4-BE49-F238E27FC236}">
                <a16:creationId xmlns:a16="http://schemas.microsoft.com/office/drawing/2014/main" id="{CD58D3F3-F495-21D6-E69C-21BB95BCF6BB}"/>
              </a:ext>
            </a:extLst>
          </p:cNvPr>
          <p:cNvSpPr>
            <a:spLocks noGrp="1"/>
          </p:cNvSpPr>
          <p:nvPr>
            <p:ph type="title"/>
          </p:nvPr>
        </p:nvSpPr>
        <p:spPr/>
        <p:txBody>
          <a:bodyPr>
            <a:normAutofit/>
          </a:bodyPr>
          <a:lstStyle/>
          <a:p>
            <a:r>
              <a:rPr lang="en-GB" u="sng" dirty="0"/>
              <a:t>BGO &amp; BaF2 - VUV</a:t>
            </a:r>
            <a:endParaRPr lang="en-GB" dirty="0"/>
          </a:p>
        </p:txBody>
      </p:sp>
      <p:sp>
        <p:nvSpPr>
          <p:cNvPr id="11" name="CuadroTexto 10">
            <a:extLst>
              <a:ext uri="{FF2B5EF4-FFF2-40B4-BE49-F238E27FC236}">
                <a16:creationId xmlns:a16="http://schemas.microsoft.com/office/drawing/2014/main" id="{8F642411-C0CB-F8A5-D454-DBBE49524ED3}"/>
              </a:ext>
            </a:extLst>
          </p:cNvPr>
          <p:cNvSpPr txBox="1"/>
          <p:nvPr/>
        </p:nvSpPr>
        <p:spPr>
          <a:xfrm>
            <a:off x="7390987" y="946150"/>
            <a:ext cx="2324557" cy="923330"/>
          </a:xfrm>
          <a:prstGeom prst="rect">
            <a:avLst/>
          </a:prstGeom>
          <a:noFill/>
        </p:spPr>
        <p:txBody>
          <a:bodyPr wrap="square" rtlCol="0">
            <a:spAutoFit/>
          </a:bodyPr>
          <a:lstStyle/>
          <a:p>
            <a:r>
              <a:rPr lang="it-IT" dirty="0" err="1"/>
              <a:t>Glycerine</a:t>
            </a:r>
            <a:r>
              <a:rPr lang="it-IT" dirty="0"/>
              <a:t>:</a:t>
            </a:r>
          </a:p>
          <a:p>
            <a:pPr marL="285750" indent="-285750">
              <a:buFontTx/>
              <a:buChar char="-"/>
            </a:pPr>
            <a:r>
              <a:rPr lang="it-IT" dirty="0" err="1"/>
              <a:t>liquid</a:t>
            </a:r>
            <a:r>
              <a:rPr lang="it-IT" dirty="0"/>
              <a:t>, low </a:t>
            </a:r>
            <a:r>
              <a:rPr lang="it-IT" dirty="0" err="1"/>
              <a:t>viscosity</a:t>
            </a:r>
            <a:endParaRPr lang="it-IT" dirty="0"/>
          </a:p>
          <a:p>
            <a:pPr marL="285750" indent="-285750">
              <a:buFontTx/>
              <a:buChar char="-"/>
            </a:pPr>
            <a:r>
              <a:rPr lang="it-IT" dirty="0"/>
              <a:t>hard to handle. </a:t>
            </a:r>
          </a:p>
        </p:txBody>
      </p:sp>
      <p:sp>
        <p:nvSpPr>
          <p:cNvPr id="17" name="Marcador de pie de página 4">
            <a:extLst>
              <a:ext uri="{FF2B5EF4-FFF2-40B4-BE49-F238E27FC236}">
                <a16:creationId xmlns:a16="http://schemas.microsoft.com/office/drawing/2014/main" id="{C0F2803A-A8D2-016C-2633-38190F00A60A}"/>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a:t>
            </a:r>
            <a:r>
              <a:rPr lang="en-US" dirty="0" err="1"/>
              <a:t>d'Elba</a:t>
            </a:r>
            <a:r>
              <a:rPr lang="en-US" dirty="0"/>
              <a:t>, Italy</a:t>
            </a:r>
            <a:endParaRPr lang="en-GB" dirty="0"/>
          </a:p>
        </p:txBody>
      </p:sp>
      <p:sp>
        <p:nvSpPr>
          <p:cNvPr id="28" name="CuadroTexto 27">
            <a:extLst>
              <a:ext uri="{FF2B5EF4-FFF2-40B4-BE49-F238E27FC236}">
                <a16:creationId xmlns:a16="http://schemas.microsoft.com/office/drawing/2014/main" id="{CECB532D-1E97-2791-1705-189A25E97CC0}"/>
              </a:ext>
            </a:extLst>
          </p:cNvPr>
          <p:cNvSpPr txBox="1"/>
          <p:nvPr/>
        </p:nvSpPr>
        <p:spPr>
          <a:xfrm>
            <a:off x="9055223" y="6488668"/>
            <a:ext cx="459939" cy="369332"/>
          </a:xfrm>
          <a:prstGeom prst="rect">
            <a:avLst/>
          </a:prstGeom>
          <a:noFill/>
        </p:spPr>
        <p:txBody>
          <a:bodyPr wrap="square" rtlCol="0">
            <a:spAutoFit/>
          </a:bodyPr>
          <a:lstStyle/>
          <a:p>
            <a:r>
              <a:rPr lang="en-GB" dirty="0"/>
              <a:t>10</a:t>
            </a:r>
          </a:p>
        </p:txBody>
      </p:sp>
      <p:sp>
        <p:nvSpPr>
          <p:cNvPr id="30" name="CuadroTexto 29">
            <a:extLst>
              <a:ext uri="{FF2B5EF4-FFF2-40B4-BE49-F238E27FC236}">
                <a16:creationId xmlns:a16="http://schemas.microsoft.com/office/drawing/2014/main" id="{599ECD52-F199-B738-2CE1-89138062BA58}"/>
              </a:ext>
            </a:extLst>
          </p:cNvPr>
          <p:cNvSpPr txBox="1"/>
          <p:nvPr/>
        </p:nvSpPr>
        <p:spPr>
          <a:xfrm>
            <a:off x="10184264" y="884459"/>
            <a:ext cx="1794081" cy="1200329"/>
          </a:xfrm>
          <a:prstGeom prst="rect">
            <a:avLst/>
          </a:prstGeom>
          <a:noFill/>
        </p:spPr>
        <p:txBody>
          <a:bodyPr wrap="none" rtlCol="0">
            <a:spAutoFit/>
          </a:bodyPr>
          <a:lstStyle/>
          <a:p>
            <a:r>
              <a:rPr lang="en-GB" dirty="0"/>
              <a:t>Test condition:</a:t>
            </a:r>
          </a:p>
          <a:p>
            <a:pPr marL="285750" indent="-285750">
              <a:buFontTx/>
              <a:buChar char="-"/>
            </a:pPr>
            <a:r>
              <a:rPr lang="en-GB" dirty="0"/>
              <a:t>15ºC</a:t>
            </a:r>
          </a:p>
          <a:p>
            <a:pPr marL="285750" indent="-285750">
              <a:buFontTx/>
              <a:buChar char="-"/>
            </a:pPr>
            <a:r>
              <a:rPr lang="en-GB" dirty="0"/>
              <a:t>Glycerine</a:t>
            </a:r>
          </a:p>
          <a:p>
            <a:pPr marL="285750" indent="-285750">
              <a:buFontTx/>
              <a:buChar char="-"/>
            </a:pPr>
            <a:r>
              <a:rPr lang="en-GB" dirty="0" err="1"/>
              <a:t>Vbias</a:t>
            </a:r>
            <a:r>
              <a:rPr lang="en-GB" dirty="0"/>
              <a:t> = 39.5 V</a:t>
            </a:r>
          </a:p>
        </p:txBody>
      </p:sp>
      <p:pic>
        <p:nvPicPr>
          <p:cNvPr id="1027" name="Picture 3" descr="https://lh5.googleusercontent.com/FIXhR_fbHBNABAEWsRk2uDCsw_tdGSHFRu9TKjeB-4JSMhzlp8rkQjdL9L-myV9N1Wt_t-MDwKcH9dEiW44M1nI09d3j8-EYDLWCgdvH62v5ZXT47fD4hhOfz2vTjSkPt7xsZkB3_HtS_OYF74wrg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1" y="4352711"/>
            <a:ext cx="3517565" cy="17944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3.googleusercontent.com/mcmkphmW8EKDJLogDmEAYFnmb3nofyFfxk1xGU2Ra1l06Uc1ThMscHbq01q0XO3HkRot-3sEYXPy3lBxVGHQcuccdEHVKED6tG02Qz-cuk36FB-ZSXgjdTL5xPLPWbWN7tw83Q-PdCFeZYydPWNC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71" y="2558242"/>
            <a:ext cx="3517566" cy="179446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5731" y="3342821"/>
            <a:ext cx="607859" cy="369332"/>
          </a:xfrm>
          <a:prstGeom prst="rect">
            <a:avLst/>
          </a:prstGeom>
          <a:noFill/>
        </p:spPr>
        <p:txBody>
          <a:bodyPr wrap="none" rtlCol="0">
            <a:spAutoFit/>
          </a:bodyPr>
          <a:lstStyle/>
          <a:p>
            <a:r>
              <a:rPr lang="en-US" dirty="0"/>
              <a:t>BGO</a:t>
            </a:r>
          </a:p>
        </p:txBody>
      </p:sp>
      <p:sp>
        <p:nvSpPr>
          <p:cNvPr id="37" name="CuadroTexto 36"/>
          <p:cNvSpPr txBox="1"/>
          <p:nvPr/>
        </p:nvSpPr>
        <p:spPr>
          <a:xfrm>
            <a:off x="-11578" y="4969476"/>
            <a:ext cx="604653" cy="369332"/>
          </a:xfrm>
          <a:prstGeom prst="rect">
            <a:avLst/>
          </a:prstGeom>
          <a:noFill/>
        </p:spPr>
        <p:txBody>
          <a:bodyPr wrap="none" rtlCol="0">
            <a:spAutoFit/>
          </a:bodyPr>
          <a:lstStyle/>
          <a:p>
            <a:r>
              <a:rPr lang="en-US" dirty="0"/>
              <a:t>BaF</a:t>
            </a:r>
            <a:r>
              <a:rPr lang="en-US" baseline="-25000" dirty="0"/>
              <a:t>2</a:t>
            </a:r>
            <a:endParaRPr lang="en-US" dirty="0"/>
          </a:p>
        </p:txBody>
      </p:sp>
      <p:graphicFrame>
        <p:nvGraphicFramePr>
          <p:cNvPr id="21" name="Grafico 1">
            <a:extLst>
              <a:ext uri="{FF2B5EF4-FFF2-40B4-BE49-F238E27FC236}">
                <a16:creationId xmlns:a16="http://schemas.microsoft.com/office/drawing/2014/main" id="{6CB8FE22-F74B-4C9C-B3A0-C0B69D4AFDD1}"/>
              </a:ext>
            </a:extLst>
          </p:cNvPr>
          <p:cNvGraphicFramePr>
            <a:graphicFrameLocks/>
          </p:cNvGraphicFramePr>
          <p:nvPr>
            <p:extLst>
              <p:ext uri="{D42A27DB-BD31-4B8C-83A1-F6EECF244321}">
                <p14:modId xmlns:p14="http://schemas.microsoft.com/office/powerpoint/2010/main" val="1469375130"/>
              </p:ext>
            </p:extLst>
          </p:nvPr>
        </p:nvGraphicFramePr>
        <p:xfrm>
          <a:off x="7525705" y="2039004"/>
          <a:ext cx="455441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48CBC5B9-F7F9-0A72-E9A7-B76A79E53CAA}"/>
              </a:ext>
            </a:extLst>
          </p:cNvPr>
          <p:cNvSpPr txBox="1"/>
          <p:nvPr/>
        </p:nvSpPr>
        <p:spPr>
          <a:xfrm>
            <a:off x="5074770" y="3763924"/>
            <a:ext cx="1963791" cy="646331"/>
          </a:xfrm>
          <a:prstGeom prst="rect">
            <a:avLst/>
          </a:prstGeom>
          <a:noFill/>
        </p:spPr>
        <p:txBody>
          <a:bodyPr wrap="square">
            <a:spAutoFit/>
          </a:bodyPr>
          <a:lstStyle/>
          <a:p>
            <a:r>
              <a:rPr lang="en-US" dirty="0"/>
              <a:t>Alignment of the energy spectrums </a:t>
            </a:r>
            <a:endParaRPr lang="en-GB" dirty="0"/>
          </a:p>
        </p:txBody>
      </p:sp>
      <p:cxnSp>
        <p:nvCxnSpPr>
          <p:cNvPr id="7" name="Straight Arrow Connector 6">
            <a:extLst>
              <a:ext uri="{FF2B5EF4-FFF2-40B4-BE49-F238E27FC236}">
                <a16:creationId xmlns:a16="http://schemas.microsoft.com/office/drawing/2014/main" id="{69D4A51D-3654-0BA2-FFA2-273F6B4C9AA6}"/>
              </a:ext>
            </a:extLst>
          </p:cNvPr>
          <p:cNvCxnSpPr>
            <a:cxnSpLocks/>
            <a:stCxn id="24" idx="2"/>
            <a:endCxn id="32" idx="0"/>
          </p:cNvCxnSpPr>
          <p:nvPr/>
        </p:nvCxnSpPr>
        <p:spPr>
          <a:xfrm flipH="1">
            <a:off x="5016768" y="4410255"/>
            <a:ext cx="1039898" cy="60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84B5BD-9B01-E7D2-76CC-A0FDADD13F3A}"/>
              </a:ext>
            </a:extLst>
          </p:cNvPr>
          <p:cNvCxnSpPr>
            <a:cxnSpLocks/>
            <a:stCxn id="24" idx="2"/>
            <a:endCxn id="34" idx="0"/>
          </p:cNvCxnSpPr>
          <p:nvPr/>
        </p:nvCxnSpPr>
        <p:spPr>
          <a:xfrm>
            <a:off x="6056666" y="4410255"/>
            <a:ext cx="1012965" cy="60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4B0B3E9-FED0-3E1C-FC43-1BCAC7E1745C}"/>
              </a:ext>
            </a:extLst>
          </p:cNvPr>
          <p:cNvSpPr txBox="1"/>
          <p:nvPr/>
        </p:nvSpPr>
        <p:spPr>
          <a:xfrm>
            <a:off x="4402815" y="5019078"/>
            <a:ext cx="1227905" cy="646331"/>
          </a:xfrm>
          <a:prstGeom prst="rect">
            <a:avLst/>
          </a:prstGeom>
          <a:noFill/>
        </p:spPr>
        <p:txBody>
          <a:bodyPr wrap="square">
            <a:spAutoFit/>
          </a:bodyPr>
          <a:lstStyle/>
          <a:p>
            <a:r>
              <a:rPr lang="en-US" dirty="0"/>
              <a:t>integration window </a:t>
            </a:r>
            <a:endParaRPr lang="en-GB" dirty="0"/>
          </a:p>
        </p:txBody>
      </p:sp>
      <p:sp>
        <p:nvSpPr>
          <p:cNvPr id="34" name="TextBox 33">
            <a:extLst>
              <a:ext uri="{FF2B5EF4-FFF2-40B4-BE49-F238E27FC236}">
                <a16:creationId xmlns:a16="http://schemas.microsoft.com/office/drawing/2014/main" id="{D46B719C-1C27-BD56-8470-8F3A3D61D782}"/>
              </a:ext>
            </a:extLst>
          </p:cNvPr>
          <p:cNvSpPr txBox="1"/>
          <p:nvPr/>
        </p:nvSpPr>
        <p:spPr>
          <a:xfrm>
            <a:off x="5985324" y="5013798"/>
            <a:ext cx="2168614" cy="646331"/>
          </a:xfrm>
          <a:prstGeom prst="rect">
            <a:avLst/>
          </a:prstGeom>
          <a:noFill/>
        </p:spPr>
        <p:txBody>
          <a:bodyPr wrap="square">
            <a:spAutoFit/>
          </a:bodyPr>
          <a:lstStyle/>
          <a:p>
            <a:r>
              <a:rPr lang="en-US" dirty="0"/>
              <a:t>wavelength-sensitive transfer function</a:t>
            </a:r>
            <a:endParaRPr lang="en-GB" dirty="0"/>
          </a:p>
        </p:txBody>
      </p:sp>
      <p:sp>
        <p:nvSpPr>
          <p:cNvPr id="36" name="CuadroTexto 11">
            <a:extLst>
              <a:ext uri="{FF2B5EF4-FFF2-40B4-BE49-F238E27FC236}">
                <a16:creationId xmlns:a16="http://schemas.microsoft.com/office/drawing/2014/main" id="{9471611A-43E7-D8E6-CBE0-B271C3D7E37C}"/>
              </a:ext>
            </a:extLst>
          </p:cNvPr>
          <p:cNvSpPr txBox="1"/>
          <p:nvPr/>
        </p:nvSpPr>
        <p:spPr>
          <a:xfrm>
            <a:off x="2607439" y="2514349"/>
            <a:ext cx="2181244" cy="413546"/>
          </a:xfrm>
          <a:prstGeom prst="rect">
            <a:avLst/>
          </a:prstGeom>
          <a:noFill/>
        </p:spPr>
        <p:txBody>
          <a:bodyPr wrap="none" rtlCol="0">
            <a:spAutoFit/>
          </a:bodyPr>
          <a:lstStyle/>
          <a:p>
            <a:r>
              <a:rPr lang="en-GB" dirty="0">
                <a:highlight>
                  <a:srgbClr val="FFFF00"/>
                </a:highlight>
              </a:rPr>
              <a:t>Maximum values</a:t>
            </a:r>
          </a:p>
        </p:txBody>
      </p:sp>
      <p:sp>
        <p:nvSpPr>
          <p:cNvPr id="38" name="CuadroTexto 12">
            <a:extLst>
              <a:ext uri="{FF2B5EF4-FFF2-40B4-BE49-F238E27FC236}">
                <a16:creationId xmlns:a16="http://schemas.microsoft.com/office/drawing/2014/main" id="{3FC0F794-2269-8C5C-3496-C1FC58F7ADF2}"/>
              </a:ext>
            </a:extLst>
          </p:cNvPr>
          <p:cNvSpPr txBox="1"/>
          <p:nvPr/>
        </p:nvSpPr>
        <p:spPr>
          <a:xfrm>
            <a:off x="764171" y="2519071"/>
            <a:ext cx="2257103" cy="413546"/>
          </a:xfrm>
          <a:prstGeom prst="rect">
            <a:avLst/>
          </a:prstGeom>
          <a:noFill/>
        </p:spPr>
        <p:txBody>
          <a:bodyPr wrap="none" rtlCol="0">
            <a:spAutoFit/>
          </a:bodyPr>
          <a:lstStyle/>
          <a:p>
            <a:r>
              <a:rPr lang="en-GB" dirty="0">
                <a:highlight>
                  <a:srgbClr val="FFFF00"/>
                </a:highlight>
              </a:rPr>
              <a:t>Integrated charge</a:t>
            </a:r>
          </a:p>
        </p:txBody>
      </p:sp>
      <p:sp>
        <p:nvSpPr>
          <p:cNvPr id="43" name="CuadroTexto 11">
            <a:extLst>
              <a:ext uri="{FF2B5EF4-FFF2-40B4-BE49-F238E27FC236}">
                <a16:creationId xmlns:a16="http://schemas.microsoft.com/office/drawing/2014/main" id="{CE25006A-DDC8-67CD-96DF-8EE9B3AE0E10}"/>
              </a:ext>
            </a:extLst>
          </p:cNvPr>
          <p:cNvSpPr txBox="1"/>
          <p:nvPr/>
        </p:nvSpPr>
        <p:spPr>
          <a:xfrm>
            <a:off x="2598531" y="4343428"/>
            <a:ext cx="2181244" cy="413546"/>
          </a:xfrm>
          <a:prstGeom prst="rect">
            <a:avLst/>
          </a:prstGeom>
          <a:noFill/>
        </p:spPr>
        <p:txBody>
          <a:bodyPr wrap="none" rtlCol="0">
            <a:spAutoFit/>
          </a:bodyPr>
          <a:lstStyle/>
          <a:p>
            <a:r>
              <a:rPr lang="en-GB" dirty="0">
                <a:highlight>
                  <a:srgbClr val="FFFF00"/>
                </a:highlight>
              </a:rPr>
              <a:t>Maximum values</a:t>
            </a:r>
          </a:p>
        </p:txBody>
      </p:sp>
      <p:sp>
        <p:nvSpPr>
          <p:cNvPr id="44" name="CuadroTexto 12">
            <a:extLst>
              <a:ext uri="{FF2B5EF4-FFF2-40B4-BE49-F238E27FC236}">
                <a16:creationId xmlns:a16="http://schemas.microsoft.com/office/drawing/2014/main" id="{F0F88590-68E5-A523-2E3B-815668169A6E}"/>
              </a:ext>
            </a:extLst>
          </p:cNvPr>
          <p:cNvSpPr txBox="1"/>
          <p:nvPr/>
        </p:nvSpPr>
        <p:spPr>
          <a:xfrm>
            <a:off x="755263" y="4348150"/>
            <a:ext cx="2257103" cy="413546"/>
          </a:xfrm>
          <a:prstGeom prst="rect">
            <a:avLst/>
          </a:prstGeom>
          <a:noFill/>
        </p:spPr>
        <p:txBody>
          <a:bodyPr wrap="none" rtlCol="0">
            <a:spAutoFit/>
          </a:bodyPr>
          <a:lstStyle/>
          <a:p>
            <a:r>
              <a:rPr lang="en-GB" dirty="0">
                <a:highlight>
                  <a:srgbClr val="FFFF00"/>
                </a:highlight>
              </a:rPr>
              <a:t>Integrated charge</a:t>
            </a:r>
          </a:p>
        </p:txBody>
      </p:sp>
      <p:sp>
        <p:nvSpPr>
          <p:cNvPr id="23" name="Rectángulo redondeado 22"/>
          <p:cNvSpPr/>
          <p:nvPr/>
        </p:nvSpPr>
        <p:spPr>
          <a:xfrm>
            <a:off x="3460177" y="2535917"/>
            <a:ext cx="821560" cy="3696987"/>
          </a:xfrm>
          <a:prstGeom prst="round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redondeado 4"/>
          <p:cNvSpPr/>
          <p:nvPr/>
        </p:nvSpPr>
        <p:spPr>
          <a:xfrm>
            <a:off x="1986373" y="2558242"/>
            <a:ext cx="500397" cy="3657864"/>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9639F19B-07B7-9DB5-5513-4EE8DC10E1B8}"/>
              </a:ext>
            </a:extLst>
          </p:cNvPr>
          <p:cNvCxnSpPr>
            <a:cxnSpLocks/>
            <a:stCxn id="23" idx="0"/>
            <a:endCxn id="60" idx="1"/>
          </p:cNvCxnSpPr>
          <p:nvPr/>
        </p:nvCxnSpPr>
        <p:spPr>
          <a:xfrm flipV="1">
            <a:off x="3870957" y="2202706"/>
            <a:ext cx="1138340" cy="333211"/>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60" name="TextBox 59">
            <a:extLst>
              <a:ext uri="{FF2B5EF4-FFF2-40B4-BE49-F238E27FC236}">
                <a16:creationId xmlns:a16="http://schemas.microsoft.com/office/drawing/2014/main" id="{D9D89C22-D8D5-678B-54CC-981C410F5B37}"/>
              </a:ext>
            </a:extLst>
          </p:cNvPr>
          <p:cNvSpPr txBox="1"/>
          <p:nvPr/>
        </p:nvSpPr>
        <p:spPr>
          <a:xfrm>
            <a:off x="5009297" y="1741041"/>
            <a:ext cx="1891863" cy="923330"/>
          </a:xfrm>
          <a:prstGeom prst="rect">
            <a:avLst/>
          </a:prstGeom>
          <a:noFill/>
        </p:spPr>
        <p:txBody>
          <a:bodyPr wrap="square">
            <a:spAutoFit/>
          </a:bodyPr>
          <a:lstStyle/>
          <a:p>
            <a:r>
              <a:rPr lang="en-US" b="1" dirty="0"/>
              <a:t>maxP </a:t>
            </a:r>
            <a:r>
              <a:rPr lang="en-US" dirty="0"/>
              <a:t>usable for </a:t>
            </a:r>
            <a:r>
              <a:rPr lang="en-US" b="1" dirty="0"/>
              <a:t>metascintillators </a:t>
            </a:r>
            <a:r>
              <a:rPr lang="en-US" dirty="0"/>
              <a:t>energy filtering</a:t>
            </a:r>
            <a:endParaRPr lang="en-GB" dirty="0"/>
          </a:p>
        </p:txBody>
      </p:sp>
      <p:sp>
        <p:nvSpPr>
          <p:cNvPr id="71" name="TextBox 70">
            <a:extLst>
              <a:ext uri="{FF2B5EF4-FFF2-40B4-BE49-F238E27FC236}">
                <a16:creationId xmlns:a16="http://schemas.microsoft.com/office/drawing/2014/main" id="{08FCB475-BFA4-5E59-C6B7-0514ECAF058E}"/>
              </a:ext>
            </a:extLst>
          </p:cNvPr>
          <p:cNvSpPr txBox="1"/>
          <p:nvPr/>
        </p:nvSpPr>
        <p:spPr>
          <a:xfrm>
            <a:off x="4950334" y="2874198"/>
            <a:ext cx="2009788" cy="646331"/>
          </a:xfrm>
          <a:prstGeom prst="rect">
            <a:avLst/>
          </a:prstGeom>
          <a:noFill/>
        </p:spPr>
        <p:txBody>
          <a:bodyPr wrap="square">
            <a:spAutoFit/>
          </a:bodyPr>
          <a:lstStyle/>
          <a:p>
            <a:pPr algn="ctr"/>
            <a:r>
              <a:rPr lang="en-US" dirty="0"/>
              <a:t>Sensitive to energy sharing</a:t>
            </a:r>
            <a:endParaRPr lang="en-GB" dirty="0"/>
          </a:p>
        </p:txBody>
      </p:sp>
      <p:cxnSp>
        <p:nvCxnSpPr>
          <p:cNvPr id="1032" name="Straight Arrow Connector 1031">
            <a:extLst>
              <a:ext uri="{FF2B5EF4-FFF2-40B4-BE49-F238E27FC236}">
                <a16:creationId xmlns:a16="http://schemas.microsoft.com/office/drawing/2014/main" id="{E90990A6-F12F-3D87-67D7-1A92EF7DBF69}"/>
              </a:ext>
            </a:extLst>
          </p:cNvPr>
          <p:cNvCxnSpPr>
            <a:stCxn id="60" idx="2"/>
            <a:endCxn id="71" idx="0"/>
          </p:cNvCxnSpPr>
          <p:nvPr/>
        </p:nvCxnSpPr>
        <p:spPr>
          <a:xfrm flipH="1">
            <a:off x="5955228" y="2664371"/>
            <a:ext cx="1" cy="20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4" name="TextBox 1033">
            <a:extLst>
              <a:ext uri="{FF2B5EF4-FFF2-40B4-BE49-F238E27FC236}">
                <a16:creationId xmlns:a16="http://schemas.microsoft.com/office/drawing/2014/main" id="{AB8F49CD-0302-7F78-A5E1-CB7A95276C1A}"/>
              </a:ext>
            </a:extLst>
          </p:cNvPr>
          <p:cNvSpPr txBox="1"/>
          <p:nvPr/>
        </p:nvSpPr>
        <p:spPr>
          <a:xfrm>
            <a:off x="8375656" y="4884991"/>
            <a:ext cx="3345290" cy="1200329"/>
          </a:xfrm>
          <a:prstGeom prst="rect">
            <a:avLst/>
          </a:prstGeom>
          <a:noFill/>
        </p:spPr>
        <p:txBody>
          <a:bodyPr wrap="square" rtlCol="0">
            <a:spAutoFit/>
          </a:bodyPr>
          <a:lstStyle/>
          <a:p>
            <a:r>
              <a:rPr lang="en-GB" dirty="0"/>
              <a:t>RTD different between materials:</a:t>
            </a:r>
          </a:p>
          <a:p>
            <a:pPr marL="285750" indent="-285750">
              <a:buFontTx/>
              <a:buChar char="-"/>
            </a:pPr>
            <a:r>
              <a:rPr lang="en-US" dirty="0"/>
              <a:t>Energy sharing surrogate</a:t>
            </a:r>
          </a:p>
          <a:p>
            <a:pPr marL="285750" indent="-285750">
              <a:buFontTx/>
              <a:buChar char="-"/>
            </a:pPr>
            <a:r>
              <a:rPr lang="es-ES" dirty="0" err="1"/>
              <a:t>Separate</a:t>
            </a:r>
            <a:r>
              <a:rPr lang="es-ES" dirty="0"/>
              <a:t> </a:t>
            </a:r>
            <a:r>
              <a:rPr lang="es-ES" dirty="0" err="1"/>
              <a:t>fastest</a:t>
            </a:r>
            <a:r>
              <a:rPr lang="es-ES" dirty="0"/>
              <a:t> </a:t>
            </a:r>
            <a:r>
              <a:rPr lang="es-ES" dirty="0" err="1"/>
              <a:t>events</a:t>
            </a:r>
            <a:endParaRPr lang="en-GB" dirty="0"/>
          </a:p>
          <a:p>
            <a:pPr marL="285750" indent="-285750">
              <a:buFontTx/>
              <a:buChar char="-"/>
            </a:pPr>
            <a:endParaRPr lang="en-GB" dirty="0"/>
          </a:p>
        </p:txBody>
      </p:sp>
      <p:sp>
        <p:nvSpPr>
          <p:cNvPr id="79" name="TextBox 78">
            <a:extLst>
              <a:ext uri="{FF2B5EF4-FFF2-40B4-BE49-F238E27FC236}">
                <a16:creationId xmlns:a16="http://schemas.microsoft.com/office/drawing/2014/main" id="{D5E9B888-3F3B-529A-252F-46257C6BDA97}"/>
              </a:ext>
            </a:extLst>
          </p:cNvPr>
          <p:cNvSpPr txBox="1"/>
          <p:nvPr/>
        </p:nvSpPr>
        <p:spPr>
          <a:xfrm>
            <a:off x="7291348" y="5818598"/>
            <a:ext cx="2067831" cy="646331"/>
          </a:xfrm>
          <a:prstGeom prst="rect">
            <a:avLst/>
          </a:prstGeom>
          <a:noFill/>
          <a:ln>
            <a:solidFill>
              <a:schemeClr val="accent1"/>
            </a:solidFill>
          </a:ln>
        </p:spPr>
        <p:txBody>
          <a:bodyPr wrap="square">
            <a:spAutoFit/>
          </a:bodyPr>
          <a:lstStyle/>
          <a:p>
            <a:pPr algn="ctr"/>
            <a:r>
              <a:rPr lang="en-US" b="1" dirty="0"/>
              <a:t>Cross-luminescence in BaF</a:t>
            </a:r>
            <a:r>
              <a:rPr lang="en-US" b="1" baseline="-25000" dirty="0"/>
              <a:t>2</a:t>
            </a:r>
            <a:r>
              <a:rPr lang="en-US" b="1" dirty="0"/>
              <a:t> </a:t>
            </a:r>
            <a:endParaRPr lang="en-GB" dirty="0"/>
          </a:p>
        </p:txBody>
      </p:sp>
      <p:sp>
        <p:nvSpPr>
          <p:cNvPr id="81" name="TextBox 80">
            <a:extLst>
              <a:ext uri="{FF2B5EF4-FFF2-40B4-BE49-F238E27FC236}">
                <a16:creationId xmlns:a16="http://schemas.microsoft.com/office/drawing/2014/main" id="{B4BD28B3-D34B-9781-B1FD-1E3E066E62FE}"/>
              </a:ext>
            </a:extLst>
          </p:cNvPr>
          <p:cNvSpPr txBox="1"/>
          <p:nvPr/>
        </p:nvSpPr>
        <p:spPr>
          <a:xfrm>
            <a:off x="10071907" y="5824013"/>
            <a:ext cx="2047027" cy="646331"/>
          </a:xfrm>
          <a:prstGeom prst="rect">
            <a:avLst/>
          </a:prstGeom>
          <a:noFill/>
          <a:ln>
            <a:solidFill>
              <a:schemeClr val="accent1"/>
            </a:solidFill>
          </a:ln>
        </p:spPr>
        <p:txBody>
          <a:bodyPr wrap="square">
            <a:spAutoFit/>
          </a:bodyPr>
          <a:lstStyle/>
          <a:p>
            <a:pPr algn="ctr"/>
            <a:r>
              <a:rPr lang="en-US" b="1" dirty="0"/>
              <a:t>Cherenkov photons in BGO</a:t>
            </a:r>
            <a:endParaRPr lang="en-GB" dirty="0"/>
          </a:p>
        </p:txBody>
      </p:sp>
      <p:grpSp>
        <p:nvGrpSpPr>
          <p:cNvPr id="1039" name="Group 1038">
            <a:extLst>
              <a:ext uri="{FF2B5EF4-FFF2-40B4-BE49-F238E27FC236}">
                <a16:creationId xmlns:a16="http://schemas.microsoft.com/office/drawing/2014/main" id="{4660278E-3192-C6A3-A5BD-7BDD2F41A127}"/>
              </a:ext>
            </a:extLst>
          </p:cNvPr>
          <p:cNvGrpSpPr/>
          <p:nvPr/>
        </p:nvGrpSpPr>
        <p:grpSpPr>
          <a:xfrm>
            <a:off x="9359180" y="5773957"/>
            <a:ext cx="712727" cy="528511"/>
            <a:chOff x="5460236" y="5673862"/>
            <a:chExt cx="712727" cy="528511"/>
          </a:xfrm>
        </p:grpSpPr>
        <p:sp>
          <p:nvSpPr>
            <p:cNvPr id="1038" name="Arrow: Bent-Up 1037">
              <a:extLst>
                <a:ext uri="{FF2B5EF4-FFF2-40B4-BE49-F238E27FC236}">
                  <a16:creationId xmlns:a16="http://schemas.microsoft.com/office/drawing/2014/main" id="{FAFE2EE8-CEB9-78C3-1EB4-D52A7C62FD18}"/>
                </a:ext>
              </a:extLst>
            </p:cNvPr>
            <p:cNvSpPr/>
            <p:nvPr/>
          </p:nvSpPr>
          <p:spPr>
            <a:xfrm rot="5400000">
              <a:off x="5703971" y="5733381"/>
              <a:ext cx="528511" cy="40947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Bent-Up 82">
              <a:extLst>
                <a:ext uri="{FF2B5EF4-FFF2-40B4-BE49-F238E27FC236}">
                  <a16:creationId xmlns:a16="http://schemas.microsoft.com/office/drawing/2014/main" id="{50B9A9CD-83C3-8DEB-5E79-C525193958D9}"/>
                </a:ext>
              </a:extLst>
            </p:cNvPr>
            <p:cNvSpPr/>
            <p:nvPr/>
          </p:nvSpPr>
          <p:spPr>
            <a:xfrm rot="5400000" flipV="1">
              <a:off x="5400720" y="5733379"/>
              <a:ext cx="528510" cy="4094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CasellaDiTesto 34">
            <a:extLst>
              <a:ext uri="{FF2B5EF4-FFF2-40B4-BE49-F238E27FC236}">
                <a16:creationId xmlns:a16="http://schemas.microsoft.com/office/drawing/2014/main" id="{B4767E38-7440-F068-7DF4-8E3374BE3C92}"/>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Analysis</a:t>
            </a:r>
            <a:endParaRPr lang="en-US" dirty="0"/>
          </a:p>
        </p:txBody>
      </p:sp>
    </p:spTree>
    <p:extLst>
      <p:ext uri="{BB962C8B-B14F-4D97-AF65-F5344CB8AC3E}">
        <p14:creationId xmlns:p14="http://schemas.microsoft.com/office/powerpoint/2010/main" val="28729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 calcmode="lin" valueType="num">
                                      <p:cBhvr additive="base">
                                        <p:cTn id="23" dur="500" fill="hold"/>
                                        <p:tgtEl>
                                          <p:spTgt spid="1032"/>
                                        </p:tgtEl>
                                        <p:attrNameLst>
                                          <p:attrName>ppt_x</p:attrName>
                                        </p:attrNameLst>
                                      </p:cBhvr>
                                      <p:tavLst>
                                        <p:tav tm="0">
                                          <p:val>
                                            <p:strVal val="#ppt_x"/>
                                          </p:val>
                                        </p:tav>
                                        <p:tav tm="100000">
                                          <p:val>
                                            <p:strVal val="#ppt_x"/>
                                          </p:val>
                                        </p:tav>
                                      </p:tavLst>
                                    </p:anim>
                                    <p:anim calcmode="lin" valueType="num">
                                      <p:cBhvr additive="base">
                                        <p:cTn id="24" dur="500" fill="hold"/>
                                        <p:tgtEl>
                                          <p:spTgt spid="10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par>
                                <p:cTn id="34" presetID="22" presetClass="entr" presetSubtype="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par>
                                <p:cTn id="37" presetID="22" presetClass="entr" presetSubtype="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34"/>
                                        </p:tgtEl>
                                        <p:attrNameLst>
                                          <p:attrName>style.visibility</p:attrName>
                                        </p:attrNameLst>
                                      </p:cBhvr>
                                      <p:to>
                                        <p:strVal val="visible"/>
                                      </p:to>
                                    </p:set>
                                    <p:anim calcmode="lin" valueType="num">
                                      <p:cBhvr additive="base">
                                        <p:cTn id="50" dur="500" fill="hold"/>
                                        <p:tgtEl>
                                          <p:spTgt spid="1034"/>
                                        </p:tgtEl>
                                        <p:attrNameLst>
                                          <p:attrName>ppt_x</p:attrName>
                                        </p:attrNameLst>
                                      </p:cBhvr>
                                      <p:tavLst>
                                        <p:tav tm="0">
                                          <p:val>
                                            <p:strVal val="#ppt_x"/>
                                          </p:val>
                                        </p:tav>
                                        <p:tav tm="100000">
                                          <p:val>
                                            <p:strVal val="#ppt_x"/>
                                          </p:val>
                                        </p:tav>
                                      </p:tavLst>
                                    </p:anim>
                                    <p:anim calcmode="lin" valueType="num">
                                      <p:cBhvr additive="base">
                                        <p:cTn id="5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039"/>
                                        </p:tgtEl>
                                        <p:attrNameLst>
                                          <p:attrName>style.visibility</p:attrName>
                                        </p:attrNameLst>
                                      </p:cBhvr>
                                      <p:to>
                                        <p:strVal val="visible"/>
                                      </p:to>
                                    </p:set>
                                    <p:animEffect transition="in" filter="wipe(up)">
                                      <p:cBhvr>
                                        <p:cTn id="56" dur="500"/>
                                        <p:tgtEl>
                                          <p:spTgt spid="1039"/>
                                        </p:tgtEl>
                                      </p:cBhvr>
                                    </p:animEffect>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arn(inVertical)">
                                      <p:cBhvr>
                                        <p:cTn id="60" dur="500"/>
                                        <p:tgtEl>
                                          <p:spTgt spid="7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barn(inVertical)">
                                      <p:cBhvr>
                                        <p:cTn id="6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4" grpId="0"/>
      <p:bldP spid="23" grpId="0" animBg="1"/>
      <p:bldP spid="5" grpId="0" animBg="1"/>
      <p:bldP spid="60" grpId="0"/>
      <p:bldP spid="71" grpId="0"/>
      <p:bldP spid="1034" grpId="0"/>
      <p:bldP spid="79"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D58D3F3-F495-21D6-E69C-21BB95BCF6BB}"/>
              </a:ext>
            </a:extLst>
          </p:cNvPr>
          <p:cNvSpPr>
            <a:spLocks noGrp="1"/>
          </p:cNvSpPr>
          <p:nvPr>
            <p:ph type="title"/>
          </p:nvPr>
        </p:nvSpPr>
        <p:spPr/>
        <p:txBody>
          <a:bodyPr>
            <a:normAutofit/>
          </a:bodyPr>
          <a:lstStyle/>
          <a:p>
            <a:r>
              <a:rPr lang="en-GB" u="sng" dirty="0"/>
              <a:t>BGO &amp; BaF2 – VUV - CTR</a:t>
            </a:r>
            <a:endParaRPr lang="en-GB" dirty="0"/>
          </a:p>
        </p:txBody>
      </p:sp>
      <p:sp>
        <p:nvSpPr>
          <p:cNvPr id="17" name="Marcador de pie de página 4">
            <a:extLst>
              <a:ext uri="{FF2B5EF4-FFF2-40B4-BE49-F238E27FC236}">
                <a16:creationId xmlns:a16="http://schemas.microsoft.com/office/drawing/2014/main" id="{C0F2803A-A8D2-016C-2633-38190F00A60A}"/>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a:t>
            </a:r>
            <a:r>
              <a:rPr lang="en-US" dirty="0" err="1"/>
              <a:t>d'Elba</a:t>
            </a:r>
            <a:r>
              <a:rPr lang="en-US" dirty="0"/>
              <a:t>, Italy</a:t>
            </a:r>
            <a:endParaRPr lang="en-GB" dirty="0"/>
          </a:p>
        </p:txBody>
      </p:sp>
      <p:graphicFrame>
        <p:nvGraphicFramePr>
          <p:cNvPr id="10" name="Segnaposto contenuto 9">
            <a:extLst>
              <a:ext uri="{FF2B5EF4-FFF2-40B4-BE49-F238E27FC236}">
                <a16:creationId xmlns:a16="http://schemas.microsoft.com/office/drawing/2014/main" id="{36ACF3FE-52EB-57CF-FB0C-15155FB7E8A9}"/>
              </a:ext>
            </a:extLst>
          </p:cNvPr>
          <p:cNvGraphicFramePr>
            <a:graphicFrameLocks noGrp="1"/>
          </p:cNvGraphicFramePr>
          <p:nvPr>
            <p:ph sz="quarter" idx="4"/>
            <p:extLst>
              <p:ext uri="{D42A27DB-BD31-4B8C-83A1-F6EECF244321}">
                <p14:modId xmlns:p14="http://schemas.microsoft.com/office/powerpoint/2010/main" val="2048185999"/>
              </p:ext>
            </p:extLst>
          </p:nvPr>
        </p:nvGraphicFramePr>
        <p:xfrm>
          <a:off x="3001605" y="4800076"/>
          <a:ext cx="4755905" cy="1493520"/>
        </p:xfrm>
        <a:graphic>
          <a:graphicData uri="http://schemas.openxmlformats.org/drawingml/2006/table">
            <a:tbl>
              <a:tblPr/>
              <a:tblGrid>
                <a:gridCol w="863984">
                  <a:extLst>
                    <a:ext uri="{9D8B030D-6E8A-4147-A177-3AD203B41FA5}">
                      <a16:colId xmlns:a16="http://schemas.microsoft.com/office/drawing/2014/main" val="4241844263"/>
                    </a:ext>
                  </a:extLst>
                </a:gridCol>
                <a:gridCol w="1297307">
                  <a:extLst>
                    <a:ext uri="{9D8B030D-6E8A-4147-A177-3AD203B41FA5}">
                      <a16:colId xmlns:a16="http://schemas.microsoft.com/office/drawing/2014/main" val="1610777008"/>
                    </a:ext>
                  </a:extLst>
                </a:gridCol>
                <a:gridCol w="1297307">
                  <a:extLst>
                    <a:ext uri="{9D8B030D-6E8A-4147-A177-3AD203B41FA5}">
                      <a16:colId xmlns:a16="http://schemas.microsoft.com/office/drawing/2014/main" val="900059964"/>
                    </a:ext>
                  </a:extLst>
                </a:gridCol>
                <a:gridCol w="1297307">
                  <a:extLst>
                    <a:ext uri="{9D8B030D-6E8A-4147-A177-3AD203B41FA5}">
                      <a16:colId xmlns:a16="http://schemas.microsoft.com/office/drawing/2014/main" val="3256137191"/>
                    </a:ext>
                  </a:extLst>
                </a:gridCol>
              </a:tblGrid>
              <a:tr h="285605">
                <a:tc>
                  <a:txBody>
                    <a:bodyPr/>
                    <a:lstStyle/>
                    <a:p>
                      <a:pPr fontAlgn="ctr"/>
                      <a:r>
                        <a:rPr lang="it-IT" sz="1200" dirty="0">
                          <a:effectLst/>
                        </a:rPr>
                        <a:t> </a:t>
                      </a: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nl-NL" sz="1200" b="0" i="0" u="none" strike="noStrike" dirty="0">
                          <a:solidFill>
                            <a:srgbClr val="000000"/>
                          </a:solidFill>
                          <a:effectLst/>
                          <a:latin typeface="Arial" panose="020B0604020202020204" pitchFamily="34" charset="0"/>
                        </a:rPr>
                        <a:t>ER = 20/21%</a:t>
                      </a:r>
                      <a:endParaRPr lang="nl-NL"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nl-NL" sz="1200" b="0" i="0" u="none" strike="noStrike" dirty="0">
                          <a:solidFill>
                            <a:srgbClr val="000000"/>
                          </a:solidFill>
                          <a:effectLst/>
                          <a:latin typeface="Arial" panose="020B0604020202020204" pitchFamily="34" charset="0"/>
                        </a:rPr>
                        <a:t>ER = 24/25%</a:t>
                      </a:r>
                      <a:endParaRPr lang="nl-NL"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nl-NL" sz="1200" b="0" i="0" u="none" strike="noStrike" dirty="0">
                          <a:solidFill>
                            <a:srgbClr val="000000"/>
                          </a:solidFill>
                          <a:effectLst/>
                          <a:latin typeface="Arial" panose="020B0604020202020204" pitchFamily="34" charset="0"/>
                        </a:rPr>
                        <a:t>ER = 16/18%</a:t>
                      </a:r>
                      <a:endParaRPr lang="nl-NL"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35667257"/>
                  </a:ext>
                </a:extLst>
              </a:tr>
              <a:tr h="285605">
                <a:tc>
                  <a:txBody>
                    <a:bodyPr/>
                    <a:lstStyle/>
                    <a:p>
                      <a:pPr algn="ctr" rtl="0" fontAlgn="ctr">
                        <a:spcBef>
                          <a:spcPts val="0"/>
                        </a:spcBef>
                        <a:spcAft>
                          <a:spcPts val="0"/>
                        </a:spcAft>
                      </a:pPr>
                      <a:r>
                        <a:rPr lang="it-IT" sz="1200" b="1" i="0" u="none" strike="noStrike" dirty="0">
                          <a:solidFill>
                            <a:srgbClr val="000000"/>
                          </a:solidFill>
                          <a:effectLst/>
                          <a:latin typeface="Arial" panose="020B0604020202020204" pitchFamily="34" charset="0"/>
                        </a:rPr>
                        <a:t>CTR </a:t>
                      </a:r>
                      <a:endParaRPr lang="it-IT" sz="1200" dirty="0">
                        <a:effectLst/>
                      </a:endParaRPr>
                    </a:p>
                  </a:txBody>
                  <a:tcPr marL="95250" marR="95250" marT="95250" marB="95250" anchor="ctr">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it-IT" sz="1200" b="0" i="0" u="none" strike="noStrike" dirty="0">
                          <a:solidFill>
                            <a:srgbClr val="000000"/>
                          </a:solidFill>
                          <a:effectLst/>
                          <a:latin typeface="Arial" panose="020B0604020202020204" pitchFamily="34" charset="0"/>
                        </a:rPr>
                        <a:t>BGO [ps]</a:t>
                      </a:r>
                      <a:endParaRPr lang="it-IT"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it-IT" sz="1200" b="0" i="0" u="none" strike="noStrike" dirty="0">
                          <a:solidFill>
                            <a:srgbClr val="000000"/>
                          </a:solidFill>
                          <a:effectLst/>
                          <a:latin typeface="Arial" panose="020B0604020202020204" pitchFamily="34" charset="0"/>
                        </a:rPr>
                        <a:t>BGO/BaF2 [ps]</a:t>
                      </a:r>
                      <a:endParaRPr lang="it-IT"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it-IT" sz="1200" b="0" i="0" u="none" strike="noStrike" dirty="0">
                          <a:solidFill>
                            <a:srgbClr val="000000"/>
                          </a:solidFill>
                          <a:effectLst/>
                          <a:latin typeface="Arial" panose="020B0604020202020204" pitchFamily="34" charset="0"/>
                        </a:rPr>
                        <a:t>BaF2 [ps]</a:t>
                      </a:r>
                      <a:endParaRPr lang="it-IT"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452754793"/>
                  </a:ext>
                </a:extLst>
              </a:tr>
              <a:tr h="285605">
                <a:tc>
                  <a:txBody>
                    <a:bodyPr/>
                    <a:lstStyle/>
                    <a:p>
                      <a:pPr rtl="0" fontAlgn="t">
                        <a:spcBef>
                          <a:spcPts val="0"/>
                        </a:spcBef>
                        <a:spcAft>
                          <a:spcPts val="0"/>
                        </a:spcAft>
                      </a:pPr>
                      <a:r>
                        <a:rPr lang="it-IT" sz="1200" b="0" i="0" u="none" strike="noStrike">
                          <a:solidFill>
                            <a:srgbClr val="000000"/>
                          </a:solidFill>
                          <a:effectLst/>
                          <a:latin typeface="Arial" panose="020B0604020202020204" pitchFamily="34" charset="0"/>
                        </a:rPr>
                        <a:t>maxP</a:t>
                      </a:r>
                      <a:endParaRPr lang="it-IT" sz="12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t-IT" sz="1200" b="0" i="0" u="none" strike="noStrike" dirty="0">
                          <a:solidFill>
                            <a:srgbClr val="000000"/>
                          </a:solidFill>
                          <a:effectLst/>
                          <a:latin typeface="+mn-lt"/>
                        </a:rPr>
                        <a:t> 223.1 (0.98)</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t-IT" sz="1200" b="1" i="0" u="none" strike="noStrike" dirty="0">
                          <a:solidFill>
                            <a:srgbClr val="000000"/>
                          </a:solidFill>
                          <a:effectLst/>
                          <a:latin typeface="+mn-lt"/>
                        </a:rPr>
                        <a:t>186.1 (0.98)</a:t>
                      </a:r>
                      <a:endParaRPr lang="it-IT" sz="1200" b="1"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t-IT" sz="1200" b="0" i="0" u="none" strike="noStrike" dirty="0">
                          <a:solidFill>
                            <a:srgbClr val="000000"/>
                          </a:solidFill>
                          <a:effectLst/>
                          <a:latin typeface="+mn-lt"/>
                        </a:rPr>
                        <a:t>123.4 (1.00)</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73226765"/>
                  </a:ext>
                </a:extLst>
              </a:tr>
              <a:tr h="285605">
                <a:tc>
                  <a:txBody>
                    <a:bodyPr/>
                    <a:lstStyle/>
                    <a:p>
                      <a:pPr rtl="0" fontAlgn="t">
                        <a:spcBef>
                          <a:spcPts val="0"/>
                        </a:spcBef>
                        <a:spcAft>
                          <a:spcPts val="0"/>
                        </a:spcAft>
                      </a:pPr>
                      <a:r>
                        <a:rPr lang="it-IT" sz="1200" b="0" i="0" u="none" strike="noStrike" dirty="0">
                          <a:solidFill>
                            <a:srgbClr val="000000"/>
                          </a:solidFill>
                          <a:effectLst/>
                          <a:latin typeface="Arial" panose="020B0604020202020204" pitchFamily="34" charset="0"/>
                        </a:rPr>
                        <a:t>RT100ps</a:t>
                      </a:r>
                      <a:endParaRPr lang="it-IT" sz="1200"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t-IT" sz="1200" b="0" i="0" u="none" strike="noStrike" dirty="0">
                          <a:solidFill>
                            <a:srgbClr val="000000"/>
                          </a:solidFill>
                          <a:effectLst/>
                          <a:latin typeface="+mn-lt"/>
                        </a:rPr>
                        <a:t>159.9 (0.96)</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t-IT" sz="1200" b="1" i="0" u="none" strike="noStrike" dirty="0">
                          <a:solidFill>
                            <a:srgbClr val="000000"/>
                          </a:solidFill>
                          <a:effectLst/>
                          <a:latin typeface="+mn-lt"/>
                        </a:rPr>
                        <a:t>138.3 (0.97)</a:t>
                      </a:r>
                      <a:endParaRPr lang="it-IT" sz="1200" b="1" dirty="0">
                        <a:effectLst/>
                        <a:latin typeface="+mn-l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t-IT" sz="1200" b="0" i="0" u="none" strike="noStrike" dirty="0">
                          <a:solidFill>
                            <a:srgbClr val="000000"/>
                          </a:solidFill>
                          <a:effectLst/>
                          <a:latin typeface="+mn-lt"/>
                        </a:rPr>
                        <a:t>154.5 (0.99)</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377382619"/>
                  </a:ext>
                </a:extLst>
              </a:tr>
            </a:tbl>
          </a:graphicData>
        </a:graphic>
      </p:graphicFrame>
      <p:sp>
        <p:nvSpPr>
          <p:cNvPr id="9" name="Segnaposto contenuto 8">
            <a:extLst>
              <a:ext uri="{FF2B5EF4-FFF2-40B4-BE49-F238E27FC236}">
                <a16:creationId xmlns:a16="http://schemas.microsoft.com/office/drawing/2014/main" id="{ADD3A7EB-BCBD-CC80-9A36-53702BB39461}"/>
              </a:ext>
            </a:extLst>
          </p:cNvPr>
          <p:cNvSpPr>
            <a:spLocks noGrp="1"/>
          </p:cNvSpPr>
          <p:nvPr>
            <p:ph sz="half" idx="2"/>
          </p:nvPr>
        </p:nvSpPr>
        <p:spPr>
          <a:xfrm>
            <a:off x="591316" y="4808280"/>
            <a:ext cx="2059689" cy="612181"/>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1800" dirty="0"/>
              <a:t>CTRs improvements around 25-30% </a:t>
            </a:r>
          </a:p>
        </p:txBody>
      </p:sp>
      <p:sp>
        <p:nvSpPr>
          <p:cNvPr id="12" name="Rectangle 2">
            <a:extLst>
              <a:ext uri="{FF2B5EF4-FFF2-40B4-BE49-F238E27FC236}">
                <a16:creationId xmlns:a16="http://schemas.microsoft.com/office/drawing/2014/main" id="{645533C6-DE70-AF37-F775-B5DDE94948D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Segnaposto contenuto 8">
            <a:extLst>
              <a:ext uri="{FF2B5EF4-FFF2-40B4-BE49-F238E27FC236}">
                <a16:creationId xmlns:a16="http://schemas.microsoft.com/office/drawing/2014/main" id="{3F0F89A8-D765-9A2F-F51C-37BCC3299273}"/>
              </a:ext>
            </a:extLst>
          </p:cNvPr>
          <p:cNvSpPr txBox="1">
            <a:spLocks/>
          </p:cNvSpPr>
          <p:nvPr/>
        </p:nvSpPr>
        <p:spPr>
          <a:xfrm>
            <a:off x="4251537" y="4081134"/>
            <a:ext cx="3280231" cy="612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Most of the BaF2 events are already below 100 </a:t>
            </a:r>
            <a:r>
              <a:rPr lang="en-US" sz="1800" dirty="0" err="1"/>
              <a:t>ps</a:t>
            </a:r>
            <a:r>
              <a:rPr lang="en-US" sz="1800" dirty="0"/>
              <a:t> (62.4 %)</a:t>
            </a:r>
          </a:p>
        </p:txBody>
      </p:sp>
      <p:sp>
        <p:nvSpPr>
          <p:cNvPr id="13" name="CuadroTexto 12">
            <a:extLst>
              <a:ext uri="{FF2B5EF4-FFF2-40B4-BE49-F238E27FC236}">
                <a16:creationId xmlns:a16="http://schemas.microsoft.com/office/drawing/2014/main" id="{260FC40F-27FA-151C-8E7F-DD6650F10EAD}"/>
              </a:ext>
            </a:extLst>
          </p:cNvPr>
          <p:cNvSpPr txBox="1"/>
          <p:nvPr/>
        </p:nvSpPr>
        <p:spPr>
          <a:xfrm>
            <a:off x="9055223" y="6488668"/>
            <a:ext cx="459939" cy="369332"/>
          </a:xfrm>
          <a:prstGeom prst="rect">
            <a:avLst/>
          </a:prstGeom>
          <a:noFill/>
        </p:spPr>
        <p:txBody>
          <a:bodyPr wrap="square" rtlCol="0">
            <a:spAutoFit/>
          </a:bodyPr>
          <a:lstStyle/>
          <a:p>
            <a:r>
              <a:rPr lang="en-GB" dirty="0"/>
              <a:t>11</a:t>
            </a:r>
          </a:p>
        </p:txBody>
      </p:sp>
      <p:grpSp>
        <p:nvGrpSpPr>
          <p:cNvPr id="5" name="Group 4">
            <a:extLst>
              <a:ext uri="{FF2B5EF4-FFF2-40B4-BE49-F238E27FC236}">
                <a16:creationId xmlns:a16="http://schemas.microsoft.com/office/drawing/2014/main" id="{6D9828E9-CA40-47D0-CC1D-5E21C5C754FF}"/>
              </a:ext>
            </a:extLst>
          </p:cNvPr>
          <p:cNvGrpSpPr/>
          <p:nvPr/>
        </p:nvGrpSpPr>
        <p:grpSpPr>
          <a:xfrm>
            <a:off x="7915778" y="4318432"/>
            <a:ext cx="4232289" cy="1547239"/>
            <a:chOff x="7910002" y="4696452"/>
            <a:chExt cx="4232289" cy="1547239"/>
          </a:xfrm>
        </p:grpSpPr>
        <p:sp>
          <p:nvSpPr>
            <p:cNvPr id="2" name="Explosion: 14 Points 1">
              <a:extLst>
                <a:ext uri="{FF2B5EF4-FFF2-40B4-BE49-F238E27FC236}">
                  <a16:creationId xmlns:a16="http://schemas.microsoft.com/office/drawing/2014/main" id="{D3AACB2C-8E6D-C141-4DFA-A2FED387F5FC}"/>
                </a:ext>
              </a:extLst>
            </p:cNvPr>
            <p:cNvSpPr/>
            <p:nvPr/>
          </p:nvSpPr>
          <p:spPr>
            <a:xfrm>
              <a:off x="8875497" y="4696452"/>
              <a:ext cx="2387183" cy="154723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Combine</a:t>
              </a:r>
            </a:p>
          </p:txBody>
        </p:sp>
        <p:sp>
          <p:nvSpPr>
            <p:cNvPr id="3" name="Arrow: Right 2">
              <a:extLst>
                <a:ext uri="{FF2B5EF4-FFF2-40B4-BE49-F238E27FC236}">
                  <a16:creationId xmlns:a16="http://schemas.microsoft.com/office/drawing/2014/main" id="{2B809759-26BF-E62F-9E51-013AB83A0D2D}"/>
                </a:ext>
              </a:extLst>
            </p:cNvPr>
            <p:cNvSpPr/>
            <p:nvPr/>
          </p:nvSpPr>
          <p:spPr>
            <a:xfrm>
              <a:off x="8600288" y="5260809"/>
              <a:ext cx="310719" cy="387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CDAFB7D-1E64-DA98-4369-881A4303E3D1}"/>
                </a:ext>
              </a:extLst>
            </p:cNvPr>
            <p:cNvSpPr/>
            <p:nvPr/>
          </p:nvSpPr>
          <p:spPr>
            <a:xfrm rot="10800000">
              <a:off x="11060848" y="5257476"/>
              <a:ext cx="310719" cy="387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0102918-9AB8-DC6D-7DAE-0A476F042F4B}"/>
                </a:ext>
              </a:extLst>
            </p:cNvPr>
            <p:cNvSpPr txBox="1"/>
            <p:nvPr/>
          </p:nvSpPr>
          <p:spPr>
            <a:xfrm>
              <a:off x="7910002" y="5266684"/>
              <a:ext cx="695511" cy="369332"/>
            </a:xfrm>
            <a:prstGeom prst="rect">
              <a:avLst/>
            </a:prstGeom>
            <a:noFill/>
            <a:ln>
              <a:solidFill>
                <a:schemeClr val="tx1"/>
              </a:solidFill>
            </a:ln>
          </p:spPr>
          <p:txBody>
            <a:bodyPr wrap="none" rtlCol="0">
              <a:spAutoFit/>
            </a:bodyPr>
            <a:lstStyle/>
            <a:p>
              <a:r>
                <a:rPr lang="en-GB" dirty="0" err="1"/>
                <a:t>maxP</a:t>
              </a:r>
              <a:endParaRPr lang="en-GB" dirty="0"/>
            </a:p>
          </p:txBody>
        </p:sp>
        <p:sp>
          <p:nvSpPr>
            <p:cNvPr id="16" name="TextBox 15">
              <a:extLst>
                <a:ext uri="{FF2B5EF4-FFF2-40B4-BE49-F238E27FC236}">
                  <a16:creationId xmlns:a16="http://schemas.microsoft.com/office/drawing/2014/main" id="{6A82C1E7-BE14-BC5F-6A3C-C487B067A92E}"/>
                </a:ext>
              </a:extLst>
            </p:cNvPr>
            <p:cNvSpPr txBox="1"/>
            <p:nvPr/>
          </p:nvSpPr>
          <p:spPr>
            <a:xfrm>
              <a:off x="11371567" y="5257476"/>
              <a:ext cx="770724" cy="369332"/>
            </a:xfrm>
            <a:prstGeom prst="rect">
              <a:avLst/>
            </a:prstGeom>
            <a:noFill/>
            <a:ln>
              <a:solidFill>
                <a:schemeClr val="tx1"/>
              </a:solidFill>
            </a:ln>
          </p:spPr>
          <p:txBody>
            <a:bodyPr wrap="none" rtlCol="0">
              <a:spAutoFit/>
            </a:bodyPr>
            <a:lstStyle/>
            <a:p>
              <a:r>
                <a:rPr lang="en-GB" dirty="0"/>
                <a:t>RT100</a:t>
              </a:r>
            </a:p>
          </p:txBody>
        </p:sp>
      </p:grpSp>
      <p:pic>
        <p:nvPicPr>
          <p:cNvPr id="1026" name="Picture 2">
            <a:extLst>
              <a:ext uri="{FF2B5EF4-FFF2-40B4-BE49-F238E27FC236}">
                <a16:creationId xmlns:a16="http://schemas.microsoft.com/office/drawing/2014/main" id="{6B5A01BA-3D22-A8FC-CC06-48984FF0E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1" y="1952810"/>
            <a:ext cx="4064058" cy="25592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3B581AF0-834B-E1E5-4056-DE34B64BD220}"/>
              </a:ext>
            </a:extLst>
          </p:cNvPr>
          <p:cNvCxnSpPr>
            <a:cxnSpLocks/>
            <a:stCxn id="9" idx="3"/>
          </p:cNvCxnSpPr>
          <p:nvPr/>
        </p:nvCxnSpPr>
        <p:spPr>
          <a:xfrm>
            <a:off x="2651005" y="5114371"/>
            <a:ext cx="1247824" cy="602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F9BD871-3F5E-DD6F-F755-4A3A61585FF3}"/>
              </a:ext>
            </a:extLst>
          </p:cNvPr>
          <p:cNvCxnSpPr>
            <a:cxnSpLocks/>
            <a:stCxn id="9" idx="3"/>
          </p:cNvCxnSpPr>
          <p:nvPr/>
        </p:nvCxnSpPr>
        <p:spPr>
          <a:xfrm>
            <a:off x="2651005" y="5114371"/>
            <a:ext cx="2542756" cy="491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A20AA76B-90D8-E9EF-50B9-5B96430B7D97}"/>
              </a:ext>
            </a:extLst>
          </p:cNvPr>
          <p:cNvSpPr/>
          <p:nvPr/>
        </p:nvSpPr>
        <p:spPr>
          <a:xfrm>
            <a:off x="6468379" y="5529716"/>
            <a:ext cx="976543" cy="75363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32" name="Straight Arrow Connector 31">
            <a:extLst>
              <a:ext uri="{FF2B5EF4-FFF2-40B4-BE49-F238E27FC236}">
                <a16:creationId xmlns:a16="http://schemas.microsoft.com/office/drawing/2014/main" id="{3ED5D2F1-A2D8-71B8-B7E1-A21273CAF0CE}"/>
              </a:ext>
            </a:extLst>
          </p:cNvPr>
          <p:cNvCxnSpPr>
            <a:cxnSpLocks/>
            <a:stCxn id="22" idx="2"/>
            <a:endCxn id="30" idx="0"/>
          </p:cNvCxnSpPr>
          <p:nvPr/>
        </p:nvCxnSpPr>
        <p:spPr>
          <a:xfrm>
            <a:off x="5891653" y="4693315"/>
            <a:ext cx="1064998" cy="8364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aphicFrame>
        <p:nvGraphicFramePr>
          <p:cNvPr id="41" name="Grafico 1">
            <a:extLst>
              <a:ext uri="{FF2B5EF4-FFF2-40B4-BE49-F238E27FC236}">
                <a16:creationId xmlns:a16="http://schemas.microsoft.com/office/drawing/2014/main" id="{F9ACAFA6-D4D6-41D0-A3DC-38FBF20DB1B1}"/>
              </a:ext>
            </a:extLst>
          </p:cNvPr>
          <p:cNvGraphicFramePr>
            <a:graphicFrameLocks/>
          </p:cNvGraphicFramePr>
          <p:nvPr>
            <p:extLst>
              <p:ext uri="{D42A27DB-BD31-4B8C-83A1-F6EECF244321}">
                <p14:modId xmlns:p14="http://schemas.microsoft.com/office/powerpoint/2010/main" val="3311377539"/>
              </p:ext>
            </p:extLst>
          </p:nvPr>
        </p:nvGraphicFramePr>
        <p:xfrm>
          <a:off x="7276004" y="1162402"/>
          <a:ext cx="4727725" cy="280239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8ED4133-FB53-AD39-EAF8-4D9EE6346B43}"/>
              </a:ext>
            </a:extLst>
          </p:cNvPr>
          <p:cNvSpPr txBox="1"/>
          <p:nvPr/>
        </p:nvSpPr>
        <p:spPr>
          <a:xfrm>
            <a:off x="4973618" y="2220809"/>
            <a:ext cx="1509003" cy="369332"/>
          </a:xfrm>
          <a:prstGeom prst="rect">
            <a:avLst/>
          </a:prstGeom>
          <a:noFill/>
        </p:spPr>
        <p:txBody>
          <a:bodyPr wrap="none" rtlCol="0">
            <a:spAutoFit/>
          </a:bodyPr>
          <a:lstStyle/>
          <a:p>
            <a:r>
              <a:rPr lang="en-GB" dirty="0"/>
              <a:t>Rough results </a:t>
            </a:r>
          </a:p>
        </p:txBody>
      </p:sp>
      <p:cxnSp>
        <p:nvCxnSpPr>
          <p:cNvPr id="25" name="Straight Arrow Connector 24">
            <a:extLst>
              <a:ext uri="{FF2B5EF4-FFF2-40B4-BE49-F238E27FC236}">
                <a16:creationId xmlns:a16="http://schemas.microsoft.com/office/drawing/2014/main" id="{D2B8D32B-5DE8-360E-E40A-C85BD50D7464}"/>
              </a:ext>
            </a:extLst>
          </p:cNvPr>
          <p:cNvCxnSpPr>
            <a:cxnSpLocks/>
            <a:stCxn id="20" idx="2"/>
            <a:endCxn id="31" idx="0"/>
          </p:cNvCxnSpPr>
          <p:nvPr/>
        </p:nvCxnSpPr>
        <p:spPr>
          <a:xfrm flipH="1">
            <a:off x="5727197" y="2590141"/>
            <a:ext cx="923" cy="345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9A7CC53-0120-F5DB-F28C-6BBCD79A9E4D}"/>
              </a:ext>
            </a:extLst>
          </p:cNvPr>
          <p:cNvSpPr txBox="1"/>
          <p:nvPr/>
        </p:nvSpPr>
        <p:spPr>
          <a:xfrm>
            <a:off x="4613494" y="2935748"/>
            <a:ext cx="2227405" cy="646331"/>
          </a:xfrm>
          <a:prstGeom prst="rect">
            <a:avLst/>
          </a:prstGeom>
          <a:noFill/>
        </p:spPr>
        <p:txBody>
          <a:bodyPr wrap="none" rtlCol="0">
            <a:spAutoFit/>
          </a:bodyPr>
          <a:lstStyle/>
          <a:p>
            <a:pPr algn="ctr"/>
            <a:r>
              <a:rPr lang="en-GB" dirty="0"/>
              <a:t>Time-walk correction:</a:t>
            </a:r>
            <a:br>
              <a:rPr lang="en-GB" dirty="0"/>
            </a:br>
            <a:r>
              <a:rPr lang="en-GB" dirty="0"/>
              <a:t>30% improvement</a:t>
            </a:r>
          </a:p>
        </p:txBody>
      </p:sp>
      <p:sp>
        <p:nvSpPr>
          <p:cNvPr id="39" name="Rectangle: Rounded Corners 38">
            <a:extLst>
              <a:ext uri="{FF2B5EF4-FFF2-40B4-BE49-F238E27FC236}">
                <a16:creationId xmlns:a16="http://schemas.microsoft.com/office/drawing/2014/main" id="{2E4BDFF1-47DE-C0DF-26C5-7FE7E3E13092}"/>
              </a:ext>
            </a:extLst>
          </p:cNvPr>
          <p:cNvSpPr/>
          <p:nvPr/>
        </p:nvSpPr>
        <p:spPr>
          <a:xfrm>
            <a:off x="5176570" y="5546836"/>
            <a:ext cx="976543" cy="75363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79BAD256-BDAB-68C5-DFFE-AE3403CC1B97}"/>
              </a:ext>
            </a:extLst>
          </p:cNvPr>
          <p:cNvSpPr/>
          <p:nvPr/>
        </p:nvSpPr>
        <p:spPr>
          <a:xfrm>
            <a:off x="3898829" y="5546836"/>
            <a:ext cx="976543" cy="75363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7" name="TextBox 6">
            <a:extLst>
              <a:ext uri="{FF2B5EF4-FFF2-40B4-BE49-F238E27FC236}">
                <a16:creationId xmlns:a16="http://schemas.microsoft.com/office/drawing/2014/main" id="{8B20C4B3-0779-3FC4-5C98-F98322F0C298}"/>
              </a:ext>
            </a:extLst>
          </p:cNvPr>
          <p:cNvSpPr txBox="1"/>
          <p:nvPr/>
        </p:nvSpPr>
        <p:spPr>
          <a:xfrm>
            <a:off x="818121" y="2439778"/>
            <a:ext cx="1126783" cy="646331"/>
          </a:xfrm>
          <a:prstGeom prst="rect">
            <a:avLst/>
          </a:prstGeom>
          <a:noFill/>
        </p:spPr>
        <p:txBody>
          <a:bodyPr wrap="none" rtlCol="0">
            <a:spAutoFit/>
          </a:bodyPr>
          <a:lstStyle/>
          <a:p>
            <a:r>
              <a:rPr lang="en-GB" dirty="0"/>
              <a:t>Reference</a:t>
            </a:r>
          </a:p>
          <a:p>
            <a:r>
              <a:rPr lang="en-GB" dirty="0"/>
              <a:t>Pixel</a:t>
            </a:r>
          </a:p>
        </p:txBody>
      </p:sp>
      <p:sp>
        <p:nvSpPr>
          <p:cNvPr id="28" name="TextBox 27">
            <a:extLst>
              <a:ext uri="{FF2B5EF4-FFF2-40B4-BE49-F238E27FC236}">
                <a16:creationId xmlns:a16="http://schemas.microsoft.com/office/drawing/2014/main" id="{5515C4F2-40AD-297E-A0B0-53F448509DF5}"/>
              </a:ext>
            </a:extLst>
          </p:cNvPr>
          <p:cNvSpPr txBox="1"/>
          <p:nvPr/>
        </p:nvSpPr>
        <p:spPr>
          <a:xfrm>
            <a:off x="2584611" y="2440586"/>
            <a:ext cx="1117101" cy="369332"/>
          </a:xfrm>
          <a:prstGeom prst="rect">
            <a:avLst/>
          </a:prstGeom>
          <a:noFill/>
        </p:spPr>
        <p:txBody>
          <a:bodyPr wrap="none" rtlCol="0">
            <a:spAutoFit/>
          </a:bodyPr>
          <a:lstStyle/>
          <a:p>
            <a:r>
              <a:rPr lang="en-GB" dirty="0"/>
              <a:t>Metapixel</a:t>
            </a:r>
          </a:p>
        </p:txBody>
      </p:sp>
      <p:sp>
        <p:nvSpPr>
          <p:cNvPr id="29" name="CasellaDiTesto 28">
            <a:extLst>
              <a:ext uri="{FF2B5EF4-FFF2-40B4-BE49-F238E27FC236}">
                <a16:creationId xmlns:a16="http://schemas.microsoft.com/office/drawing/2014/main" id="{2A95B3C5-9D4E-1A1A-6133-27DF373921DC}"/>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Results</a:t>
            </a:r>
            <a:endParaRPr lang="en-US" dirty="0"/>
          </a:p>
        </p:txBody>
      </p:sp>
    </p:spTree>
    <p:extLst>
      <p:ext uri="{BB962C8B-B14F-4D97-AF65-F5344CB8AC3E}">
        <p14:creationId xmlns:p14="http://schemas.microsoft.com/office/powerpoint/2010/main" val="239847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arn(inVertical)">
                                      <p:cBhvr>
                                        <p:cTn id="7" dur="500"/>
                                        <p:tgtEl>
                                          <p:spTgt spid="9">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randombar(horizontal)">
                                      <p:cBhvr>
                                        <p:cTn id="21" dur="500"/>
                                        <p:tgtEl>
                                          <p:spTgt spid="4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randombar(horizont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22" grpId="0"/>
      <p:bldP spid="30" grpId="0" animBg="1"/>
      <p:bldP spid="20" grpId="0"/>
      <p:bldP spid="31" grpId="0"/>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pie de página 4">
            <a:extLst>
              <a:ext uri="{FF2B5EF4-FFF2-40B4-BE49-F238E27FC236}">
                <a16:creationId xmlns:a16="http://schemas.microsoft.com/office/drawing/2014/main" id="{C0F2803A-A8D2-016C-2633-38190F00A60A}"/>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a:t>
            </a:r>
            <a:r>
              <a:rPr lang="en-US" dirty="0" err="1"/>
              <a:t>d'Elba</a:t>
            </a:r>
            <a:r>
              <a:rPr lang="en-US" dirty="0"/>
              <a:t>, Italy</a:t>
            </a:r>
            <a:endParaRPr lang="en-GB" dirty="0"/>
          </a:p>
        </p:txBody>
      </p:sp>
      <p:sp>
        <p:nvSpPr>
          <p:cNvPr id="12" name="Rectangle 2">
            <a:extLst>
              <a:ext uri="{FF2B5EF4-FFF2-40B4-BE49-F238E27FC236}">
                <a16:creationId xmlns:a16="http://schemas.microsoft.com/office/drawing/2014/main" id="{645533C6-DE70-AF37-F775-B5DDE94948D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egnaposto contenuto 2">
            <a:extLst>
              <a:ext uri="{FF2B5EF4-FFF2-40B4-BE49-F238E27FC236}">
                <a16:creationId xmlns:a16="http://schemas.microsoft.com/office/drawing/2014/main" id="{3027F6A0-6FBE-2842-56D5-AFCDE3F05DF1}"/>
              </a:ext>
            </a:extLst>
          </p:cNvPr>
          <p:cNvSpPr>
            <a:spLocks noGrp="1"/>
          </p:cNvSpPr>
          <p:nvPr>
            <p:ph sz="half" idx="2"/>
          </p:nvPr>
        </p:nvSpPr>
        <p:spPr>
          <a:xfrm>
            <a:off x="839788" y="1121347"/>
            <a:ext cx="10514012" cy="2921735"/>
          </a:xfrm>
        </p:spPr>
        <p:txBody>
          <a:bodyPr>
            <a:normAutofit/>
          </a:bodyPr>
          <a:lstStyle/>
          <a:p>
            <a:pPr algn="just"/>
            <a:r>
              <a:rPr lang="en-US" sz="1800" dirty="0"/>
              <a:t>Improvement of the CTR of radiation detectors using BGO and fast emission material (CTR = 138.3 ps), especially BaF2 creating a synergy between Cherenkov and cross-luminescence emissions.</a:t>
            </a:r>
          </a:p>
          <a:p>
            <a:pPr algn="just"/>
            <a:r>
              <a:rPr lang="en-US" sz="1800" dirty="0"/>
              <a:t>COST REDUCTION: these materials have less than half of the LYSO cost, making them a good alternative, especially for larger PET scanners, like TB-PET.</a:t>
            </a:r>
          </a:p>
          <a:p>
            <a:pPr algn="just"/>
            <a:r>
              <a:rPr lang="en-US" sz="1800" dirty="0"/>
              <a:t>Future improvements are possible by combining maxP and RT filtering approaches and developing/combining new ones, like </a:t>
            </a:r>
            <a:r>
              <a:rPr lang="en-US" sz="1800" dirty="0" err="1"/>
              <a:t>ToT</a:t>
            </a:r>
            <a:r>
              <a:rPr lang="en-US" sz="1800" dirty="0"/>
              <a:t> or neural networks, to have a precise measurement of both energy of interaction and energy sharing.</a:t>
            </a:r>
          </a:p>
          <a:p>
            <a:pPr algn="just"/>
            <a:r>
              <a:rPr lang="en-US" sz="1800" dirty="0"/>
              <a:t>Further analysis will be conducted on the combination between slabs of various thicknesses, exploiting both materials' characteristics.</a:t>
            </a:r>
          </a:p>
        </p:txBody>
      </p:sp>
      <p:sp>
        <p:nvSpPr>
          <p:cNvPr id="15" name="Segnaposto contenuto 2">
            <a:extLst>
              <a:ext uri="{FF2B5EF4-FFF2-40B4-BE49-F238E27FC236}">
                <a16:creationId xmlns:a16="http://schemas.microsoft.com/office/drawing/2014/main" id="{0A4387F7-9746-FBDD-78C8-47EA1935FECA}"/>
              </a:ext>
            </a:extLst>
          </p:cNvPr>
          <p:cNvSpPr txBox="1">
            <a:spLocks/>
          </p:cNvSpPr>
          <p:nvPr/>
        </p:nvSpPr>
        <p:spPr>
          <a:xfrm>
            <a:off x="1476282" y="4580878"/>
            <a:ext cx="10514012" cy="182880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REFERENCES:</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G. Konstantinou et al., "A novel metascintillator approach for ultra-fast timing in Positron Emission Tomography," 2020 IEEE Nuclear Science Symposium and Medical Imaging Conference (NSS/MIC), 2020, pp. 1-4, </a:t>
            </a:r>
            <a:r>
              <a:rPr lang="en-US" sz="1800" b="0" i="0" u="none" strike="noStrike" baseline="0" dirty="0" err="1">
                <a:solidFill>
                  <a:srgbClr val="000000"/>
                </a:solidFill>
                <a:latin typeface="Times New Roman" panose="02020603050405020304" pitchFamily="18" charset="0"/>
              </a:rPr>
              <a:t>doi</a:t>
            </a:r>
            <a:r>
              <a:rPr lang="en-US" sz="1800" b="0" i="0" u="none" strike="noStrike" baseline="0" dirty="0">
                <a:solidFill>
                  <a:srgbClr val="000000"/>
                </a:solidFill>
                <a:latin typeface="Times New Roman" panose="02020603050405020304" pitchFamily="18" charset="0"/>
              </a:rPr>
              <a:t>: 10.1109/NSS/MIC42677.2020.9508015.</a:t>
            </a:r>
          </a:p>
          <a:p>
            <a:r>
              <a:rPr lang="en-US" sz="1800" b="0" i="0" u="none" strike="noStrike" baseline="0" dirty="0">
                <a:solidFill>
                  <a:srgbClr val="000000"/>
                </a:solidFill>
                <a:latin typeface="Times New Roman" panose="02020603050405020304" pitchFamily="18" charset="0"/>
              </a:rPr>
              <a:t>P. Lecoq (2017). Pushing the Limits in Time-of-Flight PET Imaging. IEEE Transactions on Radiation and Plasma Medical Sciences. </a:t>
            </a:r>
          </a:p>
          <a:p>
            <a:r>
              <a:rPr lang="en-US" sz="1800" b="0" i="0" u="none" strike="noStrike" baseline="0" dirty="0">
                <a:solidFill>
                  <a:srgbClr val="000000"/>
                </a:solidFill>
                <a:latin typeface="Times New Roman" panose="02020603050405020304" pitchFamily="18" charset="0"/>
              </a:rPr>
              <a:t>R. Latella, A.J. Gonzalez, J. Barrio, J.M. </a:t>
            </a:r>
            <a:r>
              <a:rPr lang="en-US" sz="1800" b="0" i="0" u="none" strike="noStrike" baseline="0" dirty="0" err="1">
                <a:solidFill>
                  <a:srgbClr val="000000"/>
                </a:solidFill>
                <a:latin typeface="Times New Roman" panose="02020603050405020304" pitchFamily="18" charset="0"/>
              </a:rPr>
              <a:t>Benlloch</a:t>
            </a:r>
            <a:r>
              <a:rPr lang="en-US" sz="1800" b="0" i="0" u="none" strike="noStrike" baseline="0" dirty="0">
                <a:solidFill>
                  <a:srgbClr val="000000"/>
                </a:solidFill>
                <a:latin typeface="Times New Roman" panose="02020603050405020304" pitchFamily="18" charset="0"/>
              </a:rPr>
              <a:t>, P. Lecoq, G. Konstantinou (2021). Test Setup and Data Selection Protocols for the Measurement of Metascintillator CTR. IEEE proceeding, 2021 Tokyo.</a:t>
            </a:r>
          </a:p>
          <a:p>
            <a:r>
              <a:rPr lang="en-US" sz="1800" b="0" i="0" u="none" strike="noStrike" baseline="0" dirty="0">
                <a:solidFill>
                  <a:srgbClr val="000000"/>
                </a:solidFill>
                <a:latin typeface="Times New Roman" panose="02020603050405020304" pitchFamily="18" charset="0"/>
              </a:rPr>
              <a:t>A. Gonzalez-Montoro, S. </a:t>
            </a:r>
            <a:r>
              <a:rPr lang="en-US" sz="1800" b="0" i="0" u="none" strike="noStrike" baseline="0" dirty="0" err="1">
                <a:solidFill>
                  <a:srgbClr val="000000"/>
                </a:solidFill>
                <a:latin typeface="Times New Roman" panose="02020603050405020304" pitchFamily="18" charset="0"/>
              </a:rPr>
              <a:t>Pourashraf</a:t>
            </a:r>
            <a:r>
              <a:rPr lang="en-US" sz="1800" b="0" i="0" u="none" strike="noStrike" baseline="0" dirty="0">
                <a:solidFill>
                  <a:srgbClr val="000000"/>
                </a:solidFill>
                <a:latin typeface="Times New Roman" panose="02020603050405020304" pitchFamily="18" charset="0"/>
              </a:rPr>
              <a:t>, J. W. Cates, S. Merzi, A. Gola, G. </a:t>
            </a:r>
            <a:r>
              <a:rPr lang="en-US" sz="1800" b="0" i="0" u="none" strike="noStrike" baseline="0" dirty="0" err="1">
                <a:solidFill>
                  <a:srgbClr val="000000"/>
                </a:solidFill>
                <a:latin typeface="Times New Roman" panose="02020603050405020304" pitchFamily="18" charset="0"/>
              </a:rPr>
              <a:t>Borghi</a:t>
            </a:r>
            <a:r>
              <a:rPr lang="en-US" sz="1800" b="0" i="0" u="none" strike="noStrike" baseline="0" dirty="0">
                <a:solidFill>
                  <a:srgbClr val="000000"/>
                </a:solidFill>
                <a:latin typeface="Times New Roman" panose="02020603050405020304" pitchFamily="18" charset="0"/>
              </a:rPr>
              <a:t>, C. S. Levin (2021). Physical considerations for Cherenkov radiation-based coincidence time resolution measurements in BGO. IEEE proceeding, 2021 Tokyo.</a:t>
            </a:r>
          </a:p>
          <a:p>
            <a:r>
              <a:rPr lang="en-US" sz="1800" b="0" i="0" u="none" strike="noStrike" baseline="0" dirty="0">
                <a:solidFill>
                  <a:srgbClr val="000000"/>
                </a:solidFill>
                <a:latin typeface="Times New Roman" panose="02020603050405020304" pitchFamily="18" charset="0"/>
              </a:rPr>
              <a:t>N. Kratochwil, E. </a:t>
            </a:r>
            <a:r>
              <a:rPr lang="en-US" sz="1800" b="0" i="0" u="none" strike="noStrike" baseline="0" dirty="0" err="1">
                <a:solidFill>
                  <a:srgbClr val="000000"/>
                </a:solidFill>
                <a:latin typeface="Times New Roman" panose="02020603050405020304" pitchFamily="18" charset="0"/>
              </a:rPr>
              <a:t>Auffray</a:t>
            </a:r>
            <a:r>
              <a:rPr lang="en-US" sz="1800" b="0" i="0" u="none" strike="noStrike" baseline="0" dirty="0">
                <a:solidFill>
                  <a:srgbClr val="000000"/>
                </a:solidFill>
                <a:latin typeface="Times New Roman" panose="02020603050405020304" pitchFamily="18" charset="0"/>
              </a:rPr>
              <a:t>, S. </a:t>
            </a:r>
            <a:r>
              <a:rPr lang="en-US" sz="1800" b="0" i="0" u="none" strike="noStrike" baseline="0" dirty="0" err="1">
                <a:solidFill>
                  <a:srgbClr val="000000"/>
                </a:solidFill>
                <a:latin typeface="Times New Roman" panose="02020603050405020304" pitchFamily="18" charset="0"/>
              </a:rPr>
              <a:t>Gundacker</a:t>
            </a:r>
            <a:r>
              <a:rPr lang="en-US" sz="1800" b="0" i="0" u="none" strike="noStrike" baseline="0" dirty="0">
                <a:solidFill>
                  <a:srgbClr val="000000"/>
                </a:solidFill>
                <a:latin typeface="Times New Roman" panose="02020603050405020304" pitchFamily="18" charset="0"/>
              </a:rPr>
              <a:t> (2020). Exploring Cherenkov emission of BGO for TOF-PET. IEEE Transactions on Radiation and Plasma Medical Sciences. </a:t>
            </a:r>
          </a:p>
          <a:p>
            <a:r>
              <a:rPr lang="en-US" sz="1800" dirty="0">
                <a:solidFill>
                  <a:srgbClr val="000000"/>
                </a:solidFill>
                <a:latin typeface="Times New Roman" panose="02020603050405020304" pitchFamily="18" charset="0"/>
              </a:rPr>
              <a:t>J. W. Cates, S. </a:t>
            </a:r>
            <a:r>
              <a:rPr lang="en-US" sz="1800" dirty="0" err="1">
                <a:solidFill>
                  <a:srgbClr val="000000"/>
                </a:solidFill>
                <a:latin typeface="Times New Roman" panose="02020603050405020304" pitchFamily="18" charset="0"/>
              </a:rPr>
              <a:t>Gundacker</a:t>
            </a:r>
            <a:r>
              <a:rPr lang="en-US" sz="1800" dirty="0">
                <a:solidFill>
                  <a:srgbClr val="000000"/>
                </a:solidFill>
                <a:latin typeface="Times New Roman" panose="02020603050405020304" pitchFamily="18" charset="0"/>
              </a:rPr>
              <a:t>, E. </a:t>
            </a:r>
            <a:r>
              <a:rPr lang="en-US" sz="1800" dirty="0" err="1">
                <a:solidFill>
                  <a:srgbClr val="000000"/>
                </a:solidFill>
                <a:latin typeface="Times New Roman" panose="02020603050405020304" pitchFamily="18" charset="0"/>
              </a:rPr>
              <a:t>Auffray</a:t>
            </a:r>
            <a:r>
              <a:rPr lang="en-US" sz="1800" dirty="0">
                <a:solidFill>
                  <a:srgbClr val="000000"/>
                </a:solidFill>
                <a:latin typeface="Times New Roman" panose="02020603050405020304" pitchFamily="18" charset="0"/>
              </a:rPr>
              <a:t>, P. Lecoq, C. S. Levin. Improved single photon time resolution for analog SiPMs with front end readout that reduces influence of electronic noise. Physics in Medicine &amp; Biology (63 185022). </a:t>
            </a:r>
            <a:endParaRPr lang="en-US" sz="1800" dirty="0"/>
          </a:p>
        </p:txBody>
      </p:sp>
      <p:sp>
        <p:nvSpPr>
          <p:cNvPr id="7" name="CasellaDiTesto 6">
            <a:extLst>
              <a:ext uri="{FF2B5EF4-FFF2-40B4-BE49-F238E27FC236}">
                <a16:creationId xmlns:a16="http://schemas.microsoft.com/office/drawing/2014/main" id="{A5A59E1C-BAC0-9A16-85FF-F1FB275DA73D}"/>
              </a:ext>
            </a:extLst>
          </p:cNvPr>
          <p:cNvSpPr txBox="1"/>
          <p:nvPr/>
        </p:nvSpPr>
        <p:spPr>
          <a:xfrm>
            <a:off x="2739856" y="3916730"/>
            <a:ext cx="6912662" cy="769441"/>
          </a:xfrm>
          <a:prstGeom prst="rect">
            <a:avLst/>
          </a:prstGeom>
          <a:noFill/>
        </p:spPr>
        <p:txBody>
          <a:bodyPr wrap="none" rtlCol="0">
            <a:spAutoFit/>
          </a:bodyPr>
          <a:lstStyle/>
          <a:p>
            <a:r>
              <a:rPr lang="en-US" sz="4400" b="1" dirty="0"/>
              <a:t>Thank you for your attention</a:t>
            </a:r>
          </a:p>
        </p:txBody>
      </p:sp>
      <p:pic>
        <p:nvPicPr>
          <p:cNvPr id="4" name="Imagen 3">
            <a:extLst>
              <a:ext uri="{FF2B5EF4-FFF2-40B4-BE49-F238E27FC236}">
                <a16:creationId xmlns:a16="http://schemas.microsoft.com/office/drawing/2014/main" id="{B75E17F7-8534-DCC1-BE7C-E1367DB072D5}"/>
              </a:ext>
            </a:extLst>
          </p:cNvPr>
          <p:cNvPicPr>
            <a:picLocks noChangeAspect="1"/>
          </p:cNvPicPr>
          <p:nvPr/>
        </p:nvPicPr>
        <p:blipFill>
          <a:blip r:embed="rId2"/>
          <a:stretch>
            <a:fillRect/>
          </a:stretch>
        </p:blipFill>
        <p:spPr>
          <a:xfrm>
            <a:off x="80685" y="5135125"/>
            <a:ext cx="1282053" cy="911883"/>
          </a:xfrm>
          <a:prstGeom prst="rect">
            <a:avLst/>
          </a:prstGeom>
        </p:spPr>
      </p:pic>
      <p:sp>
        <p:nvSpPr>
          <p:cNvPr id="13" name="CuadroTexto 12">
            <a:extLst>
              <a:ext uri="{FF2B5EF4-FFF2-40B4-BE49-F238E27FC236}">
                <a16:creationId xmlns:a16="http://schemas.microsoft.com/office/drawing/2014/main" id="{780AB565-B0A6-4E78-CE0E-E848A87BD814}"/>
              </a:ext>
            </a:extLst>
          </p:cNvPr>
          <p:cNvSpPr txBox="1"/>
          <p:nvPr/>
        </p:nvSpPr>
        <p:spPr>
          <a:xfrm>
            <a:off x="9055223" y="6488668"/>
            <a:ext cx="459939" cy="369332"/>
          </a:xfrm>
          <a:prstGeom prst="rect">
            <a:avLst/>
          </a:prstGeom>
          <a:noFill/>
        </p:spPr>
        <p:txBody>
          <a:bodyPr wrap="square" rtlCol="0">
            <a:spAutoFit/>
          </a:bodyPr>
          <a:lstStyle/>
          <a:p>
            <a:r>
              <a:rPr lang="en-GB" dirty="0"/>
              <a:t>12</a:t>
            </a:r>
          </a:p>
        </p:txBody>
      </p:sp>
      <p:sp>
        <p:nvSpPr>
          <p:cNvPr id="10" name="CasellaDiTesto 9">
            <a:extLst>
              <a:ext uri="{FF2B5EF4-FFF2-40B4-BE49-F238E27FC236}">
                <a16:creationId xmlns:a16="http://schemas.microsoft.com/office/drawing/2014/main" id="{D260939E-0BF7-0F85-243F-ED01A2C78860}"/>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Discussion &amp; </a:t>
            </a:r>
            <a:r>
              <a:rPr lang="en-GB" sz="3600" u="sng" dirty="0">
                <a:solidFill>
                  <a:schemeClr val="bg1"/>
                </a:solidFill>
              </a:rPr>
              <a:t>Future Plans</a:t>
            </a:r>
            <a:endParaRPr lang="en-US" dirty="0"/>
          </a:p>
        </p:txBody>
      </p:sp>
    </p:spTree>
    <p:extLst>
      <p:ext uri="{BB962C8B-B14F-4D97-AF65-F5344CB8AC3E}">
        <p14:creationId xmlns:p14="http://schemas.microsoft.com/office/powerpoint/2010/main" val="11336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029D43C-4C3E-4134-FAF7-E31705FD3EEB}"/>
              </a:ext>
            </a:extLst>
          </p:cNvPr>
          <p:cNvSpPr>
            <a:spLocks noGrp="1"/>
          </p:cNvSpPr>
          <p:nvPr>
            <p:ph idx="1"/>
          </p:nvPr>
        </p:nvSpPr>
        <p:spPr>
          <a:xfrm>
            <a:off x="838199" y="2061556"/>
            <a:ext cx="8359065" cy="4303718"/>
          </a:xfrm>
        </p:spPr>
        <p:txBody>
          <a:bodyPr>
            <a:normAutofit/>
          </a:bodyPr>
          <a:lstStyle/>
          <a:p>
            <a:r>
              <a:rPr lang="en-GB" sz="3600" dirty="0"/>
              <a:t>Introduction </a:t>
            </a:r>
          </a:p>
          <a:p>
            <a:r>
              <a:rPr lang="en-GB" sz="3600" dirty="0"/>
              <a:t>Testbench setup</a:t>
            </a:r>
          </a:p>
          <a:p>
            <a:r>
              <a:rPr lang="en-GB" sz="3600" dirty="0"/>
              <a:t>Analysis</a:t>
            </a:r>
          </a:p>
          <a:p>
            <a:r>
              <a:rPr lang="en-GB" sz="3600" dirty="0"/>
              <a:t>Results: BGO &amp; BaF2 - VUV – CTR</a:t>
            </a:r>
          </a:p>
          <a:p>
            <a:r>
              <a:rPr lang="en-GB" sz="3600" dirty="0"/>
              <a:t>Discussion &amp; Future Plans</a:t>
            </a:r>
          </a:p>
          <a:p>
            <a:pPr lvl="1"/>
            <a:endParaRPr lang="en-GB" dirty="0"/>
          </a:p>
          <a:p>
            <a:pPr lvl="1"/>
            <a:endParaRPr lang="en-GB" dirty="0"/>
          </a:p>
          <a:p>
            <a:pPr lvl="2"/>
            <a:endParaRPr lang="en-GB" dirty="0"/>
          </a:p>
          <a:p>
            <a:pPr lvl="1"/>
            <a:endParaRPr lang="en-GB" dirty="0"/>
          </a:p>
          <a:p>
            <a:pPr lvl="1"/>
            <a:endParaRPr lang="en-GB" dirty="0"/>
          </a:p>
          <a:p>
            <a:pPr lvl="1"/>
            <a:endParaRPr lang="en-GB" dirty="0"/>
          </a:p>
          <a:p>
            <a:pPr lvl="2"/>
            <a:endParaRPr lang="en-GB" dirty="0"/>
          </a:p>
          <a:p>
            <a:pPr lvl="2"/>
            <a:endParaRPr lang="en-GB" dirty="0"/>
          </a:p>
        </p:txBody>
      </p:sp>
      <p:sp>
        <p:nvSpPr>
          <p:cNvPr id="5" name="Marcador de pie de página 4">
            <a:extLst>
              <a:ext uri="{FF2B5EF4-FFF2-40B4-BE49-F238E27FC236}">
                <a16:creationId xmlns:a16="http://schemas.microsoft.com/office/drawing/2014/main" id="{A35E3A65-AA15-84F2-7EA9-54D7D4C58E3C}"/>
              </a:ext>
            </a:extLst>
          </p:cNvPr>
          <p:cNvSpPr>
            <a:spLocks noGrp="1"/>
          </p:cNvSpPr>
          <p:nvPr>
            <p:ph type="ftr" sz="quarter" idx="10"/>
          </p:nvPr>
        </p:nvSpPr>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p:sp>
        <p:nvSpPr>
          <p:cNvPr id="6" name="Marcador de contenido 1">
            <a:extLst>
              <a:ext uri="{FF2B5EF4-FFF2-40B4-BE49-F238E27FC236}">
                <a16:creationId xmlns:a16="http://schemas.microsoft.com/office/drawing/2014/main" id="{D44BDD0D-CA0A-727C-2E11-F4E34A8351A1}"/>
              </a:ext>
            </a:extLst>
          </p:cNvPr>
          <p:cNvSpPr txBox="1">
            <a:spLocks/>
          </p:cNvSpPr>
          <p:nvPr/>
        </p:nvSpPr>
        <p:spPr>
          <a:xfrm>
            <a:off x="6096000" y="2061556"/>
            <a:ext cx="5257800" cy="4303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p>
          <a:p>
            <a:pPr marL="457200" lvl="1" indent="0">
              <a:buNone/>
            </a:pPr>
            <a:endParaRPr lang="en-GB" dirty="0"/>
          </a:p>
        </p:txBody>
      </p:sp>
      <p:sp>
        <p:nvSpPr>
          <p:cNvPr id="7" name="CuadroTexto 6">
            <a:extLst>
              <a:ext uri="{FF2B5EF4-FFF2-40B4-BE49-F238E27FC236}">
                <a16:creationId xmlns:a16="http://schemas.microsoft.com/office/drawing/2014/main" id="{4733CBF5-1296-D2FB-BD77-6CB2C4C756DD}"/>
              </a:ext>
            </a:extLst>
          </p:cNvPr>
          <p:cNvSpPr txBox="1"/>
          <p:nvPr/>
        </p:nvSpPr>
        <p:spPr>
          <a:xfrm>
            <a:off x="9197265" y="6488668"/>
            <a:ext cx="317897" cy="369332"/>
          </a:xfrm>
          <a:prstGeom prst="rect">
            <a:avLst/>
          </a:prstGeom>
          <a:noFill/>
        </p:spPr>
        <p:txBody>
          <a:bodyPr wrap="square" rtlCol="0">
            <a:spAutoFit/>
          </a:bodyPr>
          <a:lstStyle/>
          <a:p>
            <a:r>
              <a:rPr lang="en-GB" dirty="0"/>
              <a:t>2</a:t>
            </a:r>
          </a:p>
        </p:txBody>
      </p:sp>
      <p:sp>
        <p:nvSpPr>
          <p:cNvPr id="9" name="CasellaDiTesto 8">
            <a:extLst>
              <a:ext uri="{FF2B5EF4-FFF2-40B4-BE49-F238E27FC236}">
                <a16:creationId xmlns:a16="http://schemas.microsoft.com/office/drawing/2014/main" id="{C9DAA412-F385-549E-7BD7-975E0430654D}"/>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Index</a:t>
            </a:r>
            <a:endParaRPr lang="en-US" dirty="0"/>
          </a:p>
        </p:txBody>
      </p:sp>
    </p:spTree>
    <p:extLst>
      <p:ext uri="{BB962C8B-B14F-4D97-AF65-F5344CB8AC3E}">
        <p14:creationId xmlns:p14="http://schemas.microsoft.com/office/powerpoint/2010/main" val="197856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ot - Matplotlib Wavy Arrow - Stack Overflow">
            <a:extLst>
              <a:ext uri="{FF2B5EF4-FFF2-40B4-BE49-F238E27FC236}">
                <a16:creationId xmlns:a16="http://schemas.microsoft.com/office/drawing/2014/main" id="{BDD77396-9A5E-C2E6-788A-EFCE42131A3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452076" y="5779444"/>
            <a:ext cx="1513940" cy="67181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23">
            <a:extLst>
              <a:ext uri="{FF2B5EF4-FFF2-40B4-BE49-F238E27FC236}">
                <a16:creationId xmlns:a16="http://schemas.microsoft.com/office/drawing/2014/main" id="{2F50CEBC-4E39-BA42-2DFE-34F24DF0FD63}"/>
              </a:ext>
            </a:extLst>
          </p:cNvPr>
          <p:cNvPicPr>
            <a:picLocks noGrp="1" noChangeAspect="1"/>
          </p:cNvPicPr>
          <p:nvPr>
            <p:ph sz="half" idx="2"/>
          </p:nvPr>
        </p:nvPicPr>
        <p:blipFill rotWithShape="1">
          <a:blip r:embed="rId4"/>
          <a:srcRect l="33687" t="22184" r="32186" b="7538"/>
          <a:stretch/>
        </p:blipFill>
        <p:spPr>
          <a:xfrm>
            <a:off x="529545" y="3429000"/>
            <a:ext cx="2488834" cy="2882969"/>
          </a:xfrm>
          <a:prstGeom prst="rect">
            <a:avLst/>
          </a:prstGeom>
        </p:spPr>
      </p:pic>
      <p:pic>
        <p:nvPicPr>
          <p:cNvPr id="11" name="Imagen 10">
            <a:extLst>
              <a:ext uri="{FF2B5EF4-FFF2-40B4-BE49-F238E27FC236}">
                <a16:creationId xmlns:a16="http://schemas.microsoft.com/office/drawing/2014/main" id="{62B633E9-B2A1-3520-5E63-17BA1AE1FF53}"/>
              </a:ext>
            </a:extLst>
          </p:cNvPr>
          <p:cNvPicPr/>
          <p:nvPr/>
        </p:nvPicPr>
        <p:blipFill rotWithShape="1">
          <a:blip r:embed="rId5"/>
          <a:srcRect t="3458"/>
          <a:stretch/>
        </p:blipFill>
        <p:spPr bwMode="auto">
          <a:xfrm>
            <a:off x="8585285" y="1831328"/>
            <a:ext cx="3134315" cy="2657478"/>
          </a:xfrm>
          <a:prstGeom prst="rect">
            <a:avLst/>
          </a:prstGeom>
          <a:ln>
            <a:noFill/>
          </a:ln>
          <a:extLst>
            <a:ext uri="{53640926-AAD7-44D8-BBD7-CCE9431645EC}">
              <a14:shadowObscured xmlns:a14="http://schemas.microsoft.com/office/drawing/2010/main"/>
            </a:ext>
          </a:extLst>
        </p:spPr>
      </p:pic>
      <p:sp>
        <p:nvSpPr>
          <p:cNvPr id="13" name="Marcador de pie de página 4">
            <a:extLst>
              <a:ext uri="{FF2B5EF4-FFF2-40B4-BE49-F238E27FC236}">
                <a16:creationId xmlns:a16="http://schemas.microsoft.com/office/drawing/2014/main" id="{DB1F50DA-A46F-2A81-7F57-01B45B69247C}"/>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59B59601-7368-A9F1-4697-1655172B1492}"/>
                  </a:ext>
                </a:extLst>
              </p:cNvPr>
              <p:cNvSpPr/>
              <p:nvPr/>
            </p:nvSpPr>
            <p:spPr>
              <a:xfrm>
                <a:off x="5022175" y="1090432"/>
                <a:ext cx="7126219" cy="6755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𝑓</m:t>
                          </m:r>
                        </m:e>
                        <m:sub>
                          <m:r>
                            <a:rPr lang="en-US" sz="1600" i="1">
                              <a:latin typeface="Cambria Math" panose="02040503050406030204" pitchFamily="18" charset="0"/>
                            </a:rPr>
                            <m:t>𝑚𝑒𝑡𝑎𝑠𝑐𝑖𝑛𝑡</m:t>
                          </m:r>
                        </m:sub>
                      </m:sSub>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𝑓</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𝐿𝑌</m:t>
                              </m:r>
                            </m:e>
                            <m:sub>
                              <m:r>
                                <a:rPr lang="en-US" sz="1600" i="1">
                                  <a:latin typeface="Cambria Math" panose="02040503050406030204" pitchFamily="18" charset="0"/>
                                </a:rPr>
                                <m:t>𝑓</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𝑓𝑑</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𝑓𝑟</m:t>
                              </m:r>
                            </m:sub>
                          </m:sSub>
                        </m:den>
                      </m:f>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𝑓𝑑</m:t>
                                      </m:r>
                                    </m:sub>
                                  </m:sSub>
                                </m:den>
                              </m:f>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𝑓𝑟</m:t>
                                      </m:r>
                                    </m:sub>
                                  </m:sSub>
                                </m:den>
                              </m:f>
                            </m:sup>
                          </m:sSup>
                          <m:r>
                            <a:rPr lang="en-US" sz="1600" i="0">
                              <a:latin typeface="Cambria Math" panose="02040503050406030204" pitchFamily="18" charset="0"/>
                            </a:rPr>
                            <m:t> </m:t>
                          </m:r>
                        </m:e>
                      </m:d>
                      <m:r>
                        <a:rPr lang="en-US" sz="1600" i="0">
                          <a:latin typeface="Cambria Math" panose="02040503050406030204" pitchFamily="18" charset="0"/>
                        </a:rPr>
                        <m:t>+</m:t>
                      </m:r>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𝑡𝑜𝑡𝑎𝑙</m:t>
                                      </m:r>
                                    </m:sub>
                                  </m:sSub>
                                  <m:r>
                                    <a:rPr lang="en-US" sz="1600" i="0">
                                      <a:latin typeface="Cambria Math" panose="02040503050406030204" pitchFamily="18" charset="0"/>
                                    </a:rPr>
                                    <m:t>−</m:t>
                                  </m:r>
                                  <m:r>
                                    <a:rPr lang="en-US" sz="1600" i="1">
                                      <a:latin typeface="Cambria Math" panose="02040503050406030204" pitchFamily="18" charset="0"/>
                                    </a:rPr>
                                    <m:t>𝐸</m:t>
                                  </m:r>
                                </m:e>
                                <m:sub>
                                  <m:r>
                                    <a:rPr lang="en-US" sz="1600" i="1">
                                      <a:latin typeface="Cambria Math" panose="02040503050406030204" pitchFamily="18" charset="0"/>
                                    </a:rPr>
                                    <m:t>𝑓</m:t>
                                  </m:r>
                                </m:sub>
                              </m:sSub>
                            </m:e>
                          </m:d>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𝐿𝑌</m:t>
                              </m:r>
                            </m:e>
                            <m:sub>
                              <m:r>
                                <a:rPr lang="en-US" sz="1600" i="1">
                                  <a:latin typeface="Cambria Math" panose="02040503050406030204" pitchFamily="18" charset="0"/>
                                </a:rPr>
                                <m:t>𝑠</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𝑠𝑑</m:t>
                              </m:r>
                            </m:sub>
                          </m:sSub>
                          <m:sSub>
                            <m:sSubPr>
                              <m:ctrlPr>
                                <a:rPr lang="en-US" sz="1600" i="1">
                                  <a:latin typeface="Cambria Math" panose="02040503050406030204" pitchFamily="18" charset="0"/>
                                </a:rPr>
                              </m:ctrlPr>
                            </m:sSubPr>
                            <m:e>
                              <m:r>
                                <a:rPr lang="en-US" sz="1600" i="0">
                                  <a:latin typeface="Cambria Math" panose="02040503050406030204" pitchFamily="18" charset="0"/>
                                </a:rPr>
                                <m:t>−</m:t>
                              </m:r>
                              <m:r>
                                <a:rPr lang="en-US" sz="1600" i="1">
                                  <a:latin typeface="Cambria Math" panose="02040503050406030204" pitchFamily="18" charset="0"/>
                                </a:rPr>
                                <m:t>𝜏</m:t>
                              </m:r>
                            </m:e>
                            <m:sub>
                              <m:r>
                                <a:rPr lang="en-US" sz="1600" i="1">
                                  <a:latin typeface="Cambria Math" panose="02040503050406030204" pitchFamily="18" charset="0"/>
                                </a:rPr>
                                <m:t>𝑠𝑟</m:t>
                              </m:r>
                            </m:sub>
                          </m:sSub>
                        </m:den>
                      </m:f>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𝑠𝑑</m:t>
                                      </m:r>
                                    </m:sub>
                                  </m:sSub>
                                </m:den>
                              </m:f>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𝑡</m:t>
                                  </m:r>
                                </m:num>
                                <m:den>
                                  <m:sSub>
                                    <m:sSubPr>
                                      <m:ctrlPr>
                                        <a:rPr lang="en-US" sz="1600" i="1">
                                          <a:latin typeface="Cambria Math" panose="02040503050406030204" pitchFamily="18" charset="0"/>
                                        </a:rPr>
                                      </m:ctrlPr>
                                    </m:sSubPr>
                                    <m:e>
                                      <m:r>
                                        <a:rPr lang="en-US" sz="1600" i="1">
                                          <a:latin typeface="Cambria Math" panose="02040503050406030204" pitchFamily="18" charset="0"/>
                                        </a:rPr>
                                        <m:t>𝜏</m:t>
                                      </m:r>
                                    </m:e>
                                    <m:sub>
                                      <m:r>
                                        <a:rPr lang="en-US" sz="1600" i="1">
                                          <a:latin typeface="Cambria Math" panose="02040503050406030204" pitchFamily="18" charset="0"/>
                                        </a:rPr>
                                        <m:t>𝑠𝑟</m:t>
                                      </m:r>
                                    </m:sub>
                                  </m:sSub>
                                </m:den>
                              </m:f>
                            </m:sup>
                          </m:sSup>
                          <m:r>
                            <a:rPr lang="en-US" sz="1600" i="0">
                              <a:latin typeface="Cambria Math" panose="02040503050406030204" pitchFamily="18" charset="0"/>
                            </a:rPr>
                            <m:t> </m:t>
                          </m:r>
                        </m:e>
                      </m:d>
                    </m:oMath>
                  </m:oMathPara>
                </a14:m>
                <a:endParaRPr lang="en-US" sz="1600" dirty="0"/>
              </a:p>
            </p:txBody>
          </p:sp>
        </mc:Choice>
        <mc:Fallback xmlns="">
          <p:sp>
            <p:nvSpPr>
              <p:cNvPr id="15" name="Rectángulo 14">
                <a:extLst>
                  <a:ext uri="{FF2B5EF4-FFF2-40B4-BE49-F238E27FC236}">
                    <a16:creationId xmlns:a16="http://schemas.microsoft.com/office/drawing/2014/main" id="{59B59601-7368-A9F1-4697-1655172B1492}"/>
                  </a:ext>
                </a:extLst>
              </p:cNvPr>
              <p:cNvSpPr>
                <a:spLocks noRot="1" noChangeAspect="1" noMove="1" noResize="1" noEditPoints="1" noAdjustHandles="1" noChangeArrowheads="1" noChangeShapeType="1" noTextEdit="1"/>
              </p:cNvSpPr>
              <p:nvPr/>
            </p:nvSpPr>
            <p:spPr>
              <a:xfrm>
                <a:off x="5022175" y="1090432"/>
                <a:ext cx="7126219" cy="675506"/>
              </a:xfrm>
              <a:prstGeom prst="rect">
                <a:avLst/>
              </a:prstGeom>
              <a:blipFill>
                <a:blip r:embed="rId6"/>
                <a:stretch>
                  <a:fillRect/>
                </a:stretch>
              </a:blipFill>
            </p:spPr>
            <p:txBody>
              <a:bodyPr/>
              <a:lstStyle/>
              <a:p>
                <a:r>
                  <a:rPr lang="en-US">
                    <a:noFill/>
                  </a:rPr>
                  <a:t> </a:t>
                </a:r>
              </a:p>
            </p:txBody>
          </p:sp>
        </mc:Fallback>
      </mc:AlternateContent>
      <p:sp>
        <p:nvSpPr>
          <p:cNvPr id="16" name="CuadroTexto 15">
            <a:extLst>
              <a:ext uri="{FF2B5EF4-FFF2-40B4-BE49-F238E27FC236}">
                <a16:creationId xmlns:a16="http://schemas.microsoft.com/office/drawing/2014/main" id="{CCE35EB0-C1A7-2641-39A1-BBEEFC5EA456}"/>
              </a:ext>
            </a:extLst>
          </p:cNvPr>
          <p:cNvSpPr txBox="1"/>
          <p:nvPr/>
        </p:nvSpPr>
        <p:spPr>
          <a:xfrm>
            <a:off x="9005231" y="5690082"/>
            <a:ext cx="2997788" cy="707886"/>
          </a:xfrm>
          <a:prstGeom prst="rect">
            <a:avLst/>
          </a:prstGeom>
          <a:noFill/>
        </p:spPr>
        <p:txBody>
          <a:bodyPr wrap="square" rtlCol="0">
            <a:spAutoFit/>
          </a:bodyPr>
          <a:lstStyle/>
          <a:p>
            <a:r>
              <a:rPr lang="en-GB" sz="2000" b="1" u="sng" dirty="0"/>
              <a:t>Which materials give the strongest combination?</a:t>
            </a:r>
          </a:p>
        </p:txBody>
      </p:sp>
      <p:sp>
        <p:nvSpPr>
          <p:cNvPr id="14" name="CuadroTexto 13">
            <a:extLst>
              <a:ext uri="{FF2B5EF4-FFF2-40B4-BE49-F238E27FC236}">
                <a16:creationId xmlns:a16="http://schemas.microsoft.com/office/drawing/2014/main" id="{8031AD6C-81CA-A555-B462-039DE0A33E68}"/>
              </a:ext>
            </a:extLst>
          </p:cNvPr>
          <p:cNvSpPr txBox="1"/>
          <p:nvPr/>
        </p:nvSpPr>
        <p:spPr>
          <a:xfrm>
            <a:off x="9197265" y="6488668"/>
            <a:ext cx="317897" cy="369332"/>
          </a:xfrm>
          <a:prstGeom prst="rect">
            <a:avLst/>
          </a:prstGeom>
          <a:noFill/>
        </p:spPr>
        <p:txBody>
          <a:bodyPr wrap="square" rtlCol="0">
            <a:spAutoFit/>
          </a:bodyPr>
          <a:lstStyle/>
          <a:p>
            <a:r>
              <a:rPr lang="en-GB" dirty="0"/>
              <a:t>3</a:t>
            </a:r>
          </a:p>
        </p:txBody>
      </p:sp>
      <p:sp>
        <p:nvSpPr>
          <p:cNvPr id="2" name="CuadroTexto 1">
            <a:extLst>
              <a:ext uri="{FF2B5EF4-FFF2-40B4-BE49-F238E27FC236}">
                <a16:creationId xmlns:a16="http://schemas.microsoft.com/office/drawing/2014/main" id="{920F763C-4ACB-F14E-F6DC-3376B32DF6C9}"/>
              </a:ext>
            </a:extLst>
          </p:cNvPr>
          <p:cNvSpPr txBox="1"/>
          <p:nvPr/>
        </p:nvSpPr>
        <p:spPr>
          <a:xfrm>
            <a:off x="783350" y="2195929"/>
            <a:ext cx="1755084" cy="646331"/>
          </a:xfrm>
          <a:prstGeom prst="rect">
            <a:avLst/>
          </a:prstGeom>
          <a:noFill/>
        </p:spPr>
        <p:txBody>
          <a:bodyPr wrap="square" rtlCol="0">
            <a:spAutoFit/>
          </a:bodyPr>
          <a:lstStyle/>
          <a:p>
            <a:pPr algn="ctr"/>
            <a:r>
              <a:rPr lang="en-GB" b="1" dirty="0"/>
              <a:t>Metascintillator</a:t>
            </a:r>
            <a:r>
              <a:rPr lang="en-GB" dirty="0"/>
              <a:t> heterostructures</a:t>
            </a:r>
          </a:p>
        </p:txBody>
      </p:sp>
      <p:sp>
        <p:nvSpPr>
          <p:cNvPr id="17" name="CuadroTexto 16">
            <a:extLst>
              <a:ext uri="{FF2B5EF4-FFF2-40B4-BE49-F238E27FC236}">
                <a16:creationId xmlns:a16="http://schemas.microsoft.com/office/drawing/2014/main" id="{943A46F2-6320-FA7A-B6D3-2F1B89A3FFF2}"/>
              </a:ext>
            </a:extLst>
          </p:cNvPr>
          <p:cNvSpPr txBox="1"/>
          <p:nvPr/>
        </p:nvSpPr>
        <p:spPr>
          <a:xfrm>
            <a:off x="6049893" y="4635573"/>
            <a:ext cx="2488834" cy="646331"/>
          </a:xfrm>
          <a:prstGeom prst="rect">
            <a:avLst/>
          </a:prstGeom>
          <a:noFill/>
        </p:spPr>
        <p:txBody>
          <a:bodyPr wrap="square">
            <a:spAutoFit/>
          </a:bodyPr>
          <a:lstStyle/>
          <a:p>
            <a:r>
              <a:rPr lang="en-US" b="1" dirty="0"/>
              <a:t>Good timing resolution</a:t>
            </a:r>
            <a:r>
              <a:rPr lang="en-US" dirty="0"/>
              <a:t> &amp; </a:t>
            </a:r>
            <a:r>
              <a:rPr lang="en-US" b="1" dirty="0"/>
              <a:t>high stopping power</a:t>
            </a:r>
            <a:r>
              <a:rPr lang="en-US" dirty="0"/>
              <a:t>. </a:t>
            </a:r>
            <a:endParaRPr lang="en-GB" dirty="0"/>
          </a:p>
        </p:txBody>
      </p:sp>
      <p:cxnSp>
        <p:nvCxnSpPr>
          <p:cNvPr id="8" name="Conector recto de flecha 7">
            <a:extLst>
              <a:ext uri="{FF2B5EF4-FFF2-40B4-BE49-F238E27FC236}">
                <a16:creationId xmlns:a16="http://schemas.microsoft.com/office/drawing/2014/main" id="{BEB7D2C8-2121-314C-1CE1-13A8F4A8E4D3}"/>
              </a:ext>
            </a:extLst>
          </p:cNvPr>
          <p:cNvCxnSpPr>
            <a:cxnSpLocks/>
            <a:stCxn id="2" idx="3"/>
            <a:endCxn id="24" idx="1"/>
          </p:cNvCxnSpPr>
          <p:nvPr/>
        </p:nvCxnSpPr>
        <p:spPr>
          <a:xfrm flipV="1">
            <a:off x="2538434" y="2516572"/>
            <a:ext cx="1448625" cy="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CBC37614-A91D-426F-BB97-6BE5BBBDA5F3}"/>
              </a:ext>
            </a:extLst>
          </p:cNvPr>
          <p:cNvSpPr txBox="1"/>
          <p:nvPr/>
        </p:nvSpPr>
        <p:spPr>
          <a:xfrm>
            <a:off x="3987059" y="2193406"/>
            <a:ext cx="4598225" cy="646331"/>
          </a:xfrm>
          <a:prstGeom prst="rect">
            <a:avLst/>
          </a:prstGeom>
          <a:noFill/>
        </p:spPr>
        <p:txBody>
          <a:bodyPr wrap="square">
            <a:spAutoFit/>
          </a:bodyPr>
          <a:lstStyle/>
          <a:p>
            <a:r>
              <a:rPr lang="en-US" sz="1800" dirty="0"/>
              <a:t>Thin slices of a </a:t>
            </a:r>
            <a:r>
              <a:rPr lang="en-US" sz="1800" b="1" dirty="0"/>
              <a:t>dense host </a:t>
            </a:r>
            <a:r>
              <a:rPr lang="en-US" sz="1800" dirty="0"/>
              <a:t>material (e.g. LYSO, BGO) and a </a:t>
            </a:r>
            <a:r>
              <a:rPr lang="en-US" sz="1800" b="1" dirty="0"/>
              <a:t>fast emitter</a:t>
            </a:r>
            <a:r>
              <a:rPr lang="en-US" sz="1800" dirty="0"/>
              <a:t> (e.g. EJ232, BaF2)</a:t>
            </a:r>
            <a:endParaRPr lang="en-GB" dirty="0"/>
          </a:p>
        </p:txBody>
      </p:sp>
      <p:cxnSp>
        <p:nvCxnSpPr>
          <p:cNvPr id="27" name="Conector recto de flecha 26">
            <a:extLst>
              <a:ext uri="{FF2B5EF4-FFF2-40B4-BE49-F238E27FC236}">
                <a16:creationId xmlns:a16="http://schemas.microsoft.com/office/drawing/2014/main" id="{CCD98F89-470A-9B40-AAC6-9E3DFDCC5BD5}"/>
              </a:ext>
            </a:extLst>
          </p:cNvPr>
          <p:cNvCxnSpPr>
            <a:cxnSpLocks/>
            <a:stCxn id="24" idx="2"/>
            <a:endCxn id="29" idx="0"/>
          </p:cNvCxnSpPr>
          <p:nvPr/>
        </p:nvCxnSpPr>
        <p:spPr>
          <a:xfrm>
            <a:off x="6286172" y="2839737"/>
            <a:ext cx="1008138" cy="1004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FE2224EB-B942-11B5-353A-C907A67AD5A2}"/>
              </a:ext>
            </a:extLst>
          </p:cNvPr>
          <p:cNvSpPr txBox="1"/>
          <p:nvPr/>
        </p:nvSpPr>
        <p:spPr>
          <a:xfrm>
            <a:off x="6354139" y="3843788"/>
            <a:ext cx="1880342" cy="369332"/>
          </a:xfrm>
          <a:prstGeom prst="rect">
            <a:avLst/>
          </a:prstGeom>
          <a:noFill/>
        </p:spPr>
        <p:txBody>
          <a:bodyPr wrap="square">
            <a:spAutoFit/>
          </a:bodyPr>
          <a:lstStyle/>
          <a:p>
            <a:r>
              <a:rPr lang="en-US" sz="1800" dirty="0"/>
              <a:t>Share scintillation</a:t>
            </a:r>
            <a:endParaRPr lang="en-GB" dirty="0"/>
          </a:p>
        </p:txBody>
      </p:sp>
      <p:cxnSp>
        <p:nvCxnSpPr>
          <p:cNvPr id="46" name="Conector recto de flecha 45">
            <a:extLst>
              <a:ext uri="{FF2B5EF4-FFF2-40B4-BE49-F238E27FC236}">
                <a16:creationId xmlns:a16="http://schemas.microsoft.com/office/drawing/2014/main" id="{6D073ED4-71DF-2165-4ECD-04806F9FF11D}"/>
              </a:ext>
            </a:extLst>
          </p:cNvPr>
          <p:cNvCxnSpPr>
            <a:cxnSpLocks/>
            <a:stCxn id="29" idx="2"/>
            <a:endCxn id="17" idx="0"/>
          </p:cNvCxnSpPr>
          <p:nvPr/>
        </p:nvCxnSpPr>
        <p:spPr>
          <a:xfrm>
            <a:off x="7294310" y="4213120"/>
            <a:ext cx="0" cy="422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CuadroTexto 61">
            <a:extLst>
              <a:ext uri="{FF2B5EF4-FFF2-40B4-BE49-F238E27FC236}">
                <a16:creationId xmlns:a16="http://schemas.microsoft.com/office/drawing/2014/main" id="{95E33E4F-8CBA-7BA3-D5CF-F359FE0B2A1C}"/>
              </a:ext>
            </a:extLst>
          </p:cNvPr>
          <p:cNvSpPr txBox="1"/>
          <p:nvPr/>
        </p:nvSpPr>
        <p:spPr>
          <a:xfrm>
            <a:off x="6957781" y="5927995"/>
            <a:ext cx="1580946" cy="369332"/>
          </a:xfrm>
          <a:prstGeom prst="rect">
            <a:avLst/>
          </a:prstGeom>
          <a:noFill/>
        </p:spPr>
        <p:txBody>
          <a:bodyPr wrap="none" rtlCol="0">
            <a:spAutoFit/>
          </a:bodyPr>
          <a:lstStyle/>
          <a:p>
            <a:r>
              <a:rPr lang="en-GB" dirty="0"/>
              <a:t>Energy-sharing</a:t>
            </a:r>
          </a:p>
        </p:txBody>
      </p:sp>
      <p:sp>
        <p:nvSpPr>
          <p:cNvPr id="63" name="CuadroTexto 62">
            <a:extLst>
              <a:ext uri="{FF2B5EF4-FFF2-40B4-BE49-F238E27FC236}">
                <a16:creationId xmlns:a16="http://schemas.microsoft.com/office/drawing/2014/main" id="{E49028E8-0208-80AF-48F6-9DEE82EC592A}"/>
              </a:ext>
            </a:extLst>
          </p:cNvPr>
          <p:cNvSpPr txBox="1"/>
          <p:nvPr/>
        </p:nvSpPr>
        <p:spPr>
          <a:xfrm>
            <a:off x="3835864" y="5910225"/>
            <a:ext cx="1616212" cy="369332"/>
          </a:xfrm>
          <a:prstGeom prst="rect">
            <a:avLst/>
          </a:prstGeom>
          <a:noFill/>
        </p:spPr>
        <p:txBody>
          <a:bodyPr wrap="none" rtlCol="0">
            <a:spAutoFit/>
          </a:bodyPr>
          <a:lstStyle/>
          <a:p>
            <a:r>
              <a:rPr lang="en-US" sz="1800" dirty="0"/>
              <a:t>Gamma energy</a:t>
            </a:r>
            <a:endParaRPr lang="en-GB" dirty="0"/>
          </a:p>
        </p:txBody>
      </p:sp>
      <p:sp>
        <p:nvSpPr>
          <p:cNvPr id="69" name="CuadroTexto 68">
            <a:extLst>
              <a:ext uri="{FF2B5EF4-FFF2-40B4-BE49-F238E27FC236}">
                <a16:creationId xmlns:a16="http://schemas.microsoft.com/office/drawing/2014/main" id="{A38F55AB-5307-DAB4-FD09-A0050177715E}"/>
              </a:ext>
            </a:extLst>
          </p:cNvPr>
          <p:cNvSpPr txBox="1"/>
          <p:nvPr/>
        </p:nvSpPr>
        <p:spPr>
          <a:xfrm>
            <a:off x="5452467" y="5616679"/>
            <a:ext cx="1560945" cy="369332"/>
          </a:xfrm>
          <a:prstGeom prst="rect">
            <a:avLst/>
          </a:prstGeom>
          <a:noFill/>
        </p:spPr>
        <p:txBody>
          <a:bodyPr wrap="square">
            <a:spAutoFit/>
          </a:bodyPr>
          <a:lstStyle/>
          <a:p>
            <a:r>
              <a:rPr lang="en-US" sz="1800" dirty="0"/>
              <a:t>Recoil electron </a:t>
            </a:r>
            <a:endParaRPr lang="en-GB" dirty="0"/>
          </a:p>
        </p:txBody>
      </p:sp>
      <p:sp>
        <p:nvSpPr>
          <p:cNvPr id="72" name="CuadroTexto 71">
            <a:extLst>
              <a:ext uri="{FF2B5EF4-FFF2-40B4-BE49-F238E27FC236}">
                <a16:creationId xmlns:a16="http://schemas.microsoft.com/office/drawing/2014/main" id="{959C4E01-5A5B-E2EA-82B8-6F2579C4B95A}"/>
              </a:ext>
            </a:extLst>
          </p:cNvPr>
          <p:cNvSpPr txBox="1"/>
          <p:nvPr/>
        </p:nvSpPr>
        <p:spPr>
          <a:xfrm>
            <a:off x="8877933" y="4638086"/>
            <a:ext cx="3125086" cy="923330"/>
          </a:xfrm>
          <a:prstGeom prst="rect">
            <a:avLst/>
          </a:prstGeom>
          <a:noFill/>
        </p:spPr>
        <p:txBody>
          <a:bodyPr wrap="none" rtlCol="0">
            <a:spAutoFit/>
          </a:bodyPr>
          <a:lstStyle/>
          <a:p>
            <a:r>
              <a:rPr lang="en-GB" dirty="0"/>
              <a:t>WHY METASCINTILLATORS?</a:t>
            </a:r>
          </a:p>
          <a:p>
            <a:pPr marL="285750" indent="-285750">
              <a:buFontTx/>
              <a:buChar char="-"/>
            </a:pPr>
            <a:r>
              <a:rPr lang="en-GB" dirty="0"/>
              <a:t>Enhance effective sensitivity</a:t>
            </a:r>
          </a:p>
          <a:p>
            <a:pPr marL="285750" indent="-285750">
              <a:buFontTx/>
              <a:buChar char="-"/>
            </a:pPr>
            <a:r>
              <a:rPr lang="en-GB" dirty="0"/>
              <a:t>Reduce TB-PET costs </a:t>
            </a:r>
          </a:p>
        </p:txBody>
      </p:sp>
      <p:pic>
        <p:nvPicPr>
          <p:cNvPr id="74" name="Imagen 73">
            <a:extLst>
              <a:ext uri="{FF2B5EF4-FFF2-40B4-BE49-F238E27FC236}">
                <a16:creationId xmlns:a16="http://schemas.microsoft.com/office/drawing/2014/main" id="{BBBCBE08-83CA-3360-CF4D-4781A3C23AF7}"/>
              </a:ext>
            </a:extLst>
          </p:cNvPr>
          <p:cNvPicPr>
            <a:picLocks noChangeAspect="1"/>
          </p:cNvPicPr>
          <p:nvPr/>
        </p:nvPicPr>
        <p:blipFill>
          <a:blip r:embed="rId7"/>
          <a:stretch>
            <a:fillRect/>
          </a:stretch>
        </p:blipFill>
        <p:spPr>
          <a:xfrm>
            <a:off x="3112438" y="3167650"/>
            <a:ext cx="2762053" cy="1815749"/>
          </a:xfrm>
          <a:prstGeom prst="rect">
            <a:avLst/>
          </a:prstGeom>
        </p:spPr>
      </p:pic>
      <p:sp>
        <p:nvSpPr>
          <p:cNvPr id="90" name="CuadroTexto 89">
            <a:extLst>
              <a:ext uri="{FF2B5EF4-FFF2-40B4-BE49-F238E27FC236}">
                <a16:creationId xmlns:a16="http://schemas.microsoft.com/office/drawing/2014/main" id="{6585D745-8308-42BA-4AF6-1E94A9187716}"/>
              </a:ext>
            </a:extLst>
          </p:cNvPr>
          <p:cNvSpPr txBox="1"/>
          <p:nvPr/>
        </p:nvSpPr>
        <p:spPr>
          <a:xfrm>
            <a:off x="3241911" y="5095258"/>
            <a:ext cx="2243484" cy="369332"/>
          </a:xfrm>
          <a:prstGeom prst="rect">
            <a:avLst/>
          </a:prstGeom>
          <a:noFill/>
        </p:spPr>
        <p:txBody>
          <a:bodyPr wrap="square">
            <a:spAutoFit/>
          </a:bodyPr>
          <a:lstStyle/>
          <a:p>
            <a:r>
              <a:rPr lang="en-US" sz="1800" dirty="0">
                <a:hlinkClick r:id="rId8"/>
              </a:rPr>
              <a:t>G. Konstantinou 2020</a:t>
            </a:r>
            <a:endParaRPr lang="en-GB" dirty="0"/>
          </a:p>
        </p:txBody>
      </p:sp>
      <p:sp>
        <p:nvSpPr>
          <p:cNvPr id="26" name="CasellaDiTesto 25">
            <a:extLst>
              <a:ext uri="{FF2B5EF4-FFF2-40B4-BE49-F238E27FC236}">
                <a16:creationId xmlns:a16="http://schemas.microsoft.com/office/drawing/2014/main" id="{DB6AF50F-AA8E-0775-A417-BE21FDD5A9F1}"/>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Introduction</a:t>
            </a:r>
            <a:r>
              <a:rPr lang="en-GB" u="sng" dirty="0"/>
              <a:t>: </a:t>
            </a:r>
            <a:endParaRPr lang="en-US" dirty="0"/>
          </a:p>
        </p:txBody>
      </p:sp>
      <p:sp>
        <p:nvSpPr>
          <p:cNvPr id="28" name="Título 5">
            <a:extLst>
              <a:ext uri="{FF2B5EF4-FFF2-40B4-BE49-F238E27FC236}">
                <a16:creationId xmlns:a16="http://schemas.microsoft.com/office/drawing/2014/main" id="{5F83521F-15D1-CDC7-4564-08A4A82C1254}"/>
              </a:ext>
            </a:extLst>
          </p:cNvPr>
          <p:cNvSpPr txBox="1">
            <a:spLocks/>
          </p:cNvSpPr>
          <p:nvPr/>
        </p:nvSpPr>
        <p:spPr>
          <a:xfrm>
            <a:off x="838200" y="884883"/>
            <a:ext cx="10515600" cy="105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Metascintillators</a:t>
            </a:r>
            <a:endParaRPr lang="en-GB" dirty="0"/>
          </a:p>
        </p:txBody>
      </p:sp>
    </p:spTree>
    <p:extLst>
      <p:ext uri="{BB962C8B-B14F-4D97-AF65-F5344CB8AC3E}">
        <p14:creationId xmlns:p14="http://schemas.microsoft.com/office/powerpoint/2010/main" val="6560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arn(inVertic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ppt_x"/>
                                          </p:val>
                                        </p:tav>
                                        <p:tav tm="100000">
                                          <p:val>
                                            <p:strVal val="#ppt_x"/>
                                          </p:val>
                                        </p:tav>
                                      </p:tavLst>
                                    </p:anim>
                                    <p:anim calcmode="lin" valueType="num">
                                      <p:cBhvr additive="base">
                                        <p:cTn id="4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9" grpId="0"/>
      <p:bldP spid="62" grpId="0"/>
      <p:bldP spid="63" grpId="0"/>
      <p:bldP spid="69"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273E802E-30A1-0680-D061-8A433ED32331}"/>
              </a:ext>
            </a:extLst>
          </p:cNvPr>
          <p:cNvSpPr>
            <a:spLocks noGrp="1"/>
          </p:cNvSpPr>
          <p:nvPr>
            <p:ph type="body" idx="1"/>
          </p:nvPr>
        </p:nvSpPr>
        <p:spPr>
          <a:xfrm>
            <a:off x="4252435" y="2547000"/>
            <a:ext cx="1891669" cy="1111837"/>
          </a:xfrm>
        </p:spPr>
        <p:txBody>
          <a:bodyPr>
            <a:normAutofit/>
          </a:bodyPr>
          <a:lstStyle/>
          <a:p>
            <a:pPr algn="ctr">
              <a:spcBef>
                <a:spcPts val="0"/>
              </a:spcBef>
            </a:pPr>
            <a:r>
              <a:rPr lang="en-US" sz="1800" b="0" dirty="0"/>
              <a:t>Fast scintillators </a:t>
            </a:r>
          </a:p>
          <a:p>
            <a:pPr algn="ctr">
              <a:spcBef>
                <a:spcPts val="0"/>
              </a:spcBef>
            </a:pPr>
            <a:r>
              <a:rPr lang="en-US" sz="1800" b="0" dirty="0"/>
              <a:t>as </a:t>
            </a:r>
          </a:p>
          <a:p>
            <a:pPr algn="ctr">
              <a:spcBef>
                <a:spcPts val="0"/>
              </a:spcBef>
            </a:pPr>
            <a:r>
              <a:rPr lang="en-US" sz="1800" dirty="0"/>
              <a:t>light-guiding </a:t>
            </a:r>
            <a:r>
              <a:rPr lang="en-US" sz="1800" b="0" dirty="0"/>
              <a:t>materials</a:t>
            </a:r>
          </a:p>
        </p:txBody>
      </p:sp>
      <p:pic>
        <p:nvPicPr>
          <p:cNvPr id="10" name="Marcador de contenido 9" descr="Gráfico, Gráfico de líneas&#10;&#10;Descripción generada automáticamente">
            <a:extLst>
              <a:ext uri="{FF2B5EF4-FFF2-40B4-BE49-F238E27FC236}">
                <a16:creationId xmlns:a16="http://schemas.microsoft.com/office/drawing/2014/main" id="{A180C698-3E9F-34B3-F2C0-F6FC67048D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6829" y="4364499"/>
            <a:ext cx="3898187" cy="2050992"/>
          </a:xfrm>
        </p:spPr>
      </p:pic>
      <p:sp>
        <p:nvSpPr>
          <p:cNvPr id="8" name="CuadroTexto 25">
            <a:hlinkClick r:id="rId4"/>
            <a:extLst>
              <a:ext uri="{FF2B5EF4-FFF2-40B4-BE49-F238E27FC236}">
                <a16:creationId xmlns:a16="http://schemas.microsoft.com/office/drawing/2014/main" id="{2B6CA1CB-8D11-0334-69AC-2A764888F2D3}"/>
              </a:ext>
            </a:extLst>
          </p:cNvPr>
          <p:cNvSpPr txBox="1"/>
          <p:nvPr/>
        </p:nvSpPr>
        <p:spPr>
          <a:xfrm>
            <a:off x="3350240" y="4023796"/>
            <a:ext cx="2232160" cy="395852"/>
          </a:xfrm>
          <a:prstGeom prst="rect">
            <a:avLst/>
          </a:prstGeom>
        </p:spPr>
        <p:txBody>
          <a:bodyPr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hlinkClick r:id="rId4"/>
              </a:rPr>
              <a:t>N. Kratochwil 2021</a:t>
            </a:r>
            <a:endParaRPr lang="en-US" dirty="0"/>
          </a:p>
        </p:txBody>
      </p:sp>
      <p:pic>
        <p:nvPicPr>
          <p:cNvPr id="14" name="Imagen 13">
            <a:extLst>
              <a:ext uri="{FF2B5EF4-FFF2-40B4-BE49-F238E27FC236}">
                <a16:creationId xmlns:a16="http://schemas.microsoft.com/office/drawing/2014/main" id="{6CB781CD-643E-D80B-04EC-F57ECE2BE6C1}"/>
              </a:ext>
            </a:extLst>
          </p:cNvPr>
          <p:cNvPicPr>
            <a:picLocks noChangeAspect="1"/>
          </p:cNvPicPr>
          <p:nvPr/>
        </p:nvPicPr>
        <p:blipFill>
          <a:blip r:embed="rId5"/>
          <a:stretch>
            <a:fillRect/>
          </a:stretch>
        </p:blipFill>
        <p:spPr>
          <a:xfrm>
            <a:off x="8732092" y="2241689"/>
            <a:ext cx="3400328" cy="2442489"/>
          </a:xfrm>
          <a:prstGeom prst="rect">
            <a:avLst/>
          </a:prstGeom>
        </p:spPr>
      </p:pic>
      <p:cxnSp>
        <p:nvCxnSpPr>
          <p:cNvPr id="18" name="Conector recto de flecha 17">
            <a:extLst>
              <a:ext uri="{FF2B5EF4-FFF2-40B4-BE49-F238E27FC236}">
                <a16:creationId xmlns:a16="http://schemas.microsoft.com/office/drawing/2014/main" id="{F537B948-EF99-0276-956E-9ACCB79182DB}"/>
              </a:ext>
            </a:extLst>
          </p:cNvPr>
          <p:cNvCxnSpPr>
            <a:cxnSpLocks/>
            <a:stCxn id="30" idx="3"/>
            <a:endCxn id="13" idx="1"/>
          </p:cNvCxnSpPr>
          <p:nvPr/>
        </p:nvCxnSpPr>
        <p:spPr>
          <a:xfrm flipV="1">
            <a:off x="3500580" y="3102919"/>
            <a:ext cx="751855" cy="51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CAEBCFA5-BAF2-6752-B52E-198D38D327AE}"/>
              </a:ext>
            </a:extLst>
          </p:cNvPr>
          <p:cNvSpPr txBox="1"/>
          <p:nvPr/>
        </p:nvSpPr>
        <p:spPr>
          <a:xfrm>
            <a:off x="6683694" y="2646361"/>
            <a:ext cx="1891669" cy="923330"/>
          </a:xfrm>
          <a:prstGeom prst="rect">
            <a:avLst/>
          </a:prstGeom>
          <a:noFill/>
        </p:spPr>
        <p:txBody>
          <a:bodyPr wrap="square" rtlCol="0">
            <a:spAutoFit/>
          </a:bodyPr>
          <a:lstStyle/>
          <a:p>
            <a:r>
              <a:rPr lang="en-US" dirty="0"/>
              <a:t>Prove of concept:</a:t>
            </a:r>
          </a:p>
          <a:p>
            <a:pPr marL="285750" indent="-285750">
              <a:buFontTx/>
              <a:buChar char="-"/>
            </a:pPr>
            <a:r>
              <a:rPr lang="en-US" dirty="0"/>
              <a:t>EJ232</a:t>
            </a:r>
          </a:p>
          <a:p>
            <a:pPr marL="285750" indent="-285750">
              <a:buFontTx/>
              <a:buChar char="-"/>
            </a:pPr>
            <a:r>
              <a:rPr lang="en-US" u="sng" dirty="0"/>
              <a:t>BaF2</a:t>
            </a:r>
            <a:endParaRPr lang="en-GB" u="sng" dirty="0"/>
          </a:p>
        </p:txBody>
      </p:sp>
      <p:cxnSp>
        <p:nvCxnSpPr>
          <p:cNvPr id="22" name="Conector recto de flecha 21">
            <a:extLst>
              <a:ext uri="{FF2B5EF4-FFF2-40B4-BE49-F238E27FC236}">
                <a16:creationId xmlns:a16="http://schemas.microsoft.com/office/drawing/2014/main" id="{D5F4520E-1211-300F-E041-7D0C3B944D6B}"/>
              </a:ext>
            </a:extLst>
          </p:cNvPr>
          <p:cNvCxnSpPr>
            <a:cxnSpLocks/>
            <a:stCxn id="13" idx="3"/>
            <a:endCxn id="21" idx="1"/>
          </p:cNvCxnSpPr>
          <p:nvPr/>
        </p:nvCxnSpPr>
        <p:spPr>
          <a:xfrm>
            <a:off x="6144104" y="3102919"/>
            <a:ext cx="539590" cy="51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40C395CB-29DF-306B-647B-CF70AF58AFA1}"/>
              </a:ext>
            </a:extLst>
          </p:cNvPr>
          <p:cNvSpPr txBox="1"/>
          <p:nvPr/>
        </p:nvSpPr>
        <p:spPr>
          <a:xfrm>
            <a:off x="8384843" y="5271274"/>
            <a:ext cx="3400328" cy="923330"/>
          </a:xfrm>
          <a:prstGeom prst="rect">
            <a:avLst/>
          </a:prstGeom>
          <a:noFill/>
        </p:spPr>
        <p:txBody>
          <a:bodyPr wrap="square" rtlCol="0">
            <a:spAutoFit/>
          </a:bodyPr>
          <a:lstStyle/>
          <a:p>
            <a:r>
              <a:rPr lang="en-GB" dirty="0"/>
              <a:t>Combination of:</a:t>
            </a:r>
            <a:br>
              <a:rPr lang="en-GB" dirty="0"/>
            </a:br>
            <a:r>
              <a:rPr lang="en-GB" dirty="0"/>
              <a:t>- </a:t>
            </a:r>
            <a:r>
              <a:rPr lang="en-GB" b="1" dirty="0"/>
              <a:t>Cherenkov from BGO and BaF2</a:t>
            </a:r>
          </a:p>
          <a:p>
            <a:r>
              <a:rPr lang="en-GB" b="1" dirty="0"/>
              <a:t>- Cross-luminescence</a:t>
            </a:r>
            <a:r>
              <a:rPr lang="en-GB" dirty="0"/>
              <a:t> </a:t>
            </a:r>
            <a:r>
              <a:rPr lang="en-GB" b="1" dirty="0"/>
              <a:t>from BaF2</a:t>
            </a:r>
            <a:r>
              <a:rPr lang="en-GB" dirty="0"/>
              <a:t>.</a:t>
            </a:r>
          </a:p>
        </p:txBody>
      </p:sp>
      <p:cxnSp>
        <p:nvCxnSpPr>
          <p:cNvPr id="26" name="Conector recto de flecha 25">
            <a:extLst>
              <a:ext uri="{FF2B5EF4-FFF2-40B4-BE49-F238E27FC236}">
                <a16:creationId xmlns:a16="http://schemas.microsoft.com/office/drawing/2014/main" id="{ACFABA92-DFF6-03E4-7C84-C6F392053D40}"/>
              </a:ext>
            </a:extLst>
          </p:cNvPr>
          <p:cNvCxnSpPr>
            <a:cxnSpLocks/>
            <a:endCxn id="79" idx="0"/>
          </p:cNvCxnSpPr>
          <p:nvPr/>
        </p:nvCxnSpPr>
        <p:spPr>
          <a:xfrm>
            <a:off x="7257138" y="3569691"/>
            <a:ext cx="0" cy="6203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62A9772C-6B4C-BE4C-C600-55ABE847F6D4}"/>
              </a:ext>
            </a:extLst>
          </p:cNvPr>
          <p:cNvSpPr txBox="1"/>
          <p:nvPr/>
        </p:nvSpPr>
        <p:spPr>
          <a:xfrm>
            <a:off x="6521799" y="4209028"/>
            <a:ext cx="1470675" cy="646331"/>
          </a:xfrm>
          <a:prstGeom prst="rect">
            <a:avLst/>
          </a:prstGeom>
          <a:noFill/>
        </p:spPr>
        <p:txBody>
          <a:bodyPr wrap="square" rtlCol="0">
            <a:spAutoFit/>
          </a:bodyPr>
          <a:lstStyle/>
          <a:p>
            <a:pPr algn="ctr"/>
            <a:r>
              <a:rPr lang="en-GB" b="1" dirty="0"/>
              <a:t>Synergy with VUV SiPM!</a:t>
            </a:r>
          </a:p>
        </p:txBody>
      </p:sp>
      <p:sp>
        <p:nvSpPr>
          <p:cNvPr id="15" name="CuadroTexto 14">
            <a:extLst>
              <a:ext uri="{FF2B5EF4-FFF2-40B4-BE49-F238E27FC236}">
                <a16:creationId xmlns:a16="http://schemas.microsoft.com/office/drawing/2014/main" id="{076EDC3D-06C8-C908-C147-ABC6CB68D695}"/>
              </a:ext>
            </a:extLst>
          </p:cNvPr>
          <p:cNvSpPr txBox="1"/>
          <p:nvPr/>
        </p:nvSpPr>
        <p:spPr>
          <a:xfrm>
            <a:off x="9197265" y="6488668"/>
            <a:ext cx="317897" cy="369332"/>
          </a:xfrm>
          <a:prstGeom prst="rect">
            <a:avLst/>
          </a:prstGeom>
          <a:noFill/>
        </p:spPr>
        <p:txBody>
          <a:bodyPr wrap="square" rtlCol="0">
            <a:spAutoFit/>
          </a:bodyPr>
          <a:lstStyle/>
          <a:p>
            <a:r>
              <a:rPr lang="en-GB" dirty="0"/>
              <a:t>4</a:t>
            </a:r>
          </a:p>
        </p:txBody>
      </p:sp>
      <p:grpSp>
        <p:nvGrpSpPr>
          <p:cNvPr id="27" name="Grupo 26">
            <a:extLst>
              <a:ext uri="{FF2B5EF4-FFF2-40B4-BE49-F238E27FC236}">
                <a16:creationId xmlns:a16="http://schemas.microsoft.com/office/drawing/2014/main" id="{54E47A2A-A34E-AE63-9B14-D4B7CB29D1DF}"/>
              </a:ext>
            </a:extLst>
          </p:cNvPr>
          <p:cNvGrpSpPr/>
          <p:nvPr/>
        </p:nvGrpSpPr>
        <p:grpSpPr>
          <a:xfrm>
            <a:off x="912036" y="2303091"/>
            <a:ext cx="2774974" cy="1609869"/>
            <a:chOff x="871365" y="2469327"/>
            <a:chExt cx="2774974" cy="1609869"/>
          </a:xfrm>
        </p:grpSpPr>
        <p:grpSp>
          <p:nvGrpSpPr>
            <p:cNvPr id="12" name="Grupo 11">
              <a:extLst>
                <a:ext uri="{FF2B5EF4-FFF2-40B4-BE49-F238E27FC236}">
                  <a16:creationId xmlns:a16="http://schemas.microsoft.com/office/drawing/2014/main" id="{613A0A90-1DB5-EEEB-4BD1-C96B2B2E4846}"/>
                </a:ext>
              </a:extLst>
            </p:cNvPr>
            <p:cNvGrpSpPr/>
            <p:nvPr/>
          </p:nvGrpSpPr>
          <p:grpSpPr>
            <a:xfrm>
              <a:off x="871365" y="2469327"/>
              <a:ext cx="2523938" cy="646331"/>
              <a:chOff x="894250" y="2668631"/>
              <a:chExt cx="2523938" cy="646331"/>
            </a:xfrm>
          </p:grpSpPr>
          <p:sp>
            <p:nvSpPr>
              <p:cNvPr id="19" name="CuadroTexto 18">
                <a:extLst>
                  <a:ext uri="{FF2B5EF4-FFF2-40B4-BE49-F238E27FC236}">
                    <a16:creationId xmlns:a16="http://schemas.microsoft.com/office/drawing/2014/main" id="{70D76ACD-DBCA-D683-41F2-062DE8CB5E5D}"/>
                  </a:ext>
                </a:extLst>
              </p:cNvPr>
              <p:cNvSpPr txBox="1"/>
              <p:nvPr/>
            </p:nvSpPr>
            <p:spPr>
              <a:xfrm>
                <a:off x="894250" y="2668631"/>
                <a:ext cx="1220878" cy="646331"/>
              </a:xfrm>
              <a:prstGeom prst="rect">
                <a:avLst/>
              </a:prstGeom>
              <a:noFill/>
            </p:spPr>
            <p:txBody>
              <a:bodyPr wrap="square">
                <a:spAutoFit/>
              </a:bodyPr>
              <a:lstStyle/>
              <a:p>
                <a:r>
                  <a:rPr lang="en-US" b="1" dirty="0"/>
                  <a:t>Cherenkov</a:t>
                </a:r>
                <a:r>
                  <a:rPr lang="en-US" dirty="0"/>
                  <a:t> emissions </a:t>
                </a:r>
                <a:endParaRPr lang="en-GB" dirty="0"/>
              </a:p>
            </p:txBody>
          </p:sp>
          <p:sp>
            <p:nvSpPr>
              <p:cNvPr id="23" name="CuadroTexto 22">
                <a:extLst>
                  <a:ext uri="{FF2B5EF4-FFF2-40B4-BE49-F238E27FC236}">
                    <a16:creationId xmlns:a16="http://schemas.microsoft.com/office/drawing/2014/main" id="{461806DF-A179-57B0-E0EA-ACE1ABB654D3}"/>
                  </a:ext>
                </a:extLst>
              </p:cNvPr>
              <p:cNvSpPr txBox="1"/>
              <p:nvPr/>
            </p:nvSpPr>
            <p:spPr>
              <a:xfrm>
                <a:off x="2115128" y="2730186"/>
                <a:ext cx="526471" cy="523220"/>
              </a:xfrm>
              <a:prstGeom prst="rect">
                <a:avLst/>
              </a:prstGeom>
              <a:noFill/>
            </p:spPr>
            <p:txBody>
              <a:bodyPr wrap="square">
                <a:spAutoFit/>
              </a:bodyPr>
              <a:lstStyle/>
              <a:p>
                <a:r>
                  <a:rPr lang="es-ES" sz="2800" b="1" i="0" dirty="0">
                    <a:effectLst/>
                    <a:latin typeface="arial" panose="020B0604020202020204" pitchFamily="34" charset="0"/>
                  </a:rPr>
                  <a:t>∝</a:t>
                </a:r>
                <a:endParaRPr lang="en-GB" sz="2800" b="1"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3E54EDC7-2CB0-0D31-8D04-3613EBC2E1F6}"/>
                      </a:ext>
                    </a:extLst>
                  </p:cNvPr>
                  <p:cNvSpPr txBox="1"/>
                  <p:nvPr/>
                </p:nvSpPr>
                <p:spPr>
                  <a:xfrm>
                    <a:off x="2470057" y="2802962"/>
                    <a:ext cx="948131" cy="3776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400" i="1" smtClean="0">
                                  <a:latin typeface="Cambria Math" panose="02040503050406030204" pitchFamily="18" charset="0"/>
                                </a:rPr>
                              </m:ctrlPr>
                            </m:sSupPr>
                            <m:e>
                              <m:r>
                                <a:rPr lang="es-ES" sz="2400" b="0" i="1" smtClean="0">
                                  <a:latin typeface="Cambria Math" panose="02040503050406030204" pitchFamily="18" charset="0"/>
                                </a:rPr>
                                <m:t>1/</m:t>
                              </m:r>
                              <m:r>
                                <m:rPr>
                                  <m:nor/>
                                </m:rPr>
                                <a:rPr lang="el-GR" sz="2400"/>
                                <m:t>λ</m:t>
                              </m:r>
                            </m:e>
                            <m:sup>
                              <m:r>
                                <a:rPr lang="en-GB" sz="2400" b="0" i="1" smtClean="0">
                                  <a:latin typeface="Cambria Math" panose="02040503050406030204" pitchFamily="18" charset="0"/>
                                </a:rPr>
                                <m:t>2</m:t>
                              </m:r>
                            </m:sup>
                          </m:sSup>
                        </m:oMath>
                      </m:oMathPara>
                    </a14:m>
                    <a:endParaRPr lang="en-GB" sz="2400" dirty="0"/>
                  </a:p>
                </p:txBody>
              </p:sp>
            </mc:Choice>
            <mc:Fallback xmlns="">
              <p:sp>
                <p:nvSpPr>
                  <p:cNvPr id="7" name="CuadroTexto 6">
                    <a:extLst>
                      <a:ext uri="{FF2B5EF4-FFF2-40B4-BE49-F238E27FC236}">
                        <a16:creationId xmlns:a16="http://schemas.microsoft.com/office/drawing/2014/main" id="{3E54EDC7-2CB0-0D31-8D04-3613EBC2E1F6}"/>
                      </a:ext>
                    </a:extLst>
                  </p:cNvPr>
                  <p:cNvSpPr txBox="1">
                    <a:spLocks noRot="1" noChangeAspect="1" noMove="1" noResize="1" noEditPoints="1" noAdjustHandles="1" noChangeArrowheads="1" noChangeShapeType="1" noTextEdit="1"/>
                  </p:cNvSpPr>
                  <p:nvPr/>
                </p:nvSpPr>
                <p:spPr>
                  <a:xfrm>
                    <a:off x="2470057" y="2802962"/>
                    <a:ext cx="948131" cy="377667"/>
                  </a:xfrm>
                  <a:prstGeom prst="rect">
                    <a:avLst/>
                  </a:prstGeom>
                  <a:blipFill>
                    <a:blip r:embed="rId6"/>
                    <a:stretch>
                      <a:fillRect b="-32258"/>
                    </a:stretch>
                  </a:blipFill>
                </p:spPr>
                <p:txBody>
                  <a:bodyPr/>
                  <a:lstStyle/>
                  <a:p>
                    <a:r>
                      <a:rPr lang="en-GB">
                        <a:noFill/>
                      </a:rPr>
                      <a:t> </a:t>
                    </a:r>
                  </a:p>
                </p:txBody>
              </p:sp>
            </mc:Fallback>
          </mc:AlternateContent>
        </p:grpSp>
        <p:sp>
          <p:nvSpPr>
            <p:cNvPr id="24" name="CuadroTexto 23">
              <a:extLst>
                <a:ext uri="{FF2B5EF4-FFF2-40B4-BE49-F238E27FC236}">
                  <a16:creationId xmlns:a16="http://schemas.microsoft.com/office/drawing/2014/main" id="{CF001439-C147-0750-266A-E32FC0C85EC5}"/>
                </a:ext>
              </a:extLst>
            </p:cNvPr>
            <p:cNvSpPr txBox="1"/>
            <p:nvPr/>
          </p:nvSpPr>
          <p:spPr>
            <a:xfrm>
              <a:off x="906043" y="3432865"/>
              <a:ext cx="1220875" cy="646331"/>
            </a:xfrm>
            <a:prstGeom prst="rect">
              <a:avLst/>
            </a:prstGeom>
            <a:noFill/>
          </p:spPr>
          <p:txBody>
            <a:bodyPr wrap="square">
              <a:spAutoFit/>
            </a:bodyPr>
            <a:lstStyle/>
            <a:p>
              <a:r>
                <a:rPr lang="en-US" dirty="0"/>
                <a:t>BGO light absorption </a:t>
              </a:r>
              <a:endParaRPr lang="en-GB" dirty="0"/>
            </a:p>
          </p:txBody>
        </p:sp>
        <p:sp>
          <p:nvSpPr>
            <p:cNvPr id="17" name="CuadroTexto 16">
              <a:extLst>
                <a:ext uri="{FF2B5EF4-FFF2-40B4-BE49-F238E27FC236}">
                  <a16:creationId xmlns:a16="http://schemas.microsoft.com/office/drawing/2014/main" id="{780B088C-F853-DC4F-D054-6BB47217F89D}"/>
                </a:ext>
              </a:extLst>
            </p:cNvPr>
            <p:cNvSpPr txBox="1"/>
            <p:nvPr/>
          </p:nvSpPr>
          <p:spPr>
            <a:xfrm>
              <a:off x="2127014" y="3089596"/>
              <a:ext cx="420564" cy="369332"/>
            </a:xfrm>
            <a:prstGeom prst="rect">
              <a:avLst/>
            </a:prstGeom>
            <a:noFill/>
            <a:ln>
              <a:solidFill>
                <a:schemeClr val="tx1"/>
              </a:solidFill>
            </a:ln>
          </p:spPr>
          <p:txBody>
            <a:bodyPr wrap="none" rtlCol="0">
              <a:spAutoFit/>
            </a:bodyPr>
            <a:lstStyle/>
            <a:p>
              <a:r>
                <a:rPr lang="en-GB" dirty="0"/>
                <a:t>VS</a:t>
              </a:r>
            </a:p>
          </p:txBody>
        </p:sp>
        <p:sp>
          <p:nvSpPr>
            <p:cNvPr id="29" name="CuadroTexto 28">
              <a:extLst>
                <a:ext uri="{FF2B5EF4-FFF2-40B4-BE49-F238E27FC236}">
                  <a16:creationId xmlns:a16="http://schemas.microsoft.com/office/drawing/2014/main" id="{5E777FB9-E9F0-8886-DE24-99BBCD56BDDC}"/>
                </a:ext>
              </a:extLst>
            </p:cNvPr>
            <p:cNvSpPr txBox="1"/>
            <p:nvPr/>
          </p:nvSpPr>
          <p:spPr>
            <a:xfrm>
              <a:off x="2183481" y="3571364"/>
              <a:ext cx="1462858" cy="369332"/>
            </a:xfrm>
            <a:prstGeom prst="rect">
              <a:avLst/>
            </a:prstGeom>
            <a:noFill/>
          </p:spPr>
          <p:txBody>
            <a:bodyPr wrap="square">
              <a:spAutoFit/>
            </a:bodyPr>
            <a:lstStyle/>
            <a:p>
              <a:r>
                <a:rPr lang="en-US" dirty="0"/>
                <a:t>&lt;    300 nm</a:t>
              </a:r>
              <a:endParaRPr lang="en-GB" dirty="0"/>
            </a:p>
          </p:txBody>
        </p:sp>
      </p:grpSp>
      <p:sp>
        <p:nvSpPr>
          <p:cNvPr id="30" name="Rectángulo: esquinas redondeadas 29">
            <a:extLst>
              <a:ext uri="{FF2B5EF4-FFF2-40B4-BE49-F238E27FC236}">
                <a16:creationId xmlns:a16="http://schemas.microsoft.com/office/drawing/2014/main" id="{D9B961BB-C720-1CB0-2563-357F8671A0E1}"/>
              </a:ext>
            </a:extLst>
          </p:cNvPr>
          <p:cNvSpPr/>
          <p:nvPr/>
        </p:nvSpPr>
        <p:spPr>
          <a:xfrm>
            <a:off x="838200" y="2204824"/>
            <a:ext cx="2662380" cy="18064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Elipse 68">
            <a:extLst>
              <a:ext uri="{FF2B5EF4-FFF2-40B4-BE49-F238E27FC236}">
                <a16:creationId xmlns:a16="http://schemas.microsoft.com/office/drawing/2014/main" id="{F3DECB70-11A0-DECD-4D6C-336C69770AFA}"/>
              </a:ext>
            </a:extLst>
          </p:cNvPr>
          <p:cNvSpPr/>
          <p:nvPr/>
        </p:nvSpPr>
        <p:spPr>
          <a:xfrm>
            <a:off x="9197265" y="3393001"/>
            <a:ext cx="1426496" cy="908209"/>
          </a:xfrm>
          <a:prstGeom prst="ellipse">
            <a:avLst/>
          </a:prstGeom>
          <a:noFill/>
          <a:ln w="5715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cxnSp>
        <p:nvCxnSpPr>
          <p:cNvPr id="76" name="Conector recto de flecha 75">
            <a:extLst>
              <a:ext uri="{FF2B5EF4-FFF2-40B4-BE49-F238E27FC236}">
                <a16:creationId xmlns:a16="http://schemas.microsoft.com/office/drawing/2014/main" id="{A8B4A0E4-F0D9-3BD9-65DE-48BA65E20A0A}"/>
              </a:ext>
            </a:extLst>
          </p:cNvPr>
          <p:cNvCxnSpPr>
            <a:cxnSpLocks/>
            <a:stCxn id="69" idx="2"/>
            <a:endCxn id="28" idx="3"/>
          </p:cNvCxnSpPr>
          <p:nvPr/>
        </p:nvCxnSpPr>
        <p:spPr>
          <a:xfrm flipH="1">
            <a:off x="7992474" y="3847106"/>
            <a:ext cx="1204791" cy="68508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9" name="Rectángulo: esquinas redondeadas 78">
            <a:extLst>
              <a:ext uri="{FF2B5EF4-FFF2-40B4-BE49-F238E27FC236}">
                <a16:creationId xmlns:a16="http://schemas.microsoft.com/office/drawing/2014/main" id="{B79B7E4B-683B-3C46-F290-80F14875C4CA}"/>
              </a:ext>
            </a:extLst>
          </p:cNvPr>
          <p:cNvSpPr/>
          <p:nvPr/>
        </p:nvSpPr>
        <p:spPr>
          <a:xfrm>
            <a:off x="6564070" y="4190032"/>
            <a:ext cx="1386135" cy="684324"/>
          </a:xfrm>
          <a:prstGeom prst="roundRect">
            <a:avLst/>
          </a:prstGeom>
          <a:noFill/>
          <a:ln w="5715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7" name="CuadroTexto 86">
            <a:extLst>
              <a:ext uri="{FF2B5EF4-FFF2-40B4-BE49-F238E27FC236}">
                <a16:creationId xmlns:a16="http://schemas.microsoft.com/office/drawing/2014/main" id="{AAB9E474-1F6A-8502-1A61-AFF62D6E63CE}"/>
              </a:ext>
            </a:extLst>
          </p:cNvPr>
          <p:cNvSpPr txBox="1"/>
          <p:nvPr/>
        </p:nvSpPr>
        <p:spPr>
          <a:xfrm>
            <a:off x="5308816" y="5409774"/>
            <a:ext cx="1891669" cy="646331"/>
          </a:xfrm>
          <a:prstGeom prst="rect">
            <a:avLst/>
          </a:prstGeom>
          <a:noFill/>
        </p:spPr>
        <p:txBody>
          <a:bodyPr wrap="square">
            <a:spAutoFit/>
          </a:bodyPr>
          <a:lstStyle/>
          <a:p>
            <a:pPr algn="ctr"/>
            <a:r>
              <a:rPr lang="en-GB" b="1" dirty="0"/>
              <a:t>BGO/BaF2 </a:t>
            </a:r>
            <a:r>
              <a:rPr lang="en-GB" dirty="0"/>
              <a:t>metascintillators </a:t>
            </a:r>
          </a:p>
        </p:txBody>
      </p:sp>
      <p:cxnSp>
        <p:nvCxnSpPr>
          <p:cNvPr id="88" name="Conector recto de flecha 87">
            <a:extLst>
              <a:ext uri="{FF2B5EF4-FFF2-40B4-BE49-F238E27FC236}">
                <a16:creationId xmlns:a16="http://schemas.microsoft.com/office/drawing/2014/main" id="{DFF487D8-C402-B306-E0EA-C27F0DC844DA}"/>
              </a:ext>
            </a:extLst>
          </p:cNvPr>
          <p:cNvCxnSpPr>
            <a:cxnSpLocks/>
            <a:stCxn id="79" idx="2"/>
            <a:endCxn id="87" idx="0"/>
          </p:cNvCxnSpPr>
          <p:nvPr/>
        </p:nvCxnSpPr>
        <p:spPr>
          <a:xfrm flipH="1">
            <a:off x="6254651" y="4874356"/>
            <a:ext cx="1002487" cy="535418"/>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B42B75BD-0CF2-5DF9-01F5-AC9B9D6F9A56}"/>
              </a:ext>
            </a:extLst>
          </p:cNvPr>
          <p:cNvCxnSpPr>
            <a:cxnSpLocks/>
            <a:stCxn id="87" idx="3"/>
            <a:endCxn id="25" idx="1"/>
          </p:cNvCxnSpPr>
          <p:nvPr/>
        </p:nvCxnSpPr>
        <p:spPr>
          <a:xfrm flipV="1">
            <a:off x="7200485" y="5732939"/>
            <a:ext cx="1184358" cy="1"/>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5C62C703-DA60-3C52-6D1C-2EDC6FDBCF32}"/>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Introduction</a:t>
            </a:r>
            <a:r>
              <a:rPr lang="en-GB" u="sng" dirty="0"/>
              <a:t>: </a:t>
            </a:r>
            <a:endParaRPr lang="en-US" dirty="0"/>
          </a:p>
        </p:txBody>
      </p:sp>
      <p:sp>
        <p:nvSpPr>
          <p:cNvPr id="33" name="Título 5">
            <a:extLst>
              <a:ext uri="{FF2B5EF4-FFF2-40B4-BE49-F238E27FC236}">
                <a16:creationId xmlns:a16="http://schemas.microsoft.com/office/drawing/2014/main" id="{78BAA33A-B224-6602-5DD5-84C4B0DDC0E8}"/>
              </a:ext>
            </a:extLst>
          </p:cNvPr>
          <p:cNvSpPr txBox="1">
            <a:spLocks/>
          </p:cNvSpPr>
          <p:nvPr/>
        </p:nvSpPr>
        <p:spPr>
          <a:xfrm>
            <a:off x="838200" y="884883"/>
            <a:ext cx="10515600" cy="105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Cherenkov &amp; Cross-luminescence emissions</a:t>
            </a:r>
            <a:endParaRPr lang="en-GB" dirty="0"/>
          </a:p>
        </p:txBody>
      </p:sp>
      <p:sp>
        <p:nvSpPr>
          <p:cNvPr id="45" name="Marcador de pie de página 4">
            <a:extLst>
              <a:ext uri="{FF2B5EF4-FFF2-40B4-BE49-F238E27FC236}">
                <a16:creationId xmlns:a16="http://schemas.microsoft.com/office/drawing/2014/main" id="{E555841D-5AC9-F9BD-9038-C2C86205C01B}"/>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p:spTree>
    <p:extLst>
      <p:ext uri="{BB962C8B-B14F-4D97-AF65-F5344CB8AC3E}">
        <p14:creationId xmlns:p14="http://schemas.microsoft.com/office/powerpoint/2010/main" val="5560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arn(inVertical)">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22" presetClass="entr" presetSubtype="1"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up)">
                                      <p:cBhvr>
                                        <p:cTn id="45" dur="500"/>
                                        <p:tgtEl>
                                          <p:spTgt spid="76"/>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up)">
                                      <p:cBhvr>
                                        <p:cTn id="60" dur="500"/>
                                        <p:tgtEl>
                                          <p:spTgt spid="8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wipe(left)">
                                      <p:cBhvr>
                                        <p:cTn id="65" dur="500"/>
                                        <p:tgtEl>
                                          <p:spTgt spid="9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21" grpId="0"/>
      <p:bldP spid="25" grpId="0"/>
      <p:bldP spid="28" grpId="0"/>
      <p:bldP spid="69" grpId="0" animBg="1"/>
      <p:bldP spid="79" grpId="0" animBg="1"/>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7C55CA2-D30C-3195-2B6B-F42B372604A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9637" y="2230476"/>
            <a:ext cx="5271401" cy="219090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610915C5-2207-BDE2-FDFD-35C443AB519E}"/>
              </a:ext>
            </a:extLst>
          </p:cNvPr>
          <p:cNvSpPr>
            <a:spLocks noGrp="1"/>
          </p:cNvSpPr>
          <p:nvPr>
            <p:ph type="body" idx="1"/>
          </p:nvPr>
        </p:nvSpPr>
        <p:spPr>
          <a:xfrm>
            <a:off x="706729" y="1345831"/>
            <a:ext cx="5157787" cy="1202924"/>
          </a:xfrm>
        </p:spPr>
        <p:txBody>
          <a:bodyPr/>
          <a:lstStyle/>
          <a:p>
            <a:r>
              <a:rPr lang="en-GB" dirty="0"/>
              <a:t>Boards</a:t>
            </a:r>
          </a:p>
        </p:txBody>
      </p:sp>
      <p:sp>
        <p:nvSpPr>
          <p:cNvPr id="4" name="Marcador de texto 3">
            <a:extLst>
              <a:ext uri="{FF2B5EF4-FFF2-40B4-BE49-F238E27FC236}">
                <a16:creationId xmlns:a16="http://schemas.microsoft.com/office/drawing/2014/main" id="{43710DC6-84B9-AAB3-AD13-2C5758E5EBB1}"/>
              </a:ext>
            </a:extLst>
          </p:cNvPr>
          <p:cNvSpPr>
            <a:spLocks noGrp="1"/>
          </p:cNvSpPr>
          <p:nvPr>
            <p:ph type="body" sz="quarter" idx="3"/>
          </p:nvPr>
        </p:nvSpPr>
        <p:spPr>
          <a:xfrm>
            <a:off x="6697256" y="1100813"/>
            <a:ext cx="5183188" cy="701964"/>
          </a:xfrm>
        </p:spPr>
        <p:txBody>
          <a:bodyPr/>
          <a:lstStyle/>
          <a:p>
            <a:r>
              <a:rPr lang="en-GB" dirty="0"/>
              <a:t>Oscilloscope</a:t>
            </a:r>
          </a:p>
        </p:txBody>
      </p:sp>
      <p:sp>
        <p:nvSpPr>
          <p:cNvPr id="5" name="Marcador de contenido 4">
            <a:extLst>
              <a:ext uri="{FF2B5EF4-FFF2-40B4-BE49-F238E27FC236}">
                <a16:creationId xmlns:a16="http://schemas.microsoft.com/office/drawing/2014/main" id="{29E588F0-204C-B3D1-012A-B867441FD02F}"/>
              </a:ext>
            </a:extLst>
          </p:cNvPr>
          <p:cNvSpPr>
            <a:spLocks noGrp="1"/>
          </p:cNvSpPr>
          <p:nvPr>
            <p:ph sz="quarter" idx="4"/>
          </p:nvPr>
        </p:nvSpPr>
        <p:spPr>
          <a:xfrm>
            <a:off x="6697256" y="1882868"/>
            <a:ext cx="5183188" cy="660776"/>
          </a:xfrm>
        </p:spPr>
        <p:txBody>
          <a:bodyPr>
            <a:normAutofit/>
          </a:bodyPr>
          <a:lstStyle/>
          <a:p>
            <a:pPr marL="0" indent="0">
              <a:buNone/>
            </a:pPr>
            <a:r>
              <a:rPr lang="en-GB" sz="1800" dirty="0"/>
              <a:t>Rhode &amp; Schwarz RTP084, high-performance </a:t>
            </a:r>
            <a:r>
              <a:rPr lang="en-GB" sz="1800" b="1" dirty="0"/>
              <a:t>8GHz bandwidth</a:t>
            </a:r>
            <a:r>
              <a:rPr lang="en-GB" sz="1800" dirty="0"/>
              <a:t> oscilloscope.</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pic>
        <p:nvPicPr>
          <p:cNvPr id="1028" name="Picture 4">
            <a:extLst>
              <a:ext uri="{FF2B5EF4-FFF2-40B4-BE49-F238E27FC236}">
                <a16:creationId xmlns:a16="http://schemas.microsoft.com/office/drawing/2014/main" id="{B9C0E4A3-00DE-2C1F-35E6-707E7A359DD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57186" y="3516334"/>
            <a:ext cx="2482667" cy="1396500"/>
          </a:xfrm>
          <a:prstGeom prst="rect">
            <a:avLst/>
          </a:prstGeom>
          <a:noFill/>
          <a:extLst>
            <a:ext uri="{909E8E84-426E-40DD-AFC4-6F175D3DCCD1}">
              <a14:hiddenFill xmlns:a14="http://schemas.microsoft.com/office/drawing/2010/main">
                <a:solidFill>
                  <a:srgbClr val="FFFFFF"/>
                </a:solidFill>
              </a14:hiddenFill>
            </a:ext>
          </a:extLst>
        </p:spPr>
      </p:pic>
      <p:pic>
        <p:nvPicPr>
          <p:cNvPr id="13" name="Segnaposto contenuto 17">
            <a:extLst>
              <a:ext uri="{FF2B5EF4-FFF2-40B4-BE49-F238E27FC236}">
                <a16:creationId xmlns:a16="http://schemas.microsoft.com/office/drawing/2014/main" id="{B92CC0AD-3B4D-A9C3-B3D6-C6295338AE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20753" y="2623735"/>
            <a:ext cx="4836523" cy="2000777"/>
          </a:xfrm>
          <a:prstGeom prst="rect">
            <a:avLst/>
          </a:prstGeom>
        </p:spPr>
      </p:pic>
      <p:sp>
        <p:nvSpPr>
          <p:cNvPr id="14" name="Marcador de pie de página 4">
            <a:extLst>
              <a:ext uri="{FF2B5EF4-FFF2-40B4-BE49-F238E27FC236}">
                <a16:creationId xmlns:a16="http://schemas.microsoft.com/office/drawing/2014/main" id="{6C4EEED6-A631-8658-8DF2-26C4D57C82B7}"/>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p:sp>
        <p:nvSpPr>
          <p:cNvPr id="11" name="CuadroTexto 10">
            <a:extLst>
              <a:ext uri="{FF2B5EF4-FFF2-40B4-BE49-F238E27FC236}">
                <a16:creationId xmlns:a16="http://schemas.microsoft.com/office/drawing/2014/main" id="{76B91190-7E3F-D03E-89C0-D80E35860E51}"/>
              </a:ext>
            </a:extLst>
          </p:cNvPr>
          <p:cNvSpPr txBox="1"/>
          <p:nvPr/>
        </p:nvSpPr>
        <p:spPr>
          <a:xfrm>
            <a:off x="9197265" y="6488668"/>
            <a:ext cx="317897" cy="369332"/>
          </a:xfrm>
          <a:prstGeom prst="rect">
            <a:avLst/>
          </a:prstGeom>
          <a:noFill/>
        </p:spPr>
        <p:txBody>
          <a:bodyPr wrap="square" rtlCol="0">
            <a:spAutoFit/>
          </a:bodyPr>
          <a:lstStyle/>
          <a:p>
            <a:r>
              <a:rPr lang="en-GB" dirty="0"/>
              <a:t>5</a:t>
            </a:r>
          </a:p>
        </p:txBody>
      </p:sp>
      <p:sp>
        <p:nvSpPr>
          <p:cNvPr id="15" name="CuadroTexto 14">
            <a:extLst>
              <a:ext uri="{FF2B5EF4-FFF2-40B4-BE49-F238E27FC236}">
                <a16:creationId xmlns:a16="http://schemas.microsoft.com/office/drawing/2014/main" id="{17C6904F-789F-B82D-AAFA-0AF349B5083F}"/>
              </a:ext>
            </a:extLst>
          </p:cNvPr>
          <p:cNvSpPr txBox="1"/>
          <p:nvPr/>
        </p:nvSpPr>
        <p:spPr>
          <a:xfrm>
            <a:off x="367123" y="5176837"/>
            <a:ext cx="1698011" cy="646331"/>
          </a:xfrm>
          <a:prstGeom prst="rect">
            <a:avLst/>
          </a:prstGeom>
          <a:noFill/>
        </p:spPr>
        <p:txBody>
          <a:bodyPr wrap="square">
            <a:spAutoFit/>
          </a:bodyPr>
          <a:lstStyle/>
          <a:p>
            <a:r>
              <a:rPr lang="en-US" b="1" dirty="0"/>
              <a:t>Double-channel readout</a:t>
            </a:r>
            <a:r>
              <a:rPr lang="en-US" dirty="0"/>
              <a:t> circuit</a:t>
            </a:r>
            <a:endParaRPr lang="en-GB" dirty="0"/>
          </a:p>
        </p:txBody>
      </p:sp>
      <p:sp>
        <p:nvSpPr>
          <p:cNvPr id="22" name="CuadroTexto 21">
            <a:extLst>
              <a:ext uri="{FF2B5EF4-FFF2-40B4-BE49-F238E27FC236}">
                <a16:creationId xmlns:a16="http://schemas.microsoft.com/office/drawing/2014/main" id="{9BADF627-220F-CA0A-B798-CEA18D58537D}"/>
              </a:ext>
            </a:extLst>
          </p:cNvPr>
          <p:cNvSpPr txBox="1"/>
          <p:nvPr/>
        </p:nvSpPr>
        <p:spPr>
          <a:xfrm>
            <a:off x="2384935" y="5669834"/>
            <a:ext cx="943624" cy="646331"/>
          </a:xfrm>
          <a:prstGeom prst="rect">
            <a:avLst/>
          </a:prstGeom>
          <a:noFill/>
        </p:spPr>
        <p:txBody>
          <a:bodyPr wrap="square">
            <a:spAutoFit/>
          </a:bodyPr>
          <a:lstStyle/>
          <a:p>
            <a:r>
              <a:rPr lang="en-US" dirty="0"/>
              <a:t>Timing </a:t>
            </a:r>
          </a:p>
          <a:p>
            <a:r>
              <a:rPr lang="en-US" dirty="0"/>
              <a:t>channel</a:t>
            </a:r>
            <a:endParaRPr lang="en-GB" dirty="0"/>
          </a:p>
        </p:txBody>
      </p:sp>
      <p:sp>
        <p:nvSpPr>
          <p:cNvPr id="23" name="CuadroTexto 22">
            <a:extLst>
              <a:ext uri="{FF2B5EF4-FFF2-40B4-BE49-F238E27FC236}">
                <a16:creationId xmlns:a16="http://schemas.microsoft.com/office/drawing/2014/main" id="{A0B2BB18-3205-A365-24FB-B4E5987A4E1B}"/>
              </a:ext>
            </a:extLst>
          </p:cNvPr>
          <p:cNvSpPr txBox="1"/>
          <p:nvPr/>
        </p:nvSpPr>
        <p:spPr>
          <a:xfrm>
            <a:off x="2384929" y="4700337"/>
            <a:ext cx="943624" cy="646331"/>
          </a:xfrm>
          <a:prstGeom prst="rect">
            <a:avLst/>
          </a:prstGeom>
          <a:noFill/>
        </p:spPr>
        <p:txBody>
          <a:bodyPr wrap="square">
            <a:spAutoFit/>
          </a:bodyPr>
          <a:lstStyle/>
          <a:p>
            <a:r>
              <a:rPr lang="en-US" dirty="0"/>
              <a:t>Energy </a:t>
            </a:r>
          </a:p>
          <a:p>
            <a:r>
              <a:rPr lang="en-US" dirty="0"/>
              <a:t>channel</a:t>
            </a:r>
            <a:endParaRPr lang="en-GB" dirty="0"/>
          </a:p>
        </p:txBody>
      </p:sp>
      <p:cxnSp>
        <p:nvCxnSpPr>
          <p:cNvPr id="21" name="Conector recto de flecha 20">
            <a:extLst>
              <a:ext uri="{FF2B5EF4-FFF2-40B4-BE49-F238E27FC236}">
                <a16:creationId xmlns:a16="http://schemas.microsoft.com/office/drawing/2014/main" id="{3D8C7396-9875-0327-4DA6-F4443C37E2E0}"/>
              </a:ext>
            </a:extLst>
          </p:cNvPr>
          <p:cNvCxnSpPr>
            <a:cxnSpLocks/>
            <a:stCxn id="15" idx="3"/>
            <a:endCxn id="23" idx="1"/>
          </p:cNvCxnSpPr>
          <p:nvPr/>
        </p:nvCxnSpPr>
        <p:spPr>
          <a:xfrm flipV="1">
            <a:off x="2065134" y="5023503"/>
            <a:ext cx="319795" cy="476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03BD43D7-5239-CC34-735F-BF10511539AC}"/>
              </a:ext>
            </a:extLst>
          </p:cNvPr>
          <p:cNvCxnSpPr>
            <a:cxnSpLocks/>
            <a:stCxn id="15" idx="3"/>
            <a:endCxn id="22" idx="1"/>
          </p:cNvCxnSpPr>
          <p:nvPr/>
        </p:nvCxnSpPr>
        <p:spPr>
          <a:xfrm>
            <a:off x="2065134" y="5500003"/>
            <a:ext cx="319801" cy="49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A110F50C-4C8C-0528-D43C-D52CDA400BF3}"/>
              </a:ext>
            </a:extLst>
          </p:cNvPr>
          <p:cNvCxnSpPr>
            <a:cxnSpLocks/>
            <a:stCxn id="22" idx="3"/>
            <a:endCxn id="35" idx="1"/>
          </p:cNvCxnSpPr>
          <p:nvPr/>
        </p:nvCxnSpPr>
        <p:spPr>
          <a:xfrm>
            <a:off x="3328559" y="5993000"/>
            <a:ext cx="297203" cy="43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0C1B8C05-9597-97EC-28A7-F007FC40747C}"/>
              </a:ext>
            </a:extLst>
          </p:cNvPr>
          <p:cNvSpPr txBox="1"/>
          <p:nvPr/>
        </p:nvSpPr>
        <p:spPr>
          <a:xfrm>
            <a:off x="3625762" y="6104610"/>
            <a:ext cx="1321200" cy="646331"/>
          </a:xfrm>
          <a:prstGeom prst="rect">
            <a:avLst/>
          </a:prstGeom>
          <a:noFill/>
        </p:spPr>
        <p:txBody>
          <a:bodyPr wrap="square">
            <a:spAutoFit/>
          </a:bodyPr>
          <a:lstStyle/>
          <a:p>
            <a:r>
              <a:rPr lang="en-US" b="1" dirty="0"/>
              <a:t>Balun </a:t>
            </a:r>
            <a:r>
              <a:rPr lang="en-US" dirty="0"/>
              <a:t>transformer</a:t>
            </a:r>
            <a:endParaRPr lang="en-GB" dirty="0"/>
          </a:p>
        </p:txBody>
      </p:sp>
      <p:sp>
        <p:nvSpPr>
          <p:cNvPr id="39" name="CuadroTexto 38">
            <a:extLst>
              <a:ext uri="{FF2B5EF4-FFF2-40B4-BE49-F238E27FC236}">
                <a16:creationId xmlns:a16="http://schemas.microsoft.com/office/drawing/2014/main" id="{426A4C84-213C-07A6-B77F-54421BDE1003}"/>
              </a:ext>
            </a:extLst>
          </p:cNvPr>
          <p:cNvSpPr txBox="1"/>
          <p:nvPr/>
        </p:nvSpPr>
        <p:spPr>
          <a:xfrm>
            <a:off x="7780487" y="4794574"/>
            <a:ext cx="3976789" cy="1477328"/>
          </a:xfrm>
          <a:prstGeom prst="rect">
            <a:avLst/>
          </a:prstGeom>
          <a:noFill/>
        </p:spPr>
        <p:txBody>
          <a:bodyPr wrap="square">
            <a:spAutoFit/>
          </a:bodyPr>
          <a:lstStyle/>
          <a:p>
            <a:pPr marL="0" indent="0" algn="ctr">
              <a:buNone/>
            </a:pPr>
            <a:r>
              <a:rPr lang="en-US" sz="1800" b="1" dirty="0"/>
              <a:t>CTR</a:t>
            </a:r>
            <a:r>
              <a:rPr lang="en-US" sz="1800" dirty="0"/>
              <a:t> measurements </a:t>
            </a:r>
          </a:p>
          <a:p>
            <a:pPr marL="0" indent="0">
              <a:buNone/>
            </a:pPr>
            <a:r>
              <a:rPr lang="en-US" dirty="0"/>
              <a:t>T</a:t>
            </a:r>
            <a:r>
              <a:rPr lang="en-US" sz="1800" dirty="0"/>
              <a:t>wo detectors:</a:t>
            </a:r>
          </a:p>
          <a:p>
            <a:pPr marL="285750" indent="-285750">
              <a:buFontTx/>
              <a:buChar char="-"/>
            </a:pPr>
            <a:r>
              <a:rPr lang="en-US" dirty="0"/>
              <a:t>Board</a:t>
            </a:r>
          </a:p>
          <a:p>
            <a:pPr marL="285750" indent="-285750">
              <a:buFontTx/>
              <a:buChar char="-"/>
            </a:pPr>
            <a:r>
              <a:rPr lang="en-US" sz="1800" dirty="0"/>
              <a:t>SiPM</a:t>
            </a:r>
          </a:p>
          <a:p>
            <a:pPr marL="285750" indent="-285750">
              <a:buFontTx/>
              <a:buChar char="-"/>
            </a:pPr>
            <a:r>
              <a:rPr lang="en-US" dirty="0"/>
              <a:t>Scintillator</a:t>
            </a:r>
          </a:p>
        </p:txBody>
      </p:sp>
      <p:sp>
        <p:nvSpPr>
          <p:cNvPr id="41" name="CuadroTexto 40">
            <a:extLst>
              <a:ext uri="{FF2B5EF4-FFF2-40B4-BE49-F238E27FC236}">
                <a16:creationId xmlns:a16="http://schemas.microsoft.com/office/drawing/2014/main" id="{622F9415-DD90-021E-D58D-29DAD91B5191}"/>
              </a:ext>
            </a:extLst>
          </p:cNvPr>
          <p:cNvSpPr txBox="1"/>
          <p:nvPr/>
        </p:nvSpPr>
        <p:spPr>
          <a:xfrm>
            <a:off x="10168623" y="5089055"/>
            <a:ext cx="1491138" cy="646331"/>
          </a:xfrm>
          <a:prstGeom prst="rect">
            <a:avLst/>
          </a:prstGeom>
          <a:noFill/>
        </p:spPr>
        <p:txBody>
          <a:bodyPr wrap="square">
            <a:spAutoFit/>
          </a:bodyPr>
          <a:lstStyle/>
          <a:p>
            <a:r>
              <a:rPr lang="en-US" sz="1800" b="1" dirty="0"/>
              <a:t>Na-22 source </a:t>
            </a:r>
            <a:r>
              <a:rPr lang="en-US" sz="1800" dirty="0"/>
              <a:t>(7 μCi) </a:t>
            </a:r>
            <a:endParaRPr lang="en-GB" dirty="0"/>
          </a:p>
        </p:txBody>
      </p:sp>
      <p:cxnSp>
        <p:nvCxnSpPr>
          <p:cNvPr id="51" name="Conector recto de flecha 50">
            <a:extLst>
              <a:ext uri="{FF2B5EF4-FFF2-40B4-BE49-F238E27FC236}">
                <a16:creationId xmlns:a16="http://schemas.microsoft.com/office/drawing/2014/main" id="{AFBE5785-1EB2-A856-7082-0BF14F3EA666}"/>
              </a:ext>
            </a:extLst>
          </p:cNvPr>
          <p:cNvCxnSpPr>
            <a:cxnSpLocks/>
            <a:stCxn id="22" idx="3"/>
          </p:cNvCxnSpPr>
          <p:nvPr/>
        </p:nvCxnSpPr>
        <p:spPr>
          <a:xfrm flipV="1">
            <a:off x="3328559" y="5500002"/>
            <a:ext cx="278821" cy="492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CuadroTexto 53">
            <a:extLst>
              <a:ext uri="{FF2B5EF4-FFF2-40B4-BE49-F238E27FC236}">
                <a16:creationId xmlns:a16="http://schemas.microsoft.com/office/drawing/2014/main" id="{D91FC174-E8CE-61F5-FFC0-9AC5D371507A}"/>
              </a:ext>
            </a:extLst>
          </p:cNvPr>
          <p:cNvSpPr txBox="1"/>
          <p:nvPr/>
        </p:nvSpPr>
        <p:spPr>
          <a:xfrm>
            <a:off x="3611128" y="5203959"/>
            <a:ext cx="1145599" cy="646331"/>
          </a:xfrm>
          <a:prstGeom prst="rect">
            <a:avLst/>
          </a:prstGeom>
          <a:noFill/>
        </p:spPr>
        <p:txBody>
          <a:bodyPr wrap="square">
            <a:spAutoFit/>
          </a:bodyPr>
          <a:lstStyle/>
          <a:p>
            <a:r>
              <a:rPr lang="en-US" dirty="0"/>
              <a:t>Low Noise</a:t>
            </a:r>
          </a:p>
          <a:p>
            <a:r>
              <a:rPr lang="en-US" dirty="0"/>
              <a:t>Baseline</a:t>
            </a:r>
            <a:endParaRPr lang="en-GB" dirty="0"/>
          </a:p>
        </p:txBody>
      </p:sp>
      <p:pic>
        <p:nvPicPr>
          <p:cNvPr id="56" name="Imagen 55">
            <a:extLst>
              <a:ext uri="{FF2B5EF4-FFF2-40B4-BE49-F238E27FC236}">
                <a16:creationId xmlns:a16="http://schemas.microsoft.com/office/drawing/2014/main" id="{1D22D687-A2DC-6DD4-17EE-25955BE59DEB}"/>
              </a:ext>
            </a:extLst>
          </p:cNvPr>
          <p:cNvPicPr>
            <a:picLocks noChangeAspect="1"/>
          </p:cNvPicPr>
          <p:nvPr/>
        </p:nvPicPr>
        <p:blipFill>
          <a:blip r:embed="rId6"/>
          <a:stretch>
            <a:fillRect/>
          </a:stretch>
        </p:blipFill>
        <p:spPr>
          <a:xfrm>
            <a:off x="4772956" y="5004289"/>
            <a:ext cx="2062648" cy="1311876"/>
          </a:xfrm>
          <a:prstGeom prst="rect">
            <a:avLst/>
          </a:prstGeom>
        </p:spPr>
      </p:pic>
      <p:cxnSp>
        <p:nvCxnSpPr>
          <p:cNvPr id="53" name="Conector: angular 52">
            <a:extLst>
              <a:ext uri="{FF2B5EF4-FFF2-40B4-BE49-F238E27FC236}">
                <a16:creationId xmlns:a16="http://schemas.microsoft.com/office/drawing/2014/main" id="{1F945E73-29D8-9002-AA77-84C3457382AD}"/>
              </a:ext>
            </a:extLst>
          </p:cNvPr>
          <p:cNvCxnSpPr>
            <a:cxnSpLocks/>
          </p:cNvCxnSpPr>
          <p:nvPr/>
        </p:nvCxnSpPr>
        <p:spPr>
          <a:xfrm rot="16200000" flipH="1">
            <a:off x="4848460" y="3755956"/>
            <a:ext cx="4007071" cy="921671"/>
          </a:xfrm>
          <a:prstGeom prst="bentConnector3">
            <a:avLst>
              <a:gd name="adj1" fmla="val 63139"/>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5C0281-014E-FBA5-EFCA-EE1EDFF179EA}"/>
              </a:ext>
            </a:extLst>
          </p:cNvPr>
          <p:cNvSpPr txBox="1"/>
          <p:nvPr/>
        </p:nvSpPr>
        <p:spPr>
          <a:xfrm>
            <a:off x="393773" y="4244684"/>
            <a:ext cx="1762523" cy="523220"/>
          </a:xfrm>
          <a:prstGeom prst="rect">
            <a:avLst/>
          </a:prstGeom>
          <a:noFill/>
        </p:spPr>
        <p:txBody>
          <a:bodyPr wrap="square" rtlCol="0">
            <a:spAutoFit/>
          </a:bodyPr>
          <a:lstStyle/>
          <a:p>
            <a:r>
              <a:rPr lang="en-GB" sz="1400" dirty="0"/>
              <a:t>Inspired by </a:t>
            </a:r>
            <a:r>
              <a:rPr lang="en-GB" sz="1400" dirty="0">
                <a:hlinkClick r:id="rId7"/>
              </a:rPr>
              <a:t>Cates and </a:t>
            </a:r>
            <a:r>
              <a:rPr lang="en-GB" sz="1400" dirty="0" err="1">
                <a:hlinkClick r:id="rId7"/>
              </a:rPr>
              <a:t>Gundaker’s</a:t>
            </a:r>
            <a:r>
              <a:rPr lang="en-GB" sz="1400" dirty="0"/>
              <a:t> design</a:t>
            </a:r>
          </a:p>
        </p:txBody>
      </p:sp>
      <p:sp>
        <p:nvSpPr>
          <p:cNvPr id="25" name="TextBox 24">
            <a:extLst>
              <a:ext uri="{FF2B5EF4-FFF2-40B4-BE49-F238E27FC236}">
                <a16:creationId xmlns:a16="http://schemas.microsoft.com/office/drawing/2014/main" id="{4DA00676-8585-FF3D-4BB8-5BFF4D5B640A}"/>
              </a:ext>
            </a:extLst>
          </p:cNvPr>
          <p:cNvSpPr txBox="1"/>
          <p:nvPr/>
        </p:nvSpPr>
        <p:spPr>
          <a:xfrm>
            <a:off x="4338432" y="1685889"/>
            <a:ext cx="1762523" cy="523220"/>
          </a:xfrm>
          <a:prstGeom prst="rect">
            <a:avLst/>
          </a:prstGeom>
          <a:noFill/>
        </p:spPr>
        <p:txBody>
          <a:bodyPr wrap="square" rtlCol="0">
            <a:spAutoFit/>
          </a:bodyPr>
          <a:lstStyle/>
          <a:p>
            <a:r>
              <a:rPr lang="en-GB" sz="1400" dirty="0"/>
              <a:t>Timing amplification stage modified</a:t>
            </a:r>
          </a:p>
        </p:txBody>
      </p:sp>
      <p:sp>
        <p:nvSpPr>
          <p:cNvPr id="26" name="CasellaDiTesto 25">
            <a:extLst>
              <a:ext uri="{FF2B5EF4-FFF2-40B4-BE49-F238E27FC236}">
                <a16:creationId xmlns:a16="http://schemas.microsoft.com/office/drawing/2014/main" id="{A854BDFF-D563-516C-8E9B-1A120A5BE676}"/>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Testbench setup</a:t>
            </a:r>
            <a:endParaRPr lang="en-US" dirty="0"/>
          </a:p>
        </p:txBody>
      </p:sp>
      <p:sp>
        <p:nvSpPr>
          <p:cNvPr id="27" name="Título 5">
            <a:extLst>
              <a:ext uri="{FF2B5EF4-FFF2-40B4-BE49-F238E27FC236}">
                <a16:creationId xmlns:a16="http://schemas.microsoft.com/office/drawing/2014/main" id="{A2E9E4E3-0837-DDB2-BF77-04F830C76E85}"/>
              </a:ext>
            </a:extLst>
          </p:cNvPr>
          <p:cNvSpPr txBox="1">
            <a:spLocks/>
          </p:cNvSpPr>
          <p:nvPr/>
        </p:nvSpPr>
        <p:spPr>
          <a:xfrm>
            <a:off x="838200" y="884883"/>
            <a:ext cx="10515600" cy="105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Electronics</a:t>
            </a:r>
            <a:endParaRPr lang="en-GB" dirty="0"/>
          </a:p>
        </p:txBody>
      </p:sp>
    </p:spTree>
    <p:extLst>
      <p:ext uri="{BB962C8B-B14F-4D97-AF65-F5344CB8AC3E}">
        <p14:creationId xmlns:p14="http://schemas.microsoft.com/office/powerpoint/2010/main" val="6510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5" grpId="0"/>
      <p:bldP spid="39" grpId="0"/>
      <p:bldP spid="41"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18601E5-E813-143E-2DB8-DACB908E844F}"/>
              </a:ext>
            </a:extLst>
          </p:cNvPr>
          <p:cNvSpPr>
            <a:spLocks noGrp="1"/>
          </p:cNvSpPr>
          <p:nvPr>
            <p:ph sz="half" idx="2"/>
          </p:nvPr>
        </p:nvSpPr>
        <p:spPr>
          <a:xfrm>
            <a:off x="6940591" y="2485505"/>
            <a:ext cx="4846468" cy="1337509"/>
          </a:xfrm>
        </p:spPr>
        <p:txBody>
          <a:bodyPr>
            <a:normAutofit/>
          </a:bodyPr>
          <a:lstStyle/>
          <a:p>
            <a:pPr marL="0" indent="0">
              <a:buNone/>
            </a:pPr>
            <a:r>
              <a:rPr lang="en-GB" sz="1800" dirty="0"/>
              <a:t>C</a:t>
            </a:r>
            <a:r>
              <a:rPr lang="en-GB" sz="1800" b="1" dirty="0"/>
              <a:t>oupling materials</a:t>
            </a:r>
            <a:r>
              <a:rPr lang="en-GB" sz="1800" dirty="0"/>
              <a:t> used:</a:t>
            </a:r>
          </a:p>
          <a:p>
            <a:pPr>
              <a:buFontTx/>
              <a:buChar char="-"/>
            </a:pPr>
            <a:r>
              <a:rPr lang="en-GB" sz="1800" dirty="0"/>
              <a:t>Two </a:t>
            </a:r>
            <a:r>
              <a:rPr lang="en-GB" sz="1800" b="1" dirty="0"/>
              <a:t>optical greases</a:t>
            </a:r>
            <a:r>
              <a:rPr lang="en-GB" sz="1800" dirty="0"/>
              <a:t>:</a:t>
            </a:r>
          </a:p>
          <a:p>
            <a:pPr lvl="1">
              <a:buFontTx/>
              <a:buChar char="-"/>
            </a:pPr>
            <a:r>
              <a:rPr lang="es-ES" sz="1800" b="1" dirty="0"/>
              <a:t>SS-988</a:t>
            </a:r>
            <a:r>
              <a:rPr lang="en-GB" sz="1800" dirty="0"/>
              <a:t> from Silicon Solution</a:t>
            </a:r>
          </a:p>
          <a:p>
            <a:pPr lvl="1">
              <a:buFontTx/>
              <a:buChar char="-"/>
            </a:pPr>
            <a:r>
              <a:rPr lang="en-GB" sz="1800" b="1" dirty="0"/>
              <a:t>Bluesil Paste 7 </a:t>
            </a:r>
            <a:r>
              <a:rPr lang="en-GB" sz="1800" dirty="0"/>
              <a:t>from Elkem</a:t>
            </a:r>
          </a:p>
        </p:txBody>
      </p:sp>
      <p:pic>
        <p:nvPicPr>
          <p:cNvPr id="9" name="Imagen 8">
            <a:extLst>
              <a:ext uri="{FF2B5EF4-FFF2-40B4-BE49-F238E27FC236}">
                <a16:creationId xmlns:a16="http://schemas.microsoft.com/office/drawing/2014/main" id="{38AED8A9-A3A6-15AC-20EA-760639037AB6}"/>
              </a:ext>
            </a:extLst>
          </p:cNvPr>
          <p:cNvPicPr>
            <a:picLocks noChangeAspect="1"/>
          </p:cNvPicPr>
          <p:nvPr/>
        </p:nvPicPr>
        <p:blipFill rotWithShape="1">
          <a:blip r:embed="rId2"/>
          <a:srcRect b="1723"/>
          <a:stretch/>
        </p:blipFill>
        <p:spPr>
          <a:xfrm>
            <a:off x="726671" y="2276902"/>
            <a:ext cx="5404655" cy="1302720"/>
          </a:xfrm>
          <a:prstGeom prst="rect">
            <a:avLst/>
          </a:prstGeom>
        </p:spPr>
      </p:pic>
      <p:pic>
        <p:nvPicPr>
          <p:cNvPr id="2050" name="Picture 2">
            <a:extLst>
              <a:ext uri="{FF2B5EF4-FFF2-40B4-BE49-F238E27FC236}">
                <a16:creationId xmlns:a16="http://schemas.microsoft.com/office/drawing/2014/main" id="{E180E6D9-CEFC-2278-26B8-ABED3903CB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86" t="51325" r="39704" b="33284"/>
          <a:stretch/>
        </p:blipFill>
        <p:spPr bwMode="auto">
          <a:xfrm>
            <a:off x="8109993" y="5395881"/>
            <a:ext cx="3041062" cy="948145"/>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pie de página 4">
            <a:extLst>
              <a:ext uri="{FF2B5EF4-FFF2-40B4-BE49-F238E27FC236}">
                <a16:creationId xmlns:a16="http://schemas.microsoft.com/office/drawing/2014/main" id="{9E3BC8F4-4781-3817-A555-ACC0782C774C}"/>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p:sp>
        <p:nvSpPr>
          <p:cNvPr id="8" name="CuadroTexto 7">
            <a:extLst>
              <a:ext uri="{FF2B5EF4-FFF2-40B4-BE49-F238E27FC236}">
                <a16:creationId xmlns:a16="http://schemas.microsoft.com/office/drawing/2014/main" id="{E2D3EF29-A371-09F6-60FF-3AC4E42C97BB}"/>
              </a:ext>
            </a:extLst>
          </p:cNvPr>
          <p:cNvSpPr txBox="1"/>
          <p:nvPr/>
        </p:nvSpPr>
        <p:spPr>
          <a:xfrm>
            <a:off x="9197265" y="6488668"/>
            <a:ext cx="317897" cy="369332"/>
          </a:xfrm>
          <a:prstGeom prst="rect">
            <a:avLst/>
          </a:prstGeom>
          <a:noFill/>
        </p:spPr>
        <p:txBody>
          <a:bodyPr wrap="square" rtlCol="0">
            <a:spAutoFit/>
          </a:bodyPr>
          <a:lstStyle/>
          <a:p>
            <a:r>
              <a:rPr lang="en-GB" dirty="0"/>
              <a:t>6</a:t>
            </a:r>
          </a:p>
        </p:txBody>
      </p:sp>
      <p:sp>
        <p:nvSpPr>
          <p:cNvPr id="5" name="CuadroTexto 4">
            <a:extLst>
              <a:ext uri="{FF2B5EF4-FFF2-40B4-BE49-F238E27FC236}">
                <a16:creationId xmlns:a16="http://schemas.microsoft.com/office/drawing/2014/main" id="{63B50B60-1720-5870-B3E9-5A90AE51E4B4}"/>
              </a:ext>
            </a:extLst>
          </p:cNvPr>
          <p:cNvSpPr txBox="1"/>
          <p:nvPr/>
        </p:nvSpPr>
        <p:spPr>
          <a:xfrm>
            <a:off x="1062021" y="3925578"/>
            <a:ext cx="1256146" cy="923330"/>
          </a:xfrm>
          <a:prstGeom prst="rect">
            <a:avLst/>
          </a:prstGeom>
          <a:noFill/>
          <a:ln>
            <a:solidFill>
              <a:schemeClr val="tx1"/>
            </a:solidFill>
          </a:ln>
        </p:spPr>
        <p:txBody>
          <a:bodyPr wrap="square" rtlCol="0">
            <a:spAutoFit/>
          </a:bodyPr>
          <a:lstStyle/>
          <a:p>
            <a:r>
              <a:rPr lang="en-GB" dirty="0"/>
              <a:t>Fondazione Bruno Kessler</a:t>
            </a:r>
          </a:p>
        </p:txBody>
      </p:sp>
      <p:sp>
        <p:nvSpPr>
          <p:cNvPr id="11" name="CuadroTexto 10">
            <a:extLst>
              <a:ext uri="{FF2B5EF4-FFF2-40B4-BE49-F238E27FC236}">
                <a16:creationId xmlns:a16="http://schemas.microsoft.com/office/drawing/2014/main" id="{59BF1984-D04E-3176-4563-34644DA0D377}"/>
              </a:ext>
            </a:extLst>
          </p:cNvPr>
          <p:cNvSpPr txBox="1"/>
          <p:nvPr/>
        </p:nvSpPr>
        <p:spPr>
          <a:xfrm>
            <a:off x="3162757" y="3799395"/>
            <a:ext cx="2088653" cy="369332"/>
          </a:xfrm>
          <a:prstGeom prst="rect">
            <a:avLst/>
          </a:prstGeom>
          <a:noFill/>
        </p:spPr>
        <p:txBody>
          <a:bodyPr wrap="square">
            <a:spAutoFit/>
          </a:bodyPr>
          <a:lstStyle/>
          <a:p>
            <a:r>
              <a:rPr lang="en-US" sz="1800" b="1" dirty="0"/>
              <a:t>NO protective layer</a:t>
            </a:r>
            <a:r>
              <a:rPr lang="en-US" sz="1800" dirty="0"/>
              <a:t> </a:t>
            </a:r>
            <a:endParaRPr lang="en-GB" dirty="0"/>
          </a:p>
        </p:txBody>
      </p:sp>
      <p:cxnSp>
        <p:nvCxnSpPr>
          <p:cNvPr id="14" name="Conector recto de flecha 13">
            <a:extLst>
              <a:ext uri="{FF2B5EF4-FFF2-40B4-BE49-F238E27FC236}">
                <a16:creationId xmlns:a16="http://schemas.microsoft.com/office/drawing/2014/main" id="{C03BCB83-68C1-4D9A-5363-A2AA6D14C390}"/>
              </a:ext>
            </a:extLst>
          </p:cNvPr>
          <p:cNvCxnSpPr>
            <a:cxnSpLocks/>
            <a:stCxn id="11" idx="2"/>
            <a:endCxn id="16" idx="0"/>
          </p:cNvCxnSpPr>
          <p:nvPr/>
        </p:nvCxnSpPr>
        <p:spPr>
          <a:xfrm>
            <a:off x="4207084" y="4168727"/>
            <a:ext cx="0" cy="292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825D6704-B1AF-2675-1D85-AE9046CB586B}"/>
              </a:ext>
            </a:extLst>
          </p:cNvPr>
          <p:cNvSpPr txBox="1"/>
          <p:nvPr/>
        </p:nvSpPr>
        <p:spPr>
          <a:xfrm>
            <a:off x="3506275" y="4461373"/>
            <a:ext cx="1401618" cy="369332"/>
          </a:xfrm>
          <a:prstGeom prst="rect">
            <a:avLst/>
          </a:prstGeom>
          <a:noFill/>
        </p:spPr>
        <p:txBody>
          <a:bodyPr wrap="square" rtlCol="0">
            <a:spAutoFit/>
          </a:bodyPr>
          <a:lstStyle/>
          <a:p>
            <a:r>
              <a:rPr lang="en-GB" dirty="0"/>
              <a:t>Very fragile!</a:t>
            </a:r>
          </a:p>
        </p:txBody>
      </p:sp>
      <p:sp>
        <p:nvSpPr>
          <p:cNvPr id="18" name="CuadroTexto 17">
            <a:extLst>
              <a:ext uri="{FF2B5EF4-FFF2-40B4-BE49-F238E27FC236}">
                <a16:creationId xmlns:a16="http://schemas.microsoft.com/office/drawing/2014/main" id="{5991E407-74BC-998B-A4B8-3BE2291179A9}"/>
              </a:ext>
            </a:extLst>
          </p:cNvPr>
          <p:cNvSpPr txBox="1"/>
          <p:nvPr/>
        </p:nvSpPr>
        <p:spPr>
          <a:xfrm>
            <a:off x="1224121" y="5373643"/>
            <a:ext cx="1256146" cy="646331"/>
          </a:xfrm>
          <a:prstGeom prst="rect">
            <a:avLst/>
          </a:prstGeom>
          <a:noFill/>
        </p:spPr>
        <p:txBody>
          <a:bodyPr wrap="square" rtlCol="0">
            <a:spAutoFit/>
          </a:bodyPr>
          <a:lstStyle/>
          <a:p>
            <a:r>
              <a:rPr lang="en-GB" dirty="0"/>
              <a:t>Improve robustness</a:t>
            </a:r>
          </a:p>
        </p:txBody>
      </p:sp>
      <p:cxnSp>
        <p:nvCxnSpPr>
          <p:cNvPr id="19" name="Conector recto de flecha 18">
            <a:extLst>
              <a:ext uri="{FF2B5EF4-FFF2-40B4-BE49-F238E27FC236}">
                <a16:creationId xmlns:a16="http://schemas.microsoft.com/office/drawing/2014/main" id="{641FE5E0-2601-63E7-7CF2-7FE1DFCA91B1}"/>
              </a:ext>
            </a:extLst>
          </p:cNvPr>
          <p:cNvCxnSpPr>
            <a:cxnSpLocks/>
            <a:stCxn id="18" idx="3"/>
            <a:endCxn id="23" idx="1"/>
          </p:cNvCxnSpPr>
          <p:nvPr/>
        </p:nvCxnSpPr>
        <p:spPr>
          <a:xfrm>
            <a:off x="2480267" y="5696809"/>
            <a:ext cx="1026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B1F976DB-51A5-CCA1-1525-F39193ABE0D9}"/>
              </a:ext>
            </a:extLst>
          </p:cNvPr>
          <p:cNvSpPr txBox="1"/>
          <p:nvPr/>
        </p:nvSpPr>
        <p:spPr>
          <a:xfrm>
            <a:off x="3506275" y="5235144"/>
            <a:ext cx="1585418" cy="923330"/>
          </a:xfrm>
          <a:prstGeom prst="rect">
            <a:avLst/>
          </a:prstGeom>
          <a:noFill/>
        </p:spPr>
        <p:txBody>
          <a:bodyPr wrap="square">
            <a:spAutoFit/>
          </a:bodyPr>
          <a:lstStyle/>
          <a:p>
            <a:pPr algn="ctr"/>
            <a:r>
              <a:rPr lang="en-US" sz="1800" b="1" dirty="0"/>
              <a:t>Epoxy resin </a:t>
            </a:r>
          </a:p>
          <a:p>
            <a:pPr algn="ctr"/>
            <a:r>
              <a:rPr lang="en-US" b="1" dirty="0"/>
              <a:t>on</a:t>
            </a:r>
          </a:p>
          <a:p>
            <a:pPr algn="ctr"/>
            <a:r>
              <a:rPr lang="en-US" b="1" dirty="0"/>
              <a:t>Bonding wires</a:t>
            </a:r>
          </a:p>
        </p:txBody>
      </p:sp>
      <p:sp>
        <p:nvSpPr>
          <p:cNvPr id="35" name="Flecha: doblada hacia arriba 34">
            <a:extLst>
              <a:ext uri="{FF2B5EF4-FFF2-40B4-BE49-F238E27FC236}">
                <a16:creationId xmlns:a16="http://schemas.microsoft.com/office/drawing/2014/main" id="{36610ABE-42A0-D532-15B9-7F6381221629}"/>
              </a:ext>
            </a:extLst>
          </p:cNvPr>
          <p:cNvSpPr/>
          <p:nvPr/>
        </p:nvSpPr>
        <p:spPr>
          <a:xfrm rot="5400000">
            <a:off x="7440237" y="4730361"/>
            <a:ext cx="642470" cy="24014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echa: doblada hacia arriba 29">
            <a:extLst>
              <a:ext uri="{FF2B5EF4-FFF2-40B4-BE49-F238E27FC236}">
                <a16:creationId xmlns:a16="http://schemas.microsoft.com/office/drawing/2014/main" id="{36BDD6E4-91EC-CC8B-5A2D-97615E1650C3}"/>
              </a:ext>
            </a:extLst>
          </p:cNvPr>
          <p:cNvSpPr/>
          <p:nvPr/>
        </p:nvSpPr>
        <p:spPr>
          <a:xfrm rot="5400000">
            <a:off x="7535181" y="4268548"/>
            <a:ext cx="452582" cy="240146"/>
          </a:xfrm>
          <a:prstGeom prst="ben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uadroTexto 36">
            <a:extLst>
              <a:ext uri="{FF2B5EF4-FFF2-40B4-BE49-F238E27FC236}">
                <a16:creationId xmlns:a16="http://schemas.microsoft.com/office/drawing/2014/main" id="{0F515F97-2B0F-FF85-0079-5DD39331854F}"/>
              </a:ext>
            </a:extLst>
          </p:cNvPr>
          <p:cNvSpPr txBox="1"/>
          <p:nvPr/>
        </p:nvSpPr>
        <p:spPr>
          <a:xfrm>
            <a:off x="7881545" y="4388621"/>
            <a:ext cx="4029124" cy="369332"/>
          </a:xfrm>
          <a:prstGeom prst="rect">
            <a:avLst/>
          </a:prstGeom>
          <a:noFill/>
        </p:spPr>
        <p:txBody>
          <a:bodyPr wrap="square">
            <a:spAutoFit/>
          </a:bodyPr>
          <a:lstStyle/>
          <a:p>
            <a:r>
              <a:rPr lang="en-GB" sz="1800" dirty="0"/>
              <a:t>Good </a:t>
            </a:r>
            <a:r>
              <a:rPr lang="en-GB" dirty="0"/>
              <a:t>deep UV </a:t>
            </a:r>
            <a:r>
              <a:rPr lang="en-GB" sz="1800" dirty="0"/>
              <a:t>transmittance</a:t>
            </a:r>
            <a:endParaRPr lang="en-GB" dirty="0"/>
          </a:p>
        </p:txBody>
      </p:sp>
      <p:sp>
        <p:nvSpPr>
          <p:cNvPr id="39" name="CuadroTexto 38">
            <a:extLst>
              <a:ext uri="{FF2B5EF4-FFF2-40B4-BE49-F238E27FC236}">
                <a16:creationId xmlns:a16="http://schemas.microsoft.com/office/drawing/2014/main" id="{79CCBC4D-5E93-251C-1FA8-7E94C2CF928C}"/>
              </a:ext>
            </a:extLst>
          </p:cNvPr>
          <p:cNvSpPr txBox="1"/>
          <p:nvPr/>
        </p:nvSpPr>
        <p:spPr>
          <a:xfrm>
            <a:off x="7881545" y="4954228"/>
            <a:ext cx="6096000" cy="369332"/>
          </a:xfrm>
          <a:prstGeom prst="rect">
            <a:avLst/>
          </a:prstGeom>
          <a:noFill/>
        </p:spPr>
        <p:txBody>
          <a:bodyPr wrap="square">
            <a:spAutoFit/>
          </a:bodyPr>
          <a:lstStyle/>
          <a:p>
            <a:r>
              <a:rPr lang="en-GB" dirty="0"/>
              <a:t>R</a:t>
            </a:r>
            <a:r>
              <a:rPr lang="en-GB" sz="1800" dirty="0"/>
              <a:t>isk of damaging the SiPM</a:t>
            </a:r>
            <a:endParaRPr lang="en-GB" dirty="0"/>
          </a:p>
        </p:txBody>
      </p:sp>
      <p:cxnSp>
        <p:nvCxnSpPr>
          <p:cNvPr id="42" name="Conector recto de flecha 41">
            <a:extLst>
              <a:ext uri="{FF2B5EF4-FFF2-40B4-BE49-F238E27FC236}">
                <a16:creationId xmlns:a16="http://schemas.microsoft.com/office/drawing/2014/main" id="{4055979E-FDD0-F4B8-5FAF-9816D249FC1C}"/>
              </a:ext>
            </a:extLst>
          </p:cNvPr>
          <p:cNvCxnSpPr>
            <a:cxnSpLocks/>
            <a:stCxn id="16" idx="2"/>
            <a:endCxn id="18" idx="0"/>
          </p:cNvCxnSpPr>
          <p:nvPr/>
        </p:nvCxnSpPr>
        <p:spPr>
          <a:xfrm flipH="1">
            <a:off x="1852194" y="4830705"/>
            <a:ext cx="2354890" cy="542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0EAC0798-EF52-8176-244E-56154BEB2D8A}"/>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Testbench setup</a:t>
            </a:r>
            <a:endParaRPr lang="en-US" dirty="0"/>
          </a:p>
        </p:txBody>
      </p:sp>
      <p:sp>
        <p:nvSpPr>
          <p:cNvPr id="21" name="Título 5">
            <a:extLst>
              <a:ext uri="{FF2B5EF4-FFF2-40B4-BE49-F238E27FC236}">
                <a16:creationId xmlns:a16="http://schemas.microsoft.com/office/drawing/2014/main" id="{539949FF-60E9-7E6E-A109-B022E582D180}"/>
              </a:ext>
            </a:extLst>
          </p:cNvPr>
          <p:cNvSpPr txBox="1">
            <a:spLocks/>
          </p:cNvSpPr>
          <p:nvPr/>
        </p:nvSpPr>
        <p:spPr>
          <a:xfrm>
            <a:off x="838200" y="884883"/>
            <a:ext cx="10515600" cy="105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SiPMs and Coupling materials</a:t>
            </a:r>
            <a:endParaRPr lang="en-GB" dirty="0"/>
          </a:p>
        </p:txBody>
      </p:sp>
      <p:sp>
        <p:nvSpPr>
          <p:cNvPr id="31" name="Marcador de contenido 3">
            <a:extLst>
              <a:ext uri="{FF2B5EF4-FFF2-40B4-BE49-F238E27FC236}">
                <a16:creationId xmlns:a16="http://schemas.microsoft.com/office/drawing/2014/main" id="{458F9187-2D86-3FC5-C41D-04ACC61396A4}"/>
              </a:ext>
            </a:extLst>
          </p:cNvPr>
          <p:cNvSpPr txBox="1">
            <a:spLocks/>
          </p:cNvSpPr>
          <p:nvPr/>
        </p:nvSpPr>
        <p:spPr>
          <a:xfrm>
            <a:off x="6940591" y="3421875"/>
            <a:ext cx="4846468" cy="2755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b="1" dirty="0"/>
          </a:p>
          <a:p>
            <a:pPr>
              <a:buFontTx/>
              <a:buChar char="-"/>
            </a:pPr>
            <a:r>
              <a:rPr lang="en-GB" sz="1800" b="1" dirty="0"/>
              <a:t>Glycerine</a:t>
            </a:r>
            <a:r>
              <a:rPr lang="en-GB" sz="1800" dirty="0"/>
              <a:t> bi-distilled</a:t>
            </a:r>
          </a:p>
          <a:p>
            <a:pPr lvl="1">
              <a:buFontTx/>
              <a:buChar char="-"/>
            </a:pPr>
            <a:endParaRPr lang="en-GB" dirty="0"/>
          </a:p>
        </p:txBody>
      </p:sp>
      <p:sp>
        <p:nvSpPr>
          <p:cNvPr id="2" name="CasellaDiTesto 1">
            <a:extLst>
              <a:ext uri="{FF2B5EF4-FFF2-40B4-BE49-F238E27FC236}">
                <a16:creationId xmlns:a16="http://schemas.microsoft.com/office/drawing/2014/main" id="{D2C2EFAD-EC71-31A0-C6A8-3F9C6C4AD329}"/>
              </a:ext>
            </a:extLst>
          </p:cNvPr>
          <p:cNvSpPr txBox="1"/>
          <p:nvPr/>
        </p:nvSpPr>
        <p:spPr>
          <a:xfrm>
            <a:off x="10237729" y="3792689"/>
            <a:ext cx="1383632" cy="646331"/>
          </a:xfrm>
          <a:prstGeom prst="rect">
            <a:avLst/>
          </a:prstGeom>
          <a:noFill/>
        </p:spPr>
        <p:txBody>
          <a:bodyPr wrap="square" rtlCol="0">
            <a:spAutoFit/>
          </a:bodyPr>
          <a:lstStyle/>
          <a:p>
            <a:r>
              <a:rPr lang="en-US" dirty="0"/>
              <a:t>Low temperature</a:t>
            </a:r>
          </a:p>
        </p:txBody>
      </p:sp>
    </p:spTree>
    <p:extLst>
      <p:ext uri="{BB962C8B-B14F-4D97-AF65-F5344CB8AC3E}">
        <p14:creationId xmlns:p14="http://schemas.microsoft.com/office/powerpoint/2010/main" val="97505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500"/>
                                        <p:tgtEl>
                                          <p:spTgt spid="20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P spid="23" grpId="0"/>
      <p:bldP spid="35" grpId="0" animBg="1"/>
      <p:bldP spid="30" grpId="0" animBg="1"/>
      <p:bldP spid="37" grpId="0"/>
      <p:bldP spid="39" grpId="0"/>
      <p:bldP spid="3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F96334A-BC18-013B-64F6-A4545223D33B}"/>
              </a:ext>
            </a:extLst>
          </p:cNvPr>
          <p:cNvSpPr>
            <a:spLocks noGrp="1"/>
          </p:cNvSpPr>
          <p:nvPr>
            <p:ph sz="half" idx="1"/>
          </p:nvPr>
        </p:nvSpPr>
        <p:spPr>
          <a:xfrm>
            <a:off x="6176366" y="5621740"/>
            <a:ext cx="5738498" cy="351378"/>
          </a:xfrm>
        </p:spPr>
        <p:txBody>
          <a:bodyPr>
            <a:normAutofit/>
          </a:bodyPr>
          <a:lstStyle/>
          <a:p>
            <a:pPr marL="0" indent="0">
              <a:buNone/>
            </a:pPr>
            <a:r>
              <a:rPr lang="en-US" sz="1800" dirty="0"/>
              <a:t>Metapixels with variable plate materials and dimensions. </a:t>
            </a:r>
          </a:p>
        </p:txBody>
      </p:sp>
      <p:pic>
        <p:nvPicPr>
          <p:cNvPr id="8" name="Imagen 7">
            <a:extLst>
              <a:ext uri="{FF2B5EF4-FFF2-40B4-BE49-F238E27FC236}">
                <a16:creationId xmlns:a16="http://schemas.microsoft.com/office/drawing/2014/main" id="{6423FA2D-6355-B27A-0FB4-FDF3DD6E497B}"/>
              </a:ext>
            </a:extLst>
          </p:cNvPr>
          <p:cNvPicPr>
            <a:picLocks noChangeAspect="1"/>
          </p:cNvPicPr>
          <p:nvPr/>
        </p:nvPicPr>
        <p:blipFill>
          <a:blip r:embed="rId2"/>
          <a:stretch>
            <a:fillRect/>
          </a:stretch>
        </p:blipFill>
        <p:spPr>
          <a:xfrm>
            <a:off x="6176366" y="2426672"/>
            <a:ext cx="5823068" cy="2809630"/>
          </a:xfrm>
          <a:prstGeom prst="rect">
            <a:avLst/>
          </a:prstGeom>
          <a:noFill/>
        </p:spPr>
      </p:pic>
      <p:pic>
        <p:nvPicPr>
          <p:cNvPr id="10" name="Imagen 9" descr="Un reloj de pulsera&#10;&#10;Descripción generada automáticamente con confianza media">
            <a:extLst>
              <a:ext uri="{FF2B5EF4-FFF2-40B4-BE49-F238E27FC236}">
                <a16:creationId xmlns:a16="http://schemas.microsoft.com/office/drawing/2014/main" id="{41790B79-7089-10F0-3AF3-0DA5CB9EC912}"/>
              </a:ext>
            </a:extLst>
          </p:cNvPr>
          <p:cNvPicPr/>
          <p:nvPr/>
        </p:nvPicPr>
        <p:blipFill rotWithShape="1">
          <a:blip r:embed="rId3"/>
          <a:srcRect l="16421" r="16421"/>
          <a:stretch/>
        </p:blipFill>
        <p:spPr bwMode="auto">
          <a:xfrm>
            <a:off x="3537772" y="2794718"/>
            <a:ext cx="2127582" cy="1708378"/>
          </a:xfrm>
          <a:prstGeom prst="rect">
            <a:avLst/>
          </a:prstGeom>
          <a:ln>
            <a:noFill/>
          </a:ln>
          <a:extLst>
            <a:ext uri="{53640926-AAD7-44D8-BBD7-CCE9431645EC}">
              <a14:shadowObscured xmlns:a14="http://schemas.microsoft.com/office/drawing/2010/main"/>
            </a:ext>
          </a:extLst>
        </p:spPr>
      </p:pic>
      <p:sp>
        <p:nvSpPr>
          <p:cNvPr id="12" name="Marcador de pie de página 4">
            <a:extLst>
              <a:ext uri="{FF2B5EF4-FFF2-40B4-BE49-F238E27FC236}">
                <a16:creationId xmlns:a16="http://schemas.microsoft.com/office/drawing/2014/main" id="{419828D4-0438-3BC9-0768-D910A436CC87}"/>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d'Elba, Italy</a:t>
            </a:r>
            <a:endParaRPr lang="en-GB" dirty="0"/>
          </a:p>
        </p:txBody>
      </p:sp>
      <p:sp>
        <p:nvSpPr>
          <p:cNvPr id="7" name="CuadroTexto 6">
            <a:extLst>
              <a:ext uri="{FF2B5EF4-FFF2-40B4-BE49-F238E27FC236}">
                <a16:creationId xmlns:a16="http://schemas.microsoft.com/office/drawing/2014/main" id="{C34E9C52-B5EC-01D4-3877-A26F4684990F}"/>
              </a:ext>
            </a:extLst>
          </p:cNvPr>
          <p:cNvSpPr txBox="1"/>
          <p:nvPr/>
        </p:nvSpPr>
        <p:spPr>
          <a:xfrm>
            <a:off x="9197265" y="6488668"/>
            <a:ext cx="317897" cy="369332"/>
          </a:xfrm>
          <a:prstGeom prst="rect">
            <a:avLst/>
          </a:prstGeom>
          <a:noFill/>
        </p:spPr>
        <p:txBody>
          <a:bodyPr wrap="square" rtlCol="0">
            <a:spAutoFit/>
          </a:bodyPr>
          <a:lstStyle/>
          <a:p>
            <a:r>
              <a:rPr lang="en-GB" dirty="0"/>
              <a:t>7</a:t>
            </a:r>
          </a:p>
        </p:txBody>
      </p:sp>
      <p:sp>
        <p:nvSpPr>
          <p:cNvPr id="9" name="CuadroTexto 8">
            <a:extLst>
              <a:ext uri="{FF2B5EF4-FFF2-40B4-BE49-F238E27FC236}">
                <a16:creationId xmlns:a16="http://schemas.microsoft.com/office/drawing/2014/main" id="{8D2C1F2B-4CD7-8905-1C11-276AA70F8376}"/>
              </a:ext>
            </a:extLst>
          </p:cNvPr>
          <p:cNvSpPr txBox="1"/>
          <p:nvPr/>
        </p:nvSpPr>
        <p:spPr>
          <a:xfrm>
            <a:off x="499512" y="2625814"/>
            <a:ext cx="2717800" cy="1477328"/>
          </a:xfrm>
          <a:prstGeom prst="rect">
            <a:avLst/>
          </a:prstGeom>
          <a:noFill/>
        </p:spPr>
        <p:txBody>
          <a:bodyPr wrap="square">
            <a:spAutoFit/>
          </a:bodyPr>
          <a:lstStyle/>
          <a:p>
            <a:r>
              <a:rPr lang="en-US" sz="1800" b="1" dirty="0"/>
              <a:t>Reference detector:</a:t>
            </a:r>
          </a:p>
          <a:p>
            <a:pPr marL="285750" indent="-285750">
              <a:buFontTx/>
              <a:buChar char="-"/>
            </a:pPr>
            <a:r>
              <a:rPr lang="en-US" dirty="0"/>
              <a:t>3x3x5 mm3 LYSO:Ce,Ca</a:t>
            </a:r>
          </a:p>
          <a:p>
            <a:pPr marL="285750" indent="-285750">
              <a:buFontTx/>
              <a:buChar char="-"/>
            </a:pPr>
            <a:r>
              <a:rPr lang="en-US" dirty="0"/>
              <a:t>Bluesil Paste 7</a:t>
            </a:r>
          </a:p>
          <a:p>
            <a:pPr marL="285750" indent="-285750">
              <a:buFontTx/>
              <a:buChar char="-"/>
            </a:pPr>
            <a:r>
              <a:rPr lang="en-GB" dirty="0"/>
              <a:t>NUV-HD sensor</a:t>
            </a:r>
          </a:p>
          <a:p>
            <a:pPr marL="285750" indent="-285750">
              <a:buFontTx/>
              <a:buChar char="-"/>
            </a:pPr>
            <a:r>
              <a:rPr lang="en-GB" dirty="0"/>
              <a:t>DTR = 64.7 ps</a:t>
            </a:r>
          </a:p>
        </p:txBody>
      </p:sp>
      <p:sp>
        <p:nvSpPr>
          <p:cNvPr id="13" name="CuadroTexto 12">
            <a:extLst>
              <a:ext uri="{FF2B5EF4-FFF2-40B4-BE49-F238E27FC236}">
                <a16:creationId xmlns:a16="http://schemas.microsoft.com/office/drawing/2014/main" id="{4F2587D9-64C5-1684-233C-C49982154356}"/>
              </a:ext>
            </a:extLst>
          </p:cNvPr>
          <p:cNvSpPr txBox="1"/>
          <p:nvPr/>
        </p:nvSpPr>
        <p:spPr>
          <a:xfrm>
            <a:off x="3997036" y="4686476"/>
            <a:ext cx="1237673" cy="369332"/>
          </a:xfrm>
          <a:prstGeom prst="rect">
            <a:avLst/>
          </a:prstGeom>
          <a:noFill/>
        </p:spPr>
        <p:txBody>
          <a:bodyPr wrap="square">
            <a:spAutoFit/>
          </a:bodyPr>
          <a:lstStyle/>
          <a:p>
            <a:r>
              <a:rPr lang="en-US" sz="1800" b="1" dirty="0"/>
              <a:t>Metapixels</a:t>
            </a:r>
            <a:endParaRPr lang="en-GB" dirty="0"/>
          </a:p>
        </p:txBody>
      </p:sp>
      <p:sp>
        <p:nvSpPr>
          <p:cNvPr id="14" name="CuadroTexto 13">
            <a:extLst>
              <a:ext uri="{FF2B5EF4-FFF2-40B4-BE49-F238E27FC236}">
                <a16:creationId xmlns:a16="http://schemas.microsoft.com/office/drawing/2014/main" id="{C4A42F4F-2E8D-FF4E-2769-4417150AF6F8}"/>
              </a:ext>
            </a:extLst>
          </p:cNvPr>
          <p:cNvSpPr txBox="1"/>
          <p:nvPr/>
        </p:nvSpPr>
        <p:spPr>
          <a:xfrm>
            <a:off x="1159912" y="4547976"/>
            <a:ext cx="2098964" cy="646331"/>
          </a:xfrm>
          <a:prstGeom prst="rect">
            <a:avLst/>
          </a:prstGeom>
          <a:noFill/>
        </p:spPr>
        <p:txBody>
          <a:bodyPr wrap="square">
            <a:spAutoFit/>
          </a:bodyPr>
          <a:lstStyle/>
          <a:p>
            <a:r>
              <a:rPr lang="en-US" sz="1800" dirty="0"/>
              <a:t>Metascintillators in pixel configurations </a:t>
            </a:r>
            <a:endParaRPr lang="en-GB" dirty="0"/>
          </a:p>
        </p:txBody>
      </p:sp>
      <p:cxnSp>
        <p:nvCxnSpPr>
          <p:cNvPr id="15" name="Conector recto de flecha 14">
            <a:extLst>
              <a:ext uri="{FF2B5EF4-FFF2-40B4-BE49-F238E27FC236}">
                <a16:creationId xmlns:a16="http://schemas.microsoft.com/office/drawing/2014/main" id="{6E7F17E9-9961-FCE1-6B41-13677C0435A9}"/>
              </a:ext>
            </a:extLst>
          </p:cNvPr>
          <p:cNvCxnSpPr>
            <a:stCxn id="14" idx="3"/>
            <a:endCxn id="13" idx="1"/>
          </p:cNvCxnSpPr>
          <p:nvPr/>
        </p:nvCxnSpPr>
        <p:spPr>
          <a:xfrm>
            <a:off x="3258876" y="4871142"/>
            <a:ext cx="738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666AEC50-160A-4000-85CB-AF47086B8346}"/>
              </a:ext>
            </a:extLst>
          </p:cNvPr>
          <p:cNvCxnSpPr>
            <a:cxnSpLocks/>
            <a:stCxn id="13" idx="3"/>
          </p:cNvCxnSpPr>
          <p:nvPr/>
        </p:nvCxnSpPr>
        <p:spPr>
          <a:xfrm flipV="1">
            <a:off x="5234709" y="4734751"/>
            <a:ext cx="1129146" cy="136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E46221B1-6E7F-159B-1C7E-24C11C9CAF9C}"/>
              </a:ext>
            </a:extLst>
          </p:cNvPr>
          <p:cNvCxnSpPr>
            <a:cxnSpLocks/>
            <a:stCxn id="13" idx="3"/>
          </p:cNvCxnSpPr>
          <p:nvPr/>
        </p:nvCxnSpPr>
        <p:spPr>
          <a:xfrm>
            <a:off x="5234709" y="4871142"/>
            <a:ext cx="1129146" cy="78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9FFDA291-AAA0-B83F-596F-BE8EC9977153}"/>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Testbench setup</a:t>
            </a:r>
            <a:endParaRPr lang="en-US" dirty="0"/>
          </a:p>
        </p:txBody>
      </p:sp>
      <p:sp>
        <p:nvSpPr>
          <p:cNvPr id="17" name="Título 5">
            <a:extLst>
              <a:ext uri="{FF2B5EF4-FFF2-40B4-BE49-F238E27FC236}">
                <a16:creationId xmlns:a16="http://schemas.microsoft.com/office/drawing/2014/main" id="{62F9A644-0D68-5E32-01D8-4868FE1D4667}"/>
              </a:ext>
            </a:extLst>
          </p:cNvPr>
          <p:cNvSpPr txBox="1">
            <a:spLocks/>
          </p:cNvSpPr>
          <p:nvPr/>
        </p:nvSpPr>
        <p:spPr>
          <a:xfrm>
            <a:off x="838200" y="884883"/>
            <a:ext cx="10515600" cy="105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Pixels and Metapixels</a:t>
            </a:r>
            <a:endParaRPr lang="en-GB" dirty="0"/>
          </a:p>
        </p:txBody>
      </p:sp>
    </p:spTree>
    <p:extLst>
      <p:ext uri="{BB962C8B-B14F-4D97-AF65-F5344CB8AC3E}">
        <p14:creationId xmlns:p14="http://schemas.microsoft.com/office/powerpoint/2010/main" val="32611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8">
            <a:extLst>
              <a:ext uri="{FF2B5EF4-FFF2-40B4-BE49-F238E27FC236}">
                <a16:creationId xmlns:a16="http://schemas.microsoft.com/office/drawing/2014/main" id="{0923ED8C-998F-97AB-08DD-8A6C31606C97}"/>
              </a:ext>
            </a:extLst>
          </p:cNvPr>
          <p:cNvPicPr>
            <a:picLocks noChangeAspect="1"/>
          </p:cNvPicPr>
          <p:nvPr/>
        </p:nvPicPr>
        <p:blipFill rotWithShape="1">
          <a:blip r:embed="rId2"/>
          <a:srcRect l="50301"/>
          <a:stretch/>
        </p:blipFill>
        <p:spPr>
          <a:xfrm>
            <a:off x="101942" y="4292914"/>
            <a:ext cx="1980975" cy="1858893"/>
          </a:xfrm>
          <a:prstGeom prst="rect">
            <a:avLst/>
          </a:prstGeom>
        </p:spPr>
      </p:pic>
      <p:sp>
        <p:nvSpPr>
          <p:cNvPr id="2" name="Marcador de texto 1">
            <a:extLst>
              <a:ext uri="{FF2B5EF4-FFF2-40B4-BE49-F238E27FC236}">
                <a16:creationId xmlns:a16="http://schemas.microsoft.com/office/drawing/2014/main" id="{B41032E5-757A-8A9A-7F4C-EE1E9E9B158E}"/>
              </a:ext>
            </a:extLst>
          </p:cNvPr>
          <p:cNvSpPr>
            <a:spLocks noGrp="1"/>
          </p:cNvSpPr>
          <p:nvPr>
            <p:ph type="body" idx="1"/>
          </p:nvPr>
        </p:nvSpPr>
        <p:spPr>
          <a:xfrm>
            <a:off x="-30260" y="1864964"/>
            <a:ext cx="5997575" cy="956270"/>
          </a:xfrm>
        </p:spPr>
        <p:txBody>
          <a:bodyPr/>
          <a:lstStyle/>
          <a:p>
            <a:pPr algn="ctr"/>
            <a:r>
              <a:rPr lang="en-GB" dirty="0"/>
              <a:t>Maximum Peak (</a:t>
            </a:r>
            <a:r>
              <a:rPr lang="en-GB" dirty="0" err="1"/>
              <a:t>maxP</a:t>
            </a:r>
            <a:r>
              <a:rPr lang="en-GB" dirty="0"/>
              <a:t>): Standard energy photopeak filtering</a:t>
            </a:r>
          </a:p>
        </p:txBody>
      </p:sp>
      <p:sp>
        <p:nvSpPr>
          <p:cNvPr id="4" name="Marcador de texto 3">
            <a:extLst>
              <a:ext uri="{FF2B5EF4-FFF2-40B4-BE49-F238E27FC236}">
                <a16:creationId xmlns:a16="http://schemas.microsoft.com/office/drawing/2014/main" id="{6B241E37-F07F-6A79-FFB2-0614BAB289C9}"/>
              </a:ext>
            </a:extLst>
          </p:cNvPr>
          <p:cNvSpPr>
            <a:spLocks noGrp="1"/>
          </p:cNvSpPr>
          <p:nvPr>
            <p:ph type="body" sz="quarter" idx="3"/>
          </p:nvPr>
        </p:nvSpPr>
        <p:spPr>
          <a:xfrm>
            <a:off x="6452068" y="1155492"/>
            <a:ext cx="2589711" cy="823912"/>
          </a:xfrm>
        </p:spPr>
        <p:txBody>
          <a:bodyPr>
            <a:normAutofit fontScale="92500" lnSpcReduction="20000"/>
          </a:bodyPr>
          <a:lstStyle/>
          <a:p>
            <a:pPr algn="ctr"/>
            <a:r>
              <a:rPr lang="en-GB" dirty="0"/>
              <a:t>Rise Time (RT): Indicator of initial photon-time density</a:t>
            </a:r>
          </a:p>
        </p:txBody>
      </p:sp>
      <p:sp>
        <p:nvSpPr>
          <p:cNvPr id="6" name="Título 5">
            <a:extLst>
              <a:ext uri="{FF2B5EF4-FFF2-40B4-BE49-F238E27FC236}">
                <a16:creationId xmlns:a16="http://schemas.microsoft.com/office/drawing/2014/main" id="{B78151E6-0AC8-3AA9-BC80-2B3FB2BA389D}"/>
              </a:ext>
            </a:extLst>
          </p:cNvPr>
          <p:cNvSpPr>
            <a:spLocks noGrp="1"/>
          </p:cNvSpPr>
          <p:nvPr>
            <p:ph type="title"/>
          </p:nvPr>
        </p:nvSpPr>
        <p:spPr/>
        <p:txBody>
          <a:bodyPr>
            <a:noAutofit/>
          </a:bodyPr>
          <a:lstStyle/>
          <a:p>
            <a:r>
              <a:rPr lang="en-GB" u="sng" dirty="0"/>
              <a:t>Filtering methods</a:t>
            </a:r>
            <a:endParaRPr lang="en-GB" dirty="0"/>
          </a:p>
        </p:txBody>
      </p:sp>
      <p:pic>
        <p:nvPicPr>
          <p:cNvPr id="18" name="Picture 6" descr="Figure 2.">
            <a:extLst>
              <a:ext uri="{FF2B5EF4-FFF2-40B4-BE49-F238E27FC236}">
                <a16:creationId xmlns:a16="http://schemas.microsoft.com/office/drawing/2014/main" id="{29678091-A3AE-0D02-67CE-0509D0DE19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268" b="47112"/>
          <a:stretch/>
        </p:blipFill>
        <p:spPr bwMode="auto">
          <a:xfrm>
            <a:off x="9195795" y="4540113"/>
            <a:ext cx="3002490" cy="166014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hlinkClick r:id="rId4"/>
            <a:extLst>
              <a:ext uri="{FF2B5EF4-FFF2-40B4-BE49-F238E27FC236}">
                <a16:creationId xmlns:a16="http://schemas.microsoft.com/office/drawing/2014/main" id="{C0E7C33E-51A4-3DDB-1C5E-DF8FAA5F39B6}"/>
              </a:ext>
            </a:extLst>
          </p:cNvPr>
          <p:cNvSpPr txBox="1"/>
          <p:nvPr/>
        </p:nvSpPr>
        <p:spPr>
          <a:xfrm>
            <a:off x="8171617" y="6106137"/>
            <a:ext cx="1960208" cy="369332"/>
          </a:xfrm>
          <a:prstGeom prst="rect">
            <a:avLst/>
          </a:prstGeom>
          <a:noFill/>
        </p:spPr>
        <p:txBody>
          <a:bodyPr wrap="square" rtlCol="0">
            <a:spAutoFit/>
          </a:bodyPr>
          <a:lstStyle/>
          <a:p>
            <a:r>
              <a:rPr lang="en-US" dirty="0">
                <a:hlinkClick r:id="rId5"/>
              </a:rPr>
              <a:t>N. </a:t>
            </a:r>
            <a:r>
              <a:rPr lang="en-US" dirty="0" err="1">
                <a:hlinkClick r:id="rId5"/>
              </a:rPr>
              <a:t>Kratochwil</a:t>
            </a:r>
            <a:r>
              <a:rPr lang="en-US" dirty="0">
                <a:hlinkClick r:id="rId5"/>
              </a:rPr>
              <a:t> 2020</a:t>
            </a:r>
            <a:endParaRPr lang="en-US" dirty="0"/>
          </a:p>
        </p:txBody>
      </p:sp>
      <p:pic>
        <p:nvPicPr>
          <p:cNvPr id="20" name="Picture 4" descr="https://www.frontiersin.org/files/Articles/816384/fphy-10-816384-HTML/image_m/fphy-10-816384-g001.jpg">
            <a:extLst>
              <a:ext uri="{FF2B5EF4-FFF2-40B4-BE49-F238E27FC236}">
                <a16:creationId xmlns:a16="http://schemas.microsoft.com/office/drawing/2014/main" id="{620581C4-9142-607F-00CE-8C30D491968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7063"/>
          <a:stretch/>
        </p:blipFill>
        <p:spPr bwMode="auto">
          <a:xfrm>
            <a:off x="6443341" y="4590658"/>
            <a:ext cx="2598438" cy="1559060"/>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upo 55">
            <a:extLst>
              <a:ext uri="{FF2B5EF4-FFF2-40B4-BE49-F238E27FC236}">
                <a16:creationId xmlns:a16="http://schemas.microsoft.com/office/drawing/2014/main" id="{6573A3B2-0CBE-8EFE-8F4A-2DC027B75E8F}"/>
              </a:ext>
            </a:extLst>
          </p:cNvPr>
          <p:cNvGrpSpPr/>
          <p:nvPr/>
        </p:nvGrpSpPr>
        <p:grpSpPr>
          <a:xfrm>
            <a:off x="10197782" y="1231283"/>
            <a:ext cx="1984151" cy="1965178"/>
            <a:chOff x="9683549" y="4456291"/>
            <a:chExt cx="1984151" cy="1965178"/>
          </a:xfrm>
        </p:grpSpPr>
        <p:grpSp>
          <p:nvGrpSpPr>
            <p:cNvPr id="22" name="Grupo 21">
              <a:extLst>
                <a:ext uri="{FF2B5EF4-FFF2-40B4-BE49-F238E27FC236}">
                  <a16:creationId xmlns:a16="http://schemas.microsoft.com/office/drawing/2014/main" id="{C743D93D-0AF1-4575-3AED-6D1B81972B00}"/>
                </a:ext>
              </a:extLst>
            </p:cNvPr>
            <p:cNvGrpSpPr/>
            <p:nvPr/>
          </p:nvGrpSpPr>
          <p:grpSpPr>
            <a:xfrm>
              <a:off x="9683549" y="4456291"/>
              <a:ext cx="1984151" cy="1965178"/>
              <a:chOff x="9796296" y="4462503"/>
              <a:chExt cx="1984151" cy="1965178"/>
            </a:xfrm>
          </p:grpSpPr>
          <p:pic>
            <p:nvPicPr>
              <p:cNvPr id="16" name="Imagen 15">
                <a:extLst>
                  <a:ext uri="{FF2B5EF4-FFF2-40B4-BE49-F238E27FC236}">
                    <a16:creationId xmlns:a16="http://schemas.microsoft.com/office/drawing/2014/main" id="{56447A94-A01B-457B-C304-8FA620E6085E}"/>
                  </a:ext>
                </a:extLst>
              </p:cNvPr>
              <p:cNvPicPr>
                <a:picLocks noChangeAspect="1"/>
              </p:cNvPicPr>
              <p:nvPr/>
            </p:nvPicPr>
            <p:blipFill>
              <a:blip r:embed="rId7"/>
              <a:stretch>
                <a:fillRect/>
              </a:stretch>
            </p:blipFill>
            <p:spPr>
              <a:xfrm>
                <a:off x="9796296" y="4465634"/>
                <a:ext cx="1922227" cy="1962047"/>
              </a:xfrm>
              <a:prstGeom prst="rect">
                <a:avLst/>
              </a:prstGeom>
            </p:spPr>
          </p:pic>
          <p:sp>
            <p:nvSpPr>
              <p:cNvPr id="17" name="CuadroTexto 16">
                <a:extLst>
                  <a:ext uri="{FF2B5EF4-FFF2-40B4-BE49-F238E27FC236}">
                    <a16:creationId xmlns:a16="http://schemas.microsoft.com/office/drawing/2014/main" id="{9D102D5E-A190-2F11-A84F-732A797211C2}"/>
                  </a:ext>
                </a:extLst>
              </p:cNvPr>
              <p:cNvSpPr txBox="1"/>
              <p:nvPr/>
            </p:nvSpPr>
            <p:spPr>
              <a:xfrm>
                <a:off x="10333256" y="4462503"/>
                <a:ext cx="1447191" cy="369332"/>
              </a:xfrm>
              <a:prstGeom prst="rect">
                <a:avLst/>
              </a:prstGeom>
              <a:noFill/>
            </p:spPr>
            <p:txBody>
              <a:bodyPr wrap="none" rtlCol="0">
                <a:spAutoFit/>
              </a:bodyPr>
              <a:lstStyle/>
              <a:p>
                <a:r>
                  <a:rPr lang="en-GB" dirty="0">
                    <a:highlight>
                      <a:srgbClr val="FFFF00"/>
                    </a:highlight>
                  </a:rPr>
                  <a:t>RTD 2-7mV    </a:t>
                </a:r>
              </a:p>
            </p:txBody>
          </p:sp>
        </p:grpSp>
        <p:cxnSp>
          <p:nvCxnSpPr>
            <p:cNvPr id="25" name="Conector recto 24">
              <a:extLst>
                <a:ext uri="{FF2B5EF4-FFF2-40B4-BE49-F238E27FC236}">
                  <a16:creationId xmlns:a16="http://schemas.microsoft.com/office/drawing/2014/main" id="{423FFAF5-07EB-905E-16D0-AD49C15D7406}"/>
                </a:ext>
              </a:extLst>
            </p:cNvPr>
            <p:cNvCxnSpPr/>
            <p:nvPr/>
          </p:nvCxnSpPr>
          <p:spPr>
            <a:xfrm>
              <a:off x="10188289" y="5132708"/>
              <a:ext cx="0" cy="1100831"/>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26" name="Conector recto de flecha 25">
              <a:extLst>
                <a:ext uri="{FF2B5EF4-FFF2-40B4-BE49-F238E27FC236}">
                  <a16:creationId xmlns:a16="http://schemas.microsoft.com/office/drawing/2014/main" id="{04275ED0-B732-5B01-7B0A-B9FF38255F1C}"/>
                </a:ext>
              </a:extLst>
            </p:cNvPr>
            <p:cNvCxnSpPr>
              <a:cxnSpLocks/>
            </p:cNvCxnSpPr>
            <p:nvPr/>
          </p:nvCxnSpPr>
          <p:spPr>
            <a:xfrm flipH="1">
              <a:off x="9873344" y="5693966"/>
              <a:ext cx="314945"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grpSp>
      <p:sp>
        <p:nvSpPr>
          <p:cNvPr id="29" name="Marcador de pie de página 4">
            <a:extLst>
              <a:ext uri="{FF2B5EF4-FFF2-40B4-BE49-F238E27FC236}">
                <a16:creationId xmlns:a16="http://schemas.microsoft.com/office/drawing/2014/main" id="{A2EA3F63-E0FB-6646-29F9-03442EA7D653}"/>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a:t>
            </a:r>
            <a:r>
              <a:rPr lang="en-US" dirty="0" err="1"/>
              <a:t>d'Elba</a:t>
            </a:r>
            <a:r>
              <a:rPr lang="en-US" dirty="0"/>
              <a:t>, Italy</a:t>
            </a:r>
            <a:endParaRPr lang="en-GB" dirty="0"/>
          </a:p>
        </p:txBody>
      </p:sp>
      <p:sp>
        <p:nvSpPr>
          <p:cNvPr id="27" name="CuadroTexto 26">
            <a:extLst>
              <a:ext uri="{FF2B5EF4-FFF2-40B4-BE49-F238E27FC236}">
                <a16:creationId xmlns:a16="http://schemas.microsoft.com/office/drawing/2014/main" id="{204DCF14-338B-C7F4-A72E-80B34995CF21}"/>
              </a:ext>
            </a:extLst>
          </p:cNvPr>
          <p:cNvSpPr txBox="1"/>
          <p:nvPr/>
        </p:nvSpPr>
        <p:spPr>
          <a:xfrm>
            <a:off x="9197265" y="6488668"/>
            <a:ext cx="317897" cy="369332"/>
          </a:xfrm>
          <a:prstGeom prst="rect">
            <a:avLst/>
          </a:prstGeom>
          <a:noFill/>
        </p:spPr>
        <p:txBody>
          <a:bodyPr wrap="square" rtlCol="0">
            <a:spAutoFit/>
          </a:bodyPr>
          <a:lstStyle/>
          <a:p>
            <a:r>
              <a:rPr lang="en-GB" dirty="0"/>
              <a:t>8</a:t>
            </a:r>
          </a:p>
        </p:txBody>
      </p:sp>
      <p:sp>
        <p:nvSpPr>
          <p:cNvPr id="30" name="Marcador de contenido 4">
            <a:extLst>
              <a:ext uri="{FF2B5EF4-FFF2-40B4-BE49-F238E27FC236}">
                <a16:creationId xmlns:a16="http://schemas.microsoft.com/office/drawing/2014/main" id="{F997C878-6126-E5B6-1781-271C8A21165E}"/>
              </a:ext>
            </a:extLst>
          </p:cNvPr>
          <p:cNvSpPr txBox="1">
            <a:spLocks/>
          </p:cNvSpPr>
          <p:nvPr/>
        </p:nvSpPr>
        <p:spPr>
          <a:xfrm>
            <a:off x="4535746" y="4404381"/>
            <a:ext cx="1661708" cy="140882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t>Photoelectric events can be produced and shared in both materials</a:t>
            </a:r>
          </a:p>
        </p:txBody>
      </p:sp>
      <p:pic>
        <p:nvPicPr>
          <p:cNvPr id="9" name="Imagen 8">
            <a:extLst>
              <a:ext uri="{FF2B5EF4-FFF2-40B4-BE49-F238E27FC236}">
                <a16:creationId xmlns:a16="http://schemas.microsoft.com/office/drawing/2014/main" id="{AC42A7A0-4145-7589-6B4D-7A3972A2766F}"/>
              </a:ext>
            </a:extLst>
          </p:cNvPr>
          <p:cNvPicPr>
            <a:picLocks noChangeAspect="1"/>
          </p:cNvPicPr>
          <p:nvPr/>
        </p:nvPicPr>
        <p:blipFill rotWithShape="1">
          <a:blip r:embed="rId2"/>
          <a:srcRect r="50301"/>
          <a:stretch/>
        </p:blipFill>
        <p:spPr>
          <a:xfrm>
            <a:off x="2082917" y="4296951"/>
            <a:ext cx="1980974" cy="1858893"/>
          </a:xfrm>
          <a:prstGeom prst="rect">
            <a:avLst/>
          </a:prstGeom>
        </p:spPr>
      </p:pic>
      <p:cxnSp>
        <p:nvCxnSpPr>
          <p:cNvPr id="11" name="Conector recto 10">
            <a:extLst>
              <a:ext uri="{FF2B5EF4-FFF2-40B4-BE49-F238E27FC236}">
                <a16:creationId xmlns:a16="http://schemas.microsoft.com/office/drawing/2014/main" id="{F377AC88-CE29-E7EB-2B8B-4D26D96F2240}"/>
              </a:ext>
            </a:extLst>
          </p:cNvPr>
          <p:cNvCxnSpPr/>
          <p:nvPr/>
        </p:nvCxnSpPr>
        <p:spPr>
          <a:xfrm>
            <a:off x="1278929" y="4898741"/>
            <a:ext cx="0" cy="123261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2" name="CuadroTexto 11">
            <a:extLst>
              <a:ext uri="{FF2B5EF4-FFF2-40B4-BE49-F238E27FC236}">
                <a16:creationId xmlns:a16="http://schemas.microsoft.com/office/drawing/2014/main" id="{B203B475-2686-20B2-5EA0-3B2A737D9B80}"/>
              </a:ext>
            </a:extLst>
          </p:cNvPr>
          <p:cNvSpPr txBox="1"/>
          <p:nvPr/>
        </p:nvSpPr>
        <p:spPr>
          <a:xfrm>
            <a:off x="389866" y="4235342"/>
            <a:ext cx="2181244" cy="413546"/>
          </a:xfrm>
          <a:prstGeom prst="rect">
            <a:avLst/>
          </a:prstGeom>
          <a:noFill/>
        </p:spPr>
        <p:txBody>
          <a:bodyPr wrap="none" rtlCol="0">
            <a:spAutoFit/>
          </a:bodyPr>
          <a:lstStyle/>
          <a:p>
            <a:r>
              <a:rPr lang="en-GB" dirty="0">
                <a:highlight>
                  <a:srgbClr val="FFFF00"/>
                </a:highlight>
              </a:rPr>
              <a:t>Maximum values</a:t>
            </a:r>
          </a:p>
        </p:txBody>
      </p:sp>
      <p:sp>
        <p:nvSpPr>
          <p:cNvPr id="13" name="CuadroTexto 12">
            <a:extLst>
              <a:ext uri="{FF2B5EF4-FFF2-40B4-BE49-F238E27FC236}">
                <a16:creationId xmlns:a16="http://schemas.microsoft.com/office/drawing/2014/main" id="{ED7BB950-E161-2800-6EDA-83F400EA821D}"/>
              </a:ext>
            </a:extLst>
          </p:cNvPr>
          <p:cNvSpPr txBox="1"/>
          <p:nvPr/>
        </p:nvSpPr>
        <p:spPr>
          <a:xfrm>
            <a:off x="2338894" y="4254832"/>
            <a:ext cx="2257103" cy="413546"/>
          </a:xfrm>
          <a:prstGeom prst="rect">
            <a:avLst/>
          </a:prstGeom>
          <a:noFill/>
        </p:spPr>
        <p:txBody>
          <a:bodyPr wrap="none" rtlCol="0">
            <a:spAutoFit/>
          </a:bodyPr>
          <a:lstStyle/>
          <a:p>
            <a:r>
              <a:rPr lang="en-GB" dirty="0">
                <a:highlight>
                  <a:srgbClr val="FFFF00"/>
                </a:highlight>
              </a:rPr>
              <a:t>Integrated charge</a:t>
            </a:r>
          </a:p>
        </p:txBody>
      </p:sp>
      <p:cxnSp>
        <p:nvCxnSpPr>
          <p:cNvPr id="24" name="Conector recto de flecha 23">
            <a:extLst>
              <a:ext uri="{FF2B5EF4-FFF2-40B4-BE49-F238E27FC236}">
                <a16:creationId xmlns:a16="http://schemas.microsoft.com/office/drawing/2014/main" id="{4D41623F-7824-E1E8-2C68-C8DC1B8421D5}"/>
              </a:ext>
            </a:extLst>
          </p:cNvPr>
          <p:cNvCxnSpPr/>
          <p:nvPr/>
        </p:nvCxnSpPr>
        <p:spPr>
          <a:xfrm>
            <a:off x="1278929" y="5512848"/>
            <a:ext cx="403118" cy="0"/>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23" name="Elipse 22">
            <a:extLst>
              <a:ext uri="{FF2B5EF4-FFF2-40B4-BE49-F238E27FC236}">
                <a16:creationId xmlns:a16="http://schemas.microsoft.com/office/drawing/2014/main" id="{BFC014D8-931D-ECB0-534D-966AF7867C3D}"/>
              </a:ext>
            </a:extLst>
          </p:cNvPr>
          <p:cNvSpPr/>
          <p:nvPr/>
        </p:nvSpPr>
        <p:spPr>
          <a:xfrm>
            <a:off x="3193239" y="4565944"/>
            <a:ext cx="783582" cy="164583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echa: curvada hacia la izquierda 35">
            <a:extLst>
              <a:ext uri="{FF2B5EF4-FFF2-40B4-BE49-F238E27FC236}">
                <a16:creationId xmlns:a16="http://schemas.microsoft.com/office/drawing/2014/main" id="{DAE452C0-02B1-2A3B-D887-6D281F1123D3}"/>
              </a:ext>
            </a:extLst>
          </p:cNvPr>
          <p:cNvSpPr/>
          <p:nvPr/>
        </p:nvSpPr>
        <p:spPr>
          <a:xfrm rot="5400000" flipV="1">
            <a:off x="2420874" y="5343072"/>
            <a:ext cx="365125" cy="2141907"/>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Cerrar llave 36">
            <a:extLst>
              <a:ext uri="{FF2B5EF4-FFF2-40B4-BE49-F238E27FC236}">
                <a16:creationId xmlns:a16="http://schemas.microsoft.com/office/drawing/2014/main" id="{A3BC669C-DF16-0864-3A91-8D17BCC17651}"/>
              </a:ext>
            </a:extLst>
          </p:cNvPr>
          <p:cNvSpPr/>
          <p:nvPr/>
        </p:nvSpPr>
        <p:spPr>
          <a:xfrm rot="5400000">
            <a:off x="1509161" y="5902625"/>
            <a:ext cx="149460" cy="576034"/>
          </a:xfrm>
          <a:prstGeom prst="rightBrace">
            <a:avLst/>
          </a:prstGeom>
          <a:ln w="28575">
            <a:solidFill>
              <a:srgbClr val="FFC00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41" name="CuadroTexto 40">
            <a:extLst>
              <a:ext uri="{FF2B5EF4-FFF2-40B4-BE49-F238E27FC236}">
                <a16:creationId xmlns:a16="http://schemas.microsoft.com/office/drawing/2014/main" id="{E725B4A7-4033-5F8E-6634-6F1298F78DFA}"/>
              </a:ext>
            </a:extLst>
          </p:cNvPr>
          <p:cNvSpPr txBox="1"/>
          <p:nvPr/>
        </p:nvSpPr>
        <p:spPr>
          <a:xfrm>
            <a:off x="171423" y="2795135"/>
            <a:ext cx="1333553" cy="1200329"/>
          </a:xfrm>
          <a:prstGeom prst="rect">
            <a:avLst/>
          </a:prstGeom>
          <a:noFill/>
        </p:spPr>
        <p:txBody>
          <a:bodyPr wrap="square">
            <a:spAutoFit/>
          </a:bodyPr>
          <a:lstStyle/>
          <a:p>
            <a:pPr algn="ctr"/>
            <a:r>
              <a:rPr lang="en-GB" sz="1800" dirty="0"/>
              <a:t>Signal </a:t>
            </a:r>
            <a:r>
              <a:rPr lang="en-GB" sz="1800" u="sng" dirty="0"/>
              <a:t>maximum values </a:t>
            </a:r>
            <a:r>
              <a:rPr lang="en-GB" sz="1800" dirty="0"/>
              <a:t>distribution </a:t>
            </a:r>
            <a:endParaRPr lang="en-GB" dirty="0"/>
          </a:p>
        </p:txBody>
      </p:sp>
      <p:sp>
        <p:nvSpPr>
          <p:cNvPr id="44" name="CuadroTexto 43">
            <a:extLst>
              <a:ext uri="{FF2B5EF4-FFF2-40B4-BE49-F238E27FC236}">
                <a16:creationId xmlns:a16="http://schemas.microsoft.com/office/drawing/2014/main" id="{25A5F29C-FEBB-EF7F-43C4-2D85803E3624}"/>
              </a:ext>
            </a:extLst>
          </p:cNvPr>
          <p:cNvSpPr txBox="1"/>
          <p:nvPr/>
        </p:nvSpPr>
        <p:spPr>
          <a:xfrm>
            <a:off x="1471321" y="2872520"/>
            <a:ext cx="1090442" cy="369332"/>
          </a:xfrm>
          <a:prstGeom prst="rect">
            <a:avLst/>
          </a:prstGeom>
          <a:noFill/>
          <a:ln>
            <a:solidFill>
              <a:schemeClr val="tx1"/>
            </a:solidFill>
          </a:ln>
        </p:spPr>
        <p:txBody>
          <a:bodyPr wrap="square">
            <a:spAutoFit/>
          </a:bodyPr>
          <a:lstStyle/>
          <a:p>
            <a:r>
              <a:rPr lang="en-GB" sz="1800" dirty="0"/>
              <a:t>surrogate</a:t>
            </a:r>
            <a:endParaRPr lang="en-GB" dirty="0"/>
          </a:p>
        </p:txBody>
      </p:sp>
      <p:sp>
        <p:nvSpPr>
          <p:cNvPr id="46" name="CuadroTexto 45">
            <a:extLst>
              <a:ext uri="{FF2B5EF4-FFF2-40B4-BE49-F238E27FC236}">
                <a16:creationId xmlns:a16="http://schemas.microsoft.com/office/drawing/2014/main" id="{33882307-D362-E8C9-E9AA-C21B56F3E31F}"/>
              </a:ext>
            </a:extLst>
          </p:cNvPr>
          <p:cNvSpPr txBox="1"/>
          <p:nvPr/>
        </p:nvSpPr>
        <p:spPr>
          <a:xfrm>
            <a:off x="2457404" y="2952356"/>
            <a:ext cx="2096442" cy="1200329"/>
          </a:xfrm>
          <a:prstGeom prst="rect">
            <a:avLst/>
          </a:prstGeom>
          <a:noFill/>
        </p:spPr>
        <p:txBody>
          <a:bodyPr wrap="square">
            <a:spAutoFit/>
          </a:bodyPr>
          <a:lstStyle/>
          <a:p>
            <a:pPr algn="ctr"/>
            <a:r>
              <a:rPr lang="en-GB" u="sng" dirty="0"/>
              <a:t>Integrated charge</a:t>
            </a:r>
          </a:p>
          <a:p>
            <a:pPr algn="ctr"/>
            <a:r>
              <a:rPr lang="en-GB" dirty="0"/>
              <a:t>distribution</a:t>
            </a:r>
          </a:p>
          <a:p>
            <a:pPr algn="ctr"/>
            <a:r>
              <a:rPr lang="en-GB" dirty="0"/>
              <a:t>(Pulse energy content)</a:t>
            </a:r>
          </a:p>
        </p:txBody>
      </p:sp>
      <p:sp>
        <p:nvSpPr>
          <p:cNvPr id="48" name="CuadroTexto 47">
            <a:extLst>
              <a:ext uri="{FF2B5EF4-FFF2-40B4-BE49-F238E27FC236}">
                <a16:creationId xmlns:a16="http://schemas.microsoft.com/office/drawing/2014/main" id="{3DF80200-510B-B3FC-F00B-B0C3DF5A63A4}"/>
              </a:ext>
            </a:extLst>
          </p:cNvPr>
          <p:cNvSpPr txBox="1"/>
          <p:nvPr/>
        </p:nvSpPr>
        <p:spPr>
          <a:xfrm>
            <a:off x="4513634" y="3159116"/>
            <a:ext cx="1711531" cy="923330"/>
          </a:xfrm>
          <a:prstGeom prst="rect">
            <a:avLst/>
          </a:prstGeom>
          <a:noFill/>
        </p:spPr>
        <p:txBody>
          <a:bodyPr wrap="square">
            <a:spAutoFit/>
          </a:bodyPr>
          <a:lstStyle/>
          <a:p>
            <a:pPr algn="ctr"/>
            <a:r>
              <a:rPr lang="en-GB" dirty="0"/>
              <a:t>Metapixels’ spectrums are more complex</a:t>
            </a:r>
          </a:p>
        </p:txBody>
      </p:sp>
      <p:cxnSp>
        <p:nvCxnSpPr>
          <p:cNvPr id="53" name="Conector recto de flecha 52">
            <a:extLst>
              <a:ext uri="{FF2B5EF4-FFF2-40B4-BE49-F238E27FC236}">
                <a16:creationId xmlns:a16="http://schemas.microsoft.com/office/drawing/2014/main" id="{6CEBF6CA-5AA6-2B0F-79FD-6E08B8BA8443}"/>
              </a:ext>
            </a:extLst>
          </p:cNvPr>
          <p:cNvCxnSpPr>
            <a:cxnSpLocks/>
            <a:stCxn id="48" idx="2"/>
            <a:endCxn id="30" idx="0"/>
          </p:cNvCxnSpPr>
          <p:nvPr/>
        </p:nvCxnSpPr>
        <p:spPr>
          <a:xfrm flipH="1">
            <a:off x="5366600" y="4082446"/>
            <a:ext cx="2800" cy="32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4DBBD3BF-FAD1-5637-E7AC-F7A3025A98C6}"/>
              </a:ext>
            </a:extLst>
          </p:cNvPr>
          <p:cNvSpPr txBox="1"/>
          <p:nvPr/>
        </p:nvSpPr>
        <p:spPr>
          <a:xfrm>
            <a:off x="6546828" y="2212340"/>
            <a:ext cx="1873987" cy="923330"/>
          </a:xfrm>
          <a:prstGeom prst="rect">
            <a:avLst/>
          </a:prstGeom>
          <a:noFill/>
        </p:spPr>
        <p:txBody>
          <a:bodyPr wrap="square">
            <a:spAutoFit/>
          </a:bodyPr>
          <a:lstStyle/>
          <a:p>
            <a:pPr algn="ctr"/>
            <a:r>
              <a:rPr lang="en-GB" dirty="0"/>
              <a:t>Fixing two voltage thresholds, close to the noise level</a:t>
            </a:r>
          </a:p>
        </p:txBody>
      </p:sp>
      <p:cxnSp>
        <p:nvCxnSpPr>
          <p:cNvPr id="61" name="Conector recto 60">
            <a:extLst>
              <a:ext uri="{FF2B5EF4-FFF2-40B4-BE49-F238E27FC236}">
                <a16:creationId xmlns:a16="http://schemas.microsoft.com/office/drawing/2014/main" id="{A465B6A8-C42D-0BDE-55F0-4B6DDBBE0182}"/>
              </a:ext>
            </a:extLst>
          </p:cNvPr>
          <p:cNvCxnSpPr>
            <a:cxnSpLocks/>
          </p:cNvCxnSpPr>
          <p:nvPr/>
        </p:nvCxnSpPr>
        <p:spPr>
          <a:xfrm>
            <a:off x="6289820" y="2282917"/>
            <a:ext cx="0" cy="3920992"/>
          </a:xfrm>
          <a:prstGeom prst="line">
            <a:avLst/>
          </a:prstGeom>
        </p:spPr>
        <p:style>
          <a:lnRef idx="1">
            <a:schemeClr val="accent1"/>
          </a:lnRef>
          <a:fillRef idx="0">
            <a:schemeClr val="accent1"/>
          </a:fillRef>
          <a:effectRef idx="0">
            <a:schemeClr val="accent1"/>
          </a:effectRef>
          <a:fontRef idx="minor">
            <a:schemeClr val="tx1"/>
          </a:fontRef>
        </p:style>
      </p:cxnSp>
      <p:sp>
        <p:nvSpPr>
          <p:cNvPr id="64" name="CuadroTexto 63">
            <a:extLst>
              <a:ext uri="{FF2B5EF4-FFF2-40B4-BE49-F238E27FC236}">
                <a16:creationId xmlns:a16="http://schemas.microsoft.com/office/drawing/2014/main" id="{5B453AC1-156F-65EB-F695-E647BEFCE5E2}"/>
              </a:ext>
            </a:extLst>
          </p:cNvPr>
          <p:cNvSpPr txBox="1"/>
          <p:nvPr/>
        </p:nvSpPr>
        <p:spPr>
          <a:xfrm>
            <a:off x="8897889" y="2044427"/>
            <a:ext cx="1507118" cy="923330"/>
          </a:xfrm>
          <a:prstGeom prst="rect">
            <a:avLst/>
          </a:prstGeom>
          <a:noFill/>
        </p:spPr>
        <p:txBody>
          <a:bodyPr wrap="square">
            <a:spAutoFit/>
          </a:bodyPr>
          <a:lstStyle/>
          <a:p>
            <a:r>
              <a:rPr lang="en-GB" sz="1800" b="1" dirty="0"/>
              <a:t>Rising Time Distribution </a:t>
            </a:r>
            <a:r>
              <a:rPr lang="en-GB" sz="1800" dirty="0"/>
              <a:t>(</a:t>
            </a:r>
            <a:r>
              <a:rPr lang="en-GB" sz="1800" b="1" u="sng" dirty="0"/>
              <a:t>RTD</a:t>
            </a:r>
            <a:r>
              <a:rPr lang="en-GB" sz="1800" dirty="0"/>
              <a:t>) </a:t>
            </a:r>
            <a:endParaRPr lang="en-GB" dirty="0"/>
          </a:p>
        </p:txBody>
      </p:sp>
      <p:sp>
        <p:nvSpPr>
          <p:cNvPr id="69" name="Flecha: doblada hacia arriba 68">
            <a:extLst>
              <a:ext uri="{FF2B5EF4-FFF2-40B4-BE49-F238E27FC236}">
                <a16:creationId xmlns:a16="http://schemas.microsoft.com/office/drawing/2014/main" id="{05B46813-0D94-22AA-700D-46EC8DBBBAC0}"/>
              </a:ext>
            </a:extLst>
          </p:cNvPr>
          <p:cNvSpPr/>
          <p:nvPr/>
        </p:nvSpPr>
        <p:spPr>
          <a:xfrm rot="5400000">
            <a:off x="6748441" y="3376357"/>
            <a:ext cx="766559" cy="47165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CuadroTexto 69">
            <a:extLst>
              <a:ext uri="{FF2B5EF4-FFF2-40B4-BE49-F238E27FC236}">
                <a16:creationId xmlns:a16="http://schemas.microsoft.com/office/drawing/2014/main" id="{FFED1B23-28A1-30BD-9510-E70E6F46A89C}"/>
              </a:ext>
            </a:extLst>
          </p:cNvPr>
          <p:cNvSpPr txBox="1"/>
          <p:nvPr/>
        </p:nvSpPr>
        <p:spPr>
          <a:xfrm>
            <a:off x="7344401" y="3533798"/>
            <a:ext cx="1873987" cy="646331"/>
          </a:xfrm>
          <a:prstGeom prst="rect">
            <a:avLst/>
          </a:prstGeom>
          <a:noFill/>
        </p:spPr>
        <p:txBody>
          <a:bodyPr wrap="square">
            <a:spAutoFit/>
          </a:bodyPr>
          <a:lstStyle/>
          <a:p>
            <a:pPr algn="ctr"/>
            <a:r>
              <a:rPr lang="en-GB" dirty="0"/>
              <a:t>Choose only the fastest events</a:t>
            </a:r>
          </a:p>
        </p:txBody>
      </p:sp>
      <p:sp>
        <p:nvSpPr>
          <p:cNvPr id="72" name="CuadroTexto 71">
            <a:extLst>
              <a:ext uri="{FF2B5EF4-FFF2-40B4-BE49-F238E27FC236}">
                <a16:creationId xmlns:a16="http://schemas.microsoft.com/office/drawing/2014/main" id="{735CF340-592D-B67F-E1C4-0DADFD0B8E0E}"/>
              </a:ext>
            </a:extLst>
          </p:cNvPr>
          <p:cNvSpPr txBox="1"/>
          <p:nvPr/>
        </p:nvSpPr>
        <p:spPr>
          <a:xfrm>
            <a:off x="9856060" y="3395299"/>
            <a:ext cx="1602277" cy="923330"/>
          </a:xfrm>
          <a:prstGeom prst="rect">
            <a:avLst/>
          </a:prstGeom>
          <a:noFill/>
          <a:ln>
            <a:solidFill>
              <a:schemeClr val="tx1"/>
            </a:solidFill>
          </a:ln>
        </p:spPr>
        <p:txBody>
          <a:bodyPr wrap="square">
            <a:spAutoFit/>
          </a:bodyPr>
          <a:lstStyle/>
          <a:p>
            <a:pPr algn="ctr"/>
            <a:r>
              <a:rPr lang="en-US" sz="1800" dirty="0"/>
              <a:t>5 mV rise time surrogate for </a:t>
            </a:r>
            <a:r>
              <a:rPr lang="en-US" sz="1800" b="1" dirty="0"/>
              <a:t>energy-sharing</a:t>
            </a:r>
            <a:r>
              <a:rPr lang="en-US" sz="1800" dirty="0"/>
              <a:t> </a:t>
            </a:r>
            <a:endParaRPr lang="en-GB" dirty="0"/>
          </a:p>
        </p:txBody>
      </p:sp>
      <p:sp>
        <p:nvSpPr>
          <p:cNvPr id="3" name="CuadroTexto 2"/>
          <p:cNvSpPr txBox="1"/>
          <p:nvPr/>
        </p:nvSpPr>
        <p:spPr>
          <a:xfrm>
            <a:off x="1568520" y="2744721"/>
            <a:ext cx="858749" cy="1862048"/>
          </a:xfrm>
          <a:prstGeom prst="rect">
            <a:avLst/>
          </a:prstGeom>
          <a:noFill/>
        </p:spPr>
        <p:txBody>
          <a:bodyPr wrap="square" rtlCol="0">
            <a:spAutoFit/>
          </a:bodyPr>
          <a:lstStyle/>
          <a:p>
            <a:r>
              <a:rPr lang="en-US" sz="11500" b="1" dirty="0"/>
              <a:t>~</a:t>
            </a:r>
          </a:p>
        </p:txBody>
      </p:sp>
      <p:sp>
        <p:nvSpPr>
          <p:cNvPr id="38" name="CasellaDiTesto 37">
            <a:extLst>
              <a:ext uri="{FF2B5EF4-FFF2-40B4-BE49-F238E27FC236}">
                <a16:creationId xmlns:a16="http://schemas.microsoft.com/office/drawing/2014/main" id="{0DB13F92-C672-1913-74E2-1E57547601E5}"/>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Testbench setup</a:t>
            </a:r>
            <a:endParaRPr lang="en-US" dirty="0"/>
          </a:p>
        </p:txBody>
      </p:sp>
    </p:spTree>
    <p:extLst>
      <p:ext uri="{BB962C8B-B14F-4D97-AF65-F5344CB8AC3E}">
        <p14:creationId xmlns:p14="http://schemas.microsoft.com/office/powerpoint/2010/main" val="807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8" grpId="0"/>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8FCC5C-8F75-2A33-E36E-206C0E18CDE1}"/>
              </a:ext>
            </a:extLst>
          </p:cNvPr>
          <p:cNvSpPr>
            <a:spLocks noGrp="1"/>
          </p:cNvSpPr>
          <p:nvPr>
            <p:ph type="body" idx="1"/>
          </p:nvPr>
        </p:nvSpPr>
        <p:spPr/>
        <p:txBody>
          <a:bodyPr/>
          <a:lstStyle/>
          <a:p>
            <a:r>
              <a:rPr lang="sv-SE" dirty="0"/>
              <a:t>BGO, EJ232 &amp; meta with </a:t>
            </a:r>
            <a:r>
              <a:rPr lang="sv-SE" u="sng" dirty="0"/>
              <a:t>NUV</a:t>
            </a:r>
          </a:p>
        </p:txBody>
      </p:sp>
      <p:sp>
        <p:nvSpPr>
          <p:cNvPr id="4" name="Marcador de texto 3">
            <a:extLst>
              <a:ext uri="{FF2B5EF4-FFF2-40B4-BE49-F238E27FC236}">
                <a16:creationId xmlns:a16="http://schemas.microsoft.com/office/drawing/2014/main" id="{ED0D50A8-7AE2-005F-CA9E-E69EDF6BBBBC}"/>
              </a:ext>
            </a:extLst>
          </p:cNvPr>
          <p:cNvSpPr>
            <a:spLocks noGrp="1"/>
          </p:cNvSpPr>
          <p:nvPr>
            <p:ph type="body" sz="quarter" idx="3"/>
          </p:nvPr>
        </p:nvSpPr>
        <p:spPr/>
        <p:txBody>
          <a:bodyPr/>
          <a:lstStyle/>
          <a:p>
            <a:r>
              <a:rPr lang="en-GB" dirty="0"/>
              <a:t>BGO &amp; meta: </a:t>
            </a:r>
            <a:r>
              <a:rPr lang="en-GB" u="sng" dirty="0"/>
              <a:t>NUV</a:t>
            </a:r>
            <a:r>
              <a:rPr lang="en-GB" dirty="0"/>
              <a:t> vs </a:t>
            </a:r>
            <a:r>
              <a:rPr lang="en-GB" u="sng" dirty="0"/>
              <a:t>VUV</a:t>
            </a:r>
          </a:p>
        </p:txBody>
      </p:sp>
      <p:sp>
        <p:nvSpPr>
          <p:cNvPr id="6" name="Título 5">
            <a:extLst>
              <a:ext uri="{FF2B5EF4-FFF2-40B4-BE49-F238E27FC236}">
                <a16:creationId xmlns:a16="http://schemas.microsoft.com/office/drawing/2014/main" id="{CD58D3F3-F495-21D6-E69C-21BB95BCF6BB}"/>
              </a:ext>
            </a:extLst>
          </p:cNvPr>
          <p:cNvSpPr>
            <a:spLocks noGrp="1"/>
          </p:cNvSpPr>
          <p:nvPr>
            <p:ph type="title"/>
          </p:nvPr>
        </p:nvSpPr>
        <p:spPr/>
        <p:txBody>
          <a:bodyPr>
            <a:normAutofit/>
          </a:bodyPr>
          <a:lstStyle/>
          <a:p>
            <a:r>
              <a:rPr lang="en-GB" u="sng" dirty="0"/>
              <a:t>BGO &amp; Plastic (EJ232) - RTD</a:t>
            </a:r>
            <a:endParaRPr lang="en-GB" dirty="0"/>
          </a:p>
        </p:txBody>
      </p:sp>
      <p:graphicFrame>
        <p:nvGraphicFramePr>
          <p:cNvPr id="9" name="Marcador de contenido 8">
            <a:extLst>
              <a:ext uri="{FF2B5EF4-FFF2-40B4-BE49-F238E27FC236}">
                <a16:creationId xmlns:a16="http://schemas.microsoft.com/office/drawing/2014/main" id="{EE4EC734-7045-443D-86E7-68B435BE985E}"/>
              </a:ext>
            </a:extLst>
          </p:cNvPr>
          <p:cNvGraphicFramePr>
            <a:graphicFrameLocks noGrp="1"/>
          </p:cNvGraphicFramePr>
          <p:nvPr>
            <p:ph sz="half" idx="2"/>
            <p:extLst>
              <p:ext uri="{D42A27DB-BD31-4B8C-83A1-F6EECF244321}">
                <p14:modId xmlns:p14="http://schemas.microsoft.com/office/powerpoint/2010/main" val="3231918761"/>
              </p:ext>
            </p:extLst>
          </p:nvPr>
        </p:nvGraphicFramePr>
        <p:xfrm>
          <a:off x="839788" y="2505075"/>
          <a:ext cx="4853866" cy="2671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Marcador de contenido 9">
            <a:extLst>
              <a:ext uri="{FF2B5EF4-FFF2-40B4-BE49-F238E27FC236}">
                <a16:creationId xmlns:a16="http://schemas.microsoft.com/office/drawing/2014/main" id="{EE4EC734-7045-443D-86E7-68B435BE985E}"/>
              </a:ext>
            </a:extLst>
          </p:cNvPr>
          <p:cNvGraphicFramePr>
            <a:graphicFrameLocks noGrp="1"/>
          </p:cNvGraphicFramePr>
          <p:nvPr>
            <p:ph sz="quarter" idx="4"/>
            <p:extLst>
              <p:ext uri="{D42A27DB-BD31-4B8C-83A1-F6EECF244321}">
                <p14:modId xmlns:p14="http://schemas.microsoft.com/office/powerpoint/2010/main" val="4001265230"/>
              </p:ext>
            </p:extLst>
          </p:nvPr>
        </p:nvGraphicFramePr>
        <p:xfrm>
          <a:off x="6172199" y="2505075"/>
          <a:ext cx="4853865" cy="267176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8F642411-C0CB-F8A5-D454-DBBE49524ED3}"/>
              </a:ext>
            </a:extLst>
          </p:cNvPr>
          <p:cNvSpPr txBox="1"/>
          <p:nvPr/>
        </p:nvSpPr>
        <p:spPr>
          <a:xfrm>
            <a:off x="8311825" y="5324789"/>
            <a:ext cx="3733305" cy="923330"/>
          </a:xfrm>
          <a:prstGeom prst="rect">
            <a:avLst/>
          </a:prstGeom>
          <a:solidFill>
            <a:schemeClr val="accent2">
              <a:lumMod val="60000"/>
              <a:lumOff val="40000"/>
            </a:schemeClr>
          </a:solidFill>
          <a:ln w="19050">
            <a:solidFill>
              <a:srgbClr val="00B0F0"/>
            </a:solidFill>
          </a:ln>
        </p:spPr>
        <p:txBody>
          <a:bodyPr wrap="square" rtlCol="0">
            <a:spAutoFit/>
          </a:bodyPr>
          <a:lstStyle/>
          <a:p>
            <a:r>
              <a:rPr lang="en-US" dirty="0"/>
              <a:t>The growth of the faster event population can only be attributed to the detection of </a:t>
            </a:r>
            <a:r>
              <a:rPr lang="en-US" b="1" dirty="0"/>
              <a:t>Cherenkov photons</a:t>
            </a:r>
            <a:r>
              <a:rPr lang="en-US" dirty="0"/>
              <a:t>. </a:t>
            </a:r>
            <a:endParaRPr lang="en-GB" dirty="0"/>
          </a:p>
        </p:txBody>
      </p:sp>
      <p:sp>
        <p:nvSpPr>
          <p:cNvPr id="13" name="Elipse 12">
            <a:extLst>
              <a:ext uri="{FF2B5EF4-FFF2-40B4-BE49-F238E27FC236}">
                <a16:creationId xmlns:a16="http://schemas.microsoft.com/office/drawing/2014/main" id="{01DD2D8E-7217-B208-FBF1-62FF29DDAAAA}"/>
              </a:ext>
            </a:extLst>
          </p:cNvPr>
          <p:cNvSpPr/>
          <p:nvPr/>
        </p:nvSpPr>
        <p:spPr>
          <a:xfrm rot="19582488">
            <a:off x="7241941" y="3825182"/>
            <a:ext cx="1822916" cy="546685"/>
          </a:xfrm>
          <a:prstGeom prst="ellipse">
            <a:avLst/>
          </a:prstGeom>
          <a:noFill/>
          <a:ln w="190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lipse 13">
            <a:extLst>
              <a:ext uri="{FF2B5EF4-FFF2-40B4-BE49-F238E27FC236}">
                <a16:creationId xmlns:a16="http://schemas.microsoft.com/office/drawing/2014/main" id="{69C36CB3-9B83-61A4-B031-6752467EED6B}"/>
              </a:ext>
            </a:extLst>
          </p:cNvPr>
          <p:cNvSpPr/>
          <p:nvPr/>
        </p:nvSpPr>
        <p:spPr>
          <a:xfrm rot="17534944">
            <a:off x="8108431" y="3701843"/>
            <a:ext cx="406790" cy="64596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B54F2389-ED4B-5F2C-7316-CD3A3E37F257}"/>
              </a:ext>
            </a:extLst>
          </p:cNvPr>
          <p:cNvSpPr/>
          <p:nvPr/>
        </p:nvSpPr>
        <p:spPr>
          <a:xfrm rot="228637">
            <a:off x="7356541" y="3641511"/>
            <a:ext cx="406790" cy="39889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arcador de pie de página 4">
            <a:extLst>
              <a:ext uri="{FF2B5EF4-FFF2-40B4-BE49-F238E27FC236}">
                <a16:creationId xmlns:a16="http://schemas.microsoft.com/office/drawing/2014/main" id="{C0F2803A-A8D2-016C-2633-38190F00A60A}"/>
              </a:ext>
            </a:extLst>
          </p:cNvPr>
          <p:cNvSpPr>
            <a:spLocks noGrp="1"/>
          </p:cNvSpPr>
          <p:nvPr>
            <p:ph type="ftr" sz="quarter" idx="10"/>
          </p:nvPr>
        </p:nvSpPr>
        <p:spPr>
          <a:xfrm>
            <a:off x="4038600" y="6486227"/>
            <a:ext cx="4114800" cy="365125"/>
          </a:xfrm>
        </p:spPr>
        <p:txBody>
          <a:bodyPr/>
          <a:lstStyle/>
          <a:p>
            <a:r>
              <a:rPr lang="en-US" dirty="0"/>
              <a:t>May 28</a:t>
            </a:r>
            <a:r>
              <a:rPr lang="en-US" baseline="30000" dirty="0"/>
              <a:t>th</a:t>
            </a:r>
            <a:r>
              <a:rPr lang="en-US" dirty="0"/>
              <a:t> - June 1</a:t>
            </a:r>
            <a:r>
              <a:rPr lang="en-US" baseline="30000" dirty="0"/>
              <a:t>st</a:t>
            </a:r>
            <a:r>
              <a:rPr lang="en-US" dirty="0"/>
              <a:t>, 2022</a:t>
            </a:r>
            <a:br>
              <a:rPr lang="en-US" dirty="0"/>
            </a:br>
            <a:r>
              <a:rPr lang="en-US" dirty="0"/>
              <a:t>Hotel Hermitage, Isola </a:t>
            </a:r>
            <a:r>
              <a:rPr lang="en-US" dirty="0" err="1"/>
              <a:t>d'Elba</a:t>
            </a:r>
            <a:r>
              <a:rPr lang="en-US" dirty="0"/>
              <a:t>, Italy</a:t>
            </a:r>
            <a:endParaRPr lang="en-GB" dirty="0"/>
          </a:p>
        </p:txBody>
      </p:sp>
      <p:sp>
        <p:nvSpPr>
          <p:cNvPr id="12" name="CuadroTexto 11">
            <a:extLst>
              <a:ext uri="{FF2B5EF4-FFF2-40B4-BE49-F238E27FC236}">
                <a16:creationId xmlns:a16="http://schemas.microsoft.com/office/drawing/2014/main" id="{5E8F5B70-6EAE-2B00-0218-5935B5D700C5}"/>
              </a:ext>
            </a:extLst>
          </p:cNvPr>
          <p:cNvSpPr txBox="1"/>
          <p:nvPr/>
        </p:nvSpPr>
        <p:spPr>
          <a:xfrm>
            <a:off x="9197265" y="6488668"/>
            <a:ext cx="317897" cy="369332"/>
          </a:xfrm>
          <a:prstGeom prst="rect">
            <a:avLst/>
          </a:prstGeom>
          <a:noFill/>
        </p:spPr>
        <p:txBody>
          <a:bodyPr wrap="square" rtlCol="0">
            <a:spAutoFit/>
          </a:bodyPr>
          <a:lstStyle/>
          <a:p>
            <a:r>
              <a:rPr lang="en-GB" dirty="0"/>
              <a:t>9</a:t>
            </a:r>
          </a:p>
        </p:txBody>
      </p:sp>
      <p:sp>
        <p:nvSpPr>
          <p:cNvPr id="3" name="CuadroTexto 2">
            <a:extLst>
              <a:ext uri="{FF2B5EF4-FFF2-40B4-BE49-F238E27FC236}">
                <a16:creationId xmlns:a16="http://schemas.microsoft.com/office/drawing/2014/main" id="{6254F88A-38C3-64AA-7FC2-87F69DE0E089}"/>
              </a:ext>
            </a:extLst>
          </p:cNvPr>
          <p:cNvSpPr txBox="1"/>
          <p:nvPr/>
        </p:nvSpPr>
        <p:spPr>
          <a:xfrm>
            <a:off x="10243598" y="864602"/>
            <a:ext cx="1794081" cy="1200329"/>
          </a:xfrm>
          <a:prstGeom prst="rect">
            <a:avLst/>
          </a:prstGeom>
          <a:noFill/>
        </p:spPr>
        <p:txBody>
          <a:bodyPr wrap="none" rtlCol="0">
            <a:spAutoFit/>
          </a:bodyPr>
          <a:lstStyle/>
          <a:p>
            <a:r>
              <a:rPr lang="en-GB" dirty="0"/>
              <a:t>Test condition:</a:t>
            </a:r>
          </a:p>
          <a:p>
            <a:pPr marL="285750" indent="-285750">
              <a:buFontTx/>
              <a:buChar char="-"/>
            </a:pPr>
            <a:r>
              <a:rPr lang="en-GB" dirty="0"/>
              <a:t>25ºC</a:t>
            </a:r>
          </a:p>
          <a:p>
            <a:pPr marL="285750" indent="-285750">
              <a:buFontTx/>
              <a:buChar char="-"/>
            </a:pPr>
            <a:r>
              <a:rPr lang="en-GB" dirty="0"/>
              <a:t>SS-988</a:t>
            </a:r>
          </a:p>
          <a:p>
            <a:pPr marL="285750" indent="-285750">
              <a:buFontTx/>
              <a:buChar char="-"/>
            </a:pPr>
            <a:r>
              <a:rPr lang="en-GB" dirty="0" err="1"/>
              <a:t>Vbias</a:t>
            </a:r>
            <a:r>
              <a:rPr lang="en-GB" dirty="0"/>
              <a:t> = 39.5 V</a:t>
            </a:r>
          </a:p>
        </p:txBody>
      </p:sp>
      <p:sp>
        <p:nvSpPr>
          <p:cNvPr id="5" name="CuadroTexto 4">
            <a:extLst>
              <a:ext uri="{FF2B5EF4-FFF2-40B4-BE49-F238E27FC236}">
                <a16:creationId xmlns:a16="http://schemas.microsoft.com/office/drawing/2014/main" id="{E35A248B-3A47-F0A0-8DBA-4B8A90F8DD71}"/>
              </a:ext>
            </a:extLst>
          </p:cNvPr>
          <p:cNvSpPr txBox="1"/>
          <p:nvPr/>
        </p:nvSpPr>
        <p:spPr>
          <a:xfrm>
            <a:off x="1326815" y="3253441"/>
            <a:ext cx="781624" cy="369332"/>
          </a:xfrm>
          <a:prstGeom prst="rect">
            <a:avLst/>
          </a:prstGeom>
          <a:noFill/>
        </p:spPr>
        <p:txBody>
          <a:bodyPr wrap="none" rtlCol="0">
            <a:spAutoFit/>
          </a:bodyPr>
          <a:lstStyle/>
          <a:p>
            <a:r>
              <a:rPr lang="en-GB" dirty="0"/>
              <a:t>Plastic</a:t>
            </a:r>
          </a:p>
        </p:txBody>
      </p:sp>
      <p:sp>
        <p:nvSpPr>
          <p:cNvPr id="15" name="CuadroTexto 14">
            <a:extLst>
              <a:ext uri="{FF2B5EF4-FFF2-40B4-BE49-F238E27FC236}">
                <a16:creationId xmlns:a16="http://schemas.microsoft.com/office/drawing/2014/main" id="{7306E053-CD1B-EADE-067C-4DD7A0838AA2}"/>
              </a:ext>
            </a:extLst>
          </p:cNvPr>
          <p:cNvSpPr txBox="1"/>
          <p:nvPr/>
        </p:nvSpPr>
        <p:spPr>
          <a:xfrm>
            <a:off x="2203649" y="3253441"/>
            <a:ext cx="680764" cy="369332"/>
          </a:xfrm>
          <a:prstGeom prst="rect">
            <a:avLst/>
          </a:prstGeom>
          <a:noFill/>
        </p:spPr>
        <p:txBody>
          <a:bodyPr wrap="none" rtlCol="0">
            <a:spAutoFit/>
          </a:bodyPr>
          <a:lstStyle/>
          <a:p>
            <a:r>
              <a:rPr lang="en-GB" dirty="0"/>
              <a:t>Meta</a:t>
            </a:r>
          </a:p>
        </p:txBody>
      </p:sp>
      <p:sp>
        <p:nvSpPr>
          <p:cNvPr id="18" name="CuadroTexto 17">
            <a:extLst>
              <a:ext uri="{FF2B5EF4-FFF2-40B4-BE49-F238E27FC236}">
                <a16:creationId xmlns:a16="http://schemas.microsoft.com/office/drawing/2014/main" id="{5A24CF41-CE51-08DA-9CE3-68A17A9B3468}"/>
              </a:ext>
            </a:extLst>
          </p:cNvPr>
          <p:cNvSpPr txBox="1"/>
          <p:nvPr/>
        </p:nvSpPr>
        <p:spPr>
          <a:xfrm>
            <a:off x="3279250" y="3253441"/>
            <a:ext cx="607859" cy="369332"/>
          </a:xfrm>
          <a:prstGeom prst="rect">
            <a:avLst/>
          </a:prstGeom>
          <a:noFill/>
        </p:spPr>
        <p:txBody>
          <a:bodyPr wrap="none" rtlCol="0">
            <a:spAutoFit/>
          </a:bodyPr>
          <a:lstStyle/>
          <a:p>
            <a:r>
              <a:rPr lang="en-GB" dirty="0"/>
              <a:t>BGO</a:t>
            </a:r>
          </a:p>
        </p:txBody>
      </p:sp>
      <p:sp>
        <p:nvSpPr>
          <p:cNvPr id="7" name="CuadroTexto 6">
            <a:extLst>
              <a:ext uri="{FF2B5EF4-FFF2-40B4-BE49-F238E27FC236}">
                <a16:creationId xmlns:a16="http://schemas.microsoft.com/office/drawing/2014/main" id="{109417D8-6B92-53C1-818C-9C593E658ADD}"/>
              </a:ext>
            </a:extLst>
          </p:cNvPr>
          <p:cNvSpPr txBox="1"/>
          <p:nvPr/>
        </p:nvSpPr>
        <p:spPr>
          <a:xfrm>
            <a:off x="1631480" y="5324789"/>
            <a:ext cx="1825101" cy="923330"/>
          </a:xfrm>
          <a:prstGeom prst="rect">
            <a:avLst/>
          </a:prstGeom>
          <a:noFill/>
        </p:spPr>
        <p:txBody>
          <a:bodyPr wrap="square" rtlCol="0">
            <a:spAutoFit/>
          </a:bodyPr>
          <a:lstStyle/>
          <a:p>
            <a:r>
              <a:rPr lang="en-GB" dirty="0"/>
              <a:t>Meta BGO/EJ232 is </a:t>
            </a:r>
            <a:r>
              <a:rPr lang="en-GB" b="1" dirty="0"/>
              <a:t>faster</a:t>
            </a:r>
            <a:r>
              <a:rPr lang="en-GB" dirty="0"/>
              <a:t> than BGO bulk</a:t>
            </a:r>
          </a:p>
        </p:txBody>
      </p:sp>
      <p:sp>
        <p:nvSpPr>
          <p:cNvPr id="20" name="CuadroTexto 19">
            <a:extLst>
              <a:ext uri="{FF2B5EF4-FFF2-40B4-BE49-F238E27FC236}">
                <a16:creationId xmlns:a16="http://schemas.microsoft.com/office/drawing/2014/main" id="{BA738F2F-D5B7-8260-05BA-7CB8247D18C0}"/>
              </a:ext>
            </a:extLst>
          </p:cNvPr>
          <p:cNvSpPr txBox="1"/>
          <p:nvPr/>
        </p:nvSpPr>
        <p:spPr>
          <a:xfrm>
            <a:off x="8058419" y="1105748"/>
            <a:ext cx="1498128" cy="923330"/>
          </a:xfrm>
          <a:prstGeom prst="rect">
            <a:avLst/>
          </a:prstGeom>
          <a:noFill/>
        </p:spPr>
        <p:txBody>
          <a:bodyPr wrap="square" rtlCol="0">
            <a:spAutoFit/>
          </a:bodyPr>
          <a:lstStyle/>
          <a:p>
            <a:r>
              <a:rPr lang="en-GB" dirty="0" err="1"/>
              <a:t>VuV</a:t>
            </a:r>
            <a:r>
              <a:rPr lang="en-GB" dirty="0"/>
              <a:t> less PDE than NUV for</a:t>
            </a:r>
            <a:r>
              <a:rPr lang="el-GR" dirty="0"/>
              <a:t> λ</a:t>
            </a:r>
            <a:r>
              <a:rPr lang="es-ES" dirty="0"/>
              <a:t> &gt; 300 nm</a:t>
            </a:r>
            <a:r>
              <a:rPr lang="en-GB" dirty="0"/>
              <a:t> </a:t>
            </a:r>
          </a:p>
        </p:txBody>
      </p:sp>
      <p:sp>
        <p:nvSpPr>
          <p:cNvPr id="21" name="CuadroTexto 20">
            <a:extLst>
              <a:ext uri="{FF2B5EF4-FFF2-40B4-BE49-F238E27FC236}">
                <a16:creationId xmlns:a16="http://schemas.microsoft.com/office/drawing/2014/main" id="{F5CB17D6-4C59-A2C3-C43C-23D89294FB26}"/>
              </a:ext>
            </a:extLst>
          </p:cNvPr>
          <p:cNvSpPr txBox="1"/>
          <p:nvPr/>
        </p:nvSpPr>
        <p:spPr>
          <a:xfrm>
            <a:off x="4721228" y="5305221"/>
            <a:ext cx="2325950" cy="923330"/>
          </a:xfrm>
          <a:prstGeom prst="rect">
            <a:avLst/>
          </a:prstGeom>
          <a:noFill/>
          <a:ln>
            <a:solidFill>
              <a:srgbClr val="FFC000"/>
            </a:solidFill>
          </a:ln>
        </p:spPr>
        <p:txBody>
          <a:bodyPr wrap="square" rtlCol="0">
            <a:spAutoFit/>
          </a:bodyPr>
          <a:lstStyle/>
          <a:p>
            <a:r>
              <a:rPr lang="en-GB" dirty="0"/>
              <a:t>Increased population using VUV, even if pulses are weaker</a:t>
            </a:r>
          </a:p>
        </p:txBody>
      </p:sp>
      <p:cxnSp>
        <p:nvCxnSpPr>
          <p:cNvPr id="23" name="Conector recto de flecha 22">
            <a:extLst>
              <a:ext uri="{FF2B5EF4-FFF2-40B4-BE49-F238E27FC236}">
                <a16:creationId xmlns:a16="http://schemas.microsoft.com/office/drawing/2014/main" id="{2BFD9191-8407-F001-57EA-C3CDAD5B57DA}"/>
              </a:ext>
            </a:extLst>
          </p:cNvPr>
          <p:cNvCxnSpPr>
            <a:cxnSpLocks/>
            <a:stCxn id="21" idx="0"/>
            <a:endCxn id="14" idx="1"/>
          </p:cNvCxnSpPr>
          <p:nvPr/>
        </p:nvCxnSpPr>
        <p:spPr>
          <a:xfrm flipV="1">
            <a:off x="5884203" y="4071464"/>
            <a:ext cx="2161790" cy="123375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Conector recto de flecha 26">
            <a:extLst>
              <a:ext uri="{FF2B5EF4-FFF2-40B4-BE49-F238E27FC236}">
                <a16:creationId xmlns:a16="http://schemas.microsoft.com/office/drawing/2014/main" id="{04C8B9B1-EE51-BD16-95F8-670FE8C483C9}"/>
              </a:ext>
            </a:extLst>
          </p:cNvPr>
          <p:cNvCxnSpPr>
            <a:cxnSpLocks/>
            <a:stCxn id="21" idx="3"/>
            <a:endCxn id="13" idx="3"/>
          </p:cNvCxnSpPr>
          <p:nvPr/>
        </p:nvCxnSpPr>
        <p:spPr>
          <a:xfrm flipV="1">
            <a:off x="7047178" y="4616362"/>
            <a:ext cx="676594" cy="11505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8" name="Conector recto de flecha 27">
            <a:extLst>
              <a:ext uri="{FF2B5EF4-FFF2-40B4-BE49-F238E27FC236}">
                <a16:creationId xmlns:a16="http://schemas.microsoft.com/office/drawing/2014/main" id="{74325788-183D-83ED-71A0-1188C946A2F5}"/>
              </a:ext>
            </a:extLst>
          </p:cNvPr>
          <p:cNvCxnSpPr>
            <a:cxnSpLocks/>
            <a:stCxn id="21" idx="0"/>
            <a:endCxn id="16" idx="3"/>
          </p:cNvCxnSpPr>
          <p:nvPr/>
        </p:nvCxnSpPr>
        <p:spPr>
          <a:xfrm flipV="1">
            <a:off x="5884203" y="3972115"/>
            <a:ext cx="1522856" cy="133310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CasellaDiTesto 23">
            <a:extLst>
              <a:ext uri="{FF2B5EF4-FFF2-40B4-BE49-F238E27FC236}">
                <a16:creationId xmlns:a16="http://schemas.microsoft.com/office/drawing/2014/main" id="{9D72C7E3-5EF6-F7CC-8F92-3B99ACA04C69}"/>
              </a:ext>
            </a:extLst>
          </p:cNvPr>
          <p:cNvSpPr txBox="1"/>
          <p:nvPr/>
        </p:nvSpPr>
        <p:spPr>
          <a:xfrm>
            <a:off x="2140487" y="-10778"/>
            <a:ext cx="6093994" cy="769441"/>
          </a:xfrm>
          <a:prstGeom prst="rect">
            <a:avLst/>
          </a:prstGeom>
          <a:noFill/>
        </p:spPr>
        <p:txBody>
          <a:bodyPr wrap="square">
            <a:spAutoFit/>
          </a:bodyPr>
          <a:lstStyle/>
          <a:p>
            <a:r>
              <a:rPr lang="en-GB" sz="4400" u="sng" dirty="0">
                <a:solidFill>
                  <a:schemeClr val="bg1"/>
                </a:solidFill>
              </a:rPr>
              <a:t>Analysis</a:t>
            </a:r>
            <a:endParaRPr lang="en-US" dirty="0"/>
          </a:p>
        </p:txBody>
      </p:sp>
    </p:spTree>
    <p:extLst>
      <p:ext uri="{BB962C8B-B14F-4D97-AF65-F5344CB8AC3E}">
        <p14:creationId xmlns:p14="http://schemas.microsoft.com/office/powerpoint/2010/main" val="32584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7" grpId="0"/>
      <p:bldP spid="21" grpId="0" animBg="1"/>
    </p:bldLst>
  </p:timing>
</p:sld>
</file>

<file path=ppt/theme/theme1.xml><?xml version="1.0" encoding="utf-8"?>
<a:theme xmlns:a="http://schemas.openxmlformats.org/drawingml/2006/main" name="Tema_PSMR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_PSMR2022" id="{F98D75BC-99ED-4A9B-A074-1BBDFAB938F2}" vid="{855DC751-D04A-4226-9301-911AC22B6BB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Tema_PSMR2022</Template>
  <TotalTime>2024</TotalTime>
  <Words>1870</Words>
  <Application>Microsoft Office PowerPoint</Application>
  <PresentationFormat>Widescreen</PresentationFormat>
  <Paragraphs>251</Paragraphs>
  <Slides>12</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Arial</vt:lpstr>
      <vt:lpstr>Calibri</vt:lpstr>
      <vt:lpstr>Calibri Light</vt:lpstr>
      <vt:lpstr>Cambria Math</vt:lpstr>
      <vt:lpstr>Times New Roman</vt:lpstr>
      <vt:lpstr>Tema_PSMR2022</vt:lpstr>
      <vt:lpstr>Exploiting Cherenkov radiation and cross luminescence emission with BGO/BaF2 metascintillators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Filtering methods</vt:lpstr>
      <vt:lpstr>BGO &amp; Plastic (EJ232) - RTD</vt:lpstr>
      <vt:lpstr>BGO &amp; BaF2 - VUV</vt:lpstr>
      <vt:lpstr>BGO &amp; BaF2 – VUV - CTR</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Exploiting Cherenkov radiation and crossluminescence emission with BGO/BaF2 metacrystals</dc:title>
  <dc:creator>Riccardo Latella</dc:creator>
  <cp:lastModifiedBy>Riccardo Latella</cp:lastModifiedBy>
  <cp:revision>34</cp:revision>
  <dcterms:created xsi:type="dcterms:W3CDTF">2022-05-24T11:15:10Z</dcterms:created>
  <dcterms:modified xsi:type="dcterms:W3CDTF">2022-05-31T08:08:03Z</dcterms:modified>
</cp:coreProperties>
</file>