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5" r:id="rId1"/>
  </p:sldMasterIdLst>
  <p:notesMasterIdLst>
    <p:notesMasterId r:id="rId16"/>
  </p:notesMasterIdLst>
  <p:handoutMasterIdLst>
    <p:handoutMasterId r:id="rId17"/>
  </p:handoutMasterIdLst>
  <p:sldIdLst>
    <p:sldId id="840" r:id="rId2"/>
    <p:sldId id="841" r:id="rId3"/>
    <p:sldId id="847" r:id="rId4"/>
    <p:sldId id="848" r:id="rId5"/>
    <p:sldId id="849" r:id="rId6"/>
    <p:sldId id="853" r:id="rId7"/>
    <p:sldId id="854" r:id="rId8"/>
    <p:sldId id="858" r:id="rId9"/>
    <p:sldId id="850" r:id="rId10"/>
    <p:sldId id="855" r:id="rId11"/>
    <p:sldId id="843" r:id="rId12"/>
    <p:sldId id="860" r:id="rId13"/>
    <p:sldId id="857" r:id="rId14"/>
    <p:sldId id="856" r:id="rId15"/>
  </p:sldIdLst>
  <p:sldSz cx="9144000" cy="5143500" type="screen16x9"/>
  <p:notesSz cx="7315200" cy="9601200"/>
  <p:embeddedFontLst>
    <p:embeddedFont>
      <p:font typeface="Cambria Math" panose="02040503050406030204" pitchFamily="18" charset="0"/>
      <p:regular r:id="rId18"/>
    </p:embeddedFont>
    <p:embeddedFont>
      <p:font typeface="GE Inspira" panose="020B060402020202020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algn="ctr" rtl="0" fontAlgn="base">
      <a:lnSpc>
        <a:spcPct val="95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GE Inspira" pitchFamily="34" charset="0"/>
        <a:ea typeface="+mn-ea"/>
        <a:cs typeface="+mn-cs"/>
      </a:defRPr>
    </a:lvl1pPr>
    <a:lvl2pPr marL="457200" algn="ctr" rtl="0" fontAlgn="base">
      <a:lnSpc>
        <a:spcPct val="95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GE Inspira" pitchFamily="34" charset="0"/>
        <a:ea typeface="+mn-ea"/>
        <a:cs typeface="+mn-cs"/>
      </a:defRPr>
    </a:lvl2pPr>
    <a:lvl3pPr marL="914400" algn="ctr" rtl="0" fontAlgn="base">
      <a:lnSpc>
        <a:spcPct val="95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GE Inspira" pitchFamily="34" charset="0"/>
        <a:ea typeface="+mn-ea"/>
        <a:cs typeface="+mn-cs"/>
      </a:defRPr>
    </a:lvl3pPr>
    <a:lvl4pPr marL="1371600" algn="ctr" rtl="0" fontAlgn="base">
      <a:lnSpc>
        <a:spcPct val="95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GE Inspira" pitchFamily="34" charset="0"/>
        <a:ea typeface="+mn-ea"/>
        <a:cs typeface="+mn-cs"/>
      </a:defRPr>
    </a:lvl4pPr>
    <a:lvl5pPr marL="1828800" algn="ctr" rtl="0" fontAlgn="base">
      <a:lnSpc>
        <a:spcPct val="95000"/>
      </a:lnSpc>
      <a:spcBef>
        <a:spcPct val="0"/>
      </a:spcBef>
      <a:spcAft>
        <a:spcPct val="0"/>
      </a:spcAft>
      <a:defRPr sz="2000" kern="1200">
        <a:solidFill>
          <a:schemeClr val="tx1"/>
        </a:solidFill>
        <a:latin typeface="GE Inspir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E Inspir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E Inspir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E Inspir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E Inspir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9">
          <p15:clr>
            <a:srgbClr val="A4A3A4"/>
          </p15:clr>
        </p15:guide>
        <p15:guide id="2" pos="38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lte, Rolf (GE Healthcare)" initials="SR(H" lastIdx="1" clrIdx="0">
    <p:extLst>
      <p:ext uri="{19B8F6BF-5375-455C-9EA6-DF929625EA0E}">
        <p15:presenceInfo xmlns:p15="http://schemas.microsoft.com/office/powerpoint/2012/main" userId="S::106002336@ge.com::595b2690-c769-4fcc-a551-6e78361476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640000"/>
    <a:srgbClr val="141800"/>
    <a:srgbClr val="FFFFFF"/>
    <a:srgbClr val="14187A"/>
    <a:srgbClr val="00AA50"/>
    <a:srgbClr val="364993"/>
    <a:srgbClr val="FEEEDE"/>
    <a:srgbClr val="CCFF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89" autoAdjust="0"/>
    <p:restoredTop sz="96005" autoAdjust="0"/>
  </p:normalViewPr>
  <p:slideViewPr>
    <p:cSldViewPr>
      <p:cViewPr>
        <p:scale>
          <a:sx n="120" d="100"/>
          <a:sy n="120" d="100"/>
        </p:scale>
        <p:origin x="689" y="108"/>
      </p:cViewPr>
      <p:guideLst>
        <p:guide orient="horz" pos="2799"/>
        <p:guide pos="3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434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04" tIns="47352" rIns="94704" bIns="47352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lnSpc>
                <a:spcPct val="100000"/>
              </a:lnSpc>
              <a:defRPr sz="1200"/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04" tIns="47352" rIns="94704" bIns="47352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lnSpc>
                <a:spcPct val="100000"/>
              </a:lnSpc>
              <a:defRPr sz="1200"/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18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04" tIns="47352" rIns="94704" bIns="47352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lnSpc>
                <a:spcPct val="100000"/>
              </a:lnSpc>
              <a:defRPr sz="1200"/>
            </a:lvl1pPr>
          </a:lstStyle>
          <a:p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04" tIns="47352" rIns="94704" bIns="47352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lnSpc>
                <a:spcPct val="100000"/>
              </a:lnSpc>
              <a:defRPr sz="1200"/>
            </a:lvl1pPr>
          </a:lstStyle>
          <a:p>
            <a:fld id="{E308E919-EB2D-4702-BB99-AADA05A4C1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133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972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04" tIns="47352" rIns="94704" bIns="47352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lnSpc>
                <a:spcPct val="100000"/>
              </a:lnSpc>
              <a:defRPr sz="1200"/>
            </a:lvl1pPr>
          </a:lstStyle>
          <a:p>
            <a:endParaRPr 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81475" y="0"/>
            <a:ext cx="31178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04" tIns="47352" rIns="94704" bIns="47352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lnSpc>
                <a:spcPct val="100000"/>
              </a:lnSpc>
              <a:defRPr sz="1200"/>
            </a:lvl1pPr>
          </a:lstStyle>
          <a:p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9738" y="736600"/>
            <a:ext cx="6419850" cy="3611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4250" y="4570413"/>
            <a:ext cx="53308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04" tIns="47352" rIns="94704" bIns="47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9238"/>
            <a:ext cx="31972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04" tIns="47352" rIns="94704" bIns="47352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lnSpc>
                <a:spcPct val="100000"/>
              </a:lnSpc>
              <a:defRPr sz="1200"/>
            </a:lvl1pPr>
          </a:lstStyle>
          <a:p>
            <a:endParaRPr lang="de-DE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1475" y="9139238"/>
            <a:ext cx="31178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04" tIns="47352" rIns="94704" bIns="47352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lnSpc>
                <a:spcPct val="100000"/>
              </a:lnSpc>
              <a:defRPr sz="1200"/>
            </a:lvl1pPr>
          </a:lstStyle>
          <a:p>
            <a:fld id="{A9648A0E-0771-414D-8F6A-ABC53CB6ACF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795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 Inspira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 Inspira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 Inspira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 Inspira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 Inspir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1032"/>
          <p:cNvSpPr txBox="1">
            <a:spLocks noChangeArrowheads="1"/>
          </p:cNvSpPr>
          <p:nvPr userDrawn="1"/>
        </p:nvSpPr>
        <p:spPr bwMode="auto">
          <a:xfrm>
            <a:off x="8534400" y="4743450"/>
            <a:ext cx="228600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3200"/>
          </a:p>
        </p:txBody>
      </p:sp>
      <p:sp>
        <p:nvSpPr>
          <p:cNvPr id="54280" name="Rectangle 1028"/>
          <p:cNvSpPr>
            <a:spLocks noChangeArrowheads="1"/>
          </p:cNvSpPr>
          <p:nvPr/>
        </p:nvSpPr>
        <p:spPr bwMode="auto">
          <a:xfrm>
            <a:off x="342900" y="1323975"/>
            <a:ext cx="8459788" cy="30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  <a:buClr>
                <a:srgbClr val="004880"/>
              </a:buClr>
            </a:pPr>
            <a:endParaRPr lang="en-GB" sz="3200">
              <a:solidFill>
                <a:srgbClr val="4157AD"/>
              </a:solidFill>
            </a:endParaRPr>
          </a:p>
        </p:txBody>
      </p:sp>
      <p:sp>
        <p:nvSpPr>
          <p:cNvPr id="54281" name="Rectangle 1027"/>
          <p:cNvSpPr>
            <a:spLocks noChangeArrowheads="1"/>
          </p:cNvSpPr>
          <p:nvPr/>
        </p:nvSpPr>
        <p:spPr bwMode="auto">
          <a:xfrm>
            <a:off x="179389" y="33338"/>
            <a:ext cx="8459787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0" hangingPunct="0"/>
            <a:endParaRPr lang="en-GB" sz="2800" b="1">
              <a:solidFill>
                <a:schemeClr val="accent2"/>
              </a:solidFill>
            </a:endParaRPr>
          </a:p>
        </p:txBody>
      </p:sp>
      <p:pic>
        <p:nvPicPr>
          <p:cNvPr id="6" name="Picture 1026" descr="GE_lockup_7455RGB_IaW">
            <a:extLst>
              <a:ext uri="{FF2B5EF4-FFF2-40B4-BE49-F238E27FC236}">
                <a16:creationId xmlns:a16="http://schemas.microsoft.com/office/drawing/2014/main" id="{3C517328-AD62-4CE7-B021-3D5E390AADE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"/>
          <a:stretch/>
        </p:blipFill>
        <p:spPr bwMode="auto">
          <a:xfrm>
            <a:off x="180000" y="4299944"/>
            <a:ext cx="755596" cy="8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784635-CC46-49B2-BD88-6C8C986D8EEC}"/>
              </a:ext>
            </a:extLst>
          </p:cNvPr>
          <p:cNvSpPr txBox="1"/>
          <p:nvPr userDrawn="1"/>
        </p:nvSpPr>
        <p:spPr>
          <a:xfrm>
            <a:off x="834069" y="4511645"/>
            <a:ext cx="172976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 Healthcare</a:t>
            </a:r>
          </a:p>
        </p:txBody>
      </p:sp>
    </p:spTree>
    <p:extLst>
      <p:ext uri="{BB962C8B-B14F-4D97-AF65-F5344CB8AC3E}">
        <p14:creationId xmlns:p14="http://schemas.microsoft.com/office/powerpoint/2010/main" val="106812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900000"/>
            <a:ext cx="8459788" cy="261610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300"/>
              </a:spcBef>
              <a:defRPr>
                <a:latin typeface="GE Inspira" pitchFamily="34" charset="0"/>
              </a:defRPr>
            </a:lvl1pPr>
            <a:lvl2pPr>
              <a:spcBef>
                <a:spcPts val="300"/>
              </a:spcBef>
              <a:defRPr>
                <a:latin typeface="GE Inspira" pitchFamily="34" charset="0"/>
              </a:defRPr>
            </a:lvl2pPr>
            <a:lvl3pPr>
              <a:spcBef>
                <a:spcPts val="300"/>
              </a:spcBef>
              <a:defRPr>
                <a:latin typeface="GE Inspira" pitchFamily="34" charset="0"/>
              </a:defRPr>
            </a:lvl3pPr>
            <a:lvl4pPr>
              <a:spcBef>
                <a:spcPts val="300"/>
              </a:spcBef>
              <a:defRPr>
                <a:latin typeface="GE Inspira" pitchFamily="34" charset="0"/>
              </a:defRPr>
            </a:lvl4pPr>
            <a:lvl5pPr>
              <a:spcBef>
                <a:spcPts val="300"/>
              </a:spcBef>
              <a:defRPr>
                <a:latin typeface="GE Inspir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000" y="180000"/>
            <a:ext cx="8459788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48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000" y="180000"/>
            <a:ext cx="8459788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155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 Inspira" pitchFamily="34" charset="0"/>
            </a:endParaRPr>
          </a:p>
        </p:txBody>
      </p:sp>
      <p:pic>
        <p:nvPicPr>
          <p:cNvPr id="8" name="Picture 3" descr="I:\Dockets\1421 SmallStuff GE PPT\Graphics\GEWhite.emf">
            <a:extLst>
              <a:ext uri="{FF2B5EF4-FFF2-40B4-BE49-F238E27FC236}">
                <a16:creationId xmlns:a16="http://schemas.microsoft.com/office/drawing/2014/main" id="{B26C93DC-098F-40FD-809D-A8DBDD0F73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9" y="4670132"/>
            <a:ext cx="375804" cy="37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000" y="180000"/>
            <a:ext cx="8459788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CB9AA-CC21-4EC9-BA1D-E22D6BCFDE99}"/>
              </a:ext>
            </a:extLst>
          </p:cNvPr>
          <p:cNvSpPr txBox="1"/>
          <p:nvPr userDrawn="1"/>
        </p:nvSpPr>
        <p:spPr>
          <a:xfrm>
            <a:off x="556101" y="4724151"/>
            <a:ext cx="1109150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GE Healthcare</a:t>
            </a:r>
          </a:p>
        </p:txBody>
      </p:sp>
    </p:spTree>
    <p:extLst>
      <p:ext uri="{BB962C8B-B14F-4D97-AF65-F5344CB8AC3E}">
        <p14:creationId xmlns:p14="http://schemas.microsoft.com/office/powerpoint/2010/main" val="67289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 Inspira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000" y="180000"/>
            <a:ext cx="8459788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D65F11-B5AD-4C00-B69B-C3B298AFF89A}"/>
              </a:ext>
            </a:extLst>
          </p:cNvPr>
          <p:cNvSpPr txBox="1"/>
          <p:nvPr userDrawn="1"/>
        </p:nvSpPr>
        <p:spPr>
          <a:xfrm>
            <a:off x="556101" y="4724151"/>
            <a:ext cx="1109150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GE Healthcare</a:t>
            </a:r>
          </a:p>
        </p:txBody>
      </p:sp>
      <p:pic>
        <p:nvPicPr>
          <p:cNvPr id="8" name="Picture 3" descr="I:\Dockets\1421 SmallStuff GE PPT\Graphics\GEWhite.emf">
            <a:extLst>
              <a:ext uri="{FF2B5EF4-FFF2-40B4-BE49-F238E27FC236}">
                <a16:creationId xmlns:a16="http://schemas.microsoft.com/office/drawing/2014/main" id="{8ED45F65-7428-4252-B30C-F176E263AA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9" y="4670132"/>
            <a:ext cx="375804" cy="37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9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1032"/>
          <p:cNvSpPr txBox="1">
            <a:spLocks noChangeArrowheads="1"/>
          </p:cNvSpPr>
          <p:nvPr userDrawn="1"/>
        </p:nvSpPr>
        <p:spPr bwMode="auto">
          <a:xfrm>
            <a:off x="8534400" y="4743450"/>
            <a:ext cx="228600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320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00" y="1080000"/>
            <a:ext cx="8459788" cy="317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000" y="180000"/>
            <a:ext cx="8459788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1026" descr="GE_lockup_7455RGB_IaW">
            <a:extLst>
              <a:ext uri="{FF2B5EF4-FFF2-40B4-BE49-F238E27FC236}">
                <a16:creationId xmlns:a16="http://schemas.microsoft.com/office/drawing/2014/main" id="{2C923E09-B550-4C8C-92F9-96FA6530856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"/>
          <a:stretch/>
        </p:blipFill>
        <p:spPr bwMode="auto">
          <a:xfrm>
            <a:off x="180000" y="4608000"/>
            <a:ext cx="467564" cy="5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2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accent4"/>
          </a:solidFill>
          <a:latin typeface="GE Inspira" pitchFamily="34" charset="0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E Inspira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E Inspira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E Inspira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E Inspira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E Inspira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E Inspira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E Inspira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GE Inspir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880"/>
        </a:buClr>
        <a:defRPr sz="3200">
          <a:solidFill>
            <a:schemeClr val="accent4"/>
          </a:solidFill>
          <a:latin typeface="GE Inspira" pitchFamily="34" charset="0"/>
          <a:ea typeface="+mn-ea"/>
          <a:cs typeface="+mn-cs"/>
        </a:defRPr>
      </a:lvl1pPr>
      <a:lvl2pPr marL="403225" indent="-288925" algn="l" rtl="0" eaLnBrk="0" fontAlgn="base" hangingPunct="0">
        <a:spcBef>
          <a:spcPct val="20000"/>
        </a:spcBef>
        <a:spcAft>
          <a:spcPct val="0"/>
        </a:spcAft>
        <a:buClr>
          <a:srgbClr val="004880"/>
        </a:buClr>
        <a:buFont typeface="GE Inspira" pitchFamily="34" charset="0"/>
        <a:buChar char="&gt;"/>
        <a:defRPr sz="3200">
          <a:solidFill>
            <a:schemeClr val="accent4"/>
          </a:solidFill>
          <a:latin typeface="GE Inspira" pitchFamily="34" charset="0"/>
        </a:defRPr>
      </a:lvl2pPr>
      <a:lvl3pPr marL="857250" indent="-277813" algn="l" rtl="0" eaLnBrk="0" fontAlgn="base" hangingPunct="0"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chemeClr val="accent4"/>
          </a:solidFill>
          <a:latin typeface="GE Inspira" pitchFamily="34" charset="0"/>
        </a:defRPr>
      </a:lvl3pPr>
      <a:lvl4pPr marL="1255713" indent="-284163" algn="l" rtl="0" eaLnBrk="0" fontAlgn="base" hangingPunct="0">
        <a:spcBef>
          <a:spcPct val="20000"/>
        </a:spcBef>
        <a:spcAft>
          <a:spcPct val="0"/>
        </a:spcAft>
        <a:buClr>
          <a:srgbClr val="004880"/>
        </a:buClr>
        <a:buFont typeface="GE Inspira" pitchFamily="34" charset="0"/>
        <a:buChar char="•"/>
        <a:defRPr sz="3200">
          <a:solidFill>
            <a:schemeClr val="accent4"/>
          </a:solidFill>
          <a:latin typeface="GE Inspira" pitchFamily="34" charset="0"/>
        </a:defRPr>
      </a:lvl4pPr>
      <a:lvl5pPr marL="1658938" indent="-288925" algn="l" rtl="0" eaLnBrk="0" fontAlgn="base" hangingPunct="0">
        <a:spcBef>
          <a:spcPct val="20000"/>
        </a:spcBef>
        <a:spcAft>
          <a:spcPct val="0"/>
        </a:spcAft>
        <a:buClr>
          <a:srgbClr val="004880"/>
        </a:buClr>
        <a:buChar char="»"/>
        <a:defRPr sz="3200">
          <a:solidFill>
            <a:schemeClr val="accent4"/>
          </a:solidFill>
          <a:latin typeface="GE Inspira" pitchFamily="34" charset="0"/>
        </a:defRPr>
      </a:lvl5pPr>
      <a:lvl6pPr marL="2116138" indent="-288925" algn="l" rtl="0" fontAlgn="base">
        <a:spcBef>
          <a:spcPct val="20000"/>
        </a:spcBef>
        <a:spcAft>
          <a:spcPct val="0"/>
        </a:spcAft>
        <a:buClr>
          <a:srgbClr val="004880"/>
        </a:buClr>
        <a:buChar char="»"/>
        <a:defRPr sz="3200">
          <a:solidFill>
            <a:srgbClr val="4157AD"/>
          </a:solidFill>
          <a:latin typeface="+mn-lt"/>
        </a:defRPr>
      </a:lvl6pPr>
      <a:lvl7pPr marL="2573338" indent="-288925" algn="l" rtl="0" fontAlgn="base">
        <a:spcBef>
          <a:spcPct val="20000"/>
        </a:spcBef>
        <a:spcAft>
          <a:spcPct val="0"/>
        </a:spcAft>
        <a:buClr>
          <a:srgbClr val="004880"/>
        </a:buClr>
        <a:buChar char="»"/>
        <a:defRPr sz="3200">
          <a:solidFill>
            <a:srgbClr val="4157AD"/>
          </a:solidFill>
          <a:latin typeface="+mn-lt"/>
        </a:defRPr>
      </a:lvl7pPr>
      <a:lvl8pPr marL="3030538" indent="-288925" algn="l" rtl="0" fontAlgn="base">
        <a:spcBef>
          <a:spcPct val="20000"/>
        </a:spcBef>
        <a:spcAft>
          <a:spcPct val="0"/>
        </a:spcAft>
        <a:buClr>
          <a:srgbClr val="004880"/>
        </a:buClr>
        <a:buChar char="»"/>
        <a:defRPr sz="3200">
          <a:solidFill>
            <a:srgbClr val="4157AD"/>
          </a:solidFill>
          <a:latin typeface="+mn-lt"/>
        </a:defRPr>
      </a:lvl8pPr>
      <a:lvl9pPr marL="3487738" indent="-288925" algn="l" rtl="0" fontAlgn="base">
        <a:spcBef>
          <a:spcPct val="20000"/>
        </a:spcBef>
        <a:spcAft>
          <a:spcPct val="0"/>
        </a:spcAft>
        <a:buClr>
          <a:srgbClr val="004880"/>
        </a:buClr>
        <a:buChar char="»"/>
        <a:defRPr sz="3200">
          <a:solidFill>
            <a:srgbClr val="4157A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B29D8-0040-49B1-A2D7-D08D0368719F}"/>
              </a:ext>
            </a:extLst>
          </p:cNvPr>
          <p:cNvSpPr txBox="1"/>
          <p:nvPr/>
        </p:nvSpPr>
        <p:spPr>
          <a:xfrm>
            <a:off x="719572" y="447514"/>
            <a:ext cx="759684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/>
              <a:t>Imaging Gas-Exchange Lung Function using Density-Weighted MRSI and Hyperpolarised </a:t>
            </a:r>
            <a:r>
              <a:rPr lang="en-GB" sz="3600" b="1" baseline="30000" dirty="0"/>
              <a:t>129</a:t>
            </a:r>
            <a:r>
              <a:rPr lang="en-GB" sz="3600" b="1" dirty="0"/>
              <a:t>Xe Gas</a:t>
            </a:r>
            <a:endParaRPr lang="en-GB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1800" dirty="0"/>
              <a:t>Rolf F. Schulte</a:t>
            </a:r>
            <a:r>
              <a:rPr lang="en-GB" sz="1800" baseline="30000" dirty="0"/>
              <a:t>1</a:t>
            </a:r>
            <a:r>
              <a:rPr lang="en-GB" sz="1800" dirty="0"/>
              <a:t>, Guilhem J. Collier</a:t>
            </a:r>
            <a:r>
              <a:rPr lang="en-GB" sz="1800" baseline="30000" dirty="0"/>
              <a:t>2</a:t>
            </a:r>
            <a:r>
              <a:rPr lang="en-GB" sz="1800" dirty="0"/>
              <a:t>, James Ball</a:t>
            </a:r>
            <a:r>
              <a:rPr lang="en-GB" sz="1800" baseline="30000" dirty="0"/>
              <a:t>2</a:t>
            </a:r>
            <a:r>
              <a:rPr lang="en-GB" sz="1800" dirty="0"/>
              <a:t>, Graham Norquay</a:t>
            </a:r>
            <a:r>
              <a:rPr lang="en-GB" sz="1800" baseline="30000" dirty="0"/>
              <a:t>2</a:t>
            </a:r>
            <a:r>
              <a:rPr lang="en-GB" sz="1800" dirty="0"/>
              <a:t>, Madhwesha Rao</a:t>
            </a:r>
            <a:r>
              <a:rPr lang="en-GB" sz="1800" baseline="30000" dirty="0"/>
              <a:t>2</a:t>
            </a:r>
            <a:r>
              <a:rPr lang="en-GB" sz="1800" dirty="0"/>
              <a:t>, Jim M. Wild</a:t>
            </a:r>
            <a:r>
              <a:rPr lang="en-GB" sz="1800" baseline="30000" dirty="0"/>
              <a:t>2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i="1" baseline="30000" dirty="0"/>
              <a:t>1</a:t>
            </a:r>
            <a:r>
              <a:rPr lang="en-GB" sz="1800" i="1" dirty="0"/>
              <a:t>GE Healthcare, Munich, Germany</a:t>
            </a:r>
          </a:p>
          <a:p>
            <a:pPr>
              <a:lnSpc>
                <a:spcPct val="100000"/>
              </a:lnSpc>
            </a:pPr>
            <a:r>
              <a:rPr lang="en-GB" sz="1800" i="1" baseline="30000" dirty="0"/>
              <a:t>2</a:t>
            </a:r>
            <a:r>
              <a:rPr lang="en-GB" sz="1800" i="1" dirty="0"/>
              <a:t>POLARIS, University of Sheffield, Sheffield, United Kingdom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6973D-0560-41F7-A02D-5D535C074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4" y="4335946"/>
            <a:ext cx="1533402" cy="65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9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98A6-55C9-4CE4-AC89-FB406D74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34D62-ECFB-43A4-BC32-7530EECFF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715617"/>
            <a:ext cx="4915799" cy="368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AE1FCB-8DA4-423C-BDF4-9472FA98B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0554"/>
            <a:ext cx="4035157" cy="302636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A105D24-15A7-4221-A4AE-97D21D71424D}"/>
              </a:ext>
            </a:extLst>
          </p:cNvPr>
          <p:cNvSpPr/>
          <p:nvPr/>
        </p:nvSpPr>
        <p:spPr bwMode="auto">
          <a:xfrm>
            <a:off x="3455875" y="2179055"/>
            <a:ext cx="1224137" cy="252028"/>
          </a:xfrm>
          <a:prstGeom prst="rightArrow">
            <a:avLst>
              <a:gd name="adj1" fmla="val 33472"/>
              <a:gd name="adj2" fmla="val 31859"/>
            </a:avLst>
          </a:prstGeom>
          <a:solidFill>
            <a:srgbClr val="FFFF00">
              <a:alpha val="50196"/>
            </a:srgbClr>
          </a:solidFill>
          <a:ln w="9525" cap="flat" cmpd="sng" algn="ctr">
            <a:solidFill>
              <a:srgbClr val="6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 Inspir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5A7CF-3245-4C88-A3DC-699920581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623978"/>
            <a:ext cx="933861" cy="4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7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C7FA8F-17F7-4C14-9065-F38137A32142}"/>
              </a:ext>
            </a:extLst>
          </p:cNvPr>
          <p:cNvSpPr/>
          <p:nvPr/>
        </p:nvSpPr>
        <p:spPr bwMode="auto">
          <a:xfrm>
            <a:off x="0" y="4329587"/>
            <a:ext cx="2051720" cy="807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 Inspir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23FFF-2075-40A2-9E9A-D910BB837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6" y="-6339"/>
            <a:ext cx="3999266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389E7-7E57-4BB4-B050-BE767C76B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0"/>
            <a:ext cx="39992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B9C2-31CB-4F2C-A7B8-E4D27143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ECC89-3AD9-4D29-BE78-1D2D7FABD1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16509"/>
            <a:ext cx="4485139" cy="2196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48201B-E329-4FB8-A280-4A3470D085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27" y="1203259"/>
            <a:ext cx="4284476" cy="3432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F23026-F820-425A-9C31-D1FB9D27A4F8}"/>
              </a:ext>
            </a:extLst>
          </p:cNvPr>
          <p:cNvSpPr txBox="1"/>
          <p:nvPr/>
        </p:nvSpPr>
        <p:spPr>
          <a:xfrm>
            <a:off x="1869883" y="815081"/>
            <a:ext cx="63030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1.5T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00740-C3D1-4579-952E-4CDE8DE5359B}"/>
              </a:ext>
            </a:extLst>
          </p:cNvPr>
          <p:cNvSpPr txBox="1"/>
          <p:nvPr/>
        </p:nvSpPr>
        <p:spPr>
          <a:xfrm>
            <a:off x="6516216" y="818538"/>
            <a:ext cx="44275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03889-AF00-4C39-8F91-E9EC4482D429}"/>
              </a:ext>
            </a:extLst>
          </p:cNvPr>
          <p:cNvSpPr txBox="1"/>
          <p:nvPr/>
        </p:nvSpPr>
        <p:spPr>
          <a:xfrm>
            <a:off x="361917" y="1283399"/>
            <a:ext cx="458780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gas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8DD802-1B3E-4A11-8F9B-B7B29B2DA346}"/>
              </a:ext>
            </a:extLst>
          </p:cNvPr>
          <p:cNvSpPr txBox="1"/>
          <p:nvPr/>
        </p:nvSpPr>
        <p:spPr>
          <a:xfrm>
            <a:off x="359532" y="2423248"/>
            <a:ext cx="625492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tissue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E198F-AF96-498B-A42C-09EB395D17F8}"/>
              </a:ext>
            </a:extLst>
          </p:cNvPr>
          <p:cNvSpPr txBox="1"/>
          <p:nvPr/>
        </p:nvSpPr>
        <p:spPr>
          <a:xfrm>
            <a:off x="359532" y="3570890"/>
            <a:ext cx="61106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blood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71AB73-8F4D-48C4-92E7-D64B3D265C98}"/>
              </a:ext>
            </a:extLst>
          </p:cNvPr>
          <p:cNvSpPr txBox="1"/>
          <p:nvPr/>
        </p:nvSpPr>
        <p:spPr>
          <a:xfrm>
            <a:off x="2267744" y="1283399"/>
            <a:ext cx="1114408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blood/tissue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501AF2-C090-4D18-A0E2-14B584B48B58}"/>
              </a:ext>
            </a:extLst>
          </p:cNvPr>
          <p:cNvSpPr txBox="1"/>
          <p:nvPr/>
        </p:nvSpPr>
        <p:spPr>
          <a:xfrm>
            <a:off x="2267744" y="2423248"/>
            <a:ext cx="94769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blood/gas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E92AA-6347-4014-939E-55909B14CB44}"/>
              </a:ext>
            </a:extLst>
          </p:cNvPr>
          <p:cNvSpPr txBox="1"/>
          <p:nvPr/>
        </p:nvSpPr>
        <p:spPr>
          <a:xfrm>
            <a:off x="2260599" y="3570890"/>
            <a:ext cx="1314784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blood-gas shift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DF9C07-BDD6-432D-B7AD-B23482178C51}"/>
              </a:ext>
            </a:extLst>
          </p:cNvPr>
          <p:cNvSpPr txBox="1"/>
          <p:nvPr/>
        </p:nvSpPr>
        <p:spPr>
          <a:xfrm>
            <a:off x="4754046" y="1199802"/>
            <a:ext cx="458780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gas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493BE2-D509-4D18-BE3A-7E1315E41BE0}"/>
              </a:ext>
            </a:extLst>
          </p:cNvPr>
          <p:cNvSpPr txBox="1"/>
          <p:nvPr/>
        </p:nvSpPr>
        <p:spPr>
          <a:xfrm>
            <a:off x="4755653" y="2314631"/>
            <a:ext cx="625492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tissue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C219EA-EF56-49CA-9CE6-501B0C762F00}"/>
              </a:ext>
            </a:extLst>
          </p:cNvPr>
          <p:cNvSpPr txBox="1"/>
          <p:nvPr/>
        </p:nvSpPr>
        <p:spPr>
          <a:xfrm>
            <a:off x="6891511" y="1222801"/>
            <a:ext cx="61106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blood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F0514E-949B-4D4B-B78C-C374DF2A7625}"/>
              </a:ext>
            </a:extLst>
          </p:cNvPr>
          <p:cNvSpPr txBox="1"/>
          <p:nvPr/>
        </p:nvSpPr>
        <p:spPr>
          <a:xfrm>
            <a:off x="6814569" y="2314631"/>
            <a:ext cx="1114408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blood/tissue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88EAA8-C51A-49C7-9556-697A57C90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623978"/>
            <a:ext cx="933861" cy="4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1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EAC4-0AE3-4D0F-87D5-E212FBD5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Outlook: 129Xe Brain Perfusion</a:t>
            </a:r>
          </a:p>
        </p:txBody>
      </p:sp>
      <p:pic>
        <p:nvPicPr>
          <p:cNvPr id="3" name="fig5.jpg">
            <a:extLst>
              <a:ext uri="{FF2B5EF4-FFF2-40B4-BE49-F238E27FC236}">
                <a16:creationId xmlns:a16="http://schemas.microsoft.com/office/drawing/2014/main" id="{563E0A25-826F-4C0A-8611-4E4158A2A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80" y="951570"/>
            <a:ext cx="6638527" cy="3872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1F061F-4F82-4E32-8D40-A93EDAA88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623978"/>
            <a:ext cx="933861" cy="4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5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756A01-D7AB-4A8D-A9D7-3AA5BFF3A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900000"/>
            <a:ext cx="8459788" cy="277768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High SNR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Similar values as in literature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Full spectral information </a:t>
            </a:r>
            <a:r>
              <a:rPr lang="en-GB" sz="2800" dirty="0">
                <a:sym typeface="Wingdings" panose="05000000000000000000" pitchFamily="2" charset="2"/>
              </a:rPr>
              <a:t> robustness + confidence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ym typeface="Wingdings" panose="05000000000000000000" pitchFamily="2" charset="2"/>
              </a:rPr>
              <a:t>RF pulse robust against mis-setting f</a:t>
            </a:r>
            <a:r>
              <a:rPr lang="en-GB" sz="2800" baseline="-25000" dirty="0">
                <a:sym typeface="Wingdings" panose="05000000000000000000" pitchFamily="2" charset="2"/>
              </a:rPr>
              <a:t>0</a:t>
            </a:r>
            <a:r>
              <a:rPr lang="en-GB" sz="2800" dirty="0">
                <a:sym typeface="Wingdings" panose="05000000000000000000" pitchFamily="2" charset="2"/>
              </a:rPr>
              <a:t> by 200Hz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ym typeface="Wingdings" panose="05000000000000000000" pitchFamily="2" charset="2"/>
              </a:rPr>
              <a:t>Possibly use non-enriched xenon gas (cheaper)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ym typeface="Wingdings" panose="05000000000000000000" pitchFamily="2" charset="2"/>
              </a:rPr>
              <a:t>Reconstruction on scanner  exporting </a:t>
            </a:r>
            <a:r>
              <a:rPr lang="en-GB" sz="2800" dirty="0" err="1">
                <a:sym typeface="Wingdings" panose="05000000000000000000" pitchFamily="2" charset="2"/>
              </a:rPr>
              <a:t>dicom’s</a:t>
            </a:r>
            <a:endParaRPr lang="en-GB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7EC1AB-4E77-4BDC-AA71-AA66C1D6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and 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CEB40-169F-45F4-A2E3-D46C201DD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623978"/>
            <a:ext cx="933861" cy="4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6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A7BB53-B6CA-4698-8127-0AD9845D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"/>
          <a:stretch/>
        </p:blipFill>
        <p:spPr>
          <a:xfrm>
            <a:off x="7416316" y="3541323"/>
            <a:ext cx="1603547" cy="148272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AB68E-8172-4541-91AB-3AA403413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860814"/>
            <a:ext cx="8459788" cy="2816156"/>
          </a:xfrm>
        </p:spPr>
        <p:txBody>
          <a:bodyPr/>
          <a:lstStyle/>
          <a:p>
            <a:pPr marL="358775" indent="-358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Hyperpolarised </a:t>
            </a:r>
            <a:r>
              <a:rPr lang="en-GB" sz="2400" baseline="30000" dirty="0"/>
              <a:t>129</a:t>
            </a:r>
            <a:r>
              <a:rPr lang="en-GB" sz="2400" dirty="0"/>
              <a:t>Xe: only method to detect lung function spatially resolved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Applications: chronic obstructive pulmonary disease (COPD), asthma and idiopathic pulmonary fibrosis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Long COVID-19: ~10-20% of infected people (pre-omicron) exhibit longer-term damages of lungs, kidneys, heart and brain</a:t>
            </a:r>
          </a:p>
          <a:p>
            <a:pPr marL="358775" indent="-358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err="1"/>
              <a:t>Polarean</a:t>
            </a:r>
            <a:r>
              <a:rPr lang="en-GB" sz="2400" dirty="0"/>
              <a:t> finished Phase 3 clinical trial (lung resection)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45282E-D556-41D7-B29D-8BC7A9EF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64859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627FA1-D128-404B-987B-22215ABBF789}"/>
              </a:ext>
            </a:extLst>
          </p:cNvPr>
          <p:cNvSpPr/>
          <p:nvPr/>
        </p:nvSpPr>
        <p:spPr bwMode="auto">
          <a:xfrm>
            <a:off x="7776356" y="4443958"/>
            <a:ext cx="1404156" cy="6995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 Inspir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2928D6-2670-4657-863F-52F06498D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78" y="844406"/>
            <a:ext cx="5055053" cy="284346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45282E-D556-41D7-B29D-8BC7A9EF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3AB68E-8172-4541-91AB-3AA403413FB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40908" y="845820"/>
                <a:ext cx="4179064" cy="2616101"/>
              </a:xfrm>
            </p:spPr>
            <p:txBody>
              <a:bodyPr wrap="square">
                <a:spAutoFit/>
              </a:bodyPr>
              <a:lstStyle/>
              <a:p>
                <a:pPr marL="268288" indent="-268288">
                  <a:spcBef>
                    <a:spcPts val="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bg1"/>
                    </a:solidFill>
                  </a:rPr>
                  <a:t>Xenon-129: spin-½, </a:t>
                </a:r>
                <a:br>
                  <a:rPr lang="en-GB" sz="2000" dirty="0">
                    <a:solidFill>
                      <a:schemeClr val="bg1"/>
                    </a:solidFill>
                  </a:rPr>
                </a:br>
                <a:r>
                  <a:rPr lang="en-GB" sz="2000" dirty="0">
                    <a:solidFill>
                      <a:schemeClr val="bg1"/>
                    </a:solidFill>
                  </a:rPr>
                  <a:t>natural abundance=26.4%, </a:t>
                </a:r>
                <a:br>
                  <a:rPr lang="en-GB" sz="2000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129</m:t>
                        </m:r>
                        <m: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𝑋𝑒</m:t>
                        </m:r>
                      </m:sub>
                    </m:sSub>
                    <m:r>
                      <a:rPr lang="de-DE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type m:val="skw"/>
                        <m:ctrlP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bg1"/>
                    </a:solidFill>
                  </a:rPr>
                  <a:t>  =-35.3MHz @3T</a:t>
                </a:r>
              </a:p>
              <a:p>
                <a:pPr marL="268288" indent="-268288">
                  <a:spcBef>
                    <a:spcPts val="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bg1"/>
                    </a:solidFill>
                  </a:rPr>
                  <a:t>Hyperpolarisation of </a:t>
                </a:r>
                <a:r>
                  <a:rPr lang="en-GB" sz="2000" baseline="30000" dirty="0">
                    <a:solidFill>
                      <a:schemeClr val="bg1"/>
                    </a:solidFill>
                  </a:rPr>
                  <a:t>129</a:t>
                </a:r>
                <a:r>
                  <a:rPr lang="en-GB" sz="2000" dirty="0">
                    <a:solidFill>
                      <a:schemeClr val="bg1"/>
                    </a:solidFill>
                  </a:rPr>
                  <a:t>Xe gas via Spin-Exchange Optical Pumping (SEOP)</a:t>
                </a:r>
              </a:p>
              <a:p>
                <a:pPr marL="268288" indent="-268288">
                  <a:spcBef>
                    <a:spcPts val="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bg1"/>
                    </a:solidFill>
                  </a:rPr>
                  <a:t>Transport/temporary storage in </a:t>
                </a:r>
                <a:r>
                  <a:rPr lang="en-GB" sz="2000" dirty="0" err="1">
                    <a:solidFill>
                      <a:schemeClr val="bg1"/>
                    </a:solidFill>
                  </a:rPr>
                  <a:t>Tedlar</a:t>
                </a:r>
                <a:r>
                  <a:rPr lang="en-GB" sz="2000" dirty="0">
                    <a:solidFill>
                      <a:schemeClr val="bg1"/>
                    </a:solidFill>
                  </a:rPr>
                  <a:t> bags (T</a:t>
                </a:r>
                <a:r>
                  <a:rPr lang="en-GB" sz="2000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en-GB" sz="2000" dirty="0">
                    <a:solidFill>
                      <a:schemeClr val="bg1"/>
                    </a:solidFill>
                  </a:rPr>
                  <a:t>=minutes-hours)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3AB68E-8172-4541-91AB-3AA403413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0908" y="845820"/>
                <a:ext cx="4179064" cy="2616101"/>
              </a:xfrm>
              <a:blipFill>
                <a:blip r:embed="rId3"/>
                <a:stretch>
                  <a:fillRect l="-3499" t="-3263" b="-4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E1CBC38-05B5-4052-A813-DBAE0A3F4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623978"/>
            <a:ext cx="933861" cy="4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2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45282E-D556-41D7-B29D-8BC7A9EF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BEE839-D2B8-412C-BD66-2A48980FCD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F0E0C"/>
              </a:clrFrom>
              <a:clrTo>
                <a:srgbClr val="0F0E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9125"/>
            <a:ext cx="7020780" cy="4177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7170CA-1B0B-4519-8943-4722770DFAC5}"/>
              </a:ext>
            </a:extLst>
          </p:cNvPr>
          <p:cNvSpPr txBox="1"/>
          <p:nvPr/>
        </p:nvSpPr>
        <p:spPr>
          <a:xfrm>
            <a:off x="3982220" y="4829617"/>
            <a:ext cx="5146344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Source:  </a:t>
            </a:r>
            <a:r>
              <a:rPr lang="en-GB" sz="1200" dirty="0" err="1">
                <a:solidFill>
                  <a:schemeClr val="bg1"/>
                </a:solidFill>
              </a:rPr>
              <a:t>Muggler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Altes</a:t>
            </a:r>
            <a:r>
              <a:rPr lang="en-GB" sz="1200" dirty="0">
                <a:solidFill>
                  <a:schemeClr val="bg1"/>
                </a:solidFill>
              </a:rPr>
              <a:t>; review, JMRI 2013; https://doi.org/10.1002/jmri.23844</a:t>
            </a:r>
          </a:p>
        </p:txBody>
      </p:sp>
    </p:spTree>
    <p:extLst>
      <p:ext uri="{BB962C8B-B14F-4D97-AF65-F5344CB8AC3E}">
        <p14:creationId xmlns:p14="http://schemas.microsoft.com/office/powerpoint/2010/main" val="293132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071E16-C645-4B39-82C9-B640AB4A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802035"/>
            <a:ext cx="8459788" cy="3816429"/>
          </a:xfrm>
        </p:spPr>
        <p:txBody>
          <a:bodyPr/>
          <a:lstStyle/>
          <a:p>
            <a:r>
              <a:rPr lang="en-GB" sz="1800" b="1" dirty="0"/>
              <a:t>Boundary conditions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1600" dirty="0"/>
              <a:t>T2*≈1ms (3T) or 2ms (1.5T) in red blood cells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1600" dirty="0"/>
              <a:t>Breath-hold &lt; 15s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1600" dirty="0"/>
              <a:t>1-2% signal level of gas phase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1600" dirty="0"/>
              <a:t>Fast uptake (</a:t>
            </a:r>
            <a:r>
              <a:rPr lang="en-GB" sz="1600" dirty="0" err="1"/>
              <a:t>ms</a:t>
            </a:r>
            <a:r>
              <a:rPr lang="en-GB" sz="1600" dirty="0"/>
              <a:t>)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1600" dirty="0"/>
              <a:t>Chemical shifts: lung gas=1ppm, RBC=218ppm, tissue=198ppm</a:t>
            </a:r>
            <a:endParaRPr lang="en-GB" sz="1800" dirty="0"/>
          </a:p>
          <a:p>
            <a:pPr marL="0" indent="0"/>
            <a:r>
              <a:rPr lang="en-GB" sz="1800" b="1" dirty="0"/>
              <a:t>Published approaches of mapping gas uptake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US" sz="1600" dirty="0"/>
              <a:t>3D radial 1-point Dixon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US" sz="1600" dirty="0"/>
              <a:t>2D spiral CSI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US" sz="1600" dirty="0"/>
              <a:t>3D radial spectroscopic imaging</a:t>
            </a:r>
          </a:p>
          <a:p>
            <a:pPr marL="0" indent="0"/>
            <a:r>
              <a:rPr lang="en-US" sz="1800" b="1" dirty="0"/>
              <a:t>Goal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Explore 3D density-weighted MRSI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Compare to 3D radial SI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89089-4762-4295-8B49-1D3FD7A5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6EEC3-35F4-4980-AE73-120933578984}"/>
              </a:ext>
            </a:extLst>
          </p:cNvPr>
          <p:cNvSpPr txBox="1"/>
          <p:nvPr/>
        </p:nvSpPr>
        <p:spPr>
          <a:xfrm>
            <a:off x="5364088" y="3507854"/>
            <a:ext cx="3672408" cy="152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sz="800" dirty="0"/>
              <a:t>Kaushik SS, Robertson SH, Freeman MS, He M, Kelly KT, </a:t>
            </a:r>
            <a:r>
              <a:rPr lang="en-GB" sz="800" dirty="0" err="1"/>
              <a:t>Roos</a:t>
            </a:r>
            <a:r>
              <a:rPr lang="en-GB" sz="800" dirty="0"/>
              <a:t> JE, Rackley CR, Foster WM, McAdams HP, Driehuys B. Single-breath clinical imaging of hyperpolarized (129)Xe in the airspaces, barrier, and red blood cells using an interleaved 3D radial 1-point Dixon acquisition. </a:t>
            </a:r>
            <a:r>
              <a:rPr lang="en-GB" sz="800" dirty="0" err="1"/>
              <a:t>Magn</a:t>
            </a:r>
            <a:r>
              <a:rPr lang="en-GB" sz="800" dirty="0"/>
              <a:t> </a:t>
            </a:r>
            <a:r>
              <a:rPr lang="en-GB" sz="800" dirty="0" err="1"/>
              <a:t>Reson</a:t>
            </a:r>
            <a:r>
              <a:rPr lang="en-GB" sz="800" dirty="0"/>
              <a:t> Med 2016;75(4):1434-1443.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sz="800" dirty="0"/>
              <a:t>Doganay O, Chen M, Matin T, </a:t>
            </a:r>
            <a:r>
              <a:rPr lang="en-GB" sz="800" dirty="0" err="1"/>
              <a:t>Rigolli</a:t>
            </a:r>
            <a:r>
              <a:rPr lang="en-GB" sz="800" dirty="0"/>
              <a:t> M, Phillips JA, McIntyre A, Gleeson FV. Magnetic resonance imaging of the time course of hyperpolarized (129)Xe gas exchange in the human lungs and heart. Eur </a:t>
            </a:r>
            <a:r>
              <a:rPr lang="en-GB" sz="800" dirty="0" err="1"/>
              <a:t>Radiol</a:t>
            </a:r>
            <a:r>
              <a:rPr lang="en-GB" sz="800" dirty="0"/>
              <a:t> 2019;29(5):2283-2292.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GB" sz="800" dirty="0"/>
              <a:t>Collier GJ, Eaden JA, Hughes PJC, Bianchi SM, Stewart NJ, </a:t>
            </a:r>
            <a:r>
              <a:rPr lang="en-GB" sz="800" dirty="0" err="1"/>
              <a:t>Weatherley</a:t>
            </a:r>
            <a:r>
              <a:rPr lang="en-GB" sz="800" dirty="0"/>
              <a:t> ND, Norquay G, Schulte RF, Wild JM. Dissolved (129) Xe lung MRI with four-echo 3D radial spectroscopic imaging: Quantification of regional gas transfer in idiopathic pulmonary fibrosis. </a:t>
            </a:r>
            <a:r>
              <a:rPr lang="en-GB" sz="800" dirty="0" err="1"/>
              <a:t>Magn</a:t>
            </a:r>
            <a:r>
              <a:rPr lang="en-GB" sz="800" dirty="0"/>
              <a:t> </a:t>
            </a:r>
            <a:r>
              <a:rPr lang="en-GB" sz="800" dirty="0" err="1"/>
              <a:t>Reson</a:t>
            </a:r>
            <a:r>
              <a:rPr lang="en-GB" sz="800" dirty="0"/>
              <a:t> Med 2021;85(5):2622-2633.</a:t>
            </a:r>
          </a:p>
        </p:txBody>
      </p:sp>
    </p:spTree>
    <p:extLst>
      <p:ext uri="{BB962C8B-B14F-4D97-AF65-F5344CB8AC3E}">
        <p14:creationId xmlns:p14="http://schemas.microsoft.com/office/powerpoint/2010/main" val="49662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836207-0388-4015-8D91-91E3F3333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00253"/>
            <a:ext cx="5209465" cy="39013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8508D-3C18-49AF-BD0B-643EDB8B6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900000"/>
            <a:ext cx="3527912" cy="1962076"/>
          </a:xfrm>
        </p:spPr>
        <p:txBody>
          <a:bodyPr/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000" dirty="0"/>
              <a:t>Excite gas phase with 1% of dissolved phase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000" dirty="0"/>
              <a:t>Partially self-refocused for reduced TE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000" dirty="0"/>
              <a:t>Direct linear-LSQ design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000" dirty="0"/>
              <a:t>For 3T (0.6ms) and 1.5T (1.2ms)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C3E80-4DCE-4F73-A5D4-FB432FFF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Methods: Frequency-Tailored Excitation</a:t>
            </a:r>
          </a:p>
        </p:txBody>
      </p:sp>
    </p:spTree>
    <p:extLst>
      <p:ext uri="{BB962C8B-B14F-4D97-AF65-F5344CB8AC3E}">
        <p14:creationId xmlns:p14="http://schemas.microsoft.com/office/powerpoint/2010/main" val="202088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E2E9BE-E331-4DE4-A72A-8E987F271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" y="706298"/>
            <a:ext cx="4928546" cy="277230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73CCBF-ACFC-483B-924A-9E006081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Methods: Density-Weighted MRSI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71385-C00C-4B30-949C-57FD237231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17" y="929532"/>
            <a:ext cx="4001350" cy="2916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52CD14-8619-4DD9-9DA7-E3CD73C5D531}"/>
              </a:ext>
            </a:extLst>
          </p:cNvPr>
          <p:cNvSpPr txBox="1"/>
          <p:nvPr/>
        </p:nvSpPr>
        <p:spPr>
          <a:xfrm>
            <a:off x="143509" y="3628200"/>
            <a:ext cx="4500500" cy="881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1800" dirty="0"/>
              <a:t>Impose apodisation during acquisition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1800" dirty="0"/>
              <a:t>Improved PSF &amp; SNR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GB" sz="1800" dirty="0"/>
              <a:t>Peak integration </a:t>
            </a:r>
            <a:r>
              <a:rPr lang="en-GB" sz="1800" dirty="0">
                <a:sym typeface="Wingdings" panose="05000000000000000000" pitchFamily="2" charset="2"/>
              </a:rPr>
              <a:t> metabolite maps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1CF7B-2C3C-4F2D-9F57-AA82756BF7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623978"/>
            <a:ext cx="933861" cy="4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0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D6DA41-BAEC-4E5D-A3D1-7B4801919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900000"/>
            <a:ext cx="4464016" cy="3424014"/>
          </a:xfrm>
        </p:spPr>
        <p:txBody>
          <a:bodyPr/>
          <a:lstStyle/>
          <a:p>
            <a:pPr marL="0" indent="0"/>
            <a:r>
              <a:rPr lang="en-GB" sz="2000" dirty="0"/>
              <a:t>Density-weighted MRSI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000" dirty="0"/>
              <a:t>Spectral apodisation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000" dirty="0"/>
              <a:t>Zero-filling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000" dirty="0"/>
              <a:t>Slow FT or gridding &amp; FFT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000" dirty="0"/>
              <a:t>Spectral FFT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000" dirty="0"/>
              <a:t>Peak integration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000" dirty="0"/>
              <a:t>Corrections for flip angles, T2*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000" dirty="0"/>
              <a:t>Mask calculation (threshold)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2000" dirty="0"/>
              <a:t>Maps + (masked) ratio maps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92BA6-3ED4-4F57-9E11-0CA246A4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80000"/>
            <a:ext cx="8640000" cy="526298"/>
          </a:xfrm>
        </p:spPr>
        <p:txBody>
          <a:bodyPr/>
          <a:lstStyle/>
          <a:p>
            <a:r>
              <a:rPr lang="en-GB" dirty="0"/>
              <a:t>Methods: Reconstruction &amp; Quantification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B4D03D-048D-4CA6-BE40-6164D70BA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623978"/>
            <a:ext cx="933861" cy="4013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698582-561C-466D-9A54-31CFA4E26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8" y="765785"/>
            <a:ext cx="5040052" cy="378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1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F12253-B2D8-4233-AFF1-92C178C88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788973"/>
            <a:ext cx="8459788" cy="3447098"/>
          </a:xfrm>
        </p:spPr>
        <p:txBody>
          <a:bodyPr/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000" dirty="0"/>
              <a:t>Home-built SEOP polariser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000" dirty="0"/>
              <a:t>MR450w (1.5T) and PET-MR (3T) with MNS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000" dirty="0"/>
              <a:t>129Xe vest coil (CMRS, MKE)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000" dirty="0"/>
              <a:t>2 healthy volunteers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000" dirty="0"/>
              <a:t>Comparison: 2 breath-holds; TR=8ms, flip angle=10° &amp; 0.1°</a:t>
            </a:r>
          </a:p>
          <a:p>
            <a:pPr marL="534988" lvl="1" indent="-268288">
              <a:buFont typeface="+mj-lt"/>
              <a:buAutoNum type="arabicParenR"/>
            </a:pPr>
            <a:r>
              <a:rPr lang="en-GB" sz="1600" b="1" dirty="0"/>
              <a:t>3D DW-MRSI: </a:t>
            </a:r>
            <a:r>
              <a:rPr lang="en-GB" sz="1600" dirty="0"/>
              <a:t>14×14×7, FOV=30×30×15cm</a:t>
            </a:r>
            <a:r>
              <a:rPr lang="en-GB" sz="1600" baseline="30000" dirty="0"/>
              <a:t>3</a:t>
            </a:r>
            <a:r>
              <a:rPr lang="en-GB" sz="1600" dirty="0"/>
              <a:t>, voxel size=(2.1cm)</a:t>
            </a:r>
            <a:r>
              <a:rPr lang="en-GB" sz="1600" baseline="30000" dirty="0"/>
              <a:t>3</a:t>
            </a:r>
            <a:r>
              <a:rPr lang="en-GB" sz="1600" dirty="0"/>
              <a:t>, 1799 phase encodes, 88 spectral points, BW=20kHz, TR=8ms </a:t>
            </a:r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en-GB" sz="1600" dirty="0" err="1"/>
              <a:t>acq</a:t>
            </a:r>
            <a:r>
              <a:rPr lang="en-GB" sz="1600" dirty="0"/>
              <a:t>. Time = 14.4s </a:t>
            </a:r>
          </a:p>
          <a:p>
            <a:pPr marL="534988" lvl="1" indent="-268288">
              <a:buFont typeface="+mj-lt"/>
              <a:buAutoNum type="arabicParenR"/>
            </a:pPr>
            <a:r>
              <a:rPr lang="en-GB" sz="1600" b="1" dirty="0"/>
              <a:t>3D </a:t>
            </a:r>
            <a:r>
              <a:rPr lang="en-GB" sz="1600" b="1"/>
              <a:t>radial EPSI</a:t>
            </a:r>
            <a:r>
              <a:rPr lang="en-GB" sz="1600" b="1" dirty="0"/>
              <a:t>: </a:t>
            </a:r>
            <a:r>
              <a:rPr lang="en-GB" sz="1600" dirty="0"/>
              <a:t>voxel size=(2cm)</a:t>
            </a:r>
            <a:r>
              <a:rPr lang="en-GB" sz="1600" baseline="30000" dirty="0"/>
              <a:t>3</a:t>
            </a:r>
            <a:r>
              <a:rPr lang="en-GB" sz="1600" dirty="0"/>
              <a:t>, FOV=(40cm)</a:t>
            </a:r>
            <a:r>
              <a:rPr lang="en-GB" sz="1600" baseline="30000" dirty="0"/>
              <a:t>3</a:t>
            </a:r>
            <a:r>
              <a:rPr lang="en-GB" sz="1600" dirty="0"/>
              <a:t>, BW=31.25kHz, 1728 radial projections, 4TEs per projection with </a:t>
            </a:r>
            <a:r>
              <a:rPr lang="en-GB" sz="1600" dirty="0">
                <a:sym typeface="Symbol" panose="05050102010706020507" pitchFamily="18" charset="2"/>
              </a:rPr>
              <a:t></a:t>
            </a:r>
            <a:r>
              <a:rPr lang="en-GB" sz="1600" dirty="0"/>
              <a:t>TE=0.704ms</a:t>
            </a:r>
          </a:p>
          <a:p>
            <a:pPr marL="268288" lvl="0" indent="-268288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364993"/>
                </a:solidFill>
              </a:rPr>
              <a:t>Fidall</a:t>
            </a:r>
            <a:r>
              <a:rPr lang="en-GB" sz="2000" dirty="0">
                <a:solidFill>
                  <a:srgbClr val="364993"/>
                </a:solidFill>
              </a:rPr>
              <a:t> PSD, </a:t>
            </a:r>
            <a:r>
              <a:rPr lang="en-GB" sz="2000" dirty="0" err="1">
                <a:solidFill>
                  <a:srgbClr val="364993"/>
                </a:solidFill>
              </a:rPr>
              <a:t>Matlab</a:t>
            </a:r>
            <a:r>
              <a:rPr lang="en-GB" sz="2000" dirty="0">
                <a:solidFill>
                  <a:srgbClr val="364993"/>
                </a:solidFill>
              </a:rPr>
              <a:t> reconstruction</a:t>
            </a:r>
          </a:p>
          <a:p>
            <a:pPr marL="268288" lvl="0" indent="-268288">
              <a:buFont typeface="Arial" panose="020B0604020202020204" pitchFamily="34" charset="0"/>
              <a:buChar char="•"/>
            </a:pPr>
            <a:r>
              <a:rPr lang="en-GB" sz="2000" dirty="0"/>
              <a:t>1L of enriched 129Xe gas polarised to ~30%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CB28F1-DC78-4B8D-AAC0-D3F6DB1A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B7E0D-4323-4A9A-A65F-978BDC116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623978"/>
            <a:ext cx="933861" cy="4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45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" val="Boston"/>
</p:tagLst>
</file>

<file path=ppt/theme/theme1.xml><?xml version="1.0" encoding="utf-8"?>
<a:theme xmlns:a="http://schemas.openxmlformats.org/drawingml/2006/main" name="1_GE_PowerPoint_Template">
  <a:themeElements>
    <a:clrScheme name="GE_PowerPoint_Template 1">
      <a:dk1>
        <a:srgbClr val="4157AD"/>
      </a:dk1>
      <a:lt1>
        <a:srgbClr val="FFFFFF"/>
      </a:lt1>
      <a:dk2>
        <a:srgbClr val="7C9DFD"/>
      </a:dk2>
      <a:lt2>
        <a:srgbClr val="808080"/>
      </a:lt2>
      <a:accent1>
        <a:srgbClr val="4157AD"/>
      </a:accent1>
      <a:accent2>
        <a:srgbClr val="B9CAFD"/>
      </a:accent2>
      <a:accent3>
        <a:srgbClr val="FFFFFF"/>
      </a:accent3>
      <a:accent4>
        <a:srgbClr val="364993"/>
      </a:accent4>
      <a:accent5>
        <a:srgbClr val="B0B4D3"/>
      </a:accent5>
      <a:accent6>
        <a:srgbClr val="A7B7E5"/>
      </a:accent6>
      <a:hlink>
        <a:srgbClr val="14187A"/>
      </a:hlink>
      <a:folHlink>
        <a:srgbClr val="7C9EFE"/>
      </a:folHlink>
    </a:clrScheme>
    <a:fontScheme name="GE_PowerPoint_Template">
      <a:majorFont>
        <a:latin typeface="GE Inspira"/>
        <a:ea typeface=""/>
        <a:cs typeface=""/>
      </a:majorFont>
      <a:minorFont>
        <a:latin typeface="GE Inspi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" pitchFamily="34" charset="0"/>
          </a:defRPr>
        </a:defPPr>
      </a:lstStyle>
    </a:lnDef>
  </a:objectDefaults>
  <a:extraClrSchemeLst>
    <a:extraClrScheme>
      <a:clrScheme name="GE_PowerPoint_Template 1">
        <a:dk1>
          <a:srgbClr val="4157AD"/>
        </a:dk1>
        <a:lt1>
          <a:srgbClr val="FFFFFF"/>
        </a:lt1>
        <a:dk2>
          <a:srgbClr val="7C9DFD"/>
        </a:dk2>
        <a:lt2>
          <a:srgbClr val="808080"/>
        </a:lt2>
        <a:accent1>
          <a:srgbClr val="4157AD"/>
        </a:accent1>
        <a:accent2>
          <a:srgbClr val="B9CAFD"/>
        </a:accent2>
        <a:accent3>
          <a:srgbClr val="FFFFFF"/>
        </a:accent3>
        <a:accent4>
          <a:srgbClr val="364993"/>
        </a:accent4>
        <a:accent5>
          <a:srgbClr val="B0B4D3"/>
        </a:accent5>
        <a:accent6>
          <a:srgbClr val="A7B7E5"/>
        </a:accent6>
        <a:hlink>
          <a:srgbClr val="14187A"/>
        </a:hlink>
        <a:folHlink>
          <a:srgbClr val="7C9EF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704</Words>
  <Application>Microsoft Office PowerPoint</Application>
  <PresentationFormat>On-screen Show (16:9)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 Math</vt:lpstr>
      <vt:lpstr>GE Inspira</vt:lpstr>
      <vt:lpstr>1_GE_PowerPoint_Template</vt:lpstr>
      <vt:lpstr>PowerPoint Presentation</vt:lpstr>
      <vt:lpstr>Motivation</vt:lpstr>
      <vt:lpstr>Introduction</vt:lpstr>
      <vt:lpstr>Introduction</vt:lpstr>
      <vt:lpstr>Introduction</vt:lpstr>
      <vt:lpstr>Methods: Frequency-Tailored Excitation</vt:lpstr>
      <vt:lpstr>Methods: Density-Weighted MRSI</vt:lpstr>
      <vt:lpstr>Methods: Reconstruction &amp; Quantification</vt:lpstr>
      <vt:lpstr>Experimental</vt:lpstr>
      <vt:lpstr>Results</vt:lpstr>
      <vt:lpstr>PowerPoint Presentation</vt:lpstr>
      <vt:lpstr>Results</vt:lpstr>
      <vt:lpstr>Outlook: 129Xe Brain Perfusion</vt:lpstr>
      <vt:lpstr>Discussion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Munich Vision</dc:subject>
  <dc:creator>RFS</dc:creator>
  <cp:lastModifiedBy>Schulte, Rolf (GE Healthcare)</cp:lastModifiedBy>
  <cp:revision>2180</cp:revision>
  <dcterms:created xsi:type="dcterms:W3CDTF">1601-01-01T00:00:00Z</dcterms:created>
  <dcterms:modified xsi:type="dcterms:W3CDTF">2022-05-29T10:45:47Z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1301787</vt:lpwstr>
  </property>
  <property fmtid="{D5CDD505-2E9C-101B-9397-08002B2CF9AE}" pid="3" name="NXPowerLiteSettings">
    <vt:lpwstr>E700052003A000</vt:lpwstr>
  </property>
  <property fmtid="{D5CDD505-2E9C-101B-9397-08002B2CF9AE}" pid="4" name="NXPowerLiteVersion">
    <vt:lpwstr>D9.1.2</vt:lpwstr>
  </property>
  <property fmtid="{D5CDD505-2E9C-101B-9397-08002B2CF9AE}" pid="5" name="NXTAG2">
    <vt:lpwstr>0008006023000000000001023720</vt:lpwstr>
  </property>
</Properties>
</file>