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19"/>
  </p:notesMasterIdLst>
  <p:handoutMasterIdLst>
    <p:handoutMasterId r:id="rId20"/>
  </p:handoutMasterIdLst>
  <p:sldIdLst>
    <p:sldId id="315" r:id="rId2"/>
    <p:sldId id="300" r:id="rId3"/>
    <p:sldId id="341" r:id="rId4"/>
    <p:sldId id="324" r:id="rId5"/>
    <p:sldId id="331" r:id="rId6"/>
    <p:sldId id="353" r:id="rId7"/>
    <p:sldId id="322" r:id="rId8"/>
    <p:sldId id="349" r:id="rId9"/>
    <p:sldId id="350" r:id="rId10"/>
    <p:sldId id="351" r:id="rId11"/>
    <p:sldId id="352" r:id="rId12"/>
    <p:sldId id="336" r:id="rId13"/>
    <p:sldId id="354" r:id="rId14"/>
    <p:sldId id="364" r:id="rId15"/>
    <p:sldId id="363" r:id="rId16"/>
    <p:sldId id="335" r:id="rId17"/>
    <p:sldId id="348" r:id="rId18"/>
  </p:sldIdLst>
  <p:sldSz cx="12169775" cy="6858000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" id="{95C52D09-2DEB-4F98-8362-E7FC37D1B415}">
          <p14:sldIdLst>
            <p14:sldId id="315"/>
          </p14:sldIdLst>
        </p14:section>
        <p14:section name="Chapter title" id="{42CE5625-B973-4D71-8259-0ACE94D76670}">
          <p14:sldIdLst>
            <p14:sldId id="300"/>
          </p14:sldIdLst>
        </p14:section>
        <p14:section name="Content" id="{F3504D70-21CE-437B-B57A-D947E69E63DC}">
          <p14:sldIdLst>
            <p14:sldId id="341"/>
            <p14:sldId id="324"/>
            <p14:sldId id="331"/>
            <p14:sldId id="353"/>
            <p14:sldId id="322"/>
            <p14:sldId id="349"/>
            <p14:sldId id="350"/>
            <p14:sldId id="351"/>
            <p14:sldId id="352"/>
            <p14:sldId id="336"/>
            <p14:sldId id="354"/>
            <p14:sldId id="364"/>
            <p14:sldId id="363"/>
            <p14:sldId id="335"/>
            <p14:sldId id="348"/>
          </p14:sldIdLst>
        </p14:section>
        <p14:section name="Appendix" id="{B8F4B0F8-4F5C-4B99-819C-70AB7AE7D1D0}">
          <p14:sldIdLst/>
        </p14:section>
      </p14:sectionLst>
    </p:ext>
    <p:ext uri="{EFAFB233-063F-42B5-8137-9DF3F51BA10A}">
      <p15:sldGuideLst xmlns:p15="http://schemas.microsoft.com/office/powerpoint/2012/main">
        <p15:guide id="1" pos="340" userDrawn="1">
          <p15:clr>
            <a:srgbClr val="A4A3A4"/>
          </p15:clr>
        </p15:guide>
        <p15:guide id="2" pos="930" userDrawn="1">
          <p15:clr>
            <a:srgbClr val="A4A3A4"/>
          </p15:clr>
        </p15:guide>
        <p15:guide id="3" pos="819" userDrawn="1">
          <p15:clr>
            <a:srgbClr val="A4A3A4"/>
          </p15:clr>
        </p15:guide>
        <p15:guide id="4" pos="1410" userDrawn="1">
          <p15:clr>
            <a:srgbClr val="A4A3A4"/>
          </p15:clr>
        </p15:guide>
        <p15:guide id="5" pos="1524" userDrawn="1">
          <p15:clr>
            <a:srgbClr val="A4A3A4"/>
          </p15:clr>
        </p15:guide>
        <p15:guide id="6" pos="2003" userDrawn="1">
          <p15:clr>
            <a:srgbClr val="A4A3A4"/>
          </p15:clr>
        </p15:guide>
        <p15:guide id="7" pos="2117" userDrawn="1">
          <p15:clr>
            <a:srgbClr val="A4A3A4"/>
          </p15:clr>
        </p15:guide>
        <p15:guide id="8" pos="2592" userDrawn="1">
          <p15:clr>
            <a:srgbClr val="A4A3A4"/>
          </p15:clr>
        </p15:guide>
        <p15:guide id="9" pos="2705" userDrawn="1">
          <p15:clr>
            <a:srgbClr val="A4A3A4"/>
          </p15:clr>
        </p15:guide>
        <p15:guide id="10" pos="3185" userDrawn="1">
          <p15:clr>
            <a:srgbClr val="A4A3A4"/>
          </p15:clr>
        </p15:guide>
        <p15:guide id="11" pos="3299" userDrawn="1">
          <p15:clr>
            <a:srgbClr val="A4A3A4"/>
          </p15:clr>
        </p15:guide>
        <p15:guide id="12" pos="3776" userDrawn="1">
          <p15:clr>
            <a:srgbClr val="A4A3A4"/>
          </p15:clr>
        </p15:guide>
        <p15:guide id="13" pos="3890" userDrawn="1">
          <p15:clr>
            <a:srgbClr val="A4A3A4"/>
          </p15:clr>
        </p15:guide>
        <p15:guide id="14" pos="4368" userDrawn="1">
          <p15:clr>
            <a:srgbClr val="A4A3A4"/>
          </p15:clr>
        </p15:guide>
        <p15:guide id="15" pos="4482" userDrawn="1">
          <p15:clr>
            <a:srgbClr val="A4A3A4"/>
          </p15:clr>
        </p15:guide>
        <p15:guide id="16" pos="4959" userDrawn="1">
          <p15:clr>
            <a:srgbClr val="A4A3A4"/>
          </p15:clr>
        </p15:guide>
        <p15:guide id="17" pos="5075" userDrawn="1">
          <p15:clr>
            <a:srgbClr val="A4A3A4"/>
          </p15:clr>
        </p15:guide>
        <p15:guide id="18" pos="5552" userDrawn="1">
          <p15:clr>
            <a:srgbClr val="A4A3A4"/>
          </p15:clr>
        </p15:guide>
        <p15:guide id="19" pos="5666" userDrawn="1">
          <p15:clr>
            <a:srgbClr val="A4A3A4"/>
          </p15:clr>
        </p15:guide>
        <p15:guide id="20" pos="6143" userDrawn="1">
          <p15:clr>
            <a:srgbClr val="A4A3A4"/>
          </p15:clr>
        </p15:guide>
        <p15:guide id="21" pos="6254" userDrawn="1">
          <p15:clr>
            <a:srgbClr val="A4A3A4"/>
          </p15:clr>
        </p15:guide>
        <p15:guide id="22" pos="6734" userDrawn="1">
          <p15:clr>
            <a:srgbClr val="A4A3A4"/>
          </p15:clr>
        </p15:guide>
        <p15:guide id="23" pos="6846" userDrawn="1">
          <p15:clr>
            <a:srgbClr val="A4A3A4"/>
          </p15:clr>
        </p15:guide>
        <p15:guide id="24" pos="7325" userDrawn="1">
          <p15:clr>
            <a:srgbClr val="A4A3A4"/>
          </p15:clr>
        </p15:guide>
        <p15:guide id="25" orient="horz" pos="3902" userDrawn="1">
          <p15:clr>
            <a:srgbClr val="A4A3A4"/>
          </p15:clr>
        </p15:guide>
        <p15:guide id="26" orient="horz" pos="663" userDrawn="1">
          <p15:clr>
            <a:srgbClr val="A4A3A4"/>
          </p15:clr>
        </p15:guide>
        <p15:guide id="27" orient="horz" pos="1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y Welle" initials="DW" lastIdx="1" clrIdx="0">
    <p:extLst>
      <p:ext uri="{19B8F6BF-5375-455C-9EA6-DF929625EA0E}">
        <p15:presenceInfo xmlns:p15="http://schemas.microsoft.com/office/powerpoint/2012/main" userId="S-1-5-21-2414005191-2431363525-1628603290-1597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CC9C"/>
    <a:srgbClr val="FFF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5503" autoAdjust="0"/>
  </p:normalViewPr>
  <p:slideViewPr>
    <p:cSldViewPr snapToGrid="0" snapToObjects="1" showGuides="1">
      <p:cViewPr varScale="1">
        <p:scale>
          <a:sx n="81" d="100"/>
          <a:sy n="81" d="100"/>
        </p:scale>
        <p:origin x="331" y="77"/>
      </p:cViewPr>
      <p:guideLst>
        <p:guide pos="340"/>
        <p:guide pos="930"/>
        <p:guide pos="819"/>
        <p:guide pos="1410"/>
        <p:guide pos="1524"/>
        <p:guide pos="2003"/>
        <p:guide pos="2117"/>
        <p:guide pos="2592"/>
        <p:guide pos="2705"/>
        <p:guide pos="3185"/>
        <p:guide pos="3299"/>
        <p:guide pos="3776"/>
        <p:guide pos="3890"/>
        <p:guide pos="4368"/>
        <p:guide pos="4482"/>
        <p:guide pos="4959"/>
        <p:guide pos="5075"/>
        <p:guide pos="5552"/>
        <p:guide pos="5666"/>
        <p:guide pos="6143"/>
        <p:guide pos="6254"/>
        <p:guide pos="6734"/>
        <p:guide pos="6846"/>
        <p:guide pos="7325"/>
        <p:guide orient="horz" pos="3902"/>
        <p:guide orient="horz" pos="663"/>
        <p:guide orient="horz"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322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20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336413" y="0"/>
            <a:ext cx="2520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DA71A-1B2A-4433-8945-45370C4DCDE9}" type="datetimeFigureOut">
              <a:rPr lang="de-DE" smtClean="0"/>
              <a:t>29.05.2022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520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336413" y="8685213"/>
            <a:ext cx="2520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de-DE" b="1" dirty="0"/>
              <a:t>Handout No. </a:t>
            </a:r>
            <a:fld id="{B49B9624-A158-41A9-AA0A-67326D52065F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6" name="Picture 6" descr="\\vmware-host\Shared Folders\von PS\Siemens Healthineers\sh_logo_RGB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206" y="98628"/>
            <a:ext cx="1512000" cy="3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0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20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336413" y="0"/>
            <a:ext cx="2520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07D9B-B795-4FD2-B57A-16A22194EECE}" type="datetimeFigureOut">
              <a:rPr lang="de-DE" smtClean="0"/>
              <a:t>29.05.2022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52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336413" y="8685213"/>
            <a:ext cx="252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de-DE" b="1" dirty="0"/>
              <a:t>Notes No. </a:t>
            </a:r>
            <a:fld id="{D4C7309E-6B14-43E2-9D02-8D68126D84D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Picture 6" descr="\\vmware-host\Shared Folders\von PS\Siemens Healthineers\sh_logo_RGB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06" y="98628"/>
            <a:ext cx="1512000" cy="3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3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231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701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800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 five </a:t>
            </a:r>
            <a:r>
              <a:rPr lang="en-US" dirty="0" err="1"/>
              <a:t>sPBIFs</a:t>
            </a:r>
            <a:r>
              <a:rPr lang="en-US" dirty="0"/>
              <a:t> were able to estimate the </a:t>
            </a:r>
            <a:r>
              <a:rPr lang="en-US" dirty="0" err="1"/>
              <a:t>tumour</a:t>
            </a:r>
            <a:r>
              <a:rPr lang="en-US" dirty="0"/>
              <a:t> lesion Ki with less than 4% bias and good precision (standard deviation of bias &lt; 10%)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921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brain grey matter, 15 minutes of PET data (50 to 65 minutes post injection) was adequate to achieve less than 5% bias and precision error.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603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0318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545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64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48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57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B5962-889A-4BC8-A27D-DE8CD12CBE8D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4496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B5962-889A-4BC8-A27D-DE8CD12CBE8D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59764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94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91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B5962-889A-4BC8-A27D-DE8CD12CBE8D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60216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606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b="1"/>
              <a:t>Notes No. </a:t>
            </a:r>
            <a:fld id="{D4C7309E-6B14-43E2-9D02-8D68126D84D9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703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2" y="0"/>
            <a:ext cx="12169773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60703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subhead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0001" y="1915073"/>
            <a:ext cx="5462766" cy="2400452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089351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English, Month 2021</a:t>
            </a:r>
          </a:p>
        </p:txBody>
      </p:sp>
      <p:sp>
        <p:nvSpPr>
          <p:cNvPr id="5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2021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:a16="http://schemas.microsoft.com/office/drawing/2014/main" id="{3E87284A-01A1-458D-9F58-125C59E2B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sp>
        <p:nvSpPr>
          <p:cNvPr id="12" name="Abgerundetes Rechteck 8">
            <a:extLst>
              <a:ext uri="{FF2B5EF4-FFF2-40B4-BE49-F238E27FC236}">
                <a16:creationId xmlns:a16="http://schemas.microsoft.com/office/drawing/2014/main" id="{30D7F9CD-8B83-4F18-B10F-001936C27D9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3" name="Dot pulse">
            <a:extLst>
              <a:ext uri="{FF2B5EF4-FFF2-40B4-BE49-F238E27FC236}">
                <a16:creationId xmlns:a16="http://schemas.microsoft.com/office/drawing/2014/main" id="{308C3086-C876-432D-8B3E-89699301C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32" y="5999014"/>
            <a:ext cx="2826000" cy="144267"/>
          </a:xfrm>
          <a:prstGeom prst="rect">
            <a:avLst/>
          </a:prstGeom>
        </p:spPr>
      </p:pic>
      <p:sp>
        <p:nvSpPr>
          <p:cNvPr id="14" name="Abgerundetes Rechteck 8">
            <a:extLst>
              <a:ext uri="{FF2B5EF4-FFF2-40B4-BE49-F238E27FC236}">
                <a16:creationId xmlns:a16="http://schemas.microsoft.com/office/drawing/2014/main" id="{F28C118A-C910-4A30-B1F0-95D02F39904B}"/>
              </a:ext>
            </a:extLst>
          </p:cNvPr>
          <p:cNvSpPr/>
          <p:nvPr userDrawn="1"/>
        </p:nvSpPr>
        <p:spPr>
          <a:xfrm>
            <a:off x="12560400" y="4655790"/>
            <a:ext cx="1800000" cy="624002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dirty="0">
                <a:solidFill>
                  <a:schemeClr val="tx1"/>
                </a:solidFill>
                <a:latin typeface="+mn-lt"/>
              </a:rPr>
              <a:t>Select </a:t>
            </a:r>
            <a:r>
              <a:rPr lang="en-GB" sz="1100" b="1" dirty="0">
                <a:solidFill>
                  <a:schemeClr val="tx1"/>
                </a:solidFill>
                <a:latin typeface="+mn-lt"/>
              </a:rPr>
              <a:t>additional title motifs </a:t>
            </a:r>
            <a:r>
              <a:rPr lang="en-GB" sz="1100" b="0" dirty="0">
                <a:solidFill>
                  <a:schemeClr val="tx1"/>
                </a:solidFill>
                <a:latin typeface="+mn-lt"/>
              </a:rPr>
              <a:t>from the separate PPT </a:t>
            </a:r>
            <a:br>
              <a:rPr lang="en-GB" sz="1100" b="0" dirty="0">
                <a:solidFill>
                  <a:schemeClr val="tx1"/>
                </a:solidFill>
                <a:latin typeface="+mn-lt"/>
              </a:rPr>
            </a:br>
            <a:r>
              <a:rPr lang="en-GB" sz="1100" b="0" dirty="0">
                <a:solidFill>
                  <a:schemeClr val="tx1"/>
                </a:solidFill>
                <a:latin typeface="+mn-lt"/>
              </a:rPr>
              <a:t>“Title variations”.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5" name="Marker">
            <a:extLst>
              <a:ext uri="{FF2B5EF4-FFF2-40B4-BE49-F238E27FC236}">
                <a16:creationId xmlns:a16="http://schemas.microsoft.com/office/drawing/2014/main" id="{203C11FA-C801-422E-9F79-C2E5974841E6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6" name="Gerade Verbindung 40">
              <a:extLst>
                <a:ext uri="{FF2B5EF4-FFF2-40B4-BE49-F238E27FC236}">
                  <a16:creationId xmlns:a16="http://schemas.microsoft.com/office/drawing/2014/main" id="{D031BCF9-84E8-418E-8AEE-B4A2B10E5918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2">
              <a:extLst>
                <a:ext uri="{FF2B5EF4-FFF2-40B4-BE49-F238E27FC236}">
                  <a16:creationId xmlns:a16="http://schemas.microsoft.com/office/drawing/2014/main" id="{1D25D2D7-52B1-4264-905E-74357A728837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5">
              <a:extLst>
                <a:ext uri="{FF2B5EF4-FFF2-40B4-BE49-F238E27FC236}">
                  <a16:creationId xmlns:a16="http://schemas.microsoft.com/office/drawing/2014/main" id="{85ECCCE4-B347-4562-8B5B-B3E088D3D159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6">
              <a:extLst>
                <a:ext uri="{FF2B5EF4-FFF2-40B4-BE49-F238E27FC236}">
                  <a16:creationId xmlns:a16="http://schemas.microsoft.com/office/drawing/2014/main" id="{315FF164-B668-4C95-AEA8-E6F5CC67C93A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48">
              <a:extLst>
                <a:ext uri="{FF2B5EF4-FFF2-40B4-BE49-F238E27FC236}">
                  <a16:creationId xmlns:a16="http://schemas.microsoft.com/office/drawing/2014/main" id="{36C0B5C8-A467-47E4-ACF3-2FCB141DA49B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49">
              <a:extLst>
                <a:ext uri="{FF2B5EF4-FFF2-40B4-BE49-F238E27FC236}">
                  <a16:creationId xmlns:a16="http://schemas.microsoft.com/office/drawing/2014/main" id="{8A8AE28F-68E3-4218-952B-C0FB3F688811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1">
              <a:extLst>
                <a:ext uri="{FF2B5EF4-FFF2-40B4-BE49-F238E27FC236}">
                  <a16:creationId xmlns:a16="http://schemas.microsoft.com/office/drawing/2014/main" id="{3882FEFD-B94C-4415-AE3C-8086BDD12083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2">
              <a:extLst>
                <a:ext uri="{FF2B5EF4-FFF2-40B4-BE49-F238E27FC236}">
                  <a16:creationId xmlns:a16="http://schemas.microsoft.com/office/drawing/2014/main" id="{9E1DB1E3-A940-41E6-9F3A-36C5C8601D04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4">
              <a:extLst>
                <a:ext uri="{FF2B5EF4-FFF2-40B4-BE49-F238E27FC236}">
                  <a16:creationId xmlns:a16="http://schemas.microsoft.com/office/drawing/2014/main" id="{323BB452-D519-4469-9765-A3C850B79D11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5">
              <a:extLst>
                <a:ext uri="{FF2B5EF4-FFF2-40B4-BE49-F238E27FC236}">
                  <a16:creationId xmlns:a16="http://schemas.microsoft.com/office/drawing/2014/main" id="{29051F2C-2511-4120-AC66-085B495C7FA1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57">
              <a:extLst>
                <a:ext uri="{FF2B5EF4-FFF2-40B4-BE49-F238E27FC236}">
                  <a16:creationId xmlns:a16="http://schemas.microsoft.com/office/drawing/2014/main" id="{3430B135-E97B-47D7-8172-AFD15657CFE1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58">
              <a:extLst>
                <a:ext uri="{FF2B5EF4-FFF2-40B4-BE49-F238E27FC236}">
                  <a16:creationId xmlns:a16="http://schemas.microsoft.com/office/drawing/2014/main" id="{2C069331-5413-4B72-9AEA-08F8ADCC6545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0">
              <a:extLst>
                <a:ext uri="{FF2B5EF4-FFF2-40B4-BE49-F238E27FC236}">
                  <a16:creationId xmlns:a16="http://schemas.microsoft.com/office/drawing/2014/main" id="{D07E6B36-BA28-4E87-91F8-55139D3C3365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1">
              <a:extLst>
                <a:ext uri="{FF2B5EF4-FFF2-40B4-BE49-F238E27FC236}">
                  <a16:creationId xmlns:a16="http://schemas.microsoft.com/office/drawing/2014/main" id="{3C4A2EF8-87AB-4682-A30A-222A2FA12F0E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3">
              <a:extLst>
                <a:ext uri="{FF2B5EF4-FFF2-40B4-BE49-F238E27FC236}">
                  <a16:creationId xmlns:a16="http://schemas.microsoft.com/office/drawing/2014/main" id="{6257EF58-8D83-4A04-B443-F526CB33AE20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4">
              <a:extLst>
                <a:ext uri="{FF2B5EF4-FFF2-40B4-BE49-F238E27FC236}">
                  <a16:creationId xmlns:a16="http://schemas.microsoft.com/office/drawing/2014/main" id="{63906B93-993A-4648-B44A-2386B2441F01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6">
              <a:extLst>
                <a:ext uri="{FF2B5EF4-FFF2-40B4-BE49-F238E27FC236}">
                  <a16:creationId xmlns:a16="http://schemas.microsoft.com/office/drawing/2014/main" id="{B9C31A83-830E-4A5A-8314-DB3E89114FC2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67">
              <a:extLst>
                <a:ext uri="{FF2B5EF4-FFF2-40B4-BE49-F238E27FC236}">
                  <a16:creationId xmlns:a16="http://schemas.microsoft.com/office/drawing/2014/main" id="{CC8E7EF9-479C-4DB3-82D2-82C0CCC5D05F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69">
              <a:extLst>
                <a:ext uri="{FF2B5EF4-FFF2-40B4-BE49-F238E27FC236}">
                  <a16:creationId xmlns:a16="http://schemas.microsoft.com/office/drawing/2014/main" id="{BFC9E558-F3F8-4DAF-A516-33495045A13B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70">
              <a:extLst>
                <a:ext uri="{FF2B5EF4-FFF2-40B4-BE49-F238E27FC236}">
                  <a16:creationId xmlns:a16="http://schemas.microsoft.com/office/drawing/2014/main" id="{0504A52C-3752-40E6-95AB-794C2A68CC89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2">
              <a:extLst>
                <a:ext uri="{FF2B5EF4-FFF2-40B4-BE49-F238E27FC236}">
                  <a16:creationId xmlns:a16="http://schemas.microsoft.com/office/drawing/2014/main" id="{9BB79F82-2710-4AE1-BD2A-100F090EF68F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3">
              <a:extLst>
                <a:ext uri="{FF2B5EF4-FFF2-40B4-BE49-F238E27FC236}">
                  <a16:creationId xmlns:a16="http://schemas.microsoft.com/office/drawing/2014/main" id="{F36F7042-6F55-4FCB-BDE4-BD8F2223A01E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5">
              <a:extLst>
                <a:ext uri="{FF2B5EF4-FFF2-40B4-BE49-F238E27FC236}">
                  <a16:creationId xmlns:a16="http://schemas.microsoft.com/office/drawing/2014/main" id="{9C257BB2-225E-4BCC-873B-4B1BD0C0F232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6">
              <a:extLst>
                <a:ext uri="{FF2B5EF4-FFF2-40B4-BE49-F238E27FC236}">
                  <a16:creationId xmlns:a16="http://schemas.microsoft.com/office/drawing/2014/main" id="{8FEFE920-8C03-4463-975F-E8447FB83B5E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78">
              <a:extLst>
                <a:ext uri="{FF2B5EF4-FFF2-40B4-BE49-F238E27FC236}">
                  <a16:creationId xmlns:a16="http://schemas.microsoft.com/office/drawing/2014/main" id="{B158C3D5-4534-4AB7-8811-788588FA1D5A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79">
              <a:extLst>
                <a:ext uri="{FF2B5EF4-FFF2-40B4-BE49-F238E27FC236}">
                  <a16:creationId xmlns:a16="http://schemas.microsoft.com/office/drawing/2014/main" id="{22FBA77D-965C-4C41-9021-507DE370743D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1">
              <a:extLst>
                <a:ext uri="{FF2B5EF4-FFF2-40B4-BE49-F238E27FC236}">
                  <a16:creationId xmlns:a16="http://schemas.microsoft.com/office/drawing/2014/main" id="{867B7C5F-B47A-444D-8880-87F0716A71B5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2">
              <a:extLst>
                <a:ext uri="{FF2B5EF4-FFF2-40B4-BE49-F238E27FC236}">
                  <a16:creationId xmlns:a16="http://schemas.microsoft.com/office/drawing/2014/main" id="{317C26FD-B9F6-47B4-BC29-771058AC8F2E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4">
              <a:extLst>
                <a:ext uri="{FF2B5EF4-FFF2-40B4-BE49-F238E27FC236}">
                  <a16:creationId xmlns:a16="http://schemas.microsoft.com/office/drawing/2014/main" id="{43CC7CA0-655B-49B5-B948-1E68522B6157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85">
              <a:extLst>
                <a:ext uri="{FF2B5EF4-FFF2-40B4-BE49-F238E27FC236}">
                  <a16:creationId xmlns:a16="http://schemas.microsoft.com/office/drawing/2014/main" id="{6FBD5E04-E84B-45D5-A232-6FC4F81AD25E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87">
              <a:extLst>
                <a:ext uri="{FF2B5EF4-FFF2-40B4-BE49-F238E27FC236}">
                  <a16:creationId xmlns:a16="http://schemas.microsoft.com/office/drawing/2014/main" id="{8D6CA0C7-3FA0-44C0-994A-3BBC4C546525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88">
              <a:extLst>
                <a:ext uri="{FF2B5EF4-FFF2-40B4-BE49-F238E27FC236}">
                  <a16:creationId xmlns:a16="http://schemas.microsoft.com/office/drawing/2014/main" id="{877272A0-7777-4F51-AD84-F1F92B270336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0">
              <a:extLst>
                <a:ext uri="{FF2B5EF4-FFF2-40B4-BE49-F238E27FC236}">
                  <a16:creationId xmlns:a16="http://schemas.microsoft.com/office/drawing/2014/main" id="{74DE5DBA-63A1-4777-8047-C7BFADB2D2AB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1">
              <a:extLst>
                <a:ext uri="{FF2B5EF4-FFF2-40B4-BE49-F238E27FC236}">
                  <a16:creationId xmlns:a16="http://schemas.microsoft.com/office/drawing/2014/main" id="{DF58D9B6-961F-4D33-AC18-7AE5FA8F3E6C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3">
              <a:extLst>
                <a:ext uri="{FF2B5EF4-FFF2-40B4-BE49-F238E27FC236}">
                  <a16:creationId xmlns:a16="http://schemas.microsoft.com/office/drawing/2014/main" id="{21659B66-2B95-4CF8-8F6F-A9AE6FCEADC4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4">
              <a:extLst>
                <a:ext uri="{FF2B5EF4-FFF2-40B4-BE49-F238E27FC236}">
                  <a16:creationId xmlns:a16="http://schemas.microsoft.com/office/drawing/2014/main" id="{3D19B761-521D-48E5-AA1C-F5C30B8A3CC3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6">
              <a:extLst>
                <a:ext uri="{FF2B5EF4-FFF2-40B4-BE49-F238E27FC236}">
                  <a16:creationId xmlns:a16="http://schemas.microsoft.com/office/drawing/2014/main" id="{D9E491F3-912F-4B84-B4DD-2DFF3278FA94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97">
              <a:extLst>
                <a:ext uri="{FF2B5EF4-FFF2-40B4-BE49-F238E27FC236}">
                  <a16:creationId xmlns:a16="http://schemas.microsoft.com/office/drawing/2014/main" id="{C4221A51-0C53-4EFE-912B-CA87AC2DC1DD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99">
              <a:extLst>
                <a:ext uri="{FF2B5EF4-FFF2-40B4-BE49-F238E27FC236}">
                  <a16:creationId xmlns:a16="http://schemas.microsoft.com/office/drawing/2014/main" id="{9CA6994E-1B4A-4E05-A3D4-3583EA04880D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00">
              <a:extLst>
                <a:ext uri="{FF2B5EF4-FFF2-40B4-BE49-F238E27FC236}">
                  <a16:creationId xmlns:a16="http://schemas.microsoft.com/office/drawing/2014/main" id="{664579E4-BC0D-4958-946A-B6BAFBA42376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02">
              <a:extLst>
                <a:ext uri="{FF2B5EF4-FFF2-40B4-BE49-F238E27FC236}">
                  <a16:creationId xmlns:a16="http://schemas.microsoft.com/office/drawing/2014/main" id="{6CA6B543-E849-4BE2-B037-7395D0979AEF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03">
              <a:extLst>
                <a:ext uri="{FF2B5EF4-FFF2-40B4-BE49-F238E27FC236}">
                  <a16:creationId xmlns:a16="http://schemas.microsoft.com/office/drawing/2014/main" id="{B9940D95-8960-4063-942F-55A28C7A2B0A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05">
              <a:extLst>
                <a:ext uri="{FF2B5EF4-FFF2-40B4-BE49-F238E27FC236}">
                  <a16:creationId xmlns:a16="http://schemas.microsoft.com/office/drawing/2014/main" id="{D00674EB-F78E-4C40-A700-5F7C74AEAEE2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06">
              <a:extLst>
                <a:ext uri="{FF2B5EF4-FFF2-40B4-BE49-F238E27FC236}">
                  <a16:creationId xmlns:a16="http://schemas.microsoft.com/office/drawing/2014/main" id="{0DCA50F4-A9B2-428A-AA54-4B8B1917B2ED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08">
              <a:extLst>
                <a:ext uri="{FF2B5EF4-FFF2-40B4-BE49-F238E27FC236}">
                  <a16:creationId xmlns:a16="http://schemas.microsoft.com/office/drawing/2014/main" id="{CA5ECE16-73D5-46E1-B089-9B7169059B79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109">
              <a:extLst>
                <a:ext uri="{FF2B5EF4-FFF2-40B4-BE49-F238E27FC236}">
                  <a16:creationId xmlns:a16="http://schemas.microsoft.com/office/drawing/2014/main" id="{A9717020-CD0B-4476-B79C-3D756C65F958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111">
              <a:extLst>
                <a:ext uri="{FF2B5EF4-FFF2-40B4-BE49-F238E27FC236}">
                  <a16:creationId xmlns:a16="http://schemas.microsoft.com/office/drawing/2014/main" id="{8B06A486-9375-4512-827A-9BAEC13DE8FC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2">
              <a:extLst>
                <a:ext uri="{FF2B5EF4-FFF2-40B4-BE49-F238E27FC236}">
                  <a16:creationId xmlns:a16="http://schemas.microsoft.com/office/drawing/2014/main" id="{92619BC7-7172-44EB-AAB6-52A42888788A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114">
              <a:extLst>
                <a:ext uri="{FF2B5EF4-FFF2-40B4-BE49-F238E27FC236}">
                  <a16:creationId xmlns:a16="http://schemas.microsoft.com/office/drawing/2014/main" id="{FDB24C7D-14A7-40A1-B129-2B27A7DC201A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16">
              <a:extLst>
                <a:ext uri="{FF2B5EF4-FFF2-40B4-BE49-F238E27FC236}">
                  <a16:creationId xmlns:a16="http://schemas.microsoft.com/office/drawing/2014/main" id="{AC339FA9-9FFA-48BD-A241-A1DAEFB32F09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117">
              <a:extLst>
                <a:ext uri="{FF2B5EF4-FFF2-40B4-BE49-F238E27FC236}">
                  <a16:creationId xmlns:a16="http://schemas.microsoft.com/office/drawing/2014/main" id="{A4849DAA-078A-4163-9703-070F6832D1A7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118">
              <a:extLst>
                <a:ext uri="{FF2B5EF4-FFF2-40B4-BE49-F238E27FC236}">
                  <a16:creationId xmlns:a16="http://schemas.microsoft.com/office/drawing/2014/main" id="{56D9B350-C6E2-4B86-8B3B-182430D737AB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14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Text and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>
          <a:xfrm>
            <a:off x="540000" y="219599"/>
            <a:ext cx="9210425" cy="83291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9C6F4BCA-FA11-41BC-899F-4225802B0B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40000" y="1623600"/>
            <a:ext cx="45108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Picture placeholder"/>
          <p:cNvSpPr>
            <a:spLocks noGrp="1"/>
          </p:cNvSpPr>
          <p:nvPr>
            <p:ph type="pic" sz="quarter" idx="17" hasCustomPrompt="1"/>
          </p:nvPr>
        </p:nvSpPr>
        <p:spPr>
          <a:xfrm>
            <a:off x="6175375" y="1623600"/>
            <a:ext cx="5453063" cy="4572000"/>
          </a:xfrm>
        </p:spPr>
        <p:txBody>
          <a:bodyPr lIns="180000" tIns="180000" rIns="180000" bIns="180000"/>
          <a:lstStyle>
            <a:lvl1pPr>
              <a:defRPr b="1"/>
            </a:lvl1pPr>
          </a:lstStyle>
          <a:p>
            <a:r>
              <a:rPr lang="en-US" noProof="0" dirty="0"/>
              <a:t>Add a picture</a:t>
            </a:r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7" name="Author">
            <a:extLst>
              <a:ext uri="{FF2B5EF4-FFF2-40B4-BE49-F238E27FC236}">
                <a16:creationId xmlns:a16="http://schemas.microsoft.com/office/drawing/2014/main" id="{26CB829D-BCCA-4C81-9883-CB2EF6F5A8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14" name="Siemens Healthineers logo">
            <a:extLst>
              <a:ext uri="{FF2B5EF4-FFF2-40B4-BE49-F238E27FC236}">
                <a16:creationId xmlns:a16="http://schemas.microsoft.com/office/drawing/2014/main" id="{0A0C2692-8EAB-494D-9DDD-3D6F2724A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7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Two Text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>
          <a:xfrm>
            <a:off x="540000" y="219599"/>
            <a:ext cx="9210425" cy="832913"/>
          </a:xfrm>
        </p:spPr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4" name="Content left column">
            <a:extLst>
              <a:ext uri="{FF2B5EF4-FFF2-40B4-BE49-F238E27FC236}">
                <a16:creationId xmlns:a16="http://schemas.microsoft.com/office/drawing/2014/main" id="{4FDBB5BE-FB7F-472A-B808-A79C66F99FE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23600"/>
            <a:ext cx="54540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Content right column">
            <a:extLst>
              <a:ext uri="{FF2B5EF4-FFF2-40B4-BE49-F238E27FC236}">
                <a16:creationId xmlns:a16="http://schemas.microsoft.com/office/drawing/2014/main" id="{239F9EB4-5513-4EE9-8F49-510E69716E1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74438" y="1623600"/>
            <a:ext cx="54540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15" name="Siemens Healthineers logo">
            <a:extLst>
              <a:ext uri="{FF2B5EF4-FFF2-40B4-BE49-F238E27FC236}">
                <a16:creationId xmlns:a16="http://schemas.microsoft.com/office/drawing/2014/main" id="{F7C407CE-0992-4EA4-8D73-20B7A5124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0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ack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lack layer"/>
          <p:cNvSpPr/>
          <p:nvPr userDrawn="1"/>
        </p:nvSpPr>
        <p:spPr bwMode="white">
          <a:xfrm>
            <a:off x="2" y="0"/>
            <a:ext cx="805497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Headline"/>
          <p:cNvSpPr>
            <a:spLocks noGrp="1"/>
          </p:cNvSpPr>
          <p:nvPr>
            <p:ph type="title" hasCustomPrompt="1"/>
          </p:nvPr>
        </p:nvSpPr>
        <p:spPr>
          <a:xfrm>
            <a:off x="540001" y="219599"/>
            <a:ext cx="6394200" cy="8329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Calibri Bold 28 </a:t>
            </a:r>
            <a:r>
              <a:rPr lang="en-US" dirty="0" err="1"/>
              <a:t>pt</a:t>
            </a:r>
            <a:endParaRPr lang="de-DE" dirty="0"/>
          </a:p>
        </p:txBody>
      </p:sp>
      <p:sp>
        <p:nvSpPr>
          <p:cNvPr id="102" name="Content"/>
          <p:cNvSpPr>
            <a:spLocks noGrp="1"/>
          </p:cNvSpPr>
          <p:nvPr>
            <p:ph idx="1" hasCustomPrompt="1"/>
          </p:nvPr>
        </p:nvSpPr>
        <p:spPr>
          <a:xfrm>
            <a:off x="540000" y="1623600"/>
            <a:ext cx="63942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4" name="Margin content">
            <a:extLst>
              <a:ext uri="{FF2B5EF4-FFF2-40B4-BE49-F238E27FC236}">
                <a16:creationId xmlns:a16="http://schemas.microsoft.com/office/drawing/2014/main" id="{B7D38A37-9AC1-413C-B8AD-491DCC7608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93188" y="1623600"/>
            <a:ext cx="1874837" cy="1275698"/>
          </a:xfrm>
        </p:spPr>
        <p:txBody>
          <a:bodyPr tIns="144000" bIns="144000">
            <a:spAutoFit/>
          </a:bodyPr>
          <a:lstStyle>
            <a:lvl1pPr>
              <a:defRPr sz="1600"/>
            </a:lvl1pPr>
            <a:lvl2pPr>
              <a:defRPr sz="1600"/>
            </a:lvl2pPr>
            <a:lvl3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432000" marR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4pPr>
            <a:lvl5pPr marL="648000">
              <a:defRPr/>
            </a:lvl5pPr>
          </a:lstStyle>
          <a:p>
            <a:pPr lvl="0"/>
            <a:r>
              <a:rPr lang="en-GB" dirty="0"/>
              <a:t>Calibri Bold 16 </a:t>
            </a:r>
            <a:r>
              <a:rPr lang="en-GB" dirty="0" err="1"/>
              <a:t>pt</a:t>
            </a:r>
            <a:endParaRPr lang="en-GB" dirty="0"/>
          </a:p>
          <a:p>
            <a:pPr lvl="1"/>
            <a:r>
              <a:rPr lang="en-GB" dirty="0"/>
              <a:t>Text Calibri 16 </a:t>
            </a:r>
            <a:r>
              <a:rPr lang="en-GB" dirty="0" err="1"/>
              <a:t>pt</a:t>
            </a:r>
            <a:endParaRPr lang="en-GB" dirty="0"/>
          </a:p>
          <a:p>
            <a:pPr lvl="2"/>
            <a:r>
              <a:rPr lang="en-GB" dirty="0"/>
              <a:t>Text Calibri 16 </a:t>
            </a:r>
            <a:r>
              <a:rPr lang="en-GB" dirty="0" err="1"/>
              <a:t>pt</a:t>
            </a:r>
            <a:endParaRPr lang="en-GB" dirty="0"/>
          </a:p>
          <a:p>
            <a:pPr marL="439200" marR="0" lvl="3" indent="-219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Text Calibri 16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97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96" name="Author"/>
          <p:cNvSpPr>
            <a:spLocks noGrp="1"/>
          </p:cNvSpPr>
          <p:nvPr>
            <p:ph type="ftr" sz="quarter" idx="17"/>
          </p:nvPr>
        </p:nvSpPr>
        <p:spPr>
          <a:xfrm>
            <a:off x="8054975" y="6340471"/>
            <a:ext cx="3259452" cy="1440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89" name="Information"/>
          <p:cNvSpPr/>
          <p:nvPr userDrawn="1"/>
        </p:nvSpPr>
        <p:spPr>
          <a:xfrm>
            <a:off x="-2160000" y="0"/>
            <a:ext cx="1800000" cy="1287379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black layer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controlled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Master.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pic>
        <p:nvPicPr>
          <p:cNvPr id="104" name="Siemens Healthineers logo">
            <a:extLst>
              <a:ext uri="{FF2B5EF4-FFF2-40B4-BE49-F238E27FC236}">
                <a16:creationId xmlns:a16="http://schemas.microsoft.com/office/drawing/2014/main" id="{8A740305-7C35-4277-8346-A32E99A8E6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3333" decel="86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>
          <a:xfrm>
            <a:off x="540000" y="219599"/>
            <a:ext cx="9210425" cy="832913"/>
          </a:xfrm>
        </p:spPr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7" name="Content left column">
            <a:extLst>
              <a:ext uri="{FF2B5EF4-FFF2-40B4-BE49-F238E27FC236}">
                <a16:creationId xmlns:a16="http://schemas.microsoft.com/office/drawing/2014/main" id="{F3DE8C85-D5DE-48E2-BC87-EE21BFCB3F6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23600"/>
            <a:ext cx="3574800" cy="135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4" name="Picture placeholder left"/>
          <p:cNvSpPr>
            <a:spLocks noGrp="1"/>
          </p:cNvSpPr>
          <p:nvPr>
            <p:ph type="pic" sz="quarter" idx="18" hasCustomPrompt="1"/>
          </p:nvPr>
        </p:nvSpPr>
        <p:spPr>
          <a:xfrm>
            <a:off x="540000" y="3204000"/>
            <a:ext cx="3574800" cy="23544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 dirty="0"/>
              <a:t>add a picture</a:t>
            </a:r>
          </a:p>
        </p:txBody>
      </p:sp>
      <p:sp>
        <p:nvSpPr>
          <p:cNvPr id="16" name="Content middle column">
            <a:extLst>
              <a:ext uri="{FF2B5EF4-FFF2-40B4-BE49-F238E27FC236}">
                <a16:creationId xmlns:a16="http://schemas.microsoft.com/office/drawing/2014/main" id="{A005602E-D4D7-400C-8402-35CFAA6A345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97488" y="1623600"/>
            <a:ext cx="3574800" cy="135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1" name="Picture placeholder middle"/>
          <p:cNvSpPr>
            <a:spLocks noGrp="1"/>
          </p:cNvSpPr>
          <p:nvPr>
            <p:ph type="pic" sz="quarter" idx="19" hasCustomPrompt="1"/>
          </p:nvPr>
        </p:nvSpPr>
        <p:spPr>
          <a:xfrm>
            <a:off x="4295775" y="3204000"/>
            <a:ext cx="3574800" cy="23544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 dirty="0"/>
              <a:t>add a picture</a:t>
            </a:r>
          </a:p>
        </p:txBody>
      </p:sp>
      <p:sp>
        <p:nvSpPr>
          <p:cNvPr id="18" name="Content right column">
            <a:extLst>
              <a:ext uri="{FF2B5EF4-FFF2-40B4-BE49-F238E27FC236}">
                <a16:creationId xmlns:a16="http://schemas.microsoft.com/office/drawing/2014/main" id="{CC72F373-4575-41D8-A962-8FD122BE5D9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054975" y="1623600"/>
            <a:ext cx="3574800" cy="135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Picture placeholder right"/>
          <p:cNvSpPr>
            <a:spLocks noGrp="1"/>
          </p:cNvSpPr>
          <p:nvPr>
            <p:ph type="pic" sz="quarter" idx="20" hasCustomPrompt="1"/>
          </p:nvPr>
        </p:nvSpPr>
        <p:spPr>
          <a:xfrm>
            <a:off x="8054975" y="3204000"/>
            <a:ext cx="3574800" cy="23544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 dirty="0"/>
              <a:t>add a picture</a:t>
            </a:r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21" name="Siemens Healthineers logo">
            <a:extLst>
              <a:ext uri="{FF2B5EF4-FFF2-40B4-BE49-F238E27FC236}">
                <a16:creationId xmlns:a16="http://schemas.microsoft.com/office/drawing/2014/main" id="{D6A3697A-6D9B-4985-810C-549CED2CA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39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>
          <a:xfrm>
            <a:off x="540000" y="219599"/>
            <a:ext cx="9210425" cy="832913"/>
          </a:xfrm>
        </p:spPr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4" name="Content left column">
            <a:extLst>
              <a:ext uri="{FF2B5EF4-FFF2-40B4-BE49-F238E27FC236}">
                <a16:creationId xmlns:a16="http://schemas.microsoft.com/office/drawing/2014/main" id="{3A7B9670-2998-4639-948A-6AC5336D339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00" y="1623600"/>
            <a:ext cx="35748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Content middle column">
            <a:extLst>
              <a:ext uri="{FF2B5EF4-FFF2-40B4-BE49-F238E27FC236}">
                <a16:creationId xmlns:a16="http://schemas.microsoft.com/office/drawing/2014/main" id="{FDCEFC57-1E08-4A1D-8A85-E1A2B909727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96819" y="1623600"/>
            <a:ext cx="35748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4" name="Content right column">
            <a:extLst>
              <a:ext uri="{FF2B5EF4-FFF2-40B4-BE49-F238E27FC236}">
                <a16:creationId xmlns:a16="http://schemas.microsoft.com/office/drawing/2014/main" id="{3FD09867-0821-4EF2-A2D6-A5663051D69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053638" y="1623600"/>
            <a:ext cx="35748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16" name="Siemens Healthineers logo">
            <a:extLst>
              <a:ext uri="{FF2B5EF4-FFF2-40B4-BE49-F238E27FC236}">
                <a16:creationId xmlns:a16="http://schemas.microsoft.com/office/drawing/2014/main" id="{EA7999BE-FBC8-4C3B-8CFC-04FE082969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5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 -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type="body" sz="quarter" idx="10" hasCustomPrompt="1"/>
          </p:nvPr>
        </p:nvSpPr>
        <p:spPr>
          <a:xfrm>
            <a:off x="540200" y="1623600"/>
            <a:ext cx="4514400" cy="2520000"/>
          </a:xfrm>
        </p:spPr>
        <p:txBody>
          <a:bodyPr/>
          <a:lstStyle>
            <a:lvl1pPr>
              <a:lnSpc>
                <a:spcPct val="100000"/>
              </a:lnSpc>
              <a:defRPr sz="2800" b="0" i="1" baseline="0"/>
            </a:lvl1pPr>
            <a:lvl2pPr>
              <a:lnSpc>
                <a:spcPct val="100000"/>
              </a:lnSpc>
              <a:spcBef>
                <a:spcPts val="1200"/>
              </a:spcBef>
              <a:defRPr sz="1400"/>
            </a:lvl2pPr>
          </a:lstStyle>
          <a:p>
            <a:pPr lvl="0"/>
            <a:r>
              <a:rPr lang="de-DE" noProof="0" dirty="0"/>
              <a:t>Quote Calibri Italic 28 pt</a:t>
            </a:r>
            <a:endParaRPr lang="en-US" noProof="0" dirty="0"/>
          </a:p>
          <a:p>
            <a:pPr lvl="1"/>
            <a:r>
              <a:rPr lang="de-DE" noProof="0" dirty="0"/>
              <a:t>Subline Calibri 14 </a:t>
            </a:r>
            <a:r>
              <a:rPr lang="de-DE" noProof="0" dirty="0" err="1"/>
              <a:t>pt</a:t>
            </a:r>
            <a:endParaRPr lang="en-US" noProof="0" dirty="0"/>
          </a:p>
        </p:txBody>
      </p:sp>
      <p:sp>
        <p:nvSpPr>
          <p:cNvPr id="100" name="Footnote">
            <a:extLst>
              <a:ext uri="{FF2B5EF4-FFF2-40B4-BE49-F238E27FC236}">
                <a16:creationId xmlns:a16="http://schemas.microsoft.com/office/drawing/2014/main" id="{6797901A-74D0-49F5-B69A-D3AF7774E1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96" name="Author"/>
          <p:cNvSpPr>
            <a:spLocks noGrp="1"/>
          </p:cNvSpPr>
          <p:nvPr>
            <p:ph type="ftr" sz="quarter" idx="17"/>
          </p:nvPr>
        </p:nvSpPr>
        <p:spPr>
          <a:xfrm>
            <a:off x="8054975" y="6340471"/>
            <a:ext cx="3259452" cy="144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102" name="Siemens Healthineers logo">
            <a:extLst>
              <a:ext uri="{FF2B5EF4-FFF2-40B4-BE49-F238E27FC236}">
                <a16:creationId xmlns:a16="http://schemas.microsoft.com/office/drawing/2014/main" id="{F754266B-32E9-4BFB-AAFC-1B55BA50D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31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type="body" sz="quarter" idx="10" hasCustomPrompt="1"/>
          </p:nvPr>
        </p:nvSpPr>
        <p:spPr>
          <a:xfrm>
            <a:off x="1479599" y="1623599"/>
            <a:ext cx="8271403" cy="4572000"/>
          </a:xfrm>
        </p:spPr>
        <p:txBody>
          <a:bodyPr/>
          <a:lstStyle>
            <a:lvl1pPr>
              <a:lnSpc>
                <a:spcPct val="85000"/>
              </a:lnSpc>
              <a:defRPr sz="4800" b="0" i="1" baseline="0"/>
            </a:lvl1pPr>
            <a:lvl2pPr>
              <a:lnSpc>
                <a:spcPct val="100000"/>
              </a:lnSpc>
              <a:spcBef>
                <a:spcPts val="2200"/>
              </a:spcBef>
              <a:defRPr sz="1400"/>
            </a:lvl2pPr>
          </a:lstStyle>
          <a:p>
            <a:pPr lvl="0"/>
            <a:r>
              <a:rPr lang="de-DE" noProof="0" dirty="0"/>
              <a:t>Quote Calibri Italic 48 pt</a:t>
            </a:r>
            <a:endParaRPr lang="en-US" noProof="0" dirty="0"/>
          </a:p>
          <a:p>
            <a:pPr lvl="1"/>
            <a:r>
              <a:rPr lang="de-DE" noProof="0" dirty="0"/>
              <a:t>Subline Calibri 14 </a:t>
            </a:r>
            <a:r>
              <a:rPr lang="de-DE" noProof="0" dirty="0" err="1"/>
              <a:t>pt</a:t>
            </a:r>
            <a:endParaRPr lang="en-US" noProof="0" dirty="0"/>
          </a:p>
        </p:txBody>
      </p:sp>
      <p:sp>
        <p:nvSpPr>
          <p:cNvPr id="166" name="Footnote">
            <a:extLst>
              <a:ext uri="{FF2B5EF4-FFF2-40B4-BE49-F238E27FC236}">
                <a16:creationId xmlns:a16="http://schemas.microsoft.com/office/drawing/2014/main" id="{1D9962D9-4193-4A78-8426-8B6D0B25A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96" name="Author"/>
          <p:cNvSpPr>
            <a:spLocks noGrp="1"/>
          </p:cNvSpPr>
          <p:nvPr>
            <p:ph type="ftr" sz="quarter" idx="17"/>
          </p:nvPr>
        </p:nvSpPr>
        <p:spPr>
          <a:xfrm>
            <a:off x="8054975" y="6340471"/>
            <a:ext cx="3259452" cy="144000"/>
          </a:xfrm>
        </p:spPr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168" name="Siemens Healthineers logo">
            <a:extLst>
              <a:ext uri="{FF2B5EF4-FFF2-40B4-BE49-F238E27FC236}">
                <a16:creationId xmlns:a16="http://schemas.microsoft.com/office/drawing/2014/main" id="{51774F67-5207-4A19-A451-8F2F81E1B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 - Auth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5A6CD612-171C-4905-9B87-E8BEEE4700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79598" y="1623599"/>
            <a:ext cx="1512000" cy="1944000"/>
          </a:xfrm>
        </p:spPr>
        <p:txBody>
          <a:bodyPr lIns="180000" tIns="180000" rIns="180000" bIns="180000"/>
          <a:lstStyle>
            <a:lvl1pPr>
              <a:defRPr/>
            </a:lvl1pPr>
          </a:lstStyle>
          <a:p>
            <a:r>
              <a:rPr lang="de-DE" dirty="0"/>
              <a:t>Add a picture</a:t>
            </a:r>
            <a:endParaRPr lang="en-GB" dirty="0"/>
          </a:p>
        </p:txBody>
      </p:sp>
      <p:sp>
        <p:nvSpPr>
          <p:cNvPr id="14" name="Content"/>
          <p:cNvSpPr>
            <a:spLocks noGrp="1"/>
          </p:cNvSpPr>
          <p:nvPr>
            <p:ph type="body" sz="quarter" idx="10" hasCustomPrompt="1"/>
          </p:nvPr>
        </p:nvSpPr>
        <p:spPr>
          <a:xfrm>
            <a:off x="3359150" y="1623599"/>
            <a:ext cx="6391852" cy="4572000"/>
          </a:xfrm>
        </p:spPr>
        <p:txBody>
          <a:bodyPr/>
          <a:lstStyle>
            <a:lvl1pPr>
              <a:lnSpc>
                <a:spcPct val="85000"/>
              </a:lnSpc>
              <a:defRPr sz="4000" b="0" i="1" baseline="0"/>
            </a:lvl1pPr>
            <a:lvl2pPr>
              <a:lnSpc>
                <a:spcPct val="100000"/>
              </a:lnSpc>
              <a:spcBef>
                <a:spcPts val="2200"/>
              </a:spcBef>
              <a:defRPr sz="1400"/>
            </a:lvl2pPr>
          </a:lstStyle>
          <a:p>
            <a:pPr lvl="0"/>
            <a:r>
              <a:rPr lang="de-DE" noProof="0" dirty="0"/>
              <a:t>Quote Calibri Italic 40 pt</a:t>
            </a:r>
            <a:endParaRPr lang="en-US" noProof="0" dirty="0"/>
          </a:p>
          <a:p>
            <a:pPr lvl="1"/>
            <a:r>
              <a:rPr lang="de-DE" noProof="0" dirty="0"/>
              <a:t>Subline Calibri 14 </a:t>
            </a:r>
            <a:r>
              <a:rPr lang="de-DE" noProof="0" dirty="0" err="1"/>
              <a:t>pt</a:t>
            </a:r>
            <a:endParaRPr lang="en-US" noProof="0" dirty="0"/>
          </a:p>
        </p:txBody>
      </p:sp>
      <p:sp>
        <p:nvSpPr>
          <p:cNvPr id="166" name="Footnote">
            <a:extLst>
              <a:ext uri="{FF2B5EF4-FFF2-40B4-BE49-F238E27FC236}">
                <a16:creationId xmlns:a16="http://schemas.microsoft.com/office/drawing/2014/main" id="{1D9962D9-4193-4A78-8426-8B6D0B25A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96" name="Author"/>
          <p:cNvSpPr>
            <a:spLocks noGrp="1"/>
          </p:cNvSpPr>
          <p:nvPr>
            <p:ph type="ftr" sz="quarter" idx="17"/>
          </p:nvPr>
        </p:nvSpPr>
        <p:spPr>
          <a:xfrm>
            <a:off x="8054975" y="6340471"/>
            <a:ext cx="3259452" cy="144000"/>
          </a:xfrm>
        </p:spPr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167" name="Siemens Healthineers logo">
            <a:extLst>
              <a:ext uri="{FF2B5EF4-FFF2-40B4-BE49-F238E27FC236}">
                <a16:creationId xmlns:a16="http://schemas.microsoft.com/office/drawing/2014/main" id="{2DA2A2CE-361D-4EC3-B92E-CAD6A114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9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10" name="Siemens Healthineers logo">
            <a:extLst>
              <a:ext uri="{FF2B5EF4-FFF2-40B4-BE49-F238E27FC236}">
                <a16:creationId xmlns:a16="http://schemas.microsoft.com/office/drawing/2014/main" id="{05ECFCCA-E67E-4951-9242-12B3C9F71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4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Picture placeholder"/>
          <p:cNvSpPr>
            <a:spLocks noGrp="1"/>
          </p:cNvSpPr>
          <p:nvPr>
            <p:ph type="pic" sz="quarter" idx="17" hasCustomPrompt="1"/>
          </p:nvPr>
        </p:nvSpPr>
        <p:spPr>
          <a:xfrm>
            <a:off x="3063240" y="1623600"/>
            <a:ext cx="6223000" cy="5238000"/>
          </a:xfrm>
        </p:spPr>
        <p:txBody>
          <a:bodyPr lIns="180000" tIns="180000" rIns="180000" bIns="180000"/>
          <a:lstStyle>
            <a:lvl1pPr>
              <a:defRPr b="1"/>
            </a:lvl1pPr>
          </a:lstStyle>
          <a:p>
            <a:r>
              <a:rPr lang="en-US" noProof="0" dirty="0"/>
              <a:t>Add a product picture</a:t>
            </a:r>
          </a:p>
        </p:txBody>
      </p:sp>
      <p:sp>
        <p:nvSpPr>
          <p:cNvPr id="14" name="Product detail 1"/>
          <p:cNvSpPr>
            <a:spLocks noGrp="1"/>
          </p:cNvSpPr>
          <p:nvPr>
            <p:ph type="body" sz="quarter" idx="26" hasCustomPrompt="1"/>
          </p:nvPr>
        </p:nvSpPr>
        <p:spPr>
          <a:xfrm>
            <a:off x="900000" y="2212094"/>
            <a:ext cx="2160000" cy="828000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/>
                </a:solidFill>
              </a:defRPr>
            </a:lvl2pPr>
            <a:lvl3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265113" indent="26988">
              <a:defRPr sz="1400"/>
            </a:lvl4pPr>
          </a:lstStyle>
          <a:p>
            <a:pPr lvl="0"/>
            <a:r>
              <a:rPr lang="en-US" noProof="0" dirty="0"/>
              <a:t>Headline Calibri Bold 14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5" name="Product detail 2"/>
          <p:cNvSpPr>
            <a:spLocks noGrp="1"/>
          </p:cNvSpPr>
          <p:nvPr>
            <p:ph type="body" sz="quarter" idx="27" hasCustomPrompt="1"/>
          </p:nvPr>
        </p:nvSpPr>
        <p:spPr>
          <a:xfrm>
            <a:off x="900000" y="3392894"/>
            <a:ext cx="2160000" cy="828000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/>
                </a:solidFill>
              </a:defRPr>
            </a:lvl2pPr>
            <a:lvl3pPr marL="144000" indent="-144000">
              <a:defRPr sz="1400"/>
            </a:lvl3pPr>
          </a:lstStyle>
          <a:p>
            <a:pPr lvl="0"/>
            <a:r>
              <a:rPr lang="en-US" noProof="0" dirty="0"/>
              <a:t>Headline Calibri Bold 14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8" name="Product detail 3"/>
          <p:cNvSpPr>
            <a:spLocks noGrp="1"/>
          </p:cNvSpPr>
          <p:nvPr>
            <p:ph type="body" sz="quarter" idx="28" hasCustomPrompt="1"/>
          </p:nvPr>
        </p:nvSpPr>
        <p:spPr>
          <a:xfrm>
            <a:off x="900000" y="4573694"/>
            <a:ext cx="2160000" cy="828000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/>
                </a:solidFill>
              </a:defRPr>
            </a:lvl2pPr>
            <a:lvl3pPr marL="144000" indent="-144000">
              <a:defRPr sz="1400"/>
            </a:lvl3pPr>
          </a:lstStyle>
          <a:p>
            <a:pPr lvl="0"/>
            <a:r>
              <a:rPr lang="en-US" noProof="0" dirty="0"/>
              <a:t>Headline Calibri Bold 14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3" name="Product detail 4"/>
          <p:cNvSpPr>
            <a:spLocks noGrp="1"/>
          </p:cNvSpPr>
          <p:nvPr>
            <p:ph type="body" sz="quarter" idx="16" hasCustomPrompt="1"/>
          </p:nvPr>
        </p:nvSpPr>
        <p:spPr>
          <a:xfrm>
            <a:off x="9288000" y="2802494"/>
            <a:ext cx="2160000" cy="828000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/>
                </a:solidFill>
              </a:defRPr>
            </a:lvl2pPr>
            <a:lvl3pPr marL="144000" indent="-144000">
              <a:defRPr sz="1400"/>
            </a:lvl3pPr>
          </a:lstStyle>
          <a:p>
            <a:pPr lvl="0"/>
            <a:r>
              <a:rPr lang="en-US" noProof="0" dirty="0"/>
              <a:t>Headline Calibri Bold 14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7" name="Product detail 5"/>
          <p:cNvSpPr>
            <a:spLocks noGrp="1"/>
          </p:cNvSpPr>
          <p:nvPr>
            <p:ph type="body" sz="quarter" idx="25" hasCustomPrompt="1"/>
          </p:nvPr>
        </p:nvSpPr>
        <p:spPr>
          <a:xfrm>
            <a:off x="9288000" y="3983294"/>
            <a:ext cx="2160000" cy="828000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/>
                </a:solidFill>
              </a:defRPr>
            </a:lvl2pPr>
            <a:lvl3pPr marL="144000" indent="-144000">
              <a:defRPr sz="1400"/>
            </a:lvl3pPr>
          </a:lstStyle>
          <a:p>
            <a:pPr lvl="0"/>
            <a:r>
              <a:rPr lang="en-US" noProof="0" dirty="0"/>
              <a:t>Headline Calibri Bold 14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22" name="Siemens Healthineers logo">
            <a:extLst>
              <a:ext uri="{FF2B5EF4-FFF2-40B4-BE49-F238E27FC236}">
                <a16:creationId xmlns:a16="http://schemas.microsoft.com/office/drawing/2014/main" id="{57AE67C3-A035-4D77-A3D4-AC7D74AD3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1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Picture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BF22B7-3B2F-403C-85C0-7EE50268BA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34400" y="-1"/>
            <a:ext cx="6933600" cy="6858000"/>
          </a:xfrm>
          <a:solidFill>
            <a:schemeClr val="accent6"/>
          </a:solidFill>
        </p:spPr>
        <p:txBody>
          <a:bodyPr lIns="144000" tIns="108000" rIns="144000" bIns="108000"/>
          <a:lstStyle>
            <a:lvl1pPr>
              <a:defRPr/>
            </a:lvl1pPr>
            <a:lvl2pPr>
              <a:defRPr/>
            </a:lvl2pPr>
          </a:lstStyle>
          <a:p>
            <a:r>
              <a:rPr lang="en-US" dirty="0"/>
              <a:t>Insert key visual or another title motive (please refer to the front level communication matrix). </a:t>
            </a:r>
            <a:r>
              <a:rPr lang="en-GB" dirty="0"/>
              <a:t>When using a key visual, please pay attention to the correct placement.</a:t>
            </a:r>
            <a:endParaRPr lang="en-US" dirty="0"/>
          </a:p>
        </p:txBody>
      </p:sp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59031"/>
            <a:ext cx="3574800" cy="360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Optional subhead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540000" y="1623599"/>
            <a:ext cx="4516188" cy="2692231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</a:t>
            </a:r>
            <a:br>
              <a:rPr lang="en-US" dirty="0"/>
            </a:br>
            <a:r>
              <a:rPr lang="en-US" dirty="0"/>
              <a:t>Bold 52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15054"/>
            <a:ext cx="3574800" cy="54101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English, Month 2021</a:t>
            </a:r>
          </a:p>
        </p:txBody>
      </p:sp>
      <p:pic>
        <p:nvPicPr>
          <p:cNvPr id="87" name="Siemens Healthineers logo">
            <a:extLst>
              <a:ext uri="{FF2B5EF4-FFF2-40B4-BE49-F238E27FC236}">
                <a16:creationId xmlns:a16="http://schemas.microsoft.com/office/drawing/2014/main" id="{5C47D4D0-1261-4166-A003-74EAB8DCE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grpSp>
        <p:nvGrpSpPr>
          <p:cNvPr id="7" name="Marker">
            <a:extLst>
              <a:ext uri="{FF2B5EF4-FFF2-40B4-BE49-F238E27FC236}">
                <a16:creationId xmlns:a16="http://schemas.microsoft.com/office/drawing/2014/main" id="{8C7A0370-8816-4A08-9357-C042C6DC9A5A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8" name="Gerade Verbindung 40">
              <a:extLst>
                <a:ext uri="{FF2B5EF4-FFF2-40B4-BE49-F238E27FC236}">
                  <a16:creationId xmlns:a16="http://schemas.microsoft.com/office/drawing/2014/main" id="{B89B956C-9BFF-4CBA-A1E7-AF25DEA1B997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42">
              <a:extLst>
                <a:ext uri="{FF2B5EF4-FFF2-40B4-BE49-F238E27FC236}">
                  <a16:creationId xmlns:a16="http://schemas.microsoft.com/office/drawing/2014/main" id="{716E386B-E5CE-4F14-979B-4801C00D59F5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45">
              <a:extLst>
                <a:ext uri="{FF2B5EF4-FFF2-40B4-BE49-F238E27FC236}">
                  <a16:creationId xmlns:a16="http://schemas.microsoft.com/office/drawing/2014/main" id="{AAEB1910-2515-4E15-B279-ADF57F7D7E45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46">
              <a:extLst>
                <a:ext uri="{FF2B5EF4-FFF2-40B4-BE49-F238E27FC236}">
                  <a16:creationId xmlns:a16="http://schemas.microsoft.com/office/drawing/2014/main" id="{58E6267F-E493-4E05-B531-ACD672EC2905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48">
              <a:extLst>
                <a:ext uri="{FF2B5EF4-FFF2-40B4-BE49-F238E27FC236}">
                  <a16:creationId xmlns:a16="http://schemas.microsoft.com/office/drawing/2014/main" id="{63E3763E-903B-4182-A36A-5134E48FCFE2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49">
              <a:extLst>
                <a:ext uri="{FF2B5EF4-FFF2-40B4-BE49-F238E27FC236}">
                  <a16:creationId xmlns:a16="http://schemas.microsoft.com/office/drawing/2014/main" id="{7324EC6A-4EDC-4C9F-A3AD-2C520392B7A7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51">
              <a:extLst>
                <a:ext uri="{FF2B5EF4-FFF2-40B4-BE49-F238E27FC236}">
                  <a16:creationId xmlns:a16="http://schemas.microsoft.com/office/drawing/2014/main" id="{7055EE7B-BD64-4AC7-BE6C-6A339D5601B2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52">
              <a:extLst>
                <a:ext uri="{FF2B5EF4-FFF2-40B4-BE49-F238E27FC236}">
                  <a16:creationId xmlns:a16="http://schemas.microsoft.com/office/drawing/2014/main" id="{DF25FE40-F241-448F-A86B-76E25203851E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54">
              <a:extLst>
                <a:ext uri="{FF2B5EF4-FFF2-40B4-BE49-F238E27FC236}">
                  <a16:creationId xmlns:a16="http://schemas.microsoft.com/office/drawing/2014/main" id="{001BB968-63D5-4FC5-904D-5D29C6157370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55">
              <a:extLst>
                <a:ext uri="{FF2B5EF4-FFF2-40B4-BE49-F238E27FC236}">
                  <a16:creationId xmlns:a16="http://schemas.microsoft.com/office/drawing/2014/main" id="{A6842145-3348-45A4-980B-11A21625733F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57">
              <a:extLst>
                <a:ext uri="{FF2B5EF4-FFF2-40B4-BE49-F238E27FC236}">
                  <a16:creationId xmlns:a16="http://schemas.microsoft.com/office/drawing/2014/main" id="{815E0C77-75DA-462D-8EC7-66E986715D23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8">
              <a:extLst>
                <a:ext uri="{FF2B5EF4-FFF2-40B4-BE49-F238E27FC236}">
                  <a16:creationId xmlns:a16="http://schemas.microsoft.com/office/drawing/2014/main" id="{72543F56-1E45-4574-913E-C913E9100888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60">
              <a:extLst>
                <a:ext uri="{FF2B5EF4-FFF2-40B4-BE49-F238E27FC236}">
                  <a16:creationId xmlns:a16="http://schemas.microsoft.com/office/drawing/2014/main" id="{C640789B-DC8D-4F30-B880-A4B6A57822A9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61">
              <a:extLst>
                <a:ext uri="{FF2B5EF4-FFF2-40B4-BE49-F238E27FC236}">
                  <a16:creationId xmlns:a16="http://schemas.microsoft.com/office/drawing/2014/main" id="{7AC6B0A3-4182-4689-99AA-3228DB9F6CAE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63">
              <a:extLst>
                <a:ext uri="{FF2B5EF4-FFF2-40B4-BE49-F238E27FC236}">
                  <a16:creationId xmlns:a16="http://schemas.microsoft.com/office/drawing/2014/main" id="{595E7DA6-6CBF-4BE5-90D3-656149C7E419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64">
              <a:extLst>
                <a:ext uri="{FF2B5EF4-FFF2-40B4-BE49-F238E27FC236}">
                  <a16:creationId xmlns:a16="http://schemas.microsoft.com/office/drawing/2014/main" id="{B95A643F-8B13-4DC9-91C0-5445B4860367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66">
              <a:extLst>
                <a:ext uri="{FF2B5EF4-FFF2-40B4-BE49-F238E27FC236}">
                  <a16:creationId xmlns:a16="http://schemas.microsoft.com/office/drawing/2014/main" id="{356F07C9-D4B4-45B4-8271-02FE5030898E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7">
              <a:extLst>
                <a:ext uri="{FF2B5EF4-FFF2-40B4-BE49-F238E27FC236}">
                  <a16:creationId xmlns:a16="http://schemas.microsoft.com/office/drawing/2014/main" id="{A7D8731D-7285-4323-9853-A3FCECB3FC7C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9">
              <a:extLst>
                <a:ext uri="{FF2B5EF4-FFF2-40B4-BE49-F238E27FC236}">
                  <a16:creationId xmlns:a16="http://schemas.microsoft.com/office/drawing/2014/main" id="{A3E045C0-3D08-4F2B-AF94-DA7C602CFA61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70">
              <a:extLst>
                <a:ext uri="{FF2B5EF4-FFF2-40B4-BE49-F238E27FC236}">
                  <a16:creationId xmlns:a16="http://schemas.microsoft.com/office/drawing/2014/main" id="{1778086A-991B-4796-9532-41646C7860A9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72">
              <a:extLst>
                <a:ext uri="{FF2B5EF4-FFF2-40B4-BE49-F238E27FC236}">
                  <a16:creationId xmlns:a16="http://schemas.microsoft.com/office/drawing/2014/main" id="{899109C4-205C-47FC-9B07-929C95517097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73">
              <a:extLst>
                <a:ext uri="{FF2B5EF4-FFF2-40B4-BE49-F238E27FC236}">
                  <a16:creationId xmlns:a16="http://schemas.microsoft.com/office/drawing/2014/main" id="{F1D687B4-419C-4EDD-8974-73B346092B09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75">
              <a:extLst>
                <a:ext uri="{FF2B5EF4-FFF2-40B4-BE49-F238E27FC236}">
                  <a16:creationId xmlns:a16="http://schemas.microsoft.com/office/drawing/2014/main" id="{FB4C2138-68E9-40BB-BC9E-7489BC0D1CD3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76">
              <a:extLst>
                <a:ext uri="{FF2B5EF4-FFF2-40B4-BE49-F238E27FC236}">
                  <a16:creationId xmlns:a16="http://schemas.microsoft.com/office/drawing/2014/main" id="{38A1761B-9E25-4D38-9157-3C324E2EF301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8">
              <a:extLst>
                <a:ext uri="{FF2B5EF4-FFF2-40B4-BE49-F238E27FC236}">
                  <a16:creationId xmlns:a16="http://schemas.microsoft.com/office/drawing/2014/main" id="{9138AC2D-725F-4604-A198-CB299E7044CC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9">
              <a:extLst>
                <a:ext uri="{FF2B5EF4-FFF2-40B4-BE49-F238E27FC236}">
                  <a16:creationId xmlns:a16="http://schemas.microsoft.com/office/drawing/2014/main" id="{695C712E-EF76-4D84-A6B3-065A92B5D749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81">
              <a:extLst>
                <a:ext uri="{FF2B5EF4-FFF2-40B4-BE49-F238E27FC236}">
                  <a16:creationId xmlns:a16="http://schemas.microsoft.com/office/drawing/2014/main" id="{55475569-B11D-45EA-8502-515BCAE466B5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82">
              <a:extLst>
                <a:ext uri="{FF2B5EF4-FFF2-40B4-BE49-F238E27FC236}">
                  <a16:creationId xmlns:a16="http://schemas.microsoft.com/office/drawing/2014/main" id="{13906181-164E-4BB5-859D-10BA62261ACD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84">
              <a:extLst>
                <a:ext uri="{FF2B5EF4-FFF2-40B4-BE49-F238E27FC236}">
                  <a16:creationId xmlns:a16="http://schemas.microsoft.com/office/drawing/2014/main" id="{0E5CEA6C-3F30-4541-BA07-FB28C090B6B1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85">
              <a:extLst>
                <a:ext uri="{FF2B5EF4-FFF2-40B4-BE49-F238E27FC236}">
                  <a16:creationId xmlns:a16="http://schemas.microsoft.com/office/drawing/2014/main" id="{F75FFC11-8621-4442-8AD6-4FE9E0F860F4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87">
              <a:extLst>
                <a:ext uri="{FF2B5EF4-FFF2-40B4-BE49-F238E27FC236}">
                  <a16:creationId xmlns:a16="http://schemas.microsoft.com/office/drawing/2014/main" id="{EEEABEE3-F061-4362-A46B-72BEE22B070F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8">
              <a:extLst>
                <a:ext uri="{FF2B5EF4-FFF2-40B4-BE49-F238E27FC236}">
                  <a16:creationId xmlns:a16="http://schemas.microsoft.com/office/drawing/2014/main" id="{5AC61265-AB02-4A15-A0FB-B8833112BAB3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90">
              <a:extLst>
                <a:ext uri="{FF2B5EF4-FFF2-40B4-BE49-F238E27FC236}">
                  <a16:creationId xmlns:a16="http://schemas.microsoft.com/office/drawing/2014/main" id="{13BC005C-35E1-4C28-943D-980AE545C766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91">
              <a:extLst>
                <a:ext uri="{FF2B5EF4-FFF2-40B4-BE49-F238E27FC236}">
                  <a16:creationId xmlns:a16="http://schemas.microsoft.com/office/drawing/2014/main" id="{72BAB9C2-5BDC-4288-A254-BB4F74A93485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93">
              <a:extLst>
                <a:ext uri="{FF2B5EF4-FFF2-40B4-BE49-F238E27FC236}">
                  <a16:creationId xmlns:a16="http://schemas.microsoft.com/office/drawing/2014/main" id="{16637504-EE70-4BE5-B8FC-2FCE0D91C89D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94">
              <a:extLst>
                <a:ext uri="{FF2B5EF4-FFF2-40B4-BE49-F238E27FC236}">
                  <a16:creationId xmlns:a16="http://schemas.microsoft.com/office/drawing/2014/main" id="{3443847B-E417-4FDE-97A4-F21A7D42F3ED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96">
              <a:extLst>
                <a:ext uri="{FF2B5EF4-FFF2-40B4-BE49-F238E27FC236}">
                  <a16:creationId xmlns:a16="http://schemas.microsoft.com/office/drawing/2014/main" id="{E55B4267-1249-4F0B-BA01-1A9D2B46285A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7">
              <a:extLst>
                <a:ext uri="{FF2B5EF4-FFF2-40B4-BE49-F238E27FC236}">
                  <a16:creationId xmlns:a16="http://schemas.microsoft.com/office/drawing/2014/main" id="{319A043A-A540-409E-AAC7-A069836E8653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9">
              <a:extLst>
                <a:ext uri="{FF2B5EF4-FFF2-40B4-BE49-F238E27FC236}">
                  <a16:creationId xmlns:a16="http://schemas.microsoft.com/office/drawing/2014/main" id="{CC95F68B-6402-4D96-B1CE-C0B4AFA6FC2D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0">
              <a:extLst>
                <a:ext uri="{FF2B5EF4-FFF2-40B4-BE49-F238E27FC236}">
                  <a16:creationId xmlns:a16="http://schemas.microsoft.com/office/drawing/2014/main" id="{0E5D4C2B-AE5D-4CD3-BD95-39DE41CD53E3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2">
              <a:extLst>
                <a:ext uri="{FF2B5EF4-FFF2-40B4-BE49-F238E27FC236}">
                  <a16:creationId xmlns:a16="http://schemas.microsoft.com/office/drawing/2014/main" id="{2925923C-7608-49AF-A283-825865B102F7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03">
              <a:extLst>
                <a:ext uri="{FF2B5EF4-FFF2-40B4-BE49-F238E27FC236}">
                  <a16:creationId xmlns:a16="http://schemas.microsoft.com/office/drawing/2014/main" id="{25261322-CD55-4407-A970-582C590B3188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05">
              <a:extLst>
                <a:ext uri="{FF2B5EF4-FFF2-40B4-BE49-F238E27FC236}">
                  <a16:creationId xmlns:a16="http://schemas.microsoft.com/office/drawing/2014/main" id="{DE4E4596-840F-4DCB-B720-1DECB51EFF00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06">
              <a:extLst>
                <a:ext uri="{FF2B5EF4-FFF2-40B4-BE49-F238E27FC236}">
                  <a16:creationId xmlns:a16="http://schemas.microsoft.com/office/drawing/2014/main" id="{AB631C90-846A-4222-A63E-2CC35AA0C2D2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8">
              <a:extLst>
                <a:ext uri="{FF2B5EF4-FFF2-40B4-BE49-F238E27FC236}">
                  <a16:creationId xmlns:a16="http://schemas.microsoft.com/office/drawing/2014/main" id="{4BDA1428-57BE-4D8F-8C5A-F9B925ED38ED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9">
              <a:extLst>
                <a:ext uri="{FF2B5EF4-FFF2-40B4-BE49-F238E27FC236}">
                  <a16:creationId xmlns:a16="http://schemas.microsoft.com/office/drawing/2014/main" id="{A8D1A26D-C355-4E42-BAEF-7577564BC660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11">
              <a:extLst>
                <a:ext uri="{FF2B5EF4-FFF2-40B4-BE49-F238E27FC236}">
                  <a16:creationId xmlns:a16="http://schemas.microsoft.com/office/drawing/2014/main" id="{492F1E83-1B29-4315-99F9-044930A7D2E5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12">
              <a:extLst>
                <a:ext uri="{FF2B5EF4-FFF2-40B4-BE49-F238E27FC236}">
                  <a16:creationId xmlns:a16="http://schemas.microsoft.com/office/drawing/2014/main" id="{F4B4C25B-EAB0-45FA-AFCA-5339015FC849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14">
              <a:extLst>
                <a:ext uri="{FF2B5EF4-FFF2-40B4-BE49-F238E27FC236}">
                  <a16:creationId xmlns:a16="http://schemas.microsoft.com/office/drawing/2014/main" id="{8F9FD23A-6358-4ED1-B21B-8DEAD90DF97A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16">
              <a:extLst>
                <a:ext uri="{FF2B5EF4-FFF2-40B4-BE49-F238E27FC236}">
                  <a16:creationId xmlns:a16="http://schemas.microsoft.com/office/drawing/2014/main" id="{1AA7C894-6335-47E9-B551-E467C14A5940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17">
              <a:extLst>
                <a:ext uri="{FF2B5EF4-FFF2-40B4-BE49-F238E27FC236}">
                  <a16:creationId xmlns:a16="http://schemas.microsoft.com/office/drawing/2014/main" id="{B455C8DD-149E-4C97-93F6-4AA62DBD1F7A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8">
              <a:extLst>
                <a:ext uri="{FF2B5EF4-FFF2-40B4-BE49-F238E27FC236}">
                  <a16:creationId xmlns:a16="http://schemas.microsoft.com/office/drawing/2014/main" id="{2979FAD9-5578-40CF-BCA9-081C50E2E8B6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Dot pulse">
            <a:extLst>
              <a:ext uri="{FF2B5EF4-FFF2-40B4-BE49-F238E27FC236}">
                <a16:creationId xmlns:a16="http://schemas.microsoft.com/office/drawing/2014/main" id="{FC255B9C-6ED5-4D3C-AB33-D8937A8D87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79" y="4976328"/>
            <a:ext cx="2826000" cy="144267"/>
          </a:xfrm>
          <a:prstGeom prst="rect">
            <a:avLst/>
          </a:prstGeom>
        </p:spPr>
      </p:pic>
      <p:sp>
        <p:nvSpPr>
          <p:cNvPr id="65" name="Abgerundetes Rechteck 8">
            <a:extLst>
              <a:ext uri="{FF2B5EF4-FFF2-40B4-BE49-F238E27FC236}">
                <a16:creationId xmlns:a16="http://schemas.microsoft.com/office/drawing/2014/main" id="{AE53DB3D-081F-4729-84B0-B999F48632CA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</p:spTree>
    <p:extLst>
      <p:ext uri="{BB962C8B-B14F-4D97-AF65-F5344CB8AC3E}">
        <p14:creationId xmlns:p14="http://schemas.microsoft.com/office/powerpoint/2010/main" val="41268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y cover"/>
          <p:cNvSpPr/>
          <p:nvPr userDrawn="1"/>
        </p:nvSpPr>
        <p:spPr bwMode="auto">
          <a:xfrm>
            <a:off x="0" y="0"/>
            <a:ext cx="6000750" cy="6858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Headline"/>
          <p:cNvSpPr>
            <a:spLocks noGrp="1"/>
          </p:cNvSpPr>
          <p:nvPr>
            <p:ph type="title" hasCustomPrompt="1"/>
          </p:nvPr>
        </p:nvSpPr>
        <p:spPr>
          <a:xfrm>
            <a:off x="540000" y="219599"/>
            <a:ext cx="4697163" cy="83291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de-DE" dirty="0"/>
          </a:p>
        </p:txBody>
      </p:sp>
      <p:sp>
        <p:nvSpPr>
          <p:cNvPr id="6" name="Diagram"/>
          <p:cNvSpPr>
            <a:spLocks noGrp="1"/>
          </p:cNvSpPr>
          <p:nvPr>
            <p:ph type="chart" sz="quarter" idx="18" hasCustomPrompt="1"/>
          </p:nvPr>
        </p:nvSpPr>
        <p:spPr>
          <a:xfrm>
            <a:off x="0" y="1623600"/>
            <a:ext cx="6000750" cy="4572000"/>
          </a:xfrm>
        </p:spPr>
        <p:txBody>
          <a:bodyPr lIns="180000" tIns="180000" rIns="180000" bIns="180000"/>
          <a:lstStyle>
            <a:lvl1pPr>
              <a:defRPr b="1"/>
            </a:lvl1pPr>
          </a:lstStyle>
          <a:p>
            <a:r>
              <a:rPr lang="en-US" noProof="0" dirty="0"/>
              <a:t>Add a diagram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2BF4AC8F-F597-45E5-8DEC-DEB931D9DAF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572249" y="2263139"/>
            <a:ext cx="5058000" cy="3931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14" name="Siemens Healthineers logo">
            <a:extLst>
              <a:ext uri="{FF2B5EF4-FFF2-40B4-BE49-F238E27FC236}">
                <a16:creationId xmlns:a16="http://schemas.microsoft.com/office/drawing/2014/main" id="{5C7CC333-5A2B-46AC-8B83-498F30AB82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58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nical Pictures, Title/Content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line"/>
          <p:cNvSpPr>
            <a:spLocks noGrp="1"/>
          </p:cNvSpPr>
          <p:nvPr>
            <p:ph type="title" hasCustomPrompt="1"/>
          </p:nvPr>
        </p:nvSpPr>
        <p:spPr>
          <a:xfrm>
            <a:off x="539999" y="219599"/>
            <a:ext cx="9212400" cy="83291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de-DE" dirty="0"/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9F588DA8-B417-4AA8-9930-A6744CC61E9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40000" y="1619250"/>
            <a:ext cx="5635375" cy="4573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52C62DF1-15C2-4184-A4A8-1D85A6A7CF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115175" y="1619250"/>
            <a:ext cx="4513262" cy="4573588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Add a picture</a:t>
            </a:r>
            <a:endParaRPr lang="en-GB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101" name="Restricted"/>
          <p:cNvSpPr txBox="1"/>
          <p:nvPr userDrawn="1"/>
        </p:nvSpPr>
        <p:spPr>
          <a:xfrm>
            <a:off x="8054976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e-DE" sz="1000" dirty="0">
                <a:solidFill>
                  <a:schemeClr val="bg1"/>
                </a:solidFill>
              </a:rPr>
              <a:t>Restricted © Siemens Healthineers, 2021</a:t>
            </a:r>
          </a:p>
        </p:txBody>
      </p:sp>
      <p:pic>
        <p:nvPicPr>
          <p:cNvPr id="108" name="Siemens Healthineers logo">
            <a:extLst>
              <a:ext uri="{FF2B5EF4-FFF2-40B4-BE49-F238E27FC236}">
                <a16:creationId xmlns:a16="http://schemas.microsoft.com/office/drawing/2014/main" id="{418176E0-4F12-4F90-92BB-288ECE13F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504" y="281267"/>
            <a:ext cx="1450797" cy="345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4CCA68-ECFB-4738-8888-BCE166E98278}"/>
              </a:ext>
            </a:extLst>
          </p:cNvPr>
          <p:cNvSpPr txBox="1"/>
          <p:nvPr userDrawn="1"/>
        </p:nvSpPr>
        <p:spPr>
          <a:xfrm>
            <a:off x="11347637" y="6340471"/>
            <a:ext cx="2808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6F82AF1F-8753-46F1-A314-2F45498EFC31}" type="slidenum">
              <a:rPr lang="de-DE" sz="1000" b="1" i="0" u="none" kern="1200" spc="0" smtClean="0">
                <a:solidFill>
                  <a:schemeClr val="bg1"/>
                </a:solidFill>
                <a:latin typeface="Calibri" panose="020F0502020204030204" pitchFamily="34" charset="0"/>
              </a:rPr>
              <a:pPr marL="0" lvl="0"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1000" b="1" i="0" u="none" kern="1200" spc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9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linical Pictures, Title/Content/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>
          <a:xfrm>
            <a:off x="540000" y="219599"/>
            <a:ext cx="9210425" cy="832913"/>
          </a:xfrm>
        </p:spPr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7" name="Content left column">
            <a:extLst>
              <a:ext uri="{FF2B5EF4-FFF2-40B4-BE49-F238E27FC236}">
                <a16:creationId xmlns:a16="http://schemas.microsoft.com/office/drawing/2014/main" id="{F3DE8C85-D5DE-48E2-BC87-EE21BFCB3F6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23600"/>
            <a:ext cx="4514400" cy="45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4" name="Clinical image 1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6174000" y="1623600"/>
            <a:ext cx="2638800" cy="1879200"/>
          </a:xfrm>
          <a:ln w="3175">
            <a:solidFill>
              <a:schemeClr val="tx2"/>
            </a:solidFill>
          </a:ln>
        </p:spPr>
        <p:txBody>
          <a:bodyPr lIns="180000" tIns="180000" rIns="180000" bIns="180000"/>
          <a:lstStyle>
            <a:lvl1pPr>
              <a:defRPr b="1"/>
            </a:lvl1pPr>
          </a:lstStyle>
          <a:p>
            <a:r>
              <a:rPr lang="en-US" noProof="0" dirty="0"/>
              <a:t>Add a picture</a:t>
            </a:r>
          </a:p>
        </p:txBody>
      </p:sp>
      <p:sp>
        <p:nvSpPr>
          <p:cNvPr id="5" name="Caption 1">
            <a:extLst>
              <a:ext uri="{FF2B5EF4-FFF2-40B4-BE49-F238E27FC236}">
                <a16:creationId xmlns:a16="http://schemas.microsoft.com/office/drawing/2014/main" id="{A4D87FDD-062F-49D8-809F-5741C82145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5375" y="3502800"/>
            <a:ext cx="2642400" cy="331200"/>
          </a:xfrm>
        </p:spPr>
        <p:txBody>
          <a:bodyPr tIns="36000"/>
          <a:lstStyle>
            <a:lvl1pPr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4" name="Clinical image 2">
            <a:extLst>
              <a:ext uri="{FF2B5EF4-FFF2-40B4-BE49-F238E27FC236}">
                <a16:creationId xmlns:a16="http://schemas.microsoft.com/office/drawing/2014/main" id="{1B6A89FF-0093-42D5-A01F-9F38E6EAE9A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989200" y="1623600"/>
            <a:ext cx="2638800" cy="1879200"/>
          </a:xfrm>
          <a:ln w="3175">
            <a:solidFill>
              <a:schemeClr val="tx2"/>
            </a:solidFill>
          </a:ln>
        </p:spPr>
        <p:txBody>
          <a:bodyPr lIns="180000" tIns="180000" rIns="180000" bIns="180000"/>
          <a:lstStyle>
            <a:lvl1pPr>
              <a:defRPr b="1"/>
            </a:lvl1pPr>
          </a:lstStyle>
          <a:p>
            <a:r>
              <a:rPr lang="en-US" noProof="0" dirty="0"/>
              <a:t>Add a picture</a:t>
            </a:r>
          </a:p>
        </p:txBody>
      </p:sp>
      <p:sp>
        <p:nvSpPr>
          <p:cNvPr id="24" name="Caption 2">
            <a:extLst>
              <a:ext uri="{FF2B5EF4-FFF2-40B4-BE49-F238E27FC236}">
                <a16:creationId xmlns:a16="http://schemas.microsoft.com/office/drawing/2014/main" id="{650FABFD-7068-4DE9-976C-84AD6DB2DF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85600" y="3502800"/>
            <a:ext cx="2642400" cy="331200"/>
          </a:xfrm>
        </p:spPr>
        <p:txBody>
          <a:bodyPr tIns="36000"/>
          <a:lstStyle>
            <a:lvl1pPr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5" name="Clinical image 3">
            <a:extLst>
              <a:ext uri="{FF2B5EF4-FFF2-40B4-BE49-F238E27FC236}">
                <a16:creationId xmlns:a16="http://schemas.microsoft.com/office/drawing/2014/main" id="{0FB77AF6-1131-46EA-A876-D52D6E453D8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74000" y="3981600"/>
            <a:ext cx="2638800" cy="1879200"/>
          </a:xfrm>
          <a:ln w="3175">
            <a:solidFill>
              <a:schemeClr val="tx2"/>
            </a:solidFill>
          </a:ln>
        </p:spPr>
        <p:txBody>
          <a:bodyPr lIns="180000" tIns="180000" rIns="180000" bIns="180000"/>
          <a:lstStyle>
            <a:lvl1pPr>
              <a:defRPr b="1"/>
            </a:lvl1pPr>
          </a:lstStyle>
          <a:p>
            <a:r>
              <a:rPr lang="en-US" noProof="0" dirty="0"/>
              <a:t>Add a picture</a:t>
            </a:r>
          </a:p>
        </p:txBody>
      </p:sp>
      <p:sp>
        <p:nvSpPr>
          <p:cNvPr id="25" name="Caption 3">
            <a:extLst>
              <a:ext uri="{FF2B5EF4-FFF2-40B4-BE49-F238E27FC236}">
                <a16:creationId xmlns:a16="http://schemas.microsoft.com/office/drawing/2014/main" id="{122681D0-1733-4184-8DE3-4F7818D7DE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5375" y="5860800"/>
            <a:ext cx="2642400" cy="331200"/>
          </a:xfrm>
        </p:spPr>
        <p:txBody>
          <a:bodyPr tIns="36000"/>
          <a:lstStyle>
            <a:lvl1pPr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7" name="Clinical image 4">
            <a:extLst>
              <a:ext uri="{FF2B5EF4-FFF2-40B4-BE49-F238E27FC236}">
                <a16:creationId xmlns:a16="http://schemas.microsoft.com/office/drawing/2014/main" id="{45149F5E-90E9-4952-A69E-9F6C567BF48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989200" y="3981600"/>
            <a:ext cx="2638800" cy="1879200"/>
          </a:xfrm>
          <a:ln w="3175">
            <a:solidFill>
              <a:schemeClr val="tx2"/>
            </a:solidFill>
          </a:ln>
        </p:spPr>
        <p:txBody>
          <a:bodyPr lIns="180000" tIns="180000" rIns="180000" bIns="180000"/>
          <a:lstStyle>
            <a:lvl1pPr>
              <a:defRPr b="1"/>
            </a:lvl1pPr>
          </a:lstStyle>
          <a:p>
            <a:r>
              <a:rPr lang="en-US" noProof="0" dirty="0"/>
              <a:t>Add a picture</a:t>
            </a:r>
          </a:p>
        </p:txBody>
      </p:sp>
      <p:sp>
        <p:nvSpPr>
          <p:cNvPr id="26" name="Caption 4">
            <a:extLst>
              <a:ext uri="{FF2B5EF4-FFF2-40B4-BE49-F238E27FC236}">
                <a16:creationId xmlns:a16="http://schemas.microsoft.com/office/drawing/2014/main" id="{868D25E9-432A-40D3-8673-17F684EC8D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85600" y="5860800"/>
            <a:ext cx="2642400" cy="331200"/>
          </a:xfrm>
        </p:spPr>
        <p:txBody>
          <a:bodyPr tIns="36000"/>
          <a:lstStyle>
            <a:lvl1pPr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22" name="Restricted">
            <a:extLst>
              <a:ext uri="{FF2B5EF4-FFF2-40B4-BE49-F238E27FC236}">
                <a16:creationId xmlns:a16="http://schemas.microsoft.com/office/drawing/2014/main" id="{42452E35-28FF-43F0-BAA1-0E6FD1DE3EED}"/>
              </a:ext>
            </a:extLst>
          </p:cNvPr>
          <p:cNvSpPr txBox="1"/>
          <p:nvPr userDrawn="1"/>
        </p:nvSpPr>
        <p:spPr>
          <a:xfrm>
            <a:off x="8054976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e-DE" sz="1000" dirty="0">
                <a:solidFill>
                  <a:schemeClr val="bg1"/>
                </a:solidFill>
              </a:rPr>
              <a:t>Restricted © Siemens Healthineers, 2021</a:t>
            </a:r>
          </a:p>
        </p:txBody>
      </p:sp>
      <p:pic>
        <p:nvPicPr>
          <p:cNvPr id="20" name="Siemens Healthineers logo">
            <a:extLst>
              <a:ext uri="{FF2B5EF4-FFF2-40B4-BE49-F238E27FC236}">
                <a16:creationId xmlns:a16="http://schemas.microsoft.com/office/drawing/2014/main" id="{BC2F1249-80CB-4DEF-AB9A-3694F6FE17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44504" y="281267"/>
            <a:ext cx="1450797" cy="3458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0FE2AC-E3F6-4795-9F40-E557323AE6B9}"/>
              </a:ext>
            </a:extLst>
          </p:cNvPr>
          <p:cNvSpPr txBox="1"/>
          <p:nvPr userDrawn="1"/>
        </p:nvSpPr>
        <p:spPr>
          <a:xfrm>
            <a:off x="11347637" y="6340471"/>
            <a:ext cx="2808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6F82AF1F-8753-46F1-A314-2F45498EFC31}" type="slidenum">
              <a:rPr lang="de-DE" sz="1000" b="1" i="0" u="none" kern="1200" spc="0" smtClean="0">
                <a:solidFill>
                  <a:schemeClr val="bg1"/>
                </a:solidFill>
                <a:latin typeface="Calibri" panose="020F0502020204030204" pitchFamily="34" charset="0"/>
              </a:rPr>
              <a:pPr marL="0" lvl="0"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1000" b="1" i="0" u="none" kern="1200" spc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95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line"/>
          <p:cNvSpPr>
            <a:spLocks noGrp="1"/>
          </p:cNvSpPr>
          <p:nvPr>
            <p:ph type="title" hasCustomPrompt="1"/>
          </p:nvPr>
        </p:nvSpPr>
        <p:spPr>
          <a:xfrm>
            <a:off x="540000" y="219599"/>
            <a:ext cx="6575175" cy="83291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de-DE" dirty="0"/>
          </a:p>
        </p:txBody>
      </p:sp>
      <p:sp>
        <p:nvSpPr>
          <p:cNvPr id="6" name="Content left">
            <a:extLst>
              <a:ext uri="{FF2B5EF4-FFF2-40B4-BE49-F238E27FC236}">
                <a16:creationId xmlns:a16="http://schemas.microsoft.com/office/drawing/2014/main" id="{B8F2235E-1561-4540-BBA6-ED3314518FC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237163" y="1620000"/>
            <a:ext cx="4518000" cy="2520000"/>
          </a:xfrm>
        </p:spPr>
        <p:txBody>
          <a:bodyPr tIns="144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1" name="Content right">
            <a:extLst>
              <a:ext uri="{FF2B5EF4-FFF2-40B4-BE49-F238E27FC236}">
                <a16:creationId xmlns:a16="http://schemas.microsoft.com/office/drawing/2014/main" id="{0FB035AA-D8D6-455D-B8AF-CD2D66504C3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0000" y="1620000"/>
            <a:ext cx="4518000" cy="2520000"/>
          </a:xfrm>
        </p:spPr>
        <p:txBody>
          <a:bodyPr tIns="144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16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88" name="Siemens Healthineers logo">
            <a:extLst>
              <a:ext uri="{FF2B5EF4-FFF2-40B4-BE49-F238E27FC236}">
                <a16:creationId xmlns:a16="http://schemas.microsoft.com/office/drawing/2014/main" id="{B6178E59-1497-433B-BBC8-B4CC5BE3F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8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head"/>
          <p:cNvSpPr>
            <a:spLocks noGrp="1"/>
          </p:cNvSpPr>
          <p:nvPr>
            <p:ph type="ctrTitle" hasCustomPrompt="1"/>
          </p:nvPr>
        </p:nvSpPr>
        <p:spPr>
          <a:xfrm>
            <a:off x="540000" y="4359600"/>
            <a:ext cx="3579813" cy="36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Optional subhead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540001" y="1915199"/>
            <a:ext cx="6394200" cy="2401200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</a:t>
            </a:r>
          </a:p>
        </p:txBody>
      </p:sp>
      <p:sp>
        <p:nvSpPr>
          <p:cNvPr id="6" name="Presenter">
            <a:extLst>
              <a:ext uri="{FF2B5EF4-FFF2-40B4-BE49-F238E27FC236}">
                <a16:creationId xmlns:a16="http://schemas.microsoft.com/office/drawing/2014/main" id="{046EC491-C7E1-4B50-AC08-4B82CD6C66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90400"/>
            <a:ext cx="3579813" cy="540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 dirty="0"/>
              <a:t>Presenter Calibri 16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English, Month 2021</a:t>
            </a:r>
          </a:p>
        </p:txBody>
      </p:sp>
      <p:pic>
        <p:nvPicPr>
          <p:cNvPr id="87" name="Siemens Healthineers logo">
            <a:extLst>
              <a:ext uri="{FF2B5EF4-FFF2-40B4-BE49-F238E27FC236}">
                <a16:creationId xmlns:a16="http://schemas.microsoft.com/office/drawing/2014/main" id="{35EEC452-B426-4E7B-8973-E9DC55604B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3908" y="497114"/>
            <a:ext cx="2484000" cy="592209"/>
          </a:xfrm>
          <a:prstGeom prst="rect">
            <a:avLst/>
          </a:prstGeom>
        </p:spPr>
      </p:pic>
      <p:pic>
        <p:nvPicPr>
          <p:cNvPr id="7" name="Dot pulse">
            <a:extLst>
              <a:ext uri="{FF2B5EF4-FFF2-40B4-BE49-F238E27FC236}">
                <a16:creationId xmlns:a16="http://schemas.microsoft.com/office/drawing/2014/main" id="{BF10F800-E2D2-4A30-9DC1-1940116C0E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175" y="4029933"/>
            <a:ext cx="2826000" cy="144267"/>
          </a:xfrm>
          <a:prstGeom prst="rect">
            <a:avLst/>
          </a:prstGeom>
        </p:spPr>
      </p:pic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DBB37A37-4416-4E90-92A7-341CF6FAF214}"/>
              </a:ext>
            </a:extLst>
          </p:cNvPr>
          <p:cNvSpPr/>
          <p:nvPr userDrawn="1"/>
        </p:nvSpPr>
        <p:spPr>
          <a:xfrm>
            <a:off x="12560400" y="5407843"/>
            <a:ext cx="1800000" cy="145015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The animation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of the dot pulse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can be </a:t>
            </a:r>
            <a:r>
              <a:rPr lang="en-US" sz="1100" dirty="0">
                <a:solidFill>
                  <a:schemeClr val="tx1"/>
                </a:solidFill>
              </a:rPr>
              <a:t>optionally 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switched off on the master layout.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Go to View &gt; Slide Master</a:t>
            </a:r>
          </a:p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After that go to Animations &gt; Animations Pane.</a:t>
            </a:r>
          </a:p>
        </p:txBody>
      </p:sp>
      <p:grpSp>
        <p:nvGrpSpPr>
          <p:cNvPr id="9" name="Marker">
            <a:extLst>
              <a:ext uri="{FF2B5EF4-FFF2-40B4-BE49-F238E27FC236}">
                <a16:creationId xmlns:a16="http://schemas.microsoft.com/office/drawing/2014/main" id="{D39A42E3-E034-456A-A3F4-983938E62B60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10" name="Gerade Verbindung 40">
              <a:extLst>
                <a:ext uri="{FF2B5EF4-FFF2-40B4-BE49-F238E27FC236}">
                  <a16:creationId xmlns:a16="http://schemas.microsoft.com/office/drawing/2014/main" id="{7EA5DFEE-96B5-471D-81C0-5EF9A808435E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42">
              <a:extLst>
                <a:ext uri="{FF2B5EF4-FFF2-40B4-BE49-F238E27FC236}">
                  <a16:creationId xmlns:a16="http://schemas.microsoft.com/office/drawing/2014/main" id="{F6FE5688-06C6-4AC4-A569-2B413F35EC6E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45">
              <a:extLst>
                <a:ext uri="{FF2B5EF4-FFF2-40B4-BE49-F238E27FC236}">
                  <a16:creationId xmlns:a16="http://schemas.microsoft.com/office/drawing/2014/main" id="{A46EE828-435A-466B-B291-531ACD081B61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46">
              <a:extLst>
                <a:ext uri="{FF2B5EF4-FFF2-40B4-BE49-F238E27FC236}">
                  <a16:creationId xmlns:a16="http://schemas.microsoft.com/office/drawing/2014/main" id="{4E888A75-66AE-4FE7-88A7-FC420843805E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48">
              <a:extLst>
                <a:ext uri="{FF2B5EF4-FFF2-40B4-BE49-F238E27FC236}">
                  <a16:creationId xmlns:a16="http://schemas.microsoft.com/office/drawing/2014/main" id="{05D52D9C-9BDD-45C5-BB42-908F85769875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9">
              <a:extLst>
                <a:ext uri="{FF2B5EF4-FFF2-40B4-BE49-F238E27FC236}">
                  <a16:creationId xmlns:a16="http://schemas.microsoft.com/office/drawing/2014/main" id="{F90169CA-7B48-43EA-99B5-5BB8F5C7FAF2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51">
              <a:extLst>
                <a:ext uri="{FF2B5EF4-FFF2-40B4-BE49-F238E27FC236}">
                  <a16:creationId xmlns:a16="http://schemas.microsoft.com/office/drawing/2014/main" id="{F8A274D0-79BC-4A7C-BC35-24A63FEE3370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52">
              <a:extLst>
                <a:ext uri="{FF2B5EF4-FFF2-40B4-BE49-F238E27FC236}">
                  <a16:creationId xmlns:a16="http://schemas.microsoft.com/office/drawing/2014/main" id="{F1C376A8-6474-403C-819A-A69E80654EB5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54">
              <a:extLst>
                <a:ext uri="{FF2B5EF4-FFF2-40B4-BE49-F238E27FC236}">
                  <a16:creationId xmlns:a16="http://schemas.microsoft.com/office/drawing/2014/main" id="{43143CCC-DC7F-4662-8A8A-46996B39E7E1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55">
              <a:extLst>
                <a:ext uri="{FF2B5EF4-FFF2-40B4-BE49-F238E27FC236}">
                  <a16:creationId xmlns:a16="http://schemas.microsoft.com/office/drawing/2014/main" id="{F6236ACA-7244-4667-9238-02757C2EAFB5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7">
              <a:extLst>
                <a:ext uri="{FF2B5EF4-FFF2-40B4-BE49-F238E27FC236}">
                  <a16:creationId xmlns:a16="http://schemas.microsoft.com/office/drawing/2014/main" id="{8E4010D3-1AE7-4FCA-8300-850BB954A506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8">
              <a:extLst>
                <a:ext uri="{FF2B5EF4-FFF2-40B4-BE49-F238E27FC236}">
                  <a16:creationId xmlns:a16="http://schemas.microsoft.com/office/drawing/2014/main" id="{EC46CD02-8AD2-4474-B747-A5AC59B657DB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60">
              <a:extLst>
                <a:ext uri="{FF2B5EF4-FFF2-40B4-BE49-F238E27FC236}">
                  <a16:creationId xmlns:a16="http://schemas.microsoft.com/office/drawing/2014/main" id="{3C008754-4721-4013-9DD9-4276CE32690C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61">
              <a:extLst>
                <a:ext uri="{FF2B5EF4-FFF2-40B4-BE49-F238E27FC236}">
                  <a16:creationId xmlns:a16="http://schemas.microsoft.com/office/drawing/2014/main" id="{3056DE7E-58F1-4D73-8C19-6E7881C70C5B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63">
              <a:extLst>
                <a:ext uri="{FF2B5EF4-FFF2-40B4-BE49-F238E27FC236}">
                  <a16:creationId xmlns:a16="http://schemas.microsoft.com/office/drawing/2014/main" id="{3B3E1CD6-4B1F-4020-B468-B06ABDA78018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64">
              <a:extLst>
                <a:ext uri="{FF2B5EF4-FFF2-40B4-BE49-F238E27FC236}">
                  <a16:creationId xmlns:a16="http://schemas.microsoft.com/office/drawing/2014/main" id="{13357323-3808-4962-B967-75E17B45A4B2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66">
              <a:extLst>
                <a:ext uri="{FF2B5EF4-FFF2-40B4-BE49-F238E27FC236}">
                  <a16:creationId xmlns:a16="http://schemas.microsoft.com/office/drawing/2014/main" id="{1653938B-8CB8-4E29-8275-7492D19BD87A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7">
              <a:extLst>
                <a:ext uri="{FF2B5EF4-FFF2-40B4-BE49-F238E27FC236}">
                  <a16:creationId xmlns:a16="http://schemas.microsoft.com/office/drawing/2014/main" id="{716967B0-3183-4F1C-9947-9C3231AED359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9">
              <a:extLst>
                <a:ext uri="{FF2B5EF4-FFF2-40B4-BE49-F238E27FC236}">
                  <a16:creationId xmlns:a16="http://schemas.microsoft.com/office/drawing/2014/main" id="{24A98F4C-9B95-4D59-A35E-BC4FD22C7CED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70">
              <a:extLst>
                <a:ext uri="{FF2B5EF4-FFF2-40B4-BE49-F238E27FC236}">
                  <a16:creationId xmlns:a16="http://schemas.microsoft.com/office/drawing/2014/main" id="{E2AC2629-2D6F-4E0B-906C-B29FC2C0416E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72">
              <a:extLst>
                <a:ext uri="{FF2B5EF4-FFF2-40B4-BE49-F238E27FC236}">
                  <a16:creationId xmlns:a16="http://schemas.microsoft.com/office/drawing/2014/main" id="{BE9A42B9-530E-4242-8847-CDED545A750F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73">
              <a:extLst>
                <a:ext uri="{FF2B5EF4-FFF2-40B4-BE49-F238E27FC236}">
                  <a16:creationId xmlns:a16="http://schemas.microsoft.com/office/drawing/2014/main" id="{1D7743B7-4A22-4499-816E-620480EF940B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75">
              <a:extLst>
                <a:ext uri="{FF2B5EF4-FFF2-40B4-BE49-F238E27FC236}">
                  <a16:creationId xmlns:a16="http://schemas.microsoft.com/office/drawing/2014/main" id="{A97A8787-113E-44B0-85C1-552A745B4379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76">
              <a:extLst>
                <a:ext uri="{FF2B5EF4-FFF2-40B4-BE49-F238E27FC236}">
                  <a16:creationId xmlns:a16="http://schemas.microsoft.com/office/drawing/2014/main" id="{83987063-6FE9-40BB-AEEC-B9B963D66AF2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8">
              <a:extLst>
                <a:ext uri="{FF2B5EF4-FFF2-40B4-BE49-F238E27FC236}">
                  <a16:creationId xmlns:a16="http://schemas.microsoft.com/office/drawing/2014/main" id="{67746B3D-00B2-405D-BFA0-FCEDC2545C54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79">
              <a:extLst>
                <a:ext uri="{FF2B5EF4-FFF2-40B4-BE49-F238E27FC236}">
                  <a16:creationId xmlns:a16="http://schemas.microsoft.com/office/drawing/2014/main" id="{6DB3F7B3-59C2-4B42-84F0-B222C48E4378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81">
              <a:extLst>
                <a:ext uri="{FF2B5EF4-FFF2-40B4-BE49-F238E27FC236}">
                  <a16:creationId xmlns:a16="http://schemas.microsoft.com/office/drawing/2014/main" id="{55366E91-0C12-412A-BA36-B761FED4662D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82">
              <a:extLst>
                <a:ext uri="{FF2B5EF4-FFF2-40B4-BE49-F238E27FC236}">
                  <a16:creationId xmlns:a16="http://schemas.microsoft.com/office/drawing/2014/main" id="{E9F891A0-5172-4546-8B1F-2579FA2FEBD1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84">
              <a:extLst>
                <a:ext uri="{FF2B5EF4-FFF2-40B4-BE49-F238E27FC236}">
                  <a16:creationId xmlns:a16="http://schemas.microsoft.com/office/drawing/2014/main" id="{88A59020-D08E-4532-9B90-DE28E5DB31B3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85">
              <a:extLst>
                <a:ext uri="{FF2B5EF4-FFF2-40B4-BE49-F238E27FC236}">
                  <a16:creationId xmlns:a16="http://schemas.microsoft.com/office/drawing/2014/main" id="{AC5A657B-443F-418C-8790-F24C3AF724AB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87">
              <a:extLst>
                <a:ext uri="{FF2B5EF4-FFF2-40B4-BE49-F238E27FC236}">
                  <a16:creationId xmlns:a16="http://schemas.microsoft.com/office/drawing/2014/main" id="{A1481941-E67A-4D8E-8177-0C855C7921CA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8">
              <a:extLst>
                <a:ext uri="{FF2B5EF4-FFF2-40B4-BE49-F238E27FC236}">
                  <a16:creationId xmlns:a16="http://schemas.microsoft.com/office/drawing/2014/main" id="{B5C21370-5DFC-4BC7-9353-C5BD1FE074B1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90">
              <a:extLst>
                <a:ext uri="{FF2B5EF4-FFF2-40B4-BE49-F238E27FC236}">
                  <a16:creationId xmlns:a16="http://schemas.microsoft.com/office/drawing/2014/main" id="{7B1A8D85-878C-4EC3-9178-F67AD1152B0E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91">
              <a:extLst>
                <a:ext uri="{FF2B5EF4-FFF2-40B4-BE49-F238E27FC236}">
                  <a16:creationId xmlns:a16="http://schemas.microsoft.com/office/drawing/2014/main" id="{70A39318-BD31-471B-9806-F60534F8F0E5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93">
              <a:extLst>
                <a:ext uri="{FF2B5EF4-FFF2-40B4-BE49-F238E27FC236}">
                  <a16:creationId xmlns:a16="http://schemas.microsoft.com/office/drawing/2014/main" id="{66A99A16-D0C7-4F1C-AEEA-78BB918AD85C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94">
              <a:extLst>
                <a:ext uri="{FF2B5EF4-FFF2-40B4-BE49-F238E27FC236}">
                  <a16:creationId xmlns:a16="http://schemas.microsoft.com/office/drawing/2014/main" id="{C5471DB2-7EF6-49D9-B6EB-08154804E355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96">
              <a:extLst>
                <a:ext uri="{FF2B5EF4-FFF2-40B4-BE49-F238E27FC236}">
                  <a16:creationId xmlns:a16="http://schemas.microsoft.com/office/drawing/2014/main" id="{0C03E5D8-6F9E-4FBE-A702-3236683D6C12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7">
              <a:extLst>
                <a:ext uri="{FF2B5EF4-FFF2-40B4-BE49-F238E27FC236}">
                  <a16:creationId xmlns:a16="http://schemas.microsoft.com/office/drawing/2014/main" id="{1350AFA6-8E40-427D-B6A5-4639818970AE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99">
              <a:extLst>
                <a:ext uri="{FF2B5EF4-FFF2-40B4-BE49-F238E27FC236}">
                  <a16:creationId xmlns:a16="http://schemas.microsoft.com/office/drawing/2014/main" id="{4EA8B6C3-8CB9-4354-9182-2F485841245F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0">
              <a:extLst>
                <a:ext uri="{FF2B5EF4-FFF2-40B4-BE49-F238E27FC236}">
                  <a16:creationId xmlns:a16="http://schemas.microsoft.com/office/drawing/2014/main" id="{8CA7F308-45E5-4D6F-8E96-526C3A054166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2">
              <a:extLst>
                <a:ext uri="{FF2B5EF4-FFF2-40B4-BE49-F238E27FC236}">
                  <a16:creationId xmlns:a16="http://schemas.microsoft.com/office/drawing/2014/main" id="{6E94B82F-99AB-41B6-80E6-D0835067958D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03">
              <a:extLst>
                <a:ext uri="{FF2B5EF4-FFF2-40B4-BE49-F238E27FC236}">
                  <a16:creationId xmlns:a16="http://schemas.microsoft.com/office/drawing/2014/main" id="{F1473618-312D-4115-AFBB-2A8F5C508800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05">
              <a:extLst>
                <a:ext uri="{FF2B5EF4-FFF2-40B4-BE49-F238E27FC236}">
                  <a16:creationId xmlns:a16="http://schemas.microsoft.com/office/drawing/2014/main" id="{19D5E2ED-F51A-401F-BD42-1335500C191C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06">
              <a:extLst>
                <a:ext uri="{FF2B5EF4-FFF2-40B4-BE49-F238E27FC236}">
                  <a16:creationId xmlns:a16="http://schemas.microsoft.com/office/drawing/2014/main" id="{28A2F7D4-0473-4A68-935F-B452E1C78B7F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8">
              <a:extLst>
                <a:ext uri="{FF2B5EF4-FFF2-40B4-BE49-F238E27FC236}">
                  <a16:creationId xmlns:a16="http://schemas.microsoft.com/office/drawing/2014/main" id="{9A104325-5070-4CA8-A88D-7BF93FED52AF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09">
              <a:extLst>
                <a:ext uri="{FF2B5EF4-FFF2-40B4-BE49-F238E27FC236}">
                  <a16:creationId xmlns:a16="http://schemas.microsoft.com/office/drawing/2014/main" id="{497B098B-696E-4EA7-ABCF-A245A65E913D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11">
              <a:extLst>
                <a:ext uri="{FF2B5EF4-FFF2-40B4-BE49-F238E27FC236}">
                  <a16:creationId xmlns:a16="http://schemas.microsoft.com/office/drawing/2014/main" id="{0C3F8CAE-34D6-4FA4-8746-9336AC48A58F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12">
              <a:extLst>
                <a:ext uri="{FF2B5EF4-FFF2-40B4-BE49-F238E27FC236}">
                  <a16:creationId xmlns:a16="http://schemas.microsoft.com/office/drawing/2014/main" id="{E38B1F47-5868-4E05-9265-15445F9319E3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14">
              <a:extLst>
                <a:ext uri="{FF2B5EF4-FFF2-40B4-BE49-F238E27FC236}">
                  <a16:creationId xmlns:a16="http://schemas.microsoft.com/office/drawing/2014/main" id="{B2354D57-D020-4A7A-A1F5-C9BD43B68326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16">
              <a:extLst>
                <a:ext uri="{FF2B5EF4-FFF2-40B4-BE49-F238E27FC236}">
                  <a16:creationId xmlns:a16="http://schemas.microsoft.com/office/drawing/2014/main" id="{E347C51B-06E4-4BD6-A625-C5DA2E13F669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17">
              <a:extLst>
                <a:ext uri="{FF2B5EF4-FFF2-40B4-BE49-F238E27FC236}">
                  <a16:creationId xmlns:a16="http://schemas.microsoft.com/office/drawing/2014/main" id="{3D6E3457-7600-4502-A63F-F9541EA564E1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118">
              <a:extLst>
                <a:ext uri="{FF2B5EF4-FFF2-40B4-BE49-F238E27FC236}">
                  <a16:creationId xmlns:a16="http://schemas.microsoft.com/office/drawing/2014/main" id="{5EFDB259-6FB2-4510-9177-612DC5D43785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stricted">
            <a:extLst>
              <a:ext uri="{FF2B5EF4-FFF2-40B4-BE49-F238E27FC236}">
                <a16:creationId xmlns:a16="http://schemas.microsoft.com/office/drawing/2014/main" id="{9D18BEB4-BC2D-46B0-A703-1BB50CE54E27}"/>
              </a:ext>
            </a:extLst>
          </p:cNvPr>
          <p:cNvSpPr txBox="1"/>
          <p:nvPr userDrawn="1"/>
        </p:nvSpPr>
        <p:spPr bwMode="black">
          <a:xfrm>
            <a:off x="8056800" y="6519470"/>
            <a:ext cx="3571200" cy="15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 err="1">
                <a:solidFill>
                  <a:schemeClr val="tx1"/>
                </a:solidFill>
              </a:rPr>
              <a:t>Unrestricted</a:t>
            </a:r>
            <a:r>
              <a:rPr lang="de-DE" sz="1000" dirty="0">
                <a:solidFill>
                  <a:schemeClr val="tx1"/>
                </a:solidFill>
              </a:rPr>
              <a:t> © Siemens Healthineers,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D3EAD-C3C8-4392-A30A-2B314927DC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Hasan Sari | ACIT</a:t>
            </a:r>
          </a:p>
        </p:txBody>
      </p:sp>
    </p:spTree>
    <p:extLst>
      <p:ext uri="{BB962C8B-B14F-4D97-AF65-F5344CB8AC3E}">
        <p14:creationId xmlns:p14="http://schemas.microsoft.com/office/powerpoint/2010/main" val="205735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duct tag"/>
          <p:cNvSpPr>
            <a:spLocks noGrp="1"/>
          </p:cNvSpPr>
          <p:nvPr>
            <p:ph type="ctrTitle" hasCustomPrompt="1"/>
          </p:nvPr>
        </p:nvSpPr>
        <p:spPr>
          <a:xfrm>
            <a:off x="1476374" y="1623600"/>
            <a:ext cx="7336347" cy="1224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ETIAM sit </a:t>
            </a:r>
            <a:r>
              <a:rPr lang="en-US" dirty="0" err="1"/>
              <a:t>atmet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1476374" y="3009329"/>
            <a:ext cx="7337425" cy="1661315"/>
          </a:xfr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</a:t>
            </a:r>
          </a:p>
        </p:txBody>
      </p:sp>
      <p:sp>
        <p:nvSpPr>
          <p:cNvPr id="12" name="Author"/>
          <p:cNvSpPr>
            <a:spLocks noGrp="1"/>
          </p:cNvSpPr>
          <p:nvPr>
            <p:ph type="ftr" sz="quarter" idx="3"/>
          </p:nvPr>
        </p:nvSpPr>
        <p:spPr>
          <a:xfrm>
            <a:off x="8054975" y="6340471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Hasan Sari | ACIT</a:t>
            </a:r>
          </a:p>
        </p:txBody>
      </p:sp>
      <p:pic>
        <p:nvPicPr>
          <p:cNvPr id="13" name="Siemens Healthineers logo">
            <a:extLst>
              <a:ext uri="{FF2B5EF4-FFF2-40B4-BE49-F238E27FC236}">
                <a16:creationId xmlns:a16="http://schemas.microsoft.com/office/drawing/2014/main" id="{72B2F2CC-04D6-480A-9038-E43A36473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1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duct tag"/>
          <p:cNvSpPr>
            <a:spLocks noGrp="1"/>
          </p:cNvSpPr>
          <p:nvPr>
            <p:ph type="ctrTitle" hasCustomPrompt="1"/>
          </p:nvPr>
        </p:nvSpPr>
        <p:spPr>
          <a:xfrm>
            <a:off x="1476374" y="1623600"/>
            <a:ext cx="7336347" cy="1224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ETIAM sit </a:t>
            </a:r>
            <a:r>
              <a:rPr lang="en-US" dirty="0" err="1"/>
              <a:t>atmet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1476374" y="3009329"/>
            <a:ext cx="7337425" cy="1661315"/>
          </a:xfr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</a:t>
            </a:r>
          </a:p>
        </p:txBody>
      </p:sp>
      <p:sp>
        <p:nvSpPr>
          <p:cNvPr id="12" name="Author"/>
          <p:cNvSpPr>
            <a:spLocks noGrp="1"/>
          </p:cNvSpPr>
          <p:nvPr>
            <p:ph type="ftr" sz="quarter" idx="3"/>
          </p:nvPr>
        </p:nvSpPr>
        <p:spPr>
          <a:xfrm>
            <a:off x="8054975" y="6340471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grpSp>
        <p:nvGrpSpPr>
          <p:cNvPr id="6" name="Marker">
            <a:extLst>
              <a:ext uri="{FF2B5EF4-FFF2-40B4-BE49-F238E27FC236}">
                <a16:creationId xmlns:a16="http://schemas.microsoft.com/office/drawing/2014/main" id="{FA350118-2CDB-4D1D-9A15-37265E9A2EBF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7" name="Gerade Verbindung 40">
              <a:extLst>
                <a:ext uri="{FF2B5EF4-FFF2-40B4-BE49-F238E27FC236}">
                  <a16:creationId xmlns:a16="http://schemas.microsoft.com/office/drawing/2014/main" id="{2DE56DF7-4A34-49CA-8A5F-7D4C0B163372}"/>
                </a:ext>
              </a:extLst>
            </p:cNvPr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42">
              <a:extLst>
                <a:ext uri="{FF2B5EF4-FFF2-40B4-BE49-F238E27FC236}">
                  <a16:creationId xmlns:a16="http://schemas.microsoft.com/office/drawing/2014/main" id="{937BBF9E-AA5D-403C-9FB2-AAEFB06FFEE3}"/>
                </a:ext>
              </a:extLst>
            </p:cNvPr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45">
              <a:extLst>
                <a:ext uri="{FF2B5EF4-FFF2-40B4-BE49-F238E27FC236}">
                  <a16:creationId xmlns:a16="http://schemas.microsoft.com/office/drawing/2014/main" id="{D439082A-D679-4369-A278-8783FE36FC88}"/>
                </a:ext>
              </a:extLst>
            </p:cNvPr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46">
              <a:extLst>
                <a:ext uri="{FF2B5EF4-FFF2-40B4-BE49-F238E27FC236}">
                  <a16:creationId xmlns:a16="http://schemas.microsoft.com/office/drawing/2014/main" id="{C4350D87-ED91-4479-856D-5B8CF153BF5A}"/>
                </a:ext>
              </a:extLst>
            </p:cNvPr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48">
              <a:extLst>
                <a:ext uri="{FF2B5EF4-FFF2-40B4-BE49-F238E27FC236}">
                  <a16:creationId xmlns:a16="http://schemas.microsoft.com/office/drawing/2014/main" id="{3372D79B-9023-42EF-90F8-2FE932BFEACB}"/>
                </a:ext>
              </a:extLst>
            </p:cNvPr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49">
              <a:extLst>
                <a:ext uri="{FF2B5EF4-FFF2-40B4-BE49-F238E27FC236}">
                  <a16:creationId xmlns:a16="http://schemas.microsoft.com/office/drawing/2014/main" id="{ADF756B4-BC60-464D-B910-59F1A21C487A}"/>
                </a:ext>
              </a:extLst>
            </p:cNvPr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51">
              <a:extLst>
                <a:ext uri="{FF2B5EF4-FFF2-40B4-BE49-F238E27FC236}">
                  <a16:creationId xmlns:a16="http://schemas.microsoft.com/office/drawing/2014/main" id="{400F1294-A6B4-481B-BC4B-5340D1E95067}"/>
                </a:ext>
              </a:extLst>
            </p:cNvPr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52">
              <a:extLst>
                <a:ext uri="{FF2B5EF4-FFF2-40B4-BE49-F238E27FC236}">
                  <a16:creationId xmlns:a16="http://schemas.microsoft.com/office/drawing/2014/main" id="{23E74B0A-CD00-4236-A2F7-5DC1207B25F5}"/>
                </a:ext>
              </a:extLst>
            </p:cNvPr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54">
              <a:extLst>
                <a:ext uri="{FF2B5EF4-FFF2-40B4-BE49-F238E27FC236}">
                  <a16:creationId xmlns:a16="http://schemas.microsoft.com/office/drawing/2014/main" id="{EF938F0C-85E0-4F8C-96E5-C76D4ADA6F87}"/>
                </a:ext>
              </a:extLst>
            </p:cNvPr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55">
              <a:extLst>
                <a:ext uri="{FF2B5EF4-FFF2-40B4-BE49-F238E27FC236}">
                  <a16:creationId xmlns:a16="http://schemas.microsoft.com/office/drawing/2014/main" id="{5021DF1C-123F-449C-9299-CC4869A95FB3}"/>
                </a:ext>
              </a:extLst>
            </p:cNvPr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57">
              <a:extLst>
                <a:ext uri="{FF2B5EF4-FFF2-40B4-BE49-F238E27FC236}">
                  <a16:creationId xmlns:a16="http://schemas.microsoft.com/office/drawing/2014/main" id="{FF2E8183-C487-4406-8220-0713AA070CE1}"/>
                </a:ext>
              </a:extLst>
            </p:cNvPr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8">
              <a:extLst>
                <a:ext uri="{FF2B5EF4-FFF2-40B4-BE49-F238E27FC236}">
                  <a16:creationId xmlns:a16="http://schemas.microsoft.com/office/drawing/2014/main" id="{9BA794A9-5335-44A2-9352-A46BC3154597}"/>
                </a:ext>
              </a:extLst>
            </p:cNvPr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60">
              <a:extLst>
                <a:ext uri="{FF2B5EF4-FFF2-40B4-BE49-F238E27FC236}">
                  <a16:creationId xmlns:a16="http://schemas.microsoft.com/office/drawing/2014/main" id="{3B7538EE-EDC1-4C4B-8293-82D92696FFAF}"/>
                </a:ext>
              </a:extLst>
            </p:cNvPr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61">
              <a:extLst>
                <a:ext uri="{FF2B5EF4-FFF2-40B4-BE49-F238E27FC236}">
                  <a16:creationId xmlns:a16="http://schemas.microsoft.com/office/drawing/2014/main" id="{09D0298B-BF52-4871-B16B-C7E44CF93776}"/>
                </a:ext>
              </a:extLst>
            </p:cNvPr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63">
              <a:extLst>
                <a:ext uri="{FF2B5EF4-FFF2-40B4-BE49-F238E27FC236}">
                  <a16:creationId xmlns:a16="http://schemas.microsoft.com/office/drawing/2014/main" id="{CC69E2A9-D6DD-44AC-9C39-8A5CB1637324}"/>
                </a:ext>
              </a:extLst>
            </p:cNvPr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64">
              <a:extLst>
                <a:ext uri="{FF2B5EF4-FFF2-40B4-BE49-F238E27FC236}">
                  <a16:creationId xmlns:a16="http://schemas.microsoft.com/office/drawing/2014/main" id="{9A50B785-85B0-49D7-A557-C1CCEE41465D}"/>
                </a:ext>
              </a:extLst>
            </p:cNvPr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66">
              <a:extLst>
                <a:ext uri="{FF2B5EF4-FFF2-40B4-BE49-F238E27FC236}">
                  <a16:creationId xmlns:a16="http://schemas.microsoft.com/office/drawing/2014/main" id="{5ED8BECE-8D2B-47F0-8F73-D5685D59E2C6}"/>
                </a:ext>
              </a:extLst>
            </p:cNvPr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67">
              <a:extLst>
                <a:ext uri="{FF2B5EF4-FFF2-40B4-BE49-F238E27FC236}">
                  <a16:creationId xmlns:a16="http://schemas.microsoft.com/office/drawing/2014/main" id="{16717229-1AC8-40EF-B617-C15F28F5707A}"/>
                </a:ext>
              </a:extLst>
            </p:cNvPr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9">
              <a:extLst>
                <a:ext uri="{FF2B5EF4-FFF2-40B4-BE49-F238E27FC236}">
                  <a16:creationId xmlns:a16="http://schemas.microsoft.com/office/drawing/2014/main" id="{649C8FF4-BB77-433B-B62A-BC2883677B8A}"/>
                </a:ext>
              </a:extLst>
            </p:cNvPr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70">
              <a:extLst>
                <a:ext uri="{FF2B5EF4-FFF2-40B4-BE49-F238E27FC236}">
                  <a16:creationId xmlns:a16="http://schemas.microsoft.com/office/drawing/2014/main" id="{FFB8DF0A-45CE-4A09-8EE8-08E1D2B637A7}"/>
                </a:ext>
              </a:extLst>
            </p:cNvPr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72">
              <a:extLst>
                <a:ext uri="{FF2B5EF4-FFF2-40B4-BE49-F238E27FC236}">
                  <a16:creationId xmlns:a16="http://schemas.microsoft.com/office/drawing/2014/main" id="{47C152F1-3453-4AF5-B4A9-6B3A2FBF38D7}"/>
                </a:ext>
              </a:extLst>
            </p:cNvPr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73">
              <a:extLst>
                <a:ext uri="{FF2B5EF4-FFF2-40B4-BE49-F238E27FC236}">
                  <a16:creationId xmlns:a16="http://schemas.microsoft.com/office/drawing/2014/main" id="{F44E728D-41AC-46BF-AA01-9A3E7D3634E0}"/>
                </a:ext>
              </a:extLst>
            </p:cNvPr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75">
              <a:extLst>
                <a:ext uri="{FF2B5EF4-FFF2-40B4-BE49-F238E27FC236}">
                  <a16:creationId xmlns:a16="http://schemas.microsoft.com/office/drawing/2014/main" id="{42EA3322-49A4-41D9-A9F4-2D1CDA2B9893}"/>
                </a:ext>
              </a:extLst>
            </p:cNvPr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76">
              <a:extLst>
                <a:ext uri="{FF2B5EF4-FFF2-40B4-BE49-F238E27FC236}">
                  <a16:creationId xmlns:a16="http://schemas.microsoft.com/office/drawing/2014/main" id="{5583F9E5-85F6-46E0-9AC9-E2E6F9DBBB82}"/>
                </a:ext>
              </a:extLst>
            </p:cNvPr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78">
              <a:extLst>
                <a:ext uri="{FF2B5EF4-FFF2-40B4-BE49-F238E27FC236}">
                  <a16:creationId xmlns:a16="http://schemas.microsoft.com/office/drawing/2014/main" id="{D3278E3D-27B0-4D12-8CA4-5447938671BF}"/>
                </a:ext>
              </a:extLst>
            </p:cNvPr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9">
              <a:extLst>
                <a:ext uri="{FF2B5EF4-FFF2-40B4-BE49-F238E27FC236}">
                  <a16:creationId xmlns:a16="http://schemas.microsoft.com/office/drawing/2014/main" id="{FC5A0A42-E0CF-4330-B8DC-AB1DD0EE9B10}"/>
                </a:ext>
              </a:extLst>
            </p:cNvPr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81">
              <a:extLst>
                <a:ext uri="{FF2B5EF4-FFF2-40B4-BE49-F238E27FC236}">
                  <a16:creationId xmlns:a16="http://schemas.microsoft.com/office/drawing/2014/main" id="{40CF86C5-4808-4064-B84F-CBEF9CB27EB1}"/>
                </a:ext>
              </a:extLst>
            </p:cNvPr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82">
              <a:extLst>
                <a:ext uri="{FF2B5EF4-FFF2-40B4-BE49-F238E27FC236}">
                  <a16:creationId xmlns:a16="http://schemas.microsoft.com/office/drawing/2014/main" id="{A7AEA581-FF31-4D5E-939C-C708600BE27E}"/>
                </a:ext>
              </a:extLst>
            </p:cNvPr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84">
              <a:extLst>
                <a:ext uri="{FF2B5EF4-FFF2-40B4-BE49-F238E27FC236}">
                  <a16:creationId xmlns:a16="http://schemas.microsoft.com/office/drawing/2014/main" id="{AA38A6FD-81CD-4A99-9F0B-49E7FA09F07C}"/>
                </a:ext>
              </a:extLst>
            </p:cNvPr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85">
              <a:extLst>
                <a:ext uri="{FF2B5EF4-FFF2-40B4-BE49-F238E27FC236}">
                  <a16:creationId xmlns:a16="http://schemas.microsoft.com/office/drawing/2014/main" id="{BE46A269-5108-4684-9EE5-305BE5872874}"/>
                </a:ext>
              </a:extLst>
            </p:cNvPr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87">
              <a:extLst>
                <a:ext uri="{FF2B5EF4-FFF2-40B4-BE49-F238E27FC236}">
                  <a16:creationId xmlns:a16="http://schemas.microsoft.com/office/drawing/2014/main" id="{3FE94714-A679-4EEE-9AE4-B4BAAE085CF6}"/>
                </a:ext>
              </a:extLst>
            </p:cNvPr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88">
              <a:extLst>
                <a:ext uri="{FF2B5EF4-FFF2-40B4-BE49-F238E27FC236}">
                  <a16:creationId xmlns:a16="http://schemas.microsoft.com/office/drawing/2014/main" id="{A3C764CA-0081-4E3E-B612-81AE48E38457}"/>
                </a:ext>
              </a:extLst>
            </p:cNvPr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90">
              <a:extLst>
                <a:ext uri="{FF2B5EF4-FFF2-40B4-BE49-F238E27FC236}">
                  <a16:creationId xmlns:a16="http://schemas.microsoft.com/office/drawing/2014/main" id="{1BF3C449-FD97-41A5-9689-A6BC7F1B197F}"/>
                </a:ext>
              </a:extLst>
            </p:cNvPr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91">
              <a:extLst>
                <a:ext uri="{FF2B5EF4-FFF2-40B4-BE49-F238E27FC236}">
                  <a16:creationId xmlns:a16="http://schemas.microsoft.com/office/drawing/2014/main" id="{91FD4557-8E9E-4FB5-A42C-158CE6E2EB22}"/>
                </a:ext>
              </a:extLst>
            </p:cNvPr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93">
              <a:extLst>
                <a:ext uri="{FF2B5EF4-FFF2-40B4-BE49-F238E27FC236}">
                  <a16:creationId xmlns:a16="http://schemas.microsoft.com/office/drawing/2014/main" id="{582A2C32-4D58-45BA-8473-121B3E9F668E}"/>
                </a:ext>
              </a:extLst>
            </p:cNvPr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94">
              <a:extLst>
                <a:ext uri="{FF2B5EF4-FFF2-40B4-BE49-F238E27FC236}">
                  <a16:creationId xmlns:a16="http://schemas.microsoft.com/office/drawing/2014/main" id="{74EB25C2-3062-4F6D-80BC-EE6156457E73}"/>
                </a:ext>
              </a:extLst>
            </p:cNvPr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96">
              <a:extLst>
                <a:ext uri="{FF2B5EF4-FFF2-40B4-BE49-F238E27FC236}">
                  <a16:creationId xmlns:a16="http://schemas.microsoft.com/office/drawing/2014/main" id="{4B9F92EE-4390-433E-AB4C-596238B07320}"/>
                </a:ext>
              </a:extLst>
            </p:cNvPr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97">
              <a:extLst>
                <a:ext uri="{FF2B5EF4-FFF2-40B4-BE49-F238E27FC236}">
                  <a16:creationId xmlns:a16="http://schemas.microsoft.com/office/drawing/2014/main" id="{EAFB0A32-7453-4CEF-ACAB-F374091019F0}"/>
                </a:ext>
              </a:extLst>
            </p:cNvPr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99">
              <a:extLst>
                <a:ext uri="{FF2B5EF4-FFF2-40B4-BE49-F238E27FC236}">
                  <a16:creationId xmlns:a16="http://schemas.microsoft.com/office/drawing/2014/main" id="{3BC74E13-125F-425A-A5B4-74E010AB8637}"/>
                </a:ext>
              </a:extLst>
            </p:cNvPr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0">
              <a:extLst>
                <a:ext uri="{FF2B5EF4-FFF2-40B4-BE49-F238E27FC236}">
                  <a16:creationId xmlns:a16="http://schemas.microsoft.com/office/drawing/2014/main" id="{6C3C906C-664B-4C7C-AEC6-7F9305CF3699}"/>
                </a:ext>
              </a:extLst>
            </p:cNvPr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02">
              <a:extLst>
                <a:ext uri="{FF2B5EF4-FFF2-40B4-BE49-F238E27FC236}">
                  <a16:creationId xmlns:a16="http://schemas.microsoft.com/office/drawing/2014/main" id="{25813290-AD47-426C-89B8-CF97FC131227}"/>
                </a:ext>
              </a:extLst>
            </p:cNvPr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03">
              <a:extLst>
                <a:ext uri="{FF2B5EF4-FFF2-40B4-BE49-F238E27FC236}">
                  <a16:creationId xmlns:a16="http://schemas.microsoft.com/office/drawing/2014/main" id="{CB1A949D-3EFE-4F15-9889-0D96B00D65BF}"/>
                </a:ext>
              </a:extLst>
            </p:cNvPr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05">
              <a:extLst>
                <a:ext uri="{FF2B5EF4-FFF2-40B4-BE49-F238E27FC236}">
                  <a16:creationId xmlns:a16="http://schemas.microsoft.com/office/drawing/2014/main" id="{9717171A-62BA-4752-8D28-624601388654}"/>
                </a:ext>
              </a:extLst>
            </p:cNvPr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06">
              <a:extLst>
                <a:ext uri="{FF2B5EF4-FFF2-40B4-BE49-F238E27FC236}">
                  <a16:creationId xmlns:a16="http://schemas.microsoft.com/office/drawing/2014/main" id="{6459ADD6-42B0-4C43-9015-08A990182379}"/>
                </a:ext>
              </a:extLst>
            </p:cNvPr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08">
              <a:extLst>
                <a:ext uri="{FF2B5EF4-FFF2-40B4-BE49-F238E27FC236}">
                  <a16:creationId xmlns:a16="http://schemas.microsoft.com/office/drawing/2014/main" id="{0B6ABFAF-52C9-41B6-967D-352EAE314590}"/>
                </a:ext>
              </a:extLst>
            </p:cNvPr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9">
              <a:extLst>
                <a:ext uri="{FF2B5EF4-FFF2-40B4-BE49-F238E27FC236}">
                  <a16:creationId xmlns:a16="http://schemas.microsoft.com/office/drawing/2014/main" id="{9FEC4BAC-3680-461C-8B3C-24B845D8C3C4}"/>
                </a:ext>
              </a:extLst>
            </p:cNvPr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11">
              <a:extLst>
                <a:ext uri="{FF2B5EF4-FFF2-40B4-BE49-F238E27FC236}">
                  <a16:creationId xmlns:a16="http://schemas.microsoft.com/office/drawing/2014/main" id="{FA168A75-8036-4535-8F66-4A3350477E81}"/>
                </a:ext>
              </a:extLst>
            </p:cNvPr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12">
              <a:extLst>
                <a:ext uri="{FF2B5EF4-FFF2-40B4-BE49-F238E27FC236}">
                  <a16:creationId xmlns:a16="http://schemas.microsoft.com/office/drawing/2014/main" id="{A18C4E76-6CA5-43C5-8FA5-221B24637625}"/>
                </a:ext>
              </a:extLst>
            </p:cNvPr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14">
              <a:extLst>
                <a:ext uri="{FF2B5EF4-FFF2-40B4-BE49-F238E27FC236}">
                  <a16:creationId xmlns:a16="http://schemas.microsoft.com/office/drawing/2014/main" id="{9CCF6106-20E5-4896-99A3-B7C1E3AFF423}"/>
                </a:ext>
              </a:extLst>
            </p:cNvPr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116">
              <a:extLst>
                <a:ext uri="{FF2B5EF4-FFF2-40B4-BE49-F238E27FC236}">
                  <a16:creationId xmlns:a16="http://schemas.microsoft.com/office/drawing/2014/main" id="{6F614B0B-535C-4FC2-9A91-3FA11CBF19E6}"/>
                </a:ext>
              </a:extLst>
            </p:cNvPr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117">
              <a:extLst>
                <a:ext uri="{FF2B5EF4-FFF2-40B4-BE49-F238E27FC236}">
                  <a16:creationId xmlns:a16="http://schemas.microsoft.com/office/drawing/2014/main" id="{DF4C6D78-47DF-495C-8E3A-EB631F5F2D0D}"/>
                </a:ext>
              </a:extLst>
            </p:cNvPr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118">
              <a:extLst>
                <a:ext uri="{FF2B5EF4-FFF2-40B4-BE49-F238E27FC236}">
                  <a16:creationId xmlns:a16="http://schemas.microsoft.com/office/drawing/2014/main" id="{4E9D06F9-8CA0-406C-9338-B32AF4F38C5B}"/>
                </a:ext>
              </a:extLst>
            </p:cNvPr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F91D59C-B598-43C1-9A82-7C0B3D35A2A5}"/>
              </a:ext>
            </a:extLst>
          </p:cNvPr>
          <p:cNvSpPr txBox="1"/>
          <p:nvPr userDrawn="1"/>
        </p:nvSpPr>
        <p:spPr>
          <a:xfrm>
            <a:off x="11347637" y="6340471"/>
            <a:ext cx="2808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6F82AF1F-8753-46F1-A314-2F45498EFC31}" type="slidenum">
              <a:rPr lang="de-DE" sz="1000" b="1" i="0" u="none" kern="1200" spc="0" smtClean="0">
                <a:solidFill>
                  <a:schemeClr val="bg1"/>
                </a:solidFill>
                <a:latin typeface="Calibri" panose="020F0502020204030204" pitchFamily="34" charset="0"/>
              </a:rPr>
              <a:pPr marL="0" lvl="0"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1000" b="1" i="0" u="none" kern="1200" spc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Restricted">
            <a:extLst>
              <a:ext uri="{FF2B5EF4-FFF2-40B4-BE49-F238E27FC236}">
                <a16:creationId xmlns:a16="http://schemas.microsoft.com/office/drawing/2014/main" id="{BB270B93-CCA2-4390-ADC0-BF16EC6A1194}"/>
              </a:ext>
            </a:extLst>
          </p:cNvPr>
          <p:cNvSpPr txBox="1"/>
          <p:nvPr userDrawn="1"/>
        </p:nvSpPr>
        <p:spPr>
          <a:xfrm>
            <a:off x="8056564" y="6519470"/>
            <a:ext cx="35718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</a:rPr>
              <a:t>Restricted © Siemens Healthineers, 2021</a:t>
            </a:r>
          </a:p>
        </p:txBody>
      </p:sp>
      <p:pic>
        <p:nvPicPr>
          <p:cNvPr id="63" name="Siemens Healthineers logo">
            <a:extLst>
              <a:ext uri="{FF2B5EF4-FFF2-40B4-BE49-F238E27FC236}">
                <a16:creationId xmlns:a16="http://schemas.microsoft.com/office/drawing/2014/main" id="{2E7414E2-6AC0-4D81-972E-9CF172806A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504" y="281267"/>
            <a:ext cx="1450797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0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te cover"/>
          <p:cNvSpPr/>
          <p:nvPr userDrawn="1"/>
        </p:nvSpPr>
        <p:spPr bwMode="white">
          <a:xfrm>
            <a:off x="6934200" y="0"/>
            <a:ext cx="52355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7512775" y="2334410"/>
            <a:ext cx="4115663" cy="2601334"/>
          </a:xfr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</a:t>
            </a:r>
          </a:p>
        </p:txBody>
      </p:sp>
      <p:sp>
        <p:nvSpPr>
          <p:cNvPr id="9" name="Footnote">
            <a:extLst>
              <a:ext uri="{FF2B5EF4-FFF2-40B4-BE49-F238E27FC236}">
                <a16:creationId xmlns:a16="http://schemas.microsoft.com/office/drawing/2014/main" id="{4D8785A4-C6E6-43A1-9BA1-402D04E7BADC}"/>
              </a:ext>
            </a:extLst>
          </p:cNvPr>
          <p:cNvSpPr txBox="1"/>
          <p:nvPr userDrawn="1"/>
        </p:nvSpPr>
        <p:spPr>
          <a:xfrm>
            <a:off x="540000" y="6372559"/>
            <a:ext cx="2636337" cy="324000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Click to add footnote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second line</a:t>
            </a:r>
          </a:p>
        </p:txBody>
      </p:sp>
      <p:sp>
        <p:nvSpPr>
          <p:cNvPr id="12" name="Author"/>
          <p:cNvSpPr>
            <a:spLocks noGrp="1"/>
          </p:cNvSpPr>
          <p:nvPr>
            <p:ph type="ftr" sz="quarter" idx="3"/>
          </p:nvPr>
        </p:nvSpPr>
        <p:spPr>
          <a:xfrm>
            <a:off x="8054975" y="6340471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16" name="Restricted"/>
          <p:cNvSpPr txBox="1"/>
          <p:nvPr userDrawn="1"/>
        </p:nvSpPr>
        <p:spPr>
          <a:xfrm>
            <a:off x="8056799" y="6519470"/>
            <a:ext cx="357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>
                <a:solidFill>
                  <a:schemeClr val="tx1"/>
                </a:solidFill>
              </a:rPr>
              <a:t>Restricted © Siemens Healthineers, 2021</a:t>
            </a:r>
          </a:p>
        </p:txBody>
      </p:sp>
      <p:pic>
        <p:nvPicPr>
          <p:cNvPr id="11" name="Siemens Healthineers logo">
            <a:extLst>
              <a:ext uri="{FF2B5EF4-FFF2-40B4-BE49-F238E27FC236}">
                <a16:creationId xmlns:a16="http://schemas.microsoft.com/office/drawing/2014/main" id="{F2A95EF1-1926-47A8-A827-99B1C6C61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7245B0-2A34-4E93-8EFF-DD735993B24D}"/>
              </a:ext>
            </a:extLst>
          </p:cNvPr>
          <p:cNvSpPr txBox="1"/>
          <p:nvPr userDrawn="1"/>
        </p:nvSpPr>
        <p:spPr>
          <a:xfrm>
            <a:off x="11347637" y="6340471"/>
            <a:ext cx="2808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6F82AF1F-8753-46F1-A314-2F45498EFC31}" type="slidenum">
              <a:rPr lang="de-DE" sz="1000" b="1" i="0" u="none" kern="1200" spc="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pPr marL="0" lvl="0"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1000" b="1" i="0" u="none" kern="1200" spc="0" dirty="0">
              <a:solidFill>
                <a:schemeClr val="tx1">
                  <a:lumMod val="10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3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icture (cut-ou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934200" cy="6858000"/>
          </a:xfrm>
        </p:spPr>
        <p:txBody>
          <a:bodyPr lIns="180000" tIns="180000" rIns="180000" bIns="180000"/>
          <a:lstStyle>
            <a:lvl1pPr>
              <a:defRPr/>
            </a:lvl1pPr>
          </a:lstStyle>
          <a:p>
            <a:r>
              <a:rPr lang="de-DE" dirty="0"/>
              <a:t>Add a product picture</a:t>
            </a:r>
          </a:p>
        </p:txBody>
      </p:sp>
      <p:sp>
        <p:nvSpPr>
          <p:cNvPr id="2" name="Product tag"/>
          <p:cNvSpPr>
            <a:spLocks noGrp="1"/>
          </p:cNvSpPr>
          <p:nvPr>
            <p:ph type="ctrTitle" hasCustomPrompt="1"/>
          </p:nvPr>
        </p:nvSpPr>
        <p:spPr>
          <a:xfrm>
            <a:off x="7125500" y="1623600"/>
            <a:ext cx="4502938" cy="1224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ETIAM sit </a:t>
            </a:r>
            <a:r>
              <a:rPr lang="en-US" dirty="0" err="1"/>
              <a:t>atmet</a:t>
            </a:r>
            <a:endParaRPr lang="en-US" noProof="0" dirty="0"/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7125500" y="3009329"/>
            <a:ext cx="4503600" cy="1661315"/>
          </a:xfr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Calibri Bold</a:t>
            </a:r>
          </a:p>
        </p:txBody>
      </p:sp>
      <p:sp>
        <p:nvSpPr>
          <p:cNvPr id="9" name="Footnote">
            <a:extLst>
              <a:ext uri="{FF2B5EF4-FFF2-40B4-BE49-F238E27FC236}">
                <a16:creationId xmlns:a16="http://schemas.microsoft.com/office/drawing/2014/main" id="{63A13AEC-6E96-4994-BA26-3AFB5FCFE509}"/>
              </a:ext>
            </a:extLst>
          </p:cNvPr>
          <p:cNvSpPr txBox="1"/>
          <p:nvPr userDrawn="1"/>
        </p:nvSpPr>
        <p:spPr>
          <a:xfrm>
            <a:off x="540000" y="6372559"/>
            <a:ext cx="2636337" cy="324000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Click to add footnote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second line</a:t>
            </a:r>
          </a:p>
        </p:txBody>
      </p:sp>
      <p:sp>
        <p:nvSpPr>
          <p:cNvPr id="12" name="Author"/>
          <p:cNvSpPr>
            <a:spLocks noGrp="1"/>
          </p:cNvSpPr>
          <p:nvPr>
            <p:ph type="ftr" sz="quarter" idx="3"/>
          </p:nvPr>
        </p:nvSpPr>
        <p:spPr>
          <a:xfrm>
            <a:off x="8054975" y="6340471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15" name="Siemens Healthineers logo">
            <a:extLst>
              <a:ext uri="{FF2B5EF4-FFF2-40B4-BE49-F238E27FC236}">
                <a16:creationId xmlns:a16="http://schemas.microsoft.com/office/drawing/2014/main" id="{71639FCE-B405-406F-AB7D-EA609CD234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2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/Table of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>
          <a:xfrm>
            <a:off x="540000" y="219599"/>
            <a:ext cx="9210425" cy="8329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 of Contents</a:t>
            </a:r>
            <a:br>
              <a:rPr lang="en-US" dirty="0"/>
            </a:br>
            <a:r>
              <a:rPr lang="en-US" dirty="0"/>
              <a:t>Title Calibri Bold 28 </a:t>
            </a:r>
            <a:r>
              <a:rPr lang="en-US" dirty="0" err="1"/>
              <a:t>pt</a:t>
            </a:r>
            <a:endParaRPr lang="en-US" noProof="0" dirty="0"/>
          </a:p>
        </p:txBody>
      </p:sp>
      <p:sp>
        <p:nvSpPr>
          <p:cNvPr id="23" name="Content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623600"/>
            <a:ext cx="4512060" cy="4570825"/>
          </a:xfrm>
        </p:spPr>
        <p:txBody>
          <a:bodyPr/>
          <a:lstStyle>
            <a:lvl1pPr marL="216000" indent="-216000"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10088" algn="r"/>
              </a:tabLst>
              <a:defRPr lang="en-US" sz="1800" b="1" kern="1200" noProof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000" indent="0">
              <a:buFont typeface="Arial" panose="020B0604020202020204" pitchFamily="34" charset="0"/>
              <a:buNone/>
              <a:tabLst>
                <a:tab pos="4510088" algn="r"/>
              </a:tabLst>
              <a:defRPr b="0">
                <a:solidFill>
                  <a:schemeClr val="tx1"/>
                </a:solidFill>
              </a:defRPr>
            </a:lvl2pPr>
            <a:lvl3pPr marL="432000" indent="-2160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10088" algn="r"/>
              </a:tabLst>
              <a:defRPr/>
            </a:lvl3pPr>
            <a:lvl4pPr>
              <a:defRPr/>
            </a:lvl4pPr>
          </a:lstStyle>
          <a:p>
            <a:pPr lvl="0"/>
            <a:r>
              <a:rPr lang="en-US" noProof="0" dirty="0"/>
              <a:t>Text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0"/>
            <a:r>
              <a:rPr lang="en-US" noProof="0" dirty="0"/>
              <a:t>Text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Picture placeholder"/>
          <p:cNvSpPr>
            <a:spLocks noGrp="1"/>
          </p:cNvSpPr>
          <p:nvPr>
            <p:ph type="pic" sz="quarter" idx="17" hasCustomPrompt="1"/>
          </p:nvPr>
        </p:nvSpPr>
        <p:spPr>
          <a:xfrm>
            <a:off x="6175376" y="1623600"/>
            <a:ext cx="4514850" cy="2538000"/>
          </a:xfrm>
        </p:spPr>
        <p:txBody>
          <a:bodyPr lIns="180000" tIns="180000" rIns="180000" bIns="180000"/>
          <a:lstStyle>
            <a:lvl1pPr>
              <a:defRPr b="1"/>
            </a:lvl1pPr>
          </a:lstStyle>
          <a:p>
            <a:r>
              <a:rPr lang="en-US" noProof="0" dirty="0"/>
              <a:t>Add a illustrative image</a:t>
            </a:r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12" name="Siemens Healthineers logo">
            <a:extLst>
              <a:ext uri="{FF2B5EF4-FFF2-40B4-BE49-F238E27FC236}">
                <a16:creationId xmlns:a16="http://schemas.microsoft.com/office/drawing/2014/main" id="{5B079570-04AF-4229-A2FB-E49C0FA353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9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>
          <a:xfrm>
            <a:off x="540000" y="219599"/>
            <a:ext cx="9210425" cy="832913"/>
          </a:xfrm>
        </p:spPr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906B1CE5-AD7F-4EF1-A5A9-79DBBDA7E9C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39999" y="1623600"/>
            <a:ext cx="92124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297348"/>
            <a:ext cx="4510800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1000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14" name="Siemens Healthineers logo">
            <a:extLst>
              <a:ext uri="{FF2B5EF4-FFF2-40B4-BE49-F238E27FC236}">
                <a16:creationId xmlns:a16="http://schemas.microsoft.com/office/drawing/2014/main" id="{432736EC-6501-42F7-8D77-527C9087F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44503" y="281267"/>
            <a:ext cx="1450800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/>
          </p:nvPr>
        </p:nvSpPr>
        <p:spPr>
          <a:xfrm>
            <a:off x="540000" y="219599"/>
            <a:ext cx="9210425" cy="8329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40000" y="1623600"/>
            <a:ext cx="9210425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5" name="Author"/>
          <p:cNvSpPr>
            <a:spLocks noGrp="1"/>
          </p:cNvSpPr>
          <p:nvPr>
            <p:ph type="ftr" sz="quarter" idx="3"/>
          </p:nvPr>
        </p:nvSpPr>
        <p:spPr>
          <a:xfrm>
            <a:off x="8054975" y="6340471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Hasan Sari | ACIT</a:t>
            </a:r>
            <a:endParaRPr lang="en-US" dirty="0"/>
          </a:p>
        </p:txBody>
      </p:sp>
      <p:grpSp>
        <p:nvGrpSpPr>
          <p:cNvPr id="4" name="Marker">
            <a:extLst>
              <a:ext uri="{FF2B5EF4-FFF2-40B4-BE49-F238E27FC236}">
                <a16:creationId xmlns:a16="http://schemas.microsoft.com/office/drawing/2014/main" id="{177468D6-3548-46CA-8691-336AA6DB769A}"/>
              </a:ext>
            </a:extLst>
          </p:cNvPr>
          <p:cNvGrpSpPr/>
          <p:nvPr userDrawn="1"/>
        </p:nvGrpSpPr>
        <p:grpSpPr>
          <a:xfrm>
            <a:off x="-468000" y="-360000"/>
            <a:ext cx="12999600" cy="7578000"/>
            <a:chOff x="-468000" y="-360000"/>
            <a:chExt cx="12999600" cy="7578000"/>
          </a:xfrm>
        </p:grpSpPr>
        <p:cxnSp>
          <p:nvCxnSpPr>
            <p:cNvPr id="41" name="Gerade Verbindung 40"/>
            <p:cNvCxnSpPr/>
            <p:nvPr userDrawn="1"/>
          </p:nvCxnSpPr>
          <p:spPr>
            <a:xfrm>
              <a:off x="540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>
              <a:off x="540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129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>
              <a:off x="129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1479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>
              <a:off x="1479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>
              <a:off x="223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>
            <a:xfrm>
              <a:off x="223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>
              <a:off x="2419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>
              <a:off x="2419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>
              <a:off x="31781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>
              <a:off x="31781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>
              <a:off x="335915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>
              <a:off x="335915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>
              <a:off x="4114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>
              <a:off x="4114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>
              <a:off x="4295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>
              <a:off x="4295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>
              <a:off x="50546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>
              <a:off x="50546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>
              <a:off x="52355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>
              <a:off x="52355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>
            <a:xfrm>
              <a:off x="59944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>
            <a:xfrm>
              <a:off x="59944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 userDrawn="1"/>
          </p:nvCxnSpPr>
          <p:spPr>
            <a:xfrm>
              <a:off x="61753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>
            <a:xfrm>
              <a:off x="61753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>
            <a:xfrm>
              <a:off x="69342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>
            <a:xfrm>
              <a:off x="69342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>
            <a:xfrm>
              <a:off x="7114826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>
            <a:xfrm>
              <a:off x="7114826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>
            <a:xfrm>
              <a:off x="78740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>
            <a:xfrm>
              <a:off x="78740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 userDrawn="1"/>
          </p:nvCxnSpPr>
          <p:spPr>
            <a:xfrm>
              <a:off x="80549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>
            <a:xfrm>
              <a:off x="80549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>
            <a:xfrm>
              <a:off x="8813800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>
            <a:xfrm>
              <a:off x="8813800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>
            <a:xfrm>
              <a:off x="899477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>
            <a:xfrm>
              <a:off x="899477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>
            <a:xfrm>
              <a:off x="9751003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>
            <a:xfrm>
              <a:off x="9751003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>
              <a:off x="9928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>
            <a:xfrm>
              <a:off x="9928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>
            <a:xfrm>
              <a:off x="106902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>
            <a:xfrm>
              <a:off x="106902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>
              <a:off x="10868025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>
              <a:off x="10868025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>
              <a:off x="11628438" y="-360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>
              <a:off x="11628438" y="700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>
            <a:xfrm rot="5400000">
              <a:off x="-3600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>
            <a:xfrm rot="5400000">
              <a:off x="-3600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>
            <a:xfrm rot="5400000">
              <a:off x="12423600" y="1512000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>
            <a:xfrm rot="5400000">
              <a:off x="12423600" y="6084838"/>
              <a:ext cx="0" cy="216000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BC6209-A7E2-4F1F-A86E-330817A9A8C0}"/>
              </a:ext>
            </a:extLst>
          </p:cNvPr>
          <p:cNvSpPr txBox="1"/>
          <p:nvPr userDrawn="1"/>
        </p:nvSpPr>
        <p:spPr>
          <a:xfrm>
            <a:off x="11347637" y="6340471"/>
            <a:ext cx="2808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6F82AF1F-8753-46F1-A314-2F45498EFC31}" type="slidenum">
              <a:rPr lang="de-DE" sz="1000" b="1" i="0" u="none" kern="1200" spc="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pPr marL="0" lvl="0"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1000" b="1" i="0" u="none" kern="1200" spc="0" dirty="0">
              <a:solidFill>
                <a:schemeClr val="tx1">
                  <a:lumMod val="10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4" name="Restricted">
            <a:extLst>
              <a:ext uri="{FF2B5EF4-FFF2-40B4-BE49-F238E27FC236}">
                <a16:creationId xmlns:a16="http://schemas.microsoft.com/office/drawing/2014/main" id="{80B62AD4-5C66-42D5-BF2D-D5624DB31253}"/>
              </a:ext>
            </a:extLst>
          </p:cNvPr>
          <p:cNvSpPr txBox="1"/>
          <p:nvPr userDrawn="1"/>
        </p:nvSpPr>
        <p:spPr>
          <a:xfrm>
            <a:off x="8056564" y="6519470"/>
            <a:ext cx="35718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dirty="0" err="1">
                <a:solidFill>
                  <a:schemeClr val="tx1"/>
                </a:solidFill>
              </a:rPr>
              <a:t>Unrestricted</a:t>
            </a:r>
            <a:r>
              <a:rPr lang="de-DE" sz="1000" dirty="0">
                <a:solidFill>
                  <a:schemeClr val="tx1"/>
                </a:solidFill>
              </a:rPr>
              <a:t> © Siemens Healthineers, 2021</a:t>
            </a:r>
          </a:p>
        </p:txBody>
      </p:sp>
    </p:spTree>
    <p:extLst>
      <p:ext uri="{BB962C8B-B14F-4D97-AF65-F5344CB8AC3E}">
        <p14:creationId xmlns:p14="http://schemas.microsoft.com/office/powerpoint/2010/main" val="263219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15" r:id="rId2"/>
    <p:sldLayoutId id="2147483717" r:id="rId3"/>
    <p:sldLayoutId id="2147483729" r:id="rId4"/>
    <p:sldLayoutId id="2147483733" r:id="rId5"/>
    <p:sldLayoutId id="2147483718" r:id="rId6"/>
    <p:sldLayoutId id="2147483716" r:id="rId7"/>
    <p:sldLayoutId id="2147483725" r:id="rId8"/>
    <p:sldLayoutId id="2147483724" r:id="rId9"/>
    <p:sldLayoutId id="2147483698" r:id="rId10"/>
    <p:sldLayoutId id="2147483723" r:id="rId11"/>
    <p:sldLayoutId id="2147483721" r:id="rId12"/>
    <p:sldLayoutId id="2147483706" r:id="rId13"/>
    <p:sldLayoutId id="2147483730" r:id="rId14"/>
    <p:sldLayoutId id="2147483692" r:id="rId15"/>
    <p:sldLayoutId id="2147483719" r:id="rId16"/>
    <p:sldLayoutId id="2147483731" r:id="rId17"/>
    <p:sldLayoutId id="2147483727" r:id="rId18"/>
    <p:sldLayoutId id="2147483710" r:id="rId19"/>
    <p:sldLayoutId id="2147483712" r:id="rId20"/>
    <p:sldLayoutId id="2147483702" r:id="rId21"/>
    <p:sldLayoutId id="2147483732" r:id="rId22"/>
    <p:sldLayoutId id="2147483726" r:id="rId2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16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819" userDrawn="1">
          <p15:clr>
            <a:srgbClr val="F26B43"/>
          </p15:clr>
        </p15:guide>
        <p15:guide id="3" pos="930" userDrawn="1">
          <p15:clr>
            <a:srgbClr val="F26B43"/>
          </p15:clr>
        </p15:guide>
        <p15:guide id="4" pos="1410" userDrawn="1">
          <p15:clr>
            <a:srgbClr val="F26B43"/>
          </p15:clr>
        </p15:guide>
        <p15:guide id="5" pos="1524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17" userDrawn="1">
          <p15:clr>
            <a:srgbClr val="F26B43"/>
          </p15:clr>
        </p15:guide>
        <p15:guide id="8" pos="2592" userDrawn="1">
          <p15:clr>
            <a:srgbClr val="F26B43"/>
          </p15:clr>
        </p15:guide>
        <p15:guide id="9" pos="2705" userDrawn="1">
          <p15:clr>
            <a:srgbClr val="F26B43"/>
          </p15:clr>
        </p15:guide>
        <p15:guide id="10" pos="3185" userDrawn="1">
          <p15:clr>
            <a:srgbClr val="F26B43"/>
          </p15:clr>
        </p15:guide>
        <p15:guide id="11" pos="3299" userDrawn="1">
          <p15:clr>
            <a:srgbClr val="F26B43"/>
          </p15:clr>
        </p15:guide>
        <p15:guide id="12" pos="3776" userDrawn="1">
          <p15:clr>
            <a:srgbClr val="F26B43"/>
          </p15:clr>
        </p15:guide>
        <p15:guide id="13" pos="3890" userDrawn="1">
          <p15:clr>
            <a:srgbClr val="F26B43"/>
          </p15:clr>
        </p15:guide>
        <p15:guide id="14" pos="4368" userDrawn="1">
          <p15:clr>
            <a:srgbClr val="F26B43"/>
          </p15:clr>
        </p15:guide>
        <p15:guide id="15" pos="4482" userDrawn="1">
          <p15:clr>
            <a:srgbClr val="F26B43"/>
          </p15:clr>
        </p15:guide>
        <p15:guide id="16" pos="4959" userDrawn="1">
          <p15:clr>
            <a:srgbClr val="F26B43"/>
          </p15:clr>
        </p15:guide>
        <p15:guide id="17" pos="5075" userDrawn="1">
          <p15:clr>
            <a:srgbClr val="F26B43"/>
          </p15:clr>
        </p15:guide>
        <p15:guide id="18" pos="5552" userDrawn="1">
          <p15:clr>
            <a:srgbClr val="F26B43"/>
          </p15:clr>
        </p15:guide>
        <p15:guide id="19" pos="5666" userDrawn="1">
          <p15:clr>
            <a:srgbClr val="F26B43"/>
          </p15:clr>
        </p15:guide>
        <p15:guide id="20" pos="6143" userDrawn="1">
          <p15:clr>
            <a:srgbClr val="F26B43"/>
          </p15:clr>
        </p15:guide>
        <p15:guide id="21" pos="6254" userDrawn="1">
          <p15:clr>
            <a:srgbClr val="F26B43"/>
          </p15:clr>
        </p15:guide>
        <p15:guide id="22" pos="6734" userDrawn="1">
          <p15:clr>
            <a:srgbClr val="F26B43"/>
          </p15:clr>
        </p15:guide>
        <p15:guide id="23" pos="6846" userDrawn="1">
          <p15:clr>
            <a:srgbClr val="F26B43"/>
          </p15:clr>
        </p15:guide>
        <p15:guide id="24" pos="7325" userDrawn="1">
          <p15:clr>
            <a:srgbClr val="F26B43"/>
          </p15:clr>
        </p15:guide>
        <p15:guide id="26" orient="horz" pos="3902" userDrawn="1">
          <p15:clr>
            <a:srgbClr val="F26B43"/>
          </p15:clr>
        </p15:guide>
        <p15:guide id="27" orient="horz" pos="663" userDrawn="1">
          <p15:clr>
            <a:srgbClr val="F26B43"/>
          </p15:clr>
        </p15:guide>
        <p15:guide id="28" orient="horz" pos="1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tmp"/><Relationship Id="rId4" Type="http://schemas.openxmlformats.org/officeDocument/2006/relationships/image" Target="../media/image9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line"/>
          <p:cNvSpPr>
            <a:spLocks noGrp="1"/>
          </p:cNvSpPr>
          <p:nvPr>
            <p:ph type="subTitle" idx="1"/>
          </p:nvPr>
        </p:nvSpPr>
        <p:spPr>
          <a:xfrm>
            <a:off x="566685" y="1763460"/>
            <a:ext cx="8867046" cy="1498044"/>
          </a:xfrm>
        </p:spPr>
        <p:txBody>
          <a:bodyPr/>
          <a:lstStyle/>
          <a:p>
            <a:r>
              <a:rPr lang="en-US" sz="3500" dirty="0"/>
              <a:t>Evaluation of population-based input functions for kinetic modelling of 18F-FDG datasets from a long axial FOV PET scanner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97DA5-231A-4552-BC01-F609F5125487}"/>
              </a:ext>
            </a:extLst>
          </p:cNvPr>
          <p:cNvSpPr txBox="1"/>
          <p:nvPr/>
        </p:nvSpPr>
        <p:spPr>
          <a:xfrm>
            <a:off x="403847" y="5099448"/>
            <a:ext cx="1104494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Hasan Sari</a:t>
            </a:r>
            <a:r>
              <a:rPr lang="en-US" sz="2000" dirty="0"/>
              <a:t>, Lars Eriksson, Clemens Mingels, Michael E. Casey, Paul Cumming, Ian Alberts, Kuangyu Shi, Maurizio Conti, Axel Rominger</a:t>
            </a:r>
            <a:br>
              <a:rPr lang="en-US" sz="1800" b="0" dirty="0"/>
            </a:br>
            <a:br>
              <a:rPr lang="en-US" sz="1800" b="0" dirty="0"/>
            </a:br>
            <a:r>
              <a:rPr lang="en-US" sz="1800" b="0" dirty="0"/>
              <a:t>PSMR-TBP 2022</a:t>
            </a:r>
            <a:br>
              <a:rPr lang="en-US" sz="1800" b="0" dirty="0"/>
            </a:br>
            <a:r>
              <a:rPr lang="en-US" sz="1800" b="0" dirty="0"/>
              <a:t>Elba,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979841-ADCD-499A-B9CE-F8C0028FD81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5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493EB6F0-6B74-45E8-AB4B-78564AAD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Population-based Input Function (PBIFs)</a:t>
            </a:r>
            <a:endParaRPr lang="en-US" baseline="-25000" dirty="0"/>
          </a:p>
        </p:txBody>
      </p:sp>
      <p:sp>
        <p:nvSpPr>
          <p:cNvPr id="10" name="Author">
            <a:extLst>
              <a:ext uri="{FF2B5EF4-FFF2-40B4-BE49-F238E27FC236}">
                <a16:creationId xmlns:a16="http://schemas.microsoft.com/office/drawing/2014/main" id="{B930D408-36D6-4C06-A22F-52948CFC39E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737F7-0DDA-4135-9A44-DCF7BFA2066B}"/>
              </a:ext>
            </a:extLst>
          </p:cNvPr>
          <p:cNvSpPr txBox="1"/>
          <p:nvPr/>
        </p:nvSpPr>
        <p:spPr>
          <a:xfrm>
            <a:off x="444138" y="1394640"/>
            <a:ext cx="4990012" cy="5304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2200" dirty="0"/>
              <a:t>Delay </a:t>
            </a:r>
            <a:r>
              <a:rPr lang="de-CH" sz="2200" dirty="0" err="1"/>
              <a:t>corrected</a:t>
            </a:r>
            <a:r>
              <a:rPr lang="de-CH" sz="2200" dirty="0"/>
              <a:t> </a:t>
            </a:r>
            <a:r>
              <a:rPr lang="de-CH" sz="2200" dirty="0" err="1"/>
              <a:t>normalized</a:t>
            </a:r>
            <a:r>
              <a:rPr lang="de-CH" sz="2200" dirty="0"/>
              <a:t> IFs </a:t>
            </a:r>
            <a:r>
              <a:rPr lang="de-CH" sz="2200" dirty="0" err="1"/>
              <a:t>are</a:t>
            </a:r>
            <a:r>
              <a:rPr lang="de-CH" sz="2200" dirty="0"/>
              <a:t> </a:t>
            </a:r>
            <a:r>
              <a:rPr lang="de-CH" sz="2200" dirty="0" err="1"/>
              <a:t>averaged</a:t>
            </a:r>
            <a:r>
              <a:rPr lang="de-CH" sz="2200" dirty="0"/>
              <a:t> </a:t>
            </a:r>
            <a:r>
              <a:rPr lang="de-CH" sz="2200" dirty="0" err="1"/>
              <a:t>to</a:t>
            </a:r>
            <a:r>
              <a:rPr lang="de-CH" sz="2200" dirty="0"/>
              <a:t> </a:t>
            </a:r>
            <a:r>
              <a:rPr lang="de-CH" sz="2200" dirty="0" err="1"/>
              <a:t>generate</a:t>
            </a:r>
            <a:r>
              <a:rPr lang="de-CH" sz="2200" dirty="0"/>
              <a:t> a PBIF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CH" sz="2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2200" dirty="0"/>
              <a:t>The </a:t>
            </a:r>
            <a:r>
              <a:rPr lang="de-CH" sz="2200" dirty="0" err="1"/>
              <a:t>generated</a:t>
            </a:r>
            <a:r>
              <a:rPr lang="de-CH" sz="2200" dirty="0"/>
              <a:t> PBIF </a:t>
            </a:r>
            <a:r>
              <a:rPr lang="de-CH" sz="2200" dirty="0" err="1"/>
              <a:t>is</a:t>
            </a:r>
            <a:r>
              <a:rPr lang="de-CH" sz="2200" dirty="0"/>
              <a:t> </a:t>
            </a:r>
            <a:r>
              <a:rPr lang="de-CH" sz="2200" dirty="0" err="1"/>
              <a:t>fitted</a:t>
            </a:r>
            <a:r>
              <a:rPr lang="de-CH" sz="2200" dirty="0"/>
              <a:t> </a:t>
            </a:r>
            <a:r>
              <a:rPr lang="de-CH" sz="2200" dirty="0" err="1"/>
              <a:t>with</a:t>
            </a:r>
            <a:r>
              <a:rPr lang="de-CH" sz="2200" dirty="0"/>
              <a:t> Feng </a:t>
            </a:r>
            <a:r>
              <a:rPr lang="de-CH" sz="2200" dirty="0" err="1"/>
              <a:t>model</a:t>
            </a:r>
            <a:endParaRPr lang="de-CH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200" dirty="0"/>
              <a:t>	</a:t>
            </a:r>
            <a:r>
              <a:rPr lang="el-GR" sz="2200" dirty="0"/>
              <a:t>τ</a:t>
            </a:r>
            <a:r>
              <a:rPr lang="de-CH" sz="2200" dirty="0"/>
              <a:t>=0.72, A</a:t>
            </a:r>
            <a:r>
              <a:rPr lang="de-CH" sz="2200" baseline="-25000" dirty="0"/>
              <a:t>1</a:t>
            </a:r>
            <a:r>
              <a:rPr lang="de-CH" sz="2200" dirty="0"/>
              <a:t>=15.9, A</a:t>
            </a:r>
            <a:r>
              <a:rPr lang="de-CH" sz="2200" baseline="-25000" dirty="0"/>
              <a:t>2</a:t>
            </a:r>
            <a:r>
              <a:rPr lang="de-CH" sz="2200" dirty="0"/>
              <a:t>=0.02, A</a:t>
            </a:r>
            <a:r>
              <a:rPr lang="de-CH" sz="2200" baseline="-25000" dirty="0"/>
              <a:t>3</a:t>
            </a:r>
            <a:r>
              <a:rPr lang="de-CH" sz="2200" dirty="0"/>
              <a:t>=0.02, </a:t>
            </a:r>
            <a:r>
              <a:rPr lang="el-GR" sz="2200" dirty="0"/>
              <a:t>λ</a:t>
            </a:r>
            <a:r>
              <a:rPr lang="de-CH" sz="2200" baseline="-25000" dirty="0"/>
              <a:t>1</a:t>
            </a:r>
            <a:r>
              <a:rPr lang="de-CH" sz="2200" dirty="0"/>
              <a:t>=17.8, </a:t>
            </a:r>
            <a:r>
              <a:rPr lang="el-GR" sz="2200" dirty="0"/>
              <a:t>λ</a:t>
            </a:r>
            <a:r>
              <a:rPr lang="de-CH" sz="2200" baseline="-25000" dirty="0"/>
              <a:t>2</a:t>
            </a:r>
            <a:r>
              <a:rPr lang="de-CH" sz="2200" dirty="0"/>
              <a:t>=0.18, </a:t>
            </a:r>
            <a:r>
              <a:rPr lang="el-GR" sz="2200" dirty="0"/>
              <a:t>λ</a:t>
            </a:r>
            <a:r>
              <a:rPr lang="de-CH" sz="2200" baseline="-25000" dirty="0"/>
              <a:t>3</a:t>
            </a:r>
            <a:r>
              <a:rPr lang="de-CH" sz="2200" dirty="0"/>
              <a:t>=0.01,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/>
              <a:t>The PBIF </a:t>
            </a:r>
            <a:r>
              <a:rPr lang="de-CH" sz="2200" dirty="0" err="1"/>
              <a:t>is</a:t>
            </a:r>
            <a:r>
              <a:rPr lang="de-CH" sz="2200" dirty="0"/>
              <a:t> </a:t>
            </a:r>
            <a:r>
              <a:rPr lang="de-CH" sz="2200" dirty="0" err="1"/>
              <a:t>scaled</a:t>
            </a:r>
            <a:r>
              <a:rPr lang="de-CH" sz="2200" dirty="0"/>
              <a:t> </a:t>
            </a:r>
            <a:r>
              <a:rPr lang="de-CH" sz="2200" dirty="0" err="1"/>
              <a:t>with</a:t>
            </a:r>
            <a:r>
              <a:rPr lang="de-CH" sz="2200" dirty="0"/>
              <a:t> AUC of </a:t>
            </a:r>
            <a:r>
              <a:rPr lang="de-CH" sz="2200" dirty="0" err="1"/>
              <a:t>image</a:t>
            </a:r>
            <a:r>
              <a:rPr lang="de-CH" sz="2200" dirty="0"/>
              <a:t> </a:t>
            </a:r>
            <a:r>
              <a:rPr lang="de-CH" sz="2200" dirty="0" err="1"/>
              <a:t>derived</a:t>
            </a:r>
            <a:r>
              <a:rPr lang="de-CH" sz="2200" dirty="0"/>
              <a:t> </a:t>
            </a:r>
            <a:r>
              <a:rPr lang="de-CH" sz="2200" dirty="0" err="1"/>
              <a:t>blood</a:t>
            </a:r>
            <a:r>
              <a:rPr lang="de-CH" sz="2200" dirty="0"/>
              <a:t> </a:t>
            </a:r>
            <a:r>
              <a:rPr lang="de-CH" sz="2200" dirty="0" err="1"/>
              <a:t>curve</a:t>
            </a:r>
            <a:r>
              <a:rPr lang="de-CH" sz="2200" dirty="0"/>
              <a:t> </a:t>
            </a:r>
            <a:r>
              <a:rPr lang="de-CH" sz="2200" dirty="0" err="1"/>
              <a:t>tail</a:t>
            </a:r>
            <a:r>
              <a:rPr lang="de-CH" sz="2200" dirty="0"/>
              <a:t> </a:t>
            </a:r>
            <a:r>
              <a:rPr lang="de-CH" sz="2200" dirty="0" err="1"/>
              <a:t>with</a:t>
            </a:r>
            <a:r>
              <a:rPr lang="de-CH" sz="2200" dirty="0"/>
              <a:t> </a:t>
            </a:r>
            <a:r>
              <a:rPr lang="de-CH" sz="2200" dirty="0" err="1"/>
              <a:t>various</a:t>
            </a:r>
            <a:r>
              <a:rPr lang="de-CH" sz="2200" dirty="0"/>
              <a:t> </a:t>
            </a:r>
            <a:r>
              <a:rPr lang="de-CH" sz="2200" dirty="0" err="1"/>
              <a:t>periods</a:t>
            </a:r>
            <a:r>
              <a:rPr lang="de-CH" sz="2200" dirty="0"/>
              <a:t> </a:t>
            </a:r>
            <a:r>
              <a:rPr lang="de-CH" sz="2200" dirty="0" err="1"/>
              <a:t>to</a:t>
            </a:r>
            <a:r>
              <a:rPr lang="de-CH" sz="2200" dirty="0"/>
              <a:t> </a:t>
            </a:r>
            <a:r>
              <a:rPr lang="de-CH" sz="2200" dirty="0" err="1"/>
              <a:t>generate</a:t>
            </a:r>
            <a:r>
              <a:rPr lang="de-CH" sz="2200" dirty="0"/>
              <a:t> 5 </a:t>
            </a:r>
            <a:r>
              <a:rPr lang="de-CH" sz="2200" dirty="0" err="1"/>
              <a:t>scaled</a:t>
            </a:r>
            <a:r>
              <a:rPr lang="de-CH" sz="2200" dirty="0"/>
              <a:t> PBIFs for </a:t>
            </a:r>
            <a:r>
              <a:rPr lang="de-CH" sz="2200" dirty="0" err="1"/>
              <a:t>each</a:t>
            </a:r>
            <a:r>
              <a:rPr lang="de-CH" sz="2200" dirty="0"/>
              <a:t> </a:t>
            </a:r>
            <a:r>
              <a:rPr lang="de-CH" sz="2200" dirty="0" err="1"/>
              <a:t>subject</a:t>
            </a:r>
            <a:r>
              <a:rPr lang="de-CH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200" dirty="0"/>
              <a:t>sPBIF</a:t>
            </a:r>
            <a:r>
              <a:rPr lang="de-CH" sz="2200" baseline="-25000" dirty="0"/>
              <a:t>35-65, </a:t>
            </a:r>
            <a:r>
              <a:rPr lang="de-CH" sz="2200" dirty="0"/>
              <a:t>sPBIF</a:t>
            </a:r>
            <a:r>
              <a:rPr lang="de-CH" sz="2200" baseline="-25000" dirty="0"/>
              <a:t>40-65, </a:t>
            </a:r>
            <a:r>
              <a:rPr lang="de-CH" sz="2200" dirty="0"/>
              <a:t>sPBIF</a:t>
            </a:r>
            <a:r>
              <a:rPr lang="de-CH" sz="2200" baseline="-25000" dirty="0"/>
              <a:t>45-65, </a:t>
            </a:r>
            <a:r>
              <a:rPr lang="de-CH" sz="2200" dirty="0"/>
              <a:t>sPBIF</a:t>
            </a:r>
            <a:r>
              <a:rPr lang="de-CH" sz="2200" baseline="-25000" dirty="0"/>
              <a:t>50-65, </a:t>
            </a:r>
            <a:r>
              <a:rPr lang="de-CH" sz="2200" dirty="0"/>
              <a:t>sPBIF</a:t>
            </a:r>
            <a:r>
              <a:rPr lang="de-CH" sz="2200" baseline="-25000" dirty="0"/>
              <a:t>55-65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CH" sz="2200" baseline="-25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CH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707FA-7CF5-466B-8917-E41895DAE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7" y="1394640"/>
            <a:ext cx="588264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9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493EB6F0-6B74-45E8-AB4B-78564AAD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Population-based Input Function (PBIFs)</a:t>
            </a:r>
            <a:endParaRPr lang="en-US" baseline="-25000" dirty="0"/>
          </a:p>
        </p:txBody>
      </p:sp>
      <p:sp>
        <p:nvSpPr>
          <p:cNvPr id="10" name="Author">
            <a:extLst>
              <a:ext uri="{FF2B5EF4-FFF2-40B4-BE49-F238E27FC236}">
                <a16:creationId xmlns:a16="http://schemas.microsoft.com/office/drawing/2014/main" id="{B930D408-36D6-4C06-A22F-52948CFC39E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5ADF9-4E41-4E5A-B7A5-936EC5287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9" y="636055"/>
            <a:ext cx="5337645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608BA-5BFC-4D84-B41D-CA131BA3B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887" y="636055"/>
            <a:ext cx="5797370" cy="468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32A905-6463-453E-8DD0-B62D7CD6B7CD}"/>
              </a:ext>
            </a:extLst>
          </p:cNvPr>
          <p:cNvSpPr txBox="1"/>
          <p:nvPr/>
        </p:nvSpPr>
        <p:spPr>
          <a:xfrm>
            <a:off x="450937" y="5658649"/>
            <a:ext cx="1157404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2200" dirty="0">
                <a:latin typeface="+mj-lt"/>
              </a:rPr>
              <a:t>Over 8 </a:t>
            </a:r>
            <a:r>
              <a:rPr lang="de-CH" sz="2200" dirty="0" err="1">
                <a:latin typeface="+mj-lt"/>
              </a:rPr>
              <a:t>validation</a:t>
            </a:r>
            <a:r>
              <a:rPr lang="de-CH" sz="2200" dirty="0">
                <a:latin typeface="+mj-lt"/>
              </a:rPr>
              <a:t> </a:t>
            </a:r>
            <a:r>
              <a:rPr lang="de-CH" sz="2200" dirty="0" err="1">
                <a:latin typeface="+mj-lt"/>
              </a:rPr>
              <a:t>datasets</a:t>
            </a:r>
            <a:r>
              <a:rPr lang="de-CH" sz="2200" dirty="0">
                <a:latin typeface="+mj-lt"/>
              </a:rPr>
              <a:t>, t</a:t>
            </a:r>
            <a:r>
              <a:rPr lang="en-CH" sz="2200" dirty="0">
                <a:effectLst/>
                <a:latin typeface="+mj-lt"/>
                <a:ea typeface="Calibri" panose="020F0502020204030204" pitchFamily="34" charset="0"/>
              </a:rPr>
              <a:t>here were no statistically significant differences between the AUC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s of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sPBIFs</a:t>
            </a:r>
            <a:r>
              <a:rPr lang="en-CH" sz="2200" dirty="0">
                <a:effectLst/>
                <a:latin typeface="+mj-lt"/>
                <a:ea typeface="Calibri" panose="020F0502020204030204" pitchFamily="34" charset="0"/>
              </a:rPr>
              <a:t> compared to the 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AUC of the </a:t>
            </a:r>
            <a:r>
              <a:rPr lang="en-CH" sz="2200" dirty="0">
                <a:effectLst/>
                <a:latin typeface="+mj-lt"/>
                <a:ea typeface="Calibri" panose="020F0502020204030204" pitchFamily="34" charset="0"/>
              </a:rPr>
              <a:t>IDIF</a:t>
            </a:r>
            <a:endParaRPr lang="en-CH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091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493EB6F0-6B74-45E8-AB4B-78564AAD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PBIF – Effect of PBIF scaling on </a:t>
            </a:r>
            <a:r>
              <a:rPr lang="en-US" dirty="0" err="1"/>
              <a:t>Tumour</a:t>
            </a:r>
            <a:r>
              <a:rPr lang="en-US" dirty="0"/>
              <a:t> K</a:t>
            </a:r>
            <a:r>
              <a:rPr lang="en-US" baseline="-25000" dirty="0"/>
              <a:t>i</a:t>
            </a:r>
          </a:p>
        </p:txBody>
      </p:sp>
      <p:sp>
        <p:nvSpPr>
          <p:cNvPr id="10" name="Author">
            <a:extLst>
              <a:ext uri="{FF2B5EF4-FFF2-40B4-BE49-F238E27FC236}">
                <a16:creationId xmlns:a16="http://schemas.microsoft.com/office/drawing/2014/main" id="{B930D408-36D6-4C06-A22F-52948CFC39E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57341-3CF9-4FED-A5BA-8C96C5F1CC53}"/>
              </a:ext>
            </a:extLst>
          </p:cNvPr>
          <p:cNvSpPr txBox="1"/>
          <p:nvPr/>
        </p:nvSpPr>
        <p:spPr>
          <a:xfrm>
            <a:off x="420079" y="944493"/>
            <a:ext cx="10698589" cy="1862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2000" dirty="0" err="1"/>
              <a:t>We</a:t>
            </a:r>
            <a:r>
              <a:rPr lang="de-CH" sz="2000" dirty="0"/>
              <a:t> </a:t>
            </a:r>
            <a:r>
              <a:rPr lang="de-CH" sz="2000" dirty="0" err="1"/>
              <a:t>evaluated</a:t>
            </a:r>
            <a:r>
              <a:rPr lang="de-CH" sz="2000" dirty="0"/>
              <a:t> </a:t>
            </a:r>
            <a:r>
              <a:rPr lang="de-CH" sz="2000" dirty="0" err="1"/>
              <a:t>effects</a:t>
            </a:r>
            <a:r>
              <a:rPr lang="de-CH" sz="2000" dirty="0"/>
              <a:t> of </a:t>
            </a:r>
            <a:r>
              <a:rPr lang="de-CH" sz="2000" dirty="0" err="1"/>
              <a:t>scaling</a:t>
            </a:r>
            <a:r>
              <a:rPr lang="de-CH" sz="2000" dirty="0"/>
              <a:t> </a:t>
            </a:r>
            <a:r>
              <a:rPr lang="de-CH" sz="2000" dirty="0" err="1"/>
              <a:t>points</a:t>
            </a:r>
            <a:r>
              <a:rPr lang="de-CH" sz="2000" dirty="0"/>
              <a:t> on </a:t>
            </a:r>
            <a:r>
              <a:rPr lang="de-CH" sz="2000" dirty="0" err="1"/>
              <a:t>performance</a:t>
            </a:r>
            <a:r>
              <a:rPr lang="de-CH" sz="2000" dirty="0"/>
              <a:t> of </a:t>
            </a:r>
            <a:r>
              <a:rPr lang="de-CH" sz="2000" dirty="0" err="1"/>
              <a:t>sPBIFs</a:t>
            </a:r>
            <a:r>
              <a:rPr lang="de-CH" sz="2000" dirty="0"/>
              <a:t> on </a:t>
            </a:r>
            <a:r>
              <a:rPr lang="de-CH" sz="2000" dirty="0" err="1"/>
              <a:t>Patlak</a:t>
            </a:r>
            <a:r>
              <a:rPr lang="de-CH" sz="2000" dirty="0"/>
              <a:t> </a:t>
            </a:r>
            <a:r>
              <a:rPr lang="de-CH" sz="2000" dirty="0" err="1"/>
              <a:t>Flux</a:t>
            </a:r>
            <a:r>
              <a:rPr lang="de-CH" sz="2000" dirty="0"/>
              <a:t> </a:t>
            </a:r>
            <a:r>
              <a:rPr lang="de-CH" sz="2000" dirty="0" err="1"/>
              <a:t>parameters</a:t>
            </a:r>
            <a:endParaRPr lang="de-CH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2000" dirty="0"/>
              <a:t>The </a:t>
            </a:r>
            <a:r>
              <a:rPr lang="de-CH" sz="2000" dirty="0" err="1"/>
              <a:t>best</a:t>
            </a:r>
            <a:r>
              <a:rPr lang="de-CH" sz="2000" dirty="0"/>
              <a:t> </a:t>
            </a:r>
            <a:r>
              <a:rPr lang="de-CH" sz="2000" dirty="0" err="1"/>
              <a:t>performing</a:t>
            </a:r>
            <a:r>
              <a:rPr lang="de-CH" sz="2000" dirty="0"/>
              <a:t> time </a:t>
            </a:r>
            <a:r>
              <a:rPr lang="de-CH" sz="2000" dirty="0" err="1"/>
              <a:t>window</a:t>
            </a:r>
            <a:r>
              <a:rPr lang="de-CH" sz="2000" dirty="0"/>
              <a:t> </a:t>
            </a:r>
            <a:r>
              <a:rPr lang="de-CH" sz="2000" dirty="0" err="1"/>
              <a:t>for</a:t>
            </a:r>
            <a:r>
              <a:rPr lang="de-CH" sz="2000" dirty="0"/>
              <a:t> PBIF </a:t>
            </a:r>
            <a:r>
              <a:rPr lang="de-CH" sz="2000" dirty="0" err="1"/>
              <a:t>scaling</a:t>
            </a:r>
            <a:r>
              <a:rPr lang="de-CH" sz="2000" dirty="0"/>
              <a:t> was 55-65 </a:t>
            </a:r>
            <a:r>
              <a:rPr lang="de-CH" sz="2000" dirty="0" err="1"/>
              <a:t>minutes</a:t>
            </a:r>
            <a:r>
              <a:rPr lang="de-CH" sz="2000" dirty="0"/>
              <a:t> (</a:t>
            </a:r>
            <a:r>
              <a:rPr lang="de-CH" sz="2000" dirty="0" err="1"/>
              <a:t>bias</a:t>
            </a:r>
            <a:r>
              <a:rPr lang="de-CH" sz="2000" dirty="0"/>
              <a:t> 1.5%, SD, 6.8% in </a:t>
            </a:r>
            <a:r>
              <a:rPr lang="de-CH" sz="2000" dirty="0" err="1"/>
              <a:t>tumour</a:t>
            </a:r>
            <a:r>
              <a:rPr lang="de-CH" sz="2000" dirty="0"/>
              <a:t> </a:t>
            </a:r>
            <a:r>
              <a:rPr lang="de-CH" sz="2000" dirty="0" err="1"/>
              <a:t>lesions</a:t>
            </a:r>
            <a:r>
              <a:rPr lang="de-CH" sz="2000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sz="2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D27A76-8526-4EB1-B3DB-9D950AF46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07" y="2390745"/>
            <a:ext cx="5177140" cy="38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3F84EB-EE5C-48AE-9E60-09C844DF3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22" y="2390745"/>
            <a:ext cx="5336903" cy="3949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8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493EB6F0-6B74-45E8-AB4B-78564AAD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PBIF – Effect of scan duration on </a:t>
            </a:r>
            <a:r>
              <a:rPr lang="en-US" dirty="0" err="1"/>
              <a:t>Tumour</a:t>
            </a:r>
            <a:r>
              <a:rPr lang="en-US" dirty="0"/>
              <a:t> K</a:t>
            </a:r>
            <a:r>
              <a:rPr lang="en-US" baseline="-25000" dirty="0"/>
              <a:t>i</a:t>
            </a:r>
          </a:p>
        </p:txBody>
      </p:sp>
      <p:sp>
        <p:nvSpPr>
          <p:cNvPr id="10" name="Author">
            <a:extLst>
              <a:ext uri="{FF2B5EF4-FFF2-40B4-BE49-F238E27FC236}">
                <a16:creationId xmlns:a16="http://schemas.microsoft.com/office/drawing/2014/main" id="{B930D408-36D6-4C06-A22F-52948CFC39E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B8E5CC-ED97-4E88-877B-33CAEB3BEBF8}"/>
              </a:ext>
            </a:extLst>
          </p:cNvPr>
          <p:cNvSpPr txBox="1"/>
          <p:nvPr/>
        </p:nvSpPr>
        <p:spPr>
          <a:xfrm>
            <a:off x="420079" y="909009"/>
            <a:ext cx="10615351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2100" dirty="0" err="1"/>
              <a:t>We</a:t>
            </a:r>
            <a:r>
              <a:rPr lang="de-CH" sz="2100" dirty="0"/>
              <a:t> also </a:t>
            </a:r>
            <a:r>
              <a:rPr lang="de-CH" sz="2100" dirty="0" err="1"/>
              <a:t>evaluated</a:t>
            </a:r>
            <a:r>
              <a:rPr lang="de-CH" sz="2100" dirty="0"/>
              <a:t> </a:t>
            </a:r>
            <a:r>
              <a:rPr lang="de-CH" sz="2100" dirty="0" err="1"/>
              <a:t>use</a:t>
            </a:r>
            <a:r>
              <a:rPr lang="de-CH" sz="2100" dirty="0"/>
              <a:t> of different </a:t>
            </a:r>
            <a:r>
              <a:rPr lang="de-CH" sz="2100" dirty="0" err="1"/>
              <a:t>values</a:t>
            </a:r>
            <a:r>
              <a:rPr lang="de-CH" sz="2100" dirty="0"/>
              <a:t> for t* : </a:t>
            </a:r>
            <a:r>
              <a:rPr lang="de-CH" sz="2100" dirty="0" err="1"/>
              <a:t>beginning</a:t>
            </a:r>
            <a:r>
              <a:rPr lang="de-CH" sz="2100" dirty="0"/>
              <a:t> of </a:t>
            </a:r>
            <a:r>
              <a:rPr lang="de-CH" sz="2100" dirty="0" err="1"/>
              <a:t>the</a:t>
            </a:r>
            <a:r>
              <a:rPr lang="de-CH" sz="2100" dirty="0"/>
              <a:t> </a:t>
            </a:r>
            <a:r>
              <a:rPr lang="de-CH" sz="2100" dirty="0" err="1"/>
              <a:t>range</a:t>
            </a:r>
            <a:r>
              <a:rPr lang="de-CH" sz="2100" dirty="0"/>
              <a:t> </a:t>
            </a:r>
            <a:r>
              <a:rPr lang="de-CH" sz="2100" dirty="0" err="1"/>
              <a:t>used</a:t>
            </a:r>
            <a:r>
              <a:rPr lang="de-CH" sz="2100" dirty="0"/>
              <a:t> in </a:t>
            </a:r>
            <a:r>
              <a:rPr lang="de-CH" sz="2100" dirty="0" err="1"/>
              <a:t>Patlak</a:t>
            </a:r>
            <a:r>
              <a:rPr lang="de-CH" sz="2100" dirty="0"/>
              <a:t> </a:t>
            </a:r>
            <a:r>
              <a:rPr lang="de-CH" sz="2100" dirty="0" err="1"/>
              <a:t>fitting</a:t>
            </a:r>
            <a:r>
              <a:rPr lang="de-CH" sz="2100" dirty="0"/>
              <a:t> </a:t>
            </a:r>
            <a:r>
              <a:rPr lang="de-CH" sz="2100" dirty="0" err="1"/>
              <a:t>using</a:t>
            </a:r>
            <a:r>
              <a:rPr lang="de-CH" sz="2100" dirty="0"/>
              <a:t> sPBIF</a:t>
            </a:r>
            <a:r>
              <a:rPr lang="de-CH" sz="2100" baseline="-25000" dirty="0"/>
              <a:t>55-65. </a:t>
            </a:r>
            <a:r>
              <a:rPr lang="de-CH" sz="2100" dirty="0" err="1"/>
              <a:t>Estimates</a:t>
            </a:r>
            <a:r>
              <a:rPr lang="de-CH" sz="2100" dirty="0"/>
              <a:t> </a:t>
            </a:r>
            <a:r>
              <a:rPr lang="de-CH" sz="2100" dirty="0" err="1"/>
              <a:t>with</a:t>
            </a:r>
            <a:r>
              <a:rPr lang="de-CH" sz="2100" dirty="0"/>
              <a:t> IDIF and t*=35 min </a:t>
            </a:r>
            <a:r>
              <a:rPr lang="de-CH" sz="2100" dirty="0" err="1"/>
              <a:t>were</a:t>
            </a:r>
            <a:r>
              <a:rPr lang="de-CH" sz="2100" dirty="0"/>
              <a:t> </a:t>
            </a:r>
            <a:r>
              <a:rPr lang="de-CH" sz="2100" dirty="0" err="1"/>
              <a:t>used</a:t>
            </a:r>
            <a:r>
              <a:rPr lang="de-CH" sz="2100" dirty="0"/>
              <a:t> </a:t>
            </a:r>
            <a:r>
              <a:rPr lang="de-CH" sz="2100" dirty="0" err="1"/>
              <a:t>as</a:t>
            </a:r>
            <a:r>
              <a:rPr lang="de-CH" sz="2100" dirty="0"/>
              <a:t> </a:t>
            </a:r>
            <a:r>
              <a:rPr lang="de-CH" sz="2100" dirty="0" err="1"/>
              <a:t>reference</a:t>
            </a:r>
            <a:r>
              <a:rPr lang="de-CH" sz="2100" dirty="0"/>
              <a:t>. </a:t>
            </a:r>
            <a:endParaRPr lang="de-CH" sz="2100" baseline="-25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2100" dirty="0" err="1"/>
              <a:t>Results</a:t>
            </a:r>
            <a:r>
              <a:rPr lang="de-CH" sz="2100" dirty="0"/>
              <a:t> </a:t>
            </a:r>
            <a:r>
              <a:rPr lang="de-CH" sz="2100" dirty="0" err="1"/>
              <a:t>show</a:t>
            </a:r>
            <a:r>
              <a:rPr lang="de-CH" sz="2100" dirty="0"/>
              <a:t> </a:t>
            </a:r>
            <a:r>
              <a:rPr lang="de-CH" sz="2100" dirty="0" err="1"/>
              <a:t>that</a:t>
            </a:r>
            <a:r>
              <a:rPr lang="de-CH" sz="2100" dirty="0"/>
              <a:t> 20 </a:t>
            </a:r>
            <a:r>
              <a:rPr lang="de-CH" sz="2100" dirty="0" err="1"/>
              <a:t>minute</a:t>
            </a:r>
            <a:r>
              <a:rPr lang="de-CH" sz="2100" dirty="0"/>
              <a:t> </a:t>
            </a:r>
            <a:r>
              <a:rPr lang="de-CH" sz="2100" dirty="0" err="1"/>
              <a:t>scan</a:t>
            </a:r>
            <a:r>
              <a:rPr lang="de-CH" sz="2100" dirty="0"/>
              <a:t> (i.e. 45 – 65 min </a:t>
            </a:r>
            <a:r>
              <a:rPr lang="de-CH" sz="2100" dirty="0" err="1"/>
              <a:t>post</a:t>
            </a:r>
            <a:r>
              <a:rPr lang="de-CH" sz="2100" dirty="0"/>
              <a:t> </a:t>
            </a:r>
            <a:r>
              <a:rPr lang="de-CH" sz="2100" dirty="0" err="1"/>
              <a:t>injection</a:t>
            </a:r>
            <a:r>
              <a:rPr lang="de-CH" sz="2100" dirty="0"/>
              <a:t>) </a:t>
            </a:r>
            <a:r>
              <a:rPr lang="de-CH" sz="2100" dirty="0" err="1"/>
              <a:t>is</a:t>
            </a:r>
            <a:r>
              <a:rPr lang="de-CH" sz="2100" dirty="0"/>
              <a:t> </a:t>
            </a:r>
            <a:r>
              <a:rPr lang="de-CH" sz="2100" dirty="0" err="1"/>
              <a:t>needed</a:t>
            </a:r>
            <a:r>
              <a:rPr lang="de-CH" sz="2100" dirty="0"/>
              <a:t> </a:t>
            </a:r>
            <a:r>
              <a:rPr lang="de-CH" sz="2100" dirty="0" err="1"/>
              <a:t>to</a:t>
            </a:r>
            <a:r>
              <a:rPr lang="de-CH" sz="2100" dirty="0"/>
              <a:t> </a:t>
            </a:r>
            <a:r>
              <a:rPr lang="de-CH" sz="2100" dirty="0" err="1"/>
              <a:t>achieve</a:t>
            </a:r>
            <a:r>
              <a:rPr lang="de-CH" sz="2100" dirty="0"/>
              <a:t> &lt; 15% SD of </a:t>
            </a:r>
            <a:r>
              <a:rPr lang="de-CH" sz="2100" dirty="0" err="1"/>
              <a:t>bias</a:t>
            </a:r>
            <a:r>
              <a:rPr lang="de-CH" sz="2100" dirty="0"/>
              <a:t> and a 25 </a:t>
            </a:r>
            <a:r>
              <a:rPr lang="de-CH" sz="2100" dirty="0" err="1"/>
              <a:t>minute</a:t>
            </a:r>
            <a:r>
              <a:rPr lang="de-CH" sz="2100" dirty="0"/>
              <a:t> </a:t>
            </a:r>
            <a:r>
              <a:rPr lang="de-CH" sz="2100" dirty="0" err="1"/>
              <a:t>scan</a:t>
            </a:r>
            <a:r>
              <a:rPr lang="de-CH" sz="2100" dirty="0"/>
              <a:t> </a:t>
            </a:r>
            <a:r>
              <a:rPr lang="de-CH" sz="2100" dirty="0" err="1"/>
              <a:t>is</a:t>
            </a:r>
            <a:r>
              <a:rPr lang="de-CH" sz="2100" dirty="0"/>
              <a:t> </a:t>
            </a:r>
            <a:r>
              <a:rPr lang="de-CH" sz="2100" dirty="0" err="1"/>
              <a:t>needed</a:t>
            </a:r>
            <a:r>
              <a:rPr lang="de-CH" sz="2100" dirty="0"/>
              <a:t> (i.e. 40-65 min </a:t>
            </a:r>
            <a:r>
              <a:rPr lang="de-CH" sz="2100" dirty="0" err="1"/>
              <a:t>p.i</a:t>
            </a:r>
            <a:r>
              <a:rPr lang="de-CH" sz="2100" dirty="0"/>
              <a:t>.) for &lt;10% SD </a:t>
            </a:r>
            <a:r>
              <a:rPr lang="de-CH" sz="2100" dirty="0" err="1"/>
              <a:t>of</a:t>
            </a:r>
            <a:r>
              <a:rPr lang="de-CH" sz="2100" dirty="0"/>
              <a:t> </a:t>
            </a:r>
            <a:r>
              <a:rPr lang="de-CH" sz="2100" dirty="0" err="1"/>
              <a:t>bias</a:t>
            </a:r>
            <a:r>
              <a:rPr lang="de-CH" sz="2100" dirty="0"/>
              <a:t> in </a:t>
            </a:r>
            <a:r>
              <a:rPr lang="de-CH" sz="2100" dirty="0" err="1"/>
              <a:t>tumour</a:t>
            </a:r>
            <a:r>
              <a:rPr lang="de-CH" sz="2100" dirty="0"/>
              <a:t> </a:t>
            </a:r>
            <a:r>
              <a:rPr lang="de-CH" sz="2100" dirty="0" err="1"/>
              <a:t>lesions</a:t>
            </a:r>
            <a:r>
              <a:rPr lang="de-CH" sz="2100" dirty="0"/>
              <a:t>. </a:t>
            </a:r>
            <a:endParaRPr lang="en-CH" sz="2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2AE84-B112-4116-8FCB-405E5BCF5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44" y="2884656"/>
            <a:ext cx="435991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309B15-FF65-45E1-AC9C-0D6F2AD81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7" y="2884656"/>
            <a:ext cx="4359910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1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493EB6F0-6B74-45E8-AB4B-78564AAD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23" y="213730"/>
            <a:ext cx="9210425" cy="832913"/>
          </a:xfrm>
        </p:spPr>
        <p:txBody>
          <a:bodyPr/>
          <a:lstStyle/>
          <a:p>
            <a:r>
              <a:rPr lang="en-US" dirty="0"/>
              <a:t>Parametric Images</a:t>
            </a:r>
            <a:endParaRPr lang="en-US" baseline="-25000" dirty="0"/>
          </a:p>
        </p:txBody>
      </p:sp>
      <p:sp>
        <p:nvSpPr>
          <p:cNvPr id="10" name="Author">
            <a:extLst>
              <a:ext uri="{FF2B5EF4-FFF2-40B4-BE49-F238E27FC236}">
                <a16:creationId xmlns:a16="http://schemas.microsoft.com/office/drawing/2014/main" id="{B930D408-36D6-4C06-A22F-52948CFC39E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A4D235-E1AD-4D43-9863-CAE7842F1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0" y="636055"/>
            <a:ext cx="6914367" cy="608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066470-B2DA-4767-9A36-836AC7EB2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72207"/>
              </p:ext>
            </p:extLst>
          </p:nvPr>
        </p:nvGraphicFramePr>
        <p:xfrm>
          <a:off x="6613743" y="2231702"/>
          <a:ext cx="5405719" cy="323164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80905">
                  <a:extLst>
                    <a:ext uri="{9D8B030D-6E8A-4147-A177-3AD203B41FA5}">
                      <a16:colId xmlns:a16="http://schemas.microsoft.com/office/drawing/2014/main" val="1565817499"/>
                    </a:ext>
                  </a:extLst>
                </a:gridCol>
                <a:gridCol w="1080905">
                  <a:extLst>
                    <a:ext uri="{9D8B030D-6E8A-4147-A177-3AD203B41FA5}">
                      <a16:colId xmlns:a16="http://schemas.microsoft.com/office/drawing/2014/main" val="765038050"/>
                    </a:ext>
                  </a:extLst>
                </a:gridCol>
                <a:gridCol w="1080905">
                  <a:extLst>
                    <a:ext uri="{9D8B030D-6E8A-4147-A177-3AD203B41FA5}">
                      <a16:colId xmlns:a16="http://schemas.microsoft.com/office/drawing/2014/main" val="3952149699"/>
                    </a:ext>
                  </a:extLst>
                </a:gridCol>
                <a:gridCol w="1081502">
                  <a:extLst>
                    <a:ext uri="{9D8B030D-6E8A-4147-A177-3AD203B41FA5}">
                      <a16:colId xmlns:a16="http://schemas.microsoft.com/office/drawing/2014/main" val="224911151"/>
                    </a:ext>
                  </a:extLst>
                </a:gridCol>
                <a:gridCol w="1081502">
                  <a:extLst>
                    <a:ext uri="{9D8B030D-6E8A-4147-A177-3AD203B41FA5}">
                      <a16:colId xmlns:a16="http://schemas.microsoft.com/office/drawing/2014/main" val="3648489366"/>
                    </a:ext>
                  </a:extLst>
                </a:gridCol>
              </a:tblGrid>
              <a:tr h="104941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sPBIF</a:t>
                      </a:r>
                      <a:r>
                        <a:rPr lang="de-CH" sz="1900" baseline="-25000" dirty="0">
                          <a:effectLst/>
                        </a:rPr>
                        <a:t>55-65</a:t>
                      </a:r>
                      <a:endParaRPr lang="en-CH" sz="1900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RC (%)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Absolute RC (%)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SSIM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PSNR (dB)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713262"/>
                  </a:ext>
                </a:extLst>
              </a:tr>
              <a:tr h="104941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t*=35 min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0.3 ± 0.3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0.5 ± 0.3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0.998 ± 0.001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64.0 ± 3.6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328388"/>
                  </a:ext>
                </a:extLst>
              </a:tr>
              <a:tr h="104941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t*=45 min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0.1 ± 0.0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1.0 ± 0.2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0.996 ± 0.002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CH" sz="1900" dirty="0">
                          <a:effectLst/>
                        </a:rPr>
                        <a:t>55.1 ± 3.5</a:t>
                      </a:r>
                      <a:endParaRPr lang="en-CH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017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005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493EB6F0-6B74-45E8-AB4B-78564AAD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baseline="-25000" dirty="0"/>
          </a:p>
        </p:txBody>
      </p:sp>
      <p:sp>
        <p:nvSpPr>
          <p:cNvPr id="10" name="Author">
            <a:extLst>
              <a:ext uri="{FF2B5EF4-FFF2-40B4-BE49-F238E27FC236}">
                <a16:creationId xmlns:a16="http://schemas.microsoft.com/office/drawing/2014/main" id="{B930D408-36D6-4C06-A22F-52948CFC39E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78FFD-8B47-4A7A-89C9-E319956FAC7A}"/>
              </a:ext>
            </a:extLst>
          </p:cNvPr>
          <p:cNvSpPr txBox="1"/>
          <p:nvPr/>
        </p:nvSpPr>
        <p:spPr>
          <a:xfrm>
            <a:off x="540000" y="1488972"/>
            <a:ext cx="10890000" cy="5016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altLang="de-DE" sz="2200" dirty="0" err="1">
                <a:solidFill>
                  <a:schemeClr val="tx1"/>
                </a:solidFill>
              </a:rPr>
              <a:t>Results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of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this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study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show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that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abbreviated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protocols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with</a:t>
            </a:r>
            <a:r>
              <a:rPr lang="de-CH" altLang="de-DE" sz="2200" dirty="0">
                <a:solidFill>
                  <a:schemeClr val="tx1"/>
                </a:solidFill>
              </a:rPr>
              <a:t> a PBIF </a:t>
            </a:r>
            <a:r>
              <a:rPr lang="de-CH" altLang="de-DE" sz="2200" dirty="0" err="1">
                <a:solidFill>
                  <a:schemeClr val="tx1"/>
                </a:solidFill>
              </a:rPr>
              <a:t>can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serve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for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accurate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Patlak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modelling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of</a:t>
            </a:r>
            <a:r>
              <a:rPr lang="de-CH" altLang="de-DE" sz="2200" dirty="0">
                <a:solidFill>
                  <a:schemeClr val="tx1"/>
                </a:solidFill>
              </a:rPr>
              <a:t> FDG </a:t>
            </a:r>
            <a:r>
              <a:rPr lang="de-CH" altLang="de-DE" sz="2200" dirty="0" err="1">
                <a:solidFill>
                  <a:schemeClr val="tx1"/>
                </a:solidFill>
              </a:rPr>
              <a:t>datasets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from</a:t>
            </a:r>
            <a:r>
              <a:rPr lang="de-CH" altLang="de-DE" sz="2200" dirty="0">
                <a:solidFill>
                  <a:schemeClr val="tx1"/>
                </a:solidFill>
              </a:rPr>
              <a:t> a LAFOV </a:t>
            </a:r>
            <a:r>
              <a:rPr lang="de-CH" altLang="de-DE" sz="2200" dirty="0" err="1">
                <a:solidFill>
                  <a:schemeClr val="tx1"/>
                </a:solidFill>
              </a:rPr>
              <a:t>scanner</a:t>
            </a:r>
            <a:r>
              <a:rPr lang="de-CH" altLang="de-DE" sz="22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altLang="de-DE" sz="2200" dirty="0" err="1">
                <a:solidFill>
                  <a:schemeClr val="tx1"/>
                </a:solidFill>
              </a:rPr>
              <a:t>We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demonstrate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that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with</a:t>
            </a:r>
            <a:r>
              <a:rPr lang="de-CH" altLang="de-DE" sz="2200" dirty="0">
                <a:solidFill>
                  <a:schemeClr val="tx1"/>
                </a:solidFill>
              </a:rPr>
              <a:t> a </a:t>
            </a:r>
            <a:r>
              <a:rPr lang="de-CH" altLang="de-DE" sz="2200" dirty="0" err="1">
                <a:solidFill>
                  <a:schemeClr val="tx1"/>
                </a:solidFill>
              </a:rPr>
              <a:t>sPBIF</a:t>
            </a:r>
            <a:r>
              <a:rPr lang="de-CH" altLang="de-DE" sz="2200" dirty="0">
                <a:solidFill>
                  <a:schemeClr val="tx1"/>
                </a:solidFill>
              </a:rPr>
              <a:t>, 20 </a:t>
            </a:r>
            <a:r>
              <a:rPr lang="de-CH" altLang="de-DE" sz="2200" dirty="0" err="1">
                <a:solidFill>
                  <a:schemeClr val="tx1"/>
                </a:solidFill>
              </a:rPr>
              <a:t>minutes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of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baseline="30000" dirty="0">
                <a:solidFill>
                  <a:schemeClr val="tx1"/>
                </a:solidFill>
              </a:rPr>
              <a:t> 18</a:t>
            </a:r>
            <a:r>
              <a:rPr lang="de-CH" altLang="de-DE" sz="2200" dirty="0">
                <a:solidFill>
                  <a:schemeClr val="tx1"/>
                </a:solidFill>
              </a:rPr>
              <a:t>F-FDG PET </a:t>
            </a:r>
            <a:r>
              <a:rPr lang="de-CH" altLang="de-DE" sz="2200" dirty="0" err="1">
                <a:solidFill>
                  <a:schemeClr val="tx1"/>
                </a:solidFill>
              </a:rPr>
              <a:t>data</a:t>
            </a:r>
            <a:r>
              <a:rPr lang="de-CH" altLang="de-DE" sz="2200" dirty="0">
                <a:solidFill>
                  <a:schemeClr val="tx1"/>
                </a:solidFill>
              </a:rPr>
              <a:t> (45-65 min </a:t>
            </a:r>
            <a:r>
              <a:rPr lang="de-CH" altLang="de-DE" sz="2200" dirty="0" err="1">
                <a:solidFill>
                  <a:schemeClr val="tx1"/>
                </a:solidFill>
              </a:rPr>
              <a:t>p.i</a:t>
            </a:r>
            <a:r>
              <a:rPr lang="de-CH" altLang="de-DE" sz="2200" dirty="0">
                <a:solidFill>
                  <a:schemeClr val="tx1"/>
                </a:solidFill>
              </a:rPr>
              <a:t>.) was </a:t>
            </a:r>
            <a:r>
              <a:rPr lang="de-CH" altLang="de-DE" sz="2200" dirty="0" err="1">
                <a:solidFill>
                  <a:schemeClr val="tx1"/>
                </a:solidFill>
              </a:rPr>
              <a:t>adequate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for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accurate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kinetic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modelling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of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tumour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lesions</a:t>
            </a:r>
            <a:r>
              <a:rPr lang="de-CH" altLang="de-DE" sz="22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altLang="de-DE" sz="2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altLang="de-DE" sz="2200" dirty="0">
                <a:solidFill>
                  <a:schemeClr val="tx1"/>
                </a:solidFill>
              </a:rPr>
              <a:t>15 </a:t>
            </a:r>
            <a:r>
              <a:rPr lang="de-CH" altLang="de-DE" sz="2200" dirty="0" err="1">
                <a:solidFill>
                  <a:schemeClr val="tx1"/>
                </a:solidFill>
              </a:rPr>
              <a:t>minutes</a:t>
            </a:r>
            <a:r>
              <a:rPr lang="de-CH" altLang="de-DE" sz="2200" dirty="0">
                <a:solidFill>
                  <a:schemeClr val="tx1"/>
                </a:solidFill>
              </a:rPr>
              <a:t> (50-65 min </a:t>
            </a:r>
            <a:r>
              <a:rPr lang="de-CH" altLang="de-DE" sz="2200" dirty="0" err="1">
                <a:solidFill>
                  <a:schemeClr val="tx1"/>
                </a:solidFill>
              </a:rPr>
              <a:t>p.i</a:t>
            </a:r>
            <a:r>
              <a:rPr lang="de-CH" altLang="de-DE" sz="2200" dirty="0">
                <a:solidFill>
                  <a:schemeClr val="tx1"/>
                </a:solidFill>
              </a:rPr>
              <a:t>.) </a:t>
            </a:r>
            <a:r>
              <a:rPr lang="de-CH" altLang="de-DE" sz="2200" dirty="0" err="1">
                <a:solidFill>
                  <a:schemeClr val="tx1"/>
                </a:solidFill>
              </a:rPr>
              <a:t>of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baseline="30000" dirty="0">
                <a:solidFill>
                  <a:schemeClr val="tx1"/>
                </a:solidFill>
              </a:rPr>
              <a:t>18</a:t>
            </a:r>
            <a:r>
              <a:rPr lang="de-CH" altLang="de-DE" sz="2200" dirty="0">
                <a:solidFill>
                  <a:schemeClr val="tx1"/>
                </a:solidFill>
              </a:rPr>
              <a:t>F-FDG PET </a:t>
            </a:r>
            <a:r>
              <a:rPr lang="de-CH" altLang="de-DE" sz="2200" dirty="0" err="1">
                <a:solidFill>
                  <a:schemeClr val="tx1"/>
                </a:solidFill>
              </a:rPr>
              <a:t>data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yield</a:t>
            </a:r>
            <a:r>
              <a:rPr lang="de-CH" altLang="de-DE" sz="2200" dirty="0" err="1"/>
              <a:t>ed</a:t>
            </a:r>
            <a:r>
              <a:rPr lang="de-CH" altLang="de-DE" sz="2200" dirty="0"/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K</a:t>
            </a:r>
            <a:r>
              <a:rPr lang="de-CH" altLang="de-DE" sz="2200" baseline="-25000" dirty="0" err="1">
                <a:solidFill>
                  <a:schemeClr val="tx1"/>
                </a:solidFill>
              </a:rPr>
              <a:t>i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values</a:t>
            </a:r>
            <a:r>
              <a:rPr lang="de-CH" altLang="de-DE" sz="2200" dirty="0">
                <a:solidFill>
                  <a:schemeClr val="tx1"/>
                </a:solidFill>
              </a:rPr>
              <a:t> in </a:t>
            </a:r>
            <a:r>
              <a:rPr lang="de-CH" altLang="de-DE" sz="2200" dirty="0" err="1">
                <a:solidFill>
                  <a:schemeClr val="tx1"/>
                </a:solidFill>
              </a:rPr>
              <a:t>brain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grey</a:t>
            </a:r>
            <a:r>
              <a:rPr lang="de-CH" altLang="de-DE" sz="2200" dirty="0">
                <a:solidFill>
                  <a:schemeClr val="tx1"/>
                </a:solidFill>
              </a:rPr>
              <a:t> matter </a:t>
            </a:r>
            <a:r>
              <a:rPr lang="de-CH" altLang="de-DE" sz="2200" dirty="0" err="1">
                <a:solidFill>
                  <a:schemeClr val="tx1"/>
                </a:solidFill>
              </a:rPr>
              <a:t>with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low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bias</a:t>
            </a:r>
            <a:r>
              <a:rPr lang="de-CH" altLang="de-DE" sz="2200" dirty="0">
                <a:solidFill>
                  <a:schemeClr val="tx1"/>
                </a:solidFill>
              </a:rPr>
              <a:t> and </a:t>
            </a:r>
            <a:r>
              <a:rPr lang="de-CH" altLang="de-DE" sz="2200" dirty="0" err="1">
                <a:solidFill>
                  <a:schemeClr val="tx1"/>
                </a:solidFill>
              </a:rPr>
              <a:t>good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precision</a:t>
            </a:r>
            <a:endParaRPr lang="de-CH" altLang="de-DE" sz="2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altLang="de-DE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altLang="de-DE" sz="2200" dirty="0">
                <a:solidFill>
                  <a:schemeClr val="tx1"/>
                </a:solidFill>
              </a:rPr>
              <a:t>These </a:t>
            </a:r>
            <a:r>
              <a:rPr lang="de-CH" altLang="de-DE" sz="2200" dirty="0" err="1">
                <a:solidFill>
                  <a:schemeClr val="tx1"/>
                </a:solidFill>
              </a:rPr>
              <a:t>abbreviated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protocols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exploiting</a:t>
            </a:r>
            <a:r>
              <a:rPr lang="de-CH" altLang="de-DE" sz="2200" dirty="0">
                <a:solidFill>
                  <a:schemeClr val="tx1"/>
                </a:solidFill>
              </a:rPr>
              <a:t> PBIFs </a:t>
            </a:r>
            <a:r>
              <a:rPr lang="de-CH" altLang="de-DE" sz="2200" dirty="0" err="1">
                <a:solidFill>
                  <a:schemeClr val="tx1"/>
                </a:solidFill>
              </a:rPr>
              <a:t>can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enable</a:t>
            </a:r>
            <a:r>
              <a:rPr lang="de-CH" altLang="de-DE" sz="2200" dirty="0">
                <a:solidFill>
                  <a:schemeClr val="tx1"/>
                </a:solidFill>
              </a:rPr>
              <a:t> wider </a:t>
            </a:r>
            <a:r>
              <a:rPr lang="de-CH" altLang="de-DE" sz="2200" dirty="0" err="1">
                <a:solidFill>
                  <a:schemeClr val="tx1"/>
                </a:solidFill>
              </a:rPr>
              <a:t>implementation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of</a:t>
            </a:r>
            <a:r>
              <a:rPr lang="de-CH" altLang="de-DE" sz="2200" dirty="0">
                <a:solidFill>
                  <a:schemeClr val="tx1"/>
                </a:solidFill>
              </a:rPr>
              <a:t> quantitative </a:t>
            </a:r>
            <a:r>
              <a:rPr lang="de-CH" altLang="de-DE" sz="2200" dirty="0" err="1">
                <a:solidFill>
                  <a:schemeClr val="tx1"/>
                </a:solidFill>
              </a:rPr>
              <a:t>parametric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imaging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protocols</a:t>
            </a:r>
            <a:r>
              <a:rPr lang="de-CH" altLang="de-DE" sz="2200" dirty="0">
                <a:solidFill>
                  <a:schemeClr val="tx1"/>
                </a:solidFill>
              </a:rPr>
              <a:t> in a </a:t>
            </a:r>
            <a:r>
              <a:rPr lang="de-CH" altLang="de-DE" sz="2200" dirty="0" err="1">
                <a:solidFill>
                  <a:schemeClr val="tx1"/>
                </a:solidFill>
              </a:rPr>
              <a:t>busy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clinical</a:t>
            </a:r>
            <a:r>
              <a:rPr lang="de-CH" altLang="de-DE" sz="2200" dirty="0">
                <a:solidFill>
                  <a:schemeClr val="tx1"/>
                </a:solidFill>
              </a:rPr>
              <a:t> </a:t>
            </a:r>
            <a:r>
              <a:rPr lang="de-CH" altLang="de-DE" sz="2200" dirty="0" err="1">
                <a:solidFill>
                  <a:schemeClr val="tx1"/>
                </a:solidFill>
              </a:rPr>
              <a:t>setting</a:t>
            </a:r>
            <a:r>
              <a:rPr lang="de-CH" altLang="de-DE" sz="2200" dirty="0">
                <a:solidFill>
                  <a:schemeClr val="tx1"/>
                </a:solidFill>
              </a:rPr>
              <a:t>. </a:t>
            </a:r>
            <a:endParaRPr lang="en-US" altLang="de-DE" sz="2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altLang="de-DE" sz="2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064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E478A46A-F754-4114-8F23-740239AA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413" y="432968"/>
            <a:ext cx="9210425" cy="831395"/>
          </a:xfrm>
        </p:spPr>
        <p:txBody>
          <a:bodyPr>
            <a:normAutofit/>
          </a:bodyPr>
          <a:lstStyle/>
          <a:p>
            <a:r>
              <a:rPr lang="en-US" sz="4791" dirty="0"/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907C37-DA02-4847-9345-E80678BF2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47" y="198493"/>
            <a:ext cx="1480895" cy="468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133403-301E-4D8A-B0F8-4671BE040921}"/>
              </a:ext>
            </a:extLst>
          </p:cNvPr>
          <p:cNvSpPr txBox="1"/>
          <p:nvPr/>
        </p:nvSpPr>
        <p:spPr>
          <a:xfrm>
            <a:off x="7868017" y="1352045"/>
            <a:ext cx="3633367" cy="5623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797" b="1" dirty="0"/>
              <a:t>Inselspital, Bern, </a:t>
            </a:r>
            <a:r>
              <a:rPr lang="de-CH" sz="1797" b="1" dirty="0" err="1"/>
              <a:t>Switzerland</a:t>
            </a:r>
            <a:endParaRPr lang="de-CH" sz="1797" b="1" dirty="0"/>
          </a:p>
          <a:p>
            <a:r>
              <a:rPr lang="de-CH" sz="1797" dirty="0"/>
              <a:t>Dr. Clemens Mingels</a:t>
            </a:r>
          </a:p>
          <a:p>
            <a:r>
              <a:rPr lang="de-CH" sz="1797" dirty="0"/>
              <a:t>Dr. Ian Alberts</a:t>
            </a:r>
          </a:p>
          <a:p>
            <a:r>
              <a:rPr lang="de-CH" sz="1797" dirty="0"/>
              <a:t>Robin Schepers</a:t>
            </a:r>
          </a:p>
          <a:p>
            <a:r>
              <a:rPr lang="de-CH" sz="1797" dirty="0"/>
              <a:t>Patrik Caluori</a:t>
            </a:r>
          </a:p>
          <a:p>
            <a:r>
              <a:rPr lang="de-CH" sz="1797" dirty="0"/>
              <a:t>Prof. Ali </a:t>
            </a:r>
            <a:r>
              <a:rPr lang="de-CH" sz="1797" dirty="0" err="1"/>
              <a:t>Afshar-Omorieh</a:t>
            </a:r>
            <a:endParaRPr lang="de-CH" sz="1797" dirty="0"/>
          </a:p>
          <a:p>
            <a:r>
              <a:rPr lang="de-CH" sz="1797" dirty="0"/>
              <a:t>Dr. Paul Cumming</a:t>
            </a:r>
          </a:p>
          <a:p>
            <a:r>
              <a:rPr lang="de-CH" sz="1797" dirty="0"/>
              <a:t>Prof. Kuangyu Shi</a:t>
            </a:r>
          </a:p>
          <a:p>
            <a:r>
              <a:rPr lang="de-CH" sz="1797" dirty="0"/>
              <a:t>Prof. Axel Rominger</a:t>
            </a:r>
          </a:p>
          <a:p>
            <a:endParaRPr lang="de-CH" sz="1797" dirty="0"/>
          </a:p>
          <a:p>
            <a:r>
              <a:rPr lang="de-CH" sz="1797" b="1" dirty="0"/>
              <a:t>Siemens Medical Solutions USA Inc. </a:t>
            </a:r>
          </a:p>
          <a:p>
            <a:r>
              <a:rPr lang="de-CH" sz="1797" dirty="0"/>
              <a:t>Dr. Jicun Hu</a:t>
            </a:r>
          </a:p>
          <a:p>
            <a:r>
              <a:rPr lang="de-CH" sz="1797" dirty="0"/>
              <a:t>Dr. Vladimir Panin</a:t>
            </a:r>
          </a:p>
          <a:p>
            <a:r>
              <a:rPr lang="de-CH" sz="1797" dirty="0"/>
              <a:t>Dr. Vijay Shah</a:t>
            </a:r>
          </a:p>
          <a:p>
            <a:r>
              <a:rPr lang="de-CH" sz="1797" dirty="0"/>
              <a:t>Dr. Maurizio Conti</a:t>
            </a:r>
          </a:p>
          <a:p>
            <a:r>
              <a:rPr lang="de-CH" sz="1797" dirty="0"/>
              <a:t>Dr. Lars Eriksson</a:t>
            </a:r>
          </a:p>
          <a:p>
            <a:r>
              <a:rPr lang="de-CH" sz="1797" dirty="0"/>
              <a:t>Dr. Sven Zuehlsdorff</a:t>
            </a:r>
          </a:p>
          <a:p>
            <a:endParaRPr lang="de-CH" sz="1797" dirty="0"/>
          </a:p>
          <a:p>
            <a:endParaRPr lang="de-CH" sz="1797" dirty="0"/>
          </a:p>
          <a:p>
            <a:endParaRPr lang="en-CH" sz="1797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2E721-1738-4EDC-9B16-CC91A7F4466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8" name="Picture 2" descr="1 Day Bern Itinerary | Walkli Travel">
            <a:extLst>
              <a:ext uri="{FF2B5EF4-FFF2-40B4-BE49-F238E27FC236}">
                <a16:creationId xmlns:a16="http://schemas.microsoft.com/office/drawing/2014/main" id="{85DFE42C-5EEE-432A-BCD6-6B2FEFF03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38" y="1709491"/>
            <a:ext cx="6213306" cy="41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9"/>
    </mc:Choice>
    <mc:Fallback xmlns="">
      <p:transition spd="slow" advTm="970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493EB6F0-6B74-45E8-AB4B-78564AAD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Abbreviated Dynamic Imaging Protocols for </a:t>
            </a:r>
            <a:r>
              <a:rPr lang="en-US" baseline="30000" dirty="0"/>
              <a:t>18</a:t>
            </a:r>
            <a:r>
              <a:rPr lang="en-US" dirty="0"/>
              <a:t>F-FDG </a:t>
            </a:r>
            <a:endParaRPr lang="en-US" baseline="-25000" dirty="0"/>
          </a:p>
        </p:txBody>
      </p:sp>
      <p:sp>
        <p:nvSpPr>
          <p:cNvPr id="10" name="Author">
            <a:extLst>
              <a:ext uri="{FF2B5EF4-FFF2-40B4-BE49-F238E27FC236}">
                <a16:creationId xmlns:a16="http://schemas.microsoft.com/office/drawing/2014/main" id="{B930D408-36D6-4C06-A22F-52948CFC39E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DC993E-0271-4415-8909-5AB7D49D2D68}"/>
              </a:ext>
            </a:extLst>
          </p:cNvPr>
          <p:cNvSpPr txBox="1"/>
          <p:nvPr/>
        </p:nvSpPr>
        <p:spPr>
          <a:xfrm>
            <a:off x="191040" y="644852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CH" dirty="0"/>
              <a:t>Viswanath et al., EJNMMI 2022</a:t>
            </a:r>
            <a:endParaRPr lang="en-C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170944-326A-4F2C-AB32-05CCDE7B2F65}"/>
              </a:ext>
            </a:extLst>
          </p:cNvPr>
          <p:cNvSpPr txBox="1"/>
          <p:nvPr/>
        </p:nvSpPr>
        <p:spPr>
          <a:xfrm>
            <a:off x="540000" y="867651"/>
            <a:ext cx="3195977" cy="4824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CH" sz="2400" b="1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38D80-5019-41D6-B3B3-53F277F3B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73" y="1591845"/>
            <a:ext cx="10747427" cy="19530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9764C6-4466-453A-A974-4FC471B99F1C}"/>
              </a:ext>
            </a:extLst>
          </p:cNvPr>
          <p:cNvSpPr txBox="1"/>
          <p:nvPr/>
        </p:nvSpPr>
        <p:spPr>
          <a:xfrm>
            <a:off x="540000" y="4076219"/>
            <a:ext cx="10628743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ysClr val="windowText" lastClr="000000"/>
                </a:solidFill>
              </a:rPr>
              <a:t>One of the major down sides of such a protocol is the requirement for two imaging sessions, including two CTs, and the necessity to register data across the two sets of scans. CT-less solutions might be desirable</a:t>
            </a:r>
            <a:endParaRPr lang="en-CH" sz="2200" dirty="0"/>
          </a:p>
        </p:txBody>
      </p:sp>
    </p:spTree>
    <p:extLst>
      <p:ext uri="{BB962C8B-B14F-4D97-AF65-F5344CB8AC3E}">
        <p14:creationId xmlns:p14="http://schemas.microsoft.com/office/powerpoint/2010/main" val="289768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duct tag"/>
          <p:cNvSpPr>
            <a:spLocks noGrp="1"/>
          </p:cNvSpPr>
          <p:nvPr>
            <p:ph type="ctrTitle"/>
          </p:nvPr>
        </p:nvSpPr>
        <p:spPr>
          <a:xfrm>
            <a:off x="1476374" y="1623600"/>
            <a:ext cx="9468146" cy="1224000"/>
          </a:xfrm>
        </p:spPr>
        <p:txBody>
          <a:bodyPr/>
          <a:lstStyle/>
          <a:p>
            <a:r>
              <a:rPr lang="en-US" dirty="0"/>
              <a:t>I am a full time employee of Siemens Healthcare AG, Switzerland</a:t>
            </a:r>
          </a:p>
        </p:txBody>
      </p:sp>
      <p:sp>
        <p:nvSpPr>
          <p:cNvPr id="4" name="Author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CC714E0-E628-464C-94B9-85A512D10D2B}"/>
              </a:ext>
            </a:extLst>
          </p:cNvPr>
          <p:cNvSpPr txBox="1">
            <a:spLocks/>
          </p:cNvSpPr>
          <p:nvPr/>
        </p:nvSpPr>
        <p:spPr>
          <a:xfrm>
            <a:off x="302216" y="223736"/>
            <a:ext cx="9210425" cy="4571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2"/>
                </a:solidFill>
              </a:rPr>
              <a:t>Disclosure</a:t>
            </a:r>
          </a:p>
        </p:txBody>
      </p:sp>
    </p:spTree>
    <p:extLst>
      <p:ext uri="{BB962C8B-B14F-4D97-AF65-F5344CB8AC3E}">
        <p14:creationId xmlns:p14="http://schemas.microsoft.com/office/powerpoint/2010/main" val="8030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E478A46A-F754-4114-8F23-740239AA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37" y="190006"/>
            <a:ext cx="9210425" cy="831395"/>
          </a:xfrm>
        </p:spPr>
        <p:txBody>
          <a:bodyPr>
            <a:normAutofit/>
          </a:bodyPr>
          <a:lstStyle/>
          <a:p>
            <a:r>
              <a:rPr lang="en-US" b="1" dirty="0"/>
              <a:t>Parametric </a:t>
            </a:r>
            <a:r>
              <a:rPr lang="en-US" dirty="0"/>
              <a:t>Imaging</a:t>
            </a:r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9120C-E2AB-4E19-8E7C-5135DDDAEC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56C71F7-1E71-4356-BAFD-B39840D3C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7" y="3510918"/>
            <a:ext cx="5895198" cy="1912110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538DFB5-2591-484B-A5DF-A5C266EFD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27" y="3648481"/>
            <a:ext cx="5328940" cy="1774547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2726800-0D39-49CB-B440-BFF0C0EC3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09" y="5498259"/>
            <a:ext cx="6274577" cy="11697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05132F-B6B9-4921-A02F-D13DDFCCEC25}"/>
              </a:ext>
            </a:extLst>
          </p:cNvPr>
          <p:cNvSpPr txBox="1"/>
          <p:nvPr/>
        </p:nvSpPr>
        <p:spPr>
          <a:xfrm>
            <a:off x="401607" y="474058"/>
            <a:ext cx="1130616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de-CH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2000" dirty="0" err="1"/>
              <a:t>Parametric</a:t>
            </a:r>
            <a:r>
              <a:rPr lang="de-CH" sz="2000" dirty="0"/>
              <a:t> </a:t>
            </a:r>
            <a:r>
              <a:rPr lang="de-CH" sz="2000" dirty="0" err="1"/>
              <a:t>imaging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</a:t>
            </a:r>
            <a:r>
              <a:rPr lang="de-CH" sz="2000" dirty="0" err="1"/>
              <a:t>dynamic</a:t>
            </a:r>
            <a:r>
              <a:rPr lang="de-CH" sz="2000" dirty="0"/>
              <a:t> </a:t>
            </a:r>
            <a:r>
              <a:rPr lang="de-CH" sz="2000" baseline="30000" dirty="0"/>
              <a:t>18</a:t>
            </a:r>
            <a:r>
              <a:rPr lang="de-CH" sz="2000" dirty="0"/>
              <a:t>F-FDG PET </a:t>
            </a:r>
            <a:r>
              <a:rPr lang="de-CH" sz="2000" dirty="0" err="1"/>
              <a:t>has</a:t>
            </a:r>
            <a:r>
              <a:rPr lang="de-CH" sz="2000" dirty="0"/>
              <a:t> </a:t>
            </a:r>
            <a:r>
              <a:rPr lang="de-CH" sz="2000" dirty="0" err="1"/>
              <a:t>shown</a:t>
            </a:r>
            <a:r>
              <a:rPr lang="de-CH" sz="2000" dirty="0"/>
              <a:t> potential </a:t>
            </a:r>
            <a:r>
              <a:rPr lang="de-CH" sz="2000" dirty="0" err="1"/>
              <a:t>for</a:t>
            </a:r>
            <a:r>
              <a:rPr lang="de-CH" sz="2000" dirty="0"/>
              <a:t> </a:t>
            </a:r>
            <a:r>
              <a:rPr lang="de-CH" sz="2000" dirty="0" err="1"/>
              <a:t>improved</a:t>
            </a:r>
            <a:r>
              <a:rPr lang="de-CH" sz="2000" dirty="0"/>
              <a:t> </a:t>
            </a:r>
            <a:r>
              <a:rPr lang="de-CH" sz="2000" dirty="0" err="1"/>
              <a:t>tumour</a:t>
            </a:r>
            <a:r>
              <a:rPr lang="de-CH" sz="2000" dirty="0"/>
              <a:t> </a:t>
            </a:r>
            <a:r>
              <a:rPr lang="de-CH" sz="2000" dirty="0" err="1"/>
              <a:t>detection</a:t>
            </a:r>
            <a:r>
              <a:rPr lang="de-CH" sz="2000" dirty="0"/>
              <a:t>, </a:t>
            </a:r>
            <a:r>
              <a:rPr lang="de-CH" sz="2000" dirty="0" err="1"/>
              <a:t>assessing</a:t>
            </a:r>
            <a:r>
              <a:rPr lang="de-CH" sz="2000" dirty="0"/>
              <a:t> </a:t>
            </a:r>
            <a:r>
              <a:rPr lang="de-CH" sz="2000" dirty="0" err="1"/>
              <a:t>tumour</a:t>
            </a:r>
            <a:r>
              <a:rPr lang="de-CH" sz="2000" dirty="0"/>
              <a:t> </a:t>
            </a:r>
            <a:r>
              <a:rPr lang="de-CH" sz="2000" dirty="0" err="1"/>
              <a:t>grading</a:t>
            </a:r>
            <a:r>
              <a:rPr lang="de-CH" sz="2000" dirty="0"/>
              <a:t> </a:t>
            </a:r>
            <a:r>
              <a:rPr lang="de-CH" sz="2000" dirty="0" err="1"/>
              <a:t>or</a:t>
            </a:r>
            <a:r>
              <a:rPr lang="de-CH" sz="2000" dirty="0"/>
              <a:t> </a:t>
            </a:r>
            <a:r>
              <a:rPr lang="de-CH" sz="2000" dirty="0" err="1"/>
              <a:t>response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treatment</a:t>
            </a:r>
            <a:endParaRPr lang="de-CH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2000" dirty="0"/>
              <a:t>Research on </a:t>
            </a:r>
            <a:r>
              <a:rPr lang="de-CH" sz="2000" dirty="0" err="1"/>
              <a:t>parametric</a:t>
            </a:r>
            <a:r>
              <a:rPr lang="de-CH" sz="2000" dirty="0"/>
              <a:t> </a:t>
            </a:r>
            <a:r>
              <a:rPr lang="de-CH" sz="2000" dirty="0" err="1"/>
              <a:t>imaging</a:t>
            </a:r>
            <a:r>
              <a:rPr lang="de-CH" sz="2000" dirty="0"/>
              <a:t> </a:t>
            </a:r>
            <a:r>
              <a:rPr lang="de-CH" sz="2000" dirty="0" err="1"/>
              <a:t>show</a:t>
            </a:r>
            <a:r>
              <a:rPr lang="de-CH" sz="2000" dirty="0"/>
              <a:t> </a:t>
            </a:r>
            <a:r>
              <a:rPr lang="de-CH" sz="2000" dirty="0" err="1"/>
              <a:t>that</a:t>
            </a:r>
            <a:r>
              <a:rPr lang="de-CH" sz="2000" dirty="0"/>
              <a:t> </a:t>
            </a:r>
            <a:r>
              <a:rPr lang="de-CH" sz="2000" dirty="0" err="1"/>
              <a:t>kinetic</a:t>
            </a:r>
            <a:r>
              <a:rPr lang="de-CH" sz="2000" dirty="0"/>
              <a:t> </a:t>
            </a:r>
            <a:r>
              <a:rPr lang="de-CH" sz="2000" dirty="0" err="1"/>
              <a:t>parameters</a:t>
            </a:r>
            <a:r>
              <a:rPr lang="de-CH" sz="2000" dirty="0"/>
              <a:t> </a:t>
            </a:r>
            <a:r>
              <a:rPr lang="de-CH" sz="2000" dirty="0" err="1"/>
              <a:t>can</a:t>
            </a:r>
            <a:r>
              <a:rPr lang="de-CH" sz="2000" dirty="0"/>
              <a:t> </a:t>
            </a:r>
            <a:r>
              <a:rPr lang="de-CH" sz="2000" dirty="0" err="1"/>
              <a:t>complement</a:t>
            </a:r>
            <a:r>
              <a:rPr lang="de-CH" sz="2000" dirty="0"/>
              <a:t> and </a:t>
            </a:r>
            <a:r>
              <a:rPr lang="de-CH" sz="2000" dirty="0" err="1"/>
              <a:t>add</a:t>
            </a:r>
            <a:r>
              <a:rPr lang="de-CH" sz="2000" dirty="0"/>
              <a:t> </a:t>
            </a:r>
            <a:r>
              <a:rPr lang="de-CH" sz="2000" dirty="0" err="1"/>
              <a:t>value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semi</a:t>
            </a:r>
            <a:r>
              <a:rPr lang="de-CH" sz="2000" dirty="0"/>
              <a:t> quantitative SUV </a:t>
            </a:r>
            <a:r>
              <a:rPr lang="de-CH" sz="2000" dirty="0" err="1"/>
              <a:t>measurements</a:t>
            </a:r>
            <a:endParaRPr lang="de-CH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2000" dirty="0"/>
              <a:t>Challenge </a:t>
            </a:r>
            <a:r>
              <a:rPr lang="de-CH" sz="2000" dirty="0" err="1"/>
              <a:t>is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understand</a:t>
            </a:r>
            <a:r>
              <a:rPr lang="de-CH" sz="2000" dirty="0"/>
              <a:t> </a:t>
            </a:r>
            <a:r>
              <a:rPr lang="de-CH" sz="2000" dirty="0" err="1"/>
              <a:t>how</a:t>
            </a:r>
            <a:r>
              <a:rPr lang="de-CH" sz="2000" dirty="0"/>
              <a:t> </a:t>
            </a:r>
            <a:r>
              <a:rPr lang="de-CH" sz="2000" dirty="0" err="1"/>
              <a:t>best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leverage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recent</a:t>
            </a:r>
            <a:r>
              <a:rPr lang="de-CH" sz="2000" dirty="0"/>
              <a:t> </a:t>
            </a:r>
            <a:r>
              <a:rPr lang="de-CH" sz="2000" dirty="0" err="1"/>
              <a:t>technological</a:t>
            </a:r>
            <a:r>
              <a:rPr lang="de-CH" sz="2000" dirty="0"/>
              <a:t> </a:t>
            </a:r>
            <a:r>
              <a:rPr lang="de-CH" sz="2000" dirty="0" err="1"/>
              <a:t>advances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recognise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importance</a:t>
            </a:r>
            <a:r>
              <a:rPr lang="de-CH" sz="2000" dirty="0"/>
              <a:t> of fully quantitative PET </a:t>
            </a:r>
            <a:r>
              <a:rPr lang="de-CH" sz="2000" dirty="0" err="1"/>
              <a:t>imaging</a:t>
            </a:r>
            <a:r>
              <a:rPr lang="de-CH" sz="2000" dirty="0"/>
              <a:t> 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25893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56"/>
    </mc:Choice>
    <mc:Fallback xmlns="">
      <p:transition spd="slow" advTm="33556"/>
    </mc:Fallback>
  </mc:AlternateContent>
  <p:extLst>
    <p:ext uri="{E180D4A7-C9FB-4DFB-919C-405C955672EB}">
      <p14:showEvtLst xmlns:p14="http://schemas.microsoft.com/office/powerpoint/2010/main">
        <p14:playEvt time="168" objId="13"/>
        <p14:playEvt time="12320" objId="14"/>
        <p14:stopEvt time="12362" objId="13"/>
        <p14:stopEvt time="31682" objId="1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E478A46A-F754-4114-8F23-740239AA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37" y="17270"/>
            <a:ext cx="9210425" cy="83139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Parametric Images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9D6BD8-3E09-4752-8957-4778D0BA7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8333"/>
            <a:ext cx="3055335" cy="44596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E1C0B3-6078-4E6D-8683-DE42EA9A3A0A}"/>
              </a:ext>
            </a:extLst>
          </p:cNvPr>
          <p:cNvSpPr txBox="1"/>
          <p:nvPr/>
        </p:nvSpPr>
        <p:spPr>
          <a:xfrm>
            <a:off x="1241462" y="970186"/>
            <a:ext cx="579550" cy="368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7" b="1" dirty="0"/>
              <a:t>SUV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CC4337-C209-40B9-B9BF-60636EF1E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453" y="1348334"/>
            <a:ext cx="3055334" cy="446913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7EEC4B-F2F7-4CA5-AB6B-07C96100AC85}"/>
              </a:ext>
            </a:extLst>
          </p:cNvPr>
          <p:cNvSpPr txBox="1"/>
          <p:nvPr/>
        </p:nvSpPr>
        <p:spPr>
          <a:xfrm>
            <a:off x="3051275" y="979673"/>
            <a:ext cx="2332086" cy="368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7" b="1" dirty="0"/>
              <a:t>MRFDG</a:t>
            </a:r>
            <a:r>
              <a:rPr lang="en-US" sz="1797" b="1" baseline="-25000" dirty="0"/>
              <a:t> </a:t>
            </a:r>
            <a:r>
              <a:rPr lang="en-US" sz="1797" b="1" dirty="0"/>
              <a:t>– Direct </a:t>
            </a:r>
            <a:r>
              <a:rPr lang="en-US" sz="1797" b="1" dirty="0" err="1"/>
              <a:t>Patlak</a:t>
            </a:r>
            <a:endParaRPr lang="en-US" sz="1797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B9574-574E-492C-85E2-2CF99224038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EBEF6AE5-A520-43E3-8ECE-3D5F79819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89" y="1348334"/>
            <a:ext cx="5567649" cy="4490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A4CE16-046D-44A8-95CF-A73D7CAF9B13}"/>
              </a:ext>
            </a:extLst>
          </p:cNvPr>
          <p:cNvSpPr txBox="1"/>
          <p:nvPr/>
        </p:nvSpPr>
        <p:spPr>
          <a:xfrm>
            <a:off x="663878" y="6250488"/>
            <a:ext cx="2956143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CH" dirty="0"/>
              <a:t>Sari H. et al., EJNMMI 2022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70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34"/>
    </mc:Choice>
    <mc:Fallback xmlns="">
      <p:transition spd="slow" advTm="4623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493EB6F0-6B74-45E8-AB4B-78564AAD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Abbreviated Dynamic Imaging Protocols for </a:t>
            </a:r>
            <a:r>
              <a:rPr lang="en-US" baseline="30000" dirty="0"/>
              <a:t>18</a:t>
            </a:r>
            <a:r>
              <a:rPr lang="en-US" dirty="0"/>
              <a:t>F-FDG </a:t>
            </a:r>
            <a:endParaRPr lang="en-US" baseline="-25000" dirty="0"/>
          </a:p>
        </p:txBody>
      </p:sp>
      <p:sp>
        <p:nvSpPr>
          <p:cNvPr id="10" name="Author">
            <a:extLst>
              <a:ext uri="{FF2B5EF4-FFF2-40B4-BE49-F238E27FC236}">
                <a16:creationId xmlns:a16="http://schemas.microsoft.com/office/drawing/2014/main" id="{B930D408-36D6-4C06-A22F-52948CFC39E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29" name="Content">
            <a:extLst>
              <a:ext uri="{FF2B5EF4-FFF2-40B4-BE49-F238E27FC236}">
                <a16:creationId xmlns:a16="http://schemas.microsoft.com/office/drawing/2014/main" id="{96CC63D8-FDD5-4962-B75E-D7B27FF52211}"/>
              </a:ext>
            </a:extLst>
          </p:cNvPr>
          <p:cNvSpPr txBox="1">
            <a:spLocks/>
          </p:cNvSpPr>
          <p:nvPr/>
        </p:nvSpPr>
        <p:spPr>
          <a:xfrm>
            <a:off x="380036" y="1508034"/>
            <a:ext cx="10941738" cy="4563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marR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marR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16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65-minute long dynamic </a:t>
            </a:r>
            <a:r>
              <a:rPr lang="en-US" sz="2400" b="0" baseline="30000" dirty="0"/>
              <a:t>18</a:t>
            </a:r>
            <a:r>
              <a:rPr lang="en-US" sz="2400" b="0" dirty="0"/>
              <a:t>F-FDG acquisitions can be logistically challenging in a busy clinical setting</a:t>
            </a:r>
          </a:p>
          <a:p>
            <a:pPr marL="342900" indent="-342900" algn="just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This limits the number of dynamic scans to 1 or 2 per day (i.e. the first patient of the day)</a:t>
            </a:r>
          </a:p>
          <a:p>
            <a:pPr marL="342900" indent="-342900" algn="just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It is desirable to shorten acquisition duration of dynamic scans to make it more practical in clinic</a:t>
            </a:r>
          </a:p>
          <a:p>
            <a:pPr marL="558900" lvl="2" indent="-342900" algn="just">
              <a:spcAft>
                <a:spcPts val="1198"/>
              </a:spcAft>
            </a:pPr>
            <a:r>
              <a:rPr lang="en-US" sz="2400" dirty="0"/>
              <a:t>Abbreviated scan protocols to capture </a:t>
            </a:r>
            <a:r>
              <a:rPr lang="en-US" sz="2400" b="0" baseline="30000" dirty="0"/>
              <a:t>18</a:t>
            </a:r>
            <a:r>
              <a:rPr lang="en-US" sz="2400" b="0" dirty="0"/>
              <a:t>F-FDG</a:t>
            </a:r>
            <a:r>
              <a:rPr lang="en-US" sz="2400" dirty="0"/>
              <a:t> kinetics </a:t>
            </a:r>
          </a:p>
          <a:p>
            <a:pPr marL="558900" lvl="2" indent="-342900" algn="just">
              <a:spcAft>
                <a:spcPts val="1198"/>
              </a:spcAft>
            </a:pPr>
            <a:r>
              <a:rPr lang="en-US" sz="2400" dirty="0"/>
              <a:t>Population-based input functions (PBIFs)</a:t>
            </a:r>
          </a:p>
          <a:p>
            <a:pPr algn="just">
              <a:spcAft>
                <a:spcPts val="1198"/>
              </a:spcAft>
            </a:pPr>
            <a:endParaRPr lang="en-US" sz="2396" dirty="0"/>
          </a:p>
          <a:p>
            <a:pPr algn="just">
              <a:spcAft>
                <a:spcPts val="1198"/>
              </a:spcAft>
            </a:pPr>
            <a:endParaRPr lang="en-US" sz="2396" dirty="0"/>
          </a:p>
          <a:p>
            <a:pPr algn="just">
              <a:spcAft>
                <a:spcPts val="1198"/>
              </a:spcAft>
            </a:pPr>
            <a:endParaRPr lang="en-US" sz="2396" dirty="0"/>
          </a:p>
          <a:p>
            <a:pPr algn="just">
              <a:spcAft>
                <a:spcPts val="1198"/>
              </a:spcAft>
            </a:pPr>
            <a:endParaRPr lang="en-US" sz="2396" dirty="0"/>
          </a:p>
          <a:p>
            <a:pPr algn="just">
              <a:spcAft>
                <a:spcPts val="1198"/>
              </a:spcAft>
            </a:pPr>
            <a:endParaRPr lang="en-US" dirty="0"/>
          </a:p>
          <a:p>
            <a:pPr algn="just">
              <a:spcAft>
                <a:spcPts val="1198"/>
              </a:spcAft>
            </a:pPr>
            <a:endParaRPr lang="en-US" dirty="0"/>
          </a:p>
          <a:p>
            <a:pPr algn="just">
              <a:spcAft>
                <a:spcPts val="1198"/>
              </a:spcAft>
            </a:pPr>
            <a:endParaRPr lang="en-US" dirty="0"/>
          </a:p>
          <a:p>
            <a:pPr algn="just">
              <a:spcAft>
                <a:spcPts val="1198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5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493EB6F0-6B74-45E8-AB4B-78564AAD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00463"/>
            <a:ext cx="9210425" cy="832913"/>
          </a:xfrm>
        </p:spPr>
        <p:txBody>
          <a:bodyPr/>
          <a:lstStyle/>
          <a:p>
            <a:r>
              <a:rPr lang="en-US" dirty="0"/>
              <a:t>Population-based Input Function (PBIFs)</a:t>
            </a:r>
            <a:endParaRPr lang="en-US" baseline="-25000" dirty="0"/>
          </a:p>
        </p:txBody>
      </p:sp>
      <p:sp>
        <p:nvSpPr>
          <p:cNvPr id="10" name="Author">
            <a:extLst>
              <a:ext uri="{FF2B5EF4-FFF2-40B4-BE49-F238E27FC236}">
                <a16:creationId xmlns:a16="http://schemas.microsoft.com/office/drawing/2014/main" id="{B930D408-36D6-4C06-A22F-52948CFC39E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DBFD8-8C92-4583-AE55-24AC7DB0CC8D}"/>
              </a:ext>
            </a:extLst>
          </p:cNvPr>
          <p:cNvSpPr txBox="1"/>
          <p:nvPr/>
        </p:nvSpPr>
        <p:spPr>
          <a:xfrm>
            <a:off x="540000" y="1643896"/>
            <a:ext cx="11089775" cy="4462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Can </a:t>
            </a:r>
            <a:r>
              <a:rPr lang="de-CH" sz="2400" dirty="0" err="1"/>
              <a:t>population</a:t>
            </a:r>
            <a:r>
              <a:rPr lang="de-CH" sz="2400" dirty="0"/>
              <a:t> </a:t>
            </a:r>
            <a:r>
              <a:rPr lang="de-CH" sz="2400" dirty="0" err="1"/>
              <a:t>based</a:t>
            </a:r>
            <a:r>
              <a:rPr lang="de-CH" sz="2400" dirty="0"/>
              <a:t> </a:t>
            </a:r>
            <a:r>
              <a:rPr lang="de-CH" sz="2400" dirty="0" err="1"/>
              <a:t>input</a:t>
            </a:r>
            <a:r>
              <a:rPr lang="de-CH" sz="2400" dirty="0"/>
              <a:t> </a:t>
            </a:r>
            <a:r>
              <a:rPr lang="de-CH" sz="2400" dirty="0" err="1"/>
              <a:t>functions</a:t>
            </a:r>
            <a:r>
              <a:rPr lang="de-CH" sz="2400" dirty="0"/>
              <a:t>, </a:t>
            </a:r>
            <a:r>
              <a:rPr lang="de-CH" sz="2400" dirty="0" err="1"/>
              <a:t>coupled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high </a:t>
            </a:r>
            <a:r>
              <a:rPr lang="de-CH" sz="2400" dirty="0" err="1"/>
              <a:t>sensitvity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LAFOV </a:t>
            </a:r>
            <a:r>
              <a:rPr lang="de-CH" sz="2400" dirty="0" err="1"/>
              <a:t>systems</a:t>
            </a:r>
            <a:r>
              <a:rPr lang="de-CH" sz="2400" dirty="0"/>
              <a:t> </a:t>
            </a:r>
            <a:r>
              <a:rPr lang="de-CH" sz="2400" dirty="0" err="1"/>
              <a:t>be</a:t>
            </a:r>
            <a:r>
              <a:rPr lang="de-CH" sz="2400" dirty="0"/>
              <a:t> </a:t>
            </a:r>
            <a:r>
              <a:rPr lang="de-CH" sz="2400" dirty="0" err="1"/>
              <a:t>used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shorten</a:t>
            </a:r>
            <a:r>
              <a:rPr lang="de-CH" sz="2400" dirty="0"/>
              <a:t> </a:t>
            </a:r>
            <a:r>
              <a:rPr lang="de-CH" sz="2400" dirty="0" err="1"/>
              <a:t>dynamic</a:t>
            </a:r>
            <a:r>
              <a:rPr lang="de-CH" sz="2400" dirty="0"/>
              <a:t> </a:t>
            </a:r>
            <a:r>
              <a:rPr lang="de-CH" sz="2400" dirty="0" err="1"/>
              <a:t>imaging</a:t>
            </a:r>
            <a:r>
              <a:rPr lang="de-CH" sz="2400" dirty="0"/>
              <a:t> </a:t>
            </a:r>
            <a:r>
              <a:rPr lang="de-CH" sz="2400" dirty="0" err="1"/>
              <a:t>protocols</a:t>
            </a:r>
            <a:r>
              <a:rPr lang="de-CH" sz="2400" dirty="0"/>
              <a:t>?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LAFOV PET </a:t>
            </a:r>
            <a:r>
              <a:rPr lang="de-CH" sz="2400" dirty="0" err="1"/>
              <a:t>system</a:t>
            </a:r>
            <a:r>
              <a:rPr lang="de-CH" sz="2400" dirty="0"/>
              <a:t> </a:t>
            </a:r>
            <a:r>
              <a:rPr lang="de-CH" sz="2400" dirty="0" err="1"/>
              <a:t>can</a:t>
            </a:r>
            <a:r>
              <a:rPr lang="de-CH" sz="2400" dirty="0"/>
              <a:t> </a:t>
            </a:r>
            <a:r>
              <a:rPr lang="de-CH" sz="2400" dirty="0" err="1"/>
              <a:t>be</a:t>
            </a:r>
            <a:r>
              <a:rPr lang="de-CH" sz="2400" dirty="0"/>
              <a:t> </a:t>
            </a:r>
            <a:r>
              <a:rPr lang="de-CH" sz="2400" dirty="0" err="1"/>
              <a:t>used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capture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tail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IDIF </a:t>
            </a:r>
            <a:r>
              <a:rPr lang="de-CH" sz="2400" dirty="0" err="1"/>
              <a:t>curve</a:t>
            </a:r>
            <a:r>
              <a:rPr lang="de-CH" sz="2400" dirty="0"/>
              <a:t> in </a:t>
            </a:r>
            <a:r>
              <a:rPr lang="de-CH" sz="2400" dirty="0" err="1"/>
              <a:t>abbreviated</a:t>
            </a:r>
            <a:r>
              <a:rPr lang="de-CH" sz="2400" dirty="0"/>
              <a:t> </a:t>
            </a:r>
            <a:r>
              <a:rPr lang="de-CH" sz="2400" dirty="0" err="1"/>
              <a:t>imaging</a:t>
            </a:r>
            <a:r>
              <a:rPr lang="de-CH" sz="2400" dirty="0"/>
              <a:t> </a:t>
            </a:r>
            <a:r>
              <a:rPr lang="de-CH" sz="2400" dirty="0" err="1"/>
              <a:t>protocols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</a:t>
            </a:r>
            <a:r>
              <a:rPr lang="de-CH" sz="2400" dirty="0" err="1"/>
              <a:t>potentially</a:t>
            </a:r>
            <a:r>
              <a:rPr lang="de-CH" sz="2400" dirty="0"/>
              <a:t> </a:t>
            </a:r>
            <a:r>
              <a:rPr lang="de-CH" sz="2400" dirty="0" err="1"/>
              <a:t>less</a:t>
            </a:r>
            <a:r>
              <a:rPr lang="de-CH" sz="2400" dirty="0"/>
              <a:t> </a:t>
            </a:r>
            <a:r>
              <a:rPr lang="de-CH" sz="2400" dirty="0" err="1"/>
              <a:t>noise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those</a:t>
            </a:r>
            <a:r>
              <a:rPr lang="de-CH" sz="2400" dirty="0"/>
              <a:t> </a:t>
            </a:r>
            <a:r>
              <a:rPr lang="de-CH" sz="2400" dirty="0" err="1"/>
              <a:t>from</a:t>
            </a:r>
            <a:r>
              <a:rPr lang="de-CH" sz="2400" dirty="0"/>
              <a:t> SAFOV PET </a:t>
            </a:r>
            <a:r>
              <a:rPr lang="de-CH" sz="2400" dirty="0" err="1"/>
              <a:t>systems</a:t>
            </a:r>
            <a:r>
              <a:rPr lang="de-CH" sz="2400" dirty="0"/>
              <a:t> 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In </a:t>
            </a:r>
            <a:r>
              <a:rPr lang="de-CH" sz="2400" dirty="0" err="1"/>
              <a:t>this</a:t>
            </a:r>
            <a:r>
              <a:rPr lang="de-CH" sz="2400" dirty="0"/>
              <a:t> </a:t>
            </a:r>
            <a:r>
              <a:rPr lang="de-CH" sz="2400" dirty="0" err="1"/>
              <a:t>work</a:t>
            </a:r>
            <a:r>
              <a:rPr lang="de-CH" sz="2400" dirty="0"/>
              <a:t>, </a:t>
            </a:r>
            <a:r>
              <a:rPr lang="de-CH" sz="2400" dirty="0" err="1"/>
              <a:t>we</a:t>
            </a:r>
            <a:r>
              <a:rPr lang="de-CH" sz="2400" dirty="0"/>
              <a:t> </a:t>
            </a:r>
            <a:r>
              <a:rPr lang="de-CH" sz="2400" dirty="0" err="1"/>
              <a:t>evaluate</a:t>
            </a:r>
            <a:r>
              <a:rPr lang="de-CH" sz="2400" dirty="0"/>
              <a:t> different </a:t>
            </a:r>
            <a:r>
              <a:rPr lang="de-CH" sz="2400" dirty="0" err="1"/>
              <a:t>scan</a:t>
            </a:r>
            <a:r>
              <a:rPr lang="de-CH" sz="2400" dirty="0"/>
              <a:t> </a:t>
            </a:r>
            <a:r>
              <a:rPr lang="de-CH" sz="2400" dirty="0" err="1"/>
              <a:t>durations</a:t>
            </a:r>
            <a:endParaRPr lang="de-CH" sz="24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For </a:t>
            </a:r>
            <a:r>
              <a:rPr lang="de-CH" sz="2400" dirty="0" err="1"/>
              <a:t>scaling</a:t>
            </a:r>
            <a:r>
              <a:rPr lang="de-CH" sz="2400" dirty="0"/>
              <a:t> of </a:t>
            </a:r>
            <a:r>
              <a:rPr lang="de-CH" sz="2400" dirty="0" err="1"/>
              <a:t>the</a:t>
            </a:r>
            <a:r>
              <a:rPr lang="de-CH" sz="2400" dirty="0"/>
              <a:t> PBIF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For time t* : </a:t>
            </a:r>
            <a:r>
              <a:rPr lang="de-CH" sz="2400" dirty="0" err="1"/>
              <a:t>beginning</a:t>
            </a:r>
            <a:r>
              <a:rPr lang="de-CH" sz="2400" dirty="0"/>
              <a:t> of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range</a:t>
            </a:r>
            <a:r>
              <a:rPr lang="de-CH" sz="2400" dirty="0"/>
              <a:t> </a:t>
            </a:r>
            <a:r>
              <a:rPr lang="de-CH" sz="2400" dirty="0" err="1"/>
              <a:t>used</a:t>
            </a:r>
            <a:r>
              <a:rPr lang="de-CH" sz="2400" dirty="0"/>
              <a:t> in </a:t>
            </a:r>
            <a:r>
              <a:rPr lang="de-CH" sz="2400" dirty="0" err="1"/>
              <a:t>Patlak</a:t>
            </a:r>
            <a:r>
              <a:rPr lang="de-CH" sz="2400" dirty="0"/>
              <a:t> </a:t>
            </a:r>
            <a:r>
              <a:rPr lang="de-CH" sz="2400" dirty="0" err="1"/>
              <a:t>fitting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</a:t>
            </a:r>
            <a:r>
              <a:rPr lang="de-CH" sz="2400" dirty="0" err="1"/>
              <a:t>sPBIF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evaluate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potential of </a:t>
            </a:r>
            <a:r>
              <a:rPr lang="de-CH" sz="2400" dirty="0" err="1"/>
              <a:t>abbreviated</a:t>
            </a:r>
            <a:r>
              <a:rPr lang="de-CH" sz="2400" dirty="0"/>
              <a:t> </a:t>
            </a:r>
            <a:r>
              <a:rPr lang="de-CH" sz="2400" dirty="0" err="1"/>
              <a:t>Patlak</a:t>
            </a:r>
            <a:r>
              <a:rPr lang="de-CH" sz="2400" dirty="0"/>
              <a:t> </a:t>
            </a:r>
            <a:r>
              <a:rPr lang="de-CH" sz="2400" dirty="0" err="1"/>
              <a:t>protocols</a:t>
            </a:r>
            <a:r>
              <a:rPr lang="de-CH" sz="24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Bias and </a:t>
            </a:r>
            <a:r>
              <a:rPr lang="de-CH" sz="2400" dirty="0" err="1"/>
              <a:t>precision</a:t>
            </a:r>
            <a:r>
              <a:rPr lang="de-CH" sz="2400" dirty="0"/>
              <a:t> (</a:t>
            </a:r>
            <a:r>
              <a:rPr lang="de-CH" sz="2400" dirty="0" err="1"/>
              <a:t>standard</a:t>
            </a:r>
            <a:r>
              <a:rPr lang="de-CH" sz="2400" dirty="0"/>
              <a:t> </a:t>
            </a:r>
            <a:r>
              <a:rPr lang="de-CH" sz="2400" dirty="0" err="1"/>
              <a:t>deviation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bias</a:t>
            </a:r>
            <a:r>
              <a:rPr lang="de-CH" sz="2400" dirty="0"/>
              <a:t>)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estimated</a:t>
            </a:r>
            <a:r>
              <a:rPr lang="de-CH" sz="2400" dirty="0"/>
              <a:t> </a:t>
            </a:r>
            <a:r>
              <a:rPr lang="de-CH" sz="2400" dirty="0" err="1"/>
              <a:t>Patlak</a:t>
            </a:r>
            <a:r>
              <a:rPr lang="de-CH" sz="2400" dirty="0"/>
              <a:t> </a:t>
            </a:r>
            <a:r>
              <a:rPr lang="de-CH" sz="2400" dirty="0" err="1"/>
              <a:t>Ki</a:t>
            </a:r>
            <a:r>
              <a:rPr lang="de-CH" sz="2400" dirty="0"/>
              <a:t> </a:t>
            </a:r>
            <a:r>
              <a:rPr lang="de-CH" sz="2400" dirty="0" err="1"/>
              <a:t>values</a:t>
            </a:r>
            <a:r>
              <a:rPr lang="de-CH" sz="2400" dirty="0"/>
              <a:t> </a:t>
            </a:r>
            <a:r>
              <a:rPr lang="de-CH" sz="2400" dirty="0" err="1"/>
              <a:t>were</a:t>
            </a:r>
            <a:r>
              <a:rPr lang="de-CH" sz="2400" dirty="0"/>
              <a:t> </a:t>
            </a:r>
            <a:r>
              <a:rPr lang="de-CH" sz="2400" dirty="0" err="1"/>
              <a:t>computed</a:t>
            </a:r>
            <a:r>
              <a:rPr lang="de-CH" sz="2400" dirty="0"/>
              <a:t> </a:t>
            </a:r>
            <a:r>
              <a:rPr lang="de-CH" sz="2400" dirty="0" err="1"/>
              <a:t>using</a:t>
            </a:r>
            <a:r>
              <a:rPr lang="de-CH" sz="2400" dirty="0"/>
              <a:t> </a:t>
            </a:r>
            <a:r>
              <a:rPr lang="de-CH" sz="2400" dirty="0" err="1"/>
              <a:t>value</a:t>
            </a:r>
            <a:r>
              <a:rPr lang="de-CH" sz="2400" dirty="0"/>
              <a:t> </a:t>
            </a:r>
            <a:r>
              <a:rPr lang="de-CH" sz="2400" dirty="0" err="1"/>
              <a:t>estimated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IDIF </a:t>
            </a:r>
            <a:r>
              <a:rPr lang="de-CH" sz="2400" dirty="0" err="1"/>
              <a:t>as</a:t>
            </a:r>
            <a:r>
              <a:rPr lang="de-CH" sz="2400" dirty="0"/>
              <a:t> </a:t>
            </a:r>
            <a:r>
              <a:rPr lang="de-CH" sz="2400" dirty="0" err="1"/>
              <a:t>reference</a:t>
            </a:r>
            <a:r>
              <a:rPr lang="de-CH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133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E478A46A-F754-4114-8F23-740239AA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2" y="92006"/>
            <a:ext cx="9210425" cy="831395"/>
          </a:xfrm>
        </p:spPr>
        <p:txBody>
          <a:bodyPr>
            <a:normAutofit/>
          </a:bodyPr>
          <a:lstStyle/>
          <a:p>
            <a:r>
              <a:rPr lang="en-US" b="1" dirty="0"/>
              <a:t>Materials and 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AF1074-834C-4F1B-9555-447670206BB5}"/>
              </a:ext>
            </a:extLst>
          </p:cNvPr>
          <p:cNvSpPr/>
          <p:nvPr/>
        </p:nvSpPr>
        <p:spPr>
          <a:xfrm>
            <a:off x="1949611" y="1385133"/>
            <a:ext cx="6709060" cy="62103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797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15059-25D6-4898-BF63-0F6D1E0C4114}"/>
              </a:ext>
            </a:extLst>
          </p:cNvPr>
          <p:cNvSpPr/>
          <p:nvPr/>
        </p:nvSpPr>
        <p:spPr>
          <a:xfrm>
            <a:off x="8658671" y="1385132"/>
            <a:ext cx="712356" cy="6210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196" b="1" dirty="0">
                <a:solidFill>
                  <a:schemeClr val="tx1"/>
                </a:solidFill>
              </a:rPr>
              <a:t>CT</a:t>
            </a:r>
            <a:endParaRPr lang="en-CH" sz="2196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2442E1-FA20-406E-B738-80AA367F0334}"/>
              </a:ext>
            </a:extLst>
          </p:cNvPr>
          <p:cNvSpPr txBox="1"/>
          <p:nvPr/>
        </p:nvSpPr>
        <p:spPr>
          <a:xfrm>
            <a:off x="1806487" y="1929983"/>
            <a:ext cx="493145" cy="368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97" dirty="0"/>
              <a:t>t=0</a:t>
            </a:r>
            <a:endParaRPr lang="en-CH" sz="179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E04853-1136-48CB-A8A8-32A5FB18A7B3}"/>
              </a:ext>
            </a:extLst>
          </p:cNvPr>
          <p:cNvSpPr txBox="1"/>
          <p:nvPr/>
        </p:nvSpPr>
        <p:spPr>
          <a:xfrm>
            <a:off x="8302492" y="1929983"/>
            <a:ext cx="829163" cy="368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97" dirty="0"/>
              <a:t>65 min</a:t>
            </a:r>
            <a:endParaRPr lang="en-CH" sz="1797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EB15D-407D-4AFF-A4EF-96E3A03F0642}"/>
              </a:ext>
            </a:extLst>
          </p:cNvPr>
          <p:cNvSpPr txBox="1"/>
          <p:nvPr/>
        </p:nvSpPr>
        <p:spPr>
          <a:xfrm>
            <a:off x="5147112" y="1480597"/>
            <a:ext cx="611551" cy="43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96" b="1" dirty="0"/>
              <a:t>PET</a:t>
            </a:r>
            <a:endParaRPr lang="en-CH" sz="2196" b="1" dirty="0"/>
          </a:p>
        </p:txBody>
      </p:sp>
      <p:pic>
        <p:nvPicPr>
          <p:cNvPr id="18" name="Graphic 17" descr="Eye dropper with solid fill">
            <a:extLst>
              <a:ext uri="{FF2B5EF4-FFF2-40B4-BE49-F238E27FC236}">
                <a16:creationId xmlns:a16="http://schemas.microsoft.com/office/drawing/2014/main" id="{6927629C-09D3-4118-B864-ABA944807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5939" y="759120"/>
            <a:ext cx="621036" cy="6210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9337CB5-8923-43A8-83D5-70E856E37455}"/>
              </a:ext>
            </a:extLst>
          </p:cNvPr>
          <p:cNvSpPr txBox="1"/>
          <p:nvPr/>
        </p:nvSpPr>
        <p:spPr>
          <a:xfrm>
            <a:off x="2798748" y="627009"/>
            <a:ext cx="560349" cy="368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97" dirty="0"/>
              <a:t>15 s</a:t>
            </a:r>
            <a:endParaRPr lang="en-CH" sz="1797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C0282E-7AB0-413F-B90D-2CA79F1383E4}"/>
              </a:ext>
            </a:extLst>
          </p:cNvPr>
          <p:cNvSpPr txBox="1"/>
          <p:nvPr/>
        </p:nvSpPr>
        <p:spPr>
          <a:xfrm>
            <a:off x="380037" y="2496620"/>
            <a:ext cx="11040189" cy="419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236" indent="-28523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996" dirty="0"/>
              <a:t>24 </a:t>
            </a:r>
            <a:r>
              <a:rPr lang="de-CH" sz="1996" dirty="0" err="1"/>
              <a:t>oncological</a:t>
            </a:r>
            <a:r>
              <a:rPr lang="de-CH" sz="1996" dirty="0"/>
              <a:t> </a:t>
            </a:r>
            <a:r>
              <a:rPr lang="de-CH" sz="1996" dirty="0" err="1"/>
              <a:t>patients</a:t>
            </a:r>
            <a:r>
              <a:rPr lang="de-CH" sz="1996" dirty="0"/>
              <a:t> </a:t>
            </a:r>
            <a:r>
              <a:rPr lang="de-CH" sz="1996" dirty="0" err="1"/>
              <a:t>underwent</a:t>
            </a:r>
            <a:r>
              <a:rPr lang="de-CH" sz="1996" dirty="0"/>
              <a:t> 65 </a:t>
            </a:r>
            <a:r>
              <a:rPr lang="de-CH" sz="1996" dirty="0" err="1"/>
              <a:t>minute</a:t>
            </a:r>
            <a:r>
              <a:rPr lang="de-CH" sz="1996" dirty="0"/>
              <a:t> </a:t>
            </a:r>
            <a:r>
              <a:rPr lang="de-CH" sz="1996" baseline="30000" dirty="0"/>
              <a:t>18</a:t>
            </a:r>
            <a:r>
              <a:rPr lang="de-CH" sz="1996" dirty="0"/>
              <a:t>F-FDG </a:t>
            </a:r>
            <a:r>
              <a:rPr lang="de-CH" sz="1996" dirty="0" err="1"/>
              <a:t>acquisition</a:t>
            </a:r>
            <a:r>
              <a:rPr lang="de-CH" sz="1996" dirty="0"/>
              <a:t> </a:t>
            </a:r>
            <a:r>
              <a:rPr lang="de-CH" sz="1996" dirty="0" err="1"/>
              <a:t>using</a:t>
            </a:r>
            <a:r>
              <a:rPr lang="de-CH" sz="1996" dirty="0"/>
              <a:t> Biograph Vision </a:t>
            </a:r>
            <a:r>
              <a:rPr lang="de-CH" sz="1996" dirty="0" err="1"/>
              <a:t>Quadra</a:t>
            </a:r>
            <a:r>
              <a:rPr lang="de-CH" sz="1996" dirty="0"/>
              <a:t> (Siemens </a:t>
            </a:r>
            <a:r>
              <a:rPr lang="de-CH" sz="1996" dirty="0" err="1"/>
              <a:t>Healthineers</a:t>
            </a:r>
            <a:r>
              <a:rPr lang="de-CH" sz="1996" dirty="0"/>
              <a:t>) PET/CT </a:t>
            </a:r>
            <a:r>
              <a:rPr lang="de-CH" sz="1996" dirty="0" err="1"/>
              <a:t>scanner</a:t>
            </a:r>
            <a:endParaRPr lang="de-CH" sz="1996" dirty="0"/>
          </a:p>
          <a:p>
            <a:pPr marL="742436" lvl="1" indent="-28523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996" dirty="0"/>
              <a:t>4 </a:t>
            </a:r>
            <a:r>
              <a:rPr lang="de-CH" sz="1996" dirty="0" err="1"/>
              <a:t>lung</a:t>
            </a:r>
            <a:r>
              <a:rPr lang="de-CH" sz="1996" dirty="0"/>
              <a:t> ca., 4 </a:t>
            </a:r>
            <a:r>
              <a:rPr lang="de-CH" sz="1996" dirty="0" err="1"/>
              <a:t>breast</a:t>
            </a:r>
            <a:r>
              <a:rPr lang="de-CH" sz="1996" dirty="0"/>
              <a:t> ca., 9 </a:t>
            </a:r>
            <a:r>
              <a:rPr lang="de-CH" sz="1996" dirty="0" err="1"/>
              <a:t>lymphoma</a:t>
            </a:r>
            <a:r>
              <a:rPr lang="de-CH" sz="1996" dirty="0"/>
              <a:t>, 1 </a:t>
            </a:r>
            <a:r>
              <a:rPr lang="de-CH" sz="1996" dirty="0" err="1"/>
              <a:t>fallopian</a:t>
            </a:r>
            <a:r>
              <a:rPr lang="de-CH" sz="1996" dirty="0"/>
              <a:t> </a:t>
            </a:r>
            <a:r>
              <a:rPr lang="de-CH" sz="1996" dirty="0" err="1"/>
              <a:t>tube</a:t>
            </a:r>
            <a:r>
              <a:rPr lang="de-CH" sz="1996" dirty="0"/>
              <a:t> ca., 1 </a:t>
            </a:r>
            <a:r>
              <a:rPr lang="de-CH" sz="1996" dirty="0" err="1"/>
              <a:t>gastric</a:t>
            </a:r>
            <a:r>
              <a:rPr lang="de-CH" sz="1996" dirty="0"/>
              <a:t> ca., 1 </a:t>
            </a:r>
            <a:r>
              <a:rPr lang="de-CH" sz="1996" dirty="0" err="1"/>
              <a:t>cervical</a:t>
            </a:r>
            <a:r>
              <a:rPr lang="de-CH" sz="1996" dirty="0"/>
              <a:t> ca., 1 ORL</a:t>
            </a:r>
          </a:p>
          <a:p>
            <a:pPr marL="741613" lvl="1" indent="-28523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996" dirty="0"/>
              <a:t>Mean </a:t>
            </a:r>
            <a:r>
              <a:rPr lang="de-CH" sz="1996" dirty="0" err="1"/>
              <a:t>activity</a:t>
            </a:r>
            <a:r>
              <a:rPr lang="de-CH" sz="1996" dirty="0"/>
              <a:t>: 231 ± 51 </a:t>
            </a:r>
            <a:r>
              <a:rPr lang="de-CH" sz="1996" dirty="0" err="1"/>
              <a:t>MBq</a:t>
            </a:r>
            <a:r>
              <a:rPr lang="de-CH" sz="1996" dirty="0"/>
              <a:t>, 3 </a:t>
            </a:r>
            <a:r>
              <a:rPr lang="de-CH" sz="1996" dirty="0" err="1"/>
              <a:t>MBq</a:t>
            </a:r>
            <a:r>
              <a:rPr lang="de-CH" sz="1996" dirty="0"/>
              <a:t>/kg </a:t>
            </a:r>
          </a:p>
          <a:p>
            <a:pPr marL="285236" indent="-28523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996" baseline="30000" dirty="0"/>
              <a:t>18</a:t>
            </a:r>
            <a:r>
              <a:rPr lang="de-CH" sz="1996" dirty="0"/>
              <a:t>F-FDG was </a:t>
            </a:r>
            <a:r>
              <a:rPr lang="de-CH" sz="1996" dirty="0" err="1"/>
              <a:t>administered</a:t>
            </a:r>
            <a:r>
              <a:rPr lang="de-CH" sz="1996" dirty="0"/>
              <a:t> </a:t>
            </a:r>
            <a:r>
              <a:rPr lang="de-CH" sz="1996" dirty="0" err="1"/>
              <a:t>from</a:t>
            </a:r>
            <a:r>
              <a:rPr lang="de-CH" sz="1996" dirty="0"/>
              <a:t> </a:t>
            </a:r>
            <a:r>
              <a:rPr lang="de-CH" sz="1996" dirty="0" err="1"/>
              <a:t>left</a:t>
            </a:r>
            <a:r>
              <a:rPr lang="de-CH" sz="1996" dirty="0"/>
              <a:t> </a:t>
            </a:r>
            <a:r>
              <a:rPr lang="de-CH" sz="1996" dirty="0" err="1"/>
              <a:t>or</a:t>
            </a:r>
            <a:r>
              <a:rPr lang="de-CH" sz="1996" dirty="0"/>
              <a:t> </a:t>
            </a:r>
            <a:r>
              <a:rPr lang="de-CH" sz="1996" dirty="0" err="1"/>
              <a:t>right</a:t>
            </a:r>
            <a:r>
              <a:rPr lang="de-CH" sz="1996" dirty="0"/>
              <a:t> arm 15 </a:t>
            </a:r>
            <a:r>
              <a:rPr lang="de-CH" sz="1996" dirty="0" err="1"/>
              <a:t>seconds</a:t>
            </a:r>
            <a:r>
              <a:rPr lang="de-CH" sz="1996" dirty="0"/>
              <a:t> after </a:t>
            </a:r>
            <a:r>
              <a:rPr lang="de-CH" sz="1996" dirty="0" err="1"/>
              <a:t>start</a:t>
            </a:r>
            <a:r>
              <a:rPr lang="de-CH" sz="1996" dirty="0"/>
              <a:t> of </a:t>
            </a:r>
            <a:r>
              <a:rPr lang="de-CH" sz="1996" dirty="0" err="1"/>
              <a:t>the</a:t>
            </a:r>
            <a:r>
              <a:rPr lang="de-CH" sz="1996" dirty="0"/>
              <a:t> </a:t>
            </a:r>
            <a:r>
              <a:rPr lang="de-CH" sz="1996" dirty="0" err="1"/>
              <a:t>scan</a:t>
            </a:r>
            <a:endParaRPr lang="de-CH" sz="1996" dirty="0"/>
          </a:p>
          <a:p>
            <a:pPr marL="285236" indent="-28523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996" dirty="0"/>
              <a:t>62 </a:t>
            </a:r>
            <a:r>
              <a:rPr lang="de-CH" sz="1996" dirty="0" err="1"/>
              <a:t>frames</a:t>
            </a:r>
            <a:r>
              <a:rPr lang="de-CH" sz="1996" dirty="0"/>
              <a:t>: </a:t>
            </a:r>
            <a:r>
              <a:rPr lang="en-US" sz="1996" dirty="0"/>
              <a:t>2 × 10 s, 30 × 2 s, 4 × 10 s, 8 × 30 s, 4 × 60 s, 5 × 120 s, and 9 × 300 s. </a:t>
            </a:r>
          </a:p>
          <a:p>
            <a:pPr marL="285236" indent="-28523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000" dirty="0"/>
              <a:t>Dynamic </a:t>
            </a:r>
            <a:r>
              <a:rPr lang="de-CH" sz="2000" dirty="0" err="1"/>
              <a:t>dataset</a:t>
            </a:r>
            <a:r>
              <a:rPr lang="de-CH" sz="2000" dirty="0"/>
              <a:t> </a:t>
            </a:r>
            <a:r>
              <a:rPr lang="de-CH" sz="2000" dirty="0" err="1"/>
              <a:t>from</a:t>
            </a:r>
            <a:r>
              <a:rPr lang="de-CH" sz="2000" dirty="0"/>
              <a:t> 24 </a:t>
            </a:r>
            <a:r>
              <a:rPr lang="de-CH" sz="2000" dirty="0" err="1"/>
              <a:t>subjects</a:t>
            </a:r>
            <a:r>
              <a:rPr lang="de-CH" sz="2000" dirty="0"/>
              <a:t> </a:t>
            </a:r>
            <a:r>
              <a:rPr lang="de-CH" sz="2000" dirty="0" err="1"/>
              <a:t>were</a:t>
            </a:r>
            <a:r>
              <a:rPr lang="de-CH" sz="2000" dirty="0"/>
              <a:t> </a:t>
            </a:r>
            <a:r>
              <a:rPr lang="de-CH" sz="2000" dirty="0" err="1"/>
              <a:t>split</a:t>
            </a:r>
            <a:r>
              <a:rPr lang="de-CH" sz="2000" dirty="0"/>
              <a:t> </a:t>
            </a:r>
            <a:r>
              <a:rPr lang="de-CH" sz="2000" dirty="0" err="1"/>
              <a:t>into</a:t>
            </a:r>
            <a:r>
              <a:rPr lang="de-CH" sz="2000" dirty="0"/>
              <a:t> 16 </a:t>
            </a:r>
            <a:r>
              <a:rPr lang="de-CH" sz="2000" dirty="0" err="1"/>
              <a:t>training</a:t>
            </a:r>
            <a:r>
              <a:rPr lang="de-CH" sz="2000" dirty="0"/>
              <a:t> </a:t>
            </a:r>
            <a:r>
              <a:rPr lang="de-CH" sz="2000" dirty="0" err="1"/>
              <a:t>sets</a:t>
            </a:r>
            <a:r>
              <a:rPr lang="de-CH" sz="2000" dirty="0"/>
              <a:t> and 8 </a:t>
            </a:r>
            <a:r>
              <a:rPr lang="de-CH" sz="2000" dirty="0" err="1"/>
              <a:t>testing</a:t>
            </a:r>
            <a:r>
              <a:rPr lang="de-CH" sz="2000" dirty="0"/>
              <a:t> </a:t>
            </a:r>
            <a:r>
              <a:rPr lang="de-CH" sz="2000" dirty="0" err="1"/>
              <a:t>sets</a:t>
            </a:r>
            <a:endParaRPr lang="de-CH" sz="2000" dirty="0"/>
          </a:p>
          <a:p>
            <a:pPr marL="742436" lvl="1" indent="-28523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No statistically significant differences were present between the age, weight and injected doses of the two sets (unpaired t-test, p&gt;0.05).</a:t>
            </a:r>
            <a:endParaRPr lang="de-CH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2FFEB-B402-48A9-87F9-EAD603C92DA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42"/>
    </mc:Choice>
    <mc:Fallback xmlns="">
      <p:transition spd="slow" advTm="541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493EB6F0-6B74-45E8-AB4B-78564AAD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01072"/>
            <a:ext cx="9210425" cy="832913"/>
          </a:xfrm>
        </p:spPr>
        <p:txBody>
          <a:bodyPr/>
          <a:lstStyle/>
          <a:p>
            <a:r>
              <a:rPr lang="en-US" dirty="0"/>
              <a:t>Method</a:t>
            </a:r>
            <a:endParaRPr lang="en-US" baseline="-25000" dirty="0"/>
          </a:p>
        </p:txBody>
      </p:sp>
      <p:sp>
        <p:nvSpPr>
          <p:cNvPr id="10" name="Author">
            <a:extLst>
              <a:ext uri="{FF2B5EF4-FFF2-40B4-BE49-F238E27FC236}">
                <a16:creationId xmlns:a16="http://schemas.microsoft.com/office/drawing/2014/main" id="{B930D408-36D6-4C06-A22F-52948CFC39E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DBFD8-8C92-4583-AE55-24AC7DB0CC8D}"/>
              </a:ext>
            </a:extLst>
          </p:cNvPr>
          <p:cNvSpPr txBox="1"/>
          <p:nvPr/>
        </p:nvSpPr>
        <p:spPr>
          <a:xfrm>
            <a:off x="540000" y="961782"/>
            <a:ext cx="11309622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endParaRPr lang="de-CH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200" dirty="0"/>
              <a:t>Image </a:t>
            </a:r>
            <a:r>
              <a:rPr lang="de-CH" sz="2200" dirty="0" err="1"/>
              <a:t>derived</a:t>
            </a:r>
            <a:r>
              <a:rPr lang="de-CH" sz="2200" dirty="0"/>
              <a:t> </a:t>
            </a:r>
            <a:r>
              <a:rPr lang="de-CH" sz="2200" dirty="0" err="1"/>
              <a:t>input</a:t>
            </a:r>
            <a:r>
              <a:rPr lang="de-CH" sz="2200" dirty="0"/>
              <a:t> </a:t>
            </a:r>
            <a:r>
              <a:rPr lang="de-CH" sz="2200" dirty="0" err="1"/>
              <a:t>functions</a:t>
            </a:r>
            <a:r>
              <a:rPr lang="de-CH" sz="2200" dirty="0"/>
              <a:t> (IDIFs) </a:t>
            </a:r>
            <a:r>
              <a:rPr lang="de-CH" sz="2200" dirty="0" err="1"/>
              <a:t>were</a:t>
            </a:r>
            <a:r>
              <a:rPr lang="de-CH" sz="2200" dirty="0"/>
              <a:t> </a:t>
            </a:r>
            <a:r>
              <a:rPr lang="de-CH" sz="2200" dirty="0" err="1"/>
              <a:t>derived</a:t>
            </a:r>
            <a:r>
              <a:rPr lang="de-CH" sz="2200" dirty="0"/>
              <a:t> </a:t>
            </a:r>
            <a:r>
              <a:rPr lang="de-CH" sz="2200" dirty="0" err="1"/>
              <a:t>from</a:t>
            </a:r>
            <a:r>
              <a:rPr lang="de-CH" sz="2200" dirty="0"/>
              <a:t> </a:t>
            </a:r>
            <a:r>
              <a:rPr lang="de-CH" sz="2200" dirty="0" err="1"/>
              <a:t>the</a:t>
            </a:r>
            <a:r>
              <a:rPr lang="de-CH" sz="2200" dirty="0"/>
              <a:t> </a:t>
            </a:r>
            <a:r>
              <a:rPr lang="de-CH" sz="2200" dirty="0" err="1"/>
              <a:t>descending</a:t>
            </a:r>
            <a:r>
              <a:rPr lang="de-CH" sz="2200" dirty="0"/>
              <a:t> </a:t>
            </a:r>
            <a:r>
              <a:rPr lang="de-CH" sz="2200" dirty="0" err="1"/>
              <a:t>aorta</a:t>
            </a:r>
            <a:endParaRPr lang="de-CH" sz="2200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200" dirty="0"/>
              <a:t>The </a:t>
            </a:r>
            <a:r>
              <a:rPr lang="de-CH" sz="2200" dirty="0" err="1"/>
              <a:t>descending</a:t>
            </a:r>
            <a:r>
              <a:rPr lang="de-CH" sz="2200" dirty="0"/>
              <a:t> </a:t>
            </a:r>
            <a:r>
              <a:rPr lang="de-CH" sz="2200" dirty="0" err="1"/>
              <a:t>aorta</a:t>
            </a:r>
            <a:r>
              <a:rPr lang="de-CH" sz="2200" dirty="0"/>
              <a:t> VOIs </a:t>
            </a:r>
            <a:r>
              <a:rPr lang="de-CH" sz="2200" dirty="0" err="1"/>
              <a:t>were</a:t>
            </a:r>
            <a:r>
              <a:rPr lang="de-CH" sz="2200" dirty="0"/>
              <a:t> </a:t>
            </a:r>
            <a:r>
              <a:rPr lang="de-CH" sz="2200" dirty="0" err="1"/>
              <a:t>extracted</a:t>
            </a:r>
            <a:r>
              <a:rPr lang="de-CH" sz="2200" dirty="0"/>
              <a:t> </a:t>
            </a:r>
            <a:r>
              <a:rPr lang="de-CH" sz="2200" dirty="0" err="1"/>
              <a:t>using</a:t>
            </a:r>
            <a:r>
              <a:rPr lang="de-CH" sz="2200" dirty="0"/>
              <a:t> a semi-</a:t>
            </a:r>
            <a:r>
              <a:rPr lang="de-CH" sz="2200" dirty="0" err="1"/>
              <a:t>automatic</a:t>
            </a:r>
            <a:r>
              <a:rPr lang="de-CH" sz="2200" dirty="0"/>
              <a:t> </a:t>
            </a:r>
            <a:r>
              <a:rPr lang="de-CH" sz="2200" dirty="0" err="1"/>
              <a:t>method</a:t>
            </a:r>
            <a:endParaRPr lang="de-CH" sz="2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200" dirty="0"/>
              <a:t> The IDIFs </a:t>
            </a:r>
            <a:r>
              <a:rPr lang="de-CH" sz="2200" dirty="0" err="1"/>
              <a:t>were</a:t>
            </a:r>
            <a:r>
              <a:rPr lang="de-CH" sz="2200" dirty="0"/>
              <a:t> </a:t>
            </a:r>
            <a:r>
              <a:rPr lang="de-CH" sz="2200" dirty="0" err="1"/>
              <a:t>fitted</a:t>
            </a:r>
            <a:r>
              <a:rPr lang="de-CH" sz="2200" dirty="0"/>
              <a:t> </a:t>
            </a:r>
            <a:r>
              <a:rPr lang="de-CH" sz="2200" dirty="0" err="1"/>
              <a:t>using</a:t>
            </a:r>
            <a:r>
              <a:rPr lang="de-CH" sz="2200" dirty="0"/>
              <a:t> </a:t>
            </a:r>
            <a:r>
              <a:rPr lang="de-CH" sz="2200" dirty="0" err="1"/>
              <a:t>the</a:t>
            </a:r>
            <a:r>
              <a:rPr lang="de-CH" sz="2200" dirty="0"/>
              <a:t> </a:t>
            </a:r>
            <a:r>
              <a:rPr lang="de-CH" sz="2200" dirty="0" err="1"/>
              <a:t>Feng’s</a:t>
            </a:r>
            <a:r>
              <a:rPr lang="de-CH" sz="2200" dirty="0"/>
              <a:t> </a:t>
            </a:r>
            <a:r>
              <a:rPr lang="de-CH" sz="2200" dirty="0" err="1"/>
              <a:t>input</a:t>
            </a:r>
            <a:r>
              <a:rPr lang="de-CH" sz="2200" dirty="0"/>
              <a:t> </a:t>
            </a:r>
            <a:r>
              <a:rPr lang="de-CH" sz="2200" dirty="0" err="1"/>
              <a:t>function</a:t>
            </a:r>
            <a:r>
              <a:rPr lang="de-CH" sz="2200" dirty="0"/>
              <a:t> </a:t>
            </a:r>
            <a:r>
              <a:rPr lang="de-CH" sz="2200" dirty="0" err="1"/>
              <a:t>model</a:t>
            </a:r>
            <a:endParaRPr lang="de-CH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200" dirty="0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75B9B892-8515-4CB2-A670-B86620F10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82" y="3008856"/>
            <a:ext cx="5663869" cy="674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DE933E-1FC6-4585-ABE5-25C2BDE9E385}"/>
              </a:ext>
            </a:extLst>
          </p:cNvPr>
          <p:cNvSpPr txBox="1"/>
          <p:nvPr/>
        </p:nvSpPr>
        <p:spPr>
          <a:xfrm>
            <a:off x="539999" y="3849144"/>
            <a:ext cx="11089775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Time activity curves were extracted from cerebral grey matter and </a:t>
            </a:r>
            <a:r>
              <a:rPr lang="en-US" sz="2200" dirty="0" err="1"/>
              <a:t>tumour</a:t>
            </a:r>
            <a:r>
              <a:rPr lang="en-US" sz="2200" dirty="0"/>
              <a:t> lesions for evaluation purposes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Cerebral grey matter VOIs were extracted utilizing a standard space </a:t>
            </a:r>
            <a:r>
              <a:rPr lang="en-US" sz="2200" baseline="30000" dirty="0"/>
              <a:t>18</a:t>
            </a:r>
            <a:r>
              <a:rPr lang="en-US" sz="2200" dirty="0"/>
              <a:t>F-FDG healthy brain template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 qualified nuclear medicine physician manually delineated 34 </a:t>
            </a:r>
            <a:r>
              <a:rPr lang="en-US" sz="2200" dirty="0" err="1"/>
              <a:t>tumour</a:t>
            </a:r>
            <a:r>
              <a:rPr lang="en-US" sz="2200" dirty="0"/>
              <a:t> lesions from the 8 testing sets using an </a:t>
            </a:r>
            <a:r>
              <a:rPr lang="en-US" sz="2200" dirty="0" err="1"/>
              <a:t>isocontour</a:t>
            </a:r>
            <a:r>
              <a:rPr lang="en-US" sz="2200" dirty="0"/>
              <a:t> tool</a:t>
            </a:r>
          </a:p>
        </p:txBody>
      </p:sp>
    </p:spTree>
    <p:extLst>
      <p:ext uri="{BB962C8B-B14F-4D97-AF65-F5344CB8AC3E}">
        <p14:creationId xmlns:p14="http://schemas.microsoft.com/office/powerpoint/2010/main" val="43679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493EB6F0-6B74-45E8-AB4B-78564AAD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Population-based Input Function (PBIFs)</a:t>
            </a:r>
            <a:endParaRPr lang="en-US" baseline="-25000" dirty="0"/>
          </a:p>
        </p:txBody>
      </p:sp>
      <p:sp>
        <p:nvSpPr>
          <p:cNvPr id="10" name="Author">
            <a:extLst>
              <a:ext uri="{FF2B5EF4-FFF2-40B4-BE49-F238E27FC236}">
                <a16:creationId xmlns:a16="http://schemas.microsoft.com/office/drawing/2014/main" id="{B930D408-36D6-4C06-A22F-52948CFC39E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Hasan Sari | ACIT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D485770-B957-4B5B-A930-B989902CE6F1}"/>
              </a:ext>
            </a:extLst>
          </p:cNvPr>
          <p:cNvSpPr/>
          <p:nvPr/>
        </p:nvSpPr>
        <p:spPr>
          <a:xfrm>
            <a:off x="5465159" y="3509157"/>
            <a:ext cx="1002292" cy="832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3A5F60-8E42-4E3C-A64D-DD7379B6F5AA}"/>
              </a:ext>
            </a:extLst>
          </p:cNvPr>
          <p:cNvSpPr txBox="1"/>
          <p:nvPr/>
        </p:nvSpPr>
        <p:spPr>
          <a:xfrm>
            <a:off x="5316897" y="4471132"/>
            <a:ext cx="129881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b="1" dirty="0" err="1"/>
              <a:t>Adjustion</a:t>
            </a:r>
            <a:r>
              <a:rPr lang="de-CH" b="1" dirty="0"/>
              <a:t> for </a:t>
            </a:r>
          </a:p>
          <a:p>
            <a:pPr algn="l"/>
            <a:r>
              <a:rPr lang="de-CH" b="1" dirty="0"/>
              <a:t>time </a:t>
            </a:r>
            <a:r>
              <a:rPr lang="de-CH" b="1" dirty="0" err="1"/>
              <a:t>delay</a:t>
            </a:r>
            <a:endParaRPr lang="en-CH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497C2A-E13B-48E9-A3E2-A2309EBD2732}"/>
              </a:ext>
            </a:extLst>
          </p:cNvPr>
          <p:cNvSpPr txBox="1"/>
          <p:nvPr/>
        </p:nvSpPr>
        <p:spPr>
          <a:xfrm>
            <a:off x="540000" y="940526"/>
            <a:ext cx="1021985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2200" dirty="0"/>
              <a:t>IDIFs </a:t>
            </a:r>
            <a:r>
              <a:rPr lang="de-CH" sz="2200" dirty="0" err="1"/>
              <a:t>are</a:t>
            </a:r>
            <a:r>
              <a:rPr lang="de-CH" sz="2200" dirty="0"/>
              <a:t> </a:t>
            </a:r>
            <a:r>
              <a:rPr lang="de-CH" sz="2200" dirty="0" err="1"/>
              <a:t>normalized</a:t>
            </a:r>
            <a:r>
              <a:rPr lang="de-CH" sz="2200" dirty="0"/>
              <a:t> </a:t>
            </a:r>
            <a:r>
              <a:rPr lang="de-CH" sz="2200" dirty="0" err="1"/>
              <a:t>to</a:t>
            </a:r>
            <a:r>
              <a:rPr lang="de-CH" sz="2200" dirty="0"/>
              <a:t> </a:t>
            </a:r>
            <a:r>
              <a:rPr lang="de-CH" sz="2200" dirty="0" err="1"/>
              <a:t>their</a:t>
            </a:r>
            <a:r>
              <a:rPr lang="de-CH" sz="2200" dirty="0"/>
              <a:t> AUCs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2200" dirty="0"/>
              <a:t>The </a:t>
            </a:r>
            <a:r>
              <a:rPr lang="de-CH" sz="2200" dirty="0" err="1"/>
              <a:t>normalized</a:t>
            </a:r>
            <a:r>
              <a:rPr lang="de-CH" sz="2200" dirty="0"/>
              <a:t> IDIFs </a:t>
            </a:r>
            <a:r>
              <a:rPr lang="de-CH" sz="2200" dirty="0" err="1"/>
              <a:t>are</a:t>
            </a:r>
            <a:r>
              <a:rPr lang="de-CH" sz="2200" dirty="0"/>
              <a:t> </a:t>
            </a:r>
            <a:r>
              <a:rPr lang="de-CH" sz="2200" dirty="0" err="1"/>
              <a:t>corrected</a:t>
            </a:r>
            <a:r>
              <a:rPr lang="de-CH" sz="2200" dirty="0"/>
              <a:t> for </a:t>
            </a:r>
            <a:r>
              <a:rPr lang="de-CH" sz="2200" dirty="0" err="1"/>
              <a:t>their</a:t>
            </a:r>
            <a:r>
              <a:rPr lang="de-CH" sz="2200" dirty="0"/>
              <a:t> </a:t>
            </a:r>
            <a:r>
              <a:rPr lang="de-CH" sz="2200" dirty="0" err="1"/>
              <a:t>delays</a:t>
            </a:r>
            <a:r>
              <a:rPr lang="de-CH" sz="2200" dirty="0"/>
              <a:t> (</a:t>
            </a:r>
            <a:r>
              <a:rPr lang="de-CH" sz="2200" dirty="0" err="1"/>
              <a:t>adjusted</a:t>
            </a:r>
            <a:r>
              <a:rPr lang="de-CH" sz="2200" dirty="0"/>
              <a:t> </a:t>
            </a:r>
            <a:r>
              <a:rPr lang="de-CH" sz="2200" dirty="0" err="1"/>
              <a:t>to</a:t>
            </a:r>
            <a:r>
              <a:rPr lang="de-CH" sz="2200" dirty="0"/>
              <a:t> </a:t>
            </a:r>
            <a:r>
              <a:rPr lang="de-CH" sz="2200" dirty="0" err="1"/>
              <a:t>mean</a:t>
            </a:r>
            <a:r>
              <a:rPr lang="de-CH" sz="2200" dirty="0"/>
              <a:t> </a:t>
            </a:r>
            <a:r>
              <a:rPr lang="de-CH" sz="2200" dirty="0" err="1"/>
              <a:t>delay</a:t>
            </a:r>
            <a:r>
              <a:rPr lang="de-CH" sz="2200" dirty="0"/>
              <a:t> ~43 sec)</a:t>
            </a:r>
            <a:endParaRPr lang="en-CH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EC0BC5-9D25-4CB6-B998-2B8F8D9C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40" y="1949999"/>
            <a:ext cx="5161821" cy="41455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D172BD-7735-4AA0-9B32-0A46F0102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714" y="1957862"/>
            <a:ext cx="5161821" cy="414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6ff8cae-daab-4e62-bf63-7b5f2e8ea71d"/>
  <p:tag name="UNDO_REDO_REVISION" val="0"/>
</p:tagLst>
</file>

<file path=ppt/theme/theme1.xml><?xml version="1.0" encoding="utf-8"?>
<a:theme xmlns:a="http://schemas.openxmlformats.org/drawingml/2006/main" name="SH_PPT_template_16x9_V201808_Calibri">
  <a:themeElements>
    <a:clrScheme name="Siemens Healthineers">
      <a:dk1>
        <a:srgbClr val="000000"/>
      </a:dk1>
      <a:lt1>
        <a:srgbClr val="FFFFFF"/>
      </a:lt1>
      <a:dk2>
        <a:srgbClr val="BFBFBF"/>
      </a:dk2>
      <a:lt2>
        <a:srgbClr val="EC6602"/>
      </a:lt2>
      <a:accent1>
        <a:srgbClr val="EC6602"/>
      </a:accent1>
      <a:accent2>
        <a:srgbClr val="000000"/>
      </a:accent2>
      <a:accent3>
        <a:srgbClr val="009999"/>
      </a:accent3>
      <a:accent4>
        <a:srgbClr val="404040"/>
      </a:accent4>
      <a:accent5>
        <a:srgbClr val="808080"/>
      </a:accent5>
      <a:accent6>
        <a:srgbClr val="BFBFBF"/>
      </a:accent6>
      <a:hlink>
        <a:srgbClr val="000000"/>
      </a:hlink>
      <a:folHlink>
        <a:srgbClr val="808080"/>
      </a:folHlink>
    </a:clrScheme>
    <a:fontScheme name="Siemens Healthineer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custClrLst>
    <a:custClr name="Siemens Petrol 100%">
      <a:srgbClr val="009999"/>
    </a:custClr>
    <a:custClr name="Healthy Orange 100%">
      <a:srgbClr val="EC6602"/>
    </a:custClr>
    <a:custClr name="Blushing Berry 100%">
      <a:srgbClr val="7A162D"/>
    </a:custClr>
    <a:custClr name="SH Red 100%">
      <a:srgbClr val="E7001D"/>
    </a:custClr>
    <a:custClr name="SH Yellow 100%">
      <a:srgbClr val="FFD200"/>
    </a:custClr>
    <a:custClr name="SH Cyan 100%">
      <a:srgbClr val="3ABFED"/>
    </a:custClr>
    <a:custClr name="SH Blue 100%">
      <a:srgbClr val="2B2483"/>
    </a:custClr>
    <a:custClr name="SH Green 100%">
      <a:srgbClr val="009A38"/>
    </a:custClr>
    <a:custClr name="SH Black 100%">
      <a:srgbClr val="1B1B1B"/>
    </a:custClr>
    <a:custClr name="White">
      <a:srgbClr val="FFFFFF"/>
    </a:custClr>
    <a:custClr name="Siemens Petrol  50%">
      <a:srgbClr val="87D2D2"/>
    </a:custClr>
    <a:custClr name="Healthy Orange  50%">
      <a:srgbClr val="F9B591"/>
    </a:custClr>
    <a:custClr name="Blushing Berry  50%">
      <a:srgbClr val="C69B9E"/>
    </a:custClr>
    <a:custClr name="SH Red  50%">
      <a:srgbClr val="F3808E"/>
    </a:custClr>
    <a:custClr name="SH Yellow  50%">
      <a:srgbClr val="FFE980"/>
    </a:custClr>
    <a:custClr name="SH Cyan  50%">
      <a:srgbClr val="9DDFF6"/>
    </a:custClr>
    <a:custClr name="SH Blue  50%">
      <a:srgbClr val="9592C1"/>
    </a:custClr>
    <a:custClr name="SH Green  50%">
      <a:srgbClr val="80CC9C"/>
    </a:custClr>
    <a:custClr name="SH Black  75%">
      <a:srgbClr val="929292"/>
    </a:custClr>
    <a:custClr name="White">
      <a:srgbClr val="FFFFFF"/>
    </a:custClr>
    <a:custClr name="Siemens Petrol  25%">
      <a:srgbClr val="C8E6E6"/>
    </a:custClr>
    <a:custClr name="Healthy Orange  25%">
      <a:srgbClr val="FDDDCB"/>
    </a:custClr>
    <a:custClr name="Blushing Berry  25%">
      <a:srgbClr val="E9D1D4"/>
    </a:custClr>
    <a:custClr name="SH Red  25%">
      <a:srgbClr val="F9BFC7"/>
    </a:custClr>
    <a:custClr name="SH Yellow  25%">
      <a:srgbClr val="FFF3BF"/>
    </a:custClr>
    <a:custClr name="SH Cyan  25%">
      <a:srgbClr val="CEEFFB"/>
    </a:custClr>
    <a:custClr name="SH Blue  25%">
      <a:srgbClr val="CAC8E0"/>
    </a:custClr>
    <a:custClr name="SH Green  25%">
      <a:srgbClr val="BFE6CD"/>
    </a:custClr>
    <a:custClr name="SH Black  50%">
      <a:srgbClr val="B7B7B7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SH Black  25%">
      <a:srgbClr val="D0D0D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SH Black  10%">
      <a:srgbClr val="ECECEC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PT-template_16x9_V2021-01_Calibri.potx" id="{0F1C2A66-37A7-4211-A18F-A08681612BEA}" vid="{590839C4-1662-4EE7-9D7E-10F79240ACD2}"/>
    </a:ext>
  </a:extLst>
</a:theme>
</file>

<file path=ppt/theme/theme2.xml><?xml version="1.0" encoding="utf-8"?>
<a:theme xmlns:a="http://schemas.openxmlformats.org/drawingml/2006/main" name="Larissa">
  <a:themeElements>
    <a:clrScheme name="Siemens Healthineers">
      <a:dk1>
        <a:srgbClr val="000000"/>
      </a:dk1>
      <a:lt1>
        <a:srgbClr val="FFFFFF"/>
      </a:lt1>
      <a:dk2>
        <a:srgbClr val="BFBFBF"/>
      </a:dk2>
      <a:lt2>
        <a:srgbClr val="EC6602"/>
      </a:lt2>
      <a:accent1>
        <a:srgbClr val="EC6602"/>
      </a:accent1>
      <a:accent2>
        <a:srgbClr val="000000"/>
      </a:accent2>
      <a:accent3>
        <a:srgbClr val="009999"/>
      </a:accent3>
      <a:accent4>
        <a:srgbClr val="404040"/>
      </a:accent4>
      <a:accent5>
        <a:srgbClr val="808080"/>
      </a:accent5>
      <a:accent6>
        <a:srgbClr val="BFBFBF"/>
      </a:accent6>
      <a:hlink>
        <a:srgbClr val="000000"/>
      </a:hlink>
      <a:folHlink>
        <a:srgbClr val="808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iemens Healthineers">
      <a:dk1>
        <a:srgbClr val="000000"/>
      </a:dk1>
      <a:lt1>
        <a:srgbClr val="FFFFFF"/>
      </a:lt1>
      <a:dk2>
        <a:srgbClr val="BFBFBF"/>
      </a:dk2>
      <a:lt2>
        <a:srgbClr val="EC6602"/>
      </a:lt2>
      <a:accent1>
        <a:srgbClr val="EC6602"/>
      </a:accent1>
      <a:accent2>
        <a:srgbClr val="000000"/>
      </a:accent2>
      <a:accent3>
        <a:srgbClr val="009999"/>
      </a:accent3>
      <a:accent4>
        <a:srgbClr val="404040"/>
      </a:accent4>
      <a:accent5>
        <a:srgbClr val="808080"/>
      </a:accent5>
      <a:accent6>
        <a:srgbClr val="BFBFBF"/>
      </a:accent6>
      <a:hlink>
        <a:srgbClr val="000000"/>
      </a:hlink>
      <a:folHlink>
        <a:srgbClr val="808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PPT-template_16x9_V2021-01_Calibri</Template>
  <TotalTime>0</TotalTime>
  <Words>1325</Words>
  <Application>Microsoft Office PowerPoint</Application>
  <PresentationFormat>Custom</PresentationFormat>
  <Paragraphs>162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SH_PPT_template_16x9_V201808_Calibri</vt:lpstr>
      <vt:lpstr>PowerPoint Presentation</vt:lpstr>
      <vt:lpstr>I am a full time employee of Siemens Healthcare AG, Switzerland</vt:lpstr>
      <vt:lpstr>Parametric Imaging</vt:lpstr>
      <vt:lpstr>Parametric Images</vt:lpstr>
      <vt:lpstr>Abbreviated Dynamic Imaging Protocols for 18F-FDG </vt:lpstr>
      <vt:lpstr>Population-based Input Function (PBIFs)</vt:lpstr>
      <vt:lpstr>Materials and Methods</vt:lpstr>
      <vt:lpstr>Method</vt:lpstr>
      <vt:lpstr>Population-based Input Function (PBIFs)</vt:lpstr>
      <vt:lpstr>Population-based Input Function (PBIFs)</vt:lpstr>
      <vt:lpstr>Population-based Input Function (PBIFs)</vt:lpstr>
      <vt:lpstr>PBIF – Effect of PBIF scaling on Tumour Ki</vt:lpstr>
      <vt:lpstr>PBIF – Effect of scan duration on Tumour Ki</vt:lpstr>
      <vt:lpstr>Parametric Images</vt:lpstr>
      <vt:lpstr>Conclusion</vt:lpstr>
      <vt:lpstr>Thank you!</vt:lpstr>
      <vt:lpstr>Abbreviated Dynamic Imaging Protocols for 18F-FDG </vt:lpstr>
    </vt:vector>
  </TitlesOfParts>
  <Company>Siemens Healthcare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Optional subhead</dc:title>
  <dc:subject>Siemens Healthineers PPT-Template Basic Version</dc:subject>
  <dc:creator>Sari, Hasan</dc:creator>
  <dc:description>June 2019</dc:description>
  <cp:lastModifiedBy>Sari, Hasan</cp:lastModifiedBy>
  <cp:revision>8</cp:revision>
  <dcterms:created xsi:type="dcterms:W3CDTF">2021-11-02T15:26:34Z</dcterms:created>
  <dcterms:modified xsi:type="dcterms:W3CDTF">2022-05-29T05:20:59Z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d8c6b1-d8ce-4831-b4d5-1e84a25cc0cb_Enabled">
    <vt:lpwstr>true</vt:lpwstr>
  </property>
  <property fmtid="{D5CDD505-2E9C-101B-9397-08002B2CF9AE}" pid="3" name="MSIP_Label_a3d8c6b1-d8ce-4831-b4d5-1e84a25cc0cb_SetDate">
    <vt:lpwstr>2021-11-02T15:35:51Z</vt:lpwstr>
  </property>
  <property fmtid="{D5CDD505-2E9C-101B-9397-08002B2CF9AE}" pid="4" name="MSIP_Label_a3d8c6b1-d8ce-4831-b4d5-1e84a25cc0cb_Method">
    <vt:lpwstr>Privileged</vt:lpwstr>
  </property>
  <property fmtid="{D5CDD505-2E9C-101B-9397-08002B2CF9AE}" pid="5" name="MSIP_Label_a3d8c6b1-d8ce-4831-b4d5-1e84a25cc0cb_Name">
    <vt:lpwstr>Unrestricted</vt:lpwstr>
  </property>
  <property fmtid="{D5CDD505-2E9C-101B-9397-08002B2CF9AE}" pid="6" name="MSIP_Label_a3d8c6b1-d8ce-4831-b4d5-1e84a25cc0cb_SiteId">
    <vt:lpwstr>5dbf1add-202a-4b8d-815b-bf0fb024e033</vt:lpwstr>
  </property>
  <property fmtid="{D5CDD505-2E9C-101B-9397-08002B2CF9AE}" pid="7" name="MSIP_Label_a3d8c6b1-d8ce-4831-b4d5-1e84a25cc0cb_ActionId">
    <vt:lpwstr>9cf5f3ff-2869-48e5-8062-9af5cbac6803</vt:lpwstr>
  </property>
  <property fmtid="{D5CDD505-2E9C-101B-9397-08002B2CF9AE}" pid="8" name="MSIP_Label_a3d8c6b1-d8ce-4831-b4d5-1e84a25cc0cb_ContentBits">
    <vt:lpwstr>0</vt:lpwstr>
  </property>
</Properties>
</file>