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72" r:id="rId5"/>
    <p:sldMasterId id="2147483674" r:id="rId6"/>
  </p:sldMasterIdLst>
  <p:notesMasterIdLst>
    <p:notesMasterId r:id="rId25"/>
  </p:notesMasterIdLst>
  <p:sldIdLst>
    <p:sldId id="257" r:id="rId7"/>
    <p:sldId id="377" r:id="rId8"/>
    <p:sldId id="366" r:id="rId9"/>
    <p:sldId id="370" r:id="rId10"/>
    <p:sldId id="362" r:id="rId11"/>
    <p:sldId id="367" r:id="rId12"/>
    <p:sldId id="369" r:id="rId13"/>
    <p:sldId id="374" r:id="rId14"/>
    <p:sldId id="373" r:id="rId15"/>
    <p:sldId id="363" r:id="rId16"/>
    <p:sldId id="371" r:id="rId17"/>
    <p:sldId id="372" r:id="rId18"/>
    <p:sldId id="341" r:id="rId19"/>
    <p:sldId id="351" r:id="rId20"/>
    <p:sldId id="376" r:id="rId21"/>
    <p:sldId id="352" r:id="rId22"/>
    <p:sldId id="364" r:id="rId23"/>
    <p:sldId id="279" r:id="rId24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14C"/>
    <a:srgbClr val="0F84C9"/>
    <a:srgbClr val="4AB14C"/>
    <a:srgbClr val="D0103A"/>
    <a:srgbClr val="B7B145"/>
    <a:srgbClr val="79B829"/>
    <a:srgbClr val="1961AB"/>
    <a:srgbClr val="B7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 snapToGrid="0" snapToObjects="1">
      <p:cViewPr varScale="1">
        <p:scale>
          <a:sx n="141" d="100"/>
          <a:sy n="141" d="100"/>
        </p:scale>
        <p:origin x="7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39CE4-5C02-424B-AC3C-837375DEF84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9393752-3A23-4F61-AE31-40AB3A331C87}">
      <dgm:prSet phldrT="[Text]" custT="1"/>
      <dgm:spPr/>
      <dgm:t>
        <a:bodyPr/>
        <a:lstStyle/>
        <a:p>
          <a:pPr lvl="0" algn="ctr" defTabSz="57785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(</a:t>
          </a:r>
          <a:r>
            <a:rPr lang="nl-NL" sz="1300" kern="1200" dirty="0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PET/)CT</a:t>
          </a:r>
          <a:endParaRPr lang="nl-NL" sz="1300" kern="1200" dirty="0">
            <a:solidFill>
              <a:schemeClr val="lt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387ADDE-06A5-40CD-AEA2-FEC6A1B5542E}" type="parTrans" cxnId="{53FDE9B5-8232-4AB2-944D-7DDE35A055C2}">
      <dgm:prSet/>
      <dgm:spPr/>
      <dgm:t>
        <a:bodyPr/>
        <a:lstStyle/>
        <a:p>
          <a:endParaRPr lang="nl-NL"/>
        </a:p>
      </dgm:t>
    </dgm:pt>
    <dgm:pt modelId="{796294B2-CF54-430F-BF05-6F948F0D8547}" type="sibTrans" cxnId="{53FDE9B5-8232-4AB2-944D-7DDE35A055C2}">
      <dgm:prSet/>
      <dgm:spPr/>
      <dgm:t>
        <a:bodyPr/>
        <a:lstStyle/>
        <a:p>
          <a:endParaRPr lang="nl-NL"/>
        </a:p>
      </dgm:t>
    </dgm:pt>
    <dgm:pt modelId="{320B02B1-D18F-4326-99CD-E4808E12993E}">
      <dgm:prSet phldrT="[Text]" custT="1"/>
      <dgm:spPr/>
      <dgm:t>
        <a:bodyPr/>
        <a:lstStyle/>
        <a:p>
          <a:pPr lvl="0" algn="ctr" defTabSz="57785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Dose</a:t>
          </a:r>
          <a:r>
            <a:rPr lang="nl-NL" sz="1300" kern="1200" dirty="0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planning</a:t>
          </a:r>
          <a:endParaRPr lang="nl-NL" sz="1300" kern="1200" dirty="0">
            <a:solidFill>
              <a:schemeClr val="lt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5396640-F50D-4C37-B98D-F022A505D6D8}" type="parTrans" cxnId="{93DF6585-2037-40E0-8B4B-5916612B93A0}">
      <dgm:prSet/>
      <dgm:spPr/>
      <dgm:t>
        <a:bodyPr/>
        <a:lstStyle/>
        <a:p>
          <a:endParaRPr lang="nl-NL"/>
        </a:p>
      </dgm:t>
    </dgm:pt>
    <dgm:pt modelId="{C6A7B6D8-6A95-420F-A8C7-938DD0ED3BC5}" type="sibTrans" cxnId="{93DF6585-2037-40E0-8B4B-5916612B93A0}">
      <dgm:prSet/>
      <dgm:spPr/>
      <dgm:t>
        <a:bodyPr/>
        <a:lstStyle/>
        <a:p>
          <a:endParaRPr lang="nl-NL"/>
        </a:p>
      </dgm:t>
    </dgm:pt>
    <dgm:pt modelId="{9C977B17-71F3-4629-AC14-1B4CB238FE90}">
      <dgm:prSet phldrT="[Text]" custT="1"/>
      <dgm:spPr/>
      <dgm:t>
        <a:bodyPr/>
        <a:lstStyle/>
        <a:p>
          <a:pPr lvl="0" algn="ctr" defTabSz="57785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Conebeam</a:t>
          </a:r>
          <a:r>
            <a:rPr lang="nl-NL" sz="1300" kern="1200" dirty="0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CT</a:t>
          </a:r>
          <a:endParaRPr lang="nl-NL" sz="1300" kern="1200" dirty="0">
            <a:solidFill>
              <a:schemeClr val="lt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7716A75-B690-49C6-8F9A-66A70DF93F20}" type="parTrans" cxnId="{355B0ABC-A6A4-47BF-91D1-3148D6AEC646}">
      <dgm:prSet/>
      <dgm:spPr/>
      <dgm:t>
        <a:bodyPr/>
        <a:lstStyle/>
        <a:p>
          <a:endParaRPr lang="nl-NL"/>
        </a:p>
      </dgm:t>
    </dgm:pt>
    <dgm:pt modelId="{FC09A8C7-5B83-4E43-AD35-6135D5EA2517}" type="sibTrans" cxnId="{355B0ABC-A6A4-47BF-91D1-3148D6AEC646}">
      <dgm:prSet/>
      <dgm:spPr/>
      <dgm:t>
        <a:bodyPr/>
        <a:lstStyle/>
        <a:p>
          <a:endParaRPr lang="nl-NL"/>
        </a:p>
      </dgm:t>
    </dgm:pt>
    <dgm:pt modelId="{DA10E7A2-435A-4D6E-A79F-4AC16A5A00A2}">
      <dgm:prSet phldrT="[Text]" custT="1"/>
      <dgm:spPr/>
      <dgm:t>
        <a:bodyPr/>
        <a:lstStyle/>
        <a:p>
          <a:pPr lvl="0" algn="ctr" defTabSz="57785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Radiation</a:t>
          </a:r>
          <a:r>
            <a:rPr lang="nl-NL" sz="1300" kern="1200" dirty="0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nl-NL" sz="1300" kern="1200" dirty="0" err="1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therapy</a:t>
          </a:r>
          <a:endParaRPr lang="nl-NL" sz="1300" kern="1200" dirty="0">
            <a:solidFill>
              <a:schemeClr val="lt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0DCC07E-B046-488C-9143-3A94B07F6503}" type="parTrans" cxnId="{E99FB7ED-B696-4A96-A272-669D0F381992}">
      <dgm:prSet/>
      <dgm:spPr/>
      <dgm:t>
        <a:bodyPr/>
        <a:lstStyle/>
        <a:p>
          <a:endParaRPr lang="nl-NL"/>
        </a:p>
      </dgm:t>
    </dgm:pt>
    <dgm:pt modelId="{60451F71-9E54-4EDA-A411-12D59360D2E0}" type="sibTrans" cxnId="{E99FB7ED-B696-4A96-A272-669D0F381992}">
      <dgm:prSet/>
      <dgm:spPr/>
      <dgm:t>
        <a:bodyPr/>
        <a:lstStyle/>
        <a:p>
          <a:endParaRPr lang="nl-NL"/>
        </a:p>
      </dgm:t>
    </dgm:pt>
    <dgm:pt modelId="{5D844C73-59D0-4E9A-8272-3F9ABE9541B3}" type="pres">
      <dgm:prSet presAssocID="{15A39CE4-5C02-424B-AC3C-837375DEF84E}" presName="CompostProcess" presStyleCnt="0">
        <dgm:presLayoutVars>
          <dgm:dir/>
          <dgm:resizeHandles val="exact"/>
        </dgm:presLayoutVars>
      </dgm:prSet>
      <dgm:spPr/>
    </dgm:pt>
    <dgm:pt modelId="{8F63F6B1-6439-4D05-93F5-B30A53C8D082}" type="pres">
      <dgm:prSet presAssocID="{15A39CE4-5C02-424B-AC3C-837375DEF84E}" presName="arrow" presStyleLbl="bgShp" presStyleIdx="0" presStyleCnt="1"/>
      <dgm:spPr/>
    </dgm:pt>
    <dgm:pt modelId="{C6BF29B6-7CF8-403D-9F82-2B05471C12DD}" type="pres">
      <dgm:prSet presAssocID="{15A39CE4-5C02-424B-AC3C-837375DEF84E}" presName="linearProcess" presStyleCnt="0"/>
      <dgm:spPr/>
    </dgm:pt>
    <dgm:pt modelId="{CF3CD5C0-B908-4027-8037-9C40A3099213}" type="pres">
      <dgm:prSet presAssocID="{89393752-3A23-4F61-AE31-40AB3A331C8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466B10-1837-4242-85FC-C50C0DA34B5E}" type="pres">
      <dgm:prSet presAssocID="{796294B2-CF54-430F-BF05-6F948F0D8547}" presName="sibTrans" presStyleCnt="0"/>
      <dgm:spPr/>
    </dgm:pt>
    <dgm:pt modelId="{452CAFE1-4518-4112-BE86-87BD31B9B5C4}" type="pres">
      <dgm:prSet presAssocID="{320B02B1-D18F-4326-99CD-E4808E12993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03C172-446E-4E1F-BE09-DD2E75217C28}" type="pres">
      <dgm:prSet presAssocID="{C6A7B6D8-6A95-420F-A8C7-938DD0ED3BC5}" presName="sibTrans" presStyleCnt="0"/>
      <dgm:spPr/>
    </dgm:pt>
    <dgm:pt modelId="{204205FA-E33B-4D1E-A2DF-2A8245625673}" type="pres">
      <dgm:prSet presAssocID="{9C977B17-71F3-4629-AC14-1B4CB238FE9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906560-4470-435B-8F66-F94DEFCBADD8}" type="pres">
      <dgm:prSet presAssocID="{FC09A8C7-5B83-4E43-AD35-6135D5EA2517}" presName="sibTrans" presStyleCnt="0"/>
      <dgm:spPr/>
    </dgm:pt>
    <dgm:pt modelId="{47FA8EF3-AB63-410D-A223-DE4B56ECFE74}" type="pres">
      <dgm:prSet presAssocID="{DA10E7A2-435A-4D6E-A79F-4AC16A5A00A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C96DDEC-E146-4196-833B-C31D7630FF9E}" type="presOf" srcId="{15A39CE4-5C02-424B-AC3C-837375DEF84E}" destId="{5D844C73-59D0-4E9A-8272-3F9ABE9541B3}" srcOrd="0" destOrd="0" presId="urn:microsoft.com/office/officeart/2005/8/layout/hProcess9"/>
    <dgm:cxn modelId="{9A916C6A-5584-4EF5-B62A-F5A242F021CA}" type="presOf" srcId="{89393752-3A23-4F61-AE31-40AB3A331C87}" destId="{CF3CD5C0-B908-4027-8037-9C40A3099213}" srcOrd="0" destOrd="0" presId="urn:microsoft.com/office/officeart/2005/8/layout/hProcess9"/>
    <dgm:cxn modelId="{E99FB7ED-B696-4A96-A272-669D0F381992}" srcId="{15A39CE4-5C02-424B-AC3C-837375DEF84E}" destId="{DA10E7A2-435A-4D6E-A79F-4AC16A5A00A2}" srcOrd="3" destOrd="0" parTransId="{80DCC07E-B046-488C-9143-3A94B07F6503}" sibTransId="{60451F71-9E54-4EDA-A411-12D59360D2E0}"/>
    <dgm:cxn modelId="{53FDE9B5-8232-4AB2-944D-7DDE35A055C2}" srcId="{15A39CE4-5C02-424B-AC3C-837375DEF84E}" destId="{89393752-3A23-4F61-AE31-40AB3A331C87}" srcOrd="0" destOrd="0" parTransId="{7387ADDE-06A5-40CD-AEA2-FEC6A1B5542E}" sibTransId="{796294B2-CF54-430F-BF05-6F948F0D8547}"/>
    <dgm:cxn modelId="{355B0ABC-A6A4-47BF-91D1-3148D6AEC646}" srcId="{15A39CE4-5C02-424B-AC3C-837375DEF84E}" destId="{9C977B17-71F3-4629-AC14-1B4CB238FE90}" srcOrd="2" destOrd="0" parTransId="{B7716A75-B690-49C6-8F9A-66A70DF93F20}" sibTransId="{FC09A8C7-5B83-4E43-AD35-6135D5EA2517}"/>
    <dgm:cxn modelId="{93DF6585-2037-40E0-8B4B-5916612B93A0}" srcId="{15A39CE4-5C02-424B-AC3C-837375DEF84E}" destId="{320B02B1-D18F-4326-99CD-E4808E12993E}" srcOrd="1" destOrd="0" parTransId="{B5396640-F50D-4C37-B98D-F022A505D6D8}" sibTransId="{C6A7B6D8-6A95-420F-A8C7-938DD0ED3BC5}"/>
    <dgm:cxn modelId="{18F08F45-9CE3-4799-89A0-9144F29B944F}" type="presOf" srcId="{9C977B17-71F3-4629-AC14-1B4CB238FE90}" destId="{204205FA-E33B-4D1E-A2DF-2A8245625673}" srcOrd="0" destOrd="0" presId="urn:microsoft.com/office/officeart/2005/8/layout/hProcess9"/>
    <dgm:cxn modelId="{07C8E1AC-1461-47DE-A45A-49312323FF03}" type="presOf" srcId="{320B02B1-D18F-4326-99CD-E4808E12993E}" destId="{452CAFE1-4518-4112-BE86-87BD31B9B5C4}" srcOrd="0" destOrd="0" presId="urn:microsoft.com/office/officeart/2005/8/layout/hProcess9"/>
    <dgm:cxn modelId="{FBA0D672-A2AA-4F1D-9204-655275FC709D}" type="presOf" srcId="{DA10E7A2-435A-4D6E-A79F-4AC16A5A00A2}" destId="{47FA8EF3-AB63-410D-A223-DE4B56ECFE74}" srcOrd="0" destOrd="0" presId="urn:microsoft.com/office/officeart/2005/8/layout/hProcess9"/>
    <dgm:cxn modelId="{DBBA5714-2C9F-4422-9518-061EA8986B87}" type="presParOf" srcId="{5D844C73-59D0-4E9A-8272-3F9ABE9541B3}" destId="{8F63F6B1-6439-4D05-93F5-B30A53C8D082}" srcOrd="0" destOrd="0" presId="urn:microsoft.com/office/officeart/2005/8/layout/hProcess9"/>
    <dgm:cxn modelId="{368296D9-1638-48E1-A9A6-CFE60F8E9143}" type="presParOf" srcId="{5D844C73-59D0-4E9A-8272-3F9ABE9541B3}" destId="{C6BF29B6-7CF8-403D-9F82-2B05471C12DD}" srcOrd="1" destOrd="0" presId="urn:microsoft.com/office/officeart/2005/8/layout/hProcess9"/>
    <dgm:cxn modelId="{45A29320-2C43-4C73-9FB9-0D176E376913}" type="presParOf" srcId="{C6BF29B6-7CF8-403D-9F82-2B05471C12DD}" destId="{CF3CD5C0-B908-4027-8037-9C40A3099213}" srcOrd="0" destOrd="0" presId="urn:microsoft.com/office/officeart/2005/8/layout/hProcess9"/>
    <dgm:cxn modelId="{925BC1A7-8389-4090-A314-BBC96CA9F486}" type="presParOf" srcId="{C6BF29B6-7CF8-403D-9F82-2B05471C12DD}" destId="{C1466B10-1837-4242-85FC-C50C0DA34B5E}" srcOrd="1" destOrd="0" presId="urn:microsoft.com/office/officeart/2005/8/layout/hProcess9"/>
    <dgm:cxn modelId="{96B9EBE6-4842-4B9A-8EA5-A20C62E35D26}" type="presParOf" srcId="{C6BF29B6-7CF8-403D-9F82-2B05471C12DD}" destId="{452CAFE1-4518-4112-BE86-87BD31B9B5C4}" srcOrd="2" destOrd="0" presId="urn:microsoft.com/office/officeart/2005/8/layout/hProcess9"/>
    <dgm:cxn modelId="{F2DAE483-F039-4F7B-A1C7-8D2657A62060}" type="presParOf" srcId="{C6BF29B6-7CF8-403D-9F82-2B05471C12DD}" destId="{5603C172-446E-4E1F-BE09-DD2E75217C28}" srcOrd="3" destOrd="0" presId="urn:microsoft.com/office/officeart/2005/8/layout/hProcess9"/>
    <dgm:cxn modelId="{985242B1-46A0-4500-8FB2-FA79960BCD01}" type="presParOf" srcId="{C6BF29B6-7CF8-403D-9F82-2B05471C12DD}" destId="{204205FA-E33B-4D1E-A2DF-2A8245625673}" srcOrd="4" destOrd="0" presId="urn:microsoft.com/office/officeart/2005/8/layout/hProcess9"/>
    <dgm:cxn modelId="{6F76C63B-D818-458B-AACA-BA4505E79E9C}" type="presParOf" srcId="{C6BF29B6-7CF8-403D-9F82-2B05471C12DD}" destId="{03906560-4470-435B-8F66-F94DEFCBADD8}" srcOrd="5" destOrd="0" presId="urn:microsoft.com/office/officeart/2005/8/layout/hProcess9"/>
    <dgm:cxn modelId="{A7C213FB-8F0C-42D3-985A-026C2B607228}" type="presParOf" srcId="{C6BF29B6-7CF8-403D-9F82-2B05471C12DD}" destId="{47FA8EF3-AB63-410D-A223-DE4B56ECFE7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3F6B1-6439-4D05-93F5-B30A53C8D082}">
      <dsp:nvSpPr>
        <dsp:cNvPr id="0" name=""/>
        <dsp:cNvSpPr/>
      </dsp:nvSpPr>
      <dsp:spPr>
        <a:xfrm>
          <a:off x="593285" y="0"/>
          <a:ext cx="6723908" cy="8096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CD5C0-B908-4027-8037-9C40A3099213}">
      <dsp:nvSpPr>
        <dsp:cNvPr id="0" name=""/>
        <dsp:cNvSpPr/>
      </dsp:nvSpPr>
      <dsp:spPr>
        <a:xfrm>
          <a:off x="2703" y="242900"/>
          <a:ext cx="1756682" cy="32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(</a:t>
          </a:r>
          <a:r>
            <a:rPr lang="nl-NL" sz="1300" kern="1200" dirty="0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PET/)CT</a:t>
          </a:r>
          <a:endParaRPr lang="nl-NL" sz="1300" kern="1200" dirty="0">
            <a:solidFill>
              <a:schemeClr val="lt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8513" y="258710"/>
        <a:ext cx="1725062" cy="292246"/>
      </dsp:txXfrm>
    </dsp:sp>
    <dsp:sp modelId="{452CAFE1-4518-4112-BE86-87BD31B9B5C4}">
      <dsp:nvSpPr>
        <dsp:cNvPr id="0" name=""/>
        <dsp:cNvSpPr/>
      </dsp:nvSpPr>
      <dsp:spPr>
        <a:xfrm>
          <a:off x="2052167" y="242900"/>
          <a:ext cx="1756682" cy="32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Dose</a:t>
          </a:r>
          <a:r>
            <a:rPr lang="nl-NL" sz="1300" kern="1200" dirty="0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planning</a:t>
          </a:r>
          <a:endParaRPr lang="nl-NL" sz="1300" kern="1200" dirty="0">
            <a:solidFill>
              <a:schemeClr val="lt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67977" y="258710"/>
        <a:ext cx="1725062" cy="292246"/>
      </dsp:txXfrm>
    </dsp:sp>
    <dsp:sp modelId="{204205FA-E33B-4D1E-A2DF-2A8245625673}">
      <dsp:nvSpPr>
        <dsp:cNvPr id="0" name=""/>
        <dsp:cNvSpPr/>
      </dsp:nvSpPr>
      <dsp:spPr>
        <a:xfrm>
          <a:off x="4101630" y="242900"/>
          <a:ext cx="1756682" cy="32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Conebeam</a:t>
          </a:r>
          <a:r>
            <a:rPr lang="nl-NL" sz="1300" kern="1200" dirty="0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CT</a:t>
          </a:r>
          <a:endParaRPr lang="nl-NL" sz="1300" kern="1200" dirty="0">
            <a:solidFill>
              <a:schemeClr val="lt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17440" y="258710"/>
        <a:ext cx="1725062" cy="292246"/>
      </dsp:txXfrm>
    </dsp:sp>
    <dsp:sp modelId="{47FA8EF3-AB63-410D-A223-DE4B56ECFE74}">
      <dsp:nvSpPr>
        <dsp:cNvPr id="0" name=""/>
        <dsp:cNvSpPr/>
      </dsp:nvSpPr>
      <dsp:spPr>
        <a:xfrm>
          <a:off x="6151093" y="242900"/>
          <a:ext cx="1756682" cy="32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Radiation</a:t>
          </a:r>
          <a:r>
            <a:rPr lang="nl-NL" sz="1300" kern="1200" dirty="0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nl-NL" sz="1300" kern="1200" dirty="0" err="1" smtClean="0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therapy</a:t>
          </a:r>
          <a:endParaRPr lang="nl-NL" sz="1300" kern="1200" dirty="0">
            <a:solidFill>
              <a:schemeClr val="lt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166903" y="258710"/>
        <a:ext cx="1725062" cy="29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AA3C4-B8C2-40CD-AF15-89678BE611E0}" type="datetimeFigureOut">
              <a:rPr lang="nl-NL" smtClean="0"/>
              <a:t>3-6-2022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A33FA-032F-4A29-A7F6-6B8FD6929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59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A33FA-032F-4A29-A7F6-6B8FD6929CC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68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A33FA-032F-4A29-A7F6-6B8FD6929CC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39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A33FA-032F-4A29-A7F6-6B8FD6929CC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70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A33FA-032F-4A29-A7F6-6B8FD6929CC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84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A33FA-032F-4A29-A7F6-6B8FD6929CC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35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A33FA-032F-4A29-A7F6-6B8FD6929CC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87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18545" y="1637845"/>
            <a:ext cx="7402748" cy="782344"/>
          </a:xfrm>
          <a:prstGeom prst="rect">
            <a:avLst/>
          </a:prstGeom>
        </p:spPr>
        <p:txBody>
          <a:bodyPr/>
          <a:lstStyle>
            <a:lvl1pPr algn="l" defTabSz="88900"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718544" y="2420189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23900" y="46815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95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348880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29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30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3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3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93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14" y="2979362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2986658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23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6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7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0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64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6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2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563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5176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7" y="2874761"/>
            <a:ext cx="5765260" cy="60625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7" y="3481016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690394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11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14666" y="1140080"/>
            <a:ext cx="7402748" cy="667890"/>
          </a:xfrm>
          <a:prstGeom prst="rect">
            <a:avLst/>
          </a:prstGeom>
        </p:spPr>
        <p:txBody>
          <a:bodyPr/>
          <a:lstStyle>
            <a:lvl1pPr algn="l">
              <a:defRPr sz="3000" b="1" i="0" cap="none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714665" y="2005879"/>
            <a:ext cx="7402749" cy="2444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rgbClr val="B7B1A9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00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348880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38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58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3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3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38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14" y="2979362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2986658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23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65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7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0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64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6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2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12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7884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7" y="2874761"/>
            <a:ext cx="5765260" cy="60625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7" y="3481016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690394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1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4" descr="onderwijs achtergrond Eng 16-9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5" descr="onderwijs 2 achtergrond 16-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4" descr="onderwijs 3 achtergrond 16-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42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43" r:id="rId13"/>
    <p:sldLayoutId id="2147484057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ctrTitle"/>
          </p:nvPr>
        </p:nvSpPr>
        <p:spPr bwMode="auto">
          <a:xfrm>
            <a:off x="677863" y="1027878"/>
            <a:ext cx="7870084" cy="117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Integrating an annulus-shaped transmission imaging source into the body coil of a PET/MRI system: influence on MR imaging</a:t>
            </a:r>
            <a:endParaRPr lang="nl-NL" sz="2800" dirty="0" smtClean="0">
              <a:latin typeface="Segoe UI" pitchFamily="34" charset="0"/>
            </a:endParaRPr>
          </a:p>
        </p:txBody>
      </p:sp>
      <p:sp>
        <p:nvSpPr>
          <p:cNvPr id="20483" name="Subtitel 2"/>
          <p:cNvSpPr>
            <a:spLocks noGrp="1"/>
          </p:cNvSpPr>
          <p:nvPr>
            <p:ph type="subTitle" idx="1"/>
          </p:nvPr>
        </p:nvSpPr>
        <p:spPr bwMode="auto">
          <a:xfrm>
            <a:off x="565150" y="2771520"/>
            <a:ext cx="82931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 smtClean="0">
                <a:latin typeface="Segoe UI" pitchFamily="34" charset="0"/>
                <a:cs typeface="Segoe UI" pitchFamily="34" charset="0"/>
              </a:rPr>
              <a:t>Woutjan Branderhorst, Jan 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G.M. Kok,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Martino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Borgo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Marc Verheyen, Christoph R.L. Lorenz, Marc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Tilman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Astrid L.H.M.W. van Lier, Casper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Beijst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Volkmar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 Schulz, Dennis W.J. Klomp, Hugo W.A.M. de </a:t>
            </a:r>
            <a:r>
              <a:rPr lang="nl-NL" dirty="0" smtClean="0">
                <a:latin typeface="Segoe UI" pitchFamily="34" charset="0"/>
                <a:cs typeface="Segoe UI" pitchFamily="34" charset="0"/>
              </a:rPr>
              <a:t>Jong</a:t>
            </a:r>
          </a:p>
          <a:p>
            <a:endParaRPr lang="nl-NL" dirty="0" smtClean="0">
              <a:latin typeface="Segoe UI" pitchFamily="34" charset="0"/>
              <a:cs typeface="Segoe UI" pitchFamily="34" charset="0"/>
            </a:endParaRPr>
          </a:p>
          <a:p>
            <a:pPr algn="r"/>
            <a:r>
              <a:rPr lang="nl-NL" dirty="0" smtClean="0">
                <a:latin typeface="Segoe UI" pitchFamily="34" charset="0"/>
                <a:cs typeface="Segoe UI" pitchFamily="34" charset="0"/>
              </a:rPr>
              <a:t>29 May 2022</a:t>
            </a:r>
          </a:p>
        </p:txBody>
      </p:sp>
      <p:sp>
        <p:nvSpPr>
          <p:cNvPr id="4" name="AutoShape 3" descr="Afbeeldingsresultaat voor rwth aa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5" descr="Afbeeldingsresultaat voor rwth aach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7" descr="Afbeeldingsresultaat voor rwth aach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3561" name="Picture 9" descr="Afbeeldingsresultaat voor rwth aa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4598312"/>
            <a:ext cx="1800000" cy="4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Afbeeldingsresultaat voor phil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45" y="4676829"/>
            <a:ext cx="1800000" cy="3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4676829"/>
            <a:ext cx="2441077" cy="281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5" y="371690"/>
            <a:ext cx="7669791" cy="817022"/>
          </a:xfrm>
        </p:spPr>
        <p:txBody>
          <a:bodyPr/>
          <a:lstStyle/>
          <a:p>
            <a:r>
              <a:rPr lang="nl-NL" dirty="0" err="1" smtClean="0"/>
              <a:t>Choice</a:t>
            </a:r>
            <a:r>
              <a:rPr lang="nl-NL" dirty="0" smtClean="0"/>
              <a:t> of transmission source type</a:t>
            </a:r>
            <a:endParaRPr lang="nl-NL" dirty="0"/>
          </a:p>
        </p:txBody>
      </p:sp>
      <p:pic>
        <p:nvPicPr>
          <p:cNvPr id="10" name="Afbeelding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5" y="1184879"/>
            <a:ext cx="1527810" cy="14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20" y="1194722"/>
            <a:ext cx="2326640" cy="14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129212" y="1205199"/>
            <a:ext cx="3853815" cy="1452880"/>
          </a:xfrm>
          <a:prstGeom prst="rect">
            <a:avLst/>
          </a:prstGeom>
        </p:spPr>
      </p:pic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636009" y="3222334"/>
            <a:ext cx="1850882" cy="135828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Approach </a:t>
            </a:r>
            <a:r>
              <a:rPr lang="nl-NL" dirty="0" err="1" smtClean="0"/>
              <a:t>Mollet</a:t>
            </a:r>
            <a:r>
              <a:rPr lang="nl-NL" dirty="0" smtClean="0"/>
              <a:t> (2014) </a:t>
            </a:r>
            <a:r>
              <a:rPr lang="nl-NL" dirty="0" err="1" smtClean="0"/>
              <a:t>chosen</a:t>
            </a:r>
            <a:endParaRPr lang="nl-NL" dirty="0"/>
          </a:p>
        </p:txBody>
      </p:sp>
      <p:grpSp>
        <p:nvGrpSpPr>
          <p:cNvPr id="17" name="Groep 16"/>
          <p:cNvGrpSpPr/>
          <p:nvPr/>
        </p:nvGrpSpPr>
        <p:grpSpPr>
          <a:xfrm>
            <a:off x="2623820" y="1179478"/>
            <a:ext cx="2326639" cy="3783826"/>
            <a:chOff x="2623820" y="1179478"/>
            <a:chExt cx="2326639" cy="3783826"/>
          </a:xfrm>
        </p:grpSpPr>
        <p:sp>
          <p:nvSpPr>
            <p:cNvPr id="9" name="Tekstvak 8"/>
            <p:cNvSpPr txBox="1"/>
            <p:nvPr/>
          </p:nvSpPr>
          <p:spPr>
            <a:xfrm>
              <a:off x="2623820" y="2839646"/>
              <a:ext cx="232663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200" dirty="0" err="1">
                  <a:latin typeface="Segoe UI"/>
                  <a:cs typeface="ＭＳ Ｐゴシック" charset="-128"/>
                </a:rPr>
                <a:t>Not</a:t>
              </a:r>
              <a:r>
                <a:rPr lang="nl-NL" sz="2200" dirty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>
                  <a:latin typeface="Segoe UI"/>
                  <a:cs typeface="ＭＳ Ｐゴシック" charset="-128"/>
                </a:rPr>
                <a:t>designed</a:t>
              </a:r>
              <a:r>
                <a:rPr lang="nl-NL" sz="2200" dirty="0">
                  <a:latin typeface="Segoe UI"/>
                  <a:cs typeface="ＭＳ Ｐゴシック" charset="-128"/>
                </a:rPr>
                <a:t> / </a:t>
              </a:r>
              <a:r>
                <a:rPr lang="nl-NL" sz="2200" dirty="0" err="1">
                  <a:latin typeface="Segoe UI"/>
                  <a:cs typeface="ＭＳ Ｐゴシック" charset="-128"/>
                </a:rPr>
                <a:t>optimized</a:t>
              </a:r>
              <a:r>
                <a:rPr lang="nl-NL" sz="2200" dirty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>
                  <a:latin typeface="Segoe UI"/>
                  <a:cs typeface="ＭＳ Ｐゴシック" charset="-128"/>
                </a:rPr>
                <a:t>for</a:t>
              </a:r>
              <a:r>
                <a:rPr lang="nl-NL" sz="2200" dirty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>
                  <a:latin typeface="Segoe UI"/>
                  <a:cs typeface="ＭＳ Ｐゴシック" charset="-128"/>
                </a:rPr>
                <a:t>simultaneous</a:t>
              </a:r>
              <a:r>
                <a:rPr lang="nl-NL" sz="2200" dirty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emission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and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transmission </a:t>
              </a:r>
              <a:r>
                <a:rPr lang="nl-NL" sz="2200" dirty="0">
                  <a:latin typeface="Segoe UI"/>
                  <a:cs typeface="ＭＳ Ｐゴシック" charset="-128"/>
                </a:rPr>
                <a:t>scanning</a:t>
              </a:r>
            </a:p>
          </p:txBody>
        </p:sp>
        <p:sp>
          <p:nvSpPr>
            <p:cNvPr id="15" name="Vermenigvuldigen 14"/>
            <p:cNvSpPr/>
            <p:nvPr/>
          </p:nvSpPr>
          <p:spPr>
            <a:xfrm>
              <a:off x="2957985" y="1179478"/>
              <a:ext cx="1607127" cy="1504323"/>
            </a:xfrm>
            <a:prstGeom prst="mathMultiply">
              <a:avLst/>
            </a:prstGeom>
            <a:gradFill>
              <a:gsLst>
                <a:gs pos="0">
                  <a:srgbClr val="FF0000"/>
                </a:gs>
                <a:gs pos="10000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5087388" y="1153756"/>
            <a:ext cx="3770052" cy="3574584"/>
            <a:chOff x="5087388" y="1153756"/>
            <a:chExt cx="3770052" cy="3574584"/>
          </a:xfrm>
        </p:grpSpPr>
        <p:sp>
          <p:nvSpPr>
            <p:cNvPr id="14" name="Tekstvak 13"/>
            <p:cNvSpPr txBox="1"/>
            <p:nvPr/>
          </p:nvSpPr>
          <p:spPr>
            <a:xfrm>
              <a:off x="5087388" y="2943236"/>
              <a:ext cx="377005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200" dirty="0" err="1" smtClean="0">
                  <a:latin typeface="Segoe UI"/>
                  <a:cs typeface="ＭＳ Ｐゴシック" charset="-128"/>
                </a:rPr>
                <a:t>Only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demonstrated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for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brain</a:t>
              </a:r>
              <a:endParaRPr lang="nl-NL" sz="2200" dirty="0" smtClean="0">
                <a:latin typeface="Segoe UI"/>
                <a:cs typeface="ＭＳ Ｐゴシック" charset="-128"/>
              </a:endParaRPr>
            </a:p>
            <a:p>
              <a:pPr algn="ctr"/>
              <a:endParaRPr lang="nl-NL" sz="2200" dirty="0" smtClean="0">
                <a:latin typeface="Segoe UI"/>
                <a:cs typeface="ＭＳ Ｐゴシック" charset="-128"/>
              </a:endParaRPr>
            </a:p>
            <a:p>
              <a:pPr algn="ctr"/>
              <a:r>
                <a:rPr lang="nl-NL" sz="2200" dirty="0" err="1" smtClean="0">
                  <a:latin typeface="Segoe UI"/>
                  <a:cs typeface="ＭＳ Ｐゴシック" charset="-128"/>
                </a:rPr>
                <a:t>Requires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complicated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system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for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tracking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location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of transmission source</a:t>
              </a:r>
              <a:endParaRPr lang="nl-NL" sz="2200" dirty="0">
                <a:latin typeface="Segoe UI"/>
                <a:cs typeface="ＭＳ Ｐゴシック" charset="-128"/>
              </a:endParaRPr>
            </a:p>
          </p:txBody>
        </p:sp>
        <p:sp>
          <p:nvSpPr>
            <p:cNvPr id="16" name="Vermenigvuldigen 15"/>
            <p:cNvSpPr/>
            <p:nvPr/>
          </p:nvSpPr>
          <p:spPr>
            <a:xfrm>
              <a:off x="6263637" y="1153756"/>
              <a:ext cx="1607127" cy="1504323"/>
            </a:xfrm>
            <a:prstGeom prst="mathMultiply">
              <a:avLst/>
            </a:prstGeom>
            <a:gradFill>
              <a:gsLst>
                <a:gs pos="0">
                  <a:srgbClr val="FF0000"/>
                </a:gs>
                <a:gs pos="10000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796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28" y="1188712"/>
            <a:ext cx="1769428" cy="14211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5" y="371690"/>
            <a:ext cx="7669791" cy="817022"/>
          </a:xfrm>
        </p:spPr>
        <p:txBody>
          <a:bodyPr/>
          <a:lstStyle/>
          <a:p>
            <a:r>
              <a:rPr lang="nl-NL" dirty="0" err="1" smtClean="0"/>
              <a:t>Integrating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hose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UMCU system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244153" y="1425797"/>
            <a:ext cx="3770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latin typeface="Segoe UI"/>
                <a:cs typeface="ＭＳ Ｐゴシック" charset="-128"/>
              </a:rPr>
              <a:t>PET module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housing</a:t>
            </a:r>
            <a:endParaRPr lang="nl-NL" sz="2200" dirty="0">
              <a:latin typeface="Segoe UI"/>
              <a:cs typeface="ＭＳ Ｐゴシック" charset="-128"/>
            </a:endParaRPr>
          </a:p>
        </p:txBody>
      </p:sp>
      <p:grpSp>
        <p:nvGrpSpPr>
          <p:cNvPr id="39" name="Groep 38"/>
          <p:cNvGrpSpPr/>
          <p:nvPr/>
        </p:nvGrpSpPr>
        <p:grpSpPr>
          <a:xfrm>
            <a:off x="1086430" y="1100901"/>
            <a:ext cx="292819" cy="689141"/>
            <a:chOff x="1054249" y="1020081"/>
            <a:chExt cx="408710" cy="840318"/>
          </a:xfrm>
        </p:grpSpPr>
        <p:sp>
          <p:nvSpPr>
            <p:cNvPr id="3" name="Stroomdiagram: Gegevens 2"/>
            <p:cNvSpPr/>
            <p:nvPr/>
          </p:nvSpPr>
          <p:spPr>
            <a:xfrm rot="16200000" flipH="1">
              <a:off x="877577" y="1219519"/>
              <a:ext cx="772731" cy="398032"/>
            </a:xfrm>
            <a:prstGeom prst="flowChartInputOutput">
              <a:avLst/>
            </a:prstGeom>
            <a:solidFill>
              <a:schemeClr val="accent6">
                <a:lumMod val="75000"/>
                <a:alpha val="50000"/>
              </a:schemeClr>
            </a:solidFill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" name="Rechte verbindingslijn 6"/>
            <p:cNvCxnSpPr/>
            <p:nvPr/>
          </p:nvCxnSpPr>
          <p:spPr>
            <a:xfrm flipV="1">
              <a:off x="1054249" y="1346728"/>
              <a:ext cx="398033" cy="19874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1054249" y="1636507"/>
              <a:ext cx="398033" cy="19874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flipV="1">
              <a:off x="1054249" y="1020318"/>
              <a:ext cx="398033" cy="19874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 flipH="1" flipV="1">
              <a:off x="1449104" y="1020081"/>
              <a:ext cx="1" cy="31947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 flipH="1" flipV="1">
              <a:off x="1060891" y="1214281"/>
              <a:ext cx="1" cy="31947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 flipH="1" flipV="1">
              <a:off x="1060891" y="1540928"/>
              <a:ext cx="1" cy="31947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 flipH="1" flipV="1">
              <a:off x="1449103" y="1346728"/>
              <a:ext cx="1" cy="31947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Gekromde pijl-omlaag 39"/>
          <p:cNvSpPr/>
          <p:nvPr/>
        </p:nvSpPr>
        <p:spPr>
          <a:xfrm>
            <a:off x="1229014" y="851330"/>
            <a:ext cx="1517073" cy="282043"/>
          </a:xfrm>
          <a:prstGeom prst="curved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1" name="Afbeelding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897" y="1182587"/>
            <a:ext cx="3419167" cy="2862940"/>
          </a:xfrm>
          <a:prstGeom prst="rect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</p:pic>
      <p:sp>
        <p:nvSpPr>
          <p:cNvPr id="42" name="Tekstvak 41"/>
          <p:cNvSpPr txBox="1"/>
          <p:nvPr/>
        </p:nvSpPr>
        <p:spPr>
          <a:xfrm>
            <a:off x="6244153" y="3092309"/>
            <a:ext cx="3770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latin typeface="Segoe UI"/>
                <a:cs typeface="ＭＳ Ｐゴシック" charset="-128"/>
              </a:rPr>
              <a:t>Body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coil</a:t>
            </a:r>
            <a:r>
              <a:rPr lang="nl-NL" sz="2200" dirty="0" smtClean="0">
                <a:latin typeface="Segoe UI"/>
                <a:cs typeface="ＭＳ Ｐゴシック" charset="-128"/>
              </a:rPr>
              <a:t> carrier</a:t>
            </a:r>
            <a:endParaRPr lang="nl-NL" sz="2200" dirty="0">
              <a:latin typeface="Segoe UI"/>
              <a:cs typeface="ＭＳ Ｐゴシック" charset="-128"/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6237399" y="2536805"/>
            <a:ext cx="3770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latin typeface="Segoe UI"/>
                <a:cs typeface="ＭＳ Ｐゴシック" charset="-128"/>
              </a:rPr>
              <a:t>RF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shield</a:t>
            </a:r>
            <a:endParaRPr lang="nl-NL" sz="2200" dirty="0">
              <a:latin typeface="Segoe UI"/>
              <a:cs typeface="ＭＳ Ｐゴシック" charset="-128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6244153" y="1981301"/>
            <a:ext cx="3770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err="1" smtClean="0">
                <a:latin typeface="Segoe UI"/>
                <a:cs typeface="ＭＳ Ｐゴシック" charset="-128"/>
              </a:rPr>
              <a:t>Gradient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coil</a:t>
            </a:r>
            <a:endParaRPr lang="nl-NL" sz="2200" dirty="0">
              <a:latin typeface="Segoe UI"/>
              <a:cs typeface="ＭＳ Ｐゴシック" charset="-128"/>
            </a:endParaRPr>
          </a:p>
        </p:txBody>
      </p:sp>
      <p:grpSp>
        <p:nvGrpSpPr>
          <p:cNvPr id="88" name="Groep 87"/>
          <p:cNvGrpSpPr/>
          <p:nvPr/>
        </p:nvGrpSpPr>
        <p:grpSpPr>
          <a:xfrm>
            <a:off x="2812465" y="2838126"/>
            <a:ext cx="2753585" cy="249384"/>
            <a:chOff x="2750120" y="2766788"/>
            <a:chExt cx="2753585" cy="249384"/>
          </a:xfrm>
        </p:grpSpPr>
        <p:sp>
          <p:nvSpPr>
            <p:cNvPr id="45" name="Ovaal 44"/>
            <p:cNvSpPr/>
            <p:nvPr/>
          </p:nvSpPr>
          <p:spPr>
            <a:xfrm>
              <a:off x="2750120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Ovaal 45"/>
            <p:cNvSpPr/>
            <p:nvPr/>
          </p:nvSpPr>
          <p:spPr>
            <a:xfrm>
              <a:off x="2881565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Ovaal 46"/>
            <p:cNvSpPr/>
            <p:nvPr/>
          </p:nvSpPr>
          <p:spPr>
            <a:xfrm>
              <a:off x="3013010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Ovaal 47"/>
            <p:cNvSpPr/>
            <p:nvPr/>
          </p:nvSpPr>
          <p:spPr>
            <a:xfrm>
              <a:off x="3144455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Ovaal 48"/>
            <p:cNvSpPr/>
            <p:nvPr/>
          </p:nvSpPr>
          <p:spPr>
            <a:xfrm>
              <a:off x="3275900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Ovaal 49"/>
            <p:cNvSpPr/>
            <p:nvPr/>
          </p:nvSpPr>
          <p:spPr>
            <a:xfrm>
              <a:off x="3407345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Ovaal 50"/>
            <p:cNvSpPr/>
            <p:nvPr/>
          </p:nvSpPr>
          <p:spPr>
            <a:xfrm>
              <a:off x="3538790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Ovaal 51"/>
            <p:cNvSpPr/>
            <p:nvPr/>
          </p:nvSpPr>
          <p:spPr>
            <a:xfrm>
              <a:off x="3670235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Ovaal 52"/>
            <p:cNvSpPr/>
            <p:nvPr/>
          </p:nvSpPr>
          <p:spPr>
            <a:xfrm>
              <a:off x="3808434" y="2891479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Ovaal 53"/>
            <p:cNvSpPr/>
            <p:nvPr/>
          </p:nvSpPr>
          <p:spPr>
            <a:xfrm>
              <a:off x="3933125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Ovaal 54"/>
            <p:cNvSpPr/>
            <p:nvPr/>
          </p:nvSpPr>
          <p:spPr>
            <a:xfrm>
              <a:off x="4064570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Ovaal 55"/>
            <p:cNvSpPr/>
            <p:nvPr/>
          </p:nvSpPr>
          <p:spPr>
            <a:xfrm>
              <a:off x="4196015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Ovaal 56"/>
            <p:cNvSpPr/>
            <p:nvPr/>
          </p:nvSpPr>
          <p:spPr>
            <a:xfrm>
              <a:off x="4327460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Ovaal 57"/>
            <p:cNvSpPr/>
            <p:nvPr/>
          </p:nvSpPr>
          <p:spPr>
            <a:xfrm>
              <a:off x="4458905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Ovaal 58"/>
            <p:cNvSpPr/>
            <p:nvPr/>
          </p:nvSpPr>
          <p:spPr>
            <a:xfrm>
              <a:off x="4590350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Ovaal 59"/>
            <p:cNvSpPr/>
            <p:nvPr/>
          </p:nvSpPr>
          <p:spPr>
            <a:xfrm>
              <a:off x="4721795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Ovaal 60"/>
            <p:cNvSpPr/>
            <p:nvPr/>
          </p:nvSpPr>
          <p:spPr>
            <a:xfrm>
              <a:off x="4853240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Ovaal 61"/>
            <p:cNvSpPr/>
            <p:nvPr/>
          </p:nvSpPr>
          <p:spPr>
            <a:xfrm>
              <a:off x="4984685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Ovaal 62"/>
            <p:cNvSpPr/>
            <p:nvPr/>
          </p:nvSpPr>
          <p:spPr>
            <a:xfrm>
              <a:off x="5116130" y="2891481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Ovaal 65"/>
            <p:cNvSpPr/>
            <p:nvPr/>
          </p:nvSpPr>
          <p:spPr>
            <a:xfrm>
              <a:off x="5247575" y="289148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Ovaal 66"/>
            <p:cNvSpPr/>
            <p:nvPr/>
          </p:nvSpPr>
          <p:spPr>
            <a:xfrm>
              <a:off x="5379014" y="289148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Ovaal 67"/>
            <p:cNvSpPr/>
            <p:nvPr/>
          </p:nvSpPr>
          <p:spPr>
            <a:xfrm>
              <a:off x="2812465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Ovaal 68"/>
            <p:cNvSpPr/>
            <p:nvPr/>
          </p:nvSpPr>
          <p:spPr>
            <a:xfrm>
              <a:off x="2943910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al 69"/>
            <p:cNvSpPr/>
            <p:nvPr/>
          </p:nvSpPr>
          <p:spPr>
            <a:xfrm>
              <a:off x="3075355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Ovaal 70"/>
            <p:cNvSpPr/>
            <p:nvPr/>
          </p:nvSpPr>
          <p:spPr>
            <a:xfrm>
              <a:off x="3206800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Ovaal 71"/>
            <p:cNvSpPr/>
            <p:nvPr/>
          </p:nvSpPr>
          <p:spPr>
            <a:xfrm>
              <a:off x="3338245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al 72"/>
            <p:cNvSpPr/>
            <p:nvPr/>
          </p:nvSpPr>
          <p:spPr>
            <a:xfrm>
              <a:off x="3469690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Ovaal 73"/>
            <p:cNvSpPr/>
            <p:nvPr/>
          </p:nvSpPr>
          <p:spPr>
            <a:xfrm>
              <a:off x="3601135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Ovaal 74"/>
            <p:cNvSpPr/>
            <p:nvPr/>
          </p:nvSpPr>
          <p:spPr>
            <a:xfrm>
              <a:off x="3732580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Ovaal 75"/>
            <p:cNvSpPr/>
            <p:nvPr/>
          </p:nvSpPr>
          <p:spPr>
            <a:xfrm>
              <a:off x="3870779" y="2766788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Ovaal 76"/>
            <p:cNvSpPr/>
            <p:nvPr/>
          </p:nvSpPr>
          <p:spPr>
            <a:xfrm>
              <a:off x="3995470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Ovaal 77"/>
            <p:cNvSpPr/>
            <p:nvPr/>
          </p:nvSpPr>
          <p:spPr>
            <a:xfrm>
              <a:off x="4126915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Ovaal 78"/>
            <p:cNvSpPr/>
            <p:nvPr/>
          </p:nvSpPr>
          <p:spPr>
            <a:xfrm>
              <a:off x="4258360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Ovaal 79"/>
            <p:cNvSpPr/>
            <p:nvPr/>
          </p:nvSpPr>
          <p:spPr>
            <a:xfrm>
              <a:off x="4389805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Ovaal 80"/>
            <p:cNvSpPr/>
            <p:nvPr/>
          </p:nvSpPr>
          <p:spPr>
            <a:xfrm>
              <a:off x="4521250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Ovaal 81"/>
            <p:cNvSpPr/>
            <p:nvPr/>
          </p:nvSpPr>
          <p:spPr>
            <a:xfrm>
              <a:off x="4652695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al 82"/>
            <p:cNvSpPr/>
            <p:nvPr/>
          </p:nvSpPr>
          <p:spPr>
            <a:xfrm>
              <a:off x="4784140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al 83"/>
            <p:cNvSpPr/>
            <p:nvPr/>
          </p:nvSpPr>
          <p:spPr>
            <a:xfrm>
              <a:off x="4915585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al 84"/>
            <p:cNvSpPr/>
            <p:nvPr/>
          </p:nvSpPr>
          <p:spPr>
            <a:xfrm>
              <a:off x="5047030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al 85"/>
            <p:cNvSpPr/>
            <p:nvPr/>
          </p:nvSpPr>
          <p:spPr>
            <a:xfrm>
              <a:off x="5178475" y="2766790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al 86"/>
            <p:cNvSpPr/>
            <p:nvPr/>
          </p:nvSpPr>
          <p:spPr>
            <a:xfrm>
              <a:off x="5309920" y="2766789"/>
              <a:ext cx="124691" cy="1246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90" name="Rechte verbindingslijn met pijl 89"/>
          <p:cNvCxnSpPr>
            <a:stCxn id="9" idx="1"/>
          </p:cNvCxnSpPr>
          <p:nvPr/>
        </p:nvCxnSpPr>
        <p:spPr>
          <a:xfrm flipH="1">
            <a:off x="4915585" y="1641241"/>
            <a:ext cx="1328568" cy="88108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/>
          <p:cNvCxnSpPr>
            <a:stCxn id="44" idx="1"/>
          </p:cNvCxnSpPr>
          <p:nvPr/>
        </p:nvCxnSpPr>
        <p:spPr>
          <a:xfrm flipH="1">
            <a:off x="5671473" y="2196745"/>
            <a:ext cx="572680" cy="34345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/>
          <p:cNvCxnSpPr>
            <a:stCxn id="43" idx="1"/>
          </p:cNvCxnSpPr>
          <p:nvPr/>
        </p:nvCxnSpPr>
        <p:spPr>
          <a:xfrm flipH="1">
            <a:off x="5887457" y="2752249"/>
            <a:ext cx="349942" cy="33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met pijl 97"/>
          <p:cNvCxnSpPr>
            <a:stCxn id="42" idx="1"/>
          </p:cNvCxnSpPr>
          <p:nvPr/>
        </p:nvCxnSpPr>
        <p:spPr>
          <a:xfrm flipH="1" flipV="1">
            <a:off x="5887457" y="3196145"/>
            <a:ext cx="356696" cy="11160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kstvak 103"/>
          <p:cNvSpPr txBox="1"/>
          <p:nvPr/>
        </p:nvSpPr>
        <p:spPr>
          <a:xfrm>
            <a:off x="6237399" y="3647813"/>
            <a:ext cx="3770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latin typeface="Segoe UI"/>
                <a:cs typeface="ＭＳ Ｐゴシック" charset="-128"/>
              </a:rPr>
              <a:t>Transmission source</a:t>
            </a:r>
            <a:endParaRPr lang="nl-NL" sz="2200" dirty="0">
              <a:latin typeface="Segoe UI"/>
              <a:cs typeface="ＭＳ Ｐゴシック" charset="-128"/>
            </a:endParaRPr>
          </a:p>
        </p:txBody>
      </p:sp>
      <p:cxnSp>
        <p:nvCxnSpPr>
          <p:cNvPr id="105" name="Rechte verbindingslijn met pijl 104"/>
          <p:cNvCxnSpPr>
            <a:stCxn id="104" idx="1"/>
            <a:endCxn id="63" idx="5"/>
          </p:cNvCxnSpPr>
          <p:nvPr/>
        </p:nvCxnSpPr>
        <p:spPr>
          <a:xfrm flipH="1" flipV="1">
            <a:off x="5284905" y="3069249"/>
            <a:ext cx="952494" cy="79400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met pijl 110"/>
          <p:cNvCxnSpPr/>
          <p:nvPr/>
        </p:nvCxnSpPr>
        <p:spPr>
          <a:xfrm flipV="1">
            <a:off x="2621396" y="2861186"/>
            <a:ext cx="0" cy="23112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kstvak 114"/>
          <p:cNvSpPr txBox="1"/>
          <p:nvPr/>
        </p:nvSpPr>
        <p:spPr>
          <a:xfrm>
            <a:off x="3648232" y="3466254"/>
            <a:ext cx="126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FF0000"/>
                </a:solidFill>
                <a:latin typeface="Segoe UI"/>
                <a:cs typeface="ＭＳ Ｐゴシック" charset="-128"/>
              </a:rPr>
              <a:t>150 mm</a:t>
            </a:r>
            <a:endParaRPr lang="nl-NL" sz="2000" dirty="0">
              <a:solidFill>
                <a:srgbClr val="FF0000"/>
              </a:solidFill>
              <a:latin typeface="Segoe UI"/>
              <a:cs typeface="ＭＳ Ｐゴシック" charset="-128"/>
            </a:endParaRPr>
          </a:p>
        </p:txBody>
      </p:sp>
      <p:cxnSp>
        <p:nvCxnSpPr>
          <p:cNvPr id="118" name="Rechte verbindingslijn met pijl 117"/>
          <p:cNvCxnSpPr/>
          <p:nvPr/>
        </p:nvCxnSpPr>
        <p:spPr>
          <a:xfrm flipV="1">
            <a:off x="2827756" y="3442810"/>
            <a:ext cx="2738294" cy="2344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kstvak 125"/>
          <p:cNvSpPr txBox="1"/>
          <p:nvPr/>
        </p:nvSpPr>
        <p:spPr>
          <a:xfrm>
            <a:off x="1506086" y="2752203"/>
            <a:ext cx="97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FF0000"/>
                </a:solidFill>
                <a:latin typeface="Segoe UI"/>
                <a:cs typeface="ＭＳ Ｐゴシック" charset="-128"/>
              </a:rPr>
              <a:t>15 mm</a:t>
            </a:r>
            <a:endParaRPr lang="nl-NL" sz="2000" dirty="0">
              <a:solidFill>
                <a:srgbClr val="FF0000"/>
              </a:solidFill>
              <a:latin typeface="Segoe UI"/>
              <a:cs typeface="ＭＳ Ｐゴシック" charset="-128"/>
            </a:endParaRPr>
          </a:p>
        </p:txBody>
      </p:sp>
      <p:sp>
        <p:nvSpPr>
          <p:cNvPr id="127" name="Tekstvak 126"/>
          <p:cNvSpPr txBox="1"/>
          <p:nvPr/>
        </p:nvSpPr>
        <p:spPr>
          <a:xfrm>
            <a:off x="37968" y="3355536"/>
            <a:ext cx="29782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err="1" smtClean="0">
                <a:latin typeface="Segoe UI"/>
                <a:cs typeface="ＭＳ Ｐゴシック" charset="-128"/>
              </a:rPr>
              <a:t>Hose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dimensions</a:t>
            </a:r>
            <a:r>
              <a:rPr lang="nl-NL" sz="2200" dirty="0" smtClean="0">
                <a:latin typeface="Segoe UI"/>
                <a:cs typeface="ＭＳ Ｐゴシック" charset="-128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>
                <a:latin typeface="Segoe UI"/>
                <a:cs typeface="ＭＳ Ｐゴシック" charset="-128"/>
              </a:rPr>
              <a:t>Inner Ø 6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>
                <a:latin typeface="Segoe UI"/>
                <a:cs typeface="ＭＳ Ｐゴシック" charset="-128"/>
              </a:rPr>
              <a:t>Outer Ø 8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>
                <a:latin typeface="Segoe UI"/>
                <a:cs typeface="ＭＳ Ｐゴシック" charset="-128"/>
              </a:rPr>
              <a:t>Total liquid volume</a:t>
            </a:r>
            <a:br>
              <a:rPr lang="nl-NL" sz="2200" dirty="0" smtClean="0">
                <a:latin typeface="Segoe UI"/>
                <a:cs typeface="ＭＳ Ｐゴシック" charset="-128"/>
              </a:rPr>
            </a:br>
            <a:r>
              <a:rPr lang="nl-NL" sz="2200" dirty="0" smtClean="0">
                <a:latin typeface="Segoe UI"/>
                <a:cs typeface="ＭＳ Ｐゴシック" charset="-128"/>
              </a:rPr>
              <a:t>in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annulus</a:t>
            </a:r>
            <a:r>
              <a:rPr lang="nl-NL" sz="2200" dirty="0" smtClean="0">
                <a:latin typeface="Segoe UI"/>
                <a:cs typeface="ＭＳ Ｐゴシック" charset="-128"/>
              </a:rPr>
              <a:t>: 2.6 dm</a:t>
            </a:r>
            <a:r>
              <a:rPr lang="nl-NL" sz="2200" baseline="30000" dirty="0" smtClean="0">
                <a:latin typeface="Segoe UI"/>
                <a:cs typeface="ＭＳ Ｐゴシック" charset="-128"/>
              </a:rPr>
              <a:t>3</a:t>
            </a:r>
            <a:endParaRPr lang="nl-NL" sz="2200" baseline="30000" dirty="0">
              <a:latin typeface="Segoe UI"/>
              <a:cs typeface="ＭＳ Ｐゴシック" charset="-128"/>
            </a:endParaRPr>
          </a:p>
        </p:txBody>
      </p:sp>
      <p:grpSp>
        <p:nvGrpSpPr>
          <p:cNvPr id="131" name="Groep 130"/>
          <p:cNvGrpSpPr/>
          <p:nvPr/>
        </p:nvGrpSpPr>
        <p:grpSpPr>
          <a:xfrm>
            <a:off x="3663480" y="4371199"/>
            <a:ext cx="4690166" cy="769441"/>
            <a:chOff x="3663480" y="4371199"/>
            <a:chExt cx="4690166" cy="769441"/>
          </a:xfrm>
        </p:grpSpPr>
        <p:sp>
          <p:nvSpPr>
            <p:cNvPr id="129" name="Tekstvak 128"/>
            <p:cNvSpPr txBox="1"/>
            <p:nvPr/>
          </p:nvSpPr>
          <p:spPr>
            <a:xfrm>
              <a:off x="3995469" y="4371199"/>
              <a:ext cx="43581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dirty="0" err="1" smtClean="0">
                  <a:latin typeface="Segoe UI"/>
                  <a:cs typeface="ＭＳ Ｐゴシック" charset="-128"/>
                </a:rPr>
                <a:t>Bore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diameter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maintained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! But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very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close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to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body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coil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rungs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…</a:t>
              </a:r>
              <a:endParaRPr lang="nl-NL" sz="2200" dirty="0">
                <a:latin typeface="Segoe UI"/>
                <a:cs typeface="ＭＳ Ｐゴシック" charset="-128"/>
              </a:endParaRPr>
            </a:p>
          </p:txBody>
        </p:sp>
        <p:cxnSp>
          <p:nvCxnSpPr>
            <p:cNvPr id="130" name="Rechte verbindingslijn met pijl 129"/>
            <p:cNvCxnSpPr/>
            <p:nvPr/>
          </p:nvCxnSpPr>
          <p:spPr>
            <a:xfrm>
              <a:off x="3663480" y="4755919"/>
              <a:ext cx="360217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65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26" y="146614"/>
            <a:ext cx="9108774" cy="548321"/>
          </a:xfrm>
        </p:spPr>
        <p:txBody>
          <a:bodyPr/>
          <a:lstStyle/>
          <a:p>
            <a:r>
              <a:rPr lang="nl-NL" dirty="0" err="1"/>
              <a:t>Creating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demonstrator</a:t>
            </a:r>
            <a:endParaRPr lang="nl-NL" dirty="0"/>
          </a:p>
        </p:txBody>
      </p:sp>
      <p:sp>
        <p:nvSpPr>
          <p:cNvPr id="6" name="AutoShape 6" descr="Afbeeldingsresultaat voor pet/mr 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Afbeeldingsresultaat voor pet/mr g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3"/>
          </p:nvPr>
        </p:nvSpPr>
        <p:spPr>
          <a:xfrm>
            <a:off x="725818" y="764973"/>
            <a:ext cx="7863999" cy="1077682"/>
          </a:xfrm>
        </p:spPr>
        <p:txBody>
          <a:bodyPr/>
          <a:lstStyle/>
          <a:p>
            <a:r>
              <a:rPr lang="nl-NL" dirty="0" smtClean="0"/>
              <a:t>We </a:t>
            </a:r>
            <a:r>
              <a:rPr lang="nl-NL" dirty="0" err="1" smtClean="0"/>
              <a:t>adapted</a:t>
            </a:r>
            <a:r>
              <a:rPr lang="nl-NL" dirty="0" smtClean="0"/>
              <a:t> a separate body </a:t>
            </a:r>
            <a:r>
              <a:rPr lang="nl-NL" dirty="0" err="1" smtClean="0"/>
              <a:t>coil</a:t>
            </a:r>
            <a:r>
              <a:rPr lang="nl-NL" dirty="0" smtClean="0"/>
              <a:t> </a:t>
            </a:r>
            <a:r>
              <a:rPr lang="nl-NL" dirty="0" err="1" smtClean="0"/>
              <a:t>dedicated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project</a:t>
            </a:r>
          </a:p>
          <a:p>
            <a:r>
              <a:rPr lang="nl-NL" dirty="0" err="1" smtClean="0"/>
              <a:t>Annulus</a:t>
            </a:r>
            <a:r>
              <a:rPr lang="nl-NL" dirty="0" smtClean="0"/>
              <a:t> </a:t>
            </a:r>
            <a:r>
              <a:rPr lang="nl-NL" dirty="0" err="1" smtClean="0"/>
              <a:t>created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adding</a:t>
            </a:r>
            <a:r>
              <a:rPr lang="nl-NL" dirty="0" smtClean="0"/>
              <a:t> </a:t>
            </a:r>
            <a:r>
              <a:rPr lang="nl-NL" dirty="0" err="1" smtClean="0"/>
              <a:t>hose</a:t>
            </a:r>
            <a:r>
              <a:rPr lang="nl-NL" dirty="0" smtClean="0"/>
              <a:t> at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proposed</a:t>
            </a:r>
            <a:r>
              <a:rPr lang="nl-NL" dirty="0" smtClean="0"/>
              <a:t> </a:t>
            </a:r>
            <a:r>
              <a:rPr lang="nl-NL" dirty="0" err="1" smtClean="0"/>
              <a:t>location</a:t>
            </a:r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620982"/>
            <a:ext cx="4414115" cy="331058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793672" y="3415049"/>
            <a:ext cx="37130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 smtClean="0">
                <a:latin typeface="Segoe UI"/>
                <a:cs typeface="ＭＳ Ｐゴシック" charset="-128"/>
              </a:rPr>
              <a:t>Implemented</a:t>
            </a:r>
            <a:r>
              <a:rPr lang="nl-NL" sz="2200" dirty="0" smtClean="0">
                <a:latin typeface="Segoe UI"/>
                <a:cs typeface="ＭＳ Ｐゴシック" charset="-128"/>
              </a:rPr>
              <a:t> system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with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peristaltic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>
                <a:latin typeface="Segoe UI"/>
                <a:cs typeface="ＭＳ Ｐゴシック" charset="-128"/>
              </a:rPr>
              <a:t>pump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to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fill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hose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with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demineralized</a:t>
            </a:r>
            <a:r>
              <a:rPr lang="nl-NL" sz="2200" dirty="0" smtClean="0">
                <a:latin typeface="Segoe UI"/>
                <a:cs typeface="ＭＳ Ｐゴシック" charset="-128"/>
              </a:rPr>
              <a:t> water (FDG in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the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future</a:t>
            </a:r>
            <a:r>
              <a:rPr lang="nl-NL" sz="2200" dirty="0" smtClean="0">
                <a:latin typeface="Segoe UI"/>
                <a:cs typeface="ＭＳ Ｐゴシック" charset="-128"/>
              </a:rPr>
              <a:t>)</a:t>
            </a:r>
            <a:endParaRPr lang="nl-NL" sz="2200" dirty="0">
              <a:latin typeface="Segoe UI"/>
              <a:cs typeface="ＭＳ Ｐゴシック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 smtClean="0">
                <a:latin typeface="Segoe UI"/>
                <a:cs typeface="ＭＳ Ｐゴシック" charset="-128"/>
              </a:rPr>
              <a:t>Filling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>
                <a:latin typeface="Segoe UI"/>
                <a:cs typeface="ＭＳ Ｐゴシック" charset="-128"/>
              </a:rPr>
              <a:t>took</a:t>
            </a:r>
            <a:r>
              <a:rPr lang="nl-NL" sz="2200" dirty="0">
                <a:latin typeface="Segoe UI"/>
                <a:cs typeface="ＭＳ Ｐゴシック" charset="-128"/>
              </a:rPr>
              <a:t> 7:30 minutes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328" y="1620982"/>
            <a:ext cx="2207765" cy="16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25" y="146614"/>
            <a:ext cx="8621595" cy="548321"/>
          </a:xfrm>
        </p:spPr>
        <p:txBody>
          <a:bodyPr/>
          <a:lstStyle/>
          <a:p>
            <a:r>
              <a:rPr lang="nl-NL" dirty="0" err="1" smtClean="0"/>
              <a:t>Methods</a:t>
            </a:r>
            <a:r>
              <a:rPr lang="nl-NL" dirty="0" smtClean="0"/>
              <a:t> - </a:t>
            </a:r>
            <a:r>
              <a:rPr lang="nl-NL" dirty="0" err="1" smtClean="0"/>
              <a:t>investigating</a:t>
            </a:r>
            <a:r>
              <a:rPr lang="nl-NL" dirty="0" smtClean="0"/>
              <a:t> </a:t>
            </a:r>
            <a:r>
              <a:rPr lang="nl-NL" dirty="0" err="1" smtClean="0"/>
              <a:t>potential</a:t>
            </a:r>
            <a:r>
              <a:rPr lang="nl-NL" dirty="0" smtClean="0"/>
              <a:t> </a:t>
            </a:r>
            <a:r>
              <a:rPr lang="nl-NL" dirty="0" err="1" smtClean="0"/>
              <a:t>fold</a:t>
            </a:r>
            <a:r>
              <a:rPr lang="nl-NL" dirty="0" smtClean="0"/>
              <a:t>-in </a:t>
            </a:r>
            <a:r>
              <a:rPr lang="nl-NL" dirty="0" err="1" smtClean="0"/>
              <a:t>artifacts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AutoShape 6" descr="Afbeeldingsresultaat voor pet/mr 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Afbeeldingsresultaat voor pet/mr g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-62982" y="721722"/>
            <a:ext cx="9247024" cy="2220379"/>
            <a:chOff x="-1664327" y="1379809"/>
            <a:chExt cx="11750907" cy="2821607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0326" y="1397803"/>
              <a:ext cx="3722102" cy="2789268"/>
            </a:xfrm>
            <a:prstGeom prst="rect">
              <a:avLst/>
            </a:prstGeom>
          </p:spPr>
        </p:pic>
        <p:sp>
          <p:nvSpPr>
            <p:cNvPr id="14" name="Tekstvak 13"/>
            <p:cNvSpPr txBox="1"/>
            <p:nvPr/>
          </p:nvSpPr>
          <p:spPr>
            <a:xfrm>
              <a:off x="-1562650" y="1379809"/>
              <a:ext cx="2020662" cy="9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dirty="0" err="1">
                  <a:latin typeface="Segoe UI"/>
                  <a:cs typeface="ＭＳ Ｐゴシック" charset="-128"/>
                </a:rPr>
                <a:t>Syringe</a:t>
              </a:r>
              <a:r>
                <a:rPr lang="nl-NL" sz="2200" dirty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(tap water)</a:t>
              </a:r>
              <a:endParaRPr lang="nl-NL" sz="2200" dirty="0">
                <a:latin typeface="Segoe UI"/>
                <a:cs typeface="ＭＳ Ｐゴシック" charset="-128"/>
              </a:endParaRPr>
            </a:p>
          </p:txBody>
        </p:sp>
        <p:cxnSp>
          <p:nvCxnSpPr>
            <p:cNvPr id="11" name="Rechte verbindingslijn met pijl 10"/>
            <p:cNvCxnSpPr/>
            <p:nvPr/>
          </p:nvCxnSpPr>
          <p:spPr>
            <a:xfrm flipV="1">
              <a:off x="6436868" y="1655618"/>
              <a:ext cx="0" cy="47105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/>
            <p:cNvCxnSpPr/>
            <p:nvPr/>
          </p:nvCxnSpPr>
          <p:spPr>
            <a:xfrm flipH="1" flipV="1">
              <a:off x="6542506" y="1885148"/>
              <a:ext cx="1547723" cy="33811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8002428" y="1933581"/>
              <a:ext cx="2084152" cy="1838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200" dirty="0" err="1">
                  <a:latin typeface="Segoe UI"/>
                  <a:cs typeface="ＭＳ Ｐゴシック" charset="-128"/>
                </a:rPr>
                <a:t>Distance</a:t>
              </a:r>
              <a:r>
                <a:rPr lang="nl-NL" sz="2200" dirty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>
                  <a:latin typeface="Segoe UI"/>
                  <a:cs typeface="ＭＳ Ｐゴシック" charset="-128"/>
                </a:rPr>
                <a:t>to</a:t>
              </a:r>
              <a:r>
                <a:rPr lang="nl-NL" sz="2200" dirty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body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coil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carrier was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varied</a:t>
              </a:r>
              <a:endParaRPr lang="nl-NL" sz="2200" dirty="0">
                <a:latin typeface="Segoe UI"/>
                <a:cs typeface="ＭＳ Ｐゴシック" charset="-128"/>
              </a:endParaRPr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030" y="1397802"/>
              <a:ext cx="3716978" cy="2795827"/>
            </a:xfrm>
            <a:prstGeom prst="rect">
              <a:avLst/>
            </a:prstGeom>
          </p:spPr>
        </p:pic>
        <p:cxnSp>
          <p:nvCxnSpPr>
            <p:cNvPr id="17" name="Rechte verbindingslijn met pijl 16"/>
            <p:cNvCxnSpPr/>
            <p:nvPr/>
          </p:nvCxnSpPr>
          <p:spPr>
            <a:xfrm>
              <a:off x="86713" y="3081485"/>
              <a:ext cx="2407575" cy="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-1664327" y="2793400"/>
              <a:ext cx="1928179" cy="1408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200" dirty="0" err="1" smtClean="0">
                  <a:latin typeface="Segoe UI"/>
                  <a:cs typeface="ＭＳ Ｐゴシック" charset="-128"/>
                </a:rPr>
                <a:t>Phantom</a:t>
              </a:r>
              <a:endParaRPr lang="nl-NL" sz="2200" dirty="0">
                <a:latin typeface="Segoe UI"/>
                <a:cs typeface="ＭＳ Ｐゴシック" charset="-128"/>
              </a:endParaRPr>
            </a:p>
            <a:p>
              <a:pPr algn="ctr"/>
              <a:r>
                <a:rPr lang="nl-NL" sz="2200" dirty="0" smtClean="0">
                  <a:latin typeface="Segoe UI"/>
                  <a:cs typeface="ＭＳ Ｐゴシック" charset="-128"/>
                </a:rPr>
                <a:t>(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copper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sulphate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)</a:t>
              </a:r>
              <a:endParaRPr lang="nl-NL" sz="2200" dirty="0">
                <a:latin typeface="Segoe UI"/>
                <a:cs typeface="ＭＳ Ｐゴシック" charset="-128"/>
              </a:endParaRPr>
            </a:p>
          </p:txBody>
        </p:sp>
        <p:cxnSp>
          <p:nvCxnSpPr>
            <p:cNvPr id="18" name="Rechte verbindingslijn met pijl 17"/>
            <p:cNvCxnSpPr/>
            <p:nvPr/>
          </p:nvCxnSpPr>
          <p:spPr>
            <a:xfrm>
              <a:off x="-131504" y="1715663"/>
              <a:ext cx="2665077" cy="59111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kstvak 19"/>
          <p:cNvSpPr txBox="1"/>
          <p:nvPr/>
        </p:nvSpPr>
        <p:spPr>
          <a:xfrm>
            <a:off x="2137552" y="3019842"/>
            <a:ext cx="455477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smtClean="0">
                <a:latin typeface="Segoe UI"/>
                <a:cs typeface="ＭＳ Ｐゴシック" charset="-128"/>
              </a:rPr>
              <a:t>3-D MRI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sequence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performed</a:t>
            </a:r>
            <a:r>
              <a:rPr lang="nl-NL" sz="2200" dirty="0" smtClean="0">
                <a:latin typeface="Segoe UI"/>
                <a:cs typeface="ＭＳ Ｐゴシック" charset="-128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/>
                <a:cs typeface="ＭＳ Ｐゴシック" charset="-128"/>
              </a:rPr>
              <a:t>TE=1.44 </a:t>
            </a:r>
            <a:r>
              <a:rPr lang="en-US" sz="2200" dirty="0" err="1" smtClean="0">
                <a:latin typeface="Segoe UI"/>
                <a:cs typeface="ＭＳ Ｐゴシック" charset="-128"/>
              </a:rPr>
              <a:t>ms</a:t>
            </a:r>
            <a:endParaRPr lang="en-US" sz="2200" dirty="0" smtClean="0">
              <a:latin typeface="Segoe UI"/>
              <a:cs typeface="ＭＳ Ｐゴシック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/>
                <a:cs typeface="ＭＳ Ｐゴシック" charset="-128"/>
              </a:rPr>
              <a:t>TR=20 </a:t>
            </a:r>
            <a:r>
              <a:rPr lang="en-US" sz="2200" dirty="0" err="1" smtClean="0">
                <a:latin typeface="Segoe UI"/>
                <a:cs typeface="ＭＳ Ｐゴシック" charset="-128"/>
              </a:rPr>
              <a:t>ms</a:t>
            </a:r>
            <a:endParaRPr lang="en-US" sz="2200" dirty="0" smtClean="0">
              <a:latin typeface="Segoe UI"/>
              <a:cs typeface="ＭＳ Ｐゴシック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/>
                <a:cs typeface="ＭＳ Ｐゴシック" charset="-128"/>
              </a:rPr>
              <a:t>FOV </a:t>
            </a:r>
            <a:r>
              <a:rPr lang="en-US" sz="2200" dirty="0">
                <a:latin typeface="Segoe UI"/>
                <a:cs typeface="ＭＳ Ｐゴシック" charset="-128"/>
              </a:rPr>
              <a:t>120x120x70 </a:t>
            </a:r>
            <a:r>
              <a:rPr lang="en-US" sz="2200" dirty="0" smtClean="0">
                <a:latin typeface="Segoe UI"/>
                <a:cs typeface="ＭＳ Ｐゴシック" charset="-128"/>
              </a:rPr>
              <a:t>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/>
                <a:cs typeface="ＭＳ Ｐゴシック" charset="-128"/>
              </a:rPr>
              <a:t>Fold-in </a:t>
            </a:r>
            <a:r>
              <a:rPr lang="en-US" sz="2200" dirty="0">
                <a:latin typeface="Segoe UI"/>
                <a:cs typeface="ＭＳ Ｐゴシック" charset="-128"/>
              </a:rPr>
              <a:t>suppression switched </a:t>
            </a:r>
            <a:r>
              <a:rPr lang="en-US" sz="2200" dirty="0" smtClean="0">
                <a:latin typeface="Segoe UI"/>
                <a:cs typeface="ＭＳ Ｐゴシック" charset="-128"/>
              </a:rPr>
              <a:t>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/>
                <a:cs typeface="ＭＳ Ｐゴシック" charset="-128"/>
              </a:rPr>
              <a:t>N</a:t>
            </a:r>
            <a:r>
              <a:rPr lang="en-US" sz="2200" dirty="0" smtClean="0">
                <a:latin typeface="Segoe UI"/>
                <a:cs typeface="ＭＳ Ｐゴシック" charset="-128"/>
              </a:rPr>
              <a:t>on-selective </a:t>
            </a:r>
            <a:r>
              <a:rPr lang="en-US" sz="2200" dirty="0">
                <a:latin typeface="Segoe UI"/>
                <a:cs typeface="ＭＳ Ｐゴシック" charset="-128"/>
              </a:rPr>
              <a:t>RF pulse</a:t>
            </a:r>
            <a:endParaRPr lang="nl-NL" sz="2200" dirty="0">
              <a:latin typeface="Segoe UI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237" y="653373"/>
            <a:ext cx="3045107" cy="41113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26" y="146614"/>
            <a:ext cx="7543260" cy="548321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syringe</a:t>
            </a:r>
            <a:r>
              <a:rPr lang="nl-NL" dirty="0" smtClean="0"/>
              <a:t> at </a:t>
            </a:r>
            <a:r>
              <a:rPr lang="nl-NL" dirty="0" err="1" smtClean="0"/>
              <a:t>varying</a:t>
            </a:r>
            <a:r>
              <a:rPr lang="nl-NL" dirty="0" smtClean="0"/>
              <a:t> </a:t>
            </a:r>
            <a:r>
              <a:rPr lang="nl-NL" dirty="0" err="1" smtClean="0"/>
              <a:t>distances</a:t>
            </a:r>
            <a:endParaRPr lang="nl-NL" dirty="0"/>
          </a:p>
        </p:txBody>
      </p:sp>
      <p:sp>
        <p:nvSpPr>
          <p:cNvPr id="6" name="AutoShape 6" descr="Afbeeldingsresultaat voor pet/mr 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Afbeeldingsresultaat voor pet/mr g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95005" y="781059"/>
            <a:ext cx="2537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latin typeface="Segoe UI"/>
                <a:cs typeface="ＭＳ Ｐゴシック" charset="-128"/>
              </a:rPr>
              <a:t>8 cm </a:t>
            </a:r>
            <a:r>
              <a:rPr lang="nl-NL" sz="2200" dirty="0" err="1">
                <a:latin typeface="Segoe UI"/>
                <a:cs typeface="ＭＳ Ｐゴシック" charset="-128"/>
              </a:rPr>
              <a:t>from</a:t>
            </a:r>
            <a:r>
              <a:rPr lang="nl-NL" sz="2200" dirty="0">
                <a:latin typeface="Segoe UI"/>
                <a:cs typeface="ＭＳ Ｐゴシック" charset="-128"/>
              </a:rPr>
              <a:t> top BCC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95005" y="1611932"/>
            <a:ext cx="2537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latin typeface="Segoe UI"/>
                <a:cs typeface="ＭＳ Ｐゴシック" charset="-128"/>
              </a:rPr>
              <a:t>6 cm </a:t>
            </a:r>
            <a:r>
              <a:rPr lang="nl-NL" sz="2200" dirty="0" err="1">
                <a:latin typeface="Segoe UI"/>
                <a:cs typeface="ＭＳ Ｐゴシック" charset="-128"/>
              </a:rPr>
              <a:t>from</a:t>
            </a:r>
            <a:r>
              <a:rPr lang="nl-NL" sz="2200" dirty="0">
                <a:latin typeface="Segoe UI"/>
                <a:cs typeface="ＭＳ Ｐゴシック" charset="-128"/>
              </a:rPr>
              <a:t> top BCC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95005" y="2442805"/>
            <a:ext cx="2537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latin typeface="Segoe UI"/>
                <a:cs typeface="ＭＳ Ｐゴシック" charset="-128"/>
              </a:rPr>
              <a:t>4 cm </a:t>
            </a:r>
            <a:r>
              <a:rPr lang="nl-NL" sz="2200" dirty="0" err="1">
                <a:latin typeface="Segoe UI"/>
                <a:cs typeface="ＭＳ Ｐゴシック" charset="-128"/>
              </a:rPr>
              <a:t>from</a:t>
            </a:r>
            <a:r>
              <a:rPr lang="nl-NL" sz="2200" dirty="0">
                <a:latin typeface="Segoe UI"/>
                <a:cs typeface="ＭＳ Ｐゴシック" charset="-128"/>
              </a:rPr>
              <a:t> top BCC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95007" y="3273678"/>
            <a:ext cx="2537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latin typeface="Segoe UI"/>
                <a:cs typeface="ＭＳ Ｐゴシック" charset="-128"/>
              </a:rPr>
              <a:t>2 cm </a:t>
            </a:r>
            <a:r>
              <a:rPr lang="nl-NL" sz="2200" dirty="0" err="1">
                <a:latin typeface="Segoe UI"/>
                <a:cs typeface="ＭＳ Ｐゴシック" charset="-128"/>
              </a:rPr>
              <a:t>from</a:t>
            </a:r>
            <a:r>
              <a:rPr lang="nl-NL" sz="2200" dirty="0">
                <a:latin typeface="Segoe UI"/>
                <a:cs typeface="ＭＳ Ｐゴシック" charset="-128"/>
              </a:rPr>
              <a:t> top BCC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5007" y="4104553"/>
            <a:ext cx="2537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latin typeface="Segoe UI"/>
                <a:cs typeface="ＭＳ Ｐゴシック" charset="-128"/>
              </a:rPr>
              <a:t>0 cm </a:t>
            </a:r>
            <a:r>
              <a:rPr lang="nl-NL" sz="2200" dirty="0" err="1">
                <a:latin typeface="Segoe UI"/>
                <a:cs typeface="ＭＳ Ｐゴシック" charset="-128"/>
              </a:rPr>
              <a:t>from</a:t>
            </a:r>
            <a:r>
              <a:rPr lang="nl-NL" sz="2200" dirty="0">
                <a:latin typeface="Segoe UI"/>
                <a:cs typeface="ＭＳ Ｐゴシック" charset="-128"/>
              </a:rPr>
              <a:t> top BCC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06747" y="653373"/>
            <a:ext cx="30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err="1">
                <a:latin typeface="Segoe UI"/>
                <a:cs typeface="ＭＳ Ｐゴシック" charset="-128"/>
              </a:rPr>
              <a:t>Fold</a:t>
            </a:r>
            <a:r>
              <a:rPr lang="nl-NL" sz="2200" dirty="0">
                <a:latin typeface="Segoe UI"/>
                <a:cs typeface="ＭＳ Ｐゴシック" charset="-128"/>
              </a:rPr>
              <a:t>-in </a:t>
            </a:r>
            <a:r>
              <a:rPr lang="nl-NL" sz="2200" dirty="0" err="1">
                <a:latin typeface="Segoe UI"/>
                <a:cs typeface="ＭＳ Ｐゴシック" charset="-128"/>
              </a:rPr>
              <a:t>artifact</a:t>
            </a:r>
            <a:r>
              <a:rPr lang="nl-NL" sz="2200" dirty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disappears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when</a:t>
            </a:r>
            <a:r>
              <a:rPr lang="nl-NL" sz="2200" dirty="0" smtClean="0">
                <a:latin typeface="Segoe UI"/>
                <a:cs typeface="ＭＳ Ｐゴシック" charset="-128"/>
              </a:rPr>
              <a:t>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syringe</a:t>
            </a:r>
            <a:r>
              <a:rPr lang="nl-NL" sz="2200" dirty="0" smtClean="0">
                <a:latin typeface="Segoe UI"/>
                <a:cs typeface="ＭＳ Ｐゴシック" charset="-128"/>
              </a:rPr>
              <a:t> is close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to</a:t>
            </a:r>
            <a:r>
              <a:rPr lang="nl-NL" sz="2200" dirty="0" smtClean="0">
                <a:latin typeface="Segoe UI"/>
                <a:cs typeface="ＭＳ Ｐゴシック" charset="-128"/>
              </a:rPr>
              <a:t> body </a:t>
            </a:r>
            <a:r>
              <a:rPr lang="nl-NL" sz="2200" dirty="0" err="1" smtClean="0">
                <a:latin typeface="Segoe UI"/>
                <a:cs typeface="ＭＳ Ｐゴシック" charset="-128"/>
              </a:rPr>
              <a:t>coil</a:t>
            </a:r>
            <a:r>
              <a:rPr lang="nl-NL" sz="2200" dirty="0" smtClean="0">
                <a:latin typeface="Segoe UI"/>
                <a:cs typeface="ＭＳ Ｐゴシック" charset="-128"/>
              </a:rPr>
              <a:t> carrier (BCC)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 smtClean="0">
                <a:latin typeface="Segoe UI"/>
              </a:rPr>
              <a:t>Increased</a:t>
            </a:r>
            <a:r>
              <a:rPr lang="nl-NL" sz="1800" dirty="0" smtClean="0">
                <a:latin typeface="Segoe UI"/>
              </a:rPr>
              <a:t> </a:t>
            </a:r>
            <a:r>
              <a:rPr lang="nl-NL" sz="1800" dirty="0">
                <a:latin typeface="Segoe UI"/>
              </a:rPr>
              <a:t>B0 </a:t>
            </a:r>
            <a:r>
              <a:rPr lang="nl-NL" sz="1800" dirty="0" err="1" smtClean="0">
                <a:latin typeface="Segoe UI"/>
              </a:rPr>
              <a:t>inhomogeneity</a:t>
            </a:r>
            <a:endParaRPr lang="nl-NL" sz="1800" dirty="0">
              <a:latin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Segoe UI"/>
              </a:rPr>
              <a:t>Offset of </a:t>
            </a:r>
            <a:r>
              <a:rPr lang="nl-NL" sz="1800" dirty="0" err="1">
                <a:latin typeface="Segoe UI"/>
              </a:rPr>
              <a:t>Larmor</a:t>
            </a:r>
            <a:r>
              <a:rPr lang="nl-NL" sz="1800" dirty="0">
                <a:latin typeface="Segoe UI"/>
              </a:rPr>
              <a:t> </a:t>
            </a:r>
            <a:r>
              <a:rPr lang="nl-NL" sz="1800" dirty="0" err="1">
                <a:latin typeface="Segoe UI"/>
              </a:rPr>
              <a:t>frequency</a:t>
            </a:r>
            <a:r>
              <a:rPr lang="nl-NL" sz="1800" dirty="0">
                <a:latin typeface="Segoe UI"/>
              </a:rPr>
              <a:t> </a:t>
            </a:r>
            <a:r>
              <a:rPr lang="nl-NL" sz="1800" dirty="0" err="1">
                <a:latin typeface="Segoe UI"/>
              </a:rPr>
              <a:t>beyond</a:t>
            </a:r>
            <a:r>
              <a:rPr lang="nl-NL" sz="1800" dirty="0">
                <a:latin typeface="Segoe UI"/>
              </a:rPr>
              <a:t> RF </a:t>
            </a:r>
            <a:r>
              <a:rPr lang="nl-NL" sz="1800" dirty="0" err="1">
                <a:latin typeface="Segoe UI"/>
              </a:rPr>
              <a:t>pulse</a:t>
            </a:r>
            <a:r>
              <a:rPr lang="nl-NL" sz="1800" dirty="0">
                <a:latin typeface="Segoe UI"/>
              </a:rPr>
              <a:t> </a:t>
            </a:r>
            <a:r>
              <a:rPr lang="nl-NL" sz="1800" dirty="0" err="1">
                <a:latin typeface="Segoe UI"/>
              </a:rPr>
              <a:t>bandwidth</a:t>
            </a:r>
            <a:endParaRPr lang="nl-NL" sz="1800" dirty="0">
              <a:latin typeface="Segoe UI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588547" y="4694305"/>
            <a:ext cx="14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Distance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isocentre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[mm]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3761509" y="4694305"/>
            <a:ext cx="95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Profile </a:t>
            </a:r>
            <a:r>
              <a:rPr lang="nl-NL" sz="1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</a:t>
            </a:r>
            <a:endParaRPr lang="nl-NL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5951391" y="4035504"/>
            <a:ext cx="2640664" cy="1107996"/>
            <a:chOff x="5945330" y="3489121"/>
            <a:chExt cx="2640664" cy="1107996"/>
          </a:xfrm>
        </p:grpSpPr>
        <p:sp>
          <p:nvSpPr>
            <p:cNvPr id="15" name="Tekstvak 14"/>
            <p:cNvSpPr txBox="1"/>
            <p:nvPr/>
          </p:nvSpPr>
          <p:spPr>
            <a:xfrm>
              <a:off x="6301148" y="3489121"/>
              <a:ext cx="22848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200" dirty="0" err="1" smtClean="0">
                  <a:latin typeface="Segoe UI"/>
                  <a:cs typeface="ＭＳ Ｐゴシック" charset="-128"/>
                </a:rPr>
                <a:t>Good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place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to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integrate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the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annulus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!</a:t>
              </a:r>
              <a:endParaRPr lang="nl-NL" sz="2200" dirty="0">
                <a:latin typeface="Segoe UI"/>
                <a:cs typeface="ＭＳ Ｐゴシック" charset="-128"/>
              </a:endParaRPr>
            </a:p>
          </p:txBody>
        </p:sp>
        <p:cxnSp>
          <p:nvCxnSpPr>
            <p:cNvPr id="17" name="Rechte verbindingslijn met pijl 16"/>
            <p:cNvCxnSpPr/>
            <p:nvPr/>
          </p:nvCxnSpPr>
          <p:spPr>
            <a:xfrm>
              <a:off x="5945330" y="3704565"/>
              <a:ext cx="360217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40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263" y="1006497"/>
            <a:ext cx="7543260" cy="29553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Both with an empty hose (air), and after filling it with demineralized water, we performed</a:t>
            </a:r>
          </a:p>
          <a:p>
            <a:r>
              <a:rPr lang="en-US" dirty="0" smtClean="0"/>
              <a:t>The same 3-D short TE sequence as described before</a:t>
            </a:r>
          </a:p>
          <a:p>
            <a:r>
              <a:rPr lang="en-US" dirty="0" smtClean="0"/>
              <a:t>Standard </a:t>
            </a:r>
            <a:r>
              <a:rPr lang="en-US" dirty="0"/>
              <a:t>B0 map sequence</a:t>
            </a:r>
          </a:p>
          <a:p>
            <a:r>
              <a:rPr lang="en-US" dirty="0"/>
              <a:t>Standard B1 map sequence (actual flip angle method)</a:t>
            </a:r>
          </a:p>
          <a:p>
            <a:r>
              <a:rPr lang="en-US" dirty="0"/>
              <a:t>Signal-to-noise measurement:</a:t>
            </a:r>
          </a:p>
          <a:p>
            <a:pPr lvl="1"/>
            <a:r>
              <a:rPr lang="en-US" sz="1800" dirty="0"/>
              <a:t>10 repetitions of standard performance test (SPT)</a:t>
            </a:r>
          </a:p>
          <a:p>
            <a:pPr lvl="1"/>
            <a:r>
              <a:rPr lang="en-US" sz="1800" dirty="0"/>
              <a:t>Average S/N (B) value in (B10:MS,SE,30)</a:t>
            </a:r>
            <a:br>
              <a:rPr lang="en-US" sz="1800" dirty="0"/>
            </a:br>
            <a:r>
              <a:rPr lang="en-US" sz="1800" dirty="0"/>
              <a:t>(transversal quadrature body coil image quality test)</a:t>
            </a:r>
          </a:p>
          <a:p>
            <a:r>
              <a:rPr lang="en-US" dirty="0"/>
              <a:t>All tests performed on standard 1.5T body phantom</a:t>
            </a:r>
          </a:p>
          <a:p>
            <a:endParaRPr lang="nl-NL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5225" y="146614"/>
            <a:ext cx="8395265" cy="548321"/>
          </a:xfrm>
        </p:spPr>
        <p:txBody>
          <a:bodyPr/>
          <a:lstStyle/>
          <a:p>
            <a:r>
              <a:rPr lang="en-US" dirty="0" smtClean="0"/>
              <a:t>Methods - Influence of annulus on MRI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83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26" y="146614"/>
            <a:ext cx="7543260" cy="548321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/ without water in </a:t>
            </a:r>
            <a:r>
              <a:rPr lang="nl-NL" dirty="0" err="1" smtClean="0"/>
              <a:t>annulus</a:t>
            </a:r>
            <a:endParaRPr lang="nl-NL" dirty="0"/>
          </a:p>
        </p:txBody>
      </p:sp>
      <p:sp>
        <p:nvSpPr>
          <p:cNvPr id="6" name="AutoShape 6" descr="Afbeeldingsresultaat voor pet/mr 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Afbeeldingsresultaat voor pet/mr g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232446" y="2454997"/>
            <a:ext cx="1430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Segoe UI"/>
                <a:cs typeface="ＭＳ Ｐゴシック" charset="-128"/>
              </a:rPr>
              <a:t>B0 map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32446" y="1156666"/>
            <a:ext cx="1743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Segoe UI"/>
                <a:cs typeface="ＭＳ Ｐゴシック" charset="-128"/>
              </a:rPr>
              <a:t>Short TE</a:t>
            </a:r>
          </a:p>
          <a:p>
            <a:r>
              <a:rPr lang="nl-NL" sz="2200" dirty="0" err="1">
                <a:latin typeface="Segoe UI"/>
                <a:cs typeface="ＭＳ Ｐゴシック" charset="-128"/>
              </a:rPr>
              <a:t>sequence</a:t>
            </a:r>
            <a:endParaRPr lang="nl-NL" sz="2200" dirty="0">
              <a:latin typeface="Segoe UI"/>
              <a:cs typeface="ＭＳ Ｐゴシック" charset="-128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32446" y="3644266"/>
            <a:ext cx="1482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Segoe UI"/>
                <a:cs typeface="ＭＳ Ｐゴシック" charset="-128"/>
              </a:rPr>
              <a:t>B1 map</a:t>
            </a:r>
          </a:p>
        </p:txBody>
      </p:sp>
      <p:sp>
        <p:nvSpPr>
          <p:cNvPr id="22" name="Tekstvak 21"/>
          <p:cNvSpPr txBox="1"/>
          <p:nvPr/>
        </p:nvSpPr>
        <p:spPr>
          <a:xfrm rot="16200000">
            <a:off x="6223282" y="2374943"/>
            <a:ext cx="14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Deviation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resonance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frequency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[Hz]</a:t>
            </a:r>
          </a:p>
        </p:txBody>
      </p:sp>
      <p:sp>
        <p:nvSpPr>
          <p:cNvPr id="23" name="Tekstvak 22"/>
          <p:cNvSpPr txBox="1"/>
          <p:nvPr/>
        </p:nvSpPr>
        <p:spPr>
          <a:xfrm rot="16200000">
            <a:off x="6275335" y="3657427"/>
            <a:ext cx="119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of </a:t>
            </a:r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reference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B1</a:t>
            </a:r>
          </a:p>
        </p:txBody>
      </p:sp>
      <p:sp>
        <p:nvSpPr>
          <p:cNvPr id="24" name="Tekstvak 23"/>
          <p:cNvSpPr txBox="1"/>
          <p:nvPr/>
        </p:nvSpPr>
        <p:spPr>
          <a:xfrm rot="16200000">
            <a:off x="6003183" y="1385716"/>
            <a:ext cx="141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Arbitrary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units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5297647" y="4375649"/>
            <a:ext cx="14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Distance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isocentre</a:t>
            </a:r>
            <a:r>
              <a:rPr lang="nl-NL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[mm]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49" y="986012"/>
            <a:ext cx="4623192" cy="3460205"/>
          </a:xfrm>
          <a:prstGeom prst="rect">
            <a:avLst/>
          </a:prstGeom>
        </p:spPr>
      </p:pic>
      <p:sp>
        <p:nvSpPr>
          <p:cNvPr id="28" name="Tekstvak 27"/>
          <p:cNvSpPr txBox="1"/>
          <p:nvPr/>
        </p:nvSpPr>
        <p:spPr>
          <a:xfrm>
            <a:off x="2006374" y="589761"/>
            <a:ext cx="88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nl-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water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3007031" y="589761"/>
            <a:ext cx="119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without water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4261697" y="697483"/>
            <a:ext cx="103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difference</a:t>
            </a:r>
            <a:endParaRPr lang="nl-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107" y="1299795"/>
            <a:ext cx="1247619" cy="371429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232446" y="4574113"/>
            <a:ext cx="1482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latin typeface="Segoe UI"/>
                <a:cs typeface="ＭＳ Ｐゴシック" charset="-128"/>
              </a:rPr>
              <a:t>SNR</a:t>
            </a:r>
            <a:endParaRPr lang="nl-NL" sz="2200" dirty="0">
              <a:latin typeface="Segoe UI"/>
              <a:cs typeface="ＭＳ Ｐゴシック" charset="-128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061554" y="4435614"/>
            <a:ext cx="103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egoe UI"/>
                <a:cs typeface="ＭＳ Ｐゴシック" charset="-128"/>
              </a:rPr>
              <a:t>143.89</a:t>
            </a:r>
          </a:p>
          <a:p>
            <a:pPr algn="ctr"/>
            <a:r>
              <a:rPr lang="en-US" sz="2000" dirty="0" smtClean="0">
                <a:latin typeface="Segoe UI"/>
                <a:cs typeface="ＭＳ Ｐゴシック" charset="-128"/>
              </a:rPr>
              <a:t>±2.4</a:t>
            </a:r>
            <a:endParaRPr lang="nl-NL" sz="2000" dirty="0">
              <a:latin typeface="Segoe UI"/>
              <a:cs typeface="ＭＳ Ｐゴシック" charset="-128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922849" y="4435614"/>
            <a:ext cx="103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UI"/>
                <a:cs typeface="ＭＳ Ｐゴシック" charset="-128"/>
              </a:rPr>
              <a:t>142.43 </a:t>
            </a:r>
            <a:r>
              <a:rPr lang="en-US" sz="2000" dirty="0" smtClean="0">
                <a:latin typeface="Segoe UI"/>
                <a:cs typeface="ＭＳ Ｐゴシック" charset="-128"/>
              </a:rPr>
              <a:t>±2.1</a:t>
            </a:r>
            <a:endParaRPr lang="nl-NL" sz="2000" dirty="0">
              <a:latin typeface="Segoe UI"/>
              <a:cs typeface="ＭＳ Ｐゴシック" charset="-128"/>
            </a:endParaRPr>
          </a:p>
        </p:txBody>
      </p:sp>
      <p:grpSp>
        <p:nvGrpSpPr>
          <p:cNvPr id="31" name="Groep 30"/>
          <p:cNvGrpSpPr/>
          <p:nvPr/>
        </p:nvGrpSpPr>
        <p:grpSpPr>
          <a:xfrm>
            <a:off x="7204634" y="3505675"/>
            <a:ext cx="2284846" cy="769441"/>
            <a:chOff x="6301148" y="3752970"/>
            <a:chExt cx="2284846" cy="769441"/>
          </a:xfrm>
        </p:grpSpPr>
        <p:sp>
          <p:nvSpPr>
            <p:cNvPr id="32" name="Tekstvak 31"/>
            <p:cNvSpPr txBox="1"/>
            <p:nvPr/>
          </p:nvSpPr>
          <p:spPr>
            <a:xfrm>
              <a:off x="6301148" y="3752970"/>
              <a:ext cx="22848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200" dirty="0" err="1" smtClean="0">
                  <a:latin typeface="Segoe UI"/>
                  <a:cs typeface="ＭＳ Ｐゴシック" charset="-128"/>
                </a:rPr>
                <a:t>Almost</a:t>
              </a:r>
              <a:r>
                <a:rPr lang="nl-NL" sz="2200" dirty="0" smtClean="0">
                  <a:latin typeface="Segoe UI"/>
                  <a:cs typeface="ＭＳ Ｐゴシック" charset="-128"/>
                </a:rPr>
                <a:t> no </a:t>
              </a:r>
              <a:r>
                <a:rPr lang="nl-NL" sz="2200" dirty="0" err="1" smtClean="0">
                  <a:latin typeface="Segoe UI"/>
                  <a:cs typeface="ＭＳ Ｐゴシック" charset="-128"/>
                </a:rPr>
                <a:t>difference</a:t>
              </a:r>
              <a:endParaRPr lang="nl-NL" sz="2200" dirty="0">
                <a:latin typeface="Segoe UI"/>
                <a:cs typeface="ＭＳ Ｐゴシック" charset="-128"/>
              </a:endParaRPr>
            </a:p>
          </p:txBody>
        </p:sp>
        <p:cxnSp>
          <p:nvCxnSpPr>
            <p:cNvPr id="33" name="Rechte verbindingslijn met pijl 32"/>
            <p:cNvCxnSpPr/>
            <p:nvPr/>
          </p:nvCxnSpPr>
          <p:spPr>
            <a:xfrm>
              <a:off x="6412546" y="3968930"/>
              <a:ext cx="360217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45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nl-NL" dirty="0"/>
          </a:p>
        </p:txBody>
      </p:sp>
      <p:sp>
        <p:nvSpPr>
          <p:cNvPr id="6" name="AutoShape 6" descr="Afbeeldingsresultaat voor pet/mr 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Afbeeldingsresultaat voor pet/mr 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1"/>
          <p:cNvSpPr>
            <a:spLocks noGrp="1"/>
          </p:cNvSpPr>
          <p:nvPr>
            <p:ph sz="half" idx="13"/>
          </p:nvPr>
        </p:nvSpPr>
        <p:spPr>
          <a:xfrm>
            <a:off x="460375" y="1165579"/>
            <a:ext cx="8087572" cy="2993248"/>
          </a:xfrm>
        </p:spPr>
        <p:txBody>
          <a:bodyPr/>
          <a:lstStyle/>
          <a:p>
            <a:r>
              <a:rPr lang="en-US" dirty="0"/>
              <a:t>It is possible to integrate an annulus-shaped transmission source into the body </a:t>
            </a:r>
            <a:r>
              <a:rPr lang="en-US" dirty="0" smtClean="0"/>
              <a:t>coil of a wide-bore PET/MRI system</a:t>
            </a:r>
          </a:p>
          <a:p>
            <a:pPr lvl="1"/>
            <a:r>
              <a:rPr lang="en-US" dirty="0" smtClean="0"/>
              <a:t>without </a:t>
            </a:r>
            <a:r>
              <a:rPr lang="en-US" dirty="0"/>
              <a:t>affecting MRI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ithout sacrificing bore size</a:t>
            </a:r>
          </a:p>
          <a:p>
            <a:r>
              <a:rPr lang="en-US" dirty="0" smtClean="0"/>
              <a:t>Important step towards enabling a </a:t>
            </a:r>
            <a:r>
              <a:rPr lang="en-US" i="1" dirty="0" smtClean="0"/>
              <a:t>flexible</a:t>
            </a:r>
            <a:r>
              <a:rPr lang="en-US" dirty="0" smtClean="0"/>
              <a:t> and </a:t>
            </a:r>
            <a:r>
              <a:rPr lang="en-US" i="1" dirty="0" smtClean="0"/>
              <a:t>robust</a:t>
            </a:r>
            <a:r>
              <a:rPr lang="en-US" dirty="0" smtClean="0"/>
              <a:t> one-stop pipeline for PET/MRI-guided radiotherapy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01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8545" y="990145"/>
            <a:ext cx="3714910" cy="782344"/>
          </a:xfrm>
        </p:spPr>
        <p:txBody>
          <a:bodyPr/>
          <a:lstStyle/>
          <a:p>
            <a:r>
              <a:rPr lang="nl-NL" dirty="0" smtClean="0"/>
              <a:t>Special </a:t>
            </a:r>
            <a:r>
              <a:rPr lang="nl-NL" dirty="0" err="1" smtClean="0"/>
              <a:t>thanks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1109" y="1943496"/>
            <a:ext cx="2530346" cy="1485504"/>
          </a:xfrm>
        </p:spPr>
        <p:txBody>
          <a:bodyPr/>
          <a:lstStyle/>
          <a:p>
            <a:r>
              <a:rPr lang="nl-NL" sz="2400" dirty="0" smtClean="0"/>
              <a:t>Jan Kok</a:t>
            </a:r>
            <a:endParaRPr lang="nl-NL" sz="2400" dirty="0"/>
          </a:p>
          <a:p>
            <a:r>
              <a:rPr lang="nl-NL" sz="2400" dirty="0" err="1" smtClean="0"/>
              <a:t>Martino</a:t>
            </a:r>
            <a:r>
              <a:rPr lang="nl-NL" sz="2400" dirty="0" smtClean="0"/>
              <a:t> </a:t>
            </a:r>
            <a:r>
              <a:rPr lang="nl-NL" sz="2400" dirty="0" err="1" smtClean="0"/>
              <a:t>Borgo</a:t>
            </a:r>
            <a:endParaRPr lang="nl-NL" sz="2400" dirty="0" smtClean="0"/>
          </a:p>
          <a:p>
            <a:r>
              <a:rPr lang="nl-NL" sz="2400" dirty="0" smtClean="0"/>
              <a:t>Dennis Klomp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284019"/>
            <a:ext cx="4414115" cy="33105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676829"/>
            <a:ext cx="2441077" cy="28193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86079" y="4538954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/>
                <a:cs typeface="ＭＳ Ｐゴシック" charset="-128"/>
              </a:rPr>
              <a:t>Powered by </a:t>
            </a:r>
            <a:r>
              <a:rPr lang="en-US" sz="1600" dirty="0" err="1">
                <a:latin typeface="Segoe UI"/>
                <a:cs typeface="ＭＳ Ｐゴシック" charset="-128"/>
              </a:rPr>
              <a:t>Health~Holland</a:t>
            </a:r>
            <a:r>
              <a:rPr lang="en-US" sz="1600" dirty="0" smtClean="0">
                <a:latin typeface="Segoe UI"/>
                <a:cs typeface="ＭＳ Ｐゴシック" charset="-128"/>
              </a:rPr>
              <a:t>,</a:t>
            </a:r>
          </a:p>
          <a:p>
            <a:r>
              <a:rPr lang="en-US" sz="1600" dirty="0" smtClean="0">
                <a:latin typeface="Segoe UI"/>
                <a:cs typeface="ＭＳ Ｐゴシック" charset="-128"/>
              </a:rPr>
              <a:t>Top </a:t>
            </a:r>
            <a:r>
              <a:rPr lang="en-US" sz="1600" dirty="0">
                <a:latin typeface="Segoe UI"/>
                <a:cs typeface="ＭＳ Ｐゴシック" charset="-128"/>
              </a:rPr>
              <a:t>Sector Life Sciences &amp; Health. </a:t>
            </a:r>
            <a:endParaRPr lang="nl-NL" sz="1600" dirty="0">
              <a:latin typeface="Segoe UI"/>
              <a:cs typeface="ＭＳ Ｐゴシック" charset="-128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389147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Segoe UI"/>
                <a:cs typeface="ＭＳ Ｐゴシック" charset="-128"/>
              </a:rPr>
              <a:t>This </a:t>
            </a:r>
            <a:r>
              <a:rPr lang="en-US" sz="1600" dirty="0">
                <a:solidFill>
                  <a:schemeClr val="bg1"/>
                </a:solidFill>
                <a:latin typeface="Segoe UI"/>
                <a:cs typeface="ＭＳ Ｐゴシック" charset="-128"/>
              </a:rPr>
              <a:t>collaboration project is co-funded by the PPP Allowance made available by </a:t>
            </a:r>
            <a:r>
              <a:rPr lang="en-US" sz="1600" dirty="0" err="1">
                <a:solidFill>
                  <a:schemeClr val="bg1"/>
                </a:solidFill>
                <a:latin typeface="Segoe UI"/>
                <a:cs typeface="ＭＳ Ｐゴシック" charset="-128"/>
              </a:rPr>
              <a:t>Health~Holland</a:t>
            </a:r>
            <a:r>
              <a:rPr lang="en-US" sz="1600" dirty="0">
                <a:solidFill>
                  <a:schemeClr val="bg1"/>
                </a:solidFill>
                <a:latin typeface="Segoe UI"/>
                <a:cs typeface="ＭＳ Ｐゴシック" charset="-128"/>
              </a:rPr>
              <a:t>, Top Sector Life Sciences &amp; Health, to stimulate public-private </a:t>
            </a:r>
            <a:r>
              <a:rPr lang="en-US" sz="1600" dirty="0" smtClean="0">
                <a:solidFill>
                  <a:schemeClr val="bg1"/>
                </a:solidFill>
                <a:latin typeface="Segoe UI"/>
                <a:cs typeface="ＭＳ Ｐゴシック" charset="-128"/>
              </a:rPr>
              <a:t>partnerships. </a:t>
            </a:r>
            <a:endParaRPr lang="nl-NL" sz="1600" dirty="0">
              <a:solidFill>
                <a:schemeClr val="bg1"/>
              </a:solidFill>
              <a:latin typeface="Segoe UI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0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135" y="371690"/>
            <a:ext cx="7801409" cy="817022"/>
          </a:xfrm>
        </p:spPr>
        <p:txBody>
          <a:bodyPr/>
          <a:lstStyle/>
          <a:p>
            <a:r>
              <a:rPr lang="nl-NL" dirty="0" smtClean="0"/>
              <a:t>The PET/MRI system </a:t>
            </a:r>
            <a:r>
              <a:rPr lang="nl-NL" dirty="0" err="1" smtClean="0"/>
              <a:t>developed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UMCU</a:t>
            </a:r>
            <a:endParaRPr lang="nl-NL" dirty="0"/>
          </a:p>
        </p:txBody>
      </p:sp>
      <p:sp>
        <p:nvSpPr>
          <p:cNvPr id="6" name="AutoShape 6" descr="Afbeeldingsresultaat voor pet/mr 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Afbeeldingsresultaat voor pet/mr 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341210377"/>
              </p:ext>
            </p:extLst>
          </p:nvPr>
        </p:nvGraphicFramePr>
        <p:xfrm>
          <a:off x="1004802" y="843037"/>
          <a:ext cx="7910480" cy="80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Afbeeldingsresultaat voor ct iq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91" y="1555793"/>
            <a:ext cx="638736" cy="4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fbeeldingsresultaat voor linac conebeam CT elek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82" y="1803698"/>
            <a:ext cx="893837" cy="8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104327" y="1006843"/>
            <a:ext cx="84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</a:t>
            </a:r>
            <a:endParaRPr lang="nl-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nl-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practice</a:t>
            </a:r>
            <a:endParaRPr lang="nl-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5476" y="2048228"/>
            <a:ext cx="558799" cy="560322"/>
          </a:xfrm>
          <a:prstGeom prst="rect">
            <a:avLst/>
          </a:prstGeom>
        </p:spPr>
      </p:pic>
      <p:grpSp>
        <p:nvGrpSpPr>
          <p:cNvPr id="15" name="Groep 14"/>
          <p:cNvGrpSpPr/>
          <p:nvPr/>
        </p:nvGrpSpPr>
        <p:grpSpPr>
          <a:xfrm>
            <a:off x="1004802" y="2132930"/>
            <a:ext cx="1808923" cy="323866"/>
            <a:chOff x="5986" y="242900"/>
            <a:chExt cx="1808923" cy="323866"/>
          </a:xfrm>
        </p:grpSpPr>
        <p:sp>
          <p:nvSpPr>
            <p:cNvPr id="16" name="Afgeronde rechthoek 15"/>
            <p:cNvSpPr/>
            <p:nvPr/>
          </p:nvSpPr>
          <p:spPr>
            <a:xfrm>
              <a:off x="5986" y="242900"/>
              <a:ext cx="1808923" cy="3238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fgeronde rechthoek 4"/>
            <p:cNvSpPr/>
            <p:nvPr/>
          </p:nvSpPr>
          <p:spPr>
            <a:xfrm>
              <a:off x="21796" y="258710"/>
              <a:ext cx="1777303" cy="29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nl-NL" sz="13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MRI</a:t>
              </a:r>
            </a:p>
          </p:txBody>
        </p:sp>
      </p:grpSp>
      <p:pic>
        <p:nvPicPr>
          <p:cNvPr id="18" name="Picture 2" descr="Afbeeldingsresultaat voor ingenia 1.5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39" y="2590612"/>
            <a:ext cx="594040" cy="51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echte verbindingslijn met pijl 18"/>
          <p:cNvCxnSpPr/>
          <p:nvPr/>
        </p:nvCxnSpPr>
        <p:spPr>
          <a:xfrm flipV="1">
            <a:off x="2400858" y="2421758"/>
            <a:ext cx="1122630" cy="391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ep 19"/>
          <p:cNvGrpSpPr/>
          <p:nvPr/>
        </p:nvGrpSpPr>
        <p:grpSpPr>
          <a:xfrm>
            <a:off x="0" y="3328661"/>
            <a:ext cx="8936272" cy="1489006"/>
            <a:chOff x="0" y="3328661"/>
            <a:chExt cx="8936272" cy="1489006"/>
          </a:xfrm>
        </p:grpSpPr>
        <p:grpSp>
          <p:nvGrpSpPr>
            <p:cNvPr id="21" name="Groep 20"/>
            <p:cNvGrpSpPr/>
            <p:nvPr/>
          </p:nvGrpSpPr>
          <p:grpSpPr>
            <a:xfrm>
              <a:off x="1062439" y="3328661"/>
              <a:ext cx="7873833" cy="809666"/>
              <a:chOff x="1062439" y="3328661"/>
              <a:chExt cx="7873833" cy="809666"/>
            </a:xfrm>
          </p:grpSpPr>
          <p:sp>
            <p:nvSpPr>
              <p:cNvPr id="28" name="PIJL-RECHTS 11"/>
              <p:cNvSpPr/>
              <p:nvPr/>
            </p:nvSpPr>
            <p:spPr>
              <a:xfrm>
                <a:off x="1568203" y="3328661"/>
                <a:ext cx="6862305" cy="809666"/>
              </a:xfrm>
              <a:prstGeom prst="rightArrow">
                <a:avLst/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Vrije vorm 28"/>
              <p:cNvSpPr/>
              <p:nvPr/>
            </p:nvSpPr>
            <p:spPr>
              <a:xfrm>
                <a:off x="1062439" y="3571561"/>
                <a:ext cx="2421990" cy="323866"/>
              </a:xfrm>
              <a:custGeom>
                <a:avLst/>
                <a:gdLst>
                  <a:gd name="connsiteX0" fmla="*/ 0 w 2421990"/>
                  <a:gd name="connsiteY0" fmla="*/ 53979 h 323866"/>
                  <a:gd name="connsiteX1" fmla="*/ 53979 w 2421990"/>
                  <a:gd name="connsiteY1" fmla="*/ 0 h 323866"/>
                  <a:gd name="connsiteX2" fmla="*/ 2368011 w 2421990"/>
                  <a:gd name="connsiteY2" fmla="*/ 0 h 323866"/>
                  <a:gd name="connsiteX3" fmla="*/ 2421990 w 2421990"/>
                  <a:gd name="connsiteY3" fmla="*/ 53979 h 323866"/>
                  <a:gd name="connsiteX4" fmla="*/ 2421990 w 2421990"/>
                  <a:gd name="connsiteY4" fmla="*/ 269887 h 323866"/>
                  <a:gd name="connsiteX5" fmla="*/ 2368011 w 2421990"/>
                  <a:gd name="connsiteY5" fmla="*/ 323866 h 323866"/>
                  <a:gd name="connsiteX6" fmla="*/ 53979 w 2421990"/>
                  <a:gd name="connsiteY6" fmla="*/ 323866 h 323866"/>
                  <a:gd name="connsiteX7" fmla="*/ 0 w 2421990"/>
                  <a:gd name="connsiteY7" fmla="*/ 269887 h 323866"/>
                  <a:gd name="connsiteX8" fmla="*/ 0 w 2421990"/>
                  <a:gd name="connsiteY8" fmla="*/ 53979 h 32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1990" h="323866">
                    <a:moveTo>
                      <a:pt x="0" y="53979"/>
                    </a:moveTo>
                    <a:cubicBezTo>
                      <a:pt x="0" y="24167"/>
                      <a:pt x="24167" y="0"/>
                      <a:pt x="53979" y="0"/>
                    </a:cubicBezTo>
                    <a:lnTo>
                      <a:pt x="2368011" y="0"/>
                    </a:lnTo>
                    <a:cubicBezTo>
                      <a:pt x="2397823" y="0"/>
                      <a:pt x="2421990" y="24167"/>
                      <a:pt x="2421990" y="53979"/>
                    </a:cubicBezTo>
                    <a:lnTo>
                      <a:pt x="2421990" y="269887"/>
                    </a:lnTo>
                    <a:cubicBezTo>
                      <a:pt x="2421990" y="299699"/>
                      <a:pt x="2397823" y="323866"/>
                      <a:pt x="2368011" y="323866"/>
                    </a:cubicBezTo>
                    <a:lnTo>
                      <a:pt x="53979" y="323866"/>
                    </a:lnTo>
                    <a:cubicBezTo>
                      <a:pt x="24167" y="323866"/>
                      <a:pt x="0" y="299699"/>
                      <a:pt x="0" y="269887"/>
                    </a:cubicBezTo>
                    <a:lnTo>
                      <a:pt x="0" y="5397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340" tIns="65340" rIns="65340" bIns="6534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300" kern="12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PET/MRI</a:t>
                </a:r>
                <a:endParaRPr lang="nl-NL" sz="1300" kern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Vrije vorm 29"/>
              <p:cNvSpPr/>
              <p:nvPr/>
            </p:nvSpPr>
            <p:spPr>
              <a:xfrm>
                <a:off x="3788360" y="3571561"/>
                <a:ext cx="2421990" cy="323866"/>
              </a:xfrm>
              <a:custGeom>
                <a:avLst/>
                <a:gdLst>
                  <a:gd name="connsiteX0" fmla="*/ 0 w 2421990"/>
                  <a:gd name="connsiteY0" fmla="*/ 53979 h 323866"/>
                  <a:gd name="connsiteX1" fmla="*/ 53979 w 2421990"/>
                  <a:gd name="connsiteY1" fmla="*/ 0 h 323866"/>
                  <a:gd name="connsiteX2" fmla="*/ 2368011 w 2421990"/>
                  <a:gd name="connsiteY2" fmla="*/ 0 h 323866"/>
                  <a:gd name="connsiteX3" fmla="*/ 2421990 w 2421990"/>
                  <a:gd name="connsiteY3" fmla="*/ 53979 h 323866"/>
                  <a:gd name="connsiteX4" fmla="*/ 2421990 w 2421990"/>
                  <a:gd name="connsiteY4" fmla="*/ 269887 h 323866"/>
                  <a:gd name="connsiteX5" fmla="*/ 2368011 w 2421990"/>
                  <a:gd name="connsiteY5" fmla="*/ 323866 h 323866"/>
                  <a:gd name="connsiteX6" fmla="*/ 53979 w 2421990"/>
                  <a:gd name="connsiteY6" fmla="*/ 323866 h 323866"/>
                  <a:gd name="connsiteX7" fmla="*/ 0 w 2421990"/>
                  <a:gd name="connsiteY7" fmla="*/ 269887 h 323866"/>
                  <a:gd name="connsiteX8" fmla="*/ 0 w 2421990"/>
                  <a:gd name="connsiteY8" fmla="*/ 53979 h 32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1990" h="323866">
                    <a:moveTo>
                      <a:pt x="0" y="53979"/>
                    </a:moveTo>
                    <a:cubicBezTo>
                      <a:pt x="0" y="24167"/>
                      <a:pt x="24167" y="0"/>
                      <a:pt x="53979" y="0"/>
                    </a:cubicBezTo>
                    <a:lnTo>
                      <a:pt x="2368011" y="0"/>
                    </a:lnTo>
                    <a:cubicBezTo>
                      <a:pt x="2397823" y="0"/>
                      <a:pt x="2421990" y="24167"/>
                      <a:pt x="2421990" y="53979"/>
                    </a:cubicBezTo>
                    <a:lnTo>
                      <a:pt x="2421990" y="269887"/>
                    </a:lnTo>
                    <a:cubicBezTo>
                      <a:pt x="2421990" y="299699"/>
                      <a:pt x="2397823" y="323866"/>
                      <a:pt x="2368011" y="323866"/>
                    </a:cubicBezTo>
                    <a:lnTo>
                      <a:pt x="53979" y="323866"/>
                    </a:lnTo>
                    <a:cubicBezTo>
                      <a:pt x="24167" y="323866"/>
                      <a:pt x="0" y="299699"/>
                      <a:pt x="0" y="269887"/>
                    </a:cubicBezTo>
                    <a:lnTo>
                      <a:pt x="0" y="5397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340" tIns="65340" rIns="65340" bIns="6534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nl-NL" sz="1300" dirty="0" err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Dose</a:t>
                </a:r>
                <a:r>
                  <a:rPr lang="nl-NL" sz="13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planning</a:t>
                </a:r>
              </a:p>
            </p:txBody>
          </p:sp>
          <p:sp>
            <p:nvSpPr>
              <p:cNvPr id="31" name="Vrije vorm 30"/>
              <p:cNvSpPr/>
              <p:nvPr/>
            </p:nvSpPr>
            <p:spPr>
              <a:xfrm>
                <a:off x="6514282" y="3571561"/>
                <a:ext cx="2421990" cy="323866"/>
              </a:xfrm>
              <a:custGeom>
                <a:avLst/>
                <a:gdLst>
                  <a:gd name="connsiteX0" fmla="*/ 0 w 2421990"/>
                  <a:gd name="connsiteY0" fmla="*/ 53979 h 323866"/>
                  <a:gd name="connsiteX1" fmla="*/ 53979 w 2421990"/>
                  <a:gd name="connsiteY1" fmla="*/ 0 h 323866"/>
                  <a:gd name="connsiteX2" fmla="*/ 2368011 w 2421990"/>
                  <a:gd name="connsiteY2" fmla="*/ 0 h 323866"/>
                  <a:gd name="connsiteX3" fmla="*/ 2421990 w 2421990"/>
                  <a:gd name="connsiteY3" fmla="*/ 53979 h 323866"/>
                  <a:gd name="connsiteX4" fmla="*/ 2421990 w 2421990"/>
                  <a:gd name="connsiteY4" fmla="*/ 269887 h 323866"/>
                  <a:gd name="connsiteX5" fmla="*/ 2368011 w 2421990"/>
                  <a:gd name="connsiteY5" fmla="*/ 323866 h 323866"/>
                  <a:gd name="connsiteX6" fmla="*/ 53979 w 2421990"/>
                  <a:gd name="connsiteY6" fmla="*/ 323866 h 323866"/>
                  <a:gd name="connsiteX7" fmla="*/ 0 w 2421990"/>
                  <a:gd name="connsiteY7" fmla="*/ 269887 h 323866"/>
                  <a:gd name="connsiteX8" fmla="*/ 0 w 2421990"/>
                  <a:gd name="connsiteY8" fmla="*/ 53979 h 32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1990" h="323866">
                    <a:moveTo>
                      <a:pt x="0" y="53979"/>
                    </a:moveTo>
                    <a:cubicBezTo>
                      <a:pt x="0" y="24167"/>
                      <a:pt x="24167" y="0"/>
                      <a:pt x="53979" y="0"/>
                    </a:cubicBezTo>
                    <a:lnTo>
                      <a:pt x="2368011" y="0"/>
                    </a:lnTo>
                    <a:cubicBezTo>
                      <a:pt x="2397823" y="0"/>
                      <a:pt x="2421990" y="24167"/>
                      <a:pt x="2421990" y="53979"/>
                    </a:cubicBezTo>
                    <a:lnTo>
                      <a:pt x="2421990" y="269887"/>
                    </a:lnTo>
                    <a:cubicBezTo>
                      <a:pt x="2421990" y="299699"/>
                      <a:pt x="2397823" y="323866"/>
                      <a:pt x="2368011" y="323866"/>
                    </a:cubicBezTo>
                    <a:lnTo>
                      <a:pt x="53979" y="323866"/>
                    </a:lnTo>
                    <a:cubicBezTo>
                      <a:pt x="24167" y="323866"/>
                      <a:pt x="0" y="299699"/>
                      <a:pt x="0" y="269887"/>
                    </a:cubicBezTo>
                    <a:lnTo>
                      <a:pt x="0" y="5397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340" tIns="65340" rIns="65340" bIns="6534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nl-NL" sz="13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MRI </a:t>
                </a:r>
                <a:r>
                  <a:rPr lang="nl-NL" sz="1300" dirty="0" err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and</a:t>
                </a:r>
                <a:r>
                  <a:rPr lang="nl-NL" sz="13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nl-NL" sz="1300" dirty="0" err="1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radiation</a:t>
                </a:r>
                <a:r>
                  <a:rPr lang="nl-NL" sz="13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nl-NL" sz="1300" dirty="0" err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therapy</a:t>
                </a:r>
                <a:endParaRPr lang="nl-NL" sz="13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2" name="Groep 21"/>
            <p:cNvGrpSpPr/>
            <p:nvPr/>
          </p:nvGrpSpPr>
          <p:grpSpPr>
            <a:xfrm>
              <a:off x="0" y="3494570"/>
              <a:ext cx="8268426" cy="1323097"/>
              <a:chOff x="0" y="3494570"/>
              <a:chExt cx="8268426" cy="1323097"/>
            </a:xfrm>
          </p:grpSpPr>
          <p:pic>
            <p:nvPicPr>
              <p:cNvPr id="23" name="Picture 2" descr="Afbeeldingsresultaat voor mr linac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5378" y="4152366"/>
                <a:ext cx="1083048" cy="6653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Afbeeldingsresultaat voor pet/mr image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9757" y="4224642"/>
                <a:ext cx="718375" cy="492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15"/>
              <p:cNvSpPr txBox="1"/>
              <p:nvPr/>
            </p:nvSpPr>
            <p:spPr>
              <a:xfrm>
                <a:off x="0" y="3494570"/>
                <a:ext cx="10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400" dirty="0" err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Envisioned</a:t>
                </a:r>
                <a:r>
                  <a:rPr lang="nl-NL" sz="1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workflow</a:t>
                </a:r>
              </a:p>
            </p:txBody>
          </p:sp>
          <p:pic>
            <p:nvPicPr>
              <p:cNvPr id="26" name="Picture 1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1117" y="4156987"/>
                <a:ext cx="558799" cy="560322"/>
              </a:xfrm>
              <a:prstGeom prst="rect">
                <a:avLst/>
              </a:prstGeom>
            </p:spPr>
          </p:pic>
          <p:cxnSp>
            <p:nvCxnSpPr>
              <p:cNvPr id="27" name="Rechte verbindingslijn met pijl 26"/>
              <p:cNvCxnSpPr/>
              <p:nvPr/>
            </p:nvCxnSpPr>
            <p:spPr>
              <a:xfrm>
                <a:off x="3083234" y="4521387"/>
                <a:ext cx="125535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15"/>
              <p:cNvSpPr txBox="1"/>
              <p:nvPr/>
            </p:nvSpPr>
            <p:spPr>
              <a:xfrm>
                <a:off x="5873502" y="3998167"/>
                <a:ext cx="10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400" dirty="0" err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Position</a:t>
                </a:r>
                <a:r>
                  <a:rPr lang="nl-NL" sz="1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nl-NL" sz="1400" dirty="0" err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verification</a:t>
                </a:r>
                <a:endParaRPr lang="nl-NL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" name="Rechte verbindingslijn met pijl 33"/>
              <p:cNvCxnSpPr/>
              <p:nvPr/>
            </p:nvCxnSpPr>
            <p:spPr>
              <a:xfrm>
                <a:off x="5722851" y="4542282"/>
                <a:ext cx="125535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15"/>
              <p:cNvSpPr txBox="1"/>
              <p:nvPr/>
            </p:nvSpPr>
            <p:spPr>
              <a:xfrm>
                <a:off x="3181155" y="3998167"/>
                <a:ext cx="10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4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MR-</a:t>
                </a:r>
                <a:r>
                  <a:rPr lang="nl-NL" sz="1400" dirty="0" err="1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to</a:t>
                </a:r>
                <a:r>
                  <a:rPr lang="nl-NL" sz="14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-</a:t>
                </a:r>
                <a:r>
                  <a:rPr lang="nl-NL" sz="1400" dirty="0" err="1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pseudoCT</a:t>
                </a:r>
                <a:endParaRPr lang="nl-NL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cxnSp>
        <p:nvCxnSpPr>
          <p:cNvPr id="32" name="Rechte verbindingslijn met pijl 31"/>
          <p:cNvCxnSpPr/>
          <p:nvPr/>
        </p:nvCxnSpPr>
        <p:spPr>
          <a:xfrm>
            <a:off x="2400858" y="1821209"/>
            <a:ext cx="1122630" cy="391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2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</a:t>
            </a:r>
            <a:r>
              <a:rPr lang="nl-NL" dirty="0" err="1" smtClean="0"/>
              <a:t>ttenuation</a:t>
            </a:r>
            <a:r>
              <a:rPr lang="nl-NL" dirty="0" smtClean="0"/>
              <a:t> </a:t>
            </a:r>
            <a:r>
              <a:rPr lang="nl-NL" dirty="0" err="1" smtClean="0"/>
              <a:t>maps</a:t>
            </a:r>
            <a:r>
              <a:rPr lang="nl-NL" dirty="0" smtClean="0"/>
              <a:t> in PET/MRI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3965" y="951645"/>
            <a:ext cx="8437418" cy="3488805"/>
          </a:xfrm>
        </p:spPr>
        <p:txBody>
          <a:bodyPr/>
          <a:lstStyle/>
          <a:p>
            <a:r>
              <a:rPr lang="nl-NL" dirty="0" err="1" smtClean="0"/>
              <a:t>Current</a:t>
            </a:r>
            <a:r>
              <a:rPr lang="nl-NL" dirty="0" smtClean="0"/>
              <a:t> state-of-</a:t>
            </a:r>
            <a:r>
              <a:rPr lang="nl-NL" dirty="0" err="1" smtClean="0"/>
              <a:t>the</a:t>
            </a:r>
            <a:r>
              <a:rPr lang="nl-NL" dirty="0" smtClean="0"/>
              <a:t>-art </a:t>
            </a:r>
            <a:r>
              <a:rPr lang="nl-NL" dirty="0" err="1" smtClean="0"/>
              <a:t>iterative</a:t>
            </a:r>
            <a:r>
              <a:rPr lang="nl-NL" dirty="0" smtClean="0"/>
              <a:t> PET image </a:t>
            </a:r>
            <a:r>
              <a:rPr lang="nl-NL" dirty="0" err="1" smtClean="0"/>
              <a:t>reconstruction</a:t>
            </a:r>
            <a:r>
              <a:rPr lang="nl-NL" dirty="0" smtClean="0"/>
              <a:t> </a:t>
            </a:r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attenuation</a:t>
            </a:r>
            <a:r>
              <a:rPr lang="nl-NL" dirty="0" smtClean="0"/>
              <a:t> </a:t>
            </a:r>
            <a:r>
              <a:rPr lang="nl-NL" dirty="0" err="1" smtClean="0"/>
              <a:t>maps</a:t>
            </a:r>
            <a:r>
              <a:rPr lang="nl-NL" dirty="0" smtClean="0"/>
              <a:t> (µ-</a:t>
            </a:r>
            <a:r>
              <a:rPr lang="nl-NL" dirty="0" err="1" smtClean="0"/>
              <a:t>maps</a:t>
            </a:r>
            <a:r>
              <a:rPr lang="nl-NL" dirty="0" smtClean="0"/>
              <a:t>)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attenuation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scatter</a:t>
            </a:r>
            <a:r>
              <a:rPr lang="nl-NL" dirty="0" smtClean="0"/>
              <a:t> </a:t>
            </a:r>
            <a:r>
              <a:rPr lang="nl-NL" dirty="0" err="1" smtClean="0"/>
              <a:t>correction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ways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obtain</a:t>
            </a:r>
            <a:r>
              <a:rPr lang="nl-NL" dirty="0" smtClean="0"/>
              <a:t> µ-</a:t>
            </a:r>
            <a:r>
              <a:rPr lang="nl-NL" dirty="0" err="1" smtClean="0"/>
              <a:t>maps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In PET: transmission (TX) scan</a:t>
            </a:r>
          </a:p>
          <a:p>
            <a:pPr lvl="1"/>
            <a:r>
              <a:rPr lang="nl-NL" dirty="0" smtClean="0"/>
              <a:t>In PET/CT: </a:t>
            </a:r>
            <a:r>
              <a:rPr lang="nl-NL" dirty="0" err="1" smtClean="0"/>
              <a:t>derive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en-US" dirty="0" smtClean="0"/>
              <a:t>CT scan (</a:t>
            </a:r>
            <a:r>
              <a:rPr lang="en-US" dirty="0"/>
              <a:t>bi-linear </a:t>
            </a:r>
            <a:r>
              <a:rPr lang="en-US" dirty="0" smtClean="0"/>
              <a:t>scaling)</a:t>
            </a:r>
            <a:endParaRPr lang="nl-NL" dirty="0"/>
          </a:p>
          <a:p>
            <a:pPr lvl="1"/>
            <a:r>
              <a:rPr lang="nl-NL" dirty="0" smtClean="0"/>
              <a:t>In PET/MRI:</a:t>
            </a:r>
          </a:p>
          <a:p>
            <a:pPr lvl="2"/>
            <a:r>
              <a:rPr lang="en-US" dirty="0" smtClean="0"/>
              <a:t>Estimate </a:t>
            </a:r>
            <a:r>
              <a:rPr lang="en-US" dirty="0"/>
              <a:t>from emission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Derive </a:t>
            </a:r>
            <a:r>
              <a:rPr lang="en-US" dirty="0"/>
              <a:t>pseudo-CT from MR image </a:t>
            </a:r>
            <a:r>
              <a:rPr lang="en-US" dirty="0" smtClean="0"/>
              <a:t>(segmentation</a:t>
            </a:r>
            <a:r>
              <a:rPr lang="en-US" dirty="0"/>
              <a:t> </a:t>
            </a:r>
            <a:r>
              <a:rPr lang="en-US" dirty="0" smtClean="0"/>
              <a:t>/ atlas / deep learning)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9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842972" cy="817022"/>
          </a:xfrm>
        </p:spPr>
        <p:txBody>
          <a:bodyPr/>
          <a:lstStyle/>
          <a:p>
            <a:r>
              <a:rPr lang="nl-NL" dirty="0" smtClean="0"/>
              <a:t>Pseudo-CT </a:t>
            </a:r>
            <a:r>
              <a:rPr lang="nl-NL" dirty="0" err="1" smtClean="0"/>
              <a:t>from</a:t>
            </a:r>
            <a:r>
              <a:rPr lang="nl-NL" dirty="0" smtClean="0"/>
              <a:t> MRI: </a:t>
            </a:r>
            <a:r>
              <a:rPr lang="nl-NL" dirty="0" err="1" smtClean="0"/>
              <a:t>current</a:t>
            </a:r>
            <a:r>
              <a:rPr lang="nl-NL" dirty="0" smtClean="0"/>
              <a:t> status in </a:t>
            </a:r>
            <a:r>
              <a:rPr lang="nl-NL" dirty="0" err="1" smtClean="0"/>
              <a:t>clinic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930864"/>
            <a:ext cx="7842973" cy="3488805"/>
          </a:xfrm>
        </p:spPr>
        <p:txBody>
          <a:bodyPr/>
          <a:lstStyle/>
          <a:p>
            <a:r>
              <a:rPr lang="nl-NL" dirty="0" err="1" smtClean="0"/>
              <a:t>Methods</a:t>
            </a:r>
            <a:r>
              <a:rPr lang="nl-NL" dirty="0" smtClean="0"/>
              <a:t> are </a:t>
            </a:r>
            <a:r>
              <a:rPr lang="nl-NL" dirty="0" err="1" smtClean="0"/>
              <a:t>typically</a:t>
            </a:r>
            <a:r>
              <a:rPr lang="nl-NL" dirty="0" smtClean="0"/>
              <a:t> made 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 </a:t>
            </a:r>
            <a:r>
              <a:rPr lang="nl-NL" dirty="0" err="1" smtClean="0"/>
              <a:t>certain</a:t>
            </a:r>
            <a:r>
              <a:rPr lang="nl-NL" dirty="0" smtClean="0"/>
              <a:t> body part</a:t>
            </a:r>
          </a:p>
          <a:p>
            <a:r>
              <a:rPr lang="nl-NL" dirty="0" err="1" smtClean="0"/>
              <a:t>Robustness</a:t>
            </a:r>
            <a:r>
              <a:rPr lang="nl-NL" dirty="0" smtClean="0"/>
              <a:t> </a:t>
            </a:r>
            <a:r>
              <a:rPr lang="nl-NL" dirty="0" err="1" smtClean="0"/>
              <a:t>varies</a:t>
            </a:r>
            <a:endParaRPr lang="nl-NL" dirty="0" smtClean="0"/>
          </a:p>
          <a:p>
            <a:pPr lvl="1"/>
            <a:r>
              <a:rPr lang="nl-NL" dirty="0" smtClean="0"/>
              <a:t>Brain:					</a:t>
            </a:r>
            <a:r>
              <a:rPr lang="nl-NL" dirty="0" err="1" smtClean="0"/>
              <a:t>good</a:t>
            </a:r>
            <a:endParaRPr lang="nl-NL" dirty="0" smtClean="0"/>
          </a:p>
          <a:p>
            <a:pPr lvl="1"/>
            <a:r>
              <a:rPr lang="nl-NL" dirty="0" smtClean="0"/>
              <a:t>Pelvis, </a:t>
            </a:r>
            <a:r>
              <a:rPr lang="nl-NL" dirty="0" err="1" smtClean="0"/>
              <a:t>head</a:t>
            </a:r>
            <a:r>
              <a:rPr lang="nl-NL" dirty="0" smtClean="0"/>
              <a:t>/</a:t>
            </a:r>
            <a:r>
              <a:rPr lang="nl-NL" dirty="0" err="1" smtClean="0"/>
              <a:t>neck</a:t>
            </a:r>
            <a:r>
              <a:rPr lang="nl-NL" dirty="0" smtClean="0"/>
              <a:t>:		</a:t>
            </a:r>
            <a:r>
              <a:rPr lang="nl-NL" dirty="0" err="1" smtClean="0"/>
              <a:t>quite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,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exclusions</a:t>
            </a:r>
            <a:endParaRPr lang="nl-NL" dirty="0" smtClean="0"/>
          </a:p>
          <a:p>
            <a:pPr lvl="1"/>
            <a:r>
              <a:rPr lang="nl-NL" dirty="0" err="1" smtClean="0"/>
              <a:t>Other</a:t>
            </a:r>
            <a:r>
              <a:rPr lang="nl-NL" dirty="0" smtClean="0"/>
              <a:t> (e.g. </a:t>
            </a:r>
            <a:r>
              <a:rPr lang="nl-NL" dirty="0" err="1" smtClean="0"/>
              <a:t>lung</a:t>
            </a:r>
            <a:r>
              <a:rPr lang="nl-NL" dirty="0" smtClean="0"/>
              <a:t>):		</a:t>
            </a:r>
            <a:r>
              <a:rPr lang="nl-NL" dirty="0" err="1" smtClean="0"/>
              <a:t>poor</a:t>
            </a:r>
            <a:r>
              <a:rPr lang="nl-NL" dirty="0" smtClean="0"/>
              <a:t> (or no </a:t>
            </a:r>
            <a:r>
              <a:rPr lang="nl-NL" dirty="0" err="1" smtClean="0"/>
              <a:t>method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Current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 are </a:t>
            </a:r>
            <a:r>
              <a:rPr lang="nl-NL" dirty="0" err="1" smtClean="0"/>
              <a:t>inflexible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require</a:t>
            </a:r>
            <a:r>
              <a:rPr lang="nl-NL" dirty="0" smtClean="0"/>
              <a:t> </a:t>
            </a:r>
            <a:r>
              <a:rPr lang="nl-NL" dirty="0" err="1" smtClean="0"/>
              <a:t>much</a:t>
            </a:r>
            <a:r>
              <a:rPr lang="nl-NL" dirty="0" smtClean="0"/>
              <a:t> attention</a:t>
            </a:r>
            <a:endParaRPr lang="nl-NL" dirty="0"/>
          </a:p>
          <a:p>
            <a:pPr lvl="1"/>
            <a:r>
              <a:rPr lang="nl-NL" dirty="0" err="1" smtClean="0"/>
              <a:t>Patient</a:t>
            </a:r>
            <a:r>
              <a:rPr lang="nl-NL" dirty="0" smtClean="0"/>
              <a:t> positioning must match </a:t>
            </a:r>
            <a:r>
              <a:rPr lang="nl-NL" dirty="0" err="1" smtClean="0"/>
              <a:t>the</a:t>
            </a:r>
            <a:r>
              <a:rPr lang="nl-NL" dirty="0" smtClean="0"/>
              <a:t> training set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closely</a:t>
            </a:r>
            <a:endParaRPr lang="nl-NL" dirty="0" smtClean="0"/>
          </a:p>
          <a:p>
            <a:pPr lvl="1"/>
            <a:r>
              <a:rPr lang="nl-NL" dirty="0" smtClean="0"/>
              <a:t>Automatic </a:t>
            </a:r>
            <a:r>
              <a:rPr lang="nl-NL" dirty="0" err="1" smtClean="0"/>
              <a:t>and</a:t>
            </a:r>
            <a:r>
              <a:rPr lang="nl-NL" dirty="0" smtClean="0"/>
              <a:t> manual checks </a:t>
            </a:r>
            <a:r>
              <a:rPr lang="nl-NL" dirty="0" err="1" smtClean="0"/>
              <a:t>needed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detect</a:t>
            </a:r>
            <a:r>
              <a:rPr lang="nl-NL" dirty="0" smtClean="0"/>
              <a:t> </a:t>
            </a:r>
            <a:r>
              <a:rPr lang="nl-NL" dirty="0" err="1" smtClean="0"/>
              <a:t>errors</a:t>
            </a:r>
            <a:endParaRPr lang="nl-NL" dirty="0" smtClean="0"/>
          </a:p>
          <a:p>
            <a:pPr lvl="1"/>
            <a:r>
              <a:rPr lang="nl-NL" dirty="0" err="1" smtClean="0"/>
              <a:t>Exclusions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implants</a:t>
            </a:r>
            <a:r>
              <a:rPr lang="nl-NL" dirty="0" smtClean="0"/>
              <a:t>, </a:t>
            </a:r>
            <a:r>
              <a:rPr lang="nl-NL" dirty="0" err="1" smtClean="0"/>
              <a:t>pathologies</a:t>
            </a:r>
            <a:r>
              <a:rPr lang="nl-NL" dirty="0" smtClean="0"/>
              <a:t>, </a:t>
            </a:r>
            <a:r>
              <a:rPr lang="nl-NL" dirty="0" err="1" smtClean="0"/>
              <a:t>anatomical</a:t>
            </a:r>
            <a:r>
              <a:rPr lang="nl-NL" dirty="0" smtClean="0"/>
              <a:t> </a:t>
            </a:r>
            <a:r>
              <a:rPr lang="nl-NL" dirty="0" err="1" smtClean="0"/>
              <a:t>deviations</a:t>
            </a:r>
            <a:endParaRPr lang="nl-NL" dirty="0" smtClean="0"/>
          </a:p>
        </p:txBody>
      </p:sp>
      <p:grpSp>
        <p:nvGrpSpPr>
          <p:cNvPr id="7" name="Groep 6"/>
          <p:cNvGrpSpPr/>
          <p:nvPr/>
        </p:nvGrpSpPr>
        <p:grpSpPr>
          <a:xfrm>
            <a:off x="152400" y="4399631"/>
            <a:ext cx="8194962" cy="419954"/>
            <a:chOff x="152400" y="4399631"/>
            <a:chExt cx="8194962" cy="419954"/>
          </a:xfrm>
        </p:grpSpPr>
        <p:cxnSp>
          <p:nvCxnSpPr>
            <p:cNvPr id="5" name="Rechte verbindingslijn met pijl 4"/>
            <p:cNvCxnSpPr/>
            <p:nvPr/>
          </p:nvCxnSpPr>
          <p:spPr>
            <a:xfrm>
              <a:off x="152400" y="4628524"/>
              <a:ext cx="360217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ijdelijke aanduiding voor inhoud 2"/>
            <p:cNvSpPr txBox="1">
              <a:spLocks/>
            </p:cNvSpPr>
            <p:nvPr/>
          </p:nvSpPr>
          <p:spPr>
            <a:xfrm>
              <a:off x="512617" y="4399631"/>
              <a:ext cx="7834745" cy="4199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ＭＳ Ｐゴシック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17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7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dirty="0" err="1" smtClean="0"/>
                <a:t>Currently</a:t>
              </a:r>
              <a:r>
                <a:rPr lang="nl-NL" smtClean="0"/>
                <a:t> no </a:t>
              </a:r>
              <a:r>
                <a:rPr lang="nl-NL" b="1" dirty="0" err="1"/>
                <a:t>flexible</a:t>
              </a:r>
              <a:r>
                <a:rPr lang="nl-NL" dirty="0"/>
                <a:t> </a:t>
              </a:r>
              <a:r>
                <a:rPr lang="nl-NL" dirty="0" err="1"/>
                <a:t>and</a:t>
              </a:r>
              <a:r>
                <a:rPr lang="nl-NL" dirty="0"/>
                <a:t> </a:t>
              </a:r>
              <a:r>
                <a:rPr lang="nl-NL" b="1" dirty="0" err="1"/>
                <a:t>robust</a:t>
              </a:r>
              <a:r>
                <a:rPr lang="nl-NL" dirty="0"/>
                <a:t> </a:t>
              </a:r>
              <a:r>
                <a:rPr lang="nl-NL" dirty="0" err="1" smtClean="0"/>
                <a:t>method</a:t>
              </a:r>
              <a:r>
                <a:rPr lang="nl-NL" dirty="0" smtClean="0"/>
                <a:t> </a:t>
              </a:r>
              <a:r>
                <a:rPr lang="nl-NL" dirty="0" err="1" smtClean="0"/>
                <a:t>for</a:t>
              </a:r>
              <a:r>
                <a:rPr lang="nl-NL" dirty="0" smtClean="0"/>
                <a:t> </a:t>
              </a:r>
              <a:r>
                <a:rPr lang="nl-NL" dirty="0" err="1" smtClean="0"/>
                <a:t>the</a:t>
              </a:r>
              <a:r>
                <a:rPr lang="nl-NL" dirty="0" smtClean="0"/>
                <a:t> </a:t>
              </a:r>
              <a:r>
                <a:rPr lang="nl-NL" b="1" dirty="0" err="1" smtClean="0"/>
                <a:t>entire</a:t>
              </a:r>
              <a:r>
                <a:rPr lang="nl-NL" b="1" dirty="0" smtClean="0"/>
                <a:t> body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901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Challenges</a:t>
            </a:r>
            <a:r>
              <a:rPr lang="nl-NL" dirty="0" smtClean="0"/>
              <a:t> in </a:t>
            </a:r>
            <a:r>
              <a:rPr lang="nl-NL" dirty="0" err="1" smtClean="0"/>
              <a:t>deriving</a:t>
            </a:r>
            <a:r>
              <a:rPr lang="nl-NL" dirty="0" smtClean="0"/>
              <a:t> pseudo-CT </a:t>
            </a:r>
            <a:r>
              <a:rPr lang="nl-NL" dirty="0" err="1" smtClean="0"/>
              <a:t>from</a:t>
            </a:r>
            <a:r>
              <a:rPr lang="nl-NL" dirty="0" smtClean="0"/>
              <a:t> MRI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062482"/>
            <a:ext cx="7957505" cy="3488805"/>
          </a:xfrm>
        </p:spPr>
        <p:txBody>
          <a:bodyPr/>
          <a:lstStyle/>
          <a:p>
            <a:r>
              <a:rPr lang="en-US" dirty="0" smtClean="0"/>
              <a:t>Subject-specific anatomical deviations / pathologies</a:t>
            </a:r>
          </a:p>
          <a:p>
            <a:r>
              <a:rPr lang="en-US" dirty="0" smtClean="0"/>
              <a:t>Tissue segmentation / classification errors</a:t>
            </a:r>
          </a:p>
          <a:p>
            <a:r>
              <a:rPr lang="en-US" dirty="0" smtClean="0"/>
              <a:t>Workflow delay (additional MRI sequence takes time)</a:t>
            </a:r>
            <a:endParaRPr lang="en-US" dirty="0"/>
          </a:p>
          <a:p>
            <a:r>
              <a:rPr lang="en-US" dirty="0"/>
              <a:t>Long scan times required for visualizing </a:t>
            </a:r>
            <a:r>
              <a:rPr lang="en-US" dirty="0" smtClean="0"/>
              <a:t>bone in MRI</a:t>
            </a:r>
            <a:endParaRPr lang="en-US" dirty="0"/>
          </a:p>
          <a:p>
            <a:r>
              <a:rPr lang="en-US" dirty="0" smtClean="0"/>
              <a:t>Truncation due to limited MRI field of view</a:t>
            </a:r>
          </a:p>
          <a:p>
            <a:r>
              <a:rPr lang="en-US" dirty="0" smtClean="0"/>
              <a:t>Susceptibility artifacts </a:t>
            </a:r>
            <a:r>
              <a:rPr lang="en-US" dirty="0"/>
              <a:t>due to </a:t>
            </a:r>
            <a:r>
              <a:rPr lang="en-US" dirty="0" smtClean="0"/>
              <a:t>(metallic) implants</a:t>
            </a:r>
          </a:p>
          <a:p>
            <a:r>
              <a:rPr lang="en-US" dirty="0" smtClean="0"/>
              <a:t>MRI-invisible hardware </a:t>
            </a:r>
            <a:r>
              <a:rPr lang="en-US" dirty="0"/>
              <a:t>components </a:t>
            </a:r>
            <a:r>
              <a:rPr lang="en-US" dirty="0" smtClean="0"/>
              <a:t>with unknown location</a:t>
            </a:r>
            <a:endParaRPr lang="nl-NL" dirty="0" smtClean="0"/>
          </a:p>
        </p:txBody>
      </p:sp>
      <p:grpSp>
        <p:nvGrpSpPr>
          <p:cNvPr id="5" name="Groep 4"/>
          <p:cNvGrpSpPr/>
          <p:nvPr/>
        </p:nvGrpSpPr>
        <p:grpSpPr>
          <a:xfrm>
            <a:off x="219856" y="4277412"/>
            <a:ext cx="8257081" cy="419954"/>
            <a:chOff x="219856" y="4277412"/>
            <a:chExt cx="8257081" cy="419954"/>
          </a:xfrm>
        </p:grpSpPr>
        <p:sp>
          <p:nvSpPr>
            <p:cNvPr id="4" name="Tijdelijke aanduiding voor inhoud 2"/>
            <p:cNvSpPr txBox="1">
              <a:spLocks/>
            </p:cNvSpPr>
            <p:nvPr/>
          </p:nvSpPr>
          <p:spPr>
            <a:xfrm>
              <a:off x="580072" y="4277412"/>
              <a:ext cx="7896865" cy="4199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ＭＳ Ｐゴシック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17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7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Many problems were solved, but could also potentially be avoided; they are not an issue with a </a:t>
              </a:r>
              <a:r>
                <a:rPr lang="en-US" dirty="0"/>
                <a:t>transmission </a:t>
              </a:r>
              <a:r>
                <a:rPr lang="en-US" dirty="0" smtClean="0"/>
                <a:t>scan</a:t>
              </a:r>
              <a:endParaRPr lang="nl-NL" dirty="0"/>
            </a:p>
          </p:txBody>
        </p:sp>
        <p:cxnSp>
          <p:nvCxnSpPr>
            <p:cNvPr id="6" name="Rechte verbindingslijn met pijl 5"/>
            <p:cNvCxnSpPr>
              <a:endCxn id="4" idx="1"/>
            </p:cNvCxnSpPr>
            <p:nvPr/>
          </p:nvCxnSpPr>
          <p:spPr>
            <a:xfrm>
              <a:off x="219856" y="4487389"/>
              <a:ext cx="36021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3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5" y="371690"/>
            <a:ext cx="8263891" cy="817022"/>
          </a:xfrm>
        </p:spPr>
        <p:txBody>
          <a:bodyPr/>
          <a:lstStyle/>
          <a:p>
            <a:r>
              <a:rPr lang="nl-NL" dirty="0" smtClean="0"/>
              <a:t>Transmission scan </a:t>
            </a:r>
            <a:r>
              <a:rPr lang="nl-NL" dirty="0" err="1" smtClean="0"/>
              <a:t>insert</a:t>
            </a:r>
            <a:r>
              <a:rPr lang="nl-NL" dirty="0" smtClean="0"/>
              <a:t> systems </a:t>
            </a:r>
            <a:r>
              <a:rPr lang="nl-NL" dirty="0" err="1" smtClean="0"/>
              <a:t>for</a:t>
            </a:r>
            <a:r>
              <a:rPr lang="nl-NL" dirty="0" smtClean="0"/>
              <a:t> PET/MRI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6" y="1188712"/>
            <a:ext cx="1527810" cy="14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20" y="1177909"/>
            <a:ext cx="2326640" cy="14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4"/>
          <a:stretch>
            <a:fillRect/>
          </a:stretch>
        </p:blipFill>
        <p:spPr>
          <a:xfrm>
            <a:off x="5129212" y="1177909"/>
            <a:ext cx="3853815" cy="145288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83013" y="2974317"/>
            <a:ext cx="20152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2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Fixed</a:t>
            </a:r>
            <a:r>
              <a:rPr lang="nl-NL" sz="2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annulus</a:t>
            </a:r>
            <a:endParaRPr lang="nl-NL" sz="22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nl-NL" sz="2200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hose</a:t>
            </a:r>
            <a:r>
              <a:rPr lang="nl-NL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nl-NL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F-18</a:t>
            </a:r>
            <a:endParaRPr lang="nl-NL" sz="2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nl-NL" sz="22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nl-NL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nl-NL" sz="2200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Mollet</a:t>
            </a:r>
            <a:r>
              <a:rPr lang="nl-NL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2014)</a:t>
            </a:r>
            <a:endParaRPr lang="nl-NL" sz="2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548718" y="2974317"/>
            <a:ext cx="30148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sz="2200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Rotating</a:t>
            </a:r>
            <a:r>
              <a:rPr lang="nl-NL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point source</a:t>
            </a:r>
          </a:p>
          <a:p>
            <a:pPr algn="ctr"/>
            <a:r>
              <a:rPr lang="nl-NL" sz="2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nl-NL" sz="22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head</a:t>
            </a:r>
            <a:r>
              <a:rPr lang="nl-NL" sz="2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2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coil</a:t>
            </a:r>
            <a:r>
              <a:rPr lang="nl-NL" sz="2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l-NL" sz="22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nl-NL" sz="2200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Navarro</a:t>
            </a:r>
            <a:r>
              <a:rPr lang="nl-NL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Lara 2019)</a:t>
            </a:r>
            <a:endParaRPr lang="nl-NL" sz="2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653145" y="2974317"/>
            <a:ext cx="22679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 torus </a:t>
            </a:r>
            <a:r>
              <a:rPr lang="nl-NL" sz="2200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</a:t>
            </a:r>
            <a:endParaRPr lang="nl-NL" sz="22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bed </a:t>
            </a:r>
            <a:r>
              <a:rPr lang="nl-NL" sz="2200" dirty="0" err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movement</a:t>
            </a:r>
            <a:endParaRPr lang="nl-NL" sz="22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(Bowen 2016)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2776" y="4872251"/>
            <a:ext cx="7974964" cy="195048"/>
          </a:xfrm>
        </p:spPr>
        <p:txBody>
          <a:bodyPr/>
          <a:lstStyle/>
          <a:p>
            <a:pPr marL="0" indent="0">
              <a:buNone/>
            </a:pPr>
            <a:r>
              <a:rPr lang="nl-NL" sz="900" dirty="0" smtClean="0"/>
              <a:t>DOI 10.2967/jnumed.113.125989                 DOI </a:t>
            </a:r>
            <a:r>
              <a:rPr lang="nl-NL" sz="900" dirty="0"/>
              <a:t>10.1088/0031-9155/61/15/5547  </a:t>
            </a:r>
            <a:r>
              <a:rPr lang="nl-NL" sz="900" dirty="0" smtClean="0"/>
              <a:t>                                   	       DOI 10.3390/s19153297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4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4" y="371690"/>
            <a:ext cx="8064648" cy="817022"/>
          </a:xfrm>
        </p:spPr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integration</a:t>
            </a:r>
            <a:r>
              <a:rPr lang="nl-NL" dirty="0" smtClean="0"/>
              <a:t> of transmission scan systems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UMCU PET/MRI scanner?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134" y="1443114"/>
            <a:ext cx="8064646" cy="2915215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facilitate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 smtClean="0"/>
              <a:t> goal of MRI-</a:t>
            </a:r>
            <a:r>
              <a:rPr lang="nl-NL" dirty="0" err="1" smtClean="0"/>
              <a:t>Linac</a:t>
            </a:r>
            <a:r>
              <a:rPr lang="nl-NL" dirty="0" smtClean="0"/>
              <a:t> treatment planning,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following</a:t>
            </a:r>
            <a:r>
              <a:rPr lang="nl-NL" dirty="0" smtClean="0"/>
              <a:t> </a:t>
            </a:r>
            <a:r>
              <a:rPr lang="nl-NL" dirty="0" err="1" smtClean="0"/>
              <a:t>characteristics</a:t>
            </a:r>
            <a:r>
              <a:rPr lang="nl-NL" dirty="0" smtClean="0"/>
              <a:t> are </a:t>
            </a:r>
            <a:r>
              <a:rPr lang="nl-NL" dirty="0" err="1" smtClean="0"/>
              <a:t>desirable</a:t>
            </a:r>
            <a:r>
              <a:rPr lang="nl-NL" dirty="0" smtClean="0"/>
              <a:t>:</a:t>
            </a:r>
          </a:p>
          <a:p>
            <a:r>
              <a:rPr lang="nl-NL" b="1" dirty="0" smtClean="0"/>
              <a:t>Total-body</a:t>
            </a:r>
            <a:r>
              <a:rPr lang="nl-NL" dirty="0" smtClean="0"/>
              <a:t>,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localize</a:t>
            </a:r>
            <a:r>
              <a:rPr lang="nl-NL" dirty="0" smtClean="0"/>
              <a:t> tumors/metastases in </a:t>
            </a:r>
            <a:r>
              <a:rPr lang="nl-NL" dirty="0" err="1" smtClean="0"/>
              <a:t>any</a:t>
            </a:r>
            <a:r>
              <a:rPr lang="nl-NL" dirty="0" smtClean="0"/>
              <a:t> body part</a:t>
            </a:r>
          </a:p>
          <a:p>
            <a:r>
              <a:rPr lang="nl-NL" b="1" dirty="0" err="1" smtClean="0"/>
              <a:t>Flexible</a:t>
            </a:r>
            <a:r>
              <a:rPr lang="nl-NL" dirty="0" smtClean="0"/>
              <a:t>, </a:t>
            </a:r>
            <a:r>
              <a:rPr lang="nl-NL" dirty="0" err="1" smtClean="0"/>
              <a:t>ideally</a:t>
            </a:r>
            <a:r>
              <a:rPr lang="nl-NL" dirty="0" smtClean="0"/>
              <a:t>: </a:t>
            </a:r>
            <a:r>
              <a:rPr lang="nl-NL" dirty="0" err="1" smtClean="0"/>
              <a:t>allowing</a:t>
            </a:r>
            <a:r>
              <a:rPr lang="nl-NL" dirty="0" smtClean="0"/>
              <a:t> 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/>
              <a:t>kind of positioning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MR-</a:t>
            </a:r>
            <a:r>
              <a:rPr lang="nl-NL" dirty="0" err="1"/>
              <a:t>Linac</a:t>
            </a:r>
            <a:r>
              <a:rPr lang="nl-NL" dirty="0"/>
              <a:t> </a:t>
            </a:r>
            <a:r>
              <a:rPr lang="nl-NL" dirty="0" smtClean="0"/>
              <a:t>treatment</a:t>
            </a:r>
          </a:p>
          <a:p>
            <a:r>
              <a:rPr lang="nl-NL" b="1" dirty="0" err="1" smtClean="0"/>
              <a:t>Robust</a:t>
            </a:r>
            <a:r>
              <a:rPr lang="nl-NL" dirty="0" smtClean="0"/>
              <a:t>, </a:t>
            </a:r>
            <a:r>
              <a:rPr lang="nl-NL" dirty="0" err="1" smtClean="0"/>
              <a:t>the</a:t>
            </a:r>
            <a:r>
              <a:rPr lang="nl-NL" dirty="0" smtClean="0"/>
              <a:t> goal is </a:t>
            </a:r>
            <a:r>
              <a:rPr lang="nl-NL" dirty="0" err="1" smtClean="0"/>
              <a:t>an</a:t>
            </a:r>
            <a:r>
              <a:rPr lang="nl-NL" dirty="0" smtClean="0"/>
              <a:t> MR-</a:t>
            </a:r>
            <a:r>
              <a:rPr lang="nl-NL" dirty="0" err="1" smtClean="0"/>
              <a:t>only</a:t>
            </a:r>
            <a:r>
              <a:rPr lang="nl-NL" dirty="0" smtClean="0"/>
              <a:t> workflow, no extra CT scans</a:t>
            </a:r>
          </a:p>
          <a:p>
            <a:r>
              <a:rPr lang="nl-NL" b="1" dirty="0" err="1" smtClean="0"/>
              <a:t>Fast</a:t>
            </a:r>
            <a:r>
              <a:rPr lang="nl-NL" dirty="0" smtClean="0"/>
              <a:t>, </a:t>
            </a:r>
            <a:r>
              <a:rPr lang="nl-NL" dirty="0" err="1" smtClean="0"/>
              <a:t>preferably</a:t>
            </a:r>
            <a:r>
              <a:rPr lang="nl-NL" dirty="0" smtClean="0"/>
              <a:t> no extra scan time</a:t>
            </a:r>
          </a:p>
          <a:p>
            <a:r>
              <a:rPr lang="nl-NL" b="1" dirty="0"/>
              <a:t>Wide-</a:t>
            </a:r>
            <a:r>
              <a:rPr lang="nl-NL" b="1" dirty="0" err="1"/>
              <a:t>bore</a:t>
            </a:r>
            <a:r>
              <a:rPr lang="nl-NL" dirty="0"/>
              <a:t>, no </a:t>
            </a:r>
            <a:r>
              <a:rPr lang="nl-NL" dirty="0" err="1"/>
              <a:t>exclusions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 </a:t>
            </a:r>
            <a:r>
              <a:rPr lang="nl-NL" dirty="0" err="1"/>
              <a:t>reduction</a:t>
            </a:r>
            <a:r>
              <a:rPr lang="nl-NL" dirty="0"/>
              <a:t> in </a:t>
            </a:r>
            <a:r>
              <a:rPr lang="nl-NL" dirty="0" err="1"/>
              <a:t>bore</a:t>
            </a:r>
            <a:r>
              <a:rPr lang="nl-NL" dirty="0"/>
              <a:t> </a:t>
            </a:r>
            <a:r>
              <a:rPr lang="nl-NL" dirty="0" err="1" smtClean="0"/>
              <a:t>size</a:t>
            </a:r>
            <a:endParaRPr lang="nl-NL" dirty="0" smtClean="0"/>
          </a:p>
        </p:txBody>
      </p:sp>
      <p:grpSp>
        <p:nvGrpSpPr>
          <p:cNvPr id="6" name="Groep 5"/>
          <p:cNvGrpSpPr/>
          <p:nvPr/>
        </p:nvGrpSpPr>
        <p:grpSpPr>
          <a:xfrm>
            <a:off x="152400" y="4569910"/>
            <a:ext cx="8194962" cy="419954"/>
            <a:chOff x="152400" y="4569910"/>
            <a:chExt cx="8194962" cy="419954"/>
          </a:xfrm>
        </p:grpSpPr>
        <p:cxnSp>
          <p:nvCxnSpPr>
            <p:cNvPr id="4" name="Rechte verbindingslijn met pijl 3"/>
            <p:cNvCxnSpPr/>
            <p:nvPr/>
          </p:nvCxnSpPr>
          <p:spPr>
            <a:xfrm>
              <a:off x="152400" y="4798803"/>
              <a:ext cx="360217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jdelijke aanduiding voor inhoud 2"/>
            <p:cNvSpPr txBox="1">
              <a:spLocks/>
            </p:cNvSpPr>
            <p:nvPr/>
          </p:nvSpPr>
          <p:spPr>
            <a:xfrm>
              <a:off x="512617" y="4569910"/>
              <a:ext cx="7834745" cy="4199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ＭＳ Ｐゴシック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17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700" kern="1200">
                  <a:solidFill>
                    <a:schemeClr val="tx1"/>
                  </a:solidFill>
                  <a:latin typeface="Segoe UI"/>
                  <a:ea typeface="ＭＳ Ｐゴシック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dirty="0" err="1" smtClean="0"/>
                <a:t>Not</a:t>
              </a:r>
              <a:r>
                <a:rPr lang="nl-NL" dirty="0" smtClean="0"/>
                <a:t> </a:t>
              </a:r>
              <a:r>
                <a:rPr lang="nl-NL" dirty="0" err="1" smtClean="0"/>
                <a:t>possible</a:t>
              </a:r>
              <a:r>
                <a:rPr lang="nl-NL" dirty="0" smtClean="0"/>
                <a:t> </a:t>
              </a:r>
              <a:r>
                <a:rPr lang="nl-NL" dirty="0" err="1" smtClean="0"/>
                <a:t>with</a:t>
              </a:r>
              <a:r>
                <a:rPr lang="nl-NL" dirty="0" smtClean="0"/>
                <a:t> </a:t>
              </a:r>
              <a:r>
                <a:rPr lang="nl-NL" dirty="0" err="1" smtClean="0"/>
                <a:t>current</a:t>
              </a:r>
              <a:r>
                <a:rPr lang="nl-NL" dirty="0" smtClean="0"/>
                <a:t> pseudo-CT systems or TX </a:t>
              </a:r>
              <a:r>
                <a:rPr lang="nl-NL" dirty="0" err="1" smtClean="0"/>
                <a:t>inserts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8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8043864" cy="817022"/>
          </a:xfrm>
        </p:spPr>
        <p:txBody>
          <a:bodyPr/>
          <a:lstStyle/>
          <a:p>
            <a:r>
              <a:rPr lang="nl-NL" dirty="0" smtClean="0"/>
              <a:t>Extra benefits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considerations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552335"/>
            <a:ext cx="7946883" cy="1633075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attenuation</a:t>
            </a:r>
            <a:r>
              <a:rPr lang="nl-NL" dirty="0" smtClean="0"/>
              <a:t> </a:t>
            </a:r>
            <a:r>
              <a:rPr lang="nl-NL" dirty="0" err="1"/>
              <a:t>maps</a:t>
            </a:r>
            <a:r>
              <a:rPr lang="nl-NL" dirty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radiotherapy</a:t>
            </a:r>
            <a:r>
              <a:rPr lang="nl-NL" dirty="0" smtClean="0"/>
              <a:t> </a:t>
            </a:r>
            <a:r>
              <a:rPr lang="nl-NL" dirty="0" err="1"/>
              <a:t>dose</a:t>
            </a:r>
            <a:r>
              <a:rPr lang="nl-NL" dirty="0"/>
              <a:t> </a:t>
            </a:r>
            <a:r>
              <a:rPr lang="nl-NL" dirty="0" smtClean="0"/>
              <a:t>planning, making </a:t>
            </a:r>
            <a:r>
              <a:rPr lang="nl-NL" dirty="0" err="1" smtClean="0"/>
              <a:t>the</a:t>
            </a:r>
            <a:r>
              <a:rPr lang="nl-NL" dirty="0" smtClean="0"/>
              <a:t> workflow more </a:t>
            </a:r>
            <a:r>
              <a:rPr lang="nl-NL" dirty="0" err="1"/>
              <a:t>robust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flexible</a:t>
            </a:r>
            <a:endParaRPr lang="nl-NL" dirty="0" smtClean="0"/>
          </a:p>
          <a:p>
            <a:r>
              <a:rPr lang="nl-NL" dirty="0" err="1" smtClean="0"/>
              <a:t>Increase</a:t>
            </a:r>
            <a:r>
              <a:rPr lang="nl-NL" dirty="0" smtClean="0"/>
              <a:t> in </a:t>
            </a:r>
            <a:r>
              <a:rPr lang="nl-NL" dirty="0" err="1" smtClean="0"/>
              <a:t>radiation</a:t>
            </a:r>
            <a:r>
              <a:rPr lang="nl-NL" dirty="0" smtClean="0"/>
              <a:t> </a:t>
            </a:r>
            <a:r>
              <a:rPr lang="nl-NL" dirty="0" err="1" smtClean="0"/>
              <a:t>dose</a:t>
            </a:r>
            <a:r>
              <a:rPr lang="nl-NL" dirty="0" smtClean="0"/>
              <a:t> is </a:t>
            </a:r>
            <a:r>
              <a:rPr lang="nl-NL" dirty="0" err="1" smtClean="0"/>
              <a:t>negligible</a:t>
            </a:r>
            <a:r>
              <a:rPr lang="nl-NL" dirty="0" smtClean="0"/>
              <a:t> </a:t>
            </a:r>
            <a:r>
              <a:rPr lang="nl-NL" dirty="0" err="1" smtClean="0"/>
              <a:t>compared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therapeutic</a:t>
            </a:r>
            <a:r>
              <a:rPr lang="nl-NL" dirty="0" smtClean="0"/>
              <a:t> </a:t>
            </a:r>
            <a:r>
              <a:rPr lang="nl-NL" dirty="0" err="1" smtClean="0"/>
              <a:t>dose</a:t>
            </a:r>
            <a:endParaRPr lang="nl-NL" dirty="0"/>
          </a:p>
          <a:p>
            <a:r>
              <a:rPr lang="nl-NL" dirty="0" smtClean="0"/>
              <a:t>The system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generate</a:t>
            </a:r>
            <a:r>
              <a:rPr lang="nl-NL" dirty="0" smtClean="0"/>
              <a:t> training data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further</a:t>
            </a:r>
            <a:r>
              <a:rPr lang="nl-NL" dirty="0" smtClean="0"/>
              <a:t> development of pseudo-CT </a:t>
            </a:r>
            <a:r>
              <a:rPr lang="nl-NL" dirty="0" err="1" smtClean="0"/>
              <a:t>methods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32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5" y="371690"/>
            <a:ext cx="7822191" cy="817022"/>
          </a:xfrm>
        </p:spPr>
        <p:txBody>
          <a:bodyPr/>
          <a:lstStyle/>
          <a:p>
            <a:r>
              <a:rPr lang="nl-NL" dirty="0" smtClean="0"/>
              <a:t>Goals of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135" y="1291082"/>
            <a:ext cx="7930189" cy="3488805"/>
          </a:xfrm>
        </p:spPr>
        <p:txBody>
          <a:bodyPr/>
          <a:lstStyle/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en-US" dirty="0"/>
              <a:t>test the feasibility of integrating </a:t>
            </a:r>
            <a:r>
              <a:rPr lang="en-US" dirty="0" smtClean="0"/>
              <a:t>a transmission </a:t>
            </a:r>
            <a:r>
              <a:rPr lang="en-US" dirty="0"/>
              <a:t>source </a:t>
            </a:r>
            <a:r>
              <a:rPr lang="en-US" dirty="0" smtClean="0"/>
              <a:t>into the UMCU PET/MRI system while maintaining bore size</a:t>
            </a:r>
          </a:p>
          <a:p>
            <a:r>
              <a:rPr lang="en-US" dirty="0" smtClean="0"/>
              <a:t>To study the impact of adding this source on MRI performance, more specifically on these characteristics:</a:t>
            </a:r>
          </a:p>
          <a:p>
            <a:pPr lvl="1"/>
            <a:r>
              <a:rPr lang="nl-NL" dirty="0" err="1"/>
              <a:t>Potential</a:t>
            </a:r>
            <a:r>
              <a:rPr lang="nl-NL" dirty="0"/>
              <a:t> of </a:t>
            </a:r>
            <a:r>
              <a:rPr lang="nl-NL" dirty="0" err="1"/>
              <a:t>generating</a:t>
            </a:r>
            <a:r>
              <a:rPr lang="nl-NL" dirty="0"/>
              <a:t> </a:t>
            </a:r>
            <a:r>
              <a:rPr lang="nl-NL" dirty="0" err="1"/>
              <a:t>fold</a:t>
            </a:r>
            <a:r>
              <a:rPr lang="nl-NL" dirty="0"/>
              <a:t>-in </a:t>
            </a:r>
            <a:r>
              <a:rPr lang="nl-NL" dirty="0" err="1"/>
              <a:t>artifacts</a:t>
            </a:r>
            <a:endParaRPr lang="nl-NL" dirty="0"/>
          </a:p>
          <a:p>
            <a:pPr lvl="1"/>
            <a:r>
              <a:rPr lang="nl-NL" dirty="0" smtClean="0"/>
              <a:t>B0 </a:t>
            </a:r>
            <a:r>
              <a:rPr lang="nl-NL" dirty="0" err="1" smtClean="0"/>
              <a:t>homogeneity</a:t>
            </a:r>
            <a:endParaRPr lang="nl-NL" dirty="0" smtClean="0"/>
          </a:p>
          <a:p>
            <a:pPr lvl="1"/>
            <a:r>
              <a:rPr lang="nl-NL" dirty="0" smtClean="0"/>
              <a:t>B1 </a:t>
            </a:r>
            <a:r>
              <a:rPr lang="nl-NL" dirty="0" err="1" smtClean="0"/>
              <a:t>homogeneity</a:t>
            </a:r>
            <a:endParaRPr lang="nl-NL" dirty="0" smtClean="0"/>
          </a:p>
          <a:p>
            <a:pPr lvl="1"/>
            <a:r>
              <a:rPr lang="nl-NL" dirty="0" err="1"/>
              <a:t>Signal-to-noise</a:t>
            </a:r>
            <a:r>
              <a:rPr lang="nl-NL" dirty="0"/>
              <a:t> ratio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847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CU PPT Onderzoek 16-9 E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50CC87A911942996C3B61A5853DB7" ma:contentTypeVersion="1" ma:contentTypeDescription="Een nieuw document maken." ma:contentTypeScope="" ma:versionID="7e3c6f6dd1801eea20e3ae08e315f7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fdf0b8816a2e6c73b5ec523d062f6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06E4E7-D169-4E30-B6C3-2F76A49ABB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EF91DA-9D4E-4E2E-B5B4-632189A5C96E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D342E91-165C-4CFB-BF48-F979EA270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UMCU PPT Onderzoek 16-9 ENG</Template>
  <TotalTime>37605</TotalTime>
  <Words>1048</Words>
  <Application>Microsoft Office PowerPoint</Application>
  <PresentationFormat>Diavoorstelling (16:9)</PresentationFormat>
  <Paragraphs>172</Paragraphs>
  <Slides>18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Segoe UI</vt:lpstr>
      <vt:lpstr>UMCU PPT Onderzoek 16-9 ENG</vt:lpstr>
      <vt:lpstr>7_Office-thema</vt:lpstr>
      <vt:lpstr>8_Office-thema</vt:lpstr>
      <vt:lpstr>Integrating an annulus-shaped transmission imaging source into the body coil of a PET/MRI system: influence on MR imaging</vt:lpstr>
      <vt:lpstr>The PET/MRI system developed in the UMCU</vt:lpstr>
      <vt:lpstr>Attenuation maps in PET/MRI</vt:lpstr>
      <vt:lpstr>Pseudo-CT from MRI: current status in clinic</vt:lpstr>
      <vt:lpstr>Challenges in deriving pseudo-CT from MRI</vt:lpstr>
      <vt:lpstr>Transmission scan insert systems for PET/MRI</vt:lpstr>
      <vt:lpstr>Why investigate integration of transmission scan systems into the UMCU PET/MRI scanner?</vt:lpstr>
      <vt:lpstr>Extra benefits and considerations</vt:lpstr>
      <vt:lpstr>Goals of this study</vt:lpstr>
      <vt:lpstr>Choice of transmission source type</vt:lpstr>
      <vt:lpstr>Integrating the hose into the UMCU system</vt:lpstr>
      <vt:lpstr>Creating the demonstrator</vt:lpstr>
      <vt:lpstr>Methods - investigating potential fold-in artifacts </vt:lpstr>
      <vt:lpstr>Results with syringe at varying distances</vt:lpstr>
      <vt:lpstr>Methods - Influence of annulus on MRI</vt:lpstr>
      <vt:lpstr>Results with / without water in annulus</vt:lpstr>
      <vt:lpstr>Conclusion</vt:lpstr>
      <vt:lpstr>Special thanks!</vt:lpstr>
    </vt:vector>
  </TitlesOfParts>
  <Company>UMC Utrecht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khoiting</dc:creator>
  <cp:lastModifiedBy>Branderhorst-2, W.J. (Woutjan)</cp:lastModifiedBy>
  <cp:revision>502</cp:revision>
  <dcterms:created xsi:type="dcterms:W3CDTF">2013-12-10T14:42:45Z</dcterms:created>
  <dcterms:modified xsi:type="dcterms:W3CDTF">2022-06-03T13:08:45Z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0x0101004FA50CC87A911942996C3B61A5853DB7</vt:lpwstr>
  </property>
</Properties>
</file>