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5" r:id="rId2"/>
  </p:sldMasterIdLst>
  <p:notesMasterIdLst>
    <p:notesMasterId r:id="rId21"/>
  </p:notesMasterIdLst>
  <p:sldIdLst>
    <p:sldId id="332" r:id="rId3"/>
    <p:sldId id="316" r:id="rId4"/>
    <p:sldId id="314" r:id="rId5"/>
    <p:sldId id="317" r:id="rId6"/>
    <p:sldId id="329" r:id="rId7"/>
    <p:sldId id="325" r:id="rId8"/>
    <p:sldId id="338" r:id="rId9"/>
    <p:sldId id="335" r:id="rId10"/>
    <p:sldId id="322" r:id="rId11"/>
    <p:sldId id="336" r:id="rId12"/>
    <p:sldId id="340" r:id="rId13"/>
    <p:sldId id="911" r:id="rId14"/>
    <p:sldId id="318" r:id="rId15"/>
    <p:sldId id="323" r:id="rId16"/>
    <p:sldId id="919" r:id="rId17"/>
    <p:sldId id="914" r:id="rId18"/>
    <p:sldId id="341" r:id="rId19"/>
    <p:sldId id="920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D131854-9B9B-4EB8-B36C-35AE9A13DFBF}">
          <p14:sldIdLst>
            <p14:sldId id="332"/>
            <p14:sldId id="316"/>
            <p14:sldId id="314"/>
            <p14:sldId id="317"/>
            <p14:sldId id="329"/>
            <p14:sldId id="325"/>
            <p14:sldId id="338"/>
            <p14:sldId id="335"/>
            <p14:sldId id="322"/>
            <p14:sldId id="336"/>
            <p14:sldId id="340"/>
            <p14:sldId id="911"/>
            <p14:sldId id="318"/>
            <p14:sldId id="323"/>
            <p14:sldId id="919"/>
            <p14:sldId id="914"/>
            <p14:sldId id="341"/>
            <p14:sldId id="920"/>
          </p14:sldIdLst>
        </p14:section>
        <p14:section name="Anhang" id="{51654F99-2267-4FF4-9359-635FFC482EC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lorian Müller" initials="FM [3]" lastIdx="39" clrIdx="6">
    <p:extLst>
      <p:ext uri="{19B8F6BF-5375-455C-9EA6-DF929625EA0E}">
        <p15:presenceInfo xmlns:p15="http://schemas.microsoft.com/office/powerpoint/2012/main" userId="S-1-5-21-3344477284-1188638898-1023953999-1656" providerId="AD"/>
      </p:ext>
    </p:extLst>
  </p:cmAuthor>
  <p:cmAuthor id="1" name="florian.mueller" initials="f" lastIdx="35" clrIdx="0">
    <p:extLst>
      <p:ext uri="{19B8F6BF-5375-455C-9EA6-DF929625EA0E}">
        <p15:presenceInfo xmlns:p15="http://schemas.microsoft.com/office/powerpoint/2012/main" userId="florian.mueller" providerId="None"/>
      </p:ext>
    </p:extLst>
  </p:cmAuthor>
  <p:cmAuthor id="8" name="Müller, Florian" initials="MF" lastIdx="4" clrIdx="8">
    <p:extLst>
      <p:ext uri="{19B8F6BF-5375-455C-9EA6-DF929625EA0E}">
        <p15:presenceInfo xmlns:p15="http://schemas.microsoft.com/office/powerpoint/2012/main" userId="Müller, Florian" providerId="None"/>
      </p:ext>
    </p:extLst>
  </p:cmAuthor>
  <p:cmAuthor id="2" name="Autor" initials="A" lastIdx="3" clrIdx="7"/>
  <p:cmAuthor id="3" name="david" initials="d" lastIdx="26" clrIdx="2">
    <p:extLst>
      <p:ext uri="{19B8F6BF-5375-455C-9EA6-DF929625EA0E}">
        <p15:presenceInfo xmlns:p15="http://schemas.microsoft.com/office/powerpoint/2012/main" userId="david" providerId="None"/>
      </p:ext>
    </p:extLst>
  </p:cmAuthor>
  <p:cmAuthor id="4" name="David Schug" initials="DaSch" lastIdx="14" clrIdx="3">
    <p:extLst>
      <p:ext uri="{19B8F6BF-5375-455C-9EA6-DF929625EA0E}">
        <p15:presenceInfo xmlns:p15="http://schemas.microsoft.com/office/powerpoint/2012/main" userId="David Schug" providerId="None"/>
      </p:ext>
    </p:extLst>
  </p:cmAuthor>
  <p:cmAuthor id="5" name="Florian Müller" initials="FM" lastIdx="1" clrIdx="4">
    <p:extLst>
      <p:ext uri="{19B8F6BF-5375-455C-9EA6-DF929625EA0E}">
        <p15:presenceInfo xmlns:p15="http://schemas.microsoft.com/office/powerpoint/2012/main" userId="Florian Müller" providerId="None"/>
      </p:ext>
    </p:extLst>
  </p:cmAuthor>
  <p:cmAuthor id="6" name="Florian Müller" initials="FM [2]" lastIdx="1" clrIdx="5">
    <p:extLst>
      <p:ext uri="{19B8F6BF-5375-455C-9EA6-DF929625EA0E}">
        <p15:presenceInfo xmlns:p15="http://schemas.microsoft.com/office/powerpoint/2012/main" userId="591ce04917fbdc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549F"/>
    <a:srgbClr val="EB1C22"/>
    <a:srgbClr val="EAF7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0" autoAdjust="0"/>
    <p:restoredTop sz="94660"/>
  </p:normalViewPr>
  <p:slideViewPr>
    <p:cSldViewPr snapToGrid="0">
      <p:cViewPr varScale="1">
        <p:scale>
          <a:sx n="174" d="100"/>
          <a:sy n="174" d="100"/>
        </p:scale>
        <p:origin x="360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82F5C-64D9-4B30-BDE7-B73DEB38E34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5EE35-B5D9-43FA-8F78-071C6DD58D5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0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EE35-B5D9-43FA-8F78-071C6DD58D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2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5EE35-B5D9-43FA-8F78-071C6DD58D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6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9D0FB-7116-4E10-A012-4E7A82368E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2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09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Logo_RWTH_rgb"/>
          <p:cNvPicPr>
            <a:picLocks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08" y="548680"/>
            <a:ext cx="26748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3352" y="2514600"/>
            <a:ext cx="11513759" cy="11430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3352" y="4114800"/>
            <a:ext cx="11513759" cy="2286000"/>
          </a:xfrm>
        </p:spPr>
        <p:txBody>
          <a:bodyPr/>
          <a:lstStyle>
            <a:lvl1pPr marL="0" indent="0">
              <a:buFont typeface="Wingdings" pitchFamily="1" charset="2"/>
              <a:buNone/>
              <a:defRPr sz="1800"/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8" name="Picture 5"/>
          <p:cNvPicPr>
            <a:picLocks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3"/>
          <a:stretch/>
        </p:blipFill>
        <p:spPr bwMode="auto">
          <a:xfrm>
            <a:off x="8904311" y="698075"/>
            <a:ext cx="2872800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61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259201"/>
            <a:ext cx="11343050" cy="778098"/>
          </a:xfrm>
        </p:spPr>
        <p:txBody>
          <a:bodyPr>
            <a:normAutofit/>
          </a:bodyPr>
          <a:lstStyle>
            <a:lvl1pPr>
              <a:defRPr sz="4444"/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74602" y="1227136"/>
            <a:ext cx="3633397" cy="2160000"/>
          </a:xfrm>
        </p:spPr>
        <p:txBody>
          <a:bodyPr>
            <a:normAutofit/>
          </a:bodyPr>
          <a:lstStyle>
            <a:lvl1pPr marL="216000" indent="0">
              <a:buFontTx/>
              <a:buNone/>
              <a:defRPr sz="2640"/>
            </a:lvl1pPr>
            <a:lvl2pPr marL="648000">
              <a:defRPr sz="1920"/>
            </a:lvl2pPr>
            <a:lvl3pPr marL="1080000">
              <a:defRPr sz="1680"/>
            </a:lvl3pPr>
            <a:lvl4pPr>
              <a:defRPr sz="1777"/>
            </a:lvl4pPr>
            <a:lvl5pPr>
              <a:defRPr sz="1777"/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60"/>
            </a:lvl1pPr>
          </a:lstStyle>
          <a:p>
            <a:r>
              <a:rPr lang="en-US" baseline="30000"/>
              <a:t>1</a:t>
            </a:r>
            <a:r>
              <a:rPr lang="en-US"/>
              <a:t> References: IEEE TMI 2015, Weissler et al., “A Digital Preclinical PET/MRI Insert“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>
          <a:xfrm>
            <a:off x="4385227" y="1227136"/>
            <a:ext cx="3624794" cy="2160000"/>
          </a:xfrm>
        </p:spPr>
        <p:txBody>
          <a:bodyPr>
            <a:normAutofit/>
          </a:bodyPr>
          <a:lstStyle>
            <a:lvl1pPr marL="216000" indent="0">
              <a:buFontTx/>
              <a:buNone/>
              <a:defRPr sz="2640"/>
            </a:lvl1pPr>
            <a:lvl2pPr marL="648000">
              <a:defRPr sz="1920"/>
            </a:lvl2pPr>
            <a:lvl3pPr marL="1080000">
              <a:defRPr sz="1680"/>
            </a:lvl3pPr>
            <a:lvl4pPr>
              <a:defRPr sz="1777"/>
            </a:lvl4pPr>
            <a:lvl5pPr>
              <a:defRPr sz="1777"/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>
          <a:xfrm>
            <a:off x="8170001" y="1227136"/>
            <a:ext cx="3605050" cy="2160000"/>
          </a:xfrm>
        </p:spPr>
        <p:txBody>
          <a:bodyPr>
            <a:normAutofit/>
          </a:bodyPr>
          <a:lstStyle>
            <a:lvl1pPr marL="216000" indent="0">
              <a:buFontTx/>
              <a:buNone/>
              <a:defRPr sz="2640"/>
            </a:lvl1pPr>
            <a:lvl2pPr marL="648000">
              <a:defRPr sz="1920"/>
            </a:lvl2pPr>
            <a:lvl3pPr marL="1080000">
              <a:defRPr sz="1680"/>
            </a:lvl3pPr>
            <a:lvl4pPr>
              <a:defRPr sz="1777"/>
            </a:lvl4pPr>
            <a:lvl5pPr>
              <a:defRPr sz="1777"/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5"/>
          </p:nvPr>
        </p:nvSpPr>
        <p:spPr>
          <a:xfrm>
            <a:off x="574602" y="3413059"/>
            <a:ext cx="3456000" cy="2160000"/>
          </a:xfrm>
        </p:spPr>
        <p:txBody>
          <a:bodyPr>
            <a:normAutofit/>
          </a:bodyPr>
          <a:lstStyle>
            <a:lvl1pPr>
              <a:defRPr sz="2666"/>
            </a:lvl1pPr>
            <a:lvl2pPr>
              <a:defRPr sz="2222"/>
            </a:lvl2pPr>
            <a:lvl3pPr>
              <a:defRPr sz="2000"/>
            </a:lvl3pPr>
            <a:lvl4pPr>
              <a:defRPr sz="1777"/>
            </a:lvl4pPr>
            <a:lvl5pPr>
              <a:defRPr sz="1777"/>
            </a:lvl5pPr>
          </a:lstStyle>
          <a:p>
            <a:pPr lvl="0"/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idx="16"/>
          </p:nvPr>
        </p:nvSpPr>
        <p:spPr>
          <a:xfrm>
            <a:off x="4385227" y="3413059"/>
            <a:ext cx="3456000" cy="2160000"/>
          </a:xfrm>
        </p:spPr>
        <p:txBody>
          <a:bodyPr>
            <a:normAutofit/>
          </a:bodyPr>
          <a:lstStyle>
            <a:lvl1pPr>
              <a:defRPr sz="2666"/>
            </a:lvl1pPr>
            <a:lvl2pPr>
              <a:defRPr sz="2222"/>
            </a:lvl2pPr>
            <a:lvl3pPr>
              <a:defRPr sz="2000"/>
            </a:lvl3pPr>
            <a:lvl4pPr>
              <a:defRPr sz="1777"/>
            </a:lvl4pPr>
            <a:lvl5pPr>
              <a:defRPr sz="1777"/>
            </a:lvl5pPr>
          </a:lstStyle>
          <a:p>
            <a:pPr lvl="0"/>
            <a:endParaRPr lang="en-US" noProof="0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207999" y="1415896"/>
            <a:ext cx="0" cy="432024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010022" y="1415896"/>
            <a:ext cx="0" cy="432024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nhaltsplatzhalter 2"/>
          <p:cNvSpPr>
            <a:spLocks noGrp="1"/>
          </p:cNvSpPr>
          <p:nvPr>
            <p:ph idx="17"/>
          </p:nvPr>
        </p:nvSpPr>
        <p:spPr>
          <a:xfrm>
            <a:off x="8170001" y="3413059"/>
            <a:ext cx="3456000" cy="2160000"/>
          </a:xfrm>
        </p:spPr>
        <p:txBody>
          <a:bodyPr>
            <a:normAutofit/>
          </a:bodyPr>
          <a:lstStyle>
            <a:lvl1pPr>
              <a:defRPr sz="2666"/>
            </a:lvl1pPr>
            <a:lvl2pPr>
              <a:defRPr sz="2222"/>
            </a:lvl2pPr>
            <a:lvl3pPr>
              <a:defRPr sz="2000"/>
            </a:lvl3pPr>
            <a:lvl4pPr>
              <a:defRPr sz="1777"/>
            </a:lvl4pPr>
            <a:lvl5pPr>
              <a:defRPr sz="1777"/>
            </a:lvl5pPr>
          </a:lstStyle>
          <a:p>
            <a:pPr lvl="0"/>
            <a:endParaRPr lang="en-US" noProof="0" dirty="0"/>
          </a:p>
        </p:txBody>
      </p:sp>
      <p:sp>
        <p:nvSpPr>
          <p:cNvPr id="21" name="Inhaltsplatzhalter 2"/>
          <p:cNvSpPr>
            <a:spLocks noGrp="1"/>
          </p:cNvSpPr>
          <p:nvPr>
            <p:ph idx="18"/>
          </p:nvPr>
        </p:nvSpPr>
        <p:spPr>
          <a:xfrm>
            <a:off x="574601" y="5589240"/>
            <a:ext cx="3456000" cy="345638"/>
          </a:xfrm>
        </p:spPr>
        <p:txBody>
          <a:bodyPr>
            <a:normAutofit/>
          </a:bodyPr>
          <a:lstStyle>
            <a:lvl1pPr marL="0" indent="0" algn="ctr">
              <a:buNone/>
              <a:defRPr sz="1200" b="1" baseline="0"/>
            </a:lvl1pPr>
            <a:lvl2pPr>
              <a:defRPr sz="2222"/>
            </a:lvl2pPr>
            <a:lvl3pPr>
              <a:defRPr sz="2000"/>
            </a:lvl3pPr>
            <a:lvl4pPr>
              <a:defRPr sz="1777"/>
            </a:lvl4pPr>
            <a:lvl5pPr>
              <a:defRPr sz="1777"/>
            </a:lvl5pPr>
          </a:lstStyle>
          <a:p>
            <a:pPr lvl="0"/>
            <a:endParaRPr lang="en-US" noProof="0" dirty="0"/>
          </a:p>
        </p:txBody>
      </p:sp>
      <p:sp>
        <p:nvSpPr>
          <p:cNvPr id="22" name="Inhaltsplatzhalter 2"/>
          <p:cNvSpPr>
            <a:spLocks noGrp="1"/>
          </p:cNvSpPr>
          <p:nvPr>
            <p:ph idx="19"/>
          </p:nvPr>
        </p:nvSpPr>
        <p:spPr>
          <a:xfrm>
            <a:off x="4385227" y="5589240"/>
            <a:ext cx="3456000" cy="345638"/>
          </a:xfrm>
        </p:spPr>
        <p:txBody>
          <a:bodyPr>
            <a:normAutofit/>
          </a:bodyPr>
          <a:lstStyle>
            <a:lvl1pPr marL="0" indent="0" algn="ctr">
              <a:buNone/>
              <a:defRPr sz="1200" b="1" baseline="0"/>
            </a:lvl1pPr>
            <a:lvl2pPr>
              <a:defRPr sz="2222"/>
            </a:lvl2pPr>
            <a:lvl3pPr>
              <a:defRPr sz="2000"/>
            </a:lvl3pPr>
            <a:lvl4pPr>
              <a:defRPr sz="1777"/>
            </a:lvl4pPr>
            <a:lvl5pPr>
              <a:defRPr sz="1777"/>
            </a:lvl5pPr>
          </a:lstStyle>
          <a:p>
            <a:pPr lvl="0"/>
            <a:endParaRPr lang="en-US" noProof="0" dirty="0"/>
          </a:p>
        </p:txBody>
      </p:sp>
      <p:sp>
        <p:nvSpPr>
          <p:cNvPr id="23" name="Inhaltsplatzhalter 2"/>
          <p:cNvSpPr>
            <a:spLocks noGrp="1"/>
          </p:cNvSpPr>
          <p:nvPr>
            <p:ph idx="20"/>
          </p:nvPr>
        </p:nvSpPr>
        <p:spPr>
          <a:xfrm>
            <a:off x="8172226" y="5589240"/>
            <a:ext cx="3456000" cy="345638"/>
          </a:xfrm>
        </p:spPr>
        <p:txBody>
          <a:bodyPr>
            <a:normAutofit/>
          </a:bodyPr>
          <a:lstStyle>
            <a:lvl1pPr marL="0" indent="0" algn="ctr">
              <a:buNone/>
              <a:defRPr sz="1200" b="1" baseline="0"/>
            </a:lvl1pPr>
            <a:lvl2pPr>
              <a:defRPr sz="2222"/>
            </a:lvl2pPr>
            <a:lvl3pPr>
              <a:defRPr sz="2000"/>
            </a:lvl3pPr>
            <a:lvl4pPr>
              <a:defRPr sz="1777"/>
            </a:lvl4pPr>
            <a:lvl5pPr>
              <a:defRPr sz="1777"/>
            </a:lvl5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103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s-ES_tradnl"/>
              <a:t>76th CCC meeting, 18th Nov. 21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9666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50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007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Drag picture to placeholder or click icon to add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9219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Drag picture to placeholder or click icon to add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1716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s-ES_tradnl"/>
              <a:t>76th CCC meeting, 18th Nov. 21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6931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s-ES_tradnl"/>
              <a:t>76th CCC meeting, 18th Nov. 21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4931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76th CCC meeting, 18th Nov. 21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Drag picture to placeholder or click icon to add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Drag picture to placeholder or click icon to add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3436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76th CCC meeting, 18th Nov. 21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716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3"/>
          <a:stretch/>
        </p:blipFill>
        <p:spPr bwMode="auto">
          <a:xfrm>
            <a:off x="9826240" y="6370368"/>
            <a:ext cx="2030400" cy="3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Logo_RWTH_rgb"/>
          <p:cNvPicPr>
            <a:picLocks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240" y="325438"/>
            <a:ext cx="2030400" cy="5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541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76th CCC meeting, 18th Nov. 21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002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76th CCC meeting, 18th Nov. 21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35C8-3478-4234-8ACC-636BA834222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8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533" y="284748"/>
            <a:ext cx="10273043" cy="977116"/>
          </a:xfrm>
        </p:spPr>
        <p:txBody>
          <a:bodyPr/>
          <a:lstStyle>
            <a:lvl1pPr algn="l">
              <a:defRPr sz="2800" b="1" cap="none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7533" y="1499937"/>
            <a:ext cx="10266997" cy="4410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0682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 userDrawn="1"/>
        </p:nvSpPr>
        <p:spPr bwMode="auto">
          <a:xfrm>
            <a:off x="1016000" y="228600"/>
            <a:ext cx="7721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49F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49F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49F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49F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49F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49F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49F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49F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49F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r>
              <a:rPr lang="de-DE" sz="2800" ker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0517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371" y="1371600"/>
            <a:ext cx="10846229" cy="46482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81581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1371" y="1371600"/>
            <a:ext cx="5613829" cy="4648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8400" y="1371600"/>
            <a:ext cx="5029200" cy="4648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02513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017600" y="1144800"/>
            <a:ext cx="10670400" cy="5029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016000" y="228600"/>
            <a:ext cx="77216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370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94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07533" y="3429000"/>
            <a:ext cx="10272184" cy="2592000"/>
          </a:xfrm>
        </p:spPr>
        <p:txBody>
          <a:bodyPr bIns="45720"/>
          <a:lstStyle>
            <a:lvl1pPr marL="0" indent="0">
              <a:buFont typeface="Wingdings" pitchFamily="1" charset="2"/>
              <a:buNone/>
              <a:defRPr sz="1400"/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4" name="Picture 26" descr="Logo_RWTH_rgb"/>
          <p:cNvPicPr>
            <a:picLocks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2231" y="325438"/>
            <a:ext cx="2682401" cy="72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3"/>
          <a:stretch/>
        </p:blipFill>
        <p:spPr bwMode="auto">
          <a:xfrm>
            <a:off x="9102231" y="3861048"/>
            <a:ext cx="2682402" cy="4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95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228600"/>
            <a:ext cx="7721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1371600"/>
            <a:ext cx="10261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pic>
        <p:nvPicPr>
          <p:cNvPr id="1028" name="Picture 26" descr="Logo_RWTH_rgb"/>
          <p:cNvPicPr>
            <a:picLocks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240" y="325438"/>
            <a:ext cx="2030400" cy="5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007534" y="6341165"/>
            <a:ext cx="10310284" cy="5302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0" hangingPunct="0">
              <a:defRPr/>
            </a:pPr>
            <a:r>
              <a:rPr lang="en-US" sz="1400" b="1" noProof="0" dirty="0">
                <a:solidFill>
                  <a:srgbClr val="789EC9"/>
                </a:solidFill>
                <a:ea typeface="ヒラギノ角ゴ Pro W3" pitchFamily="1" charset="-128"/>
              </a:rPr>
              <a:t>David Schug et al.  -  PSMR 2022, Elba</a:t>
            </a:r>
            <a:endParaRPr lang="en-US" sz="1400" b="1" baseline="0" noProof="0" dirty="0">
              <a:solidFill>
                <a:srgbClr val="789EC9"/>
              </a:solidFill>
              <a:ea typeface="ヒラギノ角ゴ Pro W3" pitchFamily="1" charset="-128"/>
            </a:endParaRPr>
          </a:p>
          <a:p>
            <a:pPr eaLnBrk="0" hangingPunct="0">
              <a:defRPr/>
            </a:pPr>
            <a:r>
              <a:rPr lang="en-US" sz="1400" dirty="0" err="1"/>
              <a:t>BrainPET</a:t>
            </a:r>
            <a:r>
              <a:rPr lang="en-US" sz="1400" dirty="0"/>
              <a:t> 7T - UHF MRI-Compatible PET Module based on the Hyperion III platform</a:t>
            </a:r>
            <a:endParaRPr lang="en-US" sz="1400" dirty="0">
              <a:ea typeface="ヒラギノ角ゴ Pro W3" pitchFamily="1" charset="-128"/>
            </a:endParaRPr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3"/>
          <a:stretch/>
        </p:blipFill>
        <p:spPr bwMode="auto">
          <a:xfrm>
            <a:off x="9826240" y="6370368"/>
            <a:ext cx="2030400" cy="3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"/>
          <p:cNvSpPr/>
          <p:nvPr userDrawn="1"/>
        </p:nvSpPr>
        <p:spPr bwMode="auto">
          <a:xfrm>
            <a:off x="468514" y="6335489"/>
            <a:ext cx="250889" cy="380976"/>
          </a:xfrm>
          <a:prstGeom prst="ellipse">
            <a:avLst/>
          </a:prstGeom>
          <a:solidFill>
            <a:srgbClr val="00549F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lvl="0" algn="r" eaLnBrk="1" hangingPunct="1"/>
            <a:endParaRPr lang="en-US" sz="1200" noProof="0">
              <a:solidFill>
                <a:schemeClr val="bg1"/>
              </a:solidFill>
              <a:cs typeface="ヒラギノ角ゴ Pro W3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0" y="6335465"/>
            <a:ext cx="609600" cy="381000"/>
          </a:xfrm>
          <a:prstGeom prst="rect">
            <a:avLst/>
          </a:prstGeom>
          <a:solidFill>
            <a:srgbClr val="00549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endParaRPr lang="en-US" sz="1200" noProof="0">
              <a:solidFill>
                <a:schemeClr val="bg1"/>
              </a:solidFill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-2560" y="6334671"/>
            <a:ext cx="609600" cy="381000"/>
          </a:xfrm>
          <a:prstGeom prst="rect">
            <a:avLst/>
          </a:prstGeom>
          <a:solidFill>
            <a:srgbClr val="00549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27D78383-48AD-4D09-AD13-89DC4A27E6EF}" type="slidenum">
              <a:rPr lang="en-US" sz="1200" noProof="0" smtClean="0">
                <a:solidFill>
                  <a:schemeClr val="bg1"/>
                </a:solidFill>
              </a:rPr>
              <a:t>‹Nr.›</a:t>
            </a:fld>
            <a:endParaRPr lang="en-US" sz="1200" noProof="0">
              <a:solidFill>
                <a:schemeClr val="bg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9DE529-514A-4797-B772-1CCBE81FEB53}"/>
              </a:ext>
            </a:extLst>
          </p:cNvPr>
          <p:cNvSpPr/>
          <p:nvPr userDrawn="1"/>
        </p:nvSpPr>
        <p:spPr bwMode="auto">
          <a:xfrm>
            <a:off x="10560026" y="0"/>
            <a:ext cx="1625834" cy="12193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117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2" r:id="rId10"/>
    <p:sldLayoutId id="2147483686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49F"/>
          </a:solidFill>
          <a:latin typeface="+mj-lt"/>
          <a:ea typeface="+mj-ea"/>
          <a:cs typeface="ヒラギノ角ゴ Pro W3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49F"/>
          </a:solidFill>
          <a:latin typeface="Arial" charset="0"/>
          <a:ea typeface="ヒラギノ角ゴ Pro W3" pitchFamily="1" charset="-128"/>
          <a:cs typeface="ヒラギノ角ゴ Pro W3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49F"/>
          </a:solidFill>
          <a:latin typeface="Arial" charset="0"/>
          <a:ea typeface="ヒラギノ角ゴ Pro W3" pitchFamily="1" charset="-128"/>
          <a:cs typeface="ヒラギノ角ゴ Pro W3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49F"/>
          </a:solidFill>
          <a:latin typeface="Arial" charset="0"/>
          <a:ea typeface="ヒラギノ角ゴ Pro W3" pitchFamily="1" charset="-128"/>
          <a:cs typeface="ヒラギノ角ゴ Pro W3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49F"/>
          </a:solidFill>
          <a:latin typeface="Arial" charset="0"/>
          <a:ea typeface="ヒラギノ角ゴ Pro W3" pitchFamily="1" charset="-128"/>
          <a:cs typeface="ヒラギノ角ゴ Pro W3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49F"/>
          </a:solidFill>
          <a:latin typeface="Arial" charset="0"/>
          <a:ea typeface="ヒラギノ角ゴ Pro W3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49F"/>
          </a:solidFill>
          <a:latin typeface="Arial" charset="0"/>
          <a:ea typeface="ヒラギノ角ゴ Pro W3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49F"/>
          </a:solidFill>
          <a:latin typeface="Arial" charset="0"/>
          <a:ea typeface="ヒラギノ角ゴ Pro W3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49F"/>
          </a:solidFill>
          <a:latin typeface="Arial" charset="0"/>
          <a:ea typeface="ヒラギノ角ゴ Pro W3" pitchFamily="1" charset="-128"/>
        </a:defRPr>
      </a:lvl9pPr>
    </p:titleStyle>
    <p:bodyStyle>
      <a:lvl1pPr marL="474663" indent="-474663" algn="l" rtl="0" eaLnBrk="1" fontAlgn="base" hangingPunct="1">
        <a:spcBef>
          <a:spcPct val="20000"/>
        </a:spcBef>
        <a:spcAft>
          <a:spcPct val="0"/>
        </a:spcAft>
        <a:buClr>
          <a:srgbClr val="00549F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950913" indent="-285750" algn="l" rtl="0" eaLnBrk="1" fontAlgn="base" hangingPunct="1">
        <a:spcBef>
          <a:spcPct val="20000"/>
        </a:spcBef>
        <a:spcAft>
          <a:spcPct val="0"/>
        </a:spcAft>
        <a:buClr>
          <a:srgbClr val="00549F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37001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4C4C4C"/>
          </a:solidFill>
          <a:latin typeface="+mn-lt"/>
          <a:ea typeface="+mn-ea"/>
          <a:cs typeface="ヒラギノ角ゴ Pro W3"/>
        </a:defRPr>
      </a:lvl3pPr>
      <a:lvl4pPr marL="1789113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4C4C4C"/>
          </a:solidFill>
          <a:latin typeface="+mn-lt"/>
          <a:ea typeface="+mn-ea"/>
          <a:cs typeface="ヒラギノ角ゴ Pro W3"/>
        </a:defRPr>
      </a:lvl4pPr>
      <a:lvl5pPr marL="2208213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C4C4C"/>
          </a:solidFill>
          <a:latin typeface="+mn-lt"/>
          <a:ea typeface="+mn-ea"/>
          <a:cs typeface="ヒラギノ角ゴ Pro W3"/>
        </a:defRPr>
      </a:lvl5pPr>
      <a:lvl6pPr marL="2665413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C4C4C"/>
          </a:solidFill>
          <a:latin typeface="+mn-lt"/>
          <a:ea typeface="+mn-ea"/>
        </a:defRPr>
      </a:lvl6pPr>
      <a:lvl7pPr marL="3122613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C4C4C"/>
          </a:solidFill>
          <a:latin typeface="+mn-lt"/>
          <a:ea typeface="+mn-ea"/>
        </a:defRPr>
      </a:lvl7pPr>
      <a:lvl8pPr marL="3579813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C4C4C"/>
          </a:solidFill>
          <a:latin typeface="+mn-lt"/>
          <a:ea typeface="+mn-ea"/>
        </a:defRPr>
      </a:lvl8pPr>
      <a:lvl9pPr marL="4037013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C4C4C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76th CCC meeting, 18th Nov. 21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gi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jpeg"/><Relationship Id="rId3" Type="http://schemas.openxmlformats.org/officeDocument/2006/relationships/image" Target="../media/image47.jpeg"/><Relationship Id="rId12" Type="http://schemas.openxmlformats.org/officeDocument/2006/relationships/image" Target="../media/image97.svg"/><Relationship Id="rId2" Type="http://schemas.openxmlformats.org/officeDocument/2006/relationships/image" Target="../media/image46.png"/><Relationship Id="rId16" Type="http://schemas.openxmlformats.org/officeDocument/2006/relationships/image" Target="../media/image9.w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15" Type="http://schemas.openxmlformats.org/officeDocument/2006/relationships/image" Target="../media/image53.tiff"/><Relationship Id="rId4" Type="http://schemas.openxmlformats.org/officeDocument/2006/relationships/image" Target="../media/image48.jpeg"/><Relationship Id="rId14" Type="http://schemas.openxmlformats.org/officeDocument/2006/relationships/image" Target="../media/image5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832" y="2002996"/>
            <a:ext cx="11355705" cy="1805609"/>
          </a:xfrm>
        </p:spPr>
        <p:txBody>
          <a:bodyPr/>
          <a:lstStyle/>
          <a:p>
            <a:pPr algn="ctr"/>
            <a:r>
              <a:rPr lang="en-US" dirty="0"/>
              <a:t>Design of the </a:t>
            </a:r>
            <a:r>
              <a:rPr lang="en-US" dirty="0" err="1"/>
              <a:t>BrainPET</a:t>
            </a:r>
            <a:r>
              <a:rPr lang="en-US" dirty="0"/>
              <a:t> 7T Project’s UHF MRI-Compatible PET Modules based on the Hyperion III Platform</a:t>
            </a:r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608575"/>
              </p:ext>
            </p:extLst>
          </p:nvPr>
        </p:nvGraphicFramePr>
        <p:xfrm>
          <a:off x="358833" y="3140098"/>
          <a:ext cx="10893367" cy="1694180"/>
        </p:xfrm>
        <a:graphic>
          <a:graphicData uri="http://schemas.openxmlformats.org/drawingml/2006/table">
            <a:tbl>
              <a:tblPr/>
              <a:tblGrid>
                <a:gridCol w="10893367">
                  <a:extLst>
                    <a:ext uri="{9D8B030D-6E8A-4147-A177-3AD203B41FA5}">
                      <a16:colId xmlns:a16="http://schemas.microsoft.com/office/drawing/2014/main" val="3826399584"/>
                    </a:ext>
                  </a:extLst>
                </a:gridCol>
              </a:tblGrid>
              <a:tr h="477589">
                <a:tc>
                  <a:txBody>
                    <a:bodyPr/>
                    <a:lstStyle/>
                    <a:p>
                      <a:pPr algn="l">
                        <a:spcAft>
                          <a:spcPts val="1600"/>
                        </a:spcAft>
                      </a:pP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Florian Mueller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de-DE" sz="1600" b="1" u="sng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David Schug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1,2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de-DE" sz="1600" b="1" dirty="0" err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Bjoern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Weissler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1,2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Harald Radermacher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Karl Krueger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Laiyin Yin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</a:t>
                      </a:r>
                      <a:b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Vanessa Nadig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Adalbert Mazur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Axel Honné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Jürgen Collienne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Manfred Lennartz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Dirk Grunwald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</a:t>
                      </a:r>
                      <a:b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Chang-</a:t>
                      </a:r>
                      <a:r>
                        <a:rPr lang="de-DE" sz="1600" b="1" dirty="0" err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Hoon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Choi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Jörg Felder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Jürgen Scheins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Debora Niekaemper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Christoph Lerche</a:t>
                      </a:r>
                      <a:r>
                        <a:rPr lang="de-DE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de-DE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N. Jon. </a:t>
                      </a:r>
                      <a:r>
                        <a:rPr lang="en-US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Shah</a:t>
                      </a:r>
                      <a:r>
                        <a:rPr lang="en-US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n-US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</a:t>
                      </a:r>
                      <a:br>
                        <a:rPr lang="en-US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US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and Volkmar Schulz</a:t>
                      </a:r>
                      <a:r>
                        <a:rPr lang="en-US" sz="1600" b="1" baseline="300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1,2,7,8</a:t>
                      </a:r>
                      <a:endParaRPr lang="de-DE" sz="16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18745" marR="118745" marT="118745" marB="1187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085165"/>
                  </a:ext>
                </a:extLst>
              </a:tr>
              <a:tr h="316998">
                <a:tc>
                  <a:txBody>
                    <a:bodyPr/>
                    <a:lstStyle/>
                    <a:p>
                      <a:pPr algn="l">
                        <a:spcAft>
                          <a:spcPts val="160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18745" marR="118745" marT="118745" marB="1187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672545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725343" y="34786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90831" y="4363007"/>
            <a:ext cx="11823589" cy="181588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1400" dirty="0"/>
              <a:t>1  Department of Physics of Molecular Imaging Systems, Institute for Experimental Molecular Imaging, RWTH Aachen University, Aachen, Germany</a:t>
            </a:r>
            <a:endParaRPr lang="de-DE" sz="1400" dirty="0"/>
          </a:p>
          <a:p>
            <a:r>
              <a:rPr lang="en-US" sz="1400" dirty="0"/>
              <a:t>2  Hyperion Hybrid Imaging Systems GmbH, Aachen, Germany</a:t>
            </a:r>
            <a:endParaRPr lang="de-DE" sz="1400" dirty="0"/>
          </a:p>
          <a:p>
            <a:r>
              <a:rPr lang="en-US" sz="1400" dirty="0"/>
              <a:t>3  Scientific Workshop University Hospital RWTH Aachen, RWTH Aachen University, Aachen, Germany</a:t>
            </a:r>
            <a:endParaRPr lang="de-DE" sz="1400" dirty="0"/>
          </a:p>
          <a:p>
            <a:r>
              <a:rPr lang="en-US" sz="1400" dirty="0"/>
              <a:t>4  Central Institute of Engineering, Electronics and Analytics 1, </a:t>
            </a:r>
            <a:r>
              <a:rPr lang="en-US" sz="1400" dirty="0" err="1"/>
              <a:t>Forschungszentrum</a:t>
            </a:r>
            <a:r>
              <a:rPr lang="en-US" sz="1400" dirty="0"/>
              <a:t> </a:t>
            </a:r>
            <a:r>
              <a:rPr lang="en-US" sz="1400" dirty="0" err="1"/>
              <a:t>Jülich</a:t>
            </a:r>
            <a:r>
              <a:rPr lang="en-US" sz="1400" dirty="0"/>
              <a:t>, Germany</a:t>
            </a:r>
            <a:endParaRPr lang="de-DE" sz="1400" dirty="0"/>
          </a:p>
          <a:p>
            <a:r>
              <a:rPr lang="en-US" sz="1400" dirty="0"/>
              <a:t>5  Institute of Neuroscience and Medicine 4, </a:t>
            </a:r>
            <a:r>
              <a:rPr lang="en-US" sz="1400" dirty="0" err="1"/>
              <a:t>Forschungszentrum</a:t>
            </a:r>
            <a:r>
              <a:rPr lang="en-US" sz="1400" dirty="0"/>
              <a:t> </a:t>
            </a:r>
            <a:r>
              <a:rPr lang="en-US" sz="1400" dirty="0" err="1"/>
              <a:t>Jülich</a:t>
            </a:r>
            <a:endParaRPr lang="de-DE" sz="1400" dirty="0"/>
          </a:p>
          <a:p>
            <a:r>
              <a:rPr lang="en-US" sz="1400" dirty="0"/>
              <a:t>6  Affinity Imaging, </a:t>
            </a:r>
            <a:r>
              <a:rPr lang="en-US" sz="1400" dirty="0" err="1"/>
              <a:t>Jülich</a:t>
            </a:r>
            <a:r>
              <a:rPr lang="en-US" sz="1400" dirty="0"/>
              <a:t>, Germany</a:t>
            </a:r>
            <a:endParaRPr lang="de-DE" sz="1400" dirty="0"/>
          </a:p>
          <a:p>
            <a:r>
              <a:rPr lang="en-US" sz="1400" dirty="0"/>
              <a:t>7  Physics Institute III B, RWTH Aachen University, Aachen, Germany</a:t>
            </a:r>
            <a:endParaRPr lang="de-DE" sz="1400" dirty="0"/>
          </a:p>
          <a:p>
            <a:r>
              <a:rPr lang="en-US" sz="1400" dirty="0"/>
              <a:t>8  Fraunhofer Institute for Digital Medicine MEVIS, Aachen, Germany</a:t>
            </a:r>
            <a:endParaRPr lang="de-DE" sz="1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197" y="477225"/>
            <a:ext cx="2854405" cy="82169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9404F41-40E9-4078-A992-439F89EFA6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53" y="5818618"/>
            <a:ext cx="3918330" cy="76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8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t="56904" r="68254" b="8312"/>
          <a:stretch/>
        </p:blipFill>
        <p:spPr bwMode="auto">
          <a:xfrm>
            <a:off x="10183183" y="921495"/>
            <a:ext cx="2002567" cy="21074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hteck 31"/>
          <p:cNvSpPr/>
          <p:nvPr/>
        </p:nvSpPr>
        <p:spPr bwMode="auto">
          <a:xfrm rot="884731">
            <a:off x="11109501" y="600468"/>
            <a:ext cx="1678062" cy="6202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Alignment by Kinematic Couplings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90801" y="1434395"/>
            <a:ext cx="5420532" cy="1619850"/>
          </a:xfrm>
        </p:spPr>
        <p:txBody>
          <a:bodyPr/>
          <a:lstStyle/>
          <a:p>
            <a:r>
              <a:rPr lang="en-US" dirty="0"/>
              <a:t>Requirements of detector mounting: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Precise and repeatable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Resistant against thermal stress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2"/>
          <p:cNvSpPr txBox="1">
            <a:spLocks/>
          </p:cNvSpPr>
          <p:nvPr/>
        </p:nvSpPr>
        <p:spPr bwMode="auto">
          <a:xfrm>
            <a:off x="607107" y="3676462"/>
            <a:ext cx="5333690" cy="202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4C4C4C"/>
                </a:solidFill>
                <a:latin typeface="+mn-lt"/>
                <a:ea typeface="+mn-ea"/>
                <a:cs typeface="ヒラギノ角ゴ Pro W3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  <a:cs typeface="ヒラギノ角ゴ Pro W3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  <a:cs typeface="ヒラギノ角ゴ Pro W3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i="1" dirty="0">
                <a:sym typeface="Symbol" panose="05050102010706020507" pitchFamily="18" charset="2"/>
              </a:rPr>
              <a:t>Kinematic mounting </a:t>
            </a:r>
            <a:r>
              <a:rPr lang="en-US" dirty="0">
                <a:sym typeface="Symbol" panose="05050102010706020507" pitchFamily="18" charset="2"/>
              </a:rPr>
              <a:t>				using 3 ball contacts and a central screw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All 6 degrees of freedom are exactly constrained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Only one screw to mount and dismount the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Symbol" panose="05050102010706020507" pitchFamily="18" charset="2"/>
            </a:endParaRPr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17068" r="42070" b="-1557"/>
          <a:stretch/>
        </p:blipFill>
        <p:spPr>
          <a:xfrm>
            <a:off x="7453982" y="2365042"/>
            <a:ext cx="3208527" cy="3333049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7054272" y="2060674"/>
            <a:ext cx="2801115" cy="1227741"/>
            <a:chOff x="7672339" y="2005078"/>
            <a:chExt cx="2801115" cy="1227741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29" t="25375" r="53945" b="64674"/>
            <a:stretch/>
          </p:blipFill>
          <p:spPr>
            <a:xfrm>
              <a:off x="7672339" y="2005078"/>
              <a:ext cx="1519074" cy="1227741"/>
            </a:xfrm>
            <a:prstGeom prst="rect">
              <a:avLst/>
            </a:prstGeom>
            <a:ln w="38100" cap="sq">
              <a:solidFill>
                <a:srgbClr val="00549F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hteck 12"/>
            <p:cNvSpPr/>
            <p:nvPr/>
          </p:nvSpPr>
          <p:spPr bwMode="auto">
            <a:xfrm>
              <a:off x="9938865" y="2553546"/>
              <a:ext cx="534589" cy="503720"/>
            </a:xfrm>
            <a:prstGeom prst="rect">
              <a:avLst/>
            </a:prstGeom>
            <a:noFill/>
            <a:ln w="38100" cap="flat" cmpd="sng" algn="ctr">
              <a:solidFill>
                <a:srgbClr val="00549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cxnSp>
          <p:nvCxnSpPr>
            <p:cNvPr id="15" name="Gerader Verbinder 14"/>
            <p:cNvCxnSpPr>
              <a:stCxn id="12" idx="3"/>
              <a:endCxn id="13" idx="1"/>
            </p:cNvCxnSpPr>
            <p:nvPr/>
          </p:nvCxnSpPr>
          <p:spPr bwMode="auto">
            <a:xfrm>
              <a:off x="9191413" y="2618949"/>
              <a:ext cx="747452" cy="18645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549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Gruppieren 25"/>
          <p:cNvGrpSpPr/>
          <p:nvPr/>
        </p:nvGrpSpPr>
        <p:grpSpPr>
          <a:xfrm>
            <a:off x="6236720" y="3475820"/>
            <a:ext cx="1869440" cy="2323317"/>
            <a:chOff x="6854787" y="3420224"/>
            <a:chExt cx="1869440" cy="2323317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5" t="46005" r="77016" b="44036"/>
            <a:stretch/>
          </p:blipFill>
          <p:spPr>
            <a:xfrm>
              <a:off x="6854787" y="4316859"/>
              <a:ext cx="1869440" cy="1426682"/>
            </a:xfrm>
            <a:prstGeom prst="rect">
              <a:avLst/>
            </a:prstGeom>
            <a:ln w="38100" cap="sq">
              <a:solidFill>
                <a:srgbClr val="00549F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Rechteck 15"/>
            <p:cNvSpPr/>
            <p:nvPr/>
          </p:nvSpPr>
          <p:spPr bwMode="auto">
            <a:xfrm>
              <a:off x="8243147" y="3420224"/>
              <a:ext cx="471525" cy="401284"/>
            </a:xfrm>
            <a:prstGeom prst="rect">
              <a:avLst/>
            </a:prstGeom>
            <a:noFill/>
            <a:ln w="38100" cap="flat" cmpd="sng" algn="ctr">
              <a:solidFill>
                <a:srgbClr val="00549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cxnSp>
          <p:nvCxnSpPr>
            <p:cNvPr id="17" name="Gerader Verbinder 16"/>
            <p:cNvCxnSpPr>
              <a:endCxn id="10" idx="0"/>
            </p:cNvCxnSpPr>
            <p:nvPr/>
          </p:nvCxnSpPr>
          <p:spPr bwMode="auto">
            <a:xfrm flipH="1">
              <a:off x="7789507" y="3821508"/>
              <a:ext cx="453640" cy="49535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549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" name="Gruppieren 26"/>
          <p:cNvGrpSpPr/>
          <p:nvPr/>
        </p:nvGrpSpPr>
        <p:grpSpPr>
          <a:xfrm>
            <a:off x="9482255" y="3957159"/>
            <a:ext cx="1987376" cy="2068674"/>
            <a:chOff x="10100322" y="3901563"/>
            <a:chExt cx="1987376" cy="2068674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7" t="58712" r="52430" b="31536"/>
            <a:stretch/>
          </p:blipFill>
          <p:spPr>
            <a:xfrm>
              <a:off x="10473454" y="4439487"/>
              <a:ext cx="1614244" cy="1530750"/>
            </a:xfrm>
            <a:prstGeom prst="rect">
              <a:avLst/>
            </a:prstGeom>
            <a:ln w="38100" cap="sq">
              <a:solidFill>
                <a:srgbClr val="00549F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echteck 20"/>
            <p:cNvSpPr/>
            <p:nvPr/>
          </p:nvSpPr>
          <p:spPr bwMode="auto">
            <a:xfrm>
              <a:off x="10100322" y="3901563"/>
              <a:ext cx="471525" cy="401284"/>
            </a:xfrm>
            <a:prstGeom prst="rect">
              <a:avLst/>
            </a:prstGeom>
            <a:noFill/>
            <a:ln w="38100" cap="flat" cmpd="sng" algn="ctr">
              <a:solidFill>
                <a:srgbClr val="00549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cxnSp>
          <p:nvCxnSpPr>
            <p:cNvPr id="22" name="Gerader Verbinder 21"/>
            <p:cNvCxnSpPr/>
            <p:nvPr/>
          </p:nvCxnSpPr>
          <p:spPr bwMode="auto">
            <a:xfrm>
              <a:off x="10571847" y="4302847"/>
              <a:ext cx="212041" cy="11675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549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3" name="Picture 26" descr="Logo_RWTH_rgb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240" y="325438"/>
            <a:ext cx="2030400" cy="5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DE56F-06B3-453E-AF16-056064F9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Detector</a:t>
            </a:r>
            <a:r>
              <a:rPr lang="de-DE" dirty="0"/>
              <a:t> Integration</a:t>
            </a:r>
          </a:p>
        </p:txBody>
      </p:sp>
      <p:pic>
        <p:nvPicPr>
          <p:cNvPr id="5" name="Grafik 4" descr="Ein Bild, das drinnen, Person enthält.&#10;&#10;Automatisch generierte Beschreibung">
            <a:extLst>
              <a:ext uri="{FF2B5EF4-FFF2-40B4-BE49-F238E27FC236}">
                <a16:creationId xmlns:a16="http://schemas.microsoft.com/office/drawing/2014/main" id="{28279853-4FD1-4445-B965-CF33744CF0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9" t="879" r="21760" b="1"/>
          <a:stretch/>
        </p:blipFill>
        <p:spPr>
          <a:xfrm rot="5400000">
            <a:off x="8158313" y="822476"/>
            <a:ext cx="2311169" cy="3189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Ein Bild, das Gewehr enthält.&#10;&#10;Automatisch generierte Beschreibung">
            <a:extLst>
              <a:ext uri="{FF2B5EF4-FFF2-40B4-BE49-F238E27FC236}">
                <a16:creationId xmlns:a16="http://schemas.microsoft.com/office/drawing/2014/main" id="{583B5917-E06A-4F88-9E5C-6698928F3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73"/>
          <a:stretch/>
        </p:blipFill>
        <p:spPr>
          <a:xfrm>
            <a:off x="3196974" y="4068680"/>
            <a:ext cx="4673335" cy="2049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2BF795B8-06D2-415A-9066-F6E899D3E6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94" y="1261864"/>
            <a:ext cx="3081560" cy="2311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FDBC11A2-A372-4479-BA87-C458AD68EA56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>
            <a:off x="4737754" y="2417449"/>
            <a:ext cx="3007391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D7281831-3613-45B2-BCFA-E2DA043A8E5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870310" y="5093216"/>
            <a:ext cx="1367957" cy="1152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82BD4BA-65AF-4A7C-924E-E2B70B46420B}"/>
              </a:ext>
            </a:extLst>
          </p:cNvPr>
          <p:cNvCxnSpPr>
            <a:cxnSpLocks/>
          </p:cNvCxnSpPr>
          <p:nvPr/>
        </p:nvCxnSpPr>
        <p:spPr bwMode="auto">
          <a:xfrm>
            <a:off x="9238267" y="3573034"/>
            <a:ext cx="0" cy="153170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567BC-0168-42C0-8BB0-9CEC8D7C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Real World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1F05E07-71DE-4F39-861B-EF4CA2513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8965"/>
          <a:stretch/>
        </p:blipFill>
        <p:spPr>
          <a:xfrm>
            <a:off x="809713" y="653353"/>
            <a:ext cx="9305837" cy="555129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102945">
            <a:off x="7037340" y="2304086"/>
            <a:ext cx="91531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400" b="1" dirty="0" err="1" smtClean="0"/>
              <a:t>mainboard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3559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 Electronics: Hyperion III platform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98652" y="1468759"/>
            <a:ext cx="4263213" cy="2122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000" indent="0" algn="l" defTabSz="846592" rtl="0" eaLnBrk="1" latinLnBrk="0" hangingPunct="1">
              <a:spcBef>
                <a:spcPct val="20000"/>
              </a:spcBef>
              <a:buClr>
                <a:schemeClr val="tx2">
                  <a:lumMod val="50000"/>
                </a:schemeClr>
              </a:buClr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33312" algn="l" defTabSz="846592" rtl="0" eaLnBrk="1" latinLnBrk="0" hangingPunct="1">
              <a:spcBef>
                <a:spcPts val="13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000" indent="-211647" algn="l" defTabSz="846592" rtl="0" eaLnBrk="1" latinLnBrk="0" hangingPunct="1">
              <a:spcBef>
                <a:spcPts val="12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533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4828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8123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51419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4715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008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0" algn="l" defTabSz="8465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Sensor tile</a:t>
            </a:r>
          </a:p>
          <a:p>
            <a:pPr lvl="1"/>
            <a:r>
              <a:rPr lang="en-US" dirty="0"/>
              <a:t>48 x 48 mm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Kinematic mounting interface</a:t>
            </a:r>
          </a:p>
          <a:p>
            <a:pPr marL="900000" marR="0" lvl="2" indent="-211647" algn="l" defTabSz="846592" rtl="0" eaLnBrk="1" fontAlgn="auto" latinLnBrk="0" hangingPunct="1">
              <a:lnSpc>
                <a:spcPct val="100000"/>
              </a:lnSpc>
              <a:spcBef>
                <a:spcPts val="12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6591631" y="1497401"/>
            <a:ext cx="4989075" cy="18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000" indent="0" algn="l" defTabSz="846592" rtl="0" eaLnBrk="1" latinLnBrk="0" hangingPunct="1">
              <a:spcBef>
                <a:spcPct val="20000"/>
              </a:spcBef>
              <a:buClr>
                <a:schemeClr val="tx2">
                  <a:lumMod val="50000"/>
                </a:schemeClr>
              </a:buClr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33312" algn="l" defTabSz="846592" rtl="0" eaLnBrk="1" latinLnBrk="0" hangingPunct="1">
              <a:spcBef>
                <a:spcPts val="13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000" indent="-211647" algn="l" defTabSz="846592" rtl="0" eaLnBrk="1" latinLnBrk="0" hangingPunct="1">
              <a:spcBef>
                <a:spcPts val="12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533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4828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8123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51419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4715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008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0" algn="l" defTabSz="8465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sym typeface="Symbol" panose="05050102010706020507" pitchFamily="18" charset="2"/>
              </a:rPr>
              <a:t>Mainboard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sym typeface="Symbol" panose="05050102010706020507" pitchFamily="18" charset="2"/>
            </a:endParaRPr>
          </a:p>
          <a:p>
            <a:pPr lvl="1"/>
            <a:r>
              <a:rPr lang="en-US" dirty="0"/>
              <a:t>Supports 15 sensor tiles</a:t>
            </a:r>
          </a:p>
          <a:p>
            <a:pPr lvl="1"/>
            <a:r>
              <a:rPr lang="en-US" dirty="0"/>
              <a:t>Optical 10 Gb link (20 Gb possible)</a:t>
            </a:r>
          </a:p>
          <a:p>
            <a:pPr lvl="1"/>
            <a:endParaRPr lang="en-US" dirty="0"/>
          </a:p>
          <a:p>
            <a:pPr marL="180000" marR="0" lvl="0" indent="0" algn="l" defTabSz="8465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747" y="2591892"/>
            <a:ext cx="9468506" cy="1891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9000"/>
              </a:prstClr>
            </a:outerShdw>
          </a:effectLst>
        </p:spPr>
      </p:pic>
      <p:sp>
        <p:nvSpPr>
          <p:cNvPr id="18" name="Content Placeholder 9"/>
          <p:cNvSpPr txBox="1">
            <a:spLocks/>
          </p:cNvSpPr>
          <p:nvPr/>
        </p:nvSpPr>
        <p:spPr>
          <a:xfrm>
            <a:off x="1661127" y="3889986"/>
            <a:ext cx="1080120" cy="288032"/>
          </a:xfrm>
          <a:prstGeom prst="rect">
            <a:avLst/>
          </a:prstGeom>
        </p:spPr>
        <p:txBody>
          <a:bodyPr/>
          <a:lstStyle>
            <a:lvl1pPr marL="233312" indent="-233312" algn="l" defTabSz="846592" rtl="0" eaLnBrk="1" latinLnBrk="0" hangingPunct="1">
              <a:spcBef>
                <a:spcPct val="20000"/>
              </a:spcBef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617" indent="-233312" algn="l" defTabSz="846592" rtl="0" eaLnBrk="1" latinLnBrk="0" hangingPunct="1">
              <a:spcBef>
                <a:spcPts val="13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9910" indent="-211647" algn="l" defTabSz="846592" rtl="0" eaLnBrk="1" latinLnBrk="0" hangingPunct="1">
              <a:spcBef>
                <a:spcPts val="12"/>
              </a:spcBef>
              <a:buClr>
                <a:schemeClr val="tx2"/>
              </a:buClr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533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4828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8123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51419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4715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008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1F497D">
                  <a:lumMod val="50000"/>
                </a:srgbClr>
              </a:buClr>
              <a:buFont typeface="Arial" pitchFamily="34" charset="0"/>
              <a:buNone/>
            </a:pPr>
            <a:r>
              <a:rPr lang="en-US" sz="1000" b="1" dirty="0">
                <a:solidFill>
                  <a:prstClr val="black"/>
                </a:solidFill>
                <a:latin typeface="Gill Sans MT"/>
              </a:rPr>
              <a:t>Sensor tile</a:t>
            </a:r>
          </a:p>
        </p:txBody>
      </p:sp>
      <p:sp>
        <p:nvSpPr>
          <p:cNvPr id="19" name="Content Placeholder 9"/>
          <p:cNvSpPr txBox="1">
            <a:spLocks/>
          </p:cNvSpPr>
          <p:nvPr/>
        </p:nvSpPr>
        <p:spPr>
          <a:xfrm>
            <a:off x="3452233" y="3489524"/>
            <a:ext cx="1080120" cy="288032"/>
          </a:xfrm>
          <a:prstGeom prst="rect">
            <a:avLst/>
          </a:prstGeom>
        </p:spPr>
        <p:txBody>
          <a:bodyPr/>
          <a:lstStyle>
            <a:lvl1pPr marL="233312" indent="-233312" algn="l" defTabSz="846592" rtl="0" eaLnBrk="1" latinLnBrk="0" hangingPunct="1">
              <a:spcBef>
                <a:spcPct val="20000"/>
              </a:spcBef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617" indent="-233312" algn="l" defTabSz="846592" rtl="0" eaLnBrk="1" latinLnBrk="0" hangingPunct="1">
              <a:spcBef>
                <a:spcPts val="13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9910" indent="-211647" algn="l" defTabSz="846592" rtl="0" eaLnBrk="1" latinLnBrk="0" hangingPunct="1">
              <a:spcBef>
                <a:spcPts val="12"/>
              </a:spcBef>
              <a:buClr>
                <a:schemeClr val="tx2"/>
              </a:buClr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533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4828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8123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51419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4715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008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1F497D">
                  <a:lumMod val="50000"/>
                </a:srgbClr>
              </a:buClr>
              <a:buFont typeface="Arial" pitchFamily="34" charset="0"/>
              <a:buNone/>
            </a:pPr>
            <a:r>
              <a:rPr lang="en-US" sz="1000" b="1" dirty="0">
                <a:solidFill>
                  <a:prstClr val="black"/>
                </a:solidFill>
                <a:latin typeface="Gill Sans MT"/>
              </a:rPr>
              <a:t>Tile cable</a:t>
            </a:r>
          </a:p>
        </p:txBody>
      </p:sp>
      <p:sp>
        <p:nvSpPr>
          <p:cNvPr id="28" name="Content Placeholder 9"/>
          <p:cNvSpPr txBox="1">
            <a:spLocks/>
          </p:cNvSpPr>
          <p:nvPr/>
        </p:nvSpPr>
        <p:spPr>
          <a:xfrm>
            <a:off x="5821076" y="4420534"/>
            <a:ext cx="4392488" cy="288032"/>
          </a:xfrm>
          <a:prstGeom prst="rect">
            <a:avLst/>
          </a:prstGeom>
        </p:spPr>
        <p:txBody>
          <a:bodyPr/>
          <a:lstStyle>
            <a:lvl1pPr marL="233312" indent="-233312" algn="l" defTabSz="846592" rtl="0" eaLnBrk="1" latinLnBrk="0" hangingPunct="1">
              <a:spcBef>
                <a:spcPct val="20000"/>
              </a:spcBef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617" indent="-233312" algn="l" defTabSz="846592" rtl="0" eaLnBrk="1" latinLnBrk="0" hangingPunct="1">
              <a:spcBef>
                <a:spcPts val="13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9910" indent="-211647" algn="l" defTabSz="846592" rtl="0" eaLnBrk="1" latinLnBrk="0" hangingPunct="1">
              <a:spcBef>
                <a:spcPts val="12"/>
              </a:spcBef>
              <a:buClr>
                <a:schemeClr val="tx2"/>
              </a:buClr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533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4828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8123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51419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4715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008" indent="-211647" algn="l" defTabSz="8465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 dirty="0" smtClean="0"/>
              <a:t>Mainboard</a:t>
            </a:r>
            <a:endParaRPr lang="en-US" sz="10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6AD5F5-2CBA-4524-8C24-4E6D7DCD0F29}"/>
              </a:ext>
            </a:extLst>
          </p:cNvPr>
          <p:cNvSpPr txBox="1"/>
          <p:nvPr/>
        </p:nvSpPr>
        <p:spPr>
          <a:xfrm>
            <a:off x="1894896" y="5462367"/>
            <a:ext cx="806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More details on the Hyperion III platform on </a:t>
            </a:r>
            <a:r>
              <a:rPr lang="en-US" b="1" dirty="0" smtClean="0"/>
              <a:t>Tuesday by Bjoern Weissler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76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28600"/>
            <a:ext cx="7721600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Detector Stack</a:t>
            </a:r>
            <a:endParaRPr lang="en-US" sz="28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1" y="3332692"/>
            <a:ext cx="2143254" cy="1763793"/>
          </a:xfrm>
          <a:effectLst>
            <a:outerShdw blurRad="50800" dist="38100" dir="8100000" algn="tr" rotWithShape="0">
              <a:prstClr val="black">
                <a:alpha val="26000"/>
              </a:prstClr>
            </a:outerShdw>
          </a:effectLst>
        </p:spPr>
      </p:pic>
      <p:cxnSp>
        <p:nvCxnSpPr>
          <p:cNvPr id="30" name="Straight Connector 29"/>
          <p:cNvCxnSpPr/>
          <p:nvPr/>
        </p:nvCxnSpPr>
        <p:spPr>
          <a:xfrm flipH="1">
            <a:off x="1324612" y="5114971"/>
            <a:ext cx="16508" cy="220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44241" y="4823508"/>
            <a:ext cx="65027" cy="2235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333500" y="4985434"/>
            <a:ext cx="2156460" cy="285748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4449011">
            <a:off x="3162788" y="3952742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49 mm</a:t>
            </a:r>
          </a:p>
        </p:txBody>
      </p:sp>
      <p:sp>
        <p:nvSpPr>
          <p:cNvPr id="40" name="TextBox 39"/>
          <p:cNvSpPr txBox="1"/>
          <p:nvPr/>
        </p:nvSpPr>
        <p:spPr>
          <a:xfrm rot="21150322">
            <a:off x="2092346" y="5086147"/>
            <a:ext cx="654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49 mm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3064728" y="3369992"/>
            <a:ext cx="187108" cy="34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447761" y="4787311"/>
            <a:ext cx="232699" cy="36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189352" y="3380642"/>
            <a:ext cx="416977" cy="1421909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FC823F4E-1FC1-4391-BDBE-8453D81651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Sensortile</a:t>
            </a:r>
            <a:endParaRPr lang="en-US" dirty="0"/>
          </a:p>
          <a:p>
            <a:pPr marL="540000" lvl="1" indent="-233312" defTabSz="846592">
              <a:spcBef>
                <a:spcPts val="13"/>
              </a:spcBef>
              <a:buClr>
                <a:schemeClr val="tx2">
                  <a:lumMod val="75000"/>
                </a:schemeClr>
              </a:buClr>
            </a:pPr>
            <a:r>
              <a:rPr lang="en-US" sz="1600" kern="1200" dirty="0"/>
              <a:t>6 × 6 DPC-3200 dies</a:t>
            </a:r>
            <a:br>
              <a:rPr lang="en-US" sz="1600" kern="1200" dirty="0"/>
            </a:br>
            <a:r>
              <a:rPr lang="en-US" sz="1600" kern="1200" dirty="0"/>
              <a:t>(Philips PDPC)</a:t>
            </a:r>
          </a:p>
          <a:p>
            <a:pPr marL="540000" lvl="1" indent="-233312" defTabSz="846592">
              <a:spcBef>
                <a:spcPts val="13"/>
              </a:spcBef>
              <a:buClr>
                <a:schemeClr val="tx2">
                  <a:lumMod val="75000"/>
                </a:schemeClr>
              </a:buClr>
            </a:pPr>
            <a:r>
              <a:rPr lang="en-US" sz="1600" kern="1200" dirty="0"/>
              <a:t>12 × 12  4-mm </a:t>
            </a:r>
            <a:r>
              <a:rPr lang="en-US" sz="1600" kern="1200" dirty="0" err="1"/>
              <a:t>dSiPMs</a:t>
            </a:r>
            <a:endParaRPr lang="en-US" sz="1600" kern="1200" dirty="0"/>
          </a:p>
          <a:p>
            <a:pPr marL="540000" lvl="1" indent="-233312" defTabSz="846592">
              <a:spcBef>
                <a:spcPts val="13"/>
              </a:spcBef>
              <a:buClr>
                <a:schemeClr val="tx2">
                  <a:lumMod val="75000"/>
                </a:schemeClr>
              </a:buClr>
            </a:pPr>
            <a:r>
              <a:rPr lang="en-US" sz="1600" kern="1200" dirty="0"/>
              <a:t>144 Channels, 36 TDCs</a:t>
            </a:r>
          </a:p>
          <a:p>
            <a:endParaRPr lang="en-US" dirty="0"/>
          </a:p>
        </p:txBody>
      </p:sp>
      <p:pic>
        <p:nvPicPr>
          <p:cNvPr id="35" name="Picture 28">
            <a:extLst>
              <a:ext uri="{FF2B5EF4-FFF2-40B4-BE49-F238E27FC236}">
                <a16:creationId xmlns:a16="http://schemas.microsoft.com/office/drawing/2014/main" id="{4B849895-CBAF-446B-8513-E4010E20B3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464" y="1559308"/>
            <a:ext cx="4797249" cy="2531933"/>
          </a:xfrm>
          <a:prstGeom prst="rect">
            <a:avLst/>
          </a:prstGeom>
        </p:spPr>
      </p:pic>
      <p:grpSp>
        <p:nvGrpSpPr>
          <p:cNvPr id="52" name="Group 48">
            <a:extLst>
              <a:ext uri="{FF2B5EF4-FFF2-40B4-BE49-F238E27FC236}">
                <a16:creationId xmlns:a16="http://schemas.microsoft.com/office/drawing/2014/main" id="{904A2C32-849C-48C7-BEDA-0D1FB8994481}"/>
              </a:ext>
            </a:extLst>
          </p:cNvPr>
          <p:cNvGrpSpPr/>
          <p:nvPr/>
        </p:nvGrpSpPr>
        <p:grpSpPr>
          <a:xfrm>
            <a:off x="4016855" y="2552654"/>
            <a:ext cx="4474895" cy="2967077"/>
            <a:chOff x="332217" y="4906858"/>
            <a:chExt cx="14879208" cy="8760064"/>
          </a:xfrm>
        </p:grpSpPr>
        <p:pic>
          <p:nvPicPr>
            <p:cNvPr id="54" name="Picture 49">
              <a:extLst>
                <a:ext uri="{FF2B5EF4-FFF2-40B4-BE49-F238E27FC236}">
                  <a16:creationId xmlns:a16="http://schemas.microsoft.com/office/drawing/2014/main" id="{EDBC15AE-D6F5-4307-A255-663882DC4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1037" y="7719878"/>
              <a:ext cx="6160388" cy="5947044"/>
            </a:xfrm>
            <a:prstGeom prst="rect">
              <a:avLst/>
            </a:prstGeom>
          </p:spPr>
        </p:pic>
        <p:sp>
          <p:nvSpPr>
            <p:cNvPr id="56" name="TextBox 50">
              <a:extLst>
                <a:ext uri="{FF2B5EF4-FFF2-40B4-BE49-F238E27FC236}">
                  <a16:creationId xmlns:a16="http://schemas.microsoft.com/office/drawing/2014/main" id="{A0A5D99F-38F2-493F-A879-1B998ED1AEA9}"/>
                </a:ext>
              </a:extLst>
            </p:cNvPr>
            <p:cNvSpPr txBox="1"/>
            <p:nvPr/>
          </p:nvSpPr>
          <p:spPr>
            <a:xfrm>
              <a:off x="332217" y="4906858"/>
              <a:ext cx="8559423" cy="4270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74663" indent="-474663" defTabSz="846592" fontAlgn="base"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Wingdings" panose="05000000000000000000" pitchFamily="2" charset="2"/>
                <a:buChar char="n"/>
                <a:defRPr/>
              </a:pPr>
              <a:r>
                <a:rPr lang="en-GB" sz="2400" dirty="0">
                  <a:cs typeface="ヒラギノ角ゴ Pro W3"/>
                </a:rPr>
                <a:t>Scintillator</a:t>
              </a:r>
            </a:p>
            <a:p>
              <a:pPr marL="540000" marR="0" lvl="1" indent="-233312" defTabSz="846592" fontAlgn="base" latinLnBrk="0">
                <a:lnSpc>
                  <a:spcPct val="100000"/>
                </a:lnSpc>
                <a:spcBef>
                  <a:spcPts val="13"/>
                </a:spcBef>
                <a:spcAft>
                  <a:spcPct val="0"/>
                </a:spcAft>
                <a:buClr>
                  <a:schemeClr val="tx2">
                    <a:lumMod val="75000"/>
                  </a:scheme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600" dirty="0" smtClean="0">
                  <a:cs typeface="ヒラギノ角ゴ Pro W3"/>
                </a:rPr>
                <a:t>LSO </a:t>
              </a:r>
              <a:r>
                <a:rPr lang="en-GB" sz="1600" dirty="0">
                  <a:cs typeface="ヒラギノ角ゴ Pro W3"/>
                </a:rPr>
                <a:t>scintillator</a:t>
              </a:r>
            </a:p>
            <a:p>
              <a:pPr marL="540000" marR="0" lvl="1" indent="-233312" defTabSz="846592" fontAlgn="base" latinLnBrk="0">
                <a:lnSpc>
                  <a:spcPct val="100000"/>
                </a:lnSpc>
                <a:spcBef>
                  <a:spcPts val="13"/>
                </a:spcBef>
                <a:spcAft>
                  <a:spcPct val="0"/>
                </a:spcAft>
                <a:buClr>
                  <a:schemeClr val="tx2">
                    <a:lumMod val="75000"/>
                  </a:scheme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600" dirty="0">
                  <a:cs typeface="ヒラギノ角ゴ Pro W3"/>
                </a:rPr>
                <a:t>Size: 48x48x24 mm</a:t>
              </a:r>
            </a:p>
            <a:p>
              <a:pPr marL="540000" marR="0" lvl="1" indent="-233312" defTabSz="846592" fontAlgn="base" latinLnBrk="0">
                <a:lnSpc>
                  <a:spcPct val="100000"/>
                </a:lnSpc>
                <a:spcBef>
                  <a:spcPts val="13"/>
                </a:spcBef>
                <a:spcAft>
                  <a:spcPct val="0"/>
                </a:spcAft>
                <a:buClr>
                  <a:schemeClr val="tx2">
                    <a:lumMod val="75000"/>
                  </a:scheme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600" dirty="0">
                  <a:cs typeface="ヒラギノ角ゴ Pro W3"/>
                </a:rPr>
                <a:t>2 mm pixel pitch</a:t>
              </a:r>
            </a:p>
            <a:p>
              <a:pPr marL="540000" marR="0" lvl="1" indent="-233312" defTabSz="846592" fontAlgn="base" latinLnBrk="0">
                <a:lnSpc>
                  <a:spcPct val="100000"/>
                </a:lnSpc>
                <a:spcBef>
                  <a:spcPts val="13"/>
                </a:spcBef>
                <a:spcAft>
                  <a:spcPct val="0"/>
                </a:spcAft>
                <a:buClr>
                  <a:schemeClr val="tx2">
                    <a:lumMod val="75000"/>
                  </a:scheme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600" dirty="0">
                  <a:cs typeface="ヒラギノ角ゴ Pro W3"/>
                </a:rPr>
                <a:t>Wrapped in reflector</a:t>
              </a:r>
            </a:p>
          </p:txBody>
        </p:sp>
        <p:cxnSp>
          <p:nvCxnSpPr>
            <p:cNvPr id="57" name="Straight Arrow Connector 51">
              <a:extLst>
                <a:ext uri="{FF2B5EF4-FFF2-40B4-BE49-F238E27FC236}">
                  <a16:creationId xmlns:a16="http://schemas.microsoft.com/office/drawing/2014/main" id="{D16D2E4B-DE0C-4070-8FE0-C9A11D08D17B}"/>
                </a:ext>
              </a:extLst>
            </p:cNvPr>
            <p:cNvCxnSpPr/>
            <p:nvPr/>
          </p:nvCxnSpPr>
          <p:spPr>
            <a:xfrm>
              <a:off x="8732248" y="6868550"/>
              <a:ext cx="2664822" cy="1802674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">
            <a:extLst>
              <a:ext uri="{FF2B5EF4-FFF2-40B4-BE49-F238E27FC236}">
                <a16:creationId xmlns:a16="http://schemas.microsoft.com/office/drawing/2014/main" id="{476A79BE-D425-4893-AD7A-1A98D811DE85}"/>
              </a:ext>
            </a:extLst>
          </p:cNvPr>
          <p:cNvSpPr/>
          <p:nvPr/>
        </p:nvSpPr>
        <p:spPr>
          <a:xfrm>
            <a:off x="5416790" y="584114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 marR="0" lvl="0" indent="-9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Ito, et al. "Four-layer DOI detector with a relative offset in animal PET system."  2007 IEEE Nuclear  Science Symposium Conference Record. Vol. 6. IEEE, 2007.</a:t>
            </a:r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CC27E14C-A936-4CEA-969B-A2E609C0D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3783" y="596910"/>
            <a:ext cx="2854405" cy="821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20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B0DB-DD5D-024F-A941-75FFF585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Scintillation Detector Design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711657-9217-EF4D-926F-6CF08C13E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36891" y="1064307"/>
            <a:ext cx="4561450" cy="467432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BEC4F91-27A8-D14C-8C3F-2B2B64B4EB03}"/>
              </a:ext>
            </a:extLst>
          </p:cNvPr>
          <p:cNvGrpSpPr/>
          <p:nvPr/>
        </p:nvGrpSpPr>
        <p:grpSpPr>
          <a:xfrm>
            <a:off x="4970105" y="3006128"/>
            <a:ext cx="4149403" cy="1249774"/>
            <a:chOff x="8817523" y="7689052"/>
            <a:chExt cx="14283293" cy="442674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07A26B-8650-EA43-B7A0-951294FFA28C}"/>
                </a:ext>
              </a:extLst>
            </p:cNvPr>
            <p:cNvSpPr/>
            <p:nvPr/>
          </p:nvSpPr>
          <p:spPr>
            <a:xfrm>
              <a:off x="8817523" y="8915400"/>
              <a:ext cx="3115724" cy="3200399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CFDDF4-B08A-634B-9507-A33D4EA8254D}"/>
                </a:ext>
              </a:extLst>
            </p:cNvPr>
            <p:cNvSpPr/>
            <p:nvPr/>
          </p:nvSpPr>
          <p:spPr>
            <a:xfrm>
              <a:off x="21824135" y="7689052"/>
              <a:ext cx="1276681" cy="1324319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EEA9450-8897-3449-A414-3536780CC7D5}"/>
                </a:ext>
              </a:extLst>
            </p:cNvPr>
            <p:cNvCxnSpPr>
              <a:cxnSpLocks/>
              <a:stCxn id="25" idx="3"/>
              <a:endCxn id="26" idx="1"/>
            </p:cNvCxnSpPr>
            <p:nvPr/>
          </p:nvCxnSpPr>
          <p:spPr>
            <a:xfrm flipV="1">
              <a:off x="11933247" y="8351212"/>
              <a:ext cx="9890888" cy="2164388"/>
            </a:xfrm>
            <a:prstGeom prst="straightConnector1">
              <a:avLst/>
            </a:prstGeom>
            <a:ln w="57150">
              <a:solidFill>
                <a:schemeClr val="accent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32B47C5-075D-5047-B3D2-BFDFB47441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780" y="2636912"/>
            <a:ext cx="2110048" cy="27723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E9286A-8015-FF4D-ADD1-82C7625C79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0721" y="1196752"/>
            <a:ext cx="2322309" cy="12256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84EB09-5961-5641-B289-D6DEDA00C6F1}"/>
              </a:ext>
            </a:extLst>
          </p:cNvPr>
          <p:cNvGrpSpPr/>
          <p:nvPr/>
        </p:nvGrpSpPr>
        <p:grpSpPr>
          <a:xfrm>
            <a:off x="384178" y="1484784"/>
            <a:ext cx="4055638" cy="2304256"/>
            <a:chOff x="384178" y="1484784"/>
            <a:chExt cx="4055638" cy="230425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1DDC30-3CF9-5140-A426-E086DFC2C722}"/>
                </a:ext>
              </a:extLst>
            </p:cNvPr>
            <p:cNvSpPr txBox="1"/>
            <p:nvPr/>
          </p:nvSpPr>
          <p:spPr>
            <a:xfrm>
              <a:off x="384178" y="2240868"/>
              <a:ext cx="1085233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3D6B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Top Layer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271E4EF-FA6D-F643-9BFF-482C07AC52CD}"/>
                </a:ext>
              </a:extLst>
            </p:cNvPr>
            <p:cNvCxnSpPr/>
            <p:nvPr/>
          </p:nvCxnSpPr>
          <p:spPr>
            <a:xfrm flipV="1">
              <a:off x="1163452" y="1484784"/>
              <a:ext cx="3168352" cy="684076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C8988C8-432F-AE4E-98CF-253C792602D3}"/>
                </a:ext>
              </a:extLst>
            </p:cNvPr>
            <p:cNvCxnSpPr>
              <a:cxnSpLocks/>
            </p:cNvCxnSpPr>
            <p:nvPr/>
          </p:nvCxnSpPr>
          <p:spPr>
            <a:xfrm>
              <a:off x="1199456" y="2600908"/>
              <a:ext cx="3240360" cy="1188132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0161040-1042-7A42-8DB5-E3C5AA893043}"/>
              </a:ext>
            </a:extLst>
          </p:cNvPr>
          <p:cNvGrpSpPr/>
          <p:nvPr/>
        </p:nvGrpSpPr>
        <p:grpSpPr>
          <a:xfrm>
            <a:off x="1667508" y="1736812"/>
            <a:ext cx="2952328" cy="1872208"/>
            <a:chOff x="1667508" y="1736812"/>
            <a:chExt cx="2952328" cy="187220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71ED1E-600E-A346-A3E0-C1B008314160}"/>
                </a:ext>
              </a:extLst>
            </p:cNvPr>
            <p:cNvSpPr txBox="1"/>
            <p:nvPr/>
          </p:nvSpPr>
          <p:spPr>
            <a:xfrm>
              <a:off x="1667508" y="2276872"/>
              <a:ext cx="1358064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ADBDE3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Middle Layer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6576293-B9C7-024C-960C-D91277AB83EA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2346540" y="1736812"/>
              <a:ext cx="1877252" cy="540060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31ECB38-3797-CB40-AACC-50FEADD47D56}"/>
                </a:ext>
              </a:extLst>
            </p:cNvPr>
            <p:cNvCxnSpPr>
              <a:cxnSpLocks/>
            </p:cNvCxnSpPr>
            <p:nvPr/>
          </p:nvCxnSpPr>
          <p:spPr>
            <a:xfrm>
              <a:off x="2315580" y="2708920"/>
              <a:ext cx="2304256" cy="900100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236CF5-D0EA-6840-AE80-AB85381750DF}"/>
              </a:ext>
            </a:extLst>
          </p:cNvPr>
          <p:cNvGrpSpPr/>
          <p:nvPr/>
        </p:nvGrpSpPr>
        <p:grpSpPr>
          <a:xfrm>
            <a:off x="3107668" y="2024844"/>
            <a:ext cx="1406154" cy="1152128"/>
            <a:chOff x="3107668" y="2024844"/>
            <a:chExt cx="1406154" cy="115212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622159-C0A8-A24B-9E3F-18714E259F88}"/>
                </a:ext>
              </a:extLst>
            </p:cNvPr>
            <p:cNvSpPr txBox="1"/>
            <p:nvPr/>
          </p:nvSpPr>
          <p:spPr>
            <a:xfrm>
              <a:off x="3107668" y="2276872"/>
              <a:ext cx="1406154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ADBDE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Bottom Layer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786A2EE-C81F-084B-8B6E-80293242495B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3810745" y="2024844"/>
              <a:ext cx="418091" cy="252028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7090B79-3F51-204D-AABA-EC3ABABF0502}"/>
                </a:ext>
              </a:extLst>
            </p:cNvPr>
            <p:cNvCxnSpPr>
              <a:cxnSpLocks/>
            </p:cNvCxnSpPr>
            <p:nvPr/>
          </p:nvCxnSpPr>
          <p:spPr>
            <a:xfrm>
              <a:off x="3863752" y="2738746"/>
              <a:ext cx="576064" cy="438226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0DD54AA-739D-F94A-9403-C1B3A3421861}"/>
              </a:ext>
            </a:extLst>
          </p:cNvPr>
          <p:cNvSpPr/>
          <p:nvPr/>
        </p:nvSpPr>
        <p:spPr>
          <a:xfrm>
            <a:off x="3107668" y="591327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 marR="0" lvl="0" indent="-9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Ito, et al. "Four-layer DOI detector with a relative offset in animal PET system."  2007 IEEE Nuclear  Science Symposium Conference Record. Vol. 6. IEEE, 2007.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48C447-FAD1-5F40-82C8-483F094C4E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 </a:t>
            </a: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E889111-5900-46C9-9D8C-E1D67677CC22}"/>
              </a:ext>
            </a:extLst>
          </p:cNvPr>
          <p:cNvSpPr txBox="1"/>
          <p:nvPr/>
        </p:nvSpPr>
        <p:spPr>
          <a:xfrm>
            <a:off x="476250" y="4496954"/>
            <a:ext cx="3079689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preliminary </a:t>
            </a:r>
            <a:r>
              <a:rPr lang="en-US" sz="2400" dirty="0" err="1"/>
              <a:t>floodmap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at low overvoltage</a:t>
            </a:r>
          </a:p>
        </p:txBody>
      </p:sp>
    </p:spTree>
    <p:extLst>
      <p:ext uri="{BB962C8B-B14F-4D97-AF65-F5344CB8AC3E}">
        <p14:creationId xmlns:p14="http://schemas.microsoft.com/office/powerpoint/2010/main" val="244682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42C77-0798-994B-A33E-1F2FAE8CB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796" y="1772816"/>
            <a:ext cx="4079776" cy="225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FFF7A9-76B4-694C-97B1-C3FFAA7322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868" y="4257092"/>
            <a:ext cx="2772308" cy="1829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FBECF-1AE6-C748-8A79-84F689CEA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First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D6715-4176-FA43-9A33-5A019C687F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 </a:t>
            </a: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F21E66-0CB0-B64A-855E-1FACA4666F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Gantry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5FBF2-8118-E740-A2F3-43FF0CB041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4" y="2240868"/>
            <a:ext cx="2358640" cy="3182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0F5B2D-020C-8647-A633-942182BCE3CB}"/>
              </a:ext>
            </a:extLst>
          </p:cNvPr>
          <p:cNvSpPr txBox="1"/>
          <p:nvPr/>
        </p:nvSpPr>
        <p:spPr>
          <a:xfrm>
            <a:off x="1955540" y="1520788"/>
            <a:ext cx="27231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RF shielded PET modules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31FBD5-2C88-6E44-88E7-3C0BDB6E0C28}"/>
              </a:ext>
            </a:extLst>
          </p:cNvPr>
          <p:cNvCxnSpPr>
            <a:cxnSpLocks/>
          </p:cNvCxnSpPr>
          <p:nvPr/>
        </p:nvCxnSpPr>
        <p:spPr>
          <a:xfrm flipH="1">
            <a:off x="6384032" y="1700808"/>
            <a:ext cx="756084" cy="720080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696B95-CC91-8849-9721-126D98E5A388}"/>
              </a:ext>
            </a:extLst>
          </p:cNvPr>
          <p:cNvCxnSpPr>
            <a:cxnSpLocks/>
          </p:cNvCxnSpPr>
          <p:nvPr/>
        </p:nvCxnSpPr>
        <p:spPr>
          <a:xfrm>
            <a:off x="4223792" y="1808820"/>
            <a:ext cx="252028" cy="360040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40FD2A-9D4B-1E4B-9BBF-80A68FFCA10F}"/>
              </a:ext>
            </a:extLst>
          </p:cNvPr>
          <p:cNvSpPr txBox="1"/>
          <p:nvPr/>
        </p:nvSpPr>
        <p:spPr>
          <a:xfrm>
            <a:off x="2760807" y="2473627"/>
            <a:ext cx="13917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GFRP Gantry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3F6181-F6B1-224D-BCC0-99DFA92D3079}"/>
              </a:ext>
            </a:extLst>
          </p:cNvPr>
          <p:cNvCxnSpPr>
            <a:cxnSpLocks/>
          </p:cNvCxnSpPr>
          <p:nvPr/>
        </p:nvCxnSpPr>
        <p:spPr>
          <a:xfrm flipH="1">
            <a:off x="2504773" y="2689651"/>
            <a:ext cx="328042" cy="318085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799D9C-7C70-D048-BAA3-B7595B0AB991}"/>
              </a:ext>
            </a:extLst>
          </p:cNvPr>
          <p:cNvSpPr txBox="1"/>
          <p:nvPr/>
        </p:nvSpPr>
        <p:spPr>
          <a:xfrm>
            <a:off x="6420036" y="1304764"/>
            <a:ext cx="14761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 cooling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C0A957-24BD-8141-808D-6C9B1D10E4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8348" y="3717032"/>
            <a:ext cx="1987301" cy="1324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D64264-FF9B-9447-B9D7-3E914849A8A4}"/>
              </a:ext>
            </a:extLst>
          </p:cNvPr>
          <p:cNvSpPr txBox="1"/>
          <p:nvPr/>
        </p:nvSpPr>
        <p:spPr>
          <a:xfrm>
            <a:off x="8652284" y="3248980"/>
            <a:ext cx="11161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screen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4FA3AB-2DC9-2943-A596-C1ACB3D985C4}"/>
              </a:ext>
            </a:extLst>
          </p:cNvPr>
          <p:cNvSpPr txBox="1"/>
          <p:nvPr/>
        </p:nvSpPr>
        <p:spPr>
          <a:xfrm>
            <a:off x="10668508" y="3320988"/>
            <a:ext cx="12601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coil array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A0C594-3301-6246-B44E-ECCEBC48C318}"/>
              </a:ext>
            </a:extLst>
          </p:cNvPr>
          <p:cNvSpPr txBox="1"/>
          <p:nvPr/>
        </p:nvSpPr>
        <p:spPr>
          <a:xfrm>
            <a:off x="10344472" y="2780928"/>
            <a:ext cx="14500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Openings for mirrors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2BC5F5-3CF1-2F4B-820D-9776C5A849B5}"/>
              </a:ext>
            </a:extLst>
          </p:cNvPr>
          <p:cNvSpPr txBox="1"/>
          <p:nvPr/>
        </p:nvSpPr>
        <p:spPr>
          <a:xfrm>
            <a:off x="8508268" y="2672916"/>
            <a:ext cx="17759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Openings for EEG cables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D735532-753D-3546-92EA-8EADE31EE1AC}"/>
              </a:ext>
            </a:extLst>
          </p:cNvPr>
          <p:cNvCxnSpPr>
            <a:cxnSpLocks/>
          </p:cNvCxnSpPr>
          <p:nvPr/>
        </p:nvCxnSpPr>
        <p:spPr>
          <a:xfrm flipH="1">
            <a:off x="10305220" y="3300800"/>
            <a:ext cx="191323" cy="733135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672F8B8-9844-9843-BD8B-83078E1570FA}"/>
              </a:ext>
            </a:extLst>
          </p:cNvPr>
          <p:cNvCxnSpPr>
            <a:cxnSpLocks/>
          </p:cNvCxnSpPr>
          <p:nvPr/>
        </p:nvCxnSpPr>
        <p:spPr>
          <a:xfrm flipH="1">
            <a:off x="10549060" y="3629264"/>
            <a:ext cx="191959" cy="430612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4A5FBE0-171A-9243-916E-41E84116F6E1}"/>
              </a:ext>
            </a:extLst>
          </p:cNvPr>
          <p:cNvCxnSpPr>
            <a:cxnSpLocks/>
          </p:cNvCxnSpPr>
          <p:nvPr/>
        </p:nvCxnSpPr>
        <p:spPr>
          <a:xfrm>
            <a:off x="9968222" y="3291290"/>
            <a:ext cx="196919" cy="1012426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A99B8C-2CC3-1C49-BA3E-851A208C0C34}"/>
              </a:ext>
            </a:extLst>
          </p:cNvPr>
          <p:cNvCxnSpPr>
            <a:cxnSpLocks/>
          </p:cNvCxnSpPr>
          <p:nvPr/>
        </p:nvCxnSpPr>
        <p:spPr>
          <a:xfrm>
            <a:off x="9563324" y="3587760"/>
            <a:ext cx="264592" cy="383919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25A71E2-3E75-D945-9395-C921EFB072AF}"/>
              </a:ext>
            </a:extLst>
          </p:cNvPr>
          <p:cNvSpPr txBox="1"/>
          <p:nvPr/>
        </p:nvSpPr>
        <p:spPr>
          <a:xfrm>
            <a:off x="9012324" y="1628800"/>
            <a:ext cx="25562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Gantry with RF Coil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9CE32F7-5104-E343-AAF4-ECD5E6759C45}"/>
              </a:ext>
            </a:extLst>
          </p:cNvPr>
          <p:cNvCxnSpPr>
            <a:cxnSpLocks/>
          </p:cNvCxnSpPr>
          <p:nvPr/>
        </p:nvCxnSpPr>
        <p:spPr>
          <a:xfrm>
            <a:off x="7140116" y="1700808"/>
            <a:ext cx="1044116" cy="432048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0384682-ED57-B244-B8A6-C89A6BBAD9FF}"/>
              </a:ext>
            </a:extLst>
          </p:cNvPr>
          <p:cNvCxnSpPr>
            <a:cxnSpLocks/>
          </p:cNvCxnSpPr>
          <p:nvPr/>
        </p:nvCxnSpPr>
        <p:spPr>
          <a:xfrm flipH="1">
            <a:off x="6960096" y="1700808"/>
            <a:ext cx="180020" cy="2628292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A4F0D90-E9B3-AA41-96F1-512D249044BE}"/>
              </a:ext>
            </a:extLst>
          </p:cNvPr>
          <p:cNvCxnSpPr>
            <a:cxnSpLocks/>
          </p:cNvCxnSpPr>
          <p:nvPr/>
        </p:nvCxnSpPr>
        <p:spPr>
          <a:xfrm>
            <a:off x="6168008" y="1160748"/>
            <a:ext cx="72008" cy="972108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9713398-69B9-3E4F-BDAF-315038FC5AEB}"/>
              </a:ext>
            </a:extLst>
          </p:cNvPr>
          <p:cNvSpPr txBox="1"/>
          <p:nvPr/>
        </p:nvSpPr>
        <p:spPr>
          <a:xfrm>
            <a:off x="5735959" y="908720"/>
            <a:ext cx="90010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Seal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604552F-C40D-B44B-A039-636E7155A75F}"/>
              </a:ext>
            </a:extLst>
          </p:cNvPr>
          <p:cNvCxnSpPr>
            <a:cxnSpLocks/>
          </p:cNvCxnSpPr>
          <p:nvPr/>
        </p:nvCxnSpPr>
        <p:spPr>
          <a:xfrm>
            <a:off x="5087888" y="1412776"/>
            <a:ext cx="468052" cy="972108"/>
          </a:xfrm>
          <a:prstGeom prst="straightConnector1">
            <a:avLst/>
          </a:prstGeom>
          <a:ln w="25400" cap="rnd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6D4716-89EF-B443-9C98-3F9826CB3EBA}"/>
              </a:ext>
            </a:extLst>
          </p:cNvPr>
          <p:cNvSpPr txBox="1"/>
          <p:nvPr/>
        </p:nvSpPr>
        <p:spPr>
          <a:xfrm>
            <a:off x="2963652" y="908720"/>
            <a:ext cx="2723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 Heads with 5 scintillation detector blocks each</a:t>
            </a:r>
          </a:p>
        </p:txBody>
      </p:sp>
    </p:spTree>
    <p:extLst>
      <p:ext uri="{BB962C8B-B14F-4D97-AF65-F5344CB8AC3E}">
        <p14:creationId xmlns:p14="http://schemas.microsoft.com/office/powerpoint/2010/main" val="130576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Conclusion &amp; Outlook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7533" y="1499307"/>
            <a:ext cx="8036879" cy="42768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Hyperion III platform allows high integration and easy maintenance of components due to its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Full assembly and delivery of </a:t>
            </a:r>
            <a:r>
              <a:rPr lang="en-US" sz="2400" dirty="0" smtClean="0"/>
              <a:t>8 </a:t>
            </a:r>
            <a:r>
              <a:rPr lang="en-US" sz="2400" dirty="0"/>
              <a:t>PET modules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25 cm axial FOV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Jülich</a:t>
            </a:r>
            <a:r>
              <a:rPr lang="en-US" sz="2400" dirty="0"/>
              <a:t> is able to resolve all crystals of the</a:t>
            </a:r>
            <a:br>
              <a:rPr lang="en-US" sz="2400" dirty="0"/>
            </a:br>
            <a:r>
              <a:rPr lang="en-US" sz="2400" dirty="0"/>
              <a:t>3 layered, 24 mm thick LYSO detector (2 mm pitch)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are looking forward to the first PET/MR measurements done in </a:t>
            </a:r>
            <a:r>
              <a:rPr lang="en-US" sz="2400" dirty="0" err="1"/>
              <a:t>Jülich</a:t>
            </a:r>
            <a:r>
              <a:rPr lang="en-US" sz="2400" dirty="0"/>
              <a:t> and more details on the PET performance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Picture 32">
            <a:extLst>
              <a:ext uri="{FF2B5EF4-FFF2-40B4-BE49-F238E27FC236}">
                <a16:creationId xmlns:a16="http://schemas.microsoft.com/office/drawing/2014/main" id="{43A34022-F7DE-495B-9CB1-03FC8C637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412" y="1318627"/>
            <a:ext cx="2772308" cy="18290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961159-FCEE-48F6-B564-4BDFCC98B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12" y="3385145"/>
            <a:ext cx="2772308" cy="21562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1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>
            <a:extLst>
              <a:ext uri="{FF2B5EF4-FFF2-40B4-BE49-F238E27FC236}">
                <a16:creationId xmlns:a16="http://schemas.microsoft.com/office/drawing/2014/main" id="{5050B4CE-B9D6-8E48-BD0B-D111DF6B2B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128" y="4790192"/>
            <a:ext cx="2290140" cy="528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Collaborators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7788145" y="1976083"/>
            <a:ext cx="3610744" cy="410445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</p:txBody>
      </p:sp>
      <p:pic>
        <p:nvPicPr>
          <p:cNvPr id="9" name="Picture 8" descr="LogoFZJ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202" y="248311"/>
            <a:ext cx="3043474" cy="983405"/>
          </a:xfrm>
          <a:prstGeom prst="rect">
            <a:avLst/>
          </a:prstGeom>
        </p:spPr>
      </p:pic>
      <p:pic>
        <p:nvPicPr>
          <p:cNvPr id="10" name="Picture 9" descr="sie_logo_petrol_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817" y="2954201"/>
            <a:ext cx="2340261" cy="371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651E03-37AB-8047-919F-B35144B7D4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791" y="4138761"/>
            <a:ext cx="1817948" cy="6514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623E168-4918-D042-81AE-476140EAE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849682" y="1661154"/>
            <a:ext cx="1763200" cy="5129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583285-9324-F74A-9FC7-319125340BC2}"/>
              </a:ext>
            </a:extLst>
          </p:cNvPr>
          <p:cNvSpPr txBox="1"/>
          <p:nvPr/>
        </p:nvSpPr>
        <p:spPr>
          <a:xfrm>
            <a:off x="353664" y="1052753"/>
            <a:ext cx="2292038" cy="5618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dirty="0"/>
              <a:t>Prof. N. Jon Shah</a:t>
            </a:r>
          </a:p>
          <a:p>
            <a:pPr algn="l">
              <a:lnSpc>
                <a:spcPct val="95000"/>
              </a:lnSpc>
            </a:pPr>
            <a:r>
              <a:rPr lang="en-GB" dirty="0"/>
              <a:t>Prof. S. van </a:t>
            </a:r>
            <a:r>
              <a:rPr lang="en-GB" dirty="0" err="1"/>
              <a:t>Waasen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/>
              <a:t>Prof. G. </a:t>
            </a:r>
            <a:r>
              <a:rPr lang="en-GB" dirty="0" err="1"/>
              <a:t>Natour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/>
              <a:t>Prof. V. Schulz</a:t>
            </a:r>
          </a:p>
          <a:p>
            <a:pPr algn="l">
              <a:lnSpc>
                <a:spcPct val="95000"/>
              </a:lnSpc>
            </a:pPr>
            <a:r>
              <a:rPr lang="en-GB" dirty="0"/>
              <a:t>Prof. G. Egan</a:t>
            </a:r>
          </a:p>
          <a:p>
            <a:pPr algn="l"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C.H. Choi</a:t>
            </a:r>
          </a:p>
          <a:p>
            <a:pPr algn="l"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J. Felder</a:t>
            </a:r>
          </a:p>
          <a:p>
            <a:pPr algn="l">
              <a:lnSpc>
                <a:spcPct val="95000"/>
              </a:lnSpc>
            </a:pPr>
            <a:r>
              <a:rPr lang="en-GB" dirty="0"/>
              <a:t>D. </a:t>
            </a:r>
            <a:r>
              <a:rPr lang="en-GB" dirty="0" err="1"/>
              <a:t>Arutinov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D. </a:t>
            </a:r>
            <a:r>
              <a:rPr lang="en-GB" dirty="0" err="1"/>
              <a:t>Schug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B. Weissler</a:t>
            </a:r>
          </a:p>
          <a:p>
            <a:pPr algn="l"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J. </a:t>
            </a:r>
            <a:r>
              <a:rPr lang="en-GB" dirty="0" err="1"/>
              <a:t>Scheins</a:t>
            </a:r>
            <a:endParaRPr lang="en-GB" dirty="0"/>
          </a:p>
          <a:p>
            <a:pPr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Z. Chen</a:t>
            </a:r>
          </a:p>
          <a:p>
            <a:pPr algn="l"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E. Rota-Kops</a:t>
            </a:r>
          </a:p>
          <a:p>
            <a:pPr algn="l"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J. Mauler</a:t>
            </a:r>
          </a:p>
          <a:p>
            <a:pPr algn="l"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A. </a:t>
            </a:r>
            <a:r>
              <a:rPr lang="en-GB" dirty="0" err="1"/>
              <a:t>Mahr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M. </a:t>
            </a:r>
            <a:r>
              <a:rPr lang="en-GB" dirty="0" err="1"/>
              <a:t>Streun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P. Gebhardt</a:t>
            </a:r>
          </a:p>
          <a:p>
            <a:pPr algn="l">
              <a:lnSpc>
                <a:spcPct val="95000"/>
              </a:lnSpc>
            </a:pPr>
            <a:r>
              <a:rPr lang="en-GB" dirty="0"/>
              <a:t>R. </a:t>
            </a:r>
            <a:r>
              <a:rPr lang="en-GB" dirty="0" smtClean="0"/>
              <a:t>Heil</a:t>
            </a:r>
          </a:p>
          <a:p>
            <a:pPr>
              <a:lnSpc>
                <a:spcPct val="95000"/>
              </a:lnSpc>
            </a:pPr>
            <a:r>
              <a:rPr lang="en-GB" dirty="0"/>
              <a:t>B. </a:t>
            </a:r>
            <a:r>
              <a:rPr lang="en-GB" dirty="0" err="1"/>
              <a:t>Scherrer</a:t>
            </a:r>
            <a:endParaRPr lang="en-GB" dirty="0"/>
          </a:p>
          <a:p>
            <a:pPr>
              <a:lnSpc>
                <a:spcPct val="95000"/>
              </a:lnSpc>
            </a:pPr>
            <a:r>
              <a:rPr lang="en-GB" dirty="0"/>
              <a:t>Y. Kitten</a:t>
            </a:r>
          </a:p>
          <a:p>
            <a:pPr algn="l">
              <a:lnSpc>
                <a:spcPct val="95000"/>
              </a:lnSpc>
            </a:pP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AAA68C-6E09-A248-9244-CF52E0561F90}"/>
              </a:ext>
            </a:extLst>
          </p:cNvPr>
          <p:cNvSpPr txBox="1"/>
          <p:nvPr/>
        </p:nvSpPr>
        <p:spPr>
          <a:xfrm>
            <a:off x="2975481" y="1052753"/>
            <a:ext cx="187743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dirty="0" err="1"/>
              <a:t>Dr.</a:t>
            </a:r>
            <a:r>
              <a:rPr lang="en-GB" dirty="0"/>
              <a:t> M. Lenz</a:t>
            </a:r>
          </a:p>
          <a:p>
            <a:pPr>
              <a:lnSpc>
                <a:spcPct val="95000"/>
              </a:lnSpc>
            </a:pPr>
            <a:r>
              <a:rPr lang="en-GB" dirty="0"/>
              <a:t>D. </a:t>
            </a:r>
            <a:r>
              <a:rPr lang="en-GB" dirty="0" err="1"/>
              <a:t>Niekämper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 smtClean="0"/>
              <a:t>F</a:t>
            </a:r>
            <a:r>
              <a:rPr lang="en-GB" dirty="0"/>
              <a:t>. </a:t>
            </a:r>
            <a:r>
              <a:rPr lang="en-GB" dirty="0" smtClean="0"/>
              <a:t>Müller</a:t>
            </a:r>
          </a:p>
          <a:p>
            <a:pPr algn="l">
              <a:lnSpc>
                <a:spcPct val="95000"/>
              </a:lnSpc>
            </a:pPr>
            <a:r>
              <a:rPr lang="en-GB" dirty="0" smtClean="0"/>
              <a:t>H. Radermacher</a:t>
            </a:r>
          </a:p>
          <a:p>
            <a:pPr algn="l">
              <a:lnSpc>
                <a:spcPct val="95000"/>
              </a:lnSpc>
            </a:pPr>
            <a:r>
              <a:rPr lang="en-GB" dirty="0" smtClean="0"/>
              <a:t>K. Krüger</a:t>
            </a:r>
          </a:p>
          <a:p>
            <a:pPr algn="l">
              <a:lnSpc>
                <a:spcPct val="95000"/>
              </a:lnSpc>
            </a:pPr>
            <a:r>
              <a:rPr lang="en-GB" dirty="0" smtClean="0"/>
              <a:t>L. Yin</a:t>
            </a:r>
          </a:p>
          <a:p>
            <a:pPr algn="l">
              <a:lnSpc>
                <a:spcPct val="95000"/>
              </a:lnSpc>
            </a:pPr>
            <a:r>
              <a:rPr lang="en-GB" dirty="0" smtClean="0"/>
              <a:t>V. Nadig</a:t>
            </a:r>
          </a:p>
          <a:p>
            <a:pPr algn="l">
              <a:lnSpc>
                <a:spcPct val="95000"/>
              </a:lnSpc>
            </a:pPr>
            <a:r>
              <a:rPr lang="en-GB" dirty="0" smtClean="0"/>
              <a:t>A. Mazur</a:t>
            </a:r>
          </a:p>
          <a:p>
            <a:pPr algn="l">
              <a:lnSpc>
                <a:spcPct val="95000"/>
              </a:lnSpc>
            </a:pPr>
            <a:r>
              <a:rPr lang="en-GB" dirty="0" smtClean="0"/>
              <a:t>A. </a:t>
            </a:r>
            <a:r>
              <a:rPr lang="en-GB" dirty="0" err="1" smtClean="0"/>
              <a:t>Honné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/>
              <a:t>W. Bi</a:t>
            </a:r>
          </a:p>
          <a:p>
            <a:pPr algn="l">
              <a:lnSpc>
                <a:spcPct val="95000"/>
              </a:lnSpc>
            </a:pPr>
            <a:r>
              <a:rPr lang="en-GB" dirty="0"/>
              <a:t>J. </a:t>
            </a:r>
            <a:r>
              <a:rPr lang="en-GB" dirty="0" err="1"/>
              <a:t>Colliene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/>
              <a:t>D. Grunwald</a:t>
            </a:r>
          </a:p>
          <a:p>
            <a:pPr algn="l">
              <a:lnSpc>
                <a:spcPct val="95000"/>
              </a:lnSpc>
            </a:pPr>
            <a:r>
              <a:rPr lang="en-GB" dirty="0"/>
              <a:t>M. </a:t>
            </a:r>
            <a:r>
              <a:rPr lang="en-GB" dirty="0" err="1"/>
              <a:t>Lennartz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/>
              <a:t>L. </a:t>
            </a:r>
            <a:r>
              <a:rPr lang="en-GB" dirty="0" err="1"/>
              <a:t>Tellmann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/>
              <a:t>S. </a:t>
            </a:r>
            <a:r>
              <a:rPr lang="en-GB" dirty="0" err="1"/>
              <a:t>Frensch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/>
              <a:t>S. </a:t>
            </a:r>
            <a:r>
              <a:rPr lang="en-GB" dirty="0" err="1"/>
              <a:t>Schaden</a:t>
            </a:r>
            <a:endParaRPr lang="en-GB" dirty="0"/>
          </a:p>
          <a:p>
            <a:pPr algn="l">
              <a:lnSpc>
                <a:spcPct val="95000"/>
              </a:lnSpc>
            </a:pPr>
            <a:r>
              <a:rPr lang="en-GB" dirty="0"/>
              <a:t>M. Clemens</a:t>
            </a:r>
          </a:p>
          <a:p>
            <a:pPr algn="l">
              <a:lnSpc>
                <a:spcPct val="95000"/>
              </a:lnSpc>
            </a:pPr>
            <a:r>
              <a:rPr lang="en-GB" dirty="0"/>
              <a:t>N. Engelbrecht</a:t>
            </a:r>
          </a:p>
          <a:p>
            <a:pPr algn="l">
              <a:lnSpc>
                <a:spcPct val="95000"/>
              </a:lnSpc>
            </a:pPr>
            <a:r>
              <a:rPr lang="en-GB" dirty="0"/>
              <a:t>S. Schwan</a:t>
            </a:r>
          </a:p>
          <a:p>
            <a:pPr algn="l">
              <a:lnSpc>
                <a:spcPct val="95000"/>
              </a:lnSpc>
            </a:pPr>
            <a:r>
              <a:rPr lang="en-GB" dirty="0"/>
              <a:t>A. Issa</a:t>
            </a:r>
          </a:p>
        </p:txBody>
      </p:sp>
      <p:pic>
        <p:nvPicPr>
          <p:cNvPr id="17" name="Grafik 8">
            <a:extLst>
              <a:ext uri="{FF2B5EF4-FFF2-40B4-BE49-F238E27FC236}">
                <a16:creationId xmlns:a16="http://schemas.microsoft.com/office/drawing/2014/main" id="{764843DE-AA1E-994F-80BB-0F94B7BC1F7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682" y="3911357"/>
            <a:ext cx="1156931" cy="578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F78345-0287-7A4F-90E5-0A9E3D3E633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759" y="3644847"/>
            <a:ext cx="987828" cy="987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5F014-2C36-C74A-BE32-FA7682712F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3678" y="3108109"/>
            <a:ext cx="2032000" cy="622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8A4460-E85D-7943-BAFD-D7DDF6FD3D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832" y="1817126"/>
            <a:ext cx="3659154" cy="7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4980212" y="1040803"/>
            <a:ext cx="6594324" cy="5132747"/>
            <a:chOff x="4971143" y="1033264"/>
            <a:chExt cx="6594324" cy="5132747"/>
          </a:xfrm>
        </p:grpSpPr>
        <p:grpSp>
          <p:nvGrpSpPr>
            <p:cNvPr id="6" name="Gruppieren 5"/>
            <p:cNvGrpSpPr/>
            <p:nvPr/>
          </p:nvGrpSpPr>
          <p:grpSpPr>
            <a:xfrm>
              <a:off x="4971143" y="1033264"/>
              <a:ext cx="6594324" cy="5132747"/>
              <a:chOff x="4971143" y="1033264"/>
              <a:chExt cx="6594324" cy="5132747"/>
            </a:xfrm>
          </p:grpSpPr>
          <p:pic>
            <p:nvPicPr>
              <p:cNvPr id="4" name="Grafik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04798" y="1033264"/>
                <a:ext cx="6460669" cy="5132747"/>
              </a:xfrm>
              <a:prstGeom prst="rect">
                <a:avLst/>
              </a:prstGeom>
            </p:spPr>
          </p:pic>
          <p:sp>
            <p:nvSpPr>
              <p:cNvPr id="5" name="Rechteck 4"/>
              <p:cNvSpPr/>
              <p:nvPr/>
            </p:nvSpPr>
            <p:spPr bwMode="auto">
              <a:xfrm>
                <a:off x="4971143" y="3367314"/>
                <a:ext cx="493486" cy="863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</p:grpSp>
        <p:sp>
          <p:nvSpPr>
            <p:cNvPr id="7" name="Rechteck 6"/>
            <p:cNvSpPr/>
            <p:nvPr/>
          </p:nvSpPr>
          <p:spPr bwMode="auto">
            <a:xfrm rot="5400000">
              <a:off x="9338128" y="4101693"/>
              <a:ext cx="493486" cy="3124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Overview</a:t>
            </a:r>
            <a:r>
              <a:rPr lang="de-DE"/>
              <a:t> </a:t>
            </a:r>
            <a:r>
              <a:rPr lang="de-DE" err="1"/>
              <a:t>BrainPET</a:t>
            </a:r>
            <a:r>
              <a:rPr lang="de-DE"/>
              <a:t> 7T Scanner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7533" y="1199540"/>
            <a:ext cx="4362752" cy="546577"/>
          </a:xfrm>
        </p:spPr>
        <p:txBody>
          <a:bodyPr/>
          <a:lstStyle/>
          <a:p>
            <a:r>
              <a:rPr lang="de-DE" dirty="0"/>
              <a:t>3-layer LSO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 mm </a:t>
            </a:r>
            <a:r>
              <a:rPr lang="de-DE" dirty="0" err="1"/>
              <a:t>crystal-pitch</a:t>
            </a:r>
            <a:r>
              <a:rPr lang="de-DE" dirty="0"/>
              <a:t>, total </a:t>
            </a:r>
            <a:r>
              <a:rPr lang="de-DE" dirty="0" err="1"/>
              <a:t>thickness</a:t>
            </a:r>
            <a:r>
              <a:rPr lang="de-DE" dirty="0"/>
              <a:t> 24 mm, 1634 </a:t>
            </a:r>
            <a:r>
              <a:rPr lang="de-DE" dirty="0" err="1"/>
              <a:t>crystals</a:t>
            </a:r>
            <a:endParaRPr lang="en-US" dirty="0"/>
          </a:p>
        </p:txBody>
      </p:sp>
      <p:sp>
        <p:nvSpPr>
          <p:cNvPr id="9" name="Textplatzhalter 2"/>
          <p:cNvSpPr txBox="1">
            <a:spLocks/>
          </p:cNvSpPr>
          <p:nvPr/>
        </p:nvSpPr>
        <p:spPr bwMode="auto">
          <a:xfrm>
            <a:off x="1101877" y="2547448"/>
            <a:ext cx="4362752" cy="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4C4C4C"/>
                </a:solidFill>
                <a:latin typeface="+mn-lt"/>
                <a:ea typeface="+mn-ea"/>
                <a:cs typeface="ヒラギノ角ゴ Pro W3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  <a:cs typeface="ヒラギノ角ゴ Pro W3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  <a:cs typeface="ヒラギノ角ゴ Pro W3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511 </a:t>
            </a:r>
            <a:r>
              <a:rPr lang="en-US" kern="0" dirty="0" err="1"/>
              <a:t>keV</a:t>
            </a:r>
            <a:r>
              <a:rPr lang="en-US" kern="0" dirty="0"/>
              <a:t> Gamma transparent, 8 channel TX/RX head coil</a:t>
            </a:r>
          </a:p>
        </p:txBody>
      </p:sp>
      <p:sp>
        <p:nvSpPr>
          <p:cNvPr id="10" name="Textplatzhalter 2"/>
          <p:cNvSpPr txBox="1">
            <a:spLocks/>
          </p:cNvSpPr>
          <p:nvPr/>
        </p:nvSpPr>
        <p:spPr bwMode="auto">
          <a:xfrm>
            <a:off x="1007533" y="4331940"/>
            <a:ext cx="4362752" cy="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4C4C4C"/>
                </a:solidFill>
                <a:latin typeface="+mn-lt"/>
                <a:ea typeface="+mn-ea"/>
                <a:cs typeface="ヒラギノ角ゴ Pro W3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  <a:cs typeface="ヒラギノ角ゴ Pro W3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  <a:cs typeface="ヒラギノ角ゴ Pro W3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C4C4C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Hyperion III PET platform</a:t>
            </a:r>
            <a:endParaRPr lang="en-US" kern="0" dirty="0"/>
          </a:p>
        </p:txBody>
      </p:sp>
      <p:sp>
        <p:nvSpPr>
          <p:cNvPr id="11" name="Rechteck 10"/>
          <p:cNvSpPr/>
          <p:nvPr/>
        </p:nvSpPr>
        <p:spPr>
          <a:xfrm>
            <a:off x="1207105" y="5252775"/>
            <a:ext cx="4152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Gantry with integrated cooling, rear opening for visual stimulation</a:t>
            </a:r>
          </a:p>
        </p:txBody>
      </p:sp>
      <p:sp>
        <p:nvSpPr>
          <p:cNvPr id="12" name="Rechteck 11"/>
          <p:cNvSpPr/>
          <p:nvPr/>
        </p:nvSpPr>
        <p:spPr>
          <a:xfrm>
            <a:off x="8277374" y="5509904"/>
            <a:ext cx="3763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Figure adapted from Lerche et al., DGN 2020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85" y="3607177"/>
            <a:ext cx="4874550" cy="101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240" y="3206410"/>
            <a:ext cx="4724924" cy="29087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Overview of </a:t>
            </a:r>
            <a:r>
              <a:rPr lang="en-US" dirty="0" err="1"/>
              <a:t>BrainPET</a:t>
            </a:r>
            <a:r>
              <a:rPr lang="en-US" dirty="0"/>
              <a:t> 7T Insert</a:t>
            </a:r>
          </a:p>
        </p:txBody>
      </p:sp>
      <p:sp>
        <p:nvSpPr>
          <p:cNvPr id="5" name="Rechteck 4"/>
          <p:cNvSpPr/>
          <p:nvPr/>
        </p:nvSpPr>
        <p:spPr>
          <a:xfrm>
            <a:off x="226904" y="2418268"/>
            <a:ext cx="5843576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RWTH contribution to the HVF-Project: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Modules and its main components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RF shielding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Cooling infrastructure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Entire module PET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Advice/support for the system design, development of the other components and system integration</a:t>
            </a:r>
          </a:p>
          <a:p>
            <a:pPr lvl="1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701034" y="81082"/>
            <a:ext cx="6671905" cy="4083798"/>
            <a:chOff x="488411" y="70691"/>
            <a:chExt cx="6671905" cy="4083798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1005">
              <a:off x="488411" y="70691"/>
              <a:ext cx="6671905" cy="3752947"/>
            </a:xfrm>
            <a:prstGeom prst="rect">
              <a:avLst/>
            </a:prstGeom>
          </p:spPr>
        </p:pic>
        <p:grpSp>
          <p:nvGrpSpPr>
            <p:cNvPr id="17" name="Gruppieren 16"/>
            <p:cNvGrpSpPr/>
            <p:nvPr/>
          </p:nvGrpSpPr>
          <p:grpSpPr>
            <a:xfrm>
              <a:off x="2819141" y="2632465"/>
              <a:ext cx="1294709" cy="1522024"/>
              <a:chOff x="2761390" y="2512734"/>
              <a:chExt cx="1294709" cy="1522024"/>
            </a:xfrm>
          </p:grpSpPr>
          <p:cxnSp>
            <p:nvCxnSpPr>
              <p:cNvPr id="11" name="Gerade Verbindung mit Pfeil 10"/>
              <p:cNvCxnSpPr/>
              <p:nvPr/>
            </p:nvCxnSpPr>
            <p:spPr bwMode="auto">
              <a:xfrm flipH="1" flipV="1">
                <a:off x="2761390" y="2512734"/>
                <a:ext cx="1066949" cy="1522024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549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" name="Textfeld 13"/>
              <p:cNvSpPr txBox="1"/>
              <p:nvPr/>
            </p:nvSpPr>
            <p:spPr>
              <a:xfrm>
                <a:off x="3477128" y="3089080"/>
                <a:ext cx="5789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 x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2263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The PET Module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4780" y="1409461"/>
            <a:ext cx="4677480" cy="3463448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Carbon fiber module housing to shield RF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Module divided into </a:t>
            </a:r>
            <a:br>
              <a:rPr lang="en-US" dirty="0"/>
            </a:br>
            <a:r>
              <a:rPr lang="en-US" dirty="0"/>
              <a:t>a) detector area and b) infrastructure area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Highly-integrated mounting &amp; cooling (M&amp;C) structure; liquid cooling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3×5 PET detectors connected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a mainboard</a:t>
            </a:r>
            <a:endParaRPr lang="en-US" dirty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Complete module follows a mechanically floating design for mechanical connections (kinematic mountings)                            </a:t>
            </a:r>
            <a:br>
              <a:rPr lang="en-US" dirty="0"/>
            </a:br>
            <a:r>
              <a:rPr lang="en-US" dirty="0">
                <a:sym typeface="Symbol" panose="05050102010706020507" pitchFamily="18" charset="2"/>
              </a:rPr>
              <a:t></a:t>
            </a:r>
            <a:r>
              <a:rPr lang="en-US" dirty="0"/>
              <a:t> no thermal stress, fully constrained</a:t>
            </a:r>
          </a:p>
          <a:p>
            <a:pPr>
              <a:spcBef>
                <a:spcPts val="1800"/>
              </a:spcBef>
            </a:pPr>
            <a:endParaRPr lang="en-US" b="1" dirty="0"/>
          </a:p>
          <a:p>
            <a:pPr>
              <a:spcBef>
                <a:spcPts val="1800"/>
              </a:spcBef>
            </a:pP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16" y="2057083"/>
            <a:ext cx="7117674" cy="4003692"/>
          </a:xfrm>
          <a:prstGeom prst="rect">
            <a:avLst/>
          </a:prstGeom>
        </p:spPr>
      </p:pic>
      <p:sp>
        <p:nvSpPr>
          <p:cNvPr id="6" name="Geschweifte Klammer rechts 5"/>
          <p:cNvSpPr/>
          <p:nvPr/>
        </p:nvSpPr>
        <p:spPr>
          <a:xfrm rot="6304711">
            <a:off x="6124677" y="3325245"/>
            <a:ext cx="252246" cy="2312513"/>
          </a:xfrm>
          <a:prstGeom prst="rightBrace">
            <a:avLst/>
          </a:prstGeom>
          <a:ln w="1905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 rot="902486">
            <a:off x="5107205" y="4667468"/>
            <a:ext cx="246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err="1"/>
              <a:t>detector</a:t>
            </a:r>
            <a:r>
              <a:rPr lang="de-DE" b="1"/>
              <a:t> </a:t>
            </a:r>
            <a:r>
              <a:rPr lang="de-DE" b="1" err="1"/>
              <a:t>stack</a:t>
            </a:r>
            <a:r>
              <a:rPr lang="de-DE" b="1"/>
              <a:t> </a:t>
            </a:r>
            <a:r>
              <a:rPr lang="de-DE" b="1" err="1"/>
              <a:t>area</a:t>
            </a:r>
            <a:endParaRPr lang="en-US" b="1"/>
          </a:p>
        </p:txBody>
      </p:sp>
      <p:sp>
        <p:nvSpPr>
          <p:cNvPr id="9" name="Textfeld 8"/>
          <p:cNvSpPr txBox="1"/>
          <p:nvPr/>
        </p:nvSpPr>
        <p:spPr>
          <a:xfrm rot="898017">
            <a:off x="7865395" y="5445250"/>
            <a:ext cx="247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err="1"/>
              <a:t>infrastructure</a:t>
            </a:r>
            <a:r>
              <a:rPr lang="de-DE" b="1"/>
              <a:t> </a:t>
            </a:r>
            <a:r>
              <a:rPr lang="de-DE" b="1" err="1"/>
              <a:t>area</a:t>
            </a:r>
            <a:endParaRPr lang="en-US" b="1"/>
          </a:p>
        </p:txBody>
      </p:sp>
      <p:sp>
        <p:nvSpPr>
          <p:cNvPr id="10" name="Geschweifte Klammer rechts 9"/>
          <p:cNvSpPr/>
          <p:nvPr/>
        </p:nvSpPr>
        <p:spPr>
          <a:xfrm rot="6304711">
            <a:off x="9111674" y="3406189"/>
            <a:ext cx="251959" cy="3719545"/>
          </a:xfrm>
          <a:prstGeom prst="rightBrace">
            <a:avLst/>
          </a:prstGeom>
          <a:ln w="1905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6168974" y="2300284"/>
            <a:ext cx="247282" cy="1182415"/>
          </a:xfrm>
          <a:prstGeom prst="straightConnector1">
            <a:avLst/>
          </a:prstGeom>
          <a:ln w="28575">
            <a:solidFill>
              <a:srgbClr val="0054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/>
          <p:cNvGrpSpPr/>
          <p:nvPr/>
        </p:nvGrpSpPr>
        <p:grpSpPr>
          <a:xfrm rot="21404630">
            <a:off x="5025695" y="907074"/>
            <a:ext cx="4033172" cy="1712076"/>
            <a:chOff x="5678716" y="1271959"/>
            <a:chExt cx="4362027" cy="1915891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3" t="16079" r="2785" b="33602"/>
            <a:stretch/>
          </p:blipFill>
          <p:spPr>
            <a:xfrm>
              <a:off x="5678716" y="1447103"/>
              <a:ext cx="4362027" cy="1740747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 rot="963552">
              <a:off x="6185574" y="1271959"/>
              <a:ext cx="322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err="1"/>
                <a:t>populated</a:t>
              </a:r>
              <a:r>
                <a:rPr lang="de-DE" b="1" dirty="0"/>
                <a:t> M&amp;C </a:t>
              </a:r>
              <a:r>
                <a:rPr lang="de-DE" b="1" dirty="0" err="1"/>
                <a:t>structure</a:t>
              </a:r>
              <a:endParaRPr lang="en-US" b="1" dirty="0"/>
            </a:p>
          </p:txBody>
        </p:sp>
        <p:sp>
          <p:nvSpPr>
            <p:cNvPr id="14" name="Geschweifte Klammer rechts 13"/>
            <p:cNvSpPr/>
            <p:nvPr/>
          </p:nvSpPr>
          <p:spPr>
            <a:xfrm rot="17171088">
              <a:off x="7813825" y="-53174"/>
              <a:ext cx="351612" cy="4038816"/>
            </a:xfrm>
            <a:prstGeom prst="rightBrace">
              <a:avLst>
                <a:gd name="adj1" fmla="val 8333"/>
                <a:gd name="adj2" fmla="val 43084"/>
              </a:avLst>
            </a:prstGeom>
            <a:ln w="19050">
              <a:solidFill>
                <a:srgbClr val="005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8925100" y="1738486"/>
            <a:ext cx="3137836" cy="2025007"/>
            <a:chOff x="8925100" y="1738486"/>
            <a:chExt cx="3137836" cy="2025007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5" t="13914" r="13926" b="21033"/>
            <a:stretch/>
          </p:blipFill>
          <p:spPr>
            <a:xfrm>
              <a:off x="8925100" y="2088698"/>
              <a:ext cx="3137836" cy="1674795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 rot="695464">
              <a:off x="9291837" y="1738486"/>
              <a:ext cx="2664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err="1" smtClean="0"/>
                <a:t>mainboard</a:t>
              </a:r>
              <a:r>
                <a:rPr lang="de-DE" b="1" dirty="0" smtClean="0"/>
                <a:t> </a:t>
              </a:r>
              <a:r>
                <a:rPr lang="de-DE" b="1" dirty="0"/>
                <a:t>incl. cooler</a:t>
              </a:r>
              <a:endParaRPr lang="en-US" b="1" dirty="0"/>
            </a:p>
          </p:txBody>
        </p:sp>
        <p:sp>
          <p:nvSpPr>
            <p:cNvPr id="22" name="Geschweifte Klammer rechts 21"/>
            <p:cNvSpPr/>
            <p:nvPr/>
          </p:nvSpPr>
          <p:spPr>
            <a:xfrm rot="16975718">
              <a:off x="10539482" y="976961"/>
              <a:ext cx="295322" cy="2708096"/>
            </a:xfrm>
            <a:prstGeom prst="rightBrace">
              <a:avLst>
                <a:gd name="adj1" fmla="val 8333"/>
                <a:gd name="adj2" fmla="val 43084"/>
              </a:avLst>
            </a:prstGeom>
            <a:ln w="19050">
              <a:solidFill>
                <a:srgbClr val="005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Gerade Verbindung mit Pfeil 22"/>
          <p:cNvCxnSpPr/>
          <p:nvPr/>
        </p:nvCxnSpPr>
        <p:spPr>
          <a:xfrm flipH="1">
            <a:off x="9908901" y="3501950"/>
            <a:ext cx="270038" cy="885001"/>
          </a:xfrm>
          <a:prstGeom prst="straightConnector1">
            <a:avLst/>
          </a:prstGeom>
          <a:ln w="28575">
            <a:solidFill>
              <a:srgbClr val="0054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8EB25E3B-CDAB-4939-9865-E1140C1D1184}"/>
              </a:ext>
            </a:extLst>
          </p:cNvPr>
          <p:cNvSpPr txBox="1"/>
          <p:nvPr/>
        </p:nvSpPr>
        <p:spPr>
          <a:xfrm rot="826140">
            <a:off x="5540170" y="2948300"/>
            <a:ext cx="247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    </a:t>
            </a:r>
            <a:r>
              <a:rPr lang="de-DE" dirty="0" smtClean="0"/>
              <a:t>2    </a:t>
            </a:r>
            <a:r>
              <a:rPr lang="de-DE" dirty="0"/>
              <a:t>3 </a:t>
            </a:r>
            <a:r>
              <a:rPr lang="de-DE" dirty="0" smtClean="0"/>
              <a:t>   </a:t>
            </a:r>
            <a:r>
              <a:rPr lang="de-DE" dirty="0"/>
              <a:t>4  </a:t>
            </a:r>
            <a:r>
              <a:rPr lang="de-DE" dirty="0" smtClean="0"/>
              <a:t>  5 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B9A73D5-BC5E-4695-A674-549A28FA2B9C}"/>
              </a:ext>
            </a:extLst>
          </p:cNvPr>
          <p:cNvSpPr txBox="1"/>
          <p:nvPr/>
        </p:nvSpPr>
        <p:spPr>
          <a:xfrm rot="17700329">
            <a:off x="4565612" y="3099666"/>
            <a:ext cx="111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  </a:t>
            </a:r>
            <a:r>
              <a:rPr lang="de-DE" dirty="0" smtClean="0"/>
              <a:t>  </a:t>
            </a:r>
            <a:r>
              <a:rPr lang="de-DE" dirty="0"/>
              <a:t>2 </a:t>
            </a:r>
            <a:r>
              <a:rPr lang="de-DE" dirty="0" smtClean="0"/>
              <a:t>  </a:t>
            </a:r>
            <a:r>
              <a:rPr lang="de-DE" dirty="0"/>
              <a:t>3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82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595" y="3162532"/>
            <a:ext cx="6659493" cy="275708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92" y="638274"/>
            <a:ext cx="5890672" cy="33135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Carbon Fiber RF </a:t>
            </a:r>
            <a:r>
              <a:rPr lang="de-DE" err="1"/>
              <a:t>Shielding</a:t>
            </a:r>
            <a:endParaRPr lang="en-US"/>
          </a:p>
        </p:txBody>
      </p:sp>
      <p:sp>
        <p:nvSpPr>
          <p:cNvPr id="4" name="Textplatzhalter 2"/>
          <p:cNvSpPr>
            <a:spLocks noGrp="1"/>
          </p:cNvSpPr>
          <p:nvPr>
            <p:ph type="body" idx="1"/>
          </p:nvPr>
        </p:nvSpPr>
        <p:spPr>
          <a:xfrm>
            <a:off x="914560" y="1381338"/>
            <a:ext cx="4919133" cy="3953004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Expected shielding effectiveness of 30-40 dB @ 300 MHz (there is additional shielding around head coil)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All detectors are placed equidistantly in radial direction due to symmetry for reconstruction </a:t>
            </a:r>
          </a:p>
          <a:p>
            <a:pPr marL="742950" lvl="1" indent="-285750">
              <a:spcBef>
                <a:spcPts val="1800"/>
              </a:spcBef>
              <a:buFont typeface="Symbol" panose="05050102010706020507" pitchFamily="18" charset="2"/>
              <a:buChar char="Þ"/>
            </a:pPr>
            <a:r>
              <a:rPr lang="en-US" dirty="0"/>
              <a:t>Very tight mechanical tolerances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Different thickness of carbon fibers for detector and infrastructure area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1800"/>
              </a:spcBef>
            </a:pPr>
            <a:r>
              <a:rPr lang="en-US" dirty="0">
                <a:sym typeface="Symbol" panose="05050102010706020507" pitchFamily="18" charset="2"/>
              </a:rPr>
              <a:t> Establishing of a </a:t>
            </a:r>
            <a:r>
              <a:rPr lang="en-US" dirty="0"/>
              <a:t>manufacturing process </a:t>
            </a:r>
            <a:br>
              <a:rPr lang="en-US" dirty="0"/>
            </a:br>
            <a:r>
              <a:rPr lang="en-US" dirty="0"/>
              <a:t>    with an inner and outer mold</a:t>
            </a:r>
          </a:p>
        </p:txBody>
      </p:sp>
      <p:cxnSp>
        <p:nvCxnSpPr>
          <p:cNvPr id="8" name="Gerader Verbinder 7"/>
          <p:cNvCxnSpPr/>
          <p:nvPr/>
        </p:nvCxnSpPr>
        <p:spPr bwMode="auto">
          <a:xfrm flipV="1">
            <a:off x="6458552" y="1265949"/>
            <a:ext cx="481263" cy="1115665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6948065" y="109007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/>
              <a:t>section</a:t>
            </a:r>
            <a:r>
              <a:rPr lang="de-DE"/>
              <a:t> </a:t>
            </a:r>
            <a:r>
              <a:rPr lang="de-DE" err="1"/>
              <a:t>view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84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Manufacturing </a:t>
            </a:r>
            <a:r>
              <a:rPr lang="de-DE" err="1"/>
              <a:t>of</a:t>
            </a:r>
            <a:r>
              <a:rPr lang="de-DE"/>
              <a:t> Carbon Fiber </a:t>
            </a:r>
            <a:r>
              <a:rPr lang="de-DE" err="1"/>
              <a:t>Housing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2537" y="1359923"/>
            <a:ext cx="5353758" cy="3237925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Inner</a:t>
            </a:r>
            <a:r>
              <a:rPr lang="de-DE" dirty="0"/>
              <a:t> </a:t>
            </a:r>
            <a:r>
              <a:rPr lang="de-DE" dirty="0" err="1"/>
              <a:t>aluminium</a:t>
            </a:r>
            <a:r>
              <a:rPr lang="de-DE" dirty="0"/>
              <a:t> </a:t>
            </a:r>
            <a:r>
              <a:rPr lang="de-DE" dirty="0" err="1"/>
              <a:t>mold</a:t>
            </a:r>
            <a:r>
              <a:rPr lang="de-DE" dirty="0"/>
              <a:t> </a:t>
            </a:r>
            <a:r>
              <a:rPr lang="de-DE" dirty="0" err="1"/>
              <a:t>consists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separable </a:t>
            </a:r>
            <a:r>
              <a:rPr lang="de-DE" dirty="0" err="1"/>
              <a:t>parts</a:t>
            </a:r>
            <a:endParaRPr lang="de-DE" dirty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piece</a:t>
            </a:r>
            <a:r>
              <a:rPr lang="de-DE" dirty="0"/>
              <a:t> </a:t>
            </a:r>
            <a:r>
              <a:rPr lang="de-DE" dirty="0" err="1"/>
              <a:t>outer</a:t>
            </a:r>
            <a:r>
              <a:rPr lang="de-DE" dirty="0"/>
              <a:t> </a:t>
            </a:r>
            <a:r>
              <a:rPr lang="de-DE" dirty="0" err="1"/>
              <a:t>mold</a:t>
            </a:r>
            <a:r>
              <a:rPr lang="de-DE" dirty="0"/>
              <a:t>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Production</a:t>
            </a:r>
            <a:endParaRPr lang="de-DE" dirty="0"/>
          </a:p>
          <a:p>
            <a:pPr marL="742950" lvl="1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Layup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carbon</a:t>
            </a:r>
            <a:r>
              <a:rPr lang="de-DE" dirty="0"/>
              <a:t> </a:t>
            </a:r>
            <a:r>
              <a:rPr lang="de-DE" dirty="0" err="1"/>
              <a:t>fiber</a:t>
            </a:r>
            <a:r>
              <a:rPr lang="de-DE" dirty="0"/>
              <a:t> and </a:t>
            </a:r>
            <a:r>
              <a:rPr lang="de-DE" dirty="0" err="1"/>
              <a:t>closing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outer</a:t>
            </a:r>
            <a:r>
              <a:rPr lang="de-DE" dirty="0"/>
              <a:t> </a:t>
            </a:r>
            <a:r>
              <a:rPr lang="de-DE" dirty="0" err="1"/>
              <a:t>mould</a:t>
            </a:r>
            <a:endParaRPr lang="de-DE" dirty="0"/>
          </a:p>
          <a:p>
            <a:pPr marL="742950" lvl="1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Filling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resin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curing</a:t>
            </a:r>
            <a:r>
              <a:rPr lang="de-DE" dirty="0"/>
              <a:t> </a:t>
            </a:r>
            <a:r>
              <a:rPr lang="de-DE" dirty="0" err="1"/>
              <a:t>agent</a:t>
            </a:r>
            <a:endParaRPr lang="de-DE" dirty="0"/>
          </a:p>
          <a:p>
            <a:pPr marL="742950" lvl="1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Demould</a:t>
            </a:r>
            <a:r>
              <a:rPr lang="de-DE" dirty="0"/>
              <a:t> in multiple </a:t>
            </a:r>
            <a:r>
              <a:rPr lang="de-DE" dirty="0" err="1"/>
              <a:t>steps</a:t>
            </a:r>
            <a:endParaRPr lang="de-DE" dirty="0"/>
          </a:p>
          <a:p>
            <a:pPr marL="742950" lvl="1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Inserting</a:t>
            </a:r>
            <a:r>
              <a:rPr lang="de-DE" dirty="0"/>
              <a:t> </a:t>
            </a:r>
            <a:r>
              <a:rPr lang="de-DE" dirty="0" err="1"/>
              <a:t>holes</a:t>
            </a:r>
            <a:r>
              <a:rPr lang="de-DE" dirty="0"/>
              <a:t>, </a:t>
            </a:r>
            <a:r>
              <a:rPr lang="de-DE" dirty="0" err="1"/>
              <a:t>grinding</a:t>
            </a:r>
            <a:r>
              <a:rPr lang="de-DE" dirty="0"/>
              <a:t>, …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/>
              <a:t>Lid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module</a:t>
            </a:r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 b="20987"/>
          <a:stretch/>
        </p:blipFill>
        <p:spPr>
          <a:xfrm>
            <a:off x="6160884" y="2399027"/>
            <a:ext cx="5119692" cy="18535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0" y="1714500"/>
            <a:ext cx="5256777" cy="3942583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6096000" y="1114708"/>
            <a:ext cx="5522960" cy="5142166"/>
            <a:chOff x="12955838" y="1857856"/>
            <a:chExt cx="5522960" cy="5142166"/>
          </a:xfrm>
        </p:grpSpPr>
        <p:grpSp>
          <p:nvGrpSpPr>
            <p:cNvPr id="22" name="Gruppieren 21"/>
            <p:cNvGrpSpPr/>
            <p:nvPr/>
          </p:nvGrpSpPr>
          <p:grpSpPr>
            <a:xfrm>
              <a:off x="13338411" y="1857856"/>
              <a:ext cx="4757815" cy="3761426"/>
              <a:chOff x="13225131" y="2441337"/>
              <a:chExt cx="4757815" cy="3761426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5131" y="2441337"/>
                <a:ext cx="4757815" cy="1929088"/>
              </a:xfrm>
              <a:prstGeom prst="rect">
                <a:avLst/>
              </a:prstGeom>
            </p:spPr>
          </p:pic>
          <p:pic>
            <p:nvPicPr>
              <p:cNvPr id="6" name="Grafik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31607" y="4052791"/>
                <a:ext cx="2866630" cy="2149972"/>
              </a:xfrm>
              <a:prstGeom prst="rect">
                <a:avLst/>
              </a:prstGeom>
            </p:spPr>
          </p:pic>
          <p:sp>
            <p:nvSpPr>
              <p:cNvPr id="18" name="Rechteck 17"/>
              <p:cNvSpPr/>
              <p:nvPr/>
            </p:nvSpPr>
            <p:spPr bwMode="auto">
              <a:xfrm>
                <a:off x="14887181" y="2680833"/>
                <a:ext cx="416319" cy="331811"/>
              </a:xfrm>
              <a:prstGeom prst="rect">
                <a:avLst/>
              </a:prstGeom>
              <a:noFill/>
              <a:ln w="38100" cap="flat" cmpd="sng" algn="ctr">
                <a:solidFill>
                  <a:srgbClr val="0054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 bwMode="auto">
              <a:xfrm>
                <a:off x="14031608" y="4052790"/>
                <a:ext cx="2865956" cy="2149972"/>
              </a:xfrm>
              <a:prstGeom prst="rect">
                <a:avLst/>
              </a:prstGeom>
              <a:noFill/>
              <a:ln w="38100" cap="flat" cmpd="sng" algn="ctr">
                <a:solidFill>
                  <a:srgbClr val="0054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cxnSp>
            <p:nvCxnSpPr>
              <p:cNvPr id="21" name="Gerader Verbinder 20"/>
              <p:cNvCxnSpPr/>
              <p:nvPr/>
            </p:nvCxnSpPr>
            <p:spPr bwMode="auto">
              <a:xfrm>
                <a:off x="15100300" y="3012644"/>
                <a:ext cx="362619" cy="99087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54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5838" y="5619282"/>
              <a:ext cx="5522960" cy="13807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578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2CE761-DAB9-49E8-969F-9B0FBCB2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Carbon Fiber Housings – Series </a:t>
            </a:r>
            <a:r>
              <a:rPr lang="de-DE" dirty="0" err="1"/>
              <a:t>Production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A7C803-4565-4823-9E6F-2C5520959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4156" y="1723506"/>
            <a:ext cx="3081506" cy="3715976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Series </a:t>
            </a:r>
            <a:r>
              <a:rPr lang="de-DE" sz="2000" dirty="0" err="1"/>
              <a:t>of</a:t>
            </a:r>
            <a:r>
              <a:rPr lang="de-DE" sz="2000" dirty="0"/>
              <a:t> 12 </a:t>
            </a:r>
            <a:r>
              <a:rPr lang="de-DE" sz="2000" dirty="0" err="1"/>
              <a:t>housings</a:t>
            </a:r>
            <a:r>
              <a:rPr lang="de-DE" sz="2000" dirty="0"/>
              <a:t> and </a:t>
            </a:r>
            <a:r>
              <a:rPr lang="de-DE" sz="2000" dirty="0" err="1"/>
              <a:t>covers</a:t>
            </a:r>
            <a:endParaRPr lang="de-DE" sz="2000" dirty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Dedicated </a:t>
            </a:r>
            <a:r>
              <a:rPr lang="de-DE" sz="2000" dirty="0" err="1"/>
              <a:t>drilling</a:t>
            </a:r>
            <a:r>
              <a:rPr lang="de-DE" sz="2000" dirty="0"/>
              <a:t> </a:t>
            </a:r>
            <a:r>
              <a:rPr lang="de-DE" sz="2000" dirty="0" err="1"/>
              <a:t>templates</a:t>
            </a:r>
            <a:endParaRPr lang="de-DE" sz="2000" dirty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2000" dirty="0" err="1"/>
              <a:t>Grinded</a:t>
            </a:r>
            <a:r>
              <a:rPr lang="de-DE" sz="2000" dirty="0"/>
              <a:t> </a:t>
            </a:r>
            <a:r>
              <a:rPr lang="de-DE" sz="2000" dirty="0" err="1"/>
              <a:t>surfaces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better</a:t>
            </a:r>
            <a:r>
              <a:rPr lang="de-DE" sz="2000" dirty="0"/>
              <a:t> </a:t>
            </a:r>
            <a:r>
              <a:rPr lang="de-DE" sz="2000" dirty="0" err="1"/>
              <a:t>contact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gaskets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carbon</a:t>
            </a:r>
            <a:r>
              <a:rPr lang="de-DE" sz="2000" dirty="0"/>
              <a:t> </a:t>
            </a:r>
            <a:r>
              <a:rPr lang="de-DE" sz="2000" dirty="0" err="1"/>
              <a:t>fiber</a:t>
            </a:r>
            <a:endParaRPr lang="de-DE" sz="2000" dirty="0"/>
          </a:p>
        </p:txBody>
      </p:sp>
      <p:pic>
        <p:nvPicPr>
          <p:cNvPr id="5" name="Grafik 4" descr="Ein Bild, das Behälter, Zubehör enthält.&#10;&#10;Automatisch generierte Beschreibung">
            <a:extLst>
              <a:ext uri="{FF2B5EF4-FFF2-40B4-BE49-F238E27FC236}">
                <a16:creationId xmlns:a16="http://schemas.microsoft.com/office/drawing/2014/main" id="{DDCC60E2-7C99-40AC-94BC-163F20112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89" y="3429000"/>
            <a:ext cx="3223564" cy="2417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2AF1392-2544-45C3-8B32-39480FF60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2" y="3450988"/>
            <a:ext cx="3223564" cy="2417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6474590-5D00-4E04-B786-B33D9CE43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r="9027"/>
          <a:stretch/>
        </p:blipFill>
        <p:spPr>
          <a:xfrm rot="10800000">
            <a:off x="1007531" y="1059830"/>
            <a:ext cx="2615811" cy="21686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B54B2C0-C8C8-4D7F-9E68-2B0FDE4F32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22803" r="8248" b="18868"/>
          <a:stretch/>
        </p:blipFill>
        <p:spPr>
          <a:xfrm rot="10800000">
            <a:off x="3803191" y="1059830"/>
            <a:ext cx="3837262" cy="21686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2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Mounting</a:t>
            </a:r>
            <a:r>
              <a:rPr lang="de-DE"/>
              <a:t> &amp; </a:t>
            </a:r>
            <a:r>
              <a:rPr lang="de-DE" err="1"/>
              <a:t>Cooling</a:t>
            </a:r>
            <a:r>
              <a:rPr lang="de-DE"/>
              <a:t> (M&amp;C) Infrastructure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084" y="2118360"/>
            <a:ext cx="3875316" cy="3009900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/>
              <a:t>Glass </a:t>
            </a:r>
            <a:r>
              <a:rPr lang="de-DE" dirty="0" err="1"/>
              <a:t>fiber</a:t>
            </a:r>
            <a:r>
              <a:rPr lang="de-DE" dirty="0"/>
              <a:t> (GRP)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stability</a:t>
            </a:r>
            <a:endParaRPr lang="de-DE" dirty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inlay</a:t>
            </a:r>
            <a:endParaRPr lang="de-DE" dirty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/>
              <a:t>Composite design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structured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inlay</a:t>
            </a:r>
            <a:r>
              <a:rPr lang="de-DE" dirty="0"/>
              <a:t> →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Eddy </a:t>
            </a:r>
            <a:r>
              <a:rPr lang="de-DE" dirty="0" err="1"/>
              <a:t>currents</a:t>
            </a:r>
            <a:endParaRPr lang="de-DE" dirty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dirty="0"/>
              <a:t>Connection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gantry</a:t>
            </a:r>
            <a:endParaRPr lang="de-DE" dirty="0"/>
          </a:p>
          <a:p>
            <a:pPr>
              <a:spcBef>
                <a:spcPts val="1800"/>
              </a:spcBef>
            </a:pPr>
            <a:endParaRPr lang="de-DE" dirty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597400" y="2056871"/>
            <a:ext cx="7594600" cy="3633002"/>
            <a:chOff x="3570514" y="1837462"/>
            <a:chExt cx="8621486" cy="4073073"/>
          </a:xfrm>
        </p:grpSpPr>
        <p:pic>
          <p:nvPicPr>
            <p:cNvPr id="4" name="Picture 9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0" r="22678" b="51778"/>
            <a:stretch/>
          </p:blipFill>
          <p:spPr bwMode="auto">
            <a:xfrm>
              <a:off x="3570514" y="1837462"/>
              <a:ext cx="8621486" cy="320867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hteck 4"/>
            <p:cNvSpPr/>
            <p:nvPr/>
          </p:nvSpPr>
          <p:spPr bwMode="auto">
            <a:xfrm>
              <a:off x="4157133" y="4478866"/>
              <a:ext cx="2624667" cy="143166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0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007533" y="284748"/>
            <a:ext cx="10273043" cy="977116"/>
          </a:xfrm>
        </p:spPr>
        <p:txBody>
          <a:bodyPr/>
          <a:lstStyle/>
          <a:p>
            <a:r>
              <a:rPr lang="en-US" dirty="0"/>
              <a:t>Manufacturing and Performance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668050" y="1621790"/>
            <a:ext cx="4728154" cy="331294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1" dirty="0"/>
              <a:t>Manufacturing: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Multiple machining steps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Inserts for mounting of structure to gantry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Slits for reduction of Eddy currents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/>
              <a:t>Performance: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Temperature homogeneity better than 1 K over whole M&amp;C structure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Repeatable precision of a few microns for detector mounting by kinematic mounting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5534750" y="1621790"/>
            <a:ext cx="6520180" cy="3614420"/>
            <a:chOff x="1918441" y="923383"/>
            <a:chExt cx="9049649" cy="4874715"/>
          </a:xfrm>
        </p:grpSpPr>
        <p:pic>
          <p:nvPicPr>
            <p:cNvPr id="6" name="Picture 9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2" t="39190" r="33179" b="8312"/>
            <a:stretch/>
          </p:blipFill>
          <p:spPr bwMode="auto">
            <a:xfrm>
              <a:off x="1918441" y="1068862"/>
              <a:ext cx="8705495" cy="472923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hteck 12"/>
            <p:cNvSpPr/>
            <p:nvPr/>
          </p:nvSpPr>
          <p:spPr bwMode="auto">
            <a:xfrm>
              <a:off x="5321380" y="923383"/>
              <a:ext cx="5646710" cy="10837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8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0.6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2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1|20.8|3.9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2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14.1|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"/>
</p:tagLst>
</file>

<file path=ppt/theme/theme1.xml><?xml version="1.0" encoding="utf-8"?>
<a:theme xmlns:a="http://schemas.openxmlformats.org/drawingml/2006/main" name="Präsentation_Standard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Larissa-Desig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rainPET-7T-Application-1-draft-27Jul2018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1085</Words>
  <Application>Microsoft Office PowerPoint</Application>
  <PresentationFormat>Breitbild</PresentationFormat>
  <Paragraphs>182</Paragraphs>
  <Slides>18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Arial</vt:lpstr>
      <vt:lpstr>Calibri</vt:lpstr>
      <vt:lpstr>Gill Sans MT</vt:lpstr>
      <vt:lpstr>Symbol</vt:lpstr>
      <vt:lpstr>Times New Roman</vt:lpstr>
      <vt:lpstr>Wingdings</vt:lpstr>
      <vt:lpstr>ヒラギノ角ゴ Pro W3</vt:lpstr>
      <vt:lpstr>Präsentation_Standard</vt:lpstr>
      <vt:lpstr>BrainPET-7T-Application-1-draft-27Jul2018</vt:lpstr>
      <vt:lpstr>Design of the BrainPET 7T Project’s UHF MRI-Compatible PET Modules based on the Hyperion III Platform</vt:lpstr>
      <vt:lpstr>Overview BrainPET 7T Scanner</vt:lpstr>
      <vt:lpstr>Design Overview of BrainPET 7T Insert</vt:lpstr>
      <vt:lpstr>The PET Module</vt:lpstr>
      <vt:lpstr>Carbon Fiber RF Shielding</vt:lpstr>
      <vt:lpstr>Manufacturing of Carbon Fiber Housing</vt:lpstr>
      <vt:lpstr>Carbon Fiber Housings – Series Production</vt:lpstr>
      <vt:lpstr>Mounting &amp; Cooling (M&amp;C) Infrastructure</vt:lpstr>
      <vt:lpstr>Manufacturing and Performance</vt:lpstr>
      <vt:lpstr>Detector Alignment by Kinematic Couplings</vt:lpstr>
      <vt:lpstr>Detector Integration</vt:lpstr>
      <vt:lpstr>The Real World</vt:lpstr>
      <vt:lpstr>PET Electronics: Hyperion III platform</vt:lpstr>
      <vt:lpstr>Detector Stack</vt:lpstr>
      <vt:lpstr>Scintillation Detector Design </vt:lpstr>
      <vt:lpstr>Further First Results</vt:lpstr>
      <vt:lpstr>Conclusion &amp; Outlook</vt:lpstr>
      <vt:lpstr>Collaborators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florian.mueller</dc:creator>
  <cp:lastModifiedBy>David Schug</cp:lastModifiedBy>
  <cp:revision>1056</cp:revision>
  <dcterms:created xsi:type="dcterms:W3CDTF">2017-04-18T13:46:10Z</dcterms:created>
  <dcterms:modified xsi:type="dcterms:W3CDTF">2022-05-28T21:52:01Z</dcterms:modified>
</cp:coreProperties>
</file>