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4" r:id="rId4"/>
    <p:sldId id="267" r:id="rId5"/>
    <p:sldId id="266" r:id="rId6"/>
    <p:sldId id="271" r:id="rId7"/>
    <p:sldId id="272" r:id="rId8"/>
    <p:sldId id="276" r:id="rId9"/>
    <p:sldId id="279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12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8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33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07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7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40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60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22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22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70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46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46575-E088-4115-80E5-FFC932976E7E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31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6"/>
            <a:ext cx="1380817" cy="6469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304" y="47797"/>
            <a:ext cx="1215410" cy="118357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 Melchiorri - INFN FE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6488668"/>
            <a:ext cx="243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BESIII Italia, 16/06/2021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21077CE-1BB6-4B94-8BDF-E122DCE1B98F}"/>
              </a:ext>
            </a:extLst>
          </p:cNvPr>
          <p:cNvSpPr/>
          <p:nvPr/>
        </p:nvSpPr>
        <p:spPr>
          <a:xfrm>
            <a:off x="3186980" y="132387"/>
            <a:ext cx="525994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Danneggiamento CGEM Layer3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0F5A2F0-8926-4415-A4DE-B70708ABD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91" y="1015829"/>
            <a:ext cx="3266720" cy="206712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3487980-14E3-4A2A-B805-8ED018D2A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91" y="3216027"/>
            <a:ext cx="3266720" cy="204730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1FCBE17-ACE7-4870-A6CD-21C033FD4B9D}"/>
              </a:ext>
            </a:extLst>
          </p:cNvPr>
          <p:cNvSpPr txBox="1"/>
          <p:nvPr/>
        </p:nvSpPr>
        <p:spPr>
          <a:xfrm>
            <a:off x="4389645" y="1399687"/>
            <a:ext cx="7367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Il Layer_3 (mostrato in figura) è composto da due cilindri ‘portanti’ coassiali uniti alle estremità da  anelli di </a:t>
            </a:r>
            <a:r>
              <a:rPr lang="it-IT" sz="1600" dirty="0" err="1"/>
              <a:t>Permaglas</a:t>
            </a:r>
            <a:r>
              <a:rPr lang="it-IT" sz="1600" dirty="0"/>
              <a:t> incollati tra di loro. La struttura dei due cilindri è composta da un pannello sandwich circolare che rende il Layer_3 rigido e autoportante.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danneggiamento sembra riguardare solo i fogli di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cui superficie  risulta deformata in diverse zone mentre la </a:t>
            </a:r>
            <a:r>
              <a:rPr lang="it-IT" sz="1600" dirty="0"/>
              <a:t>struttura di L3 non risulta essere  danneggiata dal punto di vista globale e conserva la geometria nominale. Per questo motivo si sceglie di studiare la struttura di un singolo foglio di </a:t>
            </a:r>
            <a:r>
              <a:rPr lang="it-IT" sz="1600" dirty="0" err="1"/>
              <a:t>gem</a:t>
            </a:r>
            <a:r>
              <a:rPr lang="it-IT" sz="1600" dirty="0"/>
              <a:t> vincolato alle estremità.  </a:t>
            </a:r>
          </a:p>
          <a:p>
            <a:pPr algn="just"/>
            <a:endParaRPr lang="it-IT" sz="1600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9D2C528-771A-4CE7-AA75-4F5B48401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3403" y="3630109"/>
            <a:ext cx="5079404" cy="197272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1821B80-35D2-49A9-92FA-7F3FCF7B37D1}"/>
              </a:ext>
            </a:extLst>
          </p:cNvPr>
          <p:cNvSpPr txBox="1"/>
          <p:nvPr/>
        </p:nvSpPr>
        <p:spPr>
          <a:xfrm>
            <a:off x="731399" y="5396401"/>
            <a:ext cx="3122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Immagini realizzate con </a:t>
            </a:r>
            <a:r>
              <a:rPr lang="it-IT" sz="1600" dirty="0" err="1"/>
              <a:t>ct-scan</a:t>
            </a:r>
            <a:r>
              <a:rPr lang="it-IT" sz="1600" dirty="0"/>
              <a:t> con</a:t>
            </a:r>
          </a:p>
          <a:p>
            <a:r>
              <a:rPr lang="it-IT" sz="1600" dirty="0"/>
              <a:t>in evidenza i fogli di </a:t>
            </a:r>
            <a:r>
              <a:rPr lang="it-IT" sz="1600" dirty="0" err="1"/>
              <a:t>gem</a:t>
            </a:r>
            <a:r>
              <a:rPr lang="it-IT" sz="1600" dirty="0"/>
              <a:t> deformati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6A11047-0948-4440-8B2E-464521E25C53}"/>
              </a:ext>
            </a:extLst>
          </p:cNvPr>
          <p:cNvSpPr txBox="1"/>
          <p:nvPr/>
        </p:nvSpPr>
        <p:spPr>
          <a:xfrm>
            <a:off x="6275080" y="5665810"/>
            <a:ext cx="3836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In giallo la sezione longitudinale del Layer_3</a:t>
            </a:r>
          </a:p>
        </p:txBody>
      </p:sp>
      <p:sp>
        <p:nvSpPr>
          <p:cNvPr id="2" name="Cerchio vuoto 1">
            <a:extLst>
              <a:ext uri="{FF2B5EF4-FFF2-40B4-BE49-F238E27FC236}">
                <a16:creationId xmlns:a16="http://schemas.microsoft.com/office/drawing/2014/main" id="{3B33A35F-9C8A-41BE-8995-48BE9D526C05}"/>
              </a:ext>
            </a:extLst>
          </p:cNvPr>
          <p:cNvSpPr/>
          <p:nvPr/>
        </p:nvSpPr>
        <p:spPr>
          <a:xfrm>
            <a:off x="1251896" y="1523826"/>
            <a:ext cx="2438209" cy="1051133"/>
          </a:xfrm>
          <a:prstGeom prst="donut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erchio vuoto 2">
            <a:extLst>
              <a:ext uri="{FF2B5EF4-FFF2-40B4-BE49-F238E27FC236}">
                <a16:creationId xmlns:a16="http://schemas.microsoft.com/office/drawing/2014/main" id="{A2AB0240-C75F-424F-A31A-42E75D17B025}"/>
              </a:ext>
            </a:extLst>
          </p:cNvPr>
          <p:cNvSpPr/>
          <p:nvPr/>
        </p:nvSpPr>
        <p:spPr>
          <a:xfrm rot="3649943">
            <a:off x="1199125" y="3659596"/>
            <a:ext cx="2186558" cy="1051734"/>
          </a:xfrm>
          <a:prstGeom prst="donut">
            <a:avLst>
              <a:gd name="adj" fmla="val 124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5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16671C42-0CDC-41D6-8E3B-FB8FBAC3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" y="1446862"/>
            <a:ext cx="3671244" cy="4878675"/>
          </a:xfrm>
          <a:prstGeom prst="rect">
            <a:avLst/>
          </a:prstGeom>
        </p:spPr>
      </p:pic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4943206A-CF17-4D2A-BE07-05F7FB74C0B1}"/>
              </a:ext>
            </a:extLst>
          </p:cNvPr>
          <p:cNvSpPr/>
          <p:nvPr/>
        </p:nvSpPr>
        <p:spPr>
          <a:xfrm>
            <a:off x="1760838" y="2984157"/>
            <a:ext cx="61784" cy="66108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55CB7E6-054A-4357-8BBA-FD1DF451FE76}"/>
              </a:ext>
            </a:extLst>
          </p:cNvPr>
          <p:cNvSpPr txBox="1"/>
          <p:nvPr/>
        </p:nvSpPr>
        <p:spPr>
          <a:xfrm>
            <a:off x="1614804" y="35958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Z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89D361F-DE30-43CC-8EAE-8CA13B799B34}"/>
              </a:ext>
            </a:extLst>
          </p:cNvPr>
          <p:cNvCxnSpPr>
            <a:cxnSpLocks/>
          </p:cNvCxnSpPr>
          <p:nvPr/>
        </p:nvCxnSpPr>
        <p:spPr>
          <a:xfrm flipH="1">
            <a:off x="1849613" y="1851296"/>
            <a:ext cx="2475252" cy="2380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C077F5A0-7DCA-4C46-A90F-94201E0BD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615" y="172738"/>
            <a:ext cx="2929316" cy="2383524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30BFF2F1-41FB-4097-BA18-1E8CDEF42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0" y="62986"/>
            <a:ext cx="7162800" cy="10477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9C87F5D9-86F6-4240-A27A-C8CFF40C6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489" y="2556262"/>
            <a:ext cx="6399296" cy="4093404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ABCB1E26-828A-4F49-8BA1-E9286EEDA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070" y="1246459"/>
            <a:ext cx="21621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DFE68D5-62EE-4F83-8257-91783B6DB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1" y="1335648"/>
            <a:ext cx="4121944" cy="19004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7A36C25-7F29-4B1F-8564-E8F44C12D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623" y="220135"/>
            <a:ext cx="5680682" cy="28533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DD208FE-9010-4214-9920-2284A0B56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551" y="3540953"/>
            <a:ext cx="5776640" cy="28327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137BB03-4AB0-416D-BB01-2BBA8DE6C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0263" y="3157151"/>
            <a:ext cx="868016" cy="360038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581410F-DF30-4893-B046-1C032BB00651}"/>
              </a:ext>
            </a:extLst>
          </p:cNvPr>
          <p:cNvSpPr txBox="1"/>
          <p:nvPr/>
        </p:nvSpPr>
        <p:spPr>
          <a:xfrm>
            <a:off x="956490" y="506498"/>
            <a:ext cx="340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Reverse </a:t>
            </a:r>
            <a:r>
              <a:rPr lang="it-IT" dirty="0" err="1"/>
              <a:t>Engineerinig</a:t>
            </a:r>
            <a:r>
              <a:rPr lang="it-IT" dirty="0"/>
              <a:t> sulla Gem_3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2CA64CE-5B39-4E6C-8A88-2D850A24B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490" y="3540953"/>
            <a:ext cx="2171700" cy="1019175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7990E82-89E1-42BA-A2F1-E28061A89F69}"/>
              </a:ext>
            </a:extLst>
          </p:cNvPr>
          <p:cNvCxnSpPr/>
          <p:nvPr/>
        </p:nvCxnSpPr>
        <p:spPr>
          <a:xfrm flipH="1" flipV="1">
            <a:off x="956490" y="3157151"/>
            <a:ext cx="150019" cy="414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3C41035-5B87-47D8-9A5F-FEFFF8E136B7}"/>
              </a:ext>
            </a:extLst>
          </p:cNvPr>
          <p:cNvSpPr txBox="1"/>
          <p:nvPr/>
        </p:nvSpPr>
        <p:spPr>
          <a:xfrm>
            <a:off x="889686" y="556671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7F7B7B5-B9DF-40D8-92B8-55F1085053A6}"/>
              </a:ext>
            </a:extLst>
          </p:cNvPr>
          <p:cNvSpPr txBox="1"/>
          <p:nvPr/>
        </p:nvSpPr>
        <p:spPr>
          <a:xfrm>
            <a:off x="293344" y="5057622"/>
            <a:ext cx="4846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Viene sovrapposto il cilindro con dimensioni </a:t>
            </a:r>
          </a:p>
          <a:p>
            <a:r>
              <a:rPr lang="it-IT" dirty="0"/>
              <a:t>nominali al cilindro ricostruito dal file </a:t>
            </a:r>
            <a:r>
              <a:rPr lang="it-IT" dirty="0" err="1"/>
              <a:t>vgl</a:t>
            </a:r>
            <a:r>
              <a:rPr lang="it-IT" dirty="0"/>
              <a:t> (</a:t>
            </a:r>
            <a:r>
              <a:rPr lang="it-IT" dirty="0" err="1"/>
              <a:t>ct-scan</a:t>
            </a:r>
            <a:r>
              <a:rPr lang="it-IT" dirty="0"/>
              <a:t>)</a:t>
            </a:r>
          </a:p>
          <a:p>
            <a:r>
              <a:rPr lang="it-IT" dirty="0"/>
              <a:t>valutando gli scostamenti</a:t>
            </a:r>
          </a:p>
        </p:txBody>
      </p:sp>
    </p:spTree>
    <p:extLst>
      <p:ext uri="{BB962C8B-B14F-4D97-AF65-F5344CB8AC3E}">
        <p14:creationId xmlns:p14="http://schemas.microsoft.com/office/powerpoint/2010/main" val="184442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B1EE604-8761-41C9-BE5A-6B70B5ACA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54" y="925266"/>
            <a:ext cx="4154428" cy="21455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0E3A46-9750-4A59-B503-EE4C51BAA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271" y="195478"/>
            <a:ext cx="6400800" cy="335078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CDC43F8-2C4B-4A37-8845-CF85A3B0E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136" y="4170970"/>
            <a:ext cx="6100614" cy="268703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1D4EEF0-836B-4248-9DBE-423086095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487" y="3336131"/>
            <a:ext cx="2419927" cy="3062287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B94D89E-AECE-42D7-B2FC-853148E882C9}"/>
              </a:ext>
            </a:extLst>
          </p:cNvPr>
          <p:cNvCxnSpPr/>
          <p:nvPr/>
        </p:nvCxnSpPr>
        <p:spPr>
          <a:xfrm flipH="1" flipV="1">
            <a:off x="8393906" y="1535906"/>
            <a:ext cx="1421607" cy="2550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C6508C33-C2FB-4F45-8095-073726382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7528" y="3169507"/>
            <a:ext cx="842132" cy="349301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02577D8-28B5-4D73-ACF3-E4669A40857A}"/>
              </a:ext>
            </a:extLst>
          </p:cNvPr>
          <p:cNvSpPr txBox="1"/>
          <p:nvPr/>
        </p:nvSpPr>
        <p:spPr>
          <a:xfrm>
            <a:off x="648730" y="457200"/>
            <a:ext cx="332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Reverse </a:t>
            </a:r>
            <a:r>
              <a:rPr lang="it-IT" dirty="0" err="1"/>
              <a:t>Engineerinig</a:t>
            </a:r>
            <a:r>
              <a:rPr lang="it-IT" dirty="0"/>
              <a:t> sulla Gem_2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1BE9166E-7ED3-4C69-AF7A-63B9BECA6577}"/>
              </a:ext>
            </a:extLst>
          </p:cNvPr>
          <p:cNvCxnSpPr/>
          <p:nvPr/>
        </p:nvCxnSpPr>
        <p:spPr>
          <a:xfrm flipV="1">
            <a:off x="873254" y="2496065"/>
            <a:ext cx="343887" cy="540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73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155AA7C-4C25-42D9-BFB7-79218629C11D}"/>
              </a:ext>
            </a:extLst>
          </p:cNvPr>
          <p:cNvSpPr/>
          <p:nvPr/>
        </p:nvSpPr>
        <p:spPr>
          <a:xfrm>
            <a:off x="3596888" y="61880"/>
            <a:ext cx="4440123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Considerazioni e Conclusioni</a:t>
            </a:r>
          </a:p>
        </p:txBody>
      </p:sp>
    </p:spTree>
    <p:extLst>
      <p:ext uri="{BB962C8B-B14F-4D97-AF65-F5344CB8AC3E}">
        <p14:creationId xmlns:p14="http://schemas.microsoft.com/office/powerpoint/2010/main" val="14663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8B89FDC-0B4D-46AB-9E70-DAFF092E76BD}"/>
              </a:ext>
            </a:extLst>
          </p:cNvPr>
          <p:cNvSpPr/>
          <p:nvPr/>
        </p:nvSpPr>
        <p:spPr>
          <a:xfrm>
            <a:off x="0" y="6488668"/>
            <a:ext cx="243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BESIII Italia, 16/06/2021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896B295-AE5A-4FBE-AC98-CE54206AD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0817" cy="646981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BAB8127-5C31-4EF4-90E5-13E24BD9292C}"/>
              </a:ext>
            </a:extLst>
          </p:cNvPr>
          <p:cNvSpPr/>
          <p:nvPr/>
        </p:nvSpPr>
        <p:spPr>
          <a:xfrm>
            <a:off x="2817044" y="47797"/>
            <a:ext cx="586556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Scostamento dalla geometria nominale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715B1AD-CC21-4419-8FAD-CF473095E50E}"/>
              </a:ext>
            </a:extLst>
          </p:cNvPr>
          <p:cNvSpPr/>
          <p:nvPr/>
        </p:nvSpPr>
        <p:spPr>
          <a:xfrm>
            <a:off x="4908816" y="6494865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 Melchiorri - INFN FE</a:t>
            </a:r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9FD84DD1-1741-4978-99BA-926ACBF5A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6" y="1157557"/>
            <a:ext cx="5146322" cy="5029234"/>
          </a:xfrm>
          <a:prstGeom prst="rect">
            <a:avLst/>
          </a:prstGeom>
        </p:spPr>
      </p:pic>
      <p:sp>
        <p:nvSpPr>
          <p:cNvPr id="22" name="Cerchio vuoto 21">
            <a:extLst>
              <a:ext uri="{FF2B5EF4-FFF2-40B4-BE49-F238E27FC236}">
                <a16:creationId xmlns:a16="http://schemas.microsoft.com/office/drawing/2014/main" id="{14DBFF73-8F89-47C3-B512-76DAD25C0894}"/>
              </a:ext>
            </a:extLst>
          </p:cNvPr>
          <p:cNvSpPr/>
          <p:nvPr/>
        </p:nvSpPr>
        <p:spPr>
          <a:xfrm>
            <a:off x="2562123" y="889492"/>
            <a:ext cx="1040859" cy="787940"/>
          </a:xfrm>
          <a:prstGeom prst="donu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9C6F66C-18F0-4A84-A502-508C4DC9CD40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3602982" y="1283462"/>
            <a:ext cx="2146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erchio vuoto 30">
            <a:extLst>
              <a:ext uri="{FF2B5EF4-FFF2-40B4-BE49-F238E27FC236}">
                <a16:creationId xmlns:a16="http://schemas.microsoft.com/office/drawing/2014/main" id="{EBF63CBC-9C7B-4A11-8A20-B011C9D5944B}"/>
              </a:ext>
            </a:extLst>
          </p:cNvPr>
          <p:cNvSpPr/>
          <p:nvPr/>
        </p:nvSpPr>
        <p:spPr>
          <a:xfrm>
            <a:off x="1837189" y="5595457"/>
            <a:ext cx="1040859" cy="853485"/>
          </a:xfrm>
          <a:prstGeom prst="donu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66FD776A-967A-40FB-A1BB-9E773DF538FE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2878048" y="4927029"/>
            <a:ext cx="2373461" cy="808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1B97FFD4-A080-4C93-B6B4-60AB921A5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358" y="2215253"/>
            <a:ext cx="3210762" cy="2705594"/>
          </a:xfrm>
          <a:prstGeom prst="rect">
            <a:avLst/>
          </a:prstGeom>
        </p:spPr>
      </p:pic>
      <p:sp>
        <p:nvSpPr>
          <p:cNvPr id="38" name="Cerchio vuoto 37">
            <a:extLst>
              <a:ext uri="{FF2B5EF4-FFF2-40B4-BE49-F238E27FC236}">
                <a16:creationId xmlns:a16="http://schemas.microsoft.com/office/drawing/2014/main" id="{1A10AFDC-916B-4352-B681-0F300FEC4EA8}"/>
              </a:ext>
            </a:extLst>
          </p:cNvPr>
          <p:cNvSpPr/>
          <p:nvPr/>
        </p:nvSpPr>
        <p:spPr>
          <a:xfrm>
            <a:off x="3917659" y="1744910"/>
            <a:ext cx="939567" cy="645952"/>
          </a:xfrm>
          <a:prstGeom prst="donu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310A6C01-D841-4CA2-9C92-4DF3090D1118}"/>
              </a:ext>
            </a:extLst>
          </p:cNvPr>
          <p:cNvCxnSpPr>
            <a:cxnSpLocks/>
            <a:stCxn id="38" idx="6"/>
          </p:cNvCxnSpPr>
          <p:nvPr/>
        </p:nvCxnSpPr>
        <p:spPr>
          <a:xfrm>
            <a:off x="4857226" y="2067886"/>
            <a:ext cx="1348750" cy="424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erchio vuoto 42">
            <a:extLst>
              <a:ext uri="{FF2B5EF4-FFF2-40B4-BE49-F238E27FC236}">
                <a16:creationId xmlns:a16="http://schemas.microsoft.com/office/drawing/2014/main" id="{D9B5F0C6-C11C-45CC-BD61-E53E1B7834BB}"/>
              </a:ext>
            </a:extLst>
          </p:cNvPr>
          <p:cNvSpPr/>
          <p:nvPr/>
        </p:nvSpPr>
        <p:spPr>
          <a:xfrm>
            <a:off x="657450" y="1514185"/>
            <a:ext cx="1107347" cy="787939"/>
          </a:xfrm>
          <a:prstGeom prst="donu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BCEBBA20-384D-4B45-81F1-BC426698D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61" y="2570190"/>
            <a:ext cx="3270389" cy="2272476"/>
          </a:xfrm>
          <a:prstGeom prst="rect">
            <a:avLst/>
          </a:prstGeom>
        </p:spPr>
      </p:pic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7B98B7A6-8DDB-4DE8-995C-D4F5201386DE}"/>
              </a:ext>
            </a:extLst>
          </p:cNvPr>
          <p:cNvCxnSpPr>
            <a:cxnSpLocks/>
          </p:cNvCxnSpPr>
          <p:nvPr/>
        </p:nvCxnSpPr>
        <p:spPr>
          <a:xfrm>
            <a:off x="1674483" y="2262116"/>
            <a:ext cx="522539" cy="932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Immagine 51">
            <a:extLst>
              <a:ext uri="{FF2B5EF4-FFF2-40B4-BE49-F238E27FC236}">
                <a16:creationId xmlns:a16="http://schemas.microsoft.com/office/drawing/2014/main" id="{04A976F8-F638-4C28-B985-1A8CE487E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948837" y="2779312"/>
            <a:ext cx="2053519" cy="1854232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0F4C185D-B26B-4CD9-8884-9DD7799AB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6304" y="47797"/>
            <a:ext cx="1215410" cy="1183571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117FA833-1998-446F-AF82-9F5AC3ABA2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1509" y="4522216"/>
            <a:ext cx="3952875" cy="809625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06A5888E-3D6E-4A6A-A68F-7547B624BA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750432"/>
            <a:ext cx="4629150" cy="1543050"/>
          </a:xfrm>
          <a:prstGeom prst="rect">
            <a:avLst/>
          </a:prstGeom>
        </p:spPr>
      </p:pic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C1C4F5D5-6D22-4D16-98C4-F23D2E85B5E7}"/>
              </a:ext>
            </a:extLst>
          </p:cNvPr>
          <p:cNvSpPr txBox="1"/>
          <p:nvPr/>
        </p:nvSpPr>
        <p:spPr>
          <a:xfrm>
            <a:off x="8939351" y="49709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0.4mm</a:t>
            </a:r>
          </a:p>
        </p:txBody>
      </p:sp>
      <p:cxnSp>
        <p:nvCxnSpPr>
          <p:cNvPr id="73" name="Connettore 2 72">
            <a:extLst>
              <a:ext uri="{FF2B5EF4-FFF2-40B4-BE49-F238E27FC236}">
                <a16:creationId xmlns:a16="http://schemas.microsoft.com/office/drawing/2014/main" id="{AA40694D-2858-45A3-ABC3-B57350023ADB}"/>
              </a:ext>
            </a:extLst>
          </p:cNvPr>
          <p:cNvCxnSpPr>
            <a:cxnSpLocks/>
          </p:cNvCxnSpPr>
          <p:nvPr/>
        </p:nvCxnSpPr>
        <p:spPr>
          <a:xfrm flipH="1">
            <a:off x="7708445" y="750432"/>
            <a:ext cx="1141940" cy="252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98627A32-3ECB-4DC6-B010-B0BEFED54FCC}"/>
              </a:ext>
            </a:extLst>
          </p:cNvPr>
          <p:cNvSpPr txBox="1"/>
          <p:nvPr/>
        </p:nvSpPr>
        <p:spPr>
          <a:xfrm>
            <a:off x="7988023" y="171326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0.7mm</a:t>
            </a:r>
          </a:p>
        </p:txBody>
      </p:sp>
      <p:cxnSp>
        <p:nvCxnSpPr>
          <p:cNvPr id="77" name="Connettore 2 76">
            <a:extLst>
              <a:ext uri="{FF2B5EF4-FFF2-40B4-BE49-F238E27FC236}">
                <a16:creationId xmlns:a16="http://schemas.microsoft.com/office/drawing/2014/main" id="{8601EE3C-E6FC-45F4-AB2D-911E0FCBA43F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8833126" y="1677433"/>
            <a:ext cx="1472430" cy="22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F807F419-647D-4400-A4A0-58D58237606C}"/>
              </a:ext>
            </a:extLst>
          </p:cNvPr>
          <p:cNvSpPr txBox="1"/>
          <p:nvPr/>
        </p:nvSpPr>
        <p:spPr>
          <a:xfrm>
            <a:off x="5659633" y="5702424"/>
            <a:ext cx="6158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Confronto (in una porzione del Layer_3) tra la ricostruzione CAD del file </a:t>
            </a:r>
          </a:p>
          <a:p>
            <a:r>
              <a:rPr lang="it-IT" sz="1600" dirty="0"/>
              <a:t>generato dal </a:t>
            </a:r>
            <a:r>
              <a:rPr lang="it-IT" sz="1600" dirty="0" err="1"/>
              <a:t>ct-scan</a:t>
            </a:r>
            <a:r>
              <a:rPr lang="it-IT" sz="1600" dirty="0"/>
              <a:t> e la geometria nominale (di colore nero)</a:t>
            </a:r>
          </a:p>
        </p:txBody>
      </p:sp>
      <p:sp>
        <p:nvSpPr>
          <p:cNvPr id="84" name="Cerchio vuoto 83">
            <a:extLst>
              <a:ext uri="{FF2B5EF4-FFF2-40B4-BE49-F238E27FC236}">
                <a16:creationId xmlns:a16="http://schemas.microsoft.com/office/drawing/2014/main" id="{13EA8027-B0D5-44BC-BB17-33BA2D4EAF28}"/>
              </a:ext>
            </a:extLst>
          </p:cNvPr>
          <p:cNvSpPr/>
          <p:nvPr/>
        </p:nvSpPr>
        <p:spPr>
          <a:xfrm>
            <a:off x="11044202" y="2990796"/>
            <a:ext cx="100668" cy="62795"/>
          </a:xfrm>
          <a:prstGeom prst="donut">
            <a:avLst>
              <a:gd name="adj" fmla="val 466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8794BF31-BCEF-486A-9E0F-D5EBEA860520}"/>
              </a:ext>
            </a:extLst>
          </p:cNvPr>
          <p:cNvCxnSpPr/>
          <p:nvPr/>
        </p:nvCxnSpPr>
        <p:spPr>
          <a:xfrm flipV="1">
            <a:off x="11129969" y="2492510"/>
            <a:ext cx="180268" cy="498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89F2448A-9F9E-4354-8889-5D0125F6985E}"/>
              </a:ext>
            </a:extLst>
          </p:cNvPr>
          <p:cNvSpPr txBox="1"/>
          <p:nvPr/>
        </p:nvSpPr>
        <p:spPr>
          <a:xfrm>
            <a:off x="10975596" y="2117243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overlap</a:t>
            </a:r>
            <a:endParaRPr lang="it-IT" dirty="0"/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1D6F413E-91F3-4F78-8A17-24D8CD5AFADC}"/>
              </a:ext>
            </a:extLst>
          </p:cNvPr>
          <p:cNvSpPr txBox="1"/>
          <p:nvPr/>
        </p:nvSpPr>
        <p:spPr>
          <a:xfrm>
            <a:off x="9926783" y="4940761"/>
            <a:ext cx="2278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Profilo (amplificato) della</a:t>
            </a:r>
          </a:p>
          <a:p>
            <a:r>
              <a:rPr lang="it-IT" sz="1600" dirty="0"/>
              <a:t>deformata della Gem_2</a:t>
            </a:r>
          </a:p>
        </p:txBody>
      </p:sp>
    </p:spTree>
    <p:extLst>
      <p:ext uri="{BB962C8B-B14F-4D97-AF65-F5344CB8AC3E}">
        <p14:creationId xmlns:p14="http://schemas.microsoft.com/office/powerpoint/2010/main" val="112150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488668"/>
            <a:ext cx="243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BESIII Italia, 16/06/2021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Melchiorri - INFN FE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304" y="47797"/>
            <a:ext cx="1215410" cy="118357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0817" cy="6469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8A94137-0F12-4FBB-B3EC-422DD5839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656" y="4764986"/>
            <a:ext cx="8202685" cy="1108881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435FF25E-D430-4400-BB6D-6A25C171B883}"/>
              </a:ext>
            </a:extLst>
          </p:cNvPr>
          <p:cNvSpPr/>
          <p:nvPr/>
        </p:nvSpPr>
        <p:spPr>
          <a:xfrm>
            <a:off x="3592766" y="123761"/>
            <a:ext cx="5006467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Modello della Gem3 del Layer_3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D92C98-8C1E-4BE1-A3FA-5A53D99B8D9D}"/>
              </a:ext>
            </a:extLst>
          </p:cNvPr>
          <p:cNvSpPr txBox="1"/>
          <p:nvPr/>
        </p:nvSpPr>
        <p:spPr>
          <a:xfrm>
            <a:off x="6750992" y="1346378"/>
            <a:ext cx="42640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La </a:t>
            </a:r>
            <a:r>
              <a:rPr lang="it-IT" sz="1600" dirty="0" err="1"/>
              <a:t>cgem</a:t>
            </a:r>
            <a:r>
              <a:rPr lang="it-IT" sz="1600" dirty="0"/>
              <a:t> viene modellata come un cilindro con un ID = 346mm una </a:t>
            </a:r>
            <a:r>
              <a:rPr lang="it-IT" sz="1600" dirty="0" err="1"/>
              <a:t>Ltot</a:t>
            </a:r>
            <a:r>
              <a:rPr lang="it-IT" sz="1600" dirty="0"/>
              <a:t> = 940mm e una </a:t>
            </a:r>
            <a:r>
              <a:rPr lang="it-IT" sz="1600" dirty="0" err="1"/>
              <a:t>Laa</a:t>
            </a:r>
            <a:r>
              <a:rPr lang="it-IT" sz="1600" dirty="0"/>
              <a:t>=847mm. L’area attiva della </a:t>
            </a:r>
            <a:r>
              <a:rPr lang="it-IT" sz="1600" dirty="0" err="1"/>
              <a:t>Gem</a:t>
            </a:r>
            <a:r>
              <a:rPr lang="it-IT" sz="1600" dirty="0"/>
              <a:t> viene modellata come un foglio di </a:t>
            </a:r>
            <a:r>
              <a:rPr lang="it-IT" sz="1600" dirty="0" err="1"/>
              <a:t>kapton</a:t>
            </a:r>
            <a:r>
              <a:rPr lang="it-IT" sz="1600" dirty="0"/>
              <a:t> bi-ramato con la massa distribuita su tutta la superficie. Le proprietà meccaniche della </a:t>
            </a:r>
            <a:r>
              <a:rPr lang="it-IT" sz="1600" dirty="0" err="1"/>
              <a:t>cgem</a:t>
            </a:r>
            <a:r>
              <a:rPr lang="it-IT" sz="1600" dirty="0"/>
              <a:t> rappresentate in tabella sono state ricavate sperimentalmente da Lina Quintieri e pubblicate in una nota interna dei Laboratori: LNF-09/12(IR) November 11, 2009. L’</a:t>
            </a:r>
            <a:r>
              <a:rPr lang="it-IT" sz="1600" dirty="0" err="1"/>
              <a:t>overlap</a:t>
            </a:r>
            <a:r>
              <a:rPr lang="it-IT" sz="1600" dirty="0"/>
              <a:t> viene modellato trascurando lo spessore della colla.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02E2EC7-A473-4FB7-8EC0-95CE75F58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365" y="1477100"/>
            <a:ext cx="4660984" cy="205248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B424CEB-7D5E-42E9-845E-76F24B0DBB74}"/>
              </a:ext>
            </a:extLst>
          </p:cNvPr>
          <p:cNvSpPr txBox="1"/>
          <p:nvPr/>
        </p:nvSpPr>
        <p:spPr>
          <a:xfrm>
            <a:off x="3400390" y="3529589"/>
            <a:ext cx="1133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Active Area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D33E16-2F8E-466B-8FCA-B23A53C5DBCD}"/>
              </a:ext>
            </a:extLst>
          </p:cNvPr>
          <p:cNvSpPr txBox="1"/>
          <p:nvPr/>
        </p:nvSpPr>
        <p:spPr>
          <a:xfrm>
            <a:off x="1218314" y="3727035"/>
            <a:ext cx="1211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Kapton</a:t>
            </a:r>
            <a:r>
              <a:rPr lang="it-IT" sz="1600" dirty="0"/>
              <a:t> Area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C5654A0-979A-48FB-A421-A3D575BBE4DF}"/>
              </a:ext>
            </a:extLst>
          </p:cNvPr>
          <p:cNvSpPr txBox="1"/>
          <p:nvPr/>
        </p:nvSpPr>
        <p:spPr>
          <a:xfrm>
            <a:off x="5076029" y="3443646"/>
            <a:ext cx="1211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Kapton</a:t>
            </a:r>
            <a:r>
              <a:rPr lang="it-IT" sz="1600" dirty="0"/>
              <a:t> Area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3F277E6-F197-4808-916D-FCDEBC883AFC}"/>
              </a:ext>
            </a:extLst>
          </p:cNvPr>
          <p:cNvCxnSpPr/>
          <p:nvPr/>
        </p:nvCxnSpPr>
        <p:spPr>
          <a:xfrm flipH="1" flipV="1">
            <a:off x="3674050" y="3108659"/>
            <a:ext cx="367469" cy="492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6A15BF32-1E06-4C6F-ADA0-7B3E2EC8DEA2}"/>
              </a:ext>
            </a:extLst>
          </p:cNvPr>
          <p:cNvCxnSpPr>
            <a:cxnSpLocks/>
          </p:cNvCxnSpPr>
          <p:nvPr/>
        </p:nvCxnSpPr>
        <p:spPr>
          <a:xfrm flipH="1" flipV="1">
            <a:off x="1486735" y="3404968"/>
            <a:ext cx="219334" cy="39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1DE3964-8793-41E6-AB5F-7BC8C83339CB}"/>
              </a:ext>
            </a:extLst>
          </p:cNvPr>
          <p:cNvCxnSpPr/>
          <p:nvPr/>
        </p:nvCxnSpPr>
        <p:spPr>
          <a:xfrm flipH="1" flipV="1">
            <a:off x="5260080" y="2991259"/>
            <a:ext cx="367469" cy="492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77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304" y="47797"/>
            <a:ext cx="1215410" cy="118357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0817" cy="64698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0" y="6488668"/>
            <a:ext cx="243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BESIII Italia, 16/06/2021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 Melchiorri - INFN FE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CA1C8CD-FBFC-4DD3-9D0A-3655A5911947}"/>
              </a:ext>
            </a:extLst>
          </p:cNvPr>
          <p:cNvSpPr/>
          <p:nvPr/>
        </p:nvSpPr>
        <p:spPr>
          <a:xfrm>
            <a:off x="3592766" y="123761"/>
            <a:ext cx="4494221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Verifica 1g Gem3_Layer_3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4B4D7D-8842-4A3F-9D3C-29BFFCA4C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83" y="1928350"/>
            <a:ext cx="6883221" cy="30013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8654F3-16ED-4598-A921-752BE781F954}"/>
              </a:ext>
            </a:extLst>
          </p:cNvPr>
          <p:cNvSpPr txBox="1"/>
          <p:nvPr/>
        </p:nvSpPr>
        <p:spPr>
          <a:xfrm>
            <a:off x="7319768" y="1231368"/>
            <a:ext cx="4675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1600" dirty="0"/>
              <a:t>Il cilindro viene vincolato su tutti i gradi di libertà alle </a:t>
            </a:r>
          </a:p>
          <a:p>
            <a:pPr algn="just"/>
            <a:r>
              <a:rPr lang="it-IT" sz="1600" dirty="0"/>
              <a:t>estremità in corrispondenza della superficie incollata </a:t>
            </a:r>
          </a:p>
          <a:p>
            <a:pPr algn="just"/>
            <a:r>
              <a:rPr lang="it-IT" sz="1600" dirty="0"/>
              <a:t>sugli anelli. Viene applicato un carico radiale di 1g per </a:t>
            </a:r>
          </a:p>
          <a:p>
            <a:pPr algn="just"/>
            <a:r>
              <a:rPr lang="it-IT" sz="1600" dirty="0"/>
              <a:t>valutare la deformata dovuta al peso proprio e </a:t>
            </a:r>
          </a:p>
          <a:p>
            <a:pPr algn="just"/>
            <a:r>
              <a:rPr lang="it-IT" sz="1600" dirty="0"/>
              <a:t>successivamente viene valutato il carico critico radiale.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2A8F3D71-241A-4B14-B3E6-E0A4879E9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325391"/>
              </p:ext>
            </p:extLst>
          </p:nvPr>
        </p:nvGraphicFramePr>
        <p:xfrm>
          <a:off x="8372371" y="3057153"/>
          <a:ext cx="2717797" cy="23528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5558">
                  <a:extLst>
                    <a:ext uri="{9D8B030D-6E8A-4147-A177-3AD203B41FA5}">
                      <a16:colId xmlns:a16="http://schemas.microsoft.com/office/drawing/2014/main" val="1374459915"/>
                    </a:ext>
                  </a:extLst>
                </a:gridCol>
                <a:gridCol w="1342239">
                  <a:extLst>
                    <a:ext uri="{9D8B030D-6E8A-4147-A177-3AD203B41FA5}">
                      <a16:colId xmlns:a16="http://schemas.microsoft.com/office/drawing/2014/main" val="755052764"/>
                    </a:ext>
                  </a:extLst>
                </a:gridCol>
              </a:tblGrid>
              <a:tr h="433325">
                <a:tc gridSpan="2">
                  <a:txBody>
                    <a:bodyPr/>
                    <a:lstStyle/>
                    <a:p>
                      <a:pPr marL="356235" marR="102870" indent="-238125" algn="just">
                        <a:lnSpc>
                          <a:spcPts val="1270"/>
                        </a:lnSpc>
                        <a:spcBef>
                          <a:spcPts val="15"/>
                        </a:spcBef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Cambria" panose="02040503050406030204" pitchFamily="18" charset="0"/>
                        </a:rPr>
                        <a:t>L3_Gem3 </a:t>
                      </a:r>
                      <a:r>
                        <a:rPr lang="it-IT" sz="14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Cambria" panose="02040503050406030204" pitchFamily="18" charset="0"/>
                        </a:rPr>
                        <a:t>Structural</a:t>
                      </a: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Cambria" panose="02040503050406030204" pitchFamily="18" charset="0"/>
                        </a:rPr>
                        <a:t> Model Size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1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354432"/>
                  </a:ext>
                </a:extLst>
              </a:tr>
              <a:tr h="389807">
                <a:tc>
                  <a:txBody>
                    <a:bodyPr/>
                    <a:lstStyle/>
                    <a:p>
                      <a:pPr marL="45085" algn="just">
                        <a:lnSpc>
                          <a:spcPts val="1035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Mesh Model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ts val="1035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SHELL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878027"/>
                  </a:ext>
                </a:extLst>
              </a:tr>
              <a:tr h="367469">
                <a:tc>
                  <a:txBody>
                    <a:bodyPr/>
                    <a:lstStyle/>
                    <a:p>
                      <a:pPr marL="45085" algn="just"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Mesh Method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Mapped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1637"/>
                  </a:ext>
                </a:extLst>
              </a:tr>
              <a:tr h="367470">
                <a:tc>
                  <a:txBody>
                    <a:bodyPr/>
                    <a:lstStyle/>
                    <a:p>
                      <a:pPr marL="45085" algn="just"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Mesh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Type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CQUAD4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436612"/>
                  </a:ext>
                </a:extLst>
              </a:tr>
              <a:tr h="401652">
                <a:tc>
                  <a:txBody>
                    <a:bodyPr/>
                    <a:lstStyle/>
                    <a:p>
                      <a:pPr marL="45085" algn="just"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Mesh Size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 mm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743654"/>
                  </a:ext>
                </a:extLst>
              </a:tr>
              <a:tr h="393107">
                <a:tc>
                  <a:txBody>
                    <a:bodyPr/>
                    <a:lstStyle/>
                    <a:p>
                      <a:pPr marL="45085" algn="just"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No.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Element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05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256000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335252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3A3F35-9B59-45F8-B1DD-E49DC6026AA2}"/>
              </a:ext>
            </a:extLst>
          </p:cNvPr>
          <p:cNvSpPr txBox="1"/>
          <p:nvPr/>
        </p:nvSpPr>
        <p:spPr>
          <a:xfrm>
            <a:off x="1902752" y="4929650"/>
            <a:ext cx="3380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Discretizzazione del dominio di calcolo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2766EB7-E301-4EBD-96B2-F061C08F7F64}"/>
              </a:ext>
            </a:extLst>
          </p:cNvPr>
          <p:cNvSpPr txBox="1"/>
          <p:nvPr/>
        </p:nvSpPr>
        <p:spPr>
          <a:xfrm>
            <a:off x="8372371" y="5644307"/>
            <a:ext cx="277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Principali parametri della Mesh</a:t>
            </a:r>
          </a:p>
        </p:txBody>
      </p:sp>
    </p:spTree>
    <p:extLst>
      <p:ext uri="{BB962C8B-B14F-4D97-AF65-F5344CB8AC3E}">
        <p14:creationId xmlns:p14="http://schemas.microsoft.com/office/powerpoint/2010/main" val="279111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304" y="47797"/>
            <a:ext cx="1215410" cy="118357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0817" cy="64698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0" y="6488668"/>
            <a:ext cx="243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BESIII Italia, 16/06/2021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 Melchiorri - INFN FE</a:t>
            </a:r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38B491E-284D-4C4B-87E5-2047D13B6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74" y="1272665"/>
            <a:ext cx="11780452" cy="2089782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D8B2E3F1-2D80-48E3-8ED4-CD5354F848CA}"/>
              </a:ext>
            </a:extLst>
          </p:cNvPr>
          <p:cNvSpPr/>
          <p:nvPr/>
        </p:nvSpPr>
        <p:spPr>
          <a:xfrm>
            <a:off x="3592766" y="123761"/>
            <a:ext cx="4494221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Verifica 1g Gem3_Layer_3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1BD80B45-223A-494D-A56B-17F16B03D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74" y="3362447"/>
            <a:ext cx="4181475" cy="306705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DCB171F-1F89-46CA-B30A-4AA3C261EEB8}"/>
              </a:ext>
            </a:extLst>
          </p:cNvPr>
          <p:cNvSpPr txBox="1"/>
          <p:nvPr/>
        </p:nvSpPr>
        <p:spPr>
          <a:xfrm>
            <a:off x="5839876" y="4254720"/>
            <a:ext cx="5300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I risultati sono in linea con quelli osservati da Lina Quintieri.</a:t>
            </a:r>
          </a:p>
          <a:p>
            <a:r>
              <a:rPr lang="it-IT" sz="1600" dirty="0"/>
              <a:t>Si notano delle increspature nei pressi dell’</a:t>
            </a:r>
            <a:r>
              <a:rPr lang="it-IT" sz="1600" dirty="0" err="1"/>
              <a:t>overlap</a:t>
            </a:r>
            <a:r>
              <a:rPr lang="it-IT" sz="1600" dirty="0"/>
              <a:t> che</a:t>
            </a:r>
          </a:p>
          <a:p>
            <a:r>
              <a:rPr lang="it-IT" sz="1600" dirty="0"/>
              <a:t>si ripercuotono smorzandosi sulla superficie del cilindro.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B176BEF6-2B67-4ADA-8141-37AF8B7576F2}"/>
              </a:ext>
            </a:extLst>
          </p:cNvPr>
          <p:cNvSpPr txBox="1"/>
          <p:nvPr/>
        </p:nvSpPr>
        <p:spPr>
          <a:xfrm>
            <a:off x="2035681" y="6247396"/>
            <a:ext cx="191486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Gill Sans MT"/>
                <a:cs typeface="Gill Sans MT"/>
              </a:rPr>
              <a:t>L.Q</a:t>
            </a:r>
            <a:r>
              <a:rPr sz="1100" dirty="0">
                <a:latin typeface="Gill Sans MT"/>
                <a:cs typeface="Gill Sans MT"/>
              </a:rPr>
              <a:t>uintieri,</a:t>
            </a:r>
            <a:r>
              <a:rPr sz="1100" spc="-365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S.Cerioni,</a:t>
            </a:r>
            <a:r>
              <a:rPr sz="1100" spc="-365" dirty="0">
                <a:latin typeface="Gill Sans MT"/>
                <a:cs typeface="Gill Sans MT"/>
              </a:rPr>
              <a:t> </a:t>
            </a:r>
            <a:r>
              <a:rPr sz="1100" spc="-5" dirty="0">
                <a:latin typeface="Gill Sans MT"/>
                <a:cs typeface="Gill Sans MT"/>
              </a:rPr>
              <a:t>G</a:t>
            </a:r>
            <a:r>
              <a:rPr sz="1100" dirty="0">
                <a:latin typeface="Gill Sans MT"/>
                <a:cs typeface="Gill Sans MT"/>
              </a:rPr>
              <a:t>.</a:t>
            </a:r>
            <a:r>
              <a:rPr sz="1100" spc="-365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Mo</a:t>
            </a:r>
            <a:r>
              <a:rPr sz="1100" spc="-75" dirty="0">
                <a:latin typeface="Gill Sans MT"/>
                <a:cs typeface="Gill Sans MT"/>
              </a:rPr>
              <a:t>r</a:t>
            </a:r>
            <a:r>
              <a:rPr sz="1100" dirty="0">
                <a:latin typeface="Gill Sans MT"/>
                <a:cs typeface="Gill Sans MT"/>
              </a:rPr>
              <a:t>el</a:t>
            </a:r>
            <a:r>
              <a:rPr sz="1100" spc="-5" dirty="0">
                <a:latin typeface="Gill Sans MT"/>
                <a:cs typeface="Gill Sans MT"/>
              </a:rPr>
              <a:t>l</a:t>
            </a:r>
            <a:r>
              <a:rPr sz="1100" dirty="0">
                <a:latin typeface="Gill Sans MT"/>
                <a:cs typeface="Gill Sans MT"/>
              </a:rPr>
              <a:t>o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AB97DFC-A630-4C0D-821F-60B45D10679A}"/>
              </a:ext>
            </a:extLst>
          </p:cNvPr>
          <p:cNvCxnSpPr>
            <a:cxnSpLocks/>
          </p:cNvCxnSpPr>
          <p:nvPr/>
        </p:nvCxnSpPr>
        <p:spPr>
          <a:xfrm flipV="1">
            <a:off x="5293453" y="2449585"/>
            <a:ext cx="1710681" cy="1233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7C4346F1-3358-4B3F-9BA9-A7E9D8E80566}"/>
              </a:ext>
            </a:extLst>
          </p:cNvPr>
          <p:cNvCxnSpPr>
            <a:cxnSpLocks/>
          </p:cNvCxnSpPr>
          <p:nvPr/>
        </p:nvCxnSpPr>
        <p:spPr>
          <a:xfrm flipV="1">
            <a:off x="5277814" y="2387101"/>
            <a:ext cx="175030" cy="1295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204B1BD8-CF0D-4722-8F2C-710C93C1793E}"/>
              </a:ext>
            </a:extLst>
          </p:cNvPr>
          <p:cNvCxnSpPr>
            <a:cxnSpLocks/>
          </p:cNvCxnSpPr>
          <p:nvPr/>
        </p:nvCxnSpPr>
        <p:spPr>
          <a:xfrm flipH="1" flipV="1">
            <a:off x="4691972" y="2558641"/>
            <a:ext cx="585842" cy="1124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C57B0E5-15AA-4724-89B7-6DE5DC1E6898}"/>
              </a:ext>
            </a:extLst>
          </p:cNvPr>
          <p:cNvSpPr txBox="1"/>
          <p:nvPr/>
        </p:nvSpPr>
        <p:spPr>
          <a:xfrm>
            <a:off x="4873729" y="3618799"/>
            <a:ext cx="81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overlap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33306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B35310F-8660-4BB8-A07E-E199CAE086DB}"/>
              </a:ext>
            </a:extLst>
          </p:cNvPr>
          <p:cNvSpPr/>
          <p:nvPr/>
        </p:nvSpPr>
        <p:spPr>
          <a:xfrm>
            <a:off x="3228104" y="148928"/>
            <a:ext cx="573579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Verifica al </a:t>
            </a:r>
            <a:r>
              <a:rPr lang="it-IT" sz="2800" dirty="0" err="1"/>
              <a:t>Buckling</a:t>
            </a:r>
            <a:r>
              <a:rPr lang="it-IT" sz="2800" dirty="0"/>
              <a:t> Gem3_Layer_3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FAF30E9-4B3E-4594-8832-2FA6DE49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9" y="1344712"/>
            <a:ext cx="10277982" cy="498980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6F437AE-06A3-4904-A820-F0BBC32B5A3A}"/>
              </a:ext>
            </a:extLst>
          </p:cNvPr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 Melchiorri - INFN FE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7A2EA49-888C-491B-AFD3-C89699B5AEEB}"/>
              </a:ext>
            </a:extLst>
          </p:cNvPr>
          <p:cNvSpPr/>
          <p:nvPr/>
        </p:nvSpPr>
        <p:spPr>
          <a:xfrm>
            <a:off x="0" y="6488668"/>
            <a:ext cx="243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BESIII Italia, 16/06/2021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E38E5CF-DD7E-44B1-8399-2A16A937A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149" y="2081685"/>
            <a:ext cx="2322090" cy="98658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9EBB8CB-56FA-4277-B010-CC3D4776F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0817" cy="64698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6E4DE4C-2057-47EF-AFBB-4476C0479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304" y="47797"/>
            <a:ext cx="1215410" cy="118357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CCFA179-354C-46E5-B4B0-C0D27DE7F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49" y="4100570"/>
            <a:ext cx="3916567" cy="22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CE3E25F-A4D8-4211-882A-2BE7760FB6C7}"/>
              </a:ext>
            </a:extLst>
          </p:cNvPr>
          <p:cNvSpPr/>
          <p:nvPr/>
        </p:nvSpPr>
        <p:spPr>
          <a:xfrm>
            <a:off x="0" y="6488668"/>
            <a:ext cx="243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BESIII Italia, 16/06/2021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6A5B574-FB97-4E15-98B6-341F78C80224}"/>
              </a:ext>
            </a:extLst>
          </p:cNvPr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 Melchiorri - INFN FE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AF5254-85FF-4E2B-990E-CFC74A56C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0817" cy="6469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B88CFC-24D8-48D8-B290-09D95DF4C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304" y="47797"/>
            <a:ext cx="1215410" cy="118357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756EE50-4F9D-4189-A1DC-9D40D54F9EC2}"/>
              </a:ext>
            </a:extLst>
          </p:cNvPr>
          <p:cNvSpPr/>
          <p:nvPr/>
        </p:nvSpPr>
        <p:spPr>
          <a:xfrm>
            <a:off x="3596888" y="61880"/>
            <a:ext cx="4440123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Considerazioni e Conclusioni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ACEA6D-498B-4984-AD03-F4CB7E283883}"/>
              </a:ext>
            </a:extLst>
          </p:cNvPr>
          <p:cNvSpPr txBox="1"/>
          <p:nvPr/>
        </p:nvSpPr>
        <p:spPr>
          <a:xfrm>
            <a:off x="793616" y="1231368"/>
            <a:ext cx="103389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geometria della struttura nel complesso non risulta  danneggiata quindi non dovrebbe aver</a:t>
            </a:r>
          </a:p>
          <a:p>
            <a:pPr algn="just"/>
            <a:r>
              <a:rPr lang="it-IT" dirty="0"/>
              <a:t>      trasferito alle </a:t>
            </a:r>
            <a:r>
              <a:rPr lang="it-IT" dirty="0" err="1"/>
              <a:t>CGem</a:t>
            </a:r>
            <a:r>
              <a:rPr lang="it-IT" dirty="0"/>
              <a:t> sollecitazioni continue (flessione, torsione, compressione, trazione …)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Il danneggiamento (geometria globale) riguarda solo le </a:t>
            </a:r>
            <a:r>
              <a:rPr lang="it-IT" dirty="0" err="1"/>
              <a:t>Gem</a:t>
            </a:r>
            <a:r>
              <a:rPr lang="it-IT" dirty="0"/>
              <a:t>: dal confronto tra le immagini </a:t>
            </a:r>
          </a:p>
          <a:p>
            <a:pPr algn="just"/>
            <a:r>
              <a:rPr lang="it-IT" dirty="0"/>
              <a:t>     generate dal </a:t>
            </a:r>
            <a:r>
              <a:rPr lang="it-IT" dirty="0" err="1"/>
              <a:t>ct-scan</a:t>
            </a:r>
            <a:r>
              <a:rPr lang="it-IT" dirty="0"/>
              <a:t> e la dimensione nominale delle </a:t>
            </a:r>
            <a:r>
              <a:rPr lang="it-IT" dirty="0" err="1"/>
              <a:t>Gem</a:t>
            </a:r>
            <a:r>
              <a:rPr lang="it-IT" dirty="0"/>
              <a:t> in una porzione del layre_3 si nota un </a:t>
            </a:r>
          </a:p>
          <a:p>
            <a:pPr algn="just"/>
            <a:r>
              <a:rPr lang="it-IT" dirty="0"/>
              <a:t>     evidente danneggiamento sulla Gem2.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È stata condotta una analisi strutturale sulla Gem_3 del Layer_3: dalla verifica 1g si notano </a:t>
            </a:r>
          </a:p>
          <a:p>
            <a:pPr algn="just"/>
            <a:r>
              <a:rPr lang="it-IT" dirty="0"/>
              <a:t>     delle increspature attorno all’</a:t>
            </a:r>
            <a:r>
              <a:rPr lang="it-IT" dirty="0" err="1"/>
              <a:t>overlap</a:t>
            </a:r>
            <a:r>
              <a:rPr lang="it-IT" dirty="0"/>
              <a:t> mentre dalla verifica al </a:t>
            </a:r>
            <a:r>
              <a:rPr lang="it-IT" dirty="0" err="1"/>
              <a:t>buckling</a:t>
            </a:r>
            <a:r>
              <a:rPr lang="it-IT" dirty="0"/>
              <a:t> si raggiunge il carico   limite </a:t>
            </a:r>
          </a:p>
          <a:p>
            <a:pPr algn="just"/>
            <a:r>
              <a:rPr lang="it-IT" dirty="0"/>
              <a:t>     con un </a:t>
            </a:r>
            <a:r>
              <a:rPr lang="it-IT" dirty="0" err="1"/>
              <a:t>coeff</a:t>
            </a:r>
            <a:r>
              <a:rPr lang="it-IT" dirty="0"/>
              <a:t>. di 2.4g</a:t>
            </a:r>
            <a:r>
              <a:rPr lang="it-IT" spc="140" dirty="0"/>
              <a:t>.</a:t>
            </a:r>
          </a:p>
          <a:p>
            <a:pPr algn="just"/>
            <a:r>
              <a:rPr lang="it-IT" sz="1800" spc="140" dirty="0">
                <a:cs typeface="Lucida Sans"/>
              </a:rPr>
              <a:t>    Un valore così basso del </a:t>
            </a:r>
            <a:r>
              <a:rPr lang="it-IT" sz="1800" spc="140" dirty="0" err="1">
                <a:cs typeface="Lucida Sans"/>
              </a:rPr>
              <a:t>coeff</a:t>
            </a:r>
            <a:r>
              <a:rPr lang="it-IT" sz="1800" spc="140" dirty="0">
                <a:cs typeface="Lucida Sans"/>
              </a:rPr>
              <a:t>. di </a:t>
            </a:r>
            <a:r>
              <a:rPr lang="it-IT" sz="1800" spc="140" dirty="0" err="1">
                <a:cs typeface="Lucida Sans"/>
              </a:rPr>
              <a:t>buckling</a:t>
            </a:r>
            <a:r>
              <a:rPr lang="it-IT" sz="1800" spc="140" dirty="0">
                <a:cs typeface="Lucida Sans"/>
              </a:rPr>
              <a:t> consiglia uno studio più approfondito sulla</a:t>
            </a:r>
          </a:p>
          <a:p>
            <a:pPr algn="just"/>
            <a:r>
              <a:rPr lang="it-IT" spc="140" dirty="0">
                <a:cs typeface="Lucida Sans"/>
              </a:rPr>
              <a:t>    struttura delle </a:t>
            </a:r>
            <a:r>
              <a:rPr lang="it-IT" spc="140" dirty="0" err="1">
                <a:cs typeface="Lucida Sans"/>
              </a:rPr>
              <a:t>CGem</a:t>
            </a:r>
            <a:r>
              <a:rPr lang="it-IT" spc="140" dirty="0">
                <a:cs typeface="Lucida Sans"/>
              </a:rPr>
              <a:t>.</a:t>
            </a:r>
            <a:r>
              <a:rPr lang="it-IT" sz="1800" spc="140" dirty="0">
                <a:cs typeface="Lucida Sans"/>
              </a:rPr>
              <a:t> </a:t>
            </a:r>
          </a:p>
          <a:p>
            <a:pPr algn="just"/>
            <a:endParaRPr lang="it-IT" spc="140" dirty="0"/>
          </a:p>
          <a:p>
            <a:pPr algn="just"/>
            <a:r>
              <a:rPr lang="it-IT" spc="140" dirty="0"/>
              <a:t>            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118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DB3E2D2-83B7-4C6C-A7DE-49988A30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0817" cy="64698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F4F2EAA-89D5-4937-A028-F64148F7922B}"/>
              </a:ext>
            </a:extLst>
          </p:cNvPr>
          <p:cNvSpPr/>
          <p:nvPr/>
        </p:nvSpPr>
        <p:spPr>
          <a:xfrm>
            <a:off x="4012274" y="61880"/>
            <a:ext cx="3609351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Piani futuri e richieste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2C7567A-106E-494A-8B9E-B5066398C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304" y="47797"/>
            <a:ext cx="1215410" cy="118357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F1670C9-0D03-434E-B35C-9CCB2704862D}"/>
              </a:ext>
            </a:extLst>
          </p:cNvPr>
          <p:cNvSpPr/>
          <p:nvPr/>
        </p:nvSpPr>
        <p:spPr>
          <a:xfrm>
            <a:off x="0" y="6488668"/>
            <a:ext cx="243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BESIII Italia, 16/06/2021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816612E-1F52-4720-9FBC-129BAC6A0767}"/>
              </a:ext>
            </a:extLst>
          </p:cNvPr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 Melchiorri - INFN FE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A67857-A19B-4D60-954C-AAE37DFFAB7A}"/>
              </a:ext>
            </a:extLst>
          </p:cNvPr>
          <p:cNvSpPr txBox="1"/>
          <p:nvPr/>
        </p:nvSpPr>
        <p:spPr>
          <a:xfrm>
            <a:off x="1181323" y="1455938"/>
            <a:ext cx="98293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Studiare via FEM una configurazione geometrica della GEM che permette di aumentare il valore del </a:t>
            </a:r>
          </a:p>
          <a:p>
            <a:pPr algn="just"/>
            <a:r>
              <a:rPr lang="it-IT" dirty="0"/>
              <a:t>     carico critico in modo da mettere in sicurezza il rivelatore.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Studiare via FEM lo scostamento dalla geometria nominale massimo consentito delle CGEM.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Studiare una protezione che possa smorzare impatti (accelerazioni) da applicare sul rivelatore</a:t>
            </a:r>
          </a:p>
          <a:p>
            <a:pPr algn="just"/>
            <a:r>
              <a:rPr lang="it-IT" dirty="0"/>
              <a:t>     quando esce dalla clessidra.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Possibilità di validare sperimentalmente le analisi FEM (una per tipologia).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Se serve (dal punto di vista della tempistica) supporto per fare le analisi FEM.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644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F77E795-5491-4FF0-8DE0-6D7BAC31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461" y="1281112"/>
            <a:ext cx="5629275" cy="42957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2374A66-2C20-402C-9798-42566C39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475" y="5120890"/>
            <a:ext cx="2374628" cy="141493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57E9CEE-94B7-44C6-ADAE-9FA040A52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53" y="173832"/>
            <a:ext cx="2003031" cy="151354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60AFB54-8D52-4061-B93E-2845A2046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1139" y="314349"/>
            <a:ext cx="2533691" cy="138651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591E447-C783-4A3A-B36C-4F3CF9F67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53" y="5120890"/>
            <a:ext cx="2175124" cy="1438274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B57A40E-B73D-4EBE-B9D4-A36078E299E6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979445" y="1007607"/>
            <a:ext cx="2121694" cy="2985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DD7352D-068F-4430-9478-541776C61C35}"/>
              </a:ext>
            </a:extLst>
          </p:cNvPr>
          <p:cNvCxnSpPr/>
          <p:nvPr/>
        </p:nvCxnSpPr>
        <p:spPr>
          <a:xfrm flipH="1" flipV="1">
            <a:off x="7111314" y="4188941"/>
            <a:ext cx="2137718" cy="1387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5FF44E0-9CF5-4A42-8070-0A277D9F5953}"/>
              </a:ext>
            </a:extLst>
          </p:cNvPr>
          <p:cNvCxnSpPr/>
          <p:nvPr/>
        </p:nvCxnSpPr>
        <p:spPr>
          <a:xfrm>
            <a:off x="2761735" y="1748481"/>
            <a:ext cx="3181865" cy="118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59EF46BF-DE96-40A7-9B2F-8EE8FC1115F0}"/>
              </a:ext>
            </a:extLst>
          </p:cNvPr>
          <p:cNvCxnSpPr/>
          <p:nvPr/>
        </p:nvCxnSpPr>
        <p:spPr>
          <a:xfrm flipV="1">
            <a:off x="2959443" y="3827312"/>
            <a:ext cx="2910016" cy="1411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03C29566-4EE9-4B8E-84DC-B6DBE9335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221" y="1715950"/>
            <a:ext cx="2931320" cy="3299439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1FBD8827-6058-4F39-BF77-243A37931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959" y="2395010"/>
            <a:ext cx="2991258" cy="226589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C762870-C069-4F38-BD5C-FEC60AB8A8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9443" y="255440"/>
            <a:ext cx="6122773" cy="8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72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</dc:creator>
  <cp:lastModifiedBy>Michele Melchiorri</cp:lastModifiedBy>
  <cp:revision>196</cp:revision>
  <dcterms:created xsi:type="dcterms:W3CDTF">2016-09-22T12:17:46Z</dcterms:created>
  <dcterms:modified xsi:type="dcterms:W3CDTF">2021-10-13T09:01:30Z</dcterms:modified>
</cp:coreProperties>
</file>