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"/>
  </p:notesMasterIdLst>
  <p:handoutMasterIdLst>
    <p:handoutMasterId r:id="rId5"/>
  </p:handoutMasterIdLst>
  <p:sldIdLst>
    <p:sldId id="437" r:id="rId2"/>
    <p:sldId id="509" r:id="rId3"/>
  </p:sldIdLst>
  <p:sldSz cx="9144000" cy="6858000" type="letter"/>
  <p:notesSz cx="7315200" cy="9601200"/>
  <p:custDataLst>
    <p:tags r:id="rId6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o Grancagnolo" initials="FG" lastIdx="1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0000"/>
    <a:srgbClr val="CCFFFF"/>
    <a:srgbClr val="FF9900"/>
    <a:srgbClr val="FFFF00"/>
    <a:srgbClr val="6C6CDC"/>
    <a:srgbClr val="D23C60"/>
    <a:srgbClr val="7B96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8302" autoAdjust="0"/>
  </p:normalViewPr>
  <p:slideViewPr>
    <p:cSldViewPr snapToGrid="0">
      <p:cViewPr varScale="1">
        <p:scale>
          <a:sx n="51" d="100"/>
          <a:sy n="51" d="100"/>
        </p:scale>
        <p:origin x="353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023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11" Type="http://schemas.openxmlformats.org/officeDocument/2006/relationships/tableStyles" Target="tableStyles.xml"/><Relationship Id="rId5" Type="http://schemas.openxmlformats.org/officeDocument/2006/relationships/handoutMaster" Target="handoutMasters/handoutMaster1.xml"/><Relationship Id="rId10" Type="http://schemas.openxmlformats.org/officeDocument/2006/relationships/theme" Target="theme/theme1.xml"/><Relationship Id="rId4" Type="http://schemas.openxmlformats.org/officeDocument/2006/relationships/notesMaster" Target="notesMasters/notes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42978" y="919250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2854" y="4557108"/>
            <a:ext cx="5369494" cy="432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8663"/>
            <a:ext cx="4779962" cy="3584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842978" y="9192500"/>
            <a:ext cx="403551" cy="3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5AE92-DDC8-46B1-AF28-A5E1C4C02C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250032"/>
            <a:ext cx="1891553" cy="8387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Calorimetro</a:t>
            </a:r>
            <a:r>
              <a:rPr lang="en-US" dirty="0"/>
              <a:t> Dual Readout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6" y="1483188"/>
            <a:ext cx="9257122" cy="2911814"/>
          </a:xfrm>
        </p:spPr>
        <p:txBody>
          <a:bodyPr/>
          <a:lstStyle/>
          <a:p>
            <a:r>
              <a:rPr lang="en-US" dirty="0" err="1"/>
              <a:t>Collaborazione</a:t>
            </a:r>
            <a:r>
              <a:rPr lang="en-US" dirty="0"/>
              <a:t> (BO, CT,MI, PI, PV):</a:t>
            </a:r>
          </a:p>
          <a:p>
            <a:pPr lvl="1"/>
            <a:r>
              <a:rPr lang="en-US" sz="2000" dirty="0"/>
              <a:t>TTU (USA), Sussex (UK), </a:t>
            </a:r>
            <a:r>
              <a:rPr lang="en-US" sz="2000" u="sng" dirty="0" err="1"/>
              <a:t>varie</a:t>
            </a:r>
            <a:r>
              <a:rPr lang="en-US" sz="2000" u="sng" dirty="0"/>
              <a:t> </a:t>
            </a:r>
            <a:r>
              <a:rPr lang="en-US" sz="2000" u="sng" dirty="0" err="1"/>
              <a:t>universita</a:t>
            </a:r>
            <a:r>
              <a:rPr lang="en-US" sz="2000" u="sng" dirty="0"/>
              <a:t>’ (</a:t>
            </a:r>
            <a:r>
              <a:rPr lang="en-US" sz="2000" u="sng" dirty="0" err="1"/>
              <a:t>Corea</a:t>
            </a:r>
            <a:r>
              <a:rPr lang="en-US" sz="2000" u="sng" dirty="0"/>
              <a:t> – 2 M$/5 </a:t>
            </a:r>
            <a:r>
              <a:rPr lang="en-US" sz="2000" u="sng" dirty="0" err="1"/>
              <a:t>yr</a:t>
            </a:r>
            <a:r>
              <a:rPr lang="en-US" sz="2000" u="sng" dirty="0"/>
              <a:t>), Chile</a:t>
            </a:r>
          </a:p>
          <a:p>
            <a:pPr lvl="1"/>
            <a:r>
              <a:rPr lang="en-US" sz="2000" dirty="0"/>
              <a:t>Princeton, Maryland (USA), CERN per </a:t>
            </a:r>
            <a:r>
              <a:rPr lang="en-US" sz="2000" dirty="0" err="1"/>
              <a:t>estensione</a:t>
            </a:r>
            <a:r>
              <a:rPr lang="en-US" sz="2000" dirty="0"/>
              <a:t>  </a:t>
            </a:r>
            <a:r>
              <a:rPr lang="en-US" sz="2000" dirty="0" err="1"/>
              <a:t>cristalli</a:t>
            </a:r>
            <a:endParaRPr lang="en-US" dirty="0"/>
          </a:p>
          <a:p>
            <a:r>
              <a:rPr lang="en-US" dirty="0" err="1"/>
              <a:t>Attivita</a:t>
            </a:r>
            <a:r>
              <a:rPr lang="en-US" dirty="0"/>
              <a:t>’:</a:t>
            </a:r>
          </a:p>
          <a:p>
            <a:pPr lvl="1"/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meccanica</a:t>
            </a:r>
            <a:r>
              <a:rPr lang="en-US" dirty="0"/>
              <a:t> </a:t>
            </a:r>
            <a:r>
              <a:rPr lang="en-US" dirty="0" err="1"/>
              <a:t>scalabile</a:t>
            </a:r>
            <a:endParaRPr lang="en-US" dirty="0"/>
          </a:p>
          <a:p>
            <a:pPr lvl="1"/>
            <a:r>
              <a:rPr lang="en-US" dirty="0" err="1"/>
              <a:t>Sviluppo</a:t>
            </a:r>
            <a:r>
              <a:rPr lang="en-US" dirty="0"/>
              <a:t> readout </a:t>
            </a: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err="1"/>
              <a:t>scalabile</a:t>
            </a:r>
            <a:r>
              <a:rPr lang="en-US" dirty="0"/>
              <a:t> (</a:t>
            </a:r>
            <a:r>
              <a:rPr lang="en-US" dirty="0" err="1"/>
              <a:t>meccanica</a:t>
            </a:r>
            <a:r>
              <a:rPr lang="en-US" dirty="0"/>
              <a:t> + </a:t>
            </a:r>
            <a:r>
              <a:rPr lang="en-US" dirty="0" err="1"/>
              <a:t>elettronica</a:t>
            </a:r>
            <a:r>
              <a:rPr lang="en-US" dirty="0"/>
              <a:t> - CAEN)</a:t>
            </a:r>
          </a:p>
          <a:p>
            <a:pPr lvl="1"/>
            <a:r>
              <a:rPr lang="en-US" dirty="0" err="1"/>
              <a:t>Dimostrazione</a:t>
            </a:r>
            <a:r>
              <a:rPr lang="en-US" dirty="0"/>
              <a:t> performance/ proto</a:t>
            </a:r>
          </a:p>
          <a:p>
            <a:pPr lvl="2"/>
            <a:r>
              <a:rPr lang="en-US" dirty="0"/>
              <a:t>EM 2021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HAD ~ 2025 </a:t>
            </a:r>
          </a:p>
          <a:p>
            <a:pPr lvl="1"/>
            <a:r>
              <a:rPr lang="en-US" dirty="0"/>
              <a:t>Software </a:t>
            </a:r>
            <a:r>
              <a:rPr lang="en-US" dirty="0" err="1"/>
              <a:t>simulazione</a:t>
            </a:r>
            <a:r>
              <a:rPr lang="en-US" dirty="0"/>
              <a:t> e </a:t>
            </a:r>
            <a:r>
              <a:rPr lang="en-US" dirty="0" err="1"/>
              <a:t>ricostruzione</a:t>
            </a:r>
            <a:endParaRPr lang="en-US" dirty="0"/>
          </a:p>
          <a:p>
            <a:r>
              <a:rPr lang="en-US" dirty="0" err="1"/>
              <a:t>Fondi</a:t>
            </a:r>
            <a:r>
              <a:rPr lang="en-US" dirty="0"/>
              <a:t> </a:t>
            </a:r>
            <a:r>
              <a:rPr lang="en-US" dirty="0" err="1"/>
              <a:t>esterni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AidaInnova</a:t>
            </a:r>
            <a:r>
              <a:rPr lang="en-US" dirty="0"/>
              <a:t> WP 8, HiDRa2 (Call CSN5 </a:t>
            </a:r>
            <a:r>
              <a:rPr lang="en-US" dirty="0" err="1"/>
              <a:t>approvata</a:t>
            </a:r>
            <a:r>
              <a:rPr lang="en-US" dirty="0"/>
              <a:t>!!!)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CSN1, Cagliari, </a:t>
            </a:r>
            <a:r>
              <a:rPr lang="en-US" dirty="0" err="1"/>
              <a:t>Settembre</a:t>
            </a:r>
            <a:r>
              <a:rPr lang="en-US" dirty="0"/>
              <a:t>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8E940-F167-4AB4-A076-67FC9EAA9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22" y="345576"/>
            <a:ext cx="3021843" cy="2521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84179-D672-438B-8845-C22771FE3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6" t="4470" r="7955" b="41207"/>
          <a:stretch/>
        </p:blipFill>
        <p:spPr>
          <a:xfrm>
            <a:off x="314970" y="3662615"/>
            <a:ext cx="8144765" cy="28905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ADD630-6CB4-4242-BE0E-B8E2F62E4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0"/>
            <a:ext cx="2832925" cy="33947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9D84DA9-4689-4A6D-AEE2-450C8AC8D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692" y="410559"/>
            <a:ext cx="4402702" cy="227946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DE5769E-2649-4359-A211-E82929A193E6}"/>
              </a:ext>
            </a:extLst>
          </p:cNvPr>
          <p:cNvGrpSpPr/>
          <p:nvPr/>
        </p:nvGrpSpPr>
        <p:grpSpPr>
          <a:xfrm>
            <a:off x="147002" y="4071208"/>
            <a:ext cx="8938968" cy="2524983"/>
            <a:chOff x="127378" y="4081548"/>
            <a:chExt cx="8938968" cy="252498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F92D38B-49D1-4167-97A3-BED32AA6A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378" y="4081548"/>
              <a:ext cx="3366643" cy="252498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072D9DC-385F-4F2F-B759-4E2324228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5842" y="4164052"/>
              <a:ext cx="5010504" cy="2359973"/>
            </a:xfrm>
            <a:prstGeom prst="rect">
              <a:avLst/>
            </a:prstGeom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93D7556-F998-4F07-80D2-2A4C9EFC9506}"/>
                </a:ext>
              </a:extLst>
            </p:cNvPr>
            <p:cNvCxnSpPr/>
            <p:nvPr/>
          </p:nvCxnSpPr>
          <p:spPr bwMode="auto">
            <a:xfrm>
              <a:off x="3276599" y="6155703"/>
              <a:ext cx="1089026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1BA919-25E6-4B0F-829E-E4F93E3A1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04" y="82371"/>
            <a:ext cx="8740711" cy="40188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3E33F93-9572-483D-8A60-53B1FE4FE270}"/>
              </a:ext>
            </a:extLst>
          </p:cNvPr>
          <p:cNvGrpSpPr/>
          <p:nvPr/>
        </p:nvGrpSpPr>
        <p:grpSpPr>
          <a:xfrm>
            <a:off x="171151" y="446622"/>
            <a:ext cx="8914819" cy="3359256"/>
            <a:chOff x="201644" y="567428"/>
            <a:chExt cx="8914819" cy="335925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47B9411-9900-4ABC-87FE-ABF4E1B3450A}"/>
                </a:ext>
              </a:extLst>
            </p:cNvPr>
            <p:cNvGrpSpPr/>
            <p:nvPr/>
          </p:nvGrpSpPr>
          <p:grpSpPr>
            <a:xfrm>
              <a:off x="201644" y="1066558"/>
              <a:ext cx="4681478" cy="2459668"/>
              <a:chOff x="201644" y="1066558"/>
              <a:chExt cx="4681478" cy="2459668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0F9E2A91-BD24-4DD6-8E48-80FE769E3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1644" y="1066558"/>
                <a:ext cx="4681478" cy="245966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FA980ED-8626-4BDD-97B8-2D630AE5876C}"/>
                  </a:ext>
                </a:extLst>
              </p:cNvPr>
              <p:cNvSpPr txBox="1"/>
              <p:nvPr/>
            </p:nvSpPr>
            <p:spPr>
              <a:xfrm>
                <a:off x="669273" y="1532510"/>
                <a:ext cx="1124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DESY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E3FC9D0-6B41-4F96-B99C-49D5518B8853}"/>
                </a:ext>
              </a:extLst>
            </p:cNvPr>
            <p:cNvGrpSpPr/>
            <p:nvPr/>
          </p:nvGrpSpPr>
          <p:grpSpPr>
            <a:xfrm>
              <a:off x="4983944" y="567428"/>
              <a:ext cx="4132519" cy="3359256"/>
              <a:chOff x="4983944" y="567428"/>
              <a:chExt cx="4132519" cy="3359256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3A701E43-520A-4E1A-B7CF-C63B108D5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83944" y="567428"/>
                <a:ext cx="4132519" cy="3359256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C9AC4C1-2581-4EBA-9A52-285CA02923CC}"/>
                  </a:ext>
                </a:extLst>
              </p:cNvPr>
              <p:cNvSpPr txBox="1"/>
              <p:nvPr/>
            </p:nvSpPr>
            <p:spPr>
              <a:xfrm>
                <a:off x="6248400" y="2184539"/>
                <a:ext cx="1141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CERN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EDBCE7-F343-45FA-9CFB-7F1710223935}"/>
              </a:ext>
            </a:extLst>
          </p:cNvPr>
          <p:cNvGrpSpPr/>
          <p:nvPr/>
        </p:nvGrpSpPr>
        <p:grpSpPr>
          <a:xfrm>
            <a:off x="152115" y="252040"/>
            <a:ext cx="4030436" cy="3311280"/>
            <a:chOff x="49272" y="3540831"/>
            <a:chExt cx="4030436" cy="331128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20ED00C-FC93-4A59-96EF-B8315866D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272" y="3540831"/>
              <a:ext cx="4030436" cy="331128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AB1A01B-4526-4BB1-9C70-2AFEA372F910}"/>
                </a:ext>
              </a:extLst>
            </p:cNvPr>
            <p:cNvSpPr txBox="1"/>
            <p:nvPr/>
          </p:nvSpPr>
          <p:spPr>
            <a:xfrm>
              <a:off x="711291" y="3675606"/>
              <a:ext cx="1642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Test beam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4B5D43E-EC8C-40FC-9CFC-7582E43CBB23}"/>
              </a:ext>
            </a:extLst>
          </p:cNvPr>
          <p:cNvGrpSpPr/>
          <p:nvPr/>
        </p:nvGrpSpPr>
        <p:grpSpPr>
          <a:xfrm>
            <a:off x="4526186" y="1972077"/>
            <a:ext cx="4577568" cy="1540242"/>
            <a:chOff x="5057598" y="4154632"/>
            <a:chExt cx="4577568" cy="154024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80659FA-BE87-46A0-AD97-C0F88C458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3561" t="62617" r="312" b="15827"/>
            <a:stretch/>
          </p:blipFill>
          <p:spPr>
            <a:xfrm>
              <a:off x="5057598" y="4522203"/>
              <a:ext cx="4577568" cy="117267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F6D6C2B-EC8A-4611-A61B-0E64D2895AEB}"/>
                </a:ext>
              </a:extLst>
            </p:cNvPr>
            <p:cNvSpPr txBox="1"/>
            <p:nvPr/>
          </p:nvSpPr>
          <p:spPr>
            <a:xfrm>
              <a:off x="7408274" y="4154632"/>
              <a:ext cx="2226892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G4 simulation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49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A61E-6448-45C8-A6B2-7422A1E7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Readout 2022-2025</a:t>
            </a:r>
            <a:br>
              <a:rPr lang="en-US" dirty="0"/>
            </a:br>
            <a:r>
              <a:rPr lang="en-US" sz="2400" dirty="0"/>
              <a:t>WP coordinator: R. Ferrari (PV)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E8A08-DECB-45E5-A302-33906604B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29" y="1263421"/>
            <a:ext cx="8913705" cy="4114800"/>
          </a:xfrm>
        </p:spPr>
        <p:txBody>
          <a:bodyPr/>
          <a:lstStyle/>
          <a:p>
            <a:r>
              <a:rPr lang="en-US" sz="2400" dirty="0"/>
              <a:t>HiDRa2: </a:t>
            </a:r>
            <a:r>
              <a:rPr lang="en-US" sz="2400" dirty="0" err="1"/>
              <a:t>Costruzione</a:t>
            </a:r>
            <a:r>
              <a:rPr lang="en-US" sz="2400" dirty="0"/>
              <a:t>/test  </a:t>
            </a:r>
            <a:r>
              <a:rPr lang="en-US" sz="2400" dirty="0" err="1"/>
              <a:t>prototipo</a:t>
            </a:r>
            <a:r>
              <a:rPr lang="en-US" sz="2400" dirty="0"/>
              <a:t> a </a:t>
            </a:r>
            <a:r>
              <a:rPr lang="en-US" sz="2400" dirty="0" err="1"/>
              <a:t>contenimento</a:t>
            </a:r>
            <a:r>
              <a:rPr lang="en-US" sz="2400" dirty="0"/>
              <a:t> </a:t>
            </a:r>
            <a:r>
              <a:rPr lang="en-US" sz="2400" dirty="0" err="1"/>
              <a:t>adronico</a:t>
            </a:r>
            <a:endParaRPr lang="en-US" sz="2400" dirty="0"/>
          </a:p>
          <a:p>
            <a:pPr lvl="1"/>
            <a:r>
              <a:rPr lang="en-US" sz="2000" dirty="0"/>
              <a:t>CSN5: </a:t>
            </a:r>
            <a:r>
              <a:rPr lang="en-US" sz="2000" dirty="0" err="1"/>
              <a:t>Soppressa</a:t>
            </a:r>
            <a:r>
              <a:rPr lang="en-US" sz="2000" dirty="0"/>
              <a:t> la </a:t>
            </a:r>
            <a:r>
              <a:rPr lang="en-US" sz="2000" dirty="0" err="1"/>
              <a:t>parte</a:t>
            </a:r>
            <a:r>
              <a:rPr lang="en-US" sz="2000" dirty="0"/>
              <a:t> </a:t>
            </a:r>
            <a:r>
              <a:rPr lang="en-US" sz="2000" dirty="0" err="1"/>
              <a:t>dSiPM</a:t>
            </a:r>
            <a:r>
              <a:rPr lang="en-US" sz="2000" dirty="0"/>
              <a:t>  e </a:t>
            </a:r>
            <a:r>
              <a:rPr lang="en-US" sz="2000" dirty="0" err="1"/>
              <a:t>qualche</a:t>
            </a:r>
            <a:r>
              <a:rPr lang="en-US" sz="2000" dirty="0"/>
              <a:t> </a:t>
            </a:r>
            <a:r>
              <a:rPr lang="en-US" sz="2000" dirty="0" err="1"/>
              <a:t>taglio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B6E84-11D4-46A5-9042-8AADACDFA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CSN1, Cagliari, Settembre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4CE5B-2D7E-4B9A-947B-97DCE36C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136E5-415C-4E22-98E1-792DB0C0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D1A02-4EF9-4A15-B0D3-2EE1A42AE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1" y="2269125"/>
            <a:ext cx="8886743" cy="42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153</Words>
  <Application>Microsoft Office PowerPoint</Application>
  <PresentationFormat>Letter Paper (8.5x11 in)</PresentationFormat>
  <Paragraphs>25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Helvetica</vt:lpstr>
      <vt:lpstr>Times</vt:lpstr>
      <vt:lpstr>Times New Roman</vt:lpstr>
      <vt:lpstr>Wingdings</vt:lpstr>
      <vt:lpstr>Lezioni_CERN_2003</vt:lpstr>
      <vt:lpstr>Calorimetro Dual Readout (1)</vt:lpstr>
      <vt:lpstr>Dual Readout 2022-2025 WP coordinator: R. Ferrari (PV)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Franco Bedeschi</cp:lastModifiedBy>
  <cp:revision>2485</cp:revision>
  <cp:lastPrinted>2020-09-14T09:32:04Z</cp:lastPrinted>
  <dcterms:created xsi:type="dcterms:W3CDTF">1997-01-27T15:41:37Z</dcterms:created>
  <dcterms:modified xsi:type="dcterms:W3CDTF">2021-10-29T08:56:17Z</dcterms:modified>
</cp:coreProperties>
</file>