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04" r:id="rId2"/>
    <p:sldId id="297" r:id="rId3"/>
    <p:sldId id="307" r:id="rId4"/>
    <p:sldId id="308" r:id="rId5"/>
    <p:sldId id="309" r:id="rId6"/>
    <p:sldId id="310" r:id="rId7"/>
    <p:sldId id="311" r:id="rId8"/>
    <p:sldId id="320" r:id="rId9"/>
    <p:sldId id="312" r:id="rId10"/>
    <p:sldId id="315" r:id="rId11"/>
    <p:sldId id="316" r:id="rId12"/>
    <p:sldId id="317" r:id="rId13"/>
    <p:sldId id="313" r:id="rId14"/>
    <p:sldId id="305" r:id="rId15"/>
    <p:sldId id="306" r:id="rId16"/>
    <p:sldId id="319" r:id="rId17"/>
    <p:sldId id="318" r:id="rId18"/>
    <p:sldId id="322" r:id="rId19"/>
    <p:sldId id="321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DDDDDD"/>
    <a:srgbClr val="EAEAEA"/>
    <a:srgbClr val="EFFD35"/>
    <a:srgbClr val="CCFF33"/>
    <a:srgbClr val="0000FF"/>
    <a:srgbClr val="006600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5" autoAdjust="0"/>
    <p:restoredTop sz="96404" autoAdjust="0"/>
  </p:normalViewPr>
  <p:slideViewPr>
    <p:cSldViewPr snapToGrid="0">
      <p:cViewPr>
        <p:scale>
          <a:sx n="88" d="100"/>
          <a:sy n="88" d="100"/>
        </p:scale>
        <p:origin x="-56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1CB2D-68A9-4078-9574-57812D306A1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07899-B236-4A46-B29C-1EAFCDDCC91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10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53A3-57C2-4369-AFBE-3180005A0C63}" type="datetime1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F215-316F-4B65-BCDA-A765DC2D78E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49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C9FD-AE14-4A8A-8467-317271472105}" type="datetime1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F215-316F-4B65-BCDA-A765DC2D78E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4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FA1A-0A7B-454B-89BF-32B9DD5F3416}" type="datetime1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F215-316F-4B65-BCDA-A765DC2D78E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39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B392-693F-4059-996A-3B1AEDF12331}" type="datetime1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F215-316F-4B65-BCDA-A765DC2D78E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89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A4C6-8F8C-4725-A6A5-9E56A28709F4}" type="datetime1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F215-316F-4B65-BCDA-A765DC2D78E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11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41F0-5A38-436D-9BA5-1EB0FD153B13}" type="datetime1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F215-316F-4B65-BCDA-A765DC2D78E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22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489A-5234-4D3F-A832-7412F75AE8D0}" type="datetime1">
              <a:rPr lang="en-GB" smtClean="0"/>
              <a:t>19/10/2021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F215-316F-4B65-BCDA-A765DC2D78E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15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951-AE1E-41A4-A01E-0098FD4480AB}" type="datetime1">
              <a:rPr lang="en-GB" smtClean="0"/>
              <a:t>19/10/2021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F215-316F-4B65-BCDA-A765DC2D78E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25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E8E1-BC5F-48F6-8B8A-2C66E3A6D1B2}" type="datetime1">
              <a:rPr lang="en-GB" smtClean="0"/>
              <a:t>19/10/2021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F215-316F-4B65-BCDA-A765DC2D78E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85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4646-3EA8-4E09-8953-88FD74F359C1}" type="datetime1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F215-316F-4B65-BCDA-A765DC2D78E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80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7D73-8BF9-4D9A-A030-EEB47CF7A776}" type="datetime1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F215-316F-4B65-BCDA-A765DC2D78E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2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5830A-988C-4B27-A2A7-9786EEFAE226}" type="datetime1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FF215-316F-4B65-BCDA-A765DC2D78E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09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4.jp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wmf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24712" y="1527666"/>
            <a:ext cx="942746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/>
              <a:t>RF Power sources for the </a:t>
            </a:r>
            <a:r>
              <a:rPr lang="en-GB" sz="4800" b="1" dirty="0" err="1" smtClean="0"/>
              <a:t>EuPRAXIA@SPARC_Lab</a:t>
            </a:r>
            <a:r>
              <a:rPr lang="en-GB" sz="4800" b="1" dirty="0" smtClean="0"/>
              <a:t> project</a:t>
            </a:r>
          </a:p>
          <a:p>
            <a:pPr algn="ctr"/>
            <a:endParaRPr lang="en-GB" sz="4800" b="1" dirty="0"/>
          </a:p>
          <a:p>
            <a:pPr algn="ctr"/>
            <a:r>
              <a:rPr lang="en-GB" sz="2800" b="1" i="1" dirty="0" smtClean="0"/>
              <a:t>A. Gallo, on behalf of the </a:t>
            </a:r>
            <a:r>
              <a:rPr lang="en-GB" sz="2800" b="1" i="1" dirty="0" err="1" smtClean="0"/>
              <a:t>EuPRAXIA@SPARC_Lab</a:t>
            </a:r>
            <a:r>
              <a:rPr lang="en-GB" sz="2800" b="1" i="1" dirty="0" smtClean="0"/>
              <a:t> RF team</a:t>
            </a:r>
            <a:endParaRPr lang="en-GB" sz="2800" b="1" i="1" dirty="0"/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err="1">
                <a:solidFill>
                  <a:srgbClr val="FFFF00"/>
                </a:solidFill>
              </a:rPr>
              <a:t>EuPRAXIA@SPARC_LAB</a:t>
            </a:r>
            <a:r>
              <a:rPr lang="en-US" i="1" dirty="0">
                <a:solidFill>
                  <a:srgbClr val="FFFF00"/>
                </a:solidFill>
              </a:rPr>
              <a:t> TDR Review Committee Meeting, Oct. </a:t>
            </a:r>
            <a:r>
              <a:rPr lang="en-US" i="1" dirty="0" smtClean="0">
                <a:solidFill>
                  <a:srgbClr val="FFFF00"/>
                </a:solidFill>
              </a:rPr>
              <a:t>26-27 </a:t>
            </a:r>
            <a:r>
              <a:rPr lang="en-US" i="1" dirty="0">
                <a:solidFill>
                  <a:srgbClr val="FFFF00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10217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8">
            <a:extLst>
              <a:ext uri="{FF2B5EF4-FFF2-40B4-BE49-F238E27FC236}">
                <a16:creationId xmlns="" xmlns:a16="http://schemas.microsoft.com/office/drawing/2014/main" id="{719801E7-0594-4C8C-8302-6F87584D38D3}"/>
              </a:ext>
            </a:extLst>
          </p:cNvPr>
          <p:cNvSpPr txBox="1"/>
          <p:nvPr/>
        </p:nvSpPr>
        <p:spPr>
          <a:xfrm>
            <a:off x="1533382" y="435031"/>
            <a:ext cx="85881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0" u="none" strike="noStrike" baseline="0" dirty="0" smtClean="0"/>
              <a:t>INFN reaction to Quotation</a:t>
            </a:r>
            <a:endParaRPr lang="it-IT" sz="32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04826" y="1038225"/>
            <a:ext cx="113252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Prices higher than expected (≈30%), although we were aware than X-band is an expensive technology;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Delivery time of 15 months also worrying! Is it compatible with the presented procurement profile ?</a:t>
            </a:r>
          </a:p>
          <a:p>
            <a:pPr>
              <a:spcAft>
                <a:spcPts val="900"/>
              </a:spcAft>
              <a:tabLst>
                <a:tab pos="361950" algn="l"/>
              </a:tabLst>
            </a:pPr>
            <a:r>
              <a:rPr lang="en-GB" dirty="0"/>
              <a:t>	</a:t>
            </a:r>
            <a:r>
              <a:rPr lang="en-GB" b="1" dirty="0" smtClean="0"/>
              <a:t>ACTIONS: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UcPeriod"/>
            </a:pPr>
            <a:r>
              <a:rPr lang="en-GB" dirty="0" smtClean="0">
                <a:solidFill>
                  <a:srgbClr val="FF0000"/>
                </a:solidFill>
              </a:rPr>
              <a:t>Market survey to compare alternative X-band solutions (if any)</a:t>
            </a:r>
          </a:p>
          <a:p>
            <a:pPr marL="342900" indent="-342900">
              <a:spcAft>
                <a:spcPts val="1800"/>
              </a:spcAft>
              <a:buFont typeface="+mj-lt"/>
              <a:buAutoNum type="alphaUcPeriod" startAt="2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Consider HG C-band as extreme remedy</a:t>
            </a:r>
          </a:p>
          <a:p>
            <a:pPr>
              <a:spcAft>
                <a:spcPts val="900"/>
              </a:spcAft>
              <a:tabLst>
                <a:tab pos="361950" algn="l"/>
              </a:tabLst>
            </a:pPr>
            <a:r>
              <a:rPr lang="en-GB" b="1" dirty="0"/>
              <a:t>	</a:t>
            </a:r>
            <a:r>
              <a:rPr lang="en-GB" b="1" dirty="0" smtClean="0"/>
              <a:t>STATUS:</a:t>
            </a:r>
          </a:p>
          <a:p>
            <a:pPr marL="342900" indent="-342900">
              <a:spcAft>
                <a:spcPts val="900"/>
              </a:spcAft>
              <a:buFont typeface="+mj-lt"/>
              <a:buAutoNum type="alphaUcPeriod"/>
              <a:tabLst>
                <a:tab pos="361950" algn="l"/>
              </a:tabLst>
            </a:pPr>
            <a:r>
              <a:rPr lang="en-GB" dirty="0" smtClean="0">
                <a:solidFill>
                  <a:srgbClr val="FF0000"/>
                </a:solidFill>
              </a:rPr>
              <a:t>CANON declared the availability of a new product</a:t>
            </a:r>
            <a:r>
              <a:rPr lang="en-GB" dirty="0">
                <a:solidFill>
                  <a:srgbClr val="FF0000"/>
                </a:solidFill>
              </a:rPr>
              <a:t>, the </a:t>
            </a:r>
            <a:r>
              <a:rPr lang="en-GB" dirty="0" smtClean="0">
                <a:solidFill>
                  <a:srgbClr val="FF0000"/>
                </a:solidFill>
              </a:rPr>
              <a:t>E37119 klystron, capable to deliver up to 25 MW peak at 400 Hz rep. rate (same RF freq. same pulse duration), apparently at </a:t>
            </a:r>
            <a:r>
              <a:rPr lang="en-GB" dirty="0" smtClean="0">
                <a:solidFill>
                  <a:srgbClr val="FF0000"/>
                </a:solidFill>
              </a:rPr>
              <a:t>a lower cost/</a:t>
            </a:r>
            <a:r>
              <a:rPr lang="en-GB" dirty="0" err="1" smtClean="0">
                <a:solidFill>
                  <a:srgbClr val="FF0000"/>
                </a:solidFill>
              </a:rPr>
              <a:t>peak_power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wrt</a:t>
            </a:r>
            <a:r>
              <a:rPr lang="en-GB" dirty="0" smtClean="0">
                <a:solidFill>
                  <a:srgbClr val="FF0000"/>
                </a:solidFill>
              </a:rPr>
              <a:t> CPI. </a:t>
            </a:r>
            <a:r>
              <a:rPr lang="en-GB" dirty="0" smtClean="0">
                <a:solidFill>
                  <a:srgbClr val="FF0000"/>
                </a:solidFill>
              </a:rPr>
              <a:t>However, the project baseline would require some reconfiguration, with a larger number of modulators also impacting on the cost. On the other hand</a:t>
            </a:r>
            <a:r>
              <a:rPr lang="en-GB" dirty="0" smtClean="0">
                <a:solidFill>
                  <a:srgbClr val="FF0000"/>
                </a:solidFill>
              </a:rPr>
              <a:t>, </a:t>
            </a:r>
            <a:r>
              <a:rPr lang="en-GB" dirty="0" smtClean="0">
                <a:solidFill>
                  <a:srgbClr val="FF0000"/>
                </a:solidFill>
              </a:rPr>
              <a:t>higher rep rate </a:t>
            </a:r>
            <a:r>
              <a:rPr lang="en-GB" dirty="0" smtClean="0">
                <a:solidFill>
                  <a:srgbClr val="FF0000"/>
                </a:solidFill>
              </a:rPr>
              <a:t>is </a:t>
            </a:r>
            <a:r>
              <a:rPr lang="en-GB" dirty="0" smtClean="0">
                <a:solidFill>
                  <a:srgbClr val="FF0000"/>
                </a:solidFill>
              </a:rPr>
              <a:t>certainly an interesting </a:t>
            </a:r>
            <a:r>
              <a:rPr lang="en-GB" dirty="0" smtClean="0">
                <a:solidFill>
                  <a:srgbClr val="FF0000"/>
                </a:solidFill>
              </a:rPr>
              <a:t>option to be explored.</a:t>
            </a:r>
            <a:endParaRPr lang="en-GB" dirty="0" smtClean="0">
              <a:solidFill>
                <a:srgbClr val="FF0000"/>
              </a:solidFill>
            </a:endParaRPr>
          </a:p>
          <a:p>
            <a:pPr marL="342900" indent="-342900">
              <a:spcAft>
                <a:spcPts val="1800"/>
              </a:spcAft>
              <a:buFont typeface="+mj-lt"/>
              <a:buAutoNum type="alphaUcPeriod"/>
              <a:tabLst>
                <a:tab pos="361950" algn="l"/>
              </a:tabLst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Preliminary calculations show that the gradient baseline of 60 MV/m could be reached, requiring a larger number of shorter RF modules. C-band tubes of 50 MW, 100 Hz are available, at a cost/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peak_power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reduced by a factor 3÷4! We will further study this as an extreme option, since it would limit our program toward larger gradients, and it would weaken our collaboration with the X-band international community (that is one of the added value of the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EuPRAXIA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program). 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err="1">
                <a:solidFill>
                  <a:srgbClr val="FFFF00"/>
                </a:solidFill>
              </a:rPr>
              <a:t>EuPRAXIA@SPARC_LAB</a:t>
            </a:r>
            <a:r>
              <a:rPr lang="en-US" i="1" dirty="0">
                <a:solidFill>
                  <a:srgbClr val="FFFF00"/>
                </a:solidFill>
              </a:rPr>
              <a:t> TDR Review Committee Meeting, Oct. </a:t>
            </a:r>
            <a:r>
              <a:rPr lang="en-US" i="1" dirty="0" smtClean="0">
                <a:solidFill>
                  <a:srgbClr val="FFFF00"/>
                </a:solidFill>
              </a:rPr>
              <a:t>26-27 </a:t>
            </a:r>
            <a:r>
              <a:rPr lang="en-US" i="1" dirty="0">
                <a:solidFill>
                  <a:srgbClr val="FFFF00"/>
                </a:solidFill>
              </a:rPr>
              <a:t>2021</a:t>
            </a:r>
          </a:p>
        </p:txBody>
      </p:sp>
      <p:sp>
        <p:nvSpPr>
          <p:cNvPr id="10" name="Segnaposto numero diapositiva 4">
            <a:extLst>
              <a:ext uri="{FF2B5EF4-FFF2-40B4-BE49-F238E27FC236}">
                <a16:creationId xmlns="" xmlns:a16="http://schemas.microsoft.com/office/drawing/2014/main" id="{8E41B377-CD2B-4CE8-82D8-6BD17606C43B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D38D78-E7CE-4FC5-9811-B7ED10FBA3DF}" type="slidenum">
              <a:rPr lang="it-IT" smtClean="0">
                <a:solidFill>
                  <a:srgbClr val="FFFF00"/>
                </a:solidFill>
              </a:rPr>
              <a:pPr/>
              <a:t>10</a:t>
            </a:fld>
            <a:endParaRPr lang="it-IT">
              <a:solidFill>
                <a:srgbClr val="FFFF00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90600" algn="l"/>
              </a:tabLst>
            </a:pP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A.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Gallo</a:t>
            </a: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et al. : 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RF power sources for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</a:t>
            </a:r>
            <a:r>
              <a:rPr lang="en-US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EuPRAXIA@SPARC_Lab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32022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8">
            <a:extLst>
              <a:ext uri="{FF2B5EF4-FFF2-40B4-BE49-F238E27FC236}">
                <a16:creationId xmlns="" xmlns:a16="http://schemas.microsoft.com/office/drawing/2014/main" id="{719801E7-0594-4C8C-8302-6F87584D38D3}"/>
              </a:ext>
            </a:extLst>
          </p:cNvPr>
          <p:cNvSpPr txBox="1"/>
          <p:nvPr/>
        </p:nvSpPr>
        <p:spPr>
          <a:xfrm>
            <a:off x="1533382" y="435031"/>
            <a:ext cx="85881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0" u="none" strike="noStrike" baseline="0" dirty="0" smtClean="0"/>
              <a:t>INFN reaction to Quotation</a:t>
            </a:r>
            <a:endParaRPr lang="it-IT" sz="3200" dirty="0"/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err="1">
                <a:solidFill>
                  <a:srgbClr val="FFFF00"/>
                </a:solidFill>
              </a:rPr>
              <a:t>EuPRAXIA@SPARC_LAB</a:t>
            </a:r>
            <a:r>
              <a:rPr lang="en-US" i="1" dirty="0">
                <a:solidFill>
                  <a:srgbClr val="FFFF00"/>
                </a:solidFill>
              </a:rPr>
              <a:t> TDR Review Committee Meeting, Oct. </a:t>
            </a:r>
            <a:r>
              <a:rPr lang="en-US" i="1" dirty="0" smtClean="0">
                <a:solidFill>
                  <a:srgbClr val="FFFF00"/>
                </a:solidFill>
              </a:rPr>
              <a:t>26-27 </a:t>
            </a:r>
            <a:r>
              <a:rPr lang="en-US" i="1" dirty="0">
                <a:solidFill>
                  <a:srgbClr val="FFFF00"/>
                </a:solidFill>
              </a:rPr>
              <a:t>2021</a:t>
            </a:r>
          </a:p>
        </p:txBody>
      </p:sp>
      <p:sp>
        <p:nvSpPr>
          <p:cNvPr id="10" name="Segnaposto numero diapositiva 4">
            <a:extLst>
              <a:ext uri="{FF2B5EF4-FFF2-40B4-BE49-F238E27FC236}">
                <a16:creationId xmlns="" xmlns:a16="http://schemas.microsoft.com/office/drawing/2014/main" id="{8E41B377-CD2B-4CE8-82D8-6BD17606C43B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D38D78-E7CE-4FC5-9811-B7ED10FBA3DF}" type="slidenum">
              <a:rPr lang="it-IT" smtClean="0">
                <a:solidFill>
                  <a:srgbClr val="FFFF00"/>
                </a:solidFill>
              </a:rPr>
              <a:pPr/>
              <a:t>11</a:t>
            </a:fld>
            <a:endParaRPr lang="it-IT">
              <a:solidFill>
                <a:srgbClr val="FFFF00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90600" algn="l"/>
              </a:tabLst>
            </a:pP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A.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Gallo</a:t>
            </a: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et al. : 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RF power sources for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</a:t>
            </a:r>
            <a:r>
              <a:rPr lang="en-US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EuPRAXIA@SPARC_Lab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project</a:t>
            </a:r>
          </a:p>
        </p:txBody>
      </p:sp>
      <p:pic>
        <p:nvPicPr>
          <p:cNvPr id="2050" name="Picture 2" descr="X-band pulse klystron for science Typical Operations 1 m 1. 9 m E 37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92" y="1118118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715125" y="2047875"/>
            <a:ext cx="1247775" cy="203835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asellaDiTesto 3"/>
          <p:cNvSpPr txBox="1"/>
          <p:nvPr/>
        </p:nvSpPr>
        <p:spPr>
          <a:xfrm>
            <a:off x="7158037" y="1266825"/>
            <a:ext cx="1584280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0000FF"/>
                </a:solidFill>
              </a:rPr>
              <a:t>CERN X-box #3</a:t>
            </a:r>
            <a:endParaRPr lang="en-GB" b="1" i="1" dirty="0">
              <a:solidFill>
                <a:srgbClr val="0000FF"/>
              </a:solidFill>
            </a:endParaRPr>
          </a:p>
        </p:txBody>
      </p:sp>
      <p:sp>
        <p:nvSpPr>
          <p:cNvPr id="6" name="Freccia a destra 5"/>
          <p:cNvSpPr/>
          <p:nvPr/>
        </p:nvSpPr>
        <p:spPr>
          <a:xfrm rot="16200000">
            <a:off x="7283171" y="1579003"/>
            <a:ext cx="384453" cy="51780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0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8">
            <a:extLst>
              <a:ext uri="{FF2B5EF4-FFF2-40B4-BE49-F238E27FC236}">
                <a16:creationId xmlns="" xmlns:a16="http://schemas.microsoft.com/office/drawing/2014/main" id="{719801E7-0594-4C8C-8302-6F87584D38D3}"/>
              </a:ext>
            </a:extLst>
          </p:cNvPr>
          <p:cNvSpPr txBox="1"/>
          <p:nvPr/>
        </p:nvSpPr>
        <p:spPr>
          <a:xfrm>
            <a:off x="1590532" y="444556"/>
            <a:ext cx="85881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0" u="none" strike="noStrike" baseline="0" dirty="0" smtClean="0"/>
              <a:t>CANON X-band klystron catalogue</a:t>
            </a:r>
            <a:endParaRPr lang="it-IT" sz="3200" dirty="0"/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err="1">
                <a:solidFill>
                  <a:srgbClr val="FFFF00"/>
                </a:solidFill>
              </a:rPr>
              <a:t>EuPRAXIA@SPARC_LAB</a:t>
            </a:r>
            <a:r>
              <a:rPr lang="en-US" i="1" dirty="0">
                <a:solidFill>
                  <a:srgbClr val="FFFF00"/>
                </a:solidFill>
              </a:rPr>
              <a:t> TDR Review Committee Meeting, Oct. </a:t>
            </a:r>
            <a:r>
              <a:rPr lang="en-US" i="1" dirty="0" smtClean="0">
                <a:solidFill>
                  <a:srgbClr val="FFFF00"/>
                </a:solidFill>
              </a:rPr>
              <a:t>26-27 </a:t>
            </a:r>
            <a:r>
              <a:rPr lang="en-US" i="1" dirty="0">
                <a:solidFill>
                  <a:srgbClr val="FFFF00"/>
                </a:solidFill>
              </a:rPr>
              <a:t>2021</a:t>
            </a:r>
          </a:p>
        </p:txBody>
      </p:sp>
      <p:sp>
        <p:nvSpPr>
          <p:cNvPr id="10" name="Segnaposto numero diapositiva 4">
            <a:extLst>
              <a:ext uri="{FF2B5EF4-FFF2-40B4-BE49-F238E27FC236}">
                <a16:creationId xmlns="" xmlns:a16="http://schemas.microsoft.com/office/drawing/2014/main" id="{8E41B377-CD2B-4CE8-82D8-6BD17606C43B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D38D78-E7CE-4FC5-9811-B7ED10FBA3DF}" type="slidenum">
              <a:rPr lang="it-IT" smtClean="0">
                <a:solidFill>
                  <a:srgbClr val="FFFF00"/>
                </a:solidFill>
              </a:rPr>
              <a:pPr/>
              <a:t>12</a:t>
            </a:fld>
            <a:endParaRPr lang="it-IT">
              <a:solidFill>
                <a:srgbClr val="FFFF00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90600" algn="l"/>
              </a:tabLst>
            </a:pP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A.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Gallo</a:t>
            </a: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et al. : 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RF power sources for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</a:t>
            </a:r>
            <a:r>
              <a:rPr lang="en-US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EuPRAXIA@SPARC_Lab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project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2006599" y="890908"/>
            <a:ext cx="9641213" cy="3528692"/>
            <a:chOff x="5264150" y="3796352"/>
            <a:chExt cx="4940300" cy="180815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48" b="75740"/>
            <a:stretch/>
          </p:blipFill>
          <p:spPr bwMode="auto">
            <a:xfrm>
              <a:off x="5264150" y="4159249"/>
              <a:ext cx="4940300" cy="387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000"/>
            <a:stretch/>
          </p:blipFill>
          <p:spPr bwMode="auto">
            <a:xfrm>
              <a:off x="5264150" y="4559300"/>
              <a:ext cx="4940300" cy="1045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24" b="91051"/>
            <a:stretch/>
          </p:blipFill>
          <p:spPr bwMode="auto">
            <a:xfrm>
              <a:off x="5276850" y="3796352"/>
              <a:ext cx="1752600" cy="46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838763"/>
              </p:ext>
            </p:extLst>
          </p:nvPr>
        </p:nvGraphicFramePr>
        <p:xfrm>
          <a:off x="2050431" y="4419600"/>
          <a:ext cx="940035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987"/>
                <a:gridCol w="741218"/>
                <a:gridCol w="775855"/>
                <a:gridCol w="762000"/>
                <a:gridCol w="762000"/>
                <a:gridCol w="741218"/>
                <a:gridCol w="760349"/>
                <a:gridCol w="770578"/>
                <a:gridCol w="748146"/>
                <a:gridCol w="757301"/>
                <a:gridCol w="726867"/>
                <a:gridCol w="8018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</a:t>
                      </a:r>
                      <a:r>
                        <a:rPr lang="en-GB" sz="14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37118</a:t>
                      </a:r>
                      <a:endParaRPr lang="en-GB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11,994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GB" baseline="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en-GB" baseline="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  <a:endParaRPr lang="en-GB" baseline="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270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aseline="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aseline="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594225" y="1784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123209"/>
              </p:ext>
            </p:extLst>
          </p:nvPr>
        </p:nvGraphicFramePr>
        <p:xfrm>
          <a:off x="2050437" y="5467332"/>
          <a:ext cx="940035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987"/>
                <a:gridCol w="741218"/>
                <a:gridCol w="775855"/>
                <a:gridCol w="762000"/>
                <a:gridCol w="762000"/>
                <a:gridCol w="741218"/>
                <a:gridCol w="760349"/>
                <a:gridCol w="770578"/>
                <a:gridCol w="748146"/>
                <a:gridCol w="757301"/>
                <a:gridCol w="768278"/>
                <a:gridCol w="7604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</a:t>
                      </a:r>
                      <a:r>
                        <a:rPr lang="en-GB" sz="14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37119</a:t>
                      </a:r>
                      <a:endParaRPr lang="en-GB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11,994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GB" baseline="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en-GB" baseline="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  <a:endParaRPr lang="en-GB" baseline="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335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aseline="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aseline="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5" name="Freccia a destra 14"/>
          <p:cNvSpPr/>
          <p:nvPr/>
        </p:nvSpPr>
        <p:spPr>
          <a:xfrm>
            <a:off x="1514475" y="3209925"/>
            <a:ext cx="504682" cy="92392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ccia a destra 19"/>
          <p:cNvSpPr/>
          <p:nvPr/>
        </p:nvSpPr>
        <p:spPr>
          <a:xfrm>
            <a:off x="1514475" y="4152900"/>
            <a:ext cx="504682" cy="92392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ccia a destra 20"/>
          <p:cNvSpPr/>
          <p:nvPr/>
        </p:nvSpPr>
        <p:spPr>
          <a:xfrm>
            <a:off x="1514475" y="5200650"/>
            <a:ext cx="504682" cy="9239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asellaDiTesto 15"/>
          <p:cNvSpPr txBox="1"/>
          <p:nvPr/>
        </p:nvSpPr>
        <p:spPr>
          <a:xfrm>
            <a:off x="327585" y="3696384"/>
            <a:ext cx="11773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Already available</a:t>
            </a:r>
          </a:p>
          <a:p>
            <a:r>
              <a:rPr lang="en-GB" sz="1400" dirty="0" smtClean="0"/>
              <a:t>(≈10 months)</a:t>
            </a:r>
            <a:endParaRPr lang="en-GB" sz="14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327585" y="5258484"/>
            <a:ext cx="11773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be developed</a:t>
            </a:r>
          </a:p>
          <a:p>
            <a:r>
              <a:rPr lang="en-GB" sz="1400" dirty="0" smtClean="0"/>
              <a:t>(≈22months)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9404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64664" y="612027"/>
            <a:ext cx="8860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2060"/>
                </a:solidFill>
              </a:rPr>
              <a:t>Recent and near future events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030725" y="1672749"/>
            <a:ext cx="103216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63750" indent="-2063750">
              <a:tabLst>
                <a:tab pos="2063750" algn="l"/>
              </a:tabLst>
            </a:pPr>
            <a:r>
              <a:rPr lang="en-GB" sz="2400" b="1" dirty="0" smtClean="0">
                <a:solidFill>
                  <a:srgbClr val="006600"/>
                </a:solidFill>
              </a:rPr>
              <a:t>August 13</a:t>
            </a:r>
            <a:r>
              <a:rPr lang="en-GB" sz="2400" b="1" baseline="30000" dirty="0" smtClean="0">
                <a:solidFill>
                  <a:srgbClr val="006600"/>
                </a:solidFill>
              </a:rPr>
              <a:t>th</a:t>
            </a:r>
            <a:r>
              <a:rPr lang="en-GB" sz="2400" b="1" dirty="0" smtClean="0">
                <a:solidFill>
                  <a:srgbClr val="006600"/>
                </a:solidFill>
              </a:rPr>
              <a:t>: </a:t>
            </a:r>
            <a:r>
              <a:rPr lang="en-GB" sz="2400" b="1" dirty="0" smtClean="0">
                <a:solidFill>
                  <a:srgbClr val="006600"/>
                </a:solidFill>
              </a:rPr>
              <a:t>	meeting </a:t>
            </a:r>
            <a:r>
              <a:rPr lang="en-GB" sz="2400" b="1" dirty="0" smtClean="0">
                <a:solidFill>
                  <a:srgbClr val="006600"/>
                </a:solidFill>
              </a:rPr>
              <a:t>with CERN</a:t>
            </a:r>
          </a:p>
          <a:p>
            <a:pPr marL="2063750" indent="-2063750">
              <a:tabLst>
                <a:tab pos="2063750" algn="l"/>
              </a:tabLst>
            </a:pPr>
            <a:endParaRPr lang="en-GB" sz="2400" b="1" dirty="0">
              <a:solidFill>
                <a:srgbClr val="006600"/>
              </a:solidFill>
            </a:endParaRPr>
          </a:p>
          <a:p>
            <a:pPr marL="2063750" indent="-2063750">
              <a:tabLst>
                <a:tab pos="2063750" algn="l"/>
              </a:tabLst>
            </a:pPr>
            <a:r>
              <a:rPr lang="en-GB" sz="2400" b="1" dirty="0" smtClean="0">
                <a:solidFill>
                  <a:srgbClr val="006600"/>
                </a:solidFill>
              </a:rPr>
              <a:t>September </a:t>
            </a:r>
            <a:r>
              <a:rPr lang="en-GB" sz="2400" b="1" dirty="0" smtClean="0">
                <a:solidFill>
                  <a:srgbClr val="006600"/>
                </a:solidFill>
              </a:rPr>
              <a:t>14</a:t>
            </a:r>
            <a:r>
              <a:rPr lang="en-GB" sz="2400" b="1" baseline="30000" dirty="0" smtClean="0">
                <a:solidFill>
                  <a:srgbClr val="006600"/>
                </a:solidFill>
              </a:rPr>
              <a:t>th</a:t>
            </a:r>
            <a:r>
              <a:rPr lang="en-GB" sz="2400" b="1" dirty="0" smtClean="0">
                <a:solidFill>
                  <a:srgbClr val="006600"/>
                </a:solidFill>
              </a:rPr>
              <a:t>:	INFN-CERN-CPI </a:t>
            </a:r>
            <a:r>
              <a:rPr lang="en-GB" sz="2400" b="1" dirty="0" smtClean="0">
                <a:solidFill>
                  <a:srgbClr val="006600"/>
                </a:solidFill>
              </a:rPr>
              <a:t>meeting</a:t>
            </a:r>
          </a:p>
          <a:p>
            <a:pPr marL="2063750" indent="-2063750">
              <a:tabLst>
                <a:tab pos="2063750" algn="l"/>
              </a:tabLst>
            </a:pPr>
            <a:endParaRPr lang="en-GB" sz="2400" b="1" dirty="0">
              <a:solidFill>
                <a:srgbClr val="006600"/>
              </a:solidFill>
            </a:endParaRPr>
          </a:p>
          <a:p>
            <a:pPr marL="2063750" indent="-2063750">
              <a:tabLst>
                <a:tab pos="2063750" algn="l"/>
              </a:tabLst>
            </a:pPr>
            <a:r>
              <a:rPr lang="en-GB" sz="2400" b="1" dirty="0" smtClean="0">
                <a:solidFill>
                  <a:srgbClr val="006600"/>
                </a:solidFill>
              </a:rPr>
              <a:t>October 7</a:t>
            </a:r>
            <a:r>
              <a:rPr lang="en-GB" sz="2400" b="1" baseline="30000" dirty="0" smtClean="0">
                <a:solidFill>
                  <a:srgbClr val="006600"/>
                </a:solidFill>
              </a:rPr>
              <a:t>th</a:t>
            </a:r>
            <a:r>
              <a:rPr lang="en-GB" sz="2400" b="1" dirty="0" smtClean="0">
                <a:solidFill>
                  <a:srgbClr val="006600"/>
                </a:solidFill>
              </a:rPr>
              <a:t>: </a:t>
            </a:r>
            <a:r>
              <a:rPr lang="en-GB" sz="2400" b="1" dirty="0" smtClean="0">
                <a:solidFill>
                  <a:srgbClr val="006600"/>
                </a:solidFill>
              </a:rPr>
              <a:t>	Meeting </a:t>
            </a:r>
            <a:r>
              <a:rPr lang="en-GB" sz="2400" b="1" dirty="0" smtClean="0">
                <a:solidFill>
                  <a:srgbClr val="006600"/>
                </a:solidFill>
              </a:rPr>
              <a:t>with </a:t>
            </a:r>
            <a:r>
              <a:rPr lang="en-GB" sz="2400" b="1" dirty="0" smtClean="0">
                <a:solidFill>
                  <a:srgbClr val="006600"/>
                </a:solidFill>
              </a:rPr>
              <a:t>Canon</a:t>
            </a:r>
          </a:p>
          <a:p>
            <a:pPr marL="2063750" indent="-2063750">
              <a:tabLst>
                <a:tab pos="2063750" algn="l"/>
              </a:tabLst>
            </a:pPr>
            <a:endParaRPr lang="en-GB" sz="2400" b="1" dirty="0">
              <a:solidFill>
                <a:srgbClr val="006600"/>
              </a:solidFill>
            </a:endParaRPr>
          </a:p>
          <a:p>
            <a:pPr marL="2063750" indent="-2063750">
              <a:tabLst>
                <a:tab pos="2063750" algn="l"/>
              </a:tabLst>
            </a:pPr>
            <a:r>
              <a:rPr lang="en-GB" sz="2400" b="1" dirty="0">
                <a:solidFill>
                  <a:srgbClr val="006600"/>
                </a:solidFill>
              </a:rPr>
              <a:t>October </a:t>
            </a:r>
            <a:r>
              <a:rPr lang="en-GB" sz="2400" b="1" dirty="0" smtClean="0">
                <a:solidFill>
                  <a:srgbClr val="006600"/>
                </a:solidFill>
              </a:rPr>
              <a:t>22</a:t>
            </a:r>
            <a:r>
              <a:rPr lang="en-GB" sz="2400" b="1" baseline="30000" dirty="0" smtClean="0">
                <a:solidFill>
                  <a:srgbClr val="006600"/>
                </a:solidFill>
              </a:rPr>
              <a:t>nd</a:t>
            </a:r>
            <a:r>
              <a:rPr lang="en-GB" sz="2400" b="1" dirty="0" smtClean="0">
                <a:solidFill>
                  <a:srgbClr val="006600"/>
                </a:solidFill>
              </a:rPr>
              <a:t>: 	Canon tube E37119 specifications received (preparatory to a more accurate budgetary offer)  </a:t>
            </a:r>
            <a:endParaRPr lang="en-GB" sz="2400" b="1" dirty="0" smtClean="0">
              <a:solidFill>
                <a:srgbClr val="006600"/>
              </a:solidFill>
            </a:endParaRPr>
          </a:p>
          <a:p>
            <a:pPr marL="2063750" indent="-2063750">
              <a:tabLst>
                <a:tab pos="2063750" algn="l"/>
              </a:tabLst>
            </a:pPr>
            <a:endParaRPr lang="en-GB" sz="2400" dirty="0"/>
          </a:p>
          <a:p>
            <a:pPr marL="2063750" indent="-2063750">
              <a:tabLst>
                <a:tab pos="2063750" algn="l"/>
              </a:tabLst>
            </a:pPr>
            <a:r>
              <a:rPr lang="en-GB" sz="2400" b="1" dirty="0" smtClean="0">
                <a:solidFill>
                  <a:srgbClr val="FF0000"/>
                </a:solidFill>
              </a:rPr>
              <a:t>October </a:t>
            </a:r>
            <a:r>
              <a:rPr lang="en-GB" sz="2400" b="1" dirty="0" smtClean="0">
                <a:solidFill>
                  <a:srgbClr val="FF0000"/>
                </a:solidFill>
              </a:rPr>
              <a:t>26</a:t>
            </a:r>
            <a:r>
              <a:rPr lang="en-GB" sz="2400" b="1" baseline="30000" dirty="0" smtClean="0">
                <a:solidFill>
                  <a:srgbClr val="FF0000"/>
                </a:solidFill>
              </a:rPr>
              <a:t>th</a:t>
            </a:r>
            <a:r>
              <a:rPr lang="en-GB" sz="2400" b="1" dirty="0" smtClean="0">
                <a:solidFill>
                  <a:srgbClr val="FF0000"/>
                </a:solidFill>
              </a:rPr>
              <a:t>: 	New </a:t>
            </a:r>
            <a:r>
              <a:rPr lang="en-GB" sz="2400" b="1" dirty="0" smtClean="0">
                <a:solidFill>
                  <a:srgbClr val="FF0000"/>
                </a:solidFill>
              </a:rPr>
              <a:t>budgetary quotation from CPI expected</a:t>
            </a:r>
          </a:p>
          <a:p>
            <a:pPr marL="2063750" indent="-2063750">
              <a:tabLst>
                <a:tab pos="2063750" algn="l"/>
              </a:tabLst>
            </a:pPr>
            <a:endParaRPr lang="en-GB" sz="2400" b="1" dirty="0">
              <a:solidFill>
                <a:srgbClr val="FF0000"/>
              </a:solidFill>
            </a:endParaRPr>
          </a:p>
          <a:p>
            <a:pPr marL="2063750" indent="-2063750">
              <a:tabLst>
                <a:tab pos="2063750" algn="l"/>
              </a:tabLst>
            </a:pPr>
            <a:r>
              <a:rPr lang="en-GB" sz="2400" b="1" dirty="0" smtClean="0">
                <a:solidFill>
                  <a:srgbClr val="FF0000"/>
                </a:solidFill>
              </a:rPr>
              <a:t>Novemb</a:t>
            </a:r>
            <a:r>
              <a:rPr lang="en-GB" sz="2400" b="1" dirty="0" smtClean="0">
                <a:solidFill>
                  <a:srgbClr val="FF0000"/>
                </a:solidFill>
              </a:rPr>
              <a:t>er 2</a:t>
            </a:r>
            <a:r>
              <a:rPr lang="en-GB" sz="2400" b="1" baseline="30000" dirty="0" smtClean="0">
                <a:solidFill>
                  <a:srgbClr val="FF0000"/>
                </a:solidFill>
              </a:rPr>
              <a:t>nd</a:t>
            </a:r>
            <a:r>
              <a:rPr lang="en-GB" sz="2400" b="1" dirty="0" smtClean="0">
                <a:solidFill>
                  <a:srgbClr val="FF0000"/>
                </a:solidFill>
              </a:rPr>
              <a:t>: 	INFN-CERN-CPI </a:t>
            </a:r>
            <a:r>
              <a:rPr lang="en-GB" sz="2400" b="1" dirty="0" smtClean="0">
                <a:solidFill>
                  <a:srgbClr val="FF0000"/>
                </a:solidFill>
              </a:rPr>
              <a:t>meeting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(new offer discussion)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err="1">
                <a:solidFill>
                  <a:srgbClr val="FFFF00"/>
                </a:solidFill>
              </a:rPr>
              <a:t>EuPRAXIA@SPARC_LAB</a:t>
            </a:r>
            <a:r>
              <a:rPr lang="en-US" i="1" dirty="0">
                <a:solidFill>
                  <a:srgbClr val="FFFF00"/>
                </a:solidFill>
              </a:rPr>
              <a:t> TDR Review Committee Meeting, Oct. </a:t>
            </a:r>
            <a:r>
              <a:rPr lang="en-US" i="1" dirty="0" smtClean="0">
                <a:solidFill>
                  <a:srgbClr val="FFFF00"/>
                </a:solidFill>
              </a:rPr>
              <a:t>26-27 </a:t>
            </a:r>
            <a:r>
              <a:rPr lang="en-US" i="1" dirty="0">
                <a:solidFill>
                  <a:srgbClr val="FFFF00"/>
                </a:solidFill>
              </a:rPr>
              <a:t>2021</a:t>
            </a:r>
          </a:p>
        </p:txBody>
      </p:sp>
      <p:sp>
        <p:nvSpPr>
          <p:cNvPr id="6" name="Segnaposto numero diapositiva 4">
            <a:extLst>
              <a:ext uri="{FF2B5EF4-FFF2-40B4-BE49-F238E27FC236}">
                <a16:creationId xmlns="" xmlns:a16="http://schemas.microsoft.com/office/drawing/2014/main" id="{8E41B377-CD2B-4CE8-82D8-6BD17606C43B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D38D78-E7CE-4FC5-9811-B7ED10FBA3DF}" type="slidenum">
              <a:rPr lang="it-IT" smtClean="0">
                <a:solidFill>
                  <a:srgbClr val="FFFF00"/>
                </a:solidFill>
              </a:rPr>
              <a:pPr/>
              <a:t>13</a:t>
            </a:fld>
            <a:endParaRPr lang="it-IT">
              <a:solidFill>
                <a:srgbClr val="FFFF00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90600" algn="l"/>
              </a:tabLst>
            </a:pP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A.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Gallo</a:t>
            </a: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et al. : 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RF power sources for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</a:t>
            </a:r>
            <a:r>
              <a:rPr lang="en-US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EuPRAXIA@SPARC_Lab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173200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22376" y="308930"/>
            <a:ext cx="10789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2060"/>
                </a:solidFill>
              </a:rPr>
              <a:t>SUMMARY of the available information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025608"/>
              </p:ext>
            </p:extLst>
          </p:nvPr>
        </p:nvGraphicFramePr>
        <p:xfrm>
          <a:off x="297073" y="1179668"/>
          <a:ext cx="11199100" cy="5260370"/>
        </p:xfrm>
        <a:graphic>
          <a:graphicData uri="http://schemas.openxmlformats.org/drawingml/2006/table">
            <a:tbl>
              <a:tblPr/>
              <a:tblGrid>
                <a:gridCol w="412982"/>
                <a:gridCol w="1761247"/>
                <a:gridCol w="1299679"/>
                <a:gridCol w="959576"/>
                <a:gridCol w="983869"/>
                <a:gridCol w="1044601"/>
                <a:gridCol w="1032455"/>
                <a:gridCol w="923136"/>
                <a:gridCol w="935283"/>
                <a:gridCol w="886696"/>
                <a:gridCol w="959576"/>
              </a:tblGrid>
              <a:tr h="225926"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CANON  E37118</a:t>
                      </a:r>
                    </a:p>
                  </a:txBody>
                  <a:tcPr marL="7288" marR="7288" marT="72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CANON  </a:t>
                      </a:r>
                      <a:r>
                        <a:rPr lang="it-I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E37119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CPI VKX-8311A</a:t>
                      </a:r>
                    </a:p>
                  </a:txBody>
                  <a:tcPr marL="7288" marR="7288" marT="72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CPI VKX-8311HE</a:t>
                      </a:r>
                    </a:p>
                  </a:txBody>
                  <a:tcPr marL="7288" marR="7288" marT="72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2198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single piece</a:t>
                      </a:r>
                    </a:p>
                  </a:txBody>
                  <a:tcPr marL="7288" marR="7288" marT="72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series</a:t>
                      </a:r>
                    </a:p>
                  </a:txBody>
                  <a:tcPr marL="7288" marR="7288" marT="7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single piece</a:t>
                      </a:r>
                    </a:p>
                  </a:txBody>
                  <a:tcPr marL="7288" marR="7288" marT="72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series</a:t>
                      </a:r>
                    </a:p>
                  </a:txBody>
                  <a:tcPr marL="7288" marR="7288" marT="7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single piece</a:t>
                      </a:r>
                    </a:p>
                  </a:txBody>
                  <a:tcPr marL="7288" marR="7288" marT="72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series</a:t>
                      </a:r>
                    </a:p>
                  </a:txBody>
                  <a:tcPr marL="7288" marR="7288" marT="7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single piece</a:t>
                      </a:r>
                    </a:p>
                  </a:txBody>
                  <a:tcPr marL="7288" marR="7288" marT="72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series</a:t>
                      </a:r>
                    </a:p>
                  </a:txBody>
                  <a:tcPr marL="7288" marR="7288" marT="7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189486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Peak RF Output Power 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MW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9486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RF Ouput Power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kW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9486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Peak beam Voltage Vk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335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9486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Peak beam Current Ik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9486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Peak Drive power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 (?)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9486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Gain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dB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 (?)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9486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 rate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Hz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9486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Efficiency 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9486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Cost </a:t>
                      </a: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(with solenoid, no VAT)</a:t>
                      </a:r>
                      <a:endParaRPr lang="en-US" sz="12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k€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212,50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320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272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900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765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1050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892,5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189486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Cost/Peak_power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k€/MW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12,5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10,63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10,88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15,3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17,85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189486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Cost/Ave_power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k€/kW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20.8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17,71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21,33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18,13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189486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Delivery time 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months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 ?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22 </a:t>
                      </a:r>
                      <a:r>
                        <a:rPr lang="en-US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(first)</a:t>
                      </a: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, 10 </a:t>
                      </a:r>
                      <a:r>
                        <a:rPr lang="en-US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mass prod.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26 </a:t>
                      </a:r>
                      <a:r>
                        <a:rPr lang="en-US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(first)</a:t>
                      </a: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 15 </a:t>
                      </a:r>
                      <a:r>
                        <a:rPr lang="en-US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mass prod.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9486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Reference Modulator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Model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K200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K300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K400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K300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9486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Modulator price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k€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375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315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485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395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560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475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485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395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189486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SS Driver Power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kW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9486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SS Driver cost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k€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9486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LLRF cost 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k€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9486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Station cost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k€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795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697,50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975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837,0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1720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1500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1745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1497,5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189486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Station cost/ Peak_power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k€/MW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39,75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34,875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33,5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34,4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34,9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29,95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196774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Station cost/ Ave_power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k€/kW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66,25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58,13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65,0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55,8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229,3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200,00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232,67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199,67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17491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491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91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Notes: </a:t>
                      </a: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 series production Scandinova discounts K200 and K400 by about 15%, K300 about 18%</a:t>
                      </a: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91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guessed 15% discount is considered also for the tubes, without confirmation from the producers</a:t>
                      </a: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91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Waveguides components have not been included since the network configuration is expeted to be independent on the station configuration</a:t>
                      </a: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8" marR="7288" marT="7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err="1">
                <a:solidFill>
                  <a:srgbClr val="FFFF00"/>
                </a:solidFill>
              </a:rPr>
              <a:t>EuPRAXIA@SPARC_LAB</a:t>
            </a:r>
            <a:r>
              <a:rPr lang="en-US" i="1" dirty="0">
                <a:solidFill>
                  <a:srgbClr val="FFFF00"/>
                </a:solidFill>
              </a:rPr>
              <a:t> TDR Review Committee Meeting, Oct. </a:t>
            </a:r>
            <a:r>
              <a:rPr lang="en-US" i="1" dirty="0" smtClean="0">
                <a:solidFill>
                  <a:srgbClr val="FFFF00"/>
                </a:solidFill>
              </a:rPr>
              <a:t>26-27 </a:t>
            </a:r>
            <a:r>
              <a:rPr lang="en-US" i="1" dirty="0">
                <a:solidFill>
                  <a:srgbClr val="FFFF00"/>
                </a:solidFill>
              </a:rPr>
              <a:t>2021</a:t>
            </a:r>
          </a:p>
        </p:txBody>
      </p:sp>
      <p:sp>
        <p:nvSpPr>
          <p:cNvPr id="10" name="Segnaposto numero diapositiva 4">
            <a:extLst>
              <a:ext uri="{FF2B5EF4-FFF2-40B4-BE49-F238E27FC236}">
                <a16:creationId xmlns="" xmlns:a16="http://schemas.microsoft.com/office/drawing/2014/main" id="{8E41B377-CD2B-4CE8-82D8-6BD17606C43B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D38D78-E7CE-4FC5-9811-B7ED10FBA3DF}" type="slidenum">
              <a:rPr lang="it-IT" smtClean="0">
                <a:solidFill>
                  <a:srgbClr val="FFFF00"/>
                </a:solidFill>
              </a:rPr>
              <a:pPr/>
              <a:t>14</a:t>
            </a:fld>
            <a:endParaRPr lang="it-IT">
              <a:solidFill>
                <a:srgbClr val="FFFF00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90600" algn="l"/>
              </a:tabLst>
            </a:pP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A.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Gallo</a:t>
            </a: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et al. : 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RF power sources for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</a:t>
            </a:r>
            <a:r>
              <a:rPr lang="en-US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EuPRAXIA@SPARC_Lab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35402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blob:https://web.whatsapp.com/650f7e73-79cf-4b14-8f12-f9cafe6352c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err="1">
                <a:solidFill>
                  <a:srgbClr val="FFFF00"/>
                </a:solidFill>
              </a:rPr>
              <a:t>EuPRAXIA@SPARC_LAB</a:t>
            </a:r>
            <a:r>
              <a:rPr lang="en-US" i="1" dirty="0">
                <a:solidFill>
                  <a:srgbClr val="FFFF00"/>
                </a:solidFill>
              </a:rPr>
              <a:t> TDR Review Committee Meeting, Oct. </a:t>
            </a:r>
            <a:r>
              <a:rPr lang="en-US" i="1" dirty="0" smtClean="0">
                <a:solidFill>
                  <a:srgbClr val="FFFF00"/>
                </a:solidFill>
              </a:rPr>
              <a:t>26-27 </a:t>
            </a:r>
            <a:r>
              <a:rPr lang="en-US" i="1" dirty="0">
                <a:solidFill>
                  <a:srgbClr val="FFFF00"/>
                </a:solidFill>
              </a:rPr>
              <a:t>2021</a:t>
            </a:r>
          </a:p>
        </p:txBody>
      </p:sp>
      <p:sp>
        <p:nvSpPr>
          <p:cNvPr id="10" name="Segnaposto numero diapositiva 4">
            <a:extLst>
              <a:ext uri="{FF2B5EF4-FFF2-40B4-BE49-F238E27FC236}">
                <a16:creationId xmlns="" xmlns:a16="http://schemas.microsoft.com/office/drawing/2014/main" id="{8E41B377-CD2B-4CE8-82D8-6BD17606C43B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D38D78-E7CE-4FC5-9811-B7ED10FBA3DF}" type="slidenum">
              <a:rPr lang="it-IT" smtClean="0">
                <a:solidFill>
                  <a:srgbClr val="FFFF00"/>
                </a:solidFill>
              </a:rPr>
              <a:pPr/>
              <a:t>15</a:t>
            </a:fld>
            <a:endParaRPr lang="it-IT">
              <a:solidFill>
                <a:srgbClr val="FFFF00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90600" algn="l"/>
              </a:tabLst>
            </a:pP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A.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Gallo</a:t>
            </a: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et al. : 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RF power sources for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</a:t>
            </a:r>
            <a:r>
              <a:rPr lang="en-US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EuPRAXIA@SPARC_Lab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project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02" y="1047720"/>
            <a:ext cx="8001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798943" y="1047720"/>
            <a:ext cx="810881" cy="6985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/>
          <p:cNvSpPr txBox="1"/>
          <p:nvPr/>
        </p:nvSpPr>
        <p:spPr>
          <a:xfrm>
            <a:off x="460375" y="319290"/>
            <a:ext cx="10641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2060"/>
                </a:solidFill>
              </a:rPr>
              <a:t>Gallery layout 1</a:t>
            </a:r>
          </a:p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50 MW HE tubes (CPI) equipped with K300 modulators</a:t>
            </a:r>
            <a:endParaRPr lang="en-GB" sz="3200" b="1" dirty="0" smtClean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2673" y="1662769"/>
            <a:ext cx="475313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The use of high efficiency CPI VKX 8311HE would result in a number of benefits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Smaller/cheaper </a:t>
            </a:r>
            <a:r>
              <a:rPr lang="en-GB" dirty="0" smtClean="0"/>
              <a:t>modulators;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More comfortable klystron gallery logistics;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Less power consumption (≈90 kW/station @ 100 Hz);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Longer tube lifetime</a:t>
            </a:r>
            <a:endParaRPr lang="en-GB" dirty="0"/>
          </a:p>
        </p:txBody>
      </p:sp>
      <p:sp>
        <p:nvSpPr>
          <p:cNvPr id="8" name="Ovale 7"/>
          <p:cNvSpPr/>
          <p:nvPr/>
        </p:nvSpPr>
        <p:spPr>
          <a:xfrm rot="16496717">
            <a:off x="6848519" y="1530423"/>
            <a:ext cx="948325" cy="1126433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11"/>
          <p:cNvSpPr/>
          <p:nvPr/>
        </p:nvSpPr>
        <p:spPr>
          <a:xfrm>
            <a:off x="6826209" y="1678033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≈ 90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kW</a:t>
            </a:r>
          </a:p>
        </p:txBody>
      </p:sp>
    </p:spTree>
    <p:extLst>
      <p:ext uri="{BB962C8B-B14F-4D97-AF65-F5344CB8AC3E}">
        <p14:creationId xmlns:p14="http://schemas.microsoft.com/office/powerpoint/2010/main" val="196763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blob:https://web.whatsapp.com/650f7e73-79cf-4b14-8f12-f9cafe6352c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err="1">
                <a:solidFill>
                  <a:srgbClr val="FFFF00"/>
                </a:solidFill>
              </a:rPr>
              <a:t>EuPRAXIA@SPARC_LAB</a:t>
            </a:r>
            <a:r>
              <a:rPr lang="en-US" i="1" dirty="0">
                <a:solidFill>
                  <a:srgbClr val="FFFF00"/>
                </a:solidFill>
              </a:rPr>
              <a:t> TDR Review Committee Meeting, Oct. </a:t>
            </a:r>
            <a:r>
              <a:rPr lang="en-US" i="1" dirty="0" smtClean="0">
                <a:solidFill>
                  <a:srgbClr val="FFFF00"/>
                </a:solidFill>
              </a:rPr>
              <a:t>26-27 </a:t>
            </a:r>
            <a:r>
              <a:rPr lang="en-US" i="1" dirty="0">
                <a:solidFill>
                  <a:srgbClr val="FFFF00"/>
                </a:solidFill>
              </a:rPr>
              <a:t>2021</a:t>
            </a:r>
          </a:p>
        </p:txBody>
      </p:sp>
      <p:sp>
        <p:nvSpPr>
          <p:cNvPr id="10" name="Segnaposto numero diapositiva 4">
            <a:extLst>
              <a:ext uri="{FF2B5EF4-FFF2-40B4-BE49-F238E27FC236}">
                <a16:creationId xmlns="" xmlns:a16="http://schemas.microsoft.com/office/drawing/2014/main" id="{8E41B377-CD2B-4CE8-82D8-6BD17606C43B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D38D78-E7CE-4FC5-9811-B7ED10FBA3DF}" type="slidenum">
              <a:rPr lang="it-IT" smtClean="0">
                <a:solidFill>
                  <a:srgbClr val="FFFF00"/>
                </a:solidFill>
              </a:rPr>
              <a:pPr/>
              <a:t>16</a:t>
            </a:fld>
            <a:endParaRPr lang="it-IT">
              <a:solidFill>
                <a:srgbClr val="FFFF00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90600" algn="l"/>
              </a:tabLst>
            </a:pP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A.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Gallo</a:t>
            </a: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et al. : 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RF power sources for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</a:t>
            </a:r>
            <a:r>
              <a:rPr lang="en-US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EuPRAXIA@SPARC_Lab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project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893" y="1126712"/>
            <a:ext cx="8013891" cy="534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8798943" y="1125354"/>
            <a:ext cx="810881" cy="6985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sellaDiTesto 12"/>
          <p:cNvSpPr txBox="1"/>
          <p:nvPr/>
        </p:nvSpPr>
        <p:spPr>
          <a:xfrm>
            <a:off x="307975" y="327916"/>
            <a:ext cx="11156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2060"/>
                </a:solidFill>
              </a:rPr>
              <a:t>Gallery layout 2</a:t>
            </a:r>
          </a:p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25 MW tubes (CANON) equipped with reduced K300 modulators</a:t>
            </a:r>
            <a:endParaRPr lang="en-GB" sz="3200" b="1" dirty="0" smtClean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65038" y="1645517"/>
            <a:ext cx="5093890" cy="2385268"/>
          </a:xfrm>
          <a:prstGeom prst="rect">
            <a:avLst/>
          </a:prstGeom>
          <a:solidFill>
            <a:srgbClr val="C0C0C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dirty="0" smtClean="0"/>
              <a:t>The use of CANON E73119 tubes is in principle a viable alternative opening the possibility of increasing the operational rep rate (up to 400 Hz).</a:t>
            </a:r>
          </a:p>
          <a:p>
            <a:pPr algn="just"/>
            <a:r>
              <a:rPr lang="en-GB" dirty="0"/>
              <a:t>T</a:t>
            </a:r>
            <a:r>
              <a:rPr lang="en-GB" dirty="0" smtClean="0"/>
              <a:t>he required number of modulators is doubled </a:t>
            </a:r>
            <a:r>
              <a:rPr lang="en-GB" dirty="0" err="1" smtClean="0"/>
              <a:t>wrt</a:t>
            </a:r>
            <a:r>
              <a:rPr lang="en-GB" dirty="0" smtClean="0"/>
              <a:t> the CDR baseline. </a:t>
            </a:r>
            <a:r>
              <a:rPr lang="en-GB" dirty="0" err="1" smtClean="0"/>
              <a:t>Scandinova</a:t>
            </a:r>
            <a:r>
              <a:rPr lang="en-GB" dirty="0" smtClean="0"/>
              <a:t> is available to develop a modulator with the K300 </a:t>
            </a:r>
            <a:r>
              <a:rPr lang="en-GB" dirty="0"/>
              <a:t>model </a:t>
            </a:r>
            <a:r>
              <a:rPr lang="en-GB" dirty="0" smtClean="0"/>
              <a:t>features</a:t>
            </a:r>
          </a:p>
          <a:p>
            <a:pPr algn="just"/>
            <a:r>
              <a:rPr lang="en-GB" dirty="0" smtClean="0"/>
              <a:t>in a module having the same </a:t>
            </a:r>
          </a:p>
          <a:p>
            <a:pPr algn="just"/>
            <a:r>
              <a:rPr lang="en-GB" dirty="0" smtClean="0"/>
              <a:t>footprint as the K200 model.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7040592" y="3452969"/>
            <a:ext cx="4878233" cy="2939266"/>
          </a:xfrm>
          <a:prstGeom prst="rect">
            <a:avLst/>
          </a:prstGeom>
          <a:solidFill>
            <a:srgbClr val="DDDDDD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dirty="0" smtClean="0"/>
              <a:t>However, various points need to be addressed especially in view of &gt; 100 Hz operation:</a:t>
            </a: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K</a:t>
            </a:r>
            <a:r>
              <a:rPr lang="en-GB" dirty="0" smtClean="0"/>
              <a:t>lystron gallery logistics;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Larger power consumption (≈150 kW/station @ 400 Hz, number of stations doubled);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Design of a different working point for high rep. rate (gradient reduced);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Development of an upgraded injector;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Upgrade of the plasma rep. rate;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16" name="Ovale 15"/>
          <p:cNvSpPr/>
          <p:nvPr/>
        </p:nvSpPr>
        <p:spPr>
          <a:xfrm rot="14250385">
            <a:off x="5448584" y="2216241"/>
            <a:ext cx="1558098" cy="644507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ttangolo 16"/>
          <p:cNvSpPr/>
          <p:nvPr/>
        </p:nvSpPr>
        <p:spPr>
          <a:xfrm rot="3321900">
            <a:off x="5558187" y="2100707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≈ 150 </a:t>
            </a:r>
            <a:r>
              <a:rPr lang="en-GB" b="1" dirty="0">
                <a:solidFill>
                  <a:srgbClr val="FF0000"/>
                </a:solidFill>
              </a:rPr>
              <a:t>kW</a:t>
            </a:r>
          </a:p>
        </p:txBody>
      </p:sp>
    </p:spTree>
    <p:extLst>
      <p:ext uri="{BB962C8B-B14F-4D97-AF65-F5344CB8AC3E}">
        <p14:creationId xmlns:p14="http://schemas.microsoft.com/office/powerpoint/2010/main" val="207618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33856" y="440054"/>
            <a:ext cx="8860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2060"/>
                </a:solidFill>
              </a:rPr>
              <a:t>Status of the activity</a:t>
            </a:r>
            <a:endParaRPr lang="en-GB" sz="4800" b="1" dirty="0" smtClean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0374" y="1223481"/>
            <a:ext cx="11331935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The appearance of a second vendor as a possible commercial competitor has been certainly effective, and it has increased the companies “responsivity”</a:t>
            </a:r>
            <a:r>
              <a:rPr lang="en-GB" sz="2000" dirty="0" smtClean="0"/>
              <a:t>;</a:t>
            </a:r>
            <a:endParaRPr lang="en-GB" sz="2000" dirty="0"/>
          </a:p>
          <a:p>
            <a:pPr marL="266700" indent="-2667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The two technical proposals can in principle fit the requirements of the project with some pros (CPI compactness, CANON rep. rate) and cons (CPI cost, CANON power consumption).</a:t>
            </a:r>
          </a:p>
          <a:p>
            <a:pPr marL="266700" indent="-2667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CPI normalized cost (k€/</a:t>
            </a:r>
            <a:r>
              <a:rPr lang="en-GB" sz="2000" dirty="0" err="1" smtClean="0"/>
              <a:t>MW</a:t>
            </a:r>
            <a:r>
              <a:rPr lang="en-GB" sz="2000" baseline="-25000" dirty="0" err="1" smtClean="0"/>
              <a:t>peak</a:t>
            </a:r>
            <a:r>
              <a:rPr lang="en-GB" sz="2000" dirty="0" smtClean="0"/>
              <a:t>) still not completely understood. However, once the normalized costs of the full stations are considered, the two solutions are closely comparable.</a:t>
            </a:r>
          </a:p>
          <a:p>
            <a:pPr marL="266700" indent="-2667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 The 400 Hz provided by CANON is potentially a breakthrough feature. However many new aspects would need to be addressed, namely: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dirty="0" smtClean="0"/>
              <a:t>The definition of a high rep rate (HRR) WP, requiring a reduced gradient in the X-band structures;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dirty="0" smtClean="0"/>
              <a:t>New injector design for HRR operation. Many technical problems need to be solved (HRR Gun, C-band klystrons, …).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dirty="0" smtClean="0"/>
              <a:t>New specifications for the gallery services (AC power, cooling) compatible with the HRR requirements. Cooling should manage much different heat-loads (standard vs. HRR operation). 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dirty="0" smtClean="0"/>
              <a:t>If plasma boost is included, then </a:t>
            </a:r>
            <a:r>
              <a:rPr lang="en-GB" sz="2000" dirty="0"/>
              <a:t>HRR </a:t>
            </a:r>
            <a:r>
              <a:rPr lang="en-GB" sz="2000" dirty="0" smtClean="0"/>
              <a:t>related technical issues of the plasma-cell operation need to be considered.</a:t>
            </a:r>
            <a:endParaRPr lang="en-GB" sz="2000" dirty="0" smtClean="0"/>
          </a:p>
        </p:txBody>
      </p:sp>
      <p:sp>
        <p:nvSpPr>
          <p:cNvPr id="5" name="AutoShape 2" descr="blob:https://web.whatsapp.com/650f7e73-79cf-4b14-8f12-f9cafe6352c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err="1">
                <a:solidFill>
                  <a:srgbClr val="FFFF00"/>
                </a:solidFill>
              </a:rPr>
              <a:t>EuPRAXIA@SPARC_LAB</a:t>
            </a:r>
            <a:r>
              <a:rPr lang="en-US" i="1" dirty="0">
                <a:solidFill>
                  <a:srgbClr val="FFFF00"/>
                </a:solidFill>
              </a:rPr>
              <a:t> TDR Review Committee Meeting, Oct. </a:t>
            </a:r>
            <a:r>
              <a:rPr lang="en-US" i="1" dirty="0" smtClean="0">
                <a:solidFill>
                  <a:srgbClr val="FFFF00"/>
                </a:solidFill>
              </a:rPr>
              <a:t>26-27 </a:t>
            </a:r>
            <a:r>
              <a:rPr lang="en-US" i="1" dirty="0">
                <a:solidFill>
                  <a:srgbClr val="FFFF00"/>
                </a:solidFill>
              </a:rPr>
              <a:t>2021</a:t>
            </a:r>
          </a:p>
        </p:txBody>
      </p:sp>
      <p:sp>
        <p:nvSpPr>
          <p:cNvPr id="10" name="Segnaposto numero diapositiva 4">
            <a:extLst>
              <a:ext uri="{FF2B5EF4-FFF2-40B4-BE49-F238E27FC236}">
                <a16:creationId xmlns="" xmlns:a16="http://schemas.microsoft.com/office/drawing/2014/main" id="{8E41B377-CD2B-4CE8-82D8-6BD17606C43B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D38D78-E7CE-4FC5-9811-B7ED10FBA3DF}" type="slidenum">
              <a:rPr lang="it-IT" smtClean="0">
                <a:solidFill>
                  <a:srgbClr val="FFFF00"/>
                </a:solidFill>
              </a:rPr>
              <a:pPr/>
              <a:t>17</a:t>
            </a:fld>
            <a:endParaRPr lang="it-IT">
              <a:solidFill>
                <a:srgbClr val="FFFF00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90600" algn="l"/>
              </a:tabLst>
            </a:pP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A.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Gallo</a:t>
            </a: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et al. : 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RF power sources for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</a:t>
            </a:r>
            <a:r>
              <a:rPr lang="en-US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EuPRAXIA@SPARC_Lab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365436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56530" y="500436"/>
            <a:ext cx="8860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2060"/>
                </a:solidFill>
              </a:rPr>
              <a:t>Fund request for the R&amp;D phase </a:t>
            </a:r>
            <a:endParaRPr lang="en-GB" sz="4800" b="1" dirty="0" smtClean="0">
              <a:solidFill>
                <a:srgbClr val="002060"/>
              </a:solidFill>
            </a:endParaRPr>
          </a:p>
        </p:txBody>
      </p:sp>
      <p:sp>
        <p:nvSpPr>
          <p:cNvPr id="5" name="AutoShape 2" descr="blob:https://web.whatsapp.com/650f7e73-79cf-4b14-8f12-f9cafe6352c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err="1">
                <a:solidFill>
                  <a:srgbClr val="FFFF00"/>
                </a:solidFill>
              </a:rPr>
              <a:t>EuPRAXIA@SPARC_LAB</a:t>
            </a:r>
            <a:r>
              <a:rPr lang="en-US" i="1" dirty="0">
                <a:solidFill>
                  <a:srgbClr val="FFFF00"/>
                </a:solidFill>
              </a:rPr>
              <a:t> TDR Review Committee Meeting, Oct. </a:t>
            </a:r>
            <a:r>
              <a:rPr lang="en-US" i="1" dirty="0" smtClean="0">
                <a:solidFill>
                  <a:srgbClr val="FFFF00"/>
                </a:solidFill>
              </a:rPr>
              <a:t>26-27 </a:t>
            </a:r>
            <a:r>
              <a:rPr lang="en-US" i="1" dirty="0">
                <a:solidFill>
                  <a:srgbClr val="FFFF00"/>
                </a:solidFill>
              </a:rPr>
              <a:t>2021</a:t>
            </a:r>
          </a:p>
        </p:txBody>
      </p:sp>
      <p:sp>
        <p:nvSpPr>
          <p:cNvPr id="10" name="Segnaposto numero diapositiva 4">
            <a:extLst>
              <a:ext uri="{FF2B5EF4-FFF2-40B4-BE49-F238E27FC236}">
                <a16:creationId xmlns="" xmlns:a16="http://schemas.microsoft.com/office/drawing/2014/main" id="{8E41B377-CD2B-4CE8-82D8-6BD17606C43B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D38D78-E7CE-4FC5-9811-B7ED10FBA3DF}" type="slidenum">
              <a:rPr lang="it-IT" smtClean="0">
                <a:solidFill>
                  <a:srgbClr val="FFFF00"/>
                </a:solidFill>
              </a:rPr>
              <a:pPr/>
              <a:t>18</a:t>
            </a:fld>
            <a:endParaRPr lang="it-IT">
              <a:solidFill>
                <a:srgbClr val="FFFF00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90600" algn="l"/>
              </a:tabLst>
            </a:pP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A.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Gallo</a:t>
            </a: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et al. : 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RF power sources for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</a:t>
            </a:r>
            <a:r>
              <a:rPr lang="en-US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EuPRAXIA@SPARC_Lab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project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31216"/>
              </p:ext>
            </p:extLst>
          </p:nvPr>
        </p:nvGraphicFramePr>
        <p:xfrm>
          <a:off x="1046671" y="1850596"/>
          <a:ext cx="10264844" cy="361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212"/>
                <a:gridCol w="2493034"/>
                <a:gridCol w="2544792"/>
                <a:gridCol w="3176806"/>
              </a:tblGrid>
              <a:tr h="461918"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Working</a:t>
                      </a:r>
                      <a:r>
                        <a:rPr lang="it-IT" sz="2400" dirty="0" smtClean="0"/>
                        <a:t> Area</a:t>
                      </a:r>
                      <a:endParaRPr lang="en-GB" sz="2300" dirty="0"/>
                    </a:p>
                  </a:txBody>
                  <a:tcPr marL="115479" marR="115479" marT="57740" marB="57740"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Item</a:t>
                      </a:r>
                      <a:endParaRPr lang="en-GB" sz="2300" dirty="0"/>
                    </a:p>
                  </a:txBody>
                  <a:tcPr marL="115479" marR="115479" marT="57740" marB="57740"/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Expected</a:t>
                      </a:r>
                      <a:r>
                        <a:rPr lang="it-IT" sz="2400" dirty="0" smtClean="0"/>
                        <a:t> </a:t>
                      </a:r>
                      <a:r>
                        <a:rPr lang="it-IT" sz="2400" dirty="0" err="1" smtClean="0"/>
                        <a:t>cost</a:t>
                      </a:r>
                      <a:r>
                        <a:rPr lang="it-IT" sz="2400" dirty="0" smtClean="0"/>
                        <a:t> (k€)</a:t>
                      </a:r>
                      <a:endParaRPr lang="en-GB" sz="2300" dirty="0"/>
                    </a:p>
                  </a:txBody>
                  <a:tcPr marL="115479" marR="115479" marT="57740" marB="57740"/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Comment</a:t>
                      </a:r>
                      <a:endParaRPr lang="en-GB" sz="2300" dirty="0"/>
                    </a:p>
                  </a:txBody>
                  <a:tcPr marL="115479" marR="115479" marT="57740" marB="57740"/>
                </a:tc>
              </a:tr>
              <a:tr h="468333">
                <a:tc rowSpan="5">
                  <a:txBody>
                    <a:bodyPr/>
                    <a:lstStyle/>
                    <a:p>
                      <a:r>
                        <a:rPr lang="it-IT" sz="2400" dirty="0" smtClean="0"/>
                        <a:t>WA.4  Integration </a:t>
                      </a:r>
                      <a:endParaRPr lang="en-GB" sz="2300" dirty="0"/>
                    </a:p>
                  </a:txBody>
                  <a:tcPr marL="115479" marR="115479" marT="57740" marB="57740" anchor="ctr"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Klystron </a:t>
                      </a:r>
                      <a:r>
                        <a:rPr lang="it-IT" sz="2000" dirty="0" err="1" smtClean="0"/>
                        <a:t>spare</a:t>
                      </a:r>
                      <a:r>
                        <a:rPr lang="it-IT" sz="2000" dirty="0" smtClean="0"/>
                        <a:t> for TEX (CPI-HE)</a:t>
                      </a:r>
                      <a:endParaRPr lang="en-GB" sz="2000" dirty="0"/>
                    </a:p>
                  </a:txBody>
                  <a:tcPr marL="115479" marR="115479" marT="57740" marB="57740"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1300</a:t>
                      </a:r>
                      <a:endParaRPr lang="en-GB" sz="2300" dirty="0"/>
                    </a:p>
                  </a:txBody>
                  <a:tcPr marL="115479" marR="115479" marT="57740" marB="57740" anchor="ctr"/>
                </a:tc>
                <a:tc>
                  <a:txBody>
                    <a:bodyPr/>
                    <a:lstStyle/>
                    <a:p>
                      <a:r>
                        <a:rPr lang="it-IT" sz="2000" dirty="0" err="1" smtClean="0"/>
                        <a:t>Includes</a:t>
                      </a:r>
                      <a:r>
                        <a:rPr lang="it-IT" sz="2000" dirty="0" smtClean="0"/>
                        <a:t> NRE for HE </a:t>
                      </a:r>
                      <a:r>
                        <a:rPr lang="it-IT" sz="2000" dirty="0" err="1" smtClean="0"/>
                        <a:t>development</a:t>
                      </a:r>
                      <a:endParaRPr lang="en-GB" sz="2000" dirty="0"/>
                    </a:p>
                  </a:txBody>
                  <a:tcPr marL="115479" marR="115479" marT="57740" marB="57740"/>
                </a:tc>
              </a:tr>
              <a:tr h="468333">
                <a:tc vMerge="1"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5479" marR="115479" marT="57740" marB="57740"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X-Band Solid state </a:t>
                      </a:r>
                      <a:r>
                        <a:rPr lang="it-IT" sz="2000" dirty="0" err="1" smtClean="0"/>
                        <a:t>amplifier</a:t>
                      </a:r>
                      <a:endParaRPr lang="en-GB" sz="2000" dirty="0"/>
                    </a:p>
                  </a:txBody>
                  <a:tcPr marL="115479" marR="115479" marT="57740" marB="57740"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100</a:t>
                      </a:r>
                      <a:endParaRPr lang="en-GB" sz="2300" dirty="0"/>
                    </a:p>
                  </a:txBody>
                  <a:tcPr marL="115479" marR="115479" marT="57740" marB="57740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Critical,</a:t>
                      </a:r>
                      <a:r>
                        <a:rPr lang="en-GB" sz="2000" baseline="0" dirty="0" smtClean="0"/>
                        <a:t> c</a:t>
                      </a:r>
                      <a:r>
                        <a:rPr lang="en-GB" sz="2000" dirty="0" smtClean="0"/>
                        <a:t>an stop the TEX operation</a:t>
                      </a:r>
                      <a:endParaRPr lang="en-GB" sz="2000" dirty="0"/>
                    </a:p>
                  </a:txBody>
                  <a:tcPr marL="115479" marR="115479" marT="57740" marB="57740"/>
                </a:tc>
              </a:tr>
              <a:tr h="468333">
                <a:tc vMerge="1"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5479" marR="115479" marT="57740" marB="57740"/>
                </a:tc>
                <a:tc>
                  <a:txBody>
                    <a:bodyPr/>
                    <a:lstStyle/>
                    <a:p>
                      <a:r>
                        <a:rPr lang="it-IT" sz="2000" dirty="0" err="1" smtClean="0"/>
                        <a:t>Warranty</a:t>
                      </a:r>
                      <a:r>
                        <a:rPr lang="it-IT" sz="2000" dirty="0" smtClean="0"/>
                        <a:t> </a:t>
                      </a:r>
                      <a:r>
                        <a:rPr lang="it-IT" sz="2000" dirty="0" err="1" smtClean="0"/>
                        <a:t>extension</a:t>
                      </a:r>
                      <a:endParaRPr lang="en-GB" sz="2000" dirty="0"/>
                    </a:p>
                  </a:txBody>
                  <a:tcPr marL="115479" marR="115479" marT="57740" marB="57740"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35</a:t>
                      </a:r>
                      <a:endParaRPr lang="en-GB" sz="2300" dirty="0"/>
                    </a:p>
                  </a:txBody>
                  <a:tcPr marL="115479" marR="115479" marT="57740" marB="57740" anchor="ctr"/>
                </a:tc>
                <a:tc>
                  <a:txBody>
                    <a:bodyPr/>
                    <a:lstStyle/>
                    <a:p>
                      <a:r>
                        <a:rPr lang="it-IT" sz="2000" dirty="0" err="1" smtClean="0"/>
                        <a:t>Already</a:t>
                      </a:r>
                      <a:r>
                        <a:rPr lang="it-IT" sz="2000" dirty="0" smtClean="0"/>
                        <a:t> </a:t>
                      </a:r>
                      <a:r>
                        <a:rPr lang="it-IT" sz="2000" dirty="0" err="1" smtClean="0"/>
                        <a:t>procured</a:t>
                      </a:r>
                      <a:r>
                        <a:rPr lang="it-IT" sz="2000" dirty="0" smtClean="0"/>
                        <a:t> </a:t>
                      </a:r>
                      <a:endParaRPr lang="en-GB" sz="2000" dirty="0"/>
                    </a:p>
                  </a:txBody>
                  <a:tcPr marL="115479" marR="115479" marT="57740" marB="57740"/>
                </a:tc>
              </a:tr>
              <a:tr h="468333">
                <a:tc vMerge="1"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5479" marR="115479" marT="57740" marB="57740"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TEX Setup </a:t>
                      </a:r>
                      <a:endParaRPr lang="en-GB" sz="2000" dirty="0"/>
                    </a:p>
                  </a:txBody>
                  <a:tcPr marL="115479" marR="115479" marT="57740" marB="57740"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195</a:t>
                      </a:r>
                      <a:endParaRPr lang="en-GB" sz="2300" dirty="0"/>
                    </a:p>
                  </a:txBody>
                  <a:tcPr marL="115479" marR="115479" marT="57740" marB="57740" anchor="ctr"/>
                </a:tc>
                <a:tc>
                  <a:txBody>
                    <a:bodyPr/>
                    <a:lstStyle/>
                    <a:p>
                      <a:r>
                        <a:rPr lang="it-IT" sz="2000" dirty="0" err="1" smtClean="0"/>
                        <a:t>Already</a:t>
                      </a:r>
                      <a:r>
                        <a:rPr lang="it-IT" sz="2000" dirty="0" smtClean="0"/>
                        <a:t> </a:t>
                      </a:r>
                      <a:r>
                        <a:rPr lang="it-IT" sz="2000" dirty="0" err="1" smtClean="0"/>
                        <a:t>procured</a:t>
                      </a:r>
                      <a:r>
                        <a:rPr lang="it-IT" sz="2000" dirty="0" smtClean="0"/>
                        <a:t> </a:t>
                      </a:r>
                      <a:endParaRPr lang="en-GB" sz="2000" dirty="0"/>
                    </a:p>
                  </a:txBody>
                  <a:tcPr marL="115479" marR="115479" marT="57740" marB="57740"/>
                </a:tc>
              </a:tr>
              <a:tr h="468333">
                <a:tc vMerge="1"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5479" marR="115479" marT="57740" marB="57740"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Klystron CANON E37119 + modulator</a:t>
                      </a:r>
                      <a:endParaRPr lang="en-GB" sz="2000" dirty="0"/>
                    </a:p>
                  </a:txBody>
                  <a:tcPr marL="115479" marR="115479" marT="57740" marB="577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/>
                        <a:t>750</a:t>
                      </a:r>
                      <a:endParaRPr lang="en-GB" sz="2400" dirty="0" smtClean="0"/>
                    </a:p>
                  </a:txBody>
                  <a:tcPr marL="115479" marR="115479" marT="57740" marB="57740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Strategic, to keep alive the CANON option</a:t>
                      </a:r>
                      <a:r>
                        <a:rPr lang="en-GB" sz="2000" baseline="0" dirty="0" smtClean="0"/>
                        <a:t> and test HRR</a:t>
                      </a:r>
                      <a:endParaRPr lang="en-GB" sz="2000" dirty="0"/>
                    </a:p>
                  </a:txBody>
                  <a:tcPr marL="115479" marR="115479" marT="57740" marB="57740"/>
                </a:tc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4419081" y="5530338"/>
            <a:ext cx="1997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i="1" dirty="0" smtClean="0">
                <a:solidFill>
                  <a:srgbClr val="FF0000"/>
                </a:solidFill>
              </a:rPr>
              <a:t>Total = 2380</a:t>
            </a:r>
            <a:endParaRPr lang="en-GB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9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18860" y="491810"/>
            <a:ext cx="8860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2060"/>
                </a:solidFill>
              </a:rPr>
              <a:t>Perspectives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948429" y="1596006"/>
            <a:ext cx="105821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Continuing discussion with </a:t>
            </a:r>
            <a:r>
              <a:rPr lang="en-GB" sz="2400" u="sng" dirty="0" smtClean="0"/>
              <a:t>both producers</a:t>
            </a:r>
            <a:r>
              <a:rPr lang="en-GB" sz="2400" dirty="0" smtClean="0"/>
              <a:t> for technical and commercial aspects;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Define (soon) a </a:t>
            </a:r>
            <a:r>
              <a:rPr lang="en-GB" sz="2400" u="sng" dirty="0" smtClean="0"/>
              <a:t>procurement strategy</a:t>
            </a:r>
            <a:r>
              <a:rPr lang="en-GB" sz="2400" dirty="0" smtClean="0"/>
              <a:t> for the </a:t>
            </a:r>
            <a:r>
              <a:rPr lang="en-GB" sz="2400" u="sng" dirty="0" smtClean="0"/>
              <a:t>evaluation </a:t>
            </a:r>
            <a:r>
              <a:rPr lang="en-GB" sz="2400" u="sng" dirty="0" smtClean="0"/>
              <a:t>phase</a:t>
            </a:r>
            <a:r>
              <a:rPr lang="en-GB" sz="2400" dirty="0" smtClean="0"/>
              <a:t>. At the moment we believe we have to continue stimulating both vendors by placing orders for the 2 most interesting models: CPI VKX 8311HE and CANON E73119 provided with a dedicated modulator. Development times are similar, both in the 2 years range. 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Define a roadmap for the project baseline </a:t>
            </a:r>
            <a:r>
              <a:rPr lang="en-GB" sz="2400" dirty="0" smtClean="0"/>
              <a:t>choice. This point </a:t>
            </a:r>
            <a:r>
              <a:rPr lang="en-GB" sz="2400" dirty="0" smtClean="0"/>
              <a:t>remain crucial. It is clear from the presentation that probably </a:t>
            </a:r>
            <a:r>
              <a:rPr lang="en-GB" sz="2400" b="1" dirty="0" smtClean="0"/>
              <a:t>the </a:t>
            </a:r>
            <a:r>
              <a:rPr lang="en-GB" sz="2400" b="1" dirty="0"/>
              <a:t>X-band </a:t>
            </a:r>
            <a:r>
              <a:rPr lang="en-GB" sz="2400" b="1" dirty="0" smtClean="0"/>
              <a:t>klystron</a:t>
            </a:r>
            <a:r>
              <a:rPr lang="en-GB" sz="2400" dirty="0" smtClean="0"/>
              <a:t>, i.e. the core of the </a:t>
            </a:r>
            <a:r>
              <a:rPr lang="en-GB" sz="2400" dirty="0" err="1" smtClean="0"/>
              <a:t>EuPRAXIA@SPARC_Lab</a:t>
            </a:r>
            <a:r>
              <a:rPr lang="en-GB" sz="2400" dirty="0" smtClean="0"/>
              <a:t> </a:t>
            </a:r>
            <a:r>
              <a:rPr lang="en-GB" sz="2400" dirty="0" err="1" smtClean="0"/>
              <a:t>linac</a:t>
            </a:r>
            <a:r>
              <a:rPr lang="en-GB" sz="2400" dirty="0" smtClean="0"/>
              <a:t> RF system, </a:t>
            </a:r>
            <a:r>
              <a:rPr lang="en-GB" sz="2400" b="1" dirty="0" smtClean="0"/>
              <a:t>does not exist yet</a:t>
            </a:r>
            <a:r>
              <a:rPr lang="en-GB" sz="2400" dirty="0" smtClean="0"/>
              <a:t>.</a:t>
            </a:r>
            <a:endParaRPr lang="en-GB" sz="2400" dirty="0" smtClean="0"/>
          </a:p>
        </p:txBody>
      </p:sp>
      <p:sp>
        <p:nvSpPr>
          <p:cNvPr id="5" name="AutoShape 2" descr="blob:https://web.whatsapp.com/650f7e73-79cf-4b14-8f12-f9cafe6352c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err="1">
                <a:solidFill>
                  <a:srgbClr val="FFFF00"/>
                </a:solidFill>
              </a:rPr>
              <a:t>EuPRAXIA@SPARC_LAB</a:t>
            </a:r>
            <a:r>
              <a:rPr lang="en-US" i="1" dirty="0">
                <a:solidFill>
                  <a:srgbClr val="FFFF00"/>
                </a:solidFill>
              </a:rPr>
              <a:t> TDR Review Committee Meeting, Oct. </a:t>
            </a:r>
            <a:r>
              <a:rPr lang="en-US" i="1" dirty="0" smtClean="0">
                <a:solidFill>
                  <a:srgbClr val="FFFF00"/>
                </a:solidFill>
              </a:rPr>
              <a:t>26-27 </a:t>
            </a:r>
            <a:r>
              <a:rPr lang="en-US" i="1" dirty="0">
                <a:solidFill>
                  <a:srgbClr val="FFFF00"/>
                </a:solidFill>
              </a:rPr>
              <a:t>2021</a:t>
            </a:r>
          </a:p>
        </p:txBody>
      </p:sp>
      <p:sp>
        <p:nvSpPr>
          <p:cNvPr id="10" name="Segnaposto numero diapositiva 4">
            <a:extLst>
              <a:ext uri="{FF2B5EF4-FFF2-40B4-BE49-F238E27FC236}">
                <a16:creationId xmlns="" xmlns:a16="http://schemas.microsoft.com/office/drawing/2014/main" id="{8E41B377-CD2B-4CE8-82D8-6BD17606C43B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D38D78-E7CE-4FC5-9811-B7ED10FBA3DF}" type="slidenum">
              <a:rPr lang="it-IT" smtClean="0">
                <a:solidFill>
                  <a:srgbClr val="FFFF00"/>
                </a:solidFill>
              </a:rPr>
              <a:pPr/>
              <a:t>19</a:t>
            </a:fld>
            <a:endParaRPr lang="it-IT">
              <a:solidFill>
                <a:srgbClr val="FFFF00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90600" algn="l"/>
              </a:tabLst>
            </a:pP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A.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Gallo</a:t>
            </a: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et al. : 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RF power sources for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</a:t>
            </a:r>
            <a:r>
              <a:rPr lang="en-US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EuPRAXIA@SPARC_Lab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162303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30725" y="430967"/>
            <a:ext cx="10023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2060"/>
                </a:solidFill>
              </a:rPr>
              <a:t>X-band klystron selection: a hot topic</a:t>
            </a:r>
            <a:endParaRPr lang="en-GB" sz="4800" b="1" dirty="0" smtClean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0250" y="1310629"/>
            <a:ext cx="115431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As reported in the project CDR, X band has been adopted as the technology </a:t>
            </a:r>
            <a:r>
              <a:rPr lang="en-GB" sz="2000" dirty="0" smtClean="0"/>
              <a:t>of the </a:t>
            </a:r>
            <a:r>
              <a:rPr lang="en-GB" sz="2000" dirty="0" err="1" smtClean="0"/>
              <a:t>EuPRAXIA@SPARC_Lab</a:t>
            </a:r>
            <a:r>
              <a:rPr lang="en-GB" sz="2000" dirty="0" smtClean="0"/>
              <a:t> main </a:t>
            </a:r>
            <a:r>
              <a:rPr lang="en-GB" sz="2000" dirty="0" err="1" smtClean="0"/>
              <a:t>linac</a:t>
            </a:r>
            <a:r>
              <a:rPr lang="en-GB" sz="2000" dirty="0" smtClean="0"/>
              <a:t> to provide operational accelerating gradients in the ≥ 60 MV/m range;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At the CDR time, according to a survey on the existing test facilities, it seemed like the only existing option for the X-band power source was the </a:t>
            </a:r>
            <a:r>
              <a:rPr lang="en-GB" sz="2000" dirty="0" smtClean="0"/>
              <a:t>CPI VKX-8311A </a:t>
            </a:r>
            <a:r>
              <a:rPr lang="en-GB" sz="2000" dirty="0"/>
              <a:t>tube (50 MW, </a:t>
            </a:r>
            <a:r>
              <a:rPr lang="en-GB" sz="2000" dirty="0" smtClean="0"/>
              <a:t>EU-12 GHz, </a:t>
            </a:r>
            <a:r>
              <a:rPr lang="en-GB" sz="2000" dirty="0"/>
              <a:t>100 </a:t>
            </a:r>
            <a:r>
              <a:rPr lang="en-GB" sz="2000" dirty="0" smtClean="0"/>
              <a:t>Hz rep. rate);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This component immediately appeared as a critical one, for various reasons: cost (expected higher </a:t>
            </a:r>
            <a:r>
              <a:rPr lang="en-GB" sz="2000" dirty="0" err="1" smtClean="0"/>
              <a:t>wrt</a:t>
            </a:r>
            <a:r>
              <a:rPr lang="en-GB" sz="2000" dirty="0" smtClean="0"/>
              <a:t> to lower freq. tubes), reliability (few units produced and delivered), delivery times. On top of that, a strategy based on a unique supplier for a critical component is always a weakness point in a project.</a:t>
            </a:r>
          </a:p>
          <a:p>
            <a:endParaRPr lang="en-GB" sz="2000" dirty="0"/>
          </a:p>
          <a:p>
            <a:r>
              <a:rPr lang="en-GB" sz="2000" dirty="0" smtClean="0"/>
              <a:t>CERN strongly suggested (and supported) us to promote the development of a high-efficiency version of </a:t>
            </a:r>
            <a:r>
              <a:rPr lang="en-GB" sz="2000" dirty="0"/>
              <a:t>the VKX-8311A </a:t>
            </a:r>
            <a:r>
              <a:rPr lang="en-GB" sz="2000" dirty="0" smtClean="0"/>
              <a:t>tube. This would result in energy saving, smaller modulators (</a:t>
            </a:r>
            <a:r>
              <a:rPr lang="en-GB" sz="2000" dirty="0" err="1" smtClean="0"/>
              <a:t>Scandinova</a:t>
            </a:r>
            <a:r>
              <a:rPr lang="en-GB" sz="2000" dirty="0" smtClean="0"/>
              <a:t> K300 instead of K400), longer tube lifetime, (a bit) larger RF power headroom.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Accordingly, in spring 2021 we asked CPI budgetary quotations for both standard and upgraded (HE) tubes, as a replacement of the one we have on loan from CERN for our TEX test facility </a:t>
            </a:r>
            <a:r>
              <a:rPr lang="en-GB" sz="2000" dirty="0" smtClean="0"/>
              <a:t>presently under commissioning.</a:t>
            </a:r>
            <a:endParaRPr lang="en-GB" sz="2000" dirty="0"/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err="1">
                <a:solidFill>
                  <a:srgbClr val="FFFF00"/>
                </a:solidFill>
              </a:rPr>
              <a:t>EuPRAXIA@SPARC_LAB</a:t>
            </a:r>
            <a:r>
              <a:rPr lang="en-US" i="1" dirty="0">
                <a:solidFill>
                  <a:srgbClr val="FFFF00"/>
                </a:solidFill>
              </a:rPr>
              <a:t> TDR Review Committee Meeting, Oct. </a:t>
            </a:r>
            <a:r>
              <a:rPr lang="en-US" i="1" dirty="0" smtClean="0">
                <a:solidFill>
                  <a:srgbClr val="FFFF00"/>
                </a:solidFill>
              </a:rPr>
              <a:t>26-27 </a:t>
            </a:r>
            <a:r>
              <a:rPr lang="en-US" i="1" dirty="0">
                <a:solidFill>
                  <a:srgbClr val="FFFF00"/>
                </a:solidFill>
              </a:rPr>
              <a:t>2021</a:t>
            </a:r>
          </a:p>
        </p:txBody>
      </p:sp>
      <p:sp>
        <p:nvSpPr>
          <p:cNvPr id="6" name="Segnaposto numero diapositiva 4">
            <a:extLst>
              <a:ext uri="{FF2B5EF4-FFF2-40B4-BE49-F238E27FC236}">
                <a16:creationId xmlns="" xmlns:a16="http://schemas.microsoft.com/office/drawing/2014/main" id="{8E41B377-CD2B-4CE8-82D8-6BD17606C43B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D38D78-E7CE-4FC5-9811-B7ED10FBA3DF}" type="slidenum">
              <a:rPr lang="it-IT" smtClean="0">
                <a:solidFill>
                  <a:srgbClr val="FFFF00"/>
                </a:solidFill>
              </a:rPr>
              <a:pPr/>
              <a:t>2</a:t>
            </a:fld>
            <a:endParaRPr lang="it-IT">
              <a:solidFill>
                <a:srgbClr val="FFFF00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90600" algn="l"/>
              </a:tabLst>
            </a:pP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A.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Gallo</a:t>
            </a: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et al. : 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RF power sources for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</a:t>
            </a:r>
            <a:r>
              <a:rPr lang="en-US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EuPRAXIA@SPARC_Lab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257497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46" y="1334898"/>
            <a:ext cx="7901153" cy="526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Connettore 2 35">
            <a:extLst>
              <a:ext uri="{FF2B5EF4-FFF2-40B4-BE49-F238E27FC236}">
                <a16:creationId xmlns="" xmlns:a16="http://schemas.microsoft.com/office/drawing/2014/main" id="{D53F2D97-BD80-459A-8887-8EF139594C02}"/>
              </a:ext>
            </a:extLst>
          </p:cNvPr>
          <p:cNvCxnSpPr/>
          <p:nvPr/>
        </p:nvCxnSpPr>
        <p:spPr>
          <a:xfrm flipV="1">
            <a:off x="3954491" y="2627424"/>
            <a:ext cx="1427134" cy="4735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tangolo 36">
            <a:extLst>
              <a:ext uri="{FF2B5EF4-FFF2-40B4-BE49-F238E27FC236}">
                <a16:creationId xmlns="" xmlns:a16="http://schemas.microsoft.com/office/drawing/2014/main" id="{0EE95C88-6AC2-445D-8C28-4CFCF4932EC6}"/>
              </a:ext>
            </a:extLst>
          </p:cNvPr>
          <p:cNvSpPr/>
          <p:nvPr/>
        </p:nvSpPr>
        <p:spPr>
          <a:xfrm>
            <a:off x="2772848" y="2204342"/>
            <a:ext cx="2287090" cy="9085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X band power stations</a:t>
            </a:r>
            <a:endParaRPr lang="en-GB" dirty="0"/>
          </a:p>
        </p:txBody>
      </p:sp>
      <p:cxnSp>
        <p:nvCxnSpPr>
          <p:cNvPr id="38" name="Connettore 2 37">
            <a:extLst>
              <a:ext uri="{FF2B5EF4-FFF2-40B4-BE49-F238E27FC236}">
                <a16:creationId xmlns="" xmlns:a16="http://schemas.microsoft.com/office/drawing/2014/main" id="{F55A8C44-B3AB-44BE-B6CC-4BF5E3BE4A20}"/>
              </a:ext>
            </a:extLst>
          </p:cNvPr>
          <p:cNvCxnSpPr/>
          <p:nvPr/>
        </p:nvCxnSpPr>
        <p:spPr>
          <a:xfrm>
            <a:off x="3927143" y="2684320"/>
            <a:ext cx="949657" cy="29720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="" xmlns:a16="http://schemas.microsoft.com/office/drawing/2014/main" id="{81BE1054-D44C-4071-801A-E9C693475EC1}"/>
              </a:ext>
            </a:extLst>
          </p:cNvPr>
          <p:cNvCxnSpPr/>
          <p:nvPr/>
        </p:nvCxnSpPr>
        <p:spPr>
          <a:xfrm flipH="1">
            <a:off x="3838575" y="2684320"/>
            <a:ext cx="76695" cy="84945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="" xmlns:a16="http://schemas.microsoft.com/office/drawing/2014/main" id="{281A87C9-8207-4AC4-BA3F-B7CF302B5290}"/>
              </a:ext>
            </a:extLst>
          </p:cNvPr>
          <p:cNvCxnSpPr/>
          <p:nvPr/>
        </p:nvCxnSpPr>
        <p:spPr>
          <a:xfrm flipH="1">
            <a:off x="3400425" y="2684320"/>
            <a:ext cx="476497" cy="112820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tangolo 40">
            <a:extLst>
              <a:ext uri="{FF2B5EF4-FFF2-40B4-BE49-F238E27FC236}">
                <a16:creationId xmlns="" xmlns:a16="http://schemas.microsoft.com/office/drawing/2014/main" id="{B4C50163-A27C-4734-998A-AF1B7928FBFD}"/>
              </a:ext>
            </a:extLst>
          </p:cNvPr>
          <p:cNvSpPr/>
          <p:nvPr/>
        </p:nvSpPr>
        <p:spPr>
          <a:xfrm>
            <a:off x="5769735" y="5207868"/>
            <a:ext cx="2287090" cy="9085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X band modules</a:t>
            </a:r>
            <a:endParaRPr lang="en-GB" dirty="0"/>
          </a:p>
        </p:txBody>
      </p:sp>
      <p:cxnSp>
        <p:nvCxnSpPr>
          <p:cNvPr id="42" name="Connettore 2 41">
            <a:extLst>
              <a:ext uri="{FF2B5EF4-FFF2-40B4-BE49-F238E27FC236}">
                <a16:creationId xmlns="" xmlns:a16="http://schemas.microsoft.com/office/drawing/2014/main" id="{515271C6-54F5-43AD-9020-A08569F44D2F}"/>
              </a:ext>
            </a:extLst>
          </p:cNvPr>
          <p:cNvCxnSpPr/>
          <p:nvPr/>
        </p:nvCxnSpPr>
        <p:spPr>
          <a:xfrm flipH="1" flipV="1">
            <a:off x="4200525" y="4667250"/>
            <a:ext cx="1569211" cy="66118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>
            <a:extLst>
              <a:ext uri="{FF2B5EF4-FFF2-40B4-BE49-F238E27FC236}">
                <a16:creationId xmlns="" xmlns:a16="http://schemas.microsoft.com/office/drawing/2014/main" id="{810991EA-CE69-4A82-8661-E1D89DD5E936}"/>
              </a:ext>
            </a:extLst>
          </p:cNvPr>
          <p:cNvCxnSpPr/>
          <p:nvPr/>
        </p:nvCxnSpPr>
        <p:spPr>
          <a:xfrm flipH="1" flipV="1">
            <a:off x="4794570" y="4304259"/>
            <a:ext cx="975168" cy="105481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="" xmlns:a16="http://schemas.microsoft.com/office/drawing/2014/main" id="{5F3E5F54-03BE-4EBC-9C30-4CB91DD93D8E}"/>
              </a:ext>
            </a:extLst>
          </p:cNvPr>
          <p:cNvCxnSpPr/>
          <p:nvPr/>
        </p:nvCxnSpPr>
        <p:spPr>
          <a:xfrm flipV="1">
            <a:off x="5769735" y="3362325"/>
            <a:ext cx="571772" cy="200688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>
            <a:extLst>
              <a:ext uri="{FF2B5EF4-FFF2-40B4-BE49-F238E27FC236}">
                <a16:creationId xmlns="" xmlns:a16="http://schemas.microsoft.com/office/drawing/2014/main" id="{384E7DF0-1CD8-4D06-8AA4-CDFF07602B27}"/>
              </a:ext>
            </a:extLst>
          </p:cNvPr>
          <p:cNvCxnSpPr/>
          <p:nvPr/>
        </p:nvCxnSpPr>
        <p:spPr>
          <a:xfrm flipV="1">
            <a:off x="5769735" y="3024535"/>
            <a:ext cx="1143545" cy="234467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tangolo 45">
            <a:extLst>
              <a:ext uri="{FF2B5EF4-FFF2-40B4-BE49-F238E27FC236}">
                <a16:creationId xmlns="" xmlns:a16="http://schemas.microsoft.com/office/drawing/2014/main" id="{F093ADC7-DC19-41D6-B6FA-8A04D162B754}"/>
              </a:ext>
            </a:extLst>
          </p:cNvPr>
          <p:cNvSpPr/>
          <p:nvPr/>
        </p:nvSpPr>
        <p:spPr>
          <a:xfrm>
            <a:off x="5078122" y="4304259"/>
            <a:ext cx="1393381" cy="51918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chicane</a:t>
            </a:r>
            <a:endParaRPr lang="en-GB" dirty="0"/>
          </a:p>
        </p:txBody>
      </p:sp>
      <p:cxnSp>
        <p:nvCxnSpPr>
          <p:cNvPr id="47" name="Connettore 2 46">
            <a:extLst>
              <a:ext uri="{FF2B5EF4-FFF2-40B4-BE49-F238E27FC236}">
                <a16:creationId xmlns="" xmlns:a16="http://schemas.microsoft.com/office/drawing/2014/main" id="{00AA7114-1B90-4EF4-B7C6-720853484961}"/>
              </a:ext>
            </a:extLst>
          </p:cNvPr>
          <p:cNvCxnSpPr/>
          <p:nvPr/>
        </p:nvCxnSpPr>
        <p:spPr>
          <a:xfrm flipV="1">
            <a:off x="5548112" y="3873081"/>
            <a:ext cx="40723" cy="4855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tangolo 47">
            <a:extLst>
              <a:ext uri="{FF2B5EF4-FFF2-40B4-BE49-F238E27FC236}">
                <a16:creationId xmlns="" xmlns:a16="http://schemas.microsoft.com/office/drawing/2014/main" id="{7F425CDD-5B63-4409-B095-CF46004AC435}"/>
              </a:ext>
            </a:extLst>
          </p:cNvPr>
          <p:cNvSpPr/>
          <p:nvPr/>
        </p:nvSpPr>
        <p:spPr>
          <a:xfrm>
            <a:off x="7265563" y="2981527"/>
            <a:ext cx="155458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TL to plasma, beam dumps and </a:t>
            </a:r>
            <a:r>
              <a:rPr lang="en-US" sz="1600" b="1" dirty="0" err="1" smtClean="0"/>
              <a:t>undulators</a:t>
            </a:r>
            <a:endParaRPr lang="en-GB" sz="1600" dirty="0"/>
          </a:p>
        </p:txBody>
      </p:sp>
      <p:cxnSp>
        <p:nvCxnSpPr>
          <p:cNvPr id="49" name="Connettore 2 48">
            <a:extLst>
              <a:ext uri="{FF2B5EF4-FFF2-40B4-BE49-F238E27FC236}">
                <a16:creationId xmlns="" xmlns:a16="http://schemas.microsoft.com/office/drawing/2014/main" id="{EA945DA7-38F7-40AA-8A86-EE72286298BF}"/>
              </a:ext>
            </a:extLst>
          </p:cNvPr>
          <p:cNvCxnSpPr/>
          <p:nvPr/>
        </p:nvCxnSpPr>
        <p:spPr>
          <a:xfrm flipH="1" flipV="1">
            <a:off x="7467698" y="2684320"/>
            <a:ext cx="377211" cy="34021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>
            <a:extLst>
              <a:ext uri="{FF2B5EF4-FFF2-40B4-BE49-F238E27FC236}">
                <a16:creationId xmlns="" xmlns:a16="http://schemas.microsoft.com/office/drawing/2014/main" id="{F55A8C44-B3AB-44BE-B6CC-4BF5E3BE4A20}"/>
              </a:ext>
            </a:extLst>
          </p:cNvPr>
          <p:cNvCxnSpPr/>
          <p:nvPr/>
        </p:nvCxnSpPr>
        <p:spPr>
          <a:xfrm>
            <a:off x="3954491" y="2697765"/>
            <a:ext cx="447480" cy="55411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>
            <a:extLst>
              <a:ext uri="{FF2B5EF4-FFF2-40B4-BE49-F238E27FC236}">
                <a16:creationId xmlns:a16="http://schemas.microsoft.com/office/drawing/2014/main" xmlns="" id="{8F974550-F420-4F9F-8E35-806A4F50C895}"/>
              </a:ext>
            </a:extLst>
          </p:cNvPr>
          <p:cNvSpPr txBox="1"/>
          <p:nvPr/>
        </p:nvSpPr>
        <p:spPr>
          <a:xfrm>
            <a:off x="3400425" y="469271"/>
            <a:ext cx="5676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/>
              <a:t>EuPRAXIA@SPARC_Lab</a:t>
            </a:r>
            <a:r>
              <a:rPr lang="en-GB" sz="3200" b="1" dirty="0"/>
              <a:t> </a:t>
            </a:r>
            <a:r>
              <a:rPr lang="en-GB" sz="3200" b="1" dirty="0" smtClean="0"/>
              <a:t>project</a:t>
            </a:r>
            <a:endParaRPr lang="en-GB" sz="32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972549" y="967733"/>
            <a:ext cx="3095625" cy="537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FEL user facility based on HG RF + plasma acceleration;</a:t>
            </a:r>
          </a:p>
          <a:p>
            <a:pPr marL="180975" indent="-180975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/>
              <a:t>N</a:t>
            </a:r>
            <a:r>
              <a:rPr lang="en-GB" dirty="0" smtClean="0"/>
              <a:t>ational project </a:t>
            </a:r>
            <a:r>
              <a:rPr lang="en-GB" dirty="0"/>
              <a:t>funded </a:t>
            </a:r>
            <a:r>
              <a:rPr lang="en-GB" dirty="0" smtClean="0"/>
              <a:t>by Italian government (108 M€);</a:t>
            </a:r>
          </a:p>
          <a:p>
            <a:pPr marL="180975" indent="-180975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One of the two pillars of the </a:t>
            </a:r>
            <a:r>
              <a:rPr lang="en-GB" dirty="0"/>
              <a:t>E</a:t>
            </a:r>
            <a:r>
              <a:rPr lang="en-GB" dirty="0" smtClean="0"/>
              <a:t>uropean project </a:t>
            </a:r>
            <a:r>
              <a:rPr lang="en-GB" dirty="0" err="1" smtClean="0"/>
              <a:t>EuPRAXIA</a:t>
            </a:r>
            <a:r>
              <a:rPr lang="en-GB" dirty="0" smtClean="0"/>
              <a:t>, recently inserted in the ESFRI roadmap;</a:t>
            </a:r>
          </a:p>
          <a:p>
            <a:pPr marL="180975" indent="-180975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TDR in preparation (to be delivered in 2024);</a:t>
            </a:r>
          </a:p>
          <a:p>
            <a:pPr marL="180975" indent="-180975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1 GeV beam produced by a high brightness injector + HG </a:t>
            </a:r>
            <a:r>
              <a:rPr lang="en-GB" dirty="0" err="1" smtClean="0"/>
              <a:t>linac</a:t>
            </a:r>
            <a:r>
              <a:rPr lang="en-GB" dirty="0" smtClean="0"/>
              <a:t> (X-band);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n-GB" dirty="0" smtClean="0"/>
              <a:t>Present </a:t>
            </a:r>
            <a:r>
              <a:rPr lang="en-GB" dirty="0" err="1" smtClean="0"/>
              <a:t>linac</a:t>
            </a:r>
            <a:r>
              <a:rPr lang="en-GB" dirty="0" smtClean="0"/>
              <a:t> baseline: </a:t>
            </a:r>
          </a:p>
          <a:p>
            <a:pPr marL="180975" algn="just">
              <a:spcAft>
                <a:spcPts val="600"/>
              </a:spcAft>
            </a:pPr>
            <a:r>
              <a:rPr lang="en-GB" dirty="0" smtClean="0"/>
              <a:t>4 X-band modules including 4 x TW structures and 1 x 50 MW power station each.</a:t>
            </a:r>
            <a:endParaRPr lang="en-GB" dirty="0"/>
          </a:p>
        </p:txBody>
      </p:sp>
      <p:pic>
        <p:nvPicPr>
          <p:cNvPr id="2050" name="Picture 2" descr="EuPRAXIA application for European roadmap submit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2" y="580353"/>
            <a:ext cx="3233904" cy="159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ttangolo 29">
            <a:extLst>
              <a:ext uri="{FF2B5EF4-FFF2-40B4-BE49-F238E27FC236}">
                <a16:creationId xmlns=""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err="1">
                <a:solidFill>
                  <a:srgbClr val="FFFF00"/>
                </a:solidFill>
              </a:rPr>
              <a:t>EuPRAXIA@SPARC_LAB</a:t>
            </a:r>
            <a:r>
              <a:rPr lang="en-US" i="1" dirty="0">
                <a:solidFill>
                  <a:srgbClr val="FFFF00"/>
                </a:solidFill>
              </a:rPr>
              <a:t> TDR Review Committee Meeting, Oct. </a:t>
            </a:r>
            <a:r>
              <a:rPr lang="en-US" i="1" dirty="0" smtClean="0">
                <a:solidFill>
                  <a:srgbClr val="FFFF00"/>
                </a:solidFill>
              </a:rPr>
              <a:t>26-27 </a:t>
            </a:r>
            <a:r>
              <a:rPr lang="en-US" i="1" dirty="0">
                <a:solidFill>
                  <a:srgbClr val="FFFF00"/>
                </a:solidFill>
              </a:rPr>
              <a:t>2021</a:t>
            </a:r>
          </a:p>
        </p:txBody>
      </p:sp>
      <p:sp>
        <p:nvSpPr>
          <p:cNvPr id="33" name="Segnaposto numero diapositiva 4">
            <a:extLst>
              <a:ext uri="{FF2B5EF4-FFF2-40B4-BE49-F238E27FC236}">
                <a16:creationId xmlns="" xmlns:a16="http://schemas.microsoft.com/office/drawing/2014/main" id="{8E41B377-CD2B-4CE8-82D8-6BD17606C43B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D38D78-E7CE-4FC5-9811-B7ED10FBA3DF}" type="slidenum">
              <a:rPr lang="it-IT" smtClean="0">
                <a:solidFill>
                  <a:srgbClr val="FFFF00"/>
                </a:solidFill>
              </a:rPr>
              <a:pPr/>
              <a:t>3</a:t>
            </a:fld>
            <a:endParaRPr lang="it-IT">
              <a:solidFill>
                <a:srgbClr val="FFFF00"/>
              </a:solidFill>
            </a:endParaRPr>
          </a:p>
        </p:txBody>
      </p:sp>
      <p:sp>
        <p:nvSpPr>
          <p:cNvPr id="34" name="Rettangolo 33">
            <a:extLst>
              <a:ext uri="{FF2B5EF4-FFF2-40B4-BE49-F238E27FC236}">
                <a16:creationId xmlns=""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90600" algn="l"/>
              </a:tabLst>
            </a:pP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A.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Gallo</a:t>
            </a: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et al. : 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RF power sources for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</a:t>
            </a:r>
            <a:r>
              <a:rPr lang="en-US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EuPRAXIA@SPARC_Lab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263871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248032" y="302795"/>
            <a:ext cx="11667743" cy="6165998"/>
            <a:chOff x="97226" y="63305"/>
            <a:chExt cx="12728967" cy="6726823"/>
          </a:xfrm>
        </p:grpSpPr>
        <p:pic>
          <p:nvPicPr>
            <p:cNvPr id="52" name="Immagine 51">
              <a:extLst>
                <a:ext uri="{FF2B5EF4-FFF2-40B4-BE49-F238E27FC236}">
                  <a16:creationId xmlns:a16="http://schemas.microsoft.com/office/drawing/2014/main" xmlns="" id="{CFFFCF9A-0B69-45A7-8B9B-17F544354C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104" t="10691" r="36704" b="22631"/>
            <a:stretch/>
          </p:blipFill>
          <p:spPr>
            <a:xfrm>
              <a:off x="9152881" y="4154719"/>
              <a:ext cx="1931494" cy="25663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3" name="Immagine 52">
              <a:extLst>
                <a:ext uri="{FF2B5EF4-FFF2-40B4-BE49-F238E27FC236}">
                  <a16:creationId xmlns:a16="http://schemas.microsoft.com/office/drawing/2014/main" xmlns="" id="{BF9BAA5D-59CD-435F-AB9B-0895A45C79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950" t="65650" r="33057" b="13192"/>
            <a:stretch/>
          </p:blipFill>
          <p:spPr>
            <a:xfrm>
              <a:off x="5417106" y="3760596"/>
              <a:ext cx="3608369" cy="3029532"/>
            </a:xfrm>
            <a:prstGeom prst="rect">
              <a:avLst/>
            </a:prstGeom>
          </p:spPr>
        </p:pic>
        <p:pic>
          <p:nvPicPr>
            <p:cNvPr id="55" name="Immagine 54">
              <a:extLst>
                <a:ext uri="{FF2B5EF4-FFF2-40B4-BE49-F238E27FC236}">
                  <a16:creationId xmlns:a16="http://schemas.microsoft.com/office/drawing/2014/main" xmlns="" id="{BF9BAA5D-59CD-435F-AB9B-0895A45C7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26" y="810016"/>
              <a:ext cx="5992945" cy="3803215"/>
            </a:xfrm>
            <a:prstGeom prst="rect">
              <a:avLst/>
            </a:prstGeom>
          </p:spPr>
        </p:pic>
        <p:pic>
          <p:nvPicPr>
            <p:cNvPr id="56" name="Immagine 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20918" y="704259"/>
              <a:ext cx="1167367" cy="1609171"/>
            </a:xfrm>
            <a:prstGeom prst="rect">
              <a:avLst/>
            </a:prstGeom>
          </p:spPr>
        </p:pic>
        <p:sp>
          <p:nvSpPr>
            <p:cNvPr id="57" name="CasellaDiTesto 56"/>
            <p:cNvSpPr txBox="1"/>
            <p:nvPr/>
          </p:nvSpPr>
          <p:spPr>
            <a:xfrm>
              <a:off x="2182039" y="63305"/>
              <a:ext cx="7696758" cy="637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cap="all" dirty="0"/>
                <a:t>The X band LINAC: </a:t>
              </a:r>
              <a:r>
                <a:rPr lang="en-GB" sz="3200" b="1" cap="all" dirty="0" err="1" smtClean="0"/>
                <a:t>rf</a:t>
              </a:r>
              <a:r>
                <a:rPr lang="en-GB" sz="3200" b="1" cap="all" dirty="0" smtClean="0"/>
                <a:t> </a:t>
              </a:r>
              <a:r>
                <a:rPr lang="en-GB" sz="3200" b="1" cap="all" dirty="0"/>
                <a:t>module layout</a:t>
              </a:r>
            </a:p>
          </p:txBody>
        </p:sp>
        <p:cxnSp>
          <p:nvCxnSpPr>
            <p:cNvPr id="58" name="Connettore 2 57"/>
            <p:cNvCxnSpPr/>
            <p:nvPr/>
          </p:nvCxnSpPr>
          <p:spPr>
            <a:xfrm flipH="1" flipV="1">
              <a:off x="10553967" y="5080031"/>
              <a:ext cx="851793" cy="37576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asellaDiTesto 58"/>
            <p:cNvSpPr txBox="1"/>
            <p:nvPr/>
          </p:nvSpPr>
          <p:spPr>
            <a:xfrm>
              <a:off x="11420809" y="5326347"/>
              <a:ext cx="12704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BOC (PSI)</a:t>
              </a:r>
              <a:endParaRPr lang="en-GB" sz="1600" dirty="0"/>
            </a:p>
          </p:txBody>
        </p:sp>
        <p:cxnSp>
          <p:nvCxnSpPr>
            <p:cNvPr id="61" name="Connettore 2 60"/>
            <p:cNvCxnSpPr/>
            <p:nvPr/>
          </p:nvCxnSpPr>
          <p:spPr>
            <a:xfrm>
              <a:off x="6660661" y="3910108"/>
              <a:ext cx="596666" cy="37899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CasellaDiTesto 61"/>
            <p:cNvSpPr txBox="1"/>
            <p:nvPr/>
          </p:nvSpPr>
          <p:spPr>
            <a:xfrm>
              <a:off x="6009693" y="3617974"/>
              <a:ext cx="8084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hybrid</a:t>
              </a:r>
              <a:endParaRPr lang="en-GB" sz="1600" dirty="0"/>
            </a:p>
          </p:txBody>
        </p:sp>
        <p:sp>
          <p:nvSpPr>
            <p:cNvPr id="63" name="CasellaDiTesto 62"/>
            <p:cNvSpPr txBox="1"/>
            <p:nvPr/>
          </p:nvSpPr>
          <p:spPr>
            <a:xfrm>
              <a:off x="4035854" y="6046818"/>
              <a:ext cx="15458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Pumps with T pumping units</a:t>
              </a:r>
            </a:p>
          </p:txBody>
        </p:sp>
        <p:cxnSp>
          <p:nvCxnSpPr>
            <p:cNvPr id="64" name="Connettore 2 63"/>
            <p:cNvCxnSpPr/>
            <p:nvPr/>
          </p:nvCxnSpPr>
          <p:spPr>
            <a:xfrm flipV="1">
              <a:off x="1839106" y="2913062"/>
              <a:ext cx="1245429" cy="5450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asellaDiTesto 64"/>
            <p:cNvSpPr txBox="1"/>
            <p:nvPr/>
          </p:nvSpPr>
          <p:spPr>
            <a:xfrm>
              <a:off x="332384" y="3507560"/>
              <a:ext cx="27106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Low attenuation circular waveguide (4,7 m)</a:t>
              </a:r>
              <a:endParaRPr lang="en-GB" sz="1600" dirty="0"/>
            </a:p>
          </p:txBody>
        </p:sp>
        <p:pic>
          <p:nvPicPr>
            <p:cNvPr id="66" name="Immagine 6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9010" y="4502259"/>
              <a:ext cx="2031248" cy="1941876"/>
            </a:xfrm>
            <a:prstGeom prst="rect">
              <a:avLst/>
            </a:prstGeom>
          </p:spPr>
        </p:pic>
        <p:cxnSp>
          <p:nvCxnSpPr>
            <p:cNvPr id="67" name="Connettore 2 66"/>
            <p:cNvCxnSpPr>
              <a:stCxn id="68" idx="1"/>
            </p:cNvCxnSpPr>
            <p:nvPr/>
          </p:nvCxnSpPr>
          <p:spPr>
            <a:xfrm flipH="1">
              <a:off x="1229032" y="5322177"/>
              <a:ext cx="1374976" cy="292387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CasellaDiTesto 67"/>
            <p:cNvSpPr txBox="1"/>
            <p:nvPr/>
          </p:nvSpPr>
          <p:spPr>
            <a:xfrm>
              <a:off x="2604008" y="5029789"/>
              <a:ext cx="18932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err="1" smtClean="0"/>
                <a:t>Stripline</a:t>
              </a:r>
              <a:r>
                <a:rPr lang="en-GB" sz="1600" dirty="0" smtClean="0"/>
                <a:t> integrated into the quadrupole.</a:t>
              </a:r>
              <a:endParaRPr lang="en-GB" sz="1600" dirty="0"/>
            </a:p>
          </p:txBody>
        </p:sp>
        <p:sp>
          <p:nvSpPr>
            <p:cNvPr id="69" name="CasellaDiTesto 68"/>
            <p:cNvSpPr txBox="1"/>
            <p:nvPr/>
          </p:nvSpPr>
          <p:spPr>
            <a:xfrm>
              <a:off x="3063396" y="894700"/>
              <a:ext cx="19923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Diagnostic chamber+ vacuum valve</a:t>
              </a:r>
              <a:endParaRPr lang="en-GB" sz="1600" dirty="0"/>
            </a:p>
          </p:txBody>
        </p:sp>
        <p:sp>
          <p:nvSpPr>
            <p:cNvPr id="70" name="CasellaDiTesto 69"/>
            <p:cNvSpPr txBox="1"/>
            <p:nvPr/>
          </p:nvSpPr>
          <p:spPr>
            <a:xfrm>
              <a:off x="6115691" y="738279"/>
              <a:ext cx="6710502" cy="2660979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marL="285750" indent="-285750" algn="just">
                <a:spcAft>
                  <a:spcPts val="300"/>
                </a:spcAft>
                <a:buFont typeface="Symbol" panose="05050102010706020507" pitchFamily="18" charset="2"/>
                <a:buChar char="Þ"/>
              </a:pPr>
              <a:r>
                <a:rPr lang="en-GB" sz="1400" b="1" dirty="0" smtClean="0"/>
                <a:t>Baseline Layout: one klystron, one PS (BOC-type), 4 TW structures (0.9 m, 60 MV/m, 100 Hz)</a:t>
              </a:r>
              <a:endParaRPr lang="en-GB" sz="1400" dirty="0" smtClean="0"/>
            </a:p>
            <a:p>
              <a:pPr marL="285750" indent="-285750" algn="just">
                <a:spcAft>
                  <a:spcPts val="300"/>
                </a:spcAft>
                <a:buFont typeface="Symbol" panose="05050102010706020507" pitchFamily="18" charset="2"/>
                <a:buChar char="Þ"/>
              </a:pPr>
              <a:r>
                <a:rPr lang="en-GB" sz="1400" b="1" dirty="0" smtClean="0"/>
                <a:t>Waveguide components </a:t>
              </a:r>
              <a:r>
                <a:rPr lang="en-GB" sz="1400" dirty="0" smtClean="0"/>
                <a:t>(DC, T pumping, hybrids,…) </a:t>
              </a:r>
              <a:r>
                <a:rPr lang="en-GB" sz="1400" b="1" dirty="0" smtClean="0"/>
                <a:t>CERN design</a:t>
              </a:r>
              <a:r>
                <a:rPr lang="en-GB" sz="1400" dirty="0" smtClean="0"/>
                <a:t> but there are some components for which we have to fix the design (circular-rectangular waveguide mode converter, pumping unit on circular waveguide)</a:t>
              </a:r>
            </a:p>
            <a:p>
              <a:pPr marL="285750" indent="-285750" algn="just">
                <a:spcAft>
                  <a:spcPts val="300"/>
                </a:spcAft>
                <a:buFont typeface="Symbol" panose="05050102010706020507" pitchFamily="18" charset="2"/>
                <a:buChar char="Þ"/>
              </a:pPr>
              <a:r>
                <a:rPr lang="en-GB" sz="1400" b="1" dirty="0" smtClean="0"/>
                <a:t>Pulse compressor: BOC (PSI) or INFN Design</a:t>
              </a:r>
              <a:endParaRPr lang="en-GB" sz="1400" b="1" dirty="0"/>
            </a:p>
            <a:p>
              <a:pPr marL="285750" indent="-285750" algn="just">
                <a:spcAft>
                  <a:spcPts val="300"/>
                </a:spcAft>
                <a:buFont typeface="Symbol" panose="05050102010706020507" pitchFamily="18" charset="2"/>
                <a:buChar char="Þ"/>
              </a:pPr>
              <a:r>
                <a:rPr lang="en-GB" sz="1400" dirty="0" smtClean="0"/>
                <a:t>two version of the module: </a:t>
              </a:r>
              <a:r>
                <a:rPr lang="en-GB" sz="1400" b="1" dirty="0" smtClean="0"/>
                <a:t>Low and High Energy</a:t>
              </a:r>
            </a:p>
            <a:p>
              <a:pPr marL="285750" indent="-285750" algn="just">
                <a:spcAft>
                  <a:spcPts val="300"/>
                </a:spcAft>
                <a:buFont typeface="Symbol" panose="05050102010706020507" pitchFamily="18" charset="2"/>
                <a:buChar char="Þ"/>
              </a:pPr>
              <a:r>
                <a:rPr lang="en-GB" sz="1400" b="1" dirty="0" smtClean="0"/>
                <a:t>flexible and “adjustable” layout</a:t>
              </a:r>
            </a:p>
            <a:p>
              <a:pPr marL="285750" indent="-285750" algn="just">
                <a:spcAft>
                  <a:spcPts val="300"/>
                </a:spcAft>
                <a:buFont typeface="Symbol" panose="05050102010706020507" pitchFamily="18" charset="2"/>
                <a:buChar char="Þ"/>
              </a:pPr>
              <a:r>
                <a:rPr lang="en-GB" sz="1400" b="1" dirty="0" smtClean="0"/>
                <a:t>We have investigated both a symmetric and an asymmetric waveguide distribution system</a:t>
              </a:r>
            </a:p>
          </p:txBody>
        </p:sp>
        <p:cxnSp>
          <p:nvCxnSpPr>
            <p:cNvPr id="71" name="Connettore 2 70"/>
            <p:cNvCxnSpPr/>
            <p:nvPr/>
          </p:nvCxnSpPr>
          <p:spPr>
            <a:xfrm>
              <a:off x="845631" y="1026092"/>
              <a:ext cx="535895" cy="61393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CasellaDiTesto 71"/>
            <p:cNvSpPr txBox="1"/>
            <p:nvPr/>
          </p:nvSpPr>
          <p:spPr>
            <a:xfrm>
              <a:off x="171346" y="687538"/>
              <a:ext cx="2504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Klystron and modulator</a:t>
              </a:r>
              <a:endParaRPr lang="en-GB" sz="1600" dirty="0"/>
            </a:p>
          </p:txBody>
        </p:sp>
        <p:cxnSp>
          <p:nvCxnSpPr>
            <p:cNvPr id="73" name="Connettore 2 72"/>
            <p:cNvCxnSpPr/>
            <p:nvPr/>
          </p:nvCxnSpPr>
          <p:spPr>
            <a:xfrm flipH="1" flipV="1">
              <a:off x="5476814" y="2268597"/>
              <a:ext cx="208489" cy="29456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2 73"/>
            <p:cNvCxnSpPr>
              <a:stCxn id="75" idx="1"/>
            </p:cNvCxnSpPr>
            <p:nvPr/>
          </p:nvCxnSpPr>
          <p:spPr>
            <a:xfrm flipH="1">
              <a:off x="9880903" y="3777084"/>
              <a:ext cx="472060" cy="68214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CasellaDiTesto 74"/>
            <p:cNvSpPr txBox="1"/>
            <p:nvPr/>
          </p:nvSpPr>
          <p:spPr>
            <a:xfrm>
              <a:off x="10352963" y="3458102"/>
              <a:ext cx="2275795" cy="637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Circular-rectangular mode converter</a:t>
              </a:r>
              <a:endParaRPr lang="en-GB" sz="1600" dirty="0"/>
            </a:p>
          </p:txBody>
        </p:sp>
        <p:cxnSp>
          <p:nvCxnSpPr>
            <p:cNvPr id="76" name="Connettore 2 75"/>
            <p:cNvCxnSpPr/>
            <p:nvPr/>
          </p:nvCxnSpPr>
          <p:spPr>
            <a:xfrm>
              <a:off x="5956456" y="4912713"/>
              <a:ext cx="704205" cy="40946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CasellaDiTesto 76"/>
            <p:cNvSpPr txBox="1"/>
            <p:nvPr/>
          </p:nvSpPr>
          <p:spPr>
            <a:xfrm>
              <a:off x="5581059" y="4657707"/>
              <a:ext cx="5266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DC</a:t>
              </a:r>
            </a:p>
          </p:txBody>
        </p:sp>
        <p:cxnSp>
          <p:nvCxnSpPr>
            <p:cNvPr id="78" name="Connettore 2 77"/>
            <p:cNvCxnSpPr/>
            <p:nvPr/>
          </p:nvCxnSpPr>
          <p:spPr>
            <a:xfrm flipH="1">
              <a:off x="6945598" y="3910108"/>
              <a:ext cx="1746218" cy="172075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CasellaDiTesto 78"/>
            <p:cNvSpPr txBox="1"/>
            <p:nvPr/>
          </p:nvSpPr>
          <p:spPr>
            <a:xfrm>
              <a:off x="8068496" y="3646034"/>
              <a:ext cx="1977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X band structures</a:t>
              </a:r>
            </a:p>
          </p:txBody>
        </p:sp>
        <p:cxnSp>
          <p:nvCxnSpPr>
            <p:cNvPr id="80" name="Connettore 2 79"/>
            <p:cNvCxnSpPr>
              <a:stCxn id="63" idx="0"/>
            </p:cNvCxnSpPr>
            <p:nvPr/>
          </p:nvCxnSpPr>
          <p:spPr>
            <a:xfrm flipV="1">
              <a:off x="4808798" y="5455799"/>
              <a:ext cx="1281373" cy="59101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2 80"/>
            <p:cNvCxnSpPr>
              <a:stCxn id="82" idx="1"/>
            </p:cNvCxnSpPr>
            <p:nvPr/>
          </p:nvCxnSpPr>
          <p:spPr>
            <a:xfrm flipH="1" flipV="1">
              <a:off x="10045875" y="5957995"/>
              <a:ext cx="1249084" cy="40354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CasellaDiTesto 81"/>
            <p:cNvSpPr txBox="1"/>
            <p:nvPr/>
          </p:nvSpPr>
          <p:spPr>
            <a:xfrm>
              <a:off x="11294959" y="6192260"/>
              <a:ext cx="8084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hybrid</a:t>
              </a:r>
              <a:endParaRPr lang="en-GB" sz="1600" dirty="0"/>
            </a:p>
          </p:txBody>
        </p:sp>
        <p:cxnSp>
          <p:nvCxnSpPr>
            <p:cNvPr id="83" name="Connettore 2 82"/>
            <p:cNvCxnSpPr/>
            <p:nvPr/>
          </p:nvCxnSpPr>
          <p:spPr>
            <a:xfrm flipH="1">
              <a:off x="10553114" y="5614563"/>
              <a:ext cx="182682" cy="10054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CasellaDiTesto 83"/>
            <p:cNvSpPr txBox="1"/>
            <p:nvPr/>
          </p:nvSpPr>
          <p:spPr>
            <a:xfrm>
              <a:off x="10675629" y="5415040"/>
              <a:ext cx="5266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DC</a:t>
              </a:r>
            </a:p>
          </p:txBody>
        </p:sp>
      </p:grpSp>
      <p:sp>
        <p:nvSpPr>
          <p:cNvPr id="37" name="Rettangolo 36">
            <a:extLst>
              <a:ext uri="{FF2B5EF4-FFF2-40B4-BE49-F238E27FC236}">
                <a16:creationId xmlns=""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err="1">
                <a:solidFill>
                  <a:srgbClr val="FFFF00"/>
                </a:solidFill>
              </a:rPr>
              <a:t>EuPRAXIA@SPARC_LAB</a:t>
            </a:r>
            <a:r>
              <a:rPr lang="en-US" i="1" dirty="0">
                <a:solidFill>
                  <a:srgbClr val="FFFF00"/>
                </a:solidFill>
              </a:rPr>
              <a:t> TDR Review Committee Meeting, Oct. </a:t>
            </a:r>
            <a:r>
              <a:rPr lang="en-US" i="1" dirty="0" smtClean="0">
                <a:solidFill>
                  <a:srgbClr val="FFFF00"/>
                </a:solidFill>
              </a:rPr>
              <a:t>26-27 </a:t>
            </a:r>
            <a:r>
              <a:rPr lang="en-US" i="1" dirty="0">
                <a:solidFill>
                  <a:srgbClr val="FFFF00"/>
                </a:solidFill>
              </a:rPr>
              <a:t>2021</a:t>
            </a:r>
          </a:p>
        </p:txBody>
      </p:sp>
      <p:sp>
        <p:nvSpPr>
          <p:cNvPr id="38" name="Segnaposto numero diapositiva 4">
            <a:extLst>
              <a:ext uri="{FF2B5EF4-FFF2-40B4-BE49-F238E27FC236}">
                <a16:creationId xmlns="" xmlns:a16="http://schemas.microsoft.com/office/drawing/2014/main" id="{8E41B377-CD2B-4CE8-82D8-6BD17606C43B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D38D78-E7CE-4FC5-9811-B7ED10FBA3DF}" type="slidenum">
              <a:rPr lang="it-IT" smtClean="0">
                <a:solidFill>
                  <a:srgbClr val="FFFF00"/>
                </a:solidFill>
              </a:rPr>
              <a:pPr/>
              <a:t>4</a:t>
            </a:fld>
            <a:endParaRPr lang="it-IT">
              <a:solidFill>
                <a:srgbClr val="FFFF00"/>
              </a:solidFill>
            </a:endParaRPr>
          </a:p>
        </p:txBody>
      </p:sp>
      <p:sp>
        <p:nvSpPr>
          <p:cNvPr id="39" name="Rettangolo 38">
            <a:extLst>
              <a:ext uri="{FF2B5EF4-FFF2-40B4-BE49-F238E27FC236}">
                <a16:creationId xmlns=""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90600" algn="l"/>
              </a:tabLst>
            </a:pP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A.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Gallo</a:t>
            </a: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et al. : 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RF power sources for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</a:t>
            </a:r>
            <a:r>
              <a:rPr lang="en-US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EuPRAXIA@SPARC_Lab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423044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asellaDiTesto 36"/>
          <p:cNvSpPr txBox="1"/>
          <p:nvPr/>
        </p:nvSpPr>
        <p:spPr>
          <a:xfrm>
            <a:off x="1106249" y="482490"/>
            <a:ext cx="6314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X BAND STRUCTURES: PARAMETERS</a:t>
            </a:r>
            <a:endParaRPr lang="en-GB" sz="3200" b="1" dirty="0"/>
          </a:p>
        </p:txBody>
      </p:sp>
      <p:graphicFrame>
        <p:nvGraphicFramePr>
          <p:cNvPr id="38" name="Table 1">
            <a:extLst>
              <a:ext uri="{FF2B5EF4-FFF2-40B4-BE49-F238E27FC236}">
                <a16:creationId xmlns:a16="http://schemas.microsoft.com/office/drawing/2014/main" xmlns="" id="{425DA07B-4027-4691-B817-B1B8CAFE4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120184"/>
              </p:ext>
            </p:extLst>
          </p:nvPr>
        </p:nvGraphicFramePr>
        <p:xfrm>
          <a:off x="7729455" y="373451"/>
          <a:ext cx="4323682" cy="5520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035">
                  <a:extLst>
                    <a:ext uri="{9D8B030D-6E8A-4147-A177-3AD203B41FA5}">
                      <a16:colId xmlns:a16="http://schemas.microsoft.com/office/drawing/2014/main" xmlns="" val="754129540"/>
                    </a:ext>
                  </a:extLst>
                </a:gridCol>
                <a:gridCol w="807647">
                  <a:extLst>
                    <a:ext uri="{9D8B030D-6E8A-4147-A177-3AD203B41FA5}">
                      <a16:colId xmlns:a16="http://schemas.microsoft.com/office/drawing/2014/main" xmlns="" val="2759663523"/>
                    </a:ext>
                  </a:extLst>
                </a:gridCol>
              </a:tblGrid>
              <a:tr h="255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5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Parameter</a:t>
                      </a: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+mn-lt"/>
                        </a:rPr>
                        <a:t>Value</a:t>
                      </a:r>
                      <a:endParaRPr lang="en-GB" sz="1500" dirty="0">
                        <a:effectLst/>
                        <a:latin typeface="+mn-lt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xmlns="" val="1189547607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+mn-lt"/>
                        </a:rPr>
                        <a:t>Frequency [GHz]</a:t>
                      </a:r>
                      <a:endParaRPr lang="en-GB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+mn-lt"/>
                        </a:rPr>
                        <a:t>11.9942</a:t>
                      </a:r>
                      <a:endParaRPr lang="en-GB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xmlns="" val="1460260814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Average acc. gradient [MV/m]</a:t>
                      </a:r>
                      <a:endParaRPr lang="en-GB" sz="15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GB" sz="15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xmlns="" val="4280093737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 per module</a:t>
                      </a: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xmlns="" val="2027634411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+mn-lt"/>
                        </a:rPr>
                        <a:t>Iris </a:t>
                      </a:r>
                      <a:r>
                        <a:rPr lang="it-IT" sz="1500" dirty="0" err="1">
                          <a:effectLst/>
                          <a:latin typeface="+mn-lt"/>
                        </a:rPr>
                        <a:t>radius</a:t>
                      </a:r>
                      <a:r>
                        <a:rPr lang="it-IT" sz="1500" dirty="0">
                          <a:effectLst/>
                          <a:latin typeface="+mn-lt"/>
                        </a:rPr>
                        <a:t> a </a:t>
                      </a:r>
                      <a:r>
                        <a:rPr lang="it-IT" sz="1500" dirty="0" smtClean="0">
                          <a:effectLst/>
                          <a:latin typeface="+mn-lt"/>
                        </a:rPr>
                        <a:t>(linear </a:t>
                      </a:r>
                      <a:r>
                        <a:rPr lang="it-IT" sz="1500" dirty="0" err="1" smtClean="0">
                          <a:effectLst/>
                          <a:latin typeface="+mn-lt"/>
                        </a:rPr>
                        <a:t>tapering</a:t>
                      </a:r>
                      <a:r>
                        <a:rPr lang="it-IT" sz="1500" dirty="0" smtClean="0">
                          <a:effectLst/>
                          <a:latin typeface="+mn-lt"/>
                        </a:rPr>
                        <a:t>) [</a:t>
                      </a:r>
                      <a:r>
                        <a:rPr lang="it-IT" sz="1500" b="0" dirty="0">
                          <a:effectLst/>
                          <a:latin typeface="+mn-lt"/>
                        </a:rPr>
                        <a:t>mm</a:t>
                      </a:r>
                      <a:r>
                        <a:rPr lang="it-IT" sz="1500" b="0" dirty="0" smtClean="0">
                          <a:effectLst/>
                          <a:latin typeface="+mn-lt"/>
                        </a:rPr>
                        <a:t>] &lt;a&gt;=3.5</a:t>
                      </a:r>
                      <a:endParaRPr lang="en-GB" sz="15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 smtClean="0">
                          <a:effectLst/>
                          <a:latin typeface="+mn-lt"/>
                        </a:rPr>
                        <a:t>3.8-3.2</a:t>
                      </a:r>
                      <a:endParaRPr lang="en-GB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xmlns="" val="887955829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Tapering angle [</a:t>
                      </a:r>
                      <a:r>
                        <a:rPr lang="en-GB" sz="15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deg</a:t>
                      </a:r>
                      <a:r>
                        <a:rPr lang="en-GB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GB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xmlns="" val="3577256199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length</a:t>
                      </a: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</a:t>
                      </a:r>
                      <a:r>
                        <a:rPr lang="en-GB" sz="1500" b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[m] 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xmlns="" val="166161823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No. of cells</a:t>
                      </a: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xmlns="" val="2752336216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Shunt impedance R [MΩ/m]</a:t>
                      </a: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 smtClean="0">
                          <a:latin typeface="+mn-lt"/>
                        </a:rPr>
                        <a:t>94-107</a:t>
                      </a:r>
                      <a:endParaRPr lang="en-GB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Peak input power per structure [MW]</a:t>
                      </a: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65</a:t>
                      </a:r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xmlns="" val="237203096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Input power averaged over the pulse [MW]</a:t>
                      </a: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45</a:t>
                      </a:r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xmlns="" val="1615577769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dissipated power [kW]</a:t>
                      </a: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xmlns="" val="1671449666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Filling time [ns]</a:t>
                      </a: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126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xmlns="" val="987011987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Effective shunt Imp. R</a:t>
                      </a:r>
                      <a:r>
                        <a:rPr lang="en-GB" sz="15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[M</a:t>
                      </a:r>
                      <a:r>
                        <a:rPr lang="it-IT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anose="05050102010706020507" pitchFamily="18" charset="2"/>
                        </a:rPr>
                        <a:t>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/m]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350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xmlns="" val="299935891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Peak Modified </a:t>
                      </a:r>
                      <a:r>
                        <a:rPr lang="en-GB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Poynting</a:t>
                      </a: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Vector [W/</a:t>
                      </a: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GB" sz="15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xmlns="" val="812987920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</a:rPr>
                        <a:t>Unloaded </a:t>
                      </a:r>
                      <a:r>
                        <a:rPr lang="en-GB" sz="1500" dirty="0" smtClean="0">
                          <a:effectLst/>
                          <a:latin typeface="+mn-lt"/>
                        </a:rPr>
                        <a:t>SLED/BOC </a:t>
                      </a:r>
                      <a:r>
                        <a:rPr lang="en-GB" sz="1500" dirty="0">
                          <a:effectLst/>
                          <a:latin typeface="+mn-lt"/>
                        </a:rPr>
                        <a:t>Q-factor Q</a:t>
                      </a:r>
                      <a:r>
                        <a:rPr lang="en-GB" sz="1500" baseline="-25000" dirty="0">
                          <a:effectLst/>
                          <a:latin typeface="+mn-lt"/>
                        </a:rPr>
                        <a:t>0</a:t>
                      </a:r>
                      <a:endParaRPr lang="en-GB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+mn-lt"/>
                        </a:rPr>
                        <a:t>150000</a:t>
                      </a:r>
                      <a:endParaRPr lang="en-GB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xmlns="" val="3857371610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</a:rPr>
                        <a:t>External </a:t>
                      </a:r>
                      <a:r>
                        <a:rPr lang="en-GB" sz="1500" dirty="0" smtClean="0">
                          <a:effectLst/>
                          <a:latin typeface="+mn-lt"/>
                        </a:rPr>
                        <a:t>SLED/BOC </a:t>
                      </a:r>
                      <a:r>
                        <a:rPr lang="en-GB" sz="1500" dirty="0">
                          <a:effectLst/>
                          <a:latin typeface="+mn-lt"/>
                        </a:rPr>
                        <a:t>Q-factor Q</a:t>
                      </a:r>
                      <a:r>
                        <a:rPr lang="en-GB" sz="1500" baseline="-25000" dirty="0">
                          <a:effectLst/>
                          <a:latin typeface="+mn-lt"/>
                        </a:rPr>
                        <a:t>E</a:t>
                      </a:r>
                      <a:endParaRPr lang="en-GB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 smtClean="0">
                          <a:effectLst/>
                          <a:latin typeface="+mn-lt"/>
                        </a:rPr>
                        <a:t>21000</a:t>
                      </a:r>
                      <a:endParaRPr lang="en-GB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xmlns="" val="610464880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Required </a:t>
                      </a:r>
                      <a:r>
                        <a:rPr lang="en-GB" sz="15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Kly</a:t>
                      </a:r>
                      <a:r>
                        <a:rPr lang="en-GB" sz="15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 per </a:t>
                      </a:r>
                      <a:r>
                        <a:rPr lang="en-GB" sz="15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module </a:t>
                      </a: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[MW]</a:t>
                      </a: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xmlns="" val="667026167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effectLst/>
                          <a:latin typeface="+mn-lt"/>
                        </a:rPr>
                        <a:t>RF </a:t>
                      </a:r>
                      <a:r>
                        <a:rPr lang="en-GB" sz="1500" b="1" noProof="0" dirty="0">
                          <a:effectLst/>
                          <a:latin typeface="+mn-lt"/>
                        </a:rPr>
                        <a:t>pulse</a:t>
                      </a:r>
                      <a:r>
                        <a:rPr lang="it-IT" sz="1500" b="1" dirty="0">
                          <a:effectLst/>
                          <a:latin typeface="+mn-lt"/>
                        </a:rPr>
                        <a:t> [µs]</a:t>
                      </a:r>
                      <a:endParaRPr lang="en-GB" sz="15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effectLst/>
                          <a:latin typeface="+mn-lt"/>
                        </a:rPr>
                        <a:t>1.5</a:t>
                      </a:r>
                      <a:endParaRPr lang="en-GB" sz="15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xmlns="" val="1791062711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Klystron power (available) [MW]</a:t>
                      </a: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(45)</a:t>
                      </a:r>
                      <a:endParaRPr lang="en-GB" sz="15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xmlns="" val="34683024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Rep. Rate [Hz]</a:t>
                      </a: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GB" sz="15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xmlns="" val="2519424957"/>
                  </a:ext>
                </a:extLst>
              </a:tr>
            </a:tbl>
          </a:graphicData>
        </a:graphic>
      </p:graphicFrame>
      <p:sp>
        <p:nvSpPr>
          <p:cNvPr id="39" name="CasellaDiTesto 38"/>
          <p:cNvSpPr txBox="1"/>
          <p:nvPr/>
        </p:nvSpPr>
        <p:spPr>
          <a:xfrm>
            <a:off x="9060396" y="5813402"/>
            <a:ext cx="27687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G=average accelerating gradient</a:t>
            </a:r>
          </a:p>
          <a:p>
            <a:r>
              <a:rPr lang="en-GB" sz="1400" dirty="0" smtClean="0"/>
              <a:t>L=structure length</a:t>
            </a:r>
          </a:p>
          <a:p>
            <a:r>
              <a:rPr lang="en-GB" sz="1400" dirty="0" err="1" smtClean="0"/>
              <a:t>P</a:t>
            </a:r>
            <a:r>
              <a:rPr lang="en-GB" sz="1400" baseline="-25000" dirty="0" err="1" smtClean="0"/>
              <a:t>kly</a:t>
            </a:r>
            <a:r>
              <a:rPr lang="en-GB" sz="1400" dirty="0" smtClean="0"/>
              <a:t>=klystron power (pre-sled pulse)</a:t>
            </a:r>
            <a:endParaRPr lang="en-GB" sz="1400" dirty="0"/>
          </a:p>
        </p:txBody>
      </p:sp>
      <p:graphicFrame>
        <p:nvGraphicFramePr>
          <p:cNvPr id="4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828602"/>
              </p:ext>
            </p:extLst>
          </p:nvPr>
        </p:nvGraphicFramePr>
        <p:xfrm>
          <a:off x="8076961" y="5914390"/>
          <a:ext cx="826513" cy="612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zione" r:id="rId3" imgW="634680" imgH="469800" progId="Equation.3">
                  <p:embed/>
                </p:oleObj>
              </mc:Choice>
              <mc:Fallback>
                <p:oleObj name="Equazione" r:id="rId3" imgW="6346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6961" y="5914390"/>
                        <a:ext cx="826513" cy="612276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CasellaDiTesto 40"/>
          <p:cNvSpPr txBox="1"/>
          <p:nvPr/>
        </p:nvSpPr>
        <p:spPr>
          <a:xfrm>
            <a:off x="100350" y="993947"/>
            <a:ext cx="45900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AutoNum type="arabicPeriod"/>
            </a:pPr>
            <a:r>
              <a:rPr lang="en-GB" sz="1600" b="1" dirty="0" err="1" smtClean="0"/>
              <a:t>e.m</a:t>
            </a:r>
            <a:r>
              <a:rPr lang="en-GB" sz="1600" b="1" dirty="0" smtClean="0"/>
              <a:t>. design</a:t>
            </a:r>
            <a:r>
              <a:rPr lang="en-GB" sz="1600" dirty="0" smtClean="0"/>
              <a:t>: </a:t>
            </a:r>
            <a:r>
              <a:rPr lang="en-GB" sz="1600" b="1" dirty="0" smtClean="0"/>
              <a:t>linear tapering of the irises</a:t>
            </a:r>
            <a:r>
              <a:rPr lang="en-GB" sz="1600" dirty="0" smtClean="0"/>
              <a:t>, race track coupler to cancel the quadrupole field components (</a:t>
            </a:r>
            <a:r>
              <a:rPr lang="en-GB" sz="1600" i="1" dirty="0" smtClean="0"/>
              <a:t>PhD M. Diomede in collaboration with A. </a:t>
            </a:r>
            <a:r>
              <a:rPr lang="en-GB" sz="1600" i="1" dirty="0" err="1" smtClean="0"/>
              <a:t>Grudiev</a:t>
            </a:r>
            <a:r>
              <a:rPr lang="en-GB" sz="1600" i="1" dirty="0" smtClean="0"/>
              <a:t> (CERN) and V. </a:t>
            </a:r>
            <a:r>
              <a:rPr lang="en-GB" sz="1600" i="1" dirty="0" err="1" smtClean="0"/>
              <a:t>Dolgashev</a:t>
            </a:r>
            <a:r>
              <a:rPr lang="en-GB" sz="1600" i="1" dirty="0" smtClean="0"/>
              <a:t> (SLAC)</a:t>
            </a:r>
            <a:r>
              <a:rPr lang="en-GB" sz="1600" dirty="0" smtClean="0"/>
              <a:t>);</a:t>
            </a:r>
          </a:p>
          <a:p>
            <a:pPr marL="266700" indent="-266700" algn="just">
              <a:buAutoNum type="arabicPeriod"/>
            </a:pPr>
            <a:endParaRPr lang="en-GB" sz="800" dirty="0" smtClean="0"/>
          </a:p>
          <a:p>
            <a:pPr marL="266700" indent="-266700" algn="just">
              <a:buAutoNum type="arabicPeriod" startAt="2"/>
            </a:pPr>
            <a:r>
              <a:rPr lang="en-GB" sz="1600" b="1" dirty="0" smtClean="0"/>
              <a:t>0.9 m long </a:t>
            </a:r>
            <a:r>
              <a:rPr lang="en-GB" sz="1600" dirty="0" smtClean="0"/>
              <a:t>structures, 3.5 mm average iris radius</a:t>
            </a:r>
          </a:p>
          <a:p>
            <a:pPr marL="266700" indent="-266700" algn="just">
              <a:buAutoNum type="arabicPeriod" startAt="2"/>
            </a:pPr>
            <a:endParaRPr lang="en-GB" sz="800" dirty="0"/>
          </a:p>
          <a:p>
            <a:pPr marL="266700" indent="-266700" algn="just">
              <a:buAutoNum type="arabicPeriod" startAt="2"/>
            </a:pPr>
            <a:r>
              <a:rPr lang="en-GB" sz="1600" b="1" dirty="0" smtClean="0"/>
              <a:t>Preliminary thermo-mechanical analysis </a:t>
            </a:r>
            <a:r>
              <a:rPr lang="en-GB" sz="1600" dirty="0" smtClean="0"/>
              <a:t>done but to be checked according to the final mechanical drawing (prototyping activity in progress)</a:t>
            </a:r>
          </a:p>
        </p:txBody>
      </p:sp>
      <p:pic>
        <p:nvPicPr>
          <p:cNvPr id="42" name="Picture 2" descr="C:\Users\diomedem\Desktop\pulsed_heat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87" y="4054935"/>
            <a:ext cx="1800080" cy="213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diomedem\Desktop\racetra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0" y="4126940"/>
            <a:ext cx="1111751" cy="20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diomedem\Desktop\THPMK058\THPMK058f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507" y="3262898"/>
            <a:ext cx="1400894" cy="175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magine 4">
            <a:extLst>
              <a:ext uri="{FF2B5EF4-FFF2-40B4-BE49-F238E27FC236}">
                <a16:creationId xmlns:a16="http://schemas.microsoft.com/office/drawing/2014/main" xmlns="" id="{B3B94119-087B-40B7-BBF2-75D3E426BB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9125" y="5090248"/>
            <a:ext cx="1661354" cy="1307995"/>
          </a:xfrm>
          <a:prstGeom prst="rect">
            <a:avLst/>
          </a:prstGeom>
        </p:spPr>
      </p:pic>
      <p:pic>
        <p:nvPicPr>
          <p:cNvPr id="46" name="Picture 4" descr="C:\Users\diomedem\Desktop\test_structur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32" y="3748673"/>
            <a:ext cx="2838185" cy="55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xmlns="" id="{E146B6E4-1B47-42F1-97EC-DB8BD0A6D00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845" r="9279"/>
          <a:stretch/>
        </p:blipFill>
        <p:spPr>
          <a:xfrm>
            <a:off x="4976090" y="4556596"/>
            <a:ext cx="2598765" cy="1561108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 t="3322" r="5870"/>
          <a:stretch/>
        </p:blipFill>
        <p:spPr>
          <a:xfrm>
            <a:off x="4661868" y="1066800"/>
            <a:ext cx="2865390" cy="2569798"/>
          </a:xfrm>
          <a:prstGeom prst="rect">
            <a:avLst/>
          </a:prstGeom>
        </p:spPr>
      </p:pic>
      <p:sp>
        <p:nvSpPr>
          <p:cNvPr id="49" name="CasellaDiTesto 48"/>
          <p:cNvSpPr txBox="1"/>
          <p:nvPr/>
        </p:nvSpPr>
        <p:spPr>
          <a:xfrm>
            <a:off x="5803852" y="2084516"/>
            <a:ext cx="14961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Profile of the accelerating field along the structure</a:t>
            </a:r>
            <a:endParaRPr lang="en-GB" sz="1600" dirty="0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err="1">
                <a:solidFill>
                  <a:srgbClr val="FFFF00"/>
                </a:solidFill>
              </a:rPr>
              <a:t>EuPRAXIA@SPARC_LAB</a:t>
            </a:r>
            <a:r>
              <a:rPr lang="en-US" i="1" dirty="0">
                <a:solidFill>
                  <a:srgbClr val="FFFF00"/>
                </a:solidFill>
              </a:rPr>
              <a:t> TDR Review Committee Meeting, Oct. </a:t>
            </a:r>
            <a:r>
              <a:rPr lang="en-US" i="1" dirty="0" smtClean="0">
                <a:solidFill>
                  <a:srgbClr val="FFFF00"/>
                </a:solidFill>
              </a:rPr>
              <a:t>26-27 </a:t>
            </a:r>
            <a:r>
              <a:rPr lang="en-US" i="1" dirty="0">
                <a:solidFill>
                  <a:srgbClr val="FFFF00"/>
                </a:solidFill>
              </a:rPr>
              <a:t>2021</a:t>
            </a:r>
          </a:p>
        </p:txBody>
      </p:sp>
      <p:sp>
        <p:nvSpPr>
          <p:cNvPr id="19" name="Segnaposto numero diapositiva 4">
            <a:extLst>
              <a:ext uri="{FF2B5EF4-FFF2-40B4-BE49-F238E27FC236}">
                <a16:creationId xmlns="" xmlns:a16="http://schemas.microsoft.com/office/drawing/2014/main" id="{8E41B377-CD2B-4CE8-82D8-6BD17606C43B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D38D78-E7CE-4FC5-9811-B7ED10FBA3DF}" type="slidenum">
              <a:rPr lang="it-IT" smtClean="0">
                <a:solidFill>
                  <a:srgbClr val="FFFF00"/>
                </a:solidFill>
              </a:rPr>
              <a:pPr/>
              <a:t>5</a:t>
            </a:fld>
            <a:endParaRPr lang="it-IT">
              <a:solidFill>
                <a:srgbClr val="FFFF00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=""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90600" algn="l"/>
              </a:tabLst>
            </a:pP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A.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Gallo</a:t>
            </a: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et al. : 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RF power sources for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</a:t>
            </a:r>
            <a:r>
              <a:rPr lang="en-US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EuPRAXIA@SPARC_Lab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7678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po 51">
            <a:extLst>
              <a:ext uri="{FF2B5EF4-FFF2-40B4-BE49-F238E27FC236}">
                <a16:creationId xmlns:a16="http://schemas.microsoft.com/office/drawing/2014/main" xmlns="" id="{C2ED907F-9D74-46B9-B72D-06DFA808B70E}"/>
              </a:ext>
            </a:extLst>
          </p:cNvPr>
          <p:cNvGrpSpPr/>
          <p:nvPr/>
        </p:nvGrpSpPr>
        <p:grpSpPr>
          <a:xfrm>
            <a:off x="446051" y="3476014"/>
            <a:ext cx="5465686" cy="2851199"/>
            <a:chOff x="1121825" y="2214651"/>
            <a:chExt cx="6755350" cy="3560667"/>
          </a:xfrm>
        </p:grpSpPr>
        <p:grpSp>
          <p:nvGrpSpPr>
            <p:cNvPr id="66" name="Gruppo 65">
              <a:extLst>
                <a:ext uri="{FF2B5EF4-FFF2-40B4-BE49-F238E27FC236}">
                  <a16:creationId xmlns:a16="http://schemas.microsoft.com/office/drawing/2014/main" xmlns="" id="{66C85795-5FD6-44C2-89C7-2D04CC54B250}"/>
                </a:ext>
              </a:extLst>
            </p:cNvPr>
            <p:cNvGrpSpPr/>
            <p:nvPr/>
          </p:nvGrpSpPr>
          <p:grpSpPr>
            <a:xfrm>
              <a:off x="1121825" y="2214651"/>
              <a:ext cx="6718570" cy="3560667"/>
              <a:chOff x="2372775" y="1967001"/>
              <a:chExt cx="6718570" cy="3560667"/>
            </a:xfrm>
          </p:grpSpPr>
          <p:pic>
            <p:nvPicPr>
              <p:cNvPr id="69" name="Immagine 68">
                <a:extLst>
                  <a:ext uri="{FF2B5EF4-FFF2-40B4-BE49-F238E27FC236}">
                    <a16:creationId xmlns:a16="http://schemas.microsoft.com/office/drawing/2014/main" xmlns="" id="{B42C50A7-0B39-42C2-B1FE-E13E358CC8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2775" y="1967001"/>
                <a:ext cx="6718570" cy="2378086"/>
              </a:xfrm>
              <a:prstGeom prst="rect">
                <a:avLst/>
              </a:prstGeom>
            </p:spPr>
          </p:pic>
          <p:pic>
            <p:nvPicPr>
              <p:cNvPr id="70" name="Immagine 69">
                <a:extLst>
                  <a:ext uri="{FF2B5EF4-FFF2-40B4-BE49-F238E27FC236}">
                    <a16:creationId xmlns:a16="http://schemas.microsoft.com/office/drawing/2014/main" xmlns="" id="{35B7C23E-98C2-45C8-8E4F-E3968B3A6C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2775" y="4345087"/>
                <a:ext cx="6718570" cy="1182581"/>
              </a:xfrm>
              <a:prstGeom prst="rect">
                <a:avLst/>
              </a:prstGeom>
            </p:spPr>
          </p:pic>
        </p:grpSp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xmlns="" id="{A95177FE-03BC-4C04-97A8-78499A84BE36}"/>
                </a:ext>
              </a:extLst>
            </p:cNvPr>
            <p:cNvSpPr/>
            <p:nvPr/>
          </p:nvSpPr>
          <p:spPr>
            <a:xfrm>
              <a:off x="4159251" y="4159250"/>
              <a:ext cx="3717924" cy="16160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xmlns="" id="{EA4685E1-0AC3-4DC6-B3FA-6B41320DC5AB}"/>
                </a:ext>
              </a:extLst>
            </p:cNvPr>
            <p:cNvSpPr/>
            <p:nvPr/>
          </p:nvSpPr>
          <p:spPr>
            <a:xfrm>
              <a:off x="3889376" y="4318000"/>
              <a:ext cx="476249" cy="14573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</p:grpSp>
      <p:sp>
        <p:nvSpPr>
          <p:cNvPr id="53" name="CasellaDiTesto 8">
            <a:extLst>
              <a:ext uri="{FF2B5EF4-FFF2-40B4-BE49-F238E27FC236}">
                <a16:creationId xmlns:a16="http://schemas.microsoft.com/office/drawing/2014/main" xmlns="" id="{719801E7-0594-4C8C-8302-6F87584D38D3}"/>
              </a:ext>
            </a:extLst>
          </p:cNvPr>
          <p:cNvSpPr txBox="1"/>
          <p:nvPr/>
        </p:nvSpPr>
        <p:spPr>
          <a:xfrm>
            <a:off x="1809607" y="320731"/>
            <a:ext cx="85881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0" u="none" strike="noStrike" baseline="0" dirty="0"/>
              <a:t>INFN-LNF</a:t>
            </a:r>
            <a:r>
              <a:rPr lang="en-US" sz="3200" b="1" i="0" u="none" strike="noStrike" dirty="0"/>
              <a:t> X </a:t>
            </a:r>
            <a:r>
              <a:rPr lang="en-US" sz="3200" b="1" dirty="0"/>
              <a:t>BAND </a:t>
            </a:r>
            <a:r>
              <a:rPr lang="en-US" sz="3200" b="1" i="0" u="none" strike="noStrike" dirty="0"/>
              <a:t>TEXT FACILITY </a:t>
            </a:r>
            <a:r>
              <a:rPr lang="en-US" sz="3200" b="1" i="0" u="none" strike="noStrike" baseline="0" dirty="0"/>
              <a:t>TEX</a:t>
            </a:r>
            <a:endParaRPr lang="it-IT" sz="3200" dirty="0"/>
          </a:p>
        </p:txBody>
      </p:sp>
      <p:pic>
        <p:nvPicPr>
          <p:cNvPr id="54" name="Immagine 53">
            <a:extLst>
              <a:ext uri="{FF2B5EF4-FFF2-40B4-BE49-F238E27FC236}">
                <a16:creationId xmlns:a16="http://schemas.microsoft.com/office/drawing/2014/main" xmlns="" id="{891B6E1C-FD28-4E1F-843F-8E97CF8E67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1" r="4521"/>
          <a:stretch/>
        </p:blipFill>
        <p:spPr>
          <a:xfrm>
            <a:off x="6774474" y="781156"/>
            <a:ext cx="5276727" cy="2579582"/>
          </a:xfrm>
          <a:prstGeom prst="rect">
            <a:avLst/>
          </a:prstGeom>
        </p:spPr>
      </p:pic>
      <p:sp>
        <p:nvSpPr>
          <p:cNvPr id="55" name="CasellaDiTesto 14">
            <a:extLst>
              <a:ext uri="{FF2B5EF4-FFF2-40B4-BE49-F238E27FC236}">
                <a16:creationId xmlns:a16="http://schemas.microsoft.com/office/drawing/2014/main" xmlns="" id="{5E1B690A-7BC1-4933-AFAF-8FA48FBA99F3}"/>
              </a:ext>
            </a:extLst>
          </p:cNvPr>
          <p:cNvSpPr txBox="1"/>
          <p:nvPr/>
        </p:nvSpPr>
        <p:spPr>
          <a:xfrm>
            <a:off x="299056" y="925958"/>
            <a:ext cx="640508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400" dirty="0">
                <a:sym typeface="Symbol" panose="05050102010706020507" pitchFamily="18" charset="2"/>
              </a:rPr>
              <a:t>The </a:t>
            </a:r>
            <a:r>
              <a:rPr lang="en-US" sz="1400" b="1" dirty="0">
                <a:sym typeface="Symbol" panose="05050102010706020507" pitchFamily="18" charset="2"/>
              </a:rPr>
              <a:t>TEX test stand </a:t>
            </a:r>
            <a:r>
              <a:rPr lang="en-US" sz="1400" dirty="0">
                <a:sym typeface="Symbol" panose="05050102010706020507" pitchFamily="18" charset="2"/>
              </a:rPr>
              <a:t>(currently under implementation at LNF) has been conceived to </a:t>
            </a:r>
            <a:r>
              <a:rPr lang="en-US" sz="1400" b="1" dirty="0">
                <a:sym typeface="Symbol" panose="05050102010706020507" pitchFamily="18" charset="2"/>
              </a:rPr>
              <a:t>test all the RF components and structures necessary for </a:t>
            </a:r>
            <a:r>
              <a:rPr lang="en-US" sz="1400" b="1" dirty="0" err="1">
                <a:sym typeface="Symbol" panose="05050102010706020507" pitchFamily="18" charset="2"/>
              </a:rPr>
              <a:t>EuPRAXIA</a:t>
            </a:r>
            <a:r>
              <a:rPr lang="en-US" sz="1400" b="1" dirty="0">
                <a:sym typeface="Symbol" panose="05050102010706020507" pitchFamily="18" charset="2"/>
              </a:rPr>
              <a:t> </a:t>
            </a:r>
            <a:r>
              <a:rPr lang="en-US" sz="1400" dirty="0">
                <a:sym typeface="Symbol" panose="05050102010706020507" pitchFamily="18" charset="2"/>
              </a:rPr>
              <a:t>(including LLRF system, Vacuum, Control System,…). 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GB" sz="1400" b="1" dirty="0"/>
              <a:t>TEX:</a:t>
            </a:r>
            <a:r>
              <a:rPr lang="en-GB" sz="1400" dirty="0"/>
              <a:t> it is fundamental to test all RF components at the nominal power and X band prototypes, there is a necessity to acquire asap a CPI klystron with the nominal parameters in term of power and rep. rate</a:t>
            </a:r>
            <a:r>
              <a:rPr lang="en-US" sz="1400" dirty="0">
                <a:sym typeface="Symbol" panose="05050102010706020507" pitchFamily="18" charset="2"/>
              </a:rPr>
              <a:t>;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400" dirty="0">
                <a:sym typeface="Symbol" panose="05050102010706020507" pitchFamily="18" charset="2"/>
              </a:rPr>
              <a:t>It has been </a:t>
            </a:r>
            <a:r>
              <a:rPr lang="en-US" sz="1400" b="1" dirty="0">
                <a:sym typeface="Symbol" panose="05050102010706020507" pitchFamily="18" charset="2"/>
              </a:rPr>
              <a:t>co-funded by the </a:t>
            </a:r>
            <a:r>
              <a:rPr lang="en-US" sz="1400" b="1" dirty="0" err="1">
                <a:sym typeface="Symbol" panose="05050102010706020507" pitchFamily="18" charset="2"/>
              </a:rPr>
              <a:t>Regione</a:t>
            </a:r>
            <a:r>
              <a:rPr lang="en-US" sz="1400" b="1" dirty="0">
                <a:sym typeface="Symbol" panose="05050102010706020507" pitchFamily="18" charset="2"/>
              </a:rPr>
              <a:t> Lazio in the framework of the LATINO project</a:t>
            </a:r>
            <a:endParaRPr lang="en-US" sz="1400" dirty="0">
              <a:sym typeface="Symbol" panose="05050102010706020507" pitchFamily="18" charset="2"/>
            </a:endParaRP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400" dirty="0">
                <a:sym typeface="Symbol" panose="05050102010706020507" pitchFamily="18" charset="2"/>
              </a:rPr>
              <a:t>The setup of the test stand has been done in </a:t>
            </a:r>
            <a:r>
              <a:rPr lang="en-US" sz="1400" b="1" dirty="0">
                <a:sym typeface="Symbol" panose="05050102010706020507" pitchFamily="18" charset="2"/>
              </a:rPr>
              <a:t>collaboration  with CERN </a:t>
            </a:r>
            <a:r>
              <a:rPr lang="en-US" sz="1400" dirty="0">
                <a:sym typeface="Symbol" panose="05050102010706020507" pitchFamily="18" charset="2"/>
              </a:rPr>
              <a:t>that provided the first </a:t>
            </a:r>
            <a:r>
              <a:rPr lang="en-US" sz="1400" b="1" dirty="0">
                <a:sym typeface="Symbol" panose="05050102010706020507" pitchFamily="18" charset="2"/>
              </a:rPr>
              <a:t>CPI klystron </a:t>
            </a:r>
            <a:r>
              <a:rPr lang="en-US" sz="1400" dirty="0">
                <a:sym typeface="Symbol" panose="05050102010706020507" pitchFamily="18" charset="2"/>
              </a:rPr>
              <a:t>and some waveguide component and will be also used to test CLIC structures.</a:t>
            </a:r>
          </a:p>
        </p:txBody>
      </p:sp>
      <p:pic>
        <p:nvPicPr>
          <p:cNvPr id="56" name="Immagine 55" descr="Immagine che contiene interni, pavimento, soffitto&#10;&#10;Descrizione generata automaticamente">
            <a:extLst>
              <a:ext uri="{FF2B5EF4-FFF2-40B4-BE49-F238E27FC236}">
                <a16:creationId xmlns:a16="http://schemas.microsoft.com/office/drawing/2014/main" xmlns="" id="{24DDBEF4-2A6E-43D5-8E04-737E42B36E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3943" y="3459099"/>
            <a:ext cx="2187258" cy="2916343"/>
          </a:xfrm>
          <a:prstGeom prst="rect">
            <a:avLst/>
          </a:prstGeom>
        </p:spPr>
      </p:pic>
      <p:pic>
        <p:nvPicPr>
          <p:cNvPr id="57" name="Immagine 56">
            <a:extLst>
              <a:ext uri="{FF2B5EF4-FFF2-40B4-BE49-F238E27FC236}">
                <a16:creationId xmlns:a16="http://schemas.microsoft.com/office/drawing/2014/main" xmlns="" id="{1D07E00B-8112-4A4C-80FD-0F2FC8738B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4264" y="3776941"/>
            <a:ext cx="1625386" cy="2547698"/>
          </a:xfrm>
          <a:prstGeom prst="rect">
            <a:avLst/>
          </a:prstGeom>
        </p:spPr>
      </p:pic>
      <p:pic>
        <p:nvPicPr>
          <p:cNvPr id="58" name="Immagine 57" descr="Immagine che contiene testo, interni&#10;&#10;Descrizione generata automaticamente">
            <a:extLst>
              <a:ext uri="{FF2B5EF4-FFF2-40B4-BE49-F238E27FC236}">
                <a16:creationId xmlns:a16="http://schemas.microsoft.com/office/drawing/2014/main" xmlns="" id="{0268B276-610D-4C10-9795-2D24A8BF740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541"/>
          <a:stretch/>
        </p:blipFill>
        <p:spPr>
          <a:xfrm>
            <a:off x="5873222" y="4440491"/>
            <a:ext cx="1877110" cy="1889028"/>
          </a:xfrm>
          <a:prstGeom prst="rect">
            <a:avLst/>
          </a:prstGeom>
        </p:spPr>
      </p:pic>
      <p:sp>
        <p:nvSpPr>
          <p:cNvPr id="59" name="CasellaDiTesto 18">
            <a:extLst>
              <a:ext uri="{FF2B5EF4-FFF2-40B4-BE49-F238E27FC236}">
                <a16:creationId xmlns:a16="http://schemas.microsoft.com/office/drawing/2014/main" xmlns="" id="{FDC21943-9903-407E-9707-0E581D7268B2}"/>
              </a:ext>
            </a:extLst>
          </p:cNvPr>
          <p:cNvSpPr txBox="1"/>
          <p:nvPr/>
        </p:nvSpPr>
        <p:spPr>
          <a:xfrm>
            <a:off x="9975453" y="6042283"/>
            <a:ext cx="195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rgbClr val="FFFF00"/>
                </a:solidFill>
              </a:rPr>
              <a:t>TEX Control Room</a:t>
            </a:r>
          </a:p>
        </p:txBody>
      </p:sp>
      <p:cxnSp>
        <p:nvCxnSpPr>
          <p:cNvPr id="60" name="Connettore 2 59">
            <a:extLst>
              <a:ext uri="{FF2B5EF4-FFF2-40B4-BE49-F238E27FC236}">
                <a16:creationId xmlns:a16="http://schemas.microsoft.com/office/drawing/2014/main" xmlns="" id="{2B133CED-4108-492B-BD5D-BE2EF93B2432}"/>
              </a:ext>
            </a:extLst>
          </p:cNvPr>
          <p:cNvCxnSpPr>
            <a:cxnSpLocks/>
          </p:cNvCxnSpPr>
          <p:nvPr/>
        </p:nvCxnSpPr>
        <p:spPr>
          <a:xfrm flipV="1">
            <a:off x="10561320" y="5602760"/>
            <a:ext cx="232841" cy="4993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sellaDiTesto 21">
            <a:extLst>
              <a:ext uri="{FF2B5EF4-FFF2-40B4-BE49-F238E27FC236}">
                <a16:creationId xmlns:a16="http://schemas.microsoft.com/office/drawing/2014/main" xmlns="" id="{CBF52838-5970-462E-82BD-18AFDCC7139C}"/>
              </a:ext>
            </a:extLst>
          </p:cNvPr>
          <p:cNvSpPr txBox="1"/>
          <p:nvPr/>
        </p:nvSpPr>
        <p:spPr>
          <a:xfrm>
            <a:off x="11142455" y="3760133"/>
            <a:ext cx="105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rgbClr val="FFFF00"/>
                </a:solidFill>
              </a:rPr>
              <a:t>Bunker</a:t>
            </a:r>
          </a:p>
        </p:txBody>
      </p:sp>
      <p:sp>
        <p:nvSpPr>
          <p:cNvPr id="62" name="CasellaDiTesto 22">
            <a:extLst>
              <a:ext uri="{FF2B5EF4-FFF2-40B4-BE49-F238E27FC236}">
                <a16:creationId xmlns:a16="http://schemas.microsoft.com/office/drawing/2014/main" xmlns="" id="{7BCD64FD-5326-432A-907B-CF3E1D38A50F}"/>
              </a:ext>
            </a:extLst>
          </p:cNvPr>
          <p:cNvSpPr txBox="1"/>
          <p:nvPr/>
        </p:nvSpPr>
        <p:spPr>
          <a:xfrm>
            <a:off x="6155481" y="5969426"/>
            <a:ext cx="121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bg1"/>
                </a:solidFill>
              </a:rPr>
              <a:t>Modulator</a:t>
            </a:r>
          </a:p>
        </p:txBody>
      </p:sp>
      <p:cxnSp>
        <p:nvCxnSpPr>
          <p:cNvPr id="63" name="Connettore 2 62">
            <a:extLst>
              <a:ext uri="{FF2B5EF4-FFF2-40B4-BE49-F238E27FC236}">
                <a16:creationId xmlns:a16="http://schemas.microsoft.com/office/drawing/2014/main" xmlns="" id="{375F2B54-A5EB-4290-829A-CB2405A93412}"/>
              </a:ext>
            </a:extLst>
          </p:cNvPr>
          <p:cNvCxnSpPr>
            <a:cxnSpLocks/>
            <a:stCxn id="61" idx="1"/>
          </p:cNvCxnSpPr>
          <p:nvPr/>
        </p:nvCxnSpPr>
        <p:spPr>
          <a:xfrm flipH="1">
            <a:off x="10382257" y="3944799"/>
            <a:ext cx="760198" cy="30248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sellaDiTesto 30">
            <a:extLst>
              <a:ext uri="{FF2B5EF4-FFF2-40B4-BE49-F238E27FC236}">
                <a16:creationId xmlns:a16="http://schemas.microsoft.com/office/drawing/2014/main" xmlns="" id="{7BCD64FD-5326-432A-907B-CF3E1D38A50F}"/>
              </a:ext>
            </a:extLst>
          </p:cNvPr>
          <p:cNvSpPr txBox="1"/>
          <p:nvPr/>
        </p:nvSpPr>
        <p:spPr>
          <a:xfrm>
            <a:off x="8246008" y="3431005"/>
            <a:ext cx="108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klystron</a:t>
            </a:r>
          </a:p>
        </p:txBody>
      </p:sp>
      <p:sp>
        <p:nvSpPr>
          <p:cNvPr id="65" name="CasellaDiTesto 31">
            <a:extLst>
              <a:ext uri="{FF2B5EF4-FFF2-40B4-BE49-F238E27FC236}">
                <a16:creationId xmlns:a16="http://schemas.microsoft.com/office/drawing/2014/main" xmlns="" id="{4F2BFFC7-6CB3-43AF-8379-A9AE07ED2BA7}"/>
              </a:ext>
            </a:extLst>
          </p:cNvPr>
          <p:cNvSpPr txBox="1"/>
          <p:nvPr/>
        </p:nvSpPr>
        <p:spPr>
          <a:xfrm>
            <a:off x="3178022" y="5310032"/>
            <a:ext cx="1715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/>
              <a:t>Courtesy </a:t>
            </a:r>
          </a:p>
          <a:p>
            <a:r>
              <a:rPr lang="en-GB" sz="1600" i="1" dirty="0"/>
              <a:t>S. Pioli, F. </a:t>
            </a:r>
            <a:r>
              <a:rPr lang="en-GB" sz="1600" i="1" dirty="0" err="1"/>
              <a:t>Cardelli</a:t>
            </a:r>
            <a:r>
              <a:rPr lang="en-GB" sz="1600" i="1" dirty="0"/>
              <a:t>, E. Di Pasquale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=""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err="1">
                <a:solidFill>
                  <a:srgbClr val="FFFF00"/>
                </a:solidFill>
              </a:rPr>
              <a:t>EuPRAXIA@SPARC_LAB</a:t>
            </a:r>
            <a:r>
              <a:rPr lang="en-US" i="1" dirty="0">
                <a:solidFill>
                  <a:srgbClr val="FFFF00"/>
                </a:solidFill>
              </a:rPr>
              <a:t> TDR Review Committee Meeting, Oct. </a:t>
            </a:r>
            <a:r>
              <a:rPr lang="en-US" i="1" dirty="0" smtClean="0">
                <a:solidFill>
                  <a:srgbClr val="FFFF00"/>
                </a:solidFill>
              </a:rPr>
              <a:t>26-27 </a:t>
            </a:r>
            <a:r>
              <a:rPr lang="en-US" i="1" dirty="0">
                <a:solidFill>
                  <a:srgbClr val="FFFF00"/>
                </a:solidFill>
              </a:rPr>
              <a:t>2021</a:t>
            </a:r>
          </a:p>
        </p:txBody>
      </p:sp>
      <p:sp>
        <p:nvSpPr>
          <p:cNvPr id="25" name="Segnaposto numero diapositiva 4">
            <a:extLst>
              <a:ext uri="{FF2B5EF4-FFF2-40B4-BE49-F238E27FC236}">
                <a16:creationId xmlns="" xmlns:a16="http://schemas.microsoft.com/office/drawing/2014/main" id="{8E41B377-CD2B-4CE8-82D8-6BD17606C43B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D38D78-E7CE-4FC5-9811-B7ED10FBA3DF}" type="slidenum">
              <a:rPr lang="it-IT" smtClean="0">
                <a:solidFill>
                  <a:srgbClr val="FFFF00"/>
                </a:solidFill>
              </a:rPr>
              <a:pPr/>
              <a:t>6</a:t>
            </a:fld>
            <a:endParaRPr lang="it-IT">
              <a:solidFill>
                <a:srgbClr val="FFFF00"/>
              </a:solidFill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=""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90600" algn="l"/>
              </a:tabLst>
            </a:pP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A.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Gallo</a:t>
            </a: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et al. : 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RF power sources for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</a:t>
            </a:r>
            <a:r>
              <a:rPr lang="en-US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EuPRAXIA@SPARC_Lab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322540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0"/>
          <a:stretch/>
        </p:blipFill>
        <p:spPr bwMode="auto">
          <a:xfrm>
            <a:off x="8362951" y="1172927"/>
            <a:ext cx="3622356" cy="49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8">
            <a:extLst>
              <a:ext uri="{FF2B5EF4-FFF2-40B4-BE49-F238E27FC236}">
                <a16:creationId xmlns:a16="http://schemas.microsoft.com/office/drawing/2014/main" xmlns="" id="{719801E7-0594-4C8C-8302-6F87584D38D3}"/>
              </a:ext>
            </a:extLst>
          </p:cNvPr>
          <p:cNvSpPr txBox="1"/>
          <p:nvPr/>
        </p:nvSpPr>
        <p:spPr>
          <a:xfrm>
            <a:off x="1614441" y="433961"/>
            <a:ext cx="85881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0" u="none" strike="noStrike" baseline="0" dirty="0" smtClean="0"/>
              <a:t>50 MW X-band tubes </a:t>
            </a:r>
            <a:r>
              <a:rPr lang="en-US" sz="3200" b="1" i="0" u="none" strike="noStrike" baseline="0" dirty="0" smtClean="0"/>
              <a:t>historical</a:t>
            </a:r>
            <a:r>
              <a:rPr lang="en-US" sz="3200" b="1" i="0" u="none" strike="noStrike" dirty="0" smtClean="0"/>
              <a:t> evolution</a:t>
            </a:r>
            <a:endParaRPr lang="it-IT" sz="3200" dirty="0"/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err="1">
                <a:solidFill>
                  <a:srgbClr val="FFFF00"/>
                </a:solidFill>
              </a:rPr>
              <a:t>EuPRAXIA@SPARC_LAB</a:t>
            </a:r>
            <a:r>
              <a:rPr lang="en-US" i="1" dirty="0">
                <a:solidFill>
                  <a:srgbClr val="FFFF00"/>
                </a:solidFill>
              </a:rPr>
              <a:t> TDR Review Committee Meeting, Oct. </a:t>
            </a:r>
            <a:r>
              <a:rPr lang="en-US" i="1" dirty="0" smtClean="0">
                <a:solidFill>
                  <a:srgbClr val="FFFF00"/>
                </a:solidFill>
              </a:rPr>
              <a:t>26-27 </a:t>
            </a:r>
            <a:r>
              <a:rPr lang="en-US" i="1" dirty="0">
                <a:solidFill>
                  <a:srgbClr val="FFFF00"/>
                </a:solidFill>
              </a:rPr>
              <a:t>2021</a:t>
            </a:r>
          </a:p>
        </p:txBody>
      </p:sp>
      <p:sp>
        <p:nvSpPr>
          <p:cNvPr id="15" name="Segnaposto numero diapositiva 4">
            <a:extLst>
              <a:ext uri="{FF2B5EF4-FFF2-40B4-BE49-F238E27FC236}">
                <a16:creationId xmlns="" xmlns:a16="http://schemas.microsoft.com/office/drawing/2014/main" id="{8E41B377-CD2B-4CE8-82D8-6BD17606C43B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D38D78-E7CE-4FC5-9811-B7ED10FBA3DF}" type="slidenum">
              <a:rPr lang="it-IT" smtClean="0">
                <a:solidFill>
                  <a:srgbClr val="FFFF00"/>
                </a:solidFill>
              </a:rPr>
              <a:pPr/>
              <a:t>7</a:t>
            </a:fld>
            <a:endParaRPr lang="it-IT">
              <a:solidFill>
                <a:srgbClr val="FFFF00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=""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90600" algn="l"/>
              </a:tabLst>
            </a:pP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A.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Gallo</a:t>
            </a: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et al. : 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RF power sources for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</a:t>
            </a:r>
            <a:r>
              <a:rPr lang="en-US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EuPRAXIA@SPARC_Lab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project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81" y="1319572"/>
            <a:ext cx="2403752" cy="469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6" t="3112"/>
          <a:stretch/>
        </p:blipFill>
        <p:spPr bwMode="auto">
          <a:xfrm>
            <a:off x="4618384" y="1319572"/>
            <a:ext cx="1534595" cy="484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76004" y="1328311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SLAC XL 4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11,452 MHz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492381" y="1319572"/>
            <a:ext cx="132119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SLAC XL 5</a:t>
            </a:r>
          </a:p>
          <a:p>
            <a:r>
              <a:rPr lang="en-GB" b="1" dirty="0" smtClean="0">
                <a:solidFill>
                  <a:srgbClr val="0000FF"/>
                </a:solidFill>
              </a:rPr>
              <a:t>11,994 MHz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8232701" y="1301536"/>
            <a:ext cx="3801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CPI – VKX-8311A       industrial version</a:t>
            </a:r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of XL-5</a:t>
            </a:r>
          </a:p>
        </p:txBody>
      </p:sp>
      <p:sp>
        <p:nvSpPr>
          <p:cNvPr id="6" name="Freccia a destra 5"/>
          <p:cNvSpPr/>
          <p:nvPr/>
        </p:nvSpPr>
        <p:spPr>
          <a:xfrm>
            <a:off x="3321166" y="2527549"/>
            <a:ext cx="1061049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ccia a destra 18"/>
          <p:cNvSpPr/>
          <p:nvPr/>
        </p:nvSpPr>
        <p:spPr>
          <a:xfrm>
            <a:off x="7029227" y="2527549"/>
            <a:ext cx="1061049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6134551" y="4037173"/>
            <a:ext cx="2455288" cy="2123658"/>
          </a:xfrm>
          <a:prstGeom prst="rect">
            <a:avLst/>
          </a:prstGeom>
          <a:solidFill>
            <a:srgbClr val="EFFD35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000" b="1" i="1" dirty="0" smtClean="0"/>
              <a:t>XL-5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i="1" dirty="0" smtClean="0"/>
              <a:t>Tubes </a:t>
            </a:r>
            <a:r>
              <a:rPr lang="en-GB" sz="1400" i="1" dirty="0"/>
              <a:t>for PSI, Trieste &amp; CERN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400" i="1" dirty="0"/>
              <a:t>XL4 variation to higher </a:t>
            </a:r>
            <a:r>
              <a:rPr lang="en-US" sz="1400" i="1" dirty="0" err="1"/>
              <a:t>freq</a:t>
            </a:r>
            <a:endParaRPr lang="en-US" sz="1400" i="1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i="1" dirty="0"/>
              <a:t>11.992 –11.994 GHz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i="1" dirty="0"/>
              <a:t>1.0 –1.5us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i="1" dirty="0"/>
              <a:t>100 -50Hz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i="1" dirty="0"/>
              <a:t>50MW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i="1" dirty="0"/>
              <a:t>50MHz 3dB BW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i="1" dirty="0"/>
              <a:t>410 -</a:t>
            </a:r>
            <a:r>
              <a:rPr lang="en-GB" sz="1400" i="1" dirty="0" smtClean="0"/>
              <a:t>450kV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243719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0"/>
          <a:stretch/>
        </p:blipFill>
        <p:spPr bwMode="auto">
          <a:xfrm>
            <a:off x="8362951" y="663993"/>
            <a:ext cx="3622356" cy="49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8">
            <a:extLst>
              <a:ext uri="{FF2B5EF4-FFF2-40B4-BE49-F238E27FC236}">
                <a16:creationId xmlns:a16="http://schemas.microsoft.com/office/drawing/2014/main" xmlns="" id="{719801E7-0594-4C8C-8302-6F87584D38D3}"/>
              </a:ext>
            </a:extLst>
          </p:cNvPr>
          <p:cNvSpPr txBox="1"/>
          <p:nvPr/>
        </p:nvSpPr>
        <p:spPr>
          <a:xfrm>
            <a:off x="1752457" y="606481"/>
            <a:ext cx="85881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0" u="none" strike="noStrike" baseline="0" dirty="0" smtClean="0"/>
              <a:t>50 MW X-band tubes required</a:t>
            </a:r>
            <a:endParaRPr lang="it-IT" sz="32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800099" y="2057400"/>
            <a:ext cx="800135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 x TEX spare                                                      ASAP (24 months?) </a:t>
            </a:r>
          </a:p>
          <a:p>
            <a:endParaRPr lang="en-GB" sz="2400" dirty="0"/>
          </a:p>
          <a:p>
            <a:r>
              <a:rPr lang="en-GB" sz="2400" dirty="0" smtClean="0"/>
              <a:t>4 x </a:t>
            </a:r>
            <a:r>
              <a:rPr lang="en-GB" sz="2400" dirty="0" err="1" smtClean="0"/>
              <a:t>EuPRAXIA</a:t>
            </a:r>
            <a:r>
              <a:rPr lang="en-GB" sz="2400" dirty="0" smtClean="0"/>
              <a:t> RF modules</a:t>
            </a:r>
          </a:p>
          <a:p>
            <a:r>
              <a:rPr lang="en-GB" sz="2400" dirty="0" smtClean="0"/>
              <a:t>1 x </a:t>
            </a:r>
            <a:r>
              <a:rPr lang="en-GB" sz="2400" dirty="0" err="1" smtClean="0"/>
              <a:t>EuPRAXIA</a:t>
            </a:r>
            <a:r>
              <a:rPr lang="en-GB" sz="2400" dirty="0" smtClean="0"/>
              <a:t> deflectors                                   by 2026 ÷ 2027</a:t>
            </a:r>
          </a:p>
          <a:p>
            <a:r>
              <a:rPr lang="en-GB" sz="2400" dirty="0" smtClean="0"/>
              <a:t>2 x </a:t>
            </a:r>
            <a:r>
              <a:rPr lang="en-GB" sz="2400" dirty="0" err="1" smtClean="0"/>
              <a:t>EuPRAXIA</a:t>
            </a:r>
            <a:r>
              <a:rPr lang="en-GB" sz="2400" dirty="0" smtClean="0"/>
              <a:t> spares</a:t>
            </a:r>
          </a:p>
          <a:p>
            <a:endParaRPr lang="en-GB" sz="2400" dirty="0"/>
          </a:p>
          <a:p>
            <a:r>
              <a:rPr lang="en-GB" sz="2400" dirty="0" smtClean="0"/>
              <a:t>1 (optimistic) ÷ 2 (pessimistic) / year             from ≈2028</a:t>
            </a:r>
            <a:endParaRPr lang="en-GB" sz="2400" dirty="0"/>
          </a:p>
        </p:txBody>
      </p:sp>
      <p:sp>
        <p:nvSpPr>
          <p:cNvPr id="3" name="Freccia a destra 2"/>
          <p:cNvSpPr/>
          <p:nvPr/>
        </p:nvSpPr>
        <p:spPr>
          <a:xfrm>
            <a:off x="2714623" y="2009775"/>
            <a:ext cx="338137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ccia a destra 9"/>
          <p:cNvSpPr/>
          <p:nvPr/>
        </p:nvSpPr>
        <p:spPr>
          <a:xfrm>
            <a:off x="4195760" y="2952751"/>
            <a:ext cx="1900239" cy="867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ccia a destra 10"/>
          <p:cNvSpPr/>
          <p:nvPr/>
        </p:nvSpPr>
        <p:spPr>
          <a:xfrm>
            <a:off x="5496482" y="4211181"/>
            <a:ext cx="599517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err="1">
                <a:solidFill>
                  <a:srgbClr val="FFFF00"/>
                </a:solidFill>
              </a:rPr>
              <a:t>EuPRAXIA@SPARC_LAB</a:t>
            </a:r>
            <a:r>
              <a:rPr lang="en-US" i="1" dirty="0">
                <a:solidFill>
                  <a:srgbClr val="FFFF00"/>
                </a:solidFill>
              </a:rPr>
              <a:t> TDR Review Committee Meeting, Oct. </a:t>
            </a:r>
            <a:r>
              <a:rPr lang="en-US" i="1" dirty="0" smtClean="0">
                <a:solidFill>
                  <a:srgbClr val="FFFF00"/>
                </a:solidFill>
              </a:rPr>
              <a:t>26-27 </a:t>
            </a:r>
            <a:r>
              <a:rPr lang="en-US" i="1" dirty="0">
                <a:solidFill>
                  <a:srgbClr val="FFFF00"/>
                </a:solidFill>
              </a:rPr>
              <a:t>2021</a:t>
            </a:r>
          </a:p>
        </p:txBody>
      </p:sp>
      <p:sp>
        <p:nvSpPr>
          <p:cNvPr id="15" name="Segnaposto numero diapositiva 4">
            <a:extLst>
              <a:ext uri="{FF2B5EF4-FFF2-40B4-BE49-F238E27FC236}">
                <a16:creationId xmlns="" xmlns:a16="http://schemas.microsoft.com/office/drawing/2014/main" id="{8E41B377-CD2B-4CE8-82D8-6BD17606C43B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D38D78-E7CE-4FC5-9811-B7ED10FBA3DF}" type="slidenum">
              <a:rPr lang="it-IT" smtClean="0">
                <a:solidFill>
                  <a:srgbClr val="FFFF00"/>
                </a:solidFill>
              </a:rPr>
              <a:pPr/>
              <a:t>8</a:t>
            </a:fld>
            <a:endParaRPr lang="it-IT">
              <a:solidFill>
                <a:srgbClr val="FFFF00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=""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90600" algn="l"/>
              </a:tabLst>
            </a:pP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A.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Gallo</a:t>
            </a: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et al. : 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RF power sources for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</a:t>
            </a:r>
            <a:r>
              <a:rPr lang="en-US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EuPRAXIA@SPARC_Lab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38266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152717" y="1108076"/>
            <a:ext cx="8356600" cy="5121884"/>
            <a:chOff x="1749425" y="527050"/>
            <a:chExt cx="8801100" cy="539432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425" y="527050"/>
              <a:ext cx="8801100" cy="125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425" y="1778000"/>
              <a:ext cx="8693150" cy="330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425" y="5165725"/>
              <a:ext cx="8667750" cy="75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CasellaDiTesto 8">
            <a:extLst>
              <a:ext uri="{FF2B5EF4-FFF2-40B4-BE49-F238E27FC236}">
                <a16:creationId xmlns:a16="http://schemas.microsoft.com/office/drawing/2014/main" xmlns="" id="{719801E7-0594-4C8C-8302-6F87584D38D3}"/>
              </a:ext>
            </a:extLst>
          </p:cNvPr>
          <p:cNvSpPr txBox="1"/>
          <p:nvPr/>
        </p:nvSpPr>
        <p:spPr>
          <a:xfrm>
            <a:off x="1533382" y="435031"/>
            <a:ext cx="85881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0" u="none" strike="noStrike" baseline="0" dirty="0" smtClean="0"/>
              <a:t>CPI Budgetary Quotation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791575" y="3203576"/>
            <a:ext cx="2645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≈ 900 k€ = 18 k€/MW (+ VAT)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823517" y="4851401"/>
            <a:ext cx="3173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≈ 1050 k€</a:t>
            </a:r>
            <a:r>
              <a:rPr lang="en-GB" sz="1600" b="1" dirty="0">
                <a:solidFill>
                  <a:srgbClr val="FF0000"/>
                </a:solidFill>
              </a:rPr>
              <a:t>+ </a:t>
            </a:r>
            <a:r>
              <a:rPr lang="en-GB" sz="1600" b="1" dirty="0" smtClean="0">
                <a:solidFill>
                  <a:srgbClr val="FF0000"/>
                </a:solidFill>
              </a:rPr>
              <a:t>VAT</a:t>
            </a:r>
            <a:r>
              <a:rPr lang="en-GB" sz="1600" b="1" dirty="0">
                <a:solidFill>
                  <a:srgbClr val="FF0000"/>
                </a:solidFill>
              </a:rPr>
              <a:t>= </a:t>
            </a:r>
            <a:r>
              <a:rPr lang="en-GB" sz="1600" b="1" dirty="0" smtClean="0">
                <a:solidFill>
                  <a:srgbClr val="FF0000"/>
                </a:solidFill>
              </a:rPr>
              <a:t>21 </a:t>
            </a:r>
            <a:r>
              <a:rPr lang="en-GB" sz="1600" b="1" dirty="0">
                <a:solidFill>
                  <a:srgbClr val="FF0000"/>
                </a:solidFill>
              </a:rPr>
              <a:t>k€/MW (+ VAT</a:t>
            </a:r>
            <a:r>
              <a:rPr lang="en-GB" sz="1600" b="1" dirty="0" smtClean="0">
                <a:solidFill>
                  <a:srgbClr val="FF0000"/>
                </a:solidFill>
              </a:rPr>
              <a:t>)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err="1">
                <a:solidFill>
                  <a:srgbClr val="FFFF00"/>
                </a:solidFill>
              </a:rPr>
              <a:t>EuPRAXIA@SPARC_LAB</a:t>
            </a:r>
            <a:r>
              <a:rPr lang="en-US" i="1" dirty="0">
                <a:solidFill>
                  <a:srgbClr val="FFFF00"/>
                </a:solidFill>
              </a:rPr>
              <a:t> TDR Review Committee Meeting, Oct. </a:t>
            </a:r>
            <a:r>
              <a:rPr lang="en-US" i="1" dirty="0" smtClean="0">
                <a:solidFill>
                  <a:srgbClr val="FFFF00"/>
                </a:solidFill>
              </a:rPr>
              <a:t>26-27 </a:t>
            </a:r>
            <a:r>
              <a:rPr lang="en-US" i="1" dirty="0">
                <a:solidFill>
                  <a:srgbClr val="FFFF00"/>
                </a:solidFill>
              </a:rPr>
              <a:t>2021</a:t>
            </a:r>
          </a:p>
        </p:txBody>
      </p:sp>
      <p:sp>
        <p:nvSpPr>
          <p:cNvPr id="14" name="Segnaposto numero diapositiva 4">
            <a:extLst>
              <a:ext uri="{FF2B5EF4-FFF2-40B4-BE49-F238E27FC236}">
                <a16:creationId xmlns="" xmlns:a16="http://schemas.microsoft.com/office/drawing/2014/main" id="{8E41B377-CD2B-4CE8-82D8-6BD17606C43B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D38D78-E7CE-4FC5-9811-B7ED10FBA3DF}" type="slidenum">
              <a:rPr lang="it-IT" smtClean="0">
                <a:solidFill>
                  <a:srgbClr val="FFFF00"/>
                </a:solidFill>
              </a:rPr>
              <a:pPr/>
              <a:t>9</a:t>
            </a:fld>
            <a:endParaRPr lang="it-IT">
              <a:solidFill>
                <a:srgbClr val="FFFF00"/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=""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90600" algn="l"/>
              </a:tabLst>
            </a:pP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A.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Gallo</a:t>
            </a: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it-IT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et al. : 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RF power sources for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</a:t>
            </a:r>
            <a:r>
              <a:rPr lang="en-US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EuPRAXIA@SPARC_Lab</a:t>
            </a:r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326500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45270</TotalTime>
  <Words>2495</Words>
  <Application>Microsoft Office PowerPoint</Application>
  <PresentationFormat>Personalizzato</PresentationFormat>
  <Paragraphs>464</Paragraphs>
  <Slides>19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1" baseType="lpstr">
      <vt:lpstr>Tema di Office</vt:lpstr>
      <vt:lpstr>Equazione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alesini</dc:creator>
  <cp:lastModifiedBy>Sandro</cp:lastModifiedBy>
  <cp:revision>326</cp:revision>
  <dcterms:created xsi:type="dcterms:W3CDTF">2021-02-19T09:30:36Z</dcterms:created>
  <dcterms:modified xsi:type="dcterms:W3CDTF">2021-10-26T12:18:07Z</dcterms:modified>
</cp:coreProperties>
</file>